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tags/tag3.xml" ContentType="application/vnd.openxmlformats-officedocument.presentationml.tags+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tags/tag4.xml" ContentType="application/vnd.openxmlformats-officedocument.presentationml.tags+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256" r:id="rId2"/>
    <p:sldId id="257" r:id="rId3"/>
    <p:sldId id="258" r:id="rId4"/>
    <p:sldId id="853" r:id="rId5"/>
    <p:sldId id="854" r:id="rId6"/>
    <p:sldId id="623" r:id="rId7"/>
    <p:sldId id="855" r:id="rId8"/>
    <p:sldId id="310" r:id="rId9"/>
    <p:sldId id="340" r:id="rId10"/>
    <p:sldId id="776" r:id="rId11"/>
    <p:sldId id="852" r:id="rId12"/>
    <p:sldId id="259" r:id="rId13"/>
    <p:sldId id="278" r:id="rId14"/>
    <p:sldId id="273" r:id="rId15"/>
    <p:sldId id="524" r:id="rId16"/>
    <p:sldId id="856" r:id="rId17"/>
    <p:sldId id="261" r:id="rId18"/>
    <p:sldId id="262" r:id="rId19"/>
    <p:sldId id="264" r:id="rId20"/>
    <p:sldId id="266" r:id="rId21"/>
    <p:sldId id="267" r:id="rId22"/>
    <p:sldId id="268" r:id="rId23"/>
    <p:sldId id="269" r:id="rId24"/>
    <p:sldId id="302" r:id="rId25"/>
    <p:sldId id="303" r:id="rId26"/>
    <p:sldId id="857" r:id="rId27"/>
    <p:sldId id="274" r:id="rId28"/>
    <p:sldId id="275" r:id="rId29"/>
    <p:sldId id="276" r:id="rId30"/>
    <p:sldId id="304" r:id="rId31"/>
    <p:sldId id="858" r:id="rId32"/>
    <p:sldId id="286" r:id="rId33"/>
    <p:sldId id="288" r:id="rId34"/>
    <p:sldId id="289" r:id="rId35"/>
    <p:sldId id="290" r:id="rId36"/>
    <p:sldId id="294" r:id="rId37"/>
    <p:sldId id="295" r:id="rId38"/>
    <p:sldId id="296" r:id="rId39"/>
    <p:sldId id="315" r:id="rId40"/>
    <p:sldId id="305" r:id="rId41"/>
    <p:sldId id="306" r:id="rId42"/>
    <p:sldId id="307" r:id="rId43"/>
    <p:sldId id="308" r:id="rId44"/>
    <p:sldId id="309" r:id="rId45"/>
    <p:sldId id="859" r:id="rId46"/>
    <p:sldId id="311" r:id="rId47"/>
    <p:sldId id="312" r:id="rId48"/>
    <p:sldId id="313" r:id="rId49"/>
    <p:sldId id="314" r:id="rId50"/>
    <p:sldId id="298"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9" d="100"/>
          <a:sy n="79" d="100"/>
        </p:scale>
        <p:origin x="773"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6F6089-DF04-46F4-980A-D10C8C07901B}" type="datetimeFigureOut">
              <a:rPr lang="en-US" smtClean="0"/>
              <a:t>8/5/2022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E9DD92-FA6E-4709-8B81-F11A62B26599}" type="slidenum">
              <a:rPr lang="en-US" smtClean="0"/>
              <a:t>‹#›</a:t>
            </a:fld>
            <a:endParaRPr lang="en-US"/>
          </a:p>
        </p:txBody>
      </p:sp>
    </p:spTree>
    <p:extLst>
      <p:ext uri="{BB962C8B-B14F-4D97-AF65-F5344CB8AC3E}">
        <p14:creationId xmlns:p14="http://schemas.microsoft.com/office/powerpoint/2010/main" val="26896770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Rectangle 2">
            <a:extLst>
              <a:ext uri="{FF2B5EF4-FFF2-40B4-BE49-F238E27FC236}">
                <a16:creationId xmlns:a16="http://schemas.microsoft.com/office/drawing/2014/main" id="{17B71FEF-8056-422B-B2E3-EC1557AF09A6}"/>
              </a:ext>
            </a:extLst>
          </p:cNvPr>
          <p:cNvSpPr>
            <a:spLocks noGrp="1" noRot="1" noChangeAspect="1" noChangeArrowheads="1" noTextEdit="1"/>
          </p:cNvSpPr>
          <p:nvPr>
            <p:ph type="sldImg"/>
          </p:nvPr>
        </p:nvSpPr>
        <p:spPr>
          <a:xfrm>
            <a:off x="393700" y="692150"/>
            <a:ext cx="6070600" cy="3416300"/>
          </a:xfrm>
          <a:ln/>
        </p:spPr>
      </p:sp>
      <p:sp>
        <p:nvSpPr>
          <p:cNvPr id="196611" name="Rectangle 3">
            <a:extLst>
              <a:ext uri="{FF2B5EF4-FFF2-40B4-BE49-F238E27FC236}">
                <a16:creationId xmlns:a16="http://schemas.microsoft.com/office/drawing/2014/main" id="{02C36481-909F-495C-A81B-471D12C6986B}"/>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DC6CD1A8-1EE1-4AF6-BEED-6247CCF937AA}"/>
              </a:ext>
            </a:extLst>
          </p:cNvPr>
          <p:cNvSpPr>
            <a:spLocks noGrp="1" noRot="1" noChangeAspect="1" noChangeArrowheads="1" noTextEdit="1"/>
          </p:cNvSpPr>
          <p:nvPr>
            <p:ph type="sldImg"/>
          </p:nvPr>
        </p:nvSpPr>
        <p:spPr>
          <a:xfrm>
            <a:off x="419100" y="703263"/>
            <a:ext cx="6169025" cy="3470275"/>
          </a:xfrm>
          <a:ln/>
        </p:spPr>
      </p:sp>
      <p:sp>
        <p:nvSpPr>
          <p:cNvPr id="6147" name="Rectangle 5">
            <a:extLst>
              <a:ext uri="{FF2B5EF4-FFF2-40B4-BE49-F238E27FC236}">
                <a16:creationId xmlns:a16="http://schemas.microsoft.com/office/drawing/2014/main" id="{CB02DC84-A703-4B4A-A81A-A22B0F0EACA8}"/>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87319F28-3237-4164-9BE2-24E2406BF2D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2" name="Rectangle 3">
            <a:extLst>
              <a:ext uri="{FF2B5EF4-FFF2-40B4-BE49-F238E27FC236}">
                <a16:creationId xmlns:a16="http://schemas.microsoft.com/office/drawing/2014/main" id="{1068E7DD-3A52-45FE-B36F-DA4C4913968C}"/>
              </a:ext>
            </a:extLst>
          </p:cNvPr>
          <p:cNvSpPr>
            <a:spLocks noGrp="1" noChangeArrowheads="1"/>
          </p:cNvSpPr>
          <p:nvPr>
            <p:ph type="body" idx="1"/>
          </p:nvPr>
        </p:nvSpPr>
        <p:spPr/>
        <p:txBody>
          <a:bodyPr/>
          <a:lstStyle/>
          <a:p>
            <a:pPr>
              <a:defRPr/>
            </a:pPr>
            <a:r>
              <a:rPr lang="en-US" dirty="0"/>
              <a:t>The allowance method of accounting for bad debts matches the estimated loss from uncollectible accounts receivable against the sales they helped produce. We must use estimated losses because when sales occur, management does not know which customers will not pay their bills. This means that at the end of each period, the allowance method requires an estimate of the total bad debts expected to result from that period’s sales. This method has two advantages over the direct write-off method: </a:t>
            </a:r>
          </a:p>
          <a:p>
            <a:pPr marL="228600" indent="-228600">
              <a:buFontTx/>
              <a:buAutoNum type="arabicParenBoth"/>
              <a:defRPr/>
            </a:pPr>
            <a:r>
              <a:rPr lang="en-US" dirty="0"/>
              <a:t>it records estimated bad debts expense in the period when the related sales are recorded and</a:t>
            </a:r>
          </a:p>
          <a:p>
            <a:pPr marL="228600" indent="-228600">
              <a:buFontTx/>
              <a:buAutoNum type="arabicParenBoth"/>
              <a:defRPr/>
            </a:pPr>
            <a:r>
              <a:rPr lang="en-US" dirty="0"/>
              <a:t>it reports accounts receivable on the balance sheet at the estimated amount of cash to be collected.</a:t>
            </a:r>
            <a:endParaRPr lang="en-US" dirty="0">
              <a:ea typeface="ＭＳ Ｐゴシック" pitchFamily="34"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5A13D4B8-84D2-44CA-A4B7-1AE765DCB16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4" name="Rectangle 3">
            <a:extLst>
              <a:ext uri="{FF2B5EF4-FFF2-40B4-BE49-F238E27FC236}">
                <a16:creationId xmlns:a16="http://schemas.microsoft.com/office/drawing/2014/main" id="{10FBBB26-6FAD-4948-AE15-89B98034BE0D}"/>
              </a:ext>
            </a:extLst>
          </p:cNvPr>
          <p:cNvSpPr>
            <a:spLocks noGrp="1" noChangeArrowheads="1"/>
          </p:cNvSpPr>
          <p:nvPr>
            <p:ph type="body" idx="1"/>
          </p:nvPr>
        </p:nvSpPr>
        <p:spPr/>
        <p:txBody>
          <a:bodyPr/>
          <a:lstStyle/>
          <a:p>
            <a:pPr>
              <a:defRPr/>
            </a:pPr>
            <a:r>
              <a:rPr lang="en-US" dirty="0"/>
              <a:t>The allowance method requires an estimate of bad debts expense to prepare an adjusting entry at the end of each accounting period. There are two common methods. The Percent of Sales Method is based on the income statement relation between bad debts expense and sales. The Accounts Receivable Methods are based on the balance sheet relation between accounts receivable and the allowance for doubtful accounts.</a:t>
            </a:r>
            <a:endParaRPr lang="en-US" dirty="0">
              <a:ea typeface="ＭＳ Ｐゴシック" pitchFamily="34" charset="-128"/>
            </a:endParaRPr>
          </a:p>
          <a:p>
            <a:pPr marL="218094" indent="-218094">
              <a:defRPr/>
            </a:pPr>
            <a:endParaRPr lang="en-US" dirty="0">
              <a:ea typeface="ＭＳ Ｐゴシック" pitchFamily="34"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129CB2FC-C166-4902-85B6-75EE281E60D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Rectangle 3">
            <a:extLst>
              <a:ext uri="{FF2B5EF4-FFF2-40B4-BE49-F238E27FC236}">
                <a16:creationId xmlns:a16="http://schemas.microsoft.com/office/drawing/2014/main" id="{5566E9FD-DE4C-4551-8491-3B9B97A24D0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Plant assets are tangible assets that are actively used in the operations of the entity. We fully expect these assets, sometimes referred to as property, plant, and equipment, to benefit more than one accounting period. </a:t>
            </a:r>
          </a:p>
        </p:txBody>
      </p:sp>
    </p:spTree>
    <p:extLst>
      <p:ext uri="{BB962C8B-B14F-4D97-AF65-F5344CB8AC3E}">
        <p14:creationId xmlns:p14="http://schemas.microsoft.com/office/powerpoint/2010/main" val="11608042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D5D9C83B-1101-43EC-B3F4-7666B782E72B}"/>
              </a:ext>
            </a:extLst>
          </p:cNvPr>
          <p:cNvSpPr>
            <a:spLocks noGrp="1" noRot="1" noChangeAspect="1" noChangeArrowheads="1" noTextEdit="1"/>
          </p:cNvSpPr>
          <p:nvPr>
            <p:ph type="sldImg"/>
          </p:nvPr>
        </p:nvSpPr>
        <p:spPr>
          <a:xfrm>
            <a:off x="419100" y="703263"/>
            <a:ext cx="6169025" cy="3470275"/>
          </a:xfrm>
          <a:ln/>
        </p:spPr>
      </p:sp>
      <p:sp>
        <p:nvSpPr>
          <p:cNvPr id="9219" name="Rectangle 4">
            <a:extLst>
              <a:ext uri="{FF2B5EF4-FFF2-40B4-BE49-F238E27FC236}">
                <a16:creationId xmlns:a16="http://schemas.microsoft.com/office/drawing/2014/main" id="{A2B97C17-CCE8-4E25-A855-1D835B8AB268}"/>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en-US" altLang="en-US">
              <a:latin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129C3854-141E-4B3A-9A9D-2A4BDF4EC9FF}"/>
              </a:ext>
            </a:extLst>
          </p:cNvPr>
          <p:cNvSpPr>
            <a:spLocks noGrp="1" noRot="1" noChangeAspect="1" noChangeArrowheads="1" noTextEdit="1"/>
          </p:cNvSpPr>
          <p:nvPr>
            <p:ph type="sldImg"/>
          </p:nvPr>
        </p:nvSpPr>
        <p:spPr>
          <a:ln/>
        </p:spPr>
      </p:sp>
      <p:sp>
        <p:nvSpPr>
          <p:cNvPr id="7171" name="Rectangle 5">
            <a:extLst>
              <a:ext uri="{FF2B5EF4-FFF2-40B4-BE49-F238E27FC236}">
                <a16:creationId xmlns:a16="http://schemas.microsoft.com/office/drawing/2014/main" id="{97F8F653-A853-4E01-8042-4A6F4F2EC0A7}"/>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4B6C8DF4-79EE-449F-92B0-4C9A561498AA}"/>
              </a:ext>
            </a:extLst>
          </p:cNvPr>
          <p:cNvSpPr>
            <a:spLocks noGrp="1" noRot="1" noChangeAspect="1" noChangeArrowheads="1" noTextEdit="1"/>
          </p:cNvSpPr>
          <p:nvPr>
            <p:ph type="sldImg"/>
          </p:nvPr>
        </p:nvSpPr>
        <p:spPr>
          <a:ln/>
        </p:spPr>
      </p:sp>
      <p:sp>
        <p:nvSpPr>
          <p:cNvPr id="5123" name="Rectangle 3">
            <a:extLst>
              <a:ext uri="{FF2B5EF4-FFF2-40B4-BE49-F238E27FC236}">
                <a16:creationId xmlns:a16="http://schemas.microsoft.com/office/drawing/2014/main" id="{E35E87E9-61F9-410A-A335-43D95E25A6D8}"/>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F49167EF-AF12-43D9-8CCE-E63DB9E7F2B4}"/>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7171" name="Rectangle 3">
            <a:extLst>
              <a:ext uri="{FF2B5EF4-FFF2-40B4-BE49-F238E27FC236}">
                <a16:creationId xmlns:a16="http://schemas.microsoft.com/office/drawing/2014/main" id="{B015306F-2ECB-4EEC-9DF8-4FE3B5630CA3}"/>
              </a:ext>
            </a:extLst>
          </p:cNvPr>
          <p:cNvSpPr>
            <a:spLocks noChangeArrowheads="1"/>
          </p:cNvSpPr>
          <p:nvPr/>
        </p:nvSpPr>
        <p:spPr bwMode="auto">
          <a:xfrm>
            <a:off x="388620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a:r>
              <a:rPr lang="en-US" altLang="en-US" sz="1000" i="1"/>
              <a:t>2</a:t>
            </a:r>
          </a:p>
        </p:txBody>
      </p:sp>
      <p:sp>
        <p:nvSpPr>
          <p:cNvPr id="7172" name="Rectangle 4">
            <a:extLst>
              <a:ext uri="{FF2B5EF4-FFF2-40B4-BE49-F238E27FC236}">
                <a16:creationId xmlns:a16="http://schemas.microsoft.com/office/drawing/2014/main" id="{FDD85E5C-2F26-4AC2-817A-F1CF7297CDAD}"/>
              </a:ext>
            </a:extLst>
          </p:cNvPr>
          <p:cNvSpPr>
            <a:spLocks noChangeArrowheads="1"/>
          </p:cNvSpPr>
          <p:nvPr/>
        </p:nvSpPr>
        <p:spPr bwMode="auto">
          <a:xfrm>
            <a:off x="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7173" name="Rectangle 5">
            <a:extLst>
              <a:ext uri="{FF2B5EF4-FFF2-40B4-BE49-F238E27FC236}">
                <a16:creationId xmlns:a16="http://schemas.microsoft.com/office/drawing/2014/main" id="{BD51BBA7-B0BB-4F88-95B8-0B0B984A33E7}"/>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7174" name="Rectangle 6">
            <a:extLst>
              <a:ext uri="{FF2B5EF4-FFF2-40B4-BE49-F238E27FC236}">
                <a16:creationId xmlns:a16="http://schemas.microsoft.com/office/drawing/2014/main" id="{A46E738A-3AFD-49A8-83CA-322ED563C763}"/>
              </a:ext>
            </a:extLst>
          </p:cNvPr>
          <p:cNvSpPr>
            <a:spLocks noGrp="1" noRot="1" noChangeAspect="1" noChangeArrowheads="1" noTextEdit="1"/>
          </p:cNvSpPr>
          <p:nvPr>
            <p:ph type="sldImg"/>
          </p:nvPr>
        </p:nvSpPr>
        <p:spPr>
          <a:ln cap="flat"/>
        </p:spPr>
      </p:sp>
      <p:sp>
        <p:nvSpPr>
          <p:cNvPr id="7175" name="Rectangle 7">
            <a:extLst>
              <a:ext uri="{FF2B5EF4-FFF2-40B4-BE49-F238E27FC236}">
                <a16:creationId xmlns:a16="http://schemas.microsoft.com/office/drawing/2014/main" id="{F21A0404-2AF3-4374-A8F4-2EACE14245A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AE96D60F-4020-4A47-8FD1-1C7871F80698}"/>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9219" name="Rectangle 3">
            <a:extLst>
              <a:ext uri="{FF2B5EF4-FFF2-40B4-BE49-F238E27FC236}">
                <a16:creationId xmlns:a16="http://schemas.microsoft.com/office/drawing/2014/main" id="{83D81BC4-2127-47C1-960E-206B2DCEBE0F}"/>
              </a:ext>
            </a:extLst>
          </p:cNvPr>
          <p:cNvSpPr>
            <a:spLocks noChangeArrowheads="1"/>
          </p:cNvSpPr>
          <p:nvPr/>
        </p:nvSpPr>
        <p:spPr bwMode="auto">
          <a:xfrm>
            <a:off x="388620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a:r>
              <a:rPr lang="en-US" altLang="en-US" sz="1000" i="1"/>
              <a:t>3</a:t>
            </a:r>
          </a:p>
        </p:txBody>
      </p:sp>
      <p:sp>
        <p:nvSpPr>
          <p:cNvPr id="9220" name="Rectangle 4">
            <a:extLst>
              <a:ext uri="{FF2B5EF4-FFF2-40B4-BE49-F238E27FC236}">
                <a16:creationId xmlns:a16="http://schemas.microsoft.com/office/drawing/2014/main" id="{796EFCE2-FD21-4369-B9E0-C8289CCF93DB}"/>
              </a:ext>
            </a:extLst>
          </p:cNvPr>
          <p:cNvSpPr>
            <a:spLocks noChangeArrowheads="1"/>
          </p:cNvSpPr>
          <p:nvPr/>
        </p:nvSpPr>
        <p:spPr bwMode="auto">
          <a:xfrm>
            <a:off x="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9221" name="Rectangle 5">
            <a:extLst>
              <a:ext uri="{FF2B5EF4-FFF2-40B4-BE49-F238E27FC236}">
                <a16:creationId xmlns:a16="http://schemas.microsoft.com/office/drawing/2014/main" id="{9788108C-6DDA-4E91-B37C-C79962585295}"/>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9222" name="Rectangle 6">
            <a:extLst>
              <a:ext uri="{FF2B5EF4-FFF2-40B4-BE49-F238E27FC236}">
                <a16:creationId xmlns:a16="http://schemas.microsoft.com/office/drawing/2014/main" id="{65879006-26A4-4781-997A-A492FF4D4D4A}"/>
              </a:ext>
            </a:extLst>
          </p:cNvPr>
          <p:cNvSpPr>
            <a:spLocks noGrp="1" noRot="1" noChangeAspect="1" noChangeArrowheads="1" noTextEdit="1"/>
          </p:cNvSpPr>
          <p:nvPr>
            <p:ph type="sldImg"/>
          </p:nvPr>
        </p:nvSpPr>
        <p:spPr>
          <a:ln cap="flat"/>
        </p:spPr>
      </p:sp>
      <p:sp>
        <p:nvSpPr>
          <p:cNvPr id="9223" name="Rectangle 7">
            <a:extLst>
              <a:ext uri="{FF2B5EF4-FFF2-40B4-BE49-F238E27FC236}">
                <a16:creationId xmlns:a16="http://schemas.microsoft.com/office/drawing/2014/main" id="{A45FF6FA-97CA-4323-AE8B-78104C4762B9}"/>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B0D936FE-DBFE-4200-A3EC-BB1866B0516D}"/>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1267" name="Rectangle 3">
            <a:extLst>
              <a:ext uri="{FF2B5EF4-FFF2-40B4-BE49-F238E27FC236}">
                <a16:creationId xmlns:a16="http://schemas.microsoft.com/office/drawing/2014/main" id="{A3024F7B-BC39-4F9E-9A2B-8BCE7ACCF2A2}"/>
              </a:ext>
            </a:extLst>
          </p:cNvPr>
          <p:cNvSpPr>
            <a:spLocks noChangeArrowheads="1"/>
          </p:cNvSpPr>
          <p:nvPr/>
        </p:nvSpPr>
        <p:spPr bwMode="auto">
          <a:xfrm>
            <a:off x="388620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a:r>
              <a:rPr lang="en-US" altLang="en-US" sz="1000" i="1"/>
              <a:t>4</a:t>
            </a:r>
          </a:p>
        </p:txBody>
      </p:sp>
      <p:sp>
        <p:nvSpPr>
          <p:cNvPr id="11268" name="Rectangle 4">
            <a:extLst>
              <a:ext uri="{FF2B5EF4-FFF2-40B4-BE49-F238E27FC236}">
                <a16:creationId xmlns:a16="http://schemas.microsoft.com/office/drawing/2014/main" id="{F458292F-0E00-4781-B530-E6A7079CB7D8}"/>
              </a:ext>
            </a:extLst>
          </p:cNvPr>
          <p:cNvSpPr>
            <a:spLocks noChangeArrowheads="1"/>
          </p:cNvSpPr>
          <p:nvPr/>
        </p:nvSpPr>
        <p:spPr bwMode="auto">
          <a:xfrm>
            <a:off x="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1269" name="Rectangle 5">
            <a:extLst>
              <a:ext uri="{FF2B5EF4-FFF2-40B4-BE49-F238E27FC236}">
                <a16:creationId xmlns:a16="http://schemas.microsoft.com/office/drawing/2014/main" id="{72744DD6-DA68-4C55-BAD1-1C3C66BF3F9F}"/>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1270" name="Rectangle 6">
            <a:extLst>
              <a:ext uri="{FF2B5EF4-FFF2-40B4-BE49-F238E27FC236}">
                <a16:creationId xmlns:a16="http://schemas.microsoft.com/office/drawing/2014/main" id="{163CD9F8-B590-4459-9A0D-4C524288DC98}"/>
              </a:ext>
            </a:extLst>
          </p:cNvPr>
          <p:cNvSpPr>
            <a:spLocks noGrp="1" noRot="1" noChangeAspect="1" noChangeArrowheads="1" noTextEdit="1"/>
          </p:cNvSpPr>
          <p:nvPr>
            <p:ph type="sldImg"/>
          </p:nvPr>
        </p:nvSpPr>
        <p:spPr>
          <a:ln cap="flat"/>
        </p:spPr>
      </p:sp>
      <p:sp>
        <p:nvSpPr>
          <p:cNvPr id="11271" name="Rectangle 7">
            <a:extLst>
              <a:ext uri="{FF2B5EF4-FFF2-40B4-BE49-F238E27FC236}">
                <a16:creationId xmlns:a16="http://schemas.microsoft.com/office/drawing/2014/main" id="{8A48A02C-F621-4986-9DC3-3E1FA43D7EC6}"/>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80BDE55D-A798-4913-940A-E02D91C61732}"/>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3315" name="Rectangle 3">
            <a:extLst>
              <a:ext uri="{FF2B5EF4-FFF2-40B4-BE49-F238E27FC236}">
                <a16:creationId xmlns:a16="http://schemas.microsoft.com/office/drawing/2014/main" id="{A168FF98-4A38-4C21-8867-81AB00870434}"/>
              </a:ext>
            </a:extLst>
          </p:cNvPr>
          <p:cNvSpPr>
            <a:spLocks noChangeArrowheads="1"/>
          </p:cNvSpPr>
          <p:nvPr/>
        </p:nvSpPr>
        <p:spPr bwMode="auto">
          <a:xfrm>
            <a:off x="388620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a:r>
              <a:rPr lang="en-US" altLang="en-US" sz="1000" i="1"/>
              <a:t>5</a:t>
            </a:r>
          </a:p>
        </p:txBody>
      </p:sp>
      <p:sp>
        <p:nvSpPr>
          <p:cNvPr id="13316" name="Rectangle 4">
            <a:extLst>
              <a:ext uri="{FF2B5EF4-FFF2-40B4-BE49-F238E27FC236}">
                <a16:creationId xmlns:a16="http://schemas.microsoft.com/office/drawing/2014/main" id="{832D5F68-539D-4697-89FF-722F7BB068BD}"/>
              </a:ext>
            </a:extLst>
          </p:cNvPr>
          <p:cNvSpPr>
            <a:spLocks noChangeArrowheads="1"/>
          </p:cNvSpPr>
          <p:nvPr/>
        </p:nvSpPr>
        <p:spPr bwMode="auto">
          <a:xfrm>
            <a:off x="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3317" name="Rectangle 5">
            <a:extLst>
              <a:ext uri="{FF2B5EF4-FFF2-40B4-BE49-F238E27FC236}">
                <a16:creationId xmlns:a16="http://schemas.microsoft.com/office/drawing/2014/main" id="{681099EF-9485-469E-801C-6AF227B231FA}"/>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3318" name="Rectangle 6">
            <a:extLst>
              <a:ext uri="{FF2B5EF4-FFF2-40B4-BE49-F238E27FC236}">
                <a16:creationId xmlns:a16="http://schemas.microsoft.com/office/drawing/2014/main" id="{3053060C-5704-44CB-85F2-BFE0C44A08CA}"/>
              </a:ext>
            </a:extLst>
          </p:cNvPr>
          <p:cNvSpPr>
            <a:spLocks noGrp="1" noRot="1" noChangeAspect="1" noChangeArrowheads="1" noTextEdit="1"/>
          </p:cNvSpPr>
          <p:nvPr>
            <p:ph type="sldImg"/>
          </p:nvPr>
        </p:nvSpPr>
        <p:spPr>
          <a:ln cap="flat"/>
        </p:spPr>
      </p:sp>
      <p:sp>
        <p:nvSpPr>
          <p:cNvPr id="13319" name="Rectangle 7">
            <a:extLst>
              <a:ext uri="{FF2B5EF4-FFF2-40B4-BE49-F238E27FC236}">
                <a16:creationId xmlns:a16="http://schemas.microsoft.com/office/drawing/2014/main" id="{92338DF3-CC2C-4434-A700-1B44A327A0FB}"/>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55BEDA84-5D69-48BA-903C-00AD96E48785}"/>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5363" name="Rectangle 3">
            <a:extLst>
              <a:ext uri="{FF2B5EF4-FFF2-40B4-BE49-F238E27FC236}">
                <a16:creationId xmlns:a16="http://schemas.microsoft.com/office/drawing/2014/main" id="{83CED2C8-FD73-4C65-998A-4A1DDB0D3377}"/>
              </a:ext>
            </a:extLst>
          </p:cNvPr>
          <p:cNvSpPr>
            <a:spLocks noChangeArrowheads="1"/>
          </p:cNvSpPr>
          <p:nvPr/>
        </p:nvSpPr>
        <p:spPr bwMode="auto">
          <a:xfrm>
            <a:off x="388620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a:r>
              <a:rPr lang="en-US" altLang="en-US" sz="1000" i="1"/>
              <a:t>6</a:t>
            </a:r>
          </a:p>
        </p:txBody>
      </p:sp>
      <p:sp>
        <p:nvSpPr>
          <p:cNvPr id="15364" name="Rectangle 4">
            <a:extLst>
              <a:ext uri="{FF2B5EF4-FFF2-40B4-BE49-F238E27FC236}">
                <a16:creationId xmlns:a16="http://schemas.microsoft.com/office/drawing/2014/main" id="{A9039CBA-A77F-4CB6-9AA9-BA091EAB390E}"/>
              </a:ext>
            </a:extLst>
          </p:cNvPr>
          <p:cNvSpPr>
            <a:spLocks noChangeArrowheads="1"/>
          </p:cNvSpPr>
          <p:nvPr/>
        </p:nvSpPr>
        <p:spPr bwMode="auto">
          <a:xfrm>
            <a:off x="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5365" name="Rectangle 5">
            <a:extLst>
              <a:ext uri="{FF2B5EF4-FFF2-40B4-BE49-F238E27FC236}">
                <a16:creationId xmlns:a16="http://schemas.microsoft.com/office/drawing/2014/main" id="{81C98CCF-3815-462F-A5F0-DCD10FE371B8}"/>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5366" name="Rectangle 6">
            <a:extLst>
              <a:ext uri="{FF2B5EF4-FFF2-40B4-BE49-F238E27FC236}">
                <a16:creationId xmlns:a16="http://schemas.microsoft.com/office/drawing/2014/main" id="{0CCB8A2E-93F8-4475-89C1-0FFC336D5A26}"/>
              </a:ext>
            </a:extLst>
          </p:cNvPr>
          <p:cNvSpPr>
            <a:spLocks noGrp="1" noRot="1" noChangeAspect="1" noChangeArrowheads="1" noTextEdit="1"/>
          </p:cNvSpPr>
          <p:nvPr>
            <p:ph type="sldImg"/>
          </p:nvPr>
        </p:nvSpPr>
        <p:spPr>
          <a:ln cap="flat"/>
        </p:spPr>
      </p:sp>
      <p:sp>
        <p:nvSpPr>
          <p:cNvPr id="15367" name="Rectangle 7">
            <a:extLst>
              <a:ext uri="{FF2B5EF4-FFF2-40B4-BE49-F238E27FC236}">
                <a16:creationId xmlns:a16="http://schemas.microsoft.com/office/drawing/2014/main" id="{34C94F12-CCF7-4023-92CB-66F8464EEEDB}"/>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5B326564-30A5-4E6E-B08D-F8B2103109A6}"/>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7411" name="Rectangle 3">
            <a:extLst>
              <a:ext uri="{FF2B5EF4-FFF2-40B4-BE49-F238E27FC236}">
                <a16:creationId xmlns:a16="http://schemas.microsoft.com/office/drawing/2014/main" id="{94117DD7-9B8C-40C8-83EA-250CB2858275}"/>
              </a:ext>
            </a:extLst>
          </p:cNvPr>
          <p:cNvSpPr>
            <a:spLocks noChangeArrowheads="1"/>
          </p:cNvSpPr>
          <p:nvPr/>
        </p:nvSpPr>
        <p:spPr bwMode="auto">
          <a:xfrm>
            <a:off x="388620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a:r>
              <a:rPr lang="en-US" altLang="en-US" sz="1000" i="1"/>
              <a:t>7</a:t>
            </a:r>
          </a:p>
        </p:txBody>
      </p:sp>
      <p:sp>
        <p:nvSpPr>
          <p:cNvPr id="17412" name="Rectangle 4">
            <a:extLst>
              <a:ext uri="{FF2B5EF4-FFF2-40B4-BE49-F238E27FC236}">
                <a16:creationId xmlns:a16="http://schemas.microsoft.com/office/drawing/2014/main" id="{9F06E520-DF5C-4A4B-A528-1E96193A7DB6}"/>
              </a:ext>
            </a:extLst>
          </p:cNvPr>
          <p:cNvSpPr>
            <a:spLocks noChangeArrowheads="1"/>
          </p:cNvSpPr>
          <p:nvPr/>
        </p:nvSpPr>
        <p:spPr bwMode="auto">
          <a:xfrm>
            <a:off x="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7413" name="Rectangle 5">
            <a:extLst>
              <a:ext uri="{FF2B5EF4-FFF2-40B4-BE49-F238E27FC236}">
                <a16:creationId xmlns:a16="http://schemas.microsoft.com/office/drawing/2014/main" id="{7E67EB94-64C8-4A10-B979-55D6DC830192}"/>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7414" name="Rectangle 6">
            <a:extLst>
              <a:ext uri="{FF2B5EF4-FFF2-40B4-BE49-F238E27FC236}">
                <a16:creationId xmlns:a16="http://schemas.microsoft.com/office/drawing/2014/main" id="{BC86DB2A-A808-4944-B7F4-0A73406526D9}"/>
              </a:ext>
            </a:extLst>
          </p:cNvPr>
          <p:cNvSpPr>
            <a:spLocks noGrp="1" noRot="1" noChangeAspect="1" noChangeArrowheads="1" noTextEdit="1"/>
          </p:cNvSpPr>
          <p:nvPr>
            <p:ph type="sldImg"/>
          </p:nvPr>
        </p:nvSpPr>
        <p:spPr>
          <a:ln cap="flat"/>
        </p:spPr>
      </p:sp>
      <p:sp>
        <p:nvSpPr>
          <p:cNvPr id="17415" name="Rectangle 7">
            <a:extLst>
              <a:ext uri="{FF2B5EF4-FFF2-40B4-BE49-F238E27FC236}">
                <a16:creationId xmlns:a16="http://schemas.microsoft.com/office/drawing/2014/main" id="{0E59F076-735F-4B57-A386-1BD7BC309EA2}"/>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48CEA456-B5BB-45BC-ADD4-BD8949FF4B59}"/>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9459" name="Rectangle 3">
            <a:extLst>
              <a:ext uri="{FF2B5EF4-FFF2-40B4-BE49-F238E27FC236}">
                <a16:creationId xmlns:a16="http://schemas.microsoft.com/office/drawing/2014/main" id="{6A83CEF3-68F1-40BF-B72E-8A67A9903F85}"/>
              </a:ext>
            </a:extLst>
          </p:cNvPr>
          <p:cNvSpPr>
            <a:spLocks noChangeArrowheads="1"/>
          </p:cNvSpPr>
          <p:nvPr/>
        </p:nvSpPr>
        <p:spPr bwMode="auto">
          <a:xfrm>
            <a:off x="388620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a:r>
              <a:rPr lang="en-US" altLang="en-US" sz="1000" i="1"/>
              <a:t>8</a:t>
            </a:r>
          </a:p>
        </p:txBody>
      </p:sp>
      <p:sp>
        <p:nvSpPr>
          <p:cNvPr id="19460" name="Rectangle 4">
            <a:extLst>
              <a:ext uri="{FF2B5EF4-FFF2-40B4-BE49-F238E27FC236}">
                <a16:creationId xmlns:a16="http://schemas.microsoft.com/office/drawing/2014/main" id="{0B14AEBF-DF3D-441A-9D3B-6A0D5F51B0BF}"/>
              </a:ext>
            </a:extLst>
          </p:cNvPr>
          <p:cNvSpPr>
            <a:spLocks noChangeArrowheads="1"/>
          </p:cNvSpPr>
          <p:nvPr/>
        </p:nvSpPr>
        <p:spPr bwMode="auto">
          <a:xfrm>
            <a:off x="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9461" name="Rectangle 5">
            <a:extLst>
              <a:ext uri="{FF2B5EF4-FFF2-40B4-BE49-F238E27FC236}">
                <a16:creationId xmlns:a16="http://schemas.microsoft.com/office/drawing/2014/main" id="{56348B30-D1AA-497A-9C9A-42AE86C38075}"/>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9462" name="Rectangle 6">
            <a:extLst>
              <a:ext uri="{FF2B5EF4-FFF2-40B4-BE49-F238E27FC236}">
                <a16:creationId xmlns:a16="http://schemas.microsoft.com/office/drawing/2014/main" id="{B166CC97-9FD3-49E5-9411-659A0E946845}"/>
              </a:ext>
            </a:extLst>
          </p:cNvPr>
          <p:cNvSpPr>
            <a:spLocks noGrp="1" noRot="1" noChangeAspect="1" noChangeArrowheads="1" noTextEdit="1"/>
          </p:cNvSpPr>
          <p:nvPr>
            <p:ph type="sldImg"/>
          </p:nvPr>
        </p:nvSpPr>
        <p:spPr>
          <a:ln cap="flat"/>
        </p:spPr>
      </p:sp>
      <p:sp>
        <p:nvSpPr>
          <p:cNvPr id="19463" name="Rectangle 7">
            <a:extLst>
              <a:ext uri="{FF2B5EF4-FFF2-40B4-BE49-F238E27FC236}">
                <a16:creationId xmlns:a16="http://schemas.microsoft.com/office/drawing/2014/main" id="{D7D2EEB6-B874-465E-8BDC-411B8E62E135}"/>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C7CE7518-6192-4042-9D74-8532F3637797}"/>
              </a:ext>
            </a:extLst>
          </p:cNvPr>
          <p:cNvSpPr>
            <a:spLocks noGrp="1" noRot="1" noChangeAspect="1" noChangeArrowheads="1" noTextEdit="1"/>
          </p:cNvSpPr>
          <p:nvPr>
            <p:ph type="sldImg"/>
          </p:nvPr>
        </p:nvSpPr>
        <p:spPr>
          <a:ln/>
        </p:spPr>
      </p:sp>
      <p:sp>
        <p:nvSpPr>
          <p:cNvPr id="21507" name="Rectangle 3">
            <a:extLst>
              <a:ext uri="{FF2B5EF4-FFF2-40B4-BE49-F238E27FC236}">
                <a16:creationId xmlns:a16="http://schemas.microsoft.com/office/drawing/2014/main" id="{9A1ABA3E-D096-4DB3-99D9-F0497A6058C1}"/>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B57F1F74-AA13-4D2C-90FE-EC3B3EC357D0}"/>
              </a:ext>
            </a:extLst>
          </p:cNvPr>
          <p:cNvSpPr>
            <a:spLocks noGrp="1" noRot="1" noChangeAspect="1" noChangeArrowheads="1" noTextEdit="1"/>
          </p:cNvSpPr>
          <p:nvPr>
            <p:ph type="sldImg"/>
          </p:nvPr>
        </p:nvSpPr>
        <p:spPr>
          <a:ln/>
        </p:spPr>
      </p:sp>
      <p:sp>
        <p:nvSpPr>
          <p:cNvPr id="23555" name="Rectangle 3">
            <a:extLst>
              <a:ext uri="{FF2B5EF4-FFF2-40B4-BE49-F238E27FC236}">
                <a16:creationId xmlns:a16="http://schemas.microsoft.com/office/drawing/2014/main" id="{41614781-8FB1-42DD-8FA5-351C8814C083}"/>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30959D46-12C9-4338-B591-1AD0C6AED5BA}"/>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25603" name="Rectangle 3">
            <a:extLst>
              <a:ext uri="{FF2B5EF4-FFF2-40B4-BE49-F238E27FC236}">
                <a16:creationId xmlns:a16="http://schemas.microsoft.com/office/drawing/2014/main" id="{7EE5CABF-394B-455D-AFF4-EEC96A9CC3DD}"/>
              </a:ext>
            </a:extLst>
          </p:cNvPr>
          <p:cNvSpPr>
            <a:spLocks noChangeArrowheads="1"/>
          </p:cNvSpPr>
          <p:nvPr/>
        </p:nvSpPr>
        <p:spPr bwMode="auto">
          <a:xfrm>
            <a:off x="388620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a:r>
              <a:rPr lang="en-US" altLang="en-US" sz="1000" i="1"/>
              <a:t>11</a:t>
            </a:r>
          </a:p>
        </p:txBody>
      </p:sp>
      <p:sp>
        <p:nvSpPr>
          <p:cNvPr id="25604" name="Rectangle 4">
            <a:extLst>
              <a:ext uri="{FF2B5EF4-FFF2-40B4-BE49-F238E27FC236}">
                <a16:creationId xmlns:a16="http://schemas.microsoft.com/office/drawing/2014/main" id="{99EF129F-B53E-4C8A-9EEB-3FB1DD630040}"/>
              </a:ext>
            </a:extLst>
          </p:cNvPr>
          <p:cNvSpPr>
            <a:spLocks noChangeArrowheads="1"/>
          </p:cNvSpPr>
          <p:nvPr/>
        </p:nvSpPr>
        <p:spPr bwMode="auto">
          <a:xfrm>
            <a:off x="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25605" name="Rectangle 5">
            <a:extLst>
              <a:ext uri="{FF2B5EF4-FFF2-40B4-BE49-F238E27FC236}">
                <a16:creationId xmlns:a16="http://schemas.microsoft.com/office/drawing/2014/main" id="{65167208-9E2A-42DC-B051-EC61190A44EB}"/>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25606" name="Rectangle 6">
            <a:extLst>
              <a:ext uri="{FF2B5EF4-FFF2-40B4-BE49-F238E27FC236}">
                <a16:creationId xmlns:a16="http://schemas.microsoft.com/office/drawing/2014/main" id="{3DA784ED-9883-41D8-A619-35BDF019F52D}"/>
              </a:ext>
            </a:extLst>
          </p:cNvPr>
          <p:cNvSpPr>
            <a:spLocks noGrp="1" noRot="1" noChangeAspect="1" noChangeArrowheads="1" noTextEdit="1"/>
          </p:cNvSpPr>
          <p:nvPr>
            <p:ph type="sldImg"/>
          </p:nvPr>
        </p:nvSpPr>
        <p:spPr>
          <a:ln cap="flat"/>
        </p:spPr>
      </p:sp>
      <p:sp>
        <p:nvSpPr>
          <p:cNvPr id="25607" name="Rectangle 7">
            <a:extLst>
              <a:ext uri="{FF2B5EF4-FFF2-40B4-BE49-F238E27FC236}">
                <a16:creationId xmlns:a16="http://schemas.microsoft.com/office/drawing/2014/main" id="{A923C5A9-12A1-459C-8F90-BF4836B9CABB}"/>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EDC28556-2347-4185-8DD8-5EDC26003917}"/>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27651" name="Rectangle 3">
            <a:extLst>
              <a:ext uri="{FF2B5EF4-FFF2-40B4-BE49-F238E27FC236}">
                <a16:creationId xmlns:a16="http://schemas.microsoft.com/office/drawing/2014/main" id="{E40C53F7-FB39-4B3E-970E-DA14D4A429DE}"/>
              </a:ext>
            </a:extLst>
          </p:cNvPr>
          <p:cNvSpPr>
            <a:spLocks noChangeArrowheads="1"/>
          </p:cNvSpPr>
          <p:nvPr/>
        </p:nvSpPr>
        <p:spPr bwMode="auto">
          <a:xfrm>
            <a:off x="388620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a:r>
              <a:rPr lang="en-US" altLang="en-US" sz="1000" i="1"/>
              <a:t>12</a:t>
            </a:r>
          </a:p>
        </p:txBody>
      </p:sp>
      <p:sp>
        <p:nvSpPr>
          <p:cNvPr id="27652" name="Rectangle 4">
            <a:extLst>
              <a:ext uri="{FF2B5EF4-FFF2-40B4-BE49-F238E27FC236}">
                <a16:creationId xmlns:a16="http://schemas.microsoft.com/office/drawing/2014/main" id="{C43A486C-D041-46EF-8028-EE1297A6548B}"/>
              </a:ext>
            </a:extLst>
          </p:cNvPr>
          <p:cNvSpPr>
            <a:spLocks noChangeArrowheads="1"/>
          </p:cNvSpPr>
          <p:nvPr/>
        </p:nvSpPr>
        <p:spPr bwMode="auto">
          <a:xfrm>
            <a:off x="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27653" name="Rectangle 5">
            <a:extLst>
              <a:ext uri="{FF2B5EF4-FFF2-40B4-BE49-F238E27FC236}">
                <a16:creationId xmlns:a16="http://schemas.microsoft.com/office/drawing/2014/main" id="{FA6C7435-F308-440F-A955-4E573920DE53}"/>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27654" name="Rectangle 6">
            <a:extLst>
              <a:ext uri="{FF2B5EF4-FFF2-40B4-BE49-F238E27FC236}">
                <a16:creationId xmlns:a16="http://schemas.microsoft.com/office/drawing/2014/main" id="{3023C4E7-8C7E-4DC6-AC4B-AE7B1216FCE6}"/>
              </a:ext>
            </a:extLst>
          </p:cNvPr>
          <p:cNvSpPr>
            <a:spLocks noGrp="1" noRot="1" noChangeAspect="1" noChangeArrowheads="1" noTextEdit="1"/>
          </p:cNvSpPr>
          <p:nvPr>
            <p:ph type="sldImg"/>
          </p:nvPr>
        </p:nvSpPr>
        <p:spPr>
          <a:ln cap="flat"/>
        </p:spPr>
      </p:sp>
      <p:sp>
        <p:nvSpPr>
          <p:cNvPr id="27655" name="Rectangle 7">
            <a:extLst>
              <a:ext uri="{FF2B5EF4-FFF2-40B4-BE49-F238E27FC236}">
                <a16:creationId xmlns:a16="http://schemas.microsoft.com/office/drawing/2014/main" id="{2731D385-2805-44E0-8D4D-3922D7DF28BE}"/>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3E96068E-11F5-4D15-B27A-9F3B5CFBD647}"/>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29699" name="Rectangle 3">
            <a:extLst>
              <a:ext uri="{FF2B5EF4-FFF2-40B4-BE49-F238E27FC236}">
                <a16:creationId xmlns:a16="http://schemas.microsoft.com/office/drawing/2014/main" id="{E4A56F45-ABC7-4021-B661-6E2F5E1C0F7C}"/>
              </a:ext>
            </a:extLst>
          </p:cNvPr>
          <p:cNvSpPr>
            <a:spLocks noChangeArrowheads="1"/>
          </p:cNvSpPr>
          <p:nvPr/>
        </p:nvSpPr>
        <p:spPr bwMode="auto">
          <a:xfrm>
            <a:off x="388620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a:r>
              <a:rPr lang="en-US" altLang="en-US" sz="1000" i="1"/>
              <a:t>13</a:t>
            </a:r>
          </a:p>
        </p:txBody>
      </p:sp>
      <p:sp>
        <p:nvSpPr>
          <p:cNvPr id="29700" name="Rectangle 4">
            <a:extLst>
              <a:ext uri="{FF2B5EF4-FFF2-40B4-BE49-F238E27FC236}">
                <a16:creationId xmlns:a16="http://schemas.microsoft.com/office/drawing/2014/main" id="{975095EB-10BD-4200-9934-00C279DC525B}"/>
              </a:ext>
            </a:extLst>
          </p:cNvPr>
          <p:cNvSpPr>
            <a:spLocks noChangeArrowheads="1"/>
          </p:cNvSpPr>
          <p:nvPr/>
        </p:nvSpPr>
        <p:spPr bwMode="auto">
          <a:xfrm>
            <a:off x="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29701" name="Rectangle 5">
            <a:extLst>
              <a:ext uri="{FF2B5EF4-FFF2-40B4-BE49-F238E27FC236}">
                <a16:creationId xmlns:a16="http://schemas.microsoft.com/office/drawing/2014/main" id="{66BFC2FE-A6B8-4277-937F-9C908B89896E}"/>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29702" name="Rectangle 6">
            <a:extLst>
              <a:ext uri="{FF2B5EF4-FFF2-40B4-BE49-F238E27FC236}">
                <a16:creationId xmlns:a16="http://schemas.microsoft.com/office/drawing/2014/main" id="{5448A71F-E022-4732-89CA-7FEFE54B95B8}"/>
              </a:ext>
            </a:extLst>
          </p:cNvPr>
          <p:cNvSpPr>
            <a:spLocks noGrp="1" noRot="1" noChangeAspect="1" noChangeArrowheads="1" noTextEdit="1"/>
          </p:cNvSpPr>
          <p:nvPr>
            <p:ph type="sldImg"/>
          </p:nvPr>
        </p:nvSpPr>
        <p:spPr>
          <a:ln cap="flat"/>
        </p:spPr>
      </p:sp>
      <p:sp>
        <p:nvSpPr>
          <p:cNvPr id="29703" name="Rectangle 7">
            <a:extLst>
              <a:ext uri="{FF2B5EF4-FFF2-40B4-BE49-F238E27FC236}">
                <a16:creationId xmlns:a16="http://schemas.microsoft.com/office/drawing/2014/main" id="{D183A558-2509-4381-B076-71827A7491DD}"/>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06F14F3F-14B7-4A97-82D7-242F4F3C4FB8}"/>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31747" name="Rectangle 3">
            <a:extLst>
              <a:ext uri="{FF2B5EF4-FFF2-40B4-BE49-F238E27FC236}">
                <a16:creationId xmlns:a16="http://schemas.microsoft.com/office/drawing/2014/main" id="{9BCF0A4A-CF93-4A86-AB40-44BCA05C8C14}"/>
              </a:ext>
            </a:extLst>
          </p:cNvPr>
          <p:cNvSpPr>
            <a:spLocks noChangeArrowheads="1"/>
          </p:cNvSpPr>
          <p:nvPr/>
        </p:nvSpPr>
        <p:spPr bwMode="auto">
          <a:xfrm>
            <a:off x="388620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a:r>
              <a:rPr lang="en-US" altLang="en-US" sz="1000" i="1"/>
              <a:t>14</a:t>
            </a:r>
          </a:p>
        </p:txBody>
      </p:sp>
      <p:sp>
        <p:nvSpPr>
          <p:cNvPr id="31748" name="Rectangle 4">
            <a:extLst>
              <a:ext uri="{FF2B5EF4-FFF2-40B4-BE49-F238E27FC236}">
                <a16:creationId xmlns:a16="http://schemas.microsoft.com/office/drawing/2014/main" id="{16BA2B5D-D54E-47F6-9636-7B6D6535748B}"/>
              </a:ext>
            </a:extLst>
          </p:cNvPr>
          <p:cNvSpPr>
            <a:spLocks noChangeArrowheads="1"/>
          </p:cNvSpPr>
          <p:nvPr/>
        </p:nvSpPr>
        <p:spPr bwMode="auto">
          <a:xfrm>
            <a:off x="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31749" name="Rectangle 5">
            <a:extLst>
              <a:ext uri="{FF2B5EF4-FFF2-40B4-BE49-F238E27FC236}">
                <a16:creationId xmlns:a16="http://schemas.microsoft.com/office/drawing/2014/main" id="{BF41A157-83CC-48E9-BDDA-EFDEE52806DC}"/>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31750" name="Rectangle 6">
            <a:extLst>
              <a:ext uri="{FF2B5EF4-FFF2-40B4-BE49-F238E27FC236}">
                <a16:creationId xmlns:a16="http://schemas.microsoft.com/office/drawing/2014/main" id="{FD897AA6-CBEA-401D-BF35-345B64BBB12E}"/>
              </a:ext>
            </a:extLst>
          </p:cNvPr>
          <p:cNvSpPr>
            <a:spLocks noGrp="1" noRot="1" noChangeAspect="1" noChangeArrowheads="1" noTextEdit="1"/>
          </p:cNvSpPr>
          <p:nvPr>
            <p:ph type="sldImg"/>
          </p:nvPr>
        </p:nvSpPr>
        <p:spPr>
          <a:ln cap="flat"/>
        </p:spPr>
      </p:sp>
      <p:sp>
        <p:nvSpPr>
          <p:cNvPr id="31751" name="Rectangle 7">
            <a:extLst>
              <a:ext uri="{FF2B5EF4-FFF2-40B4-BE49-F238E27FC236}">
                <a16:creationId xmlns:a16="http://schemas.microsoft.com/office/drawing/2014/main" id="{793E7E72-0889-47F7-A54A-6F24E5398302}"/>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C34DB27C-75A0-4C29-8B17-698725401F0D}"/>
              </a:ext>
            </a:extLst>
          </p:cNvPr>
          <p:cNvSpPr>
            <a:spLocks noGrp="1" noRot="1" noChangeAspect="1" noChangeArrowheads="1" noTextEdit="1"/>
          </p:cNvSpPr>
          <p:nvPr>
            <p:ph type="sldImg"/>
          </p:nvPr>
        </p:nvSpPr>
        <p:spPr>
          <a:ln/>
        </p:spPr>
      </p:sp>
      <p:sp>
        <p:nvSpPr>
          <p:cNvPr id="33795" name="Rectangle 3">
            <a:extLst>
              <a:ext uri="{FF2B5EF4-FFF2-40B4-BE49-F238E27FC236}">
                <a16:creationId xmlns:a16="http://schemas.microsoft.com/office/drawing/2014/main" id="{1E2683D3-5092-460D-9362-DB3E08DB9748}"/>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25638E01-43C1-4188-BC7E-391E8E739B99}"/>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35843" name="Rectangle 3">
            <a:extLst>
              <a:ext uri="{FF2B5EF4-FFF2-40B4-BE49-F238E27FC236}">
                <a16:creationId xmlns:a16="http://schemas.microsoft.com/office/drawing/2014/main" id="{1D50C186-7557-4BB0-9A4F-E6F01F52D81E}"/>
              </a:ext>
            </a:extLst>
          </p:cNvPr>
          <p:cNvSpPr>
            <a:spLocks noChangeArrowheads="1"/>
          </p:cNvSpPr>
          <p:nvPr/>
        </p:nvSpPr>
        <p:spPr bwMode="auto">
          <a:xfrm>
            <a:off x="388620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a:r>
              <a:rPr lang="en-US" altLang="en-US" sz="1000" i="1"/>
              <a:t>15</a:t>
            </a:r>
          </a:p>
        </p:txBody>
      </p:sp>
      <p:sp>
        <p:nvSpPr>
          <p:cNvPr id="35844" name="Rectangle 4">
            <a:extLst>
              <a:ext uri="{FF2B5EF4-FFF2-40B4-BE49-F238E27FC236}">
                <a16:creationId xmlns:a16="http://schemas.microsoft.com/office/drawing/2014/main" id="{57981DD2-54FD-4129-B0F6-FA05F8497B8A}"/>
              </a:ext>
            </a:extLst>
          </p:cNvPr>
          <p:cNvSpPr>
            <a:spLocks noChangeArrowheads="1"/>
          </p:cNvSpPr>
          <p:nvPr/>
        </p:nvSpPr>
        <p:spPr bwMode="auto">
          <a:xfrm>
            <a:off x="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35845" name="Rectangle 5">
            <a:extLst>
              <a:ext uri="{FF2B5EF4-FFF2-40B4-BE49-F238E27FC236}">
                <a16:creationId xmlns:a16="http://schemas.microsoft.com/office/drawing/2014/main" id="{1F39EE48-28EB-415C-9CDE-A771C31913C2}"/>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35846" name="Rectangle 6">
            <a:extLst>
              <a:ext uri="{FF2B5EF4-FFF2-40B4-BE49-F238E27FC236}">
                <a16:creationId xmlns:a16="http://schemas.microsoft.com/office/drawing/2014/main" id="{AE1C5581-C4F2-4302-8D1A-E3E5B9E592E9}"/>
              </a:ext>
            </a:extLst>
          </p:cNvPr>
          <p:cNvSpPr>
            <a:spLocks noGrp="1" noRot="1" noChangeAspect="1" noChangeArrowheads="1" noTextEdit="1"/>
          </p:cNvSpPr>
          <p:nvPr>
            <p:ph type="sldImg"/>
          </p:nvPr>
        </p:nvSpPr>
        <p:spPr>
          <a:ln cap="flat"/>
        </p:spPr>
      </p:sp>
      <p:sp>
        <p:nvSpPr>
          <p:cNvPr id="35847" name="Rectangle 7">
            <a:extLst>
              <a:ext uri="{FF2B5EF4-FFF2-40B4-BE49-F238E27FC236}">
                <a16:creationId xmlns:a16="http://schemas.microsoft.com/office/drawing/2014/main" id="{585AAB00-5755-40D5-BAAA-20CE09BAFB71}"/>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4BD9A93D-44E0-43D2-8555-09F23E37E108}"/>
              </a:ext>
            </a:extLst>
          </p:cNvPr>
          <p:cNvSpPr>
            <a:spLocks noGrp="1" noRot="1" noChangeAspect="1" noChangeArrowheads="1" noTextEdit="1"/>
          </p:cNvSpPr>
          <p:nvPr>
            <p:ph type="sldImg"/>
          </p:nvPr>
        </p:nvSpPr>
        <p:spPr>
          <a:ln/>
        </p:spPr>
      </p:sp>
      <p:sp>
        <p:nvSpPr>
          <p:cNvPr id="37891" name="Rectangle 3">
            <a:extLst>
              <a:ext uri="{FF2B5EF4-FFF2-40B4-BE49-F238E27FC236}">
                <a16:creationId xmlns:a16="http://schemas.microsoft.com/office/drawing/2014/main" id="{A03D6F9A-9291-4147-8917-7C3E26592D6C}"/>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a:extLst>
              <a:ext uri="{FF2B5EF4-FFF2-40B4-BE49-F238E27FC236}">
                <a16:creationId xmlns:a16="http://schemas.microsoft.com/office/drawing/2014/main" id="{ECFE619F-FB56-4435-9539-EECF13CC88C1}"/>
              </a:ext>
            </a:extLst>
          </p:cNvPr>
          <p:cNvSpPr>
            <a:spLocks noGrp="1" noRot="1" noChangeAspect="1" noChangeArrowheads="1" noTextEdit="1"/>
          </p:cNvSpPr>
          <p:nvPr>
            <p:ph type="sldImg"/>
          </p:nvPr>
        </p:nvSpPr>
        <p:spPr>
          <a:ln/>
        </p:spPr>
      </p:sp>
      <p:sp>
        <p:nvSpPr>
          <p:cNvPr id="39939" name="Rectangle 3">
            <a:extLst>
              <a:ext uri="{FF2B5EF4-FFF2-40B4-BE49-F238E27FC236}">
                <a16:creationId xmlns:a16="http://schemas.microsoft.com/office/drawing/2014/main" id="{A5A158DA-860C-4550-BCD3-EAE1A3654E0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a:extLst>
              <a:ext uri="{FF2B5EF4-FFF2-40B4-BE49-F238E27FC236}">
                <a16:creationId xmlns:a16="http://schemas.microsoft.com/office/drawing/2014/main" id="{C034F5EB-60AD-42A1-884E-B93C814378CA}"/>
              </a:ext>
            </a:extLst>
          </p:cNvPr>
          <p:cNvSpPr>
            <a:spLocks noGrp="1" noRot="1" noChangeAspect="1" noChangeArrowheads="1" noTextEdit="1"/>
          </p:cNvSpPr>
          <p:nvPr>
            <p:ph type="sldImg"/>
          </p:nvPr>
        </p:nvSpPr>
        <p:spPr>
          <a:ln/>
        </p:spPr>
      </p:sp>
      <p:sp>
        <p:nvSpPr>
          <p:cNvPr id="41987" name="Rectangle 3">
            <a:extLst>
              <a:ext uri="{FF2B5EF4-FFF2-40B4-BE49-F238E27FC236}">
                <a16:creationId xmlns:a16="http://schemas.microsoft.com/office/drawing/2014/main" id="{2064260E-5292-4133-A4C3-6CBC737041E9}"/>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05DEC758-568D-44FF-8801-41DE2D371BBF}"/>
              </a:ext>
            </a:extLst>
          </p:cNvPr>
          <p:cNvSpPr>
            <a:spLocks noGrp="1" noRot="1" noChangeAspect="1" noChangeArrowheads="1" noTextEdit="1"/>
          </p:cNvSpPr>
          <p:nvPr>
            <p:ph type="sldImg"/>
          </p:nvPr>
        </p:nvSpPr>
        <p:spPr>
          <a:ln/>
        </p:spPr>
      </p:sp>
      <p:sp>
        <p:nvSpPr>
          <p:cNvPr id="44035" name="Rectangle 3">
            <a:extLst>
              <a:ext uri="{FF2B5EF4-FFF2-40B4-BE49-F238E27FC236}">
                <a16:creationId xmlns:a16="http://schemas.microsoft.com/office/drawing/2014/main" id="{1B5EB325-0F99-45B3-A0C2-6B7D9D04B925}"/>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a:extLst>
              <a:ext uri="{FF2B5EF4-FFF2-40B4-BE49-F238E27FC236}">
                <a16:creationId xmlns:a16="http://schemas.microsoft.com/office/drawing/2014/main" id="{9580AAF7-3D91-4541-A618-8E42CA5B4325}"/>
              </a:ext>
            </a:extLst>
          </p:cNvPr>
          <p:cNvSpPr>
            <a:spLocks noGrp="1" noRot="1" noChangeAspect="1" noChangeArrowheads="1" noTextEdit="1"/>
          </p:cNvSpPr>
          <p:nvPr>
            <p:ph type="sldImg"/>
          </p:nvPr>
        </p:nvSpPr>
        <p:spPr>
          <a:ln/>
        </p:spPr>
      </p:sp>
      <p:sp>
        <p:nvSpPr>
          <p:cNvPr id="46083" name="Rectangle 3">
            <a:extLst>
              <a:ext uri="{FF2B5EF4-FFF2-40B4-BE49-F238E27FC236}">
                <a16:creationId xmlns:a16="http://schemas.microsoft.com/office/drawing/2014/main" id="{EFAB6B4E-ED28-46BB-9C10-1F106E4B8A6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a:extLst>
              <a:ext uri="{FF2B5EF4-FFF2-40B4-BE49-F238E27FC236}">
                <a16:creationId xmlns:a16="http://schemas.microsoft.com/office/drawing/2014/main" id="{DBE35D62-B16E-4856-8850-671F052E67E0}"/>
              </a:ext>
            </a:extLst>
          </p:cNvPr>
          <p:cNvSpPr>
            <a:spLocks noGrp="1" noRot="1" noChangeAspect="1" noChangeArrowheads="1" noTextEdit="1"/>
          </p:cNvSpPr>
          <p:nvPr>
            <p:ph type="sldImg"/>
          </p:nvPr>
        </p:nvSpPr>
        <p:spPr>
          <a:ln/>
        </p:spPr>
      </p:sp>
      <p:sp>
        <p:nvSpPr>
          <p:cNvPr id="48131" name="Rectangle 3">
            <a:extLst>
              <a:ext uri="{FF2B5EF4-FFF2-40B4-BE49-F238E27FC236}">
                <a16:creationId xmlns:a16="http://schemas.microsoft.com/office/drawing/2014/main" id="{7E89BF56-11E6-4B43-B600-53AC46D95FA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a:extLst>
              <a:ext uri="{FF2B5EF4-FFF2-40B4-BE49-F238E27FC236}">
                <a16:creationId xmlns:a16="http://schemas.microsoft.com/office/drawing/2014/main" id="{16DA9A90-78D9-4376-8B29-A67243FAEA94}"/>
              </a:ext>
            </a:extLst>
          </p:cNvPr>
          <p:cNvSpPr>
            <a:spLocks noGrp="1" noRot="1" noChangeAspect="1" noChangeArrowheads="1" noTextEdit="1"/>
          </p:cNvSpPr>
          <p:nvPr>
            <p:ph type="sldImg"/>
          </p:nvPr>
        </p:nvSpPr>
        <p:spPr>
          <a:ln/>
        </p:spPr>
      </p:sp>
      <p:sp>
        <p:nvSpPr>
          <p:cNvPr id="50179" name="Rectangle 3">
            <a:extLst>
              <a:ext uri="{FF2B5EF4-FFF2-40B4-BE49-F238E27FC236}">
                <a16:creationId xmlns:a16="http://schemas.microsoft.com/office/drawing/2014/main" id="{16C959B1-20E2-4EC1-9566-D6C5CA19F0F8}"/>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a:extLst>
              <a:ext uri="{FF2B5EF4-FFF2-40B4-BE49-F238E27FC236}">
                <a16:creationId xmlns:a16="http://schemas.microsoft.com/office/drawing/2014/main" id="{4DF9378E-773B-4AF1-A7FF-DC79BD1DF8AE}"/>
              </a:ext>
            </a:extLst>
          </p:cNvPr>
          <p:cNvSpPr>
            <a:spLocks noGrp="1" noRot="1" noChangeAspect="1" noChangeArrowheads="1" noTextEdit="1"/>
          </p:cNvSpPr>
          <p:nvPr>
            <p:ph type="sldImg"/>
          </p:nvPr>
        </p:nvSpPr>
        <p:spPr>
          <a:ln/>
        </p:spPr>
      </p:sp>
      <p:sp>
        <p:nvSpPr>
          <p:cNvPr id="52227" name="Rectangle 3">
            <a:extLst>
              <a:ext uri="{FF2B5EF4-FFF2-40B4-BE49-F238E27FC236}">
                <a16:creationId xmlns:a16="http://schemas.microsoft.com/office/drawing/2014/main" id="{389C524C-AB73-4D11-91E7-8FA98135A8DC}"/>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a:extLst>
              <a:ext uri="{FF2B5EF4-FFF2-40B4-BE49-F238E27FC236}">
                <a16:creationId xmlns:a16="http://schemas.microsoft.com/office/drawing/2014/main" id="{5BB2CEAD-7FCB-4F2F-9BD1-2B4484235B91}"/>
              </a:ext>
            </a:extLst>
          </p:cNvPr>
          <p:cNvSpPr>
            <a:spLocks noGrp="1" noRot="1" noChangeAspect="1" noChangeArrowheads="1" noTextEdit="1"/>
          </p:cNvSpPr>
          <p:nvPr>
            <p:ph type="sldImg"/>
          </p:nvPr>
        </p:nvSpPr>
        <p:spPr>
          <a:ln/>
        </p:spPr>
      </p:sp>
      <p:sp>
        <p:nvSpPr>
          <p:cNvPr id="54275" name="Rectangle 3">
            <a:extLst>
              <a:ext uri="{FF2B5EF4-FFF2-40B4-BE49-F238E27FC236}">
                <a16:creationId xmlns:a16="http://schemas.microsoft.com/office/drawing/2014/main" id="{FDF79F60-D8C1-433E-9BD2-ACD382C02298}"/>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a:extLst>
              <a:ext uri="{FF2B5EF4-FFF2-40B4-BE49-F238E27FC236}">
                <a16:creationId xmlns:a16="http://schemas.microsoft.com/office/drawing/2014/main" id="{F544FD11-9C0D-41B8-9CF3-EDB105E15356}"/>
              </a:ext>
            </a:extLst>
          </p:cNvPr>
          <p:cNvSpPr>
            <a:spLocks noGrp="1" noRot="1" noChangeAspect="1" noChangeArrowheads="1" noTextEdit="1"/>
          </p:cNvSpPr>
          <p:nvPr>
            <p:ph type="sldImg"/>
          </p:nvPr>
        </p:nvSpPr>
        <p:spPr>
          <a:ln/>
        </p:spPr>
      </p:sp>
      <p:sp>
        <p:nvSpPr>
          <p:cNvPr id="56323" name="Rectangle 3">
            <a:extLst>
              <a:ext uri="{FF2B5EF4-FFF2-40B4-BE49-F238E27FC236}">
                <a16:creationId xmlns:a16="http://schemas.microsoft.com/office/drawing/2014/main" id="{B877B252-A27B-46F2-9F11-58127E1C0486}"/>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a:extLst>
              <a:ext uri="{FF2B5EF4-FFF2-40B4-BE49-F238E27FC236}">
                <a16:creationId xmlns:a16="http://schemas.microsoft.com/office/drawing/2014/main" id="{2D0AF898-3D68-4B8E-9BBE-940BB0DF85E8}"/>
              </a:ext>
            </a:extLst>
          </p:cNvPr>
          <p:cNvSpPr>
            <a:spLocks noGrp="1" noRot="1" noChangeAspect="1" noChangeArrowheads="1" noTextEdit="1"/>
          </p:cNvSpPr>
          <p:nvPr>
            <p:ph type="sldImg"/>
          </p:nvPr>
        </p:nvSpPr>
        <p:spPr>
          <a:ln/>
        </p:spPr>
      </p:sp>
      <p:sp>
        <p:nvSpPr>
          <p:cNvPr id="58371" name="Rectangle 3">
            <a:extLst>
              <a:ext uri="{FF2B5EF4-FFF2-40B4-BE49-F238E27FC236}">
                <a16:creationId xmlns:a16="http://schemas.microsoft.com/office/drawing/2014/main" id="{A663C96C-4BF6-46CB-89E0-2B2258E85FE0}"/>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a:extLst>
              <a:ext uri="{FF2B5EF4-FFF2-40B4-BE49-F238E27FC236}">
                <a16:creationId xmlns:a16="http://schemas.microsoft.com/office/drawing/2014/main" id="{58963585-E0FE-42AD-AE9B-67F1095A2BCE}"/>
              </a:ext>
            </a:extLst>
          </p:cNvPr>
          <p:cNvSpPr>
            <a:spLocks noGrp="1" noRot="1" noChangeAspect="1" noChangeArrowheads="1" noTextEdit="1"/>
          </p:cNvSpPr>
          <p:nvPr>
            <p:ph type="sldImg"/>
          </p:nvPr>
        </p:nvSpPr>
        <p:spPr>
          <a:ln/>
        </p:spPr>
      </p:sp>
      <p:sp>
        <p:nvSpPr>
          <p:cNvPr id="60419" name="Rectangle 3">
            <a:extLst>
              <a:ext uri="{FF2B5EF4-FFF2-40B4-BE49-F238E27FC236}">
                <a16:creationId xmlns:a16="http://schemas.microsoft.com/office/drawing/2014/main" id="{1ECD6D2E-6E8A-460F-B36F-8BBBF6D29B3E}"/>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a:extLst>
              <a:ext uri="{FF2B5EF4-FFF2-40B4-BE49-F238E27FC236}">
                <a16:creationId xmlns:a16="http://schemas.microsoft.com/office/drawing/2014/main" id="{67A853DA-C0D2-4CB1-9538-AB80D9D981F0}"/>
              </a:ext>
            </a:extLst>
          </p:cNvPr>
          <p:cNvSpPr>
            <a:spLocks noGrp="1" noRot="1" noChangeAspect="1" noChangeArrowheads="1" noTextEdit="1"/>
          </p:cNvSpPr>
          <p:nvPr>
            <p:ph type="sldImg"/>
          </p:nvPr>
        </p:nvSpPr>
        <p:spPr>
          <a:ln/>
        </p:spPr>
      </p:sp>
      <p:sp>
        <p:nvSpPr>
          <p:cNvPr id="62467" name="Rectangle 3">
            <a:extLst>
              <a:ext uri="{FF2B5EF4-FFF2-40B4-BE49-F238E27FC236}">
                <a16:creationId xmlns:a16="http://schemas.microsoft.com/office/drawing/2014/main" id="{1DB297AD-4509-43C3-8C0A-DCC973F199A7}"/>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a:extLst>
              <a:ext uri="{FF2B5EF4-FFF2-40B4-BE49-F238E27FC236}">
                <a16:creationId xmlns:a16="http://schemas.microsoft.com/office/drawing/2014/main" id="{F5324A54-9D9F-4B6A-A322-4606B8EB236F}"/>
              </a:ext>
            </a:extLst>
          </p:cNvPr>
          <p:cNvSpPr>
            <a:spLocks noGrp="1" noRot="1" noChangeAspect="1" noChangeArrowheads="1" noTextEdit="1"/>
          </p:cNvSpPr>
          <p:nvPr>
            <p:ph type="sldImg"/>
          </p:nvPr>
        </p:nvSpPr>
        <p:spPr>
          <a:ln/>
        </p:spPr>
      </p:sp>
      <p:sp>
        <p:nvSpPr>
          <p:cNvPr id="64515" name="Rectangle 3">
            <a:extLst>
              <a:ext uri="{FF2B5EF4-FFF2-40B4-BE49-F238E27FC236}">
                <a16:creationId xmlns:a16="http://schemas.microsoft.com/office/drawing/2014/main" id="{FF48001D-B491-48E5-B9AE-20964BC0397A}"/>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a:extLst>
              <a:ext uri="{FF2B5EF4-FFF2-40B4-BE49-F238E27FC236}">
                <a16:creationId xmlns:a16="http://schemas.microsoft.com/office/drawing/2014/main" id="{91EFCEEA-C556-466C-B9E9-05871FA1D98C}"/>
              </a:ext>
            </a:extLst>
          </p:cNvPr>
          <p:cNvSpPr>
            <a:spLocks noGrp="1" noRot="1" noChangeAspect="1" noChangeArrowheads="1" noTextEdit="1"/>
          </p:cNvSpPr>
          <p:nvPr>
            <p:ph type="sldImg"/>
          </p:nvPr>
        </p:nvSpPr>
        <p:spPr>
          <a:ln/>
        </p:spPr>
      </p:sp>
      <p:sp>
        <p:nvSpPr>
          <p:cNvPr id="66563" name="Rectangle 3">
            <a:extLst>
              <a:ext uri="{FF2B5EF4-FFF2-40B4-BE49-F238E27FC236}">
                <a16:creationId xmlns:a16="http://schemas.microsoft.com/office/drawing/2014/main" id="{6BABC32E-2C6A-4F03-B050-F6DD6A6DEE16}"/>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a:extLst>
              <a:ext uri="{FF2B5EF4-FFF2-40B4-BE49-F238E27FC236}">
                <a16:creationId xmlns:a16="http://schemas.microsoft.com/office/drawing/2014/main" id="{0504E293-AA93-4CB2-AE98-16C769E822BE}"/>
              </a:ext>
            </a:extLst>
          </p:cNvPr>
          <p:cNvSpPr>
            <a:spLocks noGrp="1" noRot="1" noChangeAspect="1" noChangeArrowheads="1" noTextEdit="1"/>
          </p:cNvSpPr>
          <p:nvPr>
            <p:ph type="sldImg"/>
          </p:nvPr>
        </p:nvSpPr>
        <p:spPr>
          <a:ln/>
        </p:spPr>
      </p:sp>
      <p:sp>
        <p:nvSpPr>
          <p:cNvPr id="68611" name="Rectangle 3">
            <a:extLst>
              <a:ext uri="{FF2B5EF4-FFF2-40B4-BE49-F238E27FC236}">
                <a16:creationId xmlns:a16="http://schemas.microsoft.com/office/drawing/2014/main" id="{8521E91A-4F04-4E13-9BBF-E7AE4F9343FB}"/>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a:extLst>
              <a:ext uri="{FF2B5EF4-FFF2-40B4-BE49-F238E27FC236}">
                <a16:creationId xmlns:a16="http://schemas.microsoft.com/office/drawing/2014/main" id="{9F1E973A-A9E7-413E-AE64-6C0B2998C286}"/>
              </a:ext>
            </a:extLst>
          </p:cNvPr>
          <p:cNvSpPr>
            <a:spLocks noGrp="1" noRot="1" noChangeAspect="1" noChangeArrowheads="1" noTextEdit="1"/>
          </p:cNvSpPr>
          <p:nvPr>
            <p:ph type="sldImg"/>
          </p:nvPr>
        </p:nvSpPr>
        <p:spPr>
          <a:ln/>
        </p:spPr>
      </p:sp>
      <p:sp>
        <p:nvSpPr>
          <p:cNvPr id="70659" name="Rectangle 3">
            <a:extLst>
              <a:ext uri="{FF2B5EF4-FFF2-40B4-BE49-F238E27FC236}">
                <a16:creationId xmlns:a16="http://schemas.microsoft.com/office/drawing/2014/main" id="{9F2A75AA-529B-4CF5-BD85-07D657F4FC19}"/>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a:extLst>
              <a:ext uri="{FF2B5EF4-FFF2-40B4-BE49-F238E27FC236}">
                <a16:creationId xmlns:a16="http://schemas.microsoft.com/office/drawing/2014/main" id="{DE47ED16-70F4-458A-A68E-CF4B9A666B84}"/>
              </a:ext>
            </a:extLst>
          </p:cNvPr>
          <p:cNvSpPr>
            <a:spLocks noGrp="1" noRot="1" noChangeAspect="1" noChangeArrowheads="1" noTextEdit="1"/>
          </p:cNvSpPr>
          <p:nvPr>
            <p:ph type="sldImg"/>
          </p:nvPr>
        </p:nvSpPr>
        <p:spPr>
          <a:ln/>
        </p:spPr>
      </p:sp>
      <p:sp>
        <p:nvSpPr>
          <p:cNvPr id="72707" name="Rectangle 3">
            <a:extLst>
              <a:ext uri="{FF2B5EF4-FFF2-40B4-BE49-F238E27FC236}">
                <a16:creationId xmlns:a16="http://schemas.microsoft.com/office/drawing/2014/main" id="{C133B9CE-45CA-45B7-B896-05BEE4A093D1}"/>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a:extLst>
              <a:ext uri="{FF2B5EF4-FFF2-40B4-BE49-F238E27FC236}">
                <a16:creationId xmlns:a16="http://schemas.microsoft.com/office/drawing/2014/main" id="{4177769F-2411-4D5C-ACC9-CAE99EA0403B}"/>
              </a:ext>
            </a:extLst>
          </p:cNvPr>
          <p:cNvSpPr>
            <a:spLocks noGrp="1" noRot="1" noChangeAspect="1" noChangeArrowheads="1" noTextEdit="1"/>
          </p:cNvSpPr>
          <p:nvPr>
            <p:ph type="sldImg"/>
          </p:nvPr>
        </p:nvSpPr>
        <p:spPr>
          <a:ln/>
        </p:spPr>
      </p:sp>
      <p:sp>
        <p:nvSpPr>
          <p:cNvPr id="74755" name="Rectangle 3">
            <a:extLst>
              <a:ext uri="{FF2B5EF4-FFF2-40B4-BE49-F238E27FC236}">
                <a16:creationId xmlns:a16="http://schemas.microsoft.com/office/drawing/2014/main" id="{184AF73C-D1F8-4805-921F-A45747F02E52}"/>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8/5/2022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8/5/2022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8/5/2022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8/5/2022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8794" y="275333"/>
            <a:ext cx="10974413" cy="585043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a:extLst>
              <a:ext uri="{FF2B5EF4-FFF2-40B4-BE49-F238E27FC236}">
                <a16:creationId xmlns:a16="http://schemas.microsoft.com/office/drawing/2014/main" id="{A942304E-6EDA-4B35-8CD1-9D87FBE8C911}"/>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a:extLst>
              <a:ext uri="{FF2B5EF4-FFF2-40B4-BE49-F238E27FC236}">
                <a16:creationId xmlns:a16="http://schemas.microsoft.com/office/drawing/2014/main" id="{29A6DF1E-5856-45B4-BCF5-B65E8533380E}"/>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5" name="Rectangle 6">
            <a:extLst>
              <a:ext uri="{FF2B5EF4-FFF2-40B4-BE49-F238E27FC236}">
                <a16:creationId xmlns:a16="http://schemas.microsoft.com/office/drawing/2014/main" id="{4841AC7A-5333-48C4-A8A3-06D95433FD28}"/>
              </a:ext>
            </a:extLst>
          </p:cNvPr>
          <p:cNvSpPr>
            <a:spLocks noGrp="1" noChangeArrowheads="1"/>
          </p:cNvSpPr>
          <p:nvPr>
            <p:ph type="sldNum" sz="quarter" idx="12"/>
          </p:nvPr>
        </p:nvSpPr>
        <p:spPr>
          <a:ln/>
        </p:spPr>
        <p:txBody>
          <a:bodyPr/>
          <a:lstStyle>
            <a:lvl1pPr>
              <a:defRPr/>
            </a:lvl1pPr>
          </a:lstStyle>
          <a:p>
            <a:pPr>
              <a:defRPr/>
            </a:pPr>
            <a:fld id="{E999C259-AE96-484B-B8A7-96AB872FB51D}" type="slidenum">
              <a:rPr lang="en-US" altLang="en-US"/>
              <a:pPr>
                <a:defRPr/>
              </a:pPr>
              <a:t>‹#›</a:t>
            </a:fld>
            <a:endParaRPr lang="en-US" altLang="en-US"/>
          </a:p>
        </p:txBody>
      </p:sp>
    </p:spTree>
    <p:extLst>
      <p:ext uri="{BB962C8B-B14F-4D97-AF65-F5344CB8AC3E}">
        <p14:creationId xmlns:p14="http://schemas.microsoft.com/office/powerpoint/2010/main" val="121999751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8794" y="275333"/>
            <a:ext cx="10974413" cy="1143000"/>
          </a:xfrm>
        </p:spPr>
        <p:txBody>
          <a:bodyPr/>
          <a:lstStyle/>
          <a:p>
            <a:r>
              <a:rPr lang="en-US"/>
              <a:t>Click to edit Master title style</a:t>
            </a:r>
          </a:p>
        </p:txBody>
      </p:sp>
      <p:sp>
        <p:nvSpPr>
          <p:cNvPr id="3" name="Text Placeholder 2"/>
          <p:cNvSpPr>
            <a:spLocks noGrp="1"/>
          </p:cNvSpPr>
          <p:nvPr>
            <p:ph type="body" sz="half" idx="1"/>
          </p:nvPr>
        </p:nvSpPr>
        <p:spPr>
          <a:xfrm>
            <a:off x="608795" y="1599903"/>
            <a:ext cx="5390444" cy="45258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2763" y="1599903"/>
            <a:ext cx="5390444" cy="45258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id="{DF88F5A7-24ED-4DA1-83DD-2719B57ACDC0}"/>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a:extLst>
              <a:ext uri="{FF2B5EF4-FFF2-40B4-BE49-F238E27FC236}">
                <a16:creationId xmlns:a16="http://schemas.microsoft.com/office/drawing/2014/main" id="{906B1F08-ED11-43DF-AE70-EF96E2854A10}"/>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a:extLst>
              <a:ext uri="{FF2B5EF4-FFF2-40B4-BE49-F238E27FC236}">
                <a16:creationId xmlns:a16="http://schemas.microsoft.com/office/drawing/2014/main" id="{0BEF69C8-5234-4583-BB1E-041B146E6FFB}"/>
              </a:ext>
            </a:extLst>
          </p:cNvPr>
          <p:cNvSpPr>
            <a:spLocks noGrp="1" noChangeArrowheads="1"/>
          </p:cNvSpPr>
          <p:nvPr>
            <p:ph type="sldNum" sz="quarter" idx="12"/>
          </p:nvPr>
        </p:nvSpPr>
        <p:spPr>
          <a:ln/>
        </p:spPr>
        <p:txBody>
          <a:bodyPr/>
          <a:lstStyle>
            <a:lvl1pPr>
              <a:defRPr/>
            </a:lvl1pPr>
          </a:lstStyle>
          <a:p>
            <a:pPr>
              <a:defRPr/>
            </a:pPr>
            <a:fld id="{34D36923-7802-467B-96A5-C87C37B635EC}" type="slidenum">
              <a:rPr lang="en-US" altLang="en-US"/>
              <a:pPr>
                <a:defRPr/>
              </a:pPr>
              <a:t>‹#›</a:t>
            </a:fld>
            <a:endParaRPr lang="en-US" altLang="en-US"/>
          </a:p>
        </p:txBody>
      </p:sp>
    </p:spTree>
    <p:extLst>
      <p:ext uri="{BB962C8B-B14F-4D97-AF65-F5344CB8AC3E}">
        <p14:creationId xmlns:p14="http://schemas.microsoft.com/office/powerpoint/2010/main" val="41850046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8/5/2022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4.png"/><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4.png"/><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10.wmf"/></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13.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image" Target="../media/image13.wmf"/></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6.wmf"/></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18.wmf"/></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8" Type="http://schemas.openxmlformats.org/officeDocument/2006/relationships/image" Target="../media/image23.wmf"/><Relationship Id="rId13" Type="http://schemas.openxmlformats.org/officeDocument/2006/relationships/image" Target="../media/image26.wmf"/><Relationship Id="rId3" Type="http://schemas.openxmlformats.org/officeDocument/2006/relationships/oleObject" Target="../embeddings/oleObject2.bin"/><Relationship Id="rId7" Type="http://schemas.openxmlformats.org/officeDocument/2006/relationships/image" Target="../media/image22.wmf"/><Relationship Id="rId12" Type="http://schemas.openxmlformats.org/officeDocument/2006/relationships/oleObject" Target="../embeddings/oleObject4.bin"/><Relationship Id="rId17" Type="http://schemas.openxmlformats.org/officeDocument/2006/relationships/image" Target="../media/image29.wmf"/><Relationship Id="rId2" Type="http://schemas.openxmlformats.org/officeDocument/2006/relationships/notesSlide" Target="../notesSlides/notesSlide28.xml"/><Relationship Id="rId16" Type="http://schemas.openxmlformats.org/officeDocument/2006/relationships/image" Target="../media/image28.wmf"/><Relationship Id="rId1" Type="http://schemas.openxmlformats.org/officeDocument/2006/relationships/slideLayout" Target="../slideLayouts/slideLayout2.xml"/><Relationship Id="rId6" Type="http://schemas.openxmlformats.org/officeDocument/2006/relationships/image" Target="../media/image21.wmf"/><Relationship Id="rId11" Type="http://schemas.openxmlformats.org/officeDocument/2006/relationships/image" Target="../media/image25.wmf"/><Relationship Id="rId5" Type="http://schemas.openxmlformats.org/officeDocument/2006/relationships/image" Target="../media/image20.wmf"/><Relationship Id="rId15" Type="http://schemas.openxmlformats.org/officeDocument/2006/relationships/image" Target="../media/image27.wmf"/><Relationship Id="rId10" Type="http://schemas.openxmlformats.org/officeDocument/2006/relationships/oleObject" Target="../embeddings/oleObject3.bin"/><Relationship Id="rId4" Type="http://schemas.openxmlformats.org/officeDocument/2006/relationships/image" Target="../media/image19.wmf"/><Relationship Id="rId9" Type="http://schemas.openxmlformats.org/officeDocument/2006/relationships/image" Target="../media/image24.wmf"/><Relationship Id="rId14" Type="http://schemas.openxmlformats.org/officeDocument/2006/relationships/oleObject" Target="../embeddings/oleObject5.bin"/></Relationships>
</file>

<file path=ppt/slides/_rels/slide37.xml.rels><?xml version="1.0" encoding="UTF-8" standalone="yes"?>
<Relationships xmlns="http://schemas.openxmlformats.org/package/2006/relationships"><Relationship Id="rId3" Type="http://schemas.openxmlformats.org/officeDocument/2006/relationships/image" Target="../media/image30.wmf"/><Relationship Id="rId7" Type="http://schemas.openxmlformats.org/officeDocument/2006/relationships/image" Target="../media/image32.wmf"/><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oleObject" Target="../embeddings/oleObject7.bin"/><Relationship Id="rId5" Type="http://schemas.openxmlformats.org/officeDocument/2006/relationships/image" Target="../media/image31.wmf"/><Relationship Id="rId4" Type="http://schemas.openxmlformats.org/officeDocument/2006/relationships/oleObject" Target="../embeddings/oleObject6.bin"/></Relationships>
</file>

<file path=ppt/slides/_rels/slide38.xml.rels><?xml version="1.0" encoding="UTF-8" standalone="yes"?>
<Relationships xmlns="http://schemas.openxmlformats.org/package/2006/relationships"><Relationship Id="rId8" Type="http://schemas.openxmlformats.org/officeDocument/2006/relationships/oleObject" Target="../embeddings/oleObject11.bin"/><Relationship Id="rId3" Type="http://schemas.openxmlformats.org/officeDocument/2006/relationships/oleObject" Target="../embeddings/oleObject8.bin"/><Relationship Id="rId7" Type="http://schemas.openxmlformats.org/officeDocument/2006/relationships/image" Target="../media/image34.wmf"/><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oleObject" Target="../embeddings/oleObject10.bin"/><Relationship Id="rId5" Type="http://schemas.openxmlformats.org/officeDocument/2006/relationships/oleObject" Target="../embeddings/oleObject9.bin"/><Relationship Id="rId10" Type="http://schemas.openxmlformats.org/officeDocument/2006/relationships/oleObject" Target="../embeddings/oleObject12.bin"/><Relationship Id="rId4" Type="http://schemas.openxmlformats.org/officeDocument/2006/relationships/image" Target="../media/image33.wmf"/><Relationship Id="rId9" Type="http://schemas.openxmlformats.org/officeDocument/2006/relationships/image" Target="../media/image35.wmf"/></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2.xml"/><Relationship Id="rId1" Type="http://schemas.openxmlformats.org/officeDocument/2006/relationships/tags" Target="../tags/tag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83405"/>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202692"/>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Accounting Principles</a:t>
            </a:r>
          </a:p>
          <a:p>
            <a:r>
              <a:rPr lang="en-US" sz="2800" dirty="0">
                <a:solidFill>
                  <a:srgbClr val="24A9E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Lecture 10</a:t>
            </a:r>
          </a:p>
        </p:txBody>
      </p:sp>
      <p:sp>
        <p:nvSpPr>
          <p:cNvPr id="16" name="TextBox 15"/>
          <p:cNvSpPr txBox="1"/>
          <p:nvPr/>
        </p:nvSpPr>
        <p:spPr>
          <a:xfrm>
            <a:off x="6539640" y="3125529"/>
            <a:ext cx="5590438" cy="606961"/>
          </a:xfrm>
          <a:prstGeom prst="rect">
            <a:avLst/>
          </a:prstGeom>
          <a:noFill/>
        </p:spPr>
        <p:txBody>
          <a:bodyPr wrap="square" rtlCol="0">
            <a:spAutoFit/>
          </a:bodyPr>
          <a:lstStyle/>
          <a:p>
            <a:pPr marL="381000" indent="-381000" algn="ctr">
              <a:lnSpc>
                <a:spcPct val="110000"/>
              </a:lnSpc>
              <a:buFont typeface="Wingdings" panose="05000000000000000000" pitchFamily="2" charset="2"/>
              <a:buNone/>
              <a:defRPr/>
            </a:pPr>
            <a:r>
              <a:rPr lang="en-US" sz="3200" dirty="0">
                <a:solidFill>
                  <a:srgbClr val="005AB4"/>
                </a:solidFill>
              </a:rPr>
              <a:t>ACCOUNTING PRINCIPLES</a:t>
            </a:r>
          </a:p>
        </p:txBody>
      </p:sp>
    </p:spTree>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2000" advTm="100343"/>
    </mc:Choice>
    <mc:Fallback xmlns="">
      <p:transition spd="slow" advTm="10034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6065507" cy="1495794"/>
          </a:xfrm>
          <a:prstGeom prst="rect">
            <a:avLst/>
          </a:prstGeom>
          <a:noFill/>
        </p:spPr>
        <p:txBody>
          <a:bodyPr wrap="none" rtlCol="0">
            <a:spAutoFit/>
          </a:bodyPr>
          <a:lstStyle/>
          <a:p>
            <a:pPr marL="381000" marR="0" lvl="0" indent="-381000" algn="ctr" defTabSz="914400" rtl="0" eaLnBrk="1" fontAlgn="auto" latinLnBrk="0" hangingPunct="1">
              <a:lnSpc>
                <a:spcPct val="110000"/>
              </a:lnSpc>
              <a:spcBef>
                <a:spcPts val="0"/>
              </a:spcBef>
              <a:spcAft>
                <a:spcPts val="0"/>
              </a:spcAft>
              <a:buClrTx/>
              <a:buSzTx/>
              <a:buFont typeface="Wingdings" panose="05000000000000000000" pitchFamily="2" charset="2"/>
              <a:buNone/>
              <a:tabLst/>
              <a:defRPr/>
            </a:pPr>
            <a:r>
              <a:rPr kumimoji="0" lang="en-US" sz="3200" b="0" i="0" u="none" strike="noStrike" kern="1200" cap="none" spc="0" normalizeH="0" baseline="0" noProof="0" dirty="0">
                <a:ln>
                  <a:noFill/>
                </a:ln>
                <a:solidFill>
                  <a:srgbClr val="005AB4"/>
                </a:solidFill>
                <a:effectLst/>
                <a:uLnTx/>
                <a:uFillTx/>
                <a:latin typeface="Calibri" panose="020F0502020204030204"/>
                <a:ea typeface="+mn-ea"/>
                <a:cs typeface="+mn-cs"/>
              </a:rPr>
              <a:t>ACCOUNTING PRINCIPLES</a:t>
            </a:r>
          </a:p>
          <a:p>
            <a:r>
              <a:rPr lang="en-US" sz="2800" dirty="0">
                <a:solidFill>
                  <a:srgbClr val="24A9E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Lecture 10</a:t>
            </a:r>
          </a:p>
        </p:txBody>
      </p:sp>
      <p:sp>
        <p:nvSpPr>
          <p:cNvPr id="16" name="TextBox 15">
            <a:extLst>
              <a:ext uri="{FF2B5EF4-FFF2-40B4-BE49-F238E27FC236}">
                <a16:creationId xmlns:a16="http://schemas.microsoft.com/office/drawing/2014/main" id="{24CD4E53-7075-4D39-AEC1-59D37448303D}"/>
              </a:ext>
            </a:extLst>
          </p:cNvPr>
          <p:cNvSpPr txBox="1"/>
          <p:nvPr/>
        </p:nvSpPr>
        <p:spPr>
          <a:xfrm>
            <a:off x="7181527" y="4651464"/>
            <a:ext cx="5590438" cy="606961"/>
          </a:xfrm>
          <a:prstGeom prst="rect">
            <a:avLst/>
          </a:prstGeom>
          <a:noFill/>
        </p:spPr>
        <p:txBody>
          <a:bodyPr wrap="square" rtlCol="0">
            <a:spAutoFit/>
          </a:bodyPr>
          <a:lstStyle/>
          <a:p>
            <a:pPr marL="381000" indent="-381000" algn="ctr">
              <a:lnSpc>
                <a:spcPct val="110000"/>
              </a:lnSpc>
              <a:buFont typeface="Wingdings" panose="05000000000000000000" pitchFamily="2" charset="2"/>
              <a:buNone/>
              <a:defRPr/>
            </a:pPr>
            <a:r>
              <a:rPr lang="en-US" sz="3200" dirty="0">
                <a:solidFill>
                  <a:srgbClr val="005AB4"/>
                </a:solidFill>
              </a:rPr>
              <a:t>ACCOUNTING PRINCIPLES</a:t>
            </a:r>
          </a:p>
        </p:txBody>
      </p:sp>
    </p:spTree>
    <p:extLst>
      <p:ext uri="{BB962C8B-B14F-4D97-AF65-F5344CB8AC3E}">
        <p14:creationId xmlns:p14="http://schemas.microsoft.com/office/powerpoint/2010/main" val="3253018081"/>
      </p:ext>
    </p:extLst>
  </p:cSld>
  <p:clrMapOvr>
    <a:masterClrMapping/>
  </p:clrMapOvr>
  <mc:AlternateContent xmlns:mc="http://schemas.openxmlformats.org/markup-compatibility/2006" xmlns:p14="http://schemas.microsoft.com/office/powerpoint/2010/main">
    <mc:Choice Requires="p14">
      <p:transition spd="slow" p14:dur="2000" advTm="11434"/>
    </mc:Choice>
    <mc:Fallback xmlns="">
      <p:transition spd="slow" advTm="1143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3"/>
          <a:stretch>
            <a:fillRect/>
          </a:stretch>
        </p:blipFill>
        <p:spPr>
          <a:xfrm>
            <a:off x="2235200" y="915090"/>
            <a:ext cx="6714451" cy="1972334"/>
          </a:xfrm>
          <a:prstGeom prst="rect">
            <a:avLst/>
          </a:prstGeom>
        </p:spPr>
      </p:pic>
      <p:pic>
        <p:nvPicPr>
          <p:cNvPr id="2" name="Picture 1"/>
          <p:cNvPicPr>
            <a:picLocks noChangeAspect="1"/>
          </p:cNvPicPr>
          <p:nvPr/>
        </p:nvPicPr>
        <p:blipFill>
          <a:blip r:embed="rId4"/>
          <a:stretch>
            <a:fillRect/>
          </a:stretch>
        </p:blipFill>
        <p:spPr>
          <a:xfrm>
            <a:off x="-139261" y="-101602"/>
            <a:ext cx="4169394" cy="7137043"/>
          </a:xfrm>
          <a:prstGeom prst="rect">
            <a:avLst/>
          </a:prstGeom>
        </p:spPr>
      </p:pic>
      <p:sp>
        <p:nvSpPr>
          <p:cNvPr id="14" name="TextBox 13"/>
          <p:cNvSpPr txBox="1"/>
          <p:nvPr/>
        </p:nvSpPr>
        <p:spPr>
          <a:xfrm>
            <a:off x="2822222" y="1208759"/>
            <a:ext cx="6065507"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ACCOUNTING PRINCIPLES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 Dr. Mohamed Hamouda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Lecture 10</a:t>
            </a:r>
          </a:p>
        </p:txBody>
      </p:sp>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6"/>
          <a:stretch>
            <a:fillRect/>
          </a:stretch>
        </p:blipFill>
        <p:spPr>
          <a:xfrm rot="10800000">
            <a:off x="3612444" y="5284188"/>
            <a:ext cx="5882401" cy="1034667"/>
          </a:xfrm>
          <a:prstGeom prst="rect">
            <a:avLst/>
          </a:prstGeom>
        </p:spPr>
      </p:pic>
      <p:sp>
        <p:nvSpPr>
          <p:cNvPr id="10" name="TextBox 9">
            <a:extLst>
              <a:ext uri="{FF2B5EF4-FFF2-40B4-BE49-F238E27FC236}">
                <a16:creationId xmlns:a16="http://schemas.microsoft.com/office/drawing/2014/main" id="{6CCDD9A8-B51C-4BB1-8C7D-8220979DCA1F}"/>
              </a:ext>
            </a:extLst>
          </p:cNvPr>
          <p:cNvSpPr txBox="1"/>
          <p:nvPr/>
        </p:nvSpPr>
        <p:spPr>
          <a:xfrm>
            <a:off x="3074920" y="5498041"/>
            <a:ext cx="5590438" cy="606961"/>
          </a:xfrm>
          <a:prstGeom prst="rect">
            <a:avLst/>
          </a:prstGeom>
          <a:noFill/>
        </p:spPr>
        <p:txBody>
          <a:bodyPr wrap="square" rtlCol="0">
            <a:spAutoFit/>
          </a:bodyPr>
          <a:lstStyle/>
          <a:p>
            <a:pPr marL="381000" indent="-381000" algn="ctr">
              <a:lnSpc>
                <a:spcPct val="110000"/>
              </a:lnSpc>
              <a:buFont typeface="Wingdings" panose="05000000000000000000" pitchFamily="2" charset="2"/>
              <a:buNone/>
              <a:defRPr/>
            </a:pPr>
            <a:r>
              <a:rPr lang="en-US" sz="3200" dirty="0">
                <a:solidFill>
                  <a:srgbClr val="005AB4"/>
                </a:solidFill>
              </a:rPr>
              <a:t>ACCOUNTING PRINCIPLES</a:t>
            </a:r>
          </a:p>
        </p:txBody>
      </p:sp>
    </p:spTree>
    <p:extLst>
      <p:ext uri="{BB962C8B-B14F-4D97-AF65-F5344CB8AC3E}">
        <p14:creationId xmlns:p14="http://schemas.microsoft.com/office/powerpoint/2010/main" val="1134563085"/>
      </p:ext>
    </p:extLst>
  </p:cSld>
  <p:clrMapOvr>
    <a:masterClrMapping/>
  </p:clrMapOvr>
  <mc:AlternateContent xmlns:mc="http://schemas.openxmlformats.org/markup-compatibility/2006" xmlns:p14="http://schemas.microsoft.com/office/powerpoint/2010/main">
    <mc:Choice Requires="p14">
      <p:transition spd="slow" p14:dur="2000" advTm="19793"/>
    </mc:Choice>
    <mc:Fallback xmlns="">
      <p:transition spd="slow" advTm="1979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3"/>
          <a:stretch>
            <a:fillRect/>
          </a:stretch>
        </p:blipFill>
        <p:spPr>
          <a:xfrm>
            <a:off x="2235200" y="915090"/>
            <a:ext cx="6714451" cy="1972334"/>
          </a:xfrm>
          <a:prstGeom prst="rect">
            <a:avLst/>
          </a:prstGeom>
        </p:spPr>
      </p:pic>
      <p:pic>
        <p:nvPicPr>
          <p:cNvPr id="2" name="Picture 1"/>
          <p:cNvPicPr>
            <a:picLocks noChangeAspect="1"/>
          </p:cNvPicPr>
          <p:nvPr/>
        </p:nvPicPr>
        <p:blipFill>
          <a:blip r:embed="rId4"/>
          <a:stretch>
            <a:fillRect/>
          </a:stretch>
        </p:blipFill>
        <p:spPr>
          <a:xfrm>
            <a:off x="-139261" y="-101602"/>
            <a:ext cx="4169394" cy="7137043"/>
          </a:xfrm>
          <a:prstGeom prst="rect">
            <a:avLst/>
          </a:prstGeom>
        </p:spPr>
      </p:pic>
      <p:sp>
        <p:nvSpPr>
          <p:cNvPr id="14" name="TextBox 13"/>
          <p:cNvSpPr txBox="1"/>
          <p:nvPr/>
        </p:nvSpPr>
        <p:spPr>
          <a:xfrm>
            <a:off x="2822222" y="1208759"/>
            <a:ext cx="6065507"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ACCOUNTING PRINCIPLES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 Dr. Mohamed Hamouda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Lecture 10</a:t>
            </a:r>
          </a:p>
        </p:txBody>
      </p:sp>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6"/>
          <a:stretch>
            <a:fillRect/>
          </a:stretch>
        </p:blipFill>
        <p:spPr>
          <a:xfrm rot="10800000">
            <a:off x="3612444" y="5284188"/>
            <a:ext cx="5882401" cy="1034667"/>
          </a:xfrm>
          <a:prstGeom prst="rect">
            <a:avLst/>
          </a:prstGeom>
        </p:spPr>
      </p:pic>
      <p:sp>
        <p:nvSpPr>
          <p:cNvPr id="10" name="TextBox 9">
            <a:extLst>
              <a:ext uri="{FF2B5EF4-FFF2-40B4-BE49-F238E27FC236}">
                <a16:creationId xmlns:a16="http://schemas.microsoft.com/office/drawing/2014/main" id="{6CCDD9A8-B51C-4BB1-8C7D-8220979DCA1F}"/>
              </a:ext>
            </a:extLst>
          </p:cNvPr>
          <p:cNvSpPr txBox="1"/>
          <p:nvPr/>
        </p:nvSpPr>
        <p:spPr>
          <a:xfrm>
            <a:off x="3528057" y="5498041"/>
            <a:ext cx="5590438" cy="606961"/>
          </a:xfrm>
          <a:prstGeom prst="rect">
            <a:avLst/>
          </a:prstGeom>
          <a:noFill/>
        </p:spPr>
        <p:txBody>
          <a:bodyPr wrap="square" rtlCol="0">
            <a:spAutoFit/>
          </a:bodyPr>
          <a:lstStyle/>
          <a:p>
            <a:pPr marL="381000" indent="-381000" algn="ctr">
              <a:lnSpc>
                <a:spcPct val="110000"/>
              </a:lnSpc>
              <a:buFont typeface="Wingdings" panose="05000000000000000000" pitchFamily="2" charset="2"/>
              <a:buNone/>
              <a:defRPr/>
            </a:pPr>
            <a:r>
              <a:rPr lang="en-US" sz="3200" dirty="0">
                <a:solidFill>
                  <a:srgbClr val="005AB4"/>
                </a:solidFill>
              </a:rPr>
              <a:t>RECAP</a:t>
            </a:r>
          </a:p>
        </p:txBody>
      </p:sp>
    </p:spTree>
    <p:extLst>
      <p:ext uri="{BB962C8B-B14F-4D97-AF65-F5344CB8AC3E}">
        <p14:creationId xmlns:p14="http://schemas.microsoft.com/office/powerpoint/2010/main" val="1357602374"/>
      </p:ext>
    </p:extLst>
  </p:cSld>
  <p:clrMapOvr>
    <a:masterClrMapping/>
  </p:clrMapOvr>
  <mc:AlternateContent xmlns:mc="http://schemas.openxmlformats.org/markup-compatibility/2006" xmlns:p14="http://schemas.microsoft.com/office/powerpoint/2010/main">
    <mc:Choice Requires="p14">
      <p:transition spd="slow" p14:dur="2000" advTm="1774"/>
    </mc:Choice>
    <mc:Fallback xmlns="">
      <p:transition spd="slow" advTm="177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1074" name="Group 2">
            <a:extLst>
              <a:ext uri="{FF2B5EF4-FFF2-40B4-BE49-F238E27FC236}">
                <a16:creationId xmlns:a16="http://schemas.microsoft.com/office/drawing/2014/main" id="{96AEE662-6723-4F42-AD39-276E12B3FDBA}"/>
              </a:ext>
            </a:extLst>
          </p:cNvPr>
          <p:cNvGrpSpPr>
            <a:grpSpLocks/>
          </p:cNvGrpSpPr>
          <p:nvPr/>
        </p:nvGrpSpPr>
        <p:grpSpPr bwMode="auto">
          <a:xfrm>
            <a:off x="3795713" y="1598614"/>
            <a:ext cx="4583112" cy="4873625"/>
            <a:chOff x="1431" y="1007"/>
            <a:chExt cx="2887" cy="3070"/>
          </a:xfrm>
        </p:grpSpPr>
        <p:sp>
          <p:nvSpPr>
            <p:cNvPr id="131075" name="Rectangle 3">
              <a:extLst>
                <a:ext uri="{FF2B5EF4-FFF2-40B4-BE49-F238E27FC236}">
                  <a16:creationId xmlns:a16="http://schemas.microsoft.com/office/drawing/2014/main" id="{2E484387-BA46-49B5-9048-65BC766A33DF}"/>
                </a:ext>
              </a:extLst>
            </p:cNvPr>
            <p:cNvSpPr>
              <a:spLocks noChangeArrowheads="1"/>
            </p:cNvSpPr>
            <p:nvPr/>
          </p:nvSpPr>
          <p:spPr bwMode="auto">
            <a:xfrm>
              <a:off x="1431" y="1320"/>
              <a:ext cx="1435" cy="1374"/>
            </a:xfrm>
            <a:prstGeom prst="rect">
              <a:avLst/>
            </a:prstGeom>
            <a:solidFill>
              <a:srgbClr val="FF0000"/>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1076" name="Rectangle 4">
              <a:extLst>
                <a:ext uri="{FF2B5EF4-FFF2-40B4-BE49-F238E27FC236}">
                  <a16:creationId xmlns:a16="http://schemas.microsoft.com/office/drawing/2014/main" id="{8CDB9C13-48DD-4FAC-848D-6B6EC4DA1F78}"/>
                </a:ext>
              </a:extLst>
            </p:cNvPr>
            <p:cNvSpPr>
              <a:spLocks noChangeArrowheads="1"/>
            </p:cNvSpPr>
            <p:nvPr/>
          </p:nvSpPr>
          <p:spPr bwMode="auto">
            <a:xfrm>
              <a:off x="2874" y="1319"/>
              <a:ext cx="1434" cy="1374"/>
            </a:xfrm>
            <a:prstGeom prst="rect">
              <a:avLst/>
            </a:prstGeom>
            <a:solidFill>
              <a:srgbClr val="F35B1B"/>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1077" name="Rectangle 5">
              <a:extLst>
                <a:ext uri="{FF2B5EF4-FFF2-40B4-BE49-F238E27FC236}">
                  <a16:creationId xmlns:a16="http://schemas.microsoft.com/office/drawing/2014/main" id="{E32868BD-B72A-4043-8640-66CED1B038D5}"/>
                </a:ext>
              </a:extLst>
            </p:cNvPr>
            <p:cNvSpPr>
              <a:spLocks noChangeArrowheads="1"/>
            </p:cNvSpPr>
            <p:nvPr/>
          </p:nvSpPr>
          <p:spPr bwMode="auto">
            <a:xfrm>
              <a:off x="1431" y="2702"/>
              <a:ext cx="1435" cy="1375"/>
            </a:xfrm>
            <a:prstGeom prst="rect">
              <a:avLst/>
            </a:prstGeom>
            <a:solidFill>
              <a:srgbClr val="0000FF"/>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1078" name="Rectangle 6">
              <a:extLst>
                <a:ext uri="{FF2B5EF4-FFF2-40B4-BE49-F238E27FC236}">
                  <a16:creationId xmlns:a16="http://schemas.microsoft.com/office/drawing/2014/main" id="{806288B8-ED04-4B67-96C1-1359C587F887}"/>
                </a:ext>
              </a:extLst>
            </p:cNvPr>
            <p:cNvSpPr>
              <a:spLocks noChangeArrowheads="1"/>
            </p:cNvSpPr>
            <p:nvPr/>
          </p:nvSpPr>
          <p:spPr bwMode="auto">
            <a:xfrm>
              <a:off x="2874" y="2700"/>
              <a:ext cx="1434" cy="1375"/>
            </a:xfrm>
            <a:prstGeom prst="rect">
              <a:avLst/>
            </a:prstGeom>
            <a:solidFill>
              <a:srgbClr val="004E47"/>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1079" name="Freeform 7">
              <a:extLst>
                <a:ext uri="{FF2B5EF4-FFF2-40B4-BE49-F238E27FC236}">
                  <a16:creationId xmlns:a16="http://schemas.microsoft.com/office/drawing/2014/main" id="{EFE94467-0B43-498B-8726-8D2A7B78CB3B}"/>
                </a:ext>
              </a:extLst>
            </p:cNvPr>
            <p:cNvSpPr>
              <a:spLocks/>
            </p:cNvSpPr>
            <p:nvPr/>
          </p:nvSpPr>
          <p:spPr bwMode="auto">
            <a:xfrm>
              <a:off x="1432" y="1007"/>
              <a:ext cx="1444" cy="315"/>
            </a:xfrm>
            <a:custGeom>
              <a:avLst/>
              <a:gdLst>
                <a:gd name="T0" fmla="*/ 251 w 1444"/>
                <a:gd name="T1" fmla="*/ 0 h 315"/>
                <a:gd name="T2" fmla="*/ 1443 w 1444"/>
                <a:gd name="T3" fmla="*/ 0 h 315"/>
                <a:gd name="T4" fmla="*/ 1443 w 1444"/>
                <a:gd name="T5" fmla="*/ 314 h 315"/>
                <a:gd name="T6" fmla="*/ 0 w 1444"/>
                <a:gd name="T7" fmla="*/ 314 h 315"/>
                <a:gd name="T8" fmla="*/ 251 w 1444"/>
                <a:gd name="T9" fmla="*/ 0 h 315"/>
              </a:gdLst>
              <a:ahLst/>
              <a:cxnLst>
                <a:cxn ang="0">
                  <a:pos x="T0" y="T1"/>
                </a:cxn>
                <a:cxn ang="0">
                  <a:pos x="T2" y="T3"/>
                </a:cxn>
                <a:cxn ang="0">
                  <a:pos x="T4" y="T5"/>
                </a:cxn>
                <a:cxn ang="0">
                  <a:pos x="T6" y="T7"/>
                </a:cxn>
                <a:cxn ang="0">
                  <a:pos x="T8" y="T9"/>
                </a:cxn>
              </a:cxnLst>
              <a:rect l="0" t="0" r="r" b="b"/>
              <a:pathLst>
                <a:path w="1444" h="315">
                  <a:moveTo>
                    <a:pt x="251" y="0"/>
                  </a:moveTo>
                  <a:lnTo>
                    <a:pt x="1443" y="0"/>
                  </a:lnTo>
                  <a:lnTo>
                    <a:pt x="1443" y="314"/>
                  </a:lnTo>
                  <a:lnTo>
                    <a:pt x="0" y="314"/>
                  </a:lnTo>
                  <a:lnTo>
                    <a:pt x="251" y="0"/>
                  </a:lnTo>
                </a:path>
              </a:pathLst>
            </a:custGeom>
            <a:solidFill>
              <a:srgbClr val="800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1080" name="Freeform 8">
              <a:extLst>
                <a:ext uri="{FF2B5EF4-FFF2-40B4-BE49-F238E27FC236}">
                  <a16:creationId xmlns:a16="http://schemas.microsoft.com/office/drawing/2014/main" id="{8E3EDC2D-8024-477F-8B9C-A0BC659CA6BF}"/>
                </a:ext>
              </a:extLst>
            </p:cNvPr>
            <p:cNvSpPr>
              <a:spLocks/>
            </p:cNvSpPr>
            <p:nvPr/>
          </p:nvSpPr>
          <p:spPr bwMode="auto">
            <a:xfrm>
              <a:off x="2875" y="1007"/>
              <a:ext cx="1443" cy="315"/>
            </a:xfrm>
            <a:custGeom>
              <a:avLst/>
              <a:gdLst>
                <a:gd name="T0" fmla="*/ 1191 w 1443"/>
                <a:gd name="T1" fmla="*/ 0 h 315"/>
                <a:gd name="T2" fmla="*/ 0 w 1443"/>
                <a:gd name="T3" fmla="*/ 0 h 315"/>
                <a:gd name="T4" fmla="*/ 0 w 1443"/>
                <a:gd name="T5" fmla="*/ 314 h 315"/>
                <a:gd name="T6" fmla="*/ 1442 w 1443"/>
                <a:gd name="T7" fmla="*/ 314 h 315"/>
                <a:gd name="T8" fmla="*/ 1191 w 1443"/>
                <a:gd name="T9" fmla="*/ 0 h 315"/>
              </a:gdLst>
              <a:ahLst/>
              <a:cxnLst>
                <a:cxn ang="0">
                  <a:pos x="T0" y="T1"/>
                </a:cxn>
                <a:cxn ang="0">
                  <a:pos x="T2" y="T3"/>
                </a:cxn>
                <a:cxn ang="0">
                  <a:pos x="T4" y="T5"/>
                </a:cxn>
                <a:cxn ang="0">
                  <a:pos x="T6" y="T7"/>
                </a:cxn>
                <a:cxn ang="0">
                  <a:pos x="T8" y="T9"/>
                </a:cxn>
              </a:cxnLst>
              <a:rect l="0" t="0" r="r" b="b"/>
              <a:pathLst>
                <a:path w="1443" h="315">
                  <a:moveTo>
                    <a:pt x="1191" y="0"/>
                  </a:moveTo>
                  <a:lnTo>
                    <a:pt x="0" y="0"/>
                  </a:lnTo>
                  <a:lnTo>
                    <a:pt x="0" y="314"/>
                  </a:lnTo>
                  <a:lnTo>
                    <a:pt x="1442" y="314"/>
                  </a:lnTo>
                  <a:lnTo>
                    <a:pt x="1191" y="0"/>
                  </a:lnTo>
                </a:path>
              </a:pathLst>
            </a:custGeom>
            <a:solidFill>
              <a:srgbClr val="712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31081" name="Rectangle 9">
            <a:extLst>
              <a:ext uri="{FF2B5EF4-FFF2-40B4-BE49-F238E27FC236}">
                <a16:creationId xmlns:a16="http://schemas.microsoft.com/office/drawing/2014/main" id="{3241DFE0-26BD-4EE3-9D6E-7066D4CB4555}"/>
              </a:ext>
            </a:extLst>
          </p:cNvPr>
          <p:cNvSpPr>
            <a:spLocks noChangeArrowheads="1"/>
          </p:cNvSpPr>
          <p:nvPr/>
        </p:nvSpPr>
        <p:spPr bwMode="auto">
          <a:xfrm>
            <a:off x="3790951" y="2439988"/>
            <a:ext cx="2282825" cy="15670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3200" b="1" dirty="0">
                <a:solidFill>
                  <a:schemeClr val="folHlink"/>
                </a:solidFill>
                <a:latin typeface="Arial" panose="020B0604020202020204" pitchFamily="34" charset="0"/>
              </a:rPr>
              <a:t>Liquidity and Efficiency</a:t>
            </a:r>
          </a:p>
        </p:txBody>
      </p:sp>
      <p:sp>
        <p:nvSpPr>
          <p:cNvPr id="131082" name="Rectangle 10">
            <a:extLst>
              <a:ext uri="{FF2B5EF4-FFF2-40B4-BE49-F238E27FC236}">
                <a16:creationId xmlns:a16="http://schemas.microsoft.com/office/drawing/2014/main" id="{2EDF64ED-EB96-4958-B929-FAB8FE57AF9A}"/>
              </a:ext>
            </a:extLst>
          </p:cNvPr>
          <p:cNvSpPr>
            <a:spLocks noChangeArrowheads="1"/>
          </p:cNvSpPr>
          <p:nvPr/>
        </p:nvSpPr>
        <p:spPr bwMode="auto">
          <a:xfrm>
            <a:off x="6070601" y="2965451"/>
            <a:ext cx="2282825" cy="582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3200" b="1" dirty="0">
                <a:solidFill>
                  <a:schemeClr val="folHlink"/>
                </a:solidFill>
                <a:latin typeface="Arial" panose="020B0604020202020204" pitchFamily="34" charset="0"/>
              </a:rPr>
              <a:t>Solvency</a:t>
            </a:r>
          </a:p>
        </p:txBody>
      </p:sp>
      <p:sp>
        <p:nvSpPr>
          <p:cNvPr id="131083" name="Rectangle 11">
            <a:extLst>
              <a:ext uri="{FF2B5EF4-FFF2-40B4-BE49-F238E27FC236}">
                <a16:creationId xmlns:a16="http://schemas.microsoft.com/office/drawing/2014/main" id="{DC01AD7C-EB74-4C76-A75C-115580F1E69B}"/>
              </a:ext>
            </a:extLst>
          </p:cNvPr>
          <p:cNvSpPr>
            <a:spLocks noChangeArrowheads="1"/>
          </p:cNvSpPr>
          <p:nvPr/>
        </p:nvSpPr>
        <p:spPr bwMode="auto">
          <a:xfrm>
            <a:off x="3605213" y="5099051"/>
            <a:ext cx="2614612" cy="561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3100" b="1" dirty="0">
                <a:solidFill>
                  <a:schemeClr val="folHlink"/>
                </a:solidFill>
                <a:latin typeface="Arial" panose="020B0604020202020204" pitchFamily="34" charset="0"/>
              </a:rPr>
              <a:t>Profitability</a:t>
            </a:r>
          </a:p>
        </p:txBody>
      </p:sp>
      <p:sp>
        <p:nvSpPr>
          <p:cNvPr id="131084" name="Rectangle 12">
            <a:extLst>
              <a:ext uri="{FF2B5EF4-FFF2-40B4-BE49-F238E27FC236}">
                <a16:creationId xmlns:a16="http://schemas.microsoft.com/office/drawing/2014/main" id="{A8D4DD54-5FD6-41E3-9D22-0B70862DDF5C}"/>
              </a:ext>
            </a:extLst>
          </p:cNvPr>
          <p:cNvSpPr>
            <a:spLocks noChangeArrowheads="1"/>
          </p:cNvSpPr>
          <p:nvPr/>
        </p:nvSpPr>
        <p:spPr bwMode="auto">
          <a:xfrm>
            <a:off x="5891213" y="5099051"/>
            <a:ext cx="2614612" cy="582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3200" b="1" dirty="0">
                <a:solidFill>
                  <a:schemeClr val="folHlink"/>
                </a:solidFill>
                <a:latin typeface="Arial" panose="020B0604020202020204" pitchFamily="34" charset="0"/>
              </a:rPr>
              <a:t>Market</a:t>
            </a:r>
          </a:p>
        </p:txBody>
      </p:sp>
      <p:sp>
        <p:nvSpPr>
          <p:cNvPr id="131085" name="Rectangle 13">
            <a:extLst>
              <a:ext uri="{FF2B5EF4-FFF2-40B4-BE49-F238E27FC236}">
                <a16:creationId xmlns:a16="http://schemas.microsoft.com/office/drawing/2014/main" id="{847197E8-4920-48DE-85AD-A6020B894834}"/>
              </a:ext>
            </a:extLst>
          </p:cNvPr>
          <p:cNvSpPr>
            <a:spLocks noChangeArrowheads="1"/>
          </p:cNvSpPr>
          <p:nvPr/>
        </p:nvSpPr>
        <p:spPr bwMode="auto">
          <a:xfrm>
            <a:off x="1525589" y="2058988"/>
            <a:ext cx="2282825" cy="191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2000" b="1" dirty="0">
                <a:solidFill>
                  <a:srgbClr val="FF3823"/>
                </a:solidFill>
                <a:latin typeface="Arial" panose="020B0604020202020204" pitchFamily="34" charset="0"/>
              </a:rPr>
              <a:t>Ability to meet short-term obligations and to efficiently generate revenues</a:t>
            </a:r>
          </a:p>
        </p:txBody>
      </p:sp>
      <p:sp>
        <p:nvSpPr>
          <p:cNvPr id="131086" name="Line 14">
            <a:extLst>
              <a:ext uri="{FF2B5EF4-FFF2-40B4-BE49-F238E27FC236}">
                <a16:creationId xmlns:a16="http://schemas.microsoft.com/office/drawing/2014/main" id="{412F126B-E23F-41B8-AB07-0E9A6EFAE00B}"/>
              </a:ext>
            </a:extLst>
          </p:cNvPr>
          <p:cNvSpPr>
            <a:spLocks noChangeShapeType="1"/>
          </p:cNvSpPr>
          <p:nvPr/>
        </p:nvSpPr>
        <p:spPr bwMode="auto">
          <a:xfrm>
            <a:off x="1676400" y="3962400"/>
            <a:ext cx="2057400" cy="0"/>
          </a:xfrm>
          <a:prstGeom prst="line">
            <a:avLst/>
          </a:prstGeom>
          <a:noFill/>
          <a:ln w="50800">
            <a:solidFill>
              <a:srgbClr val="FF3823"/>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1087" name="Rectangle 15">
            <a:extLst>
              <a:ext uri="{FF2B5EF4-FFF2-40B4-BE49-F238E27FC236}">
                <a16:creationId xmlns:a16="http://schemas.microsoft.com/office/drawing/2014/main" id="{FAD4EE40-BBFF-4959-B88B-8353A58DC41A}"/>
              </a:ext>
            </a:extLst>
          </p:cNvPr>
          <p:cNvSpPr>
            <a:spLocks noChangeArrowheads="1"/>
          </p:cNvSpPr>
          <p:nvPr/>
        </p:nvSpPr>
        <p:spPr bwMode="auto">
          <a:xfrm>
            <a:off x="8459789" y="2363788"/>
            <a:ext cx="2130425" cy="161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2000" b="1">
                <a:solidFill>
                  <a:srgbClr val="FF5008"/>
                </a:solidFill>
                <a:latin typeface="Arial" panose="020B0604020202020204" pitchFamily="34" charset="0"/>
              </a:rPr>
              <a:t>Ability to generate future revenues and meet long-term obligations</a:t>
            </a:r>
          </a:p>
        </p:txBody>
      </p:sp>
      <p:sp>
        <p:nvSpPr>
          <p:cNvPr id="131088" name="Line 16">
            <a:extLst>
              <a:ext uri="{FF2B5EF4-FFF2-40B4-BE49-F238E27FC236}">
                <a16:creationId xmlns:a16="http://schemas.microsoft.com/office/drawing/2014/main" id="{81A22C78-A8D5-4220-A942-89AF598630E9}"/>
              </a:ext>
            </a:extLst>
          </p:cNvPr>
          <p:cNvSpPr>
            <a:spLocks noChangeShapeType="1"/>
          </p:cNvSpPr>
          <p:nvPr/>
        </p:nvSpPr>
        <p:spPr bwMode="auto">
          <a:xfrm>
            <a:off x="8458200" y="3962400"/>
            <a:ext cx="2057400" cy="0"/>
          </a:xfrm>
          <a:prstGeom prst="line">
            <a:avLst/>
          </a:prstGeom>
          <a:noFill/>
          <a:ln w="50800">
            <a:solidFill>
              <a:srgbClr val="FF5008"/>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1089" name="Rectangle 17">
            <a:extLst>
              <a:ext uri="{FF2B5EF4-FFF2-40B4-BE49-F238E27FC236}">
                <a16:creationId xmlns:a16="http://schemas.microsoft.com/office/drawing/2014/main" id="{14E92C75-8AE5-4CFB-97ED-3C2B90C3DE52}"/>
              </a:ext>
            </a:extLst>
          </p:cNvPr>
          <p:cNvSpPr>
            <a:spLocks noChangeArrowheads="1"/>
          </p:cNvSpPr>
          <p:nvPr/>
        </p:nvSpPr>
        <p:spPr bwMode="auto">
          <a:xfrm>
            <a:off x="8612189" y="4802188"/>
            <a:ext cx="1978025" cy="161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2000" b="1" dirty="0">
                <a:solidFill>
                  <a:srgbClr val="004E47"/>
                </a:solidFill>
                <a:latin typeface="Arial" panose="020B0604020202020204" pitchFamily="34" charset="0"/>
              </a:rPr>
              <a:t>Ability to generate positive market expectations</a:t>
            </a:r>
          </a:p>
        </p:txBody>
      </p:sp>
      <p:sp>
        <p:nvSpPr>
          <p:cNvPr id="131090" name="Line 18">
            <a:extLst>
              <a:ext uri="{FF2B5EF4-FFF2-40B4-BE49-F238E27FC236}">
                <a16:creationId xmlns:a16="http://schemas.microsoft.com/office/drawing/2014/main" id="{6BA0C6CE-C85E-4DFD-926E-ACDD2645EC65}"/>
              </a:ext>
            </a:extLst>
          </p:cNvPr>
          <p:cNvSpPr>
            <a:spLocks noChangeShapeType="1"/>
          </p:cNvSpPr>
          <p:nvPr/>
        </p:nvSpPr>
        <p:spPr bwMode="auto">
          <a:xfrm>
            <a:off x="8458200" y="6400800"/>
            <a:ext cx="2057400" cy="0"/>
          </a:xfrm>
          <a:prstGeom prst="line">
            <a:avLst/>
          </a:prstGeom>
          <a:noFill/>
          <a:ln w="50800">
            <a:solidFill>
              <a:srgbClr val="004E47"/>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1091" name="Rectangle 19">
            <a:extLst>
              <a:ext uri="{FF2B5EF4-FFF2-40B4-BE49-F238E27FC236}">
                <a16:creationId xmlns:a16="http://schemas.microsoft.com/office/drawing/2014/main" id="{594C342D-B2AB-47C9-A3FD-1E43B740319C}"/>
              </a:ext>
            </a:extLst>
          </p:cNvPr>
          <p:cNvSpPr>
            <a:spLocks noChangeArrowheads="1"/>
          </p:cNvSpPr>
          <p:nvPr/>
        </p:nvSpPr>
        <p:spPr bwMode="auto">
          <a:xfrm>
            <a:off x="1525589" y="4802188"/>
            <a:ext cx="2282825" cy="161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2000" b="1" dirty="0">
                <a:solidFill>
                  <a:srgbClr val="114FFB"/>
                </a:solidFill>
                <a:latin typeface="Arial" panose="020B0604020202020204" pitchFamily="34" charset="0"/>
              </a:rPr>
              <a:t>Ability to provide financial rewards sufficient to attract and retain financing</a:t>
            </a:r>
          </a:p>
        </p:txBody>
      </p:sp>
      <p:sp>
        <p:nvSpPr>
          <p:cNvPr id="131092" name="Line 20">
            <a:extLst>
              <a:ext uri="{FF2B5EF4-FFF2-40B4-BE49-F238E27FC236}">
                <a16:creationId xmlns:a16="http://schemas.microsoft.com/office/drawing/2014/main" id="{473DB8A5-4FEB-4D1D-9206-73188CE1E1FE}"/>
              </a:ext>
            </a:extLst>
          </p:cNvPr>
          <p:cNvSpPr>
            <a:spLocks noChangeShapeType="1"/>
          </p:cNvSpPr>
          <p:nvPr/>
        </p:nvSpPr>
        <p:spPr bwMode="auto">
          <a:xfrm>
            <a:off x="1676400" y="6400800"/>
            <a:ext cx="2057400" cy="0"/>
          </a:xfrm>
          <a:prstGeom prst="line">
            <a:avLst/>
          </a:prstGeom>
          <a:noFill/>
          <a:ln w="50800">
            <a:solidFill>
              <a:srgbClr val="114FFB"/>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1093" name="Rectangle 21">
            <a:extLst>
              <a:ext uri="{FF2B5EF4-FFF2-40B4-BE49-F238E27FC236}">
                <a16:creationId xmlns:a16="http://schemas.microsoft.com/office/drawing/2014/main" id="{9600642A-9350-41E5-B6E3-23AC71AFB34D}"/>
              </a:ext>
            </a:extLst>
          </p:cNvPr>
          <p:cNvSpPr>
            <a:spLocks noGrp="1" noChangeArrowheads="1"/>
          </p:cNvSpPr>
          <p:nvPr>
            <p:ph type="title"/>
          </p:nvPr>
        </p:nvSpPr>
        <p:spPr>
          <a:xfrm>
            <a:off x="2548466" y="703029"/>
            <a:ext cx="10515600" cy="1325563"/>
          </a:xfrm>
        </p:spPr>
        <p:txBody>
          <a:bodyPr/>
          <a:lstStyle/>
          <a:p>
            <a:r>
              <a:rPr lang="en-US" altLang="en-US"/>
              <a:t>Building Blocks of Analysis</a:t>
            </a:r>
          </a:p>
        </p:txBody>
      </p:sp>
    </p:spTree>
  </p:cSld>
  <p:clrMapOvr>
    <a:masterClrMapping/>
  </p:clrMapOvr>
  <p:transition advTm="769192">
    <p:zoom/>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7355" name="Rectangle 11">
            <a:extLst>
              <a:ext uri="{FF2B5EF4-FFF2-40B4-BE49-F238E27FC236}">
                <a16:creationId xmlns:a16="http://schemas.microsoft.com/office/drawing/2014/main" id="{0729802F-079F-4A4F-9B85-208171D4375D}"/>
              </a:ext>
            </a:extLst>
          </p:cNvPr>
          <p:cNvSpPr>
            <a:spLocks noChangeArrowheads="1"/>
          </p:cNvSpPr>
          <p:nvPr/>
        </p:nvSpPr>
        <p:spPr bwMode="auto">
          <a:xfrm>
            <a:off x="88392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Statement Presentation and Analysis</a:t>
            </a:r>
          </a:p>
        </p:txBody>
      </p:sp>
      <p:sp>
        <p:nvSpPr>
          <p:cNvPr id="697350" name="Rectangle 6">
            <a:extLst>
              <a:ext uri="{FF2B5EF4-FFF2-40B4-BE49-F238E27FC236}">
                <a16:creationId xmlns:a16="http://schemas.microsoft.com/office/drawing/2014/main" id="{F6D084EB-3289-45EA-9DC7-30B760260204}"/>
              </a:ext>
            </a:extLst>
          </p:cNvPr>
          <p:cNvSpPr>
            <a:spLocks noChangeArrowheads="1"/>
          </p:cNvSpPr>
          <p:nvPr/>
        </p:nvSpPr>
        <p:spPr bwMode="auto">
          <a:xfrm>
            <a:off x="1905000" y="457200"/>
            <a:ext cx="8382000" cy="560388"/>
          </a:xfrm>
          <a:prstGeom prst="rect">
            <a:avLst/>
          </a:prstGeom>
          <a:solidFill>
            <a:srgbClr val="009999"/>
          </a:solidFill>
          <a:ln w="12700" algn="ctr">
            <a:solidFill>
              <a:schemeClr val="tx1"/>
            </a:solidFill>
            <a:miter lim="800000"/>
            <a:headEnd/>
            <a:tailEnd/>
          </a:ln>
          <a:effectLst>
            <a:outerShdw dist="107763" dir="2700000" algn="ctr" rotWithShape="0">
              <a:srgbClr val="800000"/>
            </a:outerShdw>
          </a:effectLst>
        </p:spPr>
        <p:txBody>
          <a:bodyPr lIns="90488" tIns="44450" rIns="90488" bIns="44450"/>
          <a:lstStyle>
            <a:lvl1pPr marL="109538">
              <a:defRPr sz="2000">
                <a:solidFill>
                  <a:schemeClr val="tx1"/>
                </a:solidFill>
                <a:latin typeface="Comic Sans MS" panose="030F0702030302020204" pitchFamily="66" charset="0"/>
              </a:defRPr>
            </a:lvl1pPr>
            <a:lvl2pPr marL="109538">
              <a:defRPr sz="2000">
                <a:solidFill>
                  <a:schemeClr val="tx1"/>
                </a:solidFill>
                <a:latin typeface="Comic Sans MS" panose="030F0702030302020204" pitchFamily="66" charset="0"/>
              </a:defRPr>
            </a:lvl2pPr>
            <a:lvl3pPr marL="109538">
              <a:defRPr sz="2000">
                <a:solidFill>
                  <a:schemeClr val="tx1"/>
                </a:solidFill>
                <a:latin typeface="Comic Sans MS" panose="030F0702030302020204" pitchFamily="66" charset="0"/>
              </a:defRPr>
            </a:lvl3pPr>
            <a:lvl4pPr marL="109538">
              <a:defRPr sz="2000">
                <a:solidFill>
                  <a:schemeClr val="tx1"/>
                </a:solidFill>
                <a:latin typeface="Comic Sans MS" panose="030F0702030302020204" pitchFamily="66" charset="0"/>
              </a:defRPr>
            </a:lvl4pPr>
            <a:lvl5pPr marL="109538">
              <a:defRPr sz="2000">
                <a:solidFill>
                  <a:schemeClr val="tx1"/>
                </a:solidFill>
                <a:latin typeface="Comic Sans MS" panose="030F0702030302020204" pitchFamily="66" charset="0"/>
              </a:defRPr>
            </a:lvl5pPr>
            <a:lvl6pPr marL="566738" algn="ctr" eaLnBrk="0" fontAlgn="base" hangingPunct="0">
              <a:spcBef>
                <a:spcPct val="0"/>
              </a:spcBef>
              <a:spcAft>
                <a:spcPct val="0"/>
              </a:spcAft>
              <a:defRPr sz="2000">
                <a:solidFill>
                  <a:schemeClr val="tx1"/>
                </a:solidFill>
                <a:latin typeface="Comic Sans MS" panose="030F0702030302020204" pitchFamily="66" charset="0"/>
              </a:defRPr>
            </a:lvl6pPr>
            <a:lvl7pPr marL="1023938" algn="ctr" eaLnBrk="0" fontAlgn="base" hangingPunct="0">
              <a:spcBef>
                <a:spcPct val="0"/>
              </a:spcBef>
              <a:spcAft>
                <a:spcPct val="0"/>
              </a:spcAft>
              <a:defRPr sz="2000">
                <a:solidFill>
                  <a:schemeClr val="tx1"/>
                </a:solidFill>
                <a:latin typeface="Comic Sans MS" panose="030F0702030302020204" pitchFamily="66" charset="0"/>
              </a:defRPr>
            </a:lvl7pPr>
            <a:lvl8pPr marL="1481138" algn="ctr" eaLnBrk="0" fontAlgn="base" hangingPunct="0">
              <a:spcBef>
                <a:spcPct val="0"/>
              </a:spcBef>
              <a:spcAft>
                <a:spcPct val="0"/>
              </a:spcAft>
              <a:defRPr sz="2000">
                <a:solidFill>
                  <a:schemeClr val="tx1"/>
                </a:solidFill>
                <a:latin typeface="Comic Sans MS" panose="030F0702030302020204" pitchFamily="66" charset="0"/>
              </a:defRPr>
            </a:lvl8pPr>
            <a:lvl9pPr marL="1938338"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defRPr/>
            </a:pPr>
            <a:r>
              <a:rPr lang="en-US" altLang="id-ID" sz="2800" b="1">
                <a:solidFill>
                  <a:schemeClr val="bg1"/>
                </a:solidFill>
                <a:effectLst>
                  <a:outerShdw blurRad="38100" dist="38100" dir="2700000" algn="tl">
                    <a:srgbClr val="000000"/>
                  </a:outerShdw>
                </a:effectLst>
                <a:latin typeface="Arial" panose="020B0604020202020204" pitchFamily="34" charset="0"/>
              </a:rPr>
              <a:t>Inventories</a:t>
            </a:r>
          </a:p>
        </p:txBody>
      </p:sp>
      <p:sp>
        <p:nvSpPr>
          <p:cNvPr id="697351" name="Rectangle 7">
            <a:extLst>
              <a:ext uri="{FF2B5EF4-FFF2-40B4-BE49-F238E27FC236}">
                <a16:creationId xmlns:a16="http://schemas.microsoft.com/office/drawing/2014/main" id="{50B6C4EB-E2BB-4C76-8574-30309E4BBEE8}"/>
              </a:ext>
            </a:extLst>
          </p:cNvPr>
          <p:cNvSpPr>
            <a:spLocks noChangeArrowheads="1"/>
          </p:cNvSpPr>
          <p:nvPr/>
        </p:nvSpPr>
        <p:spPr bwMode="auto">
          <a:xfrm>
            <a:off x="3505200" y="3067050"/>
            <a:ext cx="1676400" cy="2743200"/>
          </a:xfrm>
          <a:prstGeom prst="rect">
            <a:avLst/>
          </a:prstGeom>
          <a:noFill/>
          <a:ln w="38100">
            <a:noFill/>
            <a:miter lim="800000"/>
            <a:headEnd/>
            <a:tailEnd/>
          </a:ln>
          <a:effectLst/>
        </p:spPr>
        <p:txBody>
          <a:bodyPr lIns="90488" tIns="109728" rIns="90488" bIns="44450"/>
          <a:lstStyle/>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pitchFamily="34" charset="0"/>
              </a:rPr>
              <a:t>Taking a physical inventory</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pitchFamily="34" charset="0"/>
              </a:rPr>
              <a:t>Determining ownership of goods</a:t>
            </a:r>
          </a:p>
        </p:txBody>
      </p:sp>
      <p:sp>
        <p:nvSpPr>
          <p:cNvPr id="697352" name="Rectangle 8">
            <a:extLst>
              <a:ext uri="{FF2B5EF4-FFF2-40B4-BE49-F238E27FC236}">
                <a16:creationId xmlns:a16="http://schemas.microsoft.com/office/drawing/2014/main" id="{00065CE8-56C1-4A43-AB45-F8FD58CCCCC2}"/>
              </a:ext>
            </a:extLst>
          </p:cNvPr>
          <p:cNvSpPr>
            <a:spLocks noChangeArrowheads="1"/>
          </p:cNvSpPr>
          <p:nvPr/>
        </p:nvSpPr>
        <p:spPr bwMode="auto">
          <a:xfrm>
            <a:off x="18288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Classifying Inventory</a:t>
            </a:r>
          </a:p>
        </p:txBody>
      </p:sp>
      <p:sp>
        <p:nvSpPr>
          <p:cNvPr id="697353" name="Rectangle 9">
            <a:extLst>
              <a:ext uri="{FF2B5EF4-FFF2-40B4-BE49-F238E27FC236}">
                <a16:creationId xmlns:a16="http://schemas.microsoft.com/office/drawing/2014/main" id="{696703F3-77E6-4683-84C5-2CD054CEE6BE}"/>
              </a:ext>
            </a:extLst>
          </p:cNvPr>
          <p:cNvSpPr>
            <a:spLocks noChangeArrowheads="1"/>
          </p:cNvSpPr>
          <p:nvPr/>
        </p:nvSpPr>
        <p:spPr bwMode="auto">
          <a:xfrm>
            <a:off x="35814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Determining Inventory Quantities</a:t>
            </a:r>
          </a:p>
        </p:txBody>
      </p:sp>
      <p:sp>
        <p:nvSpPr>
          <p:cNvPr id="697354" name="Rectangle 10">
            <a:extLst>
              <a:ext uri="{FF2B5EF4-FFF2-40B4-BE49-F238E27FC236}">
                <a16:creationId xmlns:a16="http://schemas.microsoft.com/office/drawing/2014/main" id="{F512AE81-DF08-4FF2-AFFC-D63D55DBB4D5}"/>
              </a:ext>
            </a:extLst>
          </p:cNvPr>
          <p:cNvSpPr>
            <a:spLocks noChangeArrowheads="1"/>
          </p:cNvSpPr>
          <p:nvPr/>
        </p:nvSpPr>
        <p:spPr bwMode="auto">
          <a:xfrm>
            <a:off x="53340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2" name="Rectangle 11">
            <a:extLst>
              <a:ext uri="{FF2B5EF4-FFF2-40B4-BE49-F238E27FC236}">
                <a16:creationId xmlns:a16="http://schemas.microsoft.com/office/drawing/2014/main" id="{DFEA3BC3-CBA4-475C-BEE6-51D3828E066E}"/>
              </a:ext>
            </a:extLst>
          </p:cNvPr>
          <p:cNvSpPr>
            <a:spLocks noChangeArrowheads="1"/>
          </p:cNvSpPr>
          <p:nvPr/>
        </p:nvSpPr>
        <p:spPr bwMode="auto">
          <a:xfrm>
            <a:off x="70866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Inventory Errors</a:t>
            </a:r>
          </a:p>
        </p:txBody>
      </p:sp>
      <p:sp>
        <p:nvSpPr>
          <p:cNvPr id="697357" name="Rectangle 13">
            <a:extLst>
              <a:ext uri="{FF2B5EF4-FFF2-40B4-BE49-F238E27FC236}">
                <a16:creationId xmlns:a16="http://schemas.microsoft.com/office/drawing/2014/main" id="{AC4632D5-80EB-40B1-A7EA-C853EDF9BB06}"/>
              </a:ext>
            </a:extLst>
          </p:cNvPr>
          <p:cNvSpPr>
            <a:spLocks noChangeArrowheads="1"/>
          </p:cNvSpPr>
          <p:nvPr/>
        </p:nvSpPr>
        <p:spPr bwMode="auto">
          <a:xfrm>
            <a:off x="1752600" y="3067050"/>
            <a:ext cx="1752600" cy="2590800"/>
          </a:xfrm>
          <a:prstGeom prst="rect">
            <a:avLst/>
          </a:prstGeom>
          <a:noFill/>
          <a:ln>
            <a:noFill/>
          </a:ln>
          <a:effectLst/>
        </p:spPr>
        <p:txBody>
          <a:bodyPr lIns="90488" tIns="109728" rIns="90488" bIns="44450"/>
          <a:lstStyle>
            <a:lvl1pPr marL="228600" indent="-228600">
              <a:defRPr sz="2000">
                <a:solidFill>
                  <a:schemeClr val="tx1"/>
                </a:solidFill>
                <a:latin typeface="Comic Sans MS" panose="030F0702030302020204" pitchFamily="66" charset="0"/>
              </a:defRPr>
            </a:lvl1pPr>
            <a:lvl2pPr marL="685800" indent="-22860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543050" indent="-171450">
              <a:defRPr sz="2000">
                <a:solidFill>
                  <a:schemeClr val="tx1"/>
                </a:solidFill>
                <a:latin typeface="Comic Sans MS" panose="030F0702030302020204" pitchFamily="66" charset="0"/>
              </a:defRPr>
            </a:lvl4pPr>
            <a:lvl5pPr marL="2000250" indent="-171450">
              <a:defRPr sz="2000">
                <a:solidFill>
                  <a:schemeClr val="tx1"/>
                </a:solidFill>
                <a:latin typeface="Comic Sans MS" panose="030F0702030302020204" pitchFamily="66" charset="0"/>
              </a:defRPr>
            </a:lvl5pPr>
            <a:lvl6pPr marL="2457450" indent="-171450" algn="ctr" eaLnBrk="0" fontAlgn="base" hangingPunct="0">
              <a:spcBef>
                <a:spcPct val="0"/>
              </a:spcBef>
              <a:spcAft>
                <a:spcPct val="0"/>
              </a:spcAft>
              <a:defRPr sz="2000">
                <a:solidFill>
                  <a:schemeClr val="tx1"/>
                </a:solidFill>
                <a:latin typeface="Comic Sans MS" panose="030F0702030302020204" pitchFamily="66" charset="0"/>
              </a:defRPr>
            </a:lvl6pPr>
            <a:lvl7pPr marL="2914650" indent="-171450" algn="ctr" eaLnBrk="0" fontAlgn="base" hangingPunct="0">
              <a:spcBef>
                <a:spcPct val="0"/>
              </a:spcBef>
              <a:spcAft>
                <a:spcPct val="0"/>
              </a:spcAft>
              <a:defRPr sz="2000">
                <a:solidFill>
                  <a:schemeClr val="tx1"/>
                </a:solidFill>
                <a:latin typeface="Comic Sans MS" panose="030F0702030302020204" pitchFamily="66" charset="0"/>
              </a:defRPr>
            </a:lvl7pPr>
            <a:lvl8pPr marL="3371850" indent="-171450" algn="ctr" eaLnBrk="0" fontAlgn="base" hangingPunct="0">
              <a:spcBef>
                <a:spcPct val="0"/>
              </a:spcBef>
              <a:spcAft>
                <a:spcPct val="0"/>
              </a:spcAft>
              <a:defRPr sz="2000">
                <a:solidFill>
                  <a:schemeClr val="tx1"/>
                </a:solidFill>
                <a:latin typeface="Comic Sans MS" panose="030F0702030302020204" pitchFamily="66" charset="0"/>
              </a:defRPr>
            </a:lvl8pPr>
            <a:lvl9pPr marL="3829050" indent="-17145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Finished goods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Work in process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Raw materials</a:t>
            </a:r>
          </a:p>
          <a:p>
            <a:pPr>
              <a:spcBef>
                <a:spcPct val="25000"/>
              </a:spcBef>
              <a:buClr>
                <a:srgbClr val="CC0000"/>
              </a:buClr>
              <a:buSzPct val="75000"/>
              <a:buFont typeface="Wingdings" panose="05000000000000000000" pitchFamily="2" charset="2"/>
              <a:buBlip>
                <a:blip r:embed="rId3"/>
              </a:buBlip>
              <a:defRPr/>
            </a:pPr>
            <a:endParaRPr lang="en-US" altLang="id-ID" sz="1600">
              <a:effectLst>
                <a:outerShdw blurRad="38100" dist="38100" dir="2700000" algn="tl">
                  <a:srgbClr val="C0C0C0"/>
                </a:outerShdw>
              </a:effectLst>
              <a:latin typeface="Arial" panose="020B0604020202020204" pitchFamily="34" charset="0"/>
            </a:endParaRPr>
          </a:p>
        </p:txBody>
      </p:sp>
      <p:sp>
        <p:nvSpPr>
          <p:cNvPr id="697358" name="Rectangle 14">
            <a:extLst>
              <a:ext uri="{FF2B5EF4-FFF2-40B4-BE49-F238E27FC236}">
                <a16:creationId xmlns:a16="http://schemas.microsoft.com/office/drawing/2014/main" id="{811A6393-A4AF-4D74-8DB9-5F095763EE63}"/>
              </a:ext>
            </a:extLst>
          </p:cNvPr>
          <p:cNvSpPr>
            <a:spLocks noChangeArrowheads="1"/>
          </p:cNvSpPr>
          <p:nvPr/>
        </p:nvSpPr>
        <p:spPr bwMode="auto">
          <a:xfrm>
            <a:off x="5257800" y="3067050"/>
            <a:ext cx="1828800" cy="3257550"/>
          </a:xfrm>
          <a:prstGeom prst="rect">
            <a:avLst/>
          </a:prstGeom>
          <a:noFill/>
          <a:ln w="38100">
            <a:noFill/>
            <a:miter lim="800000"/>
            <a:headEnd/>
            <a:tailEnd/>
          </a:ln>
          <a:effectLst/>
        </p:spPr>
        <p:txBody>
          <a:bodyPr lIns="90488" tIns="109728" rIns="90488" bIns="44450"/>
          <a:lstStyle>
            <a:lvl1pPr marL="228600" indent="-2286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Specific identification</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Cost flow assumptions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Financial statement and tax effects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Consistent use</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Lower-of-cost-or-net realizable value</a:t>
            </a:r>
          </a:p>
        </p:txBody>
      </p:sp>
      <p:sp>
        <p:nvSpPr>
          <p:cNvPr id="697359" name="Rectangle 15">
            <a:extLst>
              <a:ext uri="{FF2B5EF4-FFF2-40B4-BE49-F238E27FC236}">
                <a16:creationId xmlns:a16="http://schemas.microsoft.com/office/drawing/2014/main" id="{C756AB29-40C7-44F8-9E47-EC11964C29D6}"/>
              </a:ext>
            </a:extLst>
          </p:cNvPr>
          <p:cNvSpPr>
            <a:spLocks noChangeArrowheads="1"/>
          </p:cNvSpPr>
          <p:nvPr/>
        </p:nvSpPr>
        <p:spPr bwMode="auto">
          <a:xfrm>
            <a:off x="7010400" y="3067050"/>
            <a:ext cx="1752600" cy="1905000"/>
          </a:xfrm>
          <a:prstGeom prst="rect">
            <a:avLst/>
          </a:prstGeom>
          <a:noFill/>
          <a:ln w="38100">
            <a:noFill/>
            <a:miter lim="800000"/>
            <a:headEnd/>
            <a:tailEnd/>
          </a:ln>
          <a:effectLst/>
        </p:spPr>
        <p:txBody>
          <a:bodyPr lIns="90488" tIns="109728" rIns="90488" bIns="44450"/>
          <a:lstStyle>
            <a:lvl1pPr marL="228600" indent="-2286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Income statement effects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Statement of financial position effects</a:t>
            </a:r>
          </a:p>
          <a:p>
            <a:pPr>
              <a:spcBef>
                <a:spcPct val="25000"/>
              </a:spcBef>
              <a:buClr>
                <a:srgbClr val="CC0000"/>
              </a:buClr>
              <a:buSzPct val="75000"/>
              <a:buFont typeface="Wingdings" panose="05000000000000000000" pitchFamily="2" charset="2"/>
              <a:buBlip>
                <a:blip r:embed="rId3"/>
              </a:buBlip>
              <a:defRPr/>
            </a:pPr>
            <a:endParaRPr lang="en-US" altLang="id-ID" sz="1600">
              <a:effectLst>
                <a:outerShdw blurRad="38100" dist="38100" dir="2700000" algn="tl">
                  <a:srgbClr val="C0C0C0"/>
                </a:outerShdw>
              </a:effectLst>
              <a:latin typeface="Arial" panose="020B0604020202020204" pitchFamily="34" charset="0"/>
            </a:endParaRPr>
          </a:p>
        </p:txBody>
      </p:sp>
      <p:sp>
        <p:nvSpPr>
          <p:cNvPr id="697360" name="Rectangle 16">
            <a:extLst>
              <a:ext uri="{FF2B5EF4-FFF2-40B4-BE49-F238E27FC236}">
                <a16:creationId xmlns:a16="http://schemas.microsoft.com/office/drawing/2014/main" id="{6A3287A8-8B60-45B8-9CEF-038C56A9AC11}"/>
              </a:ext>
            </a:extLst>
          </p:cNvPr>
          <p:cNvSpPr>
            <a:spLocks noChangeArrowheads="1"/>
          </p:cNvSpPr>
          <p:nvPr/>
        </p:nvSpPr>
        <p:spPr bwMode="auto">
          <a:xfrm>
            <a:off x="8763000" y="3067050"/>
            <a:ext cx="1905000" cy="3505200"/>
          </a:xfrm>
          <a:prstGeom prst="rect">
            <a:avLst/>
          </a:prstGeom>
          <a:noFill/>
          <a:ln w="38100">
            <a:noFill/>
            <a:miter lim="800000"/>
            <a:headEnd/>
            <a:tailEnd/>
          </a:ln>
          <a:effectLst/>
        </p:spPr>
        <p:txBody>
          <a:bodyPr lIns="90488" tIns="109728" rIns="90488" bIns="44450"/>
          <a:lstStyle>
            <a:lvl1pPr marL="228600" indent="-2286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Presentation</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Analysis using inventory turnover</a:t>
            </a:r>
          </a:p>
        </p:txBody>
      </p:sp>
      <p:sp>
        <p:nvSpPr>
          <p:cNvPr id="5133" name="Line 20">
            <a:extLst>
              <a:ext uri="{FF2B5EF4-FFF2-40B4-BE49-F238E27FC236}">
                <a16:creationId xmlns:a16="http://schemas.microsoft.com/office/drawing/2014/main" id="{F7974C91-8668-4EFF-8727-6217A991BAFB}"/>
              </a:ext>
            </a:extLst>
          </p:cNvPr>
          <p:cNvSpPr>
            <a:spLocks noChangeShapeType="1"/>
          </p:cNvSpPr>
          <p:nvPr/>
        </p:nvSpPr>
        <p:spPr bwMode="auto">
          <a:xfrm>
            <a:off x="18430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34" name="Line 21">
            <a:extLst>
              <a:ext uri="{FF2B5EF4-FFF2-40B4-BE49-F238E27FC236}">
                <a16:creationId xmlns:a16="http://schemas.microsoft.com/office/drawing/2014/main" id="{277D645D-5CDC-42C6-ABBA-7041DDC3A303}"/>
              </a:ext>
            </a:extLst>
          </p:cNvPr>
          <p:cNvSpPr>
            <a:spLocks noChangeShapeType="1"/>
          </p:cNvSpPr>
          <p:nvPr/>
        </p:nvSpPr>
        <p:spPr bwMode="auto">
          <a:xfrm>
            <a:off x="35956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35" name="Line 22">
            <a:extLst>
              <a:ext uri="{FF2B5EF4-FFF2-40B4-BE49-F238E27FC236}">
                <a16:creationId xmlns:a16="http://schemas.microsoft.com/office/drawing/2014/main" id="{54488E88-52F0-4794-9BE5-C4319E910871}"/>
              </a:ext>
            </a:extLst>
          </p:cNvPr>
          <p:cNvSpPr>
            <a:spLocks noChangeShapeType="1"/>
          </p:cNvSpPr>
          <p:nvPr/>
        </p:nvSpPr>
        <p:spPr bwMode="auto">
          <a:xfrm>
            <a:off x="53482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36" name="Line 23">
            <a:extLst>
              <a:ext uri="{FF2B5EF4-FFF2-40B4-BE49-F238E27FC236}">
                <a16:creationId xmlns:a16="http://schemas.microsoft.com/office/drawing/2014/main" id="{725FA80C-B12F-4290-8D16-370A877EAD3D}"/>
              </a:ext>
            </a:extLst>
          </p:cNvPr>
          <p:cNvSpPr>
            <a:spLocks noChangeShapeType="1"/>
          </p:cNvSpPr>
          <p:nvPr/>
        </p:nvSpPr>
        <p:spPr bwMode="auto">
          <a:xfrm>
            <a:off x="71008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37" name="Line 24">
            <a:extLst>
              <a:ext uri="{FF2B5EF4-FFF2-40B4-BE49-F238E27FC236}">
                <a16:creationId xmlns:a16="http://schemas.microsoft.com/office/drawing/2014/main" id="{857291F3-025F-4DDE-86AC-A647EBAFBF6C}"/>
              </a:ext>
            </a:extLst>
          </p:cNvPr>
          <p:cNvSpPr>
            <a:spLocks noChangeShapeType="1"/>
          </p:cNvSpPr>
          <p:nvPr/>
        </p:nvSpPr>
        <p:spPr bwMode="auto">
          <a:xfrm>
            <a:off x="88534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cxnSp>
        <p:nvCxnSpPr>
          <p:cNvPr id="5138" name="AutoShape 26">
            <a:extLst>
              <a:ext uri="{FF2B5EF4-FFF2-40B4-BE49-F238E27FC236}">
                <a16:creationId xmlns:a16="http://schemas.microsoft.com/office/drawing/2014/main" id="{66ADE1AC-AFDC-49EC-94DF-C15E6003A470}"/>
              </a:ext>
            </a:extLst>
          </p:cNvPr>
          <p:cNvCxnSpPr>
            <a:cxnSpLocks noChangeShapeType="1"/>
          </p:cNvCxnSpPr>
          <p:nvPr/>
        </p:nvCxnSpPr>
        <p:spPr bwMode="auto">
          <a:xfrm rot="5400000">
            <a:off x="4029075" y="-333375"/>
            <a:ext cx="666750" cy="3467100"/>
          </a:xfrm>
          <a:prstGeom prst="bentConnector3">
            <a:avLst>
              <a:gd name="adj1" fmla="val 50000"/>
            </a:avLst>
          </a:prstGeom>
          <a:noFill/>
          <a:ln w="38100" cap="sq">
            <a:solidFill>
              <a:srgbClr val="800000"/>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39" name="AutoShape 27">
            <a:extLst>
              <a:ext uri="{FF2B5EF4-FFF2-40B4-BE49-F238E27FC236}">
                <a16:creationId xmlns:a16="http://schemas.microsoft.com/office/drawing/2014/main" id="{56853A43-E972-4BCE-93E3-C61719F17624}"/>
              </a:ext>
            </a:extLst>
          </p:cNvPr>
          <p:cNvCxnSpPr>
            <a:cxnSpLocks noChangeShapeType="1"/>
          </p:cNvCxnSpPr>
          <p:nvPr/>
        </p:nvCxnSpPr>
        <p:spPr bwMode="auto">
          <a:xfrm rot="5400000">
            <a:off x="4905375" y="542925"/>
            <a:ext cx="666750" cy="1714500"/>
          </a:xfrm>
          <a:prstGeom prst="bentConnector3">
            <a:avLst>
              <a:gd name="adj1" fmla="val 50000"/>
            </a:avLst>
          </a:prstGeom>
          <a:noFill/>
          <a:ln w="38100" cap="sq">
            <a:solidFill>
              <a:srgbClr val="800000"/>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40" name="AutoShape 28">
            <a:extLst>
              <a:ext uri="{FF2B5EF4-FFF2-40B4-BE49-F238E27FC236}">
                <a16:creationId xmlns:a16="http://schemas.microsoft.com/office/drawing/2014/main" id="{E1548B1B-B26D-4205-BD81-D819F3D1CDB5}"/>
              </a:ext>
            </a:extLst>
          </p:cNvPr>
          <p:cNvCxnSpPr>
            <a:cxnSpLocks noChangeShapeType="1"/>
          </p:cNvCxnSpPr>
          <p:nvPr/>
        </p:nvCxnSpPr>
        <p:spPr bwMode="auto">
          <a:xfrm rot="16200000" flipH="1">
            <a:off x="6657975" y="504825"/>
            <a:ext cx="666750" cy="1790700"/>
          </a:xfrm>
          <a:prstGeom prst="bentConnector3">
            <a:avLst>
              <a:gd name="adj1" fmla="val 50000"/>
            </a:avLst>
          </a:prstGeom>
          <a:noFill/>
          <a:ln w="38100" cap="sq">
            <a:solidFill>
              <a:srgbClr val="800000"/>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41" name="AutoShape 29">
            <a:extLst>
              <a:ext uri="{FF2B5EF4-FFF2-40B4-BE49-F238E27FC236}">
                <a16:creationId xmlns:a16="http://schemas.microsoft.com/office/drawing/2014/main" id="{34BEDE50-D036-461F-9C44-26FB882452EA}"/>
              </a:ext>
            </a:extLst>
          </p:cNvPr>
          <p:cNvCxnSpPr>
            <a:cxnSpLocks noChangeShapeType="1"/>
          </p:cNvCxnSpPr>
          <p:nvPr/>
        </p:nvCxnSpPr>
        <p:spPr bwMode="auto">
          <a:xfrm rot="16200000" flipH="1">
            <a:off x="7534275" y="-371475"/>
            <a:ext cx="666750" cy="3543300"/>
          </a:xfrm>
          <a:prstGeom prst="bentConnector3">
            <a:avLst>
              <a:gd name="adj1" fmla="val 50000"/>
            </a:avLst>
          </a:prstGeom>
          <a:noFill/>
          <a:ln w="38100" cap="sq">
            <a:solidFill>
              <a:srgbClr val="800000"/>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42" name="AutoShape 30">
            <a:extLst>
              <a:ext uri="{FF2B5EF4-FFF2-40B4-BE49-F238E27FC236}">
                <a16:creationId xmlns:a16="http://schemas.microsoft.com/office/drawing/2014/main" id="{02721750-DC92-4BF8-96D7-35F119F2CC09}"/>
              </a:ext>
            </a:extLst>
          </p:cNvPr>
          <p:cNvCxnSpPr>
            <a:cxnSpLocks noChangeShapeType="1"/>
          </p:cNvCxnSpPr>
          <p:nvPr/>
        </p:nvCxnSpPr>
        <p:spPr bwMode="auto">
          <a:xfrm>
            <a:off x="6096000" y="1066800"/>
            <a:ext cx="0" cy="685800"/>
          </a:xfrm>
          <a:prstGeom prst="straightConnector1">
            <a:avLst/>
          </a:prstGeom>
          <a:noFill/>
          <a:ln w="38100" cap="sq">
            <a:solidFill>
              <a:srgbClr val="800000"/>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2000" advTm="303401"/>
    </mc:Choice>
    <mc:Fallback xmlns="">
      <p:transition spd="slow" advTm="30340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3">
            <a:extLst>
              <a:ext uri="{FF2B5EF4-FFF2-40B4-BE49-F238E27FC236}">
                <a16:creationId xmlns:a16="http://schemas.microsoft.com/office/drawing/2014/main" id="{68297EDC-ED4D-47FB-8A03-462BFC00A5DD}"/>
              </a:ext>
            </a:extLst>
          </p:cNvPr>
          <p:cNvSpPr>
            <a:spLocks noGrp="1" noChangeArrowheads="1"/>
          </p:cNvSpPr>
          <p:nvPr>
            <p:ph type="title"/>
          </p:nvPr>
        </p:nvSpPr>
        <p:spPr>
          <a:xfrm>
            <a:off x="2486025" y="119636"/>
            <a:ext cx="10515600" cy="1325563"/>
          </a:xfrm>
        </p:spPr>
        <p:txBody>
          <a:bodyPr vert="horz" lIns="91440" tIns="45720" rIns="91440" bIns="45720" rtlCol="0" anchor="ctr">
            <a:normAutofit/>
          </a:bodyPr>
          <a:lstStyle/>
          <a:p>
            <a:r>
              <a:rPr lang="en-US" dirty="0">
                <a:solidFill>
                  <a:schemeClr val="bg1"/>
                </a:solidFill>
              </a:rPr>
              <a:t>Allowance Method</a:t>
            </a:r>
          </a:p>
        </p:txBody>
      </p:sp>
      <p:sp>
        <p:nvSpPr>
          <p:cNvPr id="7" name="Rectangle 6">
            <a:extLst>
              <a:ext uri="{FF2B5EF4-FFF2-40B4-BE49-F238E27FC236}">
                <a16:creationId xmlns:a16="http://schemas.microsoft.com/office/drawing/2014/main" id="{F8C0D6F1-7333-4582-B950-9A48BA0D8075}"/>
              </a:ext>
            </a:extLst>
          </p:cNvPr>
          <p:cNvSpPr/>
          <p:nvPr/>
        </p:nvSpPr>
        <p:spPr>
          <a:xfrm>
            <a:off x="2133600" y="4538664"/>
            <a:ext cx="7924800" cy="1938337"/>
          </a:xfrm>
          <a:prstGeom prst="rect">
            <a:avLst/>
          </a:prstGeom>
          <a:solidFill>
            <a:schemeClr val="accent2">
              <a:lumMod val="20000"/>
              <a:lumOff val="80000"/>
            </a:schemeClr>
          </a:solidFill>
          <a:ln>
            <a:solidFill>
              <a:schemeClr val="tx1"/>
            </a:solidFill>
          </a:ln>
        </p:spPr>
        <p:txBody>
          <a:bodyPr>
            <a:spAutoFit/>
          </a:bodyPr>
          <a:lstStyle/>
          <a:p>
            <a:pPr marL="571500" indent="-571500" algn="ctr">
              <a:buSzPct val="80000"/>
              <a:defRPr/>
            </a:pPr>
            <a:r>
              <a:rPr lang="en-US" sz="2400" dirty="0"/>
              <a:t>Two advantages to the allowance method:</a:t>
            </a:r>
          </a:p>
          <a:p>
            <a:pPr marL="571500" indent="-571500">
              <a:buSzPct val="100000"/>
              <a:buFont typeface="Monotype Sorts" pitchFamily="2" charset="2"/>
              <a:buAutoNum type="arabicPeriod"/>
              <a:defRPr/>
            </a:pPr>
            <a:r>
              <a:rPr lang="en-US" sz="2400" dirty="0"/>
              <a:t>It records estimated bad debts expense in the period when the related sales are recorded.</a:t>
            </a:r>
          </a:p>
          <a:p>
            <a:pPr marL="571500" indent="-571500">
              <a:buSzPct val="100000"/>
              <a:buFont typeface="Monotype Sorts" pitchFamily="2" charset="2"/>
              <a:buAutoNum type="arabicPeriod"/>
              <a:defRPr/>
            </a:pPr>
            <a:r>
              <a:rPr lang="en-US" sz="2400" dirty="0"/>
              <a:t>It reports accounts receivable on the balance sheet at the estimated amount of cash to be collected.</a:t>
            </a:r>
          </a:p>
        </p:txBody>
      </p:sp>
      <p:sp>
        <p:nvSpPr>
          <p:cNvPr id="8" name="Rectangle 7">
            <a:extLst>
              <a:ext uri="{FF2B5EF4-FFF2-40B4-BE49-F238E27FC236}">
                <a16:creationId xmlns:a16="http://schemas.microsoft.com/office/drawing/2014/main" id="{6F4DF475-6A80-4AB0-BA7A-DE84DB3E106C}"/>
              </a:ext>
            </a:extLst>
          </p:cNvPr>
          <p:cNvSpPr/>
          <p:nvPr/>
        </p:nvSpPr>
        <p:spPr>
          <a:xfrm>
            <a:off x="1905000" y="1752600"/>
            <a:ext cx="4191000" cy="1815882"/>
          </a:xfrm>
          <a:prstGeom prst="rect">
            <a:avLst/>
          </a:prstGeom>
          <a:solidFill>
            <a:schemeClr val="accent2">
              <a:lumMod val="20000"/>
              <a:lumOff val="80000"/>
            </a:schemeClr>
          </a:solidFill>
          <a:ln>
            <a:solidFill>
              <a:schemeClr val="tx1"/>
            </a:solidFill>
          </a:ln>
        </p:spPr>
        <p:txBody>
          <a:bodyPr>
            <a:spAutoFit/>
          </a:bodyPr>
          <a:lstStyle/>
          <a:p>
            <a:pPr algn="ctr" eaLnBrk="1" hangingPunct="1">
              <a:buSzPct val="80000"/>
              <a:buFont typeface="Monotype Sorts" pitchFamily="2" charset="2"/>
              <a:buNone/>
              <a:defRPr/>
            </a:pPr>
            <a:r>
              <a:rPr lang="en-US" sz="2800" dirty="0"/>
              <a:t>At the end of each period, </a:t>
            </a:r>
            <a:r>
              <a:rPr lang="en-US" sz="2800" dirty="0">
                <a:solidFill>
                  <a:srgbClr val="3333CC"/>
                </a:solidFill>
              </a:rPr>
              <a:t>estimate</a:t>
            </a:r>
            <a:r>
              <a:rPr lang="en-US" sz="2800" dirty="0"/>
              <a:t> total bad debts expected to be realized from that period’s sales.</a:t>
            </a:r>
          </a:p>
        </p:txBody>
      </p:sp>
      <p:pic>
        <p:nvPicPr>
          <p:cNvPr id="29701" name="Picture 2" descr="C:\Users\DoddandSusan\AppData\Local\Microsoft\Windows\Temporary Internet Files\Content.IE5\5E8N2X5D\MP900399492[1].jpg">
            <a:extLst>
              <a:ext uri="{FF2B5EF4-FFF2-40B4-BE49-F238E27FC236}">
                <a16:creationId xmlns:a16="http://schemas.microsoft.com/office/drawing/2014/main" id="{BE234954-C1A0-485B-B12B-3054B486CC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0801" y="1600201"/>
            <a:ext cx="3902075" cy="260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2" name="AutoShape 15">
            <a:extLst>
              <a:ext uri="{FF2B5EF4-FFF2-40B4-BE49-F238E27FC236}">
                <a16:creationId xmlns:a16="http://schemas.microsoft.com/office/drawing/2014/main" id="{AA24B3E3-F0A2-4E73-A218-5BC59BB93EE2}"/>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P1</a:t>
            </a:r>
          </a:p>
        </p:txBody>
      </p:sp>
    </p:spTree>
  </p:cSld>
  <p:clrMapOvr>
    <a:masterClrMapping/>
  </p:clrMapOvr>
  <p:transition advTm="167982">
    <p:checke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Rectangle 4">
            <a:extLst>
              <a:ext uri="{FF2B5EF4-FFF2-40B4-BE49-F238E27FC236}">
                <a16:creationId xmlns:a16="http://schemas.microsoft.com/office/drawing/2014/main" id="{7C45D811-D94C-4341-8C15-F4717BA7BCEE}"/>
              </a:ext>
            </a:extLst>
          </p:cNvPr>
          <p:cNvSpPr>
            <a:spLocks noGrp="1" noChangeArrowheads="1"/>
          </p:cNvSpPr>
          <p:nvPr>
            <p:ph type="title"/>
          </p:nvPr>
        </p:nvSpPr>
        <p:spPr>
          <a:xfrm>
            <a:off x="2400300" y="175418"/>
            <a:ext cx="10515600" cy="1325563"/>
          </a:xfrm>
        </p:spPr>
        <p:txBody>
          <a:bodyPr vert="horz" lIns="91440" tIns="45720" rIns="91440" bIns="45720" rtlCol="0" anchor="ctr">
            <a:normAutofit/>
          </a:bodyPr>
          <a:lstStyle/>
          <a:p>
            <a:r>
              <a:rPr lang="en-US" dirty="0">
                <a:solidFill>
                  <a:schemeClr val="bg1"/>
                </a:solidFill>
              </a:rPr>
              <a:t>Estimating Bad Debts Expense</a:t>
            </a:r>
          </a:p>
        </p:txBody>
      </p:sp>
      <p:sp>
        <p:nvSpPr>
          <p:cNvPr id="41987" name="Rectangle 2">
            <a:extLst>
              <a:ext uri="{FF2B5EF4-FFF2-40B4-BE49-F238E27FC236}">
                <a16:creationId xmlns:a16="http://schemas.microsoft.com/office/drawing/2014/main" id="{76880F9D-9B4A-4251-866A-062E574DE058}"/>
              </a:ext>
            </a:extLst>
          </p:cNvPr>
          <p:cNvSpPr>
            <a:spLocks noGrp="1" noChangeArrowheads="1"/>
          </p:cNvSpPr>
          <p:nvPr>
            <p:ph type="body" idx="4294967295"/>
          </p:nvPr>
        </p:nvSpPr>
        <p:spPr>
          <a:xfrm>
            <a:off x="1981200" y="2514600"/>
            <a:ext cx="6172200" cy="2819400"/>
          </a:xfrm>
          <a:solidFill>
            <a:srgbClr val="FFFFCC"/>
          </a:solidFill>
          <a:ln w="12700" cap="flat">
            <a:solidFill>
              <a:srgbClr val="414141"/>
            </a:solidFill>
            <a:miter lim="800000"/>
            <a:headEnd/>
            <a:tailEnd/>
          </a:ln>
          <a:effectLst>
            <a:outerShdw dist="107763" dir="2700000" algn="ctr" rotWithShape="0">
              <a:srgbClr val="414141"/>
            </a:outerShdw>
          </a:effectLst>
        </p:spPr>
        <p:txBody>
          <a:bodyPr vert="horz" lIns="90488" tIns="44450" rIns="90488" bIns="44450" rtlCol="0">
            <a:normAutofit/>
          </a:bodyPr>
          <a:lstStyle/>
          <a:p>
            <a:pPr marL="690563" indent="-571500" algn="ctr">
              <a:buNone/>
            </a:pPr>
            <a:r>
              <a:rPr lang="en-US" altLang="en-US" sz="3200">
                <a:latin typeface="Calibri" panose="020F0502020204030204" pitchFamily="34" charset="0"/>
              </a:rPr>
              <a:t>Two Methods</a:t>
            </a:r>
            <a:r>
              <a:rPr lang="en-US" altLang="en-US" sz="3200" u="sng">
                <a:latin typeface="Calibri" panose="020F0502020204030204" pitchFamily="34" charset="0"/>
              </a:rPr>
              <a:t> </a:t>
            </a:r>
            <a:endParaRPr lang="en-US" altLang="en-US" sz="3200">
              <a:latin typeface="Calibri" panose="020F0502020204030204" pitchFamily="34" charset="0"/>
            </a:endParaRPr>
          </a:p>
          <a:p>
            <a:pPr marL="690563" indent="-571500">
              <a:buFont typeface="Monotype Sorts" pitchFamily="2" charset="2"/>
              <a:buAutoNum type="arabicPeriod"/>
            </a:pPr>
            <a:r>
              <a:rPr lang="en-US" altLang="en-US">
                <a:solidFill>
                  <a:schemeClr val="tx1"/>
                </a:solidFill>
                <a:latin typeface="Calibri" panose="020F0502020204030204" pitchFamily="34" charset="0"/>
              </a:rPr>
              <a:t>Percent of Sales Method</a:t>
            </a:r>
            <a:r>
              <a:rPr lang="en-US" altLang="en-US" sz="3200">
                <a:latin typeface="Calibri" panose="020F0502020204030204" pitchFamily="34" charset="0"/>
              </a:rPr>
              <a:t> </a:t>
            </a:r>
          </a:p>
          <a:p>
            <a:pPr marL="690563" indent="-571500">
              <a:buFont typeface="Monotype Sorts" pitchFamily="2" charset="2"/>
              <a:buAutoNum type="arabicPeriod"/>
            </a:pPr>
            <a:r>
              <a:rPr lang="en-US" altLang="en-US">
                <a:solidFill>
                  <a:schemeClr val="tx1"/>
                </a:solidFill>
                <a:latin typeface="Calibri" panose="020F0502020204030204" pitchFamily="34" charset="0"/>
              </a:rPr>
              <a:t>Accounts Receivable Methods</a:t>
            </a:r>
          </a:p>
          <a:p>
            <a:pPr marL="1466850" lvl="1" indent="-533400">
              <a:buSzPct val="75000"/>
              <a:buFont typeface="Monotype Sorts" pitchFamily="2" charset="2"/>
              <a:buChar char="l"/>
            </a:pPr>
            <a:r>
              <a:rPr lang="en-US" altLang="en-US">
                <a:latin typeface="Calibri" panose="020F0502020204030204" pitchFamily="34" charset="0"/>
              </a:rPr>
              <a:t>Percent of Accounts Receivable</a:t>
            </a:r>
          </a:p>
          <a:p>
            <a:pPr marL="1466850" lvl="1" indent="-533400">
              <a:buSzPct val="75000"/>
              <a:buFont typeface="Monotype Sorts" pitchFamily="2" charset="2"/>
              <a:buChar char="l"/>
            </a:pPr>
            <a:r>
              <a:rPr lang="en-US" altLang="en-US">
                <a:latin typeface="Calibri" panose="020F0502020204030204" pitchFamily="34" charset="0"/>
              </a:rPr>
              <a:t>Aging of Accounts Receivable</a:t>
            </a:r>
          </a:p>
        </p:txBody>
      </p:sp>
      <p:graphicFrame>
        <p:nvGraphicFramePr>
          <p:cNvPr id="41988" name="Object 2">
            <a:extLst>
              <a:ext uri="{FF2B5EF4-FFF2-40B4-BE49-F238E27FC236}">
                <a16:creationId xmlns:a16="http://schemas.microsoft.com/office/drawing/2014/main" id="{BF01ABAC-B15F-4475-9E45-65DEEAA066F2}"/>
              </a:ext>
            </a:extLst>
          </p:cNvPr>
          <p:cNvGraphicFramePr>
            <a:graphicFrameLocks/>
          </p:cNvGraphicFramePr>
          <p:nvPr/>
        </p:nvGraphicFramePr>
        <p:xfrm>
          <a:off x="8382000" y="2819400"/>
          <a:ext cx="1905000" cy="2286000"/>
        </p:xfrm>
        <a:graphic>
          <a:graphicData uri="http://schemas.openxmlformats.org/presentationml/2006/ole">
            <mc:AlternateContent xmlns:mc="http://schemas.openxmlformats.org/markup-compatibility/2006">
              <mc:Choice xmlns:v="urn:schemas-microsoft-com:vml" Requires="v">
                <p:oleObj name="Clip" r:id="rId3" imgW="3425228" imgH="3468986" progId="MS_ClipArt_Gallery.2">
                  <p:embed/>
                </p:oleObj>
              </mc:Choice>
              <mc:Fallback>
                <p:oleObj name="Clip" r:id="rId3" imgW="3425228" imgH="3468986" progId="MS_ClipArt_Gallery.2">
                  <p:embed/>
                  <p:pic>
                    <p:nvPicPr>
                      <p:cNvPr id="41988" name="Object 2">
                        <a:extLst>
                          <a:ext uri="{FF2B5EF4-FFF2-40B4-BE49-F238E27FC236}">
                            <a16:creationId xmlns:a16="http://schemas.microsoft.com/office/drawing/2014/main" id="{BF01ABAC-B15F-4475-9E45-65DEEAA066F2}"/>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2000" y="2819400"/>
                        <a:ext cx="1905000"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1989" name="AutoShape 15">
            <a:extLst>
              <a:ext uri="{FF2B5EF4-FFF2-40B4-BE49-F238E27FC236}">
                <a16:creationId xmlns:a16="http://schemas.microsoft.com/office/drawing/2014/main" id="{373C177A-AC8A-483E-B96B-A771D36D9565}"/>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P2</a:t>
            </a:r>
          </a:p>
        </p:txBody>
      </p:sp>
    </p:spTree>
  </p:cSld>
  <p:clrMapOvr>
    <a:masterClrMapping/>
  </p:clrMapOvr>
  <p:transition advTm="131457">
    <p:zo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857642E0-D6F1-481B-A0BD-4BFD0EF483A3}"/>
              </a:ext>
            </a:extLst>
          </p:cNvPr>
          <p:cNvGrpSpPr>
            <a:grpSpLocks/>
          </p:cNvGrpSpPr>
          <p:nvPr/>
        </p:nvGrpSpPr>
        <p:grpSpPr bwMode="auto">
          <a:xfrm>
            <a:off x="2913063" y="4973638"/>
            <a:ext cx="6375400" cy="1504950"/>
            <a:chOff x="875" y="3133"/>
            <a:chExt cx="4016" cy="948"/>
          </a:xfrm>
        </p:grpSpPr>
        <p:sp>
          <p:nvSpPr>
            <p:cNvPr id="7180" name="AutoShape 3">
              <a:extLst>
                <a:ext uri="{FF2B5EF4-FFF2-40B4-BE49-F238E27FC236}">
                  <a16:creationId xmlns:a16="http://schemas.microsoft.com/office/drawing/2014/main" id="{215FE259-9FF0-48B2-BC2F-C0A96C324BE0}"/>
                </a:ext>
              </a:extLst>
            </p:cNvPr>
            <p:cNvSpPr>
              <a:spLocks noChangeArrowheads="1"/>
            </p:cNvSpPr>
            <p:nvPr/>
          </p:nvSpPr>
          <p:spPr bwMode="auto">
            <a:xfrm rot="16200000" flipH="1">
              <a:off x="2671" y="3205"/>
              <a:ext cx="424" cy="280"/>
            </a:xfrm>
            <a:prstGeom prst="rightArrow">
              <a:avLst>
                <a:gd name="adj1" fmla="val 50000"/>
                <a:gd name="adj2" fmla="val 75721"/>
              </a:avLst>
            </a:prstGeom>
            <a:solidFill>
              <a:srgbClr val="FF0000"/>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endParaRPr lang="en-US" altLang="en-US">
                <a:solidFill>
                  <a:prstClr val="black"/>
                </a:solidFill>
              </a:endParaRPr>
            </a:p>
          </p:txBody>
        </p:sp>
        <p:sp>
          <p:nvSpPr>
            <p:cNvPr id="7181" name="AutoShape 4">
              <a:extLst>
                <a:ext uri="{FF2B5EF4-FFF2-40B4-BE49-F238E27FC236}">
                  <a16:creationId xmlns:a16="http://schemas.microsoft.com/office/drawing/2014/main" id="{87A41FD1-4B46-437C-8CBF-E1F72F7207F9}"/>
                </a:ext>
              </a:extLst>
            </p:cNvPr>
            <p:cNvSpPr>
              <a:spLocks noChangeArrowheads="1"/>
            </p:cNvSpPr>
            <p:nvPr/>
          </p:nvSpPr>
          <p:spPr bwMode="auto">
            <a:xfrm>
              <a:off x="875" y="3569"/>
              <a:ext cx="4016" cy="512"/>
            </a:xfrm>
            <a:prstGeom prst="roundRect">
              <a:avLst>
                <a:gd name="adj" fmla="val 12495"/>
              </a:avLst>
            </a:prstGeom>
            <a:solidFill>
              <a:schemeClr val="folHlink"/>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srgbClr val="FFFFCC"/>
                  </a:solidFill>
                </a:rPr>
                <a:t>Called Property, Plant, &amp; Equipment</a:t>
              </a:r>
            </a:p>
          </p:txBody>
        </p:sp>
      </p:grpSp>
      <p:sp>
        <p:nvSpPr>
          <p:cNvPr id="11269" name="Rectangle 5">
            <a:extLst>
              <a:ext uri="{FF2B5EF4-FFF2-40B4-BE49-F238E27FC236}">
                <a16:creationId xmlns:a16="http://schemas.microsoft.com/office/drawing/2014/main" id="{6524FA7A-7414-44BE-AFB3-7F2D4AC451AA}"/>
              </a:ext>
            </a:extLst>
          </p:cNvPr>
          <p:cNvSpPr>
            <a:spLocks noGrp="1" noChangeArrowheads="1"/>
          </p:cNvSpPr>
          <p:nvPr>
            <p:ph type="title"/>
          </p:nvPr>
        </p:nvSpPr>
        <p:spPr>
          <a:xfrm>
            <a:off x="2692400" y="171450"/>
            <a:ext cx="11379200" cy="1143000"/>
          </a:xfrm>
        </p:spPr>
        <p:txBody>
          <a:bodyPr/>
          <a:lstStyle/>
          <a:p>
            <a:pPr>
              <a:defRPr/>
            </a:pPr>
            <a:r>
              <a:rPr lang="en-US" dirty="0"/>
              <a:t>Plant Assets</a:t>
            </a:r>
          </a:p>
        </p:txBody>
      </p:sp>
      <p:grpSp>
        <p:nvGrpSpPr>
          <p:cNvPr id="3" name="Group 6">
            <a:extLst>
              <a:ext uri="{FF2B5EF4-FFF2-40B4-BE49-F238E27FC236}">
                <a16:creationId xmlns:a16="http://schemas.microsoft.com/office/drawing/2014/main" id="{2DB238D0-4638-4F2D-B5DE-AA30971053FD}"/>
              </a:ext>
            </a:extLst>
          </p:cNvPr>
          <p:cNvGrpSpPr>
            <a:grpSpLocks/>
          </p:cNvGrpSpPr>
          <p:nvPr/>
        </p:nvGrpSpPr>
        <p:grpSpPr bwMode="auto">
          <a:xfrm>
            <a:off x="3135313" y="3526631"/>
            <a:ext cx="6375400" cy="1509713"/>
            <a:chOff x="875" y="2290"/>
            <a:chExt cx="4016" cy="951"/>
          </a:xfrm>
        </p:grpSpPr>
        <p:sp>
          <p:nvSpPr>
            <p:cNvPr id="7178" name="AutoShape 7">
              <a:extLst>
                <a:ext uri="{FF2B5EF4-FFF2-40B4-BE49-F238E27FC236}">
                  <a16:creationId xmlns:a16="http://schemas.microsoft.com/office/drawing/2014/main" id="{4B9385B7-1ECD-4F13-8F7C-7CE8DF98A2F8}"/>
                </a:ext>
              </a:extLst>
            </p:cNvPr>
            <p:cNvSpPr>
              <a:spLocks noChangeArrowheads="1"/>
            </p:cNvSpPr>
            <p:nvPr/>
          </p:nvSpPr>
          <p:spPr bwMode="auto">
            <a:xfrm rot="16200000" flipH="1">
              <a:off x="2671" y="2362"/>
              <a:ext cx="424" cy="280"/>
            </a:xfrm>
            <a:prstGeom prst="rightArrow">
              <a:avLst>
                <a:gd name="adj1" fmla="val 50000"/>
                <a:gd name="adj2" fmla="val 75721"/>
              </a:avLst>
            </a:prstGeom>
            <a:solidFill>
              <a:srgbClr val="FF0000"/>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endParaRPr lang="en-US" altLang="en-US">
                <a:solidFill>
                  <a:prstClr val="black"/>
                </a:solidFill>
              </a:endParaRPr>
            </a:p>
          </p:txBody>
        </p:sp>
        <p:sp>
          <p:nvSpPr>
            <p:cNvPr id="7179" name="AutoShape 8">
              <a:extLst>
                <a:ext uri="{FF2B5EF4-FFF2-40B4-BE49-F238E27FC236}">
                  <a16:creationId xmlns:a16="http://schemas.microsoft.com/office/drawing/2014/main" id="{45170724-005C-4BE3-B27B-D88CB0342213}"/>
                </a:ext>
              </a:extLst>
            </p:cNvPr>
            <p:cNvSpPr>
              <a:spLocks noChangeArrowheads="1"/>
            </p:cNvSpPr>
            <p:nvPr/>
          </p:nvSpPr>
          <p:spPr bwMode="auto">
            <a:xfrm>
              <a:off x="875" y="2729"/>
              <a:ext cx="4016" cy="512"/>
            </a:xfrm>
            <a:prstGeom prst="roundRect">
              <a:avLst>
                <a:gd name="adj" fmla="val 12495"/>
              </a:avLst>
            </a:prstGeom>
            <a:solidFill>
              <a:srgbClr val="0033CC"/>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srgbClr val="FFFFFF"/>
                  </a:solidFill>
                </a:rPr>
                <a:t>Expected to Benefit Future Periods</a:t>
              </a:r>
            </a:p>
          </p:txBody>
        </p:sp>
      </p:grpSp>
      <p:grpSp>
        <p:nvGrpSpPr>
          <p:cNvPr id="4" name="Group 9">
            <a:extLst>
              <a:ext uri="{FF2B5EF4-FFF2-40B4-BE49-F238E27FC236}">
                <a16:creationId xmlns:a16="http://schemas.microsoft.com/office/drawing/2014/main" id="{66E95A46-0ACE-4C15-9BFD-A590202D8034}"/>
              </a:ext>
            </a:extLst>
          </p:cNvPr>
          <p:cNvGrpSpPr>
            <a:grpSpLocks/>
          </p:cNvGrpSpPr>
          <p:nvPr/>
        </p:nvGrpSpPr>
        <p:grpSpPr bwMode="auto">
          <a:xfrm>
            <a:off x="2913063" y="2330450"/>
            <a:ext cx="6375400" cy="1466850"/>
            <a:chOff x="875" y="1468"/>
            <a:chExt cx="4016" cy="924"/>
          </a:xfrm>
        </p:grpSpPr>
        <p:sp>
          <p:nvSpPr>
            <p:cNvPr id="7176" name="AutoShape 10">
              <a:extLst>
                <a:ext uri="{FF2B5EF4-FFF2-40B4-BE49-F238E27FC236}">
                  <a16:creationId xmlns:a16="http://schemas.microsoft.com/office/drawing/2014/main" id="{DCC02B57-8A06-4A4E-AE19-530320099460}"/>
                </a:ext>
              </a:extLst>
            </p:cNvPr>
            <p:cNvSpPr>
              <a:spLocks noChangeArrowheads="1"/>
            </p:cNvSpPr>
            <p:nvPr/>
          </p:nvSpPr>
          <p:spPr bwMode="auto">
            <a:xfrm rot="16200000" flipH="1">
              <a:off x="2671" y="1540"/>
              <a:ext cx="424" cy="280"/>
            </a:xfrm>
            <a:prstGeom prst="rightArrow">
              <a:avLst>
                <a:gd name="adj1" fmla="val 50000"/>
                <a:gd name="adj2" fmla="val 75721"/>
              </a:avLst>
            </a:prstGeom>
            <a:solidFill>
              <a:srgbClr val="FF0000"/>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endParaRPr lang="en-US" altLang="en-US">
                <a:solidFill>
                  <a:prstClr val="black"/>
                </a:solidFill>
              </a:endParaRPr>
            </a:p>
          </p:txBody>
        </p:sp>
        <p:sp>
          <p:nvSpPr>
            <p:cNvPr id="7177" name="AutoShape 11">
              <a:extLst>
                <a:ext uri="{FF2B5EF4-FFF2-40B4-BE49-F238E27FC236}">
                  <a16:creationId xmlns:a16="http://schemas.microsoft.com/office/drawing/2014/main" id="{0BBE1D99-D4F6-459B-99A2-5C1124519DED}"/>
                </a:ext>
              </a:extLst>
            </p:cNvPr>
            <p:cNvSpPr>
              <a:spLocks noChangeArrowheads="1"/>
            </p:cNvSpPr>
            <p:nvPr/>
          </p:nvSpPr>
          <p:spPr bwMode="auto">
            <a:xfrm>
              <a:off x="875" y="1880"/>
              <a:ext cx="4016" cy="512"/>
            </a:xfrm>
            <a:prstGeom prst="roundRect">
              <a:avLst>
                <a:gd name="adj" fmla="val 12495"/>
              </a:avLst>
            </a:prstGeom>
            <a:solidFill>
              <a:srgbClr val="9A2F6F"/>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srgbClr val="FFFFFF"/>
                  </a:solidFill>
                </a:rPr>
                <a:t>Actively Used in Operations</a:t>
              </a:r>
            </a:p>
          </p:txBody>
        </p:sp>
      </p:grpSp>
      <p:sp>
        <p:nvSpPr>
          <p:cNvPr id="7174" name="AutoShape 12">
            <a:extLst>
              <a:ext uri="{FF2B5EF4-FFF2-40B4-BE49-F238E27FC236}">
                <a16:creationId xmlns:a16="http://schemas.microsoft.com/office/drawing/2014/main" id="{F486D24F-EA3B-4EE1-89DF-EF8193DA8BA3}"/>
              </a:ext>
            </a:extLst>
          </p:cNvPr>
          <p:cNvSpPr>
            <a:spLocks noChangeArrowheads="1"/>
          </p:cNvSpPr>
          <p:nvPr/>
        </p:nvSpPr>
        <p:spPr bwMode="auto">
          <a:xfrm>
            <a:off x="2913063" y="1600200"/>
            <a:ext cx="6375400" cy="812800"/>
          </a:xfrm>
          <a:prstGeom prst="roundRect">
            <a:avLst>
              <a:gd name="adj" fmla="val 12495"/>
            </a:avLst>
          </a:prstGeom>
          <a:solidFill>
            <a:schemeClr val="accent1"/>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prstClr val="black"/>
                </a:solidFill>
              </a:rPr>
              <a:t>Tangible in Nature</a:t>
            </a:r>
          </a:p>
        </p:txBody>
      </p:sp>
      <p:sp>
        <p:nvSpPr>
          <p:cNvPr id="7175" name="AutoShape 15">
            <a:extLst>
              <a:ext uri="{FF2B5EF4-FFF2-40B4-BE49-F238E27FC236}">
                <a16:creationId xmlns:a16="http://schemas.microsoft.com/office/drawing/2014/main" id="{5110855C-359D-46BC-B86D-2C33D1687CA2}"/>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C 1</a:t>
            </a:r>
          </a:p>
        </p:txBody>
      </p:sp>
    </p:spTree>
    <p:extLst>
      <p:ext uri="{BB962C8B-B14F-4D97-AF65-F5344CB8AC3E}">
        <p14:creationId xmlns:p14="http://schemas.microsoft.com/office/powerpoint/2010/main" val="2959877007"/>
      </p:ext>
    </p:extLst>
  </p:cSld>
  <p:clrMapOvr>
    <a:masterClrMapping/>
  </p:clrMapOvr>
  <p:transition advTm="123632">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par>
                          <p:cTn id="8" fill="hold" nodeType="afterGroup">
                            <p:stCondLst>
                              <p:cond delay="500"/>
                            </p:stCondLst>
                            <p:childTnLst>
                              <p:par>
                                <p:cTn id="9" presetID="22" presetClass="entr" presetSubtype="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500"/>
                                        <p:tgtEl>
                                          <p:spTgt spid="3"/>
                                        </p:tgtEl>
                                      </p:cBhvr>
                                    </p:animEffect>
                                  </p:childTnLst>
                                </p:cTn>
                              </p:par>
                            </p:childTnLst>
                          </p:cTn>
                        </p:par>
                        <p:par>
                          <p:cTn id="12" fill="hold" nodeType="afterGroup">
                            <p:stCondLst>
                              <p:cond delay="1000"/>
                            </p:stCondLst>
                            <p:childTnLst>
                              <p:par>
                                <p:cTn id="13" presetID="22" presetClass="entr" presetSubtype="1"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up)">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9257" name="Rectangle 9">
            <a:extLst>
              <a:ext uri="{FF2B5EF4-FFF2-40B4-BE49-F238E27FC236}">
                <a16:creationId xmlns:a16="http://schemas.microsoft.com/office/drawing/2014/main" id="{F04F2A41-8456-40B7-9E8B-E71894A0F8D9}"/>
              </a:ext>
            </a:extLst>
          </p:cNvPr>
          <p:cNvSpPr>
            <a:spLocks noChangeArrowheads="1"/>
          </p:cNvSpPr>
          <p:nvPr/>
        </p:nvSpPr>
        <p:spPr bwMode="auto">
          <a:xfrm>
            <a:off x="2146300" y="3276600"/>
            <a:ext cx="2425700" cy="2590800"/>
          </a:xfrm>
          <a:prstGeom prst="rect">
            <a:avLst/>
          </a:prstGeom>
          <a:noFill/>
          <a:ln w="38100">
            <a:noFill/>
            <a:miter lim="800000"/>
            <a:headEnd/>
            <a:tailEnd/>
          </a:ln>
          <a:effectLst/>
        </p:spPr>
        <p:txBody>
          <a:bodyPr lIns="90488" tIns="109728" rIns="90488" bIns="44450"/>
          <a:lstStyle/>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Usefulness</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Classifications</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Significant noncash activities</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Format</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Corporate life cycle</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Preparation</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Indirect and direct methods</a:t>
            </a:r>
          </a:p>
        </p:txBody>
      </p:sp>
      <p:sp>
        <p:nvSpPr>
          <p:cNvPr id="949258" name="Rectangle 10">
            <a:extLst>
              <a:ext uri="{FF2B5EF4-FFF2-40B4-BE49-F238E27FC236}">
                <a16:creationId xmlns:a16="http://schemas.microsoft.com/office/drawing/2014/main" id="{02A2B629-FD66-411A-B32F-FC1C5DBF69F6}"/>
              </a:ext>
            </a:extLst>
          </p:cNvPr>
          <p:cNvSpPr>
            <a:spLocks noChangeArrowheads="1"/>
          </p:cNvSpPr>
          <p:nvPr/>
        </p:nvSpPr>
        <p:spPr bwMode="auto">
          <a:xfrm>
            <a:off x="4848225" y="3276600"/>
            <a:ext cx="2425700" cy="2743200"/>
          </a:xfrm>
          <a:prstGeom prst="rect">
            <a:avLst/>
          </a:prstGeom>
          <a:noFill/>
          <a:ln w="38100">
            <a:noFill/>
            <a:miter lim="800000"/>
            <a:headEnd/>
            <a:tailEnd/>
          </a:ln>
          <a:effectLst/>
        </p:spPr>
        <p:txBody>
          <a:bodyPr lIns="90488" tIns="109728" rIns="90488" bIns="44450"/>
          <a:lstStyle/>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Step 1: Operating activities</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Step 2: Investing and financing activities</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Step 3: Net change in cash</a:t>
            </a:r>
          </a:p>
          <a:p>
            <a:pPr marL="228600" indent="-228600">
              <a:spcBef>
                <a:spcPct val="25000"/>
              </a:spcBef>
              <a:buClr>
                <a:srgbClr val="CC0000"/>
              </a:buClr>
              <a:buSzPct val="75000"/>
              <a:buBlip>
                <a:blip r:embed="rId3"/>
              </a:buBlip>
              <a:defRPr/>
            </a:pPr>
            <a:endParaRPr lang="en-US" sz="1600">
              <a:effectLst>
                <a:outerShdw blurRad="38100" dist="38100" dir="2700000" algn="tl">
                  <a:srgbClr val="C0C0C0"/>
                </a:outerShdw>
              </a:effectLst>
              <a:latin typeface="Arial" charset="0"/>
            </a:endParaRPr>
          </a:p>
        </p:txBody>
      </p:sp>
      <p:sp>
        <p:nvSpPr>
          <p:cNvPr id="949259" name="Rectangle 11">
            <a:extLst>
              <a:ext uri="{FF2B5EF4-FFF2-40B4-BE49-F238E27FC236}">
                <a16:creationId xmlns:a16="http://schemas.microsoft.com/office/drawing/2014/main" id="{7F4F711F-43F5-428C-87DE-1DDC15AD0FAB}"/>
              </a:ext>
            </a:extLst>
          </p:cNvPr>
          <p:cNvSpPr>
            <a:spLocks noChangeArrowheads="1"/>
          </p:cNvSpPr>
          <p:nvPr/>
        </p:nvSpPr>
        <p:spPr bwMode="auto">
          <a:xfrm>
            <a:off x="7632700" y="3276600"/>
            <a:ext cx="2425700" cy="2590800"/>
          </a:xfrm>
          <a:prstGeom prst="rect">
            <a:avLst/>
          </a:prstGeom>
          <a:noFill/>
          <a:ln w="38100">
            <a:noFill/>
            <a:miter lim="800000"/>
            <a:headEnd/>
            <a:tailEnd/>
          </a:ln>
          <a:effectLst/>
        </p:spPr>
        <p:txBody>
          <a:bodyPr lIns="90488" tIns="109728" rIns="90488" bIns="44450"/>
          <a:lstStyle/>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Free cash flow</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Assessing liquidity and solvency</a:t>
            </a:r>
          </a:p>
        </p:txBody>
      </p:sp>
      <p:sp>
        <p:nvSpPr>
          <p:cNvPr id="949261" name="Rectangle 13">
            <a:extLst>
              <a:ext uri="{FF2B5EF4-FFF2-40B4-BE49-F238E27FC236}">
                <a16:creationId xmlns:a16="http://schemas.microsoft.com/office/drawing/2014/main" id="{B4073DA1-C86C-40DF-AB28-4DA951C338BF}"/>
              </a:ext>
            </a:extLst>
          </p:cNvPr>
          <p:cNvSpPr>
            <a:spLocks noChangeArrowheads="1"/>
          </p:cNvSpPr>
          <p:nvPr/>
        </p:nvSpPr>
        <p:spPr bwMode="auto">
          <a:xfrm>
            <a:off x="2133600" y="1981200"/>
            <a:ext cx="2425700" cy="1238250"/>
          </a:xfrm>
          <a:prstGeom prst="rect">
            <a:avLst/>
          </a:prstGeom>
          <a:solidFill>
            <a:srgbClr val="0079F2"/>
          </a:solidFill>
          <a:ln w="57150" algn="ctr">
            <a:noFill/>
            <a:miter lim="800000"/>
            <a:headEnd/>
            <a:tailEnd/>
          </a:ln>
          <a:effectLst>
            <a:outerShdw dist="12700" dir="5400000" algn="ctr" rotWithShape="0">
              <a:schemeClr val="bg2"/>
            </a:outerShdw>
          </a:effectLst>
        </p:spPr>
        <p:txBody>
          <a:bodyPr lIns="90488" tIns="44450" rIns="90488" bIns="44450" anchor="ctr"/>
          <a:lstStyle/>
          <a:p>
            <a:pPr algn="ctr">
              <a:spcBef>
                <a:spcPct val="35000"/>
              </a:spcBef>
              <a:buClr>
                <a:schemeClr val="accent2"/>
              </a:buClr>
              <a:buSzPct val="75000"/>
              <a:buFont typeface="Wingdings" pitchFamily="2" charset="2"/>
              <a:buNone/>
              <a:defRPr/>
            </a:pPr>
            <a:r>
              <a:rPr lang="en-US" sz="1700" b="1">
                <a:solidFill>
                  <a:schemeClr val="bg1"/>
                </a:solidFill>
                <a:effectLst>
                  <a:outerShdw blurRad="38100" dist="38100" dir="2700000" algn="tl">
                    <a:srgbClr val="000000"/>
                  </a:outerShdw>
                </a:effectLst>
                <a:latin typeface="Arial" charset="0"/>
              </a:rPr>
              <a:t>The Statement of Cash Flows: Usefulness and Format</a:t>
            </a:r>
          </a:p>
        </p:txBody>
      </p:sp>
      <p:sp>
        <p:nvSpPr>
          <p:cNvPr id="8198" name="Line 14">
            <a:extLst>
              <a:ext uri="{FF2B5EF4-FFF2-40B4-BE49-F238E27FC236}">
                <a16:creationId xmlns:a16="http://schemas.microsoft.com/office/drawing/2014/main" id="{F22ED0A2-1982-4CEA-9615-D6768DC12CA3}"/>
              </a:ext>
            </a:extLst>
          </p:cNvPr>
          <p:cNvSpPr>
            <a:spLocks noChangeShapeType="1"/>
          </p:cNvSpPr>
          <p:nvPr/>
        </p:nvSpPr>
        <p:spPr bwMode="auto">
          <a:xfrm>
            <a:off x="2162176" y="3219450"/>
            <a:ext cx="2371725" cy="1588"/>
          </a:xfrm>
          <a:prstGeom prst="line">
            <a:avLst/>
          </a:prstGeom>
          <a:noFill/>
          <a:ln w="38100"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364551" name="Rectangle 7">
            <a:extLst>
              <a:ext uri="{FF2B5EF4-FFF2-40B4-BE49-F238E27FC236}">
                <a16:creationId xmlns:a16="http://schemas.microsoft.com/office/drawing/2014/main" id="{53553E32-34B2-4D3C-B2F3-63E36C69C2BE}"/>
              </a:ext>
            </a:extLst>
          </p:cNvPr>
          <p:cNvSpPr>
            <a:spLocks noChangeArrowheads="1"/>
          </p:cNvSpPr>
          <p:nvPr/>
        </p:nvSpPr>
        <p:spPr bwMode="auto">
          <a:xfrm>
            <a:off x="4889500" y="1981200"/>
            <a:ext cx="2425700" cy="1238250"/>
          </a:xfrm>
          <a:prstGeom prst="rect">
            <a:avLst/>
          </a:prstGeom>
          <a:solidFill>
            <a:srgbClr val="0079F2"/>
          </a:solidFill>
          <a:ln w="57150" algn="ctr">
            <a:noFill/>
            <a:miter lim="800000"/>
            <a:headEnd/>
            <a:tailEnd/>
          </a:ln>
          <a:effectLst>
            <a:outerShdw dist="12700" dir="5400000" algn="ctr" rotWithShape="0">
              <a:schemeClr val="bg2"/>
            </a:outerShdw>
          </a:effectLst>
        </p:spPr>
        <p:txBody>
          <a:bodyPr lIns="90488" tIns="44450" rIns="90488" bIns="44450" anchor="ctr"/>
          <a:lstStyle/>
          <a:p>
            <a:pPr algn="ctr">
              <a:spcBef>
                <a:spcPct val="35000"/>
              </a:spcBef>
              <a:buClr>
                <a:schemeClr val="accent2"/>
              </a:buClr>
              <a:buSzPct val="75000"/>
              <a:buFont typeface="Wingdings" pitchFamily="2" charset="2"/>
              <a:buNone/>
              <a:defRPr/>
            </a:pPr>
            <a:r>
              <a:rPr lang="en-US" sz="1700" b="1">
                <a:solidFill>
                  <a:schemeClr val="bg1"/>
                </a:solidFill>
                <a:effectLst>
                  <a:outerShdw blurRad="38100" dist="38100" dir="2700000" algn="tl">
                    <a:srgbClr val="000000"/>
                  </a:outerShdw>
                </a:effectLst>
                <a:latin typeface="Arial" charset="0"/>
              </a:rPr>
              <a:t>Preparing the Statement of Cash Flows—Indirect Method</a:t>
            </a:r>
          </a:p>
        </p:txBody>
      </p:sp>
      <p:sp>
        <p:nvSpPr>
          <p:cNvPr id="2" name="Rectangle 7">
            <a:extLst>
              <a:ext uri="{FF2B5EF4-FFF2-40B4-BE49-F238E27FC236}">
                <a16:creationId xmlns:a16="http://schemas.microsoft.com/office/drawing/2014/main" id="{8597075C-8B8A-47CB-98E4-D73527155F22}"/>
              </a:ext>
            </a:extLst>
          </p:cNvPr>
          <p:cNvSpPr>
            <a:spLocks noChangeArrowheads="1"/>
          </p:cNvSpPr>
          <p:nvPr/>
        </p:nvSpPr>
        <p:spPr bwMode="auto">
          <a:xfrm>
            <a:off x="7632700" y="1981200"/>
            <a:ext cx="2425700" cy="1238250"/>
          </a:xfrm>
          <a:prstGeom prst="rect">
            <a:avLst/>
          </a:prstGeom>
          <a:solidFill>
            <a:srgbClr val="0079F2"/>
          </a:solidFill>
          <a:ln w="57150" algn="ctr">
            <a:noFill/>
            <a:miter lim="800000"/>
            <a:headEnd/>
            <a:tailEnd/>
          </a:ln>
          <a:effectLst>
            <a:outerShdw dist="12700" dir="5400000" algn="ctr" rotWithShape="0">
              <a:schemeClr val="bg2"/>
            </a:outerShdw>
          </a:effectLst>
        </p:spPr>
        <p:txBody>
          <a:bodyPr lIns="90488" tIns="44450" rIns="90488" bIns="44450" anchor="ctr"/>
          <a:lstStyle/>
          <a:p>
            <a:pPr algn="ctr">
              <a:spcBef>
                <a:spcPct val="35000"/>
              </a:spcBef>
              <a:buClr>
                <a:schemeClr val="accent2"/>
              </a:buClr>
              <a:buSzPct val="75000"/>
              <a:buFont typeface="Wingdings" pitchFamily="2" charset="2"/>
              <a:buNone/>
              <a:defRPr/>
            </a:pPr>
            <a:r>
              <a:rPr lang="en-US" sz="1700" b="1">
                <a:solidFill>
                  <a:schemeClr val="bg1"/>
                </a:solidFill>
                <a:effectLst>
                  <a:outerShdw blurRad="38100" dist="38100" dir="2700000" algn="tl">
                    <a:srgbClr val="000000"/>
                  </a:outerShdw>
                </a:effectLst>
                <a:latin typeface="Arial" charset="0"/>
              </a:rPr>
              <a:t>Using Cash Flows to Evaluate a Company</a:t>
            </a:r>
          </a:p>
        </p:txBody>
      </p:sp>
      <p:sp>
        <p:nvSpPr>
          <p:cNvPr id="8201" name="Line 17">
            <a:extLst>
              <a:ext uri="{FF2B5EF4-FFF2-40B4-BE49-F238E27FC236}">
                <a16:creationId xmlns:a16="http://schemas.microsoft.com/office/drawing/2014/main" id="{7C08AA22-C44D-438A-BEDB-1A8169877E9D}"/>
              </a:ext>
            </a:extLst>
          </p:cNvPr>
          <p:cNvSpPr>
            <a:spLocks noChangeShapeType="1"/>
          </p:cNvSpPr>
          <p:nvPr/>
        </p:nvSpPr>
        <p:spPr bwMode="auto">
          <a:xfrm>
            <a:off x="4914901" y="3219450"/>
            <a:ext cx="2371725" cy="1588"/>
          </a:xfrm>
          <a:prstGeom prst="line">
            <a:avLst/>
          </a:prstGeom>
          <a:noFill/>
          <a:ln w="38100"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8202" name="Line 18">
            <a:extLst>
              <a:ext uri="{FF2B5EF4-FFF2-40B4-BE49-F238E27FC236}">
                <a16:creationId xmlns:a16="http://schemas.microsoft.com/office/drawing/2014/main" id="{15EDAF78-713F-441C-B540-3FBE1C0BCC5D}"/>
              </a:ext>
            </a:extLst>
          </p:cNvPr>
          <p:cNvSpPr>
            <a:spLocks noChangeShapeType="1"/>
          </p:cNvSpPr>
          <p:nvPr/>
        </p:nvSpPr>
        <p:spPr bwMode="auto">
          <a:xfrm>
            <a:off x="7661276" y="3219450"/>
            <a:ext cx="2371725" cy="1588"/>
          </a:xfrm>
          <a:prstGeom prst="line">
            <a:avLst/>
          </a:prstGeom>
          <a:noFill/>
          <a:ln w="38100"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cxnSp>
        <p:nvCxnSpPr>
          <p:cNvPr id="8203" name="AutoShape 23">
            <a:extLst>
              <a:ext uri="{FF2B5EF4-FFF2-40B4-BE49-F238E27FC236}">
                <a16:creationId xmlns:a16="http://schemas.microsoft.com/office/drawing/2014/main" id="{E0628598-AB42-41FE-9AB4-EBD21A909623}"/>
              </a:ext>
            </a:extLst>
          </p:cNvPr>
          <p:cNvCxnSpPr>
            <a:cxnSpLocks noChangeShapeType="1"/>
            <a:stCxn id="949260" idx="2"/>
            <a:endCxn id="364551" idx="0"/>
          </p:cNvCxnSpPr>
          <p:nvPr/>
        </p:nvCxnSpPr>
        <p:spPr bwMode="auto">
          <a:xfrm>
            <a:off x="6096000" y="1017588"/>
            <a:ext cx="6350" cy="963612"/>
          </a:xfrm>
          <a:prstGeom prst="straightConnector1">
            <a:avLst/>
          </a:prstGeom>
          <a:noFill/>
          <a:ln w="38100" cap="sq">
            <a:solidFill>
              <a:srgbClr val="800000"/>
            </a:solidFill>
            <a:round/>
            <a:headEnd type="none" w="sm" len="sm"/>
            <a:tailEnd type="triangle" w="sm" len="sm"/>
          </a:ln>
          <a:extLst>
            <a:ext uri="{909E8E84-426E-40DD-AFC4-6F175D3DCCD1}">
              <a14:hiddenFill xmlns:a14="http://schemas.microsoft.com/office/drawing/2010/main">
                <a:noFill/>
              </a14:hiddenFill>
            </a:ext>
          </a:extLst>
        </p:spPr>
      </p:cxnSp>
      <p:cxnSp>
        <p:nvCxnSpPr>
          <p:cNvPr id="8204" name="AutoShape 24">
            <a:extLst>
              <a:ext uri="{FF2B5EF4-FFF2-40B4-BE49-F238E27FC236}">
                <a16:creationId xmlns:a16="http://schemas.microsoft.com/office/drawing/2014/main" id="{8AECEB2B-7999-44D6-BE5E-1D2723AB05E6}"/>
              </a:ext>
            </a:extLst>
          </p:cNvPr>
          <p:cNvCxnSpPr>
            <a:cxnSpLocks noChangeShapeType="1"/>
            <a:stCxn id="949260" idx="2"/>
            <a:endCxn id="949261" idx="0"/>
          </p:cNvCxnSpPr>
          <p:nvPr/>
        </p:nvCxnSpPr>
        <p:spPr bwMode="auto">
          <a:xfrm rot="5400000">
            <a:off x="4239419" y="124619"/>
            <a:ext cx="963612" cy="2749550"/>
          </a:xfrm>
          <a:prstGeom prst="bentConnector3">
            <a:avLst>
              <a:gd name="adj1" fmla="val 49917"/>
            </a:avLst>
          </a:prstGeom>
          <a:noFill/>
          <a:ln w="38100" cap="sq">
            <a:solidFill>
              <a:srgbClr val="800000"/>
            </a:solidFill>
            <a:miter lim="800000"/>
            <a:headEnd type="none" w="sm" len="sm"/>
            <a:tailEnd type="triangle" w="sm" len="sm"/>
          </a:ln>
          <a:extLst>
            <a:ext uri="{909E8E84-426E-40DD-AFC4-6F175D3DCCD1}">
              <a14:hiddenFill xmlns:a14="http://schemas.microsoft.com/office/drawing/2010/main">
                <a:noFill/>
              </a14:hiddenFill>
            </a:ext>
          </a:extLst>
        </p:spPr>
      </p:cxnSp>
      <p:cxnSp>
        <p:nvCxnSpPr>
          <p:cNvPr id="8205" name="AutoShape 25">
            <a:extLst>
              <a:ext uri="{FF2B5EF4-FFF2-40B4-BE49-F238E27FC236}">
                <a16:creationId xmlns:a16="http://schemas.microsoft.com/office/drawing/2014/main" id="{DD3F4358-7551-405C-8E9A-CFD15651983F}"/>
              </a:ext>
            </a:extLst>
          </p:cNvPr>
          <p:cNvCxnSpPr>
            <a:cxnSpLocks noChangeShapeType="1"/>
            <a:stCxn id="949260" idx="2"/>
          </p:cNvCxnSpPr>
          <p:nvPr/>
        </p:nvCxnSpPr>
        <p:spPr bwMode="auto">
          <a:xfrm rot="16200000" flipH="1">
            <a:off x="6988969" y="124619"/>
            <a:ext cx="963612" cy="2749550"/>
          </a:xfrm>
          <a:prstGeom prst="bentConnector3">
            <a:avLst>
              <a:gd name="adj1" fmla="val 49917"/>
            </a:avLst>
          </a:prstGeom>
          <a:noFill/>
          <a:ln w="38100" cap="sq">
            <a:solidFill>
              <a:srgbClr val="800000"/>
            </a:solidFill>
            <a:miter lim="800000"/>
            <a:headEnd type="none" w="sm" len="sm"/>
            <a:tailEnd type="triangle" w="sm" len="sm"/>
          </a:ln>
          <a:extLst>
            <a:ext uri="{909E8E84-426E-40DD-AFC4-6F175D3DCCD1}">
              <a14:hiddenFill xmlns:a14="http://schemas.microsoft.com/office/drawing/2010/main">
                <a:noFill/>
              </a14:hiddenFill>
            </a:ext>
          </a:extLst>
        </p:spPr>
      </p:cxnSp>
      <p:sp>
        <p:nvSpPr>
          <p:cNvPr id="949260" name="Rectangle 12">
            <a:extLst>
              <a:ext uri="{FF2B5EF4-FFF2-40B4-BE49-F238E27FC236}">
                <a16:creationId xmlns:a16="http://schemas.microsoft.com/office/drawing/2014/main" id="{CA33C248-B87E-4C37-83FF-AFF2BACFD905}"/>
              </a:ext>
            </a:extLst>
          </p:cNvPr>
          <p:cNvSpPr>
            <a:spLocks noGrp="1" noChangeArrowheads="1"/>
          </p:cNvSpPr>
          <p:nvPr>
            <p:ph type="title"/>
          </p:nvPr>
        </p:nvSpPr>
        <p:spPr bwMode="auto">
          <a:xfrm>
            <a:off x="1981200" y="457200"/>
            <a:ext cx="8229600" cy="560388"/>
          </a:xfrm>
          <a:solidFill>
            <a:srgbClr val="0079F2"/>
          </a:solidFill>
          <a:ln w="12700" algn="ctr">
            <a:solidFill>
              <a:schemeClr val="tx1"/>
            </a:solidFill>
            <a:miter lim="800000"/>
            <a:headEnd/>
            <a:tailEnd/>
          </a:ln>
          <a:effectLst>
            <a:outerShdw dist="107763" dir="2700000" algn="ctr" rotWithShape="0">
              <a:schemeClr val="bg2"/>
            </a:outerShdw>
          </a:effectLst>
        </p:spPr>
        <p:txBody>
          <a:bodyPr vert="horz" wrap="square" lIns="90488" tIns="44450" rIns="90488" bIns="44450" numCol="1" rtlCol="0" anchor="t" anchorCtr="0" compatLnSpc="1">
            <a:prstTxWarp prst="textNoShape">
              <a:avLst/>
            </a:prstTxWarp>
            <a:normAutofit/>
          </a:bodyPr>
          <a:lstStyle/>
          <a:p>
            <a:pPr>
              <a:defRPr/>
            </a:pPr>
            <a:r>
              <a:rPr lang="en-US" sz="2800">
                <a:solidFill>
                  <a:schemeClr val="bg1"/>
                </a:solidFill>
                <a:effectLst>
                  <a:outerShdw blurRad="38100" dist="38100" dir="2700000" algn="tl">
                    <a:srgbClr val="000000"/>
                  </a:outerShdw>
                </a:effectLst>
                <a:latin typeface="Arial" charset="0"/>
              </a:rPr>
              <a:t>Statement of Cash Flows</a:t>
            </a:r>
          </a:p>
        </p:txBody>
      </p:sp>
    </p:spTree>
  </p:cSld>
  <p:clrMapOvr>
    <a:masterClrMapping/>
  </p:clrMapOvr>
  <mc:AlternateContent xmlns:mc="http://schemas.openxmlformats.org/markup-compatibility/2006" xmlns:p14="http://schemas.microsoft.com/office/powerpoint/2010/main">
    <mc:Choice Requires="p14">
      <p:transition spd="slow" p14:dur="2000" advTm="483622"/>
    </mc:Choice>
    <mc:Fallback xmlns="">
      <p:transition spd="slow" advTm="483622"/>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4796" name="Rectangle 12">
            <a:extLst>
              <a:ext uri="{FF2B5EF4-FFF2-40B4-BE49-F238E27FC236}">
                <a16:creationId xmlns:a16="http://schemas.microsoft.com/office/drawing/2014/main" id="{106D5FCD-310B-4537-B2CD-E096A3B69EA5}"/>
              </a:ext>
            </a:extLst>
          </p:cNvPr>
          <p:cNvSpPr>
            <a:spLocks noGrp="1" noChangeArrowheads="1"/>
          </p:cNvSpPr>
          <p:nvPr>
            <p:ph type="title"/>
          </p:nvPr>
        </p:nvSpPr>
        <p:spPr>
          <a:xfrm>
            <a:off x="1649963" y="2371530"/>
            <a:ext cx="7772400" cy="1143000"/>
          </a:xfrm>
        </p:spPr>
        <p:txBody>
          <a:bodyPr>
            <a:normAutofit fontScale="90000"/>
          </a:bodyPr>
          <a:lstStyle/>
          <a:p>
            <a:pPr algn="ctr"/>
            <a:r>
              <a:rPr lang="en-US" altLang="en-US" dirty="0"/>
              <a:t>Capital Structure and Dividend Policy Decisions</a:t>
            </a:r>
          </a:p>
        </p:txBody>
      </p:sp>
    </p:spTree>
  </p:cSld>
  <p:clrMapOvr>
    <a:masterClrMapping/>
  </p:clrMapOvr>
  <mc:AlternateContent xmlns:mc="http://schemas.openxmlformats.org/markup-compatibility/2006" xmlns:p14="http://schemas.microsoft.com/office/powerpoint/2010/main">
    <mc:Choice Requires="p14">
      <p:transition spd="slow" p14:dur="2000" advTm="59870"/>
    </mc:Choice>
    <mc:Fallback xmlns="">
      <p:transition spd="slow" advTm="5987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74796"/>
                                        </p:tgtEl>
                                        <p:attrNameLst>
                                          <p:attrName>style.visibility</p:attrName>
                                        </p:attrNameLst>
                                      </p:cBhvr>
                                      <p:to>
                                        <p:strVal val="visible"/>
                                      </p:to>
                                    </p:set>
                                    <p:anim calcmode="lin" valueType="num">
                                      <p:cBhvr additive="base">
                                        <p:cTn id="7" dur="500" fill="hold"/>
                                        <p:tgtEl>
                                          <p:spTgt spid="374796"/>
                                        </p:tgtEl>
                                        <p:attrNameLst>
                                          <p:attrName>ppt_x</p:attrName>
                                        </p:attrNameLst>
                                      </p:cBhvr>
                                      <p:tavLst>
                                        <p:tav tm="0">
                                          <p:val>
                                            <p:strVal val="#ppt_x"/>
                                          </p:val>
                                        </p:tav>
                                        <p:tav tm="100000">
                                          <p:val>
                                            <p:strVal val="#ppt_x"/>
                                          </p:val>
                                        </p:tav>
                                      </p:tavLst>
                                    </p:anim>
                                    <p:anim calcmode="lin" valueType="num">
                                      <p:cBhvr additive="base">
                                        <p:cTn id="8" dur="500" fill="hold"/>
                                        <p:tgtEl>
                                          <p:spTgt spid="37479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4796"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5835" name="Rectangle 27">
            <a:extLst>
              <a:ext uri="{FF2B5EF4-FFF2-40B4-BE49-F238E27FC236}">
                <a16:creationId xmlns:a16="http://schemas.microsoft.com/office/drawing/2014/main" id="{788C9D03-63B7-48D8-B1BF-04BB9907E345}"/>
              </a:ext>
            </a:extLst>
          </p:cNvPr>
          <p:cNvSpPr>
            <a:spLocks noGrp="1" noChangeArrowheads="1"/>
          </p:cNvSpPr>
          <p:nvPr>
            <p:ph type="body" idx="1"/>
          </p:nvPr>
        </p:nvSpPr>
        <p:spPr>
          <a:ln/>
        </p:spPr>
        <p:txBody>
          <a:bodyPr/>
          <a:lstStyle/>
          <a:p>
            <a:r>
              <a:rPr lang="en-US" altLang="en-US"/>
              <a:t>The combination of debt and equity used to finance a firm</a:t>
            </a:r>
          </a:p>
        </p:txBody>
      </p:sp>
      <p:grpSp>
        <p:nvGrpSpPr>
          <p:cNvPr id="375836" name="Group 28">
            <a:extLst>
              <a:ext uri="{FF2B5EF4-FFF2-40B4-BE49-F238E27FC236}">
                <a16:creationId xmlns:a16="http://schemas.microsoft.com/office/drawing/2014/main" id="{6700E0FD-10A5-4447-BD98-BFE46C6D07D9}"/>
              </a:ext>
            </a:extLst>
          </p:cNvPr>
          <p:cNvGrpSpPr>
            <a:grpSpLocks/>
          </p:cNvGrpSpPr>
          <p:nvPr/>
        </p:nvGrpSpPr>
        <p:grpSpPr bwMode="auto">
          <a:xfrm>
            <a:off x="5410201" y="2743201"/>
            <a:ext cx="4905375" cy="3933825"/>
            <a:chOff x="2448" y="1728"/>
            <a:chExt cx="3090" cy="2478"/>
          </a:xfrm>
        </p:grpSpPr>
        <p:pic>
          <p:nvPicPr>
            <p:cNvPr id="375815" name="Picture 7">
              <a:extLst>
                <a:ext uri="{FF2B5EF4-FFF2-40B4-BE49-F238E27FC236}">
                  <a16:creationId xmlns:a16="http://schemas.microsoft.com/office/drawing/2014/main" id="{8E19C416-B2C9-49B9-B068-F4D0DAF1387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48" y="1728"/>
              <a:ext cx="2736" cy="24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75816" name="Text Box 8">
              <a:extLst>
                <a:ext uri="{FF2B5EF4-FFF2-40B4-BE49-F238E27FC236}">
                  <a16:creationId xmlns:a16="http://schemas.microsoft.com/office/drawing/2014/main" id="{3CA8F54C-2362-477D-A436-594306323F8B}"/>
                </a:ext>
              </a:extLst>
            </p:cNvPr>
            <p:cNvSpPr txBox="1">
              <a:spLocks noChangeArrowheads="1"/>
            </p:cNvSpPr>
            <p:nvPr/>
          </p:nvSpPr>
          <p:spPr bwMode="auto">
            <a:xfrm>
              <a:off x="3510" y="3744"/>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17" name="Text Box 9">
              <a:extLst>
                <a:ext uri="{FF2B5EF4-FFF2-40B4-BE49-F238E27FC236}">
                  <a16:creationId xmlns:a16="http://schemas.microsoft.com/office/drawing/2014/main" id="{8CE0583A-8CCA-41AC-89F6-3F7A2C31705A}"/>
                </a:ext>
              </a:extLst>
            </p:cNvPr>
            <p:cNvSpPr txBox="1">
              <a:spLocks noChangeArrowheads="1"/>
            </p:cNvSpPr>
            <p:nvPr/>
          </p:nvSpPr>
          <p:spPr bwMode="auto">
            <a:xfrm>
              <a:off x="3726" y="3938"/>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18" name="Text Box 10">
              <a:extLst>
                <a:ext uri="{FF2B5EF4-FFF2-40B4-BE49-F238E27FC236}">
                  <a16:creationId xmlns:a16="http://schemas.microsoft.com/office/drawing/2014/main" id="{6811F510-498C-4AC0-8333-FC429D5C1BF3}"/>
                </a:ext>
              </a:extLst>
            </p:cNvPr>
            <p:cNvSpPr txBox="1">
              <a:spLocks noChangeArrowheads="1"/>
            </p:cNvSpPr>
            <p:nvPr/>
          </p:nvSpPr>
          <p:spPr bwMode="auto">
            <a:xfrm>
              <a:off x="3956" y="3746"/>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19" name="Text Box 11">
              <a:extLst>
                <a:ext uri="{FF2B5EF4-FFF2-40B4-BE49-F238E27FC236}">
                  <a16:creationId xmlns:a16="http://schemas.microsoft.com/office/drawing/2014/main" id="{AC2A7DFE-17EA-4E2E-8D19-EB8FD5A890DC}"/>
                </a:ext>
              </a:extLst>
            </p:cNvPr>
            <p:cNvSpPr txBox="1">
              <a:spLocks noChangeArrowheads="1"/>
            </p:cNvSpPr>
            <p:nvPr/>
          </p:nvSpPr>
          <p:spPr bwMode="auto">
            <a:xfrm>
              <a:off x="4166" y="3928"/>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20" name="Text Box 12">
              <a:extLst>
                <a:ext uri="{FF2B5EF4-FFF2-40B4-BE49-F238E27FC236}">
                  <a16:creationId xmlns:a16="http://schemas.microsoft.com/office/drawing/2014/main" id="{417C2602-9CEF-4D1E-AC84-A404A8D97559}"/>
                </a:ext>
              </a:extLst>
            </p:cNvPr>
            <p:cNvSpPr txBox="1">
              <a:spLocks noChangeArrowheads="1"/>
            </p:cNvSpPr>
            <p:nvPr/>
          </p:nvSpPr>
          <p:spPr bwMode="auto">
            <a:xfrm>
              <a:off x="3734" y="3544"/>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21" name="Text Box 13">
              <a:extLst>
                <a:ext uri="{FF2B5EF4-FFF2-40B4-BE49-F238E27FC236}">
                  <a16:creationId xmlns:a16="http://schemas.microsoft.com/office/drawing/2014/main" id="{3A4F7518-6A28-4BA9-9D30-6C41ADF07481}"/>
                </a:ext>
              </a:extLst>
            </p:cNvPr>
            <p:cNvSpPr txBox="1">
              <a:spLocks noChangeArrowheads="1"/>
            </p:cNvSpPr>
            <p:nvPr/>
          </p:nvSpPr>
          <p:spPr bwMode="auto">
            <a:xfrm>
              <a:off x="3956" y="3324"/>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22" name="Text Box 14">
              <a:extLst>
                <a:ext uri="{FF2B5EF4-FFF2-40B4-BE49-F238E27FC236}">
                  <a16:creationId xmlns:a16="http://schemas.microsoft.com/office/drawing/2014/main" id="{6FB8CACE-8026-4681-A389-60B65256EAB0}"/>
                </a:ext>
              </a:extLst>
            </p:cNvPr>
            <p:cNvSpPr txBox="1">
              <a:spLocks noChangeArrowheads="1"/>
            </p:cNvSpPr>
            <p:nvPr/>
          </p:nvSpPr>
          <p:spPr bwMode="auto">
            <a:xfrm>
              <a:off x="4170" y="3124"/>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23" name="Text Box 15">
              <a:extLst>
                <a:ext uri="{FF2B5EF4-FFF2-40B4-BE49-F238E27FC236}">
                  <a16:creationId xmlns:a16="http://schemas.microsoft.com/office/drawing/2014/main" id="{0A966345-DC19-45BE-8A91-03100F695319}"/>
                </a:ext>
              </a:extLst>
            </p:cNvPr>
            <p:cNvSpPr txBox="1">
              <a:spLocks noChangeArrowheads="1"/>
            </p:cNvSpPr>
            <p:nvPr/>
          </p:nvSpPr>
          <p:spPr bwMode="auto">
            <a:xfrm>
              <a:off x="4370" y="3754"/>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4" name="Text Box 16">
              <a:extLst>
                <a:ext uri="{FF2B5EF4-FFF2-40B4-BE49-F238E27FC236}">
                  <a16:creationId xmlns:a16="http://schemas.microsoft.com/office/drawing/2014/main" id="{A915CD83-5DCB-45B9-BEE2-C8C59EC03087}"/>
                </a:ext>
              </a:extLst>
            </p:cNvPr>
            <p:cNvSpPr txBox="1">
              <a:spLocks noChangeArrowheads="1"/>
            </p:cNvSpPr>
            <p:nvPr/>
          </p:nvSpPr>
          <p:spPr bwMode="auto">
            <a:xfrm>
              <a:off x="4580" y="3956"/>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5" name="Text Box 17">
              <a:extLst>
                <a:ext uri="{FF2B5EF4-FFF2-40B4-BE49-F238E27FC236}">
                  <a16:creationId xmlns:a16="http://schemas.microsoft.com/office/drawing/2014/main" id="{38C306C1-19CD-40F7-BBFD-4D322DBAEB74}"/>
                </a:ext>
              </a:extLst>
            </p:cNvPr>
            <p:cNvSpPr txBox="1">
              <a:spLocks noChangeArrowheads="1"/>
            </p:cNvSpPr>
            <p:nvPr/>
          </p:nvSpPr>
          <p:spPr bwMode="auto">
            <a:xfrm>
              <a:off x="4140" y="3544"/>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6" name="Text Box 18">
              <a:extLst>
                <a:ext uri="{FF2B5EF4-FFF2-40B4-BE49-F238E27FC236}">
                  <a16:creationId xmlns:a16="http://schemas.microsoft.com/office/drawing/2014/main" id="{E77FD4A8-B4FD-458E-9CB4-8FA9C372D82D}"/>
                </a:ext>
              </a:extLst>
            </p:cNvPr>
            <p:cNvSpPr txBox="1">
              <a:spLocks noChangeArrowheads="1"/>
            </p:cNvSpPr>
            <p:nvPr/>
          </p:nvSpPr>
          <p:spPr bwMode="auto">
            <a:xfrm>
              <a:off x="4588" y="3544"/>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7" name="Text Box 19">
              <a:extLst>
                <a:ext uri="{FF2B5EF4-FFF2-40B4-BE49-F238E27FC236}">
                  <a16:creationId xmlns:a16="http://schemas.microsoft.com/office/drawing/2014/main" id="{A2C2D523-7ABB-48DE-9153-FD0DA18C5747}"/>
                </a:ext>
              </a:extLst>
            </p:cNvPr>
            <p:cNvSpPr txBox="1">
              <a:spLocks noChangeArrowheads="1"/>
            </p:cNvSpPr>
            <p:nvPr/>
          </p:nvSpPr>
          <p:spPr bwMode="auto">
            <a:xfrm>
              <a:off x="4368" y="3342"/>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8" name="Text Box 20">
              <a:extLst>
                <a:ext uri="{FF2B5EF4-FFF2-40B4-BE49-F238E27FC236}">
                  <a16:creationId xmlns:a16="http://schemas.microsoft.com/office/drawing/2014/main" id="{B3BE9265-3B8D-4914-9074-BBDE8BFCD0A4}"/>
                </a:ext>
              </a:extLst>
            </p:cNvPr>
            <p:cNvSpPr txBox="1">
              <a:spLocks noChangeArrowheads="1"/>
            </p:cNvSpPr>
            <p:nvPr/>
          </p:nvSpPr>
          <p:spPr bwMode="auto">
            <a:xfrm>
              <a:off x="4580" y="3150"/>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9" name="Text Box 21">
              <a:extLst>
                <a:ext uri="{FF2B5EF4-FFF2-40B4-BE49-F238E27FC236}">
                  <a16:creationId xmlns:a16="http://schemas.microsoft.com/office/drawing/2014/main" id="{D12AAE3B-427B-4DC1-A8BA-865B6B7A252C}"/>
                </a:ext>
              </a:extLst>
            </p:cNvPr>
            <p:cNvSpPr txBox="1">
              <a:spLocks noChangeArrowheads="1"/>
            </p:cNvSpPr>
            <p:nvPr/>
          </p:nvSpPr>
          <p:spPr bwMode="auto">
            <a:xfrm>
              <a:off x="3486" y="3352"/>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30" name="Text Box 22">
              <a:extLst>
                <a:ext uri="{FF2B5EF4-FFF2-40B4-BE49-F238E27FC236}">
                  <a16:creationId xmlns:a16="http://schemas.microsoft.com/office/drawing/2014/main" id="{1F597C83-9A6E-416D-8034-565977BD4D71}"/>
                </a:ext>
              </a:extLst>
            </p:cNvPr>
            <p:cNvSpPr txBox="1">
              <a:spLocks noChangeArrowheads="1"/>
            </p:cNvSpPr>
            <p:nvPr/>
          </p:nvSpPr>
          <p:spPr bwMode="auto">
            <a:xfrm>
              <a:off x="4802" y="3342"/>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31" name="Text Box 23">
              <a:extLst>
                <a:ext uri="{FF2B5EF4-FFF2-40B4-BE49-F238E27FC236}">
                  <a16:creationId xmlns:a16="http://schemas.microsoft.com/office/drawing/2014/main" id="{9BBE04BD-C2D1-460D-AB8B-DFD10D3CF626}"/>
                </a:ext>
              </a:extLst>
            </p:cNvPr>
            <p:cNvSpPr txBox="1">
              <a:spLocks noChangeArrowheads="1"/>
            </p:cNvSpPr>
            <p:nvPr/>
          </p:nvSpPr>
          <p:spPr bwMode="auto">
            <a:xfrm>
              <a:off x="4820" y="2948"/>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32" name="Text Box 24">
              <a:extLst>
                <a:ext uri="{FF2B5EF4-FFF2-40B4-BE49-F238E27FC236}">
                  <a16:creationId xmlns:a16="http://schemas.microsoft.com/office/drawing/2014/main" id="{F984A5C9-A7F6-4EC9-BB12-31690FE50364}"/>
                </a:ext>
              </a:extLst>
            </p:cNvPr>
            <p:cNvSpPr txBox="1">
              <a:spLocks noChangeArrowheads="1"/>
            </p:cNvSpPr>
            <p:nvPr/>
          </p:nvSpPr>
          <p:spPr bwMode="auto">
            <a:xfrm>
              <a:off x="4812" y="3756"/>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grpSp>
      <p:sp>
        <p:nvSpPr>
          <p:cNvPr id="375834" name="Rectangle 26">
            <a:extLst>
              <a:ext uri="{FF2B5EF4-FFF2-40B4-BE49-F238E27FC236}">
                <a16:creationId xmlns:a16="http://schemas.microsoft.com/office/drawing/2014/main" id="{69C9A1AC-33ED-47D6-B0ED-48D62AA09CF4}"/>
              </a:ext>
            </a:extLst>
          </p:cNvPr>
          <p:cNvSpPr>
            <a:spLocks noGrp="1" noChangeArrowheads="1"/>
          </p:cNvSpPr>
          <p:nvPr>
            <p:ph type="title"/>
          </p:nvPr>
        </p:nvSpPr>
        <p:spPr>
          <a:xfrm>
            <a:off x="2480388" y="128588"/>
            <a:ext cx="10515600" cy="1325563"/>
          </a:xfrm>
        </p:spPr>
        <p:txBody>
          <a:bodyPr/>
          <a:lstStyle/>
          <a:p>
            <a:r>
              <a:rPr lang="en-US" altLang="en-US" dirty="0"/>
              <a:t>Capital Structure</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3725"/>
    </mc:Choice>
    <mc:Fallback xmlns="">
      <p:transition spd="slow" advTm="3725"/>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75834"/>
                                        </p:tgtEl>
                                        <p:attrNameLst>
                                          <p:attrName>style.visibility</p:attrName>
                                        </p:attrNameLst>
                                      </p:cBhvr>
                                      <p:to>
                                        <p:strVal val="visible"/>
                                      </p:to>
                                    </p:set>
                                    <p:animEffect transition="in" filter="box(out)">
                                      <p:cBhvr>
                                        <p:cTn id="7" dur="500"/>
                                        <p:tgtEl>
                                          <p:spTgt spid="37583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375836"/>
                                        </p:tgtEl>
                                        <p:attrNameLst>
                                          <p:attrName>style.visibility</p:attrName>
                                        </p:attrNameLst>
                                      </p:cBhvr>
                                      <p:to>
                                        <p:strVal val="visible"/>
                                      </p:to>
                                    </p:set>
                                    <p:animEffect transition="in" filter="dissolve">
                                      <p:cBhvr>
                                        <p:cTn id="12" dur="500"/>
                                        <p:tgtEl>
                                          <p:spTgt spid="3758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5834"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5760" name="Rectangle 16">
            <a:extLst>
              <a:ext uri="{FF2B5EF4-FFF2-40B4-BE49-F238E27FC236}">
                <a16:creationId xmlns:a16="http://schemas.microsoft.com/office/drawing/2014/main" id="{4BC97C6E-9732-42F0-BE9C-5DDC4E4500DC}"/>
              </a:ext>
            </a:extLst>
          </p:cNvPr>
          <p:cNvSpPr>
            <a:spLocks noGrp="1" noChangeArrowheads="1"/>
          </p:cNvSpPr>
          <p:nvPr>
            <p:ph type="body" idx="1"/>
          </p:nvPr>
        </p:nvSpPr>
        <p:spPr>
          <a:ln/>
        </p:spPr>
        <p:txBody>
          <a:bodyPr/>
          <a:lstStyle/>
          <a:p>
            <a:r>
              <a:rPr lang="en-US" altLang="en-US" dirty="0"/>
              <a:t>The optimal mix of debt, preferred stock, and common equity with which the firm plans to finance its investments May change over time</a:t>
            </a:r>
          </a:p>
          <a:p>
            <a:r>
              <a:rPr lang="en-US" altLang="en-US" dirty="0"/>
              <a:t>Trade-off between risk and return to achieve goal of maximizing the price of the stock</a:t>
            </a:r>
          </a:p>
        </p:txBody>
      </p:sp>
      <p:grpSp>
        <p:nvGrpSpPr>
          <p:cNvPr id="415761" name="Group 17">
            <a:extLst>
              <a:ext uri="{FF2B5EF4-FFF2-40B4-BE49-F238E27FC236}">
                <a16:creationId xmlns:a16="http://schemas.microsoft.com/office/drawing/2014/main" id="{DF58B436-03A6-4795-8A2E-567313185D43}"/>
              </a:ext>
            </a:extLst>
          </p:cNvPr>
          <p:cNvGrpSpPr>
            <a:grpSpLocks/>
          </p:cNvGrpSpPr>
          <p:nvPr/>
        </p:nvGrpSpPr>
        <p:grpSpPr bwMode="auto">
          <a:xfrm>
            <a:off x="6496455" y="3814864"/>
            <a:ext cx="3284538" cy="3284538"/>
            <a:chOff x="3408" y="1104"/>
            <a:chExt cx="2069" cy="2069"/>
          </a:xfrm>
        </p:grpSpPr>
        <p:pic>
          <p:nvPicPr>
            <p:cNvPr id="415749" name="Picture 5">
              <a:extLst>
                <a:ext uri="{FF2B5EF4-FFF2-40B4-BE49-F238E27FC236}">
                  <a16:creationId xmlns:a16="http://schemas.microsoft.com/office/drawing/2014/main" id="{E60D312D-E223-4B1D-91CC-BD389D455D1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08" y="1104"/>
              <a:ext cx="2069" cy="20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415757" name="Group 13">
              <a:extLst>
                <a:ext uri="{FF2B5EF4-FFF2-40B4-BE49-F238E27FC236}">
                  <a16:creationId xmlns:a16="http://schemas.microsoft.com/office/drawing/2014/main" id="{DF1CE85F-3EC8-4B11-929C-4EA2785536EE}"/>
                </a:ext>
              </a:extLst>
            </p:cNvPr>
            <p:cNvGrpSpPr>
              <a:grpSpLocks/>
            </p:cNvGrpSpPr>
            <p:nvPr/>
          </p:nvGrpSpPr>
          <p:grpSpPr bwMode="auto">
            <a:xfrm>
              <a:off x="3696" y="1248"/>
              <a:ext cx="1680" cy="1104"/>
              <a:chOff x="3744" y="960"/>
              <a:chExt cx="1680" cy="1104"/>
            </a:xfrm>
          </p:grpSpPr>
          <p:sp>
            <p:nvSpPr>
              <p:cNvPr id="415750" name="WordArt 6">
                <a:extLst>
                  <a:ext uri="{FF2B5EF4-FFF2-40B4-BE49-F238E27FC236}">
                    <a16:creationId xmlns:a16="http://schemas.microsoft.com/office/drawing/2014/main" id="{E071DA7A-AD3D-49F2-A10D-231D317B2E3D}"/>
                  </a:ext>
                </a:extLst>
              </p:cNvPr>
              <p:cNvSpPr>
                <a:spLocks noChangeArrowheads="1" noChangeShapeType="1" noTextEdit="1"/>
              </p:cNvSpPr>
              <p:nvPr/>
            </p:nvSpPr>
            <p:spPr bwMode="auto">
              <a:xfrm>
                <a:off x="4320" y="1488"/>
                <a:ext cx="432" cy="288"/>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0800000"/>
                  </a:avLst>
                </a:prstTxWarp>
              </a:bodyPr>
              <a:lstStyle/>
              <a:p>
                <a:pPr algn="ctr"/>
                <a:r>
                  <a:rPr lang="en-US" sz="1200" kern="10">
                    <a:ln w="9525">
                      <a:solidFill>
                        <a:srgbClr val="000000"/>
                      </a:solidFill>
                      <a:round/>
                      <a:headEnd/>
                      <a:tailEnd/>
                    </a:ln>
                    <a:solidFill>
                      <a:srgbClr val="0000FF"/>
                    </a:solidFill>
                    <a:latin typeface="Arial Black" panose="020B0A04020102020204" pitchFamily="34" charset="0"/>
                  </a:rPr>
                  <a:t>Debt</a:t>
                </a:r>
              </a:p>
            </p:txBody>
          </p:sp>
          <p:sp>
            <p:nvSpPr>
              <p:cNvPr id="415751" name="WordArt 7">
                <a:extLst>
                  <a:ext uri="{FF2B5EF4-FFF2-40B4-BE49-F238E27FC236}">
                    <a16:creationId xmlns:a16="http://schemas.microsoft.com/office/drawing/2014/main" id="{D450BACA-91DF-4769-A773-7097854A08B9}"/>
                  </a:ext>
                </a:extLst>
              </p:cNvPr>
              <p:cNvSpPr>
                <a:spLocks noChangeArrowheads="1" noChangeShapeType="1" noTextEdit="1"/>
              </p:cNvSpPr>
              <p:nvPr/>
            </p:nvSpPr>
            <p:spPr bwMode="auto">
              <a:xfrm>
                <a:off x="3908" y="1152"/>
                <a:ext cx="1248" cy="912"/>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1334382"/>
                  </a:avLst>
                </a:prstTxWarp>
              </a:bodyPr>
              <a:lstStyle/>
              <a:p>
                <a:pPr algn="ctr"/>
                <a:r>
                  <a:rPr lang="en-US" kern="10">
                    <a:ln w="9525">
                      <a:solidFill>
                        <a:srgbClr val="000000"/>
                      </a:solidFill>
                      <a:round/>
                      <a:headEnd/>
                      <a:tailEnd/>
                    </a:ln>
                    <a:solidFill>
                      <a:srgbClr val="FF0000"/>
                    </a:solidFill>
                    <a:latin typeface="Arial Black" panose="020B0A04020102020204" pitchFamily="34" charset="0"/>
                  </a:rPr>
                  <a:t>Common Stock</a:t>
                </a:r>
              </a:p>
            </p:txBody>
          </p:sp>
          <p:sp>
            <p:nvSpPr>
              <p:cNvPr id="415752" name="WordArt 8">
                <a:extLst>
                  <a:ext uri="{FF2B5EF4-FFF2-40B4-BE49-F238E27FC236}">
                    <a16:creationId xmlns:a16="http://schemas.microsoft.com/office/drawing/2014/main" id="{6FB3E2E6-72D6-4AA1-BB3F-2C5F1879D959}"/>
                  </a:ext>
                </a:extLst>
              </p:cNvPr>
              <p:cNvSpPr>
                <a:spLocks noChangeArrowheads="1" noChangeShapeType="1" noTextEdit="1"/>
              </p:cNvSpPr>
              <p:nvPr/>
            </p:nvSpPr>
            <p:spPr bwMode="auto">
              <a:xfrm>
                <a:off x="3744" y="960"/>
                <a:ext cx="1680" cy="1008"/>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0701623"/>
                  </a:avLst>
                </a:prstTxWarp>
              </a:bodyPr>
              <a:lstStyle/>
              <a:p>
                <a:pPr algn="ctr"/>
                <a:r>
                  <a:rPr lang="en-US" kern="10">
                    <a:ln w="9525">
                      <a:solidFill>
                        <a:srgbClr val="000000"/>
                      </a:solidFill>
                      <a:round/>
                      <a:headEnd/>
                      <a:tailEnd/>
                    </a:ln>
                    <a:solidFill>
                      <a:schemeClr val="accent1"/>
                    </a:solidFill>
                    <a:latin typeface="Arial Black" panose="020B0A04020102020204" pitchFamily="34" charset="0"/>
                  </a:rPr>
                  <a:t>Preferred Stock</a:t>
                </a:r>
              </a:p>
            </p:txBody>
          </p:sp>
        </p:grpSp>
        <p:sp>
          <p:nvSpPr>
            <p:cNvPr id="415758" name="Oval 14">
              <a:extLst>
                <a:ext uri="{FF2B5EF4-FFF2-40B4-BE49-F238E27FC236}">
                  <a16:creationId xmlns:a16="http://schemas.microsoft.com/office/drawing/2014/main" id="{0CB5BCFC-03B3-4F1F-9FB1-DAD94D779531}"/>
                </a:ext>
              </a:extLst>
            </p:cNvPr>
            <p:cNvSpPr>
              <a:spLocks noChangeArrowheads="1"/>
            </p:cNvSpPr>
            <p:nvPr/>
          </p:nvSpPr>
          <p:spPr bwMode="auto">
            <a:xfrm>
              <a:off x="4272" y="2016"/>
              <a:ext cx="288" cy="240"/>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415756" name="Picture 12">
            <a:extLst>
              <a:ext uri="{FF2B5EF4-FFF2-40B4-BE49-F238E27FC236}">
                <a16:creationId xmlns:a16="http://schemas.microsoft.com/office/drawing/2014/main" id="{3C0A90F9-8CA5-452D-92F1-F778756D31D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791200" y="3205164"/>
            <a:ext cx="2971800" cy="757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15759" name="Rectangle 15">
            <a:extLst>
              <a:ext uri="{FF2B5EF4-FFF2-40B4-BE49-F238E27FC236}">
                <a16:creationId xmlns:a16="http://schemas.microsoft.com/office/drawing/2014/main" id="{D6A8D47B-AB28-47A4-8F4F-5D8E75B32725}"/>
              </a:ext>
            </a:extLst>
          </p:cNvPr>
          <p:cNvSpPr>
            <a:spLocks noGrp="1" noChangeArrowheads="1"/>
          </p:cNvSpPr>
          <p:nvPr>
            <p:ph type="title"/>
          </p:nvPr>
        </p:nvSpPr>
        <p:spPr>
          <a:xfrm>
            <a:off x="2393950" y="88106"/>
            <a:ext cx="10515600" cy="1325563"/>
          </a:xfrm>
        </p:spPr>
        <p:txBody>
          <a:bodyPr/>
          <a:lstStyle/>
          <a:p>
            <a:r>
              <a:rPr lang="en-US" altLang="en-US" dirty="0"/>
              <a:t>Target Capital Structure</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3407"/>
    </mc:Choice>
    <mc:Fallback xmlns="">
      <p:transition spd="slow" advTm="13407"/>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15759"/>
                                        </p:tgtEl>
                                        <p:attrNameLst>
                                          <p:attrName>style.visibility</p:attrName>
                                        </p:attrNameLst>
                                      </p:cBhvr>
                                      <p:to>
                                        <p:strVal val="visible"/>
                                      </p:to>
                                    </p:set>
                                    <p:animEffect transition="in" filter="box(out)">
                                      <p:cBhvr>
                                        <p:cTn id="7" dur="500"/>
                                        <p:tgtEl>
                                          <p:spTgt spid="41575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grpId="0" nodeType="clickEffect">
                                  <p:stCondLst>
                                    <p:cond delay="0"/>
                                  </p:stCondLst>
                                  <p:childTnLst>
                                    <p:set>
                                      <p:cBhvr>
                                        <p:cTn id="11" dur="1" fill="hold">
                                          <p:stCondLst>
                                            <p:cond delay="499"/>
                                          </p:stCondLst>
                                        </p:cTn>
                                        <p:tgtEl>
                                          <p:spTgt spid="415760">
                                            <p:txEl>
                                              <p:pRg st="0" end="0"/>
                                            </p:txEl>
                                          </p:spTgt>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grpId="0" nodeType="clickEffect">
                                  <p:stCondLst>
                                    <p:cond delay="0"/>
                                  </p:stCondLst>
                                  <p:childTnLst>
                                    <p:set>
                                      <p:cBhvr>
                                        <p:cTn id="15" dur="1" fill="hold">
                                          <p:stCondLst>
                                            <p:cond delay="499"/>
                                          </p:stCondLst>
                                        </p:cTn>
                                        <p:tgtEl>
                                          <p:spTgt spid="415760">
                                            <p:txEl>
                                              <p:pRg st="1" end="1"/>
                                            </p:txEl>
                                          </p:spTgt>
                                        </p:tgtEl>
                                        <p:attrNameLst>
                                          <p:attrName>style.visibility</p:attrName>
                                        </p:attrNameLst>
                                      </p:cBhvr>
                                      <p:to>
                                        <p:strVal val="visible"/>
                                      </p:to>
                                    </p:set>
                                  </p:childTnLst>
                                </p:cTn>
                              </p:par>
                            </p:childTnLst>
                          </p:cTn>
                        </p:par>
                        <p:par>
                          <p:cTn id="16" fill="hold" nodeType="afterGroup">
                            <p:stCondLst>
                              <p:cond delay="500"/>
                            </p:stCondLst>
                            <p:childTnLst>
                              <p:par>
                                <p:cTn id="17" presetID="2" presetClass="entr" presetSubtype="8" fill="hold" nodeType="afterEffect">
                                  <p:stCondLst>
                                    <p:cond delay="0"/>
                                  </p:stCondLst>
                                  <p:childTnLst>
                                    <p:set>
                                      <p:cBhvr>
                                        <p:cTn id="18" dur="1" fill="hold">
                                          <p:stCondLst>
                                            <p:cond delay="0"/>
                                          </p:stCondLst>
                                        </p:cTn>
                                        <p:tgtEl>
                                          <p:spTgt spid="415761"/>
                                        </p:tgtEl>
                                        <p:attrNameLst>
                                          <p:attrName>style.visibility</p:attrName>
                                        </p:attrNameLst>
                                      </p:cBhvr>
                                      <p:to>
                                        <p:strVal val="visible"/>
                                      </p:to>
                                    </p:set>
                                    <p:anim calcmode="lin" valueType="num">
                                      <p:cBhvr additive="base">
                                        <p:cTn id="19" dur="500" fill="hold"/>
                                        <p:tgtEl>
                                          <p:spTgt spid="415761"/>
                                        </p:tgtEl>
                                        <p:attrNameLst>
                                          <p:attrName>ppt_x</p:attrName>
                                        </p:attrNameLst>
                                      </p:cBhvr>
                                      <p:tavLst>
                                        <p:tav tm="0">
                                          <p:val>
                                            <p:strVal val="0-#ppt_w/2"/>
                                          </p:val>
                                        </p:tav>
                                        <p:tav tm="100000">
                                          <p:val>
                                            <p:strVal val="#ppt_x"/>
                                          </p:val>
                                        </p:tav>
                                      </p:tavLst>
                                    </p:anim>
                                    <p:anim calcmode="lin" valueType="num">
                                      <p:cBhvr additive="base">
                                        <p:cTn id="20" dur="500" fill="hold"/>
                                        <p:tgtEl>
                                          <p:spTgt spid="415761"/>
                                        </p:tgtEl>
                                        <p:attrNameLst>
                                          <p:attrName>ppt_y</p:attrName>
                                        </p:attrNameLst>
                                      </p:cBhvr>
                                      <p:tavLst>
                                        <p:tav tm="0">
                                          <p:val>
                                            <p:strVal val="#ppt_y"/>
                                          </p:val>
                                        </p:tav>
                                        <p:tav tm="100000">
                                          <p:val>
                                            <p:strVal val="#ppt_y"/>
                                          </p:val>
                                        </p:tav>
                                      </p:tavLst>
                                    </p:anim>
                                  </p:childTnLst>
                                </p:cTn>
                              </p:par>
                            </p:childTnLst>
                          </p:cTn>
                        </p:par>
                        <p:par>
                          <p:cTn id="21" fill="hold" nodeType="afterGroup">
                            <p:stCondLst>
                              <p:cond delay="1000"/>
                            </p:stCondLst>
                            <p:childTnLst>
                              <p:par>
                                <p:cTn id="22" presetID="2" presetClass="entr" presetSubtype="12" fill="hold" nodeType="afterEffect">
                                  <p:stCondLst>
                                    <p:cond delay="1000"/>
                                  </p:stCondLst>
                                  <p:childTnLst>
                                    <p:set>
                                      <p:cBhvr>
                                        <p:cTn id="23" dur="1" fill="hold">
                                          <p:stCondLst>
                                            <p:cond delay="0"/>
                                          </p:stCondLst>
                                        </p:cTn>
                                        <p:tgtEl>
                                          <p:spTgt spid="415756"/>
                                        </p:tgtEl>
                                        <p:attrNameLst>
                                          <p:attrName>style.visibility</p:attrName>
                                        </p:attrNameLst>
                                      </p:cBhvr>
                                      <p:to>
                                        <p:strVal val="visible"/>
                                      </p:to>
                                    </p:set>
                                    <p:anim calcmode="lin" valueType="num">
                                      <p:cBhvr additive="base">
                                        <p:cTn id="24" dur="500" fill="hold"/>
                                        <p:tgtEl>
                                          <p:spTgt spid="415756"/>
                                        </p:tgtEl>
                                        <p:attrNameLst>
                                          <p:attrName>ppt_x</p:attrName>
                                        </p:attrNameLst>
                                      </p:cBhvr>
                                      <p:tavLst>
                                        <p:tav tm="0">
                                          <p:val>
                                            <p:strVal val="0-#ppt_w/2"/>
                                          </p:val>
                                        </p:tav>
                                        <p:tav tm="100000">
                                          <p:val>
                                            <p:strVal val="#ppt_x"/>
                                          </p:val>
                                        </p:tav>
                                      </p:tavLst>
                                    </p:anim>
                                    <p:anim calcmode="lin" valueType="num">
                                      <p:cBhvr additive="base">
                                        <p:cTn id="25" dur="500" fill="hold"/>
                                        <p:tgtEl>
                                          <p:spTgt spid="415756"/>
                                        </p:tgtEl>
                                        <p:attrNameLst>
                                          <p:attrName>ppt_y</p:attrName>
                                        </p:attrNameLst>
                                      </p:cBhvr>
                                      <p:tavLst>
                                        <p:tav tm="0">
                                          <p:val>
                                            <p:strVal val="1+#ppt_h/2"/>
                                          </p:val>
                                        </p:tav>
                                        <p:tav tm="100000">
                                          <p:val>
                                            <p:strVal val="#ppt_y"/>
                                          </p:val>
                                        </p:tav>
                                      </p:tavLst>
                                    </p:anim>
                                  </p:childTnLst>
                                  <p:subTnLst>
                                    <p:set>
                                      <p:cBhvr override="childStyle">
                                        <p:cTn dur="1" fill="hold" display="0" masterRel="nextClick" afterEffect="1"/>
                                        <p:tgtEl>
                                          <p:spTgt spid="415756"/>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5760" grpId="0" build="p" autoUpdateAnimBg="0"/>
      <p:bldP spid="415759"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0629" name="Rectangle 5">
            <a:extLst>
              <a:ext uri="{FF2B5EF4-FFF2-40B4-BE49-F238E27FC236}">
                <a16:creationId xmlns:a16="http://schemas.microsoft.com/office/drawing/2014/main" id="{78EA94F4-2F46-4F8E-8364-D9EB9AD6538C}"/>
              </a:ext>
            </a:extLst>
          </p:cNvPr>
          <p:cNvSpPr>
            <a:spLocks noGrp="1" noChangeArrowheads="1"/>
          </p:cNvSpPr>
          <p:nvPr>
            <p:ph type="title"/>
          </p:nvPr>
        </p:nvSpPr>
        <p:spPr>
          <a:xfrm>
            <a:off x="2489718" y="94537"/>
            <a:ext cx="10515600" cy="1325563"/>
          </a:xfrm>
        </p:spPr>
        <p:txBody>
          <a:bodyPr>
            <a:normAutofit/>
          </a:bodyPr>
          <a:lstStyle/>
          <a:p>
            <a:r>
              <a:rPr lang="en-US" altLang="en-US" sz="2800" b="1" dirty="0"/>
              <a:t>Factors Influence Capital Structure Decisions</a:t>
            </a:r>
          </a:p>
        </p:txBody>
      </p:sp>
      <p:sp>
        <p:nvSpPr>
          <p:cNvPr id="410630" name="Rectangle 6">
            <a:extLst>
              <a:ext uri="{FF2B5EF4-FFF2-40B4-BE49-F238E27FC236}">
                <a16:creationId xmlns:a16="http://schemas.microsoft.com/office/drawing/2014/main" id="{3D4AC0BE-C8DF-47E5-97E5-30EC93036B9F}"/>
              </a:ext>
            </a:extLst>
          </p:cNvPr>
          <p:cNvSpPr>
            <a:spLocks noGrp="1" noChangeArrowheads="1"/>
          </p:cNvSpPr>
          <p:nvPr>
            <p:ph type="body" idx="1"/>
          </p:nvPr>
        </p:nvSpPr>
        <p:spPr>
          <a:ln/>
        </p:spPr>
        <p:txBody>
          <a:bodyPr/>
          <a:lstStyle/>
          <a:p>
            <a:r>
              <a:rPr lang="en-US" altLang="en-US" dirty="0"/>
              <a:t>1. Firm’s business risk</a:t>
            </a:r>
          </a:p>
          <a:p>
            <a:r>
              <a:rPr lang="en-US" altLang="en-US" dirty="0"/>
              <a:t>2. Firm’s tax position</a:t>
            </a:r>
          </a:p>
          <a:p>
            <a:r>
              <a:rPr lang="en-US" altLang="en-US" dirty="0"/>
              <a:t>3. Financial flexibility</a:t>
            </a:r>
          </a:p>
          <a:p>
            <a:r>
              <a:rPr lang="en-US" altLang="en-US" dirty="0"/>
              <a:t>4. Managerial attitude</a:t>
            </a:r>
          </a:p>
        </p:txBody>
      </p:sp>
    </p:spTree>
  </p:cSld>
  <p:clrMapOvr>
    <a:masterClrMapping/>
  </p:clrMapOvr>
  <mc:AlternateContent xmlns:mc="http://schemas.openxmlformats.org/markup-compatibility/2006" xmlns:p14="http://schemas.microsoft.com/office/powerpoint/2010/main">
    <mc:Choice Requires="p14">
      <p:transition spd="slow" p14:dur="2000" advTm="215885"/>
    </mc:Choice>
    <mc:Fallback xmlns="">
      <p:transition spd="slow" advTm="215885"/>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10629"/>
                                        </p:tgtEl>
                                        <p:attrNameLst>
                                          <p:attrName>style.visibility</p:attrName>
                                        </p:attrNameLst>
                                      </p:cBhvr>
                                      <p:to>
                                        <p:strVal val="visible"/>
                                      </p:to>
                                    </p:set>
                                    <p:animEffect transition="in" filter="box(out)">
                                      <p:cBhvr>
                                        <p:cTn id="7" dur="500"/>
                                        <p:tgtEl>
                                          <p:spTgt spid="4106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629"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146" name="AutoShape 1050">
            <a:extLst>
              <a:ext uri="{FF2B5EF4-FFF2-40B4-BE49-F238E27FC236}">
                <a16:creationId xmlns:a16="http://schemas.microsoft.com/office/drawing/2014/main" id="{7C774040-3ACE-4396-9A86-21E231570386}"/>
              </a:ext>
            </a:extLst>
          </p:cNvPr>
          <p:cNvCxnSpPr>
            <a:cxnSpLocks noChangeShapeType="1"/>
            <a:stCxn id="507921" idx="2"/>
            <a:endCxn id="507906" idx="0"/>
          </p:cNvCxnSpPr>
          <p:nvPr/>
        </p:nvCxnSpPr>
        <p:spPr bwMode="auto">
          <a:xfrm rot="5400000">
            <a:off x="4023519" y="-186531"/>
            <a:ext cx="868362" cy="3276600"/>
          </a:xfrm>
          <a:prstGeom prst="bentConnector3">
            <a:avLst>
              <a:gd name="adj1" fmla="val 49907"/>
            </a:avLst>
          </a:prstGeom>
          <a:noFill/>
          <a:ln w="38100" cap="sq">
            <a:solidFill>
              <a:srgbClr val="800000"/>
            </a:solidFill>
            <a:miter lim="800000"/>
            <a:headEnd type="none" w="sm" len="sm"/>
            <a:tailEnd type="none" w="sm" len="sm"/>
          </a:ln>
          <a:extLst>
            <a:ext uri="{909E8E84-426E-40DD-AFC4-6F175D3DCCD1}">
              <a14:hiddenFill xmlns:a14="http://schemas.microsoft.com/office/drawing/2010/main">
                <a:noFill/>
              </a14:hiddenFill>
            </a:ext>
          </a:extLst>
        </p:spPr>
      </p:cxnSp>
      <p:cxnSp>
        <p:nvCxnSpPr>
          <p:cNvPr id="6147" name="AutoShape 1051">
            <a:extLst>
              <a:ext uri="{FF2B5EF4-FFF2-40B4-BE49-F238E27FC236}">
                <a16:creationId xmlns:a16="http://schemas.microsoft.com/office/drawing/2014/main" id="{432F1E7A-19F6-4F79-8184-119F3A9F684D}"/>
              </a:ext>
            </a:extLst>
          </p:cNvPr>
          <p:cNvCxnSpPr>
            <a:cxnSpLocks noChangeShapeType="1"/>
            <a:stCxn id="507921" idx="2"/>
          </p:cNvCxnSpPr>
          <p:nvPr/>
        </p:nvCxnSpPr>
        <p:spPr bwMode="auto">
          <a:xfrm rot="5400000">
            <a:off x="5128419" y="918369"/>
            <a:ext cx="868362" cy="1066800"/>
          </a:xfrm>
          <a:prstGeom prst="bentConnector3">
            <a:avLst>
              <a:gd name="adj1" fmla="val 49907"/>
            </a:avLst>
          </a:prstGeom>
          <a:noFill/>
          <a:ln w="38100" cap="sq">
            <a:solidFill>
              <a:srgbClr val="800000"/>
            </a:solidFill>
            <a:miter lim="800000"/>
            <a:headEnd type="none" w="sm" len="sm"/>
            <a:tailEnd type="none" w="sm" len="sm"/>
          </a:ln>
          <a:extLst>
            <a:ext uri="{909E8E84-426E-40DD-AFC4-6F175D3DCCD1}">
              <a14:hiddenFill xmlns:a14="http://schemas.microsoft.com/office/drawing/2010/main">
                <a:noFill/>
              </a14:hiddenFill>
            </a:ext>
          </a:extLst>
        </p:spPr>
      </p:cxnSp>
      <p:cxnSp>
        <p:nvCxnSpPr>
          <p:cNvPr id="6148" name="AutoShape 1052">
            <a:extLst>
              <a:ext uri="{FF2B5EF4-FFF2-40B4-BE49-F238E27FC236}">
                <a16:creationId xmlns:a16="http://schemas.microsoft.com/office/drawing/2014/main" id="{DF8F60AA-6E6A-47FC-95DE-AF6B4CEAE78A}"/>
              </a:ext>
            </a:extLst>
          </p:cNvPr>
          <p:cNvCxnSpPr>
            <a:cxnSpLocks noChangeShapeType="1"/>
            <a:stCxn id="507921" idx="2"/>
          </p:cNvCxnSpPr>
          <p:nvPr/>
        </p:nvCxnSpPr>
        <p:spPr bwMode="auto">
          <a:xfrm rot="16200000" flipH="1">
            <a:off x="6233319" y="880269"/>
            <a:ext cx="868362" cy="1143000"/>
          </a:xfrm>
          <a:prstGeom prst="bentConnector3">
            <a:avLst>
              <a:gd name="adj1" fmla="val 49907"/>
            </a:avLst>
          </a:prstGeom>
          <a:noFill/>
          <a:ln w="38100" cap="sq">
            <a:solidFill>
              <a:srgbClr val="800000"/>
            </a:solidFill>
            <a:miter lim="800000"/>
            <a:headEnd type="none" w="sm" len="sm"/>
            <a:tailEnd type="none" w="sm" len="sm"/>
          </a:ln>
          <a:extLst>
            <a:ext uri="{909E8E84-426E-40DD-AFC4-6F175D3DCCD1}">
              <a14:hiddenFill xmlns:a14="http://schemas.microsoft.com/office/drawing/2010/main">
                <a:noFill/>
              </a14:hiddenFill>
            </a:ext>
          </a:extLst>
        </p:spPr>
      </p:cxnSp>
      <p:cxnSp>
        <p:nvCxnSpPr>
          <p:cNvPr id="6149" name="AutoShape 1053">
            <a:extLst>
              <a:ext uri="{FF2B5EF4-FFF2-40B4-BE49-F238E27FC236}">
                <a16:creationId xmlns:a16="http://schemas.microsoft.com/office/drawing/2014/main" id="{7934D2A6-399B-4B6B-B763-FB9A28C8E18D}"/>
              </a:ext>
            </a:extLst>
          </p:cNvPr>
          <p:cNvCxnSpPr>
            <a:cxnSpLocks noChangeShapeType="1"/>
            <a:stCxn id="507921" idx="2"/>
          </p:cNvCxnSpPr>
          <p:nvPr/>
        </p:nvCxnSpPr>
        <p:spPr bwMode="auto">
          <a:xfrm rot="16200000" flipH="1">
            <a:off x="7338219" y="-224631"/>
            <a:ext cx="868362" cy="3352800"/>
          </a:xfrm>
          <a:prstGeom prst="bentConnector3">
            <a:avLst>
              <a:gd name="adj1" fmla="val 49907"/>
            </a:avLst>
          </a:prstGeom>
          <a:noFill/>
          <a:ln w="38100" cap="sq">
            <a:solidFill>
              <a:srgbClr val="800000"/>
            </a:solidFill>
            <a:miter lim="800000"/>
            <a:headEnd type="none" w="sm" len="sm"/>
            <a:tailEnd type="none" w="sm" len="sm"/>
          </a:ln>
          <a:extLst>
            <a:ext uri="{909E8E84-426E-40DD-AFC4-6F175D3DCCD1}">
              <a14:hiddenFill xmlns:a14="http://schemas.microsoft.com/office/drawing/2010/main">
                <a:noFill/>
              </a14:hiddenFill>
            </a:ext>
          </a:extLst>
        </p:spPr>
      </p:cxnSp>
      <p:sp>
        <p:nvSpPr>
          <p:cNvPr id="507906" name="Rectangle 2">
            <a:extLst>
              <a:ext uri="{FF2B5EF4-FFF2-40B4-BE49-F238E27FC236}">
                <a16:creationId xmlns:a16="http://schemas.microsoft.com/office/drawing/2014/main" id="{25010928-B368-4328-A780-CE31D8237A94}"/>
              </a:ext>
            </a:extLst>
          </p:cNvPr>
          <p:cNvSpPr>
            <a:spLocks noChangeArrowheads="1"/>
          </p:cNvSpPr>
          <p:nvPr/>
        </p:nvSpPr>
        <p:spPr bwMode="auto">
          <a:xfrm>
            <a:off x="1828800" y="1885950"/>
            <a:ext cx="1981200" cy="1162050"/>
          </a:xfrm>
          <a:prstGeom prst="rect">
            <a:avLst/>
          </a:prstGeom>
          <a:solidFill>
            <a:srgbClr val="009999"/>
          </a:solidFill>
          <a:ln w="57150" algn="ctr">
            <a:noFill/>
            <a:miter lim="800000"/>
            <a:headEnd/>
            <a:tailEnd/>
          </a:ln>
          <a:effectLst>
            <a:outerShdw dist="12700" dir="5400000" algn="ctr" rotWithShape="0">
              <a:schemeClr val="bg2"/>
            </a:outerShdw>
          </a:effectLst>
        </p:spPr>
        <p:txBody>
          <a:bodyPr lIns="90488" tIns="44450" rIns="90488" bIns="44450" anchor="ctr"/>
          <a:lstStyle/>
          <a:p>
            <a:pPr algn="ctr">
              <a:spcBef>
                <a:spcPct val="35000"/>
              </a:spcBef>
              <a:buClr>
                <a:schemeClr val="accent2"/>
              </a:buClr>
              <a:buSzPct val="75000"/>
              <a:buFont typeface="Wingdings" pitchFamily="2" charset="2"/>
              <a:buNone/>
              <a:defRPr/>
            </a:pPr>
            <a:r>
              <a:rPr lang="en-US" sz="1700" b="1" dirty="0">
                <a:solidFill>
                  <a:schemeClr val="bg1"/>
                </a:solidFill>
                <a:effectLst>
                  <a:outerShdw blurRad="38100" dist="38100" dir="2700000" algn="tl">
                    <a:srgbClr val="000000"/>
                  </a:outerShdw>
                </a:effectLst>
                <a:latin typeface="Arial" charset="0"/>
              </a:rPr>
              <a:t>Using a Worksheet</a:t>
            </a:r>
          </a:p>
        </p:txBody>
      </p:sp>
      <p:sp>
        <p:nvSpPr>
          <p:cNvPr id="6151" name="Rectangle 3">
            <a:extLst>
              <a:ext uri="{FF2B5EF4-FFF2-40B4-BE49-F238E27FC236}">
                <a16:creationId xmlns:a16="http://schemas.microsoft.com/office/drawing/2014/main" id="{D55E2201-0BD9-46B4-94C8-794F47714203}"/>
              </a:ext>
            </a:extLst>
          </p:cNvPr>
          <p:cNvSpPr>
            <a:spLocks noChangeArrowheads="1"/>
          </p:cNvSpPr>
          <p:nvPr/>
        </p:nvSpPr>
        <p:spPr bwMode="auto">
          <a:xfrm>
            <a:off x="1752600" y="3124200"/>
            <a:ext cx="2133600" cy="266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lIns="90488" tIns="109728" rIns="90488" bIns="44450"/>
          <a:lstStyle>
            <a:lvl1pPr marL="228600" indent="-2286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25000"/>
              </a:spcBef>
              <a:buClr>
                <a:srgbClr val="CC0000"/>
              </a:buClr>
              <a:buFont typeface="Wingdings" panose="05000000000000000000" pitchFamily="2" charset="2"/>
              <a:buBlip>
                <a:blip r:embed="rId3"/>
              </a:buBlip>
            </a:pPr>
            <a:r>
              <a:rPr lang="en-US" altLang="id-ID" sz="1600">
                <a:solidFill>
                  <a:schemeClr val="tx1"/>
                </a:solidFill>
              </a:rPr>
              <a:t>Steps in preparation</a:t>
            </a:r>
          </a:p>
          <a:p>
            <a:pPr>
              <a:spcBef>
                <a:spcPct val="25000"/>
              </a:spcBef>
              <a:buClr>
                <a:srgbClr val="CC0000"/>
              </a:buClr>
              <a:buFont typeface="Wingdings" panose="05000000000000000000" pitchFamily="2" charset="2"/>
              <a:buBlip>
                <a:blip r:embed="rId3"/>
              </a:buBlip>
            </a:pPr>
            <a:r>
              <a:rPr lang="en-US" altLang="id-ID" sz="1600">
                <a:solidFill>
                  <a:schemeClr val="tx1"/>
                </a:solidFill>
              </a:rPr>
              <a:t>Preparing financial statements</a:t>
            </a:r>
          </a:p>
          <a:p>
            <a:pPr>
              <a:spcBef>
                <a:spcPct val="25000"/>
              </a:spcBef>
              <a:buClr>
                <a:srgbClr val="CC0000"/>
              </a:buClr>
              <a:buFont typeface="Wingdings" panose="05000000000000000000" pitchFamily="2" charset="2"/>
              <a:buBlip>
                <a:blip r:embed="rId3"/>
              </a:buBlip>
            </a:pPr>
            <a:r>
              <a:rPr lang="en-US" altLang="id-ID" sz="1600">
                <a:solidFill>
                  <a:schemeClr val="tx1"/>
                </a:solidFill>
              </a:rPr>
              <a:t>Preparing adjusting entries</a:t>
            </a:r>
          </a:p>
        </p:txBody>
      </p:sp>
      <p:sp>
        <p:nvSpPr>
          <p:cNvPr id="6152" name="Rectangle 9">
            <a:extLst>
              <a:ext uri="{FF2B5EF4-FFF2-40B4-BE49-F238E27FC236}">
                <a16:creationId xmlns:a16="http://schemas.microsoft.com/office/drawing/2014/main" id="{1B73F08D-3C45-4247-AB0E-EA124D78B208}"/>
              </a:ext>
            </a:extLst>
          </p:cNvPr>
          <p:cNvSpPr>
            <a:spLocks noChangeArrowheads="1"/>
          </p:cNvSpPr>
          <p:nvPr/>
        </p:nvSpPr>
        <p:spPr bwMode="auto">
          <a:xfrm>
            <a:off x="8382000" y="3124200"/>
            <a:ext cx="22098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lIns="90488" tIns="109728" rIns="90488" bIns="44450"/>
          <a:lstStyle>
            <a:lvl1pPr marL="228600" indent="-2286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25000"/>
              </a:spcBef>
              <a:buClr>
                <a:srgbClr val="CC0000"/>
              </a:buClr>
              <a:buFont typeface="Wingdings" panose="05000000000000000000" pitchFamily="2" charset="2"/>
              <a:buBlip>
                <a:blip r:embed="rId3"/>
              </a:buBlip>
            </a:pPr>
            <a:r>
              <a:rPr lang="en-US" altLang="id-ID" sz="1600">
                <a:solidFill>
                  <a:schemeClr val="tx1"/>
                </a:solidFill>
              </a:rPr>
              <a:t>Intangible assets</a:t>
            </a:r>
          </a:p>
          <a:p>
            <a:pPr>
              <a:spcBef>
                <a:spcPct val="25000"/>
              </a:spcBef>
              <a:buClr>
                <a:srgbClr val="CC0000"/>
              </a:buClr>
              <a:buFont typeface="Wingdings" panose="05000000000000000000" pitchFamily="2" charset="2"/>
              <a:buBlip>
                <a:blip r:embed="rId3"/>
              </a:buBlip>
            </a:pPr>
            <a:r>
              <a:rPr lang="en-US" altLang="id-ID" sz="1600">
                <a:solidFill>
                  <a:schemeClr val="tx1"/>
                </a:solidFill>
              </a:rPr>
              <a:t>Property, plant, and equipment</a:t>
            </a:r>
          </a:p>
          <a:p>
            <a:pPr>
              <a:spcBef>
                <a:spcPct val="25000"/>
              </a:spcBef>
              <a:buClr>
                <a:srgbClr val="CC0000"/>
              </a:buClr>
              <a:buFont typeface="Wingdings" panose="05000000000000000000" pitchFamily="2" charset="2"/>
              <a:buBlip>
                <a:blip r:embed="rId3"/>
              </a:buBlip>
            </a:pPr>
            <a:r>
              <a:rPr lang="en-US" altLang="id-ID" sz="1600">
                <a:solidFill>
                  <a:schemeClr val="tx1"/>
                </a:solidFill>
              </a:rPr>
              <a:t>Long-term investments</a:t>
            </a:r>
          </a:p>
          <a:p>
            <a:pPr>
              <a:spcBef>
                <a:spcPct val="25000"/>
              </a:spcBef>
              <a:buClr>
                <a:srgbClr val="CC0000"/>
              </a:buClr>
              <a:buFont typeface="Wingdings" panose="05000000000000000000" pitchFamily="2" charset="2"/>
              <a:buBlip>
                <a:blip r:embed="rId3"/>
              </a:buBlip>
            </a:pPr>
            <a:r>
              <a:rPr lang="en-US" altLang="id-ID" sz="1600">
                <a:solidFill>
                  <a:schemeClr val="tx1"/>
                </a:solidFill>
              </a:rPr>
              <a:t>Current assets</a:t>
            </a:r>
          </a:p>
          <a:p>
            <a:pPr>
              <a:spcBef>
                <a:spcPct val="25000"/>
              </a:spcBef>
              <a:buClr>
                <a:srgbClr val="CC0000"/>
              </a:buClr>
              <a:buFont typeface="Wingdings" panose="05000000000000000000" pitchFamily="2" charset="2"/>
              <a:buBlip>
                <a:blip r:embed="rId3"/>
              </a:buBlip>
            </a:pPr>
            <a:r>
              <a:rPr lang="en-US" altLang="id-ID" sz="1600">
                <a:solidFill>
                  <a:schemeClr val="tx1"/>
                </a:solidFill>
              </a:rPr>
              <a:t>Equity</a:t>
            </a:r>
          </a:p>
          <a:p>
            <a:pPr>
              <a:spcBef>
                <a:spcPct val="25000"/>
              </a:spcBef>
              <a:buClr>
                <a:srgbClr val="CC0000"/>
              </a:buClr>
              <a:buFont typeface="Wingdings" panose="05000000000000000000" pitchFamily="2" charset="2"/>
              <a:buBlip>
                <a:blip r:embed="rId3"/>
              </a:buBlip>
            </a:pPr>
            <a:r>
              <a:rPr lang="en-US" altLang="id-ID" sz="1600">
                <a:solidFill>
                  <a:schemeClr val="tx1"/>
                </a:solidFill>
              </a:rPr>
              <a:t>Non-current liabilities</a:t>
            </a:r>
          </a:p>
          <a:p>
            <a:pPr>
              <a:spcBef>
                <a:spcPct val="25000"/>
              </a:spcBef>
              <a:buClr>
                <a:srgbClr val="CC0000"/>
              </a:buClr>
              <a:buFont typeface="Wingdings" panose="05000000000000000000" pitchFamily="2" charset="2"/>
              <a:buBlip>
                <a:blip r:embed="rId3"/>
              </a:buBlip>
            </a:pPr>
            <a:r>
              <a:rPr lang="en-US" altLang="id-ID" sz="1600">
                <a:solidFill>
                  <a:schemeClr val="tx1"/>
                </a:solidFill>
              </a:rPr>
              <a:t>Current liabilities</a:t>
            </a:r>
          </a:p>
        </p:txBody>
      </p:sp>
      <p:sp>
        <p:nvSpPr>
          <p:cNvPr id="6153" name="Rectangle 14">
            <a:extLst>
              <a:ext uri="{FF2B5EF4-FFF2-40B4-BE49-F238E27FC236}">
                <a16:creationId xmlns:a16="http://schemas.microsoft.com/office/drawing/2014/main" id="{311FE78E-13DF-43B6-A1D9-FD82051EC942}"/>
              </a:ext>
            </a:extLst>
          </p:cNvPr>
          <p:cNvSpPr>
            <a:spLocks noChangeArrowheads="1"/>
          </p:cNvSpPr>
          <p:nvPr/>
        </p:nvSpPr>
        <p:spPr bwMode="auto">
          <a:xfrm>
            <a:off x="6172200" y="3124200"/>
            <a:ext cx="2133600"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lIns="90488" tIns="109728" rIns="90488" bIns="44450"/>
          <a:lstStyle>
            <a:lvl1pPr marL="228600" indent="-2286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25000"/>
              </a:spcBef>
              <a:buClr>
                <a:srgbClr val="CC0000"/>
              </a:buClr>
              <a:buFont typeface="Wingdings" panose="05000000000000000000" pitchFamily="2" charset="2"/>
              <a:buBlip>
                <a:blip r:embed="rId3"/>
              </a:buBlip>
            </a:pPr>
            <a:r>
              <a:rPr lang="en-US" altLang="id-ID" sz="1600">
                <a:solidFill>
                  <a:schemeClr val="tx1"/>
                </a:solidFill>
              </a:rPr>
              <a:t>Reversing entries—An optional step</a:t>
            </a:r>
          </a:p>
          <a:p>
            <a:pPr>
              <a:spcBef>
                <a:spcPct val="25000"/>
              </a:spcBef>
              <a:buClr>
                <a:srgbClr val="CC0000"/>
              </a:buClr>
              <a:buFont typeface="Wingdings" panose="05000000000000000000" pitchFamily="2" charset="2"/>
              <a:buBlip>
                <a:blip r:embed="rId3"/>
              </a:buBlip>
            </a:pPr>
            <a:r>
              <a:rPr lang="en-US" altLang="id-ID" sz="1600">
                <a:solidFill>
                  <a:schemeClr val="tx1"/>
                </a:solidFill>
              </a:rPr>
              <a:t>Correcting entries—An avoidable step</a:t>
            </a:r>
          </a:p>
        </p:txBody>
      </p:sp>
      <p:sp>
        <p:nvSpPr>
          <p:cNvPr id="6154" name="Rectangle 18">
            <a:extLst>
              <a:ext uri="{FF2B5EF4-FFF2-40B4-BE49-F238E27FC236}">
                <a16:creationId xmlns:a16="http://schemas.microsoft.com/office/drawing/2014/main" id="{CDD1DB97-AB7A-40B4-80D7-9616E6C13F9E}"/>
              </a:ext>
            </a:extLst>
          </p:cNvPr>
          <p:cNvSpPr>
            <a:spLocks noChangeArrowheads="1"/>
          </p:cNvSpPr>
          <p:nvPr/>
        </p:nvSpPr>
        <p:spPr bwMode="auto">
          <a:xfrm>
            <a:off x="3962400" y="3124200"/>
            <a:ext cx="21336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lIns="90488" tIns="109728" rIns="90488" bIns="44450"/>
          <a:lstStyle>
            <a:lvl1pPr marL="228600" indent="-2286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25000"/>
              </a:spcBef>
              <a:buClr>
                <a:srgbClr val="CC0000"/>
              </a:buClr>
              <a:buFont typeface="Wingdings" panose="05000000000000000000" pitchFamily="2" charset="2"/>
              <a:buBlip>
                <a:blip r:embed="rId3"/>
              </a:buBlip>
            </a:pPr>
            <a:r>
              <a:rPr lang="en-US" altLang="id-ID" sz="1600">
                <a:solidFill>
                  <a:schemeClr val="tx1"/>
                </a:solidFill>
              </a:rPr>
              <a:t>Preparing closing entries</a:t>
            </a:r>
          </a:p>
          <a:p>
            <a:pPr>
              <a:spcBef>
                <a:spcPct val="25000"/>
              </a:spcBef>
              <a:buClr>
                <a:srgbClr val="CC0000"/>
              </a:buClr>
              <a:buFont typeface="Wingdings" panose="05000000000000000000" pitchFamily="2" charset="2"/>
              <a:buBlip>
                <a:blip r:embed="rId3"/>
              </a:buBlip>
            </a:pPr>
            <a:r>
              <a:rPr lang="en-US" altLang="id-ID" sz="1600">
                <a:solidFill>
                  <a:schemeClr val="tx1"/>
                </a:solidFill>
              </a:rPr>
              <a:t>Posting closing entries</a:t>
            </a:r>
          </a:p>
          <a:p>
            <a:pPr>
              <a:spcBef>
                <a:spcPct val="25000"/>
              </a:spcBef>
              <a:buClr>
                <a:srgbClr val="CC0000"/>
              </a:buClr>
              <a:buFont typeface="Wingdings" panose="05000000000000000000" pitchFamily="2" charset="2"/>
              <a:buBlip>
                <a:blip r:embed="rId3"/>
              </a:buBlip>
            </a:pPr>
            <a:r>
              <a:rPr lang="en-US" altLang="id-ID" sz="1600">
                <a:solidFill>
                  <a:schemeClr val="tx1"/>
                </a:solidFill>
              </a:rPr>
              <a:t>Preparing a post-closing trial balance</a:t>
            </a:r>
          </a:p>
          <a:p>
            <a:pPr>
              <a:spcBef>
                <a:spcPct val="25000"/>
              </a:spcBef>
              <a:buClr>
                <a:srgbClr val="CC0000"/>
              </a:buClr>
              <a:buFont typeface="Wingdings" panose="05000000000000000000" pitchFamily="2" charset="2"/>
              <a:buBlip>
                <a:blip r:embed="rId3"/>
              </a:buBlip>
            </a:pPr>
            <a:endParaRPr lang="en-US" altLang="id-ID" sz="1600">
              <a:solidFill>
                <a:schemeClr val="tx1"/>
              </a:solidFill>
            </a:endParaRPr>
          </a:p>
        </p:txBody>
      </p:sp>
      <p:sp>
        <p:nvSpPr>
          <p:cNvPr id="6155" name="Line 1042">
            <a:extLst>
              <a:ext uri="{FF2B5EF4-FFF2-40B4-BE49-F238E27FC236}">
                <a16:creationId xmlns:a16="http://schemas.microsoft.com/office/drawing/2014/main" id="{57A65DC6-EF31-407E-94DC-F7314554ACC2}"/>
              </a:ext>
            </a:extLst>
          </p:cNvPr>
          <p:cNvSpPr>
            <a:spLocks noChangeShapeType="1"/>
          </p:cNvSpPr>
          <p:nvPr/>
        </p:nvSpPr>
        <p:spPr bwMode="auto">
          <a:xfrm>
            <a:off x="1843089" y="3048000"/>
            <a:ext cx="1946275" cy="0"/>
          </a:xfrm>
          <a:prstGeom prst="line">
            <a:avLst/>
          </a:prstGeom>
          <a:noFill/>
          <a:ln w="38100"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2" name="Rectangle 2">
            <a:extLst>
              <a:ext uri="{FF2B5EF4-FFF2-40B4-BE49-F238E27FC236}">
                <a16:creationId xmlns:a16="http://schemas.microsoft.com/office/drawing/2014/main" id="{02DF6935-2812-4C99-ACA5-297B3C7147B6}"/>
              </a:ext>
            </a:extLst>
          </p:cNvPr>
          <p:cNvSpPr>
            <a:spLocks noChangeArrowheads="1"/>
          </p:cNvSpPr>
          <p:nvPr/>
        </p:nvSpPr>
        <p:spPr bwMode="auto">
          <a:xfrm>
            <a:off x="4038600" y="1885950"/>
            <a:ext cx="1981200" cy="1162050"/>
          </a:xfrm>
          <a:prstGeom prst="rect">
            <a:avLst/>
          </a:prstGeom>
          <a:solidFill>
            <a:srgbClr val="009999"/>
          </a:solidFill>
          <a:ln w="57150" algn="ctr">
            <a:noFill/>
            <a:miter lim="800000"/>
            <a:headEnd/>
            <a:tailEnd/>
          </a:ln>
          <a:effectLst>
            <a:outerShdw dist="12700" dir="5400000" algn="ctr" rotWithShape="0">
              <a:schemeClr val="bg2"/>
            </a:outerShdw>
          </a:effectLst>
        </p:spPr>
        <p:txBody>
          <a:bodyPr lIns="90488" tIns="44450" rIns="90488" bIns="44450" anchor="ctr"/>
          <a:lstStyle/>
          <a:p>
            <a:pPr algn="ctr">
              <a:spcBef>
                <a:spcPct val="35000"/>
              </a:spcBef>
              <a:buClr>
                <a:schemeClr val="accent2"/>
              </a:buClr>
              <a:buSzPct val="75000"/>
              <a:buFont typeface="Wingdings" pitchFamily="2" charset="2"/>
              <a:buNone/>
              <a:defRPr/>
            </a:pPr>
            <a:r>
              <a:rPr lang="en-US" sz="1700" b="1" dirty="0">
                <a:solidFill>
                  <a:schemeClr val="bg1"/>
                </a:solidFill>
                <a:effectLst>
                  <a:outerShdw blurRad="38100" dist="38100" dir="2700000" algn="tl">
                    <a:srgbClr val="000000"/>
                  </a:outerShdw>
                </a:effectLst>
                <a:latin typeface="Arial" charset="0"/>
              </a:rPr>
              <a:t>Closing the Books</a:t>
            </a:r>
          </a:p>
        </p:txBody>
      </p:sp>
      <p:sp>
        <p:nvSpPr>
          <p:cNvPr id="6157" name="Line 1045">
            <a:extLst>
              <a:ext uri="{FF2B5EF4-FFF2-40B4-BE49-F238E27FC236}">
                <a16:creationId xmlns:a16="http://schemas.microsoft.com/office/drawing/2014/main" id="{7B598D8E-29BA-49F1-AF51-97ABAFDD48C5}"/>
              </a:ext>
            </a:extLst>
          </p:cNvPr>
          <p:cNvSpPr>
            <a:spLocks noChangeShapeType="1"/>
          </p:cNvSpPr>
          <p:nvPr/>
        </p:nvSpPr>
        <p:spPr bwMode="auto">
          <a:xfrm>
            <a:off x="4056064" y="3048000"/>
            <a:ext cx="1946275" cy="0"/>
          </a:xfrm>
          <a:prstGeom prst="line">
            <a:avLst/>
          </a:prstGeom>
          <a:noFill/>
          <a:ln w="38100"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3" name="Rectangle 2">
            <a:extLst>
              <a:ext uri="{FF2B5EF4-FFF2-40B4-BE49-F238E27FC236}">
                <a16:creationId xmlns:a16="http://schemas.microsoft.com/office/drawing/2014/main" id="{5AA0A4DC-AE42-4460-925C-58F3ADA393E0}"/>
              </a:ext>
            </a:extLst>
          </p:cNvPr>
          <p:cNvSpPr>
            <a:spLocks noChangeArrowheads="1"/>
          </p:cNvSpPr>
          <p:nvPr/>
        </p:nvSpPr>
        <p:spPr bwMode="auto">
          <a:xfrm>
            <a:off x="6248400" y="1885950"/>
            <a:ext cx="1981200" cy="1162050"/>
          </a:xfrm>
          <a:prstGeom prst="rect">
            <a:avLst/>
          </a:prstGeom>
          <a:solidFill>
            <a:srgbClr val="009999"/>
          </a:solidFill>
          <a:ln w="57150" algn="ctr">
            <a:noFill/>
            <a:miter lim="800000"/>
            <a:headEnd/>
            <a:tailEnd/>
          </a:ln>
          <a:effectLst>
            <a:outerShdw dist="12700" dir="5400000" algn="ctr" rotWithShape="0">
              <a:schemeClr val="bg2"/>
            </a:outerShdw>
          </a:effectLst>
        </p:spPr>
        <p:txBody>
          <a:bodyPr lIns="90488" tIns="44450" rIns="90488" bIns="44450" anchor="ctr"/>
          <a:lstStyle/>
          <a:p>
            <a:pPr algn="ctr">
              <a:spcBef>
                <a:spcPct val="35000"/>
              </a:spcBef>
              <a:buClr>
                <a:schemeClr val="accent2"/>
              </a:buClr>
              <a:buSzPct val="75000"/>
              <a:buFont typeface="Wingdings" pitchFamily="2" charset="2"/>
              <a:buNone/>
              <a:defRPr/>
            </a:pPr>
            <a:r>
              <a:rPr lang="en-US" sz="1700" b="1" dirty="0">
                <a:solidFill>
                  <a:schemeClr val="bg1"/>
                </a:solidFill>
                <a:effectLst>
                  <a:outerShdw blurRad="38100" dist="38100" dir="2700000" algn="tl">
                    <a:srgbClr val="000000"/>
                  </a:outerShdw>
                </a:effectLst>
                <a:latin typeface="Arial" charset="0"/>
              </a:rPr>
              <a:t>Summary of Accounting Cycle</a:t>
            </a:r>
          </a:p>
        </p:txBody>
      </p:sp>
      <p:sp>
        <p:nvSpPr>
          <p:cNvPr id="6159" name="Line 1047">
            <a:extLst>
              <a:ext uri="{FF2B5EF4-FFF2-40B4-BE49-F238E27FC236}">
                <a16:creationId xmlns:a16="http://schemas.microsoft.com/office/drawing/2014/main" id="{F76DFFDD-0F25-4C73-A0BF-44DE756C2285}"/>
              </a:ext>
            </a:extLst>
          </p:cNvPr>
          <p:cNvSpPr>
            <a:spLocks noChangeShapeType="1"/>
          </p:cNvSpPr>
          <p:nvPr/>
        </p:nvSpPr>
        <p:spPr bwMode="auto">
          <a:xfrm>
            <a:off x="6262689" y="3048000"/>
            <a:ext cx="1946275" cy="0"/>
          </a:xfrm>
          <a:prstGeom prst="line">
            <a:avLst/>
          </a:prstGeom>
          <a:noFill/>
          <a:ln w="38100"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4" name="Rectangle 2">
            <a:extLst>
              <a:ext uri="{FF2B5EF4-FFF2-40B4-BE49-F238E27FC236}">
                <a16:creationId xmlns:a16="http://schemas.microsoft.com/office/drawing/2014/main" id="{B3306940-5326-49E6-B54D-D7D991880406}"/>
              </a:ext>
            </a:extLst>
          </p:cNvPr>
          <p:cNvSpPr>
            <a:spLocks noChangeArrowheads="1"/>
          </p:cNvSpPr>
          <p:nvPr/>
        </p:nvSpPr>
        <p:spPr bwMode="auto">
          <a:xfrm>
            <a:off x="8458200" y="1885950"/>
            <a:ext cx="1981200" cy="1162050"/>
          </a:xfrm>
          <a:prstGeom prst="rect">
            <a:avLst/>
          </a:prstGeom>
          <a:solidFill>
            <a:srgbClr val="009999"/>
          </a:solidFill>
          <a:ln w="57150" algn="ctr">
            <a:noFill/>
            <a:miter lim="800000"/>
            <a:headEnd/>
            <a:tailEnd/>
          </a:ln>
          <a:effectLst>
            <a:outerShdw dist="12700" dir="5400000" algn="ctr" rotWithShape="0">
              <a:schemeClr val="bg2"/>
            </a:outerShdw>
          </a:effectLst>
        </p:spPr>
        <p:txBody>
          <a:bodyPr lIns="90488" tIns="44450" rIns="90488" bIns="44450" anchor="ctr"/>
          <a:lstStyle/>
          <a:p>
            <a:pPr algn="ctr">
              <a:spcBef>
                <a:spcPct val="35000"/>
              </a:spcBef>
              <a:buClr>
                <a:schemeClr val="accent2"/>
              </a:buClr>
              <a:buSzPct val="75000"/>
              <a:buFont typeface="Wingdings" pitchFamily="2" charset="2"/>
              <a:buNone/>
              <a:defRPr/>
            </a:pPr>
            <a:r>
              <a:rPr lang="en-US" sz="1700" b="1" dirty="0">
                <a:solidFill>
                  <a:schemeClr val="bg1"/>
                </a:solidFill>
                <a:effectLst>
                  <a:outerShdw blurRad="38100" dist="38100" dir="2700000" algn="tl">
                    <a:srgbClr val="000000"/>
                  </a:outerShdw>
                </a:effectLst>
                <a:latin typeface="Arial" charset="0"/>
              </a:rPr>
              <a:t>Classified Statement of Financial Position</a:t>
            </a:r>
          </a:p>
        </p:txBody>
      </p:sp>
      <p:sp>
        <p:nvSpPr>
          <p:cNvPr id="6161" name="Line 1049">
            <a:extLst>
              <a:ext uri="{FF2B5EF4-FFF2-40B4-BE49-F238E27FC236}">
                <a16:creationId xmlns:a16="http://schemas.microsoft.com/office/drawing/2014/main" id="{9330F0C6-2417-46AF-BDDD-525499DC1030}"/>
              </a:ext>
            </a:extLst>
          </p:cNvPr>
          <p:cNvSpPr>
            <a:spLocks noChangeShapeType="1"/>
          </p:cNvSpPr>
          <p:nvPr/>
        </p:nvSpPr>
        <p:spPr bwMode="auto">
          <a:xfrm>
            <a:off x="8472489" y="3048000"/>
            <a:ext cx="1946275" cy="0"/>
          </a:xfrm>
          <a:prstGeom prst="line">
            <a:avLst/>
          </a:prstGeom>
          <a:noFill/>
          <a:ln w="38100"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07921" name="Rectangle 17">
            <a:extLst>
              <a:ext uri="{FF2B5EF4-FFF2-40B4-BE49-F238E27FC236}">
                <a16:creationId xmlns:a16="http://schemas.microsoft.com/office/drawing/2014/main" id="{1FE8823A-31CA-40CA-BE1C-DCAA7A37F6B1}"/>
              </a:ext>
            </a:extLst>
          </p:cNvPr>
          <p:cNvSpPr>
            <a:spLocks noChangeArrowheads="1"/>
          </p:cNvSpPr>
          <p:nvPr/>
        </p:nvSpPr>
        <p:spPr bwMode="auto">
          <a:xfrm>
            <a:off x="1905000" y="457200"/>
            <a:ext cx="8382000" cy="560388"/>
          </a:xfrm>
          <a:prstGeom prst="rect">
            <a:avLst/>
          </a:prstGeom>
          <a:solidFill>
            <a:srgbClr val="009999"/>
          </a:solidFill>
          <a:ln w="12700" algn="ctr">
            <a:solidFill>
              <a:schemeClr val="tx1"/>
            </a:solidFill>
            <a:miter lim="800000"/>
            <a:headEnd/>
            <a:tailEnd/>
          </a:ln>
          <a:effectLst>
            <a:outerShdw dist="107763" dir="2700000" algn="ctr" rotWithShape="0">
              <a:srgbClr val="800000"/>
            </a:outerShdw>
          </a:effectLst>
        </p:spPr>
        <p:txBody>
          <a:bodyPr lIns="90488" tIns="44450" rIns="90488" bIns="44450"/>
          <a:lstStyle/>
          <a:p>
            <a:pPr marL="109538" algn="ctr">
              <a:defRPr/>
            </a:pPr>
            <a:r>
              <a:rPr lang="en-US" sz="3000" b="1" i="1" dirty="0">
                <a:solidFill>
                  <a:schemeClr val="bg1"/>
                </a:solidFill>
                <a:effectLst>
                  <a:outerShdw blurRad="38100" dist="38100" dir="2700000" algn="tl">
                    <a:srgbClr val="000000"/>
                  </a:outerShdw>
                </a:effectLst>
                <a:latin typeface="Arial" charset="0"/>
              </a:rPr>
              <a:t>Completing the Accounting Cycle</a:t>
            </a:r>
          </a:p>
        </p:txBody>
      </p:sp>
    </p:spTree>
  </p:cSld>
  <p:clrMapOvr>
    <a:masterClrMapping/>
  </p:clrMapOvr>
  <mc:AlternateContent xmlns:mc="http://schemas.openxmlformats.org/markup-compatibility/2006" xmlns:p14="http://schemas.microsoft.com/office/powerpoint/2010/main">
    <mc:Choice Requires="p14">
      <p:transition spd="slow" p14:dur="2000" advTm="43221"/>
    </mc:Choice>
    <mc:Fallback xmlns="">
      <p:transition spd="slow" advTm="43221"/>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8" name="Text Box 5">
            <a:extLst>
              <a:ext uri="{FF2B5EF4-FFF2-40B4-BE49-F238E27FC236}">
                <a16:creationId xmlns:a16="http://schemas.microsoft.com/office/drawing/2014/main" id="{6875AD30-3B5E-449C-9BC3-D28E664B1895}"/>
              </a:ext>
            </a:extLst>
          </p:cNvPr>
          <p:cNvSpPr txBox="1">
            <a:spLocks noChangeArrowheads="1"/>
          </p:cNvSpPr>
          <p:nvPr/>
        </p:nvSpPr>
        <p:spPr bwMode="auto">
          <a:xfrm>
            <a:off x="2381250" y="428625"/>
            <a:ext cx="7500938" cy="1419619"/>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000" b="1" dirty="0">
                <a:solidFill>
                  <a:schemeClr val="bg1"/>
                </a:solidFill>
              </a:rPr>
              <a:t>CHAPTER 10</a:t>
            </a:r>
          </a:p>
          <a:p>
            <a:pPr eaLnBrk="1" hangingPunct="1">
              <a:spcBef>
                <a:spcPct val="50000"/>
              </a:spcBef>
            </a:pPr>
            <a:r>
              <a:rPr lang="en-US" altLang="en-US" sz="3750" b="1" dirty="0">
                <a:solidFill>
                  <a:schemeClr val="bg1"/>
                </a:solidFill>
              </a:rPr>
              <a:t>ACCOUNTING PRINCIPLES</a:t>
            </a:r>
          </a:p>
        </p:txBody>
      </p:sp>
      <p:sp>
        <p:nvSpPr>
          <p:cNvPr id="4099" name="Rectangle 7">
            <a:extLst>
              <a:ext uri="{FF2B5EF4-FFF2-40B4-BE49-F238E27FC236}">
                <a16:creationId xmlns:a16="http://schemas.microsoft.com/office/drawing/2014/main" id="{44CCCC46-79DE-4C4E-9F26-ACEE8844C625}"/>
              </a:ext>
            </a:extLst>
          </p:cNvPr>
          <p:cNvSpPr>
            <a:spLocks noChangeArrowheads="1"/>
          </p:cNvSpPr>
          <p:nvPr/>
        </p:nvSpPr>
        <p:spPr bwMode="auto">
          <a:xfrm>
            <a:off x="2024062" y="2000250"/>
            <a:ext cx="8072438" cy="949771"/>
          </a:xfrm>
          <a:prstGeom prst="rect">
            <a:avLst/>
          </a:prstGeom>
          <a:gradFill rotWithShape="0">
            <a:gsLst>
              <a:gs pos="0">
                <a:srgbClr val="FFCC33"/>
              </a:gs>
              <a:gs pos="100000">
                <a:srgbClr val="FFCE3D"/>
              </a:gs>
            </a:gsLst>
            <a:lin ang="5400000" scaled="1"/>
          </a:gradFill>
          <a:ln w="12700">
            <a:solidFill>
              <a:srgbClr val="FFCC33"/>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2250" b="1"/>
              <a:t>STUDY OBJECTIVES</a:t>
            </a:r>
          </a:p>
          <a:p>
            <a:pPr>
              <a:spcBef>
                <a:spcPct val="50000"/>
              </a:spcBef>
            </a:pPr>
            <a:r>
              <a:rPr lang="en-US" altLang="en-US" sz="2250" b="1"/>
              <a:t>After studying this chapter, you should understand:</a:t>
            </a:r>
          </a:p>
        </p:txBody>
      </p:sp>
      <p:graphicFrame>
        <p:nvGraphicFramePr>
          <p:cNvPr id="6185" name="Group 41">
            <a:extLst>
              <a:ext uri="{FF2B5EF4-FFF2-40B4-BE49-F238E27FC236}">
                <a16:creationId xmlns:a16="http://schemas.microsoft.com/office/drawing/2014/main" id="{952F4A7A-8E0C-4E7A-B81C-BFACD28631B8}"/>
              </a:ext>
            </a:extLst>
          </p:cNvPr>
          <p:cNvGraphicFramePr>
            <a:graphicFrameLocks noGrp="1"/>
          </p:cNvGraphicFramePr>
          <p:nvPr>
            <p:ph/>
          </p:nvPr>
        </p:nvGraphicFramePr>
        <p:xfrm>
          <a:off x="2024063" y="3286126"/>
          <a:ext cx="8102203" cy="2668840"/>
        </p:xfrm>
        <a:graphic>
          <a:graphicData uri="http://schemas.openxmlformats.org/drawingml/2006/table">
            <a:tbl>
              <a:tblPr/>
              <a:tblGrid>
                <a:gridCol w="4286250">
                  <a:extLst>
                    <a:ext uri="{9D8B030D-6E8A-4147-A177-3AD203B41FA5}">
                      <a16:colId xmlns:a16="http://schemas.microsoft.com/office/drawing/2014/main" val="20000"/>
                    </a:ext>
                  </a:extLst>
                </a:gridCol>
                <a:gridCol w="3815953">
                  <a:extLst>
                    <a:ext uri="{9D8B030D-6E8A-4147-A177-3AD203B41FA5}">
                      <a16:colId xmlns:a16="http://schemas.microsoft.com/office/drawing/2014/main" val="20001"/>
                    </a:ext>
                  </a:extLst>
                </a:gridCol>
              </a:tblGrid>
              <a:tr h="636906">
                <a:tc>
                  <a:txBody>
                    <a:bodyPr/>
                    <a:lstStyle>
                      <a:lvl1pPr algn="l" defTabSz="966788">
                        <a:spcBef>
                          <a:spcPct val="20000"/>
                        </a:spcBef>
                        <a:defRPr sz="3000">
                          <a:solidFill>
                            <a:schemeClr val="tx1"/>
                          </a:solidFill>
                          <a:latin typeface="Arial" panose="020B0604020202020204" pitchFamily="34" charset="0"/>
                        </a:defRPr>
                      </a:lvl1pPr>
                      <a:lvl2pPr marL="479425" indent="3175" algn="l" defTabSz="966788">
                        <a:spcBef>
                          <a:spcPct val="20000"/>
                        </a:spcBef>
                        <a:defRPr sz="2600">
                          <a:solidFill>
                            <a:schemeClr val="tx1"/>
                          </a:solidFill>
                          <a:latin typeface="Arial" panose="020B0604020202020204" pitchFamily="34" charset="0"/>
                        </a:defRPr>
                      </a:lvl2pPr>
                      <a:lvl3pPr marL="960438" indent="6350" algn="l" defTabSz="966788">
                        <a:spcBef>
                          <a:spcPct val="20000"/>
                        </a:spcBef>
                        <a:defRPr sz="2100">
                          <a:solidFill>
                            <a:schemeClr val="tx1"/>
                          </a:solidFill>
                          <a:latin typeface="Arial" panose="020B0604020202020204" pitchFamily="34" charset="0"/>
                        </a:defRPr>
                      </a:lvl3pPr>
                      <a:lvl4pPr marL="1439863" indent="9525" algn="l" defTabSz="966788">
                        <a:spcBef>
                          <a:spcPct val="20000"/>
                        </a:spcBef>
                        <a:defRPr sz="1900">
                          <a:solidFill>
                            <a:schemeClr val="tx1"/>
                          </a:solidFill>
                          <a:latin typeface="Arial" panose="020B0604020202020204" pitchFamily="34" charset="0"/>
                        </a:defRPr>
                      </a:lvl4pPr>
                      <a:lvl5pPr marL="1920875" indent="12700" algn="l" defTabSz="966788">
                        <a:spcBef>
                          <a:spcPct val="20000"/>
                        </a:spcBef>
                        <a:defRPr sz="1900">
                          <a:solidFill>
                            <a:schemeClr val="tx1"/>
                          </a:solidFill>
                          <a:latin typeface="Arial" panose="020B0604020202020204" pitchFamily="34" charset="0"/>
                        </a:defRPr>
                      </a:lvl5pPr>
                      <a:lvl6pPr marL="2378075" indent="12700" defTabSz="966788" fontAlgn="base">
                        <a:spcBef>
                          <a:spcPct val="20000"/>
                        </a:spcBef>
                        <a:spcAft>
                          <a:spcPct val="0"/>
                        </a:spcAft>
                        <a:defRPr sz="1900">
                          <a:solidFill>
                            <a:schemeClr val="tx1"/>
                          </a:solidFill>
                          <a:latin typeface="Arial" panose="020B0604020202020204" pitchFamily="34" charset="0"/>
                        </a:defRPr>
                      </a:lvl6pPr>
                      <a:lvl7pPr marL="2835275" indent="12700" defTabSz="966788" fontAlgn="base">
                        <a:spcBef>
                          <a:spcPct val="20000"/>
                        </a:spcBef>
                        <a:spcAft>
                          <a:spcPct val="0"/>
                        </a:spcAft>
                        <a:defRPr sz="1900">
                          <a:solidFill>
                            <a:schemeClr val="tx1"/>
                          </a:solidFill>
                          <a:latin typeface="Arial" panose="020B0604020202020204" pitchFamily="34" charset="0"/>
                        </a:defRPr>
                      </a:lvl7pPr>
                      <a:lvl8pPr marL="3292475" indent="12700" defTabSz="966788" fontAlgn="base">
                        <a:spcBef>
                          <a:spcPct val="20000"/>
                        </a:spcBef>
                        <a:spcAft>
                          <a:spcPct val="0"/>
                        </a:spcAft>
                        <a:defRPr sz="1900">
                          <a:solidFill>
                            <a:schemeClr val="tx1"/>
                          </a:solidFill>
                          <a:latin typeface="Arial" panose="020B0604020202020204" pitchFamily="34" charset="0"/>
                        </a:defRPr>
                      </a:lvl8pPr>
                      <a:lvl9pPr marL="3749675" indent="12700"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100" b="1" i="0" u="none" strike="noStrike" cap="none" normalizeH="0" baseline="0">
                          <a:ln>
                            <a:noFill/>
                          </a:ln>
                          <a:solidFill>
                            <a:schemeClr val="tx1"/>
                          </a:solidFill>
                          <a:effectLst/>
                          <a:latin typeface="Times New Roman" panose="02020603050405020304" pitchFamily="18" charset="0"/>
                        </a:rPr>
                        <a:t>GAAP &amp; the conceptual framework</a:t>
                      </a:r>
                    </a:p>
                  </a:txBody>
                  <a:tcPr marL="85710" marR="85710" marT="42849" marB="42849"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191DB"/>
                    </a:solidFill>
                  </a:tcPr>
                </a:tc>
                <a:tc>
                  <a:txBody>
                    <a:bodyPr/>
                    <a:lstStyle>
                      <a:lvl1pPr algn="l" defTabSz="966788">
                        <a:spcBef>
                          <a:spcPct val="20000"/>
                        </a:spcBef>
                        <a:defRPr sz="3000">
                          <a:solidFill>
                            <a:schemeClr val="tx1"/>
                          </a:solidFill>
                          <a:latin typeface="Arial" panose="020B0604020202020204" pitchFamily="34" charset="0"/>
                        </a:defRPr>
                      </a:lvl1pPr>
                      <a:lvl2pPr marL="479425" indent="3175" algn="l" defTabSz="966788">
                        <a:spcBef>
                          <a:spcPct val="20000"/>
                        </a:spcBef>
                        <a:defRPr sz="2600">
                          <a:solidFill>
                            <a:schemeClr val="tx1"/>
                          </a:solidFill>
                          <a:latin typeface="Arial" panose="020B0604020202020204" pitchFamily="34" charset="0"/>
                        </a:defRPr>
                      </a:lvl2pPr>
                      <a:lvl3pPr marL="960438" indent="6350" algn="l" defTabSz="966788">
                        <a:spcBef>
                          <a:spcPct val="20000"/>
                        </a:spcBef>
                        <a:defRPr sz="2100">
                          <a:solidFill>
                            <a:schemeClr val="tx1"/>
                          </a:solidFill>
                          <a:latin typeface="Arial" panose="020B0604020202020204" pitchFamily="34" charset="0"/>
                        </a:defRPr>
                      </a:lvl3pPr>
                      <a:lvl4pPr marL="1439863" indent="9525" algn="l" defTabSz="966788">
                        <a:spcBef>
                          <a:spcPct val="20000"/>
                        </a:spcBef>
                        <a:defRPr sz="1900">
                          <a:solidFill>
                            <a:schemeClr val="tx1"/>
                          </a:solidFill>
                          <a:latin typeface="Arial" panose="020B0604020202020204" pitchFamily="34" charset="0"/>
                        </a:defRPr>
                      </a:lvl4pPr>
                      <a:lvl5pPr marL="1920875" indent="12700" algn="l" defTabSz="966788">
                        <a:spcBef>
                          <a:spcPct val="20000"/>
                        </a:spcBef>
                        <a:defRPr sz="1900">
                          <a:solidFill>
                            <a:schemeClr val="tx1"/>
                          </a:solidFill>
                          <a:latin typeface="Arial" panose="020B0604020202020204" pitchFamily="34" charset="0"/>
                        </a:defRPr>
                      </a:lvl5pPr>
                      <a:lvl6pPr marL="2378075" indent="12700" defTabSz="966788" fontAlgn="base">
                        <a:spcBef>
                          <a:spcPct val="20000"/>
                        </a:spcBef>
                        <a:spcAft>
                          <a:spcPct val="0"/>
                        </a:spcAft>
                        <a:defRPr sz="1900">
                          <a:solidFill>
                            <a:schemeClr val="tx1"/>
                          </a:solidFill>
                          <a:latin typeface="Arial" panose="020B0604020202020204" pitchFamily="34" charset="0"/>
                        </a:defRPr>
                      </a:lvl6pPr>
                      <a:lvl7pPr marL="2835275" indent="12700" defTabSz="966788" fontAlgn="base">
                        <a:spcBef>
                          <a:spcPct val="20000"/>
                        </a:spcBef>
                        <a:spcAft>
                          <a:spcPct val="0"/>
                        </a:spcAft>
                        <a:defRPr sz="1900">
                          <a:solidFill>
                            <a:schemeClr val="tx1"/>
                          </a:solidFill>
                          <a:latin typeface="Arial" panose="020B0604020202020204" pitchFamily="34" charset="0"/>
                        </a:defRPr>
                      </a:lvl7pPr>
                      <a:lvl8pPr marL="3292475" indent="12700" defTabSz="966788" fontAlgn="base">
                        <a:spcBef>
                          <a:spcPct val="20000"/>
                        </a:spcBef>
                        <a:spcAft>
                          <a:spcPct val="0"/>
                        </a:spcAft>
                        <a:defRPr sz="1900">
                          <a:solidFill>
                            <a:schemeClr val="tx1"/>
                          </a:solidFill>
                          <a:latin typeface="Arial" panose="020B0604020202020204" pitchFamily="34" charset="0"/>
                        </a:defRPr>
                      </a:lvl8pPr>
                      <a:lvl9pPr marL="3749675" indent="12700"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100" b="1" i="0" u="none" strike="noStrike" cap="none" normalizeH="0" baseline="0">
                          <a:ln>
                            <a:noFill/>
                          </a:ln>
                          <a:solidFill>
                            <a:schemeClr val="tx1"/>
                          </a:solidFill>
                          <a:effectLst/>
                          <a:latin typeface="Times New Roman" panose="02020603050405020304" pitchFamily="18" charset="0"/>
                        </a:rPr>
                        <a:t>Basic accounting principles</a:t>
                      </a:r>
                    </a:p>
                  </a:txBody>
                  <a:tcPr marL="85710" marR="85710" marT="42849" marB="42849"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191DB"/>
                    </a:solidFill>
                  </a:tcPr>
                </a:tc>
                <a:extLst>
                  <a:ext uri="{0D108BD9-81ED-4DB2-BD59-A6C34878D82A}">
                    <a16:rowId xmlns:a16="http://schemas.microsoft.com/office/drawing/2014/main" val="10000"/>
                  </a:ext>
                </a:extLst>
              </a:tr>
              <a:tr h="516370">
                <a:tc>
                  <a:txBody>
                    <a:bodyPr/>
                    <a:lstStyle>
                      <a:lvl1pPr algn="l" defTabSz="966788">
                        <a:spcBef>
                          <a:spcPct val="20000"/>
                        </a:spcBef>
                        <a:defRPr sz="3000">
                          <a:solidFill>
                            <a:schemeClr val="tx1"/>
                          </a:solidFill>
                          <a:latin typeface="Arial" panose="020B0604020202020204" pitchFamily="34" charset="0"/>
                        </a:defRPr>
                      </a:lvl1pPr>
                      <a:lvl2pPr marL="479425" indent="3175" algn="l" defTabSz="966788">
                        <a:spcBef>
                          <a:spcPct val="20000"/>
                        </a:spcBef>
                        <a:defRPr sz="2600">
                          <a:solidFill>
                            <a:schemeClr val="tx1"/>
                          </a:solidFill>
                          <a:latin typeface="Arial" panose="020B0604020202020204" pitchFamily="34" charset="0"/>
                        </a:defRPr>
                      </a:lvl2pPr>
                      <a:lvl3pPr marL="960438" indent="6350" algn="l" defTabSz="966788">
                        <a:spcBef>
                          <a:spcPct val="20000"/>
                        </a:spcBef>
                        <a:defRPr sz="2100">
                          <a:solidFill>
                            <a:schemeClr val="tx1"/>
                          </a:solidFill>
                          <a:latin typeface="Arial" panose="020B0604020202020204" pitchFamily="34" charset="0"/>
                        </a:defRPr>
                      </a:lvl3pPr>
                      <a:lvl4pPr marL="1439863" indent="9525" algn="l" defTabSz="966788">
                        <a:spcBef>
                          <a:spcPct val="20000"/>
                        </a:spcBef>
                        <a:defRPr sz="1900">
                          <a:solidFill>
                            <a:schemeClr val="tx1"/>
                          </a:solidFill>
                          <a:latin typeface="Arial" panose="020B0604020202020204" pitchFamily="34" charset="0"/>
                        </a:defRPr>
                      </a:lvl4pPr>
                      <a:lvl5pPr marL="1920875" indent="12700" algn="l" defTabSz="966788">
                        <a:spcBef>
                          <a:spcPct val="20000"/>
                        </a:spcBef>
                        <a:defRPr sz="1900">
                          <a:solidFill>
                            <a:schemeClr val="tx1"/>
                          </a:solidFill>
                          <a:latin typeface="Arial" panose="020B0604020202020204" pitchFamily="34" charset="0"/>
                        </a:defRPr>
                      </a:lvl5pPr>
                      <a:lvl6pPr marL="2378075" indent="12700" defTabSz="966788" fontAlgn="base">
                        <a:spcBef>
                          <a:spcPct val="20000"/>
                        </a:spcBef>
                        <a:spcAft>
                          <a:spcPct val="0"/>
                        </a:spcAft>
                        <a:defRPr sz="1900">
                          <a:solidFill>
                            <a:schemeClr val="tx1"/>
                          </a:solidFill>
                          <a:latin typeface="Arial" panose="020B0604020202020204" pitchFamily="34" charset="0"/>
                        </a:defRPr>
                      </a:lvl6pPr>
                      <a:lvl7pPr marL="2835275" indent="12700" defTabSz="966788" fontAlgn="base">
                        <a:spcBef>
                          <a:spcPct val="20000"/>
                        </a:spcBef>
                        <a:spcAft>
                          <a:spcPct val="0"/>
                        </a:spcAft>
                        <a:defRPr sz="1900">
                          <a:solidFill>
                            <a:schemeClr val="tx1"/>
                          </a:solidFill>
                          <a:latin typeface="Arial" panose="020B0604020202020204" pitchFamily="34" charset="0"/>
                        </a:defRPr>
                      </a:lvl7pPr>
                      <a:lvl8pPr marL="3292475" indent="12700" defTabSz="966788" fontAlgn="base">
                        <a:spcBef>
                          <a:spcPct val="20000"/>
                        </a:spcBef>
                        <a:spcAft>
                          <a:spcPct val="0"/>
                        </a:spcAft>
                        <a:defRPr sz="1900">
                          <a:solidFill>
                            <a:schemeClr val="tx1"/>
                          </a:solidFill>
                          <a:latin typeface="Arial" panose="020B0604020202020204" pitchFamily="34" charset="0"/>
                        </a:defRPr>
                      </a:lvl8pPr>
                      <a:lvl9pPr marL="3749675" indent="12700"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100" b="1" i="0" u="none" strike="noStrike" cap="none" normalizeH="0" baseline="0">
                          <a:ln>
                            <a:noFill/>
                          </a:ln>
                          <a:solidFill>
                            <a:schemeClr val="tx1"/>
                          </a:solidFill>
                          <a:effectLst/>
                          <a:latin typeface="Times New Roman" panose="02020603050405020304" pitchFamily="18" charset="0"/>
                        </a:rPr>
                        <a:t>Objectives of financial reporting</a:t>
                      </a:r>
                    </a:p>
                  </a:txBody>
                  <a:tcPr marL="85710" marR="85710" marT="42849" marB="42849"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191DB"/>
                    </a:solidFill>
                  </a:tcPr>
                </a:tc>
                <a:tc>
                  <a:txBody>
                    <a:bodyPr/>
                    <a:lstStyle>
                      <a:lvl1pPr algn="l" defTabSz="966788">
                        <a:spcBef>
                          <a:spcPct val="20000"/>
                        </a:spcBef>
                        <a:defRPr sz="3000">
                          <a:solidFill>
                            <a:schemeClr val="tx1"/>
                          </a:solidFill>
                          <a:latin typeface="Arial" panose="020B0604020202020204" pitchFamily="34" charset="0"/>
                        </a:defRPr>
                      </a:lvl1pPr>
                      <a:lvl2pPr marL="479425" indent="3175" algn="l" defTabSz="966788">
                        <a:spcBef>
                          <a:spcPct val="20000"/>
                        </a:spcBef>
                        <a:defRPr sz="2600">
                          <a:solidFill>
                            <a:schemeClr val="tx1"/>
                          </a:solidFill>
                          <a:latin typeface="Arial" panose="020B0604020202020204" pitchFamily="34" charset="0"/>
                        </a:defRPr>
                      </a:lvl2pPr>
                      <a:lvl3pPr marL="960438" indent="6350" algn="l" defTabSz="966788">
                        <a:spcBef>
                          <a:spcPct val="20000"/>
                        </a:spcBef>
                        <a:defRPr sz="2100">
                          <a:solidFill>
                            <a:schemeClr val="tx1"/>
                          </a:solidFill>
                          <a:latin typeface="Arial" panose="020B0604020202020204" pitchFamily="34" charset="0"/>
                        </a:defRPr>
                      </a:lvl3pPr>
                      <a:lvl4pPr marL="1439863" indent="9525" algn="l" defTabSz="966788">
                        <a:spcBef>
                          <a:spcPct val="20000"/>
                        </a:spcBef>
                        <a:defRPr sz="1900">
                          <a:solidFill>
                            <a:schemeClr val="tx1"/>
                          </a:solidFill>
                          <a:latin typeface="Arial" panose="020B0604020202020204" pitchFamily="34" charset="0"/>
                        </a:defRPr>
                      </a:lvl4pPr>
                      <a:lvl5pPr marL="1920875" indent="12700" algn="l" defTabSz="966788">
                        <a:spcBef>
                          <a:spcPct val="20000"/>
                        </a:spcBef>
                        <a:defRPr sz="1900">
                          <a:solidFill>
                            <a:schemeClr val="tx1"/>
                          </a:solidFill>
                          <a:latin typeface="Arial" panose="020B0604020202020204" pitchFamily="34" charset="0"/>
                        </a:defRPr>
                      </a:lvl5pPr>
                      <a:lvl6pPr marL="2378075" indent="12700" defTabSz="966788" fontAlgn="base">
                        <a:spcBef>
                          <a:spcPct val="20000"/>
                        </a:spcBef>
                        <a:spcAft>
                          <a:spcPct val="0"/>
                        </a:spcAft>
                        <a:defRPr sz="1900">
                          <a:solidFill>
                            <a:schemeClr val="tx1"/>
                          </a:solidFill>
                          <a:latin typeface="Arial" panose="020B0604020202020204" pitchFamily="34" charset="0"/>
                        </a:defRPr>
                      </a:lvl6pPr>
                      <a:lvl7pPr marL="2835275" indent="12700" defTabSz="966788" fontAlgn="base">
                        <a:spcBef>
                          <a:spcPct val="20000"/>
                        </a:spcBef>
                        <a:spcAft>
                          <a:spcPct val="0"/>
                        </a:spcAft>
                        <a:defRPr sz="1900">
                          <a:solidFill>
                            <a:schemeClr val="tx1"/>
                          </a:solidFill>
                          <a:latin typeface="Arial" panose="020B0604020202020204" pitchFamily="34" charset="0"/>
                        </a:defRPr>
                      </a:lvl7pPr>
                      <a:lvl8pPr marL="3292475" indent="12700" defTabSz="966788" fontAlgn="base">
                        <a:spcBef>
                          <a:spcPct val="20000"/>
                        </a:spcBef>
                        <a:spcAft>
                          <a:spcPct val="0"/>
                        </a:spcAft>
                        <a:defRPr sz="1900">
                          <a:solidFill>
                            <a:schemeClr val="tx1"/>
                          </a:solidFill>
                          <a:latin typeface="Arial" panose="020B0604020202020204" pitchFamily="34" charset="0"/>
                        </a:defRPr>
                      </a:lvl8pPr>
                      <a:lvl9pPr marL="3749675" indent="12700"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100" b="1" i="0" u="none" strike="noStrike" cap="none" normalizeH="0" baseline="0">
                          <a:ln>
                            <a:noFill/>
                          </a:ln>
                          <a:solidFill>
                            <a:schemeClr val="tx1"/>
                          </a:solidFill>
                          <a:effectLst/>
                          <a:latin typeface="Times New Roman" panose="02020603050405020304" pitchFamily="18" charset="0"/>
                        </a:rPr>
                        <a:t>Accounting constraints</a:t>
                      </a:r>
                    </a:p>
                  </a:txBody>
                  <a:tcPr marL="85710" marR="85710" marT="42849" marB="42849"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191DB"/>
                    </a:solidFill>
                  </a:tcPr>
                </a:tc>
                <a:extLst>
                  <a:ext uri="{0D108BD9-81ED-4DB2-BD59-A6C34878D82A}">
                    <a16:rowId xmlns:a16="http://schemas.microsoft.com/office/drawing/2014/main" val="10001"/>
                  </a:ext>
                </a:extLst>
              </a:tr>
              <a:tr h="777214">
                <a:tc>
                  <a:txBody>
                    <a:bodyPr/>
                    <a:lstStyle>
                      <a:lvl1pPr algn="l" defTabSz="966788">
                        <a:spcBef>
                          <a:spcPct val="20000"/>
                        </a:spcBef>
                        <a:defRPr sz="3000">
                          <a:solidFill>
                            <a:schemeClr val="tx1"/>
                          </a:solidFill>
                          <a:latin typeface="Arial" panose="020B0604020202020204" pitchFamily="34" charset="0"/>
                        </a:defRPr>
                      </a:lvl1pPr>
                      <a:lvl2pPr marL="479425" indent="3175" algn="l" defTabSz="966788">
                        <a:spcBef>
                          <a:spcPct val="20000"/>
                        </a:spcBef>
                        <a:defRPr sz="2600">
                          <a:solidFill>
                            <a:schemeClr val="tx1"/>
                          </a:solidFill>
                          <a:latin typeface="Arial" panose="020B0604020202020204" pitchFamily="34" charset="0"/>
                        </a:defRPr>
                      </a:lvl2pPr>
                      <a:lvl3pPr marL="960438" indent="6350" algn="l" defTabSz="966788">
                        <a:spcBef>
                          <a:spcPct val="20000"/>
                        </a:spcBef>
                        <a:defRPr sz="2100">
                          <a:solidFill>
                            <a:schemeClr val="tx1"/>
                          </a:solidFill>
                          <a:latin typeface="Arial" panose="020B0604020202020204" pitchFamily="34" charset="0"/>
                        </a:defRPr>
                      </a:lvl3pPr>
                      <a:lvl4pPr marL="1439863" indent="9525" algn="l" defTabSz="966788">
                        <a:spcBef>
                          <a:spcPct val="20000"/>
                        </a:spcBef>
                        <a:defRPr sz="1900">
                          <a:solidFill>
                            <a:schemeClr val="tx1"/>
                          </a:solidFill>
                          <a:latin typeface="Arial" panose="020B0604020202020204" pitchFamily="34" charset="0"/>
                        </a:defRPr>
                      </a:lvl4pPr>
                      <a:lvl5pPr marL="1920875" indent="12700" algn="l" defTabSz="966788">
                        <a:spcBef>
                          <a:spcPct val="20000"/>
                        </a:spcBef>
                        <a:defRPr sz="1900">
                          <a:solidFill>
                            <a:schemeClr val="tx1"/>
                          </a:solidFill>
                          <a:latin typeface="Arial" panose="020B0604020202020204" pitchFamily="34" charset="0"/>
                        </a:defRPr>
                      </a:lvl5pPr>
                      <a:lvl6pPr marL="2378075" indent="12700" defTabSz="966788" fontAlgn="base">
                        <a:spcBef>
                          <a:spcPct val="20000"/>
                        </a:spcBef>
                        <a:spcAft>
                          <a:spcPct val="0"/>
                        </a:spcAft>
                        <a:defRPr sz="1900">
                          <a:solidFill>
                            <a:schemeClr val="tx1"/>
                          </a:solidFill>
                          <a:latin typeface="Arial" panose="020B0604020202020204" pitchFamily="34" charset="0"/>
                        </a:defRPr>
                      </a:lvl6pPr>
                      <a:lvl7pPr marL="2835275" indent="12700" defTabSz="966788" fontAlgn="base">
                        <a:spcBef>
                          <a:spcPct val="20000"/>
                        </a:spcBef>
                        <a:spcAft>
                          <a:spcPct val="0"/>
                        </a:spcAft>
                        <a:defRPr sz="1900">
                          <a:solidFill>
                            <a:schemeClr val="tx1"/>
                          </a:solidFill>
                          <a:latin typeface="Arial" panose="020B0604020202020204" pitchFamily="34" charset="0"/>
                        </a:defRPr>
                      </a:lvl7pPr>
                      <a:lvl8pPr marL="3292475" indent="12700" defTabSz="966788" fontAlgn="base">
                        <a:spcBef>
                          <a:spcPct val="20000"/>
                        </a:spcBef>
                        <a:spcAft>
                          <a:spcPct val="0"/>
                        </a:spcAft>
                        <a:defRPr sz="1900">
                          <a:solidFill>
                            <a:schemeClr val="tx1"/>
                          </a:solidFill>
                          <a:latin typeface="Arial" panose="020B0604020202020204" pitchFamily="34" charset="0"/>
                        </a:defRPr>
                      </a:lvl8pPr>
                      <a:lvl9pPr marL="3749675" indent="12700"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100" b="1" i="0" u="none" strike="noStrike" cap="none" normalizeH="0" baseline="0">
                          <a:ln>
                            <a:noFill/>
                          </a:ln>
                          <a:solidFill>
                            <a:schemeClr val="tx1"/>
                          </a:solidFill>
                          <a:effectLst/>
                          <a:latin typeface="Times New Roman" panose="02020603050405020304" pitchFamily="18" charset="0"/>
                        </a:rPr>
                        <a:t>Qualitative characteristics &amp; financial statement elements</a:t>
                      </a:r>
                    </a:p>
                  </a:txBody>
                  <a:tcPr marL="85710" marR="85710" marT="42849" marB="42849"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191DB"/>
                    </a:solidFill>
                  </a:tcPr>
                </a:tc>
                <a:tc>
                  <a:txBody>
                    <a:bodyPr/>
                    <a:lstStyle>
                      <a:lvl1pPr algn="l" defTabSz="966788">
                        <a:spcBef>
                          <a:spcPct val="20000"/>
                        </a:spcBef>
                        <a:defRPr sz="3000">
                          <a:solidFill>
                            <a:schemeClr val="tx1"/>
                          </a:solidFill>
                          <a:latin typeface="Arial" panose="020B0604020202020204" pitchFamily="34" charset="0"/>
                        </a:defRPr>
                      </a:lvl1pPr>
                      <a:lvl2pPr marL="479425" indent="3175" algn="l" defTabSz="966788">
                        <a:spcBef>
                          <a:spcPct val="20000"/>
                        </a:spcBef>
                        <a:defRPr sz="2600">
                          <a:solidFill>
                            <a:schemeClr val="tx1"/>
                          </a:solidFill>
                          <a:latin typeface="Arial" panose="020B0604020202020204" pitchFamily="34" charset="0"/>
                        </a:defRPr>
                      </a:lvl2pPr>
                      <a:lvl3pPr marL="960438" indent="6350" algn="l" defTabSz="966788">
                        <a:spcBef>
                          <a:spcPct val="20000"/>
                        </a:spcBef>
                        <a:defRPr sz="2100">
                          <a:solidFill>
                            <a:schemeClr val="tx1"/>
                          </a:solidFill>
                          <a:latin typeface="Arial" panose="020B0604020202020204" pitchFamily="34" charset="0"/>
                        </a:defRPr>
                      </a:lvl3pPr>
                      <a:lvl4pPr marL="1439863" indent="9525" algn="l" defTabSz="966788">
                        <a:spcBef>
                          <a:spcPct val="20000"/>
                        </a:spcBef>
                        <a:defRPr sz="1900">
                          <a:solidFill>
                            <a:schemeClr val="tx1"/>
                          </a:solidFill>
                          <a:latin typeface="Arial" panose="020B0604020202020204" pitchFamily="34" charset="0"/>
                        </a:defRPr>
                      </a:lvl4pPr>
                      <a:lvl5pPr marL="1920875" indent="12700" algn="l" defTabSz="966788">
                        <a:spcBef>
                          <a:spcPct val="20000"/>
                        </a:spcBef>
                        <a:defRPr sz="1900">
                          <a:solidFill>
                            <a:schemeClr val="tx1"/>
                          </a:solidFill>
                          <a:latin typeface="Arial" panose="020B0604020202020204" pitchFamily="34" charset="0"/>
                        </a:defRPr>
                      </a:lvl5pPr>
                      <a:lvl6pPr marL="2378075" indent="12700" defTabSz="966788" fontAlgn="base">
                        <a:spcBef>
                          <a:spcPct val="20000"/>
                        </a:spcBef>
                        <a:spcAft>
                          <a:spcPct val="0"/>
                        </a:spcAft>
                        <a:defRPr sz="1900">
                          <a:solidFill>
                            <a:schemeClr val="tx1"/>
                          </a:solidFill>
                          <a:latin typeface="Arial" panose="020B0604020202020204" pitchFamily="34" charset="0"/>
                        </a:defRPr>
                      </a:lvl6pPr>
                      <a:lvl7pPr marL="2835275" indent="12700" defTabSz="966788" fontAlgn="base">
                        <a:spcBef>
                          <a:spcPct val="20000"/>
                        </a:spcBef>
                        <a:spcAft>
                          <a:spcPct val="0"/>
                        </a:spcAft>
                        <a:defRPr sz="1900">
                          <a:solidFill>
                            <a:schemeClr val="tx1"/>
                          </a:solidFill>
                          <a:latin typeface="Arial" panose="020B0604020202020204" pitchFamily="34" charset="0"/>
                        </a:defRPr>
                      </a:lvl7pPr>
                      <a:lvl8pPr marL="3292475" indent="12700" defTabSz="966788" fontAlgn="base">
                        <a:spcBef>
                          <a:spcPct val="20000"/>
                        </a:spcBef>
                        <a:spcAft>
                          <a:spcPct val="0"/>
                        </a:spcAft>
                        <a:defRPr sz="1900">
                          <a:solidFill>
                            <a:schemeClr val="tx1"/>
                          </a:solidFill>
                          <a:latin typeface="Arial" panose="020B0604020202020204" pitchFamily="34" charset="0"/>
                        </a:defRPr>
                      </a:lvl8pPr>
                      <a:lvl9pPr marL="3749675" indent="12700"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100" b="1" i="0" u="none" strike="noStrike" cap="none" normalizeH="0" baseline="0">
                          <a:ln>
                            <a:noFill/>
                          </a:ln>
                          <a:solidFill>
                            <a:schemeClr val="tx1"/>
                          </a:solidFill>
                          <a:effectLst/>
                          <a:latin typeface="Times New Roman" panose="02020603050405020304" pitchFamily="18" charset="0"/>
                        </a:rPr>
                        <a:t>How to analyze classified </a:t>
                      </a:r>
                    </a:p>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100" b="1" i="0" u="none" strike="noStrike" cap="none" normalizeH="0" baseline="0">
                          <a:ln>
                            <a:noFill/>
                          </a:ln>
                          <a:solidFill>
                            <a:schemeClr val="tx1"/>
                          </a:solidFill>
                          <a:effectLst/>
                          <a:latin typeface="Times New Roman" panose="02020603050405020304" pitchFamily="18" charset="0"/>
                        </a:rPr>
                        <a:t>financial statements</a:t>
                      </a:r>
                    </a:p>
                  </a:txBody>
                  <a:tcPr marL="85710" marR="85710" marT="42849" marB="42849"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191DB"/>
                    </a:solidFill>
                  </a:tcPr>
                </a:tc>
                <a:extLst>
                  <a:ext uri="{0D108BD9-81ED-4DB2-BD59-A6C34878D82A}">
                    <a16:rowId xmlns:a16="http://schemas.microsoft.com/office/drawing/2014/main" val="10002"/>
                  </a:ext>
                </a:extLst>
              </a:tr>
              <a:tr h="714349">
                <a:tc>
                  <a:txBody>
                    <a:bodyPr/>
                    <a:lstStyle>
                      <a:lvl1pPr algn="l" defTabSz="966788">
                        <a:spcBef>
                          <a:spcPct val="20000"/>
                        </a:spcBef>
                        <a:defRPr sz="3000">
                          <a:solidFill>
                            <a:schemeClr val="tx1"/>
                          </a:solidFill>
                          <a:latin typeface="Arial" panose="020B0604020202020204" pitchFamily="34" charset="0"/>
                        </a:defRPr>
                      </a:lvl1pPr>
                      <a:lvl2pPr marL="479425" indent="3175" algn="l" defTabSz="966788">
                        <a:spcBef>
                          <a:spcPct val="20000"/>
                        </a:spcBef>
                        <a:defRPr sz="2600">
                          <a:solidFill>
                            <a:schemeClr val="tx1"/>
                          </a:solidFill>
                          <a:latin typeface="Arial" panose="020B0604020202020204" pitchFamily="34" charset="0"/>
                        </a:defRPr>
                      </a:lvl2pPr>
                      <a:lvl3pPr marL="960438" indent="6350" algn="l" defTabSz="966788">
                        <a:spcBef>
                          <a:spcPct val="20000"/>
                        </a:spcBef>
                        <a:defRPr sz="2100">
                          <a:solidFill>
                            <a:schemeClr val="tx1"/>
                          </a:solidFill>
                          <a:latin typeface="Arial" panose="020B0604020202020204" pitchFamily="34" charset="0"/>
                        </a:defRPr>
                      </a:lvl3pPr>
                      <a:lvl4pPr marL="1439863" indent="9525" algn="l" defTabSz="966788">
                        <a:spcBef>
                          <a:spcPct val="20000"/>
                        </a:spcBef>
                        <a:defRPr sz="1900">
                          <a:solidFill>
                            <a:schemeClr val="tx1"/>
                          </a:solidFill>
                          <a:latin typeface="Arial" panose="020B0604020202020204" pitchFamily="34" charset="0"/>
                        </a:defRPr>
                      </a:lvl4pPr>
                      <a:lvl5pPr marL="1920875" indent="12700" algn="l" defTabSz="966788">
                        <a:spcBef>
                          <a:spcPct val="20000"/>
                        </a:spcBef>
                        <a:defRPr sz="1900">
                          <a:solidFill>
                            <a:schemeClr val="tx1"/>
                          </a:solidFill>
                          <a:latin typeface="Arial" panose="020B0604020202020204" pitchFamily="34" charset="0"/>
                        </a:defRPr>
                      </a:lvl5pPr>
                      <a:lvl6pPr marL="2378075" indent="12700" defTabSz="966788" fontAlgn="base">
                        <a:spcBef>
                          <a:spcPct val="20000"/>
                        </a:spcBef>
                        <a:spcAft>
                          <a:spcPct val="0"/>
                        </a:spcAft>
                        <a:defRPr sz="1900">
                          <a:solidFill>
                            <a:schemeClr val="tx1"/>
                          </a:solidFill>
                          <a:latin typeface="Arial" panose="020B0604020202020204" pitchFamily="34" charset="0"/>
                        </a:defRPr>
                      </a:lvl6pPr>
                      <a:lvl7pPr marL="2835275" indent="12700" defTabSz="966788" fontAlgn="base">
                        <a:spcBef>
                          <a:spcPct val="20000"/>
                        </a:spcBef>
                        <a:spcAft>
                          <a:spcPct val="0"/>
                        </a:spcAft>
                        <a:defRPr sz="1900">
                          <a:solidFill>
                            <a:schemeClr val="tx1"/>
                          </a:solidFill>
                          <a:latin typeface="Arial" panose="020B0604020202020204" pitchFamily="34" charset="0"/>
                        </a:defRPr>
                      </a:lvl7pPr>
                      <a:lvl8pPr marL="3292475" indent="12700" defTabSz="966788" fontAlgn="base">
                        <a:spcBef>
                          <a:spcPct val="20000"/>
                        </a:spcBef>
                        <a:spcAft>
                          <a:spcPct val="0"/>
                        </a:spcAft>
                        <a:defRPr sz="1900">
                          <a:solidFill>
                            <a:schemeClr val="tx1"/>
                          </a:solidFill>
                          <a:latin typeface="Arial" panose="020B0604020202020204" pitchFamily="34" charset="0"/>
                        </a:defRPr>
                      </a:lvl8pPr>
                      <a:lvl9pPr marL="3749675" indent="12700"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100" b="1" i="0" u="none" strike="noStrike" cap="none" normalizeH="0" baseline="0">
                          <a:ln>
                            <a:noFill/>
                          </a:ln>
                          <a:solidFill>
                            <a:schemeClr val="tx1"/>
                          </a:solidFill>
                          <a:effectLst/>
                          <a:latin typeface="Times New Roman" panose="02020603050405020304" pitchFamily="18" charset="0"/>
                        </a:rPr>
                        <a:t>Basic accounting assumptions</a:t>
                      </a:r>
                    </a:p>
                  </a:txBody>
                  <a:tcPr marL="85710" marR="85710" marT="42849" marB="42849"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191DB"/>
                    </a:solidFill>
                  </a:tcPr>
                </a:tc>
                <a:tc>
                  <a:txBody>
                    <a:bodyPr/>
                    <a:lstStyle>
                      <a:lvl1pPr algn="l" defTabSz="966788">
                        <a:spcBef>
                          <a:spcPct val="20000"/>
                        </a:spcBef>
                        <a:defRPr sz="3000">
                          <a:solidFill>
                            <a:schemeClr val="tx1"/>
                          </a:solidFill>
                          <a:latin typeface="Arial" panose="020B0604020202020204" pitchFamily="34" charset="0"/>
                        </a:defRPr>
                      </a:lvl1pPr>
                      <a:lvl2pPr marL="479425" indent="3175" algn="l" defTabSz="966788">
                        <a:spcBef>
                          <a:spcPct val="20000"/>
                        </a:spcBef>
                        <a:defRPr sz="2600">
                          <a:solidFill>
                            <a:schemeClr val="tx1"/>
                          </a:solidFill>
                          <a:latin typeface="Arial" panose="020B0604020202020204" pitchFamily="34" charset="0"/>
                        </a:defRPr>
                      </a:lvl2pPr>
                      <a:lvl3pPr marL="960438" indent="6350" algn="l" defTabSz="966788">
                        <a:spcBef>
                          <a:spcPct val="20000"/>
                        </a:spcBef>
                        <a:defRPr sz="2100">
                          <a:solidFill>
                            <a:schemeClr val="tx1"/>
                          </a:solidFill>
                          <a:latin typeface="Arial" panose="020B0604020202020204" pitchFamily="34" charset="0"/>
                        </a:defRPr>
                      </a:lvl3pPr>
                      <a:lvl4pPr marL="1439863" indent="9525" algn="l" defTabSz="966788">
                        <a:spcBef>
                          <a:spcPct val="20000"/>
                        </a:spcBef>
                        <a:defRPr sz="1900">
                          <a:solidFill>
                            <a:schemeClr val="tx1"/>
                          </a:solidFill>
                          <a:latin typeface="Arial" panose="020B0604020202020204" pitchFamily="34" charset="0"/>
                        </a:defRPr>
                      </a:lvl4pPr>
                      <a:lvl5pPr marL="1920875" indent="12700" algn="l" defTabSz="966788">
                        <a:spcBef>
                          <a:spcPct val="20000"/>
                        </a:spcBef>
                        <a:defRPr sz="1900">
                          <a:solidFill>
                            <a:schemeClr val="tx1"/>
                          </a:solidFill>
                          <a:latin typeface="Arial" panose="020B0604020202020204" pitchFamily="34" charset="0"/>
                        </a:defRPr>
                      </a:lvl5pPr>
                      <a:lvl6pPr marL="2378075" indent="12700" defTabSz="966788" fontAlgn="base">
                        <a:spcBef>
                          <a:spcPct val="20000"/>
                        </a:spcBef>
                        <a:spcAft>
                          <a:spcPct val="0"/>
                        </a:spcAft>
                        <a:defRPr sz="1900">
                          <a:solidFill>
                            <a:schemeClr val="tx1"/>
                          </a:solidFill>
                          <a:latin typeface="Arial" panose="020B0604020202020204" pitchFamily="34" charset="0"/>
                        </a:defRPr>
                      </a:lvl6pPr>
                      <a:lvl7pPr marL="2835275" indent="12700" defTabSz="966788" fontAlgn="base">
                        <a:spcBef>
                          <a:spcPct val="20000"/>
                        </a:spcBef>
                        <a:spcAft>
                          <a:spcPct val="0"/>
                        </a:spcAft>
                        <a:defRPr sz="1900">
                          <a:solidFill>
                            <a:schemeClr val="tx1"/>
                          </a:solidFill>
                          <a:latin typeface="Arial" panose="020B0604020202020204" pitchFamily="34" charset="0"/>
                        </a:defRPr>
                      </a:lvl7pPr>
                      <a:lvl8pPr marL="3292475" indent="12700" defTabSz="966788" fontAlgn="base">
                        <a:spcBef>
                          <a:spcPct val="20000"/>
                        </a:spcBef>
                        <a:spcAft>
                          <a:spcPct val="0"/>
                        </a:spcAft>
                        <a:defRPr sz="1900">
                          <a:solidFill>
                            <a:schemeClr val="tx1"/>
                          </a:solidFill>
                          <a:latin typeface="Arial" panose="020B0604020202020204" pitchFamily="34" charset="0"/>
                        </a:defRPr>
                      </a:lvl8pPr>
                      <a:lvl9pPr marL="3749675" indent="12700"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100" b="1" i="0" u="none" strike="noStrike" cap="none" normalizeH="0" baseline="0">
                          <a:ln>
                            <a:noFill/>
                          </a:ln>
                          <a:solidFill>
                            <a:schemeClr val="tx1"/>
                          </a:solidFill>
                          <a:effectLst/>
                          <a:latin typeface="Times New Roman" panose="02020603050405020304" pitchFamily="18" charset="0"/>
                        </a:rPr>
                        <a:t>Accounting principles used in international operations</a:t>
                      </a:r>
                    </a:p>
                  </a:txBody>
                  <a:tcPr marL="85710" marR="85710" marT="42849" marB="42849"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191DB"/>
                    </a:solidFill>
                  </a:tcPr>
                </a:tc>
                <a:extLst>
                  <a:ext uri="{0D108BD9-81ED-4DB2-BD59-A6C34878D82A}">
                    <a16:rowId xmlns:a16="http://schemas.microsoft.com/office/drawing/2014/main" val="10003"/>
                  </a:ext>
                </a:extLst>
              </a:tr>
            </a:tbl>
          </a:graphicData>
        </a:graphic>
      </p:graphicFrame>
    </p:spTree>
  </p:cSld>
  <p:clrMapOvr>
    <a:masterClrMapping/>
  </p:clrMapOvr>
  <p:transition advTm="69786">
    <p:cover dir="u"/>
  </p:transition>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Text Box 8">
            <a:extLst>
              <a:ext uri="{FF2B5EF4-FFF2-40B4-BE49-F238E27FC236}">
                <a16:creationId xmlns:a16="http://schemas.microsoft.com/office/drawing/2014/main" id="{E16DFAA5-DBA6-4803-80D3-25C3CF0FC7FB}"/>
              </a:ext>
            </a:extLst>
          </p:cNvPr>
          <p:cNvSpPr txBox="1">
            <a:spLocks noChangeArrowheads="1"/>
          </p:cNvSpPr>
          <p:nvPr/>
        </p:nvSpPr>
        <p:spPr bwMode="auto">
          <a:xfrm>
            <a:off x="2095500" y="285750"/>
            <a:ext cx="8215313" cy="1275349"/>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t>STUDY OBJECTIVE 1</a:t>
            </a:r>
          </a:p>
          <a:p>
            <a:pPr eaLnBrk="1" hangingPunct="1">
              <a:spcBef>
                <a:spcPct val="50000"/>
              </a:spcBef>
            </a:pPr>
            <a:r>
              <a:rPr lang="en-US" altLang="en-US" sz="3375" b="1">
                <a:solidFill>
                  <a:schemeClr val="bg1"/>
                </a:solidFill>
              </a:rPr>
              <a:t>GAAP &amp; CONCEPTUAL FRAMEWORK</a:t>
            </a:r>
          </a:p>
        </p:txBody>
      </p:sp>
      <p:sp>
        <p:nvSpPr>
          <p:cNvPr id="6147" name="AutoShape 9">
            <a:extLst>
              <a:ext uri="{FF2B5EF4-FFF2-40B4-BE49-F238E27FC236}">
                <a16:creationId xmlns:a16="http://schemas.microsoft.com/office/drawing/2014/main" id="{386F6513-873C-4F00-ADA9-EEA54250EE79}"/>
              </a:ext>
            </a:extLst>
          </p:cNvPr>
          <p:cNvSpPr>
            <a:spLocks noChangeArrowheads="1"/>
          </p:cNvSpPr>
          <p:nvPr/>
        </p:nvSpPr>
        <p:spPr bwMode="auto">
          <a:xfrm>
            <a:off x="2166938" y="1928812"/>
            <a:ext cx="8001000" cy="1357313"/>
          </a:xfrm>
          <a:prstGeom prst="roundRect">
            <a:avLst>
              <a:gd name="adj" fmla="val 16667"/>
            </a:avLst>
          </a:prstGeom>
          <a:gradFill rotWithShape="0">
            <a:gsLst>
              <a:gs pos="0">
                <a:srgbClr val="FFCC33"/>
              </a:gs>
              <a:gs pos="100000">
                <a:srgbClr val="FFDD77"/>
              </a:gs>
            </a:gsLst>
            <a:lin ang="5400000" scaled="1"/>
          </a:gradFill>
          <a:ln w="9525">
            <a:round/>
            <a:headEnd/>
            <a:tailEnd/>
          </a:ln>
          <a:effectLst/>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solidFill>
                  <a:srgbClr val="E84D00"/>
                </a:solidFill>
              </a:rPr>
              <a:t>GAAP</a:t>
            </a:r>
            <a:r>
              <a:rPr lang="en-US" altLang="en-US" sz="2250" b="1">
                <a:solidFill>
                  <a:schemeClr val="bg1"/>
                </a:solidFill>
              </a:rPr>
              <a:t> </a:t>
            </a:r>
            <a:r>
              <a:rPr lang="en-US" altLang="en-US" sz="2250" b="1"/>
              <a:t>is a set of standards and rules recognized as </a:t>
            </a:r>
          </a:p>
          <a:p>
            <a:pPr eaLnBrk="1" hangingPunct="1">
              <a:lnSpc>
                <a:spcPct val="80000"/>
              </a:lnSpc>
              <a:spcBef>
                <a:spcPct val="20000"/>
              </a:spcBef>
              <a:buClr>
                <a:schemeClr val="hlink"/>
              </a:buClr>
              <a:buFont typeface="Wingdings" panose="05000000000000000000" pitchFamily="2" charset="2"/>
              <a:buNone/>
            </a:pPr>
            <a:r>
              <a:rPr lang="en-US" altLang="en-US" sz="2250" b="1"/>
              <a:t>a general guide for financial reporting supported by:</a:t>
            </a:r>
            <a:r>
              <a:rPr lang="en-US" altLang="en-US" sz="2625" b="1"/>
              <a:t>    </a:t>
            </a:r>
          </a:p>
        </p:txBody>
      </p:sp>
      <p:sp>
        <p:nvSpPr>
          <p:cNvPr id="6148" name="Oval 10">
            <a:extLst>
              <a:ext uri="{FF2B5EF4-FFF2-40B4-BE49-F238E27FC236}">
                <a16:creationId xmlns:a16="http://schemas.microsoft.com/office/drawing/2014/main" id="{8ADFD4A7-CC9B-4E24-B368-B1D91B7212B1}"/>
              </a:ext>
            </a:extLst>
          </p:cNvPr>
          <p:cNvSpPr>
            <a:spLocks noChangeArrowheads="1"/>
          </p:cNvSpPr>
          <p:nvPr/>
        </p:nvSpPr>
        <p:spPr bwMode="auto">
          <a:xfrm>
            <a:off x="6453188" y="3714750"/>
            <a:ext cx="3143250" cy="1571625"/>
          </a:xfrm>
          <a:prstGeom prst="ellipse">
            <a:avLst/>
          </a:prstGeom>
          <a:gradFill rotWithShape="0">
            <a:gsLst>
              <a:gs pos="0">
                <a:srgbClr val="E84D00"/>
              </a:gs>
              <a:gs pos="100000">
                <a:srgbClr val="EE783D"/>
              </a:gs>
            </a:gsLst>
            <a:lin ang="5400000" scaled="1"/>
          </a:gradFill>
          <a:ln w="9525">
            <a:round/>
            <a:headEnd/>
            <a:tailEnd/>
          </a:ln>
          <a:effectLst/>
          <a:scene3d>
            <a:camera prst="legacyPerspectiveBottom"/>
            <a:lightRig rig="legacyFlat3" dir="t"/>
          </a:scene3d>
          <a:sp3d extrusionH="1218930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000" b="1">
                <a:solidFill>
                  <a:schemeClr val="accent2"/>
                </a:solidFill>
              </a:rPr>
              <a:t>FASB</a:t>
            </a:r>
          </a:p>
          <a:p>
            <a:pPr eaLnBrk="1" hangingPunct="1"/>
            <a:r>
              <a:rPr lang="en-US" altLang="en-US" sz="2250" b="1"/>
              <a:t>Develops GAAP</a:t>
            </a:r>
          </a:p>
        </p:txBody>
      </p:sp>
      <p:sp>
        <p:nvSpPr>
          <p:cNvPr id="6149" name="Oval 12">
            <a:extLst>
              <a:ext uri="{FF2B5EF4-FFF2-40B4-BE49-F238E27FC236}">
                <a16:creationId xmlns:a16="http://schemas.microsoft.com/office/drawing/2014/main" id="{9AE3929A-B8DA-4BBD-BAE7-0DEB67664985}"/>
              </a:ext>
            </a:extLst>
          </p:cNvPr>
          <p:cNvSpPr>
            <a:spLocks noChangeArrowheads="1"/>
          </p:cNvSpPr>
          <p:nvPr/>
        </p:nvSpPr>
        <p:spPr bwMode="auto">
          <a:xfrm>
            <a:off x="2524125" y="3643312"/>
            <a:ext cx="3143250" cy="1643063"/>
          </a:xfrm>
          <a:prstGeom prst="ellipse">
            <a:avLst/>
          </a:prstGeom>
          <a:solidFill>
            <a:srgbClr val="B2B2E6"/>
          </a:solidFill>
          <a:ln w="9525">
            <a:round/>
            <a:headEnd/>
            <a:tailEnd/>
          </a:ln>
          <a:effectLst/>
          <a:scene3d>
            <a:camera prst="legacyPerspectiveBottom"/>
            <a:lightRig rig="legacyFlat3" dir="t"/>
          </a:scene3d>
          <a:sp3d extrusionH="121893000" prstMaterial="legacyMatte">
            <a:bevelT w="13500" h="13500" prst="angle"/>
            <a:bevelB w="13500" h="13500" prst="angle"/>
            <a:extrusionClr>
              <a:srgbClr val="B2B2E6"/>
            </a:extrusionClr>
            <a:contourClr>
              <a:srgbClr val="B2B2E6"/>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000" b="1">
                <a:solidFill>
                  <a:srgbClr val="010000"/>
                </a:solidFill>
              </a:rPr>
              <a:t>SEC</a:t>
            </a:r>
          </a:p>
          <a:p>
            <a:pPr eaLnBrk="1" hangingPunct="1"/>
            <a:r>
              <a:rPr lang="en-US" altLang="en-US" sz="2250" b="1"/>
              <a:t>Mandates GAAP</a:t>
            </a:r>
          </a:p>
        </p:txBody>
      </p:sp>
      <p:sp>
        <p:nvSpPr>
          <p:cNvPr id="6150" name="AutoShape 13">
            <a:extLst>
              <a:ext uri="{FF2B5EF4-FFF2-40B4-BE49-F238E27FC236}">
                <a16:creationId xmlns:a16="http://schemas.microsoft.com/office/drawing/2014/main" id="{7F47EEDC-4E88-4F67-B794-B205494EA585}"/>
              </a:ext>
            </a:extLst>
          </p:cNvPr>
          <p:cNvSpPr>
            <a:spLocks noChangeArrowheads="1"/>
          </p:cNvSpPr>
          <p:nvPr/>
        </p:nvSpPr>
        <p:spPr bwMode="auto">
          <a:xfrm>
            <a:off x="4881562" y="5643562"/>
            <a:ext cx="2214563" cy="500063"/>
          </a:xfrm>
          <a:prstGeom prst="leftRightArrow">
            <a:avLst>
              <a:gd name="adj1" fmla="val 50000"/>
              <a:gd name="adj2" fmla="val 88571"/>
            </a:avLst>
          </a:prstGeom>
          <a:solidFill>
            <a:srgbClr val="B2B2E6"/>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1688" b="1">
                <a:solidFill>
                  <a:schemeClr val="tx2"/>
                </a:solidFill>
              </a:rPr>
              <a:t>Collaborate</a:t>
            </a:r>
          </a:p>
        </p:txBody>
      </p:sp>
    </p:spTree>
  </p:cSld>
  <p:clrMapOvr>
    <a:masterClrMapping/>
  </p:clrMapOvr>
  <p:transition advTm="45312">
    <p:cover dir="u"/>
  </p:transition>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Text Box 17">
            <a:extLst>
              <a:ext uri="{FF2B5EF4-FFF2-40B4-BE49-F238E27FC236}">
                <a16:creationId xmlns:a16="http://schemas.microsoft.com/office/drawing/2014/main" id="{6C9C2872-2D8D-437E-A6CD-7E17134A8F8F}"/>
              </a:ext>
            </a:extLst>
          </p:cNvPr>
          <p:cNvSpPr txBox="1">
            <a:spLocks noChangeArrowheads="1"/>
          </p:cNvSpPr>
          <p:nvPr/>
        </p:nvSpPr>
        <p:spPr bwMode="auto">
          <a:xfrm>
            <a:off x="2095500" y="357188"/>
            <a:ext cx="8215313" cy="857250"/>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375" b="1">
                <a:solidFill>
                  <a:schemeClr val="bg1"/>
                </a:solidFill>
              </a:rPr>
              <a:t>GAAP &amp; CONCEPTUAL FRAMEWORK</a:t>
            </a:r>
          </a:p>
        </p:txBody>
      </p:sp>
      <p:sp>
        <p:nvSpPr>
          <p:cNvPr id="8195" name="AutoShape 18">
            <a:extLst>
              <a:ext uri="{FF2B5EF4-FFF2-40B4-BE49-F238E27FC236}">
                <a16:creationId xmlns:a16="http://schemas.microsoft.com/office/drawing/2014/main" id="{5E861B9A-2509-49FC-9649-71134EB91350}"/>
              </a:ext>
            </a:extLst>
          </p:cNvPr>
          <p:cNvSpPr>
            <a:spLocks noChangeArrowheads="1"/>
          </p:cNvSpPr>
          <p:nvPr/>
        </p:nvSpPr>
        <p:spPr bwMode="auto">
          <a:xfrm>
            <a:off x="2238375" y="1500188"/>
            <a:ext cx="8001000" cy="1143000"/>
          </a:xfrm>
          <a:prstGeom prst="roundRect">
            <a:avLst>
              <a:gd name="adj" fmla="val 16667"/>
            </a:avLst>
          </a:prstGeom>
          <a:noFill/>
          <a:ln>
            <a:noFill/>
          </a:ln>
          <a:effectLst/>
          <a:extLst>
            <a:ext uri="{909E8E84-426E-40DD-AFC4-6F175D3DCCD1}">
              <a14:hiddenFill xmlns:a14="http://schemas.microsoft.com/office/drawing/2010/main">
                <a:gradFill rotWithShape="0">
                  <a:gsLst>
                    <a:gs pos="0">
                      <a:srgbClr val="9191DB"/>
                    </a:gs>
                    <a:gs pos="100000">
                      <a:srgbClr val="E0E0F5"/>
                    </a:gs>
                  </a:gsLst>
                  <a:lin ang="5400000" scaled="1"/>
                </a:gradFill>
              </a14:hiddenFill>
            </a:ex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t>The FASB developed a </a:t>
            </a:r>
          </a:p>
          <a:p>
            <a:pPr eaLnBrk="1" hangingPunct="1"/>
            <a:r>
              <a:rPr lang="en-US" altLang="en-US" sz="2625" b="1">
                <a:solidFill>
                  <a:srgbClr val="E84D00"/>
                </a:solidFill>
              </a:rPr>
              <a:t>CONCEPTUAL FRAMEWORK</a:t>
            </a:r>
            <a:r>
              <a:rPr lang="en-US" altLang="en-US" sz="2250" b="1"/>
              <a:t>  </a:t>
            </a:r>
          </a:p>
          <a:p>
            <a:pPr eaLnBrk="1" hangingPunct="1"/>
            <a:r>
              <a:rPr lang="en-US" altLang="en-US" sz="2250" b="1"/>
              <a:t>to resolve accounting and reporting problems. </a:t>
            </a:r>
            <a:r>
              <a:rPr lang="en-US" altLang="en-US" sz="2625" b="1"/>
              <a:t>    </a:t>
            </a:r>
          </a:p>
        </p:txBody>
      </p:sp>
      <p:sp>
        <p:nvSpPr>
          <p:cNvPr id="8196" name="AutoShape 19">
            <a:extLst>
              <a:ext uri="{FF2B5EF4-FFF2-40B4-BE49-F238E27FC236}">
                <a16:creationId xmlns:a16="http://schemas.microsoft.com/office/drawing/2014/main" id="{26CEC12C-5C5A-49B1-9116-7626339DFBF6}"/>
              </a:ext>
            </a:extLst>
          </p:cNvPr>
          <p:cNvSpPr>
            <a:spLocks noChangeAspect="1" noChangeArrowheads="1" noTextEdit="1"/>
          </p:cNvSpPr>
          <p:nvPr/>
        </p:nvSpPr>
        <p:spPr bwMode="auto">
          <a:xfrm>
            <a:off x="1881188" y="2928938"/>
            <a:ext cx="8429625"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z="1688"/>
          </a:p>
        </p:txBody>
      </p:sp>
      <p:cxnSp>
        <p:nvCxnSpPr>
          <p:cNvPr id="8197" name="_s12321">
            <a:extLst>
              <a:ext uri="{FF2B5EF4-FFF2-40B4-BE49-F238E27FC236}">
                <a16:creationId xmlns:a16="http://schemas.microsoft.com/office/drawing/2014/main" id="{8A918382-1418-47EC-8FC5-4B9E63CEBAD3}"/>
              </a:ext>
            </a:extLst>
          </p:cNvPr>
          <p:cNvCxnSpPr>
            <a:cxnSpLocks noChangeShapeType="1"/>
            <a:stCxn id="8205" idx="0"/>
            <a:endCxn id="8201" idx="2"/>
          </p:cNvCxnSpPr>
          <p:nvPr/>
        </p:nvCxnSpPr>
        <p:spPr bwMode="auto">
          <a:xfrm rot="5400000" flipH="1">
            <a:off x="7393038" y="3004096"/>
            <a:ext cx="684609" cy="3278684"/>
          </a:xfrm>
          <a:prstGeom prst="bentConnector3">
            <a:avLst>
              <a:gd name="adj1" fmla="val 11824"/>
            </a:avLst>
          </a:prstGeom>
          <a:noFill/>
          <a:ln w="28575">
            <a:solidFill>
              <a:schemeClr val="tx1"/>
            </a:solidFill>
            <a:miter lim="800000"/>
            <a:headEnd/>
            <a:tailEnd/>
          </a:ln>
          <a:extLst>
            <a:ext uri="{909E8E84-426E-40DD-AFC4-6F175D3DCCD1}">
              <a14:hiddenFill xmlns:a14="http://schemas.microsoft.com/office/drawing/2010/main">
                <a:noFill/>
              </a14:hiddenFill>
            </a:ext>
          </a:extLst>
        </p:spPr>
      </p:cxnSp>
      <p:cxnSp>
        <p:nvCxnSpPr>
          <p:cNvPr id="8198" name="_s12315">
            <a:extLst>
              <a:ext uri="{FF2B5EF4-FFF2-40B4-BE49-F238E27FC236}">
                <a16:creationId xmlns:a16="http://schemas.microsoft.com/office/drawing/2014/main" id="{A1D8086A-EBBA-44DD-80FF-3DE71DBE77E5}"/>
              </a:ext>
            </a:extLst>
          </p:cNvPr>
          <p:cNvCxnSpPr>
            <a:cxnSpLocks noChangeShapeType="1"/>
            <a:stCxn id="8204" idx="0"/>
            <a:endCxn id="8201" idx="2"/>
          </p:cNvCxnSpPr>
          <p:nvPr/>
        </p:nvCxnSpPr>
        <p:spPr bwMode="auto">
          <a:xfrm rot="5400000" flipH="1">
            <a:off x="6301383" y="4095750"/>
            <a:ext cx="684609" cy="1095375"/>
          </a:xfrm>
          <a:prstGeom prst="bentConnector3">
            <a:avLst>
              <a:gd name="adj1" fmla="val 11824"/>
            </a:avLst>
          </a:prstGeom>
          <a:noFill/>
          <a:ln w="28575">
            <a:solidFill>
              <a:schemeClr val="tx1"/>
            </a:solidFill>
            <a:miter lim="800000"/>
            <a:headEnd/>
            <a:tailEnd/>
          </a:ln>
          <a:extLst>
            <a:ext uri="{909E8E84-426E-40DD-AFC4-6F175D3DCCD1}">
              <a14:hiddenFill xmlns:a14="http://schemas.microsoft.com/office/drawing/2010/main">
                <a:noFill/>
              </a14:hiddenFill>
            </a:ext>
          </a:extLst>
        </p:spPr>
      </p:cxnSp>
      <p:cxnSp>
        <p:nvCxnSpPr>
          <p:cNvPr id="8199" name="_s12314">
            <a:extLst>
              <a:ext uri="{FF2B5EF4-FFF2-40B4-BE49-F238E27FC236}">
                <a16:creationId xmlns:a16="http://schemas.microsoft.com/office/drawing/2014/main" id="{72166C63-EBA5-4F27-BED0-BB92C267529B}"/>
              </a:ext>
            </a:extLst>
          </p:cNvPr>
          <p:cNvCxnSpPr>
            <a:cxnSpLocks noChangeShapeType="1"/>
            <a:stCxn id="8203" idx="0"/>
            <a:endCxn id="8201" idx="2"/>
          </p:cNvCxnSpPr>
          <p:nvPr/>
        </p:nvCxnSpPr>
        <p:spPr bwMode="auto">
          <a:xfrm rot="16200000">
            <a:off x="5206008" y="4095750"/>
            <a:ext cx="684609" cy="1095375"/>
          </a:xfrm>
          <a:prstGeom prst="bentConnector3">
            <a:avLst>
              <a:gd name="adj1" fmla="val 11824"/>
            </a:avLst>
          </a:prstGeom>
          <a:noFill/>
          <a:ln w="28575">
            <a:solidFill>
              <a:schemeClr val="tx1"/>
            </a:solidFill>
            <a:miter lim="800000"/>
            <a:headEnd/>
            <a:tailEnd/>
          </a:ln>
          <a:extLst>
            <a:ext uri="{909E8E84-426E-40DD-AFC4-6F175D3DCCD1}">
              <a14:hiddenFill xmlns:a14="http://schemas.microsoft.com/office/drawing/2010/main">
                <a:noFill/>
              </a14:hiddenFill>
            </a:ext>
          </a:extLst>
        </p:spPr>
      </p:cxnSp>
      <p:cxnSp>
        <p:nvCxnSpPr>
          <p:cNvPr id="8200" name="_s12313">
            <a:extLst>
              <a:ext uri="{FF2B5EF4-FFF2-40B4-BE49-F238E27FC236}">
                <a16:creationId xmlns:a16="http://schemas.microsoft.com/office/drawing/2014/main" id="{274FEB61-A9A0-4154-83BE-C984CFB81F45}"/>
              </a:ext>
            </a:extLst>
          </p:cNvPr>
          <p:cNvCxnSpPr>
            <a:cxnSpLocks noChangeShapeType="1"/>
            <a:stCxn id="8202" idx="0"/>
            <a:endCxn id="8201" idx="2"/>
          </p:cNvCxnSpPr>
          <p:nvPr/>
        </p:nvCxnSpPr>
        <p:spPr bwMode="auto">
          <a:xfrm rot="16200000">
            <a:off x="4114354" y="3004096"/>
            <a:ext cx="684609" cy="3278683"/>
          </a:xfrm>
          <a:prstGeom prst="bentConnector3">
            <a:avLst>
              <a:gd name="adj1" fmla="val 11824"/>
            </a:avLst>
          </a:prstGeom>
          <a:noFill/>
          <a:ln w="28575">
            <a:solidFill>
              <a:schemeClr val="tx1"/>
            </a:solidFill>
            <a:miter lim="800000"/>
            <a:headEnd/>
            <a:tailEnd/>
          </a:ln>
          <a:extLst>
            <a:ext uri="{909E8E84-426E-40DD-AFC4-6F175D3DCCD1}">
              <a14:hiddenFill xmlns:a14="http://schemas.microsoft.com/office/drawing/2010/main">
                <a:noFill/>
              </a14:hiddenFill>
            </a:ext>
          </a:extLst>
        </p:spPr>
      </p:cxnSp>
      <p:sp>
        <p:nvSpPr>
          <p:cNvPr id="8201" name="_s12309">
            <a:extLst>
              <a:ext uri="{FF2B5EF4-FFF2-40B4-BE49-F238E27FC236}">
                <a16:creationId xmlns:a16="http://schemas.microsoft.com/office/drawing/2014/main" id="{B3E1799B-2CC5-4F5E-8FD7-058978D78E9E}"/>
              </a:ext>
            </a:extLst>
          </p:cNvPr>
          <p:cNvSpPr>
            <a:spLocks noChangeArrowheads="1"/>
          </p:cNvSpPr>
          <p:nvPr/>
        </p:nvSpPr>
        <p:spPr bwMode="auto">
          <a:xfrm>
            <a:off x="5159872" y="2928938"/>
            <a:ext cx="1872258" cy="1372195"/>
          </a:xfrm>
          <a:prstGeom prst="roundRect">
            <a:avLst>
              <a:gd name="adj" fmla="val 16667"/>
            </a:avLst>
          </a:prstGeom>
          <a:gradFill rotWithShape="0">
            <a:gsLst>
              <a:gs pos="0">
                <a:srgbClr val="E84D00"/>
              </a:gs>
              <a:gs pos="100000">
                <a:srgbClr val="F08E5D"/>
              </a:gs>
            </a:gsLst>
            <a:lin ang="5400000" scaled="1"/>
          </a:gradFill>
          <a:ln w="9525">
            <a:round/>
            <a:headEnd/>
            <a:tailEnd/>
          </a:ln>
          <a:effectLst/>
          <a:scene3d>
            <a:camera prst="legacyPerspectiveBottom"/>
            <a:lightRig rig="legacyFlat3" dir="t"/>
          </a:scene3d>
          <a:sp3d extrusionH="8874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t>Conceptual</a:t>
            </a:r>
          </a:p>
          <a:p>
            <a:pPr eaLnBrk="1" hangingPunct="1"/>
            <a:r>
              <a:rPr lang="en-US" altLang="en-US" sz="2250" b="1"/>
              <a:t>Framework</a:t>
            </a:r>
          </a:p>
        </p:txBody>
      </p:sp>
      <p:sp>
        <p:nvSpPr>
          <p:cNvPr id="8202" name="_s12310">
            <a:extLst>
              <a:ext uri="{FF2B5EF4-FFF2-40B4-BE49-F238E27FC236}">
                <a16:creationId xmlns:a16="http://schemas.microsoft.com/office/drawing/2014/main" id="{BD36D1BF-1C3C-47D2-A55D-DE6BD619253A}"/>
              </a:ext>
            </a:extLst>
          </p:cNvPr>
          <p:cNvSpPr>
            <a:spLocks noChangeArrowheads="1"/>
          </p:cNvSpPr>
          <p:nvPr/>
        </p:nvSpPr>
        <p:spPr bwMode="auto">
          <a:xfrm>
            <a:off x="1881188" y="4985743"/>
            <a:ext cx="1873747" cy="1372195"/>
          </a:xfrm>
          <a:prstGeom prst="roundRect">
            <a:avLst>
              <a:gd name="adj" fmla="val 16667"/>
            </a:avLst>
          </a:prstGeom>
          <a:gradFill rotWithShape="0">
            <a:gsLst>
              <a:gs pos="0">
                <a:srgbClr val="FFCC33"/>
              </a:gs>
              <a:gs pos="100000">
                <a:srgbClr val="FFD75D"/>
              </a:gs>
            </a:gsLst>
            <a:lin ang="5400000" scaled="1"/>
          </a:gradFill>
          <a:ln w="9525">
            <a:round/>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1969" b="1"/>
              <a:t>Financial </a:t>
            </a:r>
          </a:p>
          <a:p>
            <a:pPr eaLnBrk="1" hangingPunct="1"/>
            <a:r>
              <a:rPr lang="en-US" altLang="en-US" sz="1969" b="1"/>
              <a:t>Reporting</a:t>
            </a:r>
          </a:p>
          <a:p>
            <a:pPr eaLnBrk="1" hangingPunct="1"/>
            <a:r>
              <a:rPr lang="en-US" altLang="en-US" sz="1969" b="1"/>
              <a:t>Objectives</a:t>
            </a:r>
          </a:p>
        </p:txBody>
      </p:sp>
      <p:sp>
        <p:nvSpPr>
          <p:cNvPr id="8203" name="_s12311">
            <a:extLst>
              <a:ext uri="{FF2B5EF4-FFF2-40B4-BE49-F238E27FC236}">
                <a16:creationId xmlns:a16="http://schemas.microsoft.com/office/drawing/2014/main" id="{53BB9467-0D1C-44DE-B8A4-EDECFC7AF2DD}"/>
              </a:ext>
            </a:extLst>
          </p:cNvPr>
          <p:cNvSpPr>
            <a:spLocks noChangeArrowheads="1"/>
          </p:cNvSpPr>
          <p:nvPr/>
        </p:nvSpPr>
        <p:spPr bwMode="auto">
          <a:xfrm>
            <a:off x="4065985" y="4985743"/>
            <a:ext cx="1873747" cy="1372195"/>
          </a:xfrm>
          <a:prstGeom prst="roundRect">
            <a:avLst>
              <a:gd name="adj" fmla="val 16667"/>
            </a:avLst>
          </a:prstGeom>
          <a:gradFill rotWithShape="0">
            <a:gsLst>
              <a:gs pos="0">
                <a:srgbClr val="E84D00"/>
              </a:gs>
              <a:gs pos="100000">
                <a:srgbClr val="EB611C"/>
              </a:gs>
            </a:gsLst>
            <a:lin ang="5400000" scaled="1"/>
          </a:gradFill>
          <a:ln w="9525">
            <a:round/>
            <a:headEnd/>
            <a:tailEnd/>
          </a:ln>
          <a:effectLst/>
          <a:scene3d>
            <a:camera prst="legacyPerspectiveTop"/>
            <a:lightRig rig="legacyFlat3" dir="b"/>
          </a:scene3d>
          <a:sp3d extrusionH="8874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1969" b="1"/>
              <a:t>Qualitative </a:t>
            </a:r>
          </a:p>
          <a:p>
            <a:pPr eaLnBrk="1" hangingPunct="1"/>
            <a:r>
              <a:rPr lang="en-US" altLang="en-US" sz="1969" b="1"/>
              <a:t>Characteristics</a:t>
            </a:r>
          </a:p>
        </p:txBody>
      </p:sp>
      <p:sp>
        <p:nvSpPr>
          <p:cNvPr id="8204" name="_s12312">
            <a:extLst>
              <a:ext uri="{FF2B5EF4-FFF2-40B4-BE49-F238E27FC236}">
                <a16:creationId xmlns:a16="http://schemas.microsoft.com/office/drawing/2014/main" id="{7FBD44BF-A962-47E2-9CD6-2A34CB0E42D7}"/>
              </a:ext>
            </a:extLst>
          </p:cNvPr>
          <p:cNvSpPr>
            <a:spLocks noChangeArrowheads="1"/>
          </p:cNvSpPr>
          <p:nvPr/>
        </p:nvSpPr>
        <p:spPr bwMode="auto">
          <a:xfrm>
            <a:off x="6252270" y="4985743"/>
            <a:ext cx="1873746" cy="1372195"/>
          </a:xfrm>
          <a:prstGeom prst="roundRect">
            <a:avLst>
              <a:gd name="adj" fmla="val 16667"/>
            </a:avLst>
          </a:prstGeom>
          <a:gradFill rotWithShape="0">
            <a:gsLst>
              <a:gs pos="0">
                <a:srgbClr val="FFCC33"/>
              </a:gs>
              <a:gs pos="100000">
                <a:srgbClr val="F3C231"/>
              </a:gs>
            </a:gsLst>
            <a:lin ang="5400000" scaled="1"/>
          </a:gradFill>
          <a:ln w="9525">
            <a:round/>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1969" b="1"/>
              <a:t>Financial </a:t>
            </a:r>
          </a:p>
          <a:p>
            <a:pPr eaLnBrk="1" hangingPunct="1"/>
            <a:r>
              <a:rPr lang="en-US" altLang="en-US" sz="1969" b="1"/>
              <a:t>Statement</a:t>
            </a:r>
          </a:p>
          <a:p>
            <a:pPr eaLnBrk="1" hangingPunct="1"/>
            <a:r>
              <a:rPr lang="en-US" altLang="en-US" sz="1969" b="1"/>
              <a:t>Elements</a:t>
            </a:r>
          </a:p>
        </p:txBody>
      </p:sp>
      <p:sp>
        <p:nvSpPr>
          <p:cNvPr id="8205" name="_s12320">
            <a:extLst>
              <a:ext uri="{FF2B5EF4-FFF2-40B4-BE49-F238E27FC236}">
                <a16:creationId xmlns:a16="http://schemas.microsoft.com/office/drawing/2014/main" id="{BAAC2303-562E-4943-8B48-0684234DA1BE}"/>
              </a:ext>
            </a:extLst>
          </p:cNvPr>
          <p:cNvSpPr>
            <a:spLocks noChangeArrowheads="1"/>
          </p:cNvSpPr>
          <p:nvPr/>
        </p:nvSpPr>
        <p:spPr bwMode="auto">
          <a:xfrm>
            <a:off x="8437067" y="4985743"/>
            <a:ext cx="1873746" cy="1372195"/>
          </a:xfrm>
          <a:prstGeom prst="roundRect">
            <a:avLst>
              <a:gd name="adj" fmla="val 16667"/>
            </a:avLst>
          </a:prstGeom>
          <a:gradFill rotWithShape="0">
            <a:gsLst>
              <a:gs pos="0">
                <a:srgbClr val="E84D00"/>
              </a:gs>
              <a:gs pos="100000">
                <a:srgbClr val="EB6624"/>
              </a:gs>
            </a:gsLst>
            <a:lin ang="5400000" scaled="1"/>
          </a:gradFill>
          <a:ln w="9525">
            <a:round/>
            <a:headEnd/>
            <a:tailEnd/>
          </a:ln>
          <a:effectLst/>
          <a:scene3d>
            <a:camera prst="legacyPerspectiveTop"/>
            <a:lightRig rig="legacyFlat3" dir="b"/>
          </a:scene3d>
          <a:sp3d extrusionH="8874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1969" b="1"/>
              <a:t>Assumptions</a:t>
            </a:r>
          </a:p>
          <a:p>
            <a:pPr eaLnBrk="1" hangingPunct="1"/>
            <a:r>
              <a:rPr lang="en-US" altLang="en-US" sz="1969" b="1"/>
              <a:t>Principles</a:t>
            </a:r>
          </a:p>
          <a:p>
            <a:pPr eaLnBrk="1" hangingPunct="1"/>
            <a:r>
              <a:rPr lang="en-US" altLang="en-US" sz="1969" b="1"/>
              <a:t>Constraints</a:t>
            </a:r>
          </a:p>
        </p:txBody>
      </p:sp>
    </p:spTree>
  </p:cSld>
  <p:clrMapOvr>
    <a:masterClrMapping/>
  </p:clrMapOvr>
  <p:transition advTm="96210">
    <p:cover dir="u"/>
  </p:transition>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5">
            <a:extLst>
              <a:ext uri="{FF2B5EF4-FFF2-40B4-BE49-F238E27FC236}">
                <a16:creationId xmlns:a16="http://schemas.microsoft.com/office/drawing/2014/main" id="{D69E1963-3023-4174-B71A-9A586D4B6BB2}"/>
              </a:ext>
            </a:extLst>
          </p:cNvPr>
          <p:cNvSpPr>
            <a:spLocks noGrp="1" noChangeArrowheads="1"/>
          </p:cNvSpPr>
          <p:nvPr>
            <p:ph type="title"/>
          </p:nvPr>
        </p:nvSpPr>
        <p:spPr/>
        <p:txBody>
          <a:bodyPr/>
          <a:lstStyle/>
          <a:p>
            <a:pPr eaLnBrk="1" hangingPunct="1"/>
            <a:r>
              <a:rPr lang="en-US" altLang="en-US"/>
              <a:t>\</a:t>
            </a:r>
          </a:p>
        </p:txBody>
      </p:sp>
      <p:sp>
        <p:nvSpPr>
          <p:cNvPr id="10243" name="Text Box 6">
            <a:extLst>
              <a:ext uri="{FF2B5EF4-FFF2-40B4-BE49-F238E27FC236}">
                <a16:creationId xmlns:a16="http://schemas.microsoft.com/office/drawing/2014/main" id="{26CCFE6C-453D-4951-9D52-1FB5069616C9}"/>
              </a:ext>
            </a:extLst>
          </p:cNvPr>
          <p:cNvSpPr txBox="1">
            <a:spLocks noChangeArrowheads="1"/>
          </p:cNvSpPr>
          <p:nvPr/>
        </p:nvSpPr>
        <p:spPr bwMode="auto">
          <a:xfrm>
            <a:off x="2095500" y="285750"/>
            <a:ext cx="8215313" cy="1275349"/>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t>STUDY OBJECTIVE 2</a:t>
            </a:r>
          </a:p>
          <a:p>
            <a:pPr eaLnBrk="1" hangingPunct="1">
              <a:spcBef>
                <a:spcPct val="50000"/>
              </a:spcBef>
            </a:pPr>
            <a:r>
              <a:rPr lang="en-US" altLang="en-US" sz="3375" b="1">
                <a:solidFill>
                  <a:schemeClr val="bg1"/>
                </a:solidFill>
              </a:rPr>
              <a:t>FINANCIAL REPORTING OBJECTIVES</a:t>
            </a:r>
          </a:p>
        </p:txBody>
      </p:sp>
      <p:graphicFrame>
        <p:nvGraphicFramePr>
          <p:cNvPr id="15446" name="Group 86">
            <a:extLst>
              <a:ext uri="{FF2B5EF4-FFF2-40B4-BE49-F238E27FC236}">
                <a16:creationId xmlns:a16="http://schemas.microsoft.com/office/drawing/2014/main" id="{357CDDE7-5D0D-449E-A865-3EF52A37A77E}"/>
              </a:ext>
            </a:extLst>
          </p:cNvPr>
          <p:cNvGraphicFramePr>
            <a:graphicFrameLocks noGrp="1"/>
          </p:cNvGraphicFramePr>
          <p:nvPr>
            <p:ph sz="half" idx="2"/>
          </p:nvPr>
        </p:nvGraphicFramePr>
        <p:xfrm>
          <a:off x="2238376" y="3286126"/>
          <a:ext cx="7837290" cy="1680629"/>
        </p:xfrm>
        <a:graphic>
          <a:graphicData uri="http://schemas.openxmlformats.org/drawingml/2006/table">
            <a:tbl>
              <a:tblPr/>
              <a:tblGrid>
                <a:gridCol w="357188">
                  <a:extLst>
                    <a:ext uri="{9D8B030D-6E8A-4147-A177-3AD203B41FA5}">
                      <a16:colId xmlns:a16="http://schemas.microsoft.com/office/drawing/2014/main" val="20000"/>
                    </a:ext>
                  </a:extLst>
                </a:gridCol>
                <a:gridCol w="7480102">
                  <a:extLst>
                    <a:ext uri="{9D8B030D-6E8A-4147-A177-3AD203B41FA5}">
                      <a16:colId xmlns:a16="http://schemas.microsoft.com/office/drawing/2014/main" val="20001"/>
                    </a:ext>
                  </a:extLst>
                </a:gridCol>
              </a:tblGrid>
              <a:tr h="42862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0" i="0" u="none" strike="noStrike" cap="none" normalizeH="0" baseline="0">
                          <a:ln>
                            <a:noFill/>
                          </a:ln>
                          <a:solidFill>
                            <a:schemeClr val="tx1"/>
                          </a:solidFill>
                          <a:effectLst/>
                          <a:latin typeface="Times New Roman" panose="02020603050405020304" pitchFamily="18" charset="0"/>
                        </a:rPr>
                        <a:t>1</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1">
                      <a:gsLst>
                        <a:gs pos="0">
                          <a:srgbClr val="E84D00"/>
                        </a:gs>
                        <a:gs pos="100000">
                          <a:srgbClr val="E84D00">
                            <a:gamma/>
                            <a:tint val="76078"/>
                            <a:invGamma/>
                          </a:srgbClr>
                        </a:gs>
                      </a:gsLst>
                      <a:lin ang="5400000" scaled="1"/>
                    </a:grad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1" i="0" u="none" strike="noStrike" cap="none" normalizeH="0" baseline="0">
                          <a:ln>
                            <a:noFill/>
                          </a:ln>
                          <a:solidFill>
                            <a:schemeClr val="tx1"/>
                          </a:solidFill>
                          <a:effectLst/>
                          <a:latin typeface="Times New Roman" panose="02020603050405020304" pitchFamily="18" charset="0"/>
                        </a:rPr>
                        <a:t>Useful to those making investment and credit decisions.</a:t>
                      </a:r>
                      <a:endParaRPr kumimoji="0" lang="en-US" altLang="en-US" sz="2300" b="0" i="0" u="none" strike="noStrike" cap="none" normalizeH="0" baseline="0">
                        <a:ln>
                          <a:noFill/>
                        </a:ln>
                        <a:solidFill>
                          <a:schemeClr val="tx1"/>
                        </a:solidFill>
                        <a:effectLst/>
                        <a:latin typeface="Times New Roman" panose="02020603050405020304" pitchFamily="18" charset="0"/>
                      </a:endParaRP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1">
                      <a:gsLst>
                        <a:gs pos="0">
                          <a:srgbClr val="E84D00"/>
                        </a:gs>
                        <a:gs pos="100000">
                          <a:srgbClr val="E84D00">
                            <a:gamma/>
                            <a:tint val="76078"/>
                            <a:invGamma/>
                          </a:srgbClr>
                        </a:gs>
                      </a:gsLst>
                      <a:lin ang="5400000" scaled="1"/>
                    </a:gradFill>
                  </a:tcPr>
                </a:tc>
                <a:extLst>
                  <a:ext uri="{0D108BD9-81ED-4DB2-BD59-A6C34878D82A}">
                    <a16:rowId xmlns:a16="http://schemas.microsoft.com/office/drawing/2014/main" val="10000"/>
                  </a:ext>
                </a:extLst>
              </a:tr>
              <a:tr h="42862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0" i="0" u="none" strike="noStrike" cap="none" normalizeH="0" baseline="0">
                          <a:ln>
                            <a:noFill/>
                          </a:ln>
                          <a:solidFill>
                            <a:schemeClr val="tx1"/>
                          </a:solidFill>
                          <a:effectLst/>
                          <a:latin typeface="Times New Roman" panose="02020603050405020304" pitchFamily="18" charset="0"/>
                        </a:rPr>
                        <a:t>2</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1">
                      <a:gsLst>
                        <a:gs pos="0">
                          <a:srgbClr val="E84D00"/>
                        </a:gs>
                        <a:gs pos="100000">
                          <a:srgbClr val="E84D00">
                            <a:gamma/>
                            <a:tint val="76078"/>
                            <a:invGamma/>
                          </a:srgbClr>
                        </a:gs>
                      </a:gsLst>
                      <a:lin ang="5400000" scaled="1"/>
                    </a:grad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1" i="0" u="none" strike="noStrike" cap="none" normalizeH="0" baseline="0">
                          <a:ln>
                            <a:noFill/>
                          </a:ln>
                          <a:solidFill>
                            <a:schemeClr val="tx1"/>
                          </a:solidFill>
                          <a:effectLst/>
                          <a:latin typeface="Times New Roman" panose="02020603050405020304" pitchFamily="18" charset="0"/>
                        </a:rPr>
                        <a:t>Helpful in assessing future cash flows.</a:t>
                      </a:r>
                      <a:endParaRPr kumimoji="0" lang="en-US" altLang="en-US" sz="2300" b="0" i="0" u="none" strike="noStrike" cap="none" normalizeH="0" baseline="0">
                        <a:ln>
                          <a:noFill/>
                        </a:ln>
                        <a:solidFill>
                          <a:schemeClr val="tx1"/>
                        </a:solidFill>
                        <a:effectLst/>
                        <a:latin typeface="Times New Roman" panose="02020603050405020304" pitchFamily="18" charset="0"/>
                      </a:endParaRP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1">
                      <a:gsLst>
                        <a:gs pos="0">
                          <a:srgbClr val="E84D00"/>
                        </a:gs>
                        <a:gs pos="100000">
                          <a:srgbClr val="E84D00">
                            <a:gamma/>
                            <a:tint val="76078"/>
                            <a:invGamma/>
                          </a:srgbClr>
                        </a:gs>
                      </a:gsLst>
                      <a:lin ang="5400000" scaled="1"/>
                    </a:gradFill>
                  </a:tcPr>
                </a:tc>
                <a:extLst>
                  <a:ext uri="{0D108BD9-81ED-4DB2-BD59-A6C34878D82A}">
                    <a16:rowId xmlns:a16="http://schemas.microsoft.com/office/drawing/2014/main" val="10001"/>
                  </a:ext>
                </a:extLst>
              </a:tr>
              <a:tr h="808137">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0" i="0" u="none" strike="noStrike" cap="none" normalizeH="0" baseline="0">
                          <a:ln>
                            <a:noFill/>
                          </a:ln>
                          <a:solidFill>
                            <a:schemeClr val="tx1"/>
                          </a:solidFill>
                          <a:effectLst/>
                          <a:latin typeface="Times New Roman" panose="02020603050405020304" pitchFamily="18" charset="0"/>
                        </a:rPr>
                        <a:t>3</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gradFill rotWithShape="1">
                      <a:gsLst>
                        <a:gs pos="0">
                          <a:srgbClr val="E84D00"/>
                        </a:gs>
                        <a:gs pos="100000">
                          <a:srgbClr val="E84D00">
                            <a:gamma/>
                            <a:tint val="76078"/>
                            <a:invGamma/>
                          </a:srgbClr>
                        </a:gs>
                      </a:gsLst>
                      <a:lin ang="5400000" scaled="1"/>
                    </a:grad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1" i="0" u="none" strike="noStrike" cap="none" normalizeH="0" baseline="0">
                          <a:ln>
                            <a:noFill/>
                          </a:ln>
                          <a:solidFill>
                            <a:schemeClr val="tx1"/>
                          </a:solidFill>
                          <a:effectLst/>
                          <a:latin typeface="Times New Roman" panose="02020603050405020304" pitchFamily="18" charset="0"/>
                        </a:rPr>
                        <a:t>That identifies the economic resources, the claims to those resources, and the changes in those resources and claims.</a:t>
                      </a:r>
                      <a:endParaRPr kumimoji="0" lang="en-US" altLang="en-US" sz="2300" b="0" i="0" u="none" strike="noStrike" cap="none" normalizeH="0" baseline="0">
                        <a:ln>
                          <a:noFill/>
                        </a:ln>
                        <a:solidFill>
                          <a:schemeClr val="tx1"/>
                        </a:solidFill>
                        <a:effectLst/>
                        <a:latin typeface="Times New Roman" panose="02020603050405020304" pitchFamily="18" charset="0"/>
                      </a:endParaRP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gradFill rotWithShape="1">
                      <a:gsLst>
                        <a:gs pos="0">
                          <a:srgbClr val="E84D00"/>
                        </a:gs>
                        <a:gs pos="100000">
                          <a:srgbClr val="E84D00">
                            <a:gamma/>
                            <a:tint val="76078"/>
                            <a:invGamma/>
                          </a:srgbClr>
                        </a:gs>
                      </a:gsLst>
                      <a:lin ang="5400000" scaled="1"/>
                    </a:gradFill>
                  </a:tcPr>
                </a:tc>
                <a:extLst>
                  <a:ext uri="{0D108BD9-81ED-4DB2-BD59-A6C34878D82A}">
                    <a16:rowId xmlns:a16="http://schemas.microsoft.com/office/drawing/2014/main" val="10002"/>
                  </a:ext>
                </a:extLst>
              </a:tr>
            </a:tbl>
          </a:graphicData>
        </a:graphic>
      </p:graphicFrame>
      <p:sp>
        <p:nvSpPr>
          <p:cNvPr id="10258" name="Rectangle 73">
            <a:extLst>
              <a:ext uri="{FF2B5EF4-FFF2-40B4-BE49-F238E27FC236}">
                <a16:creationId xmlns:a16="http://schemas.microsoft.com/office/drawing/2014/main" id="{6BB366CF-4027-4FE1-863C-816CB415215D}"/>
              </a:ext>
            </a:extLst>
          </p:cNvPr>
          <p:cNvSpPr>
            <a:spLocks noChangeArrowheads="1"/>
          </p:cNvSpPr>
          <p:nvPr/>
        </p:nvSpPr>
        <p:spPr bwMode="auto">
          <a:xfrm>
            <a:off x="2738437" y="2071688"/>
            <a:ext cx="6643688" cy="714375"/>
          </a:xfrm>
          <a:prstGeom prst="rect">
            <a:avLst/>
          </a:prstGeom>
          <a:gradFill rotWithShape="0">
            <a:gsLst>
              <a:gs pos="0">
                <a:srgbClr val="FFCC33"/>
              </a:gs>
              <a:gs pos="100000">
                <a:srgbClr val="FFE084"/>
              </a:gs>
            </a:gsLst>
            <a:lin ang="5400000" scaled="1"/>
          </a:gra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625" b="1"/>
              <a:t>To provide information:</a:t>
            </a:r>
            <a:r>
              <a:rPr lang="en-US" altLang="en-US" sz="2250"/>
              <a:t>  </a:t>
            </a:r>
          </a:p>
        </p:txBody>
      </p:sp>
      <p:sp>
        <p:nvSpPr>
          <p:cNvPr id="10259" name="Text Box 90">
            <a:extLst>
              <a:ext uri="{FF2B5EF4-FFF2-40B4-BE49-F238E27FC236}">
                <a16:creationId xmlns:a16="http://schemas.microsoft.com/office/drawing/2014/main" id="{6DE45382-8543-4727-8046-15EC0E679EF5}"/>
              </a:ext>
            </a:extLst>
          </p:cNvPr>
          <p:cNvSpPr txBox="1">
            <a:spLocks noChangeArrowheads="1"/>
          </p:cNvSpPr>
          <p:nvPr/>
        </p:nvSpPr>
        <p:spPr bwMode="auto">
          <a:xfrm>
            <a:off x="2663600" y="5485804"/>
            <a:ext cx="6677277" cy="525208"/>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813" b="1">
                <a:solidFill>
                  <a:srgbClr val="3D3DB7"/>
                </a:solidFill>
              </a:rPr>
              <a:t>Assets – Liabilities = Stockholders’ Equity</a:t>
            </a:r>
          </a:p>
        </p:txBody>
      </p:sp>
    </p:spTree>
  </p:cSld>
  <p:clrMapOvr>
    <a:masterClrMapping/>
  </p:clrMapOvr>
  <p:transition advTm="60103">
    <p:cover dir="u"/>
  </p:transition>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Text Box 40">
            <a:extLst>
              <a:ext uri="{FF2B5EF4-FFF2-40B4-BE49-F238E27FC236}">
                <a16:creationId xmlns:a16="http://schemas.microsoft.com/office/drawing/2014/main" id="{9E1C4FBF-F0BE-4560-9879-ECA0D8B4FCDB}"/>
              </a:ext>
            </a:extLst>
          </p:cNvPr>
          <p:cNvSpPr txBox="1">
            <a:spLocks noChangeArrowheads="1"/>
          </p:cNvSpPr>
          <p:nvPr/>
        </p:nvSpPr>
        <p:spPr bwMode="auto">
          <a:xfrm>
            <a:off x="2095500" y="285750"/>
            <a:ext cx="8215313" cy="1275349"/>
          </a:xfrm>
          <a:prstGeom prst="rect">
            <a:avLst/>
          </a:prstGeom>
          <a:solidFill>
            <a:srgbClr val="B2B2E6"/>
          </a:solidFill>
          <a:ln w="12700">
            <a:solidFill>
              <a:schemeClr val="bg1"/>
            </a:solidFill>
            <a:miter lim="800000"/>
            <a:headEnd/>
            <a:tailEnd/>
          </a:ln>
          <a:effectLst>
            <a:outerShdw dist="107763" dir="13500000" algn="ctr" rotWithShape="0">
              <a:schemeClr val="bg2">
                <a:alpha val="50000"/>
              </a:schemeClr>
            </a:outerShdw>
          </a:effec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t>STUDY OBJECTIVE 3</a:t>
            </a:r>
          </a:p>
          <a:p>
            <a:pPr eaLnBrk="1" hangingPunct="1">
              <a:spcBef>
                <a:spcPct val="50000"/>
              </a:spcBef>
            </a:pPr>
            <a:r>
              <a:rPr lang="en-US" altLang="en-US" sz="3375" b="1">
                <a:solidFill>
                  <a:schemeClr val="bg1"/>
                </a:solidFill>
              </a:rPr>
              <a:t>QUALITATIVE CHARACTERISTICS</a:t>
            </a:r>
          </a:p>
        </p:txBody>
      </p:sp>
      <p:sp>
        <p:nvSpPr>
          <p:cNvPr id="12291" name="Rectangle 216">
            <a:extLst>
              <a:ext uri="{FF2B5EF4-FFF2-40B4-BE49-F238E27FC236}">
                <a16:creationId xmlns:a16="http://schemas.microsoft.com/office/drawing/2014/main" id="{196BF86D-7F63-435B-BB55-BA065E721999}"/>
              </a:ext>
            </a:extLst>
          </p:cNvPr>
          <p:cNvSpPr>
            <a:spLocks noChangeArrowheads="1"/>
          </p:cNvSpPr>
          <p:nvPr/>
        </p:nvSpPr>
        <p:spPr bwMode="auto">
          <a:xfrm>
            <a:off x="2452687" y="2000251"/>
            <a:ext cx="7215188" cy="3208571"/>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lnSpc>
                <a:spcPct val="150000"/>
              </a:lnSpc>
              <a:spcBef>
                <a:spcPct val="50000"/>
              </a:spcBef>
            </a:pPr>
            <a:r>
              <a:rPr lang="en-US" altLang="en-US" sz="3375" b="1">
                <a:solidFill>
                  <a:srgbClr val="E84D00"/>
                </a:solidFill>
              </a:rPr>
              <a:t>Useful information is:</a:t>
            </a:r>
          </a:p>
          <a:p>
            <a:pPr eaLnBrk="1" hangingPunct="1">
              <a:lnSpc>
                <a:spcPct val="150000"/>
              </a:lnSpc>
            </a:pPr>
            <a:r>
              <a:rPr lang="en-US" altLang="en-US" sz="3375" b="1"/>
              <a:t>RELEVANT</a:t>
            </a:r>
          </a:p>
          <a:p>
            <a:pPr eaLnBrk="1" hangingPunct="1"/>
            <a:r>
              <a:rPr lang="en-US" altLang="en-US" sz="3375" b="1"/>
              <a:t>RELIABLE</a:t>
            </a:r>
          </a:p>
          <a:p>
            <a:pPr eaLnBrk="1" hangingPunct="1"/>
            <a:r>
              <a:rPr lang="en-US" altLang="en-US" sz="3375" b="1"/>
              <a:t>COMPARABLE</a:t>
            </a:r>
          </a:p>
          <a:p>
            <a:pPr eaLnBrk="1" hangingPunct="1"/>
            <a:r>
              <a:rPr lang="en-US" altLang="en-US" sz="3375" b="1"/>
              <a:t>CONSISTENT</a:t>
            </a:r>
          </a:p>
        </p:txBody>
      </p:sp>
    </p:spTree>
  </p:cSld>
  <p:clrMapOvr>
    <a:masterClrMapping/>
  </p:clrMapOvr>
  <p:transition advTm="68323"/>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4" name="Rectangle 4">
            <a:extLst>
              <a:ext uri="{FF2B5EF4-FFF2-40B4-BE49-F238E27FC236}">
                <a16:creationId xmlns:a16="http://schemas.microsoft.com/office/drawing/2014/main" id="{B768A686-C429-4AB2-ABFB-53CDD37DF427}"/>
              </a:ext>
            </a:extLst>
          </p:cNvPr>
          <p:cNvSpPr>
            <a:spLocks noGrp="1" noChangeArrowheads="1"/>
          </p:cNvSpPr>
          <p:nvPr>
            <p:ph type="body" idx="1"/>
          </p:nvPr>
        </p:nvSpPr>
        <p:spPr>
          <a:xfrm>
            <a:off x="1952625" y="2286000"/>
            <a:ext cx="8286750" cy="1857375"/>
          </a:xfrm>
          <a:gradFill rotWithShape="0">
            <a:gsLst>
              <a:gs pos="0">
                <a:srgbClr val="9191DB"/>
              </a:gs>
              <a:gs pos="100000">
                <a:srgbClr val="9D9DDF"/>
              </a:gs>
            </a:gsLst>
            <a:lin ang="5400000" scaled="1"/>
          </a:gradFill>
          <a:scene3d>
            <a:camera prst="legacyPerspectiveTop"/>
            <a:lightRig rig="legacyFlat3" dir="b"/>
          </a:scene3d>
          <a:sp3d extrusionH="887400" prstMaterial="legacyMatte">
            <a:bevelT w="13500" h="13500" prst="angle"/>
            <a:bevelB w="13500" h="13500" prst="angle"/>
            <a:extrusionClr>
              <a:srgbClr val="9191DB"/>
            </a:extrusionClr>
            <a:contourClr>
              <a:srgbClr val="9191DB"/>
            </a:contourClr>
          </a:sp3d>
          <a:extLst>
            <a:ext uri="{AF507438-7753-43E0-B8FC-AC1667EBCBE1}">
              <a14:hiddenEffects xmlns:a14="http://schemas.microsoft.com/office/drawing/2010/main">
                <a:effectLst>
                  <a:outerShdw dist="107763" dir="13500000" algn="ctr" rotWithShape="0">
                    <a:schemeClr val="bg2">
                      <a:alpha val="50000"/>
                    </a:schemeClr>
                  </a:outerShdw>
                </a:effectLst>
              </a14:hiddenEffects>
            </a:ext>
          </a:extLst>
        </p:spPr>
        <p:txBody>
          <a:bodyPr vert="horz" lIns="90777" tIns="44644" rIns="90777" bIns="44644" rtlCol="0">
            <a:normAutofit/>
            <a:flatTx/>
          </a:bodyPr>
          <a:lstStyle/>
          <a:p>
            <a:pPr marL="428625" indent="-428625">
              <a:buClr>
                <a:schemeClr val="tx1"/>
              </a:buClr>
            </a:pPr>
            <a:r>
              <a:rPr lang="en-US" altLang="en-US" sz="3375" b="1">
                <a:latin typeface="Times New Roman" panose="02020603050405020304" pitchFamily="18" charset="0"/>
              </a:rPr>
              <a:t>Makes a difference in a decision.</a:t>
            </a:r>
          </a:p>
          <a:p>
            <a:pPr marL="428625" indent="-428625">
              <a:buClr>
                <a:schemeClr val="tx1"/>
              </a:buClr>
            </a:pPr>
            <a:r>
              <a:rPr lang="en-US" altLang="en-US" sz="3375" b="1">
                <a:latin typeface="Times New Roman" panose="02020603050405020304" pitchFamily="18" charset="0"/>
              </a:rPr>
              <a:t>Has predictive value and feedback value.</a:t>
            </a:r>
          </a:p>
          <a:p>
            <a:pPr marL="428625" indent="-428625">
              <a:buClr>
                <a:schemeClr val="tx1"/>
              </a:buClr>
            </a:pPr>
            <a:r>
              <a:rPr lang="en-US" altLang="en-US" sz="3375" b="1">
                <a:latin typeface="Times New Roman" panose="02020603050405020304" pitchFamily="18" charset="0"/>
              </a:rPr>
              <a:t>Is timely.</a:t>
            </a:r>
          </a:p>
        </p:txBody>
      </p:sp>
      <p:sp>
        <p:nvSpPr>
          <p:cNvPr id="14339" name="Text Box 5">
            <a:extLst>
              <a:ext uri="{FF2B5EF4-FFF2-40B4-BE49-F238E27FC236}">
                <a16:creationId xmlns:a16="http://schemas.microsoft.com/office/drawing/2014/main" id="{63B18097-CF59-4B5B-8C24-993D3625484B}"/>
              </a:ext>
            </a:extLst>
          </p:cNvPr>
          <p:cNvSpPr txBox="1">
            <a:spLocks noChangeArrowheads="1"/>
          </p:cNvSpPr>
          <p:nvPr/>
        </p:nvSpPr>
        <p:spPr bwMode="auto">
          <a:xfrm>
            <a:off x="2095500" y="357187"/>
            <a:ext cx="8215313" cy="727122"/>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4125" b="1">
                <a:solidFill>
                  <a:schemeClr val="bg1"/>
                </a:solidFill>
              </a:rPr>
              <a:t>RELEVANCE</a:t>
            </a:r>
          </a:p>
        </p:txBody>
      </p:sp>
      <p:sp>
        <p:nvSpPr>
          <p:cNvPr id="14340" name="Freeform 10">
            <a:extLst>
              <a:ext uri="{FF2B5EF4-FFF2-40B4-BE49-F238E27FC236}">
                <a16:creationId xmlns:a16="http://schemas.microsoft.com/office/drawing/2014/main" id="{D82CD678-3C7D-4423-A88B-2CE309F15471}"/>
              </a:ext>
            </a:extLst>
          </p:cNvPr>
          <p:cNvSpPr>
            <a:spLocks/>
          </p:cNvSpPr>
          <p:nvPr/>
        </p:nvSpPr>
        <p:spPr bwMode="auto">
          <a:xfrm>
            <a:off x="3351610" y="4257973"/>
            <a:ext cx="5479852" cy="2291953"/>
          </a:xfrm>
          <a:custGeom>
            <a:avLst/>
            <a:gdLst>
              <a:gd name="T0" fmla="*/ 2984500 w 3682"/>
              <a:gd name="T1" fmla="*/ 2382838 h 1540"/>
              <a:gd name="T2" fmla="*/ 3421063 w 3682"/>
              <a:gd name="T3" fmla="*/ 2427288 h 1540"/>
              <a:gd name="T4" fmla="*/ 3840163 w 3682"/>
              <a:gd name="T5" fmla="*/ 2444750 h 1540"/>
              <a:gd name="T6" fmla="*/ 4232275 w 3682"/>
              <a:gd name="T7" fmla="*/ 2436813 h 1540"/>
              <a:gd name="T8" fmla="*/ 4594225 w 3682"/>
              <a:gd name="T9" fmla="*/ 2401888 h 1540"/>
              <a:gd name="T10" fmla="*/ 4919663 w 3682"/>
              <a:gd name="T11" fmla="*/ 2343150 h 1540"/>
              <a:gd name="T12" fmla="*/ 5205413 w 3682"/>
              <a:gd name="T13" fmla="*/ 2262188 h 1540"/>
              <a:gd name="T14" fmla="*/ 5446713 w 3682"/>
              <a:gd name="T15" fmla="*/ 2159000 h 1540"/>
              <a:gd name="T16" fmla="*/ 5634038 w 3682"/>
              <a:gd name="T17" fmla="*/ 2033588 h 1540"/>
              <a:gd name="T18" fmla="*/ 5767388 w 3682"/>
              <a:gd name="T19" fmla="*/ 1889125 h 1540"/>
              <a:gd name="T20" fmla="*/ 5835650 w 3682"/>
              <a:gd name="T21" fmla="*/ 1725613 h 1540"/>
              <a:gd name="T22" fmla="*/ 5838825 w 3682"/>
              <a:gd name="T23" fmla="*/ 1549400 h 1540"/>
              <a:gd name="T24" fmla="*/ 5775325 w 3682"/>
              <a:gd name="T25" fmla="*/ 1371600 h 1540"/>
              <a:gd name="T26" fmla="*/ 5649913 w 3682"/>
              <a:gd name="T27" fmla="*/ 1193800 h 1540"/>
              <a:gd name="T28" fmla="*/ 5468938 w 3682"/>
              <a:gd name="T29" fmla="*/ 1017588 h 1540"/>
              <a:gd name="T30" fmla="*/ 5235575 w 3682"/>
              <a:gd name="T31" fmla="*/ 844550 h 1540"/>
              <a:gd name="T32" fmla="*/ 4956175 w 3682"/>
              <a:gd name="T33" fmla="*/ 684213 h 1540"/>
              <a:gd name="T34" fmla="*/ 4633913 w 3682"/>
              <a:gd name="T35" fmla="*/ 530225 h 1540"/>
              <a:gd name="T36" fmla="*/ 4271963 w 3682"/>
              <a:gd name="T37" fmla="*/ 390525 h 1540"/>
              <a:gd name="T38" fmla="*/ 3876675 w 3682"/>
              <a:gd name="T39" fmla="*/ 268288 h 1540"/>
              <a:gd name="T40" fmla="*/ 3451225 w 3682"/>
              <a:gd name="T41" fmla="*/ 163513 h 1540"/>
              <a:gd name="T42" fmla="*/ 3005138 w 3682"/>
              <a:gd name="T43" fmla="*/ 82550 h 1540"/>
              <a:gd name="T44" fmla="*/ 2565400 w 3682"/>
              <a:gd name="T45" fmla="*/ 28575 h 1540"/>
              <a:gd name="T46" fmla="*/ 2139950 w 3682"/>
              <a:gd name="T47" fmla="*/ 1588 h 1540"/>
              <a:gd name="T48" fmla="*/ 1739900 w 3682"/>
              <a:gd name="T49" fmla="*/ 1588 h 1540"/>
              <a:gd name="T50" fmla="*/ 1368425 w 3682"/>
              <a:gd name="T51" fmla="*/ 28575 h 1540"/>
              <a:gd name="T52" fmla="*/ 1028700 w 3682"/>
              <a:gd name="T53" fmla="*/ 79375 h 1540"/>
              <a:gd name="T54" fmla="*/ 730250 w 3682"/>
              <a:gd name="T55" fmla="*/ 152400 h 1540"/>
              <a:gd name="T56" fmla="*/ 473075 w 3682"/>
              <a:gd name="T57" fmla="*/ 249238 h 1540"/>
              <a:gd name="T58" fmla="*/ 265113 w 3682"/>
              <a:gd name="T59" fmla="*/ 366713 h 1540"/>
              <a:gd name="T60" fmla="*/ 114300 w 3682"/>
              <a:gd name="T61" fmla="*/ 503238 h 1540"/>
              <a:gd name="T62" fmla="*/ 23813 w 3682"/>
              <a:gd name="T63" fmla="*/ 661988 h 1540"/>
              <a:gd name="T64" fmla="*/ 0 w 3682"/>
              <a:gd name="T65" fmla="*/ 835025 h 1540"/>
              <a:gd name="T66" fmla="*/ 42863 w 3682"/>
              <a:gd name="T67" fmla="*/ 1011238 h 1540"/>
              <a:gd name="T68" fmla="*/ 147638 w 3682"/>
              <a:gd name="T69" fmla="*/ 1190625 h 1540"/>
              <a:gd name="T70" fmla="*/ 311150 w 3682"/>
              <a:gd name="T71" fmla="*/ 1368425 h 1540"/>
              <a:gd name="T72" fmla="*/ 523875 w 3682"/>
              <a:gd name="T73" fmla="*/ 1541463 h 1540"/>
              <a:gd name="T74" fmla="*/ 788988 w 3682"/>
              <a:gd name="T75" fmla="*/ 1706563 h 1540"/>
              <a:gd name="T76" fmla="*/ 1096963 w 3682"/>
              <a:gd name="T77" fmla="*/ 1862138 h 1540"/>
              <a:gd name="T78" fmla="*/ 1446213 w 3682"/>
              <a:gd name="T79" fmla="*/ 2006600 h 1540"/>
              <a:gd name="T80" fmla="*/ 1830388 w 3682"/>
              <a:gd name="T81" fmla="*/ 2135188 h 1540"/>
              <a:gd name="T82" fmla="*/ 2246313 w 3682"/>
              <a:gd name="T83" fmla="*/ 2246313 h 1540"/>
              <a:gd name="T84" fmla="*/ 2686050 w 3682"/>
              <a:gd name="T85" fmla="*/ 2335213 h 154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3682" h="1540">
                <a:moveTo>
                  <a:pt x="1692" y="1471"/>
                </a:moveTo>
                <a:lnTo>
                  <a:pt x="1787" y="1487"/>
                </a:lnTo>
                <a:lnTo>
                  <a:pt x="1880" y="1501"/>
                </a:lnTo>
                <a:lnTo>
                  <a:pt x="1973" y="1512"/>
                </a:lnTo>
                <a:lnTo>
                  <a:pt x="2064" y="1521"/>
                </a:lnTo>
                <a:lnTo>
                  <a:pt x="2155" y="1529"/>
                </a:lnTo>
                <a:lnTo>
                  <a:pt x="2245" y="1535"/>
                </a:lnTo>
                <a:lnTo>
                  <a:pt x="2332" y="1537"/>
                </a:lnTo>
                <a:lnTo>
                  <a:pt x="2419" y="1540"/>
                </a:lnTo>
                <a:lnTo>
                  <a:pt x="2503" y="1540"/>
                </a:lnTo>
                <a:lnTo>
                  <a:pt x="2584" y="1539"/>
                </a:lnTo>
                <a:lnTo>
                  <a:pt x="2666" y="1535"/>
                </a:lnTo>
                <a:lnTo>
                  <a:pt x="2744" y="1530"/>
                </a:lnTo>
                <a:lnTo>
                  <a:pt x="2820" y="1522"/>
                </a:lnTo>
                <a:lnTo>
                  <a:pt x="2894" y="1513"/>
                </a:lnTo>
                <a:lnTo>
                  <a:pt x="2964" y="1503"/>
                </a:lnTo>
                <a:lnTo>
                  <a:pt x="3034" y="1490"/>
                </a:lnTo>
                <a:lnTo>
                  <a:pt x="3099" y="1476"/>
                </a:lnTo>
                <a:lnTo>
                  <a:pt x="3164" y="1461"/>
                </a:lnTo>
                <a:lnTo>
                  <a:pt x="3222" y="1444"/>
                </a:lnTo>
                <a:lnTo>
                  <a:pt x="3279" y="1425"/>
                </a:lnTo>
                <a:lnTo>
                  <a:pt x="3335" y="1405"/>
                </a:lnTo>
                <a:lnTo>
                  <a:pt x="3384" y="1383"/>
                </a:lnTo>
                <a:lnTo>
                  <a:pt x="3431" y="1360"/>
                </a:lnTo>
                <a:lnTo>
                  <a:pt x="3475" y="1335"/>
                </a:lnTo>
                <a:lnTo>
                  <a:pt x="3515" y="1309"/>
                </a:lnTo>
                <a:lnTo>
                  <a:pt x="3549" y="1281"/>
                </a:lnTo>
                <a:lnTo>
                  <a:pt x="3581" y="1252"/>
                </a:lnTo>
                <a:lnTo>
                  <a:pt x="3610" y="1222"/>
                </a:lnTo>
                <a:lnTo>
                  <a:pt x="3633" y="1190"/>
                </a:lnTo>
                <a:lnTo>
                  <a:pt x="3652" y="1157"/>
                </a:lnTo>
                <a:lnTo>
                  <a:pt x="3667" y="1122"/>
                </a:lnTo>
                <a:lnTo>
                  <a:pt x="3676" y="1087"/>
                </a:lnTo>
                <a:lnTo>
                  <a:pt x="3682" y="1050"/>
                </a:lnTo>
                <a:lnTo>
                  <a:pt x="3682" y="1013"/>
                </a:lnTo>
                <a:lnTo>
                  <a:pt x="3678" y="976"/>
                </a:lnTo>
                <a:lnTo>
                  <a:pt x="3669" y="939"/>
                </a:lnTo>
                <a:lnTo>
                  <a:pt x="3655" y="902"/>
                </a:lnTo>
                <a:lnTo>
                  <a:pt x="3638" y="864"/>
                </a:lnTo>
                <a:lnTo>
                  <a:pt x="3616" y="827"/>
                </a:lnTo>
                <a:lnTo>
                  <a:pt x="3589" y="788"/>
                </a:lnTo>
                <a:lnTo>
                  <a:pt x="3559" y="752"/>
                </a:lnTo>
                <a:lnTo>
                  <a:pt x="3524" y="715"/>
                </a:lnTo>
                <a:lnTo>
                  <a:pt x="3486" y="676"/>
                </a:lnTo>
                <a:lnTo>
                  <a:pt x="3445" y="641"/>
                </a:lnTo>
                <a:lnTo>
                  <a:pt x="3401" y="604"/>
                </a:lnTo>
                <a:lnTo>
                  <a:pt x="3352" y="568"/>
                </a:lnTo>
                <a:lnTo>
                  <a:pt x="3298" y="532"/>
                </a:lnTo>
                <a:lnTo>
                  <a:pt x="3243" y="498"/>
                </a:lnTo>
                <a:lnTo>
                  <a:pt x="3185" y="464"/>
                </a:lnTo>
                <a:lnTo>
                  <a:pt x="3122" y="431"/>
                </a:lnTo>
                <a:lnTo>
                  <a:pt x="3057" y="397"/>
                </a:lnTo>
                <a:lnTo>
                  <a:pt x="2989" y="366"/>
                </a:lnTo>
                <a:lnTo>
                  <a:pt x="2919" y="334"/>
                </a:lnTo>
                <a:lnTo>
                  <a:pt x="2845" y="303"/>
                </a:lnTo>
                <a:lnTo>
                  <a:pt x="2771" y="275"/>
                </a:lnTo>
                <a:lnTo>
                  <a:pt x="2691" y="246"/>
                </a:lnTo>
                <a:lnTo>
                  <a:pt x="2611" y="219"/>
                </a:lnTo>
                <a:lnTo>
                  <a:pt x="2527" y="194"/>
                </a:lnTo>
                <a:lnTo>
                  <a:pt x="2442" y="169"/>
                </a:lnTo>
                <a:lnTo>
                  <a:pt x="2355" y="146"/>
                </a:lnTo>
                <a:lnTo>
                  <a:pt x="2265" y="124"/>
                </a:lnTo>
                <a:lnTo>
                  <a:pt x="2174" y="103"/>
                </a:lnTo>
                <a:lnTo>
                  <a:pt x="2083" y="85"/>
                </a:lnTo>
                <a:lnTo>
                  <a:pt x="1988" y="68"/>
                </a:lnTo>
                <a:lnTo>
                  <a:pt x="1893" y="52"/>
                </a:lnTo>
                <a:lnTo>
                  <a:pt x="1800" y="38"/>
                </a:lnTo>
                <a:lnTo>
                  <a:pt x="1707" y="28"/>
                </a:lnTo>
                <a:lnTo>
                  <a:pt x="1616" y="18"/>
                </a:lnTo>
                <a:lnTo>
                  <a:pt x="1525" y="10"/>
                </a:lnTo>
                <a:lnTo>
                  <a:pt x="1436" y="5"/>
                </a:lnTo>
                <a:lnTo>
                  <a:pt x="1348" y="1"/>
                </a:lnTo>
                <a:lnTo>
                  <a:pt x="1263" y="0"/>
                </a:lnTo>
                <a:lnTo>
                  <a:pt x="1179" y="0"/>
                </a:lnTo>
                <a:lnTo>
                  <a:pt x="1096" y="1"/>
                </a:lnTo>
                <a:lnTo>
                  <a:pt x="1016" y="5"/>
                </a:lnTo>
                <a:lnTo>
                  <a:pt x="938" y="10"/>
                </a:lnTo>
                <a:lnTo>
                  <a:pt x="862" y="18"/>
                </a:lnTo>
                <a:lnTo>
                  <a:pt x="788" y="27"/>
                </a:lnTo>
                <a:lnTo>
                  <a:pt x="716" y="37"/>
                </a:lnTo>
                <a:lnTo>
                  <a:pt x="648" y="50"/>
                </a:lnTo>
                <a:lnTo>
                  <a:pt x="583" y="64"/>
                </a:lnTo>
                <a:lnTo>
                  <a:pt x="518" y="79"/>
                </a:lnTo>
                <a:lnTo>
                  <a:pt x="460" y="96"/>
                </a:lnTo>
                <a:lnTo>
                  <a:pt x="403" y="115"/>
                </a:lnTo>
                <a:lnTo>
                  <a:pt x="347" y="135"/>
                </a:lnTo>
                <a:lnTo>
                  <a:pt x="298" y="157"/>
                </a:lnTo>
                <a:lnTo>
                  <a:pt x="251" y="180"/>
                </a:lnTo>
                <a:lnTo>
                  <a:pt x="207" y="204"/>
                </a:lnTo>
                <a:lnTo>
                  <a:pt x="167" y="231"/>
                </a:lnTo>
                <a:lnTo>
                  <a:pt x="133" y="259"/>
                </a:lnTo>
                <a:lnTo>
                  <a:pt x="101" y="287"/>
                </a:lnTo>
                <a:lnTo>
                  <a:pt x="72" y="317"/>
                </a:lnTo>
                <a:lnTo>
                  <a:pt x="49" y="349"/>
                </a:lnTo>
                <a:lnTo>
                  <a:pt x="30" y="382"/>
                </a:lnTo>
                <a:lnTo>
                  <a:pt x="15" y="417"/>
                </a:lnTo>
                <a:lnTo>
                  <a:pt x="6" y="452"/>
                </a:lnTo>
                <a:lnTo>
                  <a:pt x="0" y="489"/>
                </a:lnTo>
                <a:lnTo>
                  <a:pt x="0" y="526"/>
                </a:lnTo>
                <a:lnTo>
                  <a:pt x="4" y="563"/>
                </a:lnTo>
                <a:lnTo>
                  <a:pt x="13" y="600"/>
                </a:lnTo>
                <a:lnTo>
                  <a:pt x="27" y="637"/>
                </a:lnTo>
                <a:lnTo>
                  <a:pt x="44" y="675"/>
                </a:lnTo>
                <a:lnTo>
                  <a:pt x="66" y="712"/>
                </a:lnTo>
                <a:lnTo>
                  <a:pt x="93" y="750"/>
                </a:lnTo>
                <a:lnTo>
                  <a:pt x="123" y="787"/>
                </a:lnTo>
                <a:lnTo>
                  <a:pt x="158" y="824"/>
                </a:lnTo>
                <a:lnTo>
                  <a:pt x="196" y="862"/>
                </a:lnTo>
                <a:lnTo>
                  <a:pt x="237" y="898"/>
                </a:lnTo>
                <a:lnTo>
                  <a:pt x="281" y="935"/>
                </a:lnTo>
                <a:lnTo>
                  <a:pt x="330" y="971"/>
                </a:lnTo>
                <a:lnTo>
                  <a:pt x="384" y="1006"/>
                </a:lnTo>
                <a:lnTo>
                  <a:pt x="439" y="1041"/>
                </a:lnTo>
                <a:lnTo>
                  <a:pt x="497" y="1075"/>
                </a:lnTo>
                <a:lnTo>
                  <a:pt x="560" y="1108"/>
                </a:lnTo>
                <a:lnTo>
                  <a:pt x="625" y="1141"/>
                </a:lnTo>
                <a:lnTo>
                  <a:pt x="691" y="1173"/>
                </a:lnTo>
                <a:lnTo>
                  <a:pt x="763" y="1205"/>
                </a:lnTo>
                <a:lnTo>
                  <a:pt x="836" y="1236"/>
                </a:lnTo>
                <a:lnTo>
                  <a:pt x="911" y="1264"/>
                </a:lnTo>
                <a:lnTo>
                  <a:pt x="989" y="1293"/>
                </a:lnTo>
                <a:lnTo>
                  <a:pt x="1071" y="1320"/>
                </a:lnTo>
                <a:lnTo>
                  <a:pt x="1153" y="1345"/>
                </a:lnTo>
                <a:lnTo>
                  <a:pt x="1238" y="1369"/>
                </a:lnTo>
                <a:lnTo>
                  <a:pt x="1325" y="1392"/>
                </a:lnTo>
                <a:lnTo>
                  <a:pt x="1415" y="1415"/>
                </a:lnTo>
                <a:lnTo>
                  <a:pt x="1506" y="1436"/>
                </a:lnTo>
                <a:lnTo>
                  <a:pt x="1597" y="1453"/>
                </a:lnTo>
                <a:lnTo>
                  <a:pt x="1692" y="1471"/>
                </a:lnTo>
                <a:close/>
              </a:path>
            </a:pathLst>
          </a:custGeom>
          <a:solidFill>
            <a:srgbClr val="FFCC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4341" name="Freeform 11">
            <a:extLst>
              <a:ext uri="{FF2B5EF4-FFF2-40B4-BE49-F238E27FC236}">
                <a16:creationId xmlns:a16="http://schemas.microsoft.com/office/drawing/2014/main" id="{9009073C-BD1F-4999-A336-815308E9D185}"/>
              </a:ext>
            </a:extLst>
          </p:cNvPr>
          <p:cNvSpPr>
            <a:spLocks/>
          </p:cNvSpPr>
          <p:nvPr/>
        </p:nvSpPr>
        <p:spPr bwMode="auto">
          <a:xfrm>
            <a:off x="4185047" y="4214813"/>
            <a:ext cx="3620989" cy="2528590"/>
          </a:xfrm>
          <a:custGeom>
            <a:avLst/>
            <a:gdLst>
              <a:gd name="T0" fmla="*/ 325438 w 2433"/>
              <a:gd name="T1" fmla="*/ 1036638 h 1699"/>
              <a:gd name="T2" fmla="*/ 627063 w 2433"/>
              <a:gd name="T3" fmla="*/ 642938 h 1699"/>
              <a:gd name="T4" fmla="*/ 841375 w 2433"/>
              <a:gd name="T5" fmla="*/ 500063 h 1699"/>
              <a:gd name="T6" fmla="*/ 1100138 w 2433"/>
              <a:gd name="T7" fmla="*/ 376238 h 1699"/>
              <a:gd name="T8" fmla="*/ 1374775 w 2433"/>
              <a:gd name="T9" fmla="*/ 288925 h 1699"/>
              <a:gd name="T10" fmla="*/ 1751013 w 2433"/>
              <a:gd name="T11" fmla="*/ 230188 h 1699"/>
              <a:gd name="T12" fmla="*/ 2122488 w 2433"/>
              <a:gd name="T13" fmla="*/ 225425 h 1699"/>
              <a:gd name="T14" fmla="*/ 2478088 w 2433"/>
              <a:gd name="T15" fmla="*/ 277813 h 1699"/>
              <a:gd name="T16" fmla="*/ 2803525 w 2433"/>
              <a:gd name="T17" fmla="*/ 387350 h 1699"/>
              <a:gd name="T18" fmla="*/ 3092450 w 2433"/>
              <a:gd name="T19" fmla="*/ 550863 h 1699"/>
              <a:gd name="T20" fmla="*/ 3328988 w 2433"/>
              <a:gd name="T21" fmla="*/ 771525 h 1699"/>
              <a:gd name="T22" fmla="*/ 3524250 w 2433"/>
              <a:gd name="T23" fmla="*/ 1168400 h 1699"/>
              <a:gd name="T24" fmla="*/ 3340100 w 2433"/>
              <a:gd name="T25" fmla="*/ 1766888 h 1699"/>
              <a:gd name="T26" fmla="*/ 2903538 w 2433"/>
              <a:gd name="T27" fmla="*/ 2054225 h 1699"/>
              <a:gd name="T28" fmla="*/ 2316163 w 2433"/>
              <a:gd name="T29" fmla="*/ 2193925 h 1699"/>
              <a:gd name="T30" fmla="*/ 1670050 w 2433"/>
              <a:gd name="T31" fmla="*/ 2152650 h 1699"/>
              <a:gd name="T32" fmla="*/ 1062038 w 2433"/>
              <a:gd name="T33" fmla="*/ 1895475 h 1699"/>
              <a:gd name="T34" fmla="*/ 711200 w 2433"/>
              <a:gd name="T35" fmla="*/ 1484313 h 1699"/>
              <a:gd name="T36" fmla="*/ 684213 w 2433"/>
              <a:gd name="T37" fmla="*/ 1006475 h 1699"/>
              <a:gd name="T38" fmla="*/ 835025 w 2433"/>
              <a:gd name="T39" fmla="*/ 735013 h 1699"/>
              <a:gd name="T40" fmla="*/ 952500 w 2433"/>
              <a:gd name="T41" fmla="*/ 614363 h 1699"/>
              <a:gd name="T42" fmla="*/ 735013 w 2433"/>
              <a:gd name="T43" fmla="*/ 801688 h 1699"/>
              <a:gd name="T44" fmla="*/ 536575 w 2433"/>
              <a:gd name="T45" fmla="*/ 1138238 h 1699"/>
              <a:gd name="T46" fmla="*/ 560388 w 2433"/>
              <a:gd name="T47" fmla="*/ 1657350 h 1699"/>
              <a:gd name="T48" fmla="*/ 941388 w 2433"/>
              <a:gd name="T49" fmla="*/ 2105025 h 1699"/>
              <a:gd name="T50" fmla="*/ 1543050 w 2433"/>
              <a:gd name="T51" fmla="*/ 2359025 h 1699"/>
              <a:gd name="T52" fmla="*/ 1860550 w 2433"/>
              <a:gd name="T53" fmla="*/ 2416175 h 1699"/>
              <a:gd name="T54" fmla="*/ 2065338 w 2433"/>
              <a:gd name="T55" fmla="*/ 2430463 h 1699"/>
              <a:gd name="T56" fmla="*/ 2149475 w 2433"/>
              <a:gd name="T57" fmla="*/ 2425700 h 1699"/>
              <a:gd name="T58" fmla="*/ 2424113 w 2433"/>
              <a:gd name="T59" fmla="*/ 2401888 h 1699"/>
              <a:gd name="T60" fmla="*/ 2816225 w 2433"/>
              <a:gd name="T61" fmla="*/ 2312988 h 1699"/>
              <a:gd name="T62" fmla="*/ 3262313 w 2433"/>
              <a:gd name="T63" fmla="*/ 2124075 h 1699"/>
              <a:gd name="T64" fmla="*/ 3744913 w 2433"/>
              <a:gd name="T65" fmla="*/ 1685925 h 1699"/>
              <a:gd name="T66" fmla="*/ 3849688 w 2433"/>
              <a:gd name="T67" fmla="*/ 1100138 h 1699"/>
              <a:gd name="T68" fmla="*/ 3536950 w 2433"/>
              <a:gd name="T69" fmla="*/ 531813 h 1699"/>
              <a:gd name="T70" fmla="*/ 3152775 w 2433"/>
              <a:gd name="T71" fmla="*/ 263525 h 1699"/>
              <a:gd name="T72" fmla="*/ 2767013 w 2433"/>
              <a:gd name="T73" fmla="*/ 119063 h 1699"/>
              <a:gd name="T74" fmla="*/ 2252663 w 2433"/>
              <a:gd name="T75" fmla="*/ 12700 h 1699"/>
              <a:gd name="T76" fmla="*/ 1522413 w 2433"/>
              <a:gd name="T77" fmla="*/ 44450 h 1699"/>
              <a:gd name="T78" fmla="*/ 687388 w 2433"/>
              <a:gd name="T79" fmla="*/ 336550 h 1699"/>
              <a:gd name="T80" fmla="*/ 144463 w 2433"/>
              <a:gd name="T81" fmla="*/ 844550 h 1699"/>
              <a:gd name="T82" fmla="*/ 3175 w 2433"/>
              <a:gd name="T83" fmla="*/ 1422400 h 1699"/>
              <a:gd name="T84" fmla="*/ 93663 w 2433"/>
              <a:gd name="T85" fmla="*/ 1754188 h 1699"/>
              <a:gd name="T86" fmla="*/ 295275 w 2433"/>
              <a:gd name="T87" fmla="*/ 2051050 h 1699"/>
              <a:gd name="T88" fmla="*/ 593725 w 2433"/>
              <a:gd name="T89" fmla="*/ 2306638 h 1699"/>
              <a:gd name="T90" fmla="*/ 974725 w 2433"/>
              <a:gd name="T91" fmla="*/ 2505075 h 1699"/>
              <a:gd name="T92" fmla="*/ 1420813 w 2433"/>
              <a:gd name="T93" fmla="*/ 2638425 h 1699"/>
              <a:gd name="T94" fmla="*/ 1914525 w 2433"/>
              <a:gd name="T95" fmla="*/ 2695575 h 1699"/>
              <a:gd name="T96" fmla="*/ 2468563 w 2433"/>
              <a:gd name="T97" fmla="*/ 2660650 h 1699"/>
              <a:gd name="T98" fmla="*/ 2984500 w 2433"/>
              <a:gd name="T99" fmla="*/ 2527300 h 1699"/>
              <a:gd name="T100" fmla="*/ 3419475 w 2433"/>
              <a:gd name="T101" fmla="*/ 2308225 h 1699"/>
              <a:gd name="T102" fmla="*/ 3360738 w 2433"/>
              <a:gd name="T103" fmla="*/ 2316163 h 1699"/>
              <a:gd name="T104" fmla="*/ 2954338 w 2433"/>
              <a:gd name="T105" fmla="*/ 2471738 h 1699"/>
              <a:gd name="T106" fmla="*/ 2495550 w 2433"/>
              <a:gd name="T107" fmla="*/ 2566988 h 1699"/>
              <a:gd name="T108" fmla="*/ 2025650 w 2433"/>
              <a:gd name="T109" fmla="*/ 2579688 h 1699"/>
              <a:gd name="T110" fmla="*/ 1565275 w 2433"/>
              <a:gd name="T111" fmla="*/ 2519363 h 1699"/>
              <a:gd name="T112" fmla="*/ 1143000 w 2433"/>
              <a:gd name="T113" fmla="*/ 2395538 h 1699"/>
              <a:gd name="T114" fmla="*/ 781050 w 2433"/>
              <a:gd name="T115" fmla="*/ 2212975 h 1699"/>
              <a:gd name="T116" fmla="*/ 496888 w 2433"/>
              <a:gd name="T117" fmla="*/ 1982788 h 1699"/>
              <a:gd name="T118" fmla="*/ 311150 w 2433"/>
              <a:gd name="T119" fmla="*/ 1711325 h 1699"/>
              <a:gd name="T120" fmla="*/ 244475 w 2433"/>
              <a:gd name="T121" fmla="*/ 1403350 h 1699"/>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433" h="1699">
                <a:moveTo>
                  <a:pt x="154" y="884"/>
                </a:moveTo>
                <a:lnTo>
                  <a:pt x="156" y="828"/>
                </a:lnTo>
                <a:lnTo>
                  <a:pt x="165" y="770"/>
                </a:lnTo>
                <a:lnTo>
                  <a:pt x="182" y="712"/>
                </a:lnTo>
                <a:lnTo>
                  <a:pt x="205" y="653"/>
                </a:lnTo>
                <a:lnTo>
                  <a:pt x="236" y="593"/>
                </a:lnTo>
                <a:lnTo>
                  <a:pt x="274" y="536"/>
                </a:lnTo>
                <a:lnTo>
                  <a:pt x="319" y="479"/>
                </a:lnTo>
                <a:lnTo>
                  <a:pt x="372" y="422"/>
                </a:lnTo>
                <a:lnTo>
                  <a:pt x="395" y="405"/>
                </a:lnTo>
                <a:lnTo>
                  <a:pt x="418" y="387"/>
                </a:lnTo>
                <a:lnTo>
                  <a:pt x="445" y="369"/>
                </a:lnTo>
                <a:lnTo>
                  <a:pt x="471" y="350"/>
                </a:lnTo>
                <a:lnTo>
                  <a:pt x="500" y="333"/>
                </a:lnTo>
                <a:lnTo>
                  <a:pt x="530" y="315"/>
                </a:lnTo>
                <a:lnTo>
                  <a:pt x="560" y="299"/>
                </a:lnTo>
                <a:lnTo>
                  <a:pt x="593" y="282"/>
                </a:lnTo>
                <a:lnTo>
                  <a:pt x="625" y="266"/>
                </a:lnTo>
                <a:lnTo>
                  <a:pt x="659" y="252"/>
                </a:lnTo>
                <a:lnTo>
                  <a:pt x="693" y="237"/>
                </a:lnTo>
                <a:lnTo>
                  <a:pt x="727" y="224"/>
                </a:lnTo>
                <a:lnTo>
                  <a:pt x="762" y="211"/>
                </a:lnTo>
                <a:lnTo>
                  <a:pt x="796" y="201"/>
                </a:lnTo>
                <a:lnTo>
                  <a:pt x="832" y="191"/>
                </a:lnTo>
                <a:lnTo>
                  <a:pt x="866" y="182"/>
                </a:lnTo>
                <a:lnTo>
                  <a:pt x="914" y="172"/>
                </a:lnTo>
                <a:lnTo>
                  <a:pt x="961" y="163"/>
                </a:lnTo>
                <a:lnTo>
                  <a:pt x="1008" y="155"/>
                </a:lnTo>
                <a:lnTo>
                  <a:pt x="1056" y="150"/>
                </a:lnTo>
                <a:lnTo>
                  <a:pt x="1103" y="145"/>
                </a:lnTo>
                <a:lnTo>
                  <a:pt x="1151" y="141"/>
                </a:lnTo>
                <a:lnTo>
                  <a:pt x="1196" y="140"/>
                </a:lnTo>
                <a:lnTo>
                  <a:pt x="1244" y="140"/>
                </a:lnTo>
                <a:lnTo>
                  <a:pt x="1291" y="140"/>
                </a:lnTo>
                <a:lnTo>
                  <a:pt x="1337" y="142"/>
                </a:lnTo>
                <a:lnTo>
                  <a:pt x="1383" y="146"/>
                </a:lnTo>
                <a:lnTo>
                  <a:pt x="1428" y="151"/>
                </a:lnTo>
                <a:lnTo>
                  <a:pt x="1474" y="159"/>
                </a:lnTo>
                <a:lnTo>
                  <a:pt x="1517" y="166"/>
                </a:lnTo>
                <a:lnTo>
                  <a:pt x="1561" y="175"/>
                </a:lnTo>
                <a:lnTo>
                  <a:pt x="1603" y="187"/>
                </a:lnTo>
                <a:lnTo>
                  <a:pt x="1647" y="198"/>
                </a:lnTo>
                <a:lnTo>
                  <a:pt x="1686" y="212"/>
                </a:lnTo>
                <a:lnTo>
                  <a:pt x="1728" y="228"/>
                </a:lnTo>
                <a:lnTo>
                  <a:pt x="1766" y="244"/>
                </a:lnTo>
                <a:lnTo>
                  <a:pt x="1806" y="262"/>
                </a:lnTo>
                <a:lnTo>
                  <a:pt x="1842" y="281"/>
                </a:lnTo>
                <a:lnTo>
                  <a:pt x="1878" y="301"/>
                </a:lnTo>
                <a:lnTo>
                  <a:pt x="1914" y="324"/>
                </a:lnTo>
                <a:lnTo>
                  <a:pt x="1948" y="347"/>
                </a:lnTo>
                <a:lnTo>
                  <a:pt x="1981" y="373"/>
                </a:lnTo>
                <a:lnTo>
                  <a:pt x="2011" y="400"/>
                </a:lnTo>
                <a:lnTo>
                  <a:pt x="2042" y="426"/>
                </a:lnTo>
                <a:lnTo>
                  <a:pt x="2070" y="456"/>
                </a:lnTo>
                <a:lnTo>
                  <a:pt x="2097" y="486"/>
                </a:lnTo>
                <a:lnTo>
                  <a:pt x="2123" y="519"/>
                </a:lnTo>
                <a:lnTo>
                  <a:pt x="2146" y="552"/>
                </a:lnTo>
                <a:lnTo>
                  <a:pt x="2176" y="606"/>
                </a:lnTo>
                <a:lnTo>
                  <a:pt x="2203" y="667"/>
                </a:lnTo>
                <a:lnTo>
                  <a:pt x="2220" y="736"/>
                </a:lnTo>
                <a:lnTo>
                  <a:pt x="2228" y="808"/>
                </a:lnTo>
                <a:lnTo>
                  <a:pt x="2222" y="884"/>
                </a:lnTo>
                <a:lnTo>
                  <a:pt x="2201" y="961"/>
                </a:lnTo>
                <a:lnTo>
                  <a:pt x="2163" y="1038"/>
                </a:lnTo>
                <a:lnTo>
                  <a:pt x="2104" y="1113"/>
                </a:lnTo>
                <a:lnTo>
                  <a:pt x="2059" y="1156"/>
                </a:lnTo>
                <a:lnTo>
                  <a:pt x="2009" y="1196"/>
                </a:lnTo>
                <a:lnTo>
                  <a:pt x="1952" y="1231"/>
                </a:lnTo>
                <a:lnTo>
                  <a:pt x="1893" y="1264"/>
                </a:lnTo>
                <a:lnTo>
                  <a:pt x="1829" y="1294"/>
                </a:lnTo>
                <a:lnTo>
                  <a:pt x="1760" y="1319"/>
                </a:lnTo>
                <a:lnTo>
                  <a:pt x="1688" y="1341"/>
                </a:lnTo>
                <a:lnTo>
                  <a:pt x="1614" y="1359"/>
                </a:lnTo>
                <a:lnTo>
                  <a:pt x="1536" y="1373"/>
                </a:lnTo>
                <a:lnTo>
                  <a:pt x="1459" y="1382"/>
                </a:lnTo>
                <a:lnTo>
                  <a:pt x="1379" y="1387"/>
                </a:lnTo>
                <a:lnTo>
                  <a:pt x="1297" y="1387"/>
                </a:lnTo>
                <a:lnTo>
                  <a:pt x="1215" y="1382"/>
                </a:lnTo>
                <a:lnTo>
                  <a:pt x="1134" y="1371"/>
                </a:lnTo>
                <a:lnTo>
                  <a:pt x="1052" y="1356"/>
                </a:lnTo>
                <a:lnTo>
                  <a:pt x="972" y="1336"/>
                </a:lnTo>
                <a:lnTo>
                  <a:pt x="887" y="1308"/>
                </a:lnTo>
                <a:lnTo>
                  <a:pt x="807" y="1273"/>
                </a:lnTo>
                <a:lnTo>
                  <a:pt x="735" y="1236"/>
                </a:lnTo>
                <a:lnTo>
                  <a:pt x="669" y="1194"/>
                </a:lnTo>
                <a:lnTo>
                  <a:pt x="610" y="1147"/>
                </a:lnTo>
                <a:lnTo>
                  <a:pt x="558" y="1099"/>
                </a:lnTo>
                <a:lnTo>
                  <a:pt x="513" y="1047"/>
                </a:lnTo>
                <a:lnTo>
                  <a:pt x="477" y="992"/>
                </a:lnTo>
                <a:lnTo>
                  <a:pt x="448" y="935"/>
                </a:lnTo>
                <a:lnTo>
                  <a:pt x="427" y="877"/>
                </a:lnTo>
                <a:lnTo>
                  <a:pt x="414" y="817"/>
                </a:lnTo>
                <a:lnTo>
                  <a:pt x="410" y="756"/>
                </a:lnTo>
                <a:lnTo>
                  <a:pt x="416" y="695"/>
                </a:lnTo>
                <a:lnTo>
                  <a:pt x="431" y="634"/>
                </a:lnTo>
                <a:lnTo>
                  <a:pt x="454" y="574"/>
                </a:lnTo>
                <a:lnTo>
                  <a:pt x="488" y="514"/>
                </a:lnTo>
                <a:lnTo>
                  <a:pt x="500" y="498"/>
                </a:lnTo>
                <a:lnTo>
                  <a:pt x="513" y="480"/>
                </a:lnTo>
                <a:lnTo>
                  <a:pt x="526" y="463"/>
                </a:lnTo>
                <a:lnTo>
                  <a:pt x="539" y="448"/>
                </a:lnTo>
                <a:lnTo>
                  <a:pt x="553" y="431"/>
                </a:lnTo>
                <a:lnTo>
                  <a:pt x="568" y="416"/>
                </a:lnTo>
                <a:lnTo>
                  <a:pt x="585" y="401"/>
                </a:lnTo>
                <a:lnTo>
                  <a:pt x="600" y="387"/>
                </a:lnTo>
                <a:lnTo>
                  <a:pt x="570" y="408"/>
                </a:lnTo>
                <a:lnTo>
                  <a:pt x="541" y="431"/>
                </a:lnTo>
                <a:lnTo>
                  <a:pt x="515" y="454"/>
                </a:lnTo>
                <a:lnTo>
                  <a:pt x="488" y="479"/>
                </a:lnTo>
                <a:lnTo>
                  <a:pt x="463" y="505"/>
                </a:lnTo>
                <a:lnTo>
                  <a:pt x="441" y="531"/>
                </a:lnTo>
                <a:lnTo>
                  <a:pt x="420" y="559"/>
                </a:lnTo>
                <a:lnTo>
                  <a:pt x="401" y="587"/>
                </a:lnTo>
                <a:lnTo>
                  <a:pt x="365" y="652"/>
                </a:lnTo>
                <a:lnTo>
                  <a:pt x="338" y="717"/>
                </a:lnTo>
                <a:lnTo>
                  <a:pt x="323" y="783"/>
                </a:lnTo>
                <a:lnTo>
                  <a:pt x="315" y="849"/>
                </a:lnTo>
                <a:lnTo>
                  <a:pt x="319" y="915"/>
                </a:lnTo>
                <a:lnTo>
                  <a:pt x="332" y="980"/>
                </a:lnTo>
                <a:lnTo>
                  <a:pt x="353" y="1044"/>
                </a:lnTo>
                <a:lnTo>
                  <a:pt x="386" y="1107"/>
                </a:lnTo>
                <a:lnTo>
                  <a:pt x="424" y="1166"/>
                </a:lnTo>
                <a:lnTo>
                  <a:pt x="473" y="1222"/>
                </a:lnTo>
                <a:lnTo>
                  <a:pt x="528" y="1276"/>
                </a:lnTo>
                <a:lnTo>
                  <a:pt x="593" y="1326"/>
                </a:lnTo>
                <a:lnTo>
                  <a:pt x="665" y="1370"/>
                </a:lnTo>
                <a:lnTo>
                  <a:pt x="743" y="1410"/>
                </a:lnTo>
                <a:lnTo>
                  <a:pt x="830" y="1444"/>
                </a:lnTo>
                <a:lnTo>
                  <a:pt x="923" y="1473"/>
                </a:lnTo>
                <a:lnTo>
                  <a:pt x="972" y="1486"/>
                </a:lnTo>
                <a:lnTo>
                  <a:pt x="1018" y="1496"/>
                </a:lnTo>
                <a:lnTo>
                  <a:pt x="1060" y="1504"/>
                </a:lnTo>
                <a:lnTo>
                  <a:pt x="1100" y="1512"/>
                </a:lnTo>
                <a:lnTo>
                  <a:pt x="1138" y="1518"/>
                </a:lnTo>
                <a:lnTo>
                  <a:pt x="1172" y="1522"/>
                </a:lnTo>
                <a:lnTo>
                  <a:pt x="1204" y="1526"/>
                </a:lnTo>
                <a:lnTo>
                  <a:pt x="1233" y="1527"/>
                </a:lnTo>
                <a:lnTo>
                  <a:pt x="1257" y="1529"/>
                </a:lnTo>
                <a:lnTo>
                  <a:pt x="1280" y="1529"/>
                </a:lnTo>
                <a:lnTo>
                  <a:pt x="1301" y="1531"/>
                </a:lnTo>
                <a:lnTo>
                  <a:pt x="1316" y="1529"/>
                </a:lnTo>
                <a:lnTo>
                  <a:pt x="1331" y="1529"/>
                </a:lnTo>
                <a:lnTo>
                  <a:pt x="1341" y="1529"/>
                </a:lnTo>
                <a:lnTo>
                  <a:pt x="1350" y="1528"/>
                </a:lnTo>
                <a:lnTo>
                  <a:pt x="1354" y="1528"/>
                </a:lnTo>
                <a:lnTo>
                  <a:pt x="1381" y="1527"/>
                </a:lnTo>
                <a:lnTo>
                  <a:pt x="1411" y="1526"/>
                </a:lnTo>
                <a:lnTo>
                  <a:pt x="1447" y="1523"/>
                </a:lnTo>
                <a:lnTo>
                  <a:pt x="1485" y="1518"/>
                </a:lnTo>
                <a:lnTo>
                  <a:pt x="1527" y="1513"/>
                </a:lnTo>
                <a:lnTo>
                  <a:pt x="1572" y="1505"/>
                </a:lnTo>
                <a:lnTo>
                  <a:pt x="1620" y="1496"/>
                </a:lnTo>
                <a:lnTo>
                  <a:pt x="1669" y="1485"/>
                </a:lnTo>
                <a:lnTo>
                  <a:pt x="1721" y="1472"/>
                </a:lnTo>
                <a:lnTo>
                  <a:pt x="1774" y="1457"/>
                </a:lnTo>
                <a:lnTo>
                  <a:pt x="1829" y="1438"/>
                </a:lnTo>
                <a:lnTo>
                  <a:pt x="1884" y="1417"/>
                </a:lnTo>
                <a:lnTo>
                  <a:pt x="1941" y="1394"/>
                </a:lnTo>
                <a:lnTo>
                  <a:pt x="1998" y="1368"/>
                </a:lnTo>
                <a:lnTo>
                  <a:pt x="2055" y="1338"/>
                </a:lnTo>
                <a:lnTo>
                  <a:pt x="2112" y="1305"/>
                </a:lnTo>
                <a:lnTo>
                  <a:pt x="2190" y="1252"/>
                </a:lnTo>
                <a:lnTo>
                  <a:pt x="2256" y="1193"/>
                </a:lnTo>
                <a:lnTo>
                  <a:pt x="2313" y="1129"/>
                </a:lnTo>
                <a:lnTo>
                  <a:pt x="2359" y="1062"/>
                </a:lnTo>
                <a:lnTo>
                  <a:pt x="2393" y="992"/>
                </a:lnTo>
                <a:lnTo>
                  <a:pt x="2418" y="918"/>
                </a:lnTo>
                <a:lnTo>
                  <a:pt x="2431" y="844"/>
                </a:lnTo>
                <a:lnTo>
                  <a:pt x="2433" y="769"/>
                </a:lnTo>
                <a:lnTo>
                  <a:pt x="2425" y="693"/>
                </a:lnTo>
                <a:lnTo>
                  <a:pt x="2406" y="617"/>
                </a:lnTo>
                <a:lnTo>
                  <a:pt x="2378" y="543"/>
                </a:lnTo>
                <a:lnTo>
                  <a:pt x="2338" y="471"/>
                </a:lnTo>
                <a:lnTo>
                  <a:pt x="2288" y="402"/>
                </a:lnTo>
                <a:lnTo>
                  <a:pt x="2228" y="335"/>
                </a:lnTo>
                <a:lnTo>
                  <a:pt x="2157" y="272"/>
                </a:lnTo>
                <a:lnTo>
                  <a:pt x="2076" y="215"/>
                </a:lnTo>
                <a:lnTo>
                  <a:pt x="2051" y="201"/>
                </a:lnTo>
                <a:lnTo>
                  <a:pt x="2023" y="184"/>
                </a:lnTo>
                <a:lnTo>
                  <a:pt x="1986" y="166"/>
                </a:lnTo>
                <a:lnTo>
                  <a:pt x="1947" y="149"/>
                </a:lnTo>
                <a:lnTo>
                  <a:pt x="1903" y="130"/>
                </a:lnTo>
                <a:lnTo>
                  <a:pt x="1854" y="110"/>
                </a:lnTo>
                <a:lnTo>
                  <a:pt x="1800" y="93"/>
                </a:lnTo>
                <a:lnTo>
                  <a:pt x="1743" y="75"/>
                </a:lnTo>
                <a:lnTo>
                  <a:pt x="1685" y="58"/>
                </a:lnTo>
                <a:lnTo>
                  <a:pt x="1622" y="42"/>
                </a:lnTo>
                <a:lnTo>
                  <a:pt x="1555" y="29"/>
                </a:lnTo>
                <a:lnTo>
                  <a:pt x="1489" y="17"/>
                </a:lnTo>
                <a:lnTo>
                  <a:pt x="1419" y="8"/>
                </a:lnTo>
                <a:lnTo>
                  <a:pt x="1348" y="2"/>
                </a:lnTo>
                <a:lnTo>
                  <a:pt x="1276" y="0"/>
                </a:lnTo>
                <a:lnTo>
                  <a:pt x="1204" y="1"/>
                </a:lnTo>
                <a:lnTo>
                  <a:pt x="1081" y="11"/>
                </a:lnTo>
                <a:lnTo>
                  <a:pt x="959" y="28"/>
                </a:lnTo>
                <a:lnTo>
                  <a:pt x="843" y="52"/>
                </a:lnTo>
                <a:lnTo>
                  <a:pt x="731" y="82"/>
                </a:lnTo>
                <a:lnTo>
                  <a:pt x="627" y="121"/>
                </a:lnTo>
                <a:lnTo>
                  <a:pt x="526" y="164"/>
                </a:lnTo>
                <a:lnTo>
                  <a:pt x="433" y="212"/>
                </a:lnTo>
                <a:lnTo>
                  <a:pt x="350" y="267"/>
                </a:lnTo>
                <a:lnTo>
                  <a:pt x="272" y="327"/>
                </a:lnTo>
                <a:lnTo>
                  <a:pt x="201" y="391"/>
                </a:lnTo>
                <a:lnTo>
                  <a:pt x="143" y="459"/>
                </a:lnTo>
                <a:lnTo>
                  <a:pt x="91" y="532"/>
                </a:lnTo>
                <a:lnTo>
                  <a:pt x="51" y="607"/>
                </a:lnTo>
                <a:lnTo>
                  <a:pt x="23" y="686"/>
                </a:lnTo>
                <a:lnTo>
                  <a:pt x="6" y="769"/>
                </a:lnTo>
                <a:lnTo>
                  <a:pt x="0" y="853"/>
                </a:lnTo>
                <a:lnTo>
                  <a:pt x="2" y="896"/>
                </a:lnTo>
                <a:lnTo>
                  <a:pt x="8" y="940"/>
                </a:lnTo>
                <a:lnTo>
                  <a:pt x="15" y="982"/>
                </a:lnTo>
                <a:lnTo>
                  <a:pt x="27" y="1024"/>
                </a:lnTo>
                <a:lnTo>
                  <a:pt x="40" y="1064"/>
                </a:lnTo>
                <a:lnTo>
                  <a:pt x="59" y="1105"/>
                </a:lnTo>
                <a:lnTo>
                  <a:pt x="78" y="1145"/>
                </a:lnTo>
                <a:lnTo>
                  <a:pt x="101" y="1183"/>
                </a:lnTo>
                <a:lnTo>
                  <a:pt x="127" y="1221"/>
                </a:lnTo>
                <a:lnTo>
                  <a:pt x="154" y="1257"/>
                </a:lnTo>
                <a:lnTo>
                  <a:pt x="186" y="1292"/>
                </a:lnTo>
                <a:lnTo>
                  <a:pt x="219" y="1327"/>
                </a:lnTo>
                <a:lnTo>
                  <a:pt x="255" y="1360"/>
                </a:lnTo>
                <a:lnTo>
                  <a:pt x="293" y="1393"/>
                </a:lnTo>
                <a:lnTo>
                  <a:pt x="332" y="1424"/>
                </a:lnTo>
                <a:lnTo>
                  <a:pt x="374" y="1453"/>
                </a:lnTo>
                <a:lnTo>
                  <a:pt x="418" y="1481"/>
                </a:lnTo>
                <a:lnTo>
                  <a:pt x="463" y="1508"/>
                </a:lnTo>
                <a:lnTo>
                  <a:pt x="513" y="1532"/>
                </a:lnTo>
                <a:lnTo>
                  <a:pt x="562" y="1556"/>
                </a:lnTo>
                <a:lnTo>
                  <a:pt x="614" y="1578"/>
                </a:lnTo>
                <a:lnTo>
                  <a:pt x="667" y="1598"/>
                </a:lnTo>
                <a:lnTo>
                  <a:pt x="722" y="1617"/>
                </a:lnTo>
                <a:lnTo>
                  <a:pt x="777" y="1634"/>
                </a:lnTo>
                <a:lnTo>
                  <a:pt x="836" y="1649"/>
                </a:lnTo>
                <a:lnTo>
                  <a:pt x="895" y="1662"/>
                </a:lnTo>
                <a:lnTo>
                  <a:pt x="953" y="1673"/>
                </a:lnTo>
                <a:lnTo>
                  <a:pt x="1016" y="1682"/>
                </a:lnTo>
                <a:lnTo>
                  <a:pt x="1077" y="1690"/>
                </a:lnTo>
                <a:lnTo>
                  <a:pt x="1141" y="1695"/>
                </a:lnTo>
                <a:lnTo>
                  <a:pt x="1206" y="1698"/>
                </a:lnTo>
                <a:lnTo>
                  <a:pt x="1271" y="1699"/>
                </a:lnTo>
                <a:lnTo>
                  <a:pt x="1345" y="1698"/>
                </a:lnTo>
                <a:lnTo>
                  <a:pt x="1417" y="1692"/>
                </a:lnTo>
                <a:lnTo>
                  <a:pt x="1487" y="1686"/>
                </a:lnTo>
                <a:lnTo>
                  <a:pt x="1555" y="1676"/>
                </a:lnTo>
                <a:lnTo>
                  <a:pt x="1624" y="1664"/>
                </a:lnTo>
                <a:lnTo>
                  <a:pt x="1690" y="1649"/>
                </a:lnTo>
                <a:lnTo>
                  <a:pt x="1757" y="1633"/>
                </a:lnTo>
                <a:lnTo>
                  <a:pt x="1819" y="1613"/>
                </a:lnTo>
                <a:lnTo>
                  <a:pt x="1880" y="1592"/>
                </a:lnTo>
                <a:lnTo>
                  <a:pt x="1939" y="1569"/>
                </a:lnTo>
                <a:lnTo>
                  <a:pt x="1996" y="1543"/>
                </a:lnTo>
                <a:lnTo>
                  <a:pt x="2051" y="1515"/>
                </a:lnTo>
                <a:lnTo>
                  <a:pt x="2104" y="1486"/>
                </a:lnTo>
                <a:lnTo>
                  <a:pt x="2154" y="1454"/>
                </a:lnTo>
                <a:lnTo>
                  <a:pt x="2201" y="1421"/>
                </a:lnTo>
                <a:lnTo>
                  <a:pt x="2247" y="1387"/>
                </a:lnTo>
                <a:lnTo>
                  <a:pt x="2207" y="1412"/>
                </a:lnTo>
                <a:lnTo>
                  <a:pt x="2163" y="1436"/>
                </a:lnTo>
                <a:lnTo>
                  <a:pt x="2117" y="1459"/>
                </a:lnTo>
                <a:lnTo>
                  <a:pt x="2070" y="1481"/>
                </a:lnTo>
                <a:lnTo>
                  <a:pt x="2019" y="1503"/>
                </a:lnTo>
                <a:lnTo>
                  <a:pt x="1967" y="1522"/>
                </a:lnTo>
                <a:lnTo>
                  <a:pt x="1914" y="1541"/>
                </a:lnTo>
                <a:lnTo>
                  <a:pt x="1861" y="1557"/>
                </a:lnTo>
                <a:lnTo>
                  <a:pt x="1804" y="1574"/>
                </a:lnTo>
                <a:lnTo>
                  <a:pt x="1747" y="1587"/>
                </a:lnTo>
                <a:lnTo>
                  <a:pt x="1690" y="1599"/>
                </a:lnTo>
                <a:lnTo>
                  <a:pt x="1631" y="1610"/>
                </a:lnTo>
                <a:lnTo>
                  <a:pt x="1572" y="1617"/>
                </a:lnTo>
                <a:lnTo>
                  <a:pt x="1514" y="1624"/>
                </a:lnTo>
                <a:lnTo>
                  <a:pt x="1455" y="1627"/>
                </a:lnTo>
                <a:lnTo>
                  <a:pt x="1396" y="1629"/>
                </a:lnTo>
                <a:lnTo>
                  <a:pt x="1335" y="1627"/>
                </a:lnTo>
                <a:lnTo>
                  <a:pt x="1276" y="1625"/>
                </a:lnTo>
                <a:lnTo>
                  <a:pt x="1215" y="1621"/>
                </a:lnTo>
                <a:lnTo>
                  <a:pt x="1157" y="1615"/>
                </a:lnTo>
                <a:lnTo>
                  <a:pt x="1100" y="1607"/>
                </a:lnTo>
                <a:lnTo>
                  <a:pt x="1041" y="1598"/>
                </a:lnTo>
                <a:lnTo>
                  <a:pt x="986" y="1587"/>
                </a:lnTo>
                <a:lnTo>
                  <a:pt x="931" y="1574"/>
                </a:lnTo>
                <a:lnTo>
                  <a:pt x="876" y="1560"/>
                </a:lnTo>
                <a:lnTo>
                  <a:pt x="822" y="1545"/>
                </a:lnTo>
                <a:lnTo>
                  <a:pt x="771" y="1527"/>
                </a:lnTo>
                <a:lnTo>
                  <a:pt x="720" y="1509"/>
                </a:lnTo>
                <a:lnTo>
                  <a:pt x="670" y="1489"/>
                </a:lnTo>
                <a:lnTo>
                  <a:pt x="623" y="1467"/>
                </a:lnTo>
                <a:lnTo>
                  <a:pt x="577" y="1444"/>
                </a:lnTo>
                <a:lnTo>
                  <a:pt x="534" y="1420"/>
                </a:lnTo>
                <a:lnTo>
                  <a:pt x="492" y="1394"/>
                </a:lnTo>
                <a:lnTo>
                  <a:pt x="452" y="1368"/>
                </a:lnTo>
                <a:lnTo>
                  <a:pt x="414" y="1340"/>
                </a:lnTo>
                <a:lnTo>
                  <a:pt x="378" y="1312"/>
                </a:lnTo>
                <a:lnTo>
                  <a:pt x="344" y="1281"/>
                </a:lnTo>
                <a:lnTo>
                  <a:pt x="313" y="1249"/>
                </a:lnTo>
                <a:lnTo>
                  <a:pt x="285" y="1217"/>
                </a:lnTo>
                <a:lnTo>
                  <a:pt x="258" y="1184"/>
                </a:lnTo>
                <a:lnTo>
                  <a:pt x="234" y="1150"/>
                </a:lnTo>
                <a:lnTo>
                  <a:pt x="215" y="1114"/>
                </a:lnTo>
                <a:lnTo>
                  <a:pt x="196" y="1078"/>
                </a:lnTo>
                <a:lnTo>
                  <a:pt x="181" y="1040"/>
                </a:lnTo>
                <a:lnTo>
                  <a:pt x="169" y="1002"/>
                </a:lnTo>
                <a:lnTo>
                  <a:pt x="162" y="964"/>
                </a:lnTo>
                <a:lnTo>
                  <a:pt x="156" y="924"/>
                </a:lnTo>
                <a:lnTo>
                  <a:pt x="154" y="88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4342" name="Freeform 12">
            <a:extLst>
              <a:ext uri="{FF2B5EF4-FFF2-40B4-BE49-F238E27FC236}">
                <a16:creationId xmlns:a16="http://schemas.microsoft.com/office/drawing/2014/main" id="{037728AA-1AC2-4968-9E70-23BBE88AF4B8}"/>
              </a:ext>
            </a:extLst>
          </p:cNvPr>
          <p:cNvSpPr>
            <a:spLocks/>
          </p:cNvSpPr>
          <p:nvPr/>
        </p:nvSpPr>
        <p:spPr bwMode="auto">
          <a:xfrm>
            <a:off x="5549801" y="5106293"/>
            <a:ext cx="892969" cy="736699"/>
          </a:xfrm>
          <a:custGeom>
            <a:avLst/>
            <a:gdLst>
              <a:gd name="T0" fmla="*/ 415925 w 600"/>
              <a:gd name="T1" fmla="*/ 133350 h 495"/>
              <a:gd name="T2" fmla="*/ 395288 w 600"/>
              <a:gd name="T3" fmla="*/ 111125 h 495"/>
              <a:gd name="T4" fmla="*/ 328613 w 600"/>
              <a:gd name="T5" fmla="*/ 114300 h 495"/>
              <a:gd name="T6" fmla="*/ 233363 w 600"/>
              <a:gd name="T7" fmla="*/ 155575 h 495"/>
              <a:gd name="T8" fmla="*/ 142875 w 600"/>
              <a:gd name="T9" fmla="*/ 207962 h 495"/>
              <a:gd name="T10" fmla="*/ 69850 w 600"/>
              <a:gd name="T11" fmla="*/ 249237 h 495"/>
              <a:gd name="T12" fmla="*/ 25400 w 600"/>
              <a:gd name="T13" fmla="*/ 252412 h 495"/>
              <a:gd name="T14" fmla="*/ 3175 w 600"/>
              <a:gd name="T15" fmla="*/ 239712 h 495"/>
              <a:gd name="T16" fmla="*/ 6350 w 600"/>
              <a:gd name="T17" fmla="*/ 220662 h 495"/>
              <a:gd name="T18" fmla="*/ 49213 w 600"/>
              <a:gd name="T19" fmla="*/ 185737 h 495"/>
              <a:gd name="T20" fmla="*/ 109538 w 600"/>
              <a:gd name="T21" fmla="*/ 149225 h 495"/>
              <a:gd name="T22" fmla="*/ 163513 w 600"/>
              <a:gd name="T23" fmla="*/ 120650 h 495"/>
              <a:gd name="T24" fmla="*/ 207963 w 600"/>
              <a:gd name="T25" fmla="*/ 98425 h 495"/>
              <a:gd name="T26" fmla="*/ 263525 w 600"/>
              <a:gd name="T27" fmla="*/ 76200 h 495"/>
              <a:gd name="T28" fmla="*/ 317500 w 600"/>
              <a:gd name="T29" fmla="*/ 58737 h 495"/>
              <a:gd name="T30" fmla="*/ 374650 w 600"/>
              <a:gd name="T31" fmla="*/ 39687 h 495"/>
              <a:gd name="T32" fmla="*/ 438150 w 600"/>
              <a:gd name="T33" fmla="*/ 23812 h 495"/>
              <a:gd name="T34" fmla="*/ 501650 w 600"/>
              <a:gd name="T35" fmla="*/ 14287 h 495"/>
              <a:gd name="T36" fmla="*/ 566738 w 600"/>
              <a:gd name="T37" fmla="*/ 3175 h 495"/>
              <a:gd name="T38" fmla="*/ 633413 w 600"/>
              <a:gd name="T39" fmla="*/ 0 h 495"/>
              <a:gd name="T40" fmla="*/ 723900 w 600"/>
              <a:gd name="T41" fmla="*/ 1587 h 495"/>
              <a:gd name="T42" fmla="*/ 817563 w 600"/>
              <a:gd name="T43" fmla="*/ 22225 h 495"/>
              <a:gd name="T44" fmla="*/ 874713 w 600"/>
              <a:gd name="T45" fmla="*/ 68262 h 495"/>
              <a:gd name="T46" fmla="*/ 874713 w 600"/>
              <a:gd name="T47" fmla="*/ 149225 h 495"/>
              <a:gd name="T48" fmla="*/ 609600 w 600"/>
              <a:gd name="T49" fmla="*/ 530225 h 495"/>
              <a:gd name="T50" fmla="*/ 573088 w 600"/>
              <a:gd name="T51" fmla="*/ 576262 h 495"/>
              <a:gd name="T52" fmla="*/ 552450 w 600"/>
              <a:gd name="T53" fmla="*/ 623887 h 495"/>
              <a:gd name="T54" fmla="*/ 563563 w 600"/>
              <a:gd name="T55" fmla="*/ 641350 h 495"/>
              <a:gd name="T56" fmla="*/ 592138 w 600"/>
              <a:gd name="T57" fmla="*/ 646112 h 495"/>
              <a:gd name="T58" fmla="*/ 679450 w 600"/>
              <a:gd name="T59" fmla="*/ 623887 h 495"/>
              <a:gd name="T60" fmla="*/ 771525 w 600"/>
              <a:gd name="T61" fmla="*/ 576262 h 495"/>
              <a:gd name="T62" fmla="*/ 860425 w 600"/>
              <a:gd name="T63" fmla="*/ 527050 h 495"/>
              <a:gd name="T64" fmla="*/ 914400 w 600"/>
              <a:gd name="T65" fmla="*/ 504825 h 495"/>
              <a:gd name="T66" fmla="*/ 938213 w 600"/>
              <a:gd name="T67" fmla="*/ 511175 h 495"/>
              <a:gd name="T68" fmla="*/ 952500 w 600"/>
              <a:gd name="T69" fmla="*/ 530225 h 495"/>
              <a:gd name="T70" fmla="*/ 935038 w 600"/>
              <a:gd name="T71" fmla="*/ 554037 h 495"/>
              <a:gd name="T72" fmla="*/ 890588 w 600"/>
              <a:gd name="T73" fmla="*/ 590550 h 495"/>
              <a:gd name="T74" fmla="*/ 814388 w 600"/>
              <a:gd name="T75" fmla="*/ 633412 h 495"/>
              <a:gd name="T76" fmla="*/ 723900 w 600"/>
              <a:gd name="T77" fmla="*/ 674687 h 495"/>
              <a:gd name="T78" fmla="*/ 615950 w 600"/>
              <a:gd name="T79" fmla="*/ 717550 h 495"/>
              <a:gd name="T80" fmla="*/ 495300 w 600"/>
              <a:gd name="T81" fmla="*/ 754062 h 495"/>
              <a:gd name="T82" fmla="*/ 371475 w 600"/>
              <a:gd name="T83" fmla="*/ 777875 h 495"/>
              <a:gd name="T84" fmla="*/ 247650 w 600"/>
              <a:gd name="T85" fmla="*/ 785812 h 495"/>
              <a:gd name="T86" fmla="*/ 166688 w 600"/>
              <a:gd name="T87" fmla="*/ 781050 h 495"/>
              <a:gd name="T88" fmla="*/ 103188 w 600"/>
              <a:gd name="T89" fmla="*/ 763587 h 495"/>
              <a:gd name="T90" fmla="*/ 63500 w 600"/>
              <a:gd name="T91" fmla="*/ 736600 h 495"/>
              <a:gd name="T92" fmla="*/ 49213 w 600"/>
              <a:gd name="T93" fmla="*/ 695325 h 495"/>
              <a:gd name="T94" fmla="*/ 66675 w 600"/>
              <a:gd name="T95" fmla="*/ 627062 h 495"/>
              <a:gd name="T96" fmla="*/ 106363 w 600"/>
              <a:gd name="T97" fmla="*/ 552450 h 495"/>
              <a:gd name="T98" fmla="*/ 150813 w 600"/>
              <a:gd name="T99" fmla="*/ 487362 h 495"/>
              <a:gd name="T100" fmla="*/ 180975 w 600"/>
              <a:gd name="T101" fmla="*/ 449262 h 495"/>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600" h="495">
                <a:moveTo>
                  <a:pt x="257" y="97"/>
                </a:moveTo>
                <a:lnTo>
                  <a:pt x="262" y="84"/>
                </a:lnTo>
                <a:lnTo>
                  <a:pt x="259" y="75"/>
                </a:lnTo>
                <a:lnTo>
                  <a:pt x="249" y="70"/>
                </a:lnTo>
                <a:lnTo>
                  <a:pt x="236" y="69"/>
                </a:lnTo>
                <a:lnTo>
                  <a:pt x="207" y="72"/>
                </a:lnTo>
                <a:lnTo>
                  <a:pt x="177" y="83"/>
                </a:lnTo>
                <a:lnTo>
                  <a:pt x="147" y="98"/>
                </a:lnTo>
                <a:lnTo>
                  <a:pt x="118" y="114"/>
                </a:lnTo>
                <a:lnTo>
                  <a:pt x="90" y="131"/>
                </a:lnTo>
                <a:lnTo>
                  <a:pt x="65" y="146"/>
                </a:lnTo>
                <a:lnTo>
                  <a:pt x="44" y="157"/>
                </a:lnTo>
                <a:lnTo>
                  <a:pt x="27" y="160"/>
                </a:lnTo>
                <a:lnTo>
                  <a:pt x="16" y="159"/>
                </a:lnTo>
                <a:lnTo>
                  <a:pt x="8" y="155"/>
                </a:lnTo>
                <a:lnTo>
                  <a:pt x="2" y="151"/>
                </a:lnTo>
                <a:lnTo>
                  <a:pt x="0" y="146"/>
                </a:lnTo>
                <a:lnTo>
                  <a:pt x="4" y="139"/>
                </a:lnTo>
                <a:lnTo>
                  <a:pt x="16" y="129"/>
                </a:lnTo>
                <a:lnTo>
                  <a:pt x="31" y="117"/>
                </a:lnTo>
                <a:lnTo>
                  <a:pt x="48" y="106"/>
                </a:lnTo>
                <a:lnTo>
                  <a:pt x="69" y="94"/>
                </a:lnTo>
                <a:lnTo>
                  <a:pt x="88" y="84"/>
                </a:lnTo>
                <a:lnTo>
                  <a:pt x="103" y="76"/>
                </a:lnTo>
                <a:lnTo>
                  <a:pt x="116" y="70"/>
                </a:lnTo>
                <a:lnTo>
                  <a:pt x="131" y="62"/>
                </a:lnTo>
                <a:lnTo>
                  <a:pt x="148" y="56"/>
                </a:lnTo>
                <a:lnTo>
                  <a:pt x="166" y="48"/>
                </a:lnTo>
                <a:lnTo>
                  <a:pt x="183" y="42"/>
                </a:lnTo>
                <a:lnTo>
                  <a:pt x="200" y="37"/>
                </a:lnTo>
                <a:lnTo>
                  <a:pt x="217" y="30"/>
                </a:lnTo>
                <a:lnTo>
                  <a:pt x="236" y="25"/>
                </a:lnTo>
                <a:lnTo>
                  <a:pt x="255" y="20"/>
                </a:lnTo>
                <a:lnTo>
                  <a:pt x="276" y="15"/>
                </a:lnTo>
                <a:lnTo>
                  <a:pt x="295" y="11"/>
                </a:lnTo>
                <a:lnTo>
                  <a:pt x="316" y="9"/>
                </a:lnTo>
                <a:lnTo>
                  <a:pt x="336" y="5"/>
                </a:lnTo>
                <a:lnTo>
                  <a:pt x="357" y="2"/>
                </a:lnTo>
                <a:lnTo>
                  <a:pt x="378" y="1"/>
                </a:lnTo>
                <a:lnTo>
                  <a:pt x="399" y="0"/>
                </a:lnTo>
                <a:lnTo>
                  <a:pt x="422" y="0"/>
                </a:lnTo>
                <a:lnTo>
                  <a:pt x="456" y="1"/>
                </a:lnTo>
                <a:lnTo>
                  <a:pt x="486" y="6"/>
                </a:lnTo>
                <a:lnTo>
                  <a:pt x="515" y="14"/>
                </a:lnTo>
                <a:lnTo>
                  <a:pt x="538" y="27"/>
                </a:lnTo>
                <a:lnTo>
                  <a:pt x="551" y="43"/>
                </a:lnTo>
                <a:lnTo>
                  <a:pt x="557" y="66"/>
                </a:lnTo>
                <a:lnTo>
                  <a:pt x="551" y="94"/>
                </a:lnTo>
                <a:lnTo>
                  <a:pt x="530" y="129"/>
                </a:lnTo>
                <a:lnTo>
                  <a:pt x="384" y="334"/>
                </a:lnTo>
                <a:lnTo>
                  <a:pt x="373" y="348"/>
                </a:lnTo>
                <a:lnTo>
                  <a:pt x="361" y="363"/>
                </a:lnTo>
                <a:lnTo>
                  <a:pt x="352" y="379"/>
                </a:lnTo>
                <a:lnTo>
                  <a:pt x="348" y="393"/>
                </a:lnTo>
                <a:lnTo>
                  <a:pt x="350" y="399"/>
                </a:lnTo>
                <a:lnTo>
                  <a:pt x="355" y="404"/>
                </a:lnTo>
                <a:lnTo>
                  <a:pt x="363" y="406"/>
                </a:lnTo>
                <a:lnTo>
                  <a:pt x="373" y="407"/>
                </a:lnTo>
                <a:lnTo>
                  <a:pt x="397" y="404"/>
                </a:lnTo>
                <a:lnTo>
                  <a:pt x="428" y="393"/>
                </a:lnTo>
                <a:lnTo>
                  <a:pt x="456" y="379"/>
                </a:lnTo>
                <a:lnTo>
                  <a:pt x="486" y="363"/>
                </a:lnTo>
                <a:lnTo>
                  <a:pt x="515" y="346"/>
                </a:lnTo>
                <a:lnTo>
                  <a:pt x="542" y="332"/>
                </a:lnTo>
                <a:lnTo>
                  <a:pt x="561" y="322"/>
                </a:lnTo>
                <a:lnTo>
                  <a:pt x="576" y="318"/>
                </a:lnTo>
                <a:lnTo>
                  <a:pt x="583" y="320"/>
                </a:lnTo>
                <a:lnTo>
                  <a:pt x="591" y="322"/>
                </a:lnTo>
                <a:lnTo>
                  <a:pt x="599" y="327"/>
                </a:lnTo>
                <a:lnTo>
                  <a:pt x="600" y="334"/>
                </a:lnTo>
                <a:lnTo>
                  <a:pt x="599" y="340"/>
                </a:lnTo>
                <a:lnTo>
                  <a:pt x="589" y="349"/>
                </a:lnTo>
                <a:lnTo>
                  <a:pt x="578" y="360"/>
                </a:lnTo>
                <a:lnTo>
                  <a:pt x="561" y="372"/>
                </a:lnTo>
                <a:lnTo>
                  <a:pt x="538" y="385"/>
                </a:lnTo>
                <a:lnTo>
                  <a:pt x="513" y="399"/>
                </a:lnTo>
                <a:lnTo>
                  <a:pt x="486" y="413"/>
                </a:lnTo>
                <a:lnTo>
                  <a:pt x="456" y="425"/>
                </a:lnTo>
                <a:lnTo>
                  <a:pt x="422" y="439"/>
                </a:lnTo>
                <a:lnTo>
                  <a:pt x="388" y="452"/>
                </a:lnTo>
                <a:lnTo>
                  <a:pt x="350" y="464"/>
                </a:lnTo>
                <a:lnTo>
                  <a:pt x="312" y="475"/>
                </a:lnTo>
                <a:lnTo>
                  <a:pt x="274" y="483"/>
                </a:lnTo>
                <a:lnTo>
                  <a:pt x="234" y="490"/>
                </a:lnTo>
                <a:lnTo>
                  <a:pt x="194" y="494"/>
                </a:lnTo>
                <a:lnTo>
                  <a:pt x="156" y="495"/>
                </a:lnTo>
                <a:lnTo>
                  <a:pt x="129" y="494"/>
                </a:lnTo>
                <a:lnTo>
                  <a:pt x="105" y="492"/>
                </a:lnTo>
                <a:lnTo>
                  <a:pt x="84" y="488"/>
                </a:lnTo>
                <a:lnTo>
                  <a:pt x="65" y="481"/>
                </a:lnTo>
                <a:lnTo>
                  <a:pt x="52" y="474"/>
                </a:lnTo>
                <a:lnTo>
                  <a:pt x="40" y="464"/>
                </a:lnTo>
                <a:lnTo>
                  <a:pt x="33" y="452"/>
                </a:lnTo>
                <a:lnTo>
                  <a:pt x="31" y="438"/>
                </a:lnTo>
                <a:lnTo>
                  <a:pt x="35" y="418"/>
                </a:lnTo>
                <a:lnTo>
                  <a:pt x="42" y="395"/>
                </a:lnTo>
                <a:lnTo>
                  <a:pt x="54" y="372"/>
                </a:lnTo>
                <a:lnTo>
                  <a:pt x="67" y="348"/>
                </a:lnTo>
                <a:lnTo>
                  <a:pt x="82" y="326"/>
                </a:lnTo>
                <a:lnTo>
                  <a:pt x="95" y="307"/>
                </a:lnTo>
                <a:lnTo>
                  <a:pt x="107" y="293"/>
                </a:lnTo>
                <a:lnTo>
                  <a:pt x="114" y="283"/>
                </a:lnTo>
                <a:lnTo>
                  <a:pt x="257" y="9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4343" name="Freeform 13">
            <a:extLst>
              <a:ext uri="{FF2B5EF4-FFF2-40B4-BE49-F238E27FC236}">
                <a16:creationId xmlns:a16="http://schemas.microsoft.com/office/drawing/2014/main" id="{FE3F755E-D431-41AA-A0D4-45CB58D699CA}"/>
              </a:ext>
            </a:extLst>
          </p:cNvPr>
          <p:cNvSpPr>
            <a:spLocks/>
          </p:cNvSpPr>
          <p:nvPr/>
        </p:nvSpPr>
        <p:spPr bwMode="auto">
          <a:xfrm>
            <a:off x="6104930" y="4759524"/>
            <a:ext cx="456903" cy="230684"/>
          </a:xfrm>
          <a:custGeom>
            <a:avLst/>
            <a:gdLst>
              <a:gd name="T0" fmla="*/ 0 w 307"/>
              <a:gd name="T1" fmla="*/ 133350 h 155"/>
              <a:gd name="T2" fmla="*/ 4763 w 307"/>
              <a:gd name="T3" fmla="*/ 106363 h 155"/>
              <a:gd name="T4" fmla="*/ 20638 w 307"/>
              <a:gd name="T5" fmla="*/ 80963 h 155"/>
              <a:gd name="T6" fmla="*/ 44450 w 307"/>
              <a:gd name="T7" fmla="*/ 58738 h 155"/>
              <a:gd name="T8" fmla="*/ 77788 w 307"/>
              <a:gd name="T9" fmla="*/ 38100 h 155"/>
              <a:gd name="T10" fmla="*/ 117475 w 307"/>
              <a:gd name="T11" fmla="*/ 22225 h 155"/>
              <a:gd name="T12" fmla="*/ 161925 w 307"/>
              <a:gd name="T13" fmla="*/ 9525 h 155"/>
              <a:gd name="T14" fmla="*/ 209550 w 307"/>
              <a:gd name="T15" fmla="*/ 1588 h 155"/>
              <a:gd name="T16" fmla="*/ 265113 w 307"/>
              <a:gd name="T17" fmla="*/ 0 h 155"/>
              <a:gd name="T18" fmla="*/ 312738 w 307"/>
              <a:gd name="T19" fmla="*/ 1588 h 155"/>
              <a:gd name="T20" fmla="*/ 355600 w 307"/>
              <a:gd name="T21" fmla="*/ 7938 h 155"/>
              <a:gd name="T22" fmla="*/ 390525 w 307"/>
              <a:gd name="T23" fmla="*/ 17463 h 155"/>
              <a:gd name="T24" fmla="*/ 423863 w 307"/>
              <a:gd name="T25" fmla="*/ 30163 h 155"/>
              <a:gd name="T26" fmla="*/ 450850 w 307"/>
              <a:gd name="T27" fmla="*/ 46038 h 155"/>
              <a:gd name="T28" fmla="*/ 469900 w 307"/>
              <a:gd name="T29" fmla="*/ 66675 h 155"/>
              <a:gd name="T30" fmla="*/ 484188 w 307"/>
              <a:gd name="T31" fmla="*/ 88900 h 155"/>
              <a:gd name="T32" fmla="*/ 487363 w 307"/>
              <a:gd name="T33" fmla="*/ 112713 h 155"/>
              <a:gd name="T34" fmla="*/ 481013 w 307"/>
              <a:gd name="T35" fmla="*/ 141288 h 155"/>
              <a:gd name="T36" fmla="*/ 466725 w 307"/>
              <a:gd name="T37" fmla="*/ 165100 h 155"/>
              <a:gd name="T38" fmla="*/ 439738 w 307"/>
              <a:gd name="T39" fmla="*/ 188913 h 155"/>
              <a:gd name="T40" fmla="*/ 409575 w 307"/>
              <a:gd name="T41" fmla="*/ 207963 h 155"/>
              <a:gd name="T42" fmla="*/ 366713 w 307"/>
              <a:gd name="T43" fmla="*/ 223838 h 155"/>
              <a:gd name="T44" fmla="*/ 322263 w 307"/>
              <a:gd name="T45" fmla="*/ 236538 h 155"/>
              <a:gd name="T46" fmla="*/ 273050 w 307"/>
              <a:gd name="T47" fmla="*/ 244475 h 155"/>
              <a:gd name="T48" fmla="*/ 219075 w 307"/>
              <a:gd name="T49" fmla="*/ 246063 h 155"/>
              <a:gd name="T50" fmla="*/ 171450 w 307"/>
              <a:gd name="T51" fmla="*/ 244475 h 155"/>
              <a:gd name="T52" fmla="*/ 128588 w 307"/>
              <a:gd name="T53" fmla="*/ 238125 h 155"/>
              <a:gd name="T54" fmla="*/ 92075 w 307"/>
              <a:gd name="T55" fmla="*/ 228600 h 155"/>
              <a:gd name="T56" fmla="*/ 60325 w 307"/>
              <a:gd name="T57" fmla="*/ 215900 h 155"/>
              <a:gd name="T58" fmla="*/ 31750 w 307"/>
              <a:gd name="T59" fmla="*/ 200025 h 155"/>
              <a:gd name="T60" fmla="*/ 14288 w 307"/>
              <a:gd name="T61" fmla="*/ 179388 h 155"/>
              <a:gd name="T62" fmla="*/ 1588 w 307"/>
              <a:gd name="T63" fmla="*/ 157163 h 155"/>
              <a:gd name="T64" fmla="*/ 0 w 307"/>
              <a:gd name="T65" fmla="*/ 133350 h 155"/>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07" h="155">
                <a:moveTo>
                  <a:pt x="0" y="84"/>
                </a:moveTo>
                <a:lnTo>
                  <a:pt x="3" y="67"/>
                </a:lnTo>
                <a:lnTo>
                  <a:pt x="13" y="51"/>
                </a:lnTo>
                <a:lnTo>
                  <a:pt x="28" y="37"/>
                </a:lnTo>
                <a:lnTo>
                  <a:pt x="49" y="24"/>
                </a:lnTo>
                <a:lnTo>
                  <a:pt x="74" y="14"/>
                </a:lnTo>
                <a:lnTo>
                  <a:pt x="102" y="6"/>
                </a:lnTo>
                <a:lnTo>
                  <a:pt x="132" y="1"/>
                </a:lnTo>
                <a:lnTo>
                  <a:pt x="167" y="0"/>
                </a:lnTo>
                <a:lnTo>
                  <a:pt x="197" y="1"/>
                </a:lnTo>
                <a:lnTo>
                  <a:pt x="224" y="5"/>
                </a:lnTo>
                <a:lnTo>
                  <a:pt x="246" y="11"/>
                </a:lnTo>
                <a:lnTo>
                  <a:pt x="267" y="19"/>
                </a:lnTo>
                <a:lnTo>
                  <a:pt x="284" y="29"/>
                </a:lnTo>
                <a:lnTo>
                  <a:pt x="296" y="42"/>
                </a:lnTo>
                <a:lnTo>
                  <a:pt x="305" y="56"/>
                </a:lnTo>
                <a:lnTo>
                  <a:pt x="307" y="71"/>
                </a:lnTo>
                <a:lnTo>
                  <a:pt x="303" y="89"/>
                </a:lnTo>
                <a:lnTo>
                  <a:pt x="294" y="104"/>
                </a:lnTo>
                <a:lnTo>
                  <a:pt x="277" y="119"/>
                </a:lnTo>
                <a:lnTo>
                  <a:pt x="258" y="131"/>
                </a:lnTo>
                <a:lnTo>
                  <a:pt x="231" y="141"/>
                </a:lnTo>
                <a:lnTo>
                  <a:pt x="203" y="149"/>
                </a:lnTo>
                <a:lnTo>
                  <a:pt x="172" y="154"/>
                </a:lnTo>
                <a:lnTo>
                  <a:pt x="138" y="155"/>
                </a:lnTo>
                <a:lnTo>
                  <a:pt x="108" y="154"/>
                </a:lnTo>
                <a:lnTo>
                  <a:pt x="81" y="150"/>
                </a:lnTo>
                <a:lnTo>
                  <a:pt x="58" y="144"/>
                </a:lnTo>
                <a:lnTo>
                  <a:pt x="38" y="136"/>
                </a:lnTo>
                <a:lnTo>
                  <a:pt x="20" y="126"/>
                </a:lnTo>
                <a:lnTo>
                  <a:pt x="9" y="113"/>
                </a:lnTo>
                <a:lnTo>
                  <a:pt x="1" y="99"/>
                </a:lnTo>
                <a:lnTo>
                  <a:pt x="0" y="8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4344" name="Text Box 9">
            <a:extLst>
              <a:ext uri="{FF2B5EF4-FFF2-40B4-BE49-F238E27FC236}">
                <a16:creationId xmlns:a16="http://schemas.microsoft.com/office/drawing/2014/main" id="{DF9F3C1B-E376-421A-9C9F-4D8A0440AB96}"/>
              </a:ext>
            </a:extLst>
          </p:cNvPr>
          <p:cNvSpPr txBox="1">
            <a:spLocks noChangeArrowheads="1"/>
          </p:cNvSpPr>
          <p:nvPr/>
        </p:nvSpPr>
        <p:spPr bwMode="auto">
          <a:xfrm>
            <a:off x="2333625" y="1285875"/>
            <a:ext cx="7691438" cy="727122"/>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4125" b="1">
                <a:solidFill>
                  <a:srgbClr val="E84D00"/>
                </a:solidFill>
              </a:rPr>
              <a:t>RELEVANT INFORMATION:</a:t>
            </a:r>
          </a:p>
        </p:txBody>
      </p:sp>
    </p:spTree>
  </p:cSld>
  <p:clrMapOvr>
    <a:masterClrMapping/>
  </p:clrMapOvr>
  <p:transition advTm="66488">
    <p:cover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0484">
                                            <p:txEl>
                                              <p:pRg st="0" end="0"/>
                                            </p:txEl>
                                          </p:spTgt>
                                        </p:tgtEl>
                                        <p:attrNameLst>
                                          <p:attrName>style.visibility</p:attrName>
                                        </p:attrNameLst>
                                      </p:cBhvr>
                                      <p:to>
                                        <p:strVal val="visible"/>
                                      </p:to>
                                    </p:set>
                                    <p:animEffect transition="in" filter="barn(outVertical)">
                                      <p:cBhvr>
                                        <p:cTn id="7" dur="500"/>
                                        <p:tgtEl>
                                          <p:spTgt spid="20484">
                                            <p:txEl>
                                              <p:pRg st="0" end="0"/>
                                            </p:txEl>
                                          </p:spTgt>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20484">
                                            <p:txEl>
                                              <p:pRg st="1" end="1"/>
                                            </p:txEl>
                                          </p:spTgt>
                                        </p:tgtEl>
                                        <p:attrNameLst>
                                          <p:attrName>style.visibility</p:attrName>
                                        </p:attrNameLst>
                                      </p:cBhvr>
                                      <p:to>
                                        <p:strVal val="visible"/>
                                      </p:to>
                                    </p:set>
                                    <p:animEffect transition="in" filter="barn(outVertical)">
                                      <p:cBhvr>
                                        <p:cTn id="10" dur="500"/>
                                        <p:tgtEl>
                                          <p:spTgt spid="20484">
                                            <p:txEl>
                                              <p:pRg st="1" end="1"/>
                                            </p:txEl>
                                          </p:spTgt>
                                        </p:tgtEl>
                                      </p:cBhvr>
                                    </p:animEffect>
                                  </p:childTnLst>
                                </p:cTn>
                              </p:par>
                              <p:par>
                                <p:cTn id="11" presetID="16" presetClass="entr" presetSubtype="37" fill="hold" grpId="0" nodeType="withEffect">
                                  <p:stCondLst>
                                    <p:cond delay="0"/>
                                  </p:stCondLst>
                                  <p:childTnLst>
                                    <p:set>
                                      <p:cBhvr>
                                        <p:cTn id="12" dur="1" fill="hold">
                                          <p:stCondLst>
                                            <p:cond delay="0"/>
                                          </p:stCondLst>
                                        </p:cTn>
                                        <p:tgtEl>
                                          <p:spTgt spid="20484">
                                            <p:txEl>
                                              <p:pRg st="2" end="2"/>
                                            </p:txEl>
                                          </p:spTgt>
                                        </p:tgtEl>
                                        <p:attrNameLst>
                                          <p:attrName>style.visibility</p:attrName>
                                        </p:attrNameLst>
                                      </p:cBhvr>
                                      <p:to>
                                        <p:strVal val="visible"/>
                                      </p:to>
                                    </p:set>
                                    <p:animEffect transition="in" filter="barn(outVertical)">
                                      <p:cBhvr>
                                        <p:cTn id="13" dur="500"/>
                                        <p:tgtEl>
                                          <p:spTgt spid="2048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4" grpId="0" build="p"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4">
            <a:extLst>
              <a:ext uri="{FF2B5EF4-FFF2-40B4-BE49-F238E27FC236}">
                <a16:creationId xmlns:a16="http://schemas.microsoft.com/office/drawing/2014/main" id="{9CA8178C-D5EF-49DD-9018-823399465D5B}"/>
              </a:ext>
            </a:extLst>
          </p:cNvPr>
          <p:cNvSpPr txBox="1">
            <a:spLocks noChangeArrowheads="1"/>
          </p:cNvSpPr>
          <p:nvPr/>
        </p:nvSpPr>
        <p:spPr bwMode="auto">
          <a:xfrm>
            <a:off x="2095500" y="500062"/>
            <a:ext cx="8215313" cy="727122"/>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4125" b="1">
                <a:solidFill>
                  <a:schemeClr val="bg1"/>
                </a:solidFill>
              </a:rPr>
              <a:t>RELIABILITY</a:t>
            </a:r>
          </a:p>
        </p:txBody>
      </p:sp>
      <p:sp>
        <p:nvSpPr>
          <p:cNvPr id="16387" name="AutoShape 8">
            <a:extLst>
              <a:ext uri="{FF2B5EF4-FFF2-40B4-BE49-F238E27FC236}">
                <a16:creationId xmlns:a16="http://schemas.microsoft.com/office/drawing/2014/main" id="{17DC5AAC-A5F5-4BA9-9D06-7BC525CF9EB0}"/>
              </a:ext>
            </a:extLst>
          </p:cNvPr>
          <p:cNvSpPr>
            <a:spLocks noChangeArrowheads="1"/>
          </p:cNvSpPr>
          <p:nvPr/>
        </p:nvSpPr>
        <p:spPr bwMode="auto">
          <a:xfrm>
            <a:off x="3238500" y="1500188"/>
            <a:ext cx="6000750" cy="714375"/>
          </a:xfrm>
          <a:prstGeom prst="roundRect">
            <a:avLst>
              <a:gd name="adj" fmla="val 16667"/>
            </a:avLst>
          </a:prstGeom>
          <a:gradFill rotWithShape="0">
            <a:gsLst>
              <a:gs pos="0">
                <a:srgbClr val="E84D00"/>
              </a:gs>
              <a:gs pos="100000">
                <a:srgbClr val="EE783D"/>
              </a:gs>
            </a:gsLst>
            <a:lin ang="5400000" scaled="1"/>
          </a:gradFill>
          <a:ln w="9525">
            <a:round/>
            <a:headEnd/>
            <a:tailEnd/>
          </a:ln>
          <a:effectLst/>
          <a:scene3d>
            <a:camera prst="legacyPerspectiveBottom"/>
            <a:lightRig rig="legacyFlat3" dir="t"/>
          </a:scene3d>
          <a:sp3d extrusionH="8874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000" b="1"/>
              <a:t>RELIABLE INFORMATION</a:t>
            </a:r>
            <a:r>
              <a:rPr lang="en-US" altLang="en-US" sz="2250"/>
              <a:t> </a:t>
            </a:r>
          </a:p>
        </p:txBody>
      </p:sp>
      <p:sp>
        <p:nvSpPr>
          <p:cNvPr id="16388" name="Freeform 12">
            <a:extLst>
              <a:ext uri="{FF2B5EF4-FFF2-40B4-BE49-F238E27FC236}">
                <a16:creationId xmlns:a16="http://schemas.microsoft.com/office/drawing/2014/main" id="{C6BCED24-17FA-4B10-97D4-6C4FE6AD8F22}"/>
              </a:ext>
            </a:extLst>
          </p:cNvPr>
          <p:cNvSpPr>
            <a:spLocks/>
          </p:cNvSpPr>
          <p:nvPr/>
        </p:nvSpPr>
        <p:spPr bwMode="auto">
          <a:xfrm>
            <a:off x="3738562" y="4357687"/>
            <a:ext cx="4929188" cy="1928813"/>
          </a:xfrm>
          <a:custGeom>
            <a:avLst/>
            <a:gdLst>
              <a:gd name="T0" fmla="*/ 2900363 w 3312"/>
              <a:gd name="T1" fmla="*/ 2051844 h 2592"/>
              <a:gd name="T2" fmla="*/ 3286125 w 3312"/>
              <a:gd name="T3" fmla="*/ 2024856 h 2592"/>
              <a:gd name="T4" fmla="*/ 3652838 w 3312"/>
              <a:gd name="T5" fmla="*/ 1976438 h 2592"/>
              <a:gd name="T6" fmla="*/ 3994150 w 3312"/>
              <a:gd name="T7" fmla="*/ 1908175 h 2592"/>
              <a:gd name="T8" fmla="*/ 4302125 w 3312"/>
              <a:gd name="T9" fmla="*/ 1823244 h 2592"/>
              <a:gd name="T10" fmla="*/ 4573588 w 3312"/>
              <a:gd name="T11" fmla="*/ 1720850 h 2592"/>
              <a:gd name="T12" fmla="*/ 4808538 w 3312"/>
              <a:gd name="T13" fmla="*/ 1604169 h 2592"/>
              <a:gd name="T14" fmla="*/ 4999038 w 3312"/>
              <a:gd name="T15" fmla="*/ 1474788 h 2592"/>
              <a:gd name="T16" fmla="*/ 5138738 w 3312"/>
              <a:gd name="T17" fmla="*/ 1335088 h 2592"/>
              <a:gd name="T18" fmla="*/ 5229225 w 3312"/>
              <a:gd name="T19" fmla="*/ 1185863 h 2592"/>
              <a:gd name="T20" fmla="*/ 5257800 w 3312"/>
              <a:gd name="T21" fmla="*/ 1029494 h 2592"/>
              <a:gd name="T22" fmla="*/ 5229225 w 3312"/>
              <a:gd name="T23" fmla="*/ 872331 h 2592"/>
              <a:gd name="T24" fmla="*/ 5138738 w 3312"/>
              <a:gd name="T25" fmla="*/ 723106 h 2592"/>
              <a:gd name="T26" fmla="*/ 4999038 w 3312"/>
              <a:gd name="T27" fmla="*/ 582613 h 2592"/>
              <a:gd name="T28" fmla="*/ 4808538 w 3312"/>
              <a:gd name="T29" fmla="*/ 453231 h 2592"/>
              <a:gd name="T30" fmla="*/ 4573588 w 3312"/>
              <a:gd name="T31" fmla="*/ 337344 h 2592"/>
              <a:gd name="T32" fmla="*/ 4302125 w 3312"/>
              <a:gd name="T33" fmla="*/ 234156 h 2592"/>
              <a:gd name="T34" fmla="*/ 3994150 w 3312"/>
              <a:gd name="T35" fmla="*/ 149225 h 2592"/>
              <a:gd name="T36" fmla="*/ 3652838 w 3312"/>
              <a:gd name="T37" fmla="*/ 80963 h 2592"/>
              <a:gd name="T38" fmla="*/ 3286125 w 3312"/>
              <a:gd name="T39" fmla="*/ 32544 h 2592"/>
              <a:gd name="T40" fmla="*/ 2900363 w 3312"/>
              <a:gd name="T41" fmla="*/ 5556 h 2592"/>
              <a:gd name="T42" fmla="*/ 2497138 w 3312"/>
              <a:gd name="T43" fmla="*/ 794 h 2592"/>
              <a:gd name="T44" fmla="*/ 2100263 w 3312"/>
              <a:gd name="T45" fmla="*/ 20638 h 2592"/>
              <a:gd name="T46" fmla="*/ 1725613 w 3312"/>
              <a:gd name="T47" fmla="*/ 61913 h 2592"/>
              <a:gd name="T48" fmla="*/ 1377950 w 3312"/>
              <a:gd name="T49" fmla="*/ 123825 h 2592"/>
              <a:gd name="T50" fmla="*/ 1055688 w 3312"/>
              <a:gd name="T51" fmla="*/ 203994 h 2592"/>
              <a:gd name="T52" fmla="*/ 769938 w 3312"/>
              <a:gd name="T53" fmla="*/ 301625 h 2592"/>
              <a:gd name="T54" fmla="*/ 522288 w 3312"/>
              <a:gd name="T55" fmla="*/ 413544 h 2592"/>
              <a:gd name="T56" fmla="*/ 317500 w 3312"/>
              <a:gd name="T57" fmla="*/ 538163 h 2592"/>
              <a:gd name="T58" fmla="*/ 158750 w 3312"/>
              <a:gd name="T59" fmla="*/ 674688 h 2592"/>
              <a:gd name="T60" fmla="*/ 52388 w 3312"/>
              <a:gd name="T61" fmla="*/ 822325 h 2592"/>
              <a:gd name="T62" fmla="*/ 3175 w 3312"/>
              <a:gd name="T63" fmla="*/ 976313 h 2592"/>
              <a:gd name="T64" fmla="*/ 12700 w 3312"/>
              <a:gd name="T65" fmla="*/ 1134269 h 2592"/>
              <a:gd name="T66" fmla="*/ 82550 w 3312"/>
              <a:gd name="T67" fmla="*/ 1285875 h 2592"/>
              <a:gd name="T68" fmla="*/ 206375 w 3312"/>
              <a:gd name="T69" fmla="*/ 1429544 h 2592"/>
              <a:gd name="T70" fmla="*/ 379413 w 3312"/>
              <a:gd name="T71" fmla="*/ 1562100 h 2592"/>
              <a:gd name="T72" fmla="*/ 601663 w 3312"/>
              <a:gd name="T73" fmla="*/ 1682750 h 2592"/>
              <a:gd name="T74" fmla="*/ 860425 w 3312"/>
              <a:gd name="T75" fmla="*/ 1790700 h 2592"/>
              <a:gd name="T76" fmla="*/ 1158875 w 3312"/>
              <a:gd name="T77" fmla="*/ 1881981 h 2592"/>
              <a:gd name="T78" fmla="*/ 1490663 w 3312"/>
              <a:gd name="T79" fmla="*/ 1956594 h 2592"/>
              <a:gd name="T80" fmla="*/ 1847850 w 3312"/>
              <a:gd name="T81" fmla="*/ 2011363 h 2592"/>
              <a:gd name="T82" fmla="*/ 2230438 w 3312"/>
              <a:gd name="T83" fmla="*/ 2045494 h 2592"/>
              <a:gd name="T84" fmla="*/ 2632075 w 3312"/>
              <a:gd name="T85" fmla="*/ 2057400 h 259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3312" h="2592">
                <a:moveTo>
                  <a:pt x="1658" y="2592"/>
                </a:moveTo>
                <a:lnTo>
                  <a:pt x="1742" y="2591"/>
                </a:lnTo>
                <a:lnTo>
                  <a:pt x="1827" y="2585"/>
                </a:lnTo>
                <a:lnTo>
                  <a:pt x="1909" y="2577"/>
                </a:lnTo>
                <a:lnTo>
                  <a:pt x="1990" y="2566"/>
                </a:lnTo>
                <a:lnTo>
                  <a:pt x="2070" y="2551"/>
                </a:lnTo>
                <a:lnTo>
                  <a:pt x="2150" y="2534"/>
                </a:lnTo>
                <a:lnTo>
                  <a:pt x="2226" y="2514"/>
                </a:lnTo>
                <a:lnTo>
                  <a:pt x="2301" y="2490"/>
                </a:lnTo>
                <a:lnTo>
                  <a:pt x="2374" y="2465"/>
                </a:lnTo>
                <a:lnTo>
                  <a:pt x="2446" y="2436"/>
                </a:lnTo>
                <a:lnTo>
                  <a:pt x="2516" y="2404"/>
                </a:lnTo>
                <a:lnTo>
                  <a:pt x="2582" y="2371"/>
                </a:lnTo>
                <a:lnTo>
                  <a:pt x="2647" y="2335"/>
                </a:lnTo>
                <a:lnTo>
                  <a:pt x="2710" y="2297"/>
                </a:lnTo>
                <a:lnTo>
                  <a:pt x="2770" y="2256"/>
                </a:lnTo>
                <a:lnTo>
                  <a:pt x="2827" y="2212"/>
                </a:lnTo>
                <a:lnTo>
                  <a:pt x="2881" y="2168"/>
                </a:lnTo>
                <a:lnTo>
                  <a:pt x="2935" y="2120"/>
                </a:lnTo>
                <a:lnTo>
                  <a:pt x="2983" y="2071"/>
                </a:lnTo>
                <a:lnTo>
                  <a:pt x="3029" y="2021"/>
                </a:lnTo>
                <a:lnTo>
                  <a:pt x="3073" y="1968"/>
                </a:lnTo>
                <a:lnTo>
                  <a:pt x="3112" y="1914"/>
                </a:lnTo>
                <a:lnTo>
                  <a:pt x="3149" y="1858"/>
                </a:lnTo>
                <a:lnTo>
                  <a:pt x="3182" y="1801"/>
                </a:lnTo>
                <a:lnTo>
                  <a:pt x="3212" y="1742"/>
                </a:lnTo>
                <a:lnTo>
                  <a:pt x="3237" y="1682"/>
                </a:lnTo>
                <a:lnTo>
                  <a:pt x="3260" y="1620"/>
                </a:lnTo>
                <a:lnTo>
                  <a:pt x="3279" y="1558"/>
                </a:lnTo>
                <a:lnTo>
                  <a:pt x="3294" y="1494"/>
                </a:lnTo>
                <a:lnTo>
                  <a:pt x="3304" y="1429"/>
                </a:lnTo>
                <a:lnTo>
                  <a:pt x="3310" y="1363"/>
                </a:lnTo>
                <a:lnTo>
                  <a:pt x="3312" y="1297"/>
                </a:lnTo>
                <a:lnTo>
                  <a:pt x="3310" y="1230"/>
                </a:lnTo>
                <a:lnTo>
                  <a:pt x="3304" y="1164"/>
                </a:lnTo>
                <a:lnTo>
                  <a:pt x="3294" y="1099"/>
                </a:lnTo>
                <a:lnTo>
                  <a:pt x="3279" y="1036"/>
                </a:lnTo>
                <a:lnTo>
                  <a:pt x="3260" y="972"/>
                </a:lnTo>
                <a:lnTo>
                  <a:pt x="3237" y="911"/>
                </a:lnTo>
                <a:lnTo>
                  <a:pt x="3212" y="850"/>
                </a:lnTo>
                <a:lnTo>
                  <a:pt x="3182" y="792"/>
                </a:lnTo>
                <a:lnTo>
                  <a:pt x="3149" y="734"/>
                </a:lnTo>
                <a:lnTo>
                  <a:pt x="3112" y="678"/>
                </a:lnTo>
                <a:lnTo>
                  <a:pt x="3073" y="624"/>
                </a:lnTo>
                <a:lnTo>
                  <a:pt x="3029" y="571"/>
                </a:lnTo>
                <a:lnTo>
                  <a:pt x="2983" y="521"/>
                </a:lnTo>
                <a:lnTo>
                  <a:pt x="2935" y="472"/>
                </a:lnTo>
                <a:lnTo>
                  <a:pt x="2881" y="425"/>
                </a:lnTo>
                <a:lnTo>
                  <a:pt x="2827" y="380"/>
                </a:lnTo>
                <a:lnTo>
                  <a:pt x="2770" y="336"/>
                </a:lnTo>
                <a:lnTo>
                  <a:pt x="2710" y="295"/>
                </a:lnTo>
                <a:lnTo>
                  <a:pt x="2647" y="257"/>
                </a:lnTo>
                <a:lnTo>
                  <a:pt x="2582" y="221"/>
                </a:lnTo>
                <a:lnTo>
                  <a:pt x="2516" y="188"/>
                </a:lnTo>
                <a:lnTo>
                  <a:pt x="2446" y="156"/>
                </a:lnTo>
                <a:lnTo>
                  <a:pt x="2374" y="127"/>
                </a:lnTo>
                <a:lnTo>
                  <a:pt x="2301" y="102"/>
                </a:lnTo>
                <a:lnTo>
                  <a:pt x="2226" y="78"/>
                </a:lnTo>
                <a:lnTo>
                  <a:pt x="2150" y="58"/>
                </a:lnTo>
                <a:lnTo>
                  <a:pt x="2070" y="41"/>
                </a:lnTo>
                <a:lnTo>
                  <a:pt x="1990" y="26"/>
                </a:lnTo>
                <a:lnTo>
                  <a:pt x="1909" y="15"/>
                </a:lnTo>
                <a:lnTo>
                  <a:pt x="1827" y="7"/>
                </a:lnTo>
                <a:lnTo>
                  <a:pt x="1742" y="1"/>
                </a:lnTo>
                <a:lnTo>
                  <a:pt x="1658" y="0"/>
                </a:lnTo>
                <a:lnTo>
                  <a:pt x="1573" y="1"/>
                </a:lnTo>
                <a:lnTo>
                  <a:pt x="1488" y="7"/>
                </a:lnTo>
                <a:lnTo>
                  <a:pt x="1405" y="15"/>
                </a:lnTo>
                <a:lnTo>
                  <a:pt x="1323" y="26"/>
                </a:lnTo>
                <a:lnTo>
                  <a:pt x="1244" y="41"/>
                </a:lnTo>
                <a:lnTo>
                  <a:pt x="1164" y="58"/>
                </a:lnTo>
                <a:lnTo>
                  <a:pt x="1087" y="78"/>
                </a:lnTo>
                <a:lnTo>
                  <a:pt x="1013" y="102"/>
                </a:lnTo>
                <a:lnTo>
                  <a:pt x="939" y="127"/>
                </a:lnTo>
                <a:lnTo>
                  <a:pt x="868" y="156"/>
                </a:lnTo>
                <a:lnTo>
                  <a:pt x="798" y="188"/>
                </a:lnTo>
                <a:lnTo>
                  <a:pt x="730" y="221"/>
                </a:lnTo>
                <a:lnTo>
                  <a:pt x="665" y="257"/>
                </a:lnTo>
                <a:lnTo>
                  <a:pt x="604" y="295"/>
                </a:lnTo>
                <a:lnTo>
                  <a:pt x="542" y="336"/>
                </a:lnTo>
                <a:lnTo>
                  <a:pt x="485" y="380"/>
                </a:lnTo>
                <a:lnTo>
                  <a:pt x="431" y="425"/>
                </a:lnTo>
                <a:lnTo>
                  <a:pt x="379" y="472"/>
                </a:lnTo>
                <a:lnTo>
                  <a:pt x="329" y="521"/>
                </a:lnTo>
                <a:lnTo>
                  <a:pt x="283" y="571"/>
                </a:lnTo>
                <a:lnTo>
                  <a:pt x="239" y="624"/>
                </a:lnTo>
                <a:lnTo>
                  <a:pt x="200" y="678"/>
                </a:lnTo>
                <a:lnTo>
                  <a:pt x="163" y="734"/>
                </a:lnTo>
                <a:lnTo>
                  <a:pt x="130" y="792"/>
                </a:lnTo>
                <a:lnTo>
                  <a:pt x="100" y="850"/>
                </a:lnTo>
                <a:lnTo>
                  <a:pt x="75" y="911"/>
                </a:lnTo>
                <a:lnTo>
                  <a:pt x="52" y="972"/>
                </a:lnTo>
                <a:lnTo>
                  <a:pt x="33" y="1036"/>
                </a:lnTo>
                <a:lnTo>
                  <a:pt x="18" y="1099"/>
                </a:lnTo>
                <a:lnTo>
                  <a:pt x="8" y="1164"/>
                </a:lnTo>
                <a:lnTo>
                  <a:pt x="2" y="1230"/>
                </a:lnTo>
                <a:lnTo>
                  <a:pt x="0" y="1297"/>
                </a:lnTo>
                <a:lnTo>
                  <a:pt x="2" y="1363"/>
                </a:lnTo>
                <a:lnTo>
                  <a:pt x="8" y="1429"/>
                </a:lnTo>
                <a:lnTo>
                  <a:pt x="18" y="1494"/>
                </a:lnTo>
                <a:lnTo>
                  <a:pt x="33" y="1558"/>
                </a:lnTo>
                <a:lnTo>
                  <a:pt x="52" y="1620"/>
                </a:lnTo>
                <a:lnTo>
                  <a:pt x="75" y="1682"/>
                </a:lnTo>
                <a:lnTo>
                  <a:pt x="100" y="1742"/>
                </a:lnTo>
                <a:lnTo>
                  <a:pt x="130" y="1801"/>
                </a:lnTo>
                <a:lnTo>
                  <a:pt x="163" y="1858"/>
                </a:lnTo>
                <a:lnTo>
                  <a:pt x="200" y="1914"/>
                </a:lnTo>
                <a:lnTo>
                  <a:pt x="239" y="1968"/>
                </a:lnTo>
                <a:lnTo>
                  <a:pt x="283" y="2021"/>
                </a:lnTo>
                <a:lnTo>
                  <a:pt x="329" y="2071"/>
                </a:lnTo>
                <a:lnTo>
                  <a:pt x="379" y="2120"/>
                </a:lnTo>
                <a:lnTo>
                  <a:pt x="431" y="2168"/>
                </a:lnTo>
                <a:lnTo>
                  <a:pt x="485" y="2212"/>
                </a:lnTo>
                <a:lnTo>
                  <a:pt x="542" y="2256"/>
                </a:lnTo>
                <a:lnTo>
                  <a:pt x="604" y="2297"/>
                </a:lnTo>
                <a:lnTo>
                  <a:pt x="665" y="2335"/>
                </a:lnTo>
                <a:lnTo>
                  <a:pt x="730" y="2371"/>
                </a:lnTo>
                <a:lnTo>
                  <a:pt x="798" y="2404"/>
                </a:lnTo>
                <a:lnTo>
                  <a:pt x="868" y="2436"/>
                </a:lnTo>
                <a:lnTo>
                  <a:pt x="939" y="2465"/>
                </a:lnTo>
                <a:lnTo>
                  <a:pt x="1013" y="2490"/>
                </a:lnTo>
                <a:lnTo>
                  <a:pt x="1087" y="2514"/>
                </a:lnTo>
                <a:lnTo>
                  <a:pt x="1164" y="2534"/>
                </a:lnTo>
                <a:lnTo>
                  <a:pt x="1244" y="2551"/>
                </a:lnTo>
                <a:lnTo>
                  <a:pt x="1323" y="2566"/>
                </a:lnTo>
                <a:lnTo>
                  <a:pt x="1405" y="2577"/>
                </a:lnTo>
                <a:lnTo>
                  <a:pt x="1488" y="2585"/>
                </a:lnTo>
                <a:lnTo>
                  <a:pt x="1573" y="2591"/>
                </a:lnTo>
                <a:lnTo>
                  <a:pt x="1658" y="2592"/>
                </a:lnTo>
                <a:close/>
              </a:path>
            </a:pathLst>
          </a:custGeom>
          <a:solidFill>
            <a:srgbClr val="FFCC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389" name="Freeform 13">
            <a:extLst>
              <a:ext uri="{FF2B5EF4-FFF2-40B4-BE49-F238E27FC236}">
                <a16:creationId xmlns:a16="http://schemas.microsoft.com/office/drawing/2014/main" id="{7C15BC0A-7123-4A82-BADC-6E4B97731610}"/>
              </a:ext>
            </a:extLst>
          </p:cNvPr>
          <p:cNvSpPr>
            <a:spLocks/>
          </p:cNvSpPr>
          <p:nvPr/>
        </p:nvSpPr>
        <p:spPr bwMode="auto">
          <a:xfrm>
            <a:off x="3891856" y="4408290"/>
            <a:ext cx="4640461" cy="1848445"/>
          </a:xfrm>
          <a:custGeom>
            <a:avLst/>
            <a:gdLst>
              <a:gd name="T0" fmla="*/ 3009900 w 3118"/>
              <a:gd name="T1" fmla="*/ 1108521 h 2483"/>
              <a:gd name="T2" fmla="*/ 2959100 w 3118"/>
              <a:gd name="T3" fmla="*/ 1137108 h 2483"/>
              <a:gd name="T4" fmla="*/ 2900363 w 3118"/>
              <a:gd name="T5" fmla="*/ 1163312 h 2483"/>
              <a:gd name="T6" fmla="*/ 2836863 w 3118"/>
              <a:gd name="T7" fmla="*/ 1183958 h 2483"/>
              <a:gd name="T8" fmla="*/ 2763838 w 3118"/>
              <a:gd name="T9" fmla="*/ 1203016 h 2483"/>
              <a:gd name="T10" fmla="*/ 2684463 w 3118"/>
              <a:gd name="T11" fmla="*/ 1216515 h 2483"/>
              <a:gd name="T12" fmla="*/ 2601913 w 3118"/>
              <a:gd name="T13" fmla="*/ 1226044 h 2483"/>
              <a:gd name="T14" fmla="*/ 2516188 w 3118"/>
              <a:gd name="T15" fmla="*/ 1230808 h 2483"/>
              <a:gd name="T16" fmla="*/ 2430463 w 3118"/>
              <a:gd name="T17" fmla="*/ 1230808 h 2483"/>
              <a:gd name="T18" fmla="*/ 2344738 w 3118"/>
              <a:gd name="T19" fmla="*/ 1225250 h 2483"/>
              <a:gd name="T20" fmla="*/ 2262188 w 3118"/>
              <a:gd name="T21" fmla="*/ 1215721 h 2483"/>
              <a:gd name="T22" fmla="*/ 2182813 w 3118"/>
              <a:gd name="T23" fmla="*/ 1202221 h 2483"/>
              <a:gd name="T24" fmla="*/ 2109788 w 3118"/>
              <a:gd name="T25" fmla="*/ 1183164 h 2483"/>
              <a:gd name="T26" fmla="*/ 2043113 w 3118"/>
              <a:gd name="T27" fmla="*/ 1160930 h 2483"/>
              <a:gd name="T28" fmla="*/ 1984375 w 3118"/>
              <a:gd name="T29" fmla="*/ 1135520 h 2483"/>
              <a:gd name="T30" fmla="*/ 1936750 w 3118"/>
              <a:gd name="T31" fmla="*/ 1107727 h 2483"/>
              <a:gd name="T32" fmla="*/ 1900238 w 3118"/>
              <a:gd name="T33" fmla="*/ 1075964 h 2483"/>
              <a:gd name="T34" fmla="*/ 1874838 w 3118"/>
              <a:gd name="T35" fmla="*/ 1043408 h 2483"/>
              <a:gd name="T36" fmla="*/ 1858963 w 3118"/>
              <a:gd name="T37" fmla="*/ 1009263 h 2483"/>
              <a:gd name="T38" fmla="*/ 1855788 w 3118"/>
              <a:gd name="T39" fmla="*/ 975118 h 2483"/>
              <a:gd name="T40" fmla="*/ 1866900 w 3118"/>
              <a:gd name="T41" fmla="*/ 940973 h 2483"/>
              <a:gd name="T42" fmla="*/ 1887538 w 3118"/>
              <a:gd name="T43" fmla="*/ 907622 h 2483"/>
              <a:gd name="T44" fmla="*/ 1919288 w 3118"/>
              <a:gd name="T45" fmla="*/ 875859 h 2483"/>
              <a:gd name="T46" fmla="*/ 1963738 w 3118"/>
              <a:gd name="T47" fmla="*/ 845684 h 2483"/>
              <a:gd name="T48" fmla="*/ 2016125 w 3118"/>
              <a:gd name="T49" fmla="*/ 819480 h 2483"/>
              <a:gd name="T50" fmla="*/ 2079625 w 3118"/>
              <a:gd name="T51" fmla="*/ 794864 h 2483"/>
              <a:gd name="T52" fmla="*/ 2147888 w 3118"/>
              <a:gd name="T53" fmla="*/ 775012 h 2483"/>
              <a:gd name="T54" fmla="*/ 2225675 w 3118"/>
              <a:gd name="T55" fmla="*/ 759131 h 2483"/>
              <a:gd name="T56" fmla="*/ 2306638 w 3118"/>
              <a:gd name="T57" fmla="*/ 746425 h 2483"/>
              <a:gd name="T58" fmla="*/ 2390775 w 3118"/>
              <a:gd name="T59" fmla="*/ 740073 h 2483"/>
              <a:gd name="T60" fmla="*/ 2478088 w 3118"/>
              <a:gd name="T61" fmla="*/ 738485 h 2483"/>
              <a:gd name="T62" fmla="*/ 2563813 w 3118"/>
              <a:gd name="T63" fmla="*/ 740073 h 2483"/>
              <a:gd name="T64" fmla="*/ 2647950 w 3118"/>
              <a:gd name="T65" fmla="*/ 748014 h 2483"/>
              <a:gd name="T66" fmla="*/ 2728913 w 3118"/>
              <a:gd name="T67" fmla="*/ 759131 h 2483"/>
              <a:gd name="T68" fmla="*/ 2805113 w 3118"/>
              <a:gd name="T69" fmla="*/ 775806 h 2483"/>
              <a:gd name="T70" fmla="*/ 2871788 w 3118"/>
              <a:gd name="T71" fmla="*/ 796452 h 2483"/>
              <a:gd name="T72" fmla="*/ 2935288 w 3118"/>
              <a:gd name="T73" fmla="*/ 820274 h 2483"/>
              <a:gd name="T74" fmla="*/ 2987675 w 3118"/>
              <a:gd name="T75" fmla="*/ 847272 h 2483"/>
              <a:gd name="T76" fmla="*/ 3030538 w 3118"/>
              <a:gd name="T77" fmla="*/ 876653 h 2483"/>
              <a:gd name="T78" fmla="*/ 3062288 w 3118"/>
              <a:gd name="T79" fmla="*/ 908416 h 2483"/>
              <a:gd name="T80" fmla="*/ 3082925 w 3118"/>
              <a:gd name="T81" fmla="*/ 942561 h 2483"/>
              <a:gd name="T82" fmla="*/ 3090863 w 3118"/>
              <a:gd name="T83" fmla="*/ 976706 h 2483"/>
              <a:gd name="T84" fmla="*/ 3087688 w 3118"/>
              <a:gd name="T85" fmla="*/ 1010851 h 2483"/>
              <a:gd name="T86" fmla="*/ 3071813 w 3118"/>
              <a:gd name="T87" fmla="*/ 1044996 h 2483"/>
              <a:gd name="T88" fmla="*/ 3046413 w 3118"/>
              <a:gd name="T89" fmla="*/ 1077553 h 2483"/>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3118" h="2483">
                <a:moveTo>
                  <a:pt x="2958" y="1789"/>
                </a:moveTo>
                <a:lnTo>
                  <a:pt x="1896" y="1396"/>
                </a:lnTo>
                <a:lnTo>
                  <a:pt x="2848" y="1939"/>
                </a:lnTo>
                <a:lnTo>
                  <a:pt x="1864" y="1432"/>
                </a:lnTo>
                <a:lnTo>
                  <a:pt x="2714" y="2075"/>
                </a:lnTo>
                <a:lnTo>
                  <a:pt x="1827" y="1465"/>
                </a:lnTo>
                <a:lnTo>
                  <a:pt x="2556" y="2195"/>
                </a:lnTo>
                <a:lnTo>
                  <a:pt x="1787" y="1491"/>
                </a:lnTo>
                <a:lnTo>
                  <a:pt x="2379" y="2297"/>
                </a:lnTo>
                <a:lnTo>
                  <a:pt x="1741" y="1515"/>
                </a:lnTo>
                <a:lnTo>
                  <a:pt x="2186" y="2377"/>
                </a:lnTo>
                <a:lnTo>
                  <a:pt x="1691" y="1532"/>
                </a:lnTo>
                <a:lnTo>
                  <a:pt x="1982" y="2436"/>
                </a:lnTo>
                <a:lnTo>
                  <a:pt x="1639" y="1544"/>
                </a:lnTo>
                <a:lnTo>
                  <a:pt x="1771" y="2471"/>
                </a:lnTo>
                <a:lnTo>
                  <a:pt x="1585" y="1550"/>
                </a:lnTo>
                <a:lnTo>
                  <a:pt x="1553" y="2483"/>
                </a:lnTo>
                <a:lnTo>
                  <a:pt x="1531" y="1550"/>
                </a:lnTo>
                <a:lnTo>
                  <a:pt x="1337" y="2470"/>
                </a:lnTo>
                <a:lnTo>
                  <a:pt x="1477" y="1543"/>
                </a:lnTo>
                <a:lnTo>
                  <a:pt x="1124" y="2433"/>
                </a:lnTo>
                <a:lnTo>
                  <a:pt x="1425" y="1531"/>
                </a:lnTo>
                <a:lnTo>
                  <a:pt x="920" y="2373"/>
                </a:lnTo>
                <a:lnTo>
                  <a:pt x="1375" y="1514"/>
                </a:lnTo>
                <a:lnTo>
                  <a:pt x="728" y="2291"/>
                </a:lnTo>
                <a:lnTo>
                  <a:pt x="1329" y="1490"/>
                </a:lnTo>
                <a:lnTo>
                  <a:pt x="552" y="2189"/>
                </a:lnTo>
                <a:lnTo>
                  <a:pt x="1287" y="1462"/>
                </a:lnTo>
                <a:lnTo>
                  <a:pt x="396" y="2069"/>
                </a:lnTo>
                <a:lnTo>
                  <a:pt x="1250" y="1430"/>
                </a:lnTo>
                <a:lnTo>
                  <a:pt x="263" y="1931"/>
                </a:lnTo>
                <a:lnTo>
                  <a:pt x="1220" y="1395"/>
                </a:lnTo>
                <a:lnTo>
                  <a:pt x="155" y="1780"/>
                </a:lnTo>
                <a:lnTo>
                  <a:pt x="1197" y="1355"/>
                </a:lnTo>
                <a:lnTo>
                  <a:pt x="73" y="1620"/>
                </a:lnTo>
                <a:lnTo>
                  <a:pt x="1181" y="1314"/>
                </a:lnTo>
                <a:lnTo>
                  <a:pt x="22" y="1451"/>
                </a:lnTo>
                <a:lnTo>
                  <a:pt x="1171" y="1271"/>
                </a:lnTo>
                <a:lnTo>
                  <a:pt x="0" y="1279"/>
                </a:lnTo>
                <a:lnTo>
                  <a:pt x="1169" y="1228"/>
                </a:lnTo>
                <a:lnTo>
                  <a:pt x="8" y="1106"/>
                </a:lnTo>
                <a:lnTo>
                  <a:pt x="1176" y="1185"/>
                </a:lnTo>
                <a:lnTo>
                  <a:pt x="47" y="935"/>
                </a:lnTo>
                <a:lnTo>
                  <a:pt x="1189" y="1143"/>
                </a:lnTo>
                <a:lnTo>
                  <a:pt x="115" y="771"/>
                </a:lnTo>
                <a:lnTo>
                  <a:pt x="1209" y="1103"/>
                </a:lnTo>
                <a:lnTo>
                  <a:pt x="211" y="614"/>
                </a:lnTo>
                <a:lnTo>
                  <a:pt x="1237" y="1065"/>
                </a:lnTo>
                <a:lnTo>
                  <a:pt x="333" y="471"/>
                </a:lnTo>
                <a:lnTo>
                  <a:pt x="1270" y="1032"/>
                </a:lnTo>
                <a:lnTo>
                  <a:pt x="479" y="343"/>
                </a:lnTo>
                <a:lnTo>
                  <a:pt x="1310" y="1001"/>
                </a:lnTo>
                <a:lnTo>
                  <a:pt x="647" y="232"/>
                </a:lnTo>
                <a:lnTo>
                  <a:pt x="1353" y="976"/>
                </a:lnTo>
                <a:lnTo>
                  <a:pt x="831" y="140"/>
                </a:lnTo>
                <a:lnTo>
                  <a:pt x="1402" y="956"/>
                </a:lnTo>
                <a:lnTo>
                  <a:pt x="1031" y="70"/>
                </a:lnTo>
                <a:lnTo>
                  <a:pt x="1453" y="940"/>
                </a:lnTo>
                <a:lnTo>
                  <a:pt x="1240" y="24"/>
                </a:lnTo>
                <a:lnTo>
                  <a:pt x="1506" y="932"/>
                </a:lnTo>
                <a:lnTo>
                  <a:pt x="1457" y="0"/>
                </a:lnTo>
                <a:lnTo>
                  <a:pt x="1561" y="930"/>
                </a:lnTo>
                <a:lnTo>
                  <a:pt x="1674" y="0"/>
                </a:lnTo>
                <a:lnTo>
                  <a:pt x="1615" y="932"/>
                </a:lnTo>
                <a:lnTo>
                  <a:pt x="1887" y="25"/>
                </a:lnTo>
                <a:lnTo>
                  <a:pt x="1668" y="942"/>
                </a:lnTo>
                <a:lnTo>
                  <a:pt x="2097" y="73"/>
                </a:lnTo>
                <a:lnTo>
                  <a:pt x="1719" y="956"/>
                </a:lnTo>
                <a:lnTo>
                  <a:pt x="2295" y="144"/>
                </a:lnTo>
                <a:lnTo>
                  <a:pt x="1767" y="977"/>
                </a:lnTo>
                <a:lnTo>
                  <a:pt x="2479" y="237"/>
                </a:lnTo>
                <a:lnTo>
                  <a:pt x="1809" y="1003"/>
                </a:lnTo>
                <a:lnTo>
                  <a:pt x="2645" y="348"/>
                </a:lnTo>
                <a:lnTo>
                  <a:pt x="1849" y="1033"/>
                </a:lnTo>
                <a:lnTo>
                  <a:pt x="2790" y="478"/>
                </a:lnTo>
                <a:lnTo>
                  <a:pt x="1882" y="1067"/>
                </a:lnTo>
                <a:lnTo>
                  <a:pt x="2911" y="622"/>
                </a:lnTo>
                <a:lnTo>
                  <a:pt x="1909" y="1104"/>
                </a:lnTo>
                <a:lnTo>
                  <a:pt x="3006" y="779"/>
                </a:lnTo>
                <a:lnTo>
                  <a:pt x="1929" y="1144"/>
                </a:lnTo>
                <a:lnTo>
                  <a:pt x="3073" y="943"/>
                </a:lnTo>
                <a:lnTo>
                  <a:pt x="1942" y="1187"/>
                </a:lnTo>
                <a:lnTo>
                  <a:pt x="3109" y="1114"/>
                </a:lnTo>
                <a:lnTo>
                  <a:pt x="1947" y="1230"/>
                </a:lnTo>
                <a:lnTo>
                  <a:pt x="3118" y="1287"/>
                </a:lnTo>
                <a:lnTo>
                  <a:pt x="1945" y="1273"/>
                </a:lnTo>
                <a:lnTo>
                  <a:pt x="3093" y="1459"/>
                </a:lnTo>
                <a:lnTo>
                  <a:pt x="1935" y="1316"/>
                </a:lnTo>
                <a:lnTo>
                  <a:pt x="3039" y="1628"/>
                </a:lnTo>
                <a:lnTo>
                  <a:pt x="1919" y="1357"/>
                </a:lnTo>
                <a:lnTo>
                  <a:pt x="2958" y="1789"/>
                </a:lnTo>
                <a:close/>
              </a:path>
            </a:pathLst>
          </a:custGeom>
          <a:solidFill>
            <a:srgbClr val="9191D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390" name="Freeform 14">
            <a:extLst>
              <a:ext uri="{FF2B5EF4-FFF2-40B4-BE49-F238E27FC236}">
                <a16:creationId xmlns:a16="http://schemas.microsoft.com/office/drawing/2014/main" id="{7F526BC4-1527-43F4-A91E-BD4C86669955}"/>
              </a:ext>
            </a:extLst>
          </p:cNvPr>
          <p:cNvSpPr>
            <a:spLocks/>
          </p:cNvSpPr>
          <p:nvPr/>
        </p:nvSpPr>
        <p:spPr bwMode="auto">
          <a:xfrm>
            <a:off x="4265415" y="5564685"/>
            <a:ext cx="1044773" cy="394394"/>
          </a:xfrm>
          <a:custGeom>
            <a:avLst/>
            <a:gdLst>
              <a:gd name="T0" fmla="*/ 0 w 702"/>
              <a:gd name="T1" fmla="*/ 419895 h 531"/>
              <a:gd name="T2" fmla="*/ 633413 w 702"/>
              <a:gd name="T3" fmla="*/ 0 h 531"/>
              <a:gd name="T4" fmla="*/ 1114425 w 702"/>
              <a:gd name="T5" fmla="*/ 3169 h 531"/>
              <a:gd name="T6" fmla="*/ 958850 w 702"/>
              <a:gd name="T7" fmla="*/ 106954 h 531"/>
              <a:gd name="T8" fmla="*/ 677863 w 702"/>
              <a:gd name="T9" fmla="*/ 105370 h 531"/>
              <a:gd name="T10" fmla="*/ 576263 w 702"/>
              <a:gd name="T11" fmla="*/ 171919 h 531"/>
              <a:gd name="T12" fmla="*/ 800100 w 702"/>
              <a:gd name="T13" fmla="*/ 174296 h 531"/>
              <a:gd name="T14" fmla="*/ 649288 w 702"/>
              <a:gd name="T15" fmla="*/ 274120 h 531"/>
              <a:gd name="T16" fmla="*/ 425450 w 702"/>
              <a:gd name="T17" fmla="*/ 273328 h 531"/>
              <a:gd name="T18" fmla="*/ 201613 w 702"/>
              <a:gd name="T19" fmla="*/ 420687 h 531"/>
              <a:gd name="T20" fmla="*/ 0 w 702"/>
              <a:gd name="T21" fmla="*/ 419895 h 53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702" h="531">
                <a:moveTo>
                  <a:pt x="0" y="530"/>
                </a:moveTo>
                <a:lnTo>
                  <a:pt x="399" y="0"/>
                </a:lnTo>
                <a:lnTo>
                  <a:pt x="702" y="4"/>
                </a:lnTo>
                <a:lnTo>
                  <a:pt x="604" y="135"/>
                </a:lnTo>
                <a:lnTo>
                  <a:pt x="427" y="133"/>
                </a:lnTo>
                <a:lnTo>
                  <a:pt x="363" y="217"/>
                </a:lnTo>
                <a:lnTo>
                  <a:pt x="504" y="220"/>
                </a:lnTo>
                <a:lnTo>
                  <a:pt x="409" y="346"/>
                </a:lnTo>
                <a:lnTo>
                  <a:pt x="268" y="345"/>
                </a:lnTo>
                <a:lnTo>
                  <a:pt x="127" y="531"/>
                </a:lnTo>
                <a:lnTo>
                  <a:pt x="0" y="530"/>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391" name="Freeform 15">
            <a:extLst>
              <a:ext uri="{FF2B5EF4-FFF2-40B4-BE49-F238E27FC236}">
                <a16:creationId xmlns:a16="http://schemas.microsoft.com/office/drawing/2014/main" id="{1B3AE457-9B41-457C-A4B6-5FA4E67A6A9E}"/>
              </a:ext>
            </a:extLst>
          </p:cNvPr>
          <p:cNvSpPr>
            <a:spLocks/>
          </p:cNvSpPr>
          <p:nvPr/>
        </p:nvSpPr>
        <p:spPr bwMode="auto">
          <a:xfrm>
            <a:off x="4813102" y="5567661"/>
            <a:ext cx="784325" cy="395883"/>
          </a:xfrm>
          <a:custGeom>
            <a:avLst/>
            <a:gdLst>
              <a:gd name="T0" fmla="*/ 0 w 527"/>
              <a:gd name="T1" fmla="*/ 419106 h 533"/>
              <a:gd name="T2" fmla="*/ 633413 w 527"/>
              <a:gd name="T3" fmla="*/ 0 h 533"/>
              <a:gd name="T4" fmla="*/ 836613 w 527"/>
              <a:gd name="T5" fmla="*/ 1585 h 533"/>
              <a:gd name="T6" fmla="*/ 368300 w 527"/>
              <a:gd name="T7" fmla="*/ 311358 h 533"/>
              <a:gd name="T8" fmla="*/ 646113 w 527"/>
              <a:gd name="T9" fmla="*/ 312943 h 533"/>
              <a:gd name="T10" fmla="*/ 479425 w 527"/>
              <a:gd name="T11" fmla="*/ 422275 h 533"/>
              <a:gd name="T12" fmla="*/ 0 w 527"/>
              <a:gd name="T13" fmla="*/ 419106 h 53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27" h="533">
                <a:moveTo>
                  <a:pt x="0" y="529"/>
                </a:moveTo>
                <a:lnTo>
                  <a:pt x="399" y="0"/>
                </a:lnTo>
                <a:lnTo>
                  <a:pt x="527" y="2"/>
                </a:lnTo>
                <a:lnTo>
                  <a:pt x="232" y="393"/>
                </a:lnTo>
                <a:lnTo>
                  <a:pt x="407" y="395"/>
                </a:lnTo>
                <a:lnTo>
                  <a:pt x="302" y="533"/>
                </a:lnTo>
                <a:lnTo>
                  <a:pt x="0" y="529"/>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392" name="Freeform 16">
            <a:extLst>
              <a:ext uri="{FF2B5EF4-FFF2-40B4-BE49-F238E27FC236}">
                <a16:creationId xmlns:a16="http://schemas.microsoft.com/office/drawing/2014/main" id="{05308B85-519E-4893-AE7A-64B6A3491513}"/>
              </a:ext>
            </a:extLst>
          </p:cNvPr>
          <p:cNvSpPr>
            <a:spLocks/>
          </p:cNvSpPr>
          <p:nvPr/>
        </p:nvSpPr>
        <p:spPr bwMode="auto">
          <a:xfrm>
            <a:off x="6084094" y="5564684"/>
            <a:ext cx="869156" cy="418207"/>
          </a:xfrm>
          <a:custGeom>
            <a:avLst/>
            <a:gdLst>
              <a:gd name="T0" fmla="*/ 671513 w 584"/>
              <a:gd name="T1" fmla="*/ 135490 h 563"/>
              <a:gd name="T2" fmla="*/ 677863 w 584"/>
              <a:gd name="T3" fmla="*/ 103004 h 563"/>
              <a:gd name="T4" fmla="*/ 625475 w 584"/>
              <a:gd name="T5" fmla="*/ 99042 h 563"/>
              <a:gd name="T6" fmla="*/ 554038 w 584"/>
              <a:gd name="T7" fmla="*/ 115682 h 563"/>
              <a:gd name="T8" fmla="*/ 522288 w 584"/>
              <a:gd name="T9" fmla="*/ 141829 h 563"/>
              <a:gd name="T10" fmla="*/ 569913 w 584"/>
              <a:gd name="T11" fmla="*/ 162430 h 563"/>
              <a:gd name="T12" fmla="*/ 655638 w 584"/>
              <a:gd name="T13" fmla="*/ 183823 h 563"/>
              <a:gd name="T14" fmla="*/ 701675 w 584"/>
              <a:gd name="T15" fmla="*/ 223440 h 563"/>
              <a:gd name="T16" fmla="*/ 628650 w 584"/>
              <a:gd name="T17" fmla="*/ 302674 h 563"/>
              <a:gd name="T18" fmla="*/ 601663 w 584"/>
              <a:gd name="T19" fmla="*/ 319313 h 563"/>
              <a:gd name="T20" fmla="*/ 576263 w 584"/>
              <a:gd name="T21" fmla="*/ 335160 h 563"/>
              <a:gd name="T22" fmla="*/ 544513 w 584"/>
              <a:gd name="T23" fmla="*/ 351006 h 563"/>
              <a:gd name="T24" fmla="*/ 512763 w 584"/>
              <a:gd name="T25" fmla="*/ 365268 h 563"/>
              <a:gd name="T26" fmla="*/ 398463 w 584"/>
              <a:gd name="T27" fmla="*/ 406470 h 563"/>
              <a:gd name="T28" fmla="*/ 285750 w 584"/>
              <a:gd name="T29" fmla="*/ 433410 h 563"/>
              <a:gd name="T30" fmla="*/ 179388 w 584"/>
              <a:gd name="T31" fmla="*/ 445295 h 563"/>
              <a:gd name="T32" fmla="*/ 92075 w 584"/>
              <a:gd name="T33" fmla="*/ 443710 h 563"/>
              <a:gd name="T34" fmla="*/ 31750 w 584"/>
              <a:gd name="T35" fmla="*/ 428656 h 563"/>
              <a:gd name="T36" fmla="*/ 0 w 584"/>
              <a:gd name="T37" fmla="*/ 398547 h 563"/>
              <a:gd name="T38" fmla="*/ 7938 w 584"/>
              <a:gd name="T39" fmla="*/ 356553 h 563"/>
              <a:gd name="T40" fmla="*/ 66675 w 584"/>
              <a:gd name="T41" fmla="*/ 301089 h 563"/>
              <a:gd name="T42" fmla="*/ 242888 w 584"/>
              <a:gd name="T43" fmla="*/ 324067 h 563"/>
              <a:gd name="T44" fmla="*/ 277813 w 584"/>
              <a:gd name="T45" fmla="*/ 344668 h 563"/>
              <a:gd name="T46" fmla="*/ 354013 w 584"/>
              <a:gd name="T47" fmla="*/ 338329 h 563"/>
              <a:gd name="T48" fmla="*/ 420688 w 584"/>
              <a:gd name="T49" fmla="*/ 313766 h 563"/>
              <a:gd name="T50" fmla="*/ 417513 w 584"/>
              <a:gd name="T51" fmla="*/ 284450 h 563"/>
              <a:gd name="T52" fmla="*/ 341313 w 584"/>
              <a:gd name="T53" fmla="*/ 267018 h 563"/>
              <a:gd name="T54" fmla="*/ 266700 w 584"/>
              <a:gd name="T55" fmla="*/ 239286 h 563"/>
              <a:gd name="T56" fmla="*/ 269875 w 584"/>
              <a:gd name="T57" fmla="*/ 183823 h 563"/>
              <a:gd name="T58" fmla="*/ 338138 w 584"/>
              <a:gd name="T59" fmla="*/ 129944 h 563"/>
              <a:gd name="T60" fmla="*/ 365125 w 584"/>
              <a:gd name="T61" fmla="*/ 114889 h 563"/>
              <a:gd name="T62" fmla="*/ 396875 w 584"/>
              <a:gd name="T63" fmla="*/ 97458 h 563"/>
              <a:gd name="T64" fmla="*/ 428625 w 584"/>
              <a:gd name="T65" fmla="*/ 83196 h 563"/>
              <a:gd name="T66" fmla="*/ 490538 w 584"/>
              <a:gd name="T67" fmla="*/ 57048 h 563"/>
              <a:gd name="T68" fmla="*/ 593725 w 584"/>
              <a:gd name="T69" fmla="*/ 26147 h 563"/>
              <a:gd name="T70" fmla="*/ 693738 w 584"/>
              <a:gd name="T71" fmla="*/ 7131 h 563"/>
              <a:gd name="T72" fmla="*/ 787400 w 584"/>
              <a:gd name="T73" fmla="*/ 0 h 563"/>
              <a:gd name="T74" fmla="*/ 863600 w 584"/>
              <a:gd name="T75" fmla="*/ 5546 h 563"/>
              <a:gd name="T76" fmla="*/ 911225 w 584"/>
              <a:gd name="T77" fmla="*/ 24563 h 563"/>
              <a:gd name="T78" fmla="*/ 927100 w 584"/>
              <a:gd name="T79" fmla="*/ 57841 h 563"/>
              <a:gd name="T80" fmla="*/ 896938 w 584"/>
              <a:gd name="T81" fmla="*/ 106173 h 563"/>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584" h="563">
                <a:moveTo>
                  <a:pt x="544" y="172"/>
                </a:moveTo>
                <a:lnTo>
                  <a:pt x="423" y="171"/>
                </a:lnTo>
                <a:lnTo>
                  <a:pt x="432" y="145"/>
                </a:lnTo>
                <a:lnTo>
                  <a:pt x="427" y="130"/>
                </a:lnTo>
                <a:lnTo>
                  <a:pt x="414" y="123"/>
                </a:lnTo>
                <a:lnTo>
                  <a:pt x="394" y="125"/>
                </a:lnTo>
                <a:lnTo>
                  <a:pt x="371" y="133"/>
                </a:lnTo>
                <a:lnTo>
                  <a:pt x="349" y="146"/>
                </a:lnTo>
                <a:lnTo>
                  <a:pt x="334" y="162"/>
                </a:lnTo>
                <a:lnTo>
                  <a:pt x="329" y="179"/>
                </a:lnTo>
                <a:lnTo>
                  <a:pt x="338" y="194"/>
                </a:lnTo>
                <a:lnTo>
                  <a:pt x="359" y="205"/>
                </a:lnTo>
                <a:lnTo>
                  <a:pt x="386" y="217"/>
                </a:lnTo>
                <a:lnTo>
                  <a:pt x="413" y="232"/>
                </a:lnTo>
                <a:lnTo>
                  <a:pt x="434" y="253"/>
                </a:lnTo>
                <a:lnTo>
                  <a:pt x="442" y="282"/>
                </a:lnTo>
                <a:lnTo>
                  <a:pt x="431" y="325"/>
                </a:lnTo>
                <a:lnTo>
                  <a:pt x="396" y="382"/>
                </a:lnTo>
                <a:lnTo>
                  <a:pt x="388" y="392"/>
                </a:lnTo>
                <a:lnTo>
                  <a:pt x="379" y="403"/>
                </a:lnTo>
                <a:lnTo>
                  <a:pt x="371" y="412"/>
                </a:lnTo>
                <a:lnTo>
                  <a:pt x="363" y="423"/>
                </a:lnTo>
                <a:lnTo>
                  <a:pt x="353" y="432"/>
                </a:lnTo>
                <a:lnTo>
                  <a:pt x="343" y="443"/>
                </a:lnTo>
                <a:lnTo>
                  <a:pt x="333" y="452"/>
                </a:lnTo>
                <a:lnTo>
                  <a:pt x="323" y="461"/>
                </a:lnTo>
                <a:lnTo>
                  <a:pt x="286" y="489"/>
                </a:lnTo>
                <a:lnTo>
                  <a:pt x="251" y="513"/>
                </a:lnTo>
                <a:lnTo>
                  <a:pt x="215" y="533"/>
                </a:lnTo>
                <a:lnTo>
                  <a:pt x="180" y="547"/>
                </a:lnTo>
                <a:lnTo>
                  <a:pt x="145" y="556"/>
                </a:lnTo>
                <a:lnTo>
                  <a:pt x="113" y="562"/>
                </a:lnTo>
                <a:lnTo>
                  <a:pt x="85" y="563"/>
                </a:lnTo>
                <a:lnTo>
                  <a:pt x="58" y="560"/>
                </a:lnTo>
                <a:lnTo>
                  <a:pt x="37" y="552"/>
                </a:lnTo>
                <a:lnTo>
                  <a:pt x="20" y="541"/>
                </a:lnTo>
                <a:lnTo>
                  <a:pt x="7" y="525"/>
                </a:lnTo>
                <a:lnTo>
                  <a:pt x="0" y="503"/>
                </a:lnTo>
                <a:lnTo>
                  <a:pt x="0" y="480"/>
                </a:lnTo>
                <a:lnTo>
                  <a:pt x="5" y="450"/>
                </a:lnTo>
                <a:lnTo>
                  <a:pt x="20" y="417"/>
                </a:lnTo>
                <a:lnTo>
                  <a:pt x="42" y="380"/>
                </a:lnTo>
                <a:lnTo>
                  <a:pt x="163" y="382"/>
                </a:lnTo>
                <a:lnTo>
                  <a:pt x="153" y="409"/>
                </a:lnTo>
                <a:lnTo>
                  <a:pt x="158" y="427"/>
                </a:lnTo>
                <a:lnTo>
                  <a:pt x="175" y="435"/>
                </a:lnTo>
                <a:lnTo>
                  <a:pt x="198" y="435"/>
                </a:lnTo>
                <a:lnTo>
                  <a:pt x="223" y="427"/>
                </a:lnTo>
                <a:lnTo>
                  <a:pt x="246" y="413"/>
                </a:lnTo>
                <a:lnTo>
                  <a:pt x="265" y="396"/>
                </a:lnTo>
                <a:lnTo>
                  <a:pt x="271" y="374"/>
                </a:lnTo>
                <a:lnTo>
                  <a:pt x="263" y="359"/>
                </a:lnTo>
                <a:lnTo>
                  <a:pt x="243" y="347"/>
                </a:lnTo>
                <a:lnTo>
                  <a:pt x="215" y="337"/>
                </a:lnTo>
                <a:lnTo>
                  <a:pt x="188" y="322"/>
                </a:lnTo>
                <a:lnTo>
                  <a:pt x="168" y="302"/>
                </a:lnTo>
                <a:lnTo>
                  <a:pt x="160" y="273"/>
                </a:lnTo>
                <a:lnTo>
                  <a:pt x="170" y="232"/>
                </a:lnTo>
                <a:lnTo>
                  <a:pt x="205" y="175"/>
                </a:lnTo>
                <a:lnTo>
                  <a:pt x="213" y="164"/>
                </a:lnTo>
                <a:lnTo>
                  <a:pt x="221" y="154"/>
                </a:lnTo>
                <a:lnTo>
                  <a:pt x="230" y="145"/>
                </a:lnTo>
                <a:lnTo>
                  <a:pt x="240" y="134"/>
                </a:lnTo>
                <a:lnTo>
                  <a:pt x="250" y="123"/>
                </a:lnTo>
                <a:lnTo>
                  <a:pt x="260" y="114"/>
                </a:lnTo>
                <a:lnTo>
                  <a:pt x="270" y="105"/>
                </a:lnTo>
                <a:lnTo>
                  <a:pt x="280" y="96"/>
                </a:lnTo>
                <a:lnTo>
                  <a:pt x="309" y="72"/>
                </a:lnTo>
                <a:lnTo>
                  <a:pt x="341" y="50"/>
                </a:lnTo>
                <a:lnTo>
                  <a:pt x="374" y="33"/>
                </a:lnTo>
                <a:lnTo>
                  <a:pt x="406" y="20"/>
                </a:lnTo>
                <a:lnTo>
                  <a:pt x="437" y="9"/>
                </a:lnTo>
                <a:lnTo>
                  <a:pt x="467" y="3"/>
                </a:lnTo>
                <a:lnTo>
                  <a:pt x="496" y="0"/>
                </a:lnTo>
                <a:lnTo>
                  <a:pt x="522" y="1"/>
                </a:lnTo>
                <a:lnTo>
                  <a:pt x="544" y="7"/>
                </a:lnTo>
                <a:lnTo>
                  <a:pt x="562" y="17"/>
                </a:lnTo>
                <a:lnTo>
                  <a:pt x="574" y="31"/>
                </a:lnTo>
                <a:lnTo>
                  <a:pt x="582" y="49"/>
                </a:lnTo>
                <a:lnTo>
                  <a:pt x="584" y="73"/>
                </a:lnTo>
                <a:lnTo>
                  <a:pt x="579" y="101"/>
                </a:lnTo>
                <a:lnTo>
                  <a:pt x="565" y="134"/>
                </a:lnTo>
                <a:lnTo>
                  <a:pt x="544" y="172"/>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393" name="Freeform 17">
            <a:extLst>
              <a:ext uri="{FF2B5EF4-FFF2-40B4-BE49-F238E27FC236}">
                <a16:creationId xmlns:a16="http://schemas.microsoft.com/office/drawing/2014/main" id="{1856BCF3-4A4F-4304-A4AD-072BDF50F614}"/>
              </a:ext>
            </a:extLst>
          </p:cNvPr>
          <p:cNvSpPr>
            <a:spLocks/>
          </p:cNvSpPr>
          <p:nvPr/>
        </p:nvSpPr>
        <p:spPr bwMode="auto">
          <a:xfrm>
            <a:off x="6581180" y="5579567"/>
            <a:ext cx="1153418" cy="395883"/>
          </a:xfrm>
          <a:custGeom>
            <a:avLst/>
            <a:gdLst>
              <a:gd name="T0" fmla="*/ 0 w 775"/>
              <a:gd name="T1" fmla="*/ 417530 h 534"/>
              <a:gd name="T2" fmla="*/ 633413 w 775"/>
              <a:gd name="T3" fmla="*/ 0 h 534"/>
              <a:gd name="T4" fmla="*/ 836613 w 775"/>
              <a:gd name="T5" fmla="*/ 791 h 534"/>
              <a:gd name="T6" fmla="*/ 620713 w 775"/>
              <a:gd name="T7" fmla="*/ 142340 h 534"/>
              <a:gd name="T8" fmla="*/ 811213 w 775"/>
              <a:gd name="T9" fmla="*/ 144712 h 534"/>
              <a:gd name="T10" fmla="*/ 1027113 w 775"/>
              <a:gd name="T11" fmla="*/ 3163 h 534"/>
              <a:gd name="T12" fmla="*/ 1230313 w 775"/>
              <a:gd name="T13" fmla="*/ 3954 h 534"/>
              <a:gd name="T14" fmla="*/ 596900 w 775"/>
              <a:gd name="T15" fmla="*/ 422275 h 534"/>
              <a:gd name="T16" fmla="*/ 393700 w 775"/>
              <a:gd name="T17" fmla="*/ 420693 h 534"/>
              <a:gd name="T18" fmla="*/ 639763 w 775"/>
              <a:gd name="T19" fmla="*/ 258584 h 534"/>
              <a:gd name="T20" fmla="*/ 449263 w 775"/>
              <a:gd name="T21" fmla="*/ 257793 h 534"/>
              <a:gd name="T22" fmla="*/ 203200 w 775"/>
              <a:gd name="T23" fmla="*/ 419903 h 534"/>
              <a:gd name="T24" fmla="*/ 0 w 775"/>
              <a:gd name="T25" fmla="*/ 417530 h 53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75" h="534">
                <a:moveTo>
                  <a:pt x="0" y="528"/>
                </a:moveTo>
                <a:lnTo>
                  <a:pt x="399" y="0"/>
                </a:lnTo>
                <a:lnTo>
                  <a:pt x="527" y="1"/>
                </a:lnTo>
                <a:lnTo>
                  <a:pt x="391" y="180"/>
                </a:lnTo>
                <a:lnTo>
                  <a:pt x="511" y="183"/>
                </a:lnTo>
                <a:lnTo>
                  <a:pt x="647" y="4"/>
                </a:lnTo>
                <a:lnTo>
                  <a:pt x="775" y="5"/>
                </a:lnTo>
                <a:lnTo>
                  <a:pt x="376" y="534"/>
                </a:lnTo>
                <a:lnTo>
                  <a:pt x="248" y="532"/>
                </a:lnTo>
                <a:lnTo>
                  <a:pt x="403" y="327"/>
                </a:lnTo>
                <a:lnTo>
                  <a:pt x="283" y="326"/>
                </a:lnTo>
                <a:lnTo>
                  <a:pt x="128" y="531"/>
                </a:lnTo>
                <a:lnTo>
                  <a:pt x="0" y="528"/>
                </a:lnTo>
                <a:close/>
              </a:path>
            </a:pathLst>
          </a:custGeom>
          <a:solidFill>
            <a:srgbClr val="E84D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394" name="Freeform 18">
            <a:extLst>
              <a:ext uri="{FF2B5EF4-FFF2-40B4-BE49-F238E27FC236}">
                <a16:creationId xmlns:a16="http://schemas.microsoft.com/office/drawing/2014/main" id="{819A3DD1-F16C-4B29-9055-D3AA084C68BB}"/>
              </a:ext>
            </a:extLst>
          </p:cNvPr>
          <p:cNvSpPr>
            <a:spLocks/>
          </p:cNvSpPr>
          <p:nvPr/>
        </p:nvSpPr>
        <p:spPr bwMode="auto">
          <a:xfrm>
            <a:off x="7514333" y="5579567"/>
            <a:ext cx="514945" cy="251519"/>
          </a:xfrm>
          <a:custGeom>
            <a:avLst/>
            <a:gdLst>
              <a:gd name="T0" fmla="*/ 361950 w 346"/>
              <a:gd name="T1" fmla="*/ 0 h 339"/>
              <a:gd name="T2" fmla="*/ 549275 w 346"/>
              <a:gd name="T3" fmla="*/ 791 h 339"/>
              <a:gd name="T4" fmla="*/ 393700 w 346"/>
              <a:gd name="T5" fmla="*/ 104466 h 339"/>
              <a:gd name="T6" fmla="*/ 98425 w 346"/>
              <a:gd name="T7" fmla="*/ 268287 h 339"/>
              <a:gd name="T8" fmla="*/ 0 w 346"/>
              <a:gd name="T9" fmla="*/ 267496 h 339"/>
              <a:gd name="T10" fmla="*/ 206375 w 346"/>
              <a:gd name="T11" fmla="*/ 103674 h 339"/>
              <a:gd name="T12" fmla="*/ 361950 w 346"/>
              <a:gd name="T13" fmla="*/ 0 h 33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46" h="339">
                <a:moveTo>
                  <a:pt x="228" y="0"/>
                </a:moveTo>
                <a:lnTo>
                  <a:pt x="346" y="1"/>
                </a:lnTo>
                <a:lnTo>
                  <a:pt x="248" y="132"/>
                </a:lnTo>
                <a:lnTo>
                  <a:pt x="62" y="339"/>
                </a:lnTo>
                <a:lnTo>
                  <a:pt x="0" y="338"/>
                </a:lnTo>
                <a:lnTo>
                  <a:pt x="130" y="131"/>
                </a:lnTo>
                <a:lnTo>
                  <a:pt x="228" y="0"/>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395" name="Freeform 19">
            <a:extLst>
              <a:ext uri="{FF2B5EF4-FFF2-40B4-BE49-F238E27FC236}">
                <a16:creationId xmlns:a16="http://schemas.microsoft.com/office/drawing/2014/main" id="{FA50BD6D-64E7-4795-9FC2-738BCA1091C1}"/>
              </a:ext>
            </a:extLst>
          </p:cNvPr>
          <p:cNvSpPr>
            <a:spLocks/>
          </p:cNvSpPr>
          <p:nvPr/>
        </p:nvSpPr>
        <p:spPr bwMode="auto">
          <a:xfrm>
            <a:off x="7255372" y="5868294"/>
            <a:ext cx="330398" cy="110133"/>
          </a:xfrm>
          <a:custGeom>
            <a:avLst/>
            <a:gdLst>
              <a:gd name="T0" fmla="*/ 0 w 222"/>
              <a:gd name="T1" fmla="*/ 116676 h 147"/>
              <a:gd name="T2" fmla="*/ 173038 w 222"/>
              <a:gd name="T3" fmla="*/ 0 h 147"/>
              <a:gd name="T4" fmla="*/ 352425 w 222"/>
              <a:gd name="T5" fmla="*/ 1598 h 147"/>
              <a:gd name="T6" fmla="*/ 179388 w 222"/>
              <a:gd name="T7" fmla="*/ 117475 h 147"/>
              <a:gd name="T8" fmla="*/ 0 w 222"/>
              <a:gd name="T9" fmla="*/ 116676 h 14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2" h="147">
                <a:moveTo>
                  <a:pt x="0" y="146"/>
                </a:moveTo>
                <a:lnTo>
                  <a:pt x="109" y="0"/>
                </a:lnTo>
                <a:lnTo>
                  <a:pt x="222" y="2"/>
                </a:lnTo>
                <a:lnTo>
                  <a:pt x="113" y="147"/>
                </a:lnTo>
                <a:lnTo>
                  <a:pt x="0" y="146"/>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396" name="Freeform 20">
            <a:extLst>
              <a:ext uri="{FF2B5EF4-FFF2-40B4-BE49-F238E27FC236}">
                <a16:creationId xmlns:a16="http://schemas.microsoft.com/office/drawing/2014/main" id="{5ABC6BC2-2832-4265-B5FB-0134A2FBFBBF}"/>
              </a:ext>
            </a:extLst>
          </p:cNvPr>
          <p:cNvSpPr>
            <a:spLocks/>
          </p:cNvSpPr>
          <p:nvPr/>
        </p:nvSpPr>
        <p:spPr bwMode="auto">
          <a:xfrm>
            <a:off x="5304234" y="5572125"/>
            <a:ext cx="995661" cy="395883"/>
          </a:xfrm>
          <a:custGeom>
            <a:avLst/>
            <a:gdLst>
              <a:gd name="T0" fmla="*/ 508000 w 669"/>
              <a:gd name="T1" fmla="*/ 365919 h 532"/>
              <a:gd name="T2" fmla="*/ 304800 w 669"/>
              <a:gd name="T3" fmla="*/ 364331 h 532"/>
              <a:gd name="T4" fmla="*/ 198438 w 669"/>
              <a:gd name="T5" fmla="*/ 419100 h 532"/>
              <a:gd name="T6" fmla="*/ 0 w 669"/>
              <a:gd name="T7" fmla="*/ 418306 h 532"/>
              <a:gd name="T8" fmla="*/ 855663 w 669"/>
              <a:gd name="T9" fmla="*/ 0 h 532"/>
              <a:gd name="T10" fmla="*/ 1062038 w 669"/>
              <a:gd name="T11" fmla="*/ 1588 h 532"/>
              <a:gd name="T12" fmla="*/ 649288 w 669"/>
              <a:gd name="T13" fmla="*/ 422275 h 532"/>
              <a:gd name="T14" fmla="*/ 446088 w 669"/>
              <a:gd name="T15" fmla="*/ 421481 h 532"/>
              <a:gd name="T16" fmla="*/ 508000 w 669"/>
              <a:gd name="T17" fmla="*/ 365919 h 532"/>
              <a:gd name="T18" fmla="*/ 603250 w 669"/>
              <a:gd name="T19" fmla="*/ 279400 h 532"/>
              <a:gd name="T20" fmla="*/ 766763 w 669"/>
              <a:gd name="T21" fmla="*/ 127000 h 532"/>
              <a:gd name="T22" fmla="*/ 473075 w 669"/>
              <a:gd name="T23" fmla="*/ 278606 h 532"/>
              <a:gd name="T24" fmla="*/ 603250 w 669"/>
              <a:gd name="T25" fmla="*/ 279400 h 532"/>
              <a:gd name="T26" fmla="*/ 508000 w 669"/>
              <a:gd name="T27" fmla="*/ 365919 h 53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669" h="532">
                <a:moveTo>
                  <a:pt x="320" y="461"/>
                </a:moveTo>
                <a:lnTo>
                  <a:pt x="192" y="459"/>
                </a:lnTo>
                <a:lnTo>
                  <a:pt x="125" y="528"/>
                </a:lnTo>
                <a:lnTo>
                  <a:pt x="0" y="527"/>
                </a:lnTo>
                <a:lnTo>
                  <a:pt x="539" y="0"/>
                </a:lnTo>
                <a:lnTo>
                  <a:pt x="669" y="2"/>
                </a:lnTo>
                <a:lnTo>
                  <a:pt x="409" y="532"/>
                </a:lnTo>
                <a:lnTo>
                  <a:pt x="281" y="531"/>
                </a:lnTo>
                <a:lnTo>
                  <a:pt x="320" y="461"/>
                </a:lnTo>
                <a:lnTo>
                  <a:pt x="380" y="352"/>
                </a:lnTo>
                <a:lnTo>
                  <a:pt x="483" y="160"/>
                </a:lnTo>
                <a:lnTo>
                  <a:pt x="298" y="351"/>
                </a:lnTo>
                <a:lnTo>
                  <a:pt x="380" y="352"/>
                </a:lnTo>
                <a:lnTo>
                  <a:pt x="320" y="461"/>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397" name="Freeform 21">
            <a:extLst>
              <a:ext uri="{FF2B5EF4-FFF2-40B4-BE49-F238E27FC236}">
                <a16:creationId xmlns:a16="http://schemas.microsoft.com/office/drawing/2014/main" id="{F11B1605-1629-4ED6-86FE-3010F369EEBE}"/>
              </a:ext>
            </a:extLst>
          </p:cNvPr>
          <p:cNvSpPr>
            <a:spLocks/>
          </p:cNvSpPr>
          <p:nvPr/>
        </p:nvSpPr>
        <p:spPr bwMode="auto">
          <a:xfrm>
            <a:off x="4262438" y="4887516"/>
            <a:ext cx="943570" cy="607219"/>
          </a:xfrm>
          <a:custGeom>
            <a:avLst/>
            <a:gdLst>
              <a:gd name="T0" fmla="*/ 782638 w 634"/>
              <a:gd name="T1" fmla="*/ 58810 h 815"/>
              <a:gd name="T2" fmla="*/ 700088 w 634"/>
              <a:gd name="T3" fmla="*/ 58810 h 815"/>
              <a:gd name="T4" fmla="*/ 700088 w 634"/>
              <a:gd name="T5" fmla="*/ 0 h 815"/>
              <a:gd name="T6" fmla="*/ 1006475 w 634"/>
              <a:gd name="T7" fmla="*/ 0 h 815"/>
              <a:gd name="T8" fmla="*/ 1006475 w 634"/>
              <a:gd name="T9" fmla="*/ 58810 h 815"/>
              <a:gd name="T10" fmla="*/ 927100 w 634"/>
              <a:gd name="T11" fmla="*/ 58810 h 815"/>
              <a:gd name="T12" fmla="*/ 927100 w 634"/>
              <a:gd name="T13" fmla="*/ 647700 h 815"/>
              <a:gd name="T14" fmla="*/ 539750 w 634"/>
              <a:gd name="T15" fmla="*/ 647700 h 815"/>
              <a:gd name="T16" fmla="*/ 227013 w 634"/>
              <a:gd name="T17" fmla="*/ 65167 h 815"/>
              <a:gd name="T18" fmla="*/ 227013 w 634"/>
              <a:gd name="T19" fmla="*/ 588890 h 815"/>
              <a:gd name="T20" fmla="*/ 306388 w 634"/>
              <a:gd name="T21" fmla="*/ 588890 h 815"/>
              <a:gd name="T22" fmla="*/ 306388 w 634"/>
              <a:gd name="T23" fmla="*/ 647700 h 815"/>
              <a:gd name="T24" fmla="*/ 0 w 634"/>
              <a:gd name="T25" fmla="*/ 647700 h 815"/>
              <a:gd name="T26" fmla="*/ 0 w 634"/>
              <a:gd name="T27" fmla="*/ 588890 h 815"/>
              <a:gd name="T28" fmla="*/ 79375 w 634"/>
              <a:gd name="T29" fmla="*/ 588890 h 815"/>
              <a:gd name="T30" fmla="*/ 79375 w 634"/>
              <a:gd name="T31" fmla="*/ 58810 h 815"/>
              <a:gd name="T32" fmla="*/ 0 w 634"/>
              <a:gd name="T33" fmla="*/ 58810 h 815"/>
              <a:gd name="T34" fmla="*/ 0 w 634"/>
              <a:gd name="T35" fmla="*/ 0 h 815"/>
              <a:gd name="T36" fmla="*/ 468313 w 634"/>
              <a:gd name="T37" fmla="*/ 0 h 815"/>
              <a:gd name="T38" fmla="*/ 782638 w 634"/>
              <a:gd name="T39" fmla="*/ 585712 h 815"/>
              <a:gd name="T40" fmla="*/ 782638 w 634"/>
              <a:gd name="T41" fmla="*/ 58810 h 81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34" h="815">
                <a:moveTo>
                  <a:pt x="493" y="74"/>
                </a:moveTo>
                <a:lnTo>
                  <a:pt x="441" y="74"/>
                </a:lnTo>
                <a:lnTo>
                  <a:pt x="441" y="0"/>
                </a:lnTo>
                <a:lnTo>
                  <a:pt x="634" y="0"/>
                </a:lnTo>
                <a:lnTo>
                  <a:pt x="634" y="74"/>
                </a:lnTo>
                <a:lnTo>
                  <a:pt x="584" y="74"/>
                </a:lnTo>
                <a:lnTo>
                  <a:pt x="584" y="815"/>
                </a:lnTo>
                <a:lnTo>
                  <a:pt x="340" y="815"/>
                </a:lnTo>
                <a:lnTo>
                  <a:pt x="143" y="82"/>
                </a:lnTo>
                <a:lnTo>
                  <a:pt x="143" y="741"/>
                </a:lnTo>
                <a:lnTo>
                  <a:pt x="193" y="741"/>
                </a:lnTo>
                <a:lnTo>
                  <a:pt x="193" y="815"/>
                </a:lnTo>
                <a:lnTo>
                  <a:pt x="0" y="815"/>
                </a:lnTo>
                <a:lnTo>
                  <a:pt x="0" y="741"/>
                </a:lnTo>
                <a:lnTo>
                  <a:pt x="50" y="741"/>
                </a:lnTo>
                <a:lnTo>
                  <a:pt x="50" y="74"/>
                </a:lnTo>
                <a:lnTo>
                  <a:pt x="0" y="74"/>
                </a:lnTo>
                <a:lnTo>
                  <a:pt x="0" y="0"/>
                </a:lnTo>
                <a:lnTo>
                  <a:pt x="295" y="0"/>
                </a:lnTo>
                <a:lnTo>
                  <a:pt x="493" y="737"/>
                </a:lnTo>
                <a:lnTo>
                  <a:pt x="493" y="74"/>
                </a:lnTo>
                <a:close/>
              </a:path>
            </a:pathLst>
          </a:custGeom>
          <a:solidFill>
            <a:srgbClr val="3D3D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398" name="Freeform 22">
            <a:extLst>
              <a:ext uri="{FF2B5EF4-FFF2-40B4-BE49-F238E27FC236}">
                <a16:creationId xmlns:a16="http://schemas.microsoft.com/office/drawing/2014/main" id="{6211F999-8BF7-4097-8F12-2F1707169E51}"/>
              </a:ext>
            </a:extLst>
          </p:cNvPr>
          <p:cNvSpPr>
            <a:spLocks/>
          </p:cNvSpPr>
          <p:nvPr/>
        </p:nvSpPr>
        <p:spPr bwMode="auto">
          <a:xfrm>
            <a:off x="5329536" y="4887516"/>
            <a:ext cx="764977" cy="607219"/>
          </a:xfrm>
          <a:custGeom>
            <a:avLst/>
            <a:gdLst>
              <a:gd name="T0" fmla="*/ 0 w 514"/>
              <a:gd name="T1" fmla="*/ 588890 h 815"/>
              <a:gd name="T2" fmla="*/ 79375 w 514"/>
              <a:gd name="T3" fmla="*/ 588890 h 815"/>
              <a:gd name="T4" fmla="*/ 79375 w 514"/>
              <a:gd name="T5" fmla="*/ 58810 h 815"/>
              <a:gd name="T6" fmla="*/ 0 w 514"/>
              <a:gd name="T7" fmla="*/ 58810 h 815"/>
              <a:gd name="T8" fmla="*/ 0 w 514"/>
              <a:gd name="T9" fmla="*/ 0 h 815"/>
              <a:gd name="T10" fmla="*/ 792163 w 514"/>
              <a:gd name="T11" fmla="*/ 0 h 815"/>
              <a:gd name="T12" fmla="*/ 792163 w 514"/>
              <a:gd name="T13" fmla="*/ 215370 h 815"/>
              <a:gd name="T14" fmla="*/ 588963 w 514"/>
              <a:gd name="T15" fmla="*/ 215370 h 815"/>
              <a:gd name="T16" fmla="*/ 588963 w 514"/>
              <a:gd name="T17" fmla="*/ 58810 h 815"/>
              <a:gd name="T18" fmla="*/ 395288 w 514"/>
              <a:gd name="T19" fmla="*/ 58810 h 815"/>
              <a:gd name="T20" fmla="*/ 395288 w 514"/>
              <a:gd name="T21" fmla="*/ 267822 h 815"/>
              <a:gd name="T22" fmla="*/ 692150 w 514"/>
              <a:gd name="T23" fmla="*/ 267822 h 815"/>
              <a:gd name="T24" fmla="*/ 692150 w 514"/>
              <a:gd name="T25" fmla="*/ 348089 h 815"/>
              <a:gd name="T26" fmla="*/ 395288 w 514"/>
              <a:gd name="T27" fmla="*/ 348089 h 815"/>
              <a:gd name="T28" fmla="*/ 395288 w 514"/>
              <a:gd name="T29" fmla="*/ 588890 h 815"/>
              <a:gd name="T30" fmla="*/ 584200 w 514"/>
              <a:gd name="T31" fmla="*/ 588890 h 815"/>
              <a:gd name="T32" fmla="*/ 584200 w 514"/>
              <a:gd name="T33" fmla="*/ 410078 h 815"/>
              <a:gd name="T34" fmla="*/ 815975 w 514"/>
              <a:gd name="T35" fmla="*/ 410078 h 815"/>
              <a:gd name="T36" fmla="*/ 815975 w 514"/>
              <a:gd name="T37" fmla="*/ 647700 h 815"/>
              <a:gd name="T38" fmla="*/ 0 w 514"/>
              <a:gd name="T39" fmla="*/ 647700 h 815"/>
              <a:gd name="T40" fmla="*/ 0 w 514"/>
              <a:gd name="T41" fmla="*/ 588890 h 81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514" h="815">
                <a:moveTo>
                  <a:pt x="0" y="741"/>
                </a:moveTo>
                <a:lnTo>
                  <a:pt x="50" y="741"/>
                </a:lnTo>
                <a:lnTo>
                  <a:pt x="50" y="74"/>
                </a:lnTo>
                <a:lnTo>
                  <a:pt x="0" y="74"/>
                </a:lnTo>
                <a:lnTo>
                  <a:pt x="0" y="0"/>
                </a:lnTo>
                <a:lnTo>
                  <a:pt x="499" y="0"/>
                </a:lnTo>
                <a:lnTo>
                  <a:pt x="499" y="271"/>
                </a:lnTo>
                <a:lnTo>
                  <a:pt x="371" y="271"/>
                </a:lnTo>
                <a:lnTo>
                  <a:pt x="371" y="74"/>
                </a:lnTo>
                <a:lnTo>
                  <a:pt x="249" y="74"/>
                </a:lnTo>
                <a:lnTo>
                  <a:pt x="249" y="337"/>
                </a:lnTo>
                <a:lnTo>
                  <a:pt x="436" y="337"/>
                </a:lnTo>
                <a:lnTo>
                  <a:pt x="436" y="438"/>
                </a:lnTo>
                <a:lnTo>
                  <a:pt x="249" y="438"/>
                </a:lnTo>
                <a:lnTo>
                  <a:pt x="249" y="741"/>
                </a:lnTo>
                <a:lnTo>
                  <a:pt x="368" y="741"/>
                </a:lnTo>
                <a:lnTo>
                  <a:pt x="368" y="516"/>
                </a:lnTo>
                <a:lnTo>
                  <a:pt x="514" y="516"/>
                </a:lnTo>
                <a:lnTo>
                  <a:pt x="514" y="815"/>
                </a:lnTo>
                <a:lnTo>
                  <a:pt x="0" y="815"/>
                </a:lnTo>
                <a:lnTo>
                  <a:pt x="0" y="741"/>
                </a:lnTo>
                <a:close/>
              </a:path>
            </a:pathLst>
          </a:custGeom>
          <a:solidFill>
            <a:srgbClr val="3D3D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399" name="Freeform 23">
            <a:extLst>
              <a:ext uri="{FF2B5EF4-FFF2-40B4-BE49-F238E27FC236}">
                <a16:creationId xmlns:a16="http://schemas.microsoft.com/office/drawing/2014/main" id="{C1440875-DF62-4890-BC66-6965BA6BF90E}"/>
              </a:ext>
            </a:extLst>
          </p:cNvPr>
          <p:cNvSpPr>
            <a:spLocks/>
          </p:cNvSpPr>
          <p:nvPr/>
        </p:nvSpPr>
        <p:spPr bwMode="auto">
          <a:xfrm>
            <a:off x="6192739" y="4887516"/>
            <a:ext cx="1351359" cy="616148"/>
          </a:xfrm>
          <a:custGeom>
            <a:avLst/>
            <a:gdLst>
              <a:gd name="T0" fmla="*/ 723900 w 908"/>
              <a:gd name="T1" fmla="*/ 130490 h 826"/>
              <a:gd name="T2" fmla="*/ 512763 w 908"/>
              <a:gd name="T3" fmla="*/ 657225 h 826"/>
              <a:gd name="T4" fmla="*/ 349250 w 908"/>
              <a:gd name="T5" fmla="*/ 657225 h 826"/>
              <a:gd name="T6" fmla="*/ 66675 w 908"/>
              <a:gd name="T7" fmla="*/ 58880 h 826"/>
              <a:gd name="T8" fmla="*/ 0 w 908"/>
              <a:gd name="T9" fmla="*/ 58880 h 826"/>
              <a:gd name="T10" fmla="*/ 0 w 908"/>
              <a:gd name="T11" fmla="*/ 0 h 826"/>
              <a:gd name="T12" fmla="*/ 461963 w 908"/>
              <a:gd name="T13" fmla="*/ 0 h 826"/>
              <a:gd name="T14" fmla="*/ 461963 w 908"/>
              <a:gd name="T15" fmla="*/ 58880 h 826"/>
              <a:gd name="T16" fmla="*/ 374650 w 908"/>
              <a:gd name="T17" fmla="*/ 58880 h 826"/>
              <a:gd name="T18" fmla="*/ 500063 w 908"/>
              <a:gd name="T19" fmla="*/ 381923 h 826"/>
              <a:gd name="T20" fmla="*/ 647700 w 908"/>
              <a:gd name="T21" fmla="*/ 0 h 826"/>
              <a:gd name="T22" fmla="*/ 935038 w 908"/>
              <a:gd name="T23" fmla="*/ 0 h 826"/>
              <a:gd name="T24" fmla="*/ 1093788 w 908"/>
              <a:gd name="T25" fmla="*/ 381923 h 826"/>
              <a:gd name="T26" fmla="*/ 1219200 w 908"/>
              <a:gd name="T27" fmla="*/ 58880 h 826"/>
              <a:gd name="T28" fmla="*/ 1125538 w 908"/>
              <a:gd name="T29" fmla="*/ 58880 h 826"/>
              <a:gd name="T30" fmla="*/ 1125538 w 908"/>
              <a:gd name="T31" fmla="*/ 0 h 826"/>
              <a:gd name="T32" fmla="*/ 1441450 w 908"/>
              <a:gd name="T33" fmla="*/ 0 h 826"/>
              <a:gd name="T34" fmla="*/ 1441450 w 908"/>
              <a:gd name="T35" fmla="*/ 58880 h 826"/>
              <a:gd name="T36" fmla="*/ 1362075 w 908"/>
              <a:gd name="T37" fmla="*/ 58880 h 826"/>
              <a:gd name="T38" fmla="*/ 1103313 w 908"/>
              <a:gd name="T39" fmla="*/ 657225 h 826"/>
              <a:gd name="T40" fmla="*/ 942975 w 908"/>
              <a:gd name="T41" fmla="*/ 657225 h 826"/>
              <a:gd name="T42" fmla="*/ 723900 w 908"/>
              <a:gd name="T43" fmla="*/ 130490 h 82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908" h="826">
                <a:moveTo>
                  <a:pt x="456" y="164"/>
                </a:moveTo>
                <a:lnTo>
                  <a:pt x="323" y="826"/>
                </a:lnTo>
                <a:lnTo>
                  <a:pt x="220" y="826"/>
                </a:lnTo>
                <a:lnTo>
                  <a:pt x="42" y="74"/>
                </a:lnTo>
                <a:lnTo>
                  <a:pt x="0" y="74"/>
                </a:lnTo>
                <a:lnTo>
                  <a:pt x="0" y="0"/>
                </a:lnTo>
                <a:lnTo>
                  <a:pt x="291" y="0"/>
                </a:lnTo>
                <a:lnTo>
                  <a:pt x="291" y="74"/>
                </a:lnTo>
                <a:lnTo>
                  <a:pt x="236" y="74"/>
                </a:lnTo>
                <a:lnTo>
                  <a:pt x="315" y="480"/>
                </a:lnTo>
                <a:lnTo>
                  <a:pt x="408" y="0"/>
                </a:lnTo>
                <a:lnTo>
                  <a:pt x="589" y="0"/>
                </a:lnTo>
                <a:lnTo>
                  <a:pt x="689" y="480"/>
                </a:lnTo>
                <a:lnTo>
                  <a:pt x="768" y="74"/>
                </a:lnTo>
                <a:lnTo>
                  <a:pt x="709" y="74"/>
                </a:lnTo>
                <a:lnTo>
                  <a:pt x="709" y="0"/>
                </a:lnTo>
                <a:lnTo>
                  <a:pt x="908" y="0"/>
                </a:lnTo>
                <a:lnTo>
                  <a:pt x="908" y="74"/>
                </a:lnTo>
                <a:lnTo>
                  <a:pt x="858" y="74"/>
                </a:lnTo>
                <a:lnTo>
                  <a:pt x="695" y="826"/>
                </a:lnTo>
                <a:lnTo>
                  <a:pt x="594" y="826"/>
                </a:lnTo>
                <a:lnTo>
                  <a:pt x="456" y="164"/>
                </a:lnTo>
                <a:close/>
              </a:path>
            </a:pathLst>
          </a:custGeom>
          <a:solidFill>
            <a:srgbClr val="3D3D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400" name="Freeform 24">
            <a:extLst>
              <a:ext uri="{FF2B5EF4-FFF2-40B4-BE49-F238E27FC236}">
                <a16:creationId xmlns:a16="http://schemas.microsoft.com/office/drawing/2014/main" id="{E914DDCF-B939-4F3F-8FB4-74E912205A1F}"/>
              </a:ext>
            </a:extLst>
          </p:cNvPr>
          <p:cNvSpPr>
            <a:spLocks/>
          </p:cNvSpPr>
          <p:nvPr/>
        </p:nvSpPr>
        <p:spPr bwMode="auto">
          <a:xfrm>
            <a:off x="7585770" y="4880075"/>
            <a:ext cx="718839" cy="623589"/>
          </a:xfrm>
          <a:custGeom>
            <a:avLst/>
            <a:gdLst>
              <a:gd name="T0" fmla="*/ 214312 w 483"/>
              <a:gd name="T1" fmla="*/ 415627 h 837"/>
              <a:gd name="T2" fmla="*/ 217487 w 483"/>
              <a:gd name="T3" fmla="*/ 534832 h 837"/>
              <a:gd name="T4" fmla="*/ 233362 w 483"/>
              <a:gd name="T5" fmla="*/ 563441 h 837"/>
              <a:gd name="T6" fmla="*/ 266700 w 483"/>
              <a:gd name="T7" fmla="*/ 580924 h 837"/>
              <a:gd name="T8" fmla="*/ 320675 w 483"/>
              <a:gd name="T9" fmla="*/ 590460 h 837"/>
              <a:gd name="T10" fmla="*/ 384175 w 483"/>
              <a:gd name="T11" fmla="*/ 590460 h 837"/>
              <a:gd name="T12" fmla="*/ 430212 w 483"/>
              <a:gd name="T13" fmla="*/ 580129 h 837"/>
              <a:gd name="T14" fmla="*/ 461962 w 483"/>
              <a:gd name="T15" fmla="*/ 560262 h 837"/>
              <a:gd name="T16" fmla="*/ 476250 w 483"/>
              <a:gd name="T17" fmla="*/ 529269 h 837"/>
              <a:gd name="T18" fmla="*/ 476250 w 483"/>
              <a:gd name="T19" fmla="*/ 494302 h 837"/>
              <a:gd name="T20" fmla="*/ 465137 w 483"/>
              <a:gd name="T21" fmla="*/ 466488 h 837"/>
              <a:gd name="T22" fmla="*/ 436562 w 483"/>
              <a:gd name="T23" fmla="*/ 440263 h 837"/>
              <a:gd name="T24" fmla="*/ 385762 w 483"/>
              <a:gd name="T25" fmla="*/ 412448 h 837"/>
              <a:gd name="T26" fmla="*/ 280987 w 483"/>
              <a:gd name="T27" fmla="*/ 371919 h 837"/>
              <a:gd name="T28" fmla="*/ 153987 w 483"/>
              <a:gd name="T29" fmla="*/ 321058 h 837"/>
              <a:gd name="T30" fmla="*/ 58737 w 483"/>
              <a:gd name="T31" fmla="*/ 266224 h 837"/>
              <a:gd name="T32" fmla="*/ 7937 w 483"/>
              <a:gd name="T33" fmla="*/ 197880 h 837"/>
              <a:gd name="T34" fmla="*/ 6350 w 483"/>
              <a:gd name="T35" fmla="*/ 119999 h 837"/>
              <a:gd name="T36" fmla="*/ 50800 w 483"/>
              <a:gd name="T37" fmla="*/ 62781 h 837"/>
              <a:gd name="T38" fmla="*/ 130175 w 483"/>
              <a:gd name="T39" fmla="*/ 23046 h 837"/>
              <a:gd name="T40" fmla="*/ 238125 w 483"/>
              <a:gd name="T41" fmla="*/ 3179 h 837"/>
              <a:gd name="T42" fmla="*/ 336550 w 483"/>
              <a:gd name="T43" fmla="*/ 795 h 837"/>
              <a:gd name="T44" fmla="*/ 396875 w 483"/>
              <a:gd name="T45" fmla="*/ 6358 h 837"/>
              <a:gd name="T46" fmla="*/ 452437 w 483"/>
              <a:gd name="T47" fmla="*/ 16689 h 837"/>
              <a:gd name="T48" fmla="*/ 496887 w 483"/>
              <a:gd name="T49" fmla="*/ 32583 h 837"/>
              <a:gd name="T50" fmla="*/ 515937 w 483"/>
              <a:gd name="T51" fmla="*/ 8742 h 837"/>
              <a:gd name="T52" fmla="*/ 700087 w 483"/>
              <a:gd name="T53" fmla="*/ 242383 h 837"/>
              <a:gd name="T54" fmla="*/ 515937 w 483"/>
              <a:gd name="T55" fmla="*/ 158145 h 837"/>
              <a:gd name="T56" fmla="*/ 509587 w 483"/>
              <a:gd name="T57" fmla="*/ 119999 h 837"/>
              <a:gd name="T58" fmla="*/ 492125 w 483"/>
              <a:gd name="T59" fmla="*/ 92980 h 837"/>
              <a:gd name="T60" fmla="*/ 457200 w 483"/>
              <a:gd name="T61" fmla="*/ 77086 h 837"/>
              <a:gd name="T62" fmla="*/ 404812 w 483"/>
              <a:gd name="T63" fmla="*/ 71523 h 837"/>
              <a:gd name="T64" fmla="*/ 357187 w 483"/>
              <a:gd name="T65" fmla="*/ 75496 h 837"/>
              <a:gd name="T66" fmla="*/ 320675 w 483"/>
              <a:gd name="T67" fmla="*/ 88211 h 837"/>
              <a:gd name="T68" fmla="*/ 296862 w 483"/>
              <a:gd name="T69" fmla="*/ 109668 h 837"/>
              <a:gd name="T70" fmla="*/ 288925 w 483"/>
              <a:gd name="T71" fmla="*/ 136688 h 837"/>
              <a:gd name="T72" fmla="*/ 306387 w 483"/>
              <a:gd name="T73" fmla="*/ 181191 h 837"/>
              <a:gd name="T74" fmla="*/ 352425 w 483"/>
              <a:gd name="T75" fmla="*/ 216952 h 837"/>
              <a:gd name="T76" fmla="*/ 420687 w 483"/>
              <a:gd name="T77" fmla="*/ 247151 h 837"/>
              <a:gd name="T78" fmla="*/ 501650 w 483"/>
              <a:gd name="T79" fmla="*/ 278144 h 837"/>
              <a:gd name="T80" fmla="*/ 615950 w 483"/>
              <a:gd name="T81" fmla="*/ 321853 h 837"/>
              <a:gd name="T82" fmla="*/ 696912 w 483"/>
              <a:gd name="T83" fmla="*/ 366356 h 837"/>
              <a:gd name="T84" fmla="*/ 747712 w 483"/>
              <a:gd name="T85" fmla="*/ 415627 h 837"/>
              <a:gd name="T86" fmla="*/ 766762 w 483"/>
              <a:gd name="T87" fmla="*/ 479997 h 837"/>
              <a:gd name="T88" fmla="*/ 742950 w 483"/>
              <a:gd name="T89" fmla="*/ 560262 h 837"/>
              <a:gd name="T90" fmla="*/ 679450 w 483"/>
              <a:gd name="T91" fmla="*/ 617480 h 837"/>
              <a:gd name="T92" fmla="*/ 576262 w 483"/>
              <a:gd name="T93" fmla="*/ 653242 h 837"/>
              <a:gd name="T94" fmla="*/ 441325 w 483"/>
              <a:gd name="T95" fmla="*/ 665162 h 837"/>
              <a:gd name="T96" fmla="*/ 369887 w 483"/>
              <a:gd name="T97" fmla="*/ 662778 h 837"/>
              <a:gd name="T98" fmla="*/ 309562 w 483"/>
              <a:gd name="T99" fmla="*/ 654831 h 837"/>
              <a:gd name="T100" fmla="*/ 257175 w 483"/>
              <a:gd name="T101" fmla="*/ 641321 h 837"/>
              <a:gd name="T102" fmla="*/ 214312 w 483"/>
              <a:gd name="T103" fmla="*/ 620659 h 837"/>
              <a:gd name="T104" fmla="*/ 14287 w 483"/>
              <a:gd name="T105" fmla="*/ 656420 h 837"/>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483" h="837">
                <a:moveTo>
                  <a:pt x="9" y="523"/>
                </a:moveTo>
                <a:lnTo>
                  <a:pt x="135" y="523"/>
                </a:lnTo>
                <a:lnTo>
                  <a:pt x="135" y="650"/>
                </a:lnTo>
                <a:lnTo>
                  <a:pt x="137" y="673"/>
                </a:lnTo>
                <a:lnTo>
                  <a:pt x="140" y="691"/>
                </a:lnTo>
                <a:lnTo>
                  <a:pt x="147" y="709"/>
                </a:lnTo>
                <a:lnTo>
                  <a:pt x="157" y="720"/>
                </a:lnTo>
                <a:lnTo>
                  <a:pt x="168" y="731"/>
                </a:lnTo>
                <a:lnTo>
                  <a:pt x="183" y="739"/>
                </a:lnTo>
                <a:lnTo>
                  <a:pt x="202" y="743"/>
                </a:lnTo>
                <a:lnTo>
                  <a:pt x="222" y="744"/>
                </a:lnTo>
                <a:lnTo>
                  <a:pt x="242" y="743"/>
                </a:lnTo>
                <a:lnTo>
                  <a:pt x="258" y="738"/>
                </a:lnTo>
                <a:lnTo>
                  <a:pt x="271" y="730"/>
                </a:lnTo>
                <a:lnTo>
                  <a:pt x="283" y="719"/>
                </a:lnTo>
                <a:lnTo>
                  <a:pt x="291" y="705"/>
                </a:lnTo>
                <a:lnTo>
                  <a:pt x="296" y="687"/>
                </a:lnTo>
                <a:lnTo>
                  <a:pt x="300" y="666"/>
                </a:lnTo>
                <a:lnTo>
                  <a:pt x="301" y="642"/>
                </a:lnTo>
                <a:lnTo>
                  <a:pt x="300" y="622"/>
                </a:lnTo>
                <a:lnTo>
                  <a:pt x="298" y="604"/>
                </a:lnTo>
                <a:lnTo>
                  <a:pt x="293" y="587"/>
                </a:lnTo>
                <a:lnTo>
                  <a:pt x="285" y="569"/>
                </a:lnTo>
                <a:lnTo>
                  <a:pt x="275" y="554"/>
                </a:lnTo>
                <a:lnTo>
                  <a:pt x="261" y="536"/>
                </a:lnTo>
                <a:lnTo>
                  <a:pt x="243" y="519"/>
                </a:lnTo>
                <a:lnTo>
                  <a:pt x="222" y="502"/>
                </a:lnTo>
                <a:lnTo>
                  <a:pt x="177" y="468"/>
                </a:lnTo>
                <a:lnTo>
                  <a:pt x="135" y="436"/>
                </a:lnTo>
                <a:lnTo>
                  <a:pt x="97" y="404"/>
                </a:lnTo>
                <a:lnTo>
                  <a:pt x="64" y="371"/>
                </a:lnTo>
                <a:lnTo>
                  <a:pt x="37" y="335"/>
                </a:lnTo>
                <a:lnTo>
                  <a:pt x="17" y="295"/>
                </a:lnTo>
                <a:lnTo>
                  <a:pt x="5" y="249"/>
                </a:lnTo>
                <a:lnTo>
                  <a:pt x="0" y="195"/>
                </a:lnTo>
                <a:lnTo>
                  <a:pt x="4" y="151"/>
                </a:lnTo>
                <a:lnTo>
                  <a:pt x="15" y="113"/>
                </a:lnTo>
                <a:lnTo>
                  <a:pt x="32" y="79"/>
                </a:lnTo>
                <a:lnTo>
                  <a:pt x="54" y="52"/>
                </a:lnTo>
                <a:lnTo>
                  <a:pt x="82" y="29"/>
                </a:lnTo>
                <a:lnTo>
                  <a:pt x="113" y="13"/>
                </a:lnTo>
                <a:lnTo>
                  <a:pt x="150" y="4"/>
                </a:lnTo>
                <a:lnTo>
                  <a:pt x="190" y="0"/>
                </a:lnTo>
                <a:lnTo>
                  <a:pt x="212" y="1"/>
                </a:lnTo>
                <a:lnTo>
                  <a:pt x="232" y="4"/>
                </a:lnTo>
                <a:lnTo>
                  <a:pt x="250" y="8"/>
                </a:lnTo>
                <a:lnTo>
                  <a:pt x="268" y="13"/>
                </a:lnTo>
                <a:lnTo>
                  <a:pt x="285" y="21"/>
                </a:lnTo>
                <a:lnTo>
                  <a:pt x="298" y="30"/>
                </a:lnTo>
                <a:lnTo>
                  <a:pt x="313" y="41"/>
                </a:lnTo>
                <a:lnTo>
                  <a:pt x="325" y="54"/>
                </a:lnTo>
                <a:lnTo>
                  <a:pt x="325" y="11"/>
                </a:lnTo>
                <a:lnTo>
                  <a:pt x="441" y="11"/>
                </a:lnTo>
                <a:lnTo>
                  <a:pt x="441" y="305"/>
                </a:lnTo>
                <a:lnTo>
                  <a:pt x="325" y="305"/>
                </a:lnTo>
                <a:lnTo>
                  <a:pt x="325" y="199"/>
                </a:lnTo>
                <a:lnTo>
                  <a:pt x="325" y="172"/>
                </a:lnTo>
                <a:lnTo>
                  <a:pt x="321" y="151"/>
                </a:lnTo>
                <a:lnTo>
                  <a:pt x="316" y="131"/>
                </a:lnTo>
                <a:lnTo>
                  <a:pt x="310" y="117"/>
                </a:lnTo>
                <a:lnTo>
                  <a:pt x="300" y="105"/>
                </a:lnTo>
                <a:lnTo>
                  <a:pt x="288" y="97"/>
                </a:lnTo>
                <a:lnTo>
                  <a:pt x="273" y="91"/>
                </a:lnTo>
                <a:lnTo>
                  <a:pt x="255" y="90"/>
                </a:lnTo>
                <a:lnTo>
                  <a:pt x="240" y="91"/>
                </a:lnTo>
                <a:lnTo>
                  <a:pt x="225" y="95"/>
                </a:lnTo>
                <a:lnTo>
                  <a:pt x="213" y="102"/>
                </a:lnTo>
                <a:lnTo>
                  <a:pt x="202" y="111"/>
                </a:lnTo>
                <a:lnTo>
                  <a:pt x="193" y="123"/>
                </a:lnTo>
                <a:lnTo>
                  <a:pt x="187" y="138"/>
                </a:lnTo>
                <a:lnTo>
                  <a:pt x="183" y="154"/>
                </a:lnTo>
                <a:lnTo>
                  <a:pt x="182" y="172"/>
                </a:lnTo>
                <a:lnTo>
                  <a:pt x="185" y="201"/>
                </a:lnTo>
                <a:lnTo>
                  <a:pt x="193" y="228"/>
                </a:lnTo>
                <a:lnTo>
                  <a:pt x="205" y="252"/>
                </a:lnTo>
                <a:lnTo>
                  <a:pt x="222" y="273"/>
                </a:lnTo>
                <a:lnTo>
                  <a:pt x="242" y="293"/>
                </a:lnTo>
                <a:lnTo>
                  <a:pt x="265" y="311"/>
                </a:lnTo>
                <a:lnTo>
                  <a:pt x="290" y="330"/>
                </a:lnTo>
                <a:lnTo>
                  <a:pt x="316" y="350"/>
                </a:lnTo>
                <a:lnTo>
                  <a:pt x="355" y="379"/>
                </a:lnTo>
                <a:lnTo>
                  <a:pt x="388" y="405"/>
                </a:lnTo>
                <a:lnTo>
                  <a:pt x="416" y="433"/>
                </a:lnTo>
                <a:lnTo>
                  <a:pt x="439" y="461"/>
                </a:lnTo>
                <a:lnTo>
                  <a:pt x="458" y="490"/>
                </a:lnTo>
                <a:lnTo>
                  <a:pt x="471" y="523"/>
                </a:lnTo>
                <a:lnTo>
                  <a:pt x="479" y="562"/>
                </a:lnTo>
                <a:lnTo>
                  <a:pt x="483" y="604"/>
                </a:lnTo>
                <a:lnTo>
                  <a:pt x="479" y="658"/>
                </a:lnTo>
                <a:lnTo>
                  <a:pt x="468" y="705"/>
                </a:lnTo>
                <a:lnTo>
                  <a:pt x="451" y="744"/>
                </a:lnTo>
                <a:lnTo>
                  <a:pt x="428" y="777"/>
                </a:lnTo>
                <a:lnTo>
                  <a:pt x="398" y="804"/>
                </a:lnTo>
                <a:lnTo>
                  <a:pt x="363" y="822"/>
                </a:lnTo>
                <a:lnTo>
                  <a:pt x="323" y="833"/>
                </a:lnTo>
                <a:lnTo>
                  <a:pt x="278" y="837"/>
                </a:lnTo>
                <a:lnTo>
                  <a:pt x="255" y="836"/>
                </a:lnTo>
                <a:lnTo>
                  <a:pt x="233" y="834"/>
                </a:lnTo>
                <a:lnTo>
                  <a:pt x="212" y="830"/>
                </a:lnTo>
                <a:lnTo>
                  <a:pt x="195" y="824"/>
                </a:lnTo>
                <a:lnTo>
                  <a:pt x="177" y="816"/>
                </a:lnTo>
                <a:lnTo>
                  <a:pt x="162" y="807"/>
                </a:lnTo>
                <a:lnTo>
                  <a:pt x="148" y="795"/>
                </a:lnTo>
                <a:lnTo>
                  <a:pt x="135" y="781"/>
                </a:lnTo>
                <a:lnTo>
                  <a:pt x="135" y="826"/>
                </a:lnTo>
                <a:lnTo>
                  <a:pt x="9" y="826"/>
                </a:lnTo>
                <a:lnTo>
                  <a:pt x="9" y="523"/>
                </a:lnTo>
                <a:close/>
              </a:path>
            </a:pathLst>
          </a:custGeom>
          <a:solidFill>
            <a:srgbClr val="3D3D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401" name="Rectangle 11">
            <a:extLst>
              <a:ext uri="{FF2B5EF4-FFF2-40B4-BE49-F238E27FC236}">
                <a16:creationId xmlns:a16="http://schemas.microsoft.com/office/drawing/2014/main" id="{77D21A7D-4570-4D5C-B89A-B4E8971D384B}"/>
              </a:ext>
            </a:extLst>
          </p:cNvPr>
          <p:cNvSpPr>
            <a:spLocks noChangeArrowheads="1"/>
          </p:cNvSpPr>
          <p:nvPr/>
        </p:nvSpPr>
        <p:spPr bwMode="auto">
          <a:xfrm>
            <a:off x="2166937" y="2595562"/>
            <a:ext cx="8215313" cy="1740605"/>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eaLnBrk="1" hangingPunct="1">
              <a:lnSpc>
                <a:spcPct val="50000"/>
              </a:lnSpc>
              <a:spcBef>
                <a:spcPct val="50000"/>
              </a:spcBef>
              <a:buClr>
                <a:schemeClr val="tx1"/>
              </a:buClr>
              <a:buFontTx/>
              <a:buChar char="•"/>
            </a:pPr>
            <a:r>
              <a:rPr lang="en-US" altLang="en-US" sz="3000" b="1"/>
              <a:t>Is dependable and verifiable. </a:t>
            </a:r>
          </a:p>
          <a:p>
            <a:pPr algn="l" eaLnBrk="1" hangingPunct="1">
              <a:lnSpc>
                <a:spcPct val="50000"/>
              </a:lnSpc>
              <a:spcBef>
                <a:spcPct val="50000"/>
              </a:spcBef>
              <a:buClr>
                <a:schemeClr val="tx1"/>
              </a:buClr>
              <a:buFontTx/>
              <a:buChar char="•"/>
            </a:pPr>
            <a:r>
              <a:rPr lang="en-US" altLang="en-US" sz="3000" b="1"/>
              <a:t>Is free of error and bias. </a:t>
            </a:r>
          </a:p>
          <a:p>
            <a:pPr algn="l" eaLnBrk="1" hangingPunct="1">
              <a:lnSpc>
                <a:spcPct val="50000"/>
              </a:lnSpc>
              <a:spcBef>
                <a:spcPct val="50000"/>
              </a:spcBef>
              <a:buClr>
                <a:schemeClr val="tx1"/>
              </a:buClr>
              <a:buFontTx/>
              <a:buChar char="•"/>
            </a:pPr>
            <a:r>
              <a:rPr lang="en-US" altLang="en-US" sz="3000" b="1"/>
              <a:t>Is a faithful representation. </a:t>
            </a:r>
          </a:p>
          <a:p>
            <a:pPr algn="l" eaLnBrk="1" hangingPunct="1">
              <a:lnSpc>
                <a:spcPct val="50000"/>
              </a:lnSpc>
              <a:spcBef>
                <a:spcPct val="50000"/>
              </a:spcBef>
              <a:buClr>
                <a:schemeClr val="tx1"/>
              </a:buClr>
              <a:buFontTx/>
              <a:buChar char="•"/>
            </a:pPr>
            <a:r>
              <a:rPr lang="en-US" altLang="en-US" sz="3000" b="1"/>
              <a:t>Is factual.</a:t>
            </a:r>
          </a:p>
        </p:txBody>
      </p:sp>
    </p:spTree>
  </p:cSld>
  <p:clrMapOvr>
    <a:masterClrMapping/>
  </p:clrMapOvr>
  <p:transition advTm="79445">
    <p:cover dir="u"/>
  </p:transition>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Text Box 12">
            <a:extLst>
              <a:ext uri="{FF2B5EF4-FFF2-40B4-BE49-F238E27FC236}">
                <a16:creationId xmlns:a16="http://schemas.microsoft.com/office/drawing/2014/main" id="{FE2F1365-4A04-43EB-BC42-DE01E0BCD0D9}"/>
              </a:ext>
            </a:extLst>
          </p:cNvPr>
          <p:cNvSpPr txBox="1">
            <a:spLocks noChangeArrowheads="1"/>
          </p:cNvSpPr>
          <p:nvPr/>
        </p:nvSpPr>
        <p:spPr bwMode="auto">
          <a:xfrm>
            <a:off x="2095500" y="500062"/>
            <a:ext cx="8215313" cy="727122"/>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4125" b="1">
                <a:solidFill>
                  <a:schemeClr val="bg1"/>
                </a:solidFill>
              </a:rPr>
              <a:t>COMPARABILITY</a:t>
            </a:r>
          </a:p>
        </p:txBody>
      </p:sp>
      <p:sp>
        <p:nvSpPr>
          <p:cNvPr id="24589" name="Rectangle 13">
            <a:extLst>
              <a:ext uri="{FF2B5EF4-FFF2-40B4-BE49-F238E27FC236}">
                <a16:creationId xmlns:a16="http://schemas.microsoft.com/office/drawing/2014/main" id="{593A9F6E-4B2D-4942-B231-C238484FB2A3}"/>
              </a:ext>
            </a:extLst>
          </p:cNvPr>
          <p:cNvSpPr>
            <a:spLocks noChangeArrowheads="1"/>
          </p:cNvSpPr>
          <p:nvPr/>
        </p:nvSpPr>
        <p:spPr bwMode="auto">
          <a:xfrm>
            <a:off x="2095500" y="2214562"/>
            <a:ext cx="8143875" cy="2214563"/>
          </a:xfrm>
          <a:prstGeom prst="rect">
            <a:avLst/>
          </a:prstGeom>
          <a:gradFill rotWithShape="0">
            <a:gsLst>
              <a:gs pos="0">
                <a:srgbClr val="9191DB"/>
              </a:gs>
              <a:gs pos="100000">
                <a:srgbClr val="9D9DDF"/>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9191DB"/>
            </a:extrusionClr>
            <a:contourClr>
              <a:srgbClr val="9191DB"/>
            </a:contourClr>
          </a:sp3d>
          <a:extLst>
            <a:ext uri="{AF507438-7753-43E0-B8FC-AC1667EBCBE1}">
              <a14:hiddenEffects xmlns:a14="http://schemas.microsoft.com/office/drawing/2010/main">
                <a:effectLst>
                  <a:outerShdw dist="107763" dir="13500000" algn="ctr" rotWithShape="0">
                    <a:schemeClr val="bg2">
                      <a:alpha val="50000"/>
                    </a:schemeClr>
                  </a:outerShdw>
                </a:effectLst>
              </a14:hiddenEffects>
            </a:ext>
          </a:extLst>
        </p:spPr>
        <p:txBody>
          <a:bodyPr lIns="90777" tIns="44644" rIns="90777" bIns="44644">
            <a:flatTx/>
          </a:bodyPr>
          <a:lstStyle>
            <a:lvl1pPr marL="457200" indent="-457200" defTabSz="960438">
              <a:spcBef>
                <a:spcPct val="20000"/>
              </a:spcBef>
              <a:buChar char="•"/>
              <a:defRPr sz="3400">
                <a:solidFill>
                  <a:schemeClr val="tx1"/>
                </a:solidFill>
                <a:latin typeface="Arial" panose="020B0604020202020204" pitchFamily="34" charset="0"/>
              </a:defRPr>
            </a:lvl1pPr>
            <a:lvl2pPr marL="871538" indent="-300038" defTabSz="960438">
              <a:spcBef>
                <a:spcPct val="20000"/>
              </a:spcBef>
              <a:buChar char="–"/>
              <a:defRPr sz="3000">
                <a:solidFill>
                  <a:schemeClr val="tx1"/>
                </a:solidFill>
                <a:latin typeface="Arial" panose="020B0604020202020204" pitchFamily="34" charset="0"/>
              </a:defRPr>
            </a:lvl2pPr>
            <a:lvl3pPr marL="1225550" indent="-239713" defTabSz="960438">
              <a:spcBef>
                <a:spcPct val="20000"/>
              </a:spcBef>
              <a:buChar char="•"/>
              <a:defRPr sz="2500">
                <a:solidFill>
                  <a:schemeClr val="tx1"/>
                </a:solidFill>
                <a:latin typeface="Arial" panose="020B0604020202020204" pitchFamily="34" charset="0"/>
              </a:defRPr>
            </a:lvl3pPr>
            <a:lvl4pPr marL="1679575" indent="-239713" defTabSz="960438">
              <a:spcBef>
                <a:spcPct val="20000"/>
              </a:spcBef>
              <a:buChar char="–"/>
              <a:defRPr sz="2100">
                <a:solidFill>
                  <a:schemeClr val="tx1"/>
                </a:solidFill>
                <a:latin typeface="Arial" panose="020B0604020202020204" pitchFamily="34" charset="0"/>
              </a:defRPr>
            </a:lvl4pPr>
            <a:lvl5pPr marL="2159000" indent="-238125" defTabSz="960438">
              <a:spcBef>
                <a:spcPct val="20000"/>
              </a:spcBef>
              <a:buChar char="»"/>
              <a:defRPr sz="2100">
                <a:solidFill>
                  <a:schemeClr val="tx1"/>
                </a:solidFill>
                <a:latin typeface="Arial" panose="020B0604020202020204" pitchFamily="34" charset="0"/>
              </a:defRPr>
            </a:lvl5pPr>
            <a:lvl6pPr marL="2616200" indent="-238125" defTabSz="960438" eaLnBrk="0" fontAlgn="base" hangingPunct="0">
              <a:spcBef>
                <a:spcPct val="20000"/>
              </a:spcBef>
              <a:spcAft>
                <a:spcPct val="0"/>
              </a:spcAft>
              <a:buChar char="»"/>
              <a:defRPr sz="2100">
                <a:solidFill>
                  <a:schemeClr val="tx1"/>
                </a:solidFill>
                <a:latin typeface="Arial" panose="020B0604020202020204" pitchFamily="34" charset="0"/>
              </a:defRPr>
            </a:lvl6pPr>
            <a:lvl7pPr marL="3073400" indent="-238125" defTabSz="960438" eaLnBrk="0" fontAlgn="base" hangingPunct="0">
              <a:spcBef>
                <a:spcPct val="20000"/>
              </a:spcBef>
              <a:spcAft>
                <a:spcPct val="0"/>
              </a:spcAft>
              <a:buChar char="»"/>
              <a:defRPr sz="2100">
                <a:solidFill>
                  <a:schemeClr val="tx1"/>
                </a:solidFill>
                <a:latin typeface="Arial" panose="020B0604020202020204" pitchFamily="34" charset="0"/>
              </a:defRPr>
            </a:lvl7pPr>
            <a:lvl8pPr marL="3530600" indent="-238125" defTabSz="960438" eaLnBrk="0" fontAlgn="base" hangingPunct="0">
              <a:spcBef>
                <a:spcPct val="20000"/>
              </a:spcBef>
              <a:spcAft>
                <a:spcPct val="0"/>
              </a:spcAft>
              <a:buChar char="»"/>
              <a:defRPr sz="2100">
                <a:solidFill>
                  <a:schemeClr val="tx1"/>
                </a:solidFill>
                <a:latin typeface="Arial" panose="020B0604020202020204" pitchFamily="34" charset="0"/>
              </a:defRPr>
            </a:lvl8pPr>
            <a:lvl9pPr marL="3987800" indent="-238125" defTabSz="960438" eaLnBrk="0" fontAlgn="base" hangingPunct="0">
              <a:spcBef>
                <a:spcPct val="20000"/>
              </a:spcBef>
              <a:spcAft>
                <a:spcPct val="0"/>
              </a:spcAft>
              <a:buChar char="»"/>
              <a:defRPr sz="2100">
                <a:solidFill>
                  <a:schemeClr val="tx1"/>
                </a:solidFill>
                <a:latin typeface="Arial" panose="020B0604020202020204" pitchFamily="34" charset="0"/>
              </a:defRPr>
            </a:lvl9pPr>
          </a:lstStyle>
          <a:p>
            <a:pPr eaLnBrk="1" hangingPunct="1">
              <a:buClr>
                <a:srgbClr val="E84D00"/>
              </a:buClr>
            </a:pPr>
            <a:r>
              <a:rPr lang="en-US" altLang="en-US" sz="3188" b="1">
                <a:latin typeface="Times New Roman" panose="02020603050405020304" pitchFamily="18" charset="0"/>
              </a:rPr>
              <a:t>Accounting information from two similar companies should be comparable.   </a:t>
            </a:r>
          </a:p>
          <a:p>
            <a:pPr eaLnBrk="1" hangingPunct="1">
              <a:buClr>
                <a:srgbClr val="E84D00"/>
              </a:buClr>
            </a:pPr>
            <a:r>
              <a:rPr lang="en-US" altLang="en-US" sz="3188" b="1">
                <a:latin typeface="Times New Roman" panose="02020603050405020304" pitchFamily="18" charset="0"/>
              </a:rPr>
              <a:t>Different companies in similar industries should use the same accounting principles.</a:t>
            </a:r>
            <a:endParaRPr lang="en-US" altLang="en-US" sz="3375" b="1">
              <a:latin typeface="Times New Roman" panose="02020603050405020304" pitchFamily="18" charset="0"/>
            </a:endParaRPr>
          </a:p>
        </p:txBody>
      </p:sp>
      <p:sp>
        <p:nvSpPr>
          <p:cNvPr id="18436" name="Rectangle 19">
            <a:extLst>
              <a:ext uri="{FF2B5EF4-FFF2-40B4-BE49-F238E27FC236}">
                <a16:creationId xmlns:a16="http://schemas.microsoft.com/office/drawing/2014/main" id="{DC4474C3-68EF-4DC2-8AB4-D7FA0E09CE0A}"/>
              </a:ext>
            </a:extLst>
          </p:cNvPr>
          <p:cNvSpPr>
            <a:spLocks noChangeArrowheads="1"/>
          </p:cNvSpPr>
          <p:nvPr/>
        </p:nvSpPr>
        <p:spPr bwMode="auto">
          <a:xfrm>
            <a:off x="3309937" y="4857750"/>
            <a:ext cx="2214563" cy="1214438"/>
          </a:xfrm>
          <a:prstGeom prst="rect">
            <a:avLst/>
          </a:prstGeom>
          <a:gradFill rotWithShape="0">
            <a:gsLst>
              <a:gs pos="0">
                <a:srgbClr val="FFCC33"/>
              </a:gs>
              <a:gs pos="100000">
                <a:srgbClr val="FFDA6A"/>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eaLnBrk="1" hangingPunct="1"/>
            <a:r>
              <a:rPr lang="en-US" altLang="en-US" sz="2250"/>
              <a:t>GM</a:t>
            </a:r>
          </a:p>
        </p:txBody>
      </p:sp>
      <p:sp>
        <p:nvSpPr>
          <p:cNvPr id="18437" name="Rectangle 20">
            <a:extLst>
              <a:ext uri="{FF2B5EF4-FFF2-40B4-BE49-F238E27FC236}">
                <a16:creationId xmlns:a16="http://schemas.microsoft.com/office/drawing/2014/main" id="{13060E18-EC8D-484E-86D8-686A841BF7DA}"/>
              </a:ext>
            </a:extLst>
          </p:cNvPr>
          <p:cNvSpPr>
            <a:spLocks noChangeArrowheads="1"/>
          </p:cNvSpPr>
          <p:nvPr/>
        </p:nvSpPr>
        <p:spPr bwMode="auto">
          <a:xfrm>
            <a:off x="6453188" y="4857750"/>
            <a:ext cx="2286000" cy="1214438"/>
          </a:xfrm>
          <a:prstGeom prst="rect">
            <a:avLst/>
          </a:prstGeom>
          <a:gradFill rotWithShape="0">
            <a:gsLst>
              <a:gs pos="0">
                <a:srgbClr val="FFCC33"/>
              </a:gs>
              <a:gs pos="100000">
                <a:srgbClr val="FFCE3D"/>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eaLnBrk="1" hangingPunct="1"/>
            <a:r>
              <a:rPr lang="en-US" altLang="en-US" sz="2250"/>
              <a:t>FORD</a:t>
            </a:r>
          </a:p>
        </p:txBody>
      </p:sp>
      <p:sp>
        <p:nvSpPr>
          <p:cNvPr id="18438" name="Freeform 26">
            <a:extLst>
              <a:ext uri="{FF2B5EF4-FFF2-40B4-BE49-F238E27FC236}">
                <a16:creationId xmlns:a16="http://schemas.microsoft.com/office/drawing/2014/main" id="{B1C51EAC-938A-44E1-8AEA-DB3C58DFC8F1}"/>
              </a:ext>
            </a:extLst>
          </p:cNvPr>
          <p:cNvSpPr>
            <a:spLocks/>
          </p:cNvSpPr>
          <p:nvPr/>
        </p:nvSpPr>
        <p:spPr bwMode="auto">
          <a:xfrm>
            <a:off x="7381875" y="4929187"/>
            <a:ext cx="1214438" cy="1071563"/>
          </a:xfrm>
          <a:custGeom>
            <a:avLst/>
            <a:gdLst>
              <a:gd name="T0" fmla="*/ 1116013 w 2448"/>
              <a:gd name="T1" fmla="*/ 177271 h 2160"/>
              <a:gd name="T2" fmla="*/ 1255713 w 2448"/>
              <a:gd name="T3" fmla="*/ 374121 h 2160"/>
              <a:gd name="T4" fmla="*/ 1294871 w 2448"/>
              <a:gd name="T5" fmla="*/ 601133 h 2160"/>
              <a:gd name="T6" fmla="*/ 1256242 w 2448"/>
              <a:gd name="T7" fmla="*/ 768350 h 2160"/>
              <a:gd name="T8" fmla="*/ 1166813 w 2448"/>
              <a:gd name="T9" fmla="*/ 913342 h 2160"/>
              <a:gd name="T10" fmla="*/ 1035050 w 2448"/>
              <a:gd name="T11" fmla="*/ 1029229 h 2160"/>
              <a:gd name="T12" fmla="*/ 870479 w 2448"/>
              <a:gd name="T13" fmla="*/ 1108604 h 2160"/>
              <a:gd name="T14" fmla="*/ 681567 w 2448"/>
              <a:gd name="T15" fmla="*/ 1142471 h 2160"/>
              <a:gd name="T16" fmla="*/ 486833 w 2448"/>
              <a:gd name="T17" fmla="*/ 1125008 h 2160"/>
              <a:gd name="T18" fmla="*/ 312738 w 2448"/>
              <a:gd name="T19" fmla="*/ 1060450 h 2160"/>
              <a:gd name="T20" fmla="*/ 168804 w 2448"/>
              <a:gd name="T21" fmla="*/ 956204 h 2160"/>
              <a:gd name="T22" fmla="*/ 64029 w 2448"/>
              <a:gd name="T23" fmla="*/ 819150 h 2160"/>
              <a:gd name="T24" fmla="*/ 7408 w 2448"/>
              <a:gd name="T25" fmla="*/ 658813 h 2160"/>
              <a:gd name="T26" fmla="*/ 13758 w 2448"/>
              <a:gd name="T27" fmla="*/ 455083 h 2160"/>
              <a:gd name="T28" fmla="*/ 113771 w 2448"/>
              <a:gd name="T29" fmla="*/ 248179 h 2160"/>
              <a:gd name="T30" fmla="*/ 293158 w 2448"/>
              <a:gd name="T31" fmla="*/ 93663 h 2160"/>
              <a:gd name="T32" fmla="*/ 515408 w 2448"/>
              <a:gd name="T33" fmla="*/ 430742 h 2160"/>
              <a:gd name="T34" fmla="*/ 457200 w 2448"/>
              <a:gd name="T35" fmla="*/ 476779 h 2160"/>
              <a:gd name="T36" fmla="*/ 393700 w 2448"/>
              <a:gd name="T37" fmla="*/ 554038 h 2160"/>
              <a:gd name="T38" fmla="*/ 424921 w 2448"/>
              <a:gd name="T39" fmla="*/ 567796 h 2160"/>
              <a:gd name="T40" fmla="*/ 471487 w 2448"/>
              <a:gd name="T41" fmla="*/ 528638 h 2160"/>
              <a:gd name="T42" fmla="*/ 530754 w 2448"/>
              <a:gd name="T43" fmla="*/ 488950 h 2160"/>
              <a:gd name="T44" fmla="*/ 567267 w 2448"/>
              <a:gd name="T45" fmla="*/ 493712 h 2160"/>
              <a:gd name="T46" fmla="*/ 471487 w 2448"/>
              <a:gd name="T47" fmla="*/ 735542 h 2160"/>
              <a:gd name="T48" fmla="*/ 418042 w 2448"/>
              <a:gd name="T49" fmla="*/ 891646 h 2160"/>
              <a:gd name="T50" fmla="*/ 455083 w 2448"/>
              <a:gd name="T51" fmla="*/ 979487 h 2160"/>
              <a:gd name="T52" fmla="*/ 593196 w 2448"/>
              <a:gd name="T53" fmla="*/ 974196 h 2160"/>
              <a:gd name="T54" fmla="*/ 748242 w 2448"/>
              <a:gd name="T55" fmla="*/ 885296 h 2160"/>
              <a:gd name="T56" fmla="*/ 829204 w 2448"/>
              <a:gd name="T57" fmla="*/ 796396 h 2160"/>
              <a:gd name="T58" fmla="*/ 809625 w 2448"/>
              <a:gd name="T59" fmla="*/ 768879 h 2160"/>
              <a:gd name="T60" fmla="*/ 764646 w 2448"/>
              <a:gd name="T61" fmla="*/ 800100 h 2160"/>
              <a:gd name="T62" fmla="*/ 706967 w 2448"/>
              <a:gd name="T63" fmla="*/ 838729 h 2160"/>
              <a:gd name="T64" fmla="*/ 663046 w 2448"/>
              <a:gd name="T65" fmla="*/ 834496 h 2160"/>
              <a:gd name="T66" fmla="*/ 675217 w 2448"/>
              <a:gd name="T67" fmla="*/ 780521 h 2160"/>
              <a:gd name="T68" fmla="*/ 795867 w 2448"/>
              <a:gd name="T69" fmla="*/ 488421 h 2160"/>
              <a:gd name="T70" fmla="*/ 785813 w 2448"/>
              <a:gd name="T71" fmla="*/ 402696 h 2160"/>
              <a:gd name="T72" fmla="*/ 727075 w 2448"/>
              <a:gd name="T73" fmla="*/ 371475 h 2160"/>
              <a:gd name="T74" fmla="*/ 663575 w 2448"/>
              <a:gd name="T75" fmla="*/ 372533 h 2160"/>
              <a:gd name="T76" fmla="*/ 606954 w 2448"/>
              <a:gd name="T77" fmla="*/ 385233 h 2160"/>
              <a:gd name="T78" fmla="*/ 555625 w 2448"/>
              <a:gd name="T79" fmla="*/ 406929 h 2160"/>
              <a:gd name="T80" fmla="*/ 421746 w 2448"/>
              <a:gd name="T81" fmla="*/ 35983 h 2160"/>
              <a:gd name="T82" fmla="*/ 542396 w 2448"/>
              <a:gd name="T83" fmla="*/ 7937 h 2160"/>
              <a:gd name="T84" fmla="*/ 667808 w 2448"/>
              <a:gd name="T85" fmla="*/ 0 h 2160"/>
              <a:gd name="T86" fmla="*/ 782108 w 2448"/>
              <a:gd name="T87" fmla="*/ 12171 h 2160"/>
              <a:gd name="T88" fmla="*/ 889529 w 2448"/>
              <a:gd name="T89" fmla="*/ 41275 h 2160"/>
              <a:gd name="T90" fmla="*/ 832379 w 2448"/>
              <a:gd name="T91" fmla="*/ 136525 h 2160"/>
              <a:gd name="T92" fmla="*/ 783167 w 2448"/>
              <a:gd name="T93" fmla="*/ 127529 h 2160"/>
              <a:gd name="T94" fmla="*/ 716492 w 2448"/>
              <a:gd name="T95" fmla="*/ 145521 h 2160"/>
              <a:gd name="T96" fmla="*/ 670983 w 2448"/>
              <a:gd name="T97" fmla="*/ 192088 h 2160"/>
              <a:gd name="T98" fmla="*/ 668867 w 2448"/>
              <a:gd name="T99" fmla="*/ 269875 h 2160"/>
              <a:gd name="T100" fmla="*/ 762529 w 2448"/>
              <a:gd name="T101" fmla="*/ 321733 h 2160"/>
              <a:gd name="T102" fmla="*/ 831321 w 2448"/>
              <a:gd name="T103" fmla="*/ 304800 h 2160"/>
              <a:gd name="T104" fmla="*/ 876829 w 2448"/>
              <a:gd name="T105" fmla="*/ 258762 h 2160"/>
              <a:gd name="T106" fmla="*/ 883708 w 2448"/>
              <a:gd name="T107" fmla="*/ 193675 h 2160"/>
              <a:gd name="T108" fmla="*/ 845079 w 2448"/>
              <a:gd name="T109" fmla="*/ 143404 h 216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448" h="2160">
                <a:moveTo>
                  <a:pt x="1777" y="117"/>
                </a:moveTo>
                <a:lnTo>
                  <a:pt x="1850" y="153"/>
                </a:lnTo>
                <a:lnTo>
                  <a:pt x="1920" y="193"/>
                </a:lnTo>
                <a:lnTo>
                  <a:pt x="1986" y="236"/>
                </a:lnTo>
                <a:lnTo>
                  <a:pt x="2050" y="283"/>
                </a:lnTo>
                <a:lnTo>
                  <a:pt x="2109" y="335"/>
                </a:lnTo>
                <a:lnTo>
                  <a:pt x="2164" y="389"/>
                </a:lnTo>
                <a:lnTo>
                  <a:pt x="2215" y="446"/>
                </a:lnTo>
                <a:lnTo>
                  <a:pt x="2262" y="507"/>
                </a:lnTo>
                <a:lnTo>
                  <a:pt x="2304" y="572"/>
                </a:lnTo>
                <a:lnTo>
                  <a:pt x="2340" y="638"/>
                </a:lnTo>
                <a:lnTo>
                  <a:pt x="2373" y="707"/>
                </a:lnTo>
                <a:lnTo>
                  <a:pt x="2399" y="778"/>
                </a:lnTo>
                <a:lnTo>
                  <a:pt x="2421" y="850"/>
                </a:lnTo>
                <a:lnTo>
                  <a:pt x="2435" y="926"/>
                </a:lnTo>
                <a:lnTo>
                  <a:pt x="2445" y="1003"/>
                </a:lnTo>
                <a:lnTo>
                  <a:pt x="2448" y="1081"/>
                </a:lnTo>
                <a:lnTo>
                  <a:pt x="2447" y="1136"/>
                </a:lnTo>
                <a:lnTo>
                  <a:pt x="2441" y="1191"/>
                </a:lnTo>
                <a:lnTo>
                  <a:pt x="2434" y="1245"/>
                </a:lnTo>
                <a:lnTo>
                  <a:pt x="2423" y="1298"/>
                </a:lnTo>
                <a:lnTo>
                  <a:pt x="2409" y="1351"/>
                </a:lnTo>
                <a:lnTo>
                  <a:pt x="2393" y="1401"/>
                </a:lnTo>
                <a:lnTo>
                  <a:pt x="2374" y="1452"/>
                </a:lnTo>
                <a:lnTo>
                  <a:pt x="2352" y="1501"/>
                </a:lnTo>
                <a:lnTo>
                  <a:pt x="2327" y="1548"/>
                </a:lnTo>
                <a:lnTo>
                  <a:pt x="2301" y="1595"/>
                </a:lnTo>
                <a:lnTo>
                  <a:pt x="2271" y="1640"/>
                </a:lnTo>
                <a:lnTo>
                  <a:pt x="2239" y="1684"/>
                </a:lnTo>
                <a:lnTo>
                  <a:pt x="2205" y="1726"/>
                </a:lnTo>
                <a:lnTo>
                  <a:pt x="2168" y="1767"/>
                </a:lnTo>
                <a:lnTo>
                  <a:pt x="2131" y="1807"/>
                </a:lnTo>
                <a:lnTo>
                  <a:pt x="2090" y="1844"/>
                </a:lnTo>
                <a:lnTo>
                  <a:pt x="2047" y="1880"/>
                </a:lnTo>
                <a:lnTo>
                  <a:pt x="2003" y="1913"/>
                </a:lnTo>
                <a:lnTo>
                  <a:pt x="1956" y="1945"/>
                </a:lnTo>
                <a:lnTo>
                  <a:pt x="1908" y="1975"/>
                </a:lnTo>
                <a:lnTo>
                  <a:pt x="1859" y="2004"/>
                </a:lnTo>
                <a:lnTo>
                  <a:pt x="1808" y="2030"/>
                </a:lnTo>
                <a:lnTo>
                  <a:pt x="1755" y="2053"/>
                </a:lnTo>
                <a:lnTo>
                  <a:pt x="1701" y="2075"/>
                </a:lnTo>
                <a:lnTo>
                  <a:pt x="1645" y="2095"/>
                </a:lnTo>
                <a:lnTo>
                  <a:pt x="1588" y="2112"/>
                </a:lnTo>
                <a:lnTo>
                  <a:pt x="1531" y="2126"/>
                </a:lnTo>
                <a:lnTo>
                  <a:pt x="1471" y="2138"/>
                </a:lnTo>
                <a:lnTo>
                  <a:pt x="1411" y="2147"/>
                </a:lnTo>
                <a:lnTo>
                  <a:pt x="1350" y="2154"/>
                </a:lnTo>
                <a:lnTo>
                  <a:pt x="1288" y="2159"/>
                </a:lnTo>
                <a:lnTo>
                  <a:pt x="1225" y="2160"/>
                </a:lnTo>
                <a:lnTo>
                  <a:pt x="1163" y="2159"/>
                </a:lnTo>
                <a:lnTo>
                  <a:pt x="1100" y="2154"/>
                </a:lnTo>
                <a:lnTo>
                  <a:pt x="1039" y="2147"/>
                </a:lnTo>
                <a:lnTo>
                  <a:pt x="978" y="2138"/>
                </a:lnTo>
                <a:lnTo>
                  <a:pt x="920" y="2126"/>
                </a:lnTo>
                <a:lnTo>
                  <a:pt x="861" y="2112"/>
                </a:lnTo>
                <a:lnTo>
                  <a:pt x="804" y="2095"/>
                </a:lnTo>
                <a:lnTo>
                  <a:pt x="748" y="2075"/>
                </a:lnTo>
                <a:lnTo>
                  <a:pt x="695" y="2053"/>
                </a:lnTo>
                <a:lnTo>
                  <a:pt x="641" y="2030"/>
                </a:lnTo>
                <a:lnTo>
                  <a:pt x="591" y="2004"/>
                </a:lnTo>
                <a:lnTo>
                  <a:pt x="540" y="1975"/>
                </a:lnTo>
                <a:lnTo>
                  <a:pt x="492" y="1945"/>
                </a:lnTo>
                <a:lnTo>
                  <a:pt x="446" y="1913"/>
                </a:lnTo>
                <a:lnTo>
                  <a:pt x="402" y="1880"/>
                </a:lnTo>
                <a:lnTo>
                  <a:pt x="359" y="1844"/>
                </a:lnTo>
                <a:lnTo>
                  <a:pt x="319" y="1807"/>
                </a:lnTo>
                <a:lnTo>
                  <a:pt x="280" y="1767"/>
                </a:lnTo>
                <a:lnTo>
                  <a:pt x="243" y="1726"/>
                </a:lnTo>
                <a:lnTo>
                  <a:pt x="209" y="1684"/>
                </a:lnTo>
                <a:lnTo>
                  <a:pt x="177" y="1640"/>
                </a:lnTo>
                <a:lnTo>
                  <a:pt x="148" y="1595"/>
                </a:lnTo>
                <a:lnTo>
                  <a:pt x="121" y="1548"/>
                </a:lnTo>
                <a:lnTo>
                  <a:pt x="96" y="1501"/>
                </a:lnTo>
                <a:lnTo>
                  <a:pt x="74" y="1452"/>
                </a:lnTo>
                <a:lnTo>
                  <a:pt x="55" y="1401"/>
                </a:lnTo>
                <a:lnTo>
                  <a:pt x="39" y="1351"/>
                </a:lnTo>
                <a:lnTo>
                  <a:pt x="25" y="1298"/>
                </a:lnTo>
                <a:lnTo>
                  <a:pt x="14" y="1245"/>
                </a:lnTo>
                <a:lnTo>
                  <a:pt x="7" y="1191"/>
                </a:lnTo>
                <a:lnTo>
                  <a:pt x="1" y="1136"/>
                </a:lnTo>
                <a:lnTo>
                  <a:pt x="0" y="1081"/>
                </a:lnTo>
                <a:lnTo>
                  <a:pt x="3" y="1007"/>
                </a:lnTo>
                <a:lnTo>
                  <a:pt x="12" y="932"/>
                </a:lnTo>
                <a:lnTo>
                  <a:pt x="26" y="860"/>
                </a:lnTo>
                <a:lnTo>
                  <a:pt x="46" y="790"/>
                </a:lnTo>
                <a:lnTo>
                  <a:pt x="69" y="721"/>
                </a:lnTo>
                <a:lnTo>
                  <a:pt x="99" y="654"/>
                </a:lnTo>
                <a:lnTo>
                  <a:pt x="133" y="590"/>
                </a:lnTo>
                <a:lnTo>
                  <a:pt x="172" y="528"/>
                </a:lnTo>
                <a:lnTo>
                  <a:pt x="215" y="469"/>
                </a:lnTo>
                <a:lnTo>
                  <a:pt x="263" y="412"/>
                </a:lnTo>
                <a:lnTo>
                  <a:pt x="313" y="359"/>
                </a:lnTo>
                <a:lnTo>
                  <a:pt x="369" y="309"/>
                </a:lnTo>
                <a:lnTo>
                  <a:pt x="428" y="261"/>
                </a:lnTo>
                <a:lnTo>
                  <a:pt x="489" y="217"/>
                </a:lnTo>
                <a:lnTo>
                  <a:pt x="554" y="177"/>
                </a:lnTo>
                <a:lnTo>
                  <a:pt x="623" y="140"/>
                </a:lnTo>
                <a:lnTo>
                  <a:pt x="1050" y="769"/>
                </a:lnTo>
                <a:lnTo>
                  <a:pt x="1030" y="779"/>
                </a:lnTo>
                <a:lnTo>
                  <a:pt x="1011" y="791"/>
                </a:lnTo>
                <a:lnTo>
                  <a:pt x="992" y="802"/>
                </a:lnTo>
                <a:lnTo>
                  <a:pt x="974" y="814"/>
                </a:lnTo>
                <a:lnTo>
                  <a:pt x="956" y="826"/>
                </a:lnTo>
                <a:lnTo>
                  <a:pt x="939" y="839"/>
                </a:lnTo>
                <a:lnTo>
                  <a:pt x="922" y="852"/>
                </a:lnTo>
                <a:lnTo>
                  <a:pt x="905" y="865"/>
                </a:lnTo>
                <a:lnTo>
                  <a:pt x="887" y="880"/>
                </a:lnTo>
                <a:lnTo>
                  <a:pt x="864" y="901"/>
                </a:lnTo>
                <a:lnTo>
                  <a:pt x="838" y="925"/>
                </a:lnTo>
                <a:lnTo>
                  <a:pt x="810" y="951"/>
                </a:lnTo>
                <a:lnTo>
                  <a:pt x="786" y="978"/>
                </a:lnTo>
                <a:lnTo>
                  <a:pt x="764" y="1004"/>
                </a:lnTo>
                <a:lnTo>
                  <a:pt x="749" y="1027"/>
                </a:lnTo>
                <a:lnTo>
                  <a:pt x="744" y="1047"/>
                </a:lnTo>
                <a:lnTo>
                  <a:pt x="747" y="1058"/>
                </a:lnTo>
                <a:lnTo>
                  <a:pt x="754" y="1069"/>
                </a:lnTo>
                <a:lnTo>
                  <a:pt x="766" y="1077"/>
                </a:lnTo>
                <a:lnTo>
                  <a:pt x="780" y="1080"/>
                </a:lnTo>
                <a:lnTo>
                  <a:pt x="791" y="1078"/>
                </a:lnTo>
                <a:lnTo>
                  <a:pt x="803" y="1073"/>
                </a:lnTo>
                <a:lnTo>
                  <a:pt x="814" y="1065"/>
                </a:lnTo>
                <a:lnTo>
                  <a:pt x="829" y="1055"/>
                </a:lnTo>
                <a:lnTo>
                  <a:pt x="843" y="1042"/>
                </a:lnTo>
                <a:lnTo>
                  <a:pt x="858" y="1028"/>
                </a:lnTo>
                <a:lnTo>
                  <a:pt x="874" y="1013"/>
                </a:lnTo>
                <a:lnTo>
                  <a:pt x="891" y="999"/>
                </a:lnTo>
                <a:lnTo>
                  <a:pt x="909" y="984"/>
                </a:lnTo>
                <a:lnTo>
                  <a:pt x="927" y="969"/>
                </a:lnTo>
                <a:lnTo>
                  <a:pt x="946" y="955"/>
                </a:lnTo>
                <a:lnTo>
                  <a:pt x="964" y="942"/>
                </a:lnTo>
                <a:lnTo>
                  <a:pt x="983" y="932"/>
                </a:lnTo>
                <a:lnTo>
                  <a:pt x="1003" y="924"/>
                </a:lnTo>
                <a:lnTo>
                  <a:pt x="1022" y="919"/>
                </a:lnTo>
                <a:lnTo>
                  <a:pt x="1042" y="917"/>
                </a:lnTo>
                <a:lnTo>
                  <a:pt x="1051" y="918"/>
                </a:lnTo>
                <a:lnTo>
                  <a:pt x="1059" y="922"/>
                </a:lnTo>
                <a:lnTo>
                  <a:pt x="1067" y="926"/>
                </a:lnTo>
                <a:lnTo>
                  <a:pt x="1072" y="933"/>
                </a:lnTo>
                <a:lnTo>
                  <a:pt x="1076" y="943"/>
                </a:lnTo>
                <a:lnTo>
                  <a:pt x="1077" y="954"/>
                </a:lnTo>
                <a:lnTo>
                  <a:pt x="1076" y="968"/>
                </a:lnTo>
                <a:lnTo>
                  <a:pt x="1071" y="984"/>
                </a:lnTo>
                <a:lnTo>
                  <a:pt x="901" y="1367"/>
                </a:lnTo>
                <a:lnTo>
                  <a:pt x="891" y="1390"/>
                </a:lnTo>
                <a:lnTo>
                  <a:pt x="875" y="1425"/>
                </a:lnTo>
                <a:lnTo>
                  <a:pt x="856" y="1470"/>
                </a:lnTo>
                <a:lnTo>
                  <a:pt x="836" y="1521"/>
                </a:lnTo>
                <a:lnTo>
                  <a:pt x="817" y="1576"/>
                </a:lnTo>
                <a:lnTo>
                  <a:pt x="801" y="1631"/>
                </a:lnTo>
                <a:lnTo>
                  <a:pt x="790" y="1685"/>
                </a:lnTo>
                <a:lnTo>
                  <a:pt x="786" y="1733"/>
                </a:lnTo>
                <a:lnTo>
                  <a:pt x="790" y="1766"/>
                </a:lnTo>
                <a:lnTo>
                  <a:pt x="799" y="1794"/>
                </a:lnTo>
                <a:lnTo>
                  <a:pt x="814" y="1818"/>
                </a:lnTo>
                <a:lnTo>
                  <a:pt x="834" y="1836"/>
                </a:lnTo>
                <a:lnTo>
                  <a:pt x="860" y="1851"/>
                </a:lnTo>
                <a:lnTo>
                  <a:pt x="888" y="1862"/>
                </a:lnTo>
                <a:lnTo>
                  <a:pt x="922" y="1867"/>
                </a:lnTo>
                <a:lnTo>
                  <a:pt x="959" y="1870"/>
                </a:lnTo>
                <a:lnTo>
                  <a:pt x="1012" y="1866"/>
                </a:lnTo>
                <a:lnTo>
                  <a:pt x="1067" y="1856"/>
                </a:lnTo>
                <a:lnTo>
                  <a:pt x="1121" y="1841"/>
                </a:lnTo>
                <a:lnTo>
                  <a:pt x="1175" y="1820"/>
                </a:lnTo>
                <a:lnTo>
                  <a:pt x="1227" y="1796"/>
                </a:lnTo>
                <a:lnTo>
                  <a:pt x="1277" y="1769"/>
                </a:lnTo>
                <a:lnTo>
                  <a:pt x="1327" y="1738"/>
                </a:lnTo>
                <a:lnTo>
                  <a:pt x="1372" y="1707"/>
                </a:lnTo>
                <a:lnTo>
                  <a:pt x="1414" y="1673"/>
                </a:lnTo>
                <a:lnTo>
                  <a:pt x="1453" y="1641"/>
                </a:lnTo>
                <a:lnTo>
                  <a:pt x="1487" y="1609"/>
                </a:lnTo>
                <a:lnTo>
                  <a:pt x="1515" y="1578"/>
                </a:lnTo>
                <a:lnTo>
                  <a:pt x="1539" y="1551"/>
                </a:lnTo>
                <a:lnTo>
                  <a:pt x="1557" y="1525"/>
                </a:lnTo>
                <a:lnTo>
                  <a:pt x="1567" y="1505"/>
                </a:lnTo>
                <a:lnTo>
                  <a:pt x="1571" y="1489"/>
                </a:lnTo>
                <a:lnTo>
                  <a:pt x="1567" y="1474"/>
                </a:lnTo>
                <a:lnTo>
                  <a:pt x="1560" y="1462"/>
                </a:lnTo>
                <a:lnTo>
                  <a:pt x="1549" y="1454"/>
                </a:lnTo>
                <a:lnTo>
                  <a:pt x="1537" y="1452"/>
                </a:lnTo>
                <a:lnTo>
                  <a:pt x="1530" y="1453"/>
                </a:lnTo>
                <a:lnTo>
                  <a:pt x="1519" y="1458"/>
                </a:lnTo>
                <a:lnTo>
                  <a:pt x="1506" y="1466"/>
                </a:lnTo>
                <a:lnTo>
                  <a:pt x="1493" y="1475"/>
                </a:lnTo>
                <a:lnTo>
                  <a:pt x="1479" y="1486"/>
                </a:lnTo>
                <a:lnTo>
                  <a:pt x="1462" y="1498"/>
                </a:lnTo>
                <a:lnTo>
                  <a:pt x="1445" y="1512"/>
                </a:lnTo>
                <a:lnTo>
                  <a:pt x="1428" y="1525"/>
                </a:lnTo>
                <a:lnTo>
                  <a:pt x="1410" y="1539"/>
                </a:lnTo>
                <a:lnTo>
                  <a:pt x="1390" y="1552"/>
                </a:lnTo>
                <a:lnTo>
                  <a:pt x="1372" y="1564"/>
                </a:lnTo>
                <a:lnTo>
                  <a:pt x="1354" y="1576"/>
                </a:lnTo>
                <a:lnTo>
                  <a:pt x="1336" y="1585"/>
                </a:lnTo>
                <a:lnTo>
                  <a:pt x="1318" y="1592"/>
                </a:lnTo>
                <a:lnTo>
                  <a:pt x="1301" y="1598"/>
                </a:lnTo>
                <a:lnTo>
                  <a:pt x="1284" y="1599"/>
                </a:lnTo>
                <a:lnTo>
                  <a:pt x="1270" y="1595"/>
                </a:lnTo>
                <a:lnTo>
                  <a:pt x="1259" y="1588"/>
                </a:lnTo>
                <a:lnTo>
                  <a:pt x="1253" y="1577"/>
                </a:lnTo>
                <a:lnTo>
                  <a:pt x="1250" y="1564"/>
                </a:lnTo>
                <a:lnTo>
                  <a:pt x="1251" y="1548"/>
                </a:lnTo>
                <a:lnTo>
                  <a:pt x="1255" y="1531"/>
                </a:lnTo>
                <a:lnTo>
                  <a:pt x="1260" y="1513"/>
                </a:lnTo>
                <a:lnTo>
                  <a:pt x="1268" y="1493"/>
                </a:lnTo>
                <a:lnTo>
                  <a:pt x="1276" y="1475"/>
                </a:lnTo>
                <a:lnTo>
                  <a:pt x="1284" y="1456"/>
                </a:lnTo>
                <a:lnTo>
                  <a:pt x="1292" y="1440"/>
                </a:lnTo>
                <a:lnTo>
                  <a:pt x="1298" y="1425"/>
                </a:lnTo>
                <a:lnTo>
                  <a:pt x="1476" y="1005"/>
                </a:lnTo>
                <a:lnTo>
                  <a:pt x="1493" y="962"/>
                </a:lnTo>
                <a:lnTo>
                  <a:pt x="1504" y="923"/>
                </a:lnTo>
                <a:lnTo>
                  <a:pt x="1510" y="887"/>
                </a:lnTo>
                <a:lnTo>
                  <a:pt x="1513" y="855"/>
                </a:lnTo>
                <a:lnTo>
                  <a:pt x="1511" y="828"/>
                </a:lnTo>
                <a:lnTo>
                  <a:pt x="1505" y="802"/>
                </a:lnTo>
                <a:lnTo>
                  <a:pt x="1497" y="780"/>
                </a:lnTo>
                <a:lnTo>
                  <a:pt x="1485" y="761"/>
                </a:lnTo>
                <a:lnTo>
                  <a:pt x="1471" y="745"/>
                </a:lnTo>
                <a:lnTo>
                  <a:pt x="1454" y="732"/>
                </a:lnTo>
                <a:lnTo>
                  <a:pt x="1436" y="721"/>
                </a:lnTo>
                <a:lnTo>
                  <a:pt x="1417" y="713"/>
                </a:lnTo>
                <a:lnTo>
                  <a:pt x="1394" y="707"/>
                </a:lnTo>
                <a:lnTo>
                  <a:pt x="1374" y="702"/>
                </a:lnTo>
                <a:lnTo>
                  <a:pt x="1350" y="700"/>
                </a:lnTo>
                <a:lnTo>
                  <a:pt x="1328" y="699"/>
                </a:lnTo>
                <a:lnTo>
                  <a:pt x="1309" y="699"/>
                </a:lnTo>
                <a:lnTo>
                  <a:pt x="1290" y="700"/>
                </a:lnTo>
                <a:lnTo>
                  <a:pt x="1272" y="701"/>
                </a:lnTo>
                <a:lnTo>
                  <a:pt x="1254" y="704"/>
                </a:lnTo>
                <a:lnTo>
                  <a:pt x="1236" y="707"/>
                </a:lnTo>
                <a:lnTo>
                  <a:pt x="1217" y="710"/>
                </a:lnTo>
                <a:lnTo>
                  <a:pt x="1199" y="714"/>
                </a:lnTo>
                <a:lnTo>
                  <a:pt x="1182" y="718"/>
                </a:lnTo>
                <a:lnTo>
                  <a:pt x="1164" y="723"/>
                </a:lnTo>
                <a:lnTo>
                  <a:pt x="1147" y="728"/>
                </a:lnTo>
                <a:lnTo>
                  <a:pt x="1130" y="733"/>
                </a:lnTo>
                <a:lnTo>
                  <a:pt x="1113" y="740"/>
                </a:lnTo>
                <a:lnTo>
                  <a:pt x="1098" y="747"/>
                </a:lnTo>
                <a:lnTo>
                  <a:pt x="1081" y="754"/>
                </a:lnTo>
                <a:lnTo>
                  <a:pt x="1065" y="761"/>
                </a:lnTo>
                <a:lnTo>
                  <a:pt x="1050" y="769"/>
                </a:lnTo>
                <a:lnTo>
                  <a:pt x="623" y="140"/>
                </a:lnTo>
                <a:lnTo>
                  <a:pt x="657" y="124"/>
                </a:lnTo>
                <a:lnTo>
                  <a:pt x="691" y="108"/>
                </a:lnTo>
                <a:lnTo>
                  <a:pt x="726" y="94"/>
                </a:lnTo>
                <a:lnTo>
                  <a:pt x="762" y="80"/>
                </a:lnTo>
                <a:lnTo>
                  <a:pt x="797" y="68"/>
                </a:lnTo>
                <a:lnTo>
                  <a:pt x="834" y="56"/>
                </a:lnTo>
                <a:lnTo>
                  <a:pt x="871" y="46"/>
                </a:lnTo>
                <a:lnTo>
                  <a:pt x="909" y="37"/>
                </a:lnTo>
                <a:lnTo>
                  <a:pt x="947" y="28"/>
                </a:lnTo>
                <a:lnTo>
                  <a:pt x="986" y="21"/>
                </a:lnTo>
                <a:lnTo>
                  <a:pt x="1025" y="15"/>
                </a:lnTo>
                <a:lnTo>
                  <a:pt x="1064" y="9"/>
                </a:lnTo>
                <a:lnTo>
                  <a:pt x="1104" y="6"/>
                </a:lnTo>
                <a:lnTo>
                  <a:pt x="1143" y="2"/>
                </a:lnTo>
                <a:lnTo>
                  <a:pt x="1185" y="1"/>
                </a:lnTo>
                <a:lnTo>
                  <a:pt x="1225" y="0"/>
                </a:lnTo>
                <a:lnTo>
                  <a:pt x="1262" y="0"/>
                </a:lnTo>
                <a:lnTo>
                  <a:pt x="1299" y="2"/>
                </a:lnTo>
                <a:lnTo>
                  <a:pt x="1336" y="5"/>
                </a:lnTo>
                <a:lnTo>
                  <a:pt x="1371" y="8"/>
                </a:lnTo>
                <a:lnTo>
                  <a:pt x="1407" y="13"/>
                </a:lnTo>
                <a:lnTo>
                  <a:pt x="1443" y="17"/>
                </a:lnTo>
                <a:lnTo>
                  <a:pt x="1478" y="23"/>
                </a:lnTo>
                <a:lnTo>
                  <a:pt x="1513" y="31"/>
                </a:lnTo>
                <a:lnTo>
                  <a:pt x="1547" y="39"/>
                </a:lnTo>
                <a:lnTo>
                  <a:pt x="1582" y="47"/>
                </a:lnTo>
                <a:lnTo>
                  <a:pt x="1616" y="57"/>
                </a:lnTo>
                <a:lnTo>
                  <a:pt x="1648" y="68"/>
                </a:lnTo>
                <a:lnTo>
                  <a:pt x="1681" y="78"/>
                </a:lnTo>
                <a:lnTo>
                  <a:pt x="1713" y="91"/>
                </a:lnTo>
                <a:lnTo>
                  <a:pt x="1746" y="103"/>
                </a:lnTo>
                <a:lnTo>
                  <a:pt x="1777" y="117"/>
                </a:lnTo>
                <a:lnTo>
                  <a:pt x="1597" y="271"/>
                </a:lnTo>
                <a:lnTo>
                  <a:pt x="1586" y="264"/>
                </a:lnTo>
                <a:lnTo>
                  <a:pt x="1573" y="258"/>
                </a:lnTo>
                <a:lnTo>
                  <a:pt x="1558" y="252"/>
                </a:lnTo>
                <a:lnTo>
                  <a:pt x="1544" y="249"/>
                </a:lnTo>
                <a:lnTo>
                  <a:pt x="1530" y="246"/>
                </a:lnTo>
                <a:lnTo>
                  <a:pt x="1513" y="243"/>
                </a:lnTo>
                <a:lnTo>
                  <a:pt x="1497" y="241"/>
                </a:lnTo>
                <a:lnTo>
                  <a:pt x="1480" y="241"/>
                </a:lnTo>
                <a:lnTo>
                  <a:pt x="1458" y="242"/>
                </a:lnTo>
                <a:lnTo>
                  <a:pt x="1435" y="246"/>
                </a:lnTo>
                <a:lnTo>
                  <a:pt x="1414" y="250"/>
                </a:lnTo>
                <a:lnTo>
                  <a:pt x="1393" y="257"/>
                </a:lnTo>
                <a:lnTo>
                  <a:pt x="1372" y="265"/>
                </a:lnTo>
                <a:lnTo>
                  <a:pt x="1354" y="275"/>
                </a:lnTo>
                <a:lnTo>
                  <a:pt x="1336" y="287"/>
                </a:lnTo>
                <a:lnTo>
                  <a:pt x="1319" y="300"/>
                </a:lnTo>
                <a:lnTo>
                  <a:pt x="1305" y="313"/>
                </a:lnTo>
                <a:lnTo>
                  <a:pt x="1290" y="329"/>
                </a:lnTo>
                <a:lnTo>
                  <a:pt x="1279" y="345"/>
                </a:lnTo>
                <a:lnTo>
                  <a:pt x="1268" y="363"/>
                </a:lnTo>
                <a:lnTo>
                  <a:pt x="1260" y="381"/>
                </a:lnTo>
                <a:lnTo>
                  <a:pt x="1255" y="399"/>
                </a:lnTo>
                <a:lnTo>
                  <a:pt x="1251" y="419"/>
                </a:lnTo>
                <a:lnTo>
                  <a:pt x="1250" y="440"/>
                </a:lnTo>
                <a:lnTo>
                  <a:pt x="1254" y="476"/>
                </a:lnTo>
                <a:lnTo>
                  <a:pt x="1264" y="510"/>
                </a:lnTo>
                <a:lnTo>
                  <a:pt x="1280" y="538"/>
                </a:lnTo>
                <a:lnTo>
                  <a:pt x="1303" y="562"/>
                </a:lnTo>
                <a:lnTo>
                  <a:pt x="1331" y="582"/>
                </a:lnTo>
                <a:lnTo>
                  <a:pt x="1363" y="597"/>
                </a:lnTo>
                <a:lnTo>
                  <a:pt x="1400" y="605"/>
                </a:lnTo>
                <a:lnTo>
                  <a:pt x="1441" y="608"/>
                </a:lnTo>
                <a:lnTo>
                  <a:pt x="1465" y="607"/>
                </a:lnTo>
                <a:lnTo>
                  <a:pt x="1488" y="605"/>
                </a:lnTo>
                <a:lnTo>
                  <a:pt x="1510" y="600"/>
                </a:lnTo>
                <a:lnTo>
                  <a:pt x="1531" y="593"/>
                </a:lnTo>
                <a:lnTo>
                  <a:pt x="1552" y="585"/>
                </a:lnTo>
                <a:lnTo>
                  <a:pt x="1571" y="576"/>
                </a:lnTo>
                <a:lnTo>
                  <a:pt x="1590" y="565"/>
                </a:lnTo>
                <a:lnTo>
                  <a:pt x="1606" y="552"/>
                </a:lnTo>
                <a:lnTo>
                  <a:pt x="1621" y="538"/>
                </a:lnTo>
                <a:lnTo>
                  <a:pt x="1635" y="523"/>
                </a:lnTo>
                <a:lnTo>
                  <a:pt x="1647" y="506"/>
                </a:lnTo>
                <a:lnTo>
                  <a:pt x="1657" y="489"/>
                </a:lnTo>
                <a:lnTo>
                  <a:pt x="1665" y="471"/>
                </a:lnTo>
                <a:lnTo>
                  <a:pt x="1670" y="451"/>
                </a:lnTo>
                <a:lnTo>
                  <a:pt x="1674" y="430"/>
                </a:lnTo>
                <a:lnTo>
                  <a:pt x="1675" y="410"/>
                </a:lnTo>
                <a:lnTo>
                  <a:pt x="1674" y="388"/>
                </a:lnTo>
                <a:lnTo>
                  <a:pt x="1670" y="366"/>
                </a:lnTo>
                <a:lnTo>
                  <a:pt x="1664" y="347"/>
                </a:lnTo>
                <a:lnTo>
                  <a:pt x="1655" y="328"/>
                </a:lnTo>
                <a:lnTo>
                  <a:pt x="1643" y="312"/>
                </a:lnTo>
                <a:lnTo>
                  <a:pt x="1630" y="296"/>
                </a:lnTo>
                <a:lnTo>
                  <a:pt x="1614" y="282"/>
                </a:lnTo>
                <a:lnTo>
                  <a:pt x="1597" y="271"/>
                </a:lnTo>
                <a:lnTo>
                  <a:pt x="1777" y="117"/>
                </a:lnTo>
                <a:close/>
              </a:path>
            </a:pathLst>
          </a:custGeom>
          <a:solidFill>
            <a:srgbClr val="3D3D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8439" name="Freeform 25">
            <a:extLst>
              <a:ext uri="{FF2B5EF4-FFF2-40B4-BE49-F238E27FC236}">
                <a16:creationId xmlns:a16="http://schemas.microsoft.com/office/drawing/2014/main" id="{9514DA65-8B92-4305-9AA0-05C3EAB16001}"/>
              </a:ext>
            </a:extLst>
          </p:cNvPr>
          <p:cNvSpPr>
            <a:spLocks/>
          </p:cNvSpPr>
          <p:nvPr/>
        </p:nvSpPr>
        <p:spPr bwMode="auto">
          <a:xfrm>
            <a:off x="3524250" y="4929187"/>
            <a:ext cx="1143000" cy="1071563"/>
          </a:xfrm>
          <a:custGeom>
            <a:avLst/>
            <a:gdLst>
              <a:gd name="T0" fmla="*/ 1049867 w 2304"/>
              <a:gd name="T1" fmla="*/ 177271 h 2160"/>
              <a:gd name="T2" fmla="*/ 1181629 w 2304"/>
              <a:gd name="T3" fmla="*/ 374121 h 2160"/>
              <a:gd name="T4" fmla="*/ 1218671 w 2304"/>
              <a:gd name="T5" fmla="*/ 601133 h 2160"/>
              <a:gd name="T6" fmla="*/ 1182158 w 2304"/>
              <a:gd name="T7" fmla="*/ 768350 h 2160"/>
              <a:gd name="T8" fmla="*/ 1098021 w 2304"/>
              <a:gd name="T9" fmla="*/ 913342 h 2160"/>
              <a:gd name="T10" fmla="*/ 974196 w 2304"/>
              <a:gd name="T11" fmla="*/ 1029229 h 2160"/>
              <a:gd name="T12" fmla="*/ 819679 w 2304"/>
              <a:gd name="T13" fmla="*/ 1108604 h 2160"/>
              <a:gd name="T14" fmla="*/ 641350 w 2304"/>
              <a:gd name="T15" fmla="*/ 1142471 h 2160"/>
              <a:gd name="T16" fmla="*/ 458258 w 2304"/>
              <a:gd name="T17" fmla="*/ 1125008 h 2160"/>
              <a:gd name="T18" fmla="*/ 294217 w 2304"/>
              <a:gd name="T19" fmla="*/ 1060450 h 2160"/>
              <a:gd name="T20" fmla="*/ 158750 w 2304"/>
              <a:gd name="T21" fmla="*/ 956204 h 2160"/>
              <a:gd name="T22" fmla="*/ 60325 w 2304"/>
              <a:gd name="T23" fmla="*/ 819150 h 2160"/>
              <a:gd name="T24" fmla="*/ 6879 w 2304"/>
              <a:gd name="T25" fmla="*/ 658813 h 2160"/>
              <a:gd name="T26" fmla="*/ 12700 w 2304"/>
              <a:gd name="T27" fmla="*/ 455083 h 2160"/>
              <a:gd name="T28" fmla="*/ 106892 w 2304"/>
              <a:gd name="T29" fmla="*/ 248179 h 2160"/>
              <a:gd name="T30" fmla="*/ 276225 w 2304"/>
              <a:gd name="T31" fmla="*/ 93663 h 2160"/>
              <a:gd name="T32" fmla="*/ 485246 w 2304"/>
              <a:gd name="T33" fmla="*/ 430742 h 2160"/>
              <a:gd name="T34" fmla="*/ 430212 w 2304"/>
              <a:gd name="T35" fmla="*/ 476779 h 2160"/>
              <a:gd name="T36" fmla="*/ 370417 w 2304"/>
              <a:gd name="T37" fmla="*/ 554038 h 2160"/>
              <a:gd name="T38" fmla="*/ 399521 w 2304"/>
              <a:gd name="T39" fmla="*/ 567796 h 2160"/>
              <a:gd name="T40" fmla="*/ 443971 w 2304"/>
              <a:gd name="T41" fmla="*/ 528638 h 2160"/>
              <a:gd name="T42" fmla="*/ 499533 w 2304"/>
              <a:gd name="T43" fmla="*/ 488950 h 2160"/>
              <a:gd name="T44" fmla="*/ 533929 w 2304"/>
              <a:gd name="T45" fmla="*/ 493712 h 2160"/>
              <a:gd name="T46" fmla="*/ 443971 w 2304"/>
              <a:gd name="T47" fmla="*/ 735542 h 2160"/>
              <a:gd name="T48" fmla="*/ 393171 w 2304"/>
              <a:gd name="T49" fmla="*/ 891646 h 2160"/>
              <a:gd name="T50" fmla="*/ 428096 w 2304"/>
              <a:gd name="T51" fmla="*/ 979487 h 2160"/>
              <a:gd name="T52" fmla="*/ 558271 w 2304"/>
              <a:gd name="T53" fmla="*/ 974196 h 2160"/>
              <a:gd name="T54" fmla="*/ 704321 w 2304"/>
              <a:gd name="T55" fmla="*/ 885296 h 2160"/>
              <a:gd name="T56" fmla="*/ 780521 w 2304"/>
              <a:gd name="T57" fmla="*/ 796396 h 2160"/>
              <a:gd name="T58" fmla="*/ 762000 w 2304"/>
              <a:gd name="T59" fmla="*/ 768879 h 2160"/>
              <a:gd name="T60" fmla="*/ 719667 w 2304"/>
              <a:gd name="T61" fmla="*/ 800100 h 2160"/>
              <a:gd name="T62" fmla="*/ 665163 w 2304"/>
              <a:gd name="T63" fmla="*/ 838729 h 2160"/>
              <a:gd name="T64" fmla="*/ 623888 w 2304"/>
              <a:gd name="T65" fmla="*/ 834496 h 2160"/>
              <a:gd name="T66" fmla="*/ 635529 w 2304"/>
              <a:gd name="T67" fmla="*/ 780521 h 2160"/>
              <a:gd name="T68" fmla="*/ 748771 w 2304"/>
              <a:gd name="T69" fmla="*/ 488421 h 2160"/>
              <a:gd name="T70" fmla="*/ 739775 w 2304"/>
              <a:gd name="T71" fmla="*/ 402696 h 2160"/>
              <a:gd name="T72" fmla="*/ 684213 w 2304"/>
              <a:gd name="T73" fmla="*/ 371475 h 2160"/>
              <a:gd name="T74" fmla="*/ 624417 w 2304"/>
              <a:gd name="T75" fmla="*/ 372533 h 2160"/>
              <a:gd name="T76" fmla="*/ 571500 w 2304"/>
              <a:gd name="T77" fmla="*/ 385233 h 2160"/>
              <a:gd name="T78" fmla="*/ 522817 w 2304"/>
              <a:gd name="T79" fmla="*/ 406929 h 2160"/>
              <a:gd name="T80" fmla="*/ 396875 w 2304"/>
              <a:gd name="T81" fmla="*/ 35983 h 2160"/>
              <a:gd name="T82" fmla="*/ 510646 w 2304"/>
              <a:gd name="T83" fmla="*/ 7937 h 2160"/>
              <a:gd name="T84" fmla="*/ 628650 w 2304"/>
              <a:gd name="T85" fmla="*/ 0 h 2160"/>
              <a:gd name="T86" fmla="*/ 736071 w 2304"/>
              <a:gd name="T87" fmla="*/ 12171 h 2160"/>
              <a:gd name="T88" fmla="*/ 837142 w 2304"/>
              <a:gd name="T89" fmla="*/ 41275 h 2160"/>
              <a:gd name="T90" fmla="*/ 783167 w 2304"/>
              <a:gd name="T91" fmla="*/ 136525 h 2160"/>
              <a:gd name="T92" fmla="*/ 737129 w 2304"/>
              <a:gd name="T93" fmla="*/ 127529 h 2160"/>
              <a:gd name="T94" fmla="*/ 674158 w 2304"/>
              <a:gd name="T95" fmla="*/ 145521 h 2160"/>
              <a:gd name="T96" fmla="*/ 631825 w 2304"/>
              <a:gd name="T97" fmla="*/ 192088 h 2160"/>
              <a:gd name="T98" fmla="*/ 629708 w 2304"/>
              <a:gd name="T99" fmla="*/ 269875 h 2160"/>
              <a:gd name="T100" fmla="*/ 717550 w 2304"/>
              <a:gd name="T101" fmla="*/ 321733 h 2160"/>
              <a:gd name="T102" fmla="*/ 782638 w 2304"/>
              <a:gd name="T103" fmla="*/ 304800 h 2160"/>
              <a:gd name="T104" fmla="*/ 825500 w 2304"/>
              <a:gd name="T105" fmla="*/ 258762 h 2160"/>
              <a:gd name="T106" fmla="*/ 831850 w 2304"/>
              <a:gd name="T107" fmla="*/ 193675 h 2160"/>
              <a:gd name="T108" fmla="*/ 795338 w 2304"/>
              <a:gd name="T109" fmla="*/ 143404 h 216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304" h="2160">
                <a:moveTo>
                  <a:pt x="1672" y="117"/>
                </a:moveTo>
                <a:lnTo>
                  <a:pt x="1741" y="153"/>
                </a:lnTo>
                <a:lnTo>
                  <a:pt x="1807" y="193"/>
                </a:lnTo>
                <a:lnTo>
                  <a:pt x="1869" y="236"/>
                </a:lnTo>
                <a:lnTo>
                  <a:pt x="1929" y="283"/>
                </a:lnTo>
                <a:lnTo>
                  <a:pt x="1984" y="335"/>
                </a:lnTo>
                <a:lnTo>
                  <a:pt x="2037" y="389"/>
                </a:lnTo>
                <a:lnTo>
                  <a:pt x="2085" y="446"/>
                </a:lnTo>
                <a:lnTo>
                  <a:pt x="2129" y="507"/>
                </a:lnTo>
                <a:lnTo>
                  <a:pt x="2168" y="572"/>
                </a:lnTo>
                <a:lnTo>
                  <a:pt x="2202" y="638"/>
                </a:lnTo>
                <a:lnTo>
                  <a:pt x="2233" y="707"/>
                </a:lnTo>
                <a:lnTo>
                  <a:pt x="2257" y="778"/>
                </a:lnTo>
                <a:lnTo>
                  <a:pt x="2278" y="850"/>
                </a:lnTo>
                <a:lnTo>
                  <a:pt x="2292" y="926"/>
                </a:lnTo>
                <a:lnTo>
                  <a:pt x="2302" y="1003"/>
                </a:lnTo>
                <a:lnTo>
                  <a:pt x="2304" y="1081"/>
                </a:lnTo>
                <a:lnTo>
                  <a:pt x="2303" y="1136"/>
                </a:lnTo>
                <a:lnTo>
                  <a:pt x="2298" y="1191"/>
                </a:lnTo>
                <a:lnTo>
                  <a:pt x="2291" y="1245"/>
                </a:lnTo>
                <a:lnTo>
                  <a:pt x="2281" y="1298"/>
                </a:lnTo>
                <a:lnTo>
                  <a:pt x="2267" y="1351"/>
                </a:lnTo>
                <a:lnTo>
                  <a:pt x="2253" y="1401"/>
                </a:lnTo>
                <a:lnTo>
                  <a:pt x="2234" y="1452"/>
                </a:lnTo>
                <a:lnTo>
                  <a:pt x="2213" y="1501"/>
                </a:lnTo>
                <a:lnTo>
                  <a:pt x="2190" y="1548"/>
                </a:lnTo>
                <a:lnTo>
                  <a:pt x="2166" y="1595"/>
                </a:lnTo>
                <a:lnTo>
                  <a:pt x="2138" y="1640"/>
                </a:lnTo>
                <a:lnTo>
                  <a:pt x="2107" y="1684"/>
                </a:lnTo>
                <a:lnTo>
                  <a:pt x="2075" y="1726"/>
                </a:lnTo>
                <a:lnTo>
                  <a:pt x="2041" y="1767"/>
                </a:lnTo>
                <a:lnTo>
                  <a:pt x="2005" y="1807"/>
                </a:lnTo>
                <a:lnTo>
                  <a:pt x="1967" y="1844"/>
                </a:lnTo>
                <a:lnTo>
                  <a:pt x="1927" y="1880"/>
                </a:lnTo>
                <a:lnTo>
                  <a:pt x="1885" y="1913"/>
                </a:lnTo>
                <a:lnTo>
                  <a:pt x="1841" y="1945"/>
                </a:lnTo>
                <a:lnTo>
                  <a:pt x="1796" y="1975"/>
                </a:lnTo>
                <a:lnTo>
                  <a:pt x="1749" y="2004"/>
                </a:lnTo>
                <a:lnTo>
                  <a:pt x="1702" y="2030"/>
                </a:lnTo>
                <a:lnTo>
                  <a:pt x="1651" y="2053"/>
                </a:lnTo>
                <a:lnTo>
                  <a:pt x="1601" y="2075"/>
                </a:lnTo>
                <a:lnTo>
                  <a:pt x="1549" y="2095"/>
                </a:lnTo>
                <a:lnTo>
                  <a:pt x="1495" y="2112"/>
                </a:lnTo>
                <a:lnTo>
                  <a:pt x="1441" y="2126"/>
                </a:lnTo>
                <a:lnTo>
                  <a:pt x="1385" y="2138"/>
                </a:lnTo>
                <a:lnTo>
                  <a:pt x="1328" y="2147"/>
                </a:lnTo>
                <a:lnTo>
                  <a:pt x="1271" y="2154"/>
                </a:lnTo>
                <a:lnTo>
                  <a:pt x="1212" y="2159"/>
                </a:lnTo>
                <a:lnTo>
                  <a:pt x="1153" y="2160"/>
                </a:lnTo>
                <a:lnTo>
                  <a:pt x="1094" y="2159"/>
                </a:lnTo>
                <a:lnTo>
                  <a:pt x="1036" y="2154"/>
                </a:lnTo>
                <a:lnTo>
                  <a:pt x="978" y="2147"/>
                </a:lnTo>
                <a:lnTo>
                  <a:pt x="921" y="2138"/>
                </a:lnTo>
                <a:lnTo>
                  <a:pt x="866" y="2126"/>
                </a:lnTo>
                <a:lnTo>
                  <a:pt x="810" y="2112"/>
                </a:lnTo>
                <a:lnTo>
                  <a:pt x="757" y="2095"/>
                </a:lnTo>
                <a:lnTo>
                  <a:pt x="704" y="2075"/>
                </a:lnTo>
                <a:lnTo>
                  <a:pt x="654" y="2053"/>
                </a:lnTo>
                <a:lnTo>
                  <a:pt x="604" y="2030"/>
                </a:lnTo>
                <a:lnTo>
                  <a:pt x="556" y="2004"/>
                </a:lnTo>
                <a:lnTo>
                  <a:pt x="508" y="1975"/>
                </a:lnTo>
                <a:lnTo>
                  <a:pt x="463" y="1945"/>
                </a:lnTo>
                <a:lnTo>
                  <a:pt x="420" y="1913"/>
                </a:lnTo>
                <a:lnTo>
                  <a:pt x="378" y="1880"/>
                </a:lnTo>
                <a:lnTo>
                  <a:pt x="338" y="1844"/>
                </a:lnTo>
                <a:lnTo>
                  <a:pt x="300" y="1807"/>
                </a:lnTo>
                <a:lnTo>
                  <a:pt x="263" y="1767"/>
                </a:lnTo>
                <a:lnTo>
                  <a:pt x="229" y="1726"/>
                </a:lnTo>
                <a:lnTo>
                  <a:pt x="197" y="1684"/>
                </a:lnTo>
                <a:lnTo>
                  <a:pt x="166" y="1640"/>
                </a:lnTo>
                <a:lnTo>
                  <a:pt x="140" y="1595"/>
                </a:lnTo>
                <a:lnTo>
                  <a:pt x="114" y="1548"/>
                </a:lnTo>
                <a:lnTo>
                  <a:pt x="91" y="1501"/>
                </a:lnTo>
                <a:lnTo>
                  <a:pt x="70" y="1452"/>
                </a:lnTo>
                <a:lnTo>
                  <a:pt x="51" y="1401"/>
                </a:lnTo>
                <a:lnTo>
                  <a:pt x="37" y="1351"/>
                </a:lnTo>
                <a:lnTo>
                  <a:pt x="23" y="1298"/>
                </a:lnTo>
                <a:lnTo>
                  <a:pt x="13" y="1245"/>
                </a:lnTo>
                <a:lnTo>
                  <a:pt x="6" y="1191"/>
                </a:lnTo>
                <a:lnTo>
                  <a:pt x="1" y="1136"/>
                </a:lnTo>
                <a:lnTo>
                  <a:pt x="0" y="1081"/>
                </a:lnTo>
                <a:lnTo>
                  <a:pt x="2" y="1007"/>
                </a:lnTo>
                <a:lnTo>
                  <a:pt x="11" y="932"/>
                </a:lnTo>
                <a:lnTo>
                  <a:pt x="24" y="860"/>
                </a:lnTo>
                <a:lnTo>
                  <a:pt x="43" y="790"/>
                </a:lnTo>
                <a:lnTo>
                  <a:pt x="65" y="721"/>
                </a:lnTo>
                <a:lnTo>
                  <a:pt x="93" y="654"/>
                </a:lnTo>
                <a:lnTo>
                  <a:pt x="125" y="590"/>
                </a:lnTo>
                <a:lnTo>
                  <a:pt x="162" y="528"/>
                </a:lnTo>
                <a:lnTo>
                  <a:pt x="202" y="469"/>
                </a:lnTo>
                <a:lnTo>
                  <a:pt x="247" y="412"/>
                </a:lnTo>
                <a:lnTo>
                  <a:pt x="295" y="359"/>
                </a:lnTo>
                <a:lnTo>
                  <a:pt x="348" y="309"/>
                </a:lnTo>
                <a:lnTo>
                  <a:pt x="403" y="261"/>
                </a:lnTo>
                <a:lnTo>
                  <a:pt x="460" y="217"/>
                </a:lnTo>
                <a:lnTo>
                  <a:pt x="522" y="177"/>
                </a:lnTo>
                <a:lnTo>
                  <a:pt x="586" y="140"/>
                </a:lnTo>
                <a:lnTo>
                  <a:pt x="988" y="769"/>
                </a:lnTo>
                <a:lnTo>
                  <a:pt x="970" y="779"/>
                </a:lnTo>
                <a:lnTo>
                  <a:pt x="951" y="791"/>
                </a:lnTo>
                <a:lnTo>
                  <a:pt x="934" y="802"/>
                </a:lnTo>
                <a:lnTo>
                  <a:pt x="917" y="814"/>
                </a:lnTo>
                <a:lnTo>
                  <a:pt x="900" y="826"/>
                </a:lnTo>
                <a:lnTo>
                  <a:pt x="884" y="839"/>
                </a:lnTo>
                <a:lnTo>
                  <a:pt x="868" y="852"/>
                </a:lnTo>
                <a:lnTo>
                  <a:pt x="852" y="865"/>
                </a:lnTo>
                <a:lnTo>
                  <a:pt x="835" y="880"/>
                </a:lnTo>
                <a:lnTo>
                  <a:pt x="813" y="901"/>
                </a:lnTo>
                <a:lnTo>
                  <a:pt x="788" y="925"/>
                </a:lnTo>
                <a:lnTo>
                  <a:pt x="763" y="951"/>
                </a:lnTo>
                <a:lnTo>
                  <a:pt x="739" y="978"/>
                </a:lnTo>
                <a:lnTo>
                  <a:pt x="719" y="1004"/>
                </a:lnTo>
                <a:lnTo>
                  <a:pt x="705" y="1027"/>
                </a:lnTo>
                <a:lnTo>
                  <a:pt x="700" y="1047"/>
                </a:lnTo>
                <a:lnTo>
                  <a:pt x="703" y="1058"/>
                </a:lnTo>
                <a:lnTo>
                  <a:pt x="710" y="1069"/>
                </a:lnTo>
                <a:lnTo>
                  <a:pt x="721" y="1077"/>
                </a:lnTo>
                <a:lnTo>
                  <a:pt x="735" y="1080"/>
                </a:lnTo>
                <a:lnTo>
                  <a:pt x="744" y="1078"/>
                </a:lnTo>
                <a:lnTo>
                  <a:pt x="755" y="1073"/>
                </a:lnTo>
                <a:lnTo>
                  <a:pt x="766" y="1065"/>
                </a:lnTo>
                <a:lnTo>
                  <a:pt x="780" y="1055"/>
                </a:lnTo>
                <a:lnTo>
                  <a:pt x="793" y="1042"/>
                </a:lnTo>
                <a:lnTo>
                  <a:pt x="808" y="1028"/>
                </a:lnTo>
                <a:lnTo>
                  <a:pt x="823" y="1013"/>
                </a:lnTo>
                <a:lnTo>
                  <a:pt x="839" y="999"/>
                </a:lnTo>
                <a:lnTo>
                  <a:pt x="856" y="984"/>
                </a:lnTo>
                <a:lnTo>
                  <a:pt x="873" y="969"/>
                </a:lnTo>
                <a:lnTo>
                  <a:pt x="890" y="955"/>
                </a:lnTo>
                <a:lnTo>
                  <a:pt x="907" y="942"/>
                </a:lnTo>
                <a:lnTo>
                  <a:pt x="926" y="932"/>
                </a:lnTo>
                <a:lnTo>
                  <a:pt x="944" y="924"/>
                </a:lnTo>
                <a:lnTo>
                  <a:pt x="962" y="919"/>
                </a:lnTo>
                <a:lnTo>
                  <a:pt x="981" y="917"/>
                </a:lnTo>
                <a:lnTo>
                  <a:pt x="989" y="918"/>
                </a:lnTo>
                <a:lnTo>
                  <a:pt x="997" y="922"/>
                </a:lnTo>
                <a:lnTo>
                  <a:pt x="1004" y="926"/>
                </a:lnTo>
                <a:lnTo>
                  <a:pt x="1009" y="933"/>
                </a:lnTo>
                <a:lnTo>
                  <a:pt x="1012" y="943"/>
                </a:lnTo>
                <a:lnTo>
                  <a:pt x="1014" y="954"/>
                </a:lnTo>
                <a:lnTo>
                  <a:pt x="1012" y="968"/>
                </a:lnTo>
                <a:lnTo>
                  <a:pt x="1008" y="984"/>
                </a:lnTo>
                <a:lnTo>
                  <a:pt x="848" y="1367"/>
                </a:lnTo>
                <a:lnTo>
                  <a:pt x="839" y="1390"/>
                </a:lnTo>
                <a:lnTo>
                  <a:pt x="824" y="1425"/>
                </a:lnTo>
                <a:lnTo>
                  <a:pt x="806" y="1470"/>
                </a:lnTo>
                <a:lnTo>
                  <a:pt x="787" y="1521"/>
                </a:lnTo>
                <a:lnTo>
                  <a:pt x="769" y="1576"/>
                </a:lnTo>
                <a:lnTo>
                  <a:pt x="754" y="1631"/>
                </a:lnTo>
                <a:lnTo>
                  <a:pt x="743" y="1685"/>
                </a:lnTo>
                <a:lnTo>
                  <a:pt x="739" y="1733"/>
                </a:lnTo>
                <a:lnTo>
                  <a:pt x="743" y="1766"/>
                </a:lnTo>
                <a:lnTo>
                  <a:pt x="752" y="1794"/>
                </a:lnTo>
                <a:lnTo>
                  <a:pt x="766" y="1818"/>
                </a:lnTo>
                <a:lnTo>
                  <a:pt x="785" y="1836"/>
                </a:lnTo>
                <a:lnTo>
                  <a:pt x="809" y="1851"/>
                </a:lnTo>
                <a:lnTo>
                  <a:pt x="836" y="1862"/>
                </a:lnTo>
                <a:lnTo>
                  <a:pt x="868" y="1867"/>
                </a:lnTo>
                <a:lnTo>
                  <a:pt x="902" y="1870"/>
                </a:lnTo>
                <a:lnTo>
                  <a:pt x="952" y="1866"/>
                </a:lnTo>
                <a:lnTo>
                  <a:pt x="1004" y="1856"/>
                </a:lnTo>
                <a:lnTo>
                  <a:pt x="1055" y="1841"/>
                </a:lnTo>
                <a:lnTo>
                  <a:pt x="1105" y="1820"/>
                </a:lnTo>
                <a:lnTo>
                  <a:pt x="1154" y="1796"/>
                </a:lnTo>
                <a:lnTo>
                  <a:pt x="1202" y="1769"/>
                </a:lnTo>
                <a:lnTo>
                  <a:pt x="1249" y="1738"/>
                </a:lnTo>
                <a:lnTo>
                  <a:pt x="1292" y="1707"/>
                </a:lnTo>
                <a:lnTo>
                  <a:pt x="1331" y="1673"/>
                </a:lnTo>
                <a:lnTo>
                  <a:pt x="1367" y="1641"/>
                </a:lnTo>
                <a:lnTo>
                  <a:pt x="1399" y="1609"/>
                </a:lnTo>
                <a:lnTo>
                  <a:pt x="1426" y="1578"/>
                </a:lnTo>
                <a:lnTo>
                  <a:pt x="1448" y="1551"/>
                </a:lnTo>
                <a:lnTo>
                  <a:pt x="1465" y="1525"/>
                </a:lnTo>
                <a:lnTo>
                  <a:pt x="1475" y="1505"/>
                </a:lnTo>
                <a:lnTo>
                  <a:pt x="1479" y="1489"/>
                </a:lnTo>
                <a:lnTo>
                  <a:pt x="1475" y="1474"/>
                </a:lnTo>
                <a:lnTo>
                  <a:pt x="1468" y="1462"/>
                </a:lnTo>
                <a:lnTo>
                  <a:pt x="1458" y="1454"/>
                </a:lnTo>
                <a:lnTo>
                  <a:pt x="1447" y="1452"/>
                </a:lnTo>
                <a:lnTo>
                  <a:pt x="1440" y="1453"/>
                </a:lnTo>
                <a:lnTo>
                  <a:pt x="1430" y="1458"/>
                </a:lnTo>
                <a:lnTo>
                  <a:pt x="1418" y="1466"/>
                </a:lnTo>
                <a:lnTo>
                  <a:pt x="1405" y="1475"/>
                </a:lnTo>
                <a:lnTo>
                  <a:pt x="1392" y="1486"/>
                </a:lnTo>
                <a:lnTo>
                  <a:pt x="1376" y="1498"/>
                </a:lnTo>
                <a:lnTo>
                  <a:pt x="1360" y="1512"/>
                </a:lnTo>
                <a:lnTo>
                  <a:pt x="1344" y="1525"/>
                </a:lnTo>
                <a:lnTo>
                  <a:pt x="1327" y="1539"/>
                </a:lnTo>
                <a:lnTo>
                  <a:pt x="1309" y="1552"/>
                </a:lnTo>
                <a:lnTo>
                  <a:pt x="1292" y="1564"/>
                </a:lnTo>
                <a:lnTo>
                  <a:pt x="1274" y="1576"/>
                </a:lnTo>
                <a:lnTo>
                  <a:pt x="1257" y="1585"/>
                </a:lnTo>
                <a:lnTo>
                  <a:pt x="1240" y="1592"/>
                </a:lnTo>
                <a:lnTo>
                  <a:pt x="1224" y="1598"/>
                </a:lnTo>
                <a:lnTo>
                  <a:pt x="1208" y="1599"/>
                </a:lnTo>
                <a:lnTo>
                  <a:pt x="1195" y="1595"/>
                </a:lnTo>
                <a:lnTo>
                  <a:pt x="1185" y="1588"/>
                </a:lnTo>
                <a:lnTo>
                  <a:pt x="1179" y="1577"/>
                </a:lnTo>
                <a:lnTo>
                  <a:pt x="1176" y="1564"/>
                </a:lnTo>
                <a:lnTo>
                  <a:pt x="1178" y="1548"/>
                </a:lnTo>
                <a:lnTo>
                  <a:pt x="1181" y="1531"/>
                </a:lnTo>
                <a:lnTo>
                  <a:pt x="1186" y="1513"/>
                </a:lnTo>
                <a:lnTo>
                  <a:pt x="1194" y="1493"/>
                </a:lnTo>
                <a:lnTo>
                  <a:pt x="1201" y="1475"/>
                </a:lnTo>
                <a:lnTo>
                  <a:pt x="1208" y="1456"/>
                </a:lnTo>
                <a:lnTo>
                  <a:pt x="1216" y="1440"/>
                </a:lnTo>
                <a:lnTo>
                  <a:pt x="1222" y="1425"/>
                </a:lnTo>
                <a:lnTo>
                  <a:pt x="1390" y="1005"/>
                </a:lnTo>
                <a:lnTo>
                  <a:pt x="1405" y="962"/>
                </a:lnTo>
                <a:lnTo>
                  <a:pt x="1415" y="923"/>
                </a:lnTo>
                <a:lnTo>
                  <a:pt x="1421" y="887"/>
                </a:lnTo>
                <a:lnTo>
                  <a:pt x="1424" y="855"/>
                </a:lnTo>
                <a:lnTo>
                  <a:pt x="1423" y="828"/>
                </a:lnTo>
                <a:lnTo>
                  <a:pt x="1416" y="802"/>
                </a:lnTo>
                <a:lnTo>
                  <a:pt x="1409" y="780"/>
                </a:lnTo>
                <a:lnTo>
                  <a:pt x="1398" y="761"/>
                </a:lnTo>
                <a:lnTo>
                  <a:pt x="1385" y="745"/>
                </a:lnTo>
                <a:lnTo>
                  <a:pt x="1369" y="732"/>
                </a:lnTo>
                <a:lnTo>
                  <a:pt x="1352" y="721"/>
                </a:lnTo>
                <a:lnTo>
                  <a:pt x="1333" y="713"/>
                </a:lnTo>
                <a:lnTo>
                  <a:pt x="1312" y="707"/>
                </a:lnTo>
                <a:lnTo>
                  <a:pt x="1293" y="702"/>
                </a:lnTo>
                <a:lnTo>
                  <a:pt x="1271" y="700"/>
                </a:lnTo>
                <a:lnTo>
                  <a:pt x="1250" y="699"/>
                </a:lnTo>
                <a:lnTo>
                  <a:pt x="1232" y="699"/>
                </a:lnTo>
                <a:lnTo>
                  <a:pt x="1214" y="700"/>
                </a:lnTo>
                <a:lnTo>
                  <a:pt x="1197" y="701"/>
                </a:lnTo>
                <a:lnTo>
                  <a:pt x="1180" y="704"/>
                </a:lnTo>
                <a:lnTo>
                  <a:pt x="1163" y="707"/>
                </a:lnTo>
                <a:lnTo>
                  <a:pt x="1146" y="710"/>
                </a:lnTo>
                <a:lnTo>
                  <a:pt x="1129" y="714"/>
                </a:lnTo>
                <a:lnTo>
                  <a:pt x="1113" y="718"/>
                </a:lnTo>
                <a:lnTo>
                  <a:pt x="1096" y="723"/>
                </a:lnTo>
                <a:lnTo>
                  <a:pt x="1080" y="728"/>
                </a:lnTo>
                <a:lnTo>
                  <a:pt x="1064" y="733"/>
                </a:lnTo>
                <a:lnTo>
                  <a:pt x="1048" y="740"/>
                </a:lnTo>
                <a:lnTo>
                  <a:pt x="1033" y="747"/>
                </a:lnTo>
                <a:lnTo>
                  <a:pt x="1017" y="754"/>
                </a:lnTo>
                <a:lnTo>
                  <a:pt x="1003" y="761"/>
                </a:lnTo>
                <a:lnTo>
                  <a:pt x="988" y="769"/>
                </a:lnTo>
                <a:lnTo>
                  <a:pt x="586" y="140"/>
                </a:lnTo>
                <a:lnTo>
                  <a:pt x="618" y="124"/>
                </a:lnTo>
                <a:lnTo>
                  <a:pt x="650" y="108"/>
                </a:lnTo>
                <a:lnTo>
                  <a:pt x="683" y="94"/>
                </a:lnTo>
                <a:lnTo>
                  <a:pt x="717" y="80"/>
                </a:lnTo>
                <a:lnTo>
                  <a:pt x="750" y="68"/>
                </a:lnTo>
                <a:lnTo>
                  <a:pt x="785" y="56"/>
                </a:lnTo>
                <a:lnTo>
                  <a:pt x="820" y="46"/>
                </a:lnTo>
                <a:lnTo>
                  <a:pt x="856" y="37"/>
                </a:lnTo>
                <a:lnTo>
                  <a:pt x="891" y="28"/>
                </a:lnTo>
                <a:lnTo>
                  <a:pt x="928" y="21"/>
                </a:lnTo>
                <a:lnTo>
                  <a:pt x="965" y="15"/>
                </a:lnTo>
                <a:lnTo>
                  <a:pt x="1001" y="9"/>
                </a:lnTo>
                <a:lnTo>
                  <a:pt x="1039" y="6"/>
                </a:lnTo>
                <a:lnTo>
                  <a:pt x="1076" y="2"/>
                </a:lnTo>
                <a:lnTo>
                  <a:pt x="1115" y="1"/>
                </a:lnTo>
                <a:lnTo>
                  <a:pt x="1153" y="0"/>
                </a:lnTo>
                <a:lnTo>
                  <a:pt x="1188" y="0"/>
                </a:lnTo>
                <a:lnTo>
                  <a:pt x="1223" y="2"/>
                </a:lnTo>
                <a:lnTo>
                  <a:pt x="1257" y="5"/>
                </a:lnTo>
                <a:lnTo>
                  <a:pt x="1290" y="8"/>
                </a:lnTo>
                <a:lnTo>
                  <a:pt x="1325" y="13"/>
                </a:lnTo>
                <a:lnTo>
                  <a:pt x="1358" y="17"/>
                </a:lnTo>
                <a:lnTo>
                  <a:pt x="1391" y="23"/>
                </a:lnTo>
                <a:lnTo>
                  <a:pt x="1424" y="31"/>
                </a:lnTo>
                <a:lnTo>
                  <a:pt x="1456" y="39"/>
                </a:lnTo>
                <a:lnTo>
                  <a:pt x="1489" y="47"/>
                </a:lnTo>
                <a:lnTo>
                  <a:pt x="1520" y="57"/>
                </a:lnTo>
                <a:lnTo>
                  <a:pt x="1551" y="68"/>
                </a:lnTo>
                <a:lnTo>
                  <a:pt x="1582" y="78"/>
                </a:lnTo>
                <a:lnTo>
                  <a:pt x="1612" y="91"/>
                </a:lnTo>
                <a:lnTo>
                  <a:pt x="1643" y="103"/>
                </a:lnTo>
                <a:lnTo>
                  <a:pt x="1672" y="117"/>
                </a:lnTo>
                <a:lnTo>
                  <a:pt x="1503" y="271"/>
                </a:lnTo>
                <a:lnTo>
                  <a:pt x="1492" y="264"/>
                </a:lnTo>
                <a:lnTo>
                  <a:pt x="1480" y="258"/>
                </a:lnTo>
                <a:lnTo>
                  <a:pt x="1467" y="252"/>
                </a:lnTo>
                <a:lnTo>
                  <a:pt x="1453" y="249"/>
                </a:lnTo>
                <a:lnTo>
                  <a:pt x="1440" y="246"/>
                </a:lnTo>
                <a:lnTo>
                  <a:pt x="1424" y="243"/>
                </a:lnTo>
                <a:lnTo>
                  <a:pt x="1409" y="241"/>
                </a:lnTo>
                <a:lnTo>
                  <a:pt x="1393" y="241"/>
                </a:lnTo>
                <a:lnTo>
                  <a:pt x="1372" y="242"/>
                </a:lnTo>
                <a:lnTo>
                  <a:pt x="1350" y="246"/>
                </a:lnTo>
                <a:lnTo>
                  <a:pt x="1331" y="250"/>
                </a:lnTo>
                <a:lnTo>
                  <a:pt x="1311" y="257"/>
                </a:lnTo>
                <a:lnTo>
                  <a:pt x="1292" y="265"/>
                </a:lnTo>
                <a:lnTo>
                  <a:pt x="1274" y="275"/>
                </a:lnTo>
                <a:lnTo>
                  <a:pt x="1257" y="287"/>
                </a:lnTo>
                <a:lnTo>
                  <a:pt x="1241" y="300"/>
                </a:lnTo>
                <a:lnTo>
                  <a:pt x="1228" y="313"/>
                </a:lnTo>
                <a:lnTo>
                  <a:pt x="1214" y="329"/>
                </a:lnTo>
                <a:lnTo>
                  <a:pt x="1203" y="345"/>
                </a:lnTo>
                <a:lnTo>
                  <a:pt x="1194" y="363"/>
                </a:lnTo>
                <a:lnTo>
                  <a:pt x="1186" y="381"/>
                </a:lnTo>
                <a:lnTo>
                  <a:pt x="1181" y="399"/>
                </a:lnTo>
                <a:lnTo>
                  <a:pt x="1178" y="419"/>
                </a:lnTo>
                <a:lnTo>
                  <a:pt x="1176" y="440"/>
                </a:lnTo>
                <a:lnTo>
                  <a:pt x="1180" y="476"/>
                </a:lnTo>
                <a:lnTo>
                  <a:pt x="1190" y="510"/>
                </a:lnTo>
                <a:lnTo>
                  <a:pt x="1205" y="538"/>
                </a:lnTo>
                <a:lnTo>
                  <a:pt x="1227" y="562"/>
                </a:lnTo>
                <a:lnTo>
                  <a:pt x="1252" y="582"/>
                </a:lnTo>
                <a:lnTo>
                  <a:pt x="1283" y="597"/>
                </a:lnTo>
                <a:lnTo>
                  <a:pt x="1317" y="605"/>
                </a:lnTo>
                <a:lnTo>
                  <a:pt x="1356" y="608"/>
                </a:lnTo>
                <a:lnTo>
                  <a:pt x="1378" y="607"/>
                </a:lnTo>
                <a:lnTo>
                  <a:pt x="1401" y="605"/>
                </a:lnTo>
                <a:lnTo>
                  <a:pt x="1421" y="600"/>
                </a:lnTo>
                <a:lnTo>
                  <a:pt x="1441" y="593"/>
                </a:lnTo>
                <a:lnTo>
                  <a:pt x="1461" y="585"/>
                </a:lnTo>
                <a:lnTo>
                  <a:pt x="1479" y="576"/>
                </a:lnTo>
                <a:lnTo>
                  <a:pt x="1496" y="565"/>
                </a:lnTo>
                <a:lnTo>
                  <a:pt x="1512" y="552"/>
                </a:lnTo>
                <a:lnTo>
                  <a:pt x="1525" y="538"/>
                </a:lnTo>
                <a:lnTo>
                  <a:pt x="1539" y="523"/>
                </a:lnTo>
                <a:lnTo>
                  <a:pt x="1550" y="506"/>
                </a:lnTo>
                <a:lnTo>
                  <a:pt x="1560" y="489"/>
                </a:lnTo>
                <a:lnTo>
                  <a:pt x="1567" y="471"/>
                </a:lnTo>
                <a:lnTo>
                  <a:pt x="1572" y="451"/>
                </a:lnTo>
                <a:lnTo>
                  <a:pt x="1576" y="430"/>
                </a:lnTo>
                <a:lnTo>
                  <a:pt x="1577" y="410"/>
                </a:lnTo>
                <a:lnTo>
                  <a:pt x="1576" y="388"/>
                </a:lnTo>
                <a:lnTo>
                  <a:pt x="1572" y="366"/>
                </a:lnTo>
                <a:lnTo>
                  <a:pt x="1566" y="347"/>
                </a:lnTo>
                <a:lnTo>
                  <a:pt x="1557" y="328"/>
                </a:lnTo>
                <a:lnTo>
                  <a:pt x="1546" y="312"/>
                </a:lnTo>
                <a:lnTo>
                  <a:pt x="1534" y="296"/>
                </a:lnTo>
                <a:lnTo>
                  <a:pt x="1519" y="282"/>
                </a:lnTo>
                <a:lnTo>
                  <a:pt x="1503" y="271"/>
                </a:lnTo>
                <a:lnTo>
                  <a:pt x="1672" y="117"/>
                </a:lnTo>
                <a:close/>
              </a:path>
            </a:pathLst>
          </a:custGeom>
          <a:solidFill>
            <a:srgbClr val="3D3D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8440" name="AutoShape 23">
            <a:extLst>
              <a:ext uri="{FF2B5EF4-FFF2-40B4-BE49-F238E27FC236}">
                <a16:creationId xmlns:a16="http://schemas.microsoft.com/office/drawing/2014/main" id="{2AE54E86-E673-4C12-8F8F-8DA41A31E67C}"/>
              </a:ext>
            </a:extLst>
          </p:cNvPr>
          <p:cNvSpPr>
            <a:spLocks noChangeArrowheads="1"/>
          </p:cNvSpPr>
          <p:nvPr/>
        </p:nvSpPr>
        <p:spPr bwMode="auto">
          <a:xfrm>
            <a:off x="5667375" y="5286375"/>
            <a:ext cx="642938" cy="500063"/>
          </a:xfrm>
          <a:prstGeom prst="leftRightArrow">
            <a:avLst>
              <a:gd name="adj1" fmla="val 50000"/>
              <a:gd name="adj2" fmla="val 25714"/>
            </a:avLst>
          </a:prstGeom>
          <a:solidFill>
            <a:srgbClr val="E84D00"/>
          </a:soli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18441" name="Text Box 24">
            <a:extLst>
              <a:ext uri="{FF2B5EF4-FFF2-40B4-BE49-F238E27FC236}">
                <a16:creationId xmlns:a16="http://schemas.microsoft.com/office/drawing/2014/main" id="{1D4EB5D4-3909-4171-AE56-680D8C352E24}"/>
              </a:ext>
            </a:extLst>
          </p:cNvPr>
          <p:cNvSpPr txBox="1">
            <a:spLocks noChangeArrowheads="1"/>
          </p:cNvSpPr>
          <p:nvPr/>
        </p:nvSpPr>
        <p:spPr bwMode="auto">
          <a:xfrm>
            <a:off x="2694234" y="1288852"/>
            <a:ext cx="6577313" cy="611706"/>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375" b="1">
                <a:solidFill>
                  <a:srgbClr val="E84D00"/>
                </a:solidFill>
              </a:rPr>
              <a:t>COMPARABLE INFORMATION</a:t>
            </a:r>
          </a:p>
        </p:txBody>
      </p:sp>
    </p:spTree>
  </p:cSld>
  <p:clrMapOvr>
    <a:masterClrMapping/>
  </p:clrMapOvr>
  <p:transition advTm="49352">
    <p:cover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4589">
                                            <p:txEl>
                                              <p:pRg st="0" end="0"/>
                                            </p:txEl>
                                          </p:spTgt>
                                        </p:tgtEl>
                                        <p:attrNameLst>
                                          <p:attrName>style.visibility</p:attrName>
                                        </p:attrNameLst>
                                      </p:cBhvr>
                                      <p:to>
                                        <p:strVal val="visible"/>
                                      </p:to>
                                    </p:set>
                                    <p:animEffect transition="in" filter="barn(outVertical)">
                                      <p:cBhvr>
                                        <p:cTn id="7" dur="500"/>
                                        <p:tgtEl>
                                          <p:spTgt spid="24589">
                                            <p:txEl>
                                              <p:pRg st="0" end="0"/>
                                            </p:txEl>
                                          </p:spTgt>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24589">
                                            <p:txEl>
                                              <p:pRg st="1" end="1"/>
                                            </p:txEl>
                                          </p:spTgt>
                                        </p:tgtEl>
                                        <p:attrNameLst>
                                          <p:attrName>style.visibility</p:attrName>
                                        </p:attrNameLst>
                                      </p:cBhvr>
                                      <p:to>
                                        <p:strVal val="visible"/>
                                      </p:to>
                                    </p:set>
                                    <p:animEffect transition="in" filter="barn(outVertical)">
                                      <p:cBhvr>
                                        <p:cTn id="10" dur="500"/>
                                        <p:tgtEl>
                                          <p:spTgt spid="2458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9" grpId="0" build="p"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4">
            <a:extLst>
              <a:ext uri="{FF2B5EF4-FFF2-40B4-BE49-F238E27FC236}">
                <a16:creationId xmlns:a16="http://schemas.microsoft.com/office/drawing/2014/main" id="{6AA364CD-5D52-40E3-9D2B-4999D39ABDCA}"/>
              </a:ext>
            </a:extLst>
          </p:cNvPr>
          <p:cNvSpPr txBox="1">
            <a:spLocks noChangeArrowheads="1"/>
          </p:cNvSpPr>
          <p:nvPr/>
        </p:nvSpPr>
        <p:spPr bwMode="auto">
          <a:xfrm>
            <a:off x="2095500" y="500062"/>
            <a:ext cx="8215313" cy="727122"/>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4125" b="1">
                <a:solidFill>
                  <a:schemeClr val="bg1"/>
                </a:solidFill>
              </a:rPr>
              <a:t>CONSISTENCY</a:t>
            </a:r>
          </a:p>
        </p:txBody>
      </p:sp>
      <p:sp>
        <p:nvSpPr>
          <p:cNvPr id="20483" name="Freeform 120">
            <a:extLst>
              <a:ext uri="{FF2B5EF4-FFF2-40B4-BE49-F238E27FC236}">
                <a16:creationId xmlns:a16="http://schemas.microsoft.com/office/drawing/2014/main" id="{2677E2C2-973A-431E-88A0-F2C780019CAB}"/>
              </a:ext>
            </a:extLst>
          </p:cNvPr>
          <p:cNvSpPr>
            <a:spLocks/>
          </p:cNvSpPr>
          <p:nvPr/>
        </p:nvSpPr>
        <p:spPr bwMode="auto">
          <a:xfrm>
            <a:off x="3030140" y="4518422"/>
            <a:ext cx="1357313" cy="1632645"/>
          </a:xfrm>
          <a:custGeom>
            <a:avLst/>
            <a:gdLst>
              <a:gd name="T0" fmla="*/ 26179 w 1825"/>
              <a:gd name="T1" fmla="*/ 0 h 2194"/>
              <a:gd name="T2" fmla="*/ 1447800 w 1825"/>
              <a:gd name="T3" fmla="*/ 0 h 2194"/>
              <a:gd name="T4" fmla="*/ 1354189 w 1825"/>
              <a:gd name="T5" fmla="*/ 1741488 h 2194"/>
              <a:gd name="T6" fmla="*/ 191982 w 1825"/>
              <a:gd name="T7" fmla="*/ 1734344 h 2194"/>
              <a:gd name="T8" fmla="*/ 0 w 1825"/>
              <a:gd name="T9" fmla="*/ 1158082 h 2194"/>
              <a:gd name="T10" fmla="*/ 26179 w 1825"/>
              <a:gd name="T11" fmla="*/ 0 h 2194"/>
              <a:gd name="T12" fmla="*/ 26179 w 1825"/>
              <a:gd name="T13" fmla="*/ 0 h 2194"/>
              <a:gd name="T14" fmla="*/ 26179 w 1825"/>
              <a:gd name="T15" fmla="*/ 0 h 219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25" h="2194">
                <a:moveTo>
                  <a:pt x="33" y="0"/>
                </a:moveTo>
                <a:lnTo>
                  <a:pt x="1825" y="0"/>
                </a:lnTo>
                <a:lnTo>
                  <a:pt x="1707" y="2194"/>
                </a:lnTo>
                <a:lnTo>
                  <a:pt x="242" y="2185"/>
                </a:lnTo>
                <a:lnTo>
                  <a:pt x="0" y="1459"/>
                </a:lnTo>
                <a:lnTo>
                  <a:pt x="33" y="0"/>
                </a:lnTo>
                <a:close/>
              </a:path>
            </a:pathLst>
          </a:custGeom>
          <a:solidFill>
            <a:srgbClr val="FFCC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84" name="Freeform 121">
            <a:extLst>
              <a:ext uri="{FF2B5EF4-FFF2-40B4-BE49-F238E27FC236}">
                <a16:creationId xmlns:a16="http://schemas.microsoft.com/office/drawing/2014/main" id="{780E20AB-253A-4C64-A432-3230275196F5}"/>
              </a:ext>
            </a:extLst>
          </p:cNvPr>
          <p:cNvSpPr>
            <a:spLocks/>
          </p:cNvSpPr>
          <p:nvPr/>
        </p:nvSpPr>
        <p:spPr bwMode="auto">
          <a:xfrm>
            <a:off x="2451200" y="4655344"/>
            <a:ext cx="979289" cy="1000125"/>
          </a:xfrm>
          <a:custGeom>
            <a:avLst/>
            <a:gdLst>
              <a:gd name="T0" fmla="*/ 383170 w 1314"/>
              <a:gd name="T1" fmla="*/ 8731 h 1344"/>
              <a:gd name="T2" fmla="*/ 456306 w 1314"/>
              <a:gd name="T3" fmla="*/ 0 h 1344"/>
              <a:gd name="T4" fmla="*/ 562830 w 1314"/>
              <a:gd name="T5" fmla="*/ 50800 h 1344"/>
              <a:gd name="T6" fmla="*/ 647891 w 1314"/>
              <a:gd name="T7" fmla="*/ 42863 h 1344"/>
              <a:gd name="T8" fmla="*/ 750440 w 1314"/>
              <a:gd name="T9" fmla="*/ 8731 h 1344"/>
              <a:gd name="T10" fmla="*/ 796548 w 1314"/>
              <a:gd name="T11" fmla="*/ 83344 h 1344"/>
              <a:gd name="T12" fmla="*/ 878429 w 1314"/>
              <a:gd name="T13" fmla="*/ 22225 h 1344"/>
              <a:gd name="T14" fmla="*/ 903072 w 1314"/>
              <a:gd name="T15" fmla="*/ 192881 h 1344"/>
              <a:gd name="T16" fmla="*/ 728977 w 1314"/>
              <a:gd name="T17" fmla="*/ 289719 h 1344"/>
              <a:gd name="T18" fmla="*/ 796548 w 1314"/>
              <a:gd name="T19" fmla="*/ 336550 h 1344"/>
              <a:gd name="T20" fmla="*/ 968259 w 1314"/>
              <a:gd name="T21" fmla="*/ 331788 h 1344"/>
              <a:gd name="T22" fmla="*/ 938051 w 1314"/>
              <a:gd name="T23" fmla="*/ 365919 h 1344"/>
              <a:gd name="T24" fmla="*/ 1032651 w 1314"/>
              <a:gd name="T25" fmla="*/ 382588 h 1344"/>
              <a:gd name="T26" fmla="*/ 1019136 w 1314"/>
              <a:gd name="T27" fmla="*/ 436563 h 1344"/>
              <a:gd name="T28" fmla="*/ 1044575 w 1314"/>
              <a:gd name="T29" fmla="*/ 461963 h 1344"/>
              <a:gd name="T30" fmla="*/ 1019136 w 1314"/>
              <a:gd name="T31" fmla="*/ 528638 h 1344"/>
              <a:gd name="T32" fmla="*/ 1040600 w 1314"/>
              <a:gd name="T33" fmla="*/ 592138 h 1344"/>
              <a:gd name="T34" fmla="*/ 391914 w 1314"/>
              <a:gd name="T35" fmla="*/ 1066800 h 1344"/>
              <a:gd name="T36" fmla="*/ 225768 w 1314"/>
              <a:gd name="T37" fmla="*/ 1066800 h 1344"/>
              <a:gd name="T38" fmla="*/ 97780 w 1314"/>
              <a:gd name="T39" fmla="*/ 1029494 h 1344"/>
              <a:gd name="T40" fmla="*/ 4770 w 1314"/>
              <a:gd name="T41" fmla="*/ 927894 h 1344"/>
              <a:gd name="T42" fmla="*/ 34978 w 1314"/>
              <a:gd name="T43" fmla="*/ 869156 h 1344"/>
              <a:gd name="T44" fmla="*/ 13514 w 1314"/>
              <a:gd name="T45" fmla="*/ 815181 h 1344"/>
              <a:gd name="T46" fmla="*/ 34978 w 1314"/>
              <a:gd name="T47" fmla="*/ 751681 h 1344"/>
              <a:gd name="T48" fmla="*/ 0 w 1314"/>
              <a:gd name="T49" fmla="*/ 697706 h 1344"/>
              <a:gd name="T50" fmla="*/ 132758 w 1314"/>
              <a:gd name="T51" fmla="*/ 528638 h 1344"/>
              <a:gd name="T52" fmla="*/ 144682 w 1314"/>
              <a:gd name="T53" fmla="*/ 415925 h 1344"/>
              <a:gd name="T54" fmla="*/ 153427 w 1314"/>
              <a:gd name="T55" fmla="*/ 282575 h 1344"/>
              <a:gd name="T56" fmla="*/ 199534 w 1314"/>
              <a:gd name="T57" fmla="*/ 180975 h 1344"/>
              <a:gd name="T58" fmla="*/ 280620 w 1314"/>
              <a:gd name="T59" fmla="*/ 127000 h 1344"/>
              <a:gd name="T60" fmla="*/ 324343 w 1314"/>
              <a:gd name="T61" fmla="*/ 25400 h 1344"/>
              <a:gd name="T62" fmla="*/ 383170 w 1314"/>
              <a:gd name="T63" fmla="*/ 8731 h 1344"/>
              <a:gd name="T64" fmla="*/ 383170 w 1314"/>
              <a:gd name="T65" fmla="*/ 8731 h 1344"/>
              <a:gd name="T66" fmla="*/ 383170 w 1314"/>
              <a:gd name="T67" fmla="*/ 8731 h 134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314" h="1344">
                <a:moveTo>
                  <a:pt x="482" y="11"/>
                </a:moveTo>
                <a:lnTo>
                  <a:pt x="574" y="0"/>
                </a:lnTo>
                <a:lnTo>
                  <a:pt x="708" y="64"/>
                </a:lnTo>
                <a:lnTo>
                  <a:pt x="815" y="54"/>
                </a:lnTo>
                <a:lnTo>
                  <a:pt x="944" y="11"/>
                </a:lnTo>
                <a:lnTo>
                  <a:pt x="1002" y="105"/>
                </a:lnTo>
                <a:lnTo>
                  <a:pt x="1105" y="28"/>
                </a:lnTo>
                <a:lnTo>
                  <a:pt x="1136" y="243"/>
                </a:lnTo>
                <a:lnTo>
                  <a:pt x="917" y="365"/>
                </a:lnTo>
                <a:lnTo>
                  <a:pt x="1002" y="424"/>
                </a:lnTo>
                <a:lnTo>
                  <a:pt x="1218" y="418"/>
                </a:lnTo>
                <a:lnTo>
                  <a:pt x="1180" y="461"/>
                </a:lnTo>
                <a:lnTo>
                  <a:pt x="1299" y="482"/>
                </a:lnTo>
                <a:lnTo>
                  <a:pt x="1282" y="550"/>
                </a:lnTo>
                <a:lnTo>
                  <a:pt x="1314" y="582"/>
                </a:lnTo>
                <a:lnTo>
                  <a:pt x="1282" y="666"/>
                </a:lnTo>
                <a:lnTo>
                  <a:pt x="1309" y="746"/>
                </a:lnTo>
                <a:lnTo>
                  <a:pt x="493" y="1344"/>
                </a:lnTo>
                <a:lnTo>
                  <a:pt x="284" y="1344"/>
                </a:lnTo>
                <a:lnTo>
                  <a:pt x="123" y="1297"/>
                </a:lnTo>
                <a:lnTo>
                  <a:pt x="6" y="1169"/>
                </a:lnTo>
                <a:lnTo>
                  <a:pt x="44" y="1095"/>
                </a:lnTo>
                <a:lnTo>
                  <a:pt x="17" y="1027"/>
                </a:lnTo>
                <a:lnTo>
                  <a:pt x="44" y="947"/>
                </a:lnTo>
                <a:lnTo>
                  <a:pt x="0" y="879"/>
                </a:lnTo>
                <a:lnTo>
                  <a:pt x="167" y="666"/>
                </a:lnTo>
                <a:lnTo>
                  <a:pt x="182" y="524"/>
                </a:lnTo>
                <a:lnTo>
                  <a:pt x="193" y="356"/>
                </a:lnTo>
                <a:lnTo>
                  <a:pt x="251" y="228"/>
                </a:lnTo>
                <a:lnTo>
                  <a:pt x="353" y="160"/>
                </a:lnTo>
                <a:lnTo>
                  <a:pt x="408" y="32"/>
                </a:lnTo>
                <a:lnTo>
                  <a:pt x="482" y="11"/>
                </a:lnTo>
                <a:close/>
              </a:path>
            </a:pathLst>
          </a:custGeom>
          <a:solidFill>
            <a:srgbClr val="FF892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85" name="Freeform 122">
            <a:extLst>
              <a:ext uri="{FF2B5EF4-FFF2-40B4-BE49-F238E27FC236}">
                <a16:creationId xmlns:a16="http://schemas.microsoft.com/office/drawing/2014/main" id="{F0C82245-E2A7-4DCF-BCB3-AB43B81107FA}"/>
              </a:ext>
            </a:extLst>
          </p:cNvPr>
          <p:cNvSpPr>
            <a:spLocks/>
          </p:cNvSpPr>
          <p:nvPr/>
        </p:nvSpPr>
        <p:spPr bwMode="auto">
          <a:xfrm>
            <a:off x="2616398" y="4860727"/>
            <a:ext cx="721817" cy="837903"/>
          </a:xfrm>
          <a:custGeom>
            <a:avLst/>
            <a:gdLst>
              <a:gd name="T0" fmla="*/ 225193 w 971"/>
              <a:gd name="T1" fmla="*/ 0 h 1128"/>
              <a:gd name="T2" fmla="*/ 357613 w 971"/>
              <a:gd name="T3" fmla="*/ 64180 h 1128"/>
              <a:gd name="T4" fmla="*/ 467831 w 971"/>
              <a:gd name="T5" fmla="*/ 75273 h 1128"/>
              <a:gd name="T6" fmla="*/ 536023 w 971"/>
              <a:gd name="T7" fmla="*/ 180654 h 1128"/>
              <a:gd name="T8" fmla="*/ 718397 w 971"/>
              <a:gd name="T9" fmla="*/ 293959 h 1128"/>
              <a:gd name="T10" fmla="*/ 769938 w 971"/>
              <a:gd name="T11" fmla="*/ 412018 h 1128"/>
              <a:gd name="T12" fmla="*/ 668443 w 971"/>
              <a:gd name="T13" fmla="*/ 691716 h 1128"/>
              <a:gd name="T14" fmla="*/ 587563 w 971"/>
              <a:gd name="T15" fmla="*/ 838299 h 1128"/>
              <a:gd name="T16" fmla="*/ 536023 w 971"/>
              <a:gd name="T17" fmla="*/ 893763 h 1128"/>
              <a:gd name="T18" fmla="*/ 412325 w 971"/>
              <a:gd name="T19" fmla="*/ 885047 h 1128"/>
              <a:gd name="T20" fmla="*/ 289421 w 971"/>
              <a:gd name="T21" fmla="*/ 821660 h 1128"/>
              <a:gd name="T22" fmla="*/ 200612 w 971"/>
              <a:gd name="T23" fmla="*/ 809775 h 1128"/>
              <a:gd name="T24" fmla="*/ 175238 w 971"/>
              <a:gd name="T25" fmla="*/ 733710 h 1128"/>
              <a:gd name="T26" fmla="*/ 85637 w 971"/>
              <a:gd name="T27" fmla="*/ 721825 h 1128"/>
              <a:gd name="T28" fmla="*/ 24581 w 971"/>
              <a:gd name="T29" fmla="*/ 570487 h 1128"/>
              <a:gd name="T30" fmla="*/ 0 w 971"/>
              <a:gd name="T31" fmla="*/ 545132 h 1128"/>
              <a:gd name="T32" fmla="*/ 110218 w 971"/>
              <a:gd name="T33" fmla="*/ 403303 h 1128"/>
              <a:gd name="T34" fmla="*/ 126869 w 971"/>
              <a:gd name="T35" fmla="*/ 281282 h 1128"/>
              <a:gd name="T36" fmla="*/ 135592 w 971"/>
              <a:gd name="T37" fmla="*/ 125983 h 1128"/>
              <a:gd name="T38" fmla="*/ 225193 w 971"/>
              <a:gd name="T39" fmla="*/ 0 h 1128"/>
              <a:gd name="T40" fmla="*/ 225193 w 971"/>
              <a:gd name="T41" fmla="*/ 0 h 1128"/>
              <a:gd name="T42" fmla="*/ 225193 w 971"/>
              <a:gd name="T43" fmla="*/ 0 h 112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971" h="1128">
                <a:moveTo>
                  <a:pt x="284" y="0"/>
                </a:moveTo>
                <a:lnTo>
                  <a:pt x="451" y="81"/>
                </a:lnTo>
                <a:lnTo>
                  <a:pt x="590" y="95"/>
                </a:lnTo>
                <a:lnTo>
                  <a:pt x="676" y="228"/>
                </a:lnTo>
                <a:lnTo>
                  <a:pt x="906" y="371"/>
                </a:lnTo>
                <a:lnTo>
                  <a:pt x="971" y="520"/>
                </a:lnTo>
                <a:lnTo>
                  <a:pt x="843" y="873"/>
                </a:lnTo>
                <a:lnTo>
                  <a:pt x="741" y="1058"/>
                </a:lnTo>
                <a:lnTo>
                  <a:pt x="676" y="1128"/>
                </a:lnTo>
                <a:lnTo>
                  <a:pt x="520" y="1117"/>
                </a:lnTo>
                <a:lnTo>
                  <a:pt x="365" y="1037"/>
                </a:lnTo>
                <a:lnTo>
                  <a:pt x="253" y="1022"/>
                </a:lnTo>
                <a:lnTo>
                  <a:pt x="221" y="926"/>
                </a:lnTo>
                <a:lnTo>
                  <a:pt x="108" y="911"/>
                </a:lnTo>
                <a:lnTo>
                  <a:pt x="31" y="720"/>
                </a:lnTo>
                <a:lnTo>
                  <a:pt x="0" y="688"/>
                </a:lnTo>
                <a:lnTo>
                  <a:pt x="139" y="509"/>
                </a:lnTo>
                <a:lnTo>
                  <a:pt x="160" y="355"/>
                </a:lnTo>
                <a:lnTo>
                  <a:pt x="171" y="159"/>
                </a:lnTo>
                <a:lnTo>
                  <a:pt x="284" y="0"/>
                </a:lnTo>
                <a:close/>
              </a:path>
            </a:pathLst>
          </a:custGeom>
          <a:solidFill>
            <a:srgbClr val="FFDAD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86" name="Freeform 123">
            <a:extLst>
              <a:ext uri="{FF2B5EF4-FFF2-40B4-BE49-F238E27FC236}">
                <a16:creationId xmlns:a16="http://schemas.microsoft.com/office/drawing/2014/main" id="{F4A030A1-8F75-47B4-9FD6-D75A2FB56A93}"/>
              </a:ext>
            </a:extLst>
          </p:cNvPr>
          <p:cNvSpPr>
            <a:spLocks/>
          </p:cNvSpPr>
          <p:nvPr/>
        </p:nvSpPr>
        <p:spPr bwMode="auto">
          <a:xfrm>
            <a:off x="2842617" y="5272982"/>
            <a:ext cx="352723" cy="229195"/>
          </a:xfrm>
          <a:custGeom>
            <a:avLst/>
            <a:gdLst>
              <a:gd name="T0" fmla="*/ 0 w 473"/>
              <a:gd name="T1" fmla="*/ 105913 h 307"/>
              <a:gd name="T2" fmla="*/ 136814 w 473"/>
              <a:gd name="T3" fmla="*/ 93171 h 307"/>
              <a:gd name="T4" fmla="*/ 256128 w 473"/>
              <a:gd name="T5" fmla="*/ 59725 h 307"/>
              <a:gd name="T6" fmla="*/ 376238 w 473"/>
              <a:gd name="T7" fmla="*/ 0 h 307"/>
              <a:gd name="T8" fmla="*/ 319763 w 473"/>
              <a:gd name="T9" fmla="*/ 199084 h 307"/>
              <a:gd name="T10" fmla="*/ 239424 w 473"/>
              <a:gd name="T11" fmla="*/ 244475 h 307"/>
              <a:gd name="T12" fmla="*/ 132041 w 473"/>
              <a:gd name="T13" fmla="*/ 232530 h 307"/>
              <a:gd name="T14" fmla="*/ 65225 w 473"/>
              <a:gd name="T15" fmla="*/ 199084 h 307"/>
              <a:gd name="T16" fmla="*/ 0 w 473"/>
              <a:gd name="T17" fmla="*/ 105913 h 307"/>
              <a:gd name="T18" fmla="*/ 0 w 473"/>
              <a:gd name="T19" fmla="*/ 105913 h 307"/>
              <a:gd name="T20" fmla="*/ 0 w 473"/>
              <a:gd name="T21" fmla="*/ 105913 h 30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73" h="307">
                <a:moveTo>
                  <a:pt x="0" y="133"/>
                </a:moveTo>
                <a:lnTo>
                  <a:pt x="172" y="117"/>
                </a:lnTo>
                <a:lnTo>
                  <a:pt x="322" y="75"/>
                </a:lnTo>
                <a:lnTo>
                  <a:pt x="473" y="0"/>
                </a:lnTo>
                <a:lnTo>
                  <a:pt x="402" y="250"/>
                </a:lnTo>
                <a:lnTo>
                  <a:pt x="301" y="307"/>
                </a:lnTo>
                <a:lnTo>
                  <a:pt x="166" y="292"/>
                </a:lnTo>
                <a:lnTo>
                  <a:pt x="82" y="250"/>
                </a:lnTo>
                <a:lnTo>
                  <a:pt x="0" y="13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87" name="Freeform 124">
            <a:extLst>
              <a:ext uri="{FF2B5EF4-FFF2-40B4-BE49-F238E27FC236}">
                <a16:creationId xmlns:a16="http://schemas.microsoft.com/office/drawing/2014/main" id="{1DE2DB4C-B0CC-4B02-A254-4A39DBAB780A}"/>
              </a:ext>
            </a:extLst>
          </p:cNvPr>
          <p:cNvSpPr>
            <a:spLocks/>
          </p:cNvSpPr>
          <p:nvPr/>
        </p:nvSpPr>
        <p:spPr bwMode="auto">
          <a:xfrm>
            <a:off x="3147716" y="5561708"/>
            <a:ext cx="257472" cy="299144"/>
          </a:xfrm>
          <a:custGeom>
            <a:avLst/>
            <a:gdLst>
              <a:gd name="T0" fmla="*/ 0 w 348"/>
              <a:gd name="T1" fmla="*/ 192881 h 402"/>
              <a:gd name="T2" fmla="*/ 88389 w 348"/>
              <a:gd name="T3" fmla="*/ 74612 h 402"/>
              <a:gd name="T4" fmla="*/ 177567 w 348"/>
              <a:gd name="T5" fmla="*/ 3969 h 402"/>
              <a:gd name="T6" fmla="*/ 265167 w 348"/>
              <a:gd name="T7" fmla="*/ 0 h 402"/>
              <a:gd name="T8" fmla="*/ 274637 w 348"/>
              <a:gd name="T9" fmla="*/ 57944 h 402"/>
              <a:gd name="T10" fmla="*/ 232810 w 348"/>
              <a:gd name="T11" fmla="*/ 118269 h 402"/>
              <a:gd name="T12" fmla="*/ 240702 w 348"/>
              <a:gd name="T13" fmla="*/ 153987 h 402"/>
              <a:gd name="T14" fmla="*/ 194140 w 348"/>
              <a:gd name="T15" fmla="*/ 268287 h 402"/>
              <a:gd name="T16" fmla="*/ 78919 w 348"/>
              <a:gd name="T17" fmla="*/ 319087 h 402"/>
              <a:gd name="T18" fmla="*/ 0 w 348"/>
              <a:gd name="T19" fmla="*/ 192881 h 402"/>
              <a:gd name="T20" fmla="*/ 0 w 348"/>
              <a:gd name="T21" fmla="*/ 192881 h 402"/>
              <a:gd name="T22" fmla="*/ 0 w 348"/>
              <a:gd name="T23" fmla="*/ 192881 h 4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348" h="402">
                <a:moveTo>
                  <a:pt x="0" y="243"/>
                </a:moveTo>
                <a:lnTo>
                  <a:pt x="112" y="94"/>
                </a:lnTo>
                <a:lnTo>
                  <a:pt x="225" y="5"/>
                </a:lnTo>
                <a:lnTo>
                  <a:pt x="336" y="0"/>
                </a:lnTo>
                <a:lnTo>
                  <a:pt x="348" y="73"/>
                </a:lnTo>
                <a:lnTo>
                  <a:pt x="295" y="149"/>
                </a:lnTo>
                <a:lnTo>
                  <a:pt x="305" y="194"/>
                </a:lnTo>
                <a:lnTo>
                  <a:pt x="246" y="338"/>
                </a:lnTo>
                <a:lnTo>
                  <a:pt x="100" y="402"/>
                </a:lnTo>
                <a:lnTo>
                  <a:pt x="0" y="243"/>
                </a:lnTo>
                <a:close/>
              </a:path>
            </a:pathLst>
          </a:custGeom>
          <a:solidFill>
            <a:srgbClr val="FFDAD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88" name="Freeform 125">
            <a:extLst>
              <a:ext uri="{FF2B5EF4-FFF2-40B4-BE49-F238E27FC236}">
                <a16:creationId xmlns:a16="http://schemas.microsoft.com/office/drawing/2014/main" id="{C7814399-EA4C-49CA-A381-E1C595530A66}"/>
              </a:ext>
            </a:extLst>
          </p:cNvPr>
          <p:cNvSpPr>
            <a:spLocks/>
          </p:cNvSpPr>
          <p:nvPr/>
        </p:nvSpPr>
        <p:spPr bwMode="auto">
          <a:xfrm>
            <a:off x="3492996" y="5743278"/>
            <a:ext cx="220266" cy="175617"/>
          </a:xfrm>
          <a:custGeom>
            <a:avLst/>
            <a:gdLst>
              <a:gd name="T0" fmla="*/ 8761 w 295"/>
              <a:gd name="T1" fmla="*/ 70644 h 236"/>
              <a:gd name="T2" fmla="*/ 102741 w 295"/>
              <a:gd name="T3" fmla="*/ 7938 h 236"/>
              <a:gd name="T4" fmla="*/ 234950 w 295"/>
              <a:gd name="T5" fmla="*/ 0 h 236"/>
              <a:gd name="T6" fmla="*/ 172031 w 295"/>
              <a:gd name="T7" fmla="*/ 104775 h 236"/>
              <a:gd name="T8" fmla="*/ 0 w 295"/>
              <a:gd name="T9" fmla="*/ 187325 h 236"/>
              <a:gd name="T10" fmla="*/ 8761 w 295"/>
              <a:gd name="T11" fmla="*/ 70644 h 236"/>
              <a:gd name="T12" fmla="*/ 8761 w 295"/>
              <a:gd name="T13" fmla="*/ 70644 h 236"/>
              <a:gd name="T14" fmla="*/ 8761 w 295"/>
              <a:gd name="T15" fmla="*/ 70644 h 23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95" h="236">
                <a:moveTo>
                  <a:pt x="11" y="89"/>
                </a:moveTo>
                <a:lnTo>
                  <a:pt x="129" y="10"/>
                </a:lnTo>
                <a:lnTo>
                  <a:pt x="295" y="0"/>
                </a:lnTo>
                <a:lnTo>
                  <a:pt x="216" y="132"/>
                </a:lnTo>
                <a:lnTo>
                  <a:pt x="0" y="236"/>
                </a:lnTo>
                <a:lnTo>
                  <a:pt x="11" y="89"/>
                </a:lnTo>
                <a:close/>
              </a:path>
            </a:pathLst>
          </a:custGeom>
          <a:solidFill>
            <a:srgbClr val="FFDAD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89" name="Freeform 126">
            <a:extLst>
              <a:ext uri="{FF2B5EF4-FFF2-40B4-BE49-F238E27FC236}">
                <a16:creationId xmlns:a16="http://schemas.microsoft.com/office/drawing/2014/main" id="{ED52E9FB-A5E1-49BE-B386-0FD551CAD100}"/>
              </a:ext>
            </a:extLst>
          </p:cNvPr>
          <p:cNvSpPr>
            <a:spLocks/>
          </p:cNvSpPr>
          <p:nvPr/>
        </p:nvSpPr>
        <p:spPr bwMode="auto">
          <a:xfrm>
            <a:off x="2792016" y="5715000"/>
            <a:ext cx="681633" cy="689075"/>
          </a:xfrm>
          <a:custGeom>
            <a:avLst/>
            <a:gdLst>
              <a:gd name="T0" fmla="*/ 178205 w 918"/>
              <a:gd name="T1" fmla="*/ 8731 h 926"/>
              <a:gd name="T2" fmla="*/ 76034 w 918"/>
              <a:gd name="T3" fmla="*/ 3969 h 926"/>
              <a:gd name="T4" fmla="*/ 123555 w 918"/>
              <a:gd name="T5" fmla="*/ 62706 h 926"/>
              <a:gd name="T6" fmla="*/ 24553 w 918"/>
              <a:gd name="T7" fmla="*/ 96044 h 926"/>
              <a:gd name="T8" fmla="*/ 24553 w 918"/>
              <a:gd name="T9" fmla="*/ 159544 h 926"/>
              <a:gd name="T10" fmla="*/ 67322 w 918"/>
              <a:gd name="T11" fmla="*/ 255588 h 926"/>
              <a:gd name="T12" fmla="*/ 120387 w 918"/>
              <a:gd name="T13" fmla="*/ 269081 h 926"/>
              <a:gd name="T14" fmla="*/ 156820 w 918"/>
              <a:gd name="T15" fmla="*/ 390525 h 926"/>
              <a:gd name="T16" fmla="*/ 85538 w 918"/>
              <a:gd name="T17" fmla="*/ 532607 h 926"/>
              <a:gd name="T18" fmla="*/ 0 w 918"/>
              <a:gd name="T19" fmla="*/ 604838 h 926"/>
              <a:gd name="T20" fmla="*/ 280375 w 918"/>
              <a:gd name="T21" fmla="*/ 735013 h 926"/>
              <a:gd name="T22" fmla="*/ 727075 w 918"/>
              <a:gd name="T23" fmla="*/ 700088 h 926"/>
              <a:gd name="T24" fmla="*/ 654209 w 918"/>
              <a:gd name="T25" fmla="*/ 343694 h 926"/>
              <a:gd name="T26" fmla="*/ 543326 w 918"/>
              <a:gd name="T27" fmla="*/ 134144 h 926"/>
              <a:gd name="T28" fmla="*/ 407891 w 918"/>
              <a:gd name="T29" fmla="*/ 138906 h 926"/>
              <a:gd name="T30" fmla="*/ 335025 w 918"/>
              <a:gd name="T31" fmla="*/ 0 h 926"/>
              <a:gd name="T32" fmla="*/ 178205 w 918"/>
              <a:gd name="T33" fmla="*/ 8731 h 926"/>
              <a:gd name="T34" fmla="*/ 178205 w 918"/>
              <a:gd name="T35" fmla="*/ 8731 h 926"/>
              <a:gd name="T36" fmla="*/ 178205 w 918"/>
              <a:gd name="T37" fmla="*/ 8731 h 92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918" h="926">
                <a:moveTo>
                  <a:pt x="225" y="11"/>
                </a:moveTo>
                <a:lnTo>
                  <a:pt x="96" y="5"/>
                </a:lnTo>
                <a:lnTo>
                  <a:pt x="156" y="79"/>
                </a:lnTo>
                <a:lnTo>
                  <a:pt x="31" y="121"/>
                </a:lnTo>
                <a:lnTo>
                  <a:pt x="31" y="201"/>
                </a:lnTo>
                <a:lnTo>
                  <a:pt x="85" y="322"/>
                </a:lnTo>
                <a:lnTo>
                  <a:pt x="152" y="339"/>
                </a:lnTo>
                <a:lnTo>
                  <a:pt x="198" y="492"/>
                </a:lnTo>
                <a:lnTo>
                  <a:pt x="108" y="671"/>
                </a:lnTo>
                <a:lnTo>
                  <a:pt x="0" y="762"/>
                </a:lnTo>
                <a:lnTo>
                  <a:pt x="354" y="926"/>
                </a:lnTo>
                <a:lnTo>
                  <a:pt x="918" y="882"/>
                </a:lnTo>
                <a:lnTo>
                  <a:pt x="826" y="433"/>
                </a:lnTo>
                <a:lnTo>
                  <a:pt x="686" y="169"/>
                </a:lnTo>
                <a:lnTo>
                  <a:pt x="515" y="175"/>
                </a:lnTo>
                <a:lnTo>
                  <a:pt x="423" y="0"/>
                </a:lnTo>
                <a:lnTo>
                  <a:pt x="225" y="11"/>
                </a:lnTo>
                <a:close/>
              </a:path>
            </a:pathLst>
          </a:custGeom>
          <a:solidFill>
            <a:srgbClr val="FF698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90" name="Freeform 127">
            <a:extLst>
              <a:ext uri="{FF2B5EF4-FFF2-40B4-BE49-F238E27FC236}">
                <a16:creationId xmlns:a16="http://schemas.microsoft.com/office/drawing/2014/main" id="{E2B1416B-7D5C-40B0-94B9-9669A07602E5}"/>
              </a:ext>
            </a:extLst>
          </p:cNvPr>
          <p:cNvSpPr>
            <a:spLocks/>
          </p:cNvSpPr>
          <p:nvPr/>
        </p:nvSpPr>
        <p:spPr bwMode="auto">
          <a:xfrm>
            <a:off x="3091161" y="5729883"/>
            <a:ext cx="282773" cy="413742"/>
          </a:xfrm>
          <a:custGeom>
            <a:avLst/>
            <a:gdLst>
              <a:gd name="T0" fmla="*/ 62706 w 380"/>
              <a:gd name="T1" fmla="*/ 0 h 557"/>
              <a:gd name="T2" fmla="*/ 7938 w 380"/>
              <a:gd name="T3" fmla="*/ 38824 h 557"/>
              <a:gd name="T4" fmla="*/ 0 w 380"/>
              <a:gd name="T5" fmla="*/ 155296 h 557"/>
              <a:gd name="T6" fmla="*/ 29369 w 380"/>
              <a:gd name="T7" fmla="*/ 197289 h 557"/>
              <a:gd name="T8" fmla="*/ 67469 w 380"/>
              <a:gd name="T9" fmla="*/ 343869 h 557"/>
              <a:gd name="T10" fmla="*/ 72231 w 380"/>
              <a:gd name="T11" fmla="*/ 441325 h 557"/>
              <a:gd name="T12" fmla="*/ 200025 w 380"/>
              <a:gd name="T13" fmla="*/ 402501 h 557"/>
              <a:gd name="T14" fmla="*/ 301625 w 380"/>
              <a:gd name="T15" fmla="*/ 314553 h 557"/>
              <a:gd name="T16" fmla="*/ 219869 w 380"/>
              <a:gd name="T17" fmla="*/ 83986 h 557"/>
              <a:gd name="T18" fmla="*/ 148431 w 380"/>
              <a:gd name="T19" fmla="*/ 122810 h 557"/>
              <a:gd name="T20" fmla="*/ 62706 w 380"/>
              <a:gd name="T21" fmla="*/ 0 h 557"/>
              <a:gd name="T22" fmla="*/ 62706 w 380"/>
              <a:gd name="T23" fmla="*/ 0 h 557"/>
              <a:gd name="T24" fmla="*/ 62706 w 380"/>
              <a:gd name="T25" fmla="*/ 0 h 55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80" h="557">
                <a:moveTo>
                  <a:pt x="79" y="0"/>
                </a:moveTo>
                <a:lnTo>
                  <a:pt x="10" y="49"/>
                </a:lnTo>
                <a:lnTo>
                  <a:pt x="0" y="196"/>
                </a:lnTo>
                <a:lnTo>
                  <a:pt x="37" y="249"/>
                </a:lnTo>
                <a:lnTo>
                  <a:pt x="85" y="434"/>
                </a:lnTo>
                <a:lnTo>
                  <a:pt x="91" y="557"/>
                </a:lnTo>
                <a:lnTo>
                  <a:pt x="252" y="508"/>
                </a:lnTo>
                <a:lnTo>
                  <a:pt x="380" y="397"/>
                </a:lnTo>
                <a:lnTo>
                  <a:pt x="277" y="106"/>
                </a:lnTo>
                <a:lnTo>
                  <a:pt x="187" y="155"/>
                </a:lnTo>
                <a:lnTo>
                  <a:pt x="79" y="0"/>
                </a:lnTo>
                <a:close/>
              </a:path>
            </a:pathLst>
          </a:custGeom>
          <a:solidFill>
            <a:srgbClr val="FFFF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91" name="Freeform 128">
            <a:extLst>
              <a:ext uri="{FF2B5EF4-FFF2-40B4-BE49-F238E27FC236}">
                <a16:creationId xmlns:a16="http://schemas.microsoft.com/office/drawing/2014/main" id="{8C743994-F5A0-48A3-90E7-25BFFD60CC04}"/>
              </a:ext>
            </a:extLst>
          </p:cNvPr>
          <p:cNvSpPr>
            <a:spLocks/>
          </p:cNvSpPr>
          <p:nvPr/>
        </p:nvSpPr>
        <p:spPr bwMode="auto">
          <a:xfrm>
            <a:off x="3321844" y="4911329"/>
            <a:ext cx="479227" cy="705445"/>
          </a:xfrm>
          <a:custGeom>
            <a:avLst/>
            <a:gdLst>
              <a:gd name="T0" fmla="*/ 0 w 644"/>
              <a:gd name="T1" fmla="*/ 739748 h 946"/>
              <a:gd name="T2" fmla="*/ 511175 w 644"/>
              <a:gd name="T3" fmla="*/ 0 h 946"/>
              <a:gd name="T4" fmla="*/ 73819 w 644"/>
              <a:gd name="T5" fmla="*/ 709522 h 946"/>
              <a:gd name="T6" fmla="*/ 22225 w 644"/>
              <a:gd name="T7" fmla="*/ 752475 h 946"/>
              <a:gd name="T8" fmla="*/ 0 w 644"/>
              <a:gd name="T9" fmla="*/ 739748 h 946"/>
              <a:gd name="T10" fmla="*/ 0 w 644"/>
              <a:gd name="T11" fmla="*/ 739748 h 946"/>
              <a:gd name="T12" fmla="*/ 0 w 644"/>
              <a:gd name="T13" fmla="*/ 739748 h 94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44" h="946">
                <a:moveTo>
                  <a:pt x="0" y="930"/>
                </a:moveTo>
                <a:lnTo>
                  <a:pt x="644" y="0"/>
                </a:lnTo>
                <a:lnTo>
                  <a:pt x="93" y="892"/>
                </a:lnTo>
                <a:lnTo>
                  <a:pt x="28" y="946"/>
                </a:lnTo>
                <a:lnTo>
                  <a:pt x="0" y="930"/>
                </a:lnTo>
                <a:close/>
              </a:path>
            </a:pathLst>
          </a:custGeom>
          <a:solidFill>
            <a:srgbClr val="FFFF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92" name="Freeform 129">
            <a:extLst>
              <a:ext uri="{FF2B5EF4-FFF2-40B4-BE49-F238E27FC236}">
                <a16:creationId xmlns:a16="http://schemas.microsoft.com/office/drawing/2014/main" id="{5A2EE1E8-63CF-4D0B-9874-DF740652CE90}"/>
              </a:ext>
            </a:extLst>
          </p:cNvPr>
          <p:cNvSpPr>
            <a:spLocks/>
          </p:cNvSpPr>
          <p:nvPr/>
        </p:nvSpPr>
        <p:spPr bwMode="auto">
          <a:xfrm>
            <a:off x="3829349" y="5229820"/>
            <a:ext cx="467320" cy="322958"/>
          </a:xfrm>
          <a:custGeom>
            <a:avLst/>
            <a:gdLst>
              <a:gd name="T0" fmla="*/ 58738 w 628"/>
              <a:gd name="T1" fmla="*/ 79375 h 434"/>
              <a:gd name="T2" fmla="*/ 208756 w 628"/>
              <a:gd name="T3" fmla="*/ 74613 h 434"/>
              <a:gd name="T4" fmla="*/ 238919 w 628"/>
              <a:gd name="T5" fmla="*/ 0 h 434"/>
              <a:gd name="T6" fmla="*/ 319881 w 628"/>
              <a:gd name="T7" fmla="*/ 8731 h 434"/>
              <a:gd name="T8" fmla="*/ 365919 w 628"/>
              <a:gd name="T9" fmla="*/ 88106 h 434"/>
              <a:gd name="T10" fmla="*/ 468313 w 628"/>
              <a:gd name="T11" fmla="*/ 109538 h 434"/>
              <a:gd name="T12" fmla="*/ 498475 w 628"/>
              <a:gd name="T13" fmla="*/ 209550 h 434"/>
              <a:gd name="T14" fmla="*/ 327819 w 628"/>
              <a:gd name="T15" fmla="*/ 344488 h 434"/>
              <a:gd name="T16" fmla="*/ 0 w 628"/>
              <a:gd name="T17" fmla="*/ 277019 h 434"/>
              <a:gd name="T18" fmla="*/ 16669 w 628"/>
              <a:gd name="T19" fmla="*/ 142081 h 434"/>
              <a:gd name="T20" fmla="*/ 58738 w 628"/>
              <a:gd name="T21" fmla="*/ 79375 h 434"/>
              <a:gd name="T22" fmla="*/ 58738 w 628"/>
              <a:gd name="T23" fmla="*/ 79375 h 434"/>
              <a:gd name="T24" fmla="*/ 58738 w 628"/>
              <a:gd name="T25" fmla="*/ 79375 h 43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28" h="434">
                <a:moveTo>
                  <a:pt x="74" y="100"/>
                </a:moveTo>
                <a:lnTo>
                  <a:pt x="263" y="94"/>
                </a:lnTo>
                <a:lnTo>
                  <a:pt x="301" y="0"/>
                </a:lnTo>
                <a:lnTo>
                  <a:pt x="403" y="11"/>
                </a:lnTo>
                <a:lnTo>
                  <a:pt x="461" y="111"/>
                </a:lnTo>
                <a:lnTo>
                  <a:pt x="590" y="138"/>
                </a:lnTo>
                <a:lnTo>
                  <a:pt x="628" y="264"/>
                </a:lnTo>
                <a:lnTo>
                  <a:pt x="413" y="434"/>
                </a:lnTo>
                <a:lnTo>
                  <a:pt x="0" y="349"/>
                </a:lnTo>
                <a:lnTo>
                  <a:pt x="21" y="179"/>
                </a:lnTo>
                <a:lnTo>
                  <a:pt x="74" y="100"/>
                </a:lnTo>
                <a:close/>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93" name="Freeform 130">
            <a:extLst>
              <a:ext uri="{FF2B5EF4-FFF2-40B4-BE49-F238E27FC236}">
                <a16:creationId xmlns:a16="http://schemas.microsoft.com/office/drawing/2014/main" id="{C4527778-DEFF-4BF2-B47F-3B9973EF8FFE}"/>
              </a:ext>
            </a:extLst>
          </p:cNvPr>
          <p:cNvSpPr>
            <a:spLocks/>
          </p:cNvSpPr>
          <p:nvPr/>
        </p:nvSpPr>
        <p:spPr bwMode="auto">
          <a:xfrm>
            <a:off x="3329286" y="5454552"/>
            <a:ext cx="1102816" cy="913805"/>
          </a:xfrm>
          <a:custGeom>
            <a:avLst/>
            <a:gdLst>
              <a:gd name="T0" fmla="*/ 1103263 w 1481"/>
              <a:gd name="T1" fmla="*/ 3972 h 1227"/>
              <a:gd name="T2" fmla="*/ 1163628 w 1481"/>
              <a:gd name="T3" fmla="*/ 0 h 1227"/>
              <a:gd name="T4" fmla="*/ 1142977 w 1481"/>
              <a:gd name="T5" fmla="*/ 41309 h 1227"/>
              <a:gd name="T6" fmla="*/ 1176337 w 1481"/>
              <a:gd name="T7" fmla="*/ 54019 h 1227"/>
              <a:gd name="T8" fmla="*/ 1159657 w 1481"/>
              <a:gd name="T9" fmla="*/ 122337 h 1227"/>
              <a:gd name="T10" fmla="*/ 652108 w 1481"/>
              <a:gd name="T11" fmla="*/ 974725 h 1227"/>
              <a:gd name="T12" fmla="*/ 8737 w 1481"/>
              <a:gd name="T13" fmla="*/ 781687 h 1227"/>
              <a:gd name="T14" fmla="*/ 0 w 1481"/>
              <a:gd name="T15" fmla="*/ 701452 h 1227"/>
              <a:gd name="T16" fmla="*/ 1103263 w 1481"/>
              <a:gd name="T17" fmla="*/ 3972 h 1227"/>
              <a:gd name="T18" fmla="*/ 1103263 w 1481"/>
              <a:gd name="T19" fmla="*/ 3972 h 1227"/>
              <a:gd name="T20" fmla="*/ 1103263 w 1481"/>
              <a:gd name="T21" fmla="*/ 3972 h 12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481" h="1227">
                <a:moveTo>
                  <a:pt x="1389" y="5"/>
                </a:moveTo>
                <a:lnTo>
                  <a:pt x="1465" y="0"/>
                </a:lnTo>
                <a:lnTo>
                  <a:pt x="1439" y="52"/>
                </a:lnTo>
                <a:lnTo>
                  <a:pt x="1481" y="68"/>
                </a:lnTo>
                <a:lnTo>
                  <a:pt x="1460" y="154"/>
                </a:lnTo>
                <a:lnTo>
                  <a:pt x="821" y="1227"/>
                </a:lnTo>
                <a:lnTo>
                  <a:pt x="11" y="984"/>
                </a:lnTo>
                <a:lnTo>
                  <a:pt x="0" y="883"/>
                </a:lnTo>
                <a:lnTo>
                  <a:pt x="1389" y="5"/>
                </a:lnTo>
                <a:close/>
              </a:path>
            </a:pathLst>
          </a:custGeom>
          <a:solidFill>
            <a:srgbClr val="EBA17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94" name="Freeform 131">
            <a:extLst>
              <a:ext uri="{FF2B5EF4-FFF2-40B4-BE49-F238E27FC236}">
                <a16:creationId xmlns:a16="http://schemas.microsoft.com/office/drawing/2014/main" id="{09FDF859-1F62-491D-BAEB-1DFE56807BB5}"/>
              </a:ext>
            </a:extLst>
          </p:cNvPr>
          <p:cNvSpPr>
            <a:spLocks/>
          </p:cNvSpPr>
          <p:nvPr/>
        </p:nvSpPr>
        <p:spPr bwMode="auto">
          <a:xfrm>
            <a:off x="3326309" y="5359302"/>
            <a:ext cx="1046261" cy="918269"/>
          </a:xfrm>
          <a:custGeom>
            <a:avLst/>
            <a:gdLst>
              <a:gd name="T0" fmla="*/ 465931 w 1406"/>
              <a:gd name="T1" fmla="*/ 0 h 1233"/>
              <a:gd name="T2" fmla="*/ 537369 w 1406"/>
              <a:gd name="T3" fmla="*/ 17477 h 1233"/>
              <a:gd name="T4" fmla="*/ 604837 w 1406"/>
              <a:gd name="T5" fmla="*/ 76262 h 1233"/>
              <a:gd name="T6" fmla="*/ 588168 w 1406"/>
              <a:gd name="T7" fmla="*/ 117570 h 1233"/>
              <a:gd name="T8" fmla="*/ 894556 w 1406"/>
              <a:gd name="T9" fmla="*/ 150935 h 1233"/>
              <a:gd name="T10" fmla="*/ 959643 w 1406"/>
              <a:gd name="T11" fmla="*/ 76262 h 1233"/>
              <a:gd name="T12" fmla="*/ 1116012 w 1406"/>
              <a:gd name="T13" fmla="*/ 71495 h 1233"/>
              <a:gd name="T14" fmla="*/ 1000918 w 1406"/>
              <a:gd name="T15" fmla="*/ 311402 h 1233"/>
              <a:gd name="T16" fmla="*/ 750887 w 1406"/>
              <a:gd name="T17" fmla="*/ 761029 h 1233"/>
              <a:gd name="T18" fmla="*/ 613568 w 1406"/>
              <a:gd name="T19" fmla="*/ 979487 h 1233"/>
              <a:gd name="T20" fmla="*/ 0 w 1406"/>
              <a:gd name="T21" fmla="*/ 807104 h 1233"/>
              <a:gd name="T22" fmla="*/ 217487 w 1406"/>
              <a:gd name="T23" fmla="*/ 575141 h 1233"/>
              <a:gd name="T24" fmla="*/ 311150 w 1406"/>
              <a:gd name="T25" fmla="*/ 492524 h 1233"/>
              <a:gd name="T26" fmla="*/ 391319 w 1406"/>
              <a:gd name="T27" fmla="*/ 420234 h 1233"/>
              <a:gd name="T28" fmla="*/ 307181 w 1406"/>
              <a:gd name="T29" fmla="*/ 413085 h 1233"/>
              <a:gd name="T30" fmla="*/ 409575 w 1406"/>
              <a:gd name="T31" fmla="*/ 219253 h 1233"/>
              <a:gd name="T32" fmla="*/ 465931 w 1406"/>
              <a:gd name="T33" fmla="*/ 0 h 1233"/>
              <a:gd name="T34" fmla="*/ 465931 w 1406"/>
              <a:gd name="T35" fmla="*/ 0 h 1233"/>
              <a:gd name="T36" fmla="*/ 465931 w 1406"/>
              <a:gd name="T37" fmla="*/ 0 h 123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406" h="1233">
                <a:moveTo>
                  <a:pt x="587" y="0"/>
                </a:moveTo>
                <a:lnTo>
                  <a:pt x="677" y="22"/>
                </a:lnTo>
                <a:lnTo>
                  <a:pt x="762" y="96"/>
                </a:lnTo>
                <a:lnTo>
                  <a:pt x="741" y="148"/>
                </a:lnTo>
                <a:lnTo>
                  <a:pt x="1127" y="190"/>
                </a:lnTo>
                <a:lnTo>
                  <a:pt x="1209" y="96"/>
                </a:lnTo>
                <a:lnTo>
                  <a:pt x="1406" y="90"/>
                </a:lnTo>
                <a:lnTo>
                  <a:pt x="1261" y="392"/>
                </a:lnTo>
                <a:lnTo>
                  <a:pt x="946" y="958"/>
                </a:lnTo>
                <a:lnTo>
                  <a:pt x="773" y="1233"/>
                </a:lnTo>
                <a:lnTo>
                  <a:pt x="0" y="1016"/>
                </a:lnTo>
                <a:lnTo>
                  <a:pt x="274" y="724"/>
                </a:lnTo>
                <a:lnTo>
                  <a:pt x="392" y="620"/>
                </a:lnTo>
                <a:lnTo>
                  <a:pt x="493" y="529"/>
                </a:lnTo>
                <a:lnTo>
                  <a:pt x="387" y="520"/>
                </a:lnTo>
                <a:lnTo>
                  <a:pt x="516" y="276"/>
                </a:lnTo>
                <a:lnTo>
                  <a:pt x="587" y="0"/>
                </a:lnTo>
                <a:close/>
              </a:path>
            </a:pathLst>
          </a:custGeom>
          <a:solidFill>
            <a:srgbClr val="FFFF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95" name="Freeform 132">
            <a:extLst>
              <a:ext uri="{FF2B5EF4-FFF2-40B4-BE49-F238E27FC236}">
                <a16:creationId xmlns:a16="http://schemas.microsoft.com/office/drawing/2014/main" id="{6B42F387-5447-4E92-8010-051563B12CF1}"/>
              </a:ext>
            </a:extLst>
          </p:cNvPr>
          <p:cNvSpPr>
            <a:spLocks/>
          </p:cNvSpPr>
          <p:nvPr/>
        </p:nvSpPr>
        <p:spPr bwMode="auto">
          <a:xfrm>
            <a:off x="2238375" y="6170414"/>
            <a:ext cx="2269629" cy="666750"/>
          </a:xfrm>
          <a:custGeom>
            <a:avLst/>
            <a:gdLst>
              <a:gd name="T0" fmla="*/ 0 w 3050"/>
              <a:gd name="T1" fmla="*/ 711200 h 895"/>
              <a:gd name="T2" fmla="*/ 2420938 w 3050"/>
              <a:gd name="T3" fmla="*/ 711200 h 895"/>
              <a:gd name="T4" fmla="*/ 2306638 w 3050"/>
              <a:gd name="T5" fmla="*/ 537969 h 895"/>
              <a:gd name="T6" fmla="*/ 2378075 w 3050"/>
              <a:gd name="T7" fmla="*/ 483934 h 895"/>
              <a:gd name="T8" fmla="*/ 2182019 w 3050"/>
              <a:gd name="T9" fmla="*/ 407649 h 895"/>
              <a:gd name="T10" fmla="*/ 2251075 w 3050"/>
              <a:gd name="T11" fmla="*/ 340899 h 895"/>
              <a:gd name="T12" fmla="*/ 2155825 w 3050"/>
              <a:gd name="T13" fmla="*/ 302757 h 895"/>
              <a:gd name="T14" fmla="*/ 2195513 w 3050"/>
              <a:gd name="T15" fmla="*/ 261436 h 895"/>
              <a:gd name="T16" fmla="*/ 2033588 w 3050"/>
              <a:gd name="T17" fmla="*/ 252695 h 895"/>
              <a:gd name="T18" fmla="*/ 2126457 w 3050"/>
              <a:gd name="T19" fmla="*/ 156543 h 895"/>
              <a:gd name="T20" fmla="*/ 1897063 w 3050"/>
              <a:gd name="T21" fmla="*/ 139061 h 895"/>
              <a:gd name="T22" fmla="*/ 1785938 w 3050"/>
              <a:gd name="T23" fmla="*/ 223293 h 895"/>
              <a:gd name="T24" fmla="*/ 1381919 w 3050"/>
              <a:gd name="T25" fmla="*/ 96946 h 895"/>
              <a:gd name="T26" fmla="*/ 1284288 w 3050"/>
              <a:gd name="T27" fmla="*/ 189124 h 895"/>
              <a:gd name="T28" fmla="*/ 1143000 w 3050"/>
              <a:gd name="T29" fmla="*/ 156543 h 895"/>
              <a:gd name="T30" fmla="*/ 920750 w 3050"/>
              <a:gd name="T31" fmla="*/ 294016 h 895"/>
              <a:gd name="T32" fmla="*/ 710406 w 3050"/>
              <a:gd name="T33" fmla="*/ 236007 h 895"/>
              <a:gd name="T34" fmla="*/ 721519 w 3050"/>
              <a:gd name="T35" fmla="*/ 167668 h 895"/>
              <a:gd name="T36" fmla="*/ 640556 w 3050"/>
              <a:gd name="T37" fmla="*/ 105687 h 895"/>
              <a:gd name="T38" fmla="*/ 683419 w 3050"/>
              <a:gd name="T39" fmla="*/ 29402 h 895"/>
              <a:gd name="T40" fmla="*/ 627856 w 3050"/>
              <a:gd name="T41" fmla="*/ 0 h 895"/>
              <a:gd name="T42" fmla="*/ 512763 w 3050"/>
              <a:gd name="T43" fmla="*/ 139061 h 895"/>
              <a:gd name="T44" fmla="*/ 478631 w 3050"/>
              <a:gd name="T45" fmla="*/ 79464 h 895"/>
              <a:gd name="T46" fmla="*/ 173038 w 3050"/>
              <a:gd name="T47" fmla="*/ 269382 h 895"/>
              <a:gd name="T48" fmla="*/ 219075 w 3050"/>
              <a:gd name="T49" fmla="*/ 371095 h 895"/>
              <a:gd name="T50" fmla="*/ 100013 w 3050"/>
              <a:gd name="T51" fmla="*/ 445791 h 895"/>
              <a:gd name="T52" fmla="*/ 181769 w 3050"/>
              <a:gd name="T53" fmla="*/ 479166 h 895"/>
              <a:gd name="T54" fmla="*/ 96838 w 3050"/>
              <a:gd name="T55" fmla="*/ 533201 h 895"/>
              <a:gd name="T56" fmla="*/ 181769 w 3050"/>
              <a:gd name="T57" fmla="*/ 558630 h 895"/>
              <a:gd name="T58" fmla="*/ 57150 w 3050"/>
              <a:gd name="T59" fmla="*/ 634915 h 895"/>
              <a:gd name="T60" fmla="*/ 142081 w 3050"/>
              <a:gd name="T61" fmla="*/ 660343 h 895"/>
              <a:gd name="T62" fmla="*/ 0 w 3050"/>
              <a:gd name="T63" fmla="*/ 711200 h 895"/>
              <a:gd name="T64" fmla="*/ 0 w 3050"/>
              <a:gd name="T65" fmla="*/ 711200 h 895"/>
              <a:gd name="T66" fmla="*/ 0 w 3050"/>
              <a:gd name="T67" fmla="*/ 711200 h 895"/>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050" h="895">
                <a:moveTo>
                  <a:pt x="0" y="895"/>
                </a:moveTo>
                <a:lnTo>
                  <a:pt x="3050" y="895"/>
                </a:lnTo>
                <a:lnTo>
                  <a:pt x="2906" y="677"/>
                </a:lnTo>
                <a:lnTo>
                  <a:pt x="2996" y="609"/>
                </a:lnTo>
                <a:lnTo>
                  <a:pt x="2749" y="513"/>
                </a:lnTo>
                <a:lnTo>
                  <a:pt x="2836" y="429"/>
                </a:lnTo>
                <a:lnTo>
                  <a:pt x="2716" y="381"/>
                </a:lnTo>
                <a:lnTo>
                  <a:pt x="2766" y="329"/>
                </a:lnTo>
                <a:lnTo>
                  <a:pt x="2562" y="318"/>
                </a:lnTo>
                <a:lnTo>
                  <a:pt x="2679" y="197"/>
                </a:lnTo>
                <a:lnTo>
                  <a:pt x="2390" y="175"/>
                </a:lnTo>
                <a:lnTo>
                  <a:pt x="2250" y="281"/>
                </a:lnTo>
                <a:lnTo>
                  <a:pt x="1741" y="122"/>
                </a:lnTo>
                <a:lnTo>
                  <a:pt x="1618" y="238"/>
                </a:lnTo>
                <a:lnTo>
                  <a:pt x="1440" y="197"/>
                </a:lnTo>
                <a:lnTo>
                  <a:pt x="1160" y="370"/>
                </a:lnTo>
                <a:lnTo>
                  <a:pt x="895" y="297"/>
                </a:lnTo>
                <a:lnTo>
                  <a:pt x="909" y="211"/>
                </a:lnTo>
                <a:lnTo>
                  <a:pt x="807" y="133"/>
                </a:lnTo>
                <a:lnTo>
                  <a:pt x="861" y="37"/>
                </a:lnTo>
                <a:lnTo>
                  <a:pt x="791" y="0"/>
                </a:lnTo>
                <a:lnTo>
                  <a:pt x="646" y="175"/>
                </a:lnTo>
                <a:lnTo>
                  <a:pt x="603" y="100"/>
                </a:lnTo>
                <a:lnTo>
                  <a:pt x="218" y="339"/>
                </a:lnTo>
                <a:lnTo>
                  <a:pt x="276" y="467"/>
                </a:lnTo>
                <a:lnTo>
                  <a:pt x="126" y="561"/>
                </a:lnTo>
                <a:lnTo>
                  <a:pt x="229" y="603"/>
                </a:lnTo>
                <a:lnTo>
                  <a:pt x="122" y="671"/>
                </a:lnTo>
                <a:lnTo>
                  <a:pt x="229" y="703"/>
                </a:lnTo>
                <a:lnTo>
                  <a:pt x="72" y="799"/>
                </a:lnTo>
                <a:lnTo>
                  <a:pt x="179" y="831"/>
                </a:lnTo>
                <a:lnTo>
                  <a:pt x="0" y="895"/>
                </a:lnTo>
                <a:close/>
              </a:path>
            </a:pathLst>
          </a:custGeom>
          <a:solidFill>
            <a:srgbClr val="FFFF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96" name="Freeform 133">
            <a:extLst>
              <a:ext uri="{FF2B5EF4-FFF2-40B4-BE49-F238E27FC236}">
                <a16:creationId xmlns:a16="http://schemas.microsoft.com/office/drawing/2014/main" id="{F1A824EB-6EF5-4121-B305-EA5B0872FA63}"/>
              </a:ext>
            </a:extLst>
          </p:cNvPr>
          <p:cNvSpPr>
            <a:spLocks/>
          </p:cNvSpPr>
          <p:nvPr/>
        </p:nvSpPr>
        <p:spPr bwMode="auto">
          <a:xfrm>
            <a:off x="3588247" y="4609207"/>
            <a:ext cx="754558" cy="695027"/>
          </a:xfrm>
          <a:custGeom>
            <a:avLst/>
            <a:gdLst>
              <a:gd name="T0" fmla="*/ 38138 w 1013"/>
              <a:gd name="T1" fmla="*/ 650276 h 936"/>
              <a:gd name="T2" fmla="*/ 227236 w 1013"/>
              <a:gd name="T3" fmla="*/ 487905 h 936"/>
              <a:gd name="T4" fmla="*/ 289210 w 1013"/>
              <a:gd name="T5" fmla="*/ 521171 h 936"/>
              <a:gd name="T6" fmla="*/ 437788 w 1013"/>
              <a:gd name="T7" fmla="*/ 312861 h 936"/>
              <a:gd name="T8" fmla="*/ 533132 w 1013"/>
              <a:gd name="T9" fmla="*/ 355632 h 936"/>
              <a:gd name="T10" fmla="*/ 804862 w 1013"/>
              <a:gd name="T11" fmla="*/ 0 h 936"/>
              <a:gd name="T12" fmla="*/ 800095 w 1013"/>
              <a:gd name="T13" fmla="*/ 134649 h 936"/>
              <a:gd name="T14" fmla="*/ 568091 w 1013"/>
              <a:gd name="T15" fmla="*/ 445134 h 936"/>
              <a:gd name="T16" fmla="*/ 481487 w 1013"/>
              <a:gd name="T17" fmla="*/ 399987 h 936"/>
              <a:gd name="T18" fmla="*/ 305895 w 1013"/>
              <a:gd name="T19" fmla="*/ 620178 h 936"/>
              <a:gd name="T20" fmla="*/ 227236 w 1013"/>
              <a:gd name="T21" fmla="*/ 586912 h 936"/>
              <a:gd name="T22" fmla="*/ 62768 w 1013"/>
              <a:gd name="T23" fmla="*/ 741362 h 936"/>
              <a:gd name="T24" fmla="*/ 0 w 1013"/>
              <a:gd name="T25" fmla="*/ 704135 h 936"/>
              <a:gd name="T26" fmla="*/ 38138 w 1013"/>
              <a:gd name="T27" fmla="*/ 650276 h 936"/>
              <a:gd name="T28" fmla="*/ 38138 w 1013"/>
              <a:gd name="T29" fmla="*/ 650276 h 936"/>
              <a:gd name="T30" fmla="*/ 38138 w 1013"/>
              <a:gd name="T31" fmla="*/ 650276 h 9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013" h="936">
                <a:moveTo>
                  <a:pt x="48" y="821"/>
                </a:moveTo>
                <a:lnTo>
                  <a:pt x="286" y="616"/>
                </a:lnTo>
                <a:lnTo>
                  <a:pt x="364" y="658"/>
                </a:lnTo>
                <a:lnTo>
                  <a:pt x="551" y="395"/>
                </a:lnTo>
                <a:lnTo>
                  <a:pt x="671" y="449"/>
                </a:lnTo>
                <a:lnTo>
                  <a:pt x="1013" y="0"/>
                </a:lnTo>
                <a:lnTo>
                  <a:pt x="1007" y="170"/>
                </a:lnTo>
                <a:lnTo>
                  <a:pt x="715" y="562"/>
                </a:lnTo>
                <a:lnTo>
                  <a:pt x="606" y="505"/>
                </a:lnTo>
                <a:lnTo>
                  <a:pt x="385" y="783"/>
                </a:lnTo>
                <a:lnTo>
                  <a:pt x="286" y="741"/>
                </a:lnTo>
                <a:lnTo>
                  <a:pt x="79" y="936"/>
                </a:lnTo>
                <a:lnTo>
                  <a:pt x="0" y="889"/>
                </a:lnTo>
                <a:lnTo>
                  <a:pt x="48" y="8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97" name="Freeform 134">
            <a:extLst>
              <a:ext uri="{FF2B5EF4-FFF2-40B4-BE49-F238E27FC236}">
                <a16:creationId xmlns:a16="http://schemas.microsoft.com/office/drawing/2014/main" id="{A78EE6E0-2E05-4266-A22C-25363C661CC9}"/>
              </a:ext>
            </a:extLst>
          </p:cNvPr>
          <p:cNvSpPr>
            <a:spLocks/>
          </p:cNvSpPr>
          <p:nvPr/>
        </p:nvSpPr>
        <p:spPr bwMode="auto">
          <a:xfrm>
            <a:off x="2457153" y="4871146"/>
            <a:ext cx="375047" cy="693539"/>
          </a:xfrm>
          <a:custGeom>
            <a:avLst/>
            <a:gdLst>
              <a:gd name="T0" fmla="*/ 400050 w 503"/>
              <a:gd name="T1" fmla="*/ 22225 h 932"/>
              <a:gd name="T2" fmla="*/ 357102 w 503"/>
              <a:gd name="T3" fmla="*/ 98425 h 932"/>
              <a:gd name="T4" fmla="*/ 313359 w 503"/>
              <a:gd name="T5" fmla="*/ 208756 h 932"/>
              <a:gd name="T6" fmla="*/ 304611 w 503"/>
              <a:gd name="T7" fmla="*/ 307975 h 932"/>
              <a:gd name="T8" fmla="*/ 304611 w 503"/>
              <a:gd name="T9" fmla="*/ 364331 h 932"/>
              <a:gd name="T10" fmla="*/ 261663 w 503"/>
              <a:gd name="T11" fmla="*/ 440531 h 932"/>
              <a:gd name="T12" fmla="*/ 190879 w 503"/>
              <a:gd name="T13" fmla="*/ 539750 h 932"/>
              <a:gd name="T14" fmla="*/ 209171 w 503"/>
              <a:gd name="T15" fmla="*/ 550863 h 932"/>
              <a:gd name="T16" fmla="*/ 226668 w 503"/>
              <a:gd name="T17" fmla="*/ 618331 h 932"/>
              <a:gd name="T18" fmla="*/ 261663 w 503"/>
              <a:gd name="T19" fmla="*/ 683419 h 932"/>
              <a:gd name="T20" fmla="*/ 287909 w 503"/>
              <a:gd name="T21" fmla="*/ 717550 h 932"/>
              <a:gd name="T22" fmla="*/ 217920 w 503"/>
              <a:gd name="T23" fmla="*/ 739775 h 932"/>
              <a:gd name="T24" fmla="*/ 122481 w 503"/>
              <a:gd name="T25" fmla="*/ 717550 h 932"/>
              <a:gd name="T26" fmla="*/ 77147 w 503"/>
              <a:gd name="T27" fmla="*/ 694531 h 932"/>
              <a:gd name="T28" fmla="*/ 43743 w 503"/>
              <a:gd name="T29" fmla="*/ 672306 h 932"/>
              <a:gd name="T30" fmla="*/ 18293 w 503"/>
              <a:gd name="T31" fmla="*/ 638969 h 932"/>
              <a:gd name="T32" fmla="*/ 0 w 503"/>
              <a:gd name="T33" fmla="*/ 606425 h 932"/>
              <a:gd name="T34" fmla="*/ 7953 w 503"/>
              <a:gd name="T35" fmla="*/ 561975 h 932"/>
              <a:gd name="T36" fmla="*/ 18293 w 503"/>
              <a:gd name="T37" fmla="*/ 550863 h 932"/>
              <a:gd name="T38" fmla="*/ 62036 w 503"/>
              <a:gd name="T39" fmla="*/ 528638 h 932"/>
              <a:gd name="T40" fmla="*/ 25450 w 503"/>
              <a:gd name="T41" fmla="*/ 573088 h 932"/>
              <a:gd name="T42" fmla="*/ 52492 w 503"/>
              <a:gd name="T43" fmla="*/ 584200 h 932"/>
              <a:gd name="T44" fmla="*/ 43743 w 503"/>
              <a:gd name="T45" fmla="*/ 628650 h 932"/>
              <a:gd name="T46" fmla="*/ 77147 w 503"/>
              <a:gd name="T47" fmla="*/ 595313 h 932"/>
              <a:gd name="T48" fmla="*/ 70784 w 503"/>
              <a:gd name="T49" fmla="*/ 638969 h 932"/>
              <a:gd name="T50" fmla="*/ 104188 w 503"/>
              <a:gd name="T51" fmla="*/ 595313 h 932"/>
              <a:gd name="T52" fmla="*/ 95439 w 503"/>
              <a:gd name="T53" fmla="*/ 661194 h 932"/>
              <a:gd name="T54" fmla="*/ 113732 w 503"/>
              <a:gd name="T55" fmla="*/ 606425 h 932"/>
              <a:gd name="T56" fmla="*/ 130434 w 503"/>
              <a:gd name="T57" fmla="*/ 672306 h 932"/>
              <a:gd name="T58" fmla="*/ 139182 w 503"/>
              <a:gd name="T59" fmla="*/ 628650 h 932"/>
              <a:gd name="T60" fmla="*/ 157475 w 503"/>
              <a:gd name="T61" fmla="*/ 672306 h 932"/>
              <a:gd name="T62" fmla="*/ 166224 w 503"/>
              <a:gd name="T63" fmla="*/ 628650 h 932"/>
              <a:gd name="T64" fmla="*/ 190879 w 503"/>
              <a:gd name="T65" fmla="*/ 672306 h 932"/>
              <a:gd name="T66" fmla="*/ 200423 w 503"/>
              <a:gd name="T67" fmla="*/ 618331 h 932"/>
              <a:gd name="T68" fmla="*/ 182925 w 503"/>
              <a:gd name="T69" fmla="*/ 573088 h 932"/>
              <a:gd name="T70" fmla="*/ 157475 w 503"/>
              <a:gd name="T71" fmla="*/ 561975 h 932"/>
              <a:gd name="T72" fmla="*/ 157475 w 503"/>
              <a:gd name="T73" fmla="*/ 539750 h 932"/>
              <a:gd name="T74" fmla="*/ 147931 w 503"/>
              <a:gd name="T75" fmla="*/ 508000 h 932"/>
              <a:gd name="T76" fmla="*/ 190879 w 503"/>
              <a:gd name="T77" fmla="*/ 496094 h 932"/>
              <a:gd name="T78" fmla="*/ 157475 w 503"/>
              <a:gd name="T79" fmla="*/ 462756 h 932"/>
              <a:gd name="T80" fmla="*/ 200423 w 503"/>
              <a:gd name="T81" fmla="*/ 485775 h 932"/>
              <a:gd name="T82" fmla="*/ 190879 w 503"/>
              <a:gd name="T83" fmla="*/ 440531 h 932"/>
              <a:gd name="T84" fmla="*/ 226668 w 503"/>
              <a:gd name="T85" fmla="*/ 451644 h 932"/>
              <a:gd name="T86" fmla="*/ 209171 w 503"/>
              <a:gd name="T87" fmla="*/ 397669 h 932"/>
              <a:gd name="T88" fmla="*/ 252914 w 503"/>
              <a:gd name="T89" fmla="*/ 418306 h 932"/>
              <a:gd name="T90" fmla="*/ 244166 w 503"/>
              <a:gd name="T91" fmla="*/ 386556 h 932"/>
              <a:gd name="T92" fmla="*/ 271207 w 503"/>
              <a:gd name="T93" fmla="*/ 386556 h 932"/>
              <a:gd name="T94" fmla="*/ 279955 w 503"/>
              <a:gd name="T95" fmla="*/ 341313 h 932"/>
              <a:gd name="T96" fmla="*/ 261663 w 503"/>
              <a:gd name="T97" fmla="*/ 275431 h 932"/>
              <a:gd name="T98" fmla="*/ 261663 w 503"/>
              <a:gd name="T99" fmla="*/ 154781 h 932"/>
              <a:gd name="T100" fmla="*/ 304611 w 503"/>
              <a:gd name="T101" fmla="*/ 55563 h 932"/>
              <a:gd name="T102" fmla="*/ 357102 w 503"/>
              <a:gd name="T103" fmla="*/ 0 h 932"/>
              <a:gd name="T104" fmla="*/ 400050 w 503"/>
              <a:gd name="T105" fmla="*/ 22225 h 932"/>
              <a:gd name="T106" fmla="*/ 400050 w 503"/>
              <a:gd name="T107" fmla="*/ 22225 h 932"/>
              <a:gd name="T108" fmla="*/ 400050 w 503"/>
              <a:gd name="T109" fmla="*/ 22225 h 93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503" h="932">
                <a:moveTo>
                  <a:pt x="503" y="28"/>
                </a:moveTo>
                <a:lnTo>
                  <a:pt x="449" y="124"/>
                </a:lnTo>
                <a:lnTo>
                  <a:pt x="394" y="263"/>
                </a:lnTo>
                <a:lnTo>
                  <a:pt x="383" y="388"/>
                </a:lnTo>
                <a:lnTo>
                  <a:pt x="383" y="459"/>
                </a:lnTo>
                <a:lnTo>
                  <a:pt x="329" y="555"/>
                </a:lnTo>
                <a:lnTo>
                  <a:pt x="240" y="680"/>
                </a:lnTo>
                <a:lnTo>
                  <a:pt x="263" y="694"/>
                </a:lnTo>
                <a:lnTo>
                  <a:pt x="285" y="779"/>
                </a:lnTo>
                <a:lnTo>
                  <a:pt x="329" y="861"/>
                </a:lnTo>
                <a:lnTo>
                  <a:pt x="362" y="904"/>
                </a:lnTo>
                <a:lnTo>
                  <a:pt x="274" y="932"/>
                </a:lnTo>
                <a:lnTo>
                  <a:pt x="154" y="904"/>
                </a:lnTo>
                <a:lnTo>
                  <a:pt x="97" y="875"/>
                </a:lnTo>
                <a:lnTo>
                  <a:pt x="55" y="847"/>
                </a:lnTo>
                <a:lnTo>
                  <a:pt x="23" y="805"/>
                </a:lnTo>
                <a:lnTo>
                  <a:pt x="0" y="764"/>
                </a:lnTo>
                <a:lnTo>
                  <a:pt x="10" y="708"/>
                </a:lnTo>
                <a:lnTo>
                  <a:pt x="23" y="694"/>
                </a:lnTo>
                <a:lnTo>
                  <a:pt x="78" y="666"/>
                </a:lnTo>
                <a:lnTo>
                  <a:pt x="32" y="722"/>
                </a:lnTo>
                <a:lnTo>
                  <a:pt x="66" y="736"/>
                </a:lnTo>
                <a:lnTo>
                  <a:pt x="55" y="792"/>
                </a:lnTo>
                <a:lnTo>
                  <a:pt x="97" y="750"/>
                </a:lnTo>
                <a:lnTo>
                  <a:pt x="89" y="805"/>
                </a:lnTo>
                <a:lnTo>
                  <a:pt x="131" y="750"/>
                </a:lnTo>
                <a:lnTo>
                  <a:pt x="120" y="833"/>
                </a:lnTo>
                <a:lnTo>
                  <a:pt x="143" y="764"/>
                </a:lnTo>
                <a:lnTo>
                  <a:pt x="164" y="847"/>
                </a:lnTo>
                <a:lnTo>
                  <a:pt x="175" y="792"/>
                </a:lnTo>
                <a:lnTo>
                  <a:pt x="198" y="847"/>
                </a:lnTo>
                <a:lnTo>
                  <a:pt x="209" y="792"/>
                </a:lnTo>
                <a:lnTo>
                  <a:pt x="240" y="847"/>
                </a:lnTo>
                <a:lnTo>
                  <a:pt x="252" y="779"/>
                </a:lnTo>
                <a:lnTo>
                  <a:pt x="230" y="722"/>
                </a:lnTo>
                <a:lnTo>
                  <a:pt x="198" y="708"/>
                </a:lnTo>
                <a:lnTo>
                  <a:pt x="198" y="680"/>
                </a:lnTo>
                <a:lnTo>
                  <a:pt x="186" y="640"/>
                </a:lnTo>
                <a:lnTo>
                  <a:pt x="240" y="625"/>
                </a:lnTo>
                <a:lnTo>
                  <a:pt x="198" y="583"/>
                </a:lnTo>
                <a:lnTo>
                  <a:pt x="252" y="612"/>
                </a:lnTo>
                <a:lnTo>
                  <a:pt x="240" y="555"/>
                </a:lnTo>
                <a:lnTo>
                  <a:pt x="285" y="569"/>
                </a:lnTo>
                <a:lnTo>
                  <a:pt x="263" y="501"/>
                </a:lnTo>
                <a:lnTo>
                  <a:pt x="318" y="527"/>
                </a:lnTo>
                <a:lnTo>
                  <a:pt x="307" y="487"/>
                </a:lnTo>
                <a:lnTo>
                  <a:pt x="341" y="487"/>
                </a:lnTo>
                <a:lnTo>
                  <a:pt x="352" y="430"/>
                </a:lnTo>
                <a:lnTo>
                  <a:pt x="329" y="347"/>
                </a:lnTo>
                <a:lnTo>
                  <a:pt x="329" y="195"/>
                </a:lnTo>
                <a:lnTo>
                  <a:pt x="383" y="70"/>
                </a:lnTo>
                <a:lnTo>
                  <a:pt x="449" y="0"/>
                </a:lnTo>
                <a:lnTo>
                  <a:pt x="503"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98" name="Freeform 135">
            <a:extLst>
              <a:ext uri="{FF2B5EF4-FFF2-40B4-BE49-F238E27FC236}">
                <a16:creationId xmlns:a16="http://schemas.microsoft.com/office/drawing/2014/main" id="{3449ADDA-185C-47C3-9626-A45D9114C10C}"/>
              </a:ext>
            </a:extLst>
          </p:cNvPr>
          <p:cNvSpPr>
            <a:spLocks/>
          </p:cNvSpPr>
          <p:nvPr/>
        </p:nvSpPr>
        <p:spPr bwMode="auto">
          <a:xfrm>
            <a:off x="2440782" y="4643438"/>
            <a:ext cx="735211" cy="733723"/>
          </a:xfrm>
          <a:custGeom>
            <a:avLst/>
            <a:gdLst>
              <a:gd name="T0" fmla="*/ 322263 w 988"/>
              <a:gd name="T1" fmla="*/ 144316 h 987"/>
              <a:gd name="T2" fmla="*/ 270669 w 988"/>
              <a:gd name="T3" fmla="*/ 166519 h 987"/>
              <a:gd name="T4" fmla="*/ 227013 w 988"/>
              <a:gd name="T5" fmla="*/ 209338 h 987"/>
              <a:gd name="T6" fmla="*/ 184150 w 988"/>
              <a:gd name="T7" fmla="*/ 298941 h 987"/>
              <a:gd name="T8" fmla="*/ 165894 w 988"/>
              <a:gd name="T9" fmla="*/ 386958 h 987"/>
              <a:gd name="T10" fmla="*/ 165894 w 988"/>
              <a:gd name="T11" fmla="*/ 440878 h 987"/>
              <a:gd name="T12" fmla="*/ 165894 w 988"/>
              <a:gd name="T13" fmla="*/ 497177 h 987"/>
              <a:gd name="T14" fmla="*/ 140494 w 988"/>
              <a:gd name="T15" fmla="*/ 574886 h 987"/>
              <a:gd name="T16" fmla="*/ 88900 w 988"/>
              <a:gd name="T17" fmla="*/ 650216 h 987"/>
              <a:gd name="T18" fmla="*/ 36513 w 988"/>
              <a:gd name="T19" fmla="*/ 705722 h 987"/>
              <a:gd name="T20" fmla="*/ 26194 w 988"/>
              <a:gd name="T21" fmla="*/ 728718 h 987"/>
              <a:gd name="T22" fmla="*/ 53181 w 988"/>
              <a:gd name="T23" fmla="*/ 762021 h 987"/>
              <a:gd name="T24" fmla="*/ 95250 w 988"/>
              <a:gd name="T25" fmla="*/ 782638 h 987"/>
              <a:gd name="T26" fmla="*/ 43656 w 988"/>
              <a:gd name="T27" fmla="*/ 782638 h 987"/>
              <a:gd name="T28" fmla="*/ 18256 w 988"/>
              <a:gd name="T29" fmla="*/ 739026 h 987"/>
              <a:gd name="T30" fmla="*/ 0 w 988"/>
              <a:gd name="T31" fmla="*/ 716823 h 987"/>
              <a:gd name="T32" fmla="*/ 18256 w 988"/>
              <a:gd name="T33" fmla="*/ 683520 h 987"/>
              <a:gd name="T34" fmla="*/ 131763 w 988"/>
              <a:gd name="T35" fmla="*/ 551098 h 987"/>
              <a:gd name="T36" fmla="*/ 148431 w 988"/>
              <a:gd name="T37" fmla="*/ 508279 h 987"/>
              <a:gd name="T38" fmla="*/ 140494 w 988"/>
              <a:gd name="T39" fmla="*/ 386958 h 987"/>
              <a:gd name="T40" fmla="*/ 157163 w 988"/>
              <a:gd name="T41" fmla="*/ 287840 h 987"/>
              <a:gd name="T42" fmla="*/ 208756 w 988"/>
              <a:gd name="T43" fmla="*/ 188721 h 987"/>
              <a:gd name="T44" fmla="*/ 261938 w 988"/>
              <a:gd name="T45" fmla="*/ 144316 h 987"/>
              <a:gd name="T46" fmla="*/ 288925 w 988"/>
              <a:gd name="T47" fmla="*/ 132422 h 987"/>
              <a:gd name="T48" fmla="*/ 288925 w 988"/>
              <a:gd name="T49" fmla="*/ 99118 h 987"/>
              <a:gd name="T50" fmla="*/ 322263 w 988"/>
              <a:gd name="T51" fmla="*/ 45198 h 987"/>
              <a:gd name="T52" fmla="*/ 374650 w 988"/>
              <a:gd name="T53" fmla="*/ 11101 h 987"/>
              <a:gd name="T54" fmla="*/ 435769 w 988"/>
              <a:gd name="T55" fmla="*/ 0 h 987"/>
              <a:gd name="T56" fmla="*/ 504825 w 988"/>
              <a:gd name="T57" fmla="*/ 22995 h 987"/>
              <a:gd name="T58" fmla="*/ 574675 w 988"/>
              <a:gd name="T59" fmla="*/ 56299 h 987"/>
              <a:gd name="T60" fmla="*/ 661988 w 988"/>
              <a:gd name="T61" fmla="*/ 56299 h 987"/>
              <a:gd name="T62" fmla="*/ 739775 w 988"/>
              <a:gd name="T63" fmla="*/ 34097 h 987"/>
              <a:gd name="T64" fmla="*/ 784225 w 988"/>
              <a:gd name="T65" fmla="*/ 11101 h 987"/>
              <a:gd name="T66" fmla="*/ 713581 w 988"/>
              <a:gd name="T67" fmla="*/ 78502 h 987"/>
              <a:gd name="T68" fmla="*/ 635000 w 988"/>
              <a:gd name="T69" fmla="*/ 88017 h 987"/>
              <a:gd name="T70" fmla="*/ 566738 w 988"/>
              <a:gd name="T71" fmla="*/ 78502 h 987"/>
              <a:gd name="T72" fmla="*/ 504825 w 988"/>
              <a:gd name="T73" fmla="*/ 45198 h 987"/>
              <a:gd name="T74" fmla="*/ 453231 w 988"/>
              <a:gd name="T75" fmla="*/ 34097 h 987"/>
              <a:gd name="T76" fmla="*/ 400844 w 988"/>
              <a:gd name="T77" fmla="*/ 34097 h 987"/>
              <a:gd name="T78" fmla="*/ 349250 w 988"/>
              <a:gd name="T79" fmla="*/ 56299 h 987"/>
              <a:gd name="T80" fmla="*/ 313531 w 988"/>
              <a:gd name="T81" fmla="*/ 99118 h 987"/>
              <a:gd name="T82" fmla="*/ 305594 w 988"/>
              <a:gd name="T83" fmla="*/ 122114 h 987"/>
              <a:gd name="T84" fmla="*/ 322263 w 988"/>
              <a:gd name="T85" fmla="*/ 144316 h 987"/>
              <a:gd name="T86" fmla="*/ 322263 w 988"/>
              <a:gd name="T87" fmla="*/ 144316 h 987"/>
              <a:gd name="T88" fmla="*/ 322263 w 988"/>
              <a:gd name="T89" fmla="*/ 144316 h 987"/>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988" h="987">
                <a:moveTo>
                  <a:pt x="406" y="182"/>
                </a:moveTo>
                <a:lnTo>
                  <a:pt x="341" y="210"/>
                </a:lnTo>
                <a:lnTo>
                  <a:pt x="286" y="264"/>
                </a:lnTo>
                <a:lnTo>
                  <a:pt x="232" y="377"/>
                </a:lnTo>
                <a:lnTo>
                  <a:pt x="209" y="488"/>
                </a:lnTo>
                <a:lnTo>
                  <a:pt x="209" y="556"/>
                </a:lnTo>
                <a:lnTo>
                  <a:pt x="209" y="627"/>
                </a:lnTo>
                <a:lnTo>
                  <a:pt x="177" y="725"/>
                </a:lnTo>
                <a:lnTo>
                  <a:pt x="112" y="820"/>
                </a:lnTo>
                <a:lnTo>
                  <a:pt x="46" y="890"/>
                </a:lnTo>
                <a:lnTo>
                  <a:pt x="33" y="919"/>
                </a:lnTo>
                <a:lnTo>
                  <a:pt x="67" y="961"/>
                </a:lnTo>
                <a:lnTo>
                  <a:pt x="120" y="987"/>
                </a:lnTo>
                <a:lnTo>
                  <a:pt x="55" y="987"/>
                </a:lnTo>
                <a:lnTo>
                  <a:pt x="23" y="932"/>
                </a:lnTo>
                <a:lnTo>
                  <a:pt x="0" y="904"/>
                </a:lnTo>
                <a:lnTo>
                  <a:pt x="23" y="862"/>
                </a:lnTo>
                <a:lnTo>
                  <a:pt x="166" y="695"/>
                </a:lnTo>
                <a:lnTo>
                  <a:pt x="187" y="641"/>
                </a:lnTo>
                <a:lnTo>
                  <a:pt x="177" y="488"/>
                </a:lnTo>
                <a:lnTo>
                  <a:pt x="198" y="363"/>
                </a:lnTo>
                <a:lnTo>
                  <a:pt x="263" y="238"/>
                </a:lnTo>
                <a:lnTo>
                  <a:pt x="330" y="182"/>
                </a:lnTo>
                <a:lnTo>
                  <a:pt x="364" y="167"/>
                </a:lnTo>
                <a:lnTo>
                  <a:pt x="364" y="125"/>
                </a:lnTo>
                <a:lnTo>
                  <a:pt x="406" y="57"/>
                </a:lnTo>
                <a:lnTo>
                  <a:pt x="472" y="14"/>
                </a:lnTo>
                <a:lnTo>
                  <a:pt x="549" y="0"/>
                </a:lnTo>
                <a:lnTo>
                  <a:pt x="636" y="29"/>
                </a:lnTo>
                <a:lnTo>
                  <a:pt x="724" y="71"/>
                </a:lnTo>
                <a:lnTo>
                  <a:pt x="834" y="71"/>
                </a:lnTo>
                <a:lnTo>
                  <a:pt x="932" y="43"/>
                </a:lnTo>
                <a:lnTo>
                  <a:pt x="988" y="14"/>
                </a:lnTo>
                <a:lnTo>
                  <a:pt x="899" y="99"/>
                </a:lnTo>
                <a:lnTo>
                  <a:pt x="800" y="111"/>
                </a:lnTo>
                <a:lnTo>
                  <a:pt x="714" y="99"/>
                </a:lnTo>
                <a:lnTo>
                  <a:pt x="636" y="57"/>
                </a:lnTo>
                <a:lnTo>
                  <a:pt x="571" y="43"/>
                </a:lnTo>
                <a:lnTo>
                  <a:pt x="505" y="43"/>
                </a:lnTo>
                <a:lnTo>
                  <a:pt x="440" y="71"/>
                </a:lnTo>
                <a:lnTo>
                  <a:pt x="395" y="125"/>
                </a:lnTo>
                <a:lnTo>
                  <a:pt x="385" y="154"/>
                </a:lnTo>
                <a:lnTo>
                  <a:pt x="406" y="18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99" name="Freeform 136">
            <a:extLst>
              <a:ext uri="{FF2B5EF4-FFF2-40B4-BE49-F238E27FC236}">
                <a16:creationId xmlns:a16="http://schemas.microsoft.com/office/drawing/2014/main" id="{C4BD131E-9145-433F-8650-1225A6107B2D}"/>
              </a:ext>
            </a:extLst>
          </p:cNvPr>
          <p:cNvSpPr>
            <a:spLocks/>
          </p:cNvSpPr>
          <p:nvPr/>
        </p:nvSpPr>
        <p:spPr bwMode="auto">
          <a:xfrm>
            <a:off x="2799458" y="4674692"/>
            <a:ext cx="571500" cy="444996"/>
          </a:xfrm>
          <a:custGeom>
            <a:avLst/>
            <a:gdLst>
              <a:gd name="T0" fmla="*/ 383086 w 767"/>
              <a:gd name="T1" fmla="*/ 0 h 598"/>
              <a:gd name="T2" fmla="*/ 408519 w 767"/>
              <a:gd name="T3" fmla="*/ 53975 h 598"/>
              <a:gd name="T4" fmla="*/ 338578 w 767"/>
              <a:gd name="T5" fmla="*/ 88106 h 598"/>
              <a:gd name="T6" fmla="*/ 251152 w 767"/>
              <a:gd name="T7" fmla="*/ 98425 h 598"/>
              <a:gd name="T8" fmla="*/ 321888 w 767"/>
              <a:gd name="T9" fmla="*/ 110331 h 598"/>
              <a:gd name="T10" fmla="*/ 329836 w 767"/>
              <a:gd name="T11" fmla="*/ 132556 h 598"/>
              <a:gd name="T12" fmla="*/ 391829 w 767"/>
              <a:gd name="T13" fmla="*/ 110331 h 598"/>
              <a:gd name="T14" fmla="*/ 443490 w 767"/>
              <a:gd name="T15" fmla="*/ 76200 h 598"/>
              <a:gd name="T16" fmla="*/ 487203 w 767"/>
              <a:gd name="T17" fmla="*/ 33337 h 598"/>
              <a:gd name="T18" fmla="*/ 487203 w 767"/>
              <a:gd name="T19" fmla="*/ 110331 h 598"/>
              <a:gd name="T20" fmla="*/ 426799 w 767"/>
              <a:gd name="T21" fmla="*/ 143669 h 598"/>
              <a:gd name="T22" fmla="*/ 383086 w 767"/>
              <a:gd name="T23" fmla="*/ 175419 h 598"/>
              <a:gd name="T24" fmla="*/ 338578 w 767"/>
              <a:gd name="T25" fmla="*/ 186531 h 598"/>
              <a:gd name="T26" fmla="*/ 426799 w 767"/>
              <a:gd name="T27" fmla="*/ 164306 h 598"/>
              <a:gd name="T28" fmla="*/ 478460 w 767"/>
              <a:gd name="T29" fmla="*/ 143669 h 598"/>
              <a:gd name="T30" fmla="*/ 505483 w 767"/>
              <a:gd name="T31" fmla="*/ 132556 h 598"/>
              <a:gd name="T32" fmla="*/ 505483 w 767"/>
              <a:gd name="T33" fmla="*/ 175419 h 598"/>
              <a:gd name="T34" fmla="*/ 408519 w 767"/>
              <a:gd name="T35" fmla="*/ 231775 h 598"/>
              <a:gd name="T36" fmla="*/ 321888 w 767"/>
              <a:gd name="T37" fmla="*/ 254000 h 598"/>
              <a:gd name="T38" fmla="*/ 234462 w 767"/>
              <a:gd name="T39" fmla="*/ 242887 h 598"/>
              <a:gd name="T40" fmla="*/ 155778 w 767"/>
              <a:gd name="T41" fmla="*/ 231775 h 598"/>
              <a:gd name="T42" fmla="*/ 95374 w 767"/>
              <a:gd name="T43" fmla="*/ 197644 h 598"/>
              <a:gd name="T44" fmla="*/ 42124 w 767"/>
              <a:gd name="T45" fmla="*/ 175419 h 598"/>
              <a:gd name="T46" fmla="*/ 0 w 767"/>
              <a:gd name="T47" fmla="*/ 154781 h 598"/>
              <a:gd name="T48" fmla="*/ 16690 w 767"/>
              <a:gd name="T49" fmla="*/ 197644 h 598"/>
              <a:gd name="T50" fmla="*/ 77094 w 767"/>
              <a:gd name="T51" fmla="*/ 242887 h 598"/>
              <a:gd name="T52" fmla="*/ 139087 w 767"/>
              <a:gd name="T53" fmla="*/ 276225 h 598"/>
              <a:gd name="T54" fmla="*/ 217771 w 767"/>
              <a:gd name="T55" fmla="*/ 296862 h 598"/>
              <a:gd name="T56" fmla="*/ 278175 w 767"/>
              <a:gd name="T57" fmla="*/ 296862 h 598"/>
              <a:gd name="T58" fmla="*/ 313145 w 767"/>
              <a:gd name="T59" fmla="*/ 364331 h 598"/>
              <a:gd name="T60" fmla="*/ 348116 w 767"/>
              <a:gd name="T61" fmla="*/ 396081 h 598"/>
              <a:gd name="T62" fmla="*/ 408519 w 767"/>
              <a:gd name="T63" fmla="*/ 429418 h 598"/>
              <a:gd name="T64" fmla="*/ 478460 w 767"/>
              <a:gd name="T65" fmla="*/ 474662 h 598"/>
              <a:gd name="T66" fmla="*/ 408519 w 767"/>
              <a:gd name="T67" fmla="*/ 407193 h 598"/>
              <a:gd name="T68" fmla="*/ 356064 w 767"/>
              <a:gd name="T69" fmla="*/ 375443 h 598"/>
              <a:gd name="T70" fmla="*/ 434747 w 767"/>
              <a:gd name="T71" fmla="*/ 353218 h 598"/>
              <a:gd name="T72" fmla="*/ 478460 w 767"/>
              <a:gd name="T73" fmla="*/ 342106 h 598"/>
              <a:gd name="T74" fmla="*/ 522174 w 767"/>
              <a:gd name="T75" fmla="*/ 342106 h 598"/>
              <a:gd name="T76" fmla="*/ 574629 w 767"/>
              <a:gd name="T77" fmla="*/ 330200 h 598"/>
              <a:gd name="T78" fmla="*/ 547607 w 767"/>
              <a:gd name="T79" fmla="*/ 364331 h 598"/>
              <a:gd name="T80" fmla="*/ 600857 w 767"/>
              <a:gd name="T81" fmla="*/ 342106 h 598"/>
              <a:gd name="T82" fmla="*/ 609600 w 767"/>
              <a:gd name="T83" fmla="*/ 307975 h 598"/>
              <a:gd name="T84" fmla="*/ 582577 w 767"/>
              <a:gd name="T85" fmla="*/ 296862 h 598"/>
              <a:gd name="T86" fmla="*/ 538864 w 767"/>
              <a:gd name="T87" fmla="*/ 307975 h 598"/>
              <a:gd name="T88" fmla="*/ 478460 w 767"/>
              <a:gd name="T89" fmla="*/ 307975 h 598"/>
              <a:gd name="T90" fmla="*/ 408519 w 767"/>
              <a:gd name="T91" fmla="*/ 285750 h 598"/>
              <a:gd name="T92" fmla="*/ 391829 w 767"/>
              <a:gd name="T93" fmla="*/ 265112 h 598"/>
              <a:gd name="T94" fmla="*/ 460975 w 767"/>
              <a:gd name="T95" fmla="*/ 231775 h 598"/>
              <a:gd name="T96" fmla="*/ 538864 w 767"/>
              <a:gd name="T97" fmla="*/ 186531 h 598"/>
              <a:gd name="T98" fmla="*/ 530122 w 767"/>
              <a:gd name="T99" fmla="*/ 121444 h 598"/>
              <a:gd name="T100" fmla="*/ 547607 w 767"/>
              <a:gd name="T101" fmla="*/ 110331 h 598"/>
              <a:gd name="T102" fmla="*/ 522174 w 767"/>
              <a:gd name="T103" fmla="*/ 0 h 598"/>
              <a:gd name="T104" fmla="*/ 495946 w 767"/>
              <a:gd name="T105" fmla="*/ 11112 h 598"/>
              <a:gd name="T106" fmla="*/ 460975 w 767"/>
              <a:gd name="T107" fmla="*/ 44450 h 598"/>
              <a:gd name="T108" fmla="*/ 434747 w 767"/>
              <a:gd name="T109" fmla="*/ 65087 h 598"/>
              <a:gd name="T110" fmla="*/ 408519 w 767"/>
              <a:gd name="T111" fmla="*/ 11112 h 598"/>
              <a:gd name="T112" fmla="*/ 383086 w 767"/>
              <a:gd name="T113" fmla="*/ 0 h 598"/>
              <a:gd name="T114" fmla="*/ 383086 w 767"/>
              <a:gd name="T115" fmla="*/ 0 h 598"/>
              <a:gd name="T116" fmla="*/ 383086 w 767"/>
              <a:gd name="T117" fmla="*/ 0 h 59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767" h="598">
                <a:moveTo>
                  <a:pt x="482" y="0"/>
                </a:moveTo>
                <a:lnTo>
                  <a:pt x="514" y="68"/>
                </a:lnTo>
                <a:lnTo>
                  <a:pt x="426" y="111"/>
                </a:lnTo>
                <a:lnTo>
                  <a:pt x="316" y="124"/>
                </a:lnTo>
                <a:lnTo>
                  <a:pt x="405" y="139"/>
                </a:lnTo>
                <a:lnTo>
                  <a:pt x="415" y="167"/>
                </a:lnTo>
                <a:lnTo>
                  <a:pt x="493" y="139"/>
                </a:lnTo>
                <a:lnTo>
                  <a:pt x="558" y="96"/>
                </a:lnTo>
                <a:lnTo>
                  <a:pt x="613" y="42"/>
                </a:lnTo>
                <a:lnTo>
                  <a:pt x="613" y="139"/>
                </a:lnTo>
                <a:lnTo>
                  <a:pt x="537" y="181"/>
                </a:lnTo>
                <a:lnTo>
                  <a:pt x="482" y="221"/>
                </a:lnTo>
                <a:lnTo>
                  <a:pt x="426" y="235"/>
                </a:lnTo>
                <a:lnTo>
                  <a:pt x="537" y="207"/>
                </a:lnTo>
                <a:lnTo>
                  <a:pt x="602" y="181"/>
                </a:lnTo>
                <a:lnTo>
                  <a:pt x="636" y="167"/>
                </a:lnTo>
                <a:lnTo>
                  <a:pt x="636" y="221"/>
                </a:lnTo>
                <a:lnTo>
                  <a:pt x="514" y="292"/>
                </a:lnTo>
                <a:lnTo>
                  <a:pt x="405" y="320"/>
                </a:lnTo>
                <a:lnTo>
                  <a:pt x="295" y="306"/>
                </a:lnTo>
                <a:lnTo>
                  <a:pt x="196" y="292"/>
                </a:lnTo>
                <a:lnTo>
                  <a:pt x="120" y="249"/>
                </a:lnTo>
                <a:lnTo>
                  <a:pt x="53" y="221"/>
                </a:lnTo>
                <a:lnTo>
                  <a:pt x="0" y="195"/>
                </a:lnTo>
                <a:lnTo>
                  <a:pt x="21" y="249"/>
                </a:lnTo>
                <a:lnTo>
                  <a:pt x="97" y="306"/>
                </a:lnTo>
                <a:lnTo>
                  <a:pt x="175" y="348"/>
                </a:lnTo>
                <a:lnTo>
                  <a:pt x="274" y="374"/>
                </a:lnTo>
                <a:lnTo>
                  <a:pt x="350" y="374"/>
                </a:lnTo>
                <a:lnTo>
                  <a:pt x="394" y="459"/>
                </a:lnTo>
                <a:lnTo>
                  <a:pt x="438" y="499"/>
                </a:lnTo>
                <a:lnTo>
                  <a:pt x="514" y="541"/>
                </a:lnTo>
                <a:lnTo>
                  <a:pt x="602" y="598"/>
                </a:lnTo>
                <a:lnTo>
                  <a:pt x="514" y="513"/>
                </a:lnTo>
                <a:lnTo>
                  <a:pt x="448" y="473"/>
                </a:lnTo>
                <a:lnTo>
                  <a:pt x="547" y="445"/>
                </a:lnTo>
                <a:lnTo>
                  <a:pt x="602" y="431"/>
                </a:lnTo>
                <a:lnTo>
                  <a:pt x="657" y="431"/>
                </a:lnTo>
                <a:lnTo>
                  <a:pt x="723" y="416"/>
                </a:lnTo>
                <a:lnTo>
                  <a:pt x="689" y="459"/>
                </a:lnTo>
                <a:lnTo>
                  <a:pt x="756" y="431"/>
                </a:lnTo>
                <a:lnTo>
                  <a:pt x="767" y="388"/>
                </a:lnTo>
                <a:lnTo>
                  <a:pt x="733" y="374"/>
                </a:lnTo>
                <a:lnTo>
                  <a:pt x="678" y="388"/>
                </a:lnTo>
                <a:lnTo>
                  <a:pt x="602" y="388"/>
                </a:lnTo>
                <a:lnTo>
                  <a:pt x="514" y="360"/>
                </a:lnTo>
                <a:lnTo>
                  <a:pt x="493" y="334"/>
                </a:lnTo>
                <a:lnTo>
                  <a:pt x="580" y="292"/>
                </a:lnTo>
                <a:lnTo>
                  <a:pt x="678" y="235"/>
                </a:lnTo>
                <a:lnTo>
                  <a:pt x="667" y="153"/>
                </a:lnTo>
                <a:lnTo>
                  <a:pt x="689" y="139"/>
                </a:lnTo>
                <a:lnTo>
                  <a:pt x="657" y="0"/>
                </a:lnTo>
                <a:lnTo>
                  <a:pt x="624" y="14"/>
                </a:lnTo>
                <a:lnTo>
                  <a:pt x="580" y="56"/>
                </a:lnTo>
                <a:lnTo>
                  <a:pt x="547" y="82"/>
                </a:lnTo>
                <a:lnTo>
                  <a:pt x="514" y="14"/>
                </a:lnTo>
                <a:lnTo>
                  <a:pt x="48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00" name="Freeform 137">
            <a:extLst>
              <a:ext uri="{FF2B5EF4-FFF2-40B4-BE49-F238E27FC236}">
                <a16:creationId xmlns:a16="http://schemas.microsoft.com/office/drawing/2014/main" id="{BE2D7EE4-67DF-41B9-A394-D613E8FEBB8A}"/>
              </a:ext>
            </a:extLst>
          </p:cNvPr>
          <p:cNvSpPr>
            <a:spLocks/>
          </p:cNvSpPr>
          <p:nvPr/>
        </p:nvSpPr>
        <p:spPr bwMode="auto">
          <a:xfrm>
            <a:off x="2448223" y="4996161"/>
            <a:ext cx="1012031" cy="1095375"/>
          </a:xfrm>
          <a:custGeom>
            <a:avLst/>
            <a:gdLst>
              <a:gd name="T0" fmla="*/ 1008804 w 1359"/>
              <a:gd name="T1" fmla="*/ 11105 h 1473"/>
              <a:gd name="T2" fmla="*/ 1052493 w 1359"/>
              <a:gd name="T3" fmla="*/ 22210 h 1473"/>
              <a:gd name="T4" fmla="*/ 1062025 w 1359"/>
              <a:gd name="T5" fmla="*/ 99151 h 1473"/>
              <a:gd name="T6" fmla="*/ 1043755 w 1359"/>
              <a:gd name="T7" fmla="*/ 154676 h 1473"/>
              <a:gd name="T8" fmla="*/ 1079500 w 1359"/>
              <a:gd name="T9" fmla="*/ 241929 h 1473"/>
              <a:gd name="T10" fmla="*/ 992918 w 1359"/>
              <a:gd name="T11" fmla="*/ 406917 h 1473"/>
              <a:gd name="T12" fmla="*/ 913484 w 1359"/>
              <a:gd name="T13" fmla="*/ 473547 h 1473"/>
              <a:gd name="T14" fmla="*/ 843583 w 1359"/>
              <a:gd name="T15" fmla="*/ 606807 h 1473"/>
              <a:gd name="T16" fmla="*/ 757795 w 1359"/>
              <a:gd name="T17" fmla="*/ 717063 h 1473"/>
              <a:gd name="T18" fmla="*/ 652943 w 1359"/>
              <a:gd name="T19" fmla="*/ 838424 h 1473"/>
              <a:gd name="T20" fmla="*/ 565566 w 1359"/>
              <a:gd name="T21" fmla="*/ 782106 h 1473"/>
              <a:gd name="T22" fmla="*/ 539353 w 1359"/>
              <a:gd name="T23" fmla="*/ 847943 h 1473"/>
              <a:gd name="T24" fmla="*/ 609254 w 1359"/>
              <a:gd name="T25" fmla="*/ 838424 h 1473"/>
              <a:gd name="T26" fmla="*/ 505196 w 1359"/>
              <a:gd name="T27" fmla="*/ 859048 h 1473"/>
              <a:gd name="T28" fmla="*/ 408288 w 1359"/>
              <a:gd name="T29" fmla="*/ 870153 h 1473"/>
              <a:gd name="T30" fmla="*/ 460714 w 1359"/>
              <a:gd name="T31" fmla="*/ 1013724 h 1473"/>
              <a:gd name="T32" fmla="*/ 625935 w 1359"/>
              <a:gd name="T33" fmla="*/ 1024829 h 1473"/>
              <a:gd name="T34" fmla="*/ 679156 w 1359"/>
              <a:gd name="T35" fmla="*/ 958992 h 1473"/>
              <a:gd name="T36" fmla="*/ 687893 w 1359"/>
              <a:gd name="T37" fmla="*/ 838424 h 1473"/>
              <a:gd name="T38" fmla="*/ 713312 w 1359"/>
              <a:gd name="T39" fmla="*/ 925677 h 1473"/>
              <a:gd name="T40" fmla="*/ 757795 w 1359"/>
              <a:gd name="T41" fmla="*/ 958992 h 1473"/>
              <a:gd name="T42" fmla="*/ 775270 w 1359"/>
              <a:gd name="T43" fmla="*/ 980409 h 1473"/>
              <a:gd name="T44" fmla="*/ 757795 w 1359"/>
              <a:gd name="T45" fmla="*/ 1013724 h 1473"/>
              <a:gd name="T46" fmla="*/ 748263 w 1359"/>
              <a:gd name="T47" fmla="*/ 1123980 h 1473"/>
              <a:gd name="T48" fmla="*/ 704574 w 1359"/>
              <a:gd name="T49" fmla="*/ 1123980 h 1473"/>
              <a:gd name="T50" fmla="*/ 661680 w 1359"/>
              <a:gd name="T51" fmla="*/ 1135085 h 1473"/>
              <a:gd name="T52" fmla="*/ 635467 w 1359"/>
              <a:gd name="T53" fmla="*/ 1135085 h 1473"/>
              <a:gd name="T54" fmla="*/ 609254 w 1359"/>
              <a:gd name="T55" fmla="*/ 1135085 h 1473"/>
              <a:gd name="T56" fmla="*/ 574304 w 1359"/>
              <a:gd name="T57" fmla="*/ 1135085 h 1473"/>
              <a:gd name="T58" fmla="*/ 548885 w 1359"/>
              <a:gd name="T59" fmla="*/ 1123980 h 1473"/>
              <a:gd name="T60" fmla="*/ 539353 w 1359"/>
              <a:gd name="T61" fmla="*/ 1158088 h 1473"/>
              <a:gd name="T62" fmla="*/ 478983 w 1359"/>
              <a:gd name="T63" fmla="*/ 1036727 h 1473"/>
              <a:gd name="T64" fmla="*/ 400344 w 1359"/>
              <a:gd name="T65" fmla="*/ 1002619 h 1473"/>
              <a:gd name="T66" fmla="*/ 374926 w 1359"/>
              <a:gd name="T67" fmla="*/ 881258 h 1473"/>
              <a:gd name="T68" fmla="*/ 470246 w 1359"/>
              <a:gd name="T69" fmla="*/ 815421 h 1473"/>
              <a:gd name="T70" fmla="*/ 435295 w 1359"/>
              <a:gd name="T71" fmla="*/ 759896 h 1473"/>
              <a:gd name="T72" fmla="*/ 470246 w 1359"/>
              <a:gd name="T73" fmla="*/ 694060 h 1473"/>
              <a:gd name="T74" fmla="*/ 408288 w 1359"/>
              <a:gd name="T75" fmla="*/ 717063 h 1473"/>
              <a:gd name="T76" fmla="*/ 279606 w 1359"/>
              <a:gd name="T77" fmla="*/ 728168 h 1473"/>
              <a:gd name="T78" fmla="*/ 79433 w 1359"/>
              <a:gd name="T79" fmla="*/ 660745 h 1473"/>
              <a:gd name="T80" fmla="*/ 0 w 1359"/>
              <a:gd name="T81" fmla="*/ 561593 h 1473"/>
              <a:gd name="T82" fmla="*/ 27007 w 1359"/>
              <a:gd name="T83" fmla="*/ 561593 h 1473"/>
              <a:gd name="T84" fmla="*/ 112795 w 1359"/>
              <a:gd name="T85" fmla="*/ 649640 h 1473"/>
              <a:gd name="T86" fmla="*/ 156484 w 1359"/>
              <a:gd name="T87" fmla="*/ 638535 h 1473"/>
              <a:gd name="T88" fmla="*/ 191435 w 1359"/>
              <a:gd name="T89" fmla="*/ 638535 h 1473"/>
              <a:gd name="T90" fmla="*/ 226385 w 1359"/>
              <a:gd name="T91" fmla="*/ 649640 h 1473"/>
              <a:gd name="T92" fmla="*/ 261336 w 1359"/>
              <a:gd name="T93" fmla="*/ 649640 h 1473"/>
              <a:gd name="T94" fmla="*/ 296287 w 1359"/>
              <a:gd name="T95" fmla="*/ 638535 h 1473"/>
              <a:gd name="T96" fmla="*/ 331237 w 1359"/>
              <a:gd name="T97" fmla="*/ 627430 h 1473"/>
              <a:gd name="T98" fmla="*/ 356656 w 1359"/>
              <a:gd name="T99" fmla="*/ 606807 h 1473"/>
              <a:gd name="T100" fmla="*/ 460714 w 1359"/>
              <a:gd name="T101" fmla="*/ 660745 h 1473"/>
              <a:gd name="T102" fmla="*/ 625935 w 1359"/>
              <a:gd name="T103" fmla="*/ 728168 h 1473"/>
              <a:gd name="T104" fmla="*/ 748263 w 1359"/>
              <a:gd name="T105" fmla="*/ 694060 h 1473"/>
              <a:gd name="T106" fmla="*/ 843583 w 1359"/>
              <a:gd name="T107" fmla="*/ 517174 h 1473"/>
              <a:gd name="T108" fmla="*/ 913484 w 1359"/>
              <a:gd name="T109" fmla="*/ 264933 h 1473"/>
              <a:gd name="T110" fmla="*/ 861852 w 1359"/>
              <a:gd name="T111" fmla="*/ 132466 h 1473"/>
              <a:gd name="T112" fmla="*/ 880122 w 1359"/>
              <a:gd name="T113" fmla="*/ 121361 h 1473"/>
              <a:gd name="T114" fmla="*/ 904747 w 1359"/>
              <a:gd name="T115" fmla="*/ 142778 h 1473"/>
              <a:gd name="T116" fmla="*/ 949229 w 1359"/>
              <a:gd name="T117" fmla="*/ 142778 h 1473"/>
              <a:gd name="T118" fmla="*/ 984180 w 1359"/>
              <a:gd name="T119" fmla="*/ 142778 h 1473"/>
              <a:gd name="T120" fmla="*/ 1017542 w 1359"/>
              <a:gd name="T121" fmla="*/ 121361 h 1473"/>
              <a:gd name="T122" fmla="*/ 1017542 w 1359"/>
              <a:gd name="T123" fmla="*/ 44420 h 1473"/>
              <a:gd name="T124" fmla="*/ 957173 w 1359"/>
              <a:gd name="T125" fmla="*/ 22210 h 147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359" h="1473">
                <a:moveTo>
                  <a:pt x="1205" y="28"/>
                </a:moveTo>
                <a:lnTo>
                  <a:pt x="1270" y="14"/>
                </a:lnTo>
                <a:lnTo>
                  <a:pt x="1304" y="0"/>
                </a:lnTo>
                <a:lnTo>
                  <a:pt x="1325" y="28"/>
                </a:lnTo>
                <a:lnTo>
                  <a:pt x="1304" y="82"/>
                </a:lnTo>
                <a:lnTo>
                  <a:pt x="1337" y="125"/>
                </a:lnTo>
                <a:lnTo>
                  <a:pt x="1337" y="153"/>
                </a:lnTo>
                <a:lnTo>
                  <a:pt x="1314" y="195"/>
                </a:lnTo>
                <a:lnTo>
                  <a:pt x="1359" y="235"/>
                </a:lnTo>
                <a:lnTo>
                  <a:pt x="1359" y="305"/>
                </a:lnTo>
                <a:lnTo>
                  <a:pt x="1314" y="402"/>
                </a:lnTo>
                <a:lnTo>
                  <a:pt x="1250" y="513"/>
                </a:lnTo>
                <a:lnTo>
                  <a:pt x="1173" y="569"/>
                </a:lnTo>
                <a:lnTo>
                  <a:pt x="1150" y="597"/>
                </a:lnTo>
                <a:lnTo>
                  <a:pt x="1118" y="612"/>
                </a:lnTo>
                <a:lnTo>
                  <a:pt x="1062" y="765"/>
                </a:lnTo>
                <a:lnTo>
                  <a:pt x="997" y="847"/>
                </a:lnTo>
                <a:lnTo>
                  <a:pt x="954" y="904"/>
                </a:lnTo>
                <a:lnTo>
                  <a:pt x="965" y="986"/>
                </a:lnTo>
                <a:lnTo>
                  <a:pt x="822" y="1057"/>
                </a:lnTo>
                <a:lnTo>
                  <a:pt x="746" y="1014"/>
                </a:lnTo>
                <a:lnTo>
                  <a:pt x="712" y="986"/>
                </a:lnTo>
                <a:lnTo>
                  <a:pt x="592" y="986"/>
                </a:lnTo>
                <a:lnTo>
                  <a:pt x="679" y="1069"/>
                </a:lnTo>
                <a:lnTo>
                  <a:pt x="702" y="1042"/>
                </a:lnTo>
                <a:lnTo>
                  <a:pt x="767" y="1057"/>
                </a:lnTo>
                <a:lnTo>
                  <a:pt x="735" y="1069"/>
                </a:lnTo>
                <a:lnTo>
                  <a:pt x="636" y="1083"/>
                </a:lnTo>
                <a:lnTo>
                  <a:pt x="569" y="1069"/>
                </a:lnTo>
                <a:lnTo>
                  <a:pt x="514" y="1097"/>
                </a:lnTo>
                <a:lnTo>
                  <a:pt x="537" y="1209"/>
                </a:lnTo>
                <a:lnTo>
                  <a:pt x="580" y="1278"/>
                </a:lnTo>
                <a:lnTo>
                  <a:pt x="679" y="1292"/>
                </a:lnTo>
                <a:lnTo>
                  <a:pt x="788" y="1292"/>
                </a:lnTo>
                <a:lnTo>
                  <a:pt x="887" y="1250"/>
                </a:lnTo>
                <a:lnTo>
                  <a:pt x="855" y="1209"/>
                </a:lnTo>
                <a:lnTo>
                  <a:pt x="845" y="1153"/>
                </a:lnTo>
                <a:lnTo>
                  <a:pt x="866" y="1057"/>
                </a:lnTo>
                <a:lnTo>
                  <a:pt x="898" y="1042"/>
                </a:lnTo>
                <a:lnTo>
                  <a:pt x="898" y="1167"/>
                </a:lnTo>
                <a:lnTo>
                  <a:pt x="931" y="1209"/>
                </a:lnTo>
                <a:lnTo>
                  <a:pt x="954" y="1209"/>
                </a:lnTo>
                <a:lnTo>
                  <a:pt x="1009" y="1182"/>
                </a:lnTo>
                <a:lnTo>
                  <a:pt x="976" y="1236"/>
                </a:lnTo>
                <a:lnTo>
                  <a:pt x="942" y="1236"/>
                </a:lnTo>
                <a:lnTo>
                  <a:pt x="954" y="1278"/>
                </a:lnTo>
                <a:lnTo>
                  <a:pt x="931" y="1292"/>
                </a:lnTo>
                <a:lnTo>
                  <a:pt x="942" y="1417"/>
                </a:lnTo>
                <a:lnTo>
                  <a:pt x="898" y="1389"/>
                </a:lnTo>
                <a:lnTo>
                  <a:pt x="887" y="1417"/>
                </a:lnTo>
                <a:lnTo>
                  <a:pt x="845" y="1389"/>
                </a:lnTo>
                <a:lnTo>
                  <a:pt x="833" y="1431"/>
                </a:lnTo>
                <a:lnTo>
                  <a:pt x="811" y="1403"/>
                </a:lnTo>
                <a:lnTo>
                  <a:pt x="800" y="1431"/>
                </a:lnTo>
                <a:lnTo>
                  <a:pt x="778" y="1403"/>
                </a:lnTo>
                <a:lnTo>
                  <a:pt x="767" y="1431"/>
                </a:lnTo>
                <a:lnTo>
                  <a:pt x="735" y="1403"/>
                </a:lnTo>
                <a:lnTo>
                  <a:pt x="723" y="1431"/>
                </a:lnTo>
                <a:lnTo>
                  <a:pt x="702" y="1403"/>
                </a:lnTo>
                <a:lnTo>
                  <a:pt x="691" y="1417"/>
                </a:lnTo>
                <a:lnTo>
                  <a:pt x="668" y="1389"/>
                </a:lnTo>
                <a:lnTo>
                  <a:pt x="679" y="1460"/>
                </a:lnTo>
                <a:lnTo>
                  <a:pt x="636" y="1473"/>
                </a:lnTo>
                <a:lnTo>
                  <a:pt x="603" y="1307"/>
                </a:lnTo>
                <a:lnTo>
                  <a:pt x="559" y="1307"/>
                </a:lnTo>
                <a:lnTo>
                  <a:pt x="504" y="1264"/>
                </a:lnTo>
                <a:lnTo>
                  <a:pt x="483" y="1167"/>
                </a:lnTo>
                <a:lnTo>
                  <a:pt x="472" y="1111"/>
                </a:lnTo>
                <a:lnTo>
                  <a:pt x="504" y="1069"/>
                </a:lnTo>
                <a:lnTo>
                  <a:pt x="592" y="1028"/>
                </a:lnTo>
                <a:lnTo>
                  <a:pt x="537" y="972"/>
                </a:lnTo>
                <a:lnTo>
                  <a:pt x="548" y="958"/>
                </a:lnTo>
                <a:lnTo>
                  <a:pt x="679" y="958"/>
                </a:lnTo>
                <a:lnTo>
                  <a:pt x="592" y="875"/>
                </a:lnTo>
                <a:lnTo>
                  <a:pt x="559" y="861"/>
                </a:lnTo>
                <a:lnTo>
                  <a:pt x="514" y="904"/>
                </a:lnTo>
                <a:lnTo>
                  <a:pt x="428" y="918"/>
                </a:lnTo>
                <a:lnTo>
                  <a:pt x="352" y="918"/>
                </a:lnTo>
                <a:lnTo>
                  <a:pt x="229" y="890"/>
                </a:lnTo>
                <a:lnTo>
                  <a:pt x="100" y="833"/>
                </a:lnTo>
                <a:lnTo>
                  <a:pt x="34" y="750"/>
                </a:lnTo>
                <a:lnTo>
                  <a:pt x="0" y="708"/>
                </a:lnTo>
                <a:lnTo>
                  <a:pt x="43" y="652"/>
                </a:lnTo>
                <a:lnTo>
                  <a:pt x="34" y="708"/>
                </a:lnTo>
                <a:lnTo>
                  <a:pt x="89" y="777"/>
                </a:lnTo>
                <a:lnTo>
                  <a:pt x="142" y="819"/>
                </a:lnTo>
                <a:lnTo>
                  <a:pt x="186" y="847"/>
                </a:lnTo>
                <a:lnTo>
                  <a:pt x="197" y="805"/>
                </a:lnTo>
                <a:lnTo>
                  <a:pt x="220" y="861"/>
                </a:lnTo>
                <a:lnTo>
                  <a:pt x="241" y="805"/>
                </a:lnTo>
                <a:lnTo>
                  <a:pt x="263" y="861"/>
                </a:lnTo>
                <a:lnTo>
                  <a:pt x="285" y="819"/>
                </a:lnTo>
                <a:lnTo>
                  <a:pt x="308" y="875"/>
                </a:lnTo>
                <a:lnTo>
                  <a:pt x="329" y="819"/>
                </a:lnTo>
                <a:lnTo>
                  <a:pt x="363" y="875"/>
                </a:lnTo>
                <a:lnTo>
                  <a:pt x="373" y="805"/>
                </a:lnTo>
                <a:lnTo>
                  <a:pt x="428" y="861"/>
                </a:lnTo>
                <a:lnTo>
                  <a:pt x="417" y="791"/>
                </a:lnTo>
                <a:lnTo>
                  <a:pt x="483" y="847"/>
                </a:lnTo>
                <a:lnTo>
                  <a:pt x="449" y="765"/>
                </a:lnTo>
                <a:lnTo>
                  <a:pt x="504" y="819"/>
                </a:lnTo>
                <a:lnTo>
                  <a:pt x="580" y="833"/>
                </a:lnTo>
                <a:lnTo>
                  <a:pt x="712" y="918"/>
                </a:lnTo>
                <a:lnTo>
                  <a:pt x="788" y="918"/>
                </a:lnTo>
                <a:lnTo>
                  <a:pt x="887" y="918"/>
                </a:lnTo>
                <a:lnTo>
                  <a:pt x="942" y="875"/>
                </a:lnTo>
                <a:lnTo>
                  <a:pt x="997" y="791"/>
                </a:lnTo>
                <a:lnTo>
                  <a:pt x="1062" y="652"/>
                </a:lnTo>
                <a:lnTo>
                  <a:pt x="1139" y="458"/>
                </a:lnTo>
                <a:lnTo>
                  <a:pt x="1150" y="334"/>
                </a:lnTo>
                <a:lnTo>
                  <a:pt x="1129" y="235"/>
                </a:lnTo>
                <a:lnTo>
                  <a:pt x="1085" y="167"/>
                </a:lnTo>
                <a:lnTo>
                  <a:pt x="1041" y="138"/>
                </a:lnTo>
                <a:lnTo>
                  <a:pt x="1108" y="153"/>
                </a:lnTo>
                <a:lnTo>
                  <a:pt x="1108" y="125"/>
                </a:lnTo>
                <a:lnTo>
                  <a:pt x="1139" y="180"/>
                </a:lnTo>
                <a:lnTo>
                  <a:pt x="1161" y="138"/>
                </a:lnTo>
                <a:lnTo>
                  <a:pt x="1195" y="180"/>
                </a:lnTo>
                <a:lnTo>
                  <a:pt x="1205" y="138"/>
                </a:lnTo>
                <a:lnTo>
                  <a:pt x="1239" y="180"/>
                </a:lnTo>
                <a:lnTo>
                  <a:pt x="1239" y="110"/>
                </a:lnTo>
                <a:lnTo>
                  <a:pt x="1281" y="153"/>
                </a:lnTo>
                <a:lnTo>
                  <a:pt x="1260" y="96"/>
                </a:lnTo>
                <a:lnTo>
                  <a:pt x="1281" y="56"/>
                </a:lnTo>
                <a:lnTo>
                  <a:pt x="1205"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01" name="Freeform 138">
            <a:extLst>
              <a:ext uri="{FF2B5EF4-FFF2-40B4-BE49-F238E27FC236}">
                <a16:creationId xmlns:a16="http://schemas.microsoft.com/office/drawing/2014/main" id="{0688FE2D-1B84-4B91-BBC1-D0ED551B78DC}"/>
              </a:ext>
            </a:extLst>
          </p:cNvPr>
          <p:cNvSpPr>
            <a:spLocks/>
          </p:cNvSpPr>
          <p:nvPr/>
        </p:nvSpPr>
        <p:spPr bwMode="auto">
          <a:xfrm>
            <a:off x="2741414" y="5210474"/>
            <a:ext cx="506016" cy="354211"/>
          </a:xfrm>
          <a:custGeom>
            <a:avLst/>
            <a:gdLst>
              <a:gd name="T0" fmla="*/ 113506 w 680"/>
              <a:gd name="T1" fmla="*/ 123825 h 476"/>
              <a:gd name="T2" fmla="*/ 182563 w 680"/>
              <a:gd name="T3" fmla="*/ 157163 h 476"/>
              <a:gd name="T4" fmla="*/ 261144 w 680"/>
              <a:gd name="T5" fmla="*/ 146050 h 476"/>
              <a:gd name="T6" fmla="*/ 182563 w 680"/>
              <a:gd name="T7" fmla="*/ 188913 h 476"/>
              <a:gd name="T8" fmla="*/ 165894 w 680"/>
              <a:gd name="T9" fmla="*/ 222250 h 476"/>
              <a:gd name="T10" fmla="*/ 279400 w 680"/>
              <a:gd name="T11" fmla="*/ 222250 h 476"/>
              <a:gd name="T12" fmla="*/ 200819 w 680"/>
              <a:gd name="T13" fmla="*/ 247650 h 476"/>
              <a:gd name="T14" fmla="*/ 287338 w 680"/>
              <a:gd name="T15" fmla="*/ 299244 h 476"/>
              <a:gd name="T16" fmla="*/ 365919 w 680"/>
              <a:gd name="T17" fmla="*/ 288131 h 476"/>
              <a:gd name="T18" fmla="*/ 419100 w 680"/>
              <a:gd name="T19" fmla="*/ 213519 h 476"/>
              <a:gd name="T20" fmla="*/ 391319 w 680"/>
              <a:gd name="T21" fmla="*/ 211138 h 476"/>
              <a:gd name="T22" fmla="*/ 444500 w 680"/>
              <a:gd name="T23" fmla="*/ 123825 h 476"/>
              <a:gd name="T24" fmla="*/ 339725 w 680"/>
              <a:gd name="T25" fmla="*/ 146050 h 476"/>
              <a:gd name="T26" fmla="*/ 287338 w 680"/>
              <a:gd name="T27" fmla="*/ 134144 h 476"/>
              <a:gd name="T28" fmla="*/ 400050 w 680"/>
              <a:gd name="T29" fmla="*/ 89694 h 476"/>
              <a:gd name="T30" fmla="*/ 409575 w 680"/>
              <a:gd name="T31" fmla="*/ 2381 h 476"/>
              <a:gd name="T32" fmla="*/ 456406 w 680"/>
              <a:gd name="T33" fmla="*/ 19844 h 476"/>
              <a:gd name="T34" fmla="*/ 488156 w 680"/>
              <a:gd name="T35" fmla="*/ 33338 h 476"/>
              <a:gd name="T36" fmla="*/ 513556 w 680"/>
              <a:gd name="T37" fmla="*/ 36513 h 476"/>
              <a:gd name="T38" fmla="*/ 530225 w 680"/>
              <a:gd name="T39" fmla="*/ 45244 h 476"/>
              <a:gd name="T40" fmla="*/ 478631 w 680"/>
              <a:gd name="T41" fmla="*/ 123825 h 476"/>
              <a:gd name="T42" fmla="*/ 461963 w 680"/>
              <a:gd name="T43" fmla="*/ 256381 h 476"/>
              <a:gd name="T44" fmla="*/ 391319 w 680"/>
              <a:gd name="T45" fmla="*/ 355600 h 476"/>
              <a:gd name="T46" fmla="*/ 296069 w 680"/>
              <a:gd name="T47" fmla="*/ 377825 h 476"/>
              <a:gd name="T48" fmla="*/ 270669 w 680"/>
              <a:gd name="T49" fmla="*/ 343694 h 476"/>
              <a:gd name="T50" fmla="*/ 357981 w 680"/>
              <a:gd name="T51" fmla="*/ 332581 h 476"/>
              <a:gd name="T52" fmla="*/ 279400 w 680"/>
              <a:gd name="T53" fmla="*/ 332581 h 476"/>
              <a:gd name="T54" fmla="*/ 235744 w 680"/>
              <a:gd name="T55" fmla="*/ 355600 h 476"/>
              <a:gd name="T56" fmla="*/ 138906 w 680"/>
              <a:gd name="T57" fmla="*/ 266700 h 476"/>
              <a:gd name="T58" fmla="*/ 52388 w 680"/>
              <a:gd name="T59" fmla="*/ 211138 h 476"/>
              <a:gd name="T60" fmla="*/ 0 w 680"/>
              <a:gd name="T61" fmla="*/ 188913 h 476"/>
              <a:gd name="T62" fmla="*/ 27781 w 680"/>
              <a:gd name="T63" fmla="*/ 165894 h 476"/>
              <a:gd name="T64" fmla="*/ 52388 w 680"/>
              <a:gd name="T65" fmla="*/ 134144 h 476"/>
              <a:gd name="T66" fmla="*/ 70644 w 680"/>
              <a:gd name="T67" fmla="*/ 111919 h 476"/>
              <a:gd name="T68" fmla="*/ 130969 w 680"/>
              <a:gd name="T69" fmla="*/ 89694 h 476"/>
              <a:gd name="T70" fmla="*/ 130969 w 680"/>
              <a:gd name="T71" fmla="*/ 89694 h 47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80" h="476">
                <a:moveTo>
                  <a:pt x="165" y="113"/>
                </a:moveTo>
                <a:lnTo>
                  <a:pt x="143" y="156"/>
                </a:lnTo>
                <a:lnTo>
                  <a:pt x="120" y="198"/>
                </a:lnTo>
                <a:lnTo>
                  <a:pt x="230" y="198"/>
                </a:lnTo>
                <a:lnTo>
                  <a:pt x="297" y="184"/>
                </a:lnTo>
                <a:lnTo>
                  <a:pt x="329" y="184"/>
                </a:lnTo>
                <a:lnTo>
                  <a:pt x="352" y="210"/>
                </a:lnTo>
                <a:lnTo>
                  <a:pt x="230" y="238"/>
                </a:lnTo>
                <a:lnTo>
                  <a:pt x="165" y="238"/>
                </a:lnTo>
                <a:lnTo>
                  <a:pt x="209" y="280"/>
                </a:lnTo>
                <a:lnTo>
                  <a:pt x="274" y="294"/>
                </a:lnTo>
                <a:lnTo>
                  <a:pt x="352" y="280"/>
                </a:lnTo>
                <a:lnTo>
                  <a:pt x="329" y="308"/>
                </a:lnTo>
                <a:lnTo>
                  <a:pt x="253" y="312"/>
                </a:lnTo>
                <a:lnTo>
                  <a:pt x="253" y="349"/>
                </a:lnTo>
                <a:lnTo>
                  <a:pt x="362" y="377"/>
                </a:lnTo>
                <a:lnTo>
                  <a:pt x="394" y="391"/>
                </a:lnTo>
                <a:lnTo>
                  <a:pt x="461" y="363"/>
                </a:lnTo>
                <a:lnTo>
                  <a:pt x="493" y="336"/>
                </a:lnTo>
                <a:lnTo>
                  <a:pt x="528" y="269"/>
                </a:lnTo>
                <a:lnTo>
                  <a:pt x="497" y="285"/>
                </a:lnTo>
                <a:lnTo>
                  <a:pt x="493" y="266"/>
                </a:lnTo>
                <a:lnTo>
                  <a:pt x="526" y="210"/>
                </a:lnTo>
                <a:lnTo>
                  <a:pt x="560" y="156"/>
                </a:lnTo>
                <a:lnTo>
                  <a:pt x="571" y="127"/>
                </a:lnTo>
                <a:lnTo>
                  <a:pt x="428" y="184"/>
                </a:lnTo>
                <a:lnTo>
                  <a:pt x="373" y="198"/>
                </a:lnTo>
                <a:lnTo>
                  <a:pt x="362" y="169"/>
                </a:lnTo>
                <a:lnTo>
                  <a:pt x="428" y="141"/>
                </a:lnTo>
                <a:lnTo>
                  <a:pt x="504" y="113"/>
                </a:lnTo>
                <a:lnTo>
                  <a:pt x="571" y="45"/>
                </a:lnTo>
                <a:lnTo>
                  <a:pt x="516" y="3"/>
                </a:lnTo>
                <a:lnTo>
                  <a:pt x="548" y="3"/>
                </a:lnTo>
                <a:lnTo>
                  <a:pt x="575" y="25"/>
                </a:lnTo>
                <a:lnTo>
                  <a:pt x="598" y="0"/>
                </a:lnTo>
                <a:lnTo>
                  <a:pt x="615" y="42"/>
                </a:lnTo>
                <a:lnTo>
                  <a:pt x="644" y="13"/>
                </a:lnTo>
                <a:lnTo>
                  <a:pt x="647" y="46"/>
                </a:lnTo>
                <a:lnTo>
                  <a:pt x="680" y="31"/>
                </a:lnTo>
                <a:lnTo>
                  <a:pt x="668" y="57"/>
                </a:lnTo>
                <a:lnTo>
                  <a:pt x="636" y="71"/>
                </a:lnTo>
                <a:lnTo>
                  <a:pt x="603" y="156"/>
                </a:lnTo>
                <a:lnTo>
                  <a:pt x="592" y="238"/>
                </a:lnTo>
                <a:lnTo>
                  <a:pt x="582" y="323"/>
                </a:lnTo>
                <a:lnTo>
                  <a:pt x="548" y="405"/>
                </a:lnTo>
                <a:lnTo>
                  <a:pt x="493" y="448"/>
                </a:lnTo>
                <a:lnTo>
                  <a:pt x="428" y="476"/>
                </a:lnTo>
                <a:lnTo>
                  <a:pt x="373" y="476"/>
                </a:lnTo>
                <a:lnTo>
                  <a:pt x="352" y="461"/>
                </a:lnTo>
                <a:lnTo>
                  <a:pt x="341" y="433"/>
                </a:lnTo>
                <a:lnTo>
                  <a:pt x="394" y="448"/>
                </a:lnTo>
                <a:lnTo>
                  <a:pt x="451" y="419"/>
                </a:lnTo>
                <a:lnTo>
                  <a:pt x="406" y="405"/>
                </a:lnTo>
                <a:lnTo>
                  <a:pt x="352" y="419"/>
                </a:lnTo>
                <a:lnTo>
                  <a:pt x="283" y="394"/>
                </a:lnTo>
                <a:lnTo>
                  <a:pt x="297" y="448"/>
                </a:lnTo>
                <a:lnTo>
                  <a:pt x="263" y="433"/>
                </a:lnTo>
                <a:lnTo>
                  <a:pt x="175" y="336"/>
                </a:lnTo>
                <a:lnTo>
                  <a:pt x="110" y="238"/>
                </a:lnTo>
                <a:lnTo>
                  <a:pt x="66" y="266"/>
                </a:lnTo>
                <a:lnTo>
                  <a:pt x="23" y="266"/>
                </a:lnTo>
                <a:lnTo>
                  <a:pt x="0" y="238"/>
                </a:lnTo>
                <a:lnTo>
                  <a:pt x="55" y="238"/>
                </a:lnTo>
                <a:lnTo>
                  <a:pt x="35" y="209"/>
                </a:lnTo>
                <a:lnTo>
                  <a:pt x="75" y="213"/>
                </a:lnTo>
                <a:lnTo>
                  <a:pt x="66" y="169"/>
                </a:lnTo>
                <a:lnTo>
                  <a:pt x="89" y="184"/>
                </a:lnTo>
                <a:lnTo>
                  <a:pt x="89" y="141"/>
                </a:lnTo>
                <a:lnTo>
                  <a:pt x="110" y="156"/>
                </a:lnTo>
                <a:lnTo>
                  <a:pt x="165" y="11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02" name="Freeform 139">
            <a:extLst>
              <a:ext uri="{FF2B5EF4-FFF2-40B4-BE49-F238E27FC236}">
                <a16:creationId xmlns:a16="http://schemas.microsoft.com/office/drawing/2014/main" id="{61DBE18D-A143-41C2-B400-F97D0ECDAD2D}"/>
              </a:ext>
            </a:extLst>
          </p:cNvPr>
          <p:cNvSpPr>
            <a:spLocks/>
          </p:cNvSpPr>
          <p:nvPr/>
        </p:nvSpPr>
        <p:spPr bwMode="auto">
          <a:xfrm>
            <a:off x="2906614" y="5222380"/>
            <a:ext cx="171152" cy="92273"/>
          </a:xfrm>
          <a:custGeom>
            <a:avLst/>
            <a:gdLst>
              <a:gd name="T0" fmla="*/ 7903 w 231"/>
              <a:gd name="T1" fmla="*/ 54331 h 125"/>
              <a:gd name="T2" fmla="*/ 69547 w 231"/>
              <a:gd name="T3" fmla="*/ 43307 h 125"/>
              <a:gd name="T4" fmla="*/ 120918 w 231"/>
              <a:gd name="T5" fmla="*/ 22835 h 125"/>
              <a:gd name="T6" fmla="*/ 155691 w 231"/>
              <a:gd name="T7" fmla="*/ 11811 h 125"/>
              <a:gd name="T8" fmla="*/ 173078 w 231"/>
              <a:gd name="T9" fmla="*/ 0 h 125"/>
              <a:gd name="T10" fmla="*/ 182562 w 231"/>
              <a:gd name="T11" fmla="*/ 22835 h 125"/>
              <a:gd name="T12" fmla="*/ 146998 w 231"/>
              <a:gd name="T13" fmla="*/ 43307 h 125"/>
              <a:gd name="T14" fmla="*/ 137514 w 231"/>
              <a:gd name="T15" fmla="*/ 76378 h 125"/>
              <a:gd name="T16" fmla="*/ 104321 w 231"/>
              <a:gd name="T17" fmla="*/ 98425 h 125"/>
              <a:gd name="T18" fmla="*/ 60854 w 231"/>
              <a:gd name="T19" fmla="*/ 98425 h 125"/>
              <a:gd name="T20" fmla="*/ 33983 w 231"/>
              <a:gd name="T21" fmla="*/ 76378 h 125"/>
              <a:gd name="T22" fmla="*/ 0 w 231"/>
              <a:gd name="T23" fmla="*/ 76378 h 125"/>
              <a:gd name="T24" fmla="*/ 7903 w 231"/>
              <a:gd name="T25" fmla="*/ 54331 h 125"/>
              <a:gd name="T26" fmla="*/ 7903 w 231"/>
              <a:gd name="T27" fmla="*/ 54331 h 125"/>
              <a:gd name="T28" fmla="*/ 7903 w 231"/>
              <a:gd name="T29" fmla="*/ 54331 h 12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31" h="125">
                <a:moveTo>
                  <a:pt x="10" y="69"/>
                </a:moveTo>
                <a:lnTo>
                  <a:pt x="88" y="55"/>
                </a:lnTo>
                <a:lnTo>
                  <a:pt x="153" y="29"/>
                </a:lnTo>
                <a:lnTo>
                  <a:pt x="197" y="15"/>
                </a:lnTo>
                <a:lnTo>
                  <a:pt x="219" y="0"/>
                </a:lnTo>
                <a:lnTo>
                  <a:pt x="231" y="29"/>
                </a:lnTo>
                <a:lnTo>
                  <a:pt x="186" y="55"/>
                </a:lnTo>
                <a:lnTo>
                  <a:pt x="174" y="97"/>
                </a:lnTo>
                <a:lnTo>
                  <a:pt x="132" y="125"/>
                </a:lnTo>
                <a:lnTo>
                  <a:pt x="77" y="125"/>
                </a:lnTo>
                <a:lnTo>
                  <a:pt x="43" y="97"/>
                </a:lnTo>
                <a:lnTo>
                  <a:pt x="0" y="97"/>
                </a:lnTo>
                <a:lnTo>
                  <a:pt x="10"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03" name="Freeform 140">
            <a:extLst>
              <a:ext uri="{FF2B5EF4-FFF2-40B4-BE49-F238E27FC236}">
                <a16:creationId xmlns:a16="http://schemas.microsoft.com/office/drawing/2014/main" id="{56EE1B6F-78C9-4782-82A8-E7A0363B1910}"/>
              </a:ext>
            </a:extLst>
          </p:cNvPr>
          <p:cNvSpPr>
            <a:spLocks/>
          </p:cNvSpPr>
          <p:nvPr/>
        </p:nvSpPr>
        <p:spPr bwMode="auto">
          <a:xfrm>
            <a:off x="2808387" y="5149453"/>
            <a:ext cx="113109" cy="84833"/>
          </a:xfrm>
          <a:custGeom>
            <a:avLst/>
            <a:gdLst>
              <a:gd name="T0" fmla="*/ 0 w 153"/>
              <a:gd name="T1" fmla="*/ 56055 h 113"/>
              <a:gd name="T2" fmla="*/ 42582 w 153"/>
              <a:gd name="T3" fmla="*/ 22422 h 113"/>
              <a:gd name="T4" fmla="*/ 85953 w 153"/>
              <a:gd name="T5" fmla="*/ 0 h 113"/>
              <a:gd name="T6" fmla="*/ 120650 w 153"/>
              <a:gd name="T7" fmla="*/ 0 h 113"/>
              <a:gd name="T8" fmla="*/ 120650 w 153"/>
              <a:gd name="T9" fmla="*/ 22422 h 113"/>
              <a:gd name="T10" fmla="*/ 94627 w 153"/>
              <a:gd name="T11" fmla="*/ 22422 h 113"/>
              <a:gd name="T12" fmla="*/ 94627 w 153"/>
              <a:gd name="T13" fmla="*/ 44844 h 113"/>
              <a:gd name="T14" fmla="*/ 42582 w 153"/>
              <a:gd name="T15" fmla="*/ 68066 h 113"/>
              <a:gd name="T16" fmla="*/ 24445 w 153"/>
              <a:gd name="T17" fmla="*/ 90488 h 113"/>
              <a:gd name="T18" fmla="*/ 0 w 153"/>
              <a:gd name="T19" fmla="*/ 68066 h 113"/>
              <a:gd name="T20" fmla="*/ 0 w 153"/>
              <a:gd name="T21" fmla="*/ 56055 h 113"/>
              <a:gd name="T22" fmla="*/ 0 w 153"/>
              <a:gd name="T23" fmla="*/ 56055 h 113"/>
              <a:gd name="T24" fmla="*/ 0 w 153"/>
              <a:gd name="T25" fmla="*/ 56055 h 11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53" h="113">
                <a:moveTo>
                  <a:pt x="0" y="70"/>
                </a:moveTo>
                <a:lnTo>
                  <a:pt x="54" y="28"/>
                </a:lnTo>
                <a:lnTo>
                  <a:pt x="109" y="0"/>
                </a:lnTo>
                <a:lnTo>
                  <a:pt x="153" y="0"/>
                </a:lnTo>
                <a:lnTo>
                  <a:pt x="153" y="28"/>
                </a:lnTo>
                <a:lnTo>
                  <a:pt x="120" y="28"/>
                </a:lnTo>
                <a:lnTo>
                  <a:pt x="120" y="56"/>
                </a:lnTo>
                <a:lnTo>
                  <a:pt x="54" y="85"/>
                </a:lnTo>
                <a:lnTo>
                  <a:pt x="31" y="113"/>
                </a:lnTo>
                <a:lnTo>
                  <a:pt x="0" y="85"/>
                </a:lnTo>
                <a:lnTo>
                  <a:pt x="0" y="7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04" name="Freeform 141">
            <a:extLst>
              <a:ext uri="{FF2B5EF4-FFF2-40B4-BE49-F238E27FC236}">
                <a16:creationId xmlns:a16="http://schemas.microsoft.com/office/drawing/2014/main" id="{678B087E-27DA-4541-A263-FE77C03319EC}"/>
              </a:ext>
            </a:extLst>
          </p:cNvPr>
          <p:cNvSpPr>
            <a:spLocks/>
          </p:cNvSpPr>
          <p:nvPr/>
        </p:nvSpPr>
        <p:spPr bwMode="auto">
          <a:xfrm>
            <a:off x="3010794" y="5088435"/>
            <a:ext cx="107156" cy="61019"/>
          </a:xfrm>
          <a:custGeom>
            <a:avLst/>
            <a:gdLst>
              <a:gd name="T0" fmla="*/ 0 w 142"/>
              <a:gd name="T1" fmla="*/ 33337 h 82"/>
              <a:gd name="T2" fmla="*/ 44271 w 142"/>
              <a:gd name="T3" fmla="*/ 10319 h 82"/>
              <a:gd name="T4" fmla="*/ 114300 w 142"/>
              <a:gd name="T5" fmla="*/ 0 h 82"/>
              <a:gd name="T6" fmla="*/ 105446 w 142"/>
              <a:gd name="T7" fmla="*/ 43656 h 82"/>
              <a:gd name="T8" fmla="*/ 61980 w 142"/>
              <a:gd name="T9" fmla="*/ 43656 h 82"/>
              <a:gd name="T10" fmla="*/ 35417 w 142"/>
              <a:gd name="T11" fmla="*/ 65087 h 82"/>
              <a:gd name="T12" fmla="*/ 0 w 142"/>
              <a:gd name="T13" fmla="*/ 33337 h 82"/>
              <a:gd name="T14" fmla="*/ 0 w 142"/>
              <a:gd name="T15" fmla="*/ 33337 h 82"/>
              <a:gd name="T16" fmla="*/ 0 w 142"/>
              <a:gd name="T17" fmla="*/ 33337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2" h="82">
                <a:moveTo>
                  <a:pt x="0" y="42"/>
                </a:moveTo>
                <a:lnTo>
                  <a:pt x="55" y="13"/>
                </a:lnTo>
                <a:lnTo>
                  <a:pt x="142" y="0"/>
                </a:lnTo>
                <a:lnTo>
                  <a:pt x="131" y="55"/>
                </a:lnTo>
                <a:lnTo>
                  <a:pt x="77" y="55"/>
                </a:lnTo>
                <a:lnTo>
                  <a:pt x="44" y="82"/>
                </a:lnTo>
                <a:lnTo>
                  <a:pt x="0"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05" name="Freeform 142">
            <a:extLst>
              <a:ext uri="{FF2B5EF4-FFF2-40B4-BE49-F238E27FC236}">
                <a16:creationId xmlns:a16="http://schemas.microsoft.com/office/drawing/2014/main" id="{5808E767-DEC5-48EC-9681-05C1E08494D0}"/>
              </a:ext>
            </a:extLst>
          </p:cNvPr>
          <p:cNvSpPr>
            <a:spLocks/>
          </p:cNvSpPr>
          <p:nvPr/>
        </p:nvSpPr>
        <p:spPr bwMode="auto">
          <a:xfrm>
            <a:off x="2799458" y="4984255"/>
            <a:ext cx="107156" cy="113109"/>
          </a:xfrm>
          <a:custGeom>
            <a:avLst/>
            <a:gdLst>
              <a:gd name="T0" fmla="*/ 114300 w 142"/>
              <a:gd name="T1" fmla="*/ 22868 h 153"/>
              <a:gd name="T2" fmla="*/ 70029 w 142"/>
              <a:gd name="T3" fmla="*/ 44948 h 153"/>
              <a:gd name="T4" fmla="*/ 33807 w 142"/>
              <a:gd name="T5" fmla="*/ 76491 h 153"/>
              <a:gd name="T6" fmla="*/ 16904 w 142"/>
              <a:gd name="T7" fmla="*/ 120650 h 153"/>
              <a:gd name="T8" fmla="*/ 0 w 142"/>
              <a:gd name="T9" fmla="*/ 110399 h 153"/>
              <a:gd name="T10" fmla="*/ 8854 w 142"/>
              <a:gd name="T11" fmla="*/ 65451 h 153"/>
              <a:gd name="T12" fmla="*/ 33807 w 142"/>
              <a:gd name="T13" fmla="*/ 22868 h 153"/>
              <a:gd name="T14" fmla="*/ 61175 w 142"/>
              <a:gd name="T15" fmla="*/ 11828 h 153"/>
              <a:gd name="T16" fmla="*/ 86932 w 142"/>
              <a:gd name="T17" fmla="*/ 0 h 153"/>
              <a:gd name="T18" fmla="*/ 114300 w 142"/>
              <a:gd name="T19" fmla="*/ 22868 h 153"/>
              <a:gd name="T20" fmla="*/ 114300 w 142"/>
              <a:gd name="T21" fmla="*/ 22868 h 153"/>
              <a:gd name="T22" fmla="*/ 114300 w 142"/>
              <a:gd name="T23" fmla="*/ 22868 h 15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42" h="153">
                <a:moveTo>
                  <a:pt x="142" y="29"/>
                </a:moveTo>
                <a:lnTo>
                  <a:pt x="87" y="57"/>
                </a:lnTo>
                <a:lnTo>
                  <a:pt x="42" y="97"/>
                </a:lnTo>
                <a:lnTo>
                  <a:pt x="21" y="153"/>
                </a:lnTo>
                <a:lnTo>
                  <a:pt x="0" y="140"/>
                </a:lnTo>
                <a:lnTo>
                  <a:pt x="11" y="83"/>
                </a:lnTo>
                <a:lnTo>
                  <a:pt x="42" y="29"/>
                </a:lnTo>
                <a:lnTo>
                  <a:pt x="76" y="15"/>
                </a:lnTo>
                <a:lnTo>
                  <a:pt x="108" y="0"/>
                </a:lnTo>
                <a:lnTo>
                  <a:pt x="142" y="2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06" name="Freeform 143">
            <a:extLst>
              <a:ext uri="{FF2B5EF4-FFF2-40B4-BE49-F238E27FC236}">
                <a16:creationId xmlns:a16="http://schemas.microsoft.com/office/drawing/2014/main" id="{3D0385ED-530B-4CF8-8CF4-755C03823944}"/>
              </a:ext>
            </a:extLst>
          </p:cNvPr>
          <p:cNvSpPr>
            <a:spLocks/>
          </p:cNvSpPr>
          <p:nvPr/>
        </p:nvSpPr>
        <p:spPr bwMode="auto">
          <a:xfrm>
            <a:off x="2946797" y="4953000"/>
            <a:ext cx="96739" cy="53578"/>
          </a:xfrm>
          <a:custGeom>
            <a:avLst/>
            <a:gdLst>
              <a:gd name="T0" fmla="*/ 0 w 132"/>
              <a:gd name="T1" fmla="*/ 11269 h 71"/>
              <a:gd name="T2" fmla="*/ 42995 w 132"/>
              <a:gd name="T3" fmla="*/ 0 h 71"/>
              <a:gd name="T4" fmla="*/ 68792 w 132"/>
              <a:gd name="T5" fmla="*/ 11269 h 71"/>
              <a:gd name="T6" fmla="*/ 103188 w 132"/>
              <a:gd name="T7" fmla="*/ 22538 h 71"/>
              <a:gd name="T8" fmla="*/ 85990 w 132"/>
              <a:gd name="T9" fmla="*/ 57150 h 71"/>
              <a:gd name="T10" fmla="*/ 52376 w 132"/>
              <a:gd name="T11" fmla="*/ 45881 h 71"/>
              <a:gd name="T12" fmla="*/ 26579 w 132"/>
              <a:gd name="T13" fmla="*/ 45881 h 71"/>
              <a:gd name="T14" fmla="*/ 0 w 132"/>
              <a:gd name="T15" fmla="*/ 11269 h 71"/>
              <a:gd name="T16" fmla="*/ 0 w 132"/>
              <a:gd name="T17" fmla="*/ 11269 h 71"/>
              <a:gd name="T18" fmla="*/ 0 w 132"/>
              <a:gd name="T19" fmla="*/ 11269 h 7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32" h="71">
                <a:moveTo>
                  <a:pt x="0" y="14"/>
                </a:moveTo>
                <a:lnTo>
                  <a:pt x="55" y="0"/>
                </a:lnTo>
                <a:lnTo>
                  <a:pt x="88" y="14"/>
                </a:lnTo>
                <a:lnTo>
                  <a:pt x="132" y="28"/>
                </a:lnTo>
                <a:lnTo>
                  <a:pt x="110" y="71"/>
                </a:lnTo>
                <a:lnTo>
                  <a:pt x="67" y="57"/>
                </a:lnTo>
                <a:lnTo>
                  <a:pt x="34" y="57"/>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07" name="Freeform 144">
            <a:extLst>
              <a:ext uri="{FF2B5EF4-FFF2-40B4-BE49-F238E27FC236}">
                <a16:creationId xmlns:a16="http://schemas.microsoft.com/office/drawing/2014/main" id="{7E649143-DBE7-4CD0-8955-711548C0575C}"/>
              </a:ext>
            </a:extLst>
          </p:cNvPr>
          <p:cNvSpPr>
            <a:spLocks/>
          </p:cNvSpPr>
          <p:nvPr/>
        </p:nvSpPr>
        <p:spPr bwMode="auto">
          <a:xfrm>
            <a:off x="2946798" y="5097364"/>
            <a:ext cx="105668" cy="104180"/>
          </a:xfrm>
          <a:custGeom>
            <a:avLst/>
            <a:gdLst>
              <a:gd name="T0" fmla="*/ 0 w 143"/>
              <a:gd name="T1" fmla="*/ 0 h 139"/>
              <a:gd name="T2" fmla="*/ 26799 w 143"/>
              <a:gd name="T3" fmla="*/ 55163 h 139"/>
              <a:gd name="T4" fmla="*/ 61480 w 143"/>
              <a:gd name="T5" fmla="*/ 99933 h 139"/>
              <a:gd name="T6" fmla="*/ 94584 w 143"/>
              <a:gd name="T7" fmla="*/ 111125 h 139"/>
              <a:gd name="T8" fmla="*/ 112713 w 143"/>
              <a:gd name="T9" fmla="*/ 99933 h 139"/>
              <a:gd name="T10" fmla="*/ 54386 w 143"/>
              <a:gd name="T11" fmla="*/ 76748 h 139"/>
              <a:gd name="T12" fmla="*/ 0 w 143"/>
              <a:gd name="T13" fmla="*/ 0 h 139"/>
              <a:gd name="T14" fmla="*/ 0 w 143"/>
              <a:gd name="T15" fmla="*/ 0 h 139"/>
              <a:gd name="T16" fmla="*/ 0 w 143"/>
              <a:gd name="T17" fmla="*/ 0 h 13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3" h="139">
                <a:moveTo>
                  <a:pt x="0" y="0"/>
                </a:moveTo>
                <a:lnTo>
                  <a:pt x="34" y="69"/>
                </a:lnTo>
                <a:lnTo>
                  <a:pt x="78" y="125"/>
                </a:lnTo>
                <a:lnTo>
                  <a:pt x="120" y="139"/>
                </a:lnTo>
                <a:lnTo>
                  <a:pt x="143" y="125"/>
                </a:lnTo>
                <a:lnTo>
                  <a:pt x="69" y="96"/>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08" name="Freeform 145">
            <a:extLst>
              <a:ext uri="{FF2B5EF4-FFF2-40B4-BE49-F238E27FC236}">
                <a16:creationId xmlns:a16="http://schemas.microsoft.com/office/drawing/2014/main" id="{70EDB161-B137-4350-B725-60F1B99872B2}"/>
              </a:ext>
            </a:extLst>
          </p:cNvPr>
          <p:cNvSpPr>
            <a:spLocks/>
          </p:cNvSpPr>
          <p:nvPr/>
        </p:nvSpPr>
        <p:spPr bwMode="auto">
          <a:xfrm>
            <a:off x="3175993" y="5543848"/>
            <a:ext cx="169664" cy="165199"/>
          </a:xfrm>
          <a:custGeom>
            <a:avLst/>
            <a:gdLst>
              <a:gd name="T0" fmla="*/ 0 w 229"/>
              <a:gd name="T1" fmla="*/ 176212 h 221"/>
              <a:gd name="T2" fmla="*/ 42675 w 229"/>
              <a:gd name="T3" fmla="*/ 98870 h 221"/>
              <a:gd name="T4" fmla="*/ 94834 w 229"/>
              <a:gd name="T5" fmla="*/ 54219 h 221"/>
              <a:gd name="T6" fmla="*/ 155686 w 229"/>
              <a:gd name="T7" fmla="*/ 0 h 221"/>
              <a:gd name="T8" fmla="*/ 180975 w 229"/>
              <a:gd name="T9" fmla="*/ 22326 h 221"/>
              <a:gd name="T10" fmla="*/ 112220 w 229"/>
              <a:gd name="T11" fmla="*/ 76545 h 221"/>
              <a:gd name="T12" fmla="*/ 67964 w 229"/>
              <a:gd name="T13" fmla="*/ 98870 h 221"/>
              <a:gd name="T14" fmla="*/ 0 w 229"/>
              <a:gd name="T15" fmla="*/ 176212 h 221"/>
              <a:gd name="T16" fmla="*/ 0 w 229"/>
              <a:gd name="T17" fmla="*/ 176212 h 221"/>
              <a:gd name="T18" fmla="*/ 0 w 229"/>
              <a:gd name="T19" fmla="*/ 176212 h 2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221">
                <a:moveTo>
                  <a:pt x="0" y="221"/>
                </a:moveTo>
                <a:lnTo>
                  <a:pt x="54" y="124"/>
                </a:lnTo>
                <a:lnTo>
                  <a:pt x="120" y="68"/>
                </a:lnTo>
                <a:lnTo>
                  <a:pt x="197" y="0"/>
                </a:lnTo>
                <a:lnTo>
                  <a:pt x="229" y="28"/>
                </a:lnTo>
                <a:lnTo>
                  <a:pt x="142" y="96"/>
                </a:lnTo>
                <a:lnTo>
                  <a:pt x="86" y="124"/>
                </a:lnTo>
                <a:lnTo>
                  <a:pt x="0" y="2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09" name="Freeform 146">
            <a:extLst>
              <a:ext uri="{FF2B5EF4-FFF2-40B4-BE49-F238E27FC236}">
                <a16:creationId xmlns:a16="http://schemas.microsoft.com/office/drawing/2014/main" id="{53F8AD2C-FE30-4B26-B3E9-44EC15EF5FA0}"/>
              </a:ext>
            </a:extLst>
          </p:cNvPr>
          <p:cNvSpPr>
            <a:spLocks/>
          </p:cNvSpPr>
          <p:nvPr/>
        </p:nvSpPr>
        <p:spPr bwMode="auto">
          <a:xfrm>
            <a:off x="3141762" y="4891981"/>
            <a:ext cx="677168" cy="1251644"/>
          </a:xfrm>
          <a:custGeom>
            <a:avLst/>
            <a:gdLst>
              <a:gd name="T0" fmla="*/ 713581 w 910"/>
              <a:gd name="T1" fmla="*/ 0 h 1681"/>
              <a:gd name="T2" fmla="*/ 287337 w 910"/>
              <a:gd name="T3" fmla="*/ 717977 h 1681"/>
              <a:gd name="T4" fmla="*/ 287337 w 910"/>
              <a:gd name="T5" fmla="*/ 794222 h 1681"/>
              <a:gd name="T6" fmla="*/ 269081 w 910"/>
              <a:gd name="T7" fmla="*/ 871261 h 1681"/>
              <a:gd name="T8" fmla="*/ 244475 w 910"/>
              <a:gd name="T9" fmla="*/ 937976 h 1681"/>
              <a:gd name="T10" fmla="*/ 400050 w 910"/>
              <a:gd name="T11" fmla="*/ 959420 h 1681"/>
              <a:gd name="T12" fmla="*/ 426243 w 910"/>
              <a:gd name="T13" fmla="*/ 1070611 h 1681"/>
              <a:gd name="T14" fmla="*/ 235744 w 910"/>
              <a:gd name="T15" fmla="*/ 1302524 h 1681"/>
              <a:gd name="T16" fmla="*/ 296069 w 910"/>
              <a:gd name="T17" fmla="*/ 1213571 h 1681"/>
              <a:gd name="T18" fmla="*/ 312737 w 910"/>
              <a:gd name="T19" fmla="*/ 1136532 h 1681"/>
              <a:gd name="T20" fmla="*/ 269081 w 910"/>
              <a:gd name="T21" fmla="*/ 1213571 h 1681"/>
              <a:gd name="T22" fmla="*/ 122237 w 910"/>
              <a:gd name="T23" fmla="*/ 1323968 h 1681"/>
              <a:gd name="T24" fmla="*/ 35719 w 910"/>
              <a:gd name="T25" fmla="*/ 1323968 h 1681"/>
              <a:gd name="T26" fmla="*/ 165100 w 910"/>
              <a:gd name="T27" fmla="*/ 1269961 h 1681"/>
              <a:gd name="T28" fmla="*/ 165100 w 910"/>
              <a:gd name="T29" fmla="*/ 1181008 h 1681"/>
              <a:gd name="T30" fmla="*/ 52387 w 910"/>
              <a:gd name="T31" fmla="*/ 1224690 h 1681"/>
              <a:gd name="T32" fmla="*/ 103981 w 910"/>
              <a:gd name="T33" fmla="*/ 1181008 h 1681"/>
              <a:gd name="T34" fmla="*/ 122237 w 910"/>
              <a:gd name="T35" fmla="*/ 1158770 h 1681"/>
              <a:gd name="T36" fmla="*/ 157162 w 910"/>
              <a:gd name="T37" fmla="*/ 1125412 h 1681"/>
              <a:gd name="T38" fmla="*/ 173831 w 910"/>
              <a:gd name="T39" fmla="*/ 1092055 h 1681"/>
              <a:gd name="T40" fmla="*/ 140494 w 910"/>
              <a:gd name="T41" fmla="*/ 1015016 h 1681"/>
              <a:gd name="T42" fmla="*/ 113506 w 910"/>
              <a:gd name="T43" fmla="*/ 1049167 h 1681"/>
              <a:gd name="T44" fmla="*/ 26987 w 910"/>
              <a:gd name="T45" fmla="*/ 992777 h 1681"/>
              <a:gd name="T46" fmla="*/ 35719 w 910"/>
              <a:gd name="T47" fmla="*/ 915738 h 1681"/>
              <a:gd name="T48" fmla="*/ 157162 w 910"/>
              <a:gd name="T49" fmla="*/ 981658 h 1681"/>
              <a:gd name="T50" fmla="*/ 226219 w 910"/>
              <a:gd name="T51" fmla="*/ 893500 h 1681"/>
              <a:gd name="T52" fmla="*/ 200819 w 910"/>
              <a:gd name="T53" fmla="*/ 860142 h 1681"/>
              <a:gd name="T54" fmla="*/ 261144 w 910"/>
              <a:gd name="T55" fmla="*/ 771984 h 1681"/>
              <a:gd name="T56" fmla="*/ 209550 w 910"/>
              <a:gd name="T57" fmla="*/ 783103 h 1681"/>
              <a:gd name="T58" fmla="*/ 627062 w 910"/>
              <a:gd name="T59" fmla="*/ 154873 h 1681"/>
              <a:gd name="T60" fmla="*/ 192087 w 910"/>
              <a:gd name="T61" fmla="*/ 749745 h 1681"/>
              <a:gd name="T62" fmla="*/ 192087 w 910"/>
              <a:gd name="T63" fmla="*/ 749745 h 168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910" h="1681">
                <a:moveTo>
                  <a:pt x="242" y="944"/>
                </a:moveTo>
                <a:lnTo>
                  <a:pt x="899" y="0"/>
                </a:lnTo>
                <a:lnTo>
                  <a:pt x="910" y="42"/>
                </a:lnTo>
                <a:lnTo>
                  <a:pt x="362" y="904"/>
                </a:lnTo>
                <a:lnTo>
                  <a:pt x="373" y="944"/>
                </a:lnTo>
                <a:lnTo>
                  <a:pt x="362" y="1000"/>
                </a:lnTo>
                <a:lnTo>
                  <a:pt x="329" y="1043"/>
                </a:lnTo>
                <a:lnTo>
                  <a:pt x="339" y="1097"/>
                </a:lnTo>
                <a:lnTo>
                  <a:pt x="319" y="1153"/>
                </a:lnTo>
                <a:lnTo>
                  <a:pt x="308" y="1181"/>
                </a:lnTo>
                <a:lnTo>
                  <a:pt x="417" y="1208"/>
                </a:lnTo>
                <a:lnTo>
                  <a:pt x="504" y="1208"/>
                </a:lnTo>
                <a:lnTo>
                  <a:pt x="504" y="1348"/>
                </a:lnTo>
                <a:lnTo>
                  <a:pt x="537" y="1348"/>
                </a:lnTo>
                <a:lnTo>
                  <a:pt x="428" y="1514"/>
                </a:lnTo>
                <a:lnTo>
                  <a:pt x="297" y="1640"/>
                </a:lnTo>
                <a:lnTo>
                  <a:pt x="264" y="1626"/>
                </a:lnTo>
                <a:lnTo>
                  <a:pt x="373" y="1528"/>
                </a:lnTo>
                <a:lnTo>
                  <a:pt x="451" y="1417"/>
                </a:lnTo>
                <a:lnTo>
                  <a:pt x="394" y="1431"/>
                </a:lnTo>
                <a:lnTo>
                  <a:pt x="308" y="1431"/>
                </a:lnTo>
                <a:lnTo>
                  <a:pt x="339" y="1528"/>
                </a:lnTo>
                <a:lnTo>
                  <a:pt x="230" y="1626"/>
                </a:lnTo>
                <a:lnTo>
                  <a:pt x="154" y="1667"/>
                </a:lnTo>
                <a:lnTo>
                  <a:pt x="66" y="1681"/>
                </a:lnTo>
                <a:lnTo>
                  <a:pt x="45" y="1667"/>
                </a:lnTo>
                <a:lnTo>
                  <a:pt x="143" y="1640"/>
                </a:lnTo>
                <a:lnTo>
                  <a:pt x="208" y="1599"/>
                </a:lnTo>
                <a:lnTo>
                  <a:pt x="219" y="1556"/>
                </a:lnTo>
                <a:lnTo>
                  <a:pt x="208" y="1487"/>
                </a:lnTo>
                <a:lnTo>
                  <a:pt x="121" y="1528"/>
                </a:lnTo>
                <a:lnTo>
                  <a:pt x="66" y="1542"/>
                </a:lnTo>
                <a:lnTo>
                  <a:pt x="99" y="1487"/>
                </a:lnTo>
                <a:lnTo>
                  <a:pt x="131" y="1487"/>
                </a:lnTo>
                <a:lnTo>
                  <a:pt x="131" y="1446"/>
                </a:lnTo>
                <a:lnTo>
                  <a:pt x="154" y="1459"/>
                </a:lnTo>
                <a:lnTo>
                  <a:pt x="165" y="1431"/>
                </a:lnTo>
                <a:lnTo>
                  <a:pt x="198" y="1417"/>
                </a:lnTo>
                <a:lnTo>
                  <a:pt x="187" y="1389"/>
                </a:lnTo>
                <a:lnTo>
                  <a:pt x="219" y="1375"/>
                </a:lnTo>
                <a:lnTo>
                  <a:pt x="208" y="1348"/>
                </a:lnTo>
                <a:lnTo>
                  <a:pt x="177" y="1278"/>
                </a:lnTo>
                <a:lnTo>
                  <a:pt x="143" y="1292"/>
                </a:lnTo>
                <a:lnTo>
                  <a:pt x="143" y="1321"/>
                </a:lnTo>
                <a:lnTo>
                  <a:pt x="121" y="1321"/>
                </a:lnTo>
                <a:lnTo>
                  <a:pt x="34" y="1250"/>
                </a:lnTo>
                <a:lnTo>
                  <a:pt x="0" y="1153"/>
                </a:lnTo>
                <a:lnTo>
                  <a:pt x="45" y="1153"/>
                </a:lnTo>
                <a:lnTo>
                  <a:pt x="131" y="1264"/>
                </a:lnTo>
                <a:lnTo>
                  <a:pt x="198" y="1236"/>
                </a:lnTo>
                <a:lnTo>
                  <a:pt x="253" y="1181"/>
                </a:lnTo>
                <a:lnTo>
                  <a:pt x="285" y="1125"/>
                </a:lnTo>
                <a:lnTo>
                  <a:pt x="297" y="1069"/>
                </a:lnTo>
                <a:lnTo>
                  <a:pt x="253" y="1083"/>
                </a:lnTo>
                <a:lnTo>
                  <a:pt x="264" y="1069"/>
                </a:lnTo>
                <a:lnTo>
                  <a:pt x="329" y="972"/>
                </a:lnTo>
                <a:lnTo>
                  <a:pt x="339" y="930"/>
                </a:lnTo>
                <a:lnTo>
                  <a:pt x="264" y="986"/>
                </a:lnTo>
                <a:lnTo>
                  <a:pt x="329" y="904"/>
                </a:lnTo>
                <a:lnTo>
                  <a:pt x="790" y="195"/>
                </a:lnTo>
                <a:lnTo>
                  <a:pt x="253" y="958"/>
                </a:lnTo>
                <a:lnTo>
                  <a:pt x="242" y="94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10" name="Freeform 147">
            <a:extLst>
              <a:ext uri="{FF2B5EF4-FFF2-40B4-BE49-F238E27FC236}">
                <a16:creationId xmlns:a16="http://schemas.microsoft.com/office/drawing/2014/main" id="{70D5584D-F935-4A94-A29E-25E02203312C}"/>
              </a:ext>
            </a:extLst>
          </p:cNvPr>
          <p:cNvSpPr>
            <a:spLocks/>
          </p:cNvSpPr>
          <p:nvPr/>
        </p:nvSpPr>
        <p:spPr bwMode="auto">
          <a:xfrm>
            <a:off x="3525739" y="5222380"/>
            <a:ext cx="913805" cy="620613"/>
          </a:xfrm>
          <a:custGeom>
            <a:avLst/>
            <a:gdLst>
              <a:gd name="T0" fmla="*/ 52388 w 1228"/>
              <a:gd name="T1" fmla="*/ 562768 h 834"/>
              <a:gd name="T2" fmla="*/ 172244 w 1228"/>
              <a:gd name="T3" fmla="*/ 374650 h 834"/>
              <a:gd name="T4" fmla="*/ 242888 w 1228"/>
              <a:gd name="T5" fmla="*/ 121444 h 834"/>
              <a:gd name="T6" fmla="*/ 329406 w 1228"/>
              <a:gd name="T7" fmla="*/ 153987 h 834"/>
              <a:gd name="T8" fmla="*/ 391319 w 1228"/>
              <a:gd name="T9" fmla="*/ 76994 h 834"/>
              <a:gd name="T10" fmla="*/ 530225 w 1228"/>
              <a:gd name="T11" fmla="*/ 76994 h 834"/>
              <a:gd name="T12" fmla="*/ 625475 w 1228"/>
              <a:gd name="T13" fmla="*/ 0 h 834"/>
              <a:gd name="T14" fmla="*/ 670719 w 1228"/>
              <a:gd name="T15" fmla="*/ 43656 h 834"/>
              <a:gd name="T16" fmla="*/ 704056 w 1228"/>
              <a:gd name="T17" fmla="*/ 99219 h 834"/>
              <a:gd name="T18" fmla="*/ 608013 w 1228"/>
              <a:gd name="T19" fmla="*/ 111125 h 834"/>
              <a:gd name="T20" fmla="*/ 600075 w 1228"/>
              <a:gd name="T21" fmla="*/ 32544 h 834"/>
              <a:gd name="T22" fmla="*/ 556419 w 1228"/>
              <a:gd name="T23" fmla="*/ 88106 h 834"/>
              <a:gd name="T24" fmla="*/ 399256 w 1228"/>
              <a:gd name="T25" fmla="*/ 99219 h 834"/>
              <a:gd name="T26" fmla="*/ 361156 w 1228"/>
              <a:gd name="T27" fmla="*/ 173037 h 834"/>
              <a:gd name="T28" fmla="*/ 428625 w 1228"/>
              <a:gd name="T29" fmla="*/ 206375 h 834"/>
              <a:gd name="T30" fmla="*/ 407194 w 1228"/>
              <a:gd name="T31" fmla="*/ 227012 h 834"/>
              <a:gd name="T32" fmla="*/ 677069 w 1228"/>
              <a:gd name="T33" fmla="*/ 286544 h 834"/>
              <a:gd name="T34" fmla="*/ 704056 w 1228"/>
              <a:gd name="T35" fmla="*/ 187325 h 834"/>
              <a:gd name="T36" fmla="*/ 757238 w 1228"/>
              <a:gd name="T37" fmla="*/ 144462 h 834"/>
              <a:gd name="T38" fmla="*/ 790575 w 1228"/>
              <a:gd name="T39" fmla="*/ 121444 h 834"/>
              <a:gd name="T40" fmla="*/ 787400 w 1228"/>
              <a:gd name="T41" fmla="*/ 108744 h 834"/>
              <a:gd name="T42" fmla="*/ 834231 w 1228"/>
              <a:gd name="T43" fmla="*/ 187325 h 834"/>
              <a:gd name="T44" fmla="*/ 929481 w 1228"/>
              <a:gd name="T45" fmla="*/ 198437 h 834"/>
              <a:gd name="T46" fmla="*/ 965994 w 1228"/>
              <a:gd name="T47" fmla="*/ 231775 h 834"/>
              <a:gd name="T48" fmla="*/ 974725 w 1228"/>
              <a:gd name="T49" fmla="*/ 275431 h 834"/>
              <a:gd name="T50" fmla="*/ 912813 w 1228"/>
              <a:gd name="T51" fmla="*/ 308769 h 834"/>
              <a:gd name="T52" fmla="*/ 895350 w 1228"/>
              <a:gd name="T53" fmla="*/ 264319 h 834"/>
              <a:gd name="T54" fmla="*/ 877888 w 1228"/>
              <a:gd name="T55" fmla="*/ 231775 h 834"/>
              <a:gd name="T56" fmla="*/ 747713 w 1228"/>
              <a:gd name="T57" fmla="*/ 231775 h 834"/>
              <a:gd name="T58" fmla="*/ 686594 w 1228"/>
              <a:gd name="T59" fmla="*/ 319881 h 834"/>
              <a:gd name="T60" fmla="*/ 382588 w 1228"/>
              <a:gd name="T61" fmla="*/ 286544 h 834"/>
              <a:gd name="T62" fmla="*/ 382588 w 1228"/>
              <a:gd name="T63" fmla="*/ 220662 h 834"/>
              <a:gd name="T64" fmla="*/ 329406 w 1228"/>
              <a:gd name="T65" fmla="*/ 176212 h 834"/>
              <a:gd name="T66" fmla="*/ 225425 w 1228"/>
              <a:gd name="T67" fmla="*/ 297656 h 834"/>
              <a:gd name="T68" fmla="*/ 113506 w 1228"/>
              <a:gd name="T69" fmla="*/ 562768 h 834"/>
              <a:gd name="T70" fmla="*/ 172244 w 1228"/>
              <a:gd name="T71" fmla="*/ 584993 h 834"/>
              <a:gd name="T72" fmla="*/ 43656 w 1228"/>
              <a:gd name="T73" fmla="*/ 661987 h 834"/>
              <a:gd name="T74" fmla="*/ 103981 w 1228"/>
              <a:gd name="T75" fmla="*/ 628650 h 834"/>
              <a:gd name="T76" fmla="*/ 157163 w 1228"/>
              <a:gd name="T77" fmla="*/ 573881 h 834"/>
              <a:gd name="T78" fmla="*/ 25400 w 1228"/>
              <a:gd name="T79" fmla="*/ 606425 h 834"/>
              <a:gd name="T80" fmla="*/ 0 w 1228"/>
              <a:gd name="T81" fmla="*/ 606425 h 83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228" h="834">
                <a:moveTo>
                  <a:pt x="0" y="764"/>
                </a:moveTo>
                <a:lnTo>
                  <a:pt x="66" y="709"/>
                </a:lnTo>
                <a:lnTo>
                  <a:pt x="109" y="695"/>
                </a:lnTo>
                <a:lnTo>
                  <a:pt x="217" y="472"/>
                </a:lnTo>
                <a:lnTo>
                  <a:pt x="284" y="292"/>
                </a:lnTo>
                <a:lnTo>
                  <a:pt x="306" y="153"/>
                </a:lnTo>
                <a:lnTo>
                  <a:pt x="350" y="182"/>
                </a:lnTo>
                <a:lnTo>
                  <a:pt x="415" y="194"/>
                </a:lnTo>
                <a:lnTo>
                  <a:pt x="438" y="140"/>
                </a:lnTo>
                <a:lnTo>
                  <a:pt x="493" y="97"/>
                </a:lnTo>
                <a:lnTo>
                  <a:pt x="548" y="97"/>
                </a:lnTo>
                <a:lnTo>
                  <a:pt x="668" y="97"/>
                </a:lnTo>
                <a:lnTo>
                  <a:pt x="691" y="0"/>
                </a:lnTo>
                <a:lnTo>
                  <a:pt x="788" y="0"/>
                </a:lnTo>
                <a:lnTo>
                  <a:pt x="853" y="29"/>
                </a:lnTo>
                <a:lnTo>
                  <a:pt x="845" y="55"/>
                </a:lnTo>
                <a:lnTo>
                  <a:pt x="920" y="83"/>
                </a:lnTo>
                <a:lnTo>
                  <a:pt x="887" y="125"/>
                </a:lnTo>
                <a:lnTo>
                  <a:pt x="908" y="140"/>
                </a:lnTo>
                <a:lnTo>
                  <a:pt x="766" y="140"/>
                </a:lnTo>
                <a:lnTo>
                  <a:pt x="811" y="55"/>
                </a:lnTo>
                <a:lnTo>
                  <a:pt x="756" y="41"/>
                </a:lnTo>
                <a:lnTo>
                  <a:pt x="712" y="41"/>
                </a:lnTo>
                <a:lnTo>
                  <a:pt x="701" y="111"/>
                </a:lnTo>
                <a:lnTo>
                  <a:pt x="722" y="125"/>
                </a:lnTo>
                <a:lnTo>
                  <a:pt x="503" y="125"/>
                </a:lnTo>
                <a:lnTo>
                  <a:pt x="463" y="157"/>
                </a:lnTo>
                <a:lnTo>
                  <a:pt x="455" y="218"/>
                </a:lnTo>
                <a:lnTo>
                  <a:pt x="493" y="264"/>
                </a:lnTo>
                <a:lnTo>
                  <a:pt x="540" y="260"/>
                </a:lnTo>
                <a:lnTo>
                  <a:pt x="776" y="290"/>
                </a:lnTo>
                <a:lnTo>
                  <a:pt x="513" y="286"/>
                </a:lnTo>
                <a:lnTo>
                  <a:pt x="503" y="333"/>
                </a:lnTo>
                <a:lnTo>
                  <a:pt x="853" y="361"/>
                </a:lnTo>
                <a:lnTo>
                  <a:pt x="899" y="292"/>
                </a:lnTo>
                <a:lnTo>
                  <a:pt x="887" y="236"/>
                </a:lnTo>
                <a:lnTo>
                  <a:pt x="908" y="194"/>
                </a:lnTo>
                <a:lnTo>
                  <a:pt x="954" y="182"/>
                </a:lnTo>
                <a:lnTo>
                  <a:pt x="1007" y="182"/>
                </a:lnTo>
                <a:lnTo>
                  <a:pt x="996" y="153"/>
                </a:lnTo>
                <a:lnTo>
                  <a:pt x="930" y="137"/>
                </a:lnTo>
                <a:lnTo>
                  <a:pt x="992" y="137"/>
                </a:lnTo>
                <a:lnTo>
                  <a:pt x="1030" y="168"/>
                </a:lnTo>
                <a:lnTo>
                  <a:pt x="1051" y="236"/>
                </a:lnTo>
                <a:lnTo>
                  <a:pt x="1051" y="264"/>
                </a:lnTo>
                <a:lnTo>
                  <a:pt x="1171" y="250"/>
                </a:lnTo>
                <a:lnTo>
                  <a:pt x="1160" y="292"/>
                </a:lnTo>
                <a:lnTo>
                  <a:pt x="1217" y="292"/>
                </a:lnTo>
                <a:lnTo>
                  <a:pt x="1183" y="347"/>
                </a:lnTo>
                <a:lnTo>
                  <a:pt x="1228" y="347"/>
                </a:lnTo>
                <a:lnTo>
                  <a:pt x="1217" y="389"/>
                </a:lnTo>
                <a:lnTo>
                  <a:pt x="1150" y="389"/>
                </a:lnTo>
                <a:lnTo>
                  <a:pt x="1150" y="333"/>
                </a:lnTo>
                <a:lnTo>
                  <a:pt x="1128" y="333"/>
                </a:lnTo>
                <a:lnTo>
                  <a:pt x="1096" y="361"/>
                </a:lnTo>
                <a:lnTo>
                  <a:pt x="1106" y="292"/>
                </a:lnTo>
                <a:lnTo>
                  <a:pt x="1019" y="292"/>
                </a:lnTo>
                <a:lnTo>
                  <a:pt x="942" y="292"/>
                </a:lnTo>
                <a:lnTo>
                  <a:pt x="954" y="307"/>
                </a:lnTo>
                <a:lnTo>
                  <a:pt x="865" y="403"/>
                </a:lnTo>
                <a:lnTo>
                  <a:pt x="834" y="403"/>
                </a:lnTo>
                <a:lnTo>
                  <a:pt x="482" y="361"/>
                </a:lnTo>
                <a:lnTo>
                  <a:pt x="460" y="320"/>
                </a:lnTo>
                <a:lnTo>
                  <a:pt x="482" y="278"/>
                </a:lnTo>
                <a:lnTo>
                  <a:pt x="438" y="250"/>
                </a:lnTo>
                <a:lnTo>
                  <a:pt x="415" y="222"/>
                </a:lnTo>
                <a:lnTo>
                  <a:pt x="339" y="208"/>
                </a:lnTo>
                <a:lnTo>
                  <a:pt x="284" y="375"/>
                </a:lnTo>
                <a:lnTo>
                  <a:pt x="208" y="599"/>
                </a:lnTo>
                <a:lnTo>
                  <a:pt x="143" y="709"/>
                </a:lnTo>
                <a:lnTo>
                  <a:pt x="240" y="709"/>
                </a:lnTo>
                <a:lnTo>
                  <a:pt x="217" y="737"/>
                </a:lnTo>
                <a:lnTo>
                  <a:pt x="143" y="806"/>
                </a:lnTo>
                <a:lnTo>
                  <a:pt x="55" y="834"/>
                </a:lnTo>
                <a:lnTo>
                  <a:pt x="66" y="820"/>
                </a:lnTo>
                <a:lnTo>
                  <a:pt x="131" y="792"/>
                </a:lnTo>
                <a:lnTo>
                  <a:pt x="175" y="752"/>
                </a:lnTo>
                <a:lnTo>
                  <a:pt x="198" y="723"/>
                </a:lnTo>
                <a:lnTo>
                  <a:pt x="86" y="737"/>
                </a:lnTo>
                <a:lnTo>
                  <a:pt x="32" y="764"/>
                </a:lnTo>
                <a:lnTo>
                  <a:pt x="0" y="7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11" name="Freeform 148">
            <a:extLst>
              <a:ext uri="{FF2B5EF4-FFF2-40B4-BE49-F238E27FC236}">
                <a16:creationId xmlns:a16="http://schemas.microsoft.com/office/drawing/2014/main" id="{E15B34A4-D404-4C54-8FB7-79DF6DE0B18A}"/>
              </a:ext>
            </a:extLst>
          </p:cNvPr>
          <p:cNvSpPr>
            <a:spLocks/>
          </p:cNvSpPr>
          <p:nvPr/>
        </p:nvSpPr>
        <p:spPr bwMode="auto">
          <a:xfrm>
            <a:off x="3370957" y="5512594"/>
            <a:ext cx="962918" cy="775395"/>
          </a:xfrm>
          <a:custGeom>
            <a:avLst/>
            <a:gdLst>
              <a:gd name="T0" fmla="*/ 1027112 w 1293"/>
              <a:gd name="T1" fmla="*/ 0 h 1043"/>
              <a:gd name="T2" fmla="*/ 830904 w 1293"/>
              <a:gd name="T3" fmla="*/ 347329 h 1043"/>
              <a:gd name="T4" fmla="*/ 687124 w 1293"/>
              <a:gd name="T5" fmla="*/ 617739 h 1043"/>
              <a:gd name="T6" fmla="*/ 564792 w 1293"/>
              <a:gd name="T7" fmla="*/ 804884 h 1043"/>
              <a:gd name="T8" fmla="*/ 330455 w 1293"/>
              <a:gd name="T9" fmla="*/ 727964 h 1043"/>
              <a:gd name="T10" fmla="*/ 0 w 1293"/>
              <a:gd name="T11" fmla="*/ 661353 h 1043"/>
              <a:gd name="T12" fmla="*/ 278822 w 1293"/>
              <a:gd name="T13" fmla="*/ 739859 h 1043"/>
              <a:gd name="T14" fmla="*/ 564792 w 1293"/>
              <a:gd name="T15" fmla="*/ 827088 h 1043"/>
              <a:gd name="T16" fmla="*/ 705395 w 1293"/>
              <a:gd name="T17" fmla="*/ 628841 h 1043"/>
              <a:gd name="T18" fmla="*/ 888893 w 1293"/>
              <a:gd name="T19" fmla="*/ 294199 h 1043"/>
              <a:gd name="T20" fmla="*/ 1027112 w 1293"/>
              <a:gd name="T21" fmla="*/ 0 h 1043"/>
              <a:gd name="T22" fmla="*/ 1027112 w 1293"/>
              <a:gd name="T23" fmla="*/ 0 h 1043"/>
              <a:gd name="T24" fmla="*/ 1027112 w 1293"/>
              <a:gd name="T25" fmla="*/ 0 h 104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293" h="1043">
                <a:moveTo>
                  <a:pt x="1293" y="0"/>
                </a:moveTo>
                <a:lnTo>
                  <a:pt x="1046" y="438"/>
                </a:lnTo>
                <a:lnTo>
                  <a:pt x="865" y="779"/>
                </a:lnTo>
                <a:lnTo>
                  <a:pt x="711" y="1015"/>
                </a:lnTo>
                <a:lnTo>
                  <a:pt x="416" y="918"/>
                </a:lnTo>
                <a:lnTo>
                  <a:pt x="0" y="834"/>
                </a:lnTo>
                <a:lnTo>
                  <a:pt x="351" y="933"/>
                </a:lnTo>
                <a:lnTo>
                  <a:pt x="711" y="1043"/>
                </a:lnTo>
                <a:lnTo>
                  <a:pt x="888" y="793"/>
                </a:lnTo>
                <a:lnTo>
                  <a:pt x="1119" y="371"/>
                </a:lnTo>
                <a:lnTo>
                  <a:pt x="129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12" name="Freeform 149">
            <a:extLst>
              <a:ext uri="{FF2B5EF4-FFF2-40B4-BE49-F238E27FC236}">
                <a16:creationId xmlns:a16="http://schemas.microsoft.com/office/drawing/2014/main" id="{AF86CF9E-8E35-479B-AAD9-2748FAC3BD73}"/>
              </a:ext>
            </a:extLst>
          </p:cNvPr>
          <p:cNvSpPr>
            <a:spLocks/>
          </p:cNvSpPr>
          <p:nvPr/>
        </p:nvSpPr>
        <p:spPr bwMode="auto">
          <a:xfrm>
            <a:off x="3917157" y="5521524"/>
            <a:ext cx="455414" cy="787301"/>
          </a:xfrm>
          <a:custGeom>
            <a:avLst/>
            <a:gdLst>
              <a:gd name="T0" fmla="*/ 485775 w 613"/>
              <a:gd name="T1" fmla="*/ 0 h 1057"/>
              <a:gd name="T2" fmla="*/ 295586 w 613"/>
              <a:gd name="T3" fmla="*/ 353553 h 1057"/>
              <a:gd name="T4" fmla="*/ 0 w 613"/>
              <a:gd name="T5" fmla="*/ 839788 h 1057"/>
              <a:gd name="T6" fmla="*/ 294001 w 613"/>
              <a:gd name="T7" fmla="*/ 387717 h 1057"/>
              <a:gd name="T8" fmla="*/ 485775 w 613"/>
              <a:gd name="T9" fmla="*/ 0 h 1057"/>
              <a:gd name="T10" fmla="*/ 485775 w 613"/>
              <a:gd name="T11" fmla="*/ 0 h 1057"/>
              <a:gd name="T12" fmla="*/ 485775 w 613"/>
              <a:gd name="T13" fmla="*/ 0 h 105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13" h="1057">
                <a:moveTo>
                  <a:pt x="613" y="0"/>
                </a:moveTo>
                <a:lnTo>
                  <a:pt x="373" y="445"/>
                </a:lnTo>
                <a:lnTo>
                  <a:pt x="0" y="1057"/>
                </a:lnTo>
                <a:lnTo>
                  <a:pt x="371" y="488"/>
                </a:lnTo>
                <a:lnTo>
                  <a:pt x="61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13" name="Freeform 150">
            <a:extLst>
              <a:ext uri="{FF2B5EF4-FFF2-40B4-BE49-F238E27FC236}">
                <a16:creationId xmlns:a16="http://schemas.microsoft.com/office/drawing/2014/main" id="{6DFF39E5-32AB-4C64-B694-3FDFCC8C8DE7}"/>
              </a:ext>
            </a:extLst>
          </p:cNvPr>
          <p:cNvSpPr>
            <a:spLocks/>
          </p:cNvSpPr>
          <p:nvPr/>
        </p:nvSpPr>
        <p:spPr bwMode="auto">
          <a:xfrm>
            <a:off x="3280172" y="5531942"/>
            <a:ext cx="1166813" cy="1148953"/>
          </a:xfrm>
          <a:custGeom>
            <a:avLst/>
            <a:gdLst>
              <a:gd name="T0" fmla="*/ 1200916 w 1567"/>
              <a:gd name="T1" fmla="*/ 11914 h 1543"/>
              <a:gd name="T2" fmla="*/ 975347 w 1567"/>
              <a:gd name="T3" fmla="*/ 430491 h 1543"/>
              <a:gd name="T4" fmla="*/ 696563 w 1567"/>
              <a:gd name="T5" fmla="*/ 860983 h 1543"/>
              <a:gd name="T6" fmla="*/ 321674 w 1567"/>
              <a:gd name="T7" fmla="*/ 761700 h 1543"/>
              <a:gd name="T8" fmla="*/ 87368 w 1567"/>
              <a:gd name="T9" fmla="*/ 695776 h 1543"/>
              <a:gd name="T10" fmla="*/ 87368 w 1567"/>
              <a:gd name="T11" fmla="*/ 718809 h 1543"/>
              <a:gd name="T12" fmla="*/ 129464 w 1567"/>
              <a:gd name="T13" fmla="*/ 727546 h 1543"/>
              <a:gd name="T14" fmla="*/ 155674 w 1567"/>
              <a:gd name="T15" fmla="*/ 860983 h 1543"/>
              <a:gd name="T16" fmla="*/ 8737 w 1567"/>
              <a:gd name="T17" fmla="*/ 828418 h 1543"/>
              <a:gd name="T18" fmla="*/ 0 w 1567"/>
              <a:gd name="T19" fmla="*/ 839537 h 1543"/>
              <a:gd name="T20" fmla="*/ 173942 w 1567"/>
              <a:gd name="T21" fmla="*/ 883222 h 1543"/>
              <a:gd name="T22" fmla="*/ 409042 w 1567"/>
              <a:gd name="T23" fmla="*/ 894342 h 1543"/>
              <a:gd name="T24" fmla="*/ 209684 w 1567"/>
              <a:gd name="T25" fmla="*/ 872102 h 1543"/>
              <a:gd name="T26" fmla="*/ 296258 w 1567"/>
              <a:gd name="T27" fmla="*/ 818092 h 1543"/>
              <a:gd name="T28" fmla="*/ 433664 w 1567"/>
              <a:gd name="T29" fmla="*/ 883222 h 1543"/>
              <a:gd name="T30" fmla="*/ 555980 w 1567"/>
              <a:gd name="T31" fmla="*/ 939615 h 1543"/>
              <a:gd name="T32" fmla="*/ 391568 w 1567"/>
              <a:gd name="T33" fmla="*/ 981711 h 1543"/>
              <a:gd name="T34" fmla="*/ 304995 w 1567"/>
              <a:gd name="T35" fmla="*/ 1071463 h 1543"/>
              <a:gd name="T36" fmla="*/ 234306 w 1567"/>
              <a:gd name="T37" fmla="*/ 1004744 h 1543"/>
              <a:gd name="T38" fmla="*/ 321674 w 1567"/>
              <a:gd name="T39" fmla="*/ 1092908 h 1543"/>
              <a:gd name="T40" fmla="*/ 433664 w 1567"/>
              <a:gd name="T41" fmla="*/ 1171540 h 1543"/>
              <a:gd name="T42" fmla="*/ 574247 w 1567"/>
              <a:gd name="T43" fmla="*/ 1225550 h 1543"/>
              <a:gd name="T44" fmla="*/ 433664 w 1567"/>
              <a:gd name="T45" fmla="*/ 1159626 h 1543"/>
              <a:gd name="T46" fmla="*/ 383626 w 1567"/>
              <a:gd name="T47" fmla="*/ 1115147 h 1543"/>
              <a:gd name="T48" fmla="*/ 478937 w 1567"/>
              <a:gd name="T49" fmla="*/ 1004744 h 1543"/>
              <a:gd name="T50" fmla="*/ 669558 w 1567"/>
              <a:gd name="T51" fmla="*/ 939615 h 1543"/>
              <a:gd name="T52" fmla="*/ 722773 w 1567"/>
              <a:gd name="T53" fmla="*/ 1004744 h 1543"/>
              <a:gd name="T54" fmla="*/ 791874 w 1567"/>
              <a:gd name="T55" fmla="*/ 1060343 h 1543"/>
              <a:gd name="T56" fmla="*/ 1035711 w 1567"/>
              <a:gd name="T57" fmla="*/ 1159626 h 1543"/>
              <a:gd name="T58" fmla="*/ 810142 w 1567"/>
              <a:gd name="T59" fmla="*/ 1049223 h 1543"/>
              <a:gd name="T60" fmla="*/ 766458 w 1567"/>
              <a:gd name="T61" fmla="*/ 981711 h 1543"/>
              <a:gd name="T62" fmla="*/ 914189 w 1567"/>
              <a:gd name="T63" fmla="*/ 860983 h 1543"/>
              <a:gd name="T64" fmla="*/ 975347 w 1567"/>
              <a:gd name="T65" fmla="*/ 860983 h 1543"/>
              <a:gd name="T66" fmla="*/ 878448 w 1567"/>
              <a:gd name="T67" fmla="*/ 959471 h 1543"/>
              <a:gd name="T68" fmla="*/ 818084 w 1567"/>
              <a:gd name="T69" fmla="*/ 1015864 h 1543"/>
              <a:gd name="T70" fmla="*/ 948342 w 1567"/>
              <a:gd name="T71" fmla="*/ 916581 h 1543"/>
              <a:gd name="T72" fmla="*/ 1026974 w 1567"/>
              <a:gd name="T73" fmla="*/ 849069 h 1543"/>
              <a:gd name="T74" fmla="*/ 1009500 w 1567"/>
              <a:gd name="T75" fmla="*/ 828418 h 1543"/>
              <a:gd name="T76" fmla="*/ 965816 w 1567"/>
              <a:gd name="T77" fmla="*/ 839537 h 1543"/>
              <a:gd name="T78" fmla="*/ 801405 w 1567"/>
              <a:gd name="T79" fmla="*/ 795059 h 1543"/>
              <a:gd name="T80" fmla="*/ 887185 w 1567"/>
              <a:gd name="T81" fmla="*/ 662417 h 1543"/>
              <a:gd name="T82" fmla="*/ 1131816 w 1567"/>
              <a:gd name="T83" fmla="*/ 231925 h 1543"/>
              <a:gd name="T84" fmla="*/ 1244600 w 1567"/>
              <a:gd name="T85" fmla="*/ 0 h 1543"/>
              <a:gd name="T86" fmla="*/ 1200916 w 1567"/>
              <a:gd name="T87" fmla="*/ 11914 h 1543"/>
              <a:gd name="T88" fmla="*/ 1200916 w 1567"/>
              <a:gd name="T89" fmla="*/ 11914 h 1543"/>
              <a:gd name="T90" fmla="*/ 1200916 w 1567"/>
              <a:gd name="T91" fmla="*/ 11914 h 1543"/>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1567" h="1543">
                <a:moveTo>
                  <a:pt x="1512" y="15"/>
                </a:moveTo>
                <a:lnTo>
                  <a:pt x="1228" y="542"/>
                </a:lnTo>
                <a:lnTo>
                  <a:pt x="877" y="1084"/>
                </a:lnTo>
                <a:lnTo>
                  <a:pt x="405" y="959"/>
                </a:lnTo>
                <a:lnTo>
                  <a:pt x="110" y="876"/>
                </a:lnTo>
                <a:lnTo>
                  <a:pt x="110" y="905"/>
                </a:lnTo>
                <a:lnTo>
                  <a:pt x="163" y="916"/>
                </a:lnTo>
                <a:lnTo>
                  <a:pt x="196" y="1084"/>
                </a:lnTo>
                <a:lnTo>
                  <a:pt x="11" y="1043"/>
                </a:lnTo>
                <a:lnTo>
                  <a:pt x="0" y="1057"/>
                </a:lnTo>
                <a:lnTo>
                  <a:pt x="219" y="1112"/>
                </a:lnTo>
                <a:lnTo>
                  <a:pt x="515" y="1126"/>
                </a:lnTo>
                <a:lnTo>
                  <a:pt x="264" y="1098"/>
                </a:lnTo>
                <a:lnTo>
                  <a:pt x="373" y="1030"/>
                </a:lnTo>
                <a:lnTo>
                  <a:pt x="546" y="1112"/>
                </a:lnTo>
                <a:lnTo>
                  <a:pt x="700" y="1183"/>
                </a:lnTo>
                <a:lnTo>
                  <a:pt x="493" y="1236"/>
                </a:lnTo>
                <a:lnTo>
                  <a:pt x="384" y="1349"/>
                </a:lnTo>
                <a:lnTo>
                  <a:pt x="295" y="1265"/>
                </a:lnTo>
                <a:lnTo>
                  <a:pt x="405" y="1376"/>
                </a:lnTo>
                <a:lnTo>
                  <a:pt x="546" y="1475"/>
                </a:lnTo>
                <a:lnTo>
                  <a:pt x="723" y="1543"/>
                </a:lnTo>
                <a:lnTo>
                  <a:pt x="546" y="1460"/>
                </a:lnTo>
                <a:lnTo>
                  <a:pt x="483" y="1404"/>
                </a:lnTo>
                <a:lnTo>
                  <a:pt x="603" y="1265"/>
                </a:lnTo>
                <a:lnTo>
                  <a:pt x="843" y="1183"/>
                </a:lnTo>
                <a:lnTo>
                  <a:pt x="910" y="1265"/>
                </a:lnTo>
                <a:lnTo>
                  <a:pt x="997" y="1335"/>
                </a:lnTo>
                <a:lnTo>
                  <a:pt x="1304" y="1460"/>
                </a:lnTo>
                <a:lnTo>
                  <a:pt x="1020" y="1321"/>
                </a:lnTo>
                <a:lnTo>
                  <a:pt x="965" y="1236"/>
                </a:lnTo>
                <a:lnTo>
                  <a:pt x="1151" y="1084"/>
                </a:lnTo>
                <a:lnTo>
                  <a:pt x="1228" y="1084"/>
                </a:lnTo>
                <a:lnTo>
                  <a:pt x="1106" y="1208"/>
                </a:lnTo>
                <a:lnTo>
                  <a:pt x="1030" y="1279"/>
                </a:lnTo>
                <a:lnTo>
                  <a:pt x="1194" y="1154"/>
                </a:lnTo>
                <a:lnTo>
                  <a:pt x="1293" y="1069"/>
                </a:lnTo>
                <a:lnTo>
                  <a:pt x="1271" y="1043"/>
                </a:lnTo>
                <a:lnTo>
                  <a:pt x="1216" y="1057"/>
                </a:lnTo>
                <a:lnTo>
                  <a:pt x="1009" y="1001"/>
                </a:lnTo>
                <a:lnTo>
                  <a:pt x="1117" y="834"/>
                </a:lnTo>
                <a:lnTo>
                  <a:pt x="1425" y="292"/>
                </a:lnTo>
                <a:lnTo>
                  <a:pt x="1567" y="0"/>
                </a:lnTo>
                <a:lnTo>
                  <a:pt x="1512" y="1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14" name="Freeform 151">
            <a:extLst>
              <a:ext uri="{FF2B5EF4-FFF2-40B4-BE49-F238E27FC236}">
                <a16:creationId xmlns:a16="http://schemas.microsoft.com/office/drawing/2014/main" id="{C68CEA0F-195C-449B-81A4-37FC062A2092}"/>
              </a:ext>
            </a:extLst>
          </p:cNvPr>
          <p:cNvSpPr>
            <a:spLocks/>
          </p:cNvSpPr>
          <p:nvPr/>
        </p:nvSpPr>
        <p:spPr bwMode="auto">
          <a:xfrm>
            <a:off x="2384227" y="6008193"/>
            <a:ext cx="921247" cy="610195"/>
          </a:xfrm>
          <a:custGeom>
            <a:avLst/>
            <a:gdLst>
              <a:gd name="T0" fmla="*/ 583407 w 1238"/>
              <a:gd name="T1" fmla="*/ 88792 h 821"/>
              <a:gd name="T2" fmla="*/ 521494 w 1238"/>
              <a:gd name="T3" fmla="*/ 187890 h 821"/>
              <a:gd name="T4" fmla="*/ 469900 w 1238"/>
              <a:gd name="T5" fmla="*/ 154593 h 821"/>
              <a:gd name="T6" fmla="*/ 391319 w 1238"/>
              <a:gd name="T7" fmla="*/ 264790 h 821"/>
              <a:gd name="T8" fmla="*/ 357981 w 1238"/>
              <a:gd name="T9" fmla="*/ 298086 h 821"/>
              <a:gd name="T10" fmla="*/ 322263 w 1238"/>
              <a:gd name="T11" fmla="*/ 242592 h 821"/>
              <a:gd name="T12" fmla="*/ 155575 w 1238"/>
              <a:gd name="T13" fmla="*/ 352789 h 821"/>
              <a:gd name="T14" fmla="*/ 0 w 1238"/>
              <a:gd name="T15" fmla="*/ 431274 h 821"/>
              <a:gd name="T16" fmla="*/ 78581 w 1238"/>
              <a:gd name="T17" fmla="*/ 551777 h 821"/>
              <a:gd name="T18" fmla="*/ 173831 w 1238"/>
              <a:gd name="T19" fmla="*/ 650875 h 821"/>
              <a:gd name="T20" fmla="*/ 103981 w 1238"/>
              <a:gd name="T21" fmla="*/ 572389 h 821"/>
              <a:gd name="T22" fmla="*/ 43656 w 1238"/>
              <a:gd name="T23" fmla="*/ 451094 h 821"/>
              <a:gd name="T24" fmla="*/ 182563 w 1238"/>
              <a:gd name="T25" fmla="*/ 363887 h 821"/>
              <a:gd name="T26" fmla="*/ 314325 w 1238"/>
              <a:gd name="T27" fmla="*/ 275889 h 821"/>
              <a:gd name="T28" fmla="*/ 349250 w 1238"/>
              <a:gd name="T29" fmla="*/ 320284 h 821"/>
              <a:gd name="T30" fmla="*/ 278606 w 1238"/>
              <a:gd name="T31" fmla="*/ 386085 h 821"/>
              <a:gd name="T32" fmla="*/ 400844 w 1238"/>
              <a:gd name="T33" fmla="*/ 473292 h 821"/>
              <a:gd name="T34" fmla="*/ 314325 w 1238"/>
              <a:gd name="T35" fmla="*/ 374986 h 821"/>
              <a:gd name="T36" fmla="*/ 434975 w 1238"/>
              <a:gd name="T37" fmla="*/ 264790 h 821"/>
              <a:gd name="T38" fmla="*/ 486569 w 1238"/>
              <a:gd name="T39" fmla="*/ 198989 h 821"/>
              <a:gd name="T40" fmla="*/ 521494 w 1238"/>
              <a:gd name="T41" fmla="*/ 210880 h 821"/>
              <a:gd name="T42" fmla="*/ 453231 w 1238"/>
              <a:gd name="T43" fmla="*/ 286988 h 821"/>
              <a:gd name="T44" fmla="*/ 548482 w 1238"/>
              <a:gd name="T45" fmla="*/ 363887 h 821"/>
              <a:gd name="T46" fmla="*/ 513557 w 1238"/>
              <a:gd name="T47" fmla="*/ 419382 h 821"/>
              <a:gd name="T48" fmla="*/ 653257 w 1238"/>
              <a:gd name="T49" fmla="*/ 473292 h 821"/>
              <a:gd name="T50" fmla="*/ 765969 w 1238"/>
              <a:gd name="T51" fmla="*/ 496282 h 821"/>
              <a:gd name="T52" fmla="*/ 852488 w 1238"/>
              <a:gd name="T53" fmla="*/ 496282 h 821"/>
              <a:gd name="T54" fmla="*/ 800100 w 1238"/>
              <a:gd name="T55" fmla="*/ 485183 h 821"/>
              <a:gd name="T56" fmla="*/ 982663 w 1238"/>
              <a:gd name="T57" fmla="*/ 340897 h 821"/>
              <a:gd name="T58" fmla="*/ 904875 w 1238"/>
              <a:gd name="T59" fmla="*/ 374986 h 821"/>
              <a:gd name="T60" fmla="*/ 896144 w 1238"/>
              <a:gd name="T61" fmla="*/ 165692 h 821"/>
              <a:gd name="T62" fmla="*/ 835819 w 1238"/>
              <a:gd name="T63" fmla="*/ 165692 h 821"/>
              <a:gd name="T64" fmla="*/ 817563 w 1238"/>
              <a:gd name="T65" fmla="*/ 0 h 821"/>
              <a:gd name="T66" fmla="*/ 817563 w 1238"/>
              <a:gd name="T67" fmla="*/ 176791 h 821"/>
              <a:gd name="T68" fmla="*/ 800100 w 1238"/>
              <a:gd name="T69" fmla="*/ 386085 h 821"/>
              <a:gd name="T70" fmla="*/ 687388 w 1238"/>
              <a:gd name="T71" fmla="*/ 374986 h 821"/>
              <a:gd name="T72" fmla="*/ 557213 w 1238"/>
              <a:gd name="T73" fmla="*/ 320284 h 821"/>
              <a:gd name="T74" fmla="*/ 496094 w 1238"/>
              <a:gd name="T75" fmla="*/ 275889 h 821"/>
              <a:gd name="T76" fmla="*/ 574675 w 1238"/>
              <a:gd name="T77" fmla="*/ 154593 h 821"/>
              <a:gd name="T78" fmla="*/ 583407 w 1238"/>
              <a:gd name="T79" fmla="*/ 88792 h 821"/>
              <a:gd name="T80" fmla="*/ 583407 w 1238"/>
              <a:gd name="T81" fmla="*/ 88792 h 821"/>
              <a:gd name="T82" fmla="*/ 583407 w 1238"/>
              <a:gd name="T83" fmla="*/ 88792 h 82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238" h="821">
                <a:moveTo>
                  <a:pt x="735" y="112"/>
                </a:moveTo>
                <a:lnTo>
                  <a:pt x="657" y="237"/>
                </a:lnTo>
                <a:lnTo>
                  <a:pt x="592" y="195"/>
                </a:lnTo>
                <a:lnTo>
                  <a:pt x="493" y="334"/>
                </a:lnTo>
                <a:lnTo>
                  <a:pt x="451" y="376"/>
                </a:lnTo>
                <a:lnTo>
                  <a:pt x="406" y="306"/>
                </a:lnTo>
                <a:lnTo>
                  <a:pt x="196" y="445"/>
                </a:lnTo>
                <a:lnTo>
                  <a:pt x="0" y="544"/>
                </a:lnTo>
                <a:lnTo>
                  <a:pt x="99" y="696"/>
                </a:lnTo>
                <a:lnTo>
                  <a:pt x="219" y="821"/>
                </a:lnTo>
                <a:lnTo>
                  <a:pt x="131" y="722"/>
                </a:lnTo>
                <a:lnTo>
                  <a:pt x="55" y="569"/>
                </a:lnTo>
                <a:lnTo>
                  <a:pt x="230" y="459"/>
                </a:lnTo>
                <a:lnTo>
                  <a:pt x="396" y="348"/>
                </a:lnTo>
                <a:lnTo>
                  <a:pt x="440" y="404"/>
                </a:lnTo>
                <a:lnTo>
                  <a:pt x="351" y="487"/>
                </a:lnTo>
                <a:lnTo>
                  <a:pt x="505" y="597"/>
                </a:lnTo>
                <a:lnTo>
                  <a:pt x="396" y="473"/>
                </a:lnTo>
                <a:lnTo>
                  <a:pt x="548" y="334"/>
                </a:lnTo>
                <a:lnTo>
                  <a:pt x="613" y="251"/>
                </a:lnTo>
                <a:lnTo>
                  <a:pt x="657" y="266"/>
                </a:lnTo>
                <a:lnTo>
                  <a:pt x="571" y="362"/>
                </a:lnTo>
                <a:lnTo>
                  <a:pt x="691" y="459"/>
                </a:lnTo>
                <a:lnTo>
                  <a:pt x="647" y="529"/>
                </a:lnTo>
                <a:lnTo>
                  <a:pt x="823" y="597"/>
                </a:lnTo>
                <a:lnTo>
                  <a:pt x="965" y="626"/>
                </a:lnTo>
                <a:lnTo>
                  <a:pt x="1074" y="626"/>
                </a:lnTo>
                <a:lnTo>
                  <a:pt x="1008" y="612"/>
                </a:lnTo>
                <a:lnTo>
                  <a:pt x="1238" y="430"/>
                </a:lnTo>
                <a:lnTo>
                  <a:pt x="1140" y="473"/>
                </a:lnTo>
                <a:lnTo>
                  <a:pt x="1129" y="209"/>
                </a:lnTo>
                <a:lnTo>
                  <a:pt x="1053" y="209"/>
                </a:lnTo>
                <a:lnTo>
                  <a:pt x="1030" y="0"/>
                </a:lnTo>
                <a:lnTo>
                  <a:pt x="1030" y="223"/>
                </a:lnTo>
                <a:lnTo>
                  <a:pt x="1008" y="487"/>
                </a:lnTo>
                <a:lnTo>
                  <a:pt x="866" y="473"/>
                </a:lnTo>
                <a:lnTo>
                  <a:pt x="702" y="404"/>
                </a:lnTo>
                <a:lnTo>
                  <a:pt x="625" y="348"/>
                </a:lnTo>
                <a:lnTo>
                  <a:pt x="724" y="195"/>
                </a:lnTo>
                <a:lnTo>
                  <a:pt x="735" y="11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15" name="Freeform 152">
            <a:extLst>
              <a:ext uri="{FF2B5EF4-FFF2-40B4-BE49-F238E27FC236}">
                <a16:creationId xmlns:a16="http://schemas.microsoft.com/office/drawing/2014/main" id="{CD7C1C18-D13F-4C75-A72F-22D80271FBDC}"/>
              </a:ext>
            </a:extLst>
          </p:cNvPr>
          <p:cNvSpPr>
            <a:spLocks/>
          </p:cNvSpPr>
          <p:nvPr/>
        </p:nvSpPr>
        <p:spPr bwMode="auto">
          <a:xfrm>
            <a:off x="2588122" y="6442770"/>
            <a:ext cx="668238" cy="258961"/>
          </a:xfrm>
          <a:custGeom>
            <a:avLst/>
            <a:gdLst>
              <a:gd name="T0" fmla="*/ 260060 w 899"/>
              <a:gd name="T1" fmla="*/ 0 h 348"/>
              <a:gd name="T2" fmla="*/ 131616 w 899"/>
              <a:gd name="T3" fmla="*/ 33338 h 348"/>
              <a:gd name="T4" fmla="*/ 8722 w 899"/>
              <a:gd name="T5" fmla="*/ 33338 h 348"/>
              <a:gd name="T6" fmla="*/ 61051 w 899"/>
              <a:gd name="T7" fmla="*/ 109538 h 348"/>
              <a:gd name="T8" fmla="*/ 0 w 899"/>
              <a:gd name="T9" fmla="*/ 154781 h 348"/>
              <a:gd name="T10" fmla="*/ 18236 w 899"/>
              <a:gd name="T11" fmla="*/ 177006 h 348"/>
              <a:gd name="T12" fmla="*/ 131616 w 899"/>
              <a:gd name="T13" fmla="*/ 200025 h 348"/>
              <a:gd name="T14" fmla="*/ 226760 w 899"/>
              <a:gd name="T15" fmla="*/ 276225 h 348"/>
              <a:gd name="T16" fmla="*/ 260060 w 899"/>
              <a:gd name="T17" fmla="*/ 242094 h 348"/>
              <a:gd name="T18" fmla="*/ 356790 w 899"/>
              <a:gd name="T19" fmla="*/ 265113 h 348"/>
              <a:gd name="T20" fmla="*/ 425769 w 899"/>
              <a:gd name="T21" fmla="*/ 242094 h 348"/>
              <a:gd name="T22" fmla="*/ 444005 w 899"/>
              <a:gd name="T23" fmla="*/ 265113 h 348"/>
              <a:gd name="T24" fmla="*/ 574035 w 899"/>
              <a:gd name="T25" fmla="*/ 219869 h 348"/>
              <a:gd name="T26" fmla="*/ 694551 w 899"/>
              <a:gd name="T27" fmla="*/ 154781 h 348"/>
              <a:gd name="T28" fmla="*/ 669179 w 899"/>
              <a:gd name="T29" fmla="*/ 132556 h 348"/>
              <a:gd name="T30" fmla="*/ 712787 w 899"/>
              <a:gd name="T31" fmla="*/ 88900 h 348"/>
              <a:gd name="T32" fmla="*/ 555799 w 899"/>
              <a:gd name="T33" fmla="*/ 177006 h 348"/>
              <a:gd name="T34" fmla="*/ 365511 w 899"/>
              <a:gd name="T35" fmla="*/ 242094 h 348"/>
              <a:gd name="T36" fmla="*/ 164916 w 899"/>
              <a:gd name="T37" fmla="*/ 165894 h 348"/>
              <a:gd name="T38" fmla="*/ 51536 w 899"/>
              <a:gd name="T39" fmla="*/ 55563 h 348"/>
              <a:gd name="T40" fmla="*/ 183152 w 899"/>
              <a:gd name="T41" fmla="*/ 44450 h 348"/>
              <a:gd name="T42" fmla="*/ 260060 w 899"/>
              <a:gd name="T43" fmla="*/ 0 h 348"/>
              <a:gd name="T44" fmla="*/ 260060 w 899"/>
              <a:gd name="T45" fmla="*/ 0 h 348"/>
              <a:gd name="T46" fmla="*/ 260060 w 899"/>
              <a:gd name="T47" fmla="*/ 0 h 34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899" h="348">
                <a:moveTo>
                  <a:pt x="328" y="0"/>
                </a:moveTo>
                <a:lnTo>
                  <a:pt x="166" y="42"/>
                </a:lnTo>
                <a:lnTo>
                  <a:pt x="11" y="42"/>
                </a:lnTo>
                <a:lnTo>
                  <a:pt x="77" y="138"/>
                </a:lnTo>
                <a:lnTo>
                  <a:pt x="0" y="195"/>
                </a:lnTo>
                <a:lnTo>
                  <a:pt x="23" y="223"/>
                </a:lnTo>
                <a:lnTo>
                  <a:pt x="166" y="252"/>
                </a:lnTo>
                <a:lnTo>
                  <a:pt x="286" y="348"/>
                </a:lnTo>
                <a:lnTo>
                  <a:pt x="328" y="305"/>
                </a:lnTo>
                <a:lnTo>
                  <a:pt x="450" y="334"/>
                </a:lnTo>
                <a:lnTo>
                  <a:pt x="537" y="305"/>
                </a:lnTo>
                <a:lnTo>
                  <a:pt x="560" y="334"/>
                </a:lnTo>
                <a:lnTo>
                  <a:pt x="724" y="277"/>
                </a:lnTo>
                <a:lnTo>
                  <a:pt x="876" y="195"/>
                </a:lnTo>
                <a:lnTo>
                  <a:pt x="844" y="167"/>
                </a:lnTo>
                <a:lnTo>
                  <a:pt x="899" y="112"/>
                </a:lnTo>
                <a:lnTo>
                  <a:pt x="701" y="223"/>
                </a:lnTo>
                <a:lnTo>
                  <a:pt x="461" y="305"/>
                </a:lnTo>
                <a:lnTo>
                  <a:pt x="208" y="209"/>
                </a:lnTo>
                <a:lnTo>
                  <a:pt x="65" y="70"/>
                </a:lnTo>
                <a:lnTo>
                  <a:pt x="231" y="56"/>
                </a:lnTo>
                <a:lnTo>
                  <a:pt x="32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16" name="Freeform 153">
            <a:extLst>
              <a:ext uri="{FF2B5EF4-FFF2-40B4-BE49-F238E27FC236}">
                <a16:creationId xmlns:a16="http://schemas.microsoft.com/office/drawing/2014/main" id="{9731EC41-26E1-468B-93EB-9236A839A3CB}"/>
              </a:ext>
            </a:extLst>
          </p:cNvPr>
          <p:cNvSpPr>
            <a:spLocks/>
          </p:cNvSpPr>
          <p:nvPr/>
        </p:nvSpPr>
        <p:spPr bwMode="auto">
          <a:xfrm>
            <a:off x="3141762" y="6463607"/>
            <a:ext cx="367605" cy="311050"/>
          </a:xfrm>
          <a:custGeom>
            <a:avLst/>
            <a:gdLst>
              <a:gd name="T0" fmla="*/ 0 w 493"/>
              <a:gd name="T1" fmla="*/ 220396 h 417"/>
              <a:gd name="T2" fmla="*/ 209975 w 493"/>
              <a:gd name="T3" fmla="*/ 121735 h 417"/>
              <a:gd name="T4" fmla="*/ 392112 w 493"/>
              <a:gd name="T5" fmla="*/ 0 h 417"/>
              <a:gd name="T6" fmla="*/ 174184 w 493"/>
              <a:gd name="T7" fmla="*/ 166291 h 417"/>
              <a:gd name="T8" fmla="*/ 52494 w 493"/>
              <a:gd name="T9" fmla="*/ 220396 h 417"/>
              <a:gd name="T10" fmla="*/ 122485 w 493"/>
              <a:gd name="T11" fmla="*/ 288026 h 417"/>
              <a:gd name="T12" fmla="*/ 209975 w 493"/>
              <a:gd name="T13" fmla="*/ 331787 h 417"/>
              <a:gd name="T14" fmla="*/ 69992 w 493"/>
              <a:gd name="T15" fmla="*/ 276887 h 417"/>
              <a:gd name="T16" fmla="*/ 18293 w 493"/>
              <a:gd name="T17" fmla="*/ 232330 h 417"/>
              <a:gd name="T18" fmla="*/ 0 w 493"/>
              <a:gd name="T19" fmla="*/ 220396 h 417"/>
              <a:gd name="T20" fmla="*/ 0 w 493"/>
              <a:gd name="T21" fmla="*/ 220396 h 417"/>
              <a:gd name="T22" fmla="*/ 0 w 493"/>
              <a:gd name="T23" fmla="*/ 220396 h 41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93" h="417">
                <a:moveTo>
                  <a:pt x="0" y="277"/>
                </a:moveTo>
                <a:lnTo>
                  <a:pt x="264" y="153"/>
                </a:lnTo>
                <a:lnTo>
                  <a:pt x="493" y="0"/>
                </a:lnTo>
                <a:lnTo>
                  <a:pt x="219" y="209"/>
                </a:lnTo>
                <a:lnTo>
                  <a:pt x="66" y="277"/>
                </a:lnTo>
                <a:lnTo>
                  <a:pt x="154" y="362"/>
                </a:lnTo>
                <a:lnTo>
                  <a:pt x="264" y="417"/>
                </a:lnTo>
                <a:lnTo>
                  <a:pt x="88" y="348"/>
                </a:lnTo>
                <a:lnTo>
                  <a:pt x="23" y="292"/>
                </a:lnTo>
                <a:lnTo>
                  <a:pt x="0" y="27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17" name="Freeform 154">
            <a:extLst>
              <a:ext uri="{FF2B5EF4-FFF2-40B4-BE49-F238E27FC236}">
                <a16:creationId xmlns:a16="http://schemas.microsoft.com/office/drawing/2014/main" id="{7EBB90A6-3E47-4F9F-BD96-EFCCD4BBEE83}"/>
              </a:ext>
            </a:extLst>
          </p:cNvPr>
          <p:cNvSpPr>
            <a:spLocks/>
          </p:cNvSpPr>
          <p:nvPr/>
        </p:nvSpPr>
        <p:spPr bwMode="auto">
          <a:xfrm>
            <a:off x="2311302" y="6515695"/>
            <a:ext cx="358675" cy="227708"/>
          </a:xfrm>
          <a:custGeom>
            <a:avLst/>
            <a:gdLst>
              <a:gd name="T0" fmla="*/ 137604 w 481"/>
              <a:gd name="T1" fmla="*/ 0 h 306"/>
              <a:gd name="T2" fmla="*/ 85903 w 481"/>
              <a:gd name="T3" fmla="*/ 43656 h 306"/>
              <a:gd name="T4" fmla="*/ 0 w 481"/>
              <a:gd name="T5" fmla="*/ 76994 h 306"/>
              <a:gd name="T6" fmla="*/ 85903 w 481"/>
              <a:gd name="T7" fmla="*/ 122238 h 306"/>
              <a:gd name="T8" fmla="*/ 7159 w 481"/>
              <a:gd name="T9" fmla="*/ 164307 h 306"/>
              <a:gd name="T10" fmla="*/ 69200 w 481"/>
              <a:gd name="T11" fmla="*/ 187325 h 306"/>
              <a:gd name="T12" fmla="*/ 42156 w 481"/>
              <a:gd name="T13" fmla="*/ 220663 h 306"/>
              <a:gd name="T14" fmla="*/ 269640 w 481"/>
              <a:gd name="T15" fmla="*/ 242888 h 306"/>
              <a:gd name="T16" fmla="*/ 269640 w 481"/>
              <a:gd name="T17" fmla="*/ 209550 h 306"/>
              <a:gd name="T18" fmla="*/ 329295 w 481"/>
              <a:gd name="T19" fmla="*/ 187325 h 306"/>
              <a:gd name="T20" fmla="*/ 174192 w 481"/>
              <a:gd name="T21" fmla="*/ 187325 h 306"/>
              <a:gd name="T22" fmla="*/ 77154 w 481"/>
              <a:gd name="T23" fmla="*/ 164307 h 306"/>
              <a:gd name="T24" fmla="*/ 128855 w 481"/>
              <a:gd name="T25" fmla="*/ 130969 h 306"/>
              <a:gd name="T26" fmla="*/ 278390 w 481"/>
              <a:gd name="T27" fmla="*/ 153988 h 306"/>
              <a:gd name="T28" fmla="*/ 382587 w 481"/>
              <a:gd name="T29" fmla="*/ 142082 h 306"/>
              <a:gd name="T30" fmla="*/ 338840 w 481"/>
              <a:gd name="T31" fmla="*/ 122238 h 306"/>
              <a:gd name="T32" fmla="*/ 226689 w 481"/>
              <a:gd name="T33" fmla="*/ 122238 h 306"/>
              <a:gd name="T34" fmla="*/ 137604 w 481"/>
              <a:gd name="T35" fmla="*/ 110331 h 306"/>
              <a:gd name="T36" fmla="*/ 60450 w 481"/>
              <a:gd name="T37" fmla="*/ 88106 h 306"/>
              <a:gd name="T38" fmla="*/ 137604 w 481"/>
              <a:gd name="T39" fmla="*/ 0 h 306"/>
              <a:gd name="T40" fmla="*/ 137604 w 481"/>
              <a:gd name="T41" fmla="*/ 0 h 306"/>
              <a:gd name="T42" fmla="*/ 137604 w 481"/>
              <a:gd name="T43" fmla="*/ 0 h 30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81" h="306">
                <a:moveTo>
                  <a:pt x="173" y="0"/>
                </a:moveTo>
                <a:lnTo>
                  <a:pt x="108" y="55"/>
                </a:lnTo>
                <a:lnTo>
                  <a:pt x="0" y="97"/>
                </a:lnTo>
                <a:lnTo>
                  <a:pt x="108" y="154"/>
                </a:lnTo>
                <a:lnTo>
                  <a:pt x="9" y="207"/>
                </a:lnTo>
                <a:lnTo>
                  <a:pt x="87" y="236"/>
                </a:lnTo>
                <a:lnTo>
                  <a:pt x="53" y="278"/>
                </a:lnTo>
                <a:lnTo>
                  <a:pt x="339" y="306"/>
                </a:lnTo>
                <a:lnTo>
                  <a:pt x="339" y="264"/>
                </a:lnTo>
                <a:lnTo>
                  <a:pt x="414" y="236"/>
                </a:lnTo>
                <a:lnTo>
                  <a:pt x="219" y="236"/>
                </a:lnTo>
                <a:lnTo>
                  <a:pt x="97" y="207"/>
                </a:lnTo>
                <a:lnTo>
                  <a:pt x="162" y="165"/>
                </a:lnTo>
                <a:lnTo>
                  <a:pt x="350" y="194"/>
                </a:lnTo>
                <a:lnTo>
                  <a:pt x="481" y="179"/>
                </a:lnTo>
                <a:lnTo>
                  <a:pt x="426" y="154"/>
                </a:lnTo>
                <a:lnTo>
                  <a:pt x="285" y="154"/>
                </a:lnTo>
                <a:lnTo>
                  <a:pt x="173" y="139"/>
                </a:lnTo>
                <a:lnTo>
                  <a:pt x="76" y="111"/>
                </a:lnTo>
                <a:lnTo>
                  <a:pt x="17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18" name="Freeform 155">
            <a:extLst>
              <a:ext uri="{FF2B5EF4-FFF2-40B4-BE49-F238E27FC236}">
                <a16:creationId xmlns:a16="http://schemas.microsoft.com/office/drawing/2014/main" id="{845FD913-1984-4E9F-BD29-D5E76066E7A6}"/>
              </a:ext>
            </a:extLst>
          </p:cNvPr>
          <p:cNvSpPr>
            <a:spLocks/>
          </p:cNvSpPr>
          <p:nvPr/>
        </p:nvSpPr>
        <p:spPr bwMode="auto">
          <a:xfrm>
            <a:off x="2669977" y="6701731"/>
            <a:ext cx="455414" cy="104180"/>
          </a:xfrm>
          <a:custGeom>
            <a:avLst/>
            <a:gdLst>
              <a:gd name="T0" fmla="*/ 0 w 614"/>
              <a:gd name="T1" fmla="*/ 0 h 139"/>
              <a:gd name="T2" fmla="*/ 224691 w 614"/>
              <a:gd name="T3" fmla="*/ 87941 h 139"/>
              <a:gd name="T4" fmla="*/ 485775 w 614"/>
              <a:gd name="T5" fmla="*/ 33577 h 139"/>
              <a:gd name="T6" fmla="*/ 234185 w 614"/>
              <a:gd name="T7" fmla="*/ 111125 h 139"/>
              <a:gd name="T8" fmla="*/ 95731 w 614"/>
              <a:gd name="T9" fmla="*/ 99933 h 139"/>
              <a:gd name="T10" fmla="*/ 60920 w 614"/>
              <a:gd name="T11" fmla="*/ 44770 h 139"/>
              <a:gd name="T12" fmla="*/ 0 w 614"/>
              <a:gd name="T13" fmla="*/ 0 h 139"/>
              <a:gd name="T14" fmla="*/ 0 w 614"/>
              <a:gd name="T15" fmla="*/ 0 h 139"/>
              <a:gd name="T16" fmla="*/ 0 w 614"/>
              <a:gd name="T17" fmla="*/ 0 h 13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14" h="139">
                <a:moveTo>
                  <a:pt x="0" y="0"/>
                </a:moveTo>
                <a:lnTo>
                  <a:pt x="284" y="110"/>
                </a:lnTo>
                <a:lnTo>
                  <a:pt x="614" y="42"/>
                </a:lnTo>
                <a:lnTo>
                  <a:pt x="296" y="139"/>
                </a:lnTo>
                <a:lnTo>
                  <a:pt x="121" y="125"/>
                </a:lnTo>
                <a:lnTo>
                  <a:pt x="77" y="56"/>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19" name="Freeform 156">
            <a:extLst>
              <a:ext uri="{FF2B5EF4-FFF2-40B4-BE49-F238E27FC236}">
                <a16:creationId xmlns:a16="http://schemas.microsoft.com/office/drawing/2014/main" id="{C88D1F64-9369-4251-9681-A9D955148E0D}"/>
              </a:ext>
            </a:extLst>
          </p:cNvPr>
          <p:cNvSpPr>
            <a:spLocks/>
          </p:cNvSpPr>
          <p:nvPr/>
        </p:nvSpPr>
        <p:spPr bwMode="auto">
          <a:xfrm>
            <a:off x="3623966" y="6588622"/>
            <a:ext cx="586383" cy="133945"/>
          </a:xfrm>
          <a:custGeom>
            <a:avLst/>
            <a:gdLst>
              <a:gd name="T0" fmla="*/ 0 w 789"/>
              <a:gd name="T1" fmla="*/ 142875 h 181"/>
              <a:gd name="T2" fmla="*/ 235445 w 789"/>
              <a:gd name="T3" fmla="*/ 86830 h 181"/>
              <a:gd name="T4" fmla="*/ 390823 w 789"/>
              <a:gd name="T5" fmla="*/ 0 h 181"/>
              <a:gd name="T6" fmla="*/ 625475 w 789"/>
              <a:gd name="T7" fmla="*/ 120773 h 181"/>
              <a:gd name="T8" fmla="*/ 400336 w 789"/>
              <a:gd name="T9" fmla="*/ 33153 h 181"/>
              <a:gd name="T10" fmla="*/ 217212 w 789"/>
              <a:gd name="T11" fmla="*/ 109722 h 181"/>
              <a:gd name="T12" fmla="*/ 0 w 789"/>
              <a:gd name="T13" fmla="*/ 142875 h 181"/>
              <a:gd name="T14" fmla="*/ 0 w 789"/>
              <a:gd name="T15" fmla="*/ 142875 h 181"/>
              <a:gd name="T16" fmla="*/ 0 w 789"/>
              <a:gd name="T17" fmla="*/ 142875 h 18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89" h="181">
                <a:moveTo>
                  <a:pt x="0" y="181"/>
                </a:moveTo>
                <a:lnTo>
                  <a:pt x="297" y="110"/>
                </a:lnTo>
                <a:lnTo>
                  <a:pt x="493" y="0"/>
                </a:lnTo>
                <a:lnTo>
                  <a:pt x="789" y="153"/>
                </a:lnTo>
                <a:lnTo>
                  <a:pt x="505" y="42"/>
                </a:lnTo>
                <a:lnTo>
                  <a:pt x="274" y="139"/>
                </a:lnTo>
                <a:lnTo>
                  <a:pt x="0" y="18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20" name="Freeform 157">
            <a:extLst>
              <a:ext uri="{FF2B5EF4-FFF2-40B4-BE49-F238E27FC236}">
                <a16:creationId xmlns:a16="http://schemas.microsoft.com/office/drawing/2014/main" id="{14DAD25A-FE99-4F53-B1F5-0F398143A344}"/>
              </a:ext>
            </a:extLst>
          </p:cNvPr>
          <p:cNvSpPr>
            <a:spLocks/>
          </p:cNvSpPr>
          <p:nvPr/>
        </p:nvSpPr>
        <p:spPr bwMode="auto">
          <a:xfrm>
            <a:off x="4046638" y="6401098"/>
            <a:ext cx="318492" cy="206871"/>
          </a:xfrm>
          <a:custGeom>
            <a:avLst/>
            <a:gdLst>
              <a:gd name="T0" fmla="*/ 130480 w 427"/>
              <a:gd name="T1" fmla="*/ 0 h 278"/>
              <a:gd name="T2" fmla="*/ 243456 w 427"/>
              <a:gd name="T3" fmla="*/ 11906 h 278"/>
              <a:gd name="T4" fmla="*/ 339725 w 427"/>
              <a:gd name="T5" fmla="*/ 0 h 278"/>
              <a:gd name="T6" fmla="*/ 217997 w 427"/>
              <a:gd name="T7" fmla="*/ 53975 h 278"/>
              <a:gd name="T8" fmla="*/ 339725 w 427"/>
              <a:gd name="T9" fmla="*/ 88106 h 278"/>
              <a:gd name="T10" fmla="*/ 217997 w 427"/>
              <a:gd name="T11" fmla="*/ 132556 h 278"/>
              <a:gd name="T12" fmla="*/ 339725 w 427"/>
              <a:gd name="T13" fmla="*/ 198437 h 278"/>
              <a:gd name="T14" fmla="*/ 225953 w 427"/>
              <a:gd name="T15" fmla="*/ 220662 h 278"/>
              <a:gd name="T16" fmla="*/ 60466 w 427"/>
              <a:gd name="T17" fmla="*/ 143668 h 278"/>
              <a:gd name="T18" fmla="*/ 261755 w 427"/>
              <a:gd name="T19" fmla="*/ 88106 h 278"/>
              <a:gd name="T20" fmla="*/ 182990 w 427"/>
              <a:gd name="T21" fmla="*/ 65881 h 278"/>
              <a:gd name="T22" fmla="*/ 0 w 427"/>
              <a:gd name="T23" fmla="*/ 110331 h 278"/>
              <a:gd name="T24" fmla="*/ 130480 w 427"/>
              <a:gd name="T25" fmla="*/ 0 h 278"/>
              <a:gd name="T26" fmla="*/ 130480 w 427"/>
              <a:gd name="T27" fmla="*/ 0 h 278"/>
              <a:gd name="T28" fmla="*/ 130480 w 427"/>
              <a:gd name="T29" fmla="*/ 0 h 27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27" h="278">
                <a:moveTo>
                  <a:pt x="164" y="0"/>
                </a:moveTo>
                <a:lnTo>
                  <a:pt x="306" y="15"/>
                </a:lnTo>
                <a:lnTo>
                  <a:pt x="427" y="0"/>
                </a:lnTo>
                <a:lnTo>
                  <a:pt x="274" y="68"/>
                </a:lnTo>
                <a:lnTo>
                  <a:pt x="427" y="111"/>
                </a:lnTo>
                <a:lnTo>
                  <a:pt x="274" y="167"/>
                </a:lnTo>
                <a:lnTo>
                  <a:pt x="427" y="250"/>
                </a:lnTo>
                <a:lnTo>
                  <a:pt x="284" y="278"/>
                </a:lnTo>
                <a:lnTo>
                  <a:pt x="76" y="181"/>
                </a:lnTo>
                <a:lnTo>
                  <a:pt x="329" y="111"/>
                </a:lnTo>
                <a:lnTo>
                  <a:pt x="230" y="83"/>
                </a:lnTo>
                <a:lnTo>
                  <a:pt x="0" y="139"/>
                </a:lnTo>
                <a:lnTo>
                  <a:pt x="16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21" name="Freeform 158">
            <a:extLst>
              <a:ext uri="{FF2B5EF4-FFF2-40B4-BE49-F238E27FC236}">
                <a16:creationId xmlns:a16="http://schemas.microsoft.com/office/drawing/2014/main" id="{F85CFE14-836B-429A-813F-7DAD0BBF8EE6}"/>
              </a:ext>
            </a:extLst>
          </p:cNvPr>
          <p:cNvSpPr>
            <a:spLocks/>
          </p:cNvSpPr>
          <p:nvPr/>
        </p:nvSpPr>
        <p:spPr bwMode="auto">
          <a:xfrm>
            <a:off x="4071937" y="5552778"/>
            <a:ext cx="220266" cy="145852"/>
          </a:xfrm>
          <a:custGeom>
            <a:avLst/>
            <a:gdLst>
              <a:gd name="T0" fmla="*/ 0 w 297"/>
              <a:gd name="T1" fmla="*/ 55333 h 194"/>
              <a:gd name="T2" fmla="*/ 70406 w 297"/>
              <a:gd name="T3" fmla="*/ 21652 h 194"/>
              <a:gd name="T4" fmla="*/ 70406 w 297"/>
              <a:gd name="T5" fmla="*/ 89015 h 194"/>
              <a:gd name="T6" fmla="*/ 234950 w 297"/>
              <a:gd name="T7" fmla="*/ 0 h 194"/>
              <a:gd name="T8" fmla="*/ 18195 w 297"/>
              <a:gd name="T9" fmla="*/ 155575 h 194"/>
              <a:gd name="T10" fmla="*/ 9493 w 297"/>
              <a:gd name="T11" fmla="*/ 77788 h 194"/>
              <a:gd name="T12" fmla="*/ 0 w 297"/>
              <a:gd name="T13" fmla="*/ 55333 h 194"/>
              <a:gd name="T14" fmla="*/ 0 w 297"/>
              <a:gd name="T15" fmla="*/ 55333 h 194"/>
              <a:gd name="T16" fmla="*/ 0 w 297"/>
              <a:gd name="T17" fmla="*/ 55333 h 19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7" h="194">
                <a:moveTo>
                  <a:pt x="0" y="69"/>
                </a:moveTo>
                <a:lnTo>
                  <a:pt x="89" y="27"/>
                </a:lnTo>
                <a:lnTo>
                  <a:pt x="89" y="111"/>
                </a:lnTo>
                <a:lnTo>
                  <a:pt x="297" y="0"/>
                </a:lnTo>
                <a:lnTo>
                  <a:pt x="23" y="194"/>
                </a:lnTo>
                <a:lnTo>
                  <a:pt x="12" y="97"/>
                </a:lnTo>
                <a:lnTo>
                  <a:pt x="0"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22" name="Freeform 159">
            <a:extLst>
              <a:ext uri="{FF2B5EF4-FFF2-40B4-BE49-F238E27FC236}">
                <a16:creationId xmlns:a16="http://schemas.microsoft.com/office/drawing/2014/main" id="{653B4D65-578E-4B09-836B-ACCD60BDD2E5}"/>
              </a:ext>
            </a:extLst>
          </p:cNvPr>
          <p:cNvSpPr>
            <a:spLocks/>
          </p:cNvSpPr>
          <p:nvPr/>
        </p:nvSpPr>
        <p:spPr bwMode="auto">
          <a:xfrm>
            <a:off x="3958829" y="5707559"/>
            <a:ext cx="218778" cy="145852"/>
          </a:xfrm>
          <a:custGeom>
            <a:avLst/>
            <a:gdLst>
              <a:gd name="T0" fmla="*/ 0 w 294"/>
              <a:gd name="T1" fmla="*/ 56356 h 196"/>
              <a:gd name="T2" fmla="*/ 69850 w 294"/>
              <a:gd name="T3" fmla="*/ 23019 h 196"/>
              <a:gd name="T4" fmla="*/ 69850 w 294"/>
              <a:gd name="T5" fmla="*/ 88900 h 196"/>
              <a:gd name="T6" fmla="*/ 233363 w 294"/>
              <a:gd name="T7" fmla="*/ 0 h 196"/>
              <a:gd name="T8" fmla="*/ 16669 w 294"/>
              <a:gd name="T9" fmla="*/ 155575 h 196"/>
              <a:gd name="T10" fmla="*/ 7938 w 294"/>
              <a:gd name="T11" fmla="*/ 78581 h 196"/>
              <a:gd name="T12" fmla="*/ 0 w 294"/>
              <a:gd name="T13" fmla="*/ 56356 h 196"/>
              <a:gd name="T14" fmla="*/ 0 w 294"/>
              <a:gd name="T15" fmla="*/ 56356 h 196"/>
              <a:gd name="T16" fmla="*/ 0 w 294"/>
              <a:gd name="T17" fmla="*/ 56356 h 19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4" h="196">
                <a:moveTo>
                  <a:pt x="0" y="71"/>
                </a:moveTo>
                <a:lnTo>
                  <a:pt x="88" y="29"/>
                </a:lnTo>
                <a:lnTo>
                  <a:pt x="88" y="112"/>
                </a:lnTo>
                <a:lnTo>
                  <a:pt x="294" y="0"/>
                </a:lnTo>
                <a:lnTo>
                  <a:pt x="21" y="196"/>
                </a:lnTo>
                <a:lnTo>
                  <a:pt x="10" y="99"/>
                </a:lnTo>
                <a:lnTo>
                  <a:pt x="0" y="7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23" name="Freeform 160">
            <a:extLst>
              <a:ext uri="{FF2B5EF4-FFF2-40B4-BE49-F238E27FC236}">
                <a16:creationId xmlns:a16="http://schemas.microsoft.com/office/drawing/2014/main" id="{9EE2FD83-4B2C-483E-B547-EEA268A10F01}"/>
              </a:ext>
            </a:extLst>
          </p:cNvPr>
          <p:cNvSpPr>
            <a:spLocks/>
          </p:cNvSpPr>
          <p:nvPr/>
        </p:nvSpPr>
        <p:spPr bwMode="auto">
          <a:xfrm>
            <a:off x="3853161" y="5874247"/>
            <a:ext cx="218777" cy="142875"/>
          </a:xfrm>
          <a:custGeom>
            <a:avLst/>
            <a:gdLst>
              <a:gd name="T0" fmla="*/ 0 w 296"/>
              <a:gd name="T1" fmla="*/ 54485 h 193"/>
              <a:gd name="T2" fmla="*/ 69378 w 296"/>
              <a:gd name="T3" fmla="*/ 22110 h 193"/>
              <a:gd name="T4" fmla="*/ 69378 w 296"/>
              <a:gd name="T5" fmla="*/ 87650 h 193"/>
              <a:gd name="T6" fmla="*/ 233362 w 296"/>
              <a:gd name="T7" fmla="*/ 0 h 193"/>
              <a:gd name="T8" fmla="*/ 16556 w 296"/>
              <a:gd name="T9" fmla="*/ 152400 h 193"/>
              <a:gd name="T10" fmla="*/ 9461 w 296"/>
              <a:gd name="T11" fmla="*/ 76595 h 193"/>
              <a:gd name="T12" fmla="*/ 0 w 296"/>
              <a:gd name="T13" fmla="*/ 54485 h 193"/>
              <a:gd name="T14" fmla="*/ 0 w 296"/>
              <a:gd name="T15" fmla="*/ 54485 h 193"/>
              <a:gd name="T16" fmla="*/ 0 w 296"/>
              <a:gd name="T17" fmla="*/ 54485 h 19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6" h="193">
                <a:moveTo>
                  <a:pt x="0" y="69"/>
                </a:moveTo>
                <a:lnTo>
                  <a:pt x="88" y="28"/>
                </a:lnTo>
                <a:lnTo>
                  <a:pt x="88" y="111"/>
                </a:lnTo>
                <a:lnTo>
                  <a:pt x="296" y="0"/>
                </a:lnTo>
                <a:lnTo>
                  <a:pt x="21" y="193"/>
                </a:lnTo>
                <a:lnTo>
                  <a:pt x="12" y="97"/>
                </a:lnTo>
                <a:lnTo>
                  <a:pt x="0"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24" name="Freeform 161">
            <a:extLst>
              <a:ext uri="{FF2B5EF4-FFF2-40B4-BE49-F238E27FC236}">
                <a16:creationId xmlns:a16="http://schemas.microsoft.com/office/drawing/2014/main" id="{6696C853-1469-4222-AF50-013CF6FDB421}"/>
              </a:ext>
            </a:extLst>
          </p:cNvPr>
          <p:cNvSpPr>
            <a:spLocks/>
          </p:cNvSpPr>
          <p:nvPr/>
        </p:nvSpPr>
        <p:spPr bwMode="auto">
          <a:xfrm>
            <a:off x="3729633" y="6049864"/>
            <a:ext cx="220266" cy="144363"/>
          </a:xfrm>
          <a:custGeom>
            <a:avLst/>
            <a:gdLst>
              <a:gd name="T0" fmla="*/ 0 w 297"/>
              <a:gd name="T1" fmla="*/ 55277 h 195"/>
              <a:gd name="T2" fmla="*/ 69615 w 297"/>
              <a:gd name="T3" fmla="*/ 22111 h 195"/>
              <a:gd name="T4" fmla="*/ 69615 w 297"/>
              <a:gd name="T5" fmla="*/ 86864 h 195"/>
              <a:gd name="T6" fmla="*/ 234950 w 297"/>
              <a:gd name="T7" fmla="*/ 0 h 195"/>
              <a:gd name="T8" fmla="*/ 18195 w 297"/>
              <a:gd name="T9" fmla="*/ 153987 h 195"/>
              <a:gd name="T10" fmla="*/ 8702 w 297"/>
              <a:gd name="T11" fmla="*/ 76599 h 195"/>
              <a:gd name="T12" fmla="*/ 0 w 297"/>
              <a:gd name="T13" fmla="*/ 55277 h 195"/>
              <a:gd name="T14" fmla="*/ 0 w 297"/>
              <a:gd name="T15" fmla="*/ 55277 h 195"/>
              <a:gd name="T16" fmla="*/ 0 w 297"/>
              <a:gd name="T17" fmla="*/ 55277 h 19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7" h="195">
                <a:moveTo>
                  <a:pt x="0" y="70"/>
                </a:moveTo>
                <a:lnTo>
                  <a:pt x="88" y="28"/>
                </a:lnTo>
                <a:lnTo>
                  <a:pt x="88" y="110"/>
                </a:lnTo>
                <a:lnTo>
                  <a:pt x="297" y="0"/>
                </a:lnTo>
                <a:lnTo>
                  <a:pt x="23" y="195"/>
                </a:lnTo>
                <a:lnTo>
                  <a:pt x="11" y="97"/>
                </a:lnTo>
                <a:lnTo>
                  <a:pt x="0" y="7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25" name="Freeform 162">
            <a:extLst>
              <a:ext uri="{FF2B5EF4-FFF2-40B4-BE49-F238E27FC236}">
                <a16:creationId xmlns:a16="http://schemas.microsoft.com/office/drawing/2014/main" id="{EE4D907B-BCD9-400E-B54A-941B13EA65B8}"/>
              </a:ext>
            </a:extLst>
          </p:cNvPr>
          <p:cNvSpPr>
            <a:spLocks/>
          </p:cNvSpPr>
          <p:nvPr/>
        </p:nvSpPr>
        <p:spPr bwMode="auto">
          <a:xfrm>
            <a:off x="3043536" y="4518422"/>
            <a:ext cx="1379636" cy="889992"/>
          </a:xfrm>
          <a:custGeom>
            <a:avLst/>
            <a:gdLst>
              <a:gd name="T0" fmla="*/ 1427909 w 1852"/>
              <a:gd name="T1" fmla="*/ 0 h 1196"/>
              <a:gd name="T2" fmla="*/ 627739 w 1852"/>
              <a:gd name="T3" fmla="*/ 11113 h 1196"/>
              <a:gd name="T4" fmla="*/ 0 w 1852"/>
              <a:gd name="T5" fmla="*/ 0 h 1196"/>
              <a:gd name="T6" fmla="*/ 0 w 1852"/>
              <a:gd name="T7" fmla="*/ 188913 h 1196"/>
              <a:gd name="T8" fmla="*/ 17481 w 1852"/>
              <a:gd name="T9" fmla="*/ 188913 h 1196"/>
              <a:gd name="T10" fmla="*/ 17481 w 1852"/>
              <a:gd name="T11" fmla="*/ 23019 h 1196"/>
              <a:gd name="T12" fmla="*/ 539538 w 1852"/>
              <a:gd name="T13" fmla="*/ 34131 h 1196"/>
              <a:gd name="T14" fmla="*/ 1009945 w 1852"/>
              <a:gd name="T15" fmla="*/ 34131 h 1196"/>
              <a:gd name="T16" fmla="*/ 1410427 w 1852"/>
              <a:gd name="T17" fmla="*/ 23019 h 1196"/>
              <a:gd name="T18" fmla="*/ 1385000 w 1852"/>
              <a:gd name="T19" fmla="*/ 474663 h 1196"/>
              <a:gd name="T20" fmla="*/ 1376259 w 1852"/>
              <a:gd name="T21" fmla="*/ 949325 h 1196"/>
              <a:gd name="T22" fmla="*/ 1419168 w 1852"/>
              <a:gd name="T23" fmla="*/ 938213 h 1196"/>
              <a:gd name="T24" fmla="*/ 1427909 w 1852"/>
              <a:gd name="T25" fmla="*/ 519906 h 1196"/>
              <a:gd name="T26" fmla="*/ 1471612 w 1852"/>
              <a:gd name="T27" fmla="*/ 67469 h 1196"/>
              <a:gd name="T28" fmla="*/ 1435855 w 1852"/>
              <a:gd name="T29" fmla="*/ 45244 h 1196"/>
              <a:gd name="T30" fmla="*/ 1471612 w 1852"/>
              <a:gd name="T31" fmla="*/ 11113 h 1196"/>
              <a:gd name="T32" fmla="*/ 1427909 w 1852"/>
              <a:gd name="T33" fmla="*/ 0 h 1196"/>
              <a:gd name="T34" fmla="*/ 1427909 w 1852"/>
              <a:gd name="T35" fmla="*/ 0 h 1196"/>
              <a:gd name="T36" fmla="*/ 1427909 w 1852"/>
              <a:gd name="T37" fmla="*/ 0 h 119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852" h="1196">
                <a:moveTo>
                  <a:pt x="1797" y="0"/>
                </a:moveTo>
                <a:lnTo>
                  <a:pt x="790" y="14"/>
                </a:lnTo>
                <a:lnTo>
                  <a:pt x="0" y="0"/>
                </a:lnTo>
                <a:lnTo>
                  <a:pt x="0" y="238"/>
                </a:lnTo>
                <a:lnTo>
                  <a:pt x="22" y="238"/>
                </a:lnTo>
                <a:lnTo>
                  <a:pt x="22" y="29"/>
                </a:lnTo>
                <a:lnTo>
                  <a:pt x="679" y="43"/>
                </a:lnTo>
                <a:lnTo>
                  <a:pt x="1271" y="43"/>
                </a:lnTo>
                <a:lnTo>
                  <a:pt x="1775" y="29"/>
                </a:lnTo>
                <a:lnTo>
                  <a:pt x="1743" y="598"/>
                </a:lnTo>
                <a:lnTo>
                  <a:pt x="1732" y="1196"/>
                </a:lnTo>
                <a:lnTo>
                  <a:pt x="1786" y="1182"/>
                </a:lnTo>
                <a:lnTo>
                  <a:pt x="1797" y="655"/>
                </a:lnTo>
                <a:lnTo>
                  <a:pt x="1852" y="85"/>
                </a:lnTo>
                <a:lnTo>
                  <a:pt x="1807" y="57"/>
                </a:lnTo>
                <a:lnTo>
                  <a:pt x="1852" y="14"/>
                </a:lnTo>
                <a:lnTo>
                  <a:pt x="1797"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26" name="Freeform 163">
            <a:extLst>
              <a:ext uri="{FF2B5EF4-FFF2-40B4-BE49-F238E27FC236}">
                <a16:creationId xmlns:a16="http://schemas.microsoft.com/office/drawing/2014/main" id="{8EB99341-6499-4BE2-8FB6-9B4B9707FD03}"/>
              </a:ext>
            </a:extLst>
          </p:cNvPr>
          <p:cNvSpPr>
            <a:spLocks/>
          </p:cNvSpPr>
          <p:nvPr/>
        </p:nvSpPr>
        <p:spPr bwMode="auto">
          <a:xfrm>
            <a:off x="4104680" y="5790903"/>
            <a:ext cx="244078" cy="392906"/>
          </a:xfrm>
          <a:custGeom>
            <a:avLst/>
            <a:gdLst>
              <a:gd name="T0" fmla="*/ 260350 w 329"/>
              <a:gd name="T1" fmla="*/ 0 h 529"/>
              <a:gd name="T2" fmla="*/ 252437 w 329"/>
              <a:gd name="T3" fmla="*/ 286794 h 529"/>
              <a:gd name="T4" fmla="*/ 260350 w 329"/>
              <a:gd name="T5" fmla="*/ 385826 h 529"/>
              <a:gd name="T6" fmla="*/ 208913 w 329"/>
              <a:gd name="T7" fmla="*/ 408009 h 529"/>
              <a:gd name="T8" fmla="*/ 0 w 329"/>
              <a:gd name="T9" fmla="*/ 419100 h 529"/>
              <a:gd name="T10" fmla="*/ 26905 w 329"/>
              <a:gd name="T11" fmla="*/ 363643 h 529"/>
              <a:gd name="T12" fmla="*/ 182008 w 329"/>
              <a:gd name="T13" fmla="*/ 363643 h 529"/>
              <a:gd name="T14" fmla="*/ 208913 w 329"/>
              <a:gd name="T15" fmla="*/ 55457 h 529"/>
              <a:gd name="T16" fmla="*/ 260350 w 329"/>
              <a:gd name="T17" fmla="*/ 0 h 529"/>
              <a:gd name="T18" fmla="*/ 260350 w 329"/>
              <a:gd name="T19" fmla="*/ 0 h 529"/>
              <a:gd name="T20" fmla="*/ 260350 w 329"/>
              <a:gd name="T21" fmla="*/ 0 h 5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29" h="529">
                <a:moveTo>
                  <a:pt x="329" y="0"/>
                </a:moveTo>
                <a:lnTo>
                  <a:pt x="319" y="362"/>
                </a:lnTo>
                <a:lnTo>
                  <a:pt x="329" y="487"/>
                </a:lnTo>
                <a:lnTo>
                  <a:pt x="264" y="515"/>
                </a:lnTo>
                <a:lnTo>
                  <a:pt x="0" y="529"/>
                </a:lnTo>
                <a:lnTo>
                  <a:pt x="34" y="459"/>
                </a:lnTo>
                <a:lnTo>
                  <a:pt x="230" y="459"/>
                </a:lnTo>
                <a:lnTo>
                  <a:pt x="264" y="70"/>
                </a:lnTo>
                <a:lnTo>
                  <a:pt x="32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27" name="Freeform 164">
            <a:extLst>
              <a:ext uri="{FF2B5EF4-FFF2-40B4-BE49-F238E27FC236}">
                <a16:creationId xmlns:a16="http://schemas.microsoft.com/office/drawing/2014/main" id="{5CE74AA4-D8BD-4AB6-AD3B-F8151222ED26}"/>
              </a:ext>
            </a:extLst>
          </p:cNvPr>
          <p:cNvSpPr>
            <a:spLocks/>
          </p:cNvSpPr>
          <p:nvPr/>
        </p:nvSpPr>
        <p:spPr bwMode="auto">
          <a:xfrm>
            <a:off x="3354586" y="4758036"/>
            <a:ext cx="961430" cy="20836"/>
          </a:xfrm>
          <a:custGeom>
            <a:avLst/>
            <a:gdLst>
              <a:gd name="T0" fmla="*/ 0 w 1294"/>
              <a:gd name="T1" fmla="*/ 22225 h 28"/>
              <a:gd name="T2" fmla="*/ 1025525 w 1294"/>
              <a:gd name="T3" fmla="*/ 22225 h 28"/>
              <a:gd name="T4" fmla="*/ 1025525 w 1294"/>
              <a:gd name="T5" fmla="*/ 0 h 28"/>
              <a:gd name="T6" fmla="*/ 0 w 1294"/>
              <a:gd name="T7" fmla="*/ 22225 h 28"/>
              <a:gd name="T8" fmla="*/ 0 w 1294"/>
              <a:gd name="T9" fmla="*/ 22225 h 28"/>
              <a:gd name="T10" fmla="*/ 0 w 1294"/>
              <a:gd name="T11" fmla="*/ 22225 h 2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94" h="28">
                <a:moveTo>
                  <a:pt x="0" y="28"/>
                </a:moveTo>
                <a:lnTo>
                  <a:pt x="1294" y="28"/>
                </a:lnTo>
                <a:lnTo>
                  <a:pt x="1294" y="0"/>
                </a:lnTo>
                <a:lnTo>
                  <a:pt x="0"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28" name="Freeform 165">
            <a:extLst>
              <a:ext uri="{FF2B5EF4-FFF2-40B4-BE49-F238E27FC236}">
                <a16:creationId xmlns:a16="http://schemas.microsoft.com/office/drawing/2014/main" id="{BB57A5FD-A0D0-4192-9B09-580B98864712}"/>
              </a:ext>
            </a:extLst>
          </p:cNvPr>
          <p:cNvSpPr>
            <a:spLocks/>
          </p:cNvSpPr>
          <p:nvPr/>
        </p:nvSpPr>
        <p:spPr bwMode="auto">
          <a:xfrm>
            <a:off x="3460255" y="5036344"/>
            <a:ext cx="848320" cy="20836"/>
          </a:xfrm>
          <a:custGeom>
            <a:avLst/>
            <a:gdLst>
              <a:gd name="T0" fmla="*/ 0 w 1139"/>
              <a:gd name="T1" fmla="*/ 0 h 26"/>
              <a:gd name="T2" fmla="*/ 896931 w 1139"/>
              <a:gd name="T3" fmla="*/ 22225 h 26"/>
              <a:gd name="T4" fmla="*/ 904875 w 1139"/>
              <a:gd name="T5" fmla="*/ 0 h 26"/>
              <a:gd name="T6" fmla="*/ 0 w 1139"/>
              <a:gd name="T7" fmla="*/ 0 h 26"/>
              <a:gd name="T8" fmla="*/ 0 w 1139"/>
              <a:gd name="T9" fmla="*/ 0 h 26"/>
              <a:gd name="T10" fmla="*/ 0 w 1139"/>
              <a:gd name="T11" fmla="*/ 0 h 2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39" h="26">
                <a:moveTo>
                  <a:pt x="0" y="0"/>
                </a:moveTo>
                <a:lnTo>
                  <a:pt x="1129" y="26"/>
                </a:lnTo>
                <a:lnTo>
                  <a:pt x="11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29" name="Freeform 166">
            <a:extLst>
              <a:ext uri="{FF2B5EF4-FFF2-40B4-BE49-F238E27FC236}">
                <a16:creationId xmlns:a16="http://schemas.microsoft.com/office/drawing/2014/main" id="{F5856906-5211-4E4D-AA34-1B4285132D38}"/>
              </a:ext>
            </a:extLst>
          </p:cNvPr>
          <p:cNvSpPr>
            <a:spLocks/>
          </p:cNvSpPr>
          <p:nvPr/>
        </p:nvSpPr>
        <p:spPr bwMode="auto">
          <a:xfrm>
            <a:off x="3533180" y="5387579"/>
            <a:ext cx="187523" cy="10418"/>
          </a:xfrm>
          <a:custGeom>
            <a:avLst/>
            <a:gdLst>
              <a:gd name="T0" fmla="*/ 52180 w 253"/>
              <a:gd name="T1" fmla="*/ 8732 h 14"/>
              <a:gd name="T2" fmla="*/ 200025 w 253"/>
              <a:gd name="T3" fmla="*/ 11113 h 14"/>
              <a:gd name="T4" fmla="*/ 159704 w 253"/>
              <a:gd name="T5" fmla="*/ 3175 h 14"/>
              <a:gd name="T6" fmla="*/ 0 w 253"/>
              <a:gd name="T7" fmla="*/ 0 h 14"/>
              <a:gd name="T8" fmla="*/ 52180 w 253"/>
              <a:gd name="T9" fmla="*/ 8732 h 14"/>
              <a:gd name="T10" fmla="*/ 52180 w 253"/>
              <a:gd name="T11" fmla="*/ 8732 h 14"/>
              <a:gd name="T12" fmla="*/ 52180 w 253"/>
              <a:gd name="T13" fmla="*/ 8732 h 1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53" h="14">
                <a:moveTo>
                  <a:pt x="66" y="11"/>
                </a:moveTo>
                <a:lnTo>
                  <a:pt x="253" y="14"/>
                </a:lnTo>
                <a:lnTo>
                  <a:pt x="202" y="4"/>
                </a:lnTo>
                <a:lnTo>
                  <a:pt x="0" y="0"/>
                </a:lnTo>
                <a:lnTo>
                  <a:pt x="66"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30" name="Freeform 167">
            <a:extLst>
              <a:ext uri="{FF2B5EF4-FFF2-40B4-BE49-F238E27FC236}">
                <a16:creationId xmlns:a16="http://schemas.microsoft.com/office/drawing/2014/main" id="{4C63F908-5CB7-4D5D-9087-CE9A9FAA99B0}"/>
              </a:ext>
            </a:extLst>
          </p:cNvPr>
          <p:cNvSpPr>
            <a:spLocks/>
          </p:cNvSpPr>
          <p:nvPr/>
        </p:nvSpPr>
        <p:spPr bwMode="auto">
          <a:xfrm>
            <a:off x="3420071" y="5645052"/>
            <a:ext cx="218778" cy="13394"/>
          </a:xfrm>
          <a:custGeom>
            <a:avLst/>
            <a:gdLst>
              <a:gd name="T0" fmla="*/ 0 w 295"/>
              <a:gd name="T1" fmla="*/ 14287 h 17"/>
              <a:gd name="T2" fmla="*/ 226243 w 295"/>
              <a:gd name="T3" fmla="*/ 14287 h 17"/>
              <a:gd name="T4" fmla="*/ 233363 w 295"/>
              <a:gd name="T5" fmla="*/ 0 h 17"/>
              <a:gd name="T6" fmla="*/ 0 w 295"/>
              <a:gd name="T7" fmla="*/ 14287 h 17"/>
              <a:gd name="T8" fmla="*/ 0 w 295"/>
              <a:gd name="T9" fmla="*/ 14287 h 17"/>
              <a:gd name="T10" fmla="*/ 0 w 295"/>
              <a:gd name="T11" fmla="*/ 14287 h 1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95" h="17">
                <a:moveTo>
                  <a:pt x="0" y="17"/>
                </a:moveTo>
                <a:lnTo>
                  <a:pt x="286" y="17"/>
                </a:lnTo>
                <a:lnTo>
                  <a:pt x="295" y="0"/>
                </a:lnTo>
                <a:lnTo>
                  <a:pt x="0" y="1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31" name="Freeform 168">
            <a:extLst>
              <a:ext uri="{FF2B5EF4-FFF2-40B4-BE49-F238E27FC236}">
                <a16:creationId xmlns:a16="http://schemas.microsoft.com/office/drawing/2014/main" id="{92B55634-01F6-4275-B793-0F491E9E2A19}"/>
              </a:ext>
            </a:extLst>
          </p:cNvPr>
          <p:cNvSpPr>
            <a:spLocks/>
          </p:cNvSpPr>
          <p:nvPr/>
        </p:nvSpPr>
        <p:spPr bwMode="auto">
          <a:xfrm>
            <a:off x="4046637" y="4582419"/>
            <a:ext cx="16371" cy="608707"/>
          </a:xfrm>
          <a:custGeom>
            <a:avLst/>
            <a:gdLst>
              <a:gd name="T0" fmla="*/ 0 w 21"/>
              <a:gd name="T1" fmla="*/ 0 h 819"/>
              <a:gd name="T2" fmla="*/ 0 w 21"/>
              <a:gd name="T3" fmla="*/ 649287 h 819"/>
              <a:gd name="T4" fmla="*/ 17462 w 21"/>
              <a:gd name="T5" fmla="*/ 11099 h 819"/>
              <a:gd name="T6" fmla="*/ 0 w 21"/>
              <a:gd name="T7" fmla="*/ 0 h 819"/>
              <a:gd name="T8" fmla="*/ 0 w 21"/>
              <a:gd name="T9" fmla="*/ 0 h 819"/>
              <a:gd name="T10" fmla="*/ 0 w 21"/>
              <a:gd name="T11" fmla="*/ 0 h 81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 h="819">
                <a:moveTo>
                  <a:pt x="0" y="0"/>
                </a:moveTo>
                <a:lnTo>
                  <a:pt x="0" y="819"/>
                </a:lnTo>
                <a:lnTo>
                  <a:pt x="21" y="14"/>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32" name="Freeform 169">
            <a:extLst>
              <a:ext uri="{FF2B5EF4-FFF2-40B4-BE49-F238E27FC236}">
                <a16:creationId xmlns:a16="http://schemas.microsoft.com/office/drawing/2014/main" id="{0D871F37-C0ED-4DD4-AA32-BA8571545DF5}"/>
              </a:ext>
            </a:extLst>
          </p:cNvPr>
          <p:cNvSpPr>
            <a:spLocks/>
          </p:cNvSpPr>
          <p:nvPr/>
        </p:nvSpPr>
        <p:spPr bwMode="auto">
          <a:xfrm>
            <a:off x="3687961" y="4582419"/>
            <a:ext cx="25301" cy="482203"/>
          </a:xfrm>
          <a:custGeom>
            <a:avLst/>
            <a:gdLst>
              <a:gd name="T0" fmla="*/ 26988 w 34"/>
              <a:gd name="T1" fmla="*/ 11113 h 648"/>
              <a:gd name="T2" fmla="*/ 9525 w 34"/>
              <a:gd name="T3" fmla="*/ 514350 h 648"/>
              <a:gd name="T4" fmla="*/ 0 w 34"/>
              <a:gd name="T5" fmla="*/ 0 h 648"/>
              <a:gd name="T6" fmla="*/ 26988 w 34"/>
              <a:gd name="T7" fmla="*/ 11113 h 648"/>
              <a:gd name="T8" fmla="*/ 26988 w 34"/>
              <a:gd name="T9" fmla="*/ 11113 h 648"/>
              <a:gd name="T10" fmla="*/ 26988 w 34"/>
              <a:gd name="T11" fmla="*/ 11113 h 64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4" h="648">
                <a:moveTo>
                  <a:pt x="34" y="14"/>
                </a:moveTo>
                <a:lnTo>
                  <a:pt x="12" y="648"/>
                </a:lnTo>
                <a:lnTo>
                  <a:pt x="0" y="0"/>
                </a:lnTo>
                <a:lnTo>
                  <a:pt x="34"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33" name="Freeform 170">
            <a:extLst>
              <a:ext uri="{FF2B5EF4-FFF2-40B4-BE49-F238E27FC236}">
                <a16:creationId xmlns:a16="http://schemas.microsoft.com/office/drawing/2014/main" id="{9D4A33A7-20BF-49A7-B459-868764EF5542}"/>
              </a:ext>
            </a:extLst>
          </p:cNvPr>
          <p:cNvSpPr>
            <a:spLocks/>
          </p:cNvSpPr>
          <p:nvPr/>
        </p:nvSpPr>
        <p:spPr bwMode="auto">
          <a:xfrm>
            <a:off x="3370957" y="4601766"/>
            <a:ext cx="23813" cy="361653"/>
          </a:xfrm>
          <a:custGeom>
            <a:avLst/>
            <a:gdLst>
              <a:gd name="T0" fmla="*/ 25400 w 31"/>
              <a:gd name="T1" fmla="*/ 0 h 485"/>
              <a:gd name="T2" fmla="*/ 17206 w 31"/>
              <a:gd name="T3" fmla="*/ 385763 h 485"/>
              <a:gd name="T4" fmla="*/ 0 w 31"/>
              <a:gd name="T5" fmla="*/ 0 h 485"/>
              <a:gd name="T6" fmla="*/ 25400 w 31"/>
              <a:gd name="T7" fmla="*/ 0 h 485"/>
              <a:gd name="T8" fmla="*/ 25400 w 31"/>
              <a:gd name="T9" fmla="*/ 0 h 485"/>
              <a:gd name="T10" fmla="*/ 25400 w 31"/>
              <a:gd name="T11" fmla="*/ 0 h 48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1" h="485">
                <a:moveTo>
                  <a:pt x="31" y="0"/>
                </a:moveTo>
                <a:lnTo>
                  <a:pt x="21" y="485"/>
                </a:lnTo>
                <a:lnTo>
                  <a:pt x="0" y="0"/>
                </a:lnTo>
                <a:lnTo>
                  <a:pt x="3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34" name="Freeform 171">
            <a:extLst>
              <a:ext uri="{FF2B5EF4-FFF2-40B4-BE49-F238E27FC236}">
                <a16:creationId xmlns:a16="http://schemas.microsoft.com/office/drawing/2014/main" id="{E3225742-5B18-4AA3-811E-2057078A2962}"/>
              </a:ext>
            </a:extLst>
          </p:cNvPr>
          <p:cNvSpPr>
            <a:spLocks/>
          </p:cNvSpPr>
          <p:nvPr/>
        </p:nvSpPr>
        <p:spPr bwMode="auto">
          <a:xfrm>
            <a:off x="3451325" y="5110759"/>
            <a:ext cx="163711" cy="153293"/>
          </a:xfrm>
          <a:custGeom>
            <a:avLst/>
            <a:gdLst>
              <a:gd name="T0" fmla="*/ 117734 w 221"/>
              <a:gd name="T1" fmla="*/ 149085 h 204"/>
              <a:gd name="T2" fmla="*/ 66373 w 221"/>
              <a:gd name="T3" fmla="*/ 113818 h 204"/>
              <a:gd name="T4" fmla="*/ 0 w 221"/>
              <a:gd name="T5" fmla="*/ 163513 h 204"/>
              <a:gd name="T6" fmla="*/ 26865 w 221"/>
              <a:gd name="T7" fmla="*/ 119429 h 204"/>
              <a:gd name="T8" fmla="*/ 17383 w 221"/>
              <a:gd name="T9" fmla="*/ 44886 h 204"/>
              <a:gd name="T10" fmla="*/ 85337 w 221"/>
              <a:gd name="T11" fmla="*/ 0 h 204"/>
              <a:gd name="T12" fmla="*/ 174625 w 221"/>
              <a:gd name="T13" fmla="*/ 73741 h 204"/>
              <a:gd name="T14" fmla="*/ 117734 w 221"/>
              <a:gd name="T15" fmla="*/ 149085 h 204"/>
              <a:gd name="T16" fmla="*/ 117734 w 221"/>
              <a:gd name="T17" fmla="*/ 149085 h 204"/>
              <a:gd name="T18" fmla="*/ 117734 w 221"/>
              <a:gd name="T19" fmla="*/ 149085 h 2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1" h="204">
                <a:moveTo>
                  <a:pt x="149" y="186"/>
                </a:moveTo>
                <a:lnTo>
                  <a:pt x="84" y="142"/>
                </a:lnTo>
                <a:lnTo>
                  <a:pt x="0" y="204"/>
                </a:lnTo>
                <a:lnTo>
                  <a:pt x="34" y="149"/>
                </a:lnTo>
                <a:lnTo>
                  <a:pt x="22" y="56"/>
                </a:lnTo>
                <a:lnTo>
                  <a:pt x="108" y="0"/>
                </a:lnTo>
                <a:lnTo>
                  <a:pt x="221" y="92"/>
                </a:lnTo>
                <a:lnTo>
                  <a:pt x="149" y="18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35" name="Freeform 16">
            <a:extLst>
              <a:ext uri="{FF2B5EF4-FFF2-40B4-BE49-F238E27FC236}">
                <a16:creationId xmlns:a16="http://schemas.microsoft.com/office/drawing/2014/main" id="{4E3EF2DB-4C1A-40FD-B081-C1574C9879E6}"/>
              </a:ext>
            </a:extLst>
          </p:cNvPr>
          <p:cNvSpPr>
            <a:spLocks/>
          </p:cNvSpPr>
          <p:nvPr/>
        </p:nvSpPr>
        <p:spPr bwMode="auto">
          <a:xfrm>
            <a:off x="8331398" y="4516935"/>
            <a:ext cx="1357313" cy="1632644"/>
          </a:xfrm>
          <a:custGeom>
            <a:avLst/>
            <a:gdLst>
              <a:gd name="T0" fmla="*/ 26179 w 1825"/>
              <a:gd name="T1" fmla="*/ 0 h 2194"/>
              <a:gd name="T2" fmla="*/ 1447800 w 1825"/>
              <a:gd name="T3" fmla="*/ 0 h 2194"/>
              <a:gd name="T4" fmla="*/ 1354189 w 1825"/>
              <a:gd name="T5" fmla="*/ 1741487 h 2194"/>
              <a:gd name="T6" fmla="*/ 191982 w 1825"/>
              <a:gd name="T7" fmla="*/ 1734343 h 2194"/>
              <a:gd name="T8" fmla="*/ 0 w 1825"/>
              <a:gd name="T9" fmla="*/ 1158081 h 2194"/>
              <a:gd name="T10" fmla="*/ 26179 w 1825"/>
              <a:gd name="T11" fmla="*/ 0 h 2194"/>
              <a:gd name="T12" fmla="*/ 26179 w 1825"/>
              <a:gd name="T13" fmla="*/ 0 h 2194"/>
              <a:gd name="T14" fmla="*/ 26179 w 1825"/>
              <a:gd name="T15" fmla="*/ 0 h 219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25" h="2194">
                <a:moveTo>
                  <a:pt x="33" y="0"/>
                </a:moveTo>
                <a:lnTo>
                  <a:pt x="1825" y="0"/>
                </a:lnTo>
                <a:lnTo>
                  <a:pt x="1707" y="2194"/>
                </a:lnTo>
                <a:lnTo>
                  <a:pt x="242" y="2185"/>
                </a:lnTo>
                <a:lnTo>
                  <a:pt x="0" y="1459"/>
                </a:lnTo>
                <a:lnTo>
                  <a:pt x="33" y="0"/>
                </a:lnTo>
                <a:close/>
              </a:path>
            </a:pathLst>
          </a:custGeom>
          <a:solidFill>
            <a:srgbClr val="FFCC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36" name="Freeform 17">
            <a:extLst>
              <a:ext uri="{FF2B5EF4-FFF2-40B4-BE49-F238E27FC236}">
                <a16:creationId xmlns:a16="http://schemas.microsoft.com/office/drawing/2014/main" id="{52A62D54-5BAD-4304-BD32-9FFE96B01383}"/>
              </a:ext>
            </a:extLst>
          </p:cNvPr>
          <p:cNvSpPr>
            <a:spLocks/>
          </p:cNvSpPr>
          <p:nvPr/>
        </p:nvSpPr>
        <p:spPr bwMode="auto">
          <a:xfrm>
            <a:off x="7752458" y="4653856"/>
            <a:ext cx="979289" cy="1000125"/>
          </a:xfrm>
          <a:custGeom>
            <a:avLst/>
            <a:gdLst>
              <a:gd name="T0" fmla="*/ 383170 w 1314"/>
              <a:gd name="T1" fmla="*/ 8731 h 1344"/>
              <a:gd name="T2" fmla="*/ 456306 w 1314"/>
              <a:gd name="T3" fmla="*/ 0 h 1344"/>
              <a:gd name="T4" fmla="*/ 562830 w 1314"/>
              <a:gd name="T5" fmla="*/ 50800 h 1344"/>
              <a:gd name="T6" fmla="*/ 647891 w 1314"/>
              <a:gd name="T7" fmla="*/ 42863 h 1344"/>
              <a:gd name="T8" fmla="*/ 750440 w 1314"/>
              <a:gd name="T9" fmla="*/ 8731 h 1344"/>
              <a:gd name="T10" fmla="*/ 796548 w 1314"/>
              <a:gd name="T11" fmla="*/ 83344 h 1344"/>
              <a:gd name="T12" fmla="*/ 878429 w 1314"/>
              <a:gd name="T13" fmla="*/ 22225 h 1344"/>
              <a:gd name="T14" fmla="*/ 903072 w 1314"/>
              <a:gd name="T15" fmla="*/ 192881 h 1344"/>
              <a:gd name="T16" fmla="*/ 728977 w 1314"/>
              <a:gd name="T17" fmla="*/ 289719 h 1344"/>
              <a:gd name="T18" fmla="*/ 796548 w 1314"/>
              <a:gd name="T19" fmla="*/ 336550 h 1344"/>
              <a:gd name="T20" fmla="*/ 968259 w 1314"/>
              <a:gd name="T21" fmla="*/ 331788 h 1344"/>
              <a:gd name="T22" fmla="*/ 938051 w 1314"/>
              <a:gd name="T23" fmla="*/ 365919 h 1344"/>
              <a:gd name="T24" fmla="*/ 1032651 w 1314"/>
              <a:gd name="T25" fmla="*/ 382588 h 1344"/>
              <a:gd name="T26" fmla="*/ 1019136 w 1314"/>
              <a:gd name="T27" fmla="*/ 436563 h 1344"/>
              <a:gd name="T28" fmla="*/ 1044575 w 1314"/>
              <a:gd name="T29" fmla="*/ 461963 h 1344"/>
              <a:gd name="T30" fmla="*/ 1019136 w 1314"/>
              <a:gd name="T31" fmla="*/ 528638 h 1344"/>
              <a:gd name="T32" fmla="*/ 1040600 w 1314"/>
              <a:gd name="T33" fmla="*/ 592138 h 1344"/>
              <a:gd name="T34" fmla="*/ 391914 w 1314"/>
              <a:gd name="T35" fmla="*/ 1066800 h 1344"/>
              <a:gd name="T36" fmla="*/ 225768 w 1314"/>
              <a:gd name="T37" fmla="*/ 1066800 h 1344"/>
              <a:gd name="T38" fmla="*/ 97780 w 1314"/>
              <a:gd name="T39" fmla="*/ 1029494 h 1344"/>
              <a:gd name="T40" fmla="*/ 4770 w 1314"/>
              <a:gd name="T41" fmla="*/ 927894 h 1344"/>
              <a:gd name="T42" fmla="*/ 34978 w 1314"/>
              <a:gd name="T43" fmla="*/ 869156 h 1344"/>
              <a:gd name="T44" fmla="*/ 13514 w 1314"/>
              <a:gd name="T45" fmla="*/ 815181 h 1344"/>
              <a:gd name="T46" fmla="*/ 34978 w 1314"/>
              <a:gd name="T47" fmla="*/ 751681 h 1344"/>
              <a:gd name="T48" fmla="*/ 0 w 1314"/>
              <a:gd name="T49" fmla="*/ 697706 h 1344"/>
              <a:gd name="T50" fmla="*/ 132758 w 1314"/>
              <a:gd name="T51" fmla="*/ 528638 h 1344"/>
              <a:gd name="T52" fmla="*/ 144682 w 1314"/>
              <a:gd name="T53" fmla="*/ 415925 h 1344"/>
              <a:gd name="T54" fmla="*/ 153427 w 1314"/>
              <a:gd name="T55" fmla="*/ 282575 h 1344"/>
              <a:gd name="T56" fmla="*/ 199534 w 1314"/>
              <a:gd name="T57" fmla="*/ 180975 h 1344"/>
              <a:gd name="T58" fmla="*/ 280620 w 1314"/>
              <a:gd name="T59" fmla="*/ 127000 h 1344"/>
              <a:gd name="T60" fmla="*/ 324343 w 1314"/>
              <a:gd name="T61" fmla="*/ 25400 h 1344"/>
              <a:gd name="T62" fmla="*/ 383170 w 1314"/>
              <a:gd name="T63" fmla="*/ 8731 h 1344"/>
              <a:gd name="T64" fmla="*/ 383170 w 1314"/>
              <a:gd name="T65" fmla="*/ 8731 h 1344"/>
              <a:gd name="T66" fmla="*/ 383170 w 1314"/>
              <a:gd name="T67" fmla="*/ 8731 h 134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314" h="1344">
                <a:moveTo>
                  <a:pt x="482" y="11"/>
                </a:moveTo>
                <a:lnTo>
                  <a:pt x="574" y="0"/>
                </a:lnTo>
                <a:lnTo>
                  <a:pt x="708" y="64"/>
                </a:lnTo>
                <a:lnTo>
                  <a:pt x="815" y="54"/>
                </a:lnTo>
                <a:lnTo>
                  <a:pt x="944" y="11"/>
                </a:lnTo>
                <a:lnTo>
                  <a:pt x="1002" y="105"/>
                </a:lnTo>
                <a:lnTo>
                  <a:pt x="1105" y="28"/>
                </a:lnTo>
                <a:lnTo>
                  <a:pt x="1136" y="243"/>
                </a:lnTo>
                <a:lnTo>
                  <a:pt x="917" y="365"/>
                </a:lnTo>
                <a:lnTo>
                  <a:pt x="1002" y="424"/>
                </a:lnTo>
                <a:lnTo>
                  <a:pt x="1218" y="418"/>
                </a:lnTo>
                <a:lnTo>
                  <a:pt x="1180" y="461"/>
                </a:lnTo>
                <a:lnTo>
                  <a:pt x="1299" y="482"/>
                </a:lnTo>
                <a:lnTo>
                  <a:pt x="1282" y="550"/>
                </a:lnTo>
                <a:lnTo>
                  <a:pt x="1314" y="582"/>
                </a:lnTo>
                <a:lnTo>
                  <a:pt x="1282" y="666"/>
                </a:lnTo>
                <a:lnTo>
                  <a:pt x="1309" y="746"/>
                </a:lnTo>
                <a:lnTo>
                  <a:pt x="493" y="1344"/>
                </a:lnTo>
                <a:lnTo>
                  <a:pt x="284" y="1344"/>
                </a:lnTo>
                <a:lnTo>
                  <a:pt x="123" y="1297"/>
                </a:lnTo>
                <a:lnTo>
                  <a:pt x="6" y="1169"/>
                </a:lnTo>
                <a:lnTo>
                  <a:pt x="44" y="1095"/>
                </a:lnTo>
                <a:lnTo>
                  <a:pt x="17" y="1027"/>
                </a:lnTo>
                <a:lnTo>
                  <a:pt x="44" y="947"/>
                </a:lnTo>
                <a:lnTo>
                  <a:pt x="0" y="879"/>
                </a:lnTo>
                <a:lnTo>
                  <a:pt x="167" y="666"/>
                </a:lnTo>
                <a:lnTo>
                  <a:pt x="182" y="524"/>
                </a:lnTo>
                <a:lnTo>
                  <a:pt x="193" y="356"/>
                </a:lnTo>
                <a:lnTo>
                  <a:pt x="251" y="228"/>
                </a:lnTo>
                <a:lnTo>
                  <a:pt x="353" y="160"/>
                </a:lnTo>
                <a:lnTo>
                  <a:pt x="408" y="32"/>
                </a:lnTo>
                <a:lnTo>
                  <a:pt x="482" y="11"/>
                </a:lnTo>
                <a:close/>
              </a:path>
            </a:pathLst>
          </a:custGeom>
          <a:solidFill>
            <a:srgbClr val="FF892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37" name="Freeform 18">
            <a:extLst>
              <a:ext uri="{FF2B5EF4-FFF2-40B4-BE49-F238E27FC236}">
                <a16:creationId xmlns:a16="http://schemas.microsoft.com/office/drawing/2014/main" id="{104C2362-590E-4721-88E2-BDD5665C099D}"/>
              </a:ext>
            </a:extLst>
          </p:cNvPr>
          <p:cNvSpPr>
            <a:spLocks/>
          </p:cNvSpPr>
          <p:nvPr/>
        </p:nvSpPr>
        <p:spPr bwMode="auto">
          <a:xfrm>
            <a:off x="7917656" y="4859239"/>
            <a:ext cx="721817" cy="837902"/>
          </a:xfrm>
          <a:custGeom>
            <a:avLst/>
            <a:gdLst>
              <a:gd name="T0" fmla="*/ 225193 w 971"/>
              <a:gd name="T1" fmla="*/ 0 h 1128"/>
              <a:gd name="T2" fmla="*/ 357613 w 971"/>
              <a:gd name="T3" fmla="*/ 64180 h 1128"/>
              <a:gd name="T4" fmla="*/ 467831 w 971"/>
              <a:gd name="T5" fmla="*/ 75273 h 1128"/>
              <a:gd name="T6" fmla="*/ 536023 w 971"/>
              <a:gd name="T7" fmla="*/ 180654 h 1128"/>
              <a:gd name="T8" fmla="*/ 718397 w 971"/>
              <a:gd name="T9" fmla="*/ 293959 h 1128"/>
              <a:gd name="T10" fmla="*/ 769938 w 971"/>
              <a:gd name="T11" fmla="*/ 412018 h 1128"/>
              <a:gd name="T12" fmla="*/ 668443 w 971"/>
              <a:gd name="T13" fmla="*/ 691715 h 1128"/>
              <a:gd name="T14" fmla="*/ 587563 w 971"/>
              <a:gd name="T15" fmla="*/ 838298 h 1128"/>
              <a:gd name="T16" fmla="*/ 536023 w 971"/>
              <a:gd name="T17" fmla="*/ 893762 h 1128"/>
              <a:gd name="T18" fmla="*/ 412325 w 971"/>
              <a:gd name="T19" fmla="*/ 885046 h 1128"/>
              <a:gd name="T20" fmla="*/ 289421 w 971"/>
              <a:gd name="T21" fmla="*/ 821659 h 1128"/>
              <a:gd name="T22" fmla="*/ 200612 w 971"/>
              <a:gd name="T23" fmla="*/ 809774 h 1128"/>
              <a:gd name="T24" fmla="*/ 175238 w 971"/>
              <a:gd name="T25" fmla="*/ 733709 h 1128"/>
              <a:gd name="T26" fmla="*/ 85637 w 971"/>
              <a:gd name="T27" fmla="*/ 721824 h 1128"/>
              <a:gd name="T28" fmla="*/ 24581 w 971"/>
              <a:gd name="T29" fmla="*/ 570486 h 1128"/>
              <a:gd name="T30" fmla="*/ 0 w 971"/>
              <a:gd name="T31" fmla="*/ 545131 h 1128"/>
              <a:gd name="T32" fmla="*/ 110218 w 971"/>
              <a:gd name="T33" fmla="*/ 403302 h 1128"/>
              <a:gd name="T34" fmla="*/ 126869 w 971"/>
              <a:gd name="T35" fmla="*/ 281281 h 1128"/>
              <a:gd name="T36" fmla="*/ 135592 w 971"/>
              <a:gd name="T37" fmla="*/ 125982 h 1128"/>
              <a:gd name="T38" fmla="*/ 225193 w 971"/>
              <a:gd name="T39" fmla="*/ 0 h 1128"/>
              <a:gd name="T40" fmla="*/ 225193 w 971"/>
              <a:gd name="T41" fmla="*/ 0 h 1128"/>
              <a:gd name="T42" fmla="*/ 225193 w 971"/>
              <a:gd name="T43" fmla="*/ 0 h 112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971" h="1128">
                <a:moveTo>
                  <a:pt x="284" y="0"/>
                </a:moveTo>
                <a:lnTo>
                  <a:pt x="451" y="81"/>
                </a:lnTo>
                <a:lnTo>
                  <a:pt x="590" y="95"/>
                </a:lnTo>
                <a:lnTo>
                  <a:pt x="676" y="228"/>
                </a:lnTo>
                <a:lnTo>
                  <a:pt x="906" y="371"/>
                </a:lnTo>
                <a:lnTo>
                  <a:pt x="971" y="520"/>
                </a:lnTo>
                <a:lnTo>
                  <a:pt x="843" y="873"/>
                </a:lnTo>
                <a:lnTo>
                  <a:pt x="741" y="1058"/>
                </a:lnTo>
                <a:lnTo>
                  <a:pt x="676" y="1128"/>
                </a:lnTo>
                <a:lnTo>
                  <a:pt x="520" y="1117"/>
                </a:lnTo>
                <a:lnTo>
                  <a:pt x="365" y="1037"/>
                </a:lnTo>
                <a:lnTo>
                  <a:pt x="253" y="1022"/>
                </a:lnTo>
                <a:lnTo>
                  <a:pt x="221" y="926"/>
                </a:lnTo>
                <a:lnTo>
                  <a:pt x="108" y="911"/>
                </a:lnTo>
                <a:lnTo>
                  <a:pt x="31" y="720"/>
                </a:lnTo>
                <a:lnTo>
                  <a:pt x="0" y="688"/>
                </a:lnTo>
                <a:lnTo>
                  <a:pt x="139" y="509"/>
                </a:lnTo>
                <a:lnTo>
                  <a:pt x="160" y="355"/>
                </a:lnTo>
                <a:lnTo>
                  <a:pt x="171" y="159"/>
                </a:lnTo>
                <a:lnTo>
                  <a:pt x="284" y="0"/>
                </a:lnTo>
                <a:close/>
              </a:path>
            </a:pathLst>
          </a:custGeom>
          <a:solidFill>
            <a:srgbClr val="FFDAD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38" name="Freeform 19">
            <a:extLst>
              <a:ext uri="{FF2B5EF4-FFF2-40B4-BE49-F238E27FC236}">
                <a16:creationId xmlns:a16="http://schemas.microsoft.com/office/drawing/2014/main" id="{BF6F244F-5AB9-41BF-AAF0-6C910CE49A1C}"/>
              </a:ext>
            </a:extLst>
          </p:cNvPr>
          <p:cNvSpPr>
            <a:spLocks/>
          </p:cNvSpPr>
          <p:nvPr/>
        </p:nvSpPr>
        <p:spPr bwMode="auto">
          <a:xfrm>
            <a:off x="8143875" y="5271493"/>
            <a:ext cx="352723" cy="229195"/>
          </a:xfrm>
          <a:custGeom>
            <a:avLst/>
            <a:gdLst>
              <a:gd name="T0" fmla="*/ 0 w 473"/>
              <a:gd name="T1" fmla="*/ 105913 h 307"/>
              <a:gd name="T2" fmla="*/ 136814 w 473"/>
              <a:gd name="T3" fmla="*/ 93171 h 307"/>
              <a:gd name="T4" fmla="*/ 256128 w 473"/>
              <a:gd name="T5" fmla="*/ 59725 h 307"/>
              <a:gd name="T6" fmla="*/ 376238 w 473"/>
              <a:gd name="T7" fmla="*/ 0 h 307"/>
              <a:gd name="T8" fmla="*/ 319763 w 473"/>
              <a:gd name="T9" fmla="*/ 199084 h 307"/>
              <a:gd name="T10" fmla="*/ 239424 w 473"/>
              <a:gd name="T11" fmla="*/ 244475 h 307"/>
              <a:gd name="T12" fmla="*/ 132041 w 473"/>
              <a:gd name="T13" fmla="*/ 232530 h 307"/>
              <a:gd name="T14" fmla="*/ 65225 w 473"/>
              <a:gd name="T15" fmla="*/ 199084 h 307"/>
              <a:gd name="T16" fmla="*/ 0 w 473"/>
              <a:gd name="T17" fmla="*/ 105913 h 307"/>
              <a:gd name="T18" fmla="*/ 0 w 473"/>
              <a:gd name="T19" fmla="*/ 105913 h 307"/>
              <a:gd name="T20" fmla="*/ 0 w 473"/>
              <a:gd name="T21" fmla="*/ 105913 h 30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73" h="307">
                <a:moveTo>
                  <a:pt x="0" y="133"/>
                </a:moveTo>
                <a:lnTo>
                  <a:pt x="172" y="117"/>
                </a:lnTo>
                <a:lnTo>
                  <a:pt x="322" y="75"/>
                </a:lnTo>
                <a:lnTo>
                  <a:pt x="473" y="0"/>
                </a:lnTo>
                <a:lnTo>
                  <a:pt x="402" y="250"/>
                </a:lnTo>
                <a:lnTo>
                  <a:pt x="301" y="307"/>
                </a:lnTo>
                <a:lnTo>
                  <a:pt x="166" y="292"/>
                </a:lnTo>
                <a:lnTo>
                  <a:pt x="82" y="250"/>
                </a:lnTo>
                <a:lnTo>
                  <a:pt x="0" y="13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39" name="Freeform 20">
            <a:extLst>
              <a:ext uri="{FF2B5EF4-FFF2-40B4-BE49-F238E27FC236}">
                <a16:creationId xmlns:a16="http://schemas.microsoft.com/office/drawing/2014/main" id="{44FB529B-0FD1-4B3C-B8CA-698A11CED45B}"/>
              </a:ext>
            </a:extLst>
          </p:cNvPr>
          <p:cNvSpPr>
            <a:spLocks/>
          </p:cNvSpPr>
          <p:nvPr/>
        </p:nvSpPr>
        <p:spPr bwMode="auto">
          <a:xfrm>
            <a:off x="8448974" y="5560219"/>
            <a:ext cx="257472" cy="299145"/>
          </a:xfrm>
          <a:custGeom>
            <a:avLst/>
            <a:gdLst>
              <a:gd name="T0" fmla="*/ 0 w 348"/>
              <a:gd name="T1" fmla="*/ 192882 h 402"/>
              <a:gd name="T2" fmla="*/ 88389 w 348"/>
              <a:gd name="T3" fmla="*/ 74613 h 402"/>
              <a:gd name="T4" fmla="*/ 177567 w 348"/>
              <a:gd name="T5" fmla="*/ 3969 h 402"/>
              <a:gd name="T6" fmla="*/ 265167 w 348"/>
              <a:gd name="T7" fmla="*/ 0 h 402"/>
              <a:gd name="T8" fmla="*/ 274637 w 348"/>
              <a:gd name="T9" fmla="*/ 57944 h 402"/>
              <a:gd name="T10" fmla="*/ 232810 w 348"/>
              <a:gd name="T11" fmla="*/ 118269 h 402"/>
              <a:gd name="T12" fmla="*/ 240702 w 348"/>
              <a:gd name="T13" fmla="*/ 153988 h 402"/>
              <a:gd name="T14" fmla="*/ 194140 w 348"/>
              <a:gd name="T15" fmla="*/ 268288 h 402"/>
              <a:gd name="T16" fmla="*/ 78919 w 348"/>
              <a:gd name="T17" fmla="*/ 319088 h 402"/>
              <a:gd name="T18" fmla="*/ 0 w 348"/>
              <a:gd name="T19" fmla="*/ 192882 h 402"/>
              <a:gd name="T20" fmla="*/ 0 w 348"/>
              <a:gd name="T21" fmla="*/ 192882 h 402"/>
              <a:gd name="T22" fmla="*/ 0 w 348"/>
              <a:gd name="T23" fmla="*/ 192882 h 4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348" h="402">
                <a:moveTo>
                  <a:pt x="0" y="243"/>
                </a:moveTo>
                <a:lnTo>
                  <a:pt x="112" y="94"/>
                </a:lnTo>
                <a:lnTo>
                  <a:pt x="225" y="5"/>
                </a:lnTo>
                <a:lnTo>
                  <a:pt x="336" y="0"/>
                </a:lnTo>
                <a:lnTo>
                  <a:pt x="348" y="73"/>
                </a:lnTo>
                <a:lnTo>
                  <a:pt x="295" y="149"/>
                </a:lnTo>
                <a:lnTo>
                  <a:pt x="305" y="194"/>
                </a:lnTo>
                <a:lnTo>
                  <a:pt x="246" y="338"/>
                </a:lnTo>
                <a:lnTo>
                  <a:pt x="100" y="402"/>
                </a:lnTo>
                <a:lnTo>
                  <a:pt x="0" y="243"/>
                </a:lnTo>
                <a:close/>
              </a:path>
            </a:pathLst>
          </a:custGeom>
          <a:solidFill>
            <a:srgbClr val="FFDAD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40" name="Freeform 21">
            <a:extLst>
              <a:ext uri="{FF2B5EF4-FFF2-40B4-BE49-F238E27FC236}">
                <a16:creationId xmlns:a16="http://schemas.microsoft.com/office/drawing/2014/main" id="{F9C2365B-758C-4C67-87D0-F8423F19CEC4}"/>
              </a:ext>
            </a:extLst>
          </p:cNvPr>
          <p:cNvSpPr>
            <a:spLocks/>
          </p:cNvSpPr>
          <p:nvPr/>
        </p:nvSpPr>
        <p:spPr bwMode="auto">
          <a:xfrm>
            <a:off x="8794254" y="5741790"/>
            <a:ext cx="220266" cy="175617"/>
          </a:xfrm>
          <a:custGeom>
            <a:avLst/>
            <a:gdLst>
              <a:gd name="T0" fmla="*/ 8761 w 295"/>
              <a:gd name="T1" fmla="*/ 70644 h 236"/>
              <a:gd name="T2" fmla="*/ 102741 w 295"/>
              <a:gd name="T3" fmla="*/ 7938 h 236"/>
              <a:gd name="T4" fmla="*/ 234950 w 295"/>
              <a:gd name="T5" fmla="*/ 0 h 236"/>
              <a:gd name="T6" fmla="*/ 172031 w 295"/>
              <a:gd name="T7" fmla="*/ 104775 h 236"/>
              <a:gd name="T8" fmla="*/ 0 w 295"/>
              <a:gd name="T9" fmla="*/ 187325 h 236"/>
              <a:gd name="T10" fmla="*/ 8761 w 295"/>
              <a:gd name="T11" fmla="*/ 70644 h 236"/>
              <a:gd name="T12" fmla="*/ 8761 w 295"/>
              <a:gd name="T13" fmla="*/ 70644 h 236"/>
              <a:gd name="T14" fmla="*/ 8761 w 295"/>
              <a:gd name="T15" fmla="*/ 70644 h 23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95" h="236">
                <a:moveTo>
                  <a:pt x="11" y="89"/>
                </a:moveTo>
                <a:lnTo>
                  <a:pt x="129" y="10"/>
                </a:lnTo>
                <a:lnTo>
                  <a:pt x="295" y="0"/>
                </a:lnTo>
                <a:lnTo>
                  <a:pt x="216" y="132"/>
                </a:lnTo>
                <a:lnTo>
                  <a:pt x="0" y="236"/>
                </a:lnTo>
                <a:lnTo>
                  <a:pt x="11" y="89"/>
                </a:lnTo>
                <a:close/>
              </a:path>
            </a:pathLst>
          </a:custGeom>
          <a:solidFill>
            <a:srgbClr val="FFDAD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41" name="Freeform 22">
            <a:extLst>
              <a:ext uri="{FF2B5EF4-FFF2-40B4-BE49-F238E27FC236}">
                <a16:creationId xmlns:a16="http://schemas.microsoft.com/office/drawing/2014/main" id="{6C53087F-D43B-44E5-ADD3-C5CCE2F912B9}"/>
              </a:ext>
            </a:extLst>
          </p:cNvPr>
          <p:cNvSpPr>
            <a:spLocks/>
          </p:cNvSpPr>
          <p:nvPr/>
        </p:nvSpPr>
        <p:spPr bwMode="auto">
          <a:xfrm>
            <a:off x="8093274" y="5713512"/>
            <a:ext cx="681633" cy="689074"/>
          </a:xfrm>
          <a:custGeom>
            <a:avLst/>
            <a:gdLst>
              <a:gd name="T0" fmla="*/ 178205 w 918"/>
              <a:gd name="T1" fmla="*/ 8731 h 926"/>
              <a:gd name="T2" fmla="*/ 76034 w 918"/>
              <a:gd name="T3" fmla="*/ 3969 h 926"/>
              <a:gd name="T4" fmla="*/ 123555 w 918"/>
              <a:gd name="T5" fmla="*/ 62706 h 926"/>
              <a:gd name="T6" fmla="*/ 24553 w 918"/>
              <a:gd name="T7" fmla="*/ 96044 h 926"/>
              <a:gd name="T8" fmla="*/ 24553 w 918"/>
              <a:gd name="T9" fmla="*/ 159544 h 926"/>
              <a:gd name="T10" fmla="*/ 67322 w 918"/>
              <a:gd name="T11" fmla="*/ 255587 h 926"/>
              <a:gd name="T12" fmla="*/ 120387 w 918"/>
              <a:gd name="T13" fmla="*/ 269081 h 926"/>
              <a:gd name="T14" fmla="*/ 156820 w 918"/>
              <a:gd name="T15" fmla="*/ 390525 h 926"/>
              <a:gd name="T16" fmla="*/ 85538 w 918"/>
              <a:gd name="T17" fmla="*/ 532606 h 926"/>
              <a:gd name="T18" fmla="*/ 0 w 918"/>
              <a:gd name="T19" fmla="*/ 604837 h 926"/>
              <a:gd name="T20" fmla="*/ 280375 w 918"/>
              <a:gd name="T21" fmla="*/ 735012 h 926"/>
              <a:gd name="T22" fmla="*/ 727075 w 918"/>
              <a:gd name="T23" fmla="*/ 700087 h 926"/>
              <a:gd name="T24" fmla="*/ 654209 w 918"/>
              <a:gd name="T25" fmla="*/ 343694 h 926"/>
              <a:gd name="T26" fmla="*/ 543326 w 918"/>
              <a:gd name="T27" fmla="*/ 134144 h 926"/>
              <a:gd name="T28" fmla="*/ 407891 w 918"/>
              <a:gd name="T29" fmla="*/ 138906 h 926"/>
              <a:gd name="T30" fmla="*/ 335025 w 918"/>
              <a:gd name="T31" fmla="*/ 0 h 926"/>
              <a:gd name="T32" fmla="*/ 178205 w 918"/>
              <a:gd name="T33" fmla="*/ 8731 h 926"/>
              <a:gd name="T34" fmla="*/ 178205 w 918"/>
              <a:gd name="T35" fmla="*/ 8731 h 926"/>
              <a:gd name="T36" fmla="*/ 178205 w 918"/>
              <a:gd name="T37" fmla="*/ 8731 h 92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918" h="926">
                <a:moveTo>
                  <a:pt x="225" y="11"/>
                </a:moveTo>
                <a:lnTo>
                  <a:pt x="96" y="5"/>
                </a:lnTo>
                <a:lnTo>
                  <a:pt x="156" y="79"/>
                </a:lnTo>
                <a:lnTo>
                  <a:pt x="31" y="121"/>
                </a:lnTo>
                <a:lnTo>
                  <a:pt x="31" y="201"/>
                </a:lnTo>
                <a:lnTo>
                  <a:pt x="85" y="322"/>
                </a:lnTo>
                <a:lnTo>
                  <a:pt x="152" y="339"/>
                </a:lnTo>
                <a:lnTo>
                  <a:pt x="198" y="492"/>
                </a:lnTo>
                <a:lnTo>
                  <a:pt x="108" y="671"/>
                </a:lnTo>
                <a:lnTo>
                  <a:pt x="0" y="762"/>
                </a:lnTo>
                <a:lnTo>
                  <a:pt x="354" y="926"/>
                </a:lnTo>
                <a:lnTo>
                  <a:pt x="918" y="882"/>
                </a:lnTo>
                <a:lnTo>
                  <a:pt x="826" y="433"/>
                </a:lnTo>
                <a:lnTo>
                  <a:pt x="686" y="169"/>
                </a:lnTo>
                <a:lnTo>
                  <a:pt x="515" y="175"/>
                </a:lnTo>
                <a:lnTo>
                  <a:pt x="423" y="0"/>
                </a:lnTo>
                <a:lnTo>
                  <a:pt x="225" y="11"/>
                </a:lnTo>
                <a:close/>
              </a:path>
            </a:pathLst>
          </a:custGeom>
          <a:solidFill>
            <a:srgbClr val="FF698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42" name="Freeform 23">
            <a:extLst>
              <a:ext uri="{FF2B5EF4-FFF2-40B4-BE49-F238E27FC236}">
                <a16:creationId xmlns:a16="http://schemas.microsoft.com/office/drawing/2014/main" id="{5D826E73-89AF-483F-A921-6DEFB949E22E}"/>
              </a:ext>
            </a:extLst>
          </p:cNvPr>
          <p:cNvSpPr>
            <a:spLocks/>
          </p:cNvSpPr>
          <p:nvPr/>
        </p:nvSpPr>
        <p:spPr bwMode="auto">
          <a:xfrm>
            <a:off x="8392419" y="5728396"/>
            <a:ext cx="282773" cy="413742"/>
          </a:xfrm>
          <a:custGeom>
            <a:avLst/>
            <a:gdLst>
              <a:gd name="T0" fmla="*/ 62706 w 380"/>
              <a:gd name="T1" fmla="*/ 0 h 557"/>
              <a:gd name="T2" fmla="*/ 7938 w 380"/>
              <a:gd name="T3" fmla="*/ 38824 h 557"/>
              <a:gd name="T4" fmla="*/ 0 w 380"/>
              <a:gd name="T5" fmla="*/ 155296 h 557"/>
              <a:gd name="T6" fmla="*/ 29369 w 380"/>
              <a:gd name="T7" fmla="*/ 197289 h 557"/>
              <a:gd name="T8" fmla="*/ 67469 w 380"/>
              <a:gd name="T9" fmla="*/ 343869 h 557"/>
              <a:gd name="T10" fmla="*/ 72231 w 380"/>
              <a:gd name="T11" fmla="*/ 441325 h 557"/>
              <a:gd name="T12" fmla="*/ 200025 w 380"/>
              <a:gd name="T13" fmla="*/ 402501 h 557"/>
              <a:gd name="T14" fmla="*/ 301625 w 380"/>
              <a:gd name="T15" fmla="*/ 314553 h 557"/>
              <a:gd name="T16" fmla="*/ 219869 w 380"/>
              <a:gd name="T17" fmla="*/ 83986 h 557"/>
              <a:gd name="T18" fmla="*/ 148431 w 380"/>
              <a:gd name="T19" fmla="*/ 122810 h 557"/>
              <a:gd name="T20" fmla="*/ 62706 w 380"/>
              <a:gd name="T21" fmla="*/ 0 h 557"/>
              <a:gd name="T22" fmla="*/ 62706 w 380"/>
              <a:gd name="T23" fmla="*/ 0 h 557"/>
              <a:gd name="T24" fmla="*/ 62706 w 380"/>
              <a:gd name="T25" fmla="*/ 0 h 55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80" h="557">
                <a:moveTo>
                  <a:pt x="79" y="0"/>
                </a:moveTo>
                <a:lnTo>
                  <a:pt x="10" y="49"/>
                </a:lnTo>
                <a:lnTo>
                  <a:pt x="0" y="196"/>
                </a:lnTo>
                <a:lnTo>
                  <a:pt x="37" y="249"/>
                </a:lnTo>
                <a:lnTo>
                  <a:pt x="85" y="434"/>
                </a:lnTo>
                <a:lnTo>
                  <a:pt x="91" y="557"/>
                </a:lnTo>
                <a:lnTo>
                  <a:pt x="252" y="508"/>
                </a:lnTo>
                <a:lnTo>
                  <a:pt x="380" y="397"/>
                </a:lnTo>
                <a:lnTo>
                  <a:pt x="277" y="106"/>
                </a:lnTo>
                <a:lnTo>
                  <a:pt x="187" y="155"/>
                </a:lnTo>
                <a:lnTo>
                  <a:pt x="79" y="0"/>
                </a:lnTo>
                <a:close/>
              </a:path>
            </a:pathLst>
          </a:custGeom>
          <a:solidFill>
            <a:srgbClr val="FFFF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43" name="Freeform 24">
            <a:extLst>
              <a:ext uri="{FF2B5EF4-FFF2-40B4-BE49-F238E27FC236}">
                <a16:creationId xmlns:a16="http://schemas.microsoft.com/office/drawing/2014/main" id="{2CCAFCF2-1A41-4979-830D-CFFC5B5470FA}"/>
              </a:ext>
            </a:extLst>
          </p:cNvPr>
          <p:cNvSpPr>
            <a:spLocks/>
          </p:cNvSpPr>
          <p:nvPr/>
        </p:nvSpPr>
        <p:spPr bwMode="auto">
          <a:xfrm>
            <a:off x="8623102" y="4909841"/>
            <a:ext cx="479227" cy="705445"/>
          </a:xfrm>
          <a:custGeom>
            <a:avLst/>
            <a:gdLst>
              <a:gd name="T0" fmla="*/ 0 w 644"/>
              <a:gd name="T1" fmla="*/ 739748 h 946"/>
              <a:gd name="T2" fmla="*/ 511175 w 644"/>
              <a:gd name="T3" fmla="*/ 0 h 946"/>
              <a:gd name="T4" fmla="*/ 73819 w 644"/>
              <a:gd name="T5" fmla="*/ 709522 h 946"/>
              <a:gd name="T6" fmla="*/ 22225 w 644"/>
              <a:gd name="T7" fmla="*/ 752475 h 946"/>
              <a:gd name="T8" fmla="*/ 0 w 644"/>
              <a:gd name="T9" fmla="*/ 739748 h 946"/>
              <a:gd name="T10" fmla="*/ 0 w 644"/>
              <a:gd name="T11" fmla="*/ 739748 h 946"/>
              <a:gd name="T12" fmla="*/ 0 w 644"/>
              <a:gd name="T13" fmla="*/ 739748 h 94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44" h="946">
                <a:moveTo>
                  <a:pt x="0" y="930"/>
                </a:moveTo>
                <a:lnTo>
                  <a:pt x="644" y="0"/>
                </a:lnTo>
                <a:lnTo>
                  <a:pt x="93" y="892"/>
                </a:lnTo>
                <a:lnTo>
                  <a:pt x="28" y="946"/>
                </a:lnTo>
                <a:lnTo>
                  <a:pt x="0" y="930"/>
                </a:lnTo>
                <a:close/>
              </a:path>
            </a:pathLst>
          </a:custGeom>
          <a:solidFill>
            <a:srgbClr val="FFFF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44" name="Freeform 25">
            <a:extLst>
              <a:ext uri="{FF2B5EF4-FFF2-40B4-BE49-F238E27FC236}">
                <a16:creationId xmlns:a16="http://schemas.microsoft.com/office/drawing/2014/main" id="{ADCF2137-1FF1-4019-ABB6-0419AFE21A78}"/>
              </a:ext>
            </a:extLst>
          </p:cNvPr>
          <p:cNvSpPr>
            <a:spLocks/>
          </p:cNvSpPr>
          <p:nvPr/>
        </p:nvSpPr>
        <p:spPr bwMode="auto">
          <a:xfrm>
            <a:off x="9130607" y="5228333"/>
            <a:ext cx="467320" cy="322957"/>
          </a:xfrm>
          <a:custGeom>
            <a:avLst/>
            <a:gdLst>
              <a:gd name="T0" fmla="*/ 58738 w 628"/>
              <a:gd name="T1" fmla="*/ 79375 h 434"/>
              <a:gd name="T2" fmla="*/ 208756 w 628"/>
              <a:gd name="T3" fmla="*/ 74612 h 434"/>
              <a:gd name="T4" fmla="*/ 238919 w 628"/>
              <a:gd name="T5" fmla="*/ 0 h 434"/>
              <a:gd name="T6" fmla="*/ 319881 w 628"/>
              <a:gd name="T7" fmla="*/ 8731 h 434"/>
              <a:gd name="T8" fmla="*/ 365919 w 628"/>
              <a:gd name="T9" fmla="*/ 88106 h 434"/>
              <a:gd name="T10" fmla="*/ 468313 w 628"/>
              <a:gd name="T11" fmla="*/ 109537 h 434"/>
              <a:gd name="T12" fmla="*/ 498475 w 628"/>
              <a:gd name="T13" fmla="*/ 209550 h 434"/>
              <a:gd name="T14" fmla="*/ 327819 w 628"/>
              <a:gd name="T15" fmla="*/ 344487 h 434"/>
              <a:gd name="T16" fmla="*/ 0 w 628"/>
              <a:gd name="T17" fmla="*/ 277018 h 434"/>
              <a:gd name="T18" fmla="*/ 16669 w 628"/>
              <a:gd name="T19" fmla="*/ 142081 h 434"/>
              <a:gd name="T20" fmla="*/ 58738 w 628"/>
              <a:gd name="T21" fmla="*/ 79375 h 434"/>
              <a:gd name="T22" fmla="*/ 58738 w 628"/>
              <a:gd name="T23" fmla="*/ 79375 h 434"/>
              <a:gd name="T24" fmla="*/ 58738 w 628"/>
              <a:gd name="T25" fmla="*/ 79375 h 43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28" h="434">
                <a:moveTo>
                  <a:pt x="74" y="100"/>
                </a:moveTo>
                <a:lnTo>
                  <a:pt x="263" y="94"/>
                </a:lnTo>
                <a:lnTo>
                  <a:pt x="301" y="0"/>
                </a:lnTo>
                <a:lnTo>
                  <a:pt x="403" y="11"/>
                </a:lnTo>
                <a:lnTo>
                  <a:pt x="461" y="111"/>
                </a:lnTo>
                <a:lnTo>
                  <a:pt x="590" y="138"/>
                </a:lnTo>
                <a:lnTo>
                  <a:pt x="628" y="264"/>
                </a:lnTo>
                <a:lnTo>
                  <a:pt x="413" y="434"/>
                </a:lnTo>
                <a:lnTo>
                  <a:pt x="0" y="349"/>
                </a:lnTo>
                <a:lnTo>
                  <a:pt x="21" y="179"/>
                </a:lnTo>
                <a:lnTo>
                  <a:pt x="74" y="100"/>
                </a:lnTo>
                <a:close/>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45" name="Freeform 26">
            <a:extLst>
              <a:ext uri="{FF2B5EF4-FFF2-40B4-BE49-F238E27FC236}">
                <a16:creationId xmlns:a16="http://schemas.microsoft.com/office/drawing/2014/main" id="{347A2DED-7988-4B30-A38B-84D9EB8D299C}"/>
              </a:ext>
            </a:extLst>
          </p:cNvPr>
          <p:cNvSpPr>
            <a:spLocks/>
          </p:cNvSpPr>
          <p:nvPr/>
        </p:nvSpPr>
        <p:spPr bwMode="auto">
          <a:xfrm>
            <a:off x="8630544" y="5453063"/>
            <a:ext cx="1102816" cy="913805"/>
          </a:xfrm>
          <a:custGeom>
            <a:avLst/>
            <a:gdLst>
              <a:gd name="T0" fmla="*/ 1103263 w 1481"/>
              <a:gd name="T1" fmla="*/ 3972 h 1227"/>
              <a:gd name="T2" fmla="*/ 1163628 w 1481"/>
              <a:gd name="T3" fmla="*/ 0 h 1227"/>
              <a:gd name="T4" fmla="*/ 1142977 w 1481"/>
              <a:gd name="T5" fmla="*/ 41309 h 1227"/>
              <a:gd name="T6" fmla="*/ 1176337 w 1481"/>
              <a:gd name="T7" fmla="*/ 54019 h 1227"/>
              <a:gd name="T8" fmla="*/ 1159657 w 1481"/>
              <a:gd name="T9" fmla="*/ 122337 h 1227"/>
              <a:gd name="T10" fmla="*/ 652108 w 1481"/>
              <a:gd name="T11" fmla="*/ 974725 h 1227"/>
              <a:gd name="T12" fmla="*/ 8737 w 1481"/>
              <a:gd name="T13" fmla="*/ 781687 h 1227"/>
              <a:gd name="T14" fmla="*/ 0 w 1481"/>
              <a:gd name="T15" fmla="*/ 701452 h 1227"/>
              <a:gd name="T16" fmla="*/ 1103263 w 1481"/>
              <a:gd name="T17" fmla="*/ 3972 h 1227"/>
              <a:gd name="T18" fmla="*/ 1103263 w 1481"/>
              <a:gd name="T19" fmla="*/ 3972 h 1227"/>
              <a:gd name="T20" fmla="*/ 1103263 w 1481"/>
              <a:gd name="T21" fmla="*/ 3972 h 12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481" h="1227">
                <a:moveTo>
                  <a:pt x="1389" y="5"/>
                </a:moveTo>
                <a:lnTo>
                  <a:pt x="1465" y="0"/>
                </a:lnTo>
                <a:lnTo>
                  <a:pt x="1439" y="52"/>
                </a:lnTo>
                <a:lnTo>
                  <a:pt x="1481" y="68"/>
                </a:lnTo>
                <a:lnTo>
                  <a:pt x="1460" y="154"/>
                </a:lnTo>
                <a:lnTo>
                  <a:pt x="821" y="1227"/>
                </a:lnTo>
                <a:lnTo>
                  <a:pt x="11" y="984"/>
                </a:lnTo>
                <a:lnTo>
                  <a:pt x="0" y="883"/>
                </a:lnTo>
                <a:lnTo>
                  <a:pt x="1389" y="5"/>
                </a:lnTo>
                <a:close/>
              </a:path>
            </a:pathLst>
          </a:custGeom>
          <a:solidFill>
            <a:srgbClr val="EBA17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46" name="Freeform 27">
            <a:extLst>
              <a:ext uri="{FF2B5EF4-FFF2-40B4-BE49-F238E27FC236}">
                <a16:creationId xmlns:a16="http://schemas.microsoft.com/office/drawing/2014/main" id="{E2271D14-D973-4813-95E2-2384DBE91AD4}"/>
              </a:ext>
            </a:extLst>
          </p:cNvPr>
          <p:cNvSpPr>
            <a:spLocks/>
          </p:cNvSpPr>
          <p:nvPr/>
        </p:nvSpPr>
        <p:spPr bwMode="auto">
          <a:xfrm>
            <a:off x="8627567" y="5357813"/>
            <a:ext cx="1046261" cy="918270"/>
          </a:xfrm>
          <a:custGeom>
            <a:avLst/>
            <a:gdLst>
              <a:gd name="T0" fmla="*/ 465931 w 1406"/>
              <a:gd name="T1" fmla="*/ 0 h 1233"/>
              <a:gd name="T2" fmla="*/ 537369 w 1406"/>
              <a:gd name="T3" fmla="*/ 17477 h 1233"/>
              <a:gd name="T4" fmla="*/ 604837 w 1406"/>
              <a:gd name="T5" fmla="*/ 76262 h 1233"/>
              <a:gd name="T6" fmla="*/ 588168 w 1406"/>
              <a:gd name="T7" fmla="*/ 117570 h 1233"/>
              <a:gd name="T8" fmla="*/ 894556 w 1406"/>
              <a:gd name="T9" fmla="*/ 150935 h 1233"/>
              <a:gd name="T10" fmla="*/ 959643 w 1406"/>
              <a:gd name="T11" fmla="*/ 76262 h 1233"/>
              <a:gd name="T12" fmla="*/ 1116012 w 1406"/>
              <a:gd name="T13" fmla="*/ 71495 h 1233"/>
              <a:gd name="T14" fmla="*/ 1000918 w 1406"/>
              <a:gd name="T15" fmla="*/ 311403 h 1233"/>
              <a:gd name="T16" fmla="*/ 750887 w 1406"/>
              <a:gd name="T17" fmla="*/ 761030 h 1233"/>
              <a:gd name="T18" fmla="*/ 613568 w 1406"/>
              <a:gd name="T19" fmla="*/ 979488 h 1233"/>
              <a:gd name="T20" fmla="*/ 0 w 1406"/>
              <a:gd name="T21" fmla="*/ 807104 h 1233"/>
              <a:gd name="T22" fmla="*/ 217487 w 1406"/>
              <a:gd name="T23" fmla="*/ 575141 h 1233"/>
              <a:gd name="T24" fmla="*/ 311150 w 1406"/>
              <a:gd name="T25" fmla="*/ 492524 h 1233"/>
              <a:gd name="T26" fmla="*/ 391319 w 1406"/>
              <a:gd name="T27" fmla="*/ 420235 h 1233"/>
              <a:gd name="T28" fmla="*/ 307181 w 1406"/>
              <a:gd name="T29" fmla="*/ 413085 h 1233"/>
              <a:gd name="T30" fmla="*/ 409575 w 1406"/>
              <a:gd name="T31" fmla="*/ 219253 h 1233"/>
              <a:gd name="T32" fmla="*/ 465931 w 1406"/>
              <a:gd name="T33" fmla="*/ 0 h 1233"/>
              <a:gd name="T34" fmla="*/ 465931 w 1406"/>
              <a:gd name="T35" fmla="*/ 0 h 1233"/>
              <a:gd name="T36" fmla="*/ 465931 w 1406"/>
              <a:gd name="T37" fmla="*/ 0 h 123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406" h="1233">
                <a:moveTo>
                  <a:pt x="587" y="0"/>
                </a:moveTo>
                <a:lnTo>
                  <a:pt x="677" y="22"/>
                </a:lnTo>
                <a:lnTo>
                  <a:pt x="762" y="96"/>
                </a:lnTo>
                <a:lnTo>
                  <a:pt x="741" y="148"/>
                </a:lnTo>
                <a:lnTo>
                  <a:pt x="1127" y="190"/>
                </a:lnTo>
                <a:lnTo>
                  <a:pt x="1209" y="96"/>
                </a:lnTo>
                <a:lnTo>
                  <a:pt x="1406" y="90"/>
                </a:lnTo>
                <a:lnTo>
                  <a:pt x="1261" y="392"/>
                </a:lnTo>
                <a:lnTo>
                  <a:pt x="946" y="958"/>
                </a:lnTo>
                <a:lnTo>
                  <a:pt x="773" y="1233"/>
                </a:lnTo>
                <a:lnTo>
                  <a:pt x="0" y="1016"/>
                </a:lnTo>
                <a:lnTo>
                  <a:pt x="274" y="724"/>
                </a:lnTo>
                <a:lnTo>
                  <a:pt x="392" y="620"/>
                </a:lnTo>
                <a:lnTo>
                  <a:pt x="493" y="529"/>
                </a:lnTo>
                <a:lnTo>
                  <a:pt x="387" y="520"/>
                </a:lnTo>
                <a:lnTo>
                  <a:pt x="516" y="276"/>
                </a:lnTo>
                <a:lnTo>
                  <a:pt x="587" y="0"/>
                </a:lnTo>
                <a:close/>
              </a:path>
            </a:pathLst>
          </a:custGeom>
          <a:solidFill>
            <a:srgbClr val="FFFF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47" name="Freeform 28">
            <a:extLst>
              <a:ext uri="{FF2B5EF4-FFF2-40B4-BE49-F238E27FC236}">
                <a16:creationId xmlns:a16="http://schemas.microsoft.com/office/drawing/2014/main" id="{4A77CF9F-85E5-4C78-98A2-C03DD9C0B4E4}"/>
              </a:ext>
            </a:extLst>
          </p:cNvPr>
          <p:cNvSpPr>
            <a:spLocks/>
          </p:cNvSpPr>
          <p:nvPr/>
        </p:nvSpPr>
        <p:spPr bwMode="auto">
          <a:xfrm>
            <a:off x="7539633" y="6168926"/>
            <a:ext cx="2269629" cy="666750"/>
          </a:xfrm>
          <a:custGeom>
            <a:avLst/>
            <a:gdLst>
              <a:gd name="T0" fmla="*/ 0 w 3050"/>
              <a:gd name="T1" fmla="*/ 711200 h 895"/>
              <a:gd name="T2" fmla="*/ 2420938 w 3050"/>
              <a:gd name="T3" fmla="*/ 711200 h 895"/>
              <a:gd name="T4" fmla="*/ 2306638 w 3050"/>
              <a:gd name="T5" fmla="*/ 537969 h 895"/>
              <a:gd name="T6" fmla="*/ 2378075 w 3050"/>
              <a:gd name="T7" fmla="*/ 483934 h 895"/>
              <a:gd name="T8" fmla="*/ 2182019 w 3050"/>
              <a:gd name="T9" fmla="*/ 407649 h 895"/>
              <a:gd name="T10" fmla="*/ 2251075 w 3050"/>
              <a:gd name="T11" fmla="*/ 340899 h 895"/>
              <a:gd name="T12" fmla="*/ 2155825 w 3050"/>
              <a:gd name="T13" fmla="*/ 302757 h 895"/>
              <a:gd name="T14" fmla="*/ 2195513 w 3050"/>
              <a:gd name="T15" fmla="*/ 261436 h 895"/>
              <a:gd name="T16" fmla="*/ 2033588 w 3050"/>
              <a:gd name="T17" fmla="*/ 252695 h 895"/>
              <a:gd name="T18" fmla="*/ 2126457 w 3050"/>
              <a:gd name="T19" fmla="*/ 156543 h 895"/>
              <a:gd name="T20" fmla="*/ 1897063 w 3050"/>
              <a:gd name="T21" fmla="*/ 139061 h 895"/>
              <a:gd name="T22" fmla="*/ 1785938 w 3050"/>
              <a:gd name="T23" fmla="*/ 223293 h 895"/>
              <a:gd name="T24" fmla="*/ 1381919 w 3050"/>
              <a:gd name="T25" fmla="*/ 96946 h 895"/>
              <a:gd name="T26" fmla="*/ 1284288 w 3050"/>
              <a:gd name="T27" fmla="*/ 189124 h 895"/>
              <a:gd name="T28" fmla="*/ 1143000 w 3050"/>
              <a:gd name="T29" fmla="*/ 156543 h 895"/>
              <a:gd name="T30" fmla="*/ 920750 w 3050"/>
              <a:gd name="T31" fmla="*/ 294016 h 895"/>
              <a:gd name="T32" fmla="*/ 710406 w 3050"/>
              <a:gd name="T33" fmla="*/ 236007 h 895"/>
              <a:gd name="T34" fmla="*/ 721519 w 3050"/>
              <a:gd name="T35" fmla="*/ 167668 h 895"/>
              <a:gd name="T36" fmla="*/ 640556 w 3050"/>
              <a:gd name="T37" fmla="*/ 105687 h 895"/>
              <a:gd name="T38" fmla="*/ 683419 w 3050"/>
              <a:gd name="T39" fmla="*/ 29402 h 895"/>
              <a:gd name="T40" fmla="*/ 627856 w 3050"/>
              <a:gd name="T41" fmla="*/ 0 h 895"/>
              <a:gd name="T42" fmla="*/ 512763 w 3050"/>
              <a:gd name="T43" fmla="*/ 139061 h 895"/>
              <a:gd name="T44" fmla="*/ 478631 w 3050"/>
              <a:gd name="T45" fmla="*/ 79464 h 895"/>
              <a:gd name="T46" fmla="*/ 173038 w 3050"/>
              <a:gd name="T47" fmla="*/ 269382 h 895"/>
              <a:gd name="T48" fmla="*/ 219075 w 3050"/>
              <a:gd name="T49" fmla="*/ 371095 h 895"/>
              <a:gd name="T50" fmla="*/ 100013 w 3050"/>
              <a:gd name="T51" fmla="*/ 445791 h 895"/>
              <a:gd name="T52" fmla="*/ 181769 w 3050"/>
              <a:gd name="T53" fmla="*/ 479166 h 895"/>
              <a:gd name="T54" fmla="*/ 96838 w 3050"/>
              <a:gd name="T55" fmla="*/ 533201 h 895"/>
              <a:gd name="T56" fmla="*/ 181769 w 3050"/>
              <a:gd name="T57" fmla="*/ 558630 h 895"/>
              <a:gd name="T58" fmla="*/ 57150 w 3050"/>
              <a:gd name="T59" fmla="*/ 634915 h 895"/>
              <a:gd name="T60" fmla="*/ 142081 w 3050"/>
              <a:gd name="T61" fmla="*/ 660343 h 895"/>
              <a:gd name="T62" fmla="*/ 0 w 3050"/>
              <a:gd name="T63" fmla="*/ 711200 h 895"/>
              <a:gd name="T64" fmla="*/ 0 w 3050"/>
              <a:gd name="T65" fmla="*/ 711200 h 895"/>
              <a:gd name="T66" fmla="*/ 0 w 3050"/>
              <a:gd name="T67" fmla="*/ 711200 h 895"/>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050" h="895">
                <a:moveTo>
                  <a:pt x="0" y="895"/>
                </a:moveTo>
                <a:lnTo>
                  <a:pt x="3050" y="895"/>
                </a:lnTo>
                <a:lnTo>
                  <a:pt x="2906" y="677"/>
                </a:lnTo>
                <a:lnTo>
                  <a:pt x="2996" y="609"/>
                </a:lnTo>
                <a:lnTo>
                  <a:pt x="2749" y="513"/>
                </a:lnTo>
                <a:lnTo>
                  <a:pt x="2836" y="429"/>
                </a:lnTo>
                <a:lnTo>
                  <a:pt x="2716" y="381"/>
                </a:lnTo>
                <a:lnTo>
                  <a:pt x="2766" y="329"/>
                </a:lnTo>
                <a:lnTo>
                  <a:pt x="2562" y="318"/>
                </a:lnTo>
                <a:lnTo>
                  <a:pt x="2679" y="197"/>
                </a:lnTo>
                <a:lnTo>
                  <a:pt x="2390" y="175"/>
                </a:lnTo>
                <a:lnTo>
                  <a:pt x="2250" y="281"/>
                </a:lnTo>
                <a:lnTo>
                  <a:pt x="1741" y="122"/>
                </a:lnTo>
                <a:lnTo>
                  <a:pt x="1618" y="238"/>
                </a:lnTo>
                <a:lnTo>
                  <a:pt x="1440" y="197"/>
                </a:lnTo>
                <a:lnTo>
                  <a:pt x="1160" y="370"/>
                </a:lnTo>
                <a:lnTo>
                  <a:pt x="895" y="297"/>
                </a:lnTo>
                <a:lnTo>
                  <a:pt x="909" y="211"/>
                </a:lnTo>
                <a:lnTo>
                  <a:pt x="807" y="133"/>
                </a:lnTo>
                <a:lnTo>
                  <a:pt x="861" y="37"/>
                </a:lnTo>
                <a:lnTo>
                  <a:pt x="791" y="0"/>
                </a:lnTo>
                <a:lnTo>
                  <a:pt x="646" y="175"/>
                </a:lnTo>
                <a:lnTo>
                  <a:pt x="603" y="100"/>
                </a:lnTo>
                <a:lnTo>
                  <a:pt x="218" y="339"/>
                </a:lnTo>
                <a:lnTo>
                  <a:pt x="276" y="467"/>
                </a:lnTo>
                <a:lnTo>
                  <a:pt x="126" y="561"/>
                </a:lnTo>
                <a:lnTo>
                  <a:pt x="229" y="603"/>
                </a:lnTo>
                <a:lnTo>
                  <a:pt x="122" y="671"/>
                </a:lnTo>
                <a:lnTo>
                  <a:pt x="229" y="703"/>
                </a:lnTo>
                <a:lnTo>
                  <a:pt x="72" y="799"/>
                </a:lnTo>
                <a:lnTo>
                  <a:pt x="179" y="831"/>
                </a:lnTo>
                <a:lnTo>
                  <a:pt x="0" y="895"/>
                </a:lnTo>
                <a:close/>
              </a:path>
            </a:pathLst>
          </a:custGeom>
          <a:solidFill>
            <a:srgbClr val="FFFF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48" name="Freeform 29">
            <a:extLst>
              <a:ext uri="{FF2B5EF4-FFF2-40B4-BE49-F238E27FC236}">
                <a16:creationId xmlns:a16="http://schemas.microsoft.com/office/drawing/2014/main" id="{9E948C77-AEF4-408F-AB38-F76F62E81AE9}"/>
              </a:ext>
            </a:extLst>
          </p:cNvPr>
          <p:cNvSpPr>
            <a:spLocks/>
          </p:cNvSpPr>
          <p:nvPr/>
        </p:nvSpPr>
        <p:spPr bwMode="auto">
          <a:xfrm>
            <a:off x="8889504" y="4607719"/>
            <a:ext cx="754558" cy="695028"/>
          </a:xfrm>
          <a:custGeom>
            <a:avLst/>
            <a:gdLst>
              <a:gd name="T0" fmla="*/ 38138 w 1013"/>
              <a:gd name="T1" fmla="*/ 650277 h 936"/>
              <a:gd name="T2" fmla="*/ 227236 w 1013"/>
              <a:gd name="T3" fmla="*/ 487906 h 936"/>
              <a:gd name="T4" fmla="*/ 289210 w 1013"/>
              <a:gd name="T5" fmla="*/ 521172 h 936"/>
              <a:gd name="T6" fmla="*/ 437788 w 1013"/>
              <a:gd name="T7" fmla="*/ 312862 h 936"/>
              <a:gd name="T8" fmla="*/ 533132 w 1013"/>
              <a:gd name="T9" fmla="*/ 355632 h 936"/>
              <a:gd name="T10" fmla="*/ 804862 w 1013"/>
              <a:gd name="T11" fmla="*/ 0 h 936"/>
              <a:gd name="T12" fmla="*/ 800095 w 1013"/>
              <a:gd name="T13" fmla="*/ 134649 h 936"/>
              <a:gd name="T14" fmla="*/ 568091 w 1013"/>
              <a:gd name="T15" fmla="*/ 445135 h 936"/>
              <a:gd name="T16" fmla="*/ 481487 w 1013"/>
              <a:gd name="T17" fmla="*/ 399988 h 936"/>
              <a:gd name="T18" fmla="*/ 305895 w 1013"/>
              <a:gd name="T19" fmla="*/ 620179 h 936"/>
              <a:gd name="T20" fmla="*/ 227236 w 1013"/>
              <a:gd name="T21" fmla="*/ 586912 h 936"/>
              <a:gd name="T22" fmla="*/ 62768 w 1013"/>
              <a:gd name="T23" fmla="*/ 741363 h 936"/>
              <a:gd name="T24" fmla="*/ 0 w 1013"/>
              <a:gd name="T25" fmla="*/ 704136 h 936"/>
              <a:gd name="T26" fmla="*/ 38138 w 1013"/>
              <a:gd name="T27" fmla="*/ 650277 h 936"/>
              <a:gd name="T28" fmla="*/ 38138 w 1013"/>
              <a:gd name="T29" fmla="*/ 650277 h 936"/>
              <a:gd name="T30" fmla="*/ 38138 w 1013"/>
              <a:gd name="T31" fmla="*/ 650277 h 9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013" h="936">
                <a:moveTo>
                  <a:pt x="48" y="821"/>
                </a:moveTo>
                <a:lnTo>
                  <a:pt x="286" y="616"/>
                </a:lnTo>
                <a:lnTo>
                  <a:pt x="364" y="658"/>
                </a:lnTo>
                <a:lnTo>
                  <a:pt x="551" y="395"/>
                </a:lnTo>
                <a:lnTo>
                  <a:pt x="671" y="449"/>
                </a:lnTo>
                <a:lnTo>
                  <a:pt x="1013" y="0"/>
                </a:lnTo>
                <a:lnTo>
                  <a:pt x="1007" y="170"/>
                </a:lnTo>
                <a:lnTo>
                  <a:pt x="715" y="562"/>
                </a:lnTo>
                <a:lnTo>
                  <a:pt x="606" y="505"/>
                </a:lnTo>
                <a:lnTo>
                  <a:pt x="385" y="783"/>
                </a:lnTo>
                <a:lnTo>
                  <a:pt x="286" y="741"/>
                </a:lnTo>
                <a:lnTo>
                  <a:pt x="79" y="936"/>
                </a:lnTo>
                <a:lnTo>
                  <a:pt x="0" y="889"/>
                </a:lnTo>
                <a:lnTo>
                  <a:pt x="48" y="8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49" name="Freeform 30">
            <a:extLst>
              <a:ext uri="{FF2B5EF4-FFF2-40B4-BE49-F238E27FC236}">
                <a16:creationId xmlns:a16="http://schemas.microsoft.com/office/drawing/2014/main" id="{2D739DDF-CD4D-4997-A80E-3A772DBDBA66}"/>
              </a:ext>
            </a:extLst>
          </p:cNvPr>
          <p:cNvSpPr>
            <a:spLocks/>
          </p:cNvSpPr>
          <p:nvPr/>
        </p:nvSpPr>
        <p:spPr bwMode="auto">
          <a:xfrm>
            <a:off x="7758411" y="4869657"/>
            <a:ext cx="375047" cy="693539"/>
          </a:xfrm>
          <a:custGeom>
            <a:avLst/>
            <a:gdLst>
              <a:gd name="T0" fmla="*/ 400050 w 503"/>
              <a:gd name="T1" fmla="*/ 22225 h 932"/>
              <a:gd name="T2" fmla="*/ 357102 w 503"/>
              <a:gd name="T3" fmla="*/ 98425 h 932"/>
              <a:gd name="T4" fmla="*/ 313359 w 503"/>
              <a:gd name="T5" fmla="*/ 208756 h 932"/>
              <a:gd name="T6" fmla="*/ 304611 w 503"/>
              <a:gd name="T7" fmla="*/ 307975 h 932"/>
              <a:gd name="T8" fmla="*/ 304611 w 503"/>
              <a:gd name="T9" fmla="*/ 364331 h 932"/>
              <a:gd name="T10" fmla="*/ 261663 w 503"/>
              <a:gd name="T11" fmla="*/ 440531 h 932"/>
              <a:gd name="T12" fmla="*/ 190879 w 503"/>
              <a:gd name="T13" fmla="*/ 539750 h 932"/>
              <a:gd name="T14" fmla="*/ 209171 w 503"/>
              <a:gd name="T15" fmla="*/ 550863 h 932"/>
              <a:gd name="T16" fmla="*/ 226668 w 503"/>
              <a:gd name="T17" fmla="*/ 618331 h 932"/>
              <a:gd name="T18" fmla="*/ 261663 w 503"/>
              <a:gd name="T19" fmla="*/ 683419 h 932"/>
              <a:gd name="T20" fmla="*/ 287909 w 503"/>
              <a:gd name="T21" fmla="*/ 717550 h 932"/>
              <a:gd name="T22" fmla="*/ 217920 w 503"/>
              <a:gd name="T23" fmla="*/ 739775 h 932"/>
              <a:gd name="T24" fmla="*/ 122481 w 503"/>
              <a:gd name="T25" fmla="*/ 717550 h 932"/>
              <a:gd name="T26" fmla="*/ 77147 w 503"/>
              <a:gd name="T27" fmla="*/ 694531 h 932"/>
              <a:gd name="T28" fmla="*/ 43743 w 503"/>
              <a:gd name="T29" fmla="*/ 672306 h 932"/>
              <a:gd name="T30" fmla="*/ 18293 w 503"/>
              <a:gd name="T31" fmla="*/ 638969 h 932"/>
              <a:gd name="T32" fmla="*/ 0 w 503"/>
              <a:gd name="T33" fmla="*/ 606425 h 932"/>
              <a:gd name="T34" fmla="*/ 7953 w 503"/>
              <a:gd name="T35" fmla="*/ 561975 h 932"/>
              <a:gd name="T36" fmla="*/ 18293 w 503"/>
              <a:gd name="T37" fmla="*/ 550863 h 932"/>
              <a:gd name="T38" fmla="*/ 62036 w 503"/>
              <a:gd name="T39" fmla="*/ 528638 h 932"/>
              <a:gd name="T40" fmla="*/ 25450 w 503"/>
              <a:gd name="T41" fmla="*/ 573088 h 932"/>
              <a:gd name="T42" fmla="*/ 52492 w 503"/>
              <a:gd name="T43" fmla="*/ 584200 h 932"/>
              <a:gd name="T44" fmla="*/ 43743 w 503"/>
              <a:gd name="T45" fmla="*/ 628650 h 932"/>
              <a:gd name="T46" fmla="*/ 77147 w 503"/>
              <a:gd name="T47" fmla="*/ 595313 h 932"/>
              <a:gd name="T48" fmla="*/ 70784 w 503"/>
              <a:gd name="T49" fmla="*/ 638969 h 932"/>
              <a:gd name="T50" fmla="*/ 104188 w 503"/>
              <a:gd name="T51" fmla="*/ 595313 h 932"/>
              <a:gd name="T52" fmla="*/ 95439 w 503"/>
              <a:gd name="T53" fmla="*/ 661194 h 932"/>
              <a:gd name="T54" fmla="*/ 113732 w 503"/>
              <a:gd name="T55" fmla="*/ 606425 h 932"/>
              <a:gd name="T56" fmla="*/ 130434 w 503"/>
              <a:gd name="T57" fmla="*/ 672306 h 932"/>
              <a:gd name="T58" fmla="*/ 139182 w 503"/>
              <a:gd name="T59" fmla="*/ 628650 h 932"/>
              <a:gd name="T60" fmla="*/ 157475 w 503"/>
              <a:gd name="T61" fmla="*/ 672306 h 932"/>
              <a:gd name="T62" fmla="*/ 166224 w 503"/>
              <a:gd name="T63" fmla="*/ 628650 h 932"/>
              <a:gd name="T64" fmla="*/ 190879 w 503"/>
              <a:gd name="T65" fmla="*/ 672306 h 932"/>
              <a:gd name="T66" fmla="*/ 200423 w 503"/>
              <a:gd name="T67" fmla="*/ 618331 h 932"/>
              <a:gd name="T68" fmla="*/ 182925 w 503"/>
              <a:gd name="T69" fmla="*/ 573088 h 932"/>
              <a:gd name="T70" fmla="*/ 157475 w 503"/>
              <a:gd name="T71" fmla="*/ 561975 h 932"/>
              <a:gd name="T72" fmla="*/ 157475 w 503"/>
              <a:gd name="T73" fmla="*/ 539750 h 932"/>
              <a:gd name="T74" fmla="*/ 147931 w 503"/>
              <a:gd name="T75" fmla="*/ 508000 h 932"/>
              <a:gd name="T76" fmla="*/ 190879 w 503"/>
              <a:gd name="T77" fmla="*/ 496094 h 932"/>
              <a:gd name="T78" fmla="*/ 157475 w 503"/>
              <a:gd name="T79" fmla="*/ 462756 h 932"/>
              <a:gd name="T80" fmla="*/ 200423 w 503"/>
              <a:gd name="T81" fmla="*/ 485775 h 932"/>
              <a:gd name="T82" fmla="*/ 190879 w 503"/>
              <a:gd name="T83" fmla="*/ 440531 h 932"/>
              <a:gd name="T84" fmla="*/ 226668 w 503"/>
              <a:gd name="T85" fmla="*/ 451644 h 932"/>
              <a:gd name="T86" fmla="*/ 209171 w 503"/>
              <a:gd name="T87" fmla="*/ 397669 h 932"/>
              <a:gd name="T88" fmla="*/ 252914 w 503"/>
              <a:gd name="T89" fmla="*/ 418306 h 932"/>
              <a:gd name="T90" fmla="*/ 244166 w 503"/>
              <a:gd name="T91" fmla="*/ 386556 h 932"/>
              <a:gd name="T92" fmla="*/ 271207 w 503"/>
              <a:gd name="T93" fmla="*/ 386556 h 932"/>
              <a:gd name="T94" fmla="*/ 279955 w 503"/>
              <a:gd name="T95" fmla="*/ 341313 h 932"/>
              <a:gd name="T96" fmla="*/ 261663 w 503"/>
              <a:gd name="T97" fmla="*/ 275431 h 932"/>
              <a:gd name="T98" fmla="*/ 261663 w 503"/>
              <a:gd name="T99" fmla="*/ 154781 h 932"/>
              <a:gd name="T100" fmla="*/ 304611 w 503"/>
              <a:gd name="T101" fmla="*/ 55563 h 932"/>
              <a:gd name="T102" fmla="*/ 357102 w 503"/>
              <a:gd name="T103" fmla="*/ 0 h 932"/>
              <a:gd name="T104" fmla="*/ 400050 w 503"/>
              <a:gd name="T105" fmla="*/ 22225 h 932"/>
              <a:gd name="T106" fmla="*/ 400050 w 503"/>
              <a:gd name="T107" fmla="*/ 22225 h 932"/>
              <a:gd name="T108" fmla="*/ 400050 w 503"/>
              <a:gd name="T109" fmla="*/ 22225 h 93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503" h="932">
                <a:moveTo>
                  <a:pt x="503" y="28"/>
                </a:moveTo>
                <a:lnTo>
                  <a:pt x="449" y="124"/>
                </a:lnTo>
                <a:lnTo>
                  <a:pt x="394" y="263"/>
                </a:lnTo>
                <a:lnTo>
                  <a:pt x="383" y="388"/>
                </a:lnTo>
                <a:lnTo>
                  <a:pt x="383" y="459"/>
                </a:lnTo>
                <a:lnTo>
                  <a:pt x="329" y="555"/>
                </a:lnTo>
                <a:lnTo>
                  <a:pt x="240" y="680"/>
                </a:lnTo>
                <a:lnTo>
                  <a:pt x="263" y="694"/>
                </a:lnTo>
                <a:lnTo>
                  <a:pt x="285" y="779"/>
                </a:lnTo>
                <a:lnTo>
                  <a:pt x="329" y="861"/>
                </a:lnTo>
                <a:lnTo>
                  <a:pt x="362" y="904"/>
                </a:lnTo>
                <a:lnTo>
                  <a:pt x="274" y="932"/>
                </a:lnTo>
                <a:lnTo>
                  <a:pt x="154" y="904"/>
                </a:lnTo>
                <a:lnTo>
                  <a:pt x="97" y="875"/>
                </a:lnTo>
                <a:lnTo>
                  <a:pt x="55" y="847"/>
                </a:lnTo>
                <a:lnTo>
                  <a:pt x="23" y="805"/>
                </a:lnTo>
                <a:lnTo>
                  <a:pt x="0" y="764"/>
                </a:lnTo>
                <a:lnTo>
                  <a:pt x="10" y="708"/>
                </a:lnTo>
                <a:lnTo>
                  <a:pt x="23" y="694"/>
                </a:lnTo>
                <a:lnTo>
                  <a:pt x="78" y="666"/>
                </a:lnTo>
                <a:lnTo>
                  <a:pt x="32" y="722"/>
                </a:lnTo>
                <a:lnTo>
                  <a:pt x="66" y="736"/>
                </a:lnTo>
                <a:lnTo>
                  <a:pt x="55" y="792"/>
                </a:lnTo>
                <a:lnTo>
                  <a:pt x="97" y="750"/>
                </a:lnTo>
                <a:lnTo>
                  <a:pt x="89" y="805"/>
                </a:lnTo>
                <a:lnTo>
                  <a:pt x="131" y="750"/>
                </a:lnTo>
                <a:lnTo>
                  <a:pt x="120" y="833"/>
                </a:lnTo>
                <a:lnTo>
                  <a:pt x="143" y="764"/>
                </a:lnTo>
                <a:lnTo>
                  <a:pt x="164" y="847"/>
                </a:lnTo>
                <a:lnTo>
                  <a:pt x="175" y="792"/>
                </a:lnTo>
                <a:lnTo>
                  <a:pt x="198" y="847"/>
                </a:lnTo>
                <a:lnTo>
                  <a:pt x="209" y="792"/>
                </a:lnTo>
                <a:lnTo>
                  <a:pt x="240" y="847"/>
                </a:lnTo>
                <a:lnTo>
                  <a:pt x="252" y="779"/>
                </a:lnTo>
                <a:lnTo>
                  <a:pt x="230" y="722"/>
                </a:lnTo>
                <a:lnTo>
                  <a:pt x="198" y="708"/>
                </a:lnTo>
                <a:lnTo>
                  <a:pt x="198" y="680"/>
                </a:lnTo>
                <a:lnTo>
                  <a:pt x="186" y="640"/>
                </a:lnTo>
                <a:lnTo>
                  <a:pt x="240" y="625"/>
                </a:lnTo>
                <a:lnTo>
                  <a:pt x="198" y="583"/>
                </a:lnTo>
                <a:lnTo>
                  <a:pt x="252" y="612"/>
                </a:lnTo>
                <a:lnTo>
                  <a:pt x="240" y="555"/>
                </a:lnTo>
                <a:lnTo>
                  <a:pt x="285" y="569"/>
                </a:lnTo>
                <a:lnTo>
                  <a:pt x="263" y="501"/>
                </a:lnTo>
                <a:lnTo>
                  <a:pt x="318" y="527"/>
                </a:lnTo>
                <a:lnTo>
                  <a:pt x="307" y="487"/>
                </a:lnTo>
                <a:lnTo>
                  <a:pt x="341" y="487"/>
                </a:lnTo>
                <a:lnTo>
                  <a:pt x="352" y="430"/>
                </a:lnTo>
                <a:lnTo>
                  <a:pt x="329" y="347"/>
                </a:lnTo>
                <a:lnTo>
                  <a:pt x="329" y="195"/>
                </a:lnTo>
                <a:lnTo>
                  <a:pt x="383" y="70"/>
                </a:lnTo>
                <a:lnTo>
                  <a:pt x="449" y="0"/>
                </a:lnTo>
                <a:lnTo>
                  <a:pt x="503"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50" name="Freeform 31">
            <a:extLst>
              <a:ext uri="{FF2B5EF4-FFF2-40B4-BE49-F238E27FC236}">
                <a16:creationId xmlns:a16="http://schemas.microsoft.com/office/drawing/2014/main" id="{E7689800-2E7B-418C-99A2-A2843454DC28}"/>
              </a:ext>
            </a:extLst>
          </p:cNvPr>
          <p:cNvSpPr>
            <a:spLocks/>
          </p:cNvSpPr>
          <p:nvPr/>
        </p:nvSpPr>
        <p:spPr bwMode="auto">
          <a:xfrm>
            <a:off x="7742040" y="4641950"/>
            <a:ext cx="735211" cy="733722"/>
          </a:xfrm>
          <a:custGeom>
            <a:avLst/>
            <a:gdLst>
              <a:gd name="T0" fmla="*/ 322263 w 988"/>
              <a:gd name="T1" fmla="*/ 144316 h 987"/>
              <a:gd name="T2" fmla="*/ 270669 w 988"/>
              <a:gd name="T3" fmla="*/ 166519 h 987"/>
              <a:gd name="T4" fmla="*/ 227013 w 988"/>
              <a:gd name="T5" fmla="*/ 209338 h 987"/>
              <a:gd name="T6" fmla="*/ 184150 w 988"/>
              <a:gd name="T7" fmla="*/ 298940 h 987"/>
              <a:gd name="T8" fmla="*/ 165894 w 988"/>
              <a:gd name="T9" fmla="*/ 386957 h 987"/>
              <a:gd name="T10" fmla="*/ 165894 w 988"/>
              <a:gd name="T11" fmla="*/ 440878 h 987"/>
              <a:gd name="T12" fmla="*/ 165894 w 988"/>
              <a:gd name="T13" fmla="*/ 497177 h 987"/>
              <a:gd name="T14" fmla="*/ 140494 w 988"/>
              <a:gd name="T15" fmla="*/ 574885 h 987"/>
              <a:gd name="T16" fmla="*/ 88900 w 988"/>
              <a:gd name="T17" fmla="*/ 650215 h 987"/>
              <a:gd name="T18" fmla="*/ 36513 w 988"/>
              <a:gd name="T19" fmla="*/ 705721 h 987"/>
              <a:gd name="T20" fmla="*/ 26194 w 988"/>
              <a:gd name="T21" fmla="*/ 728717 h 987"/>
              <a:gd name="T22" fmla="*/ 53181 w 988"/>
              <a:gd name="T23" fmla="*/ 762020 h 987"/>
              <a:gd name="T24" fmla="*/ 95250 w 988"/>
              <a:gd name="T25" fmla="*/ 782637 h 987"/>
              <a:gd name="T26" fmla="*/ 43656 w 988"/>
              <a:gd name="T27" fmla="*/ 782637 h 987"/>
              <a:gd name="T28" fmla="*/ 18256 w 988"/>
              <a:gd name="T29" fmla="*/ 739025 h 987"/>
              <a:gd name="T30" fmla="*/ 0 w 988"/>
              <a:gd name="T31" fmla="*/ 716823 h 987"/>
              <a:gd name="T32" fmla="*/ 18256 w 988"/>
              <a:gd name="T33" fmla="*/ 683519 h 987"/>
              <a:gd name="T34" fmla="*/ 131763 w 988"/>
              <a:gd name="T35" fmla="*/ 551097 h 987"/>
              <a:gd name="T36" fmla="*/ 148431 w 988"/>
              <a:gd name="T37" fmla="*/ 508278 h 987"/>
              <a:gd name="T38" fmla="*/ 140494 w 988"/>
              <a:gd name="T39" fmla="*/ 386957 h 987"/>
              <a:gd name="T40" fmla="*/ 157163 w 988"/>
              <a:gd name="T41" fmla="*/ 287839 h 987"/>
              <a:gd name="T42" fmla="*/ 208756 w 988"/>
              <a:gd name="T43" fmla="*/ 188721 h 987"/>
              <a:gd name="T44" fmla="*/ 261938 w 988"/>
              <a:gd name="T45" fmla="*/ 144316 h 987"/>
              <a:gd name="T46" fmla="*/ 288925 w 988"/>
              <a:gd name="T47" fmla="*/ 132422 h 987"/>
              <a:gd name="T48" fmla="*/ 288925 w 988"/>
              <a:gd name="T49" fmla="*/ 99118 h 987"/>
              <a:gd name="T50" fmla="*/ 322263 w 988"/>
              <a:gd name="T51" fmla="*/ 45198 h 987"/>
              <a:gd name="T52" fmla="*/ 374650 w 988"/>
              <a:gd name="T53" fmla="*/ 11101 h 987"/>
              <a:gd name="T54" fmla="*/ 435769 w 988"/>
              <a:gd name="T55" fmla="*/ 0 h 987"/>
              <a:gd name="T56" fmla="*/ 504825 w 988"/>
              <a:gd name="T57" fmla="*/ 22995 h 987"/>
              <a:gd name="T58" fmla="*/ 574675 w 988"/>
              <a:gd name="T59" fmla="*/ 56299 h 987"/>
              <a:gd name="T60" fmla="*/ 661988 w 988"/>
              <a:gd name="T61" fmla="*/ 56299 h 987"/>
              <a:gd name="T62" fmla="*/ 739775 w 988"/>
              <a:gd name="T63" fmla="*/ 34097 h 987"/>
              <a:gd name="T64" fmla="*/ 784225 w 988"/>
              <a:gd name="T65" fmla="*/ 11101 h 987"/>
              <a:gd name="T66" fmla="*/ 713581 w 988"/>
              <a:gd name="T67" fmla="*/ 78502 h 987"/>
              <a:gd name="T68" fmla="*/ 635000 w 988"/>
              <a:gd name="T69" fmla="*/ 88017 h 987"/>
              <a:gd name="T70" fmla="*/ 566738 w 988"/>
              <a:gd name="T71" fmla="*/ 78502 h 987"/>
              <a:gd name="T72" fmla="*/ 504825 w 988"/>
              <a:gd name="T73" fmla="*/ 45198 h 987"/>
              <a:gd name="T74" fmla="*/ 453231 w 988"/>
              <a:gd name="T75" fmla="*/ 34097 h 987"/>
              <a:gd name="T76" fmla="*/ 400844 w 988"/>
              <a:gd name="T77" fmla="*/ 34097 h 987"/>
              <a:gd name="T78" fmla="*/ 349250 w 988"/>
              <a:gd name="T79" fmla="*/ 56299 h 987"/>
              <a:gd name="T80" fmla="*/ 313531 w 988"/>
              <a:gd name="T81" fmla="*/ 99118 h 987"/>
              <a:gd name="T82" fmla="*/ 305594 w 988"/>
              <a:gd name="T83" fmla="*/ 122114 h 987"/>
              <a:gd name="T84" fmla="*/ 322263 w 988"/>
              <a:gd name="T85" fmla="*/ 144316 h 987"/>
              <a:gd name="T86" fmla="*/ 322263 w 988"/>
              <a:gd name="T87" fmla="*/ 144316 h 987"/>
              <a:gd name="T88" fmla="*/ 322263 w 988"/>
              <a:gd name="T89" fmla="*/ 144316 h 987"/>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988" h="987">
                <a:moveTo>
                  <a:pt x="406" y="182"/>
                </a:moveTo>
                <a:lnTo>
                  <a:pt x="341" y="210"/>
                </a:lnTo>
                <a:lnTo>
                  <a:pt x="286" y="264"/>
                </a:lnTo>
                <a:lnTo>
                  <a:pt x="232" y="377"/>
                </a:lnTo>
                <a:lnTo>
                  <a:pt x="209" y="488"/>
                </a:lnTo>
                <a:lnTo>
                  <a:pt x="209" y="556"/>
                </a:lnTo>
                <a:lnTo>
                  <a:pt x="209" y="627"/>
                </a:lnTo>
                <a:lnTo>
                  <a:pt x="177" y="725"/>
                </a:lnTo>
                <a:lnTo>
                  <a:pt x="112" y="820"/>
                </a:lnTo>
                <a:lnTo>
                  <a:pt x="46" y="890"/>
                </a:lnTo>
                <a:lnTo>
                  <a:pt x="33" y="919"/>
                </a:lnTo>
                <a:lnTo>
                  <a:pt x="67" y="961"/>
                </a:lnTo>
                <a:lnTo>
                  <a:pt x="120" y="987"/>
                </a:lnTo>
                <a:lnTo>
                  <a:pt x="55" y="987"/>
                </a:lnTo>
                <a:lnTo>
                  <a:pt x="23" y="932"/>
                </a:lnTo>
                <a:lnTo>
                  <a:pt x="0" y="904"/>
                </a:lnTo>
                <a:lnTo>
                  <a:pt x="23" y="862"/>
                </a:lnTo>
                <a:lnTo>
                  <a:pt x="166" y="695"/>
                </a:lnTo>
                <a:lnTo>
                  <a:pt x="187" y="641"/>
                </a:lnTo>
                <a:lnTo>
                  <a:pt x="177" y="488"/>
                </a:lnTo>
                <a:lnTo>
                  <a:pt x="198" y="363"/>
                </a:lnTo>
                <a:lnTo>
                  <a:pt x="263" y="238"/>
                </a:lnTo>
                <a:lnTo>
                  <a:pt x="330" y="182"/>
                </a:lnTo>
                <a:lnTo>
                  <a:pt x="364" y="167"/>
                </a:lnTo>
                <a:lnTo>
                  <a:pt x="364" y="125"/>
                </a:lnTo>
                <a:lnTo>
                  <a:pt x="406" y="57"/>
                </a:lnTo>
                <a:lnTo>
                  <a:pt x="472" y="14"/>
                </a:lnTo>
                <a:lnTo>
                  <a:pt x="549" y="0"/>
                </a:lnTo>
                <a:lnTo>
                  <a:pt x="636" y="29"/>
                </a:lnTo>
                <a:lnTo>
                  <a:pt x="724" y="71"/>
                </a:lnTo>
                <a:lnTo>
                  <a:pt x="834" y="71"/>
                </a:lnTo>
                <a:lnTo>
                  <a:pt x="932" y="43"/>
                </a:lnTo>
                <a:lnTo>
                  <a:pt x="988" y="14"/>
                </a:lnTo>
                <a:lnTo>
                  <a:pt x="899" y="99"/>
                </a:lnTo>
                <a:lnTo>
                  <a:pt x="800" y="111"/>
                </a:lnTo>
                <a:lnTo>
                  <a:pt x="714" y="99"/>
                </a:lnTo>
                <a:lnTo>
                  <a:pt x="636" y="57"/>
                </a:lnTo>
                <a:lnTo>
                  <a:pt x="571" y="43"/>
                </a:lnTo>
                <a:lnTo>
                  <a:pt x="505" y="43"/>
                </a:lnTo>
                <a:lnTo>
                  <a:pt x="440" y="71"/>
                </a:lnTo>
                <a:lnTo>
                  <a:pt x="395" y="125"/>
                </a:lnTo>
                <a:lnTo>
                  <a:pt x="385" y="154"/>
                </a:lnTo>
                <a:lnTo>
                  <a:pt x="406" y="18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51" name="Freeform 32">
            <a:extLst>
              <a:ext uri="{FF2B5EF4-FFF2-40B4-BE49-F238E27FC236}">
                <a16:creationId xmlns:a16="http://schemas.microsoft.com/office/drawing/2014/main" id="{C866698F-A7A3-4735-BC1D-996E4F2A9110}"/>
              </a:ext>
            </a:extLst>
          </p:cNvPr>
          <p:cNvSpPr>
            <a:spLocks/>
          </p:cNvSpPr>
          <p:nvPr/>
        </p:nvSpPr>
        <p:spPr bwMode="auto">
          <a:xfrm>
            <a:off x="8100715" y="4673203"/>
            <a:ext cx="571500" cy="444997"/>
          </a:xfrm>
          <a:custGeom>
            <a:avLst/>
            <a:gdLst>
              <a:gd name="T0" fmla="*/ 383086 w 767"/>
              <a:gd name="T1" fmla="*/ 0 h 598"/>
              <a:gd name="T2" fmla="*/ 408519 w 767"/>
              <a:gd name="T3" fmla="*/ 53975 h 598"/>
              <a:gd name="T4" fmla="*/ 338578 w 767"/>
              <a:gd name="T5" fmla="*/ 88106 h 598"/>
              <a:gd name="T6" fmla="*/ 251152 w 767"/>
              <a:gd name="T7" fmla="*/ 98425 h 598"/>
              <a:gd name="T8" fmla="*/ 321888 w 767"/>
              <a:gd name="T9" fmla="*/ 110331 h 598"/>
              <a:gd name="T10" fmla="*/ 329836 w 767"/>
              <a:gd name="T11" fmla="*/ 132556 h 598"/>
              <a:gd name="T12" fmla="*/ 391829 w 767"/>
              <a:gd name="T13" fmla="*/ 110331 h 598"/>
              <a:gd name="T14" fmla="*/ 443490 w 767"/>
              <a:gd name="T15" fmla="*/ 76200 h 598"/>
              <a:gd name="T16" fmla="*/ 487203 w 767"/>
              <a:gd name="T17" fmla="*/ 33338 h 598"/>
              <a:gd name="T18" fmla="*/ 487203 w 767"/>
              <a:gd name="T19" fmla="*/ 110331 h 598"/>
              <a:gd name="T20" fmla="*/ 426799 w 767"/>
              <a:gd name="T21" fmla="*/ 143669 h 598"/>
              <a:gd name="T22" fmla="*/ 383086 w 767"/>
              <a:gd name="T23" fmla="*/ 175419 h 598"/>
              <a:gd name="T24" fmla="*/ 338578 w 767"/>
              <a:gd name="T25" fmla="*/ 186531 h 598"/>
              <a:gd name="T26" fmla="*/ 426799 w 767"/>
              <a:gd name="T27" fmla="*/ 164306 h 598"/>
              <a:gd name="T28" fmla="*/ 478460 w 767"/>
              <a:gd name="T29" fmla="*/ 143669 h 598"/>
              <a:gd name="T30" fmla="*/ 505483 w 767"/>
              <a:gd name="T31" fmla="*/ 132556 h 598"/>
              <a:gd name="T32" fmla="*/ 505483 w 767"/>
              <a:gd name="T33" fmla="*/ 175419 h 598"/>
              <a:gd name="T34" fmla="*/ 408519 w 767"/>
              <a:gd name="T35" fmla="*/ 231775 h 598"/>
              <a:gd name="T36" fmla="*/ 321888 w 767"/>
              <a:gd name="T37" fmla="*/ 254000 h 598"/>
              <a:gd name="T38" fmla="*/ 234462 w 767"/>
              <a:gd name="T39" fmla="*/ 242888 h 598"/>
              <a:gd name="T40" fmla="*/ 155778 w 767"/>
              <a:gd name="T41" fmla="*/ 231775 h 598"/>
              <a:gd name="T42" fmla="*/ 95374 w 767"/>
              <a:gd name="T43" fmla="*/ 197644 h 598"/>
              <a:gd name="T44" fmla="*/ 42124 w 767"/>
              <a:gd name="T45" fmla="*/ 175419 h 598"/>
              <a:gd name="T46" fmla="*/ 0 w 767"/>
              <a:gd name="T47" fmla="*/ 154781 h 598"/>
              <a:gd name="T48" fmla="*/ 16690 w 767"/>
              <a:gd name="T49" fmla="*/ 197644 h 598"/>
              <a:gd name="T50" fmla="*/ 77094 w 767"/>
              <a:gd name="T51" fmla="*/ 242888 h 598"/>
              <a:gd name="T52" fmla="*/ 139087 w 767"/>
              <a:gd name="T53" fmla="*/ 276225 h 598"/>
              <a:gd name="T54" fmla="*/ 217771 w 767"/>
              <a:gd name="T55" fmla="*/ 296863 h 598"/>
              <a:gd name="T56" fmla="*/ 278175 w 767"/>
              <a:gd name="T57" fmla="*/ 296863 h 598"/>
              <a:gd name="T58" fmla="*/ 313145 w 767"/>
              <a:gd name="T59" fmla="*/ 364332 h 598"/>
              <a:gd name="T60" fmla="*/ 348116 w 767"/>
              <a:gd name="T61" fmla="*/ 396082 h 598"/>
              <a:gd name="T62" fmla="*/ 408519 w 767"/>
              <a:gd name="T63" fmla="*/ 429419 h 598"/>
              <a:gd name="T64" fmla="*/ 478460 w 767"/>
              <a:gd name="T65" fmla="*/ 474663 h 598"/>
              <a:gd name="T66" fmla="*/ 408519 w 767"/>
              <a:gd name="T67" fmla="*/ 407194 h 598"/>
              <a:gd name="T68" fmla="*/ 356064 w 767"/>
              <a:gd name="T69" fmla="*/ 375444 h 598"/>
              <a:gd name="T70" fmla="*/ 434747 w 767"/>
              <a:gd name="T71" fmla="*/ 353219 h 598"/>
              <a:gd name="T72" fmla="*/ 478460 w 767"/>
              <a:gd name="T73" fmla="*/ 342107 h 598"/>
              <a:gd name="T74" fmla="*/ 522174 w 767"/>
              <a:gd name="T75" fmla="*/ 342107 h 598"/>
              <a:gd name="T76" fmla="*/ 574629 w 767"/>
              <a:gd name="T77" fmla="*/ 330200 h 598"/>
              <a:gd name="T78" fmla="*/ 547607 w 767"/>
              <a:gd name="T79" fmla="*/ 364332 h 598"/>
              <a:gd name="T80" fmla="*/ 600857 w 767"/>
              <a:gd name="T81" fmla="*/ 342107 h 598"/>
              <a:gd name="T82" fmla="*/ 609600 w 767"/>
              <a:gd name="T83" fmla="*/ 307975 h 598"/>
              <a:gd name="T84" fmla="*/ 582577 w 767"/>
              <a:gd name="T85" fmla="*/ 296863 h 598"/>
              <a:gd name="T86" fmla="*/ 538864 w 767"/>
              <a:gd name="T87" fmla="*/ 307975 h 598"/>
              <a:gd name="T88" fmla="*/ 478460 w 767"/>
              <a:gd name="T89" fmla="*/ 307975 h 598"/>
              <a:gd name="T90" fmla="*/ 408519 w 767"/>
              <a:gd name="T91" fmla="*/ 285750 h 598"/>
              <a:gd name="T92" fmla="*/ 391829 w 767"/>
              <a:gd name="T93" fmla="*/ 265113 h 598"/>
              <a:gd name="T94" fmla="*/ 460975 w 767"/>
              <a:gd name="T95" fmla="*/ 231775 h 598"/>
              <a:gd name="T96" fmla="*/ 538864 w 767"/>
              <a:gd name="T97" fmla="*/ 186531 h 598"/>
              <a:gd name="T98" fmla="*/ 530122 w 767"/>
              <a:gd name="T99" fmla="*/ 121444 h 598"/>
              <a:gd name="T100" fmla="*/ 547607 w 767"/>
              <a:gd name="T101" fmla="*/ 110331 h 598"/>
              <a:gd name="T102" fmla="*/ 522174 w 767"/>
              <a:gd name="T103" fmla="*/ 0 h 598"/>
              <a:gd name="T104" fmla="*/ 495946 w 767"/>
              <a:gd name="T105" fmla="*/ 11113 h 598"/>
              <a:gd name="T106" fmla="*/ 460975 w 767"/>
              <a:gd name="T107" fmla="*/ 44450 h 598"/>
              <a:gd name="T108" fmla="*/ 434747 w 767"/>
              <a:gd name="T109" fmla="*/ 65088 h 598"/>
              <a:gd name="T110" fmla="*/ 408519 w 767"/>
              <a:gd name="T111" fmla="*/ 11113 h 598"/>
              <a:gd name="T112" fmla="*/ 383086 w 767"/>
              <a:gd name="T113" fmla="*/ 0 h 598"/>
              <a:gd name="T114" fmla="*/ 383086 w 767"/>
              <a:gd name="T115" fmla="*/ 0 h 598"/>
              <a:gd name="T116" fmla="*/ 383086 w 767"/>
              <a:gd name="T117" fmla="*/ 0 h 59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767" h="598">
                <a:moveTo>
                  <a:pt x="482" y="0"/>
                </a:moveTo>
                <a:lnTo>
                  <a:pt x="514" y="68"/>
                </a:lnTo>
                <a:lnTo>
                  <a:pt x="426" y="111"/>
                </a:lnTo>
                <a:lnTo>
                  <a:pt x="316" y="124"/>
                </a:lnTo>
                <a:lnTo>
                  <a:pt x="405" y="139"/>
                </a:lnTo>
                <a:lnTo>
                  <a:pt x="415" y="167"/>
                </a:lnTo>
                <a:lnTo>
                  <a:pt x="493" y="139"/>
                </a:lnTo>
                <a:lnTo>
                  <a:pt x="558" y="96"/>
                </a:lnTo>
                <a:lnTo>
                  <a:pt x="613" y="42"/>
                </a:lnTo>
                <a:lnTo>
                  <a:pt x="613" y="139"/>
                </a:lnTo>
                <a:lnTo>
                  <a:pt x="537" y="181"/>
                </a:lnTo>
                <a:lnTo>
                  <a:pt x="482" y="221"/>
                </a:lnTo>
                <a:lnTo>
                  <a:pt x="426" y="235"/>
                </a:lnTo>
                <a:lnTo>
                  <a:pt x="537" y="207"/>
                </a:lnTo>
                <a:lnTo>
                  <a:pt x="602" y="181"/>
                </a:lnTo>
                <a:lnTo>
                  <a:pt x="636" y="167"/>
                </a:lnTo>
                <a:lnTo>
                  <a:pt x="636" y="221"/>
                </a:lnTo>
                <a:lnTo>
                  <a:pt x="514" y="292"/>
                </a:lnTo>
                <a:lnTo>
                  <a:pt x="405" y="320"/>
                </a:lnTo>
                <a:lnTo>
                  <a:pt x="295" y="306"/>
                </a:lnTo>
                <a:lnTo>
                  <a:pt x="196" y="292"/>
                </a:lnTo>
                <a:lnTo>
                  <a:pt x="120" y="249"/>
                </a:lnTo>
                <a:lnTo>
                  <a:pt x="53" y="221"/>
                </a:lnTo>
                <a:lnTo>
                  <a:pt x="0" y="195"/>
                </a:lnTo>
                <a:lnTo>
                  <a:pt x="21" y="249"/>
                </a:lnTo>
                <a:lnTo>
                  <a:pt x="97" y="306"/>
                </a:lnTo>
                <a:lnTo>
                  <a:pt x="175" y="348"/>
                </a:lnTo>
                <a:lnTo>
                  <a:pt x="274" y="374"/>
                </a:lnTo>
                <a:lnTo>
                  <a:pt x="350" y="374"/>
                </a:lnTo>
                <a:lnTo>
                  <a:pt x="394" y="459"/>
                </a:lnTo>
                <a:lnTo>
                  <a:pt x="438" y="499"/>
                </a:lnTo>
                <a:lnTo>
                  <a:pt x="514" y="541"/>
                </a:lnTo>
                <a:lnTo>
                  <a:pt x="602" y="598"/>
                </a:lnTo>
                <a:lnTo>
                  <a:pt x="514" y="513"/>
                </a:lnTo>
                <a:lnTo>
                  <a:pt x="448" y="473"/>
                </a:lnTo>
                <a:lnTo>
                  <a:pt x="547" y="445"/>
                </a:lnTo>
                <a:lnTo>
                  <a:pt x="602" y="431"/>
                </a:lnTo>
                <a:lnTo>
                  <a:pt x="657" y="431"/>
                </a:lnTo>
                <a:lnTo>
                  <a:pt x="723" y="416"/>
                </a:lnTo>
                <a:lnTo>
                  <a:pt x="689" y="459"/>
                </a:lnTo>
                <a:lnTo>
                  <a:pt x="756" y="431"/>
                </a:lnTo>
                <a:lnTo>
                  <a:pt x="767" y="388"/>
                </a:lnTo>
                <a:lnTo>
                  <a:pt x="733" y="374"/>
                </a:lnTo>
                <a:lnTo>
                  <a:pt x="678" y="388"/>
                </a:lnTo>
                <a:lnTo>
                  <a:pt x="602" y="388"/>
                </a:lnTo>
                <a:lnTo>
                  <a:pt x="514" y="360"/>
                </a:lnTo>
                <a:lnTo>
                  <a:pt x="493" y="334"/>
                </a:lnTo>
                <a:lnTo>
                  <a:pt x="580" y="292"/>
                </a:lnTo>
                <a:lnTo>
                  <a:pt x="678" y="235"/>
                </a:lnTo>
                <a:lnTo>
                  <a:pt x="667" y="153"/>
                </a:lnTo>
                <a:lnTo>
                  <a:pt x="689" y="139"/>
                </a:lnTo>
                <a:lnTo>
                  <a:pt x="657" y="0"/>
                </a:lnTo>
                <a:lnTo>
                  <a:pt x="624" y="14"/>
                </a:lnTo>
                <a:lnTo>
                  <a:pt x="580" y="56"/>
                </a:lnTo>
                <a:lnTo>
                  <a:pt x="547" y="82"/>
                </a:lnTo>
                <a:lnTo>
                  <a:pt x="514" y="14"/>
                </a:lnTo>
                <a:lnTo>
                  <a:pt x="48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52" name="Freeform 33">
            <a:extLst>
              <a:ext uri="{FF2B5EF4-FFF2-40B4-BE49-F238E27FC236}">
                <a16:creationId xmlns:a16="http://schemas.microsoft.com/office/drawing/2014/main" id="{9F0D7DA5-C8C7-466A-B504-2DF4009A1BF3}"/>
              </a:ext>
            </a:extLst>
          </p:cNvPr>
          <p:cNvSpPr>
            <a:spLocks/>
          </p:cNvSpPr>
          <p:nvPr/>
        </p:nvSpPr>
        <p:spPr bwMode="auto">
          <a:xfrm>
            <a:off x="7749481" y="4994672"/>
            <a:ext cx="1012031" cy="1095375"/>
          </a:xfrm>
          <a:custGeom>
            <a:avLst/>
            <a:gdLst>
              <a:gd name="T0" fmla="*/ 1008804 w 1359"/>
              <a:gd name="T1" fmla="*/ 11105 h 1473"/>
              <a:gd name="T2" fmla="*/ 1052493 w 1359"/>
              <a:gd name="T3" fmla="*/ 22210 h 1473"/>
              <a:gd name="T4" fmla="*/ 1062025 w 1359"/>
              <a:gd name="T5" fmla="*/ 99151 h 1473"/>
              <a:gd name="T6" fmla="*/ 1043755 w 1359"/>
              <a:gd name="T7" fmla="*/ 154676 h 1473"/>
              <a:gd name="T8" fmla="*/ 1079500 w 1359"/>
              <a:gd name="T9" fmla="*/ 241929 h 1473"/>
              <a:gd name="T10" fmla="*/ 992918 w 1359"/>
              <a:gd name="T11" fmla="*/ 406917 h 1473"/>
              <a:gd name="T12" fmla="*/ 913484 w 1359"/>
              <a:gd name="T13" fmla="*/ 473547 h 1473"/>
              <a:gd name="T14" fmla="*/ 843583 w 1359"/>
              <a:gd name="T15" fmla="*/ 606807 h 1473"/>
              <a:gd name="T16" fmla="*/ 757795 w 1359"/>
              <a:gd name="T17" fmla="*/ 717063 h 1473"/>
              <a:gd name="T18" fmla="*/ 652943 w 1359"/>
              <a:gd name="T19" fmla="*/ 838424 h 1473"/>
              <a:gd name="T20" fmla="*/ 565566 w 1359"/>
              <a:gd name="T21" fmla="*/ 782106 h 1473"/>
              <a:gd name="T22" fmla="*/ 539353 w 1359"/>
              <a:gd name="T23" fmla="*/ 847943 h 1473"/>
              <a:gd name="T24" fmla="*/ 609254 w 1359"/>
              <a:gd name="T25" fmla="*/ 838424 h 1473"/>
              <a:gd name="T26" fmla="*/ 505196 w 1359"/>
              <a:gd name="T27" fmla="*/ 859048 h 1473"/>
              <a:gd name="T28" fmla="*/ 408288 w 1359"/>
              <a:gd name="T29" fmla="*/ 870153 h 1473"/>
              <a:gd name="T30" fmla="*/ 460714 w 1359"/>
              <a:gd name="T31" fmla="*/ 1013724 h 1473"/>
              <a:gd name="T32" fmla="*/ 625935 w 1359"/>
              <a:gd name="T33" fmla="*/ 1024829 h 1473"/>
              <a:gd name="T34" fmla="*/ 679156 w 1359"/>
              <a:gd name="T35" fmla="*/ 958992 h 1473"/>
              <a:gd name="T36" fmla="*/ 687893 w 1359"/>
              <a:gd name="T37" fmla="*/ 838424 h 1473"/>
              <a:gd name="T38" fmla="*/ 713312 w 1359"/>
              <a:gd name="T39" fmla="*/ 925677 h 1473"/>
              <a:gd name="T40" fmla="*/ 757795 w 1359"/>
              <a:gd name="T41" fmla="*/ 958992 h 1473"/>
              <a:gd name="T42" fmla="*/ 775270 w 1359"/>
              <a:gd name="T43" fmla="*/ 980409 h 1473"/>
              <a:gd name="T44" fmla="*/ 757795 w 1359"/>
              <a:gd name="T45" fmla="*/ 1013724 h 1473"/>
              <a:gd name="T46" fmla="*/ 748263 w 1359"/>
              <a:gd name="T47" fmla="*/ 1123980 h 1473"/>
              <a:gd name="T48" fmla="*/ 704574 w 1359"/>
              <a:gd name="T49" fmla="*/ 1123980 h 1473"/>
              <a:gd name="T50" fmla="*/ 661680 w 1359"/>
              <a:gd name="T51" fmla="*/ 1135085 h 1473"/>
              <a:gd name="T52" fmla="*/ 635467 w 1359"/>
              <a:gd name="T53" fmla="*/ 1135085 h 1473"/>
              <a:gd name="T54" fmla="*/ 609254 w 1359"/>
              <a:gd name="T55" fmla="*/ 1135085 h 1473"/>
              <a:gd name="T56" fmla="*/ 574304 w 1359"/>
              <a:gd name="T57" fmla="*/ 1135085 h 1473"/>
              <a:gd name="T58" fmla="*/ 548885 w 1359"/>
              <a:gd name="T59" fmla="*/ 1123980 h 1473"/>
              <a:gd name="T60" fmla="*/ 539353 w 1359"/>
              <a:gd name="T61" fmla="*/ 1158088 h 1473"/>
              <a:gd name="T62" fmla="*/ 478983 w 1359"/>
              <a:gd name="T63" fmla="*/ 1036727 h 1473"/>
              <a:gd name="T64" fmla="*/ 400344 w 1359"/>
              <a:gd name="T65" fmla="*/ 1002619 h 1473"/>
              <a:gd name="T66" fmla="*/ 374926 w 1359"/>
              <a:gd name="T67" fmla="*/ 881258 h 1473"/>
              <a:gd name="T68" fmla="*/ 470246 w 1359"/>
              <a:gd name="T69" fmla="*/ 815421 h 1473"/>
              <a:gd name="T70" fmla="*/ 435295 w 1359"/>
              <a:gd name="T71" fmla="*/ 759896 h 1473"/>
              <a:gd name="T72" fmla="*/ 470246 w 1359"/>
              <a:gd name="T73" fmla="*/ 694060 h 1473"/>
              <a:gd name="T74" fmla="*/ 408288 w 1359"/>
              <a:gd name="T75" fmla="*/ 717063 h 1473"/>
              <a:gd name="T76" fmla="*/ 279606 w 1359"/>
              <a:gd name="T77" fmla="*/ 728168 h 1473"/>
              <a:gd name="T78" fmla="*/ 79433 w 1359"/>
              <a:gd name="T79" fmla="*/ 660745 h 1473"/>
              <a:gd name="T80" fmla="*/ 0 w 1359"/>
              <a:gd name="T81" fmla="*/ 561593 h 1473"/>
              <a:gd name="T82" fmla="*/ 27007 w 1359"/>
              <a:gd name="T83" fmla="*/ 561593 h 1473"/>
              <a:gd name="T84" fmla="*/ 112795 w 1359"/>
              <a:gd name="T85" fmla="*/ 649640 h 1473"/>
              <a:gd name="T86" fmla="*/ 156484 w 1359"/>
              <a:gd name="T87" fmla="*/ 638535 h 1473"/>
              <a:gd name="T88" fmla="*/ 191435 w 1359"/>
              <a:gd name="T89" fmla="*/ 638535 h 1473"/>
              <a:gd name="T90" fmla="*/ 226385 w 1359"/>
              <a:gd name="T91" fmla="*/ 649640 h 1473"/>
              <a:gd name="T92" fmla="*/ 261336 w 1359"/>
              <a:gd name="T93" fmla="*/ 649640 h 1473"/>
              <a:gd name="T94" fmla="*/ 296287 w 1359"/>
              <a:gd name="T95" fmla="*/ 638535 h 1473"/>
              <a:gd name="T96" fmla="*/ 331237 w 1359"/>
              <a:gd name="T97" fmla="*/ 627430 h 1473"/>
              <a:gd name="T98" fmla="*/ 356656 w 1359"/>
              <a:gd name="T99" fmla="*/ 606807 h 1473"/>
              <a:gd name="T100" fmla="*/ 460714 w 1359"/>
              <a:gd name="T101" fmla="*/ 660745 h 1473"/>
              <a:gd name="T102" fmla="*/ 625935 w 1359"/>
              <a:gd name="T103" fmla="*/ 728168 h 1473"/>
              <a:gd name="T104" fmla="*/ 748263 w 1359"/>
              <a:gd name="T105" fmla="*/ 694060 h 1473"/>
              <a:gd name="T106" fmla="*/ 843583 w 1359"/>
              <a:gd name="T107" fmla="*/ 517174 h 1473"/>
              <a:gd name="T108" fmla="*/ 913484 w 1359"/>
              <a:gd name="T109" fmla="*/ 264933 h 1473"/>
              <a:gd name="T110" fmla="*/ 861852 w 1359"/>
              <a:gd name="T111" fmla="*/ 132466 h 1473"/>
              <a:gd name="T112" fmla="*/ 880122 w 1359"/>
              <a:gd name="T113" fmla="*/ 121361 h 1473"/>
              <a:gd name="T114" fmla="*/ 904747 w 1359"/>
              <a:gd name="T115" fmla="*/ 142778 h 1473"/>
              <a:gd name="T116" fmla="*/ 949229 w 1359"/>
              <a:gd name="T117" fmla="*/ 142778 h 1473"/>
              <a:gd name="T118" fmla="*/ 984180 w 1359"/>
              <a:gd name="T119" fmla="*/ 142778 h 1473"/>
              <a:gd name="T120" fmla="*/ 1017542 w 1359"/>
              <a:gd name="T121" fmla="*/ 121361 h 1473"/>
              <a:gd name="T122" fmla="*/ 1017542 w 1359"/>
              <a:gd name="T123" fmla="*/ 44420 h 1473"/>
              <a:gd name="T124" fmla="*/ 957173 w 1359"/>
              <a:gd name="T125" fmla="*/ 22210 h 147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359" h="1473">
                <a:moveTo>
                  <a:pt x="1205" y="28"/>
                </a:moveTo>
                <a:lnTo>
                  <a:pt x="1270" y="14"/>
                </a:lnTo>
                <a:lnTo>
                  <a:pt x="1304" y="0"/>
                </a:lnTo>
                <a:lnTo>
                  <a:pt x="1325" y="28"/>
                </a:lnTo>
                <a:lnTo>
                  <a:pt x="1304" y="82"/>
                </a:lnTo>
                <a:lnTo>
                  <a:pt x="1337" y="125"/>
                </a:lnTo>
                <a:lnTo>
                  <a:pt x="1337" y="153"/>
                </a:lnTo>
                <a:lnTo>
                  <a:pt x="1314" y="195"/>
                </a:lnTo>
                <a:lnTo>
                  <a:pt x="1359" y="235"/>
                </a:lnTo>
                <a:lnTo>
                  <a:pt x="1359" y="305"/>
                </a:lnTo>
                <a:lnTo>
                  <a:pt x="1314" y="402"/>
                </a:lnTo>
                <a:lnTo>
                  <a:pt x="1250" y="513"/>
                </a:lnTo>
                <a:lnTo>
                  <a:pt x="1173" y="569"/>
                </a:lnTo>
                <a:lnTo>
                  <a:pt x="1150" y="597"/>
                </a:lnTo>
                <a:lnTo>
                  <a:pt x="1118" y="612"/>
                </a:lnTo>
                <a:lnTo>
                  <a:pt x="1062" y="765"/>
                </a:lnTo>
                <a:lnTo>
                  <a:pt x="997" y="847"/>
                </a:lnTo>
                <a:lnTo>
                  <a:pt x="954" y="904"/>
                </a:lnTo>
                <a:lnTo>
                  <a:pt x="965" y="986"/>
                </a:lnTo>
                <a:lnTo>
                  <a:pt x="822" y="1057"/>
                </a:lnTo>
                <a:lnTo>
                  <a:pt x="746" y="1014"/>
                </a:lnTo>
                <a:lnTo>
                  <a:pt x="712" y="986"/>
                </a:lnTo>
                <a:lnTo>
                  <a:pt x="592" y="986"/>
                </a:lnTo>
                <a:lnTo>
                  <a:pt x="679" y="1069"/>
                </a:lnTo>
                <a:lnTo>
                  <a:pt x="702" y="1042"/>
                </a:lnTo>
                <a:lnTo>
                  <a:pt x="767" y="1057"/>
                </a:lnTo>
                <a:lnTo>
                  <a:pt x="735" y="1069"/>
                </a:lnTo>
                <a:lnTo>
                  <a:pt x="636" y="1083"/>
                </a:lnTo>
                <a:lnTo>
                  <a:pt x="569" y="1069"/>
                </a:lnTo>
                <a:lnTo>
                  <a:pt x="514" y="1097"/>
                </a:lnTo>
                <a:lnTo>
                  <a:pt x="537" y="1209"/>
                </a:lnTo>
                <a:lnTo>
                  <a:pt x="580" y="1278"/>
                </a:lnTo>
                <a:lnTo>
                  <a:pt x="679" y="1292"/>
                </a:lnTo>
                <a:lnTo>
                  <a:pt x="788" y="1292"/>
                </a:lnTo>
                <a:lnTo>
                  <a:pt x="887" y="1250"/>
                </a:lnTo>
                <a:lnTo>
                  <a:pt x="855" y="1209"/>
                </a:lnTo>
                <a:lnTo>
                  <a:pt x="845" y="1153"/>
                </a:lnTo>
                <a:lnTo>
                  <a:pt x="866" y="1057"/>
                </a:lnTo>
                <a:lnTo>
                  <a:pt x="898" y="1042"/>
                </a:lnTo>
                <a:lnTo>
                  <a:pt x="898" y="1167"/>
                </a:lnTo>
                <a:lnTo>
                  <a:pt x="931" y="1209"/>
                </a:lnTo>
                <a:lnTo>
                  <a:pt x="954" y="1209"/>
                </a:lnTo>
                <a:lnTo>
                  <a:pt x="1009" y="1182"/>
                </a:lnTo>
                <a:lnTo>
                  <a:pt x="976" y="1236"/>
                </a:lnTo>
                <a:lnTo>
                  <a:pt x="942" y="1236"/>
                </a:lnTo>
                <a:lnTo>
                  <a:pt x="954" y="1278"/>
                </a:lnTo>
                <a:lnTo>
                  <a:pt x="931" y="1292"/>
                </a:lnTo>
                <a:lnTo>
                  <a:pt x="942" y="1417"/>
                </a:lnTo>
                <a:lnTo>
                  <a:pt x="898" y="1389"/>
                </a:lnTo>
                <a:lnTo>
                  <a:pt x="887" y="1417"/>
                </a:lnTo>
                <a:lnTo>
                  <a:pt x="845" y="1389"/>
                </a:lnTo>
                <a:lnTo>
                  <a:pt x="833" y="1431"/>
                </a:lnTo>
                <a:lnTo>
                  <a:pt x="811" y="1403"/>
                </a:lnTo>
                <a:lnTo>
                  <a:pt x="800" y="1431"/>
                </a:lnTo>
                <a:lnTo>
                  <a:pt x="778" y="1403"/>
                </a:lnTo>
                <a:lnTo>
                  <a:pt x="767" y="1431"/>
                </a:lnTo>
                <a:lnTo>
                  <a:pt x="735" y="1403"/>
                </a:lnTo>
                <a:lnTo>
                  <a:pt x="723" y="1431"/>
                </a:lnTo>
                <a:lnTo>
                  <a:pt x="702" y="1403"/>
                </a:lnTo>
                <a:lnTo>
                  <a:pt x="691" y="1417"/>
                </a:lnTo>
                <a:lnTo>
                  <a:pt x="668" y="1389"/>
                </a:lnTo>
                <a:lnTo>
                  <a:pt x="679" y="1460"/>
                </a:lnTo>
                <a:lnTo>
                  <a:pt x="636" y="1473"/>
                </a:lnTo>
                <a:lnTo>
                  <a:pt x="603" y="1307"/>
                </a:lnTo>
                <a:lnTo>
                  <a:pt x="559" y="1307"/>
                </a:lnTo>
                <a:lnTo>
                  <a:pt x="504" y="1264"/>
                </a:lnTo>
                <a:lnTo>
                  <a:pt x="483" y="1167"/>
                </a:lnTo>
                <a:lnTo>
                  <a:pt x="472" y="1111"/>
                </a:lnTo>
                <a:lnTo>
                  <a:pt x="504" y="1069"/>
                </a:lnTo>
                <a:lnTo>
                  <a:pt x="592" y="1028"/>
                </a:lnTo>
                <a:lnTo>
                  <a:pt x="537" y="972"/>
                </a:lnTo>
                <a:lnTo>
                  <a:pt x="548" y="958"/>
                </a:lnTo>
                <a:lnTo>
                  <a:pt x="679" y="958"/>
                </a:lnTo>
                <a:lnTo>
                  <a:pt x="592" y="875"/>
                </a:lnTo>
                <a:lnTo>
                  <a:pt x="559" y="861"/>
                </a:lnTo>
                <a:lnTo>
                  <a:pt x="514" y="904"/>
                </a:lnTo>
                <a:lnTo>
                  <a:pt x="428" y="918"/>
                </a:lnTo>
                <a:lnTo>
                  <a:pt x="352" y="918"/>
                </a:lnTo>
                <a:lnTo>
                  <a:pt x="229" y="890"/>
                </a:lnTo>
                <a:lnTo>
                  <a:pt x="100" y="833"/>
                </a:lnTo>
                <a:lnTo>
                  <a:pt x="34" y="750"/>
                </a:lnTo>
                <a:lnTo>
                  <a:pt x="0" y="708"/>
                </a:lnTo>
                <a:lnTo>
                  <a:pt x="43" y="652"/>
                </a:lnTo>
                <a:lnTo>
                  <a:pt x="34" y="708"/>
                </a:lnTo>
                <a:lnTo>
                  <a:pt x="89" y="777"/>
                </a:lnTo>
                <a:lnTo>
                  <a:pt x="142" y="819"/>
                </a:lnTo>
                <a:lnTo>
                  <a:pt x="186" y="847"/>
                </a:lnTo>
                <a:lnTo>
                  <a:pt x="197" y="805"/>
                </a:lnTo>
                <a:lnTo>
                  <a:pt x="220" y="861"/>
                </a:lnTo>
                <a:lnTo>
                  <a:pt x="241" y="805"/>
                </a:lnTo>
                <a:lnTo>
                  <a:pt x="263" y="861"/>
                </a:lnTo>
                <a:lnTo>
                  <a:pt x="285" y="819"/>
                </a:lnTo>
                <a:lnTo>
                  <a:pt x="308" y="875"/>
                </a:lnTo>
                <a:lnTo>
                  <a:pt x="329" y="819"/>
                </a:lnTo>
                <a:lnTo>
                  <a:pt x="363" y="875"/>
                </a:lnTo>
                <a:lnTo>
                  <a:pt x="373" y="805"/>
                </a:lnTo>
                <a:lnTo>
                  <a:pt x="428" y="861"/>
                </a:lnTo>
                <a:lnTo>
                  <a:pt x="417" y="791"/>
                </a:lnTo>
                <a:lnTo>
                  <a:pt x="483" y="847"/>
                </a:lnTo>
                <a:lnTo>
                  <a:pt x="449" y="765"/>
                </a:lnTo>
                <a:lnTo>
                  <a:pt x="504" y="819"/>
                </a:lnTo>
                <a:lnTo>
                  <a:pt x="580" y="833"/>
                </a:lnTo>
                <a:lnTo>
                  <a:pt x="712" y="918"/>
                </a:lnTo>
                <a:lnTo>
                  <a:pt x="788" y="918"/>
                </a:lnTo>
                <a:lnTo>
                  <a:pt x="887" y="918"/>
                </a:lnTo>
                <a:lnTo>
                  <a:pt x="942" y="875"/>
                </a:lnTo>
                <a:lnTo>
                  <a:pt x="997" y="791"/>
                </a:lnTo>
                <a:lnTo>
                  <a:pt x="1062" y="652"/>
                </a:lnTo>
                <a:lnTo>
                  <a:pt x="1139" y="458"/>
                </a:lnTo>
                <a:lnTo>
                  <a:pt x="1150" y="334"/>
                </a:lnTo>
                <a:lnTo>
                  <a:pt x="1129" y="235"/>
                </a:lnTo>
                <a:lnTo>
                  <a:pt x="1085" y="167"/>
                </a:lnTo>
                <a:lnTo>
                  <a:pt x="1041" y="138"/>
                </a:lnTo>
                <a:lnTo>
                  <a:pt x="1108" y="153"/>
                </a:lnTo>
                <a:lnTo>
                  <a:pt x="1108" y="125"/>
                </a:lnTo>
                <a:lnTo>
                  <a:pt x="1139" y="180"/>
                </a:lnTo>
                <a:lnTo>
                  <a:pt x="1161" y="138"/>
                </a:lnTo>
                <a:lnTo>
                  <a:pt x="1195" y="180"/>
                </a:lnTo>
                <a:lnTo>
                  <a:pt x="1205" y="138"/>
                </a:lnTo>
                <a:lnTo>
                  <a:pt x="1239" y="180"/>
                </a:lnTo>
                <a:lnTo>
                  <a:pt x="1239" y="110"/>
                </a:lnTo>
                <a:lnTo>
                  <a:pt x="1281" y="153"/>
                </a:lnTo>
                <a:lnTo>
                  <a:pt x="1260" y="96"/>
                </a:lnTo>
                <a:lnTo>
                  <a:pt x="1281" y="56"/>
                </a:lnTo>
                <a:lnTo>
                  <a:pt x="1205"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53" name="Freeform 34">
            <a:extLst>
              <a:ext uri="{FF2B5EF4-FFF2-40B4-BE49-F238E27FC236}">
                <a16:creationId xmlns:a16="http://schemas.microsoft.com/office/drawing/2014/main" id="{C5CA76FC-C3DC-40AD-A479-890D8BD03091}"/>
              </a:ext>
            </a:extLst>
          </p:cNvPr>
          <p:cNvSpPr>
            <a:spLocks/>
          </p:cNvSpPr>
          <p:nvPr/>
        </p:nvSpPr>
        <p:spPr bwMode="auto">
          <a:xfrm>
            <a:off x="8042672" y="5208985"/>
            <a:ext cx="506016" cy="354211"/>
          </a:xfrm>
          <a:custGeom>
            <a:avLst/>
            <a:gdLst>
              <a:gd name="T0" fmla="*/ 113506 w 680"/>
              <a:gd name="T1" fmla="*/ 123825 h 476"/>
              <a:gd name="T2" fmla="*/ 182563 w 680"/>
              <a:gd name="T3" fmla="*/ 157163 h 476"/>
              <a:gd name="T4" fmla="*/ 261144 w 680"/>
              <a:gd name="T5" fmla="*/ 146050 h 476"/>
              <a:gd name="T6" fmla="*/ 182563 w 680"/>
              <a:gd name="T7" fmla="*/ 188913 h 476"/>
              <a:gd name="T8" fmla="*/ 165894 w 680"/>
              <a:gd name="T9" fmla="*/ 222250 h 476"/>
              <a:gd name="T10" fmla="*/ 279400 w 680"/>
              <a:gd name="T11" fmla="*/ 222250 h 476"/>
              <a:gd name="T12" fmla="*/ 200819 w 680"/>
              <a:gd name="T13" fmla="*/ 247650 h 476"/>
              <a:gd name="T14" fmla="*/ 287338 w 680"/>
              <a:gd name="T15" fmla="*/ 299244 h 476"/>
              <a:gd name="T16" fmla="*/ 365919 w 680"/>
              <a:gd name="T17" fmla="*/ 288131 h 476"/>
              <a:gd name="T18" fmla="*/ 419100 w 680"/>
              <a:gd name="T19" fmla="*/ 213519 h 476"/>
              <a:gd name="T20" fmla="*/ 391319 w 680"/>
              <a:gd name="T21" fmla="*/ 211138 h 476"/>
              <a:gd name="T22" fmla="*/ 444500 w 680"/>
              <a:gd name="T23" fmla="*/ 123825 h 476"/>
              <a:gd name="T24" fmla="*/ 339725 w 680"/>
              <a:gd name="T25" fmla="*/ 146050 h 476"/>
              <a:gd name="T26" fmla="*/ 287338 w 680"/>
              <a:gd name="T27" fmla="*/ 134144 h 476"/>
              <a:gd name="T28" fmla="*/ 400050 w 680"/>
              <a:gd name="T29" fmla="*/ 89694 h 476"/>
              <a:gd name="T30" fmla="*/ 409575 w 680"/>
              <a:gd name="T31" fmla="*/ 2381 h 476"/>
              <a:gd name="T32" fmla="*/ 456406 w 680"/>
              <a:gd name="T33" fmla="*/ 19844 h 476"/>
              <a:gd name="T34" fmla="*/ 488156 w 680"/>
              <a:gd name="T35" fmla="*/ 33338 h 476"/>
              <a:gd name="T36" fmla="*/ 513556 w 680"/>
              <a:gd name="T37" fmla="*/ 36513 h 476"/>
              <a:gd name="T38" fmla="*/ 530225 w 680"/>
              <a:gd name="T39" fmla="*/ 45244 h 476"/>
              <a:gd name="T40" fmla="*/ 478631 w 680"/>
              <a:gd name="T41" fmla="*/ 123825 h 476"/>
              <a:gd name="T42" fmla="*/ 461963 w 680"/>
              <a:gd name="T43" fmla="*/ 256381 h 476"/>
              <a:gd name="T44" fmla="*/ 391319 w 680"/>
              <a:gd name="T45" fmla="*/ 355600 h 476"/>
              <a:gd name="T46" fmla="*/ 296069 w 680"/>
              <a:gd name="T47" fmla="*/ 377825 h 476"/>
              <a:gd name="T48" fmla="*/ 270669 w 680"/>
              <a:gd name="T49" fmla="*/ 343694 h 476"/>
              <a:gd name="T50" fmla="*/ 357981 w 680"/>
              <a:gd name="T51" fmla="*/ 332581 h 476"/>
              <a:gd name="T52" fmla="*/ 279400 w 680"/>
              <a:gd name="T53" fmla="*/ 332581 h 476"/>
              <a:gd name="T54" fmla="*/ 235744 w 680"/>
              <a:gd name="T55" fmla="*/ 355600 h 476"/>
              <a:gd name="T56" fmla="*/ 138906 w 680"/>
              <a:gd name="T57" fmla="*/ 266700 h 476"/>
              <a:gd name="T58" fmla="*/ 52388 w 680"/>
              <a:gd name="T59" fmla="*/ 211138 h 476"/>
              <a:gd name="T60" fmla="*/ 0 w 680"/>
              <a:gd name="T61" fmla="*/ 188913 h 476"/>
              <a:gd name="T62" fmla="*/ 27781 w 680"/>
              <a:gd name="T63" fmla="*/ 165894 h 476"/>
              <a:gd name="T64" fmla="*/ 52388 w 680"/>
              <a:gd name="T65" fmla="*/ 134144 h 476"/>
              <a:gd name="T66" fmla="*/ 70644 w 680"/>
              <a:gd name="T67" fmla="*/ 111919 h 476"/>
              <a:gd name="T68" fmla="*/ 130969 w 680"/>
              <a:gd name="T69" fmla="*/ 89694 h 476"/>
              <a:gd name="T70" fmla="*/ 130969 w 680"/>
              <a:gd name="T71" fmla="*/ 89694 h 47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80" h="476">
                <a:moveTo>
                  <a:pt x="165" y="113"/>
                </a:moveTo>
                <a:lnTo>
                  <a:pt x="143" y="156"/>
                </a:lnTo>
                <a:lnTo>
                  <a:pt x="120" y="198"/>
                </a:lnTo>
                <a:lnTo>
                  <a:pt x="230" y="198"/>
                </a:lnTo>
                <a:lnTo>
                  <a:pt x="297" y="184"/>
                </a:lnTo>
                <a:lnTo>
                  <a:pt x="329" y="184"/>
                </a:lnTo>
                <a:lnTo>
                  <a:pt x="352" y="210"/>
                </a:lnTo>
                <a:lnTo>
                  <a:pt x="230" y="238"/>
                </a:lnTo>
                <a:lnTo>
                  <a:pt x="165" y="238"/>
                </a:lnTo>
                <a:lnTo>
                  <a:pt x="209" y="280"/>
                </a:lnTo>
                <a:lnTo>
                  <a:pt x="274" y="294"/>
                </a:lnTo>
                <a:lnTo>
                  <a:pt x="352" y="280"/>
                </a:lnTo>
                <a:lnTo>
                  <a:pt x="329" y="308"/>
                </a:lnTo>
                <a:lnTo>
                  <a:pt x="253" y="312"/>
                </a:lnTo>
                <a:lnTo>
                  <a:pt x="253" y="349"/>
                </a:lnTo>
                <a:lnTo>
                  <a:pt x="362" y="377"/>
                </a:lnTo>
                <a:lnTo>
                  <a:pt x="394" y="391"/>
                </a:lnTo>
                <a:lnTo>
                  <a:pt x="461" y="363"/>
                </a:lnTo>
                <a:lnTo>
                  <a:pt x="493" y="336"/>
                </a:lnTo>
                <a:lnTo>
                  <a:pt x="528" y="269"/>
                </a:lnTo>
                <a:lnTo>
                  <a:pt x="497" y="285"/>
                </a:lnTo>
                <a:lnTo>
                  <a:pt x="493" y="266"/>
                </a:lnTo>
                <a:lnTo>
                  <a:pt x="526" y="210"/>
                </a:lnTo>
                <a:lnTo>
                  <a:pt x="560" y="156"/>
                </a:lnTo>
                <a:lnTo>
                  <a:pt x="571" y="127"/>
                </a:lnTo>
                <a:lnTo>
                  <a:pt x="428" y="184"/>
                </a:lnTo>
                <a:lnTo>
                  <a:pt x="373" y="198"/>
                </a:lnTo>
                <a:lnTo>
                  <a:pt x="362" y="169"/>
                </a:lnTo>
                <a:lnTo>
                  <a:pt x="428" y="141"/>
                </a:lnTo>
                <a:lnTo>
                  <a:pt x="504" y="113"/>
                </a:lnTo>
                <a:lnTo>
                  <a:pt x="571" y="45"/>
                </a:lnTo>
                <a:lnTo>
                  <a:pt x="516" y="3"/>
                </a:lnTo>
                <a:lnTo>
                  <a:pt x="548" y="3"/>
                </a:lnTo>
                <a:lnTo>
                  <a:pt x="575" y="25"/>
                </a:lnTo>
                <a:lnTo>
                  <a:pt x="598" y="0"/>
                </a:lnTo>
                <a:lnTo>
                  <a:pt x="615" y="42"/>
                </a:lnTo>
                <a:lnTo>
                  <a:pt x="644" y="13"/>
                </a:lnTo>
                <a:lnTo>
                  <a:pt x="647" y="46"/>
                </a:lnTo>
                <a:lnTo>
                  <a:pt x="680" y="31"/>
                </a:lnTo>
                <a:lnTo>
                  <a:pt x="668" y="57"/>
                </a:lnTo>
                <a:lnTo>
                  <a:pt x="636" y="71"/>
                </a:lnTo>
                <a:lnTo>
                  <a:pt x="603" y="156"/>
                </a:lnTo>
                <a:lnTo>
                  <a:pt x="592" y="238"/>
                </a:lnTo>
                <a:lnTo>
                  <a:pt x="582" y="323"/>
                </a:lnTo>
                <a:lnTo>
                  <a:pt x="548" y="405"/>
                </a:lnTo>
                <a:lnTo>
                  <a:pt x="493" y="448"/>
                </a:lnTo>
                <a:lnTo>
                  <a:pt x="428" y="476"/>
                </a:lnTo>
                <a:lnTo>
                  <a:pt x="373" y="476"/>
                </a:lnTo>
                <a:lnTo>
                  <a:pt x="352" y="461"/>
                </a:lnTo>
                <a:lnTo>
                  <a:pt x="341" y="433"/>
                </a:lnTo>
                <a:lnTo>
                  <a:pt x="394" y="448"/>
                </a:lnTo>
                <a:lnTo>
                  <a:pt x="451" y="419"/>
                </a:lnTo>
                <a:lnTo>
                  <a:pt x="406" y="405"/>
                </a:lnTo>
                <a:lnTo>
                  <a:pt x="352" y="419"/>
                </a:lnTo>
                <a:lnTo>
                  <a:pt x="283" y="394"/>
                </a:lnTo>
                <a:lnTo>
                  <a:pt x="297" y="448"/>
                </a:lnTo>
                <a:lnTo>
                  <a:pt x="263" y="433"/>
                </a:lnTo>
                <a:lnTo>
                  <a:pt x="175" y="336"/>
                </a:lnTo>
                <a:lnTo>
                  <a:pt x="110" y="238"/>
                </a:lnTo>
                <a:lnTo>
                  <a:pt x="66" y="266"/>
                </a:lnTo>
                <a:lnTo>
                  <a:pt x="23" y="266"/>
                </a:lnTo>
                <a:lnTo>
                  <a:pt x="0" y="238"/>
                </a:lnTo>
                <a:lnTo>
                  <a:pt x="55" y="238"/>
                </a:lnTo>
                <a:lnTo>
                  <a:pt x="35" y="209"/>
                </a:lnTo>
                <a:lnTo>
                  <a:pt x="75" y="213"/>
                </a:lnTo>
                <a:lnTo>
                  <a:pt x="66" y="169"/>
                </a:lnTo>
                <a:lnTo>
                  <a:pt x="89" y="184"/>
                </a:lnTo>
                <a:lnTo>
                  <a:pt x="89" y="141"/>
                </a:lnTo>
                <a:lnTo>
                  <a:pt x="110" y="156"/>
                </a:lnTo>
                <a:lnTo>
                  <a:pt x="165" y="11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54" name="Freeform 35">
            <a:extLst>
              <a:ext uri="{FF2B5EF4-FFF2-40B4-BE49-F238E27FC236}">
                <a16:creationId xmlns:a16="http://schemas.microsoft.com/office/drawing/2014/main" id="{C006A9DE-5AA9-40EE-A4DD-032A59EBE342}"/>
              </a:ext>
            </a:extLst>
          </p:cNvPr>
          <p:cNvSpPr>
            <a:spLocks/>
          </p:cNvSpPr>
          <p:nvPr/>
        </p:nvSpPr>
        <p:spPr bwMode="auto">
          <a:xfrm>
            <a:off x="8207872" y="5220891"/>
            <a:ext cx="171152" cy="92273"/>
          </a:xfrm>
          <a:custGeom>
            <a:avLst/>
            <a:gdLst>
              <a:gd name="T0" fmla="*/ 7903 w 231"/>
              <a:gd name="T1" fmla="*/ 54331 h 125"/>
              <a:gd name="T2" fmla="*/ 69547 w 231"/>
              <a:gd name="T3" fmla="*/ 43307 h 125"/>
              <a:gd name="T4" fmla="*/ 120918 w 231"/>
              <a:gd name="T5" fmla="*/ 22835 h 125"/>
              <a:gd name="T6" fmla="*/ 155691 w 231"/>
              <a:gd name="T7" fmla="*/ 11811 h 125"/>
              <a:gd name="T8" fmla="*/ 173078 w 231"/>
              <a:gd name="T9" fmla="*/ 0 h 125"/>
              <a:gd name="T10" fmla="*/ 182562 w 231"/>
              <a:gd name="T11" fmla="*/ 22835 h 125"/>
              <a:gd name="T12" fmla="*/ 146998 w 231"/>
              <a:gd name="T13" fmla="*/ 43307 h 125"/>
              <a:gd name="T14" fmla="*/ 137514 w 231"/>
              <a:gd name="T15" fmla="*/ 76378 h 125"/>
              <a:gd name="T16" fmla="*/ 104321 w 231"/>
              <a:gd name="T17" fmla="*/ 98425 h 125"/>
              <a:gd name="T18" fmla="*/ 60854 w 231"/>
              <a:gd name="T19" fmla="*/ 98425 h 125"/>
              <a:gd name="T20" fmla="*/ 33983 w 231"/>
              <a:gd name="T21" fmla="*/ 76378 h 125"/>
              <a:gd name="T22" fmla="*/ 0 w 231"/>
              <a:gd name="T23" fmla="*/ 76378 h 125"/>
              <a:gd name="T24" fmla="*/ 7903 w 231"/>
              <a:gd name="T25" fmla="*/ 54331 h 125"/>
              <a:gd name="T26" fmla="*/ 7903 w 231"/>
              <a:gd name="T27" fmla="*/ 54331 h 125"/>
              <a:gd name="T28" fmla="*/ 7903 w 231"/>
              <a:gd name="T29" fmla="*/ 54331 h 12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31" h="125">
                <a:moveTo>
                  <a:pt x="10" y="69"/>
                </a:moveTo>
                <a:lnTo>
                  <a:pt x="88" y="55"/>
                </a:lnTo>
                <a:lnTo>
                  <a:pt x="153" y="29"/>
                </a:lnTo>
                <a:lnTo>
                  <a:pt x="197" y="15"/>
                </a:lnTo>
                <a:lnTo>
                  <a:pt x="219" y="0"/>
                </a:lnTo>
                <a:lnTo>
                  <a:pt x="231" y="29"/>
                </a:lnTo>
                <a:lnTo>
                  <a:pt x="186" y="55"/>
                </a:lnTo>
                <a:lnTo>
                  <a:pt x="174" y="97"/>
                </a:lnTo>
                <a:lnTo>
                  <a:pt x="132" y="125"/>
                </a:lnTo>
                <a:lnTo>
                  <a:pt x="77" y="125"/>
                </a:lnTo>
                <a:lnTo>
                  <a:pt x="43" y="97"/>
                </a:lnTo>
                <a:lnTo>
                  <a:pt x="0" y="97"/>
                </a:lnTo>
                <a:lnTo>
                  <a:pt x="10"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55" name="Freeform 36">
            <a:extLst>
              <a:ext uri="{FF2B5EF4-FFF2-40B4-BE49-F238E27FC236}">
                <a16:creationId xmlns:a16="http://schemas.microsoft.com/office/drawing/2014/main" id="{91265B88-C9F1-42F2-9B09-DDCBC47C73EE}"/>
              </a:ext>
            </a:extLst>
          </p:cNvPr>
          <p:cNvSpPr>
            <a:spLocks/>
          </p:cNvSpPr>
          <p:nvPr/>
        </p:nvSpPr>
        <p:spPr bwMode="auto">
          <a:xfrm>
            <a:off x="8109645" y="5147966"/>
            <a:ext cx="113109" cy="84832"/>
          </a:xfrm>
          <a:custGeom>
            <a:avLst/>
            <a:gdLst>
              <a:gd name="T0" fmla="*/ 0 w 153"/>
              <a:gd name="T1" fmla="*/ 56054 h 113"/>
              <a:gd name="T2" fmla="*/ 42582 w 153"/>
              <a:gd name="T3" fmla="*/ 22422 h 113"/>
              <a:gd name="T4" fmla="*/ 85953 w 153"/>
              <a:gd name="T5" fmla="*/ 0 h 113"/>
              <a:gd name="T6" fmla="*/ 120650 w 153"/>
              <a:gd name="T7" fmla="*/ 0 h 113"/>
              <a:gd name="T8" fmla="*/ 120650 w 153"/>
              <a:gd name="T9" fmla="*/ 22422 h 113"/>
              <a:gd name="T10" fmla="*/ 94627 w 153"/>
              <a:gd name="T11" fmla="*/ 22422 h 113"/>
              <a:gd name="T12" fmla="*/ 94627 w 153"/>
              <a:gd name="T13" fmla="*/ 44843 h 113"/>
              <a:gd name="T14" fmla="*/ 42582 w 153"/>
              <a:gd name="T15" fmla="*/ 68065 h 113"/>
              <a:gd name="T16" fmla="*/ 24445 w 153"/>
              <a:gd name="T17" fmla="*/ 90487 h 113"/>
              <a:gd name="T18" fmla="*/ 0 w 153"/>
              <a:gd name="T19" fmla="*/ 68065 h 113"/>
              <a:gd name="T20" fmla="*/ 0 w 153"/>
              <a:gd name="T21" fmla="*/ 56054 h 113"/>
              <a:gd name="T22" fmla="*/ 0 w 153"/>
              <a:gd name="T23" fmla="*/ 56054 h 113"/>
              <a:gd name="T24" fmla="*/ 0 w 153"/>
              <a:gd name="T25" fmla="*/ 56054 h 11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53" h="113">
                <a:moveTo>
                  <a:pt x="0" y="70"/>
                </a:moveTo>
                <a:lnTo>
                  <a:pt x="54" y="28"/>
                </a:lnTo>
                <a:lnTo>
                  <a:pt x="109" y="0"/>
                </a:lnTo>
                <a:lnTo>
                  <a:pt x="153" y="0"/>
                </a:lnTo>
                <a:lnTo>
                  <a:pt x="153" y="28"/>
                </a:lnTo>
                <a:lnTo>
                  <a:pt x="120" y="28"/>
                </a:lnTo>
                <a:lnTo>
                  <a:pt x="120" y="56"/>
                </a:lnTo>
                <a:lnTo>
                  <a:pt x="54" y="85"/>
                </a:lnTo>
                <a:lnTo>
                  <a:pt x="31" y="113"/>
                </a:lnTo>
                <a:lnTo>
                  <a:pt x="0" y="85"/>
                </a:lnTo>
                <a:lnTo>
                  <a:pt x="0" y="7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56" name="Freeform 37">
            <a:extLst>
              <a:ext uri="{FF2B5EF4-FFF2-40B4-BE49-F238E27FC236}">
                <a16:creationId xmlns:a16="http://schemas.microsoft.com/office/drawing/2014/main" id="{866EFA5C-078B-4424-A5B6-1D5989A15881}"/>
              </a:ext>
            </a:extLst>
          </p:cNvPr>
          <p:cNvSpPr>
            <a:spLocks/>
          </p:cNvSpPr>
          <p:nvPr/>
        </p:nvSpPr>
        <p:spPr bwMode="auto">
          <a:xfrm>
            <a:off x="8312051" y="5086945"/>
            <a:ext cx="107156" cy="61020"/>
          </a:xfrm>
          <a:custGeom>
            <a:avLst/>
            <a:gdLst>
              <a:gd name="T0" fmla="*/ 0 w 142"/>
              <a:gd name="T1" fmla="*/ 33338 h 82"/>
              <a:gd name="T2" fmla="*/ 44271 w 142"/>
              <a:gd name="T3" fmla="*/ 10319 h 82"/>
              <a:gd name="T4" fmla="*/ 114300 w 142"/>
              <a:gd name="T5" fmla="*/ 0 h 82"/>
              <a:gd name="T6" fmla="*/ 105446 w 142"/>
              <a:gd name="T7" fmla="*/ 43657 h 82"/>
              <a:gd name="T8" fmla="*/ 61980 w 142"/>
              <a:gd name="T9" fmla="*/ 43657 h 82"/>
              <a:gd name="T10" fmla="*/ 35417 w 142"/>
              <a:gd name="T11" fmla="*/ 65088 h 82"/>
              <a:gd name="T12" fmla="*/ 0 w 142"/>
              <a:gd name="T13" fmla="*/ 33338 h 82"/>
              <a:gd name="T14" fmla="*/ 0 w 142"/>
              <a:gd name="T15" fmla="*/ 33338 h 82"/>
              <a:gd name="T16" fmla="*/ 0 w 142"/>
              <a:gd name="T17" fmla="*/ 33338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2" h="82">
                <a:moveTo>
                  <a:pt x="0" y="42"/>
                </a:moveTo>
                <a:lnTo>
                  <a:pt x="55" y="13"/>
                </a:lnTo>
                <a:lnTo>
                  <a:pt x="142" y="0"/>
                </a:lnTo>
                <a:lnTo>
                  <a:pt x="131" y="55"/>
                </a:lnTo>
                <a:lnTo>
                  <a:pt x="77" y="55"/>
                </a:lnTo>
                <a:lnTo>
                  <a:pt x="44" y="82"/>
                </a:lnTo>
                <a:lnTo>
                  <a:pt x="0"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57" name="Freeform 38">
            <a:extLst>
              <a:ext uri="{FF2B5EF4-FFF2-40B4-BE49-F238E27FC236}">
                <a16:creationId xmlns:a16="http://schemas.microsoft.com/office/drawing/2014/main" id="{C6B73B57-F77F-400D-B3AA-6523970897FD}"/>
              </a:ext>
            </a:extLst>
          </p:cNvPr>
          <p:cNvSpPr>
            <a:spLocks/>
          </p:cNvSpPr>
          <p:nvPr/>
        </p:nvSpPr>
        <p:spPr bwMode="auto">
          <a:xfrm>
            <a:off x="8100715" y="4982766"/>
            <a:ext cx="107156" cy="113109"/>
          </a:xfrm>
          <a:custGeom>
            <a:avLst/>
            <a:gdLst>
              <a:gd name="T0" fmla="*/ 114300 w 142"/>
              <a:gd name="T1" fmla="*/ 22868 h 153"/>
              <a:gd name="T2" fmla="*/ 70029 w 142"/>
              <a:gd name="T3" fmla="*/ 44948 h 153"/>
              <a:gd name="T4" fmla="*/ 33807 w 142"/>
              <a:gd name="T5" fmla="*/ 76491 h 153"/>
              <a:gd name="T6" fmla="*/ 16904 w 142"/>
              <a:gd name="T7" fmla="*/ 120650 h 153"/>
              <a:gd name="T8" fmla="*/ 0 w 142"/>
              <a:gd name="T9" fmla="*/ 110399 h 153"/>
              <a:gd name="T10" fmla="*/ 8854 w 142"/>
              <a:gd name="T11" fmla="*/ 65451 h 153"/>
              <a:gd name="T12" fmla="*/ 33807 w 142"/>
              <a:gd name="T13" fmla="*/ 22868 h 153"/>
              <a:gd name="T14" fmla="*/ 61175 w 142"/>
              <a:gd name="T15" fmla="*/ 11828 h 153"/>
              <a:gd name="T16" fmla="*/ 86932 w 142"/>
              <a:gd name="T17" fmla="*/ 0 h 153"/>
              <a:gd name="T18" fmla="*/ 114300 w 142"/>
              <a:gd name="T19" fmla="*/ 22868 h 153"/>
              <a:gd name="T20" fmla="*/ 114300 w 142"/>
              <a:gd name="T21" fmla="*/ 22868 h 153"/>
              <a:gd name="T22" fmla="*/ 114300 w 142"/>
              <a:gd name="T23" fmla="*/ 22868 h 15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42" h="153">
                <a:moveTo>
                  <a:pt x="142" y="29"/>
                </a:moveTo>
                <a:lnTo>
                  <a:pt x="87" y="57"/>
                </a:lnTo>
                <a:lnTo>
                  <a:pt x="42" y="97"/>
                </a:lnTo>
                <a:lnTo>
                  <a:pt x="21" y="153"/>
                </a:lnTo>
                <a:lnTo>
                  <a:pt x="0" y="140"/>
                </a:lnTo>
                <a:lnTo>
                  <a:pt x="11" y="83"/>
                </a:lnTo>
                <a:lnTo>
                  <a:pt x="42" y="29"/>
                </a:lnTo>
                <a:lnTo>
                  <a:pt x="76" y="15"/>
                </a:lnTo>
                <a:lnTo>
                  <a:pt x="108" y="0"/>
                </a:lnTo>
                <a:lnTo>
                  <a:pt x="142" y="2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58" name="Freeform 39">
            <a:extLst>
              <a:ext uri="{FF2B5EF4-FFF2-40B4-BE49-F238E27FC236}">
                <a16:creationId xmlns:a16="http://schemas.microsoft.com/office/drawing/2014/main" id="{DC419B54-E579-4329-B97C-49EC9F49EEBC}"/>
              </a:ext>
            </a:extLst>
          </p:cNvPr>
          <p:cNvSpPr>
            <a:spLocks/>
          </p:cNvSpPr>
          <p:nvPr/>
        </p:nvSpPr>
        <p:spPr bwMode="auto">
          <a:xfrm>
            <a:off x="8248055" y="4951512"/>
            <a:ext cx="96739" cy="53578"/>
          </a:xfrm>
          <a:custGeom>
            <a:avLst/>
            <a:gdLst>
              <a:gd name="T0" fmla="*/ 0 w 132"/>
              <a:gd name="T1" fmla="*/ 11269 h 71"/>
              <a:gd name="T2" fmla="*/ 42995 w 132"/>
              <a:gd name="T3" fmla="*/ 0 h 71"/>
              <a:gd name="T4" fmla="*/ 68792 w 132"/>
              <a:gd name="T5" fmla="*/ 11269 h 71"/>
              <a:gd name="T6" fmla="*/ 103188 w 132"/>
              <a:gd name="T7" fmla="*/ 22538 h 71"/>
              <a:gd name="T8" fmla="*/ 85990 w 132"/>
              <a:gd name="T9" fmla="*/ 57150 h 71"/>
              <a:gd name="T10" fmla="*/ 52376 w 132"/>
              <a:gd name="T11" fmla="*/ 45881 h 71"/>
              <a:gd name="T12" fmla="*/ 26579 w 132"/>
              <a:gd name="T13" fmla="*/ 45881 h 71"/>
              <a:gd name="T14" fmla="*/ 0 w 132"/>
              <a:gd name="T15" fmla="*/ 11269 h 71"/>
              <a:gd name="T16" fmla="*/ 0 w 132"/>
              <a:gd name="T17" fmla="*/ 11269 h 71"/>
              <a:gd name="T18" fmla="*/ 0 w 132"/>
              <a:gd name="T19" fmla="*/ 11269 h 7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32" h="71">
                <a:moveTo>
                  <a:pt x="0" y="14"/>
                </a:moveTo>
                <a:lnTo>
                  <a:pt x="55" y="0"/>
                </a:lnTo>
                <a:lnTo>
                  <a:pt x="88" y="14"/>
                </a:lnTo>
                <a:lnTo>
                  <a:pt x="132" y="28"/>
                </a:lnTo>
                <a:lnTo>
                  <a:pt x="110" y="71"/>
                </a:lnTo>
                <a:lnTo>
                  <a:pt x="67" y="57"/>
                </a:lnTo>
                <a:lnTo>
                  <a:pt x="34" y="57"/>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59" name="Freeform 40">
            <a:extLst>
              <a:ext uri="{FF2B5EF4-FFF2-40B4-BE49-F238E27FC236}">
                <a16:creationId xmlns:a16="http://schemas.microsoft.com/office/drawing/2014/main" id="{8C9895D1-00B4-4582-AA2F-DE675D4DC6C2}"/>
              </a:ext>
            </a:extLst>
          </p:cNvPr>
          <p:cNvSpPr>
            <a:spLocks/>
          </p:cNvSpPr>
          <p:nvPr/>
        </p:nvSpPr>
        <p:spPr bwMode="auto">
          <a:xfrm>
            <a:off x="8248055" y="5095875"/>
            <a:ext cx="105668" cy="104180"/>
          </a:xfrm>
          <a:custGeom>
            <a:avLst/>
            <a:gdLst>
              <a:gd name="T0" fmla="*/ 0 w 143"/>
              <a:gd name="T1" fmla="*/ 0 h 139"/>
              <a:gd name="T2" fmla="*/ 26799 w 143"/>
              <a:gd name="T3" fmla="*/ 55163 h 139"/>
              <a:gd name="T4" fmla="*/ 61480 w 143"/>
              <a:gd name="T5" fmla="*/ 99933 h 139"/>
              <a:gd name="T6" fmla="*/ 94584 w 143"/>
              <a:gd name="T7" fmla="*/ 111125 h 139"/>
              <a:gd name="T8" fmla="*/ 112713 w 143"/>
              <a:gd name="T9" fmla="*/ 99933 h 139"/>
              <a:gd name="T10" fmla="*/ 54386 w 143"/>
              <a:gd name="T11" fmla="*/ 76748 h 139"/>
              <a:gd name="T12" fmla="*/ 0 w 143"/>
              <a:gd name="T13" fmla="*/ 0 h 139"/>
              <a:gd name="T14" fmla="*/ 0 w 143"/>
              <a:gd name="T15" fmla="*/ 0 h 139"/>
              <a:gd name="T16" fmla="*/ 0 w 143"/>
              <a:gd name="T17" fmla="*/ 0 h 13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3" h="139">
                <a:moveTo>
                  <a:pt x="0" y="0"/>
                </a:moveTo>
                <a:lnTo>
                  <a:pt x="34" y="69"/>
                </a:lnTo>
                <a:lnTo>
                  <a:pt x="78" y="125"/>
                </a:lnTo>
                <a:lnTo>
                  <a:pt x="120" y="139"/>
                </a:lnTo>
                <a:lnTo>
                  <a:pt x="143" y="125"/>
                </a:lnTo>
                <a:lnTo>
                  <a:pt x="69" y="96"/>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60" name="Freeform 41">
            <a:extLst>
              <a:ext uri="{FF2B5EF4-FFF2-40B4-BE49-F238E27FC236}">
                <a16:creationId xmlns:a16="http://schemas.microsoft.com/office/drawing/2014/main" id="{B3ED5C8D-5200-4A59-90D5-B992440A1481}"/>
              </a:ext>
            </a:extLst>
          </p:cNvPr>
          <p:cNvSpPr>
            <a:spLocks/>
          </p:cNvSpPr>
          <p:nvPr/>
        </p:nvSpPr>
        <p:spPr bwMode="auto">
          <a:xfrm>
            <a:off x="8477251" y="5542360"/>
            <a:ext cx="169664" cy="165200"/>
          </a:xfrm>
          <a:custGeom>
            <a:avLst/>
            <a:gdLst>
              <a:gd name="T0" fmla="*/ 0 w 229"/>
              <a:gd name="T1" fmla="*/ 176213 h 221"/>
              <a:gd name="T2" fmla="*/ 42675 w 229"/>
              <a:gd name="T3" fmla="*/ 98871 h 221"/>
              <a:gd name="T4" fmla="*/ 94834 w 229"/>
              <a:gd name="T5" fmla="*/ 54219 h 221"/>
              <a:gd name="T6" fmla="*/ 155686 w 229"/>
              <a:gd name="T7" fmla="*/ 0 h 221"/>
              <a:gd name="T8" fmla="*/ 180975 w 229"/>
              <a:gd name="T9" fmla="*/ 22326 h 221"/>
              <a:gd name="T10" fmla="*/ 112220 w 229"/>
              <a:gd name="T11" fmla="*/ 76545 h 221"/>
              <a:gd name="T12" fmla="*/ 67964 w 229"/>
              <a:gd name="T13" fmla="*/ 98871 h 221"/>
              <a:gd name="T14" fmla="*/ 0 w 229"/>
              <a:gd name="T15" fmla="*/ 176213 h 221"/>
              <a:gd name="T16" fmla="*/ 0 w 229"/>
              <a:gd name="T17" fmla="*/ 176213 h 221"/>
              <a:gd name="T18" fmla="*/ 0 w 229"/>
              <a:gd name="T19" fmla="*/ 176213 h 2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221">
                <a:moveTo>
                  <a:pt x="0" y="221"/>
                </a:moveTo>
                <a:lnTo>
                  <a:pt x="54" y="124"/>
                </a:lnTo>
                <a:lnTo>
                  <a:pt x="120" y="68"/>
                </a:lnTo>
                <a:lnTo>
                  <a:pt x="197" y="0"/>
                </a:lnTo>
                <a:lnTo>
                  <a:pt x="229" y="28"/>
                </a:lnTo>
                <a:lnTo>
                  <a:pt x="142" y="96"/>
                </a:lnTo>
                <a:lnTo>
                  <a:pt x="86" y="124"/>
                </a:lnTo>
                <a:lnTo>
                  <a:pt x="0" y="2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61" name="Freeform 42">
            <a:extLst>
              <a:ext uri="{FF2B5EF4-FFF2-40B4-BE49-F238E27FC236}">
                <a16:creationId xmlns:a16="http://schemas.microsoft.com/office/drawing/2014/main" id="{4D084558-1725-4BAB-926A-C15392DC2A0E}"/>
              </a:ext>
            </a:extLst>
          </p:cNvPr>
          <p:cNvSpPr>
            <a:spLocks/>
          </p:cNvSpPr>
          <p:nvPr/>
        </p:nvSpPr>
        <p:spPr bwMode="auto">
          <a:xfrm>
            <a:off x="8443020" y="4890492"/>
            <a:ext cx="677168" cy="1251645"/>
          </a:xfrm>
          <a:custGeom>
            <a:avLst/>
            <a:gdLst>
              <a:gd name="T0" fmla="*/ 713581 w 910"/>
              <a:gd name="T1" fmla="*/ 0 h 1681"/>
              <a:gd name="T2" fmla="*/ 287337 w 910"/>
              <a:gd name="T3" fmla="*/ 717977 h 1681"/>
              <a:gd name="T4" fmla="*/ 287337 w 910"/>
              <a:gd name="T5" fmla="*/ 794222 h 1681"/>
              <a:gd name="T6" fmla="*/ 269081 w 910"/>
              <a:gd name="T7" fmla="*/ 871262 h 1681"/>
              <a:gd name="T8" fmla="*/ 244475 w 910"/>
              <a:gd name="T9" fmla="*/ 937977 h 1681"/>
              <a:gd name="T10" fmla="*/ 400050 w 910"/>
              <a:gd name="T11" fmla="*/ 959421 h 1681"/>
              <a:gd name="T12" fmla="*/ 426243 w 910"/>
              <a:gd name="T13" fmla="*/ 1070612 h 1681"/>
              <a:gd name="T14" fmla="*/ 235744 w 910"/>
              <a:gd name="T15" fmla="*/ 1302525 h 1681"/>
              <a:gd name="T16" fmla="*/ 296069 w 910"/>
              <a:gd name="T17" fmla="*/ 1213572 h 1681"/>
              <a:gd name="T18" fmla="*/ 312737 w 910"/>
              <a:gd name="T19" fmla="*/ 1136532 h 1681"/>
              <a:gd name="T20" fmla="*/ 269081 w 910"/>
              <a:gd name="T21" fmla="*/ 1213572 h 1681"/>
              <a:gd name="T22" fmla="*/ 122237 w 910"/>
              <a:gd name="T23" fmla="*/ 1323969 h 1681"/>
              <a:gd name="T24" fmla="*/ 35719 w 910"/>
              <a:gd name="T25" fmla="*/ 1323969 h 1681"/>
              <a:gd name="T26" fmla="*/ 165100 w 910"/>
              <a:gd name="T27" fmla="*/ 1269962 h 1681"/>
              <a:gd name="T28" fmla="*/ 165100 w 910"/>
              <a:gd name="T29" fmla="*/ 1181009 h 1681"/>
              <a:gd name="T30" fmla="*/ 52387 w 910"/>
              <a:gd name="T31" fmla="*/ 1224691 h 1681"/>
              <a:gd name="T32" fmla="*/ 103981 w 910"/>
              <a:gd name="T33" fmla="*/ 1181009 h 1681"/>
              <a:gd name="T34" fmla="*/ 122237 w 910"/>
              <a:gd name="T35" fmla="*/ 1158771 h 1681"/>
              <a:gd name="T36" fmla="*/ 157162 w 910"/>
              <a:gd name="T37" fmla="*/ 1125413 h 1681"/>
              <a:gd name="T38" fmla="*/ 173831 w 910"/>
              <a:gd name="T39" fmla="*/ 1092056 h 1681"/>
              <a:gd name="T40" fmla="*/ 140494 w 910"/>
              <a:gd name="T41" fmla="*/ 1015016 h 1681"/>
              <a:gd name="T42" fmla="*/ 113506 w 910"/>
              <a:gd name="T43" fmla="*/ 1049168 h 1681"/>
              <a:gd name="T44" fmla="*/ 26987 w 910"/>
              <a:gd name="T45" fmla="*/ 992778 h 1681"/>
              <a:gd name="T46" fmla="*/ 35719 w 910"/>
              <a:gd name="T47" fmla="*/ 915739 h 1681"/>
              <a:gd name="T48" fmla="*/ 157162 w 910"/>
              <a:gd name="T49" fmla="*/ 981659 h 1681"/>
              <a:gd name="T50" fmla="*/ 226219 w 910"/>
              <a:gd name="T51" fmla="*/ 893500 h 1681"/>
              <a:gd name="T52" fmla="*/ 200819 w 910"/>
              <a:gd name="T53" fmla="*/ 860143 h 1681"/>
              <a:gd name="T54" fmla="*/ 261144 w 910"/>
              <a:gd name="T55" fmla="*/ 771984 h 1681"/>
              <a:gd name="T56" fmla="*/ 209550 w 910"/>
              <a:gd name="T57" fmla="*/ 783103 h 1681"/>
              <a:gd name="T58" fmla="*/ 627062 w 910"/>
              <a:gd name="T59" fmla="*/ 154873 h 1681"/>
              <a:gd name="T60" fmla="*/ 192087 w 910"/>
              <a:gd name="T61" fmla="*/ 749746 h 1681"/>
              <a:gd name="T62" fmla="*/ 192087 w 910"/>
              <a:gd name="T63" fmla="*/ 749746 h 168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910" h="1681">
                <a:moveTo>
                  <a:pt x="242" y="944"/>
                </a:moveTo>
                <a:lnTo>
                  <a:pt x="899" y="0"/>
                </a:lnTo>
                <a:lnTo>
                  <a:pt x="910" y="42"/>
                </a:lnTo>
                <a:lnTo>
                  <a:pt x="362" y="904"/>
                </a:lnTo>
                <a:lnTo>
                  <a:pt x="373" y="944"/>
                </a:lnTo>
                <a:lnTo>
                  <a:pt x="362" y="1000"/>
                </a:lnTo>
                <a:lnTo>
                  <a:pt x="329" y="1043"/>
                </a:lnTo>
                <a:lnTo>
                  <a:pt x="339" y="1097"/>
                </a:lnTo>
                <a:lnTo>
                  <a:pt x="319" y="1153"/>
                </a:lnTo>
                <a:lnTo>
                  <a:pt x="308" y="1181"/>
                </a:lnTo>
                <a:lnTo>
                  <a:pt x="417" y="1208"/>
                </a:lnTo>
                <a:lnTo>
                  <a:pt x="504" y="1208"/>
                </a:lnTo>
                <a:lnTo>
                  <a:pt x="504" y="1348"/>
                </a:lnTo>
                <a:lnTo>
                  <a:pt x="537" y="1348"/>
                </a:lnTo>
                <a:lnTo>
                  <a:pt x="428" y="1514"/>
                </a:lnTo>
                <a:lnTo>
                  <a:pt x="297" y="1640"/>
                </a:lnTo>
                <a:lnTo>
                  <a:pt x="264" y="1626"/>
                </a:lnTo>
                <a:lnTo>
                  <a:pt x="373" y="1528"/>
                </a:lnTo>
                <a:lnTo>
                  <a:pt x="451" y="1417"/>
                </a:lnTo>
                <a:lnTo>
                  <a:pt x="394" y="1431"/>
                </a:lnTo>
                <a:lnTo>
                  <a:pt x="308" y="1431"/>
                </a:lnTo>
                <a:lnTo>
                  <a:pt x="339" y="1528"/>
                </a:lnTo>
                <a:lnTo>
                  <a:pt x="230" y="1626"/>
                </a:lnTo>
                <a:lnTo>
                  <a:pt x="154" y="1667"/>
                </a:lnTo>
                <a:lnTo>
                  <a:pt x="66" y="1681"/>
                </a:lnTo>
                <a:lnTo>
                  <a:pt x="45" y="1667"/>
                </a:lnTo>
                <a:lnTo>
                  <a:pt x="143" y="1640"/>
                </a:lnTo>
                <a:lnTo>
                  <a:pt x="208" y="1599"/>
                </a:lnTo>
                <a:lnTo>
                  <a:pt x="219" y="1556"/>
                </a:lnTo>
                <a:lnTo>
                  <a:pt x="208" y="1487"/>
                </a:lnTo>
                <a:lnTo>
                  <a:pt x="121" y="1528"/>
                </a:lnTo>
                <a:lnTo>
                  <a:pt x="66" y="1542"/>
                </a:lnTo>
                <a:lnTo>
                  <a:pt x="99" y="1487"/>
                </a:lnTo>
                <a:lnTo>
                  <a:pt x="131" y="1487"/>
                </a:lnTo>
                <a:lnTo>
                  <a:pt x="131" y="1446"/>
                </a:lnTo>
                <a:lnTo>
                  <a:pt x="154" y="1459"/>
                </a:lnTo>
                <a:lnTo>
                  <a:pt x="165" y="1431"/>
                </a:lnTo>
                <a:lnTo>
                  <a:pt x="198" y="1417"/>
                </a:lnTo>
                <a:lnTo>
                  <a:pt x="187" y="1389"/>
                </a:lnTo>
                <a:lnTo>
                  <a:pt x="219" y="1375"/>
                </a:lnTo>
                <a:lnTo>
                  <a:pt x="208" y="1348"/>
                </a:lnTo>
                <a:lnTo>
                  <a:pt x="177" y="1278"/>
                </a:lnTo>
                <a:lnTo>
                  <a:pt x="143" y="1292"/>
                </a:lnTo>
                <a:lnTo>
                  <a:pt x="143" y="1321"/>
                </a:lnTo>
                <a:lnTo>
                  <a:pt x="121" y="1321"/>
                </a:lnTo>
                <a:lnTo>
                  <a:pt x="34" y="1250"/>
                </a:lnTo>
                <a:lnTo>
                  <a:pt x="0" y="1153"/>
                </a:lnTo>
                <a:lnTo>
                  <a:pt x="45" y="1153"/>
                </a:lnTo>
                <a:lnTo>
                  <a:pt x="131" y="1264"/>
                </a:lnTo>
                <a:lnTo>
                  <a:pt x="198" y="1236"/>
                </a:lnTo>
                <a:lnTo>
                  <a:pt x="253" y="1181"/>
                </a:lnTo>
                <a:lnTo>
                  <a:pt x="285" y="1125"/>
                </a:lnTo>
                <a:lnTo>
                  <a:pt x="297" y="1069"/>
                </a:lnTo>
                <a:lnTo>
                  <a:pt x="253" y="1083"/>
                </a:lnTo>
                <a:lnTo>
                  <a:pt x="264" y="1069"/>
                </a:lnTo>
                <a:lnTo>
                  <a:pt x="329" y="972"/>
                </a:lnTo>
                <a:lnTo>
                  <a:pt x="339" y="930"/>
                </a:lnTo>
                <a:lnTo>
                  <a:pt x="264" y="986"/>
                </a:lnTo>
                <a:lnTo>
                  <a:pt x="329" y="904"/>
                </a:lnTo>
                <a:lnTo>
                  <a:pt x="790" y="195"/>
                </a:lnTo>
                <a:lnTo>
                  <a:pt x="253" y="958"/>
                </a:lnTo>
                <a:lnTo>
                  <a:pt x="242" y="94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62" name="Freeform 43">
            <a:extLst>
              <a:ext uri="{FF2B5EF4-FFF2-40B4-BE49-F238E27FC236}">
                <a16:creationId xmlns:a16="http://schemas.microsoft.com/office/drawing/2014/main" id="{98634A55-7A40-4E94-98DD-F51F58AA933F}"/>
              </a:ext>
            </a:extLst>
          </p:cNvPr>
          <p:cNvSpPr>
            <a:spLocks/>
          </p:cNvSpPr>
          <p:nvPr/>
        </p:nvSpPr>
        <p:spPr bwMode="auto">
          <a:xfrm>
            <a:off x="8826997" y="5220891"/>
            <a:ext cx="913805" cy="620614"/>
          </a:xfrm>
          <a:custGeom>
            <a:avLst/>
            <a:gdLst>
              <a:gd name="T0" fmla="*/ 52388 w 1228"/>
              <a:gd name="T1" fmla="*/ 562769 h 834"/>
              <a:gd name="T2" fmla="*/ 172244 w 1228"/>
              <a:gd name="T3" fmla="*/ 374650 h 834"/>
              <a:gd name="T4" fmla="*/ 242888 w 1228"/>
              <a:gd name="T5" fmla="*/ 121444 h 834"/>
              <a:gd name="T6" fmla="*/ 329406 w 1228"/>
              <a:gd name="T7" fmla="*/ 153988 h 834"/>
              <a:gd name="T8" fmla="*/ 391319 w 1228"/>
              <a:gd name="T9" fmla="*/ 76994 h 834"/>
              <a:gd name="T10" fmla="*/ 530225 w 1228"/>
              <a:gd name="T11" fmla="*/ 76994 h 834"/>
              <a:gd name="T12" fmla="*/ 625475 w 1228"/>
              <a:gd name="T13" fmla="*/ 0 h 834"/>
              <a:gd name="T14" fmla="*/ 670719 w 1228"/>
              <a:gd name="T15" fmla="*/ 43656 h 834"/>
              <a:gd name="T16" fmla="*/ 704056 w 1228"/>
              <a:gd name="T17" fmla="*/ 99219 h 834"/>
              <a:gd name="T18" fmla="*/ 608013 w 1228"/>
              <a:gd name="T19" fmla="*/ 111125 h 834"/>
              <a:gd name="T20" fmla="*/ 600075 w 1228"/>
              <a:gd name="T21" fmla="*/ 32544 h 834"/>
              <a:gd name="T22" fmla="*/ 556419 w 1228"/>
              <a:gd name="T23" fmla="*/ 88106 h 834"/>
              <a:gd name="T24" fmla="*/ 399256 w 1228"/>
              <a:gd name="T25" fmla="*/ 99219 h 834"/>
              <a:gd name="T26" fmla="*/ 361156 w 1228"/>
              <a:gd name="T27" fmla="*/ 173038 h 834"/>
              <a:gd name="T28" fmla="*/ 428625 w 1228"/>
              <a:gd name="T29" fmla="*/ 206375 h 834"/>
              <a:gd name="T30" fmla="*/ 407194 w 1228"/>
              <a:gd name="T31" fmla="*/ 227013 h 834"/>
              <a:gd name="T32" fmla="*/ 677069 w 1228"/>
              <a:gd name="T33" fmla="*/ 286544 h 834"/>
              <a:gd name="T34" fmla="*/ 704056 w 1228"/>
              <a:gd name="T35" fmla="*/ 187325 h 834"/>
              <a:gd name="T36" fmla="*/ 757238 w 1228"/>
              <a:gd name="T37" fmla="*/ 144463 h 834"/>
              <a:gd name="T38" fmla="*/ 790575 w 1228"/>
              <a:gd name="T39" fmla="*/ 121444 h 834"/>
              <a:gd name="T40" fmla="*/ 787400 w 1228"/>
              <a:gd name="T41" fmla="*/ 108744 h 834"/>
              <a:gd name="T42" fmla="*/ 834231 w 1228"/>
              <a:gd name="T43" fmla="*/ 187325 h 834"/>
              <a:gd name="T44" fmla="*/ 929481 w 1228"/>
              <a:gd name="T45" fmla="*/ 198438 h 834"/>
              <a:gd name="T46" fmla="*/ 965994 w 1228"/>
              <a:gd name="T47" fmla="*/ 231775 h 834"/>
              <a:gd name="T48" fmla="*/ 974725 w 1228"/>
              <a:gd name="T49" fmla="*/ 275431 h 834"/>
              <a:gd name="T50" fmla="*/ 912813 w 1228"/>
              <a:gd name="T51" fmla="*/ 308769 h 834"/>
              <a:gd name="T52" fmla="*/ 895350 w 1228"/>
              <a:gd name="T53" fmla="*/ 264319 h 834"/>
              <a:gd name="T54" fmla="*/ 877888 w 1228"/>
              <a:gd name="T55" fmla="*/ 231775 h 834"/>
              <a:gd name="T56" fmla="*/ 747713 w 1228"/>
              <a:gd name="T57" fmla="*/ 231775 h 834"/>
              <a:gd name="T58" fmla="*/ 686594 w 1228"/>
              <a:gd name="T59" fmla="*/ 319881 h 834"/>
              <a:gd name="T60" fmla="*/ 382588 w 1228"/>
              <a:gd name="T61" fmla="*/ 286544 h 834"/>
              <a:gd name="T62" fmla="*/ 382588 w 1228"/>
              <a:gd name="T63" fmla="*/ 220663 h 834"/>
              <a:gd name="T64" fmla="*/ 329406 w 1228"/>
              <a:gd name="T65" fmla="*/ 176213 h 834"/>
              <a:gd name="T66" fmla="*/ 225425 w 1228"/>
              <a:gd name="T67" fmla="*/ 297656 h 834"/>
              <a:gd name="T68" fmla="*/ 113506 w 1228"/>
              <a:gd name="T69" fmla="*/ 562769 h 834"/>
              <a:gd name="T70" fmla="*/ 172244 w 1228"/>
              <a:gd name="T71" fmla="*/ 584994 h 834"/>
              <a:gd name="T72" fmla="*/ 43656 w 1228"/>
              <a:gd name="T73" fmla="*/ 661988 h 834"/>
              <a:gd name="T74" fmla="*/ 103981 w 1228"/>
              <a:gd name="T75" fmla="*/ 628650 h 834"/>
              <a:gd name="T76" fmla="*/ 157163 w 1228"/>
              <a:gd name="T77" fmla="*/ 573882 h 834"/>
              <a:gd name="T78" fmla="*/ 25400 w 1228"/>
              <a:gd name="T79" fmla="*/ 606425 h 834"/>
              <a:gd name="T80" fmla="*/ 0 w 1228"/>
              <a:gd name="T81" fmla="*/ 606425 h 83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228" h="834">
                <a:moveTo>
                  <a:pt x="0" y="764"/>
                </a:moveTo>
                <a:lnTo>
                  <a:pt x="66" y="709"/>
                </a:lnTo>
                <a:lnTo>
                  <a:pt x="109" y="695"/>
                </a:lnTo>
                <a:lnTo>
                  <a:pt x="217" y="472"/>
                </a:lnTo>
                <a:lnTo>
                  <a:pt x="284" y="292"/>
                </a:lnTo>
                <a:lnTo>
                  <a:pt x="306" y="153"/>
                </a:lnTo>
                <a:lnTo>
                  <a:pt x="350" y="182"/>
                </a:lnTo>
                <a:lnTo>
                  <a:pt x="415" y="194"/>
                </a:lnTo>
                <a:lnTo>
                  <a:pt x="438" y="140"/>
                </a:lnTo>
                <a:lnTo>
                  <a:pt x="493" y="97"/>
                </a:lnTo>
                <a:lnTo>
                  <a:pt x="548" y="97"/>
                </a:lnTo>
                <a:lnTo>
                  <a:pt x="668" y="97"/>
                </a:lnTo>
                <a:lnTo>
                  <a:pt x="691" y="0"/>
                </a:lnTo>
                <a:lnTo>
                  <a:pt x="788" y="0"/>
                </a:lnTo>
                <a:lnTo>
                  <a:pt x="853" y="29"/>
                </a:lnTo>
                <a:lnTo>
                  <a:pt x="845" y="55"/>
                </a:lnTo>
                <a:lnTo>
                  <a:pt x="920" y="83"/>
                </a:lnTo>
                <a:lnTo>
                  <a:pt x="887" y="125"/>
                </a:lnTo>
                <a:lnTo>
                  <a:pt x="908" y="140"/>
                </a:lnTo>
                <a:lnTo>
                  <a:pt x="766" y="140"/>
                </a:lnTo>
                <a:lnTo>
                  <a:pt x="811" y="55"/>
                </a:lnTo>
                <a:lnTo>
                  <a:pt x="756" y="41"/>
                </a:lnTo>
                <a:lnTo>
                  <a:pt x="712" y="41"/>
                </a:lnTo>
                <a:lnTo>
                  <a:pt x="701" y="111"/>
                </a:lnTo>
                <a:lnTo>
                  <a:pt x="722" y="125"/>
                </a:lnTo>
                <a:lnTo>
                  <a:pt x="503" y="125"/>
                </a:lnTo>
                <a:lnTo>
                  <a:pt x="463" y="157"/>
                </a:lnTo>
                <a:lnTo>
                  <a:pt x="455" y="218"/>
                </a:lnTo>
                <a:lnTo>
                  <a:pt x="493" y="264"/>
                </a:lnTo>
                <a:lnTo>
                  <a:pt x="540" y="260"/>
                </a:lnTo>
                <a:lnTo>
                  <a:pt x="776" y="290"/>
                </a:lnTo>
                <a:lnTo>
                  <a:pt x="513" y="286"/>
                </a:lnTo>
                <a:lnTo>
                  <a:pt x="503" y="333"/>
                </a:lnTo>
                <a:lnTo>
                  <a:pt x="853" y="361"/>
                </a:lnTo>
                <a:lnTo>
                  <a:pt x="899" y="292"/>
                </a:lnTo>
                <a:lnTo>
                  <a:pt x="887" y="236"/>
                </a:lnTo>
                <a:lnTo>
                  <a:pt x="908" y="194"/>
                </a:lnTo>
                <a:lnTo>
                  <a:pt x="954" y="182"/>
                </a:lnTo>
                <a:lnTo>
                  <a:pt x="1007" y="182"/>
                </a:lnTo>
                <a:lnTo>
                  <a:pt x="996" y="153"/>
                </a:lnTo>
                <a:lnTo>
                  <a:pt x="930" y="137"/>
                </a:lnTo>
                <a:lnTo>
                  <a:pt x="992" y="137"/>
                </a:lnTo>
                <a:lnTo>
                  <a:pt x="1030" y="168"/>
                </a:lnTo>
                <a:lnTo>
                  <a:pt x="1051" y="236"/>
                </a:lnTo>
                <a:lnTo>
                  <a:pt x="1051" y="264"/>
                </a:lnTo>
                <a:lnTo>
                  <a:pt x="1171" y="250"/>
                </a:lnTo>
                <a:lnTo>
                  <a:pt x="1160" y="292"/>
                </a:lnTo>
                <a:lnTo>
                  <a:pt x="1217" y="292"/>
                </a:lnTo>
                <a:lnTo>
                  <a:pt x="1183" y="347"/>
                </a:lnTo>
                <a:lnTo>
                  <a:pt x="1228" y="347"/>
                </a:lnTo>
                <a:lnTo>
                  <a:pt x="1217" y="389"/>
                </a:lnTo>
                <a:lnTo>
                  <a:pt x="1150" y="389"/>
                </a:lnTo>
                <a:lnTo>
                  <a:pt x="1150" y="333"/>
                </a:lnTo>
                <a:lnTo>
                  <a:pt x="1128" y="333"/>
                </a:lnTo>
                <a:lnTo>
                  <a:pt x="1096" y="361"/>
                </a:lnTo>
                <a:lnTo>
                  <a:pt x="1106" y="292"/>
                </a:lnTo>
                <a:lnTo>
                  <a:pt x="1019" y="292"/>
                </a:lnTo>
                <a:lnTo>
                  <a:pt x="942" y="292"/>
                </a:lnTo>
                <a:lnTo>
                  <a:pt x="954" y="307"/>
                </a:lnTo>
                <a:lnTo>
                  <a:pt x="865" y="403"/>
                </a:lnTo>
                <a:lnTo>
                  <a:pt x="834" y="403"/>
                </a:lnTo>
                <a:lnTo>
                  <a:pt x="482" y="361"/>
                </a:lnTo>
                <a:lnTo>
                  <a:pt x="460" y="320"/>
                </a:lnTo>
                <a:lnTo>
                  <a:pt x="482" y="278"/>
                </a:lnTo>
                <a:lnTo>
                  <a:pt x="438" y="250"/>
                </a:lnTo>
                <a:lnTo>
                  <a:pt x="415" y="222"/>
                </a:lnTo>
                <a:lnTo>
                  <a:pt x="339" y="208"/>
                </a:lnTo>
                <a:lnTo>
                  <a:pt x="284" y="375"/>
                </a:lnTo>
                <a:lnTo>
                  <a:pt x="208" y="599"/>
                </a:lnTo>
                <a:lnTo>
                  <a:pt x="143" y="709"/>
                </a:lnTo>
                <a:lnTo>
                  <a:pt x="240" y="709"/>
                </a:lnTo>
                <a:lnTo>
                  <a:pt x="217" y="737"/>
                </a:lnTo>
                <a:lnTo>
                  <a:pt x="143" y="806"/>
                </a:lnTo>
                <a:lnTo>
                  <a:pt x="55" y="834"/>
                </a:lnTo>
                <a:lnTo>
                  <a:pt x="66" y="820"/>
                </a:lnTo>
                <a:lnTo>
                  <a:pt x="131" y="792"/>
                </a:lnTo>
                <a:lnTo>
                  <a:pt x="175" y="752"/>
                </a:lnTo>
                <a:lnTo>
                  <a:pt x="198" y="723"/>
                </a:lnTo>
                <a:lnTo>
                  <a:pt x="86" y="737"/>
                </a:lnTo>
                <a:lnTo>
                  <a:pt x="32" y="764"/>
                </a:lnTo>
                <a:lnTo>
                  <a:pt x="0" y="7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63" name="Freeform 44">
            <a:extLst>
              <a:ext uri="{FF2B5EF4-FFF2-40B4-BE49-F238E27FC236}">
                <a16:creationId xmlns:a16="http://schemas.microsoft.com/office/drawing/2014/main" id="{B587630E-7848-4AB8-A24D-C44DA78F920C}"/>
              </a:ext>
            </a:extLst>
          </p:cNvPr>
          <p:cNvSpPr>
            <a:spLocks/>
          </p:cNvSpPr>
          <p:nvPr/>
        </p:nvSpPr>
        <p:spPr bwMode="auto">
          <a:xfrm>
            <a:off x="8672215" y="5511106"/>
            <a:ext cx="962918" cy="775394"/>
          </a:xfrm>
          <a:custGeom>
            <a:avLst/>
            <a:gdLst>
              <a:gd name="T0" fmla="*/ 1027112 w 1293"/>
              <a:gd name="T1" fmla="*/ 0 h 1043"/>
              <a:gd name="T2" fmla="*/ 830904 w 1293"/>
              <a:gd name="T3" fmla="*/ 347329 h 1043"/>
              <a:gd name="T4" fmla="*/ 687124 w 1293"/>
              <a:gd name="T5" fmla="*/ 617738 h 1043"/>
              <a:gd name="T6" fmla="*/ 564792 w 1293"/>
              <a:gd name="T7" fmla="*/ 804883 h 1043"/>
              <a:gd name="T8" fmla="*/ 330455 w 1293"/>
              <a:gd name="T9" fmla="*/ 727963 h 1043"/>
              <a:gd name="T10" fmla="*/ 0 w 1293"/>
              <a:gd name="T11" fmla="*/ 661352 h 1043"/>
              <a:gd name="T12" fmla="*/ 278822 w 1293"/>
              <a:gd name="T13" fmla="*/ 739858 h 1043"/>
              <a:gd name="T14" fmla="*/ 564792 w 1293"/>
              <a:gd name="T15" fmla="*/ 827087 h 1043"/>
              <a:gd name="T16" fmla="*/ 705395 w 1293"/>
              <a:gd name="T17" fmla="*/ 628840 h 1043"/>
              <a:gd name="T18" fmla="*/ 888893 w 1293"/>
              <a:gd name="T19" fmla="*/ 294199 h 1043"/>
              <a:gd name="T20" fmla="*/ 1027112 w 1293"/>
              <a:gd name="T21" fmla="*/ 0 h 1043"/>
              <a:gd name="T22" fmla="*/ 1027112 w 1293"/>
              <a:gd name="T23" fmla="*/ 0 h 1043"/>
              <a:gd name="T24" fmla="*/ 1027112 w 1293"/>
              <a:gd name="T25" fmla="*/ 0 h 104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293" h="1043">
                <a:moveTo>
                  <a:pt x="1293" y="0"/>
                </a:moveTo>
                <a:lnTo>
                  <a:pt x="1046" y="438"/>
                </a:lnTo>
                <a:lnTo>
                  <a:pt x="865" y="779"/>
                </a:lnTo>
                <a:lnTo>
                  <a:pt x="711" y="1015"/>
                </a:lnTo>
                <a:lnTo>
                  <a:pt x="416" y="918"/>
                </a:lnTo>
                <a:lnTo>
                  <a:pt x="0" y="834"/>
                </a:lnTo>
                <a:lnTo>
                  <a:pt x="351" y="933"/>
                </a:lnTo>
                <a:lnTo>
                  <a:pt x="711" y="1043"/>
                </a:lnTo>
                <a:lnTo>
                  <a:pt x="888" y="793"/>
                </a:lnTo>
                <a:lnTo>
                  <a:pt x="1119" y="371"/>
                </a:lnTo>
                <a:lnTo>
                  <a:pt x="129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64" name="Freeform 45">
            <a:extLst>
              <a:ext uri="{FF2B5EF4-FFF2-40B4-BE49-F238E27FC236}">
                <a16:creationId xmlns:a16="http://schemas.microsoft.com/office/drawing/2014/main" id="{31E2088A-7026-4463-B131-C23245056BE7}"/>
              </a:ext>
            </a:extLst>
          </p:cNvPr>
          <p:cNvSpPr>
            <a:spLocks/>
          </p:cNvSpPr>
          <p:nvPr/>
        </p:nvSpPr>
        <p:spPr bwMode="auto">
          <a:xfrm>
            <a:off x="9218415" y="5520036"/>
            <a:ext cx="455414" cy="787300"/>
          </a:xfrm>
          <a:custGeom>
            <a:avLst/>
            <a:gdLst>
              <a:gd name="T0" fmla="*/ 485775 w 613"/>
              <a:gd name="T1" fmla="*/ 0 h 1057"/>
              <a:gd name="T2" fmla="*/ 295586 w 613"/>
              <a:gd name="T3" fmla="*/ 353553 h 1057"/>
              <a:gd name="T4" fmla="*/ 0 w 613"/>
              <a:gd name="T5" fmla="*/ 839787 h 1057"/>
              <a:gd name="T6" fmla="*/ 294001 w 613"/>
              <a:gd name="T7" fmla="*/ 387716 h 1057"/>
              <a:gd name="T8" fmla="*/ 485775 w 613"/>
              <a:gd name="T9" fmla="*/ 0 h 1057"/>
              <a:gd name="T10" fmla="*/ 485775 w 613"/>
              <a:gd name="T11" fmla="*/ 0 h 1057"/>
              <a:gd name="T12" fmla="*/ 485775 w 613"/>
              <a:gd name="T13" fmla="*/ 0 h 105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13" h="1057">
                <a:moveTo>
                  <a:pt x="613" y="0"/>
                </a:moveTo>
                <a:lnTo>
                  <a:pt x="373" y="445"/>
                </a:lnTo>
                <a:lnTo>
                  <a:pt x="0" y="1057"/>
                </a:lnTo>
                <a:lnTo>
                  <a:pt x="371" y="488"/>
                </a:lnTo>
                <a:lnTo>
                  <a:pt x="61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65" name="Freeform 46">
            <a:extLst>
              <a:ext uri="{FF2B5EF4-FFF2-40B4-BE49-F238E27FC236}">
                <a16:creationId xmlns:a16="http://schemas.microsoft.com/office/drawing/2014/main" id="{22E706A4-C7E9-4522-B259-12F283CAEF6C}"/>
              </a:ext>
            </a:extLst>
          </p:cNvPr>
          <p:cNvSpPr>
            <a:spLocks/>
          </p:cNvSpPr>
          <p:nvPr/>
        </p:nvSpPr>
        <p:spPr bwMode="auto">
          <a:xfrm>
            <a:off x="8581429" y="5530453"/>
            <a:ext cx="1166813" cy="1148953"/>
          </a:xfrm>
          <a:custGeom>
            <a:avLst/>
            <a:gdLst>
              <a:gd name="T0" fmla="*/ 1200916 w 1567"/>
              <a:gd name="T1" fmla="*/ 11914 h 1543"/>
              <a:gd name="T2" fmla="*/ 975347 w 1567"/>
              <a:gd name="T3" fmla="*/ 430491 h 1543"/>
              <a:gd name="T4" fmla="*/ 696563 w 1567"/>
              <a:gd name="T5" fmla="*/ 860983 h 1543"/>
              <a:gd name="T6" fmla="*/ 321674 w 1567"/>
              <a:gd name="T7" fmla="*/ 761700 h 1543"/>
              <a:gd name="T8" fmla="*/ 87368 w 1567"/>
              <a:gd name="T9" fmla="*/ 695776 h 1543"/>
              <a:gd name="T10" fmla="*/ 87368 w 1567"/>
              <a:gd name="T11" fmla="*/ 718809 h 1543"/>
              <a:gd name="T12" fmla="*/ 129464 w 1567"/>
              <a:gd name="T13" fmla="*/ 727546 h 1543"/>
              <a:gd name="T14" fmla="*/ 155674 w 1567"/>
              <a:gd name="T15" fmla="*/ 860983 h 1543"/>
              <a:gd name="T16" fmla="*/ 8737 w 1567"/>
              <a:gd name="T17" fmla="*/ 828418 h 1543"/>
              <a:gd name="T18" fmla="*/ 0 w 1567"/>
              <a:gd name="T19" fmla="*/ 839537 h 1543"/>
              <a:gd name="T20" fmla="*/ 173942 w 1567"/>
              <a:gd name="T21" fmla="*/ 883222 h 1543"/>
              <a:gd name="T22" fmla="*/ 409042 w 1567"/>
              <a:gd name="T23" fmla="*/ 894342 h 1543"/>
              <a:gd name="T24" fmla="*/ 209684 w 1567"/>
              <a:gd name="T25" fmla="*/ 872102 h 1543"/>
              <a:gd name="T26" fmla="*/ 296258 w 1567"/>
              <a:gd name="T27" fmla="*/ 818092 h 1543"/>
              <a:gd name="T28" fmla="*/ 433664 w 1567"/>
              <a:gd name="T29" fmla="*/ 883222 h 1543"/>
              <a:gd name="T30" fmla="*/ 555980 w 1567"/>
              <a:gd name="T31" fmla="*/ 939615 h 1543"/>
              <a:gd name="T32" fmla="*/ 391568 w 1567"/>
              <a:gd name="T33" fmla="*/ 981711 h 1543"/>
              <a:gd name="T34" fmla="*/ 304995 w 1567"/>
              <a:gd name="T35" fmla="*/ 1071463 h 1543"/>
              <a:gd name="T36" fmla="*/ 234306 w 1567"/>
              <a:gd name="T37" fmla="*/ 1004744 h 1543"/>
              <a:gd name="T38" fmla="*/ 321674 w 1567"/>
              <a:gd name="T39" fmla="*/ 1092908 h 1543"/>
              <a:gd name="T40" fmla="*/ 433664 w 1567"/>
              <a:gd name="T41" fmla="*/ 1171540 h 1543"/>
              <a:gd name="T42" fmla="*/ 574247 w 1567"/>
              <a:gd name="T43" fmla="*/ 1225550 h 1543"/>
              <a:gd name="T44" fmla="*/ 433664 w 1567"/>
              <a:gd name="T45" fmla="*/ 1159626 h 1543"/>
              <a:gd name="T46" fmla="*/ 383626 w 1567"/>
              <a:gd name="T47" fmla="*/ 1115147 h 1543"/>
              <a:gd name="T48" fmla="*/ 478937 w 1567"/>
              <a:gd name="T49" fmla="*/ 1004744 h 1543"/>
              <a:gd name="T50" fmla="*/ 669558 w 1567"/>
              <a:gd name="T51" fmla="*/ 939615 h 1543"/>
              <a:gd name="T52" fmla="*/ 722773 w 1567"/>
              <a:gd name="T53" fmla="*/ 1004744 h 1543"/>
              <a:gd name="T54" fmla="*/ 791874 w 1567"/>
              <a:gd name="T55" fmla="*/ 1060343 h 1543"/>
              <a:gd name="T56" fmla="*/ 1035711 w 1567"/>
              <a:gd name="T57" fmla="*/ 1159626 h 1543"/>
              <a:gd name="T58" fmla="*/ 810142 w 1567"/>
              <a:gd name="T59" fmla="*/ 1049223 h 1543"/>
              <a:gd name="T60" fmla="*/ 766458 w 1567"/>
              <a:gd name="T61" fmla="*/ 981711 h 1543"/>
              <a:gd name="T62" fmla="*/ 914189 w 1567"/>
              <a:gd name="T63" fmla="*/ 860983 h 1543"/>
              <a:gd name="T64" fmla="*/ 975347 w 1567"/>
              <a:gd name="T65" fmla="*/ 860983 h 1543"/>
              <a:gd name="T66" fmla="*/ 878448 w 1567"/>
              <a:gd name="T67" fmla="*/ 959471 h 1543"/>
              <a:gd name="T68" fmla="*/ 818084 w 1567"/>
              <a:gd name="T69" fmla="*/ 1015864 h 1543"/>
              <a:gd name="T70" fmla="*/ 948342 w 1567"/>
              <a:gd name="T71" fmla="*/ 916581 h 1543"/>
              <a:gd name="T72" fmla="*/ 1026974 w 1567"/>
              <a:gd name="T73" fmla="*/ 849069 h 1543"/>
              <a:gd name="T74" fmla="*/ 1009500 w 1567"/>
              <a:gd name="T75" fmla="*/ 828418 h 1543"/>
              <a:gd name="T76" fmla="*/ 965816 w 1567"/>
              <a:gd name="T77" fmla="*/ 839537 h 1543"/>
              <a:gd name="T78" fmla="*/ 801405 w 1567"/>
              <a:gd name="T79" fmla="*/ 795059 h 1543"/>
              <a:gd name="T80" fmla="*/ 887185 w 1567"/>
              <a:gd name="T81" fmla="*/ 662417 h 1543"/>
              <a:gd name="T82" fmla="*/ 1131816 w 1567"/>
              <a:gd name="T83" fmla="*/ 231925 h 1543"/>
              <a:gd name="T84" fmla="*/ 1244600 w 1567"/>
              <a:gd name="T85" fmla="*/ 0 h 1543"/>
              <a:gd name="T86" fmla="*/ 1200916 w 1567"/>
              <a:gd name="T87" fmla="*/ 11914 h 1543"/>
              <a:gd name="T88" fmla="*/ 1200916 w 1567"/>
              <a:gd name="T89" fmla="*/ 11914 h 1543"/>
              <a:gd name="T90" fmla="*/ 1200916 w 1567"/>
              <a:gd name="T91" fmla="*/ 11914 h 1543"/>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1567" h="1543">
                <a:moveTo>
                  <a:pt x="1512" y="15"/>
                </a:moveTo>
                <a:lnTo>
                  <a:pt x="1228" y="542"/>
                </a:lnTo>
                <a:lnTo>
                  <a:pt x="877" y="1084"/>
                </a:lnTo>
                <a:lnTo>
                  <a:pt x="405" y="959"/>
                </a:lnTo>
                <a:lnTo>
                  <a:pt x="110" y="876"/>
                </a:lnTo>
                <a:lnTo>
                  <a:pt x="110" y="905"/>
                </a:lnTo>
                <a:lnTo>
                  <a:pt x="163" y="916"/>
                </a:lnTo>
                <a:lnTo>
                  <a:pt x="196" y="1084"/>
                </a:lnTo>
                <a:lnTo>
                  <a:pt x="11" y="1043"/>
                </a:lnTo>
                <a:lnTo>
                  <a:pt x="0" y="1057"/>
                </a:lnTo>
                <a:lnTo>
                  <a:pt x="219" y="1112"/>
                </a:lnTo>
                <a:lnTo>
                  <a:pt x="515" y="1126"/>
                </a:lnTo>
                <a:lnTo>
                  <a:pt x="264" y="1098"/>
                </a:lnTo>
                <a:lnTo>
                  <a:pt x="373" y="1030"/>
                </a:lnTo>
                <a:lnTo>
                  <a:pt x="546" y="1112"/>
                </a:lnTo>
                <a:lnTo>
                  <a:pt x="700" y="1183"/>
                </a:lnTo>
                <a:lnTo>
                  <a:pt x="493" y="1236"/>
                </a:lnTo>
                <a:lnTo>
                  <a:pt x="384" y="1349"/>
                </a:lnTo>
                <a:lnTo>
                  <a:pt x="295" y="1265"/>
                </a:lnTo>
                <a:lnTo>
                  <a:pt x="405" y="1376"/>
                </a:lnTo>
                <a:lnTo>
                  <a:pt x="546" y="1475"/>
                </a:lnTo>
                <a:lnTo>
                  <a:pt x="723" y="1543"/>
                </a:lnTo>
                <a:lnTo>
                  <a:pt x="546" y="1460"/>
                </a:lnTo>
                <a:lnTo>
                  <a:pt x="483" y="1404"/>
                </a:lnTo>
                <a:lnTo>
                  <a:pt x="603" y="1265"/>
                </a:lnTo>
                <a:lnTo>
                  <a:pt x="843" y="1183"/>
                </a:lnTo>
                <a:lnTo>
                  <a:pt x="910" y="1265"/>
                </a:lnTo>
                <a:lnTo>
                  <a:pt x="997" y="1335"/>
                </a:lnTo>
                <a:lnTo>
                  <a:pt x="1304" y="1460"/>
                </a:lnTo>
                <a:lnTo>
                  <a:pt x="1020" y="1321"/>
                </a:lnTo>
                <a:lnTo>
                  <a:pt x="965" y="1236"/>
                </a:lnTo>
                <a:lnTo>
                  <a:pt x="1151" y="1084"/>
                </a:lnTo>
                <a:lnTo>
                  <a:pt x="1228" y="1084"/>
                </a:lnTo>
                <a:lnTo>
                  <a:pt x="1106" y="1208"/>
                </a:lnTo>
                <a:lnTo>
                  <a:pt x="1030" y="1279"/>
                </a:lnTo>
                <a:lnTo>
                  <a:pt x="1194" y="1154"/>
                </a:lnTo>
                <a:lnTo>
                  <a:pt x="1293" y="1069"/>
                </a:lnTo>
                <a:lnTo>
                  <a:pt x="1271" y="1043"/>
                </a:lnTo>
                <a:lnTo>
                  <a:pt x="1216" y="1057"/>
                </a:lnTo>
                <a:lnTo>
                  <a:pt x="1009" y="1001"/>
                </a:lnTo>
                <a:lnTo>
                  <a:pt x="1117" y="834"/>
                </a:lnTo>
                <a:lnTo>
                  <a:pt x="1425" y="292"/>
                </a:lnTo>
                <a:lnTo>
                  <a:pt x="1567" y="0"/>
                </a:lnTo>
                <a:lnTo>
                  <a:pt x="1512" y="1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66" name="Freeform 47">
            <a:extLst>
              <a:ext uri="{FF2B5EF4-FFF2-40B4-BE49-F238E27FC236}">
                <a16:creationId xmlns:a16="http://schemas.microsoft.com/office/drawing/2014/main" id="{CF6C7DA4-8646-46BA-82C2-4A1766837784}"/>
              </a:ext>
            </a:extLst>
          </p:cNvPr>
          <p:cNvSpPr>
            <a:spLocks/>
          </p:cNvSpPr>
          <p:nvPr/>
        </p:nvSpPr>
        <p:spPr bwMode="auto">
          <a:xfrm>
            <a:off x="7685485" y="6006704"/>
            <a:ext cx="921247" cy="610195"/>
          </a:xfrm>
          <a:custGeom>
            <a:avLst/>
            <a:gdLst>
              <a:gd name="T0" fmla="*/ 583407 w 1238"/>
              <a:gd name="T1" fmla="*/ 88792 h 821"/>
              <a:gd name="T2" fmla="*/ 521494 w 1238"/>
              <a:gd name="T3" fmla="*/ 187890 h 821"/>
              <a:gd name="T4" fmla="*/ 469900 w 1238"/>
              <a:gd name="T5" fmla="*/ 154593 h 821"/>
              <a:gd name="T6" fmla="*/ 391319 w 1238"/>
              <a:gd name="T7" fmla="*/ 264790 h 821"/>
              <a:gd name="T8" fmla="*/ 357981 w 1238"/>
              <a:gd name="T9" fmla="*/ 298086 h 821"/>
              <a:gd name="T10" fmla="*/ 322263 w 1238"/>
              <a:gd name="T11" fmla="*/ 242592 h 821"/>
              <a:gd name="T12" fmla="*/ 155575 w 1238"/>
              <a:gd name="T13" fmla="*/ 352789 h 821"/>
              <a:gd name="T14" fmla="*/ 0 w 1238"/>
              <a:gd name="T15" fmla="*/ 431274 h 821"/>
              <a:gd name="T16" fmla="*/ 78581 w 1238"/>
              <a:gd name="T17" fmla="*/ 551777 h 821"/>
              <a:gd name="T18" fmla="*/ 173831 w 1238"/>
              <a:gd name="T19" fmla="*/ 650875 h 821"/>
              <a:gd name="T20" fmla="*/ 103981 w 1238"/>
              <a:gd name="T21" fmla="*/ 572389 h 821"/>
              <a:gd name="T22" fmla="*/ 43656 w 1238"/>
              <a:gd name="T23" fmla="*/ 451094 h 821"/>
              <a:gd name="T24" fmla="*/ 182563 w 1238"/>
              <a:gd name="T25" fmla="*/ 363887 h 821"/>
              <a:gd name="T26" fmla="*/ 314325 w 1238"/>
              <a:gd name="T27" fmla="*/ 275889 h 821"/>
              <a:gd name="T28" fmla="*/ 349250 w 1238"/>
              <a:gd name="T29" fmla="*/ 320284 h 821"/>
              <a:gd name="T30" fmla="*/ 278606 w 1238"/>
              <a:gd name="T31" fmla="*/ 386085 h 821"/>
              <a:gd name="T32" fmla="*/ 400844 w 1238"/>
              <a:gd name="T33" fmla="*/ 473292 h 821"/>
              <a:gd name="T34" fmla="*/ 314325 w 1238"/>
              <a:gd name="T35" fmla="*/ 374986 h 821"/>
              <a:gd name="T36" fmla="*/ 434975 w 1238"/>
              <a:gd name="T37" fmla="*/ 264790 h 821"/>
              <a:gd name="T38" fmla="*/ 486569 w 1238"/>
              <a:gd name="T39" fmla="*/ 198989 h 821"/>
              <a:gd name="T40" fmla="*/ 521494 w 1238"/>
              <a:gd name="T41" fmla="*/ 210880 h 821"/>
              <a:gd name="T42" fmla="*/ 453231 w 1238"/>
              <a:gd name="T43" fmla="*/ 286988 h 821"/>
              <a:gd name="T44" fmla="*/ 548482 w 1238"/>
              <a:gd name="T45" fmla="*/ 363887 h 821"/>
              <a:gd name="T46" fmla="*/ 513557 w 1238"/>
              <a:gd name="T47" fmla="*/ 419382 h 821"/>
              <a:gd name="T48" fmla="*/ 653257 w 1238"/>
              <a:gd name="T49" fmla="*/ 473292 h 821"/>
              <a:gd name="T50" fmla="*/ 765969 w 1238"/>
              <a:gd name="T51" fmla="*/ 496282 h 821"/>
              <a:gd name="T52" fmla="*/ 852488 w 1238"/>
              <a:gd name="T53" fmla="*/ 496282 h 821"/>
              <a:gd name="T54" fmla="*/ 800100 w 1238"/>
              <a:gd name="T55" fmla="*/ 485183 h 821"/>
              <a:gd name="T56" fmla="*/ 982663 w 1238"/>
              <a:gd name="T57" fmla="*/ 340897 h 821"/>
              <a:gd name="T58" fmla="*/ 904875 w 1238"/>
              <a:gd name="T59" fmla="*/ 374986 h 821"/>
              <a:gd name="T60" fmla="*/ 896144 w 1238"/>
              <a:gd name="T61" fmla="*/ 165692 h 821"/>
              <a:gd name="T62" fmla="*/ 835819 w 1238"/>
              <a:gd name="T63" fmla="*/ 165692 h 821"/>
              <a:gd name="T64" fmla="*/ 817563 w 1238"/>
              <a:gd name="T65" fmla="*/ 0 h 821"/>
              <a:gd name="T66" fmla="*/ 817563 w 1238"/>
              <a:gd name="T67" fmla="*/ 176791 h 821"/>
              <a:gd name="T68" fmla="*/ 800100 w 1238"/>
              <a:gd name="T69" fmla="*/ 386085 h 821"/>
              <a:gd name="T70" fmla="*/ 687388 w 1238"/>
              <a:gd name="T71" fmla="*/ 374986 h 821"/>
              <a:gd name="T72" fmla="*/ 557213 w 1238"/>
              <a:gd name="T73" fmla="*/ 320284 h 821"/>
              <a:gd name="T74" fmla="*/ 496094 w 1238"/>
              <a:gd name="T75" fmla="*/ 275889 h 821"/>
              <a:gd name="T76" fmla="*/ 574675 w 1238"/>
              <a:gd name="T77" fmla="*/ 154593 h 821"/>
              <a:gd name="T78" fmla="*/ 583407 w 1238"/>
              <a:gd name="T79" fmla="*/ 88792 h 821"/>
              <a:gd name="T80" fmla="*/ 583407 w 1238"/>
              <a:gd name="T81" fmla="*/ 88792 h 821"/>
              <a:gd name="T82" fmla="*/ 583407 w 1238"/>
              <a:gd name="T83" fmla="*/ 88792 h 82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238" h="821">
                <a:moveTo>
                  <a:pt x="735" y="112"/>
                </a:moveTo>
                <a:lnTo>
                  <a:pt x="657" y="237"/>
                </a:lnTo>
                <a:lnTo>
                  <a:pt x="592" y="195"/>
                </a:lnTo>
                <a:lnTo>
                  <a:pt x="493" y="334"/>
                </a:lnTo>
                <a:lnTo>
                  <a:pt x="451" y="376"/>
                </a:lnTo>
                <a:lnTo>
                  <a:pt x="406" y="306"/>
                </a:lnTo>
                <a:lnTo>
                  <a:pt x="196" y="445"/>
                </a:lnTo>
                <a:lnTo>
                  <a:pt x="0" y="544"/>
                </a:lnTo>
                <a:lnTo>
                  <a:pt x="99" y="696"/>
                </a:lnTo>
                <a:lnTo>
                  <a:pt x="219" y="821"/>
                </a:lnTo>
                <a:lnTo>
                  <a:pt x="131" y="722"/>
                </a:lnTo>
                <a:lnTo>
                  <a:pt x="55" y="569"/>
                </a:lnTo>
                <a:lnTo>
                  <a:pt x="230" y="459"/>
                </a:lnTo>
                <a:lnTo>
                  <a:pt x="396" y="348"/>
                </a:lnTo>
                <a:lnTo>
                  <a:pt x="440" y="404"/>
                </a:lnTo>
                <a:lnTo>
                  <a:pt x="351" y="487"/>
                </a:lnTo>
                <a:lnTo>
                  <a:pt x="505" y="597"/>
                </a:lnTo>
                <a:lnTo>
                  <a:pt x="396" y="473"/>
                </a:lnTo>
                <a:lnTo>
                  <a:pt x="548" y="334"/>
                </a:lnTo>
                <a:lnTo>
                  <a:pt x="613" y="251"/>
                </a:lnTo>
                <a:lnTo>
                  <a:pt x="657" y="266"/>
                </a:lnTo>
                <a:lnTo>
                  <a:pt x="571" y="362"/>
                </a:lnTo>
                <a:lnTo>
                  <a:pt x="691" y="459"/>
                </a:lnTo>
                <a:lnTo>
                  <a:pt x="647" y="529"/>
                </a:lnTo>
                <a:lnTo>
                  <a:pt x="823" y="597"/>
                </a:lnTo>
                <a:lnTo>
                  <a:pt x="965" y="626"/>
                </a:lnTo>
                <a:lnTo>
                  <a:pt x="1074" y="626"/>
                </a:lnTo>
                <a:lnTo>
                  <a:pt x="1008" y="612"/>
                </a:lnTo>
                <a:lnTo>
                  <a:pt x="1238" y="430"/>
                </a:lnTo>
                <a:lnTo>
                  <a:pt x="1140" y="473"/>
                </a:lnTo>
                <a:lnTo>
                  <a:pt x="1129" y="209"/>
                </a:lnTo>
                <a:lnTo>
                  <a:pt x="1053" y="209"/>
                </a:lnTo>
                <a:lnTo>
                  <a:pt x="1030" y="0"/>
                </a:lnTo>
                <a:lnTo>
                  <a:pt x="1030" y="223"/>
                </a:lnTo>
                <a:lnTo>
                  <a:pt x="1008" y="487"/>
                </a:lnTo>
                <a:lnTo>
                  <a:pt x="866" y="473"/>
                </a:lnTo>
                <a:lnTo>
                  <a:pt x="702" y="404"/>
                </a:lnTo>
                <a:lnTo>
                  <a:pt x="625" y="348"/>
                </a:lnTo>
                <a:lnTo>
                  <a:pt x="724" y="195"/>
                </a:lnTo>
                <a:lnTo>
                  <a:pt x="735" y="11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67" name="Freeform 48">
            <a:extLst>
              <a:ext uri="{FF2B5EF4-FFF2-40B4-BE49-F238E27FC236}">
                <a16:creationId xmlns:a16="http://schemas.microsoft.com/office/drawing/2014/main" id="{0B169EE9-9262-43ED-9C63-90B9A5625975}"/>
              </a:ext>
            </a:extLst>
          </p:cNvPr>
          <p:cNvSpPr>
            <a:spLocks/>
          </p:cNvSpPr>
          <p:nvPr/>
        </p:nvSpPr>
        <p:spPr bwMode="auto">
          <a:xfrm>
            <a:off x="7889380" y="6441282"/>
            <a:ext cx="668238" cy="258961"/>
          </a:xfrm>
          <a:custGeom>
            <a:avLst/>
            <a:gdLst>
              <a:gd name="T0" fmla="*/ 260060 w 899"/>
              <a:gd name="T1" fmla="*/ 0 h 348"/>
              <a:gd name="T2" fmla="*/ 131616 w 899"/>
              <a:gd name="T3" fmla="*/ 33338 h 348"/>
              <a:gd name="T4" fmla="*/ 8722 w 899"/>
              <a:gd name="T5" fmla="*/ 33338 h 348"/>
              <a:gd name="T6" fmla="*/ 61051 w 899"/>
              <a:gd name="T7" fmla="*/ 109538 h 348"/>
              <a:gd name="T8" fmla="*/ 0 w 899"/>
              <a:gd name="T9" fmla="*/ 154781 h 348"/>
              <a:gd name="T10" fmla="*/ 18236 w 899"/>
              <a:gd name="T11" fmla="*/ 177006 h 348"/>
              <a:gd name="T12" fmla="*/ 131616 w 899"/>
              <a:gd name="T13" fmla="*/ 200025 h 348"/>
              <a:gd name="T14" fmla="*/ 226760 w 899"/>
              <a:gd name="T15" fmla="*/ 276225 h 348"/>
              <a:gd name="T16" fmla="*/ 260060 w 899"/>
              <a:gd name="T17" fmla="*/ 242094 h 348"/>
              <a:gd name="T18" fmla="*/ 356790 w 899"/>
              <a:gd name="T19" fmla="*/ 265113 h 348"/>
              <a:gd name="T20" fmla="*/ 425769 w 899"/>
              <a:gd name="T21" fmla="*/ 242094 h 348"/>
              <a:gd name="T22" fmla="*/ 444005 w 899"/>
              <a:gd name="T23" fmla="*/ 265113 h 348"/>
              <a:gd name="T24" fmla="*/ 574035 w 899"/>
              <a:gd name="T25" fmla="*/ 219869 h 348"/>
              <a:gd name="T26" fmla="*/ 694551 w 899"/>
              <a:gd name="T27" fmla="*/ 154781 h 348"/>
              <a:gd name="T28" fmla="*/ 669179 w 899"/>
              <a:gd name="T29" fmla="*/ 132556 h 348"/>
              <a:gd name="T30" fmla="*/ 712787 w 899"/>
              <a:gd name="T31" fmla="*/ 88900 h 348"/>
              <a:gd name="T32" fmla="*/ 555799 w 899"/>
              <a:gd name="T33" fmla="*/ 177006 h 348"/>
              <a:gd name="T34" fmla="*/ 365511 w 899"/>
              <a:gd name="T35" fmla="*/ 242094 h 348"/>
              <a:gd name="T36" fmla="*/ 164916 w 899"/>
              <a:gd name="T37" fmla="*/ 165894 h 348"/>
              <a:gd name="T38" fmla="*/ 51536 w 899"/>
              <a:gd name="T39" fmla="*/ 55563 h 348"/>
              <a:gd name="T40" fmla="*/ 183152 w 899"/>
              <a:gd name="T41" fmla="*/ 44450 h 348"/>
              <a:gd name="T42" fmla="*/ 260060 w 899"/>
              <a:gd name="T43" fmla="*/ 0 h 348"/>
              <a:gd name="T44" fmla="*/ 260060 w 899"/>
              <a:gd name="T45" fmla="*/ 0 h 348"/>
              <a:gd name="T46" fmla="*/ 260060 w 899"/>
              <a:gd name="T47" fmla="*/ 0 h 34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899" h="348">
                <a:moveTo>
                  <a:pt x="328" y="0"/>
                </a:moveTo>
                <a:lnTo>
                  <a:pt x="166" y="42"/>
                </a:lnTo>
                <a:lnTo>
                  <a:pt x="11" y="42"/>
                </a:lnTo>
                <a:lnTo>
                  <a:pt x="77" y="138"/>
                </a:lnTo>
                <a:lnTo>
                  <a:pt x="0" y="195"/>
                </a:lnTo>
                <a:lnTo>
                  <a:pt x="23" y="223"/>
                </a:lnTo>
                <a:lnTo>
                  <a:pt x="166" y="252"/>
                </a:lnTo>
                <a:lnTo>
                  <a:pt x="286" y="348"/>
                </a:lnTo>
                <a:lnTo>
                  <a:pt x="328" y="305"/>
                </a:lnTo>
                <a:lnTo>
                  <a:pt x="450" y="334"/>
                </a:lnTo>
                <a:lnTo>
                  <a:pt x="537" y="305"/>
                </a:lnTo>
                <a:lnTo>
                  <a:pt x="560" y="334"/>
                </a:lnTo>
                <a:lnTo>
                  <a:pt x="724" y="277"/>
                </a:lnTo>
                <a:lnTo>
                  <a:pt x="876" y="195"/>
                </a:lnTo>
                <a:lnTo>
                  <a:pt x="844" y="167"/>
                </a:lnTo>
                <a:lnTo>
                  <a:pt x="899" y="112"/>
                </a:lnTo>
                <a:lnTo>
                  <a:pt x="701" y="223"/>
                </a:lnTo>
                <a:lnTo>
                  <a:pt x="461" y="305"/>
                </a:lnTo>
                <a:lnTo>
                  <a:pt x="208" y="209"/>
                </a:lnTo>
                <a:lnTo>
                  <a:pt x="65" y="70"/>
                </a:lnTo>
                <a:lnTo>
                  <a:pt x="231" y="56"/>
                </a:lnTo>
                <a:lnTo>
                  <a:pt x="32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68" name="Freeform 49">
            <a:extLst>
              <a:ext uri="{FF2B5EF4-FFF2-40B4-BE49-F238E27FC236}">
                <a16:creationId xmlns:a16="http://schemas.microsoft.com/office/drawing/2014/main" id="{51BA8D9D-2487-4032-BD19-9C5C50146774}"/>
              </a:ext>
            </a:extLst>
          </p:cNvPr>
          <p:cNvSpPr>
            <a:spLocks/>
          </p:cNvSpPr>
          <p:nvPr/>
        </p:nvSpPr>
        <p:spPr bwMode="auto">
          <a:xfrm>
            <a:off x="8443020" y="6462117"/>
            <a:ext cx="367605" cy="311051"/>
          </a:xfrm>
          <a:custGeom>
            <a:avLst/>
            <a:gdLst>
              <a:gd name="T0" fmla="*/ 0 w 493"/>
              <a:gd name="T1" fmla="*/ 220396 h 417"/>
              <a:gd name="T2" fmla="*/ 209975 w 493"/>
              <a:gd name="T3" fmla="*/ 121735 h 417"/>
              <a:gd name="T4" fmla="*/ 392112 w 493"/>
              <a:gd name="T5" fmla="*/ 0 h 417"/>
              <a:gd name="T6" fmla="*/ 174184 w 493"/>
              <a:gd name="T7" fmla="*/ 166292 h 417"/>
              <a:gd name="T8" fmla="*/ 52494 w 493"/>
              <a:gd name="T9" fmla="*/ 220396 h 417"/>
              <a:gd name="T10" fmla="*/ 122485 w 493"/>
              <a:gd name="T11" fmla="*/ 288027 h 417"/>
              <a:gd name="T12" fmla="*/ 209975 w 493"/>
              <a:gd name="T13" fmla="*/ 331788 h 417"/>
              <a:gd name="T14" fmla="*/ 69992 w 493"/>
              <a:gd name="T15" fmla="*/ 276888 h 417"/>
              <a:gd name="T16" fmla="*/ 18293 w 493"/>
              <a:gd name="T17" fmla="*/ 232331 h 417"/>
              <a:gd name="T18" fmla="*/ 0 w 493"/>
              <a:gd name="T19" fmla="*/ 220396 h 417"/>
              <a:gd name="T20" fmla="*/ 0 w 493"/>
              <a:gd name="T21" fmla="*/ 220396 h 417"/>
              <a:gd name="T22" fmla="*/ 0 w 493"/>
              <a:gd name="T23" fmla="*/ 220396 h 41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93" h="417">
                <a:moveTo>
                  <a:pt x="0" y="277"/>
                </a:moveTo>
                <a:lnTo>
                  <a:pt x="264" y="153"/>
                </a:lnTo>
                <a:lnTo>
                  <a:pt x="493" y="0"/>
                </a:lnTo>
                <a:lnTo>
                  <a:pt x="219" y="209"/>
                </a:lnTo>
                <a:lnTo>
                  <a:pt x="66" y="277"/>
                </a:lnTo>
                <a:lnTo>
                  <a:pt x="154" y="362"/>
                </a:lnTo>
                <a:lnTo>
                  <a:pt x="264" y="417"/>
                </a:lnTo>
                <a:lnTo>
                  <a:pt x="88" y="348"/>
                </a:lnTo>
                <a:lnTo>
                  <a:pt x="23" y="292"/>
                </a:lnTo>
                <a:lnTo>
                  <a:pt x="0" y="27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69" name="Freeform 50">
            <a:extLst>
              <a:ext uri="{FF2B5EF4-FFF2-40B4-BE49-F238E27FC236}">
                <a16:creationId xmlns:a16="http://schemas.microsoft.com/office/drawing/2014/main" id="{6568874F-8676-48A9-A181-6A8E4836C0BF}"/>
              </a:ext>
            </a:extLst>
          </p:cNvPr>
          <p:cNvSpPr>
            <a:spLocks/>
          </p:cNvSpPr>
          <p:nvPr/>
        </p:nvSpPr>
        <p:spPr bwMode="auto">
          <a:xfrm>
            <a:off x="7612560" y="6514208"/>
            <a:ext cx="358675" cy="227707"/>
          </a:xfrm>
          <a:custGeom>
            <a:avLst/>
            <a:gdLst>
              <a:gd name="T0" fmla="*/ 137604 w 481"/>
              <a:gd name="T1" fmla="*/ 0 h 306"/>
              <a:gd name="T2" fmla="*/ 85903 w 481"/>
              <a:gd name="T3" fmla="*/ 43656 h 306"/>
              <a:gd name="T4" fmla="*/ 0 w 481"/>
              <a:gd name="T5" fmla="*/ 76994 h 306"/>
              <a:gd name="T6" fmla="*/ 85903 w 481"/>
              <a:gd name="T7" fmla="*/ 122237 h 306"/>
              <a:gd name="T8" fmla="*/ 7159 w 481"/>
              <a:gd name="T9" fmla="*/ 164306 h 306"/>
              <a:gd name="T10" fmla="*/ 69200 w 481"/>
              <a:gd name="T11" fmla="*/ 187325 h 306"/>
              <a:gd name="T12" fmla="*/ 42156 w 481"/>
              <a:gd name="T13" fmla="*/ 220662 h 306"/>
              <a:gd name="T14" fmla="*/ 269640 w 481"/>
              <a:gd name="T15" fmla="*/ 242887 h 306"/>
              <a:gd name="T16" fmla="*/ 269640 w 481"/>
              <a:gd name="T17" fmla="*/ 209550 h 306"/>
              <a:gd name="T18" fmla="*/ 329295 w 481"/>
              <a:gd name="T19" fmla="*/ 187325 h 306"/>
              <a:gd name="T20" fmla="*/ 174192 w 481"/>
              <a:gd name="T21" fmla="*/ 187325 h 306"/>
              <a:gd name="T22" fmla="*/ 77154 w 481"/>
              <a:gd name="T23" fmla="*/ 164306 h 306"/>
              <a:gd name="T24" fmla="*/ 128855 w 481"/>
              <a:gd name="T25" fmla="*/ 130968 h 306"/>
              <a:gd name="T26" fmla="*/ 278390 w 481"/>
              <a:gd name="T27" fmla="*/ 153987 h 306"/>
              <a:gd name="T28" fmla="*/ 382587 w 481"/>
              <a:gd name="T29" fmla="*/ 142081 h 306"/>
              <a:gd name="T30" fmla="*/ 338840 w 481"/>
              <a:gd name="T31" fmla="*/ 122237 h 306"/>
              <a:gd name="T32" fmla="*/ 226689 w 481"/>
              <a:gd name="T33" fmla="*/ 122237 h 306"/>
              <a:gd name="T34" fmla="*/ 137604 w 481"/>
              <a:gd name="T35" fmla="*/ 110331 h 306"/>
              <a:gd name="T36" fmla="*/ 60450 w 481"/>
              <a:gd name="T37" fmla="*/ 88106 h 306"/>
              <a:gd name="T38" fmla="*/ 137604 w 481"/>
              <a:gd name="T39" fmla="*/ 0 h 306"/>
              <a:gd name="T40" fmla="*/ 137604 w 481"/>
              <a:gd name="T41" fmla="*/ 0 h 306"/>
              <a:gd name="T42" fmla="*/ 137604 w 481"/>
              <a:gd name="T43" fmla="*/ 0 h 30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81" h="306">
                <a:moveTo>
                  <a:pt x="173" y="0"/>
                </a:moveTo>
                <a:lnTo>
                  <a:pt x="108" y="55"/>
                </a:lnTo>
                <a:lnTo>
                  <a:pt x="0" y="97"/>
                </a:lnTo>
                <a:lnTo>
                  <a:pt x="108" y="154"/>
                </a:lnTo>
                <a:lnTo>
                  <a:pt x="9" y="207"/>
                </a:lnTo>
                <a:lnTo>
                  <a:pt x="87" y="236"/>
                </a:lnTo>
                <a:lnTo>
                  <a:pt x="53" y="278"/>
                </a:lnTo>
                <a:lnTo>
                  <a:pt x="339" y="306"/>
                </a:lnTo>
                <a:lnTo>
                  <a:pt x="339" y="264"/>
                </a:lnTo>
                <a:lnTo>
                  <a:pt x="414" y="236"/>
                </a:lnTo>
                <a:lnTo>
                  <a:pt x="219" y="236"/>
                </a:lnTo>
                <a:lnTo>
                  <a:pt x="97" y="207"/>
                </a:lnTo>
                <a:lnTo>
                  <a:pt x="162" y="165"/>
                </a:lnTo>
                <a:lnTo>
                  <a:pt x="350" y="194"/>
                </a:lnTo>
                <a:lnTo>
                  <a:pt x="481" y="179"/>
                </a:lnTo>
                <a:lnTo>
                  <a:pt x="426" y="154"/>
                </a:lnTo>
                <a:lnTo>
                  <a:pt x="285" y="154"/>
                </a:lnTo>
                <a:lnTo>
                  <a:pt x="173" y="139"/>
                </a:lnTo>
                <a:lnTo>
                  <a:pt x="76" y="111"/>
                </a:lnTo>
                <a:lnTo>
                  <a:pt x="17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70" name="Freeform 51">
            <a:extLst>
              <a:ext uri="{FF2B5EF4-FFF2-40B4-BE49-F238E27FC236}">
                <a16:creationId xmlns:a16="http://schemas.microsoft.com/office/drawing/2014/main" id="{EE854AFC-CFB6-4E05-9A96-CA251997E04A}"/>
              </a:ext>
            </a:extLst>
          </p:cNvPr>
          <p:cNvSpPr>
            <a:spLocks/>
          </p:cNvSpPr>
          <p:nvPr/>
        </p:nvSpPr>
        <p:spPr bwMode="auto">
          <a:xfrm>
            <a:off x="7971235" y="6700243"/>
            <a:ext cx="455414" cy="104180"/>
          </a:xfrm>
          <a:custGeom>
            <a:avLst/>
            <a:gdLst>
              <a:gd name="T0" fmla="*/ 0 w 614"/>
              <a:gd name="T1" fmla="*/ 0 h 139"/>
              <a:gd name="T2" fmla="*/ 224691 w 614"/>
              <a:gd name="T3" fmla="*/ 87941 h 139"/>
              <a:gd name="T4" fmla="*/ 485775 w 614"/>
              <a:gd name="T5" fmla="*/ 33577 h 139"/>
              <a:gd name="T6" fmla="*/ 234185 w 614"/>
              <a:gd name="T7" fmla="*/ 111125 h 139"/>
              <a:gd name="T8" fmla="*/ 95731 w 614"/>
              <a:gd name="T9" fmla="*/ 99933 h 139"/>
              <a:gd name="T10" fmla="*/ 60920 w 614"/>
              <a:gd name="T11" fmla="*/ 44770 h 139"/>
              <a:gd name="T12" fmla="*/ 0 w 614"/>
              <a:gd name="T13" fmla="*/ 0 h 139"/>
              <a:gd name="T14" fmla="*/ 0 w 614"/>
              <a:gd name="T15" fmla="*/ 0 h 139"/>
              <a:gd name="T16" fmla="*/ 0 w 614"/>
              <a:gd name="T17" fmla="*/ 0 h 13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14" h="139">
                <a:moveTo>
                  <a:pt x="0" y="0"/>
                </a:moveTo>
                <a:lnTo>
                  <a:pt x="284" y="110"/>
                </a:lnTo>
                <a:lnTo>
                  <a:pt x="614" y="42"/>
                </a:lnTo>
                <a:lnTo>
                  <a:pt x="296" y="139"/>
                </a:lnTo>
                <a:lnTo>
                  <a:pt x="121" y="125"/>
                </a:lnTo>
                <a:lnTo>
                  <a:pt x="77" y="56"/>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71" name="Freeform 52">
            <a:extLst>
              <a:ext uri="{FF2B5EF4-FFF2-40B4-BE49-F238E27FC236}">
                <a16:creationId xmlns:a16="http://schemas.microsoft.com/office/drawing/2014/main" id="{A1F91653-4E9E-4D74-9A91-1A1B83302095}"/>
              </a:ext>
            </a:extLst>
          </p:cNvPr>
          <p:cNvSpPr>
            <a:spLocks/>
          </p:cNvSpPr>
          <p:nvPr/>
        </p:nvSpPr>
        <p:spPr bwMode="auto">
          <a:xfrm>
            <a:off x="8925224" y="6587133"/>
            <a:ext cx="586383" cy="133945"/>
          </a:xfrm>
          <a:custGeom>
            <a:avLst/>
            <a:gdLst>
              <a:gd name="T0" fmla="*/ 0 w 789"/>
              <a:gd name="T1" fmla="*/ 142875 h 181"/>
              <a:gd name="T2" fmla="*/ 235445 w 789"/>
              <a:gd name="T3" fmla="*/ 86830 h 181"/>
              <a:gd name="T4" fmla="*/ 390823 w 789"/>
              <a:gd name="T5" fmla="*/ 0 h 181"/>
              <a:gd name="T6" fmla="*/ 625475 w 789"/>
              <a:gd name="T7" fmla="*/ 120773 h 181"/>
              <a:gd name="T8" fmla="*/ 400336 w 789"/>
              <a:gd name="T9" fmla="*/ 33153 h 181"/>
              <a:gd name="T10" fmla="*/ 217212 w 789"/>
              <a:gd name="T11" fmla="*/ 109722 h 181"/>
              <a:gd name="T12" fmla="*/ 0 w 789"/>
              <a:gd name="T13" fmla="*/ 142875 h 181"/>
              <a:gd name="T14" fmla="*/ 0 w 789"/>
              <a:gd name="T15" fmla="*/ 142875 h 181"/>
              <a:gd name="T16" fmla="*/ 0 w 789"/>
              <a:gd name="T17" fmla="*/ 142875 h 18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89" h="181">
                <a:moveTo>
                  <a:pt x="0" y="181"/>
                </a:moveTo>
                <a:lnTo>
                  <a:pt x="297" y="110"/>
                </a:lnTo>
                <a:lnTo>
                  <a:pt x="493" y="0"/>
                </a:lnTo>
                <a:lnTo>
                  <a:pt x="789" y="153"/>
                </a:lnTo>
                <a:lnTo>
                  <a:pt x="505" y="42"/>
                </a:lnTo>
                <a:lnTo>
                  <a:pt x="274" y="139"/>
                </a:lnTo>
                <a:lnTo>
                  <a:pt x="0" y="18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72" name="Freeform 53">
            <a:extLst>
              <a:ext uri="{FF2B5EF4-FFF2-40B4-BE49-F238E27FC236}">
                <a16:creationId xmlns:a16="http://schemas.microsoft.com/office/drawing/2014/main" id="{9B7DD25B-4A1A-4B26-B0DF-432C6500FDF8}"/>
              </a:ext>
            </a:extLst>
          </p:cNvPr>
          <p:cNvSpPr>
            <a:spLocks/>
          </p:cNvSpPr>
          <p:nvPr/>
        </p:nvSpPr>
        <p:spPr bwMode="auto">
          <a:xfrm>
            <a:off x="9347896" y="6399610"/>
            <a:ext cx="318492" cy="206872"/>
          </a:xfrm>
          <a:custGeom>
            <a:avLst/>
            <a:gdLst>
              <a:gd name="T0" fmla="*/ 130480 w 427"/>
              <a:gd name="T1" fmla="*/ 0 h 278"/>
              <a:gd name="T2" fmla="*/ 243456 w 427"/>
              <a:gd name="T3" fmla="*/ 11906 h 278"/>
              <a:gd name="T4" fmla="*/ 339725 w 427"/>
              <a:gd name="T5" fmla="*/ 0 h 278"/>
              <a:gd name="T6" fmla="*/ 217997 w 427"/>
              <a:gd name="T7" fmla="*/ 53975 h 278"/>
              <a:gd name="T8" fmla="*/ 339725 w 427"/>
              <a:gd name="T9" fmla="*/ 88106 h 278"/>
              <a:gd name="T10" fmla="*/ 217997 w 427"/>
              <a:gd name="T11" fmla="*/ 132557 h 278"/>
              <a:gd name="T12" fmla="*/ 339725 w 427"/>
              <a:gd name="T13" fmla="*/ 198438 h 278"/>
              <a:gd name="T14" fmla="*/ 225953 w 427"/>
              <a:gd name="T15" fmla="*/ 220663 h 278"/>
              <a:gd name="T16" fmla="*/ 60466 w 427"/>
              <a:gd name="T17" fmla="*/ 143669 h 278"/>
              <a:gd name="T18" fmla="*/ 261755 w 427"/>
              <a:gd name="T19" fmla="*/ 88106 h 278"/>
              <a:gd name="T20" fmla="*/ 182990 w 427"/>
              <a:gd name="T21" fmla="*/ 65881 h 278"/>
              <a:gd name="T22" fmla="*/ 0 w 427"/>
              <a:gd name="T23" fmla="*/ 110332 h 278"/>
              <a:gd name="T24" fmla="*/ 130480 w 427"/>
              <a:gd name="T25" fmla="*/ 0 h 278"/>
              <a:gd name="T26" fmla="*/ 130480 w 427"/>
              <a:gd name="T27" fmla="*/ 0 h 278"/>
              <a:gd name="T28" fmla="*/ 130480 w 427"/>
              <a:gd name="T29" fmla="*/ 0 h 27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27" h="278">
                <a:moveTo>
                  <a:pt x="164" y="0"/>
                </a:moveTo>
                <a:lnTo>
                  <a:pt x="306" y="15"/>
                </a:lnTo>
                <a:lnTo>
                  <a:pt x="427" y="0"/>
                </a:lnTo>
                <a:lnTo>
                  <a:pt x="274" y="68"/>
                </a:lnTo>
                <a:lnTo>
                  <a:pt x="427" y="111"/>
                </a:lnTo>
                <a:lnTo>
                  <a:pt x="274" y="167"/>
                </a:lnTo>
                <a:lnTo>
                  <a:pt x="427" y="250"/>
                </a:lnTo>
                <a:lnTo>
                  <a:pt x="284" y="278"/>
                </a:lnTo>
                <a:lnTo>
                  <a:pt x="76" y="181"/>
                </a:lnTo>
                <a:lnTo>
                  <a:pt x="329" y="111"/>
                </a:lnTo>
                <a:lnTo>
                  <a:pt x="230" y="83"/>
                </a:lnTo>
                <a:lnTo>
                  <a:pt x="0" y="139"/>
                </a:lnTo>
                <a:lnTo>
                  <a:pt x="16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73" name="Freeform 54">
            <a:extLst>
              <a:ext uri="{FF2B5EF4-FFF2-40B4-BE49-F238E27FC236}">
                <a16:creationId xmlns:a16="http://schemas.microsoft.com/office/drawing/2014/main" id="{9FEF04ED-C9F6-423B-8DE6-3FDA163DECDA}"/>
              </a:ext>
            </a:extLst>
          </p:cNvPr>
          <p:cNvSpPr>
            <a:spLocks/>
          </p:cNvSpPr>
          <p:nvPr/>
        </p:nvSpPr>
        <p:spPr bwMode="auto">
          <a:xfrm>
            <a:off x="9373195" y="5551289"/>
            <a:ext cx="220266" cy="145852"/>
          </a:xfrm>
          <a:custGeom>
            <a:avLst/>
            <a:gdLst>
              <a:gd name="T0" fmla="*/ 0 w 297"/>
              <a:gd name="T1" fmla="*/ 55333 h 194"/>
              <a:gd name="T2" fmla="*/ 70406 w 297"/>
              <a:gd name="T3" fmla="*/ 21652 h 194"/>
              <a:gd name="T4" fmla="*/ 70406 w 297"/>
              <a:gd name="T5" fmla="*/ 89015 h 194"/>
              <a:gd name="T6" fmla="*/ 234950 w 297"/>
              <a:gd name="T7" fmla="*/ 0 h 194"/>
              <a:gd name="T8" fmla="*/ 18195 w 297"/>
              <a:gd name="T9" fmla="*/ 155575 h 194"/>
              <a:gd name="T10" fmla="*/ 9493 w 297"/>
              <a:gd name="T11" fmla="*/ 77788 h 194"/>
              <a:gd name="T12" fmla="*/ 0 w 297"/>
              <a:gd name="T13" fmla="*/ 55333 h 194"/>
              <a:gd name="T14" fmla="*/ 0 w 297"/>
              <a:gd name="T15" fmla="*/ 55333 h 194"/>
              <a:gd name="T16" fmla="*/ 0 w 297"/>
              <a:gd name="T17" fmla="*/ 55333 h 19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7" h="194">
                <a:moveTo>
                  <a:pt x="0" y="69"/>
                </a:moveTo>
                <a:lnTo>
                  <a:pt x="89" y="27"/>
                </a:lnTo>
                <a:lnTo>
                  <a:pt x="89" y="111"/>
                </a:lnTo>
                <a:lnTo>
                  <a:pt x="297" y="0"/>
                </a:lnTo>
                <a:lnTo>
                  <a:pt x="23" y="194"/>
                </a:lnTo>
                <a:lnTo>
                  <a:pt x="12" y="97"/>
                </a:lnTo>
                <a:lnTo>
                  <a:pt x="0"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74" name="Freeform 55">
            <a:extLst>
              <a:ext uri="{FF2B5EF4-FFF2-40B4-BE49-F238E27FC236}">
                <a16:creationId xmlns:a16="http://schemas.microsoft.com/office/drawing/2014/main" id="{3360830B-CFE5-437C-9889-F2AA71EB26C4}"/>
              </a:ext>
            </a:extLst>
          </p:cNvPr>
          <p:cNvSpPr>
            <a:spLocks/>
          </p:cNvSpPr>
          <p:nvPr/>
        </p:nvSpPr>
        <p:spPr bwMode="auto">
          <a:xfrm>
            <a:off x="9260086" y="5706071"/>
            <a:ext cx="218778" cy="145852"/>
          </a:xfrm>
          <a:custGeom>
            <a:avLst/>
            <a:gdLst>
              <a:gd name="T0" fmla="*/ 0 w 294"/>
              <a:gd name="T1" fmla="*/ 56356 h 196"/>
              <a:gd name="T2" fmla="*/ 69850 w 294"/>
              <a:gd name="T3" fmla="*/ 23019 h 196"/>
              <a:gd name="T4" fmla="*/ 69850 w 294"/>
              <a:gd name="T5" fmla="*/ 88900 h 196"/>
              <a:gd name="T6" fmla="*/ 233363 w 294"/>
              <a:gd name="T7" fmla="*/ 0 h 196"/>
              <a:gd name="T8" fmla="*/ 16669 w 294"/>
              <a:gd name="T9" fmla="*/ 155575 h 196"/>
              <a:gd name="T10" fmla="*/ 7938 w 294"/>
              <a:gd name="T11" fmla="*/ 78581 h 196"/>
              <a:gd name="T12" fmla="*/ 0 w 294"/>
              <a:gd name="T13" fmla="*/ 56356 h 196"/>
              <a:gd name="T14" fmla="*/ 0 w 294"/>
              <a:gd name="T15" fmla="*/ 56356 h 196"/>
              <a:gd name="T16" fmla="*/ 0 w 294"/>
              <a:gd name="T17" fmla="*/ 56356 h 19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4" h="196">
                <a:moveTo>
                  <a:pt x="0" y="71"/>
                </a:moveTo>
                <a:lnTo>
                  <a:pt x="88" y="29"/>
                </a:lnTo>
                <a:lnTo>
                  <a:pt x="88" y="112"/>
                </a:lnTo>
                <a:lnTo>
                  <a:pt x="294" y="0"/>
                </a:lnTo>
                <a:lnTo>
                  <a:pt x="21" y="196"/>
                </a:lnTo>
                <a:lnTo>
                  <a:pt x="10" y="99"/>
                </a:lnTo>
                <a:lnTo>
                  <a:pt x="0" y="7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75" name="Freeform 56">
            <a:extLst>
              <a:ext uri="{FF2B5EF4-FFF2-40B4-BE49-F238E27FC236}">
                <a16:creationId xmlns:a16="http://schemas.microsoft.com/office/drawing/2014/main" id="{187AC936-5E63-4E35-A52C-FD6E630FD06F}"/>
              </a:ext>
            </a:extLst>
          </p:cNvPr>
          <p:cNvSpPr>
            <a:spLocks/>
          </p:cNvSpPr>
          <p:nvPr/>
        </p:nvSpPr>
        <p:spPr bwMode="auto">
          <a:xfrm>
            <a:off x="9154418" y="5872758"/>
            <a:ext cx="218777" cy="142875"/>
          </a:xfrm>
          <a:custGeom>
            <a:avLst/>
            <a:gdLst>
              <a:gd name="T0" fmla="*/ 0 w 296"/>
              <a:gd name="T1" fmla="*/ 54485 h 193"/>
              <a:gd name="T2" fmla="*/ 69378 w 296"/>
              <a:gd name="T3" fmla="*/ 22110 h 193"/>
              <a:gd name="T4" fmla="*/ 69378 w 296"/>
              <a:gd name="T5" fmla="*/ 87650 h 193"/>
              <a:gd name="T6" fmla="*/ 233362 w 296"/>
              <a:gd name="T7" fmla="*/ 0 h 193"/>
              <a:gd name="T8" fmla="*/ 16556 w 296"/>
              <a:gd name="T9" fmla="*/ 152400 h 193"/>
              <a:gd name="T10" fmla="*/ 9461 w 296"/>
              <a:gd name="T11" fmla="*/ 76595 h 193"/>
              <a:gd name="T12" fmla="*/ 0 w 296"/>
              <a:gd name="T13" fmla="*/ 54485 h 193"/>
              <a:gd name="T14" fmla="*/ 0 w 296"/>
              <a:gd name="T15" fmla="*/ 54485 h 193"/>
              <a:gd name="T16" fmla="*/ 0 w 296"/>
              <a:gd name="T17" fmla="*/ 54485 h 19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6" h="193">
                <a:moveTo>
                  <a:pt x="0" y="69"/>
                </a:moveTo>
                <a:lnTo>
                  <a:pt x="88" y="28"/>
                </a:lnTo>
                <a:lnTo>
                  <a:pt x="88" y="111"/>
                </a:lnTo>
                <a:lnTo>
                  <a:pt x="296" y="0"/>
                </a:lnTo>
                <a:lnTo>
                  <a:pt x="21" y="193"/>
                </a:lnTo>
                <a:lnTo>
                  <a:pt x="12" y="97"/>
                </a:lnTo>
                <a:lnTo>
                  <a:pt x="0"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76" name="Freeform 57">
            <a:extLst>
              <a:ext uri="{FF2B5EF4-FFF2-40B4-BE49-F238E27FC236}">
                <a16:creationId xmlns:a16="http://schemas.microsoft.com/office/drawing/2014/main" id="{D63906FF-DF59-4DF5-92A2-3C826F8966AC}"/>
              </a:ext>
            </a:extLst>
          </p:cNvPr>
          <p:cNvSpPr>
            <a:spLocks/>
          </p:cNvSpPr>
          <p:nvPr/>
        </p:nvSpPr>
        <p:spPr bwMode="auto">
          <a:xfrm>
            <a:off x="9030890" y="6048375"/>
            <a:ext cx="220266" cy="144364"/>
          </a:xfrm>
          <a:custGeom>
            <a:avLst/>
            <a:gdLst>
              <a:gd name="T0" fmla="*/ 0 w 297"/>
              <a:gd name="T1" fmla="*/ 55278 h 195"/>
              <a:gd name="T2" fmla="*/ 69615 w 297"/>
              <a:gd name="T3" fmla="*/ 22111 h 195"/>
              <a:gd name="T4" fmla="*/ 69615 w 297"/>
              <a:gd name="T5" fmla="*/ 86865 h 195"/>
              <a:gd name="T6" fmla="*/ 234950 w 297"/>
              <a:gd name="T7" fmla="*/ 0 h 195"/>
              <a:gd name="T8" fmla="*/ 18195 w 297"/>
              <a:gd name="T9" fmla="*/ 153988 h 195"/>
              <a:gd name="T10" fmla="*/ 8702 w 297"/>
              <a:gd name="T11" fmla="*/ 76599 h 195"/>
              <a:gd name="T12" fmla="*/ 0 w 297"/>
              <a:gd name="T13" fmla="*/ 55278 h 195"/>
              <a:gd name="T14" fmla="*/ 0 w 297"/>
              <a:gd name="T15" fmla="*/ 55278 h 195"/>
              <a:gd name="T16" fmla="*/ 0 w 297"/>
              <a:gd name="T17" fmla="*/ 55278 h 19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7" h="195">
                <a:moveTo>
                  <a:pt x="0" y="70"/>
                </a:moveTo>
                <a:lnTo>
                  <a:pt x="88" y="28"/>
                </a:lnTo>
                <a:lnTo>
                  <a:pt x="88" y="110"/>
                </a:lnTo>
                <a:lnTo>
                  <a:pt x="297" y="0"/>
                </a:lnTo>
                <a:lnTo>
                  <a:pt x="23" y="195"/>
                </a:lnTo>
                <a:lnTo>
                  <a:pt x="11" y="97"/>
                </a:lnTo>
                <a:lnTo>
                  <a:pt x="0" y="7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77" name="Freeform 58">
            <a:extLst>
              <a:ext uri="{FF2B5EF4-FFF2-40B4-BE49-F238E27FC236}">
                <a16:creationId xmlns:a16="http://schemas.microsoft.com/office/drawing/2014/main" id="{7568F490-C43E-4348-B180-D1496101DB04}"/>
              </a:ext>
            </a:extLst>
          </p:cNvPr>
          <p:cNvSpPr>
            <a:spLocks/>
          </p:cNvSpPr>
          <p:nvPr/>
        </p:nvSpPr>
        <p:spPr bwMode="auto">
          <a:xfrm>
            <a:off x="8344794" y="4516935"/>
            <a:ext cx="1379636" cy="889992"/>
          </a:xfrm>
          <a:custGeom>
            <a:avLst/>
            <a:gdLst>
              <a:gd name="T0" fmla="*/ 1427909 w 1852"/>
              <a:gd name="T1" fmla="*/ 0 h 1196"/>
              <a:gd name="T2" fmla="*/ 627739 w 1852"/>
              <a:gd name="T3" fmla="*/ 11113 h 1196"/>
              <a:gd name="T4" fmla="*/ 0 w 1852"/>
              <a:gd name="T5" fmla="*/ 0 h 1196"/>
              <a:gd name="T6" fmla="*/ 0 w 1852"/>
              <a:gd name="T7" fmla="*/ 188913 h 1196"/>
              <a:gd name="T8" fmla="*/ 17481 w 1852"/>
              <a:gd name="T9" fmla="*/ 188913 h 1196"/>
              <a:gd name="T10" fmla="*/ 17481 w 1852"/>
              <a:gd name="T11" fmla="*/ 23019 h 1196"/>
              <a:gd name="T12" fmla="*/ 539538 w 1852"/>
              <a:gd name="T13" fmla="*/ 34131 h 1196"/>
              <a:gd name="T14" fmla="*/ 1009945 w 1852"/>
              <a:gd name="T15" fmla="*/ 34131 h 1196"/>
              <a:gd name="T16" fmla="*/ 1410427 w 1852"/>
              <a:gd name="T17" fmla="*/ 23019 h 1196"/>
              <a:gd name="T18" fmla="*/ 1385000 w 1852"/>
              <a:gd name="T19" fmla="*/ 474663 h 1196"/>
              <a:gd name="T20" fmla="*/ 1376259 w 1852"/>
              <a:gd name="T21" fmla="*/ 949325 h 1196"/>
              <a:gd name="T22" fmla="*/ 1419168 w 1852"/>
              <a:gd name="T23" fmla="*/ 938213 h 1196"/>
              <a:gd name="T24" fmla="*/ 1427909 w 1852"/>
              <a:gd name="T25" fmla="*/ 519906 h 1196"/>
              <a:gd name="T26" fmla="*/ 1471612 w 1852"/>
              <a:gd name="T27" fmla="*/ 67469 h 1196"/>
              <a:gd name="T28" fmla="*/ 1435855 w 1852"/>
              <a:gd name="T29" fmla="*/ 45244 h 1196"/>
              <a:gd name="T30" fmla="*/ 1471612 w 1852"/>
              <a:gd name="T31" fmla="*/ 11113 h 1196"/>
              <a:gd name="T32" fmla="*/ 1427909 w 1852"/>
              <a:gd name="T33" fmla="*/ 0 h 1196"/>
              <a:gd name="T34" fmla="*/ 1427909 w 1852"/>
              <a:gd name="T35" fmla="*/ 0 h 1196"/>
              <a:gd name="T36" fmla="*/ 1427909 w 1852"/>
              <a:gd name="T37" fmla="*/ 0 h 119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852" h="1196">
                <a:moveTo>
                  <a:pt x="1797" y="0"/>
                </a:moveTo>
                <a:lnTo>
                  <a:pt x="790" y="14"/>
                </a:lnTo>
                <a:lnTo>
                  <a:pt x="0" y="0"/>
                </a:lnTo>
                <a:lnTo>
                  <a:pt x="0" y="238"/>
                </a:lnTo>
                <a:lnTo>
                  <a:pt x="22" y="238"/>
                </a:lnTo>
                <a:lnTo>
                  <a:pt x="22" y="29"/>
                </a:lnTo>
                <a:lnTo>
                  <a:pt x="679" y="43"/>
                </a:lnTo>
                <a:lnTo>
                  <a:pt x="1271" y="43"/>
                </a:lnTo>
                <a:lnTo>
                  <a:pt x="1775" y="29"/>
                </a:lnTo>
                <a:lnTo>
                  <a:pt x="1743" y="598"/>
                </a:lnTo>
                <a:lnTo>
                  <a:pt x="1732" y="1196"/>
                </a:lnTo>
                <a:lnTo>
                  <a:pt x="1786" y="1182"/>
                </a:lnTo>
                <a:lnTo>
                  <a:pt x="1797" y="655"/>
                </a:lnTo>
                <a:lnTo>
                  <a:pt x="1852" y="85"/>
                </a:lnTo>
                <a:lnTo>
                  <a:pt x="1807" y="57"/>
                </a:lnTo>
                <a:lnTo>
                  <a:pt x="1852" y="14"/>
                </a:lnTo>
                <a:lnTo>
                  <a:pt x="1797"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78" name="Freeform 59">
            <a:extLst>
              <a:ext uri="{FF2B5EF4-FFF2-40B4-BE49-F238E27FC236}">
                <a16:creationId xmlns:a16="http://schemas.microsoft.com/office/drawing/2014/main" id="{12074D1F-3466-44EE-9EDE-A77CAC242247}"/>
              </a:ext>
            </a:extLst>
          </p:cNvPr>
          <p:cNvSpPr>
            <a:spLocks/>
          </p:cNvSpPr>
          <p:nvPr/>
        </p:nvSpPr>
        <p:spPr bwMode="auto">
          <a:xfrm>
            <a:off x="9405938" y="5789414"/>
            <a:ext cx="244078" cy="392906"/>
          </a:xfrm>
          <a:custGeom>
            <a:avLst/>
            <a:gdLst>
              <a:gd name="T0" fmla="*/ 260350 w 329"/>
              <a:gd name="T1" fmla="*/ 0 h 529"/>
              <a:gd name="T2" fmla="*/ 252437 w 329"/>
              <a:gd name="T3" fmla="*/ 286794 h 529"/>
              <a:gd name="T4" fmla="*/ 260350 w 329"/>
              <a:gd name="T5" fmla="*/ 385826 h 529"/>
              <a:gd name="T6" fmla="*/ 208913 w 329"/>
              <a:gd name="T7" fmla="*/ 408009 h 529"/>
              <a:gd name="T8" fmla="*/ 0 w 329"/>
              <a:gd name="T9" fmla="*/ 419100 h 529"/>
              <a:gd name="T10" fmla="*/ 26905 w 329"/>
              <a:gd name="T11" fmla="*/ 363643 h 529"/>
              <a:gd name="T12" fmla="*/ 182008 w 329"/>
              <a:gd name="T13" fmla="*/ 363643 h 529"/>
              <a:gd name="T14" fmla="*/ 208913 w 329"/>
              <a:gd name="T15" fmla="*/ 55457 h 529"/>
              <a:gd name="T16" fmla="*/ 260350 w 329"/>
              <a:gd name="T17" fmla="*/ 0 h 529"/>
              <a:gd name="T18" fmla="*/ 260350 w 329"/>
              <a:gd name="T19" fmla="*/ 0 h 529"/>
              <a:gd name="T20" fmla="*/ 260350 w 329"/>
              <a:gd name="T21" fmla="*/ 0 h 5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29" h="529">
                <a:moveTo>
                  <a:pt x="329" y="0"/>
                </a:moveTo>
                <a:lnTo>
                  <a:pt x="319" y="362"/>
                </a:lnTo>
                <a:lnTo>
                  <a:pt x="329" y="487"/>
                </a:lnTo>
                <a:lnTo>
                  <a:pt x="264" y="515"/>
                </a:lnTo>
                <a:lnTo>
                  <a:pt x="0" y="529"/>
                </a:lnTo>
                <a:lnTo>
                  <a:pt x="34" y="459"/>
                </a:lnTo>
                <a:lnTo>
                  <a:pt x="230" y="459"/>
                </a:lnTo>
                <a:lnTo>
                  <a:pt x="264" y="70"/>
                </a:lnTo>
                <a:lnTo>
                  <a:pt x="32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79" name="Freeform 60">
            <a:extLst>
              <a:ext uri="{FF2B5EF4-FFF2-40B4-BE49-F238E27FC236}">
                <a16:creationId xmlns:a16="http://schemas.microsoft.com/office/drawing/2014/main" id="{5E4510D6-CFA9-43B7-A97B-5230E4D845B6}"/>
              </a:ext>
            </a:extLst>
          </p:cNvPr>
          <p:cNvSpPr>
            <a:spLocks/>
          </p:cNvSpPr>
          <p:nvPr/>
        </p:nvSpPr>
        <p:spPr bwMode="auto">
          <a:xfrm>
            <a:off x="8655844" y="4756547"/>
            <a:ext cx="961430" cy="20836"/>
          </a:xfrm>
          <a:custGeom>
            <a:avLst/>
            <a:gdLst>
              <a:gd name="T0" fmla="*/ 0 w 1294"/>
              <a:gd name="T1" fmla="*/ 22225 h 28"/>
              <a:gd name="T2" fmla="*/ 1025525 w 1294"/>
              <a:gd name="T3" fmla="*/ 22225 h 28"/>
              <a:gd name="T4" fmla="*/ 1025525 w 1294"/>
              <a:gd name="T5" fmla="*/ 0 h 28"/>
              <a:gd name="T6" fmla="*/ 0 w 1294"/>
              <a:gd name="T7" fmla="*/ 22225 h 28"/>
              <a:gd name="T8" fmla="*/ 0 w 1294"/>
              <a:gd name="T9" fmla="*/ 22225 h 28"/>
              <a:gd name="T10" fmla="*/ 0 w 1294"/>
              <a:gd name="T11" fmla="*/ 22225 h 2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94" h="28">
                <a:moveTo>
                  <a:pt x="0" y="28"/>
                </a:moveTo>
                <a:lnTo>
                  <a:pt x="1294" y="28"/>
                </a:lnTo>
                <a:lnTo>
                  <a:pt x="1294" y="0"/>
                </a:lnTo>
                <a:lnTo>
                  <a:pt x="0"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80" name="Freeform 61">
            <a:extLst>
              <a:ext uri="{FF2B5EF4-FFF2-40B4-BE49-F238E27FC236}">
                <a16:creationId xmlns:a16="http://schemas.microsoft.com/office/drawing/2014/main" id="{E8ABC3C4-562D-4795-8E81-F07656F6CA98}"/>
              </a:ext>
            </a:extLst>
          </p:cNvPr>
          <p:cNvSpPr>
            <a:spLocks/>
          </p:cNvSpPr>
          <p:nvPr/>
        </p:nvSpPr>
        <p:spPr bwMode="auto">
          <a:xfrm>
            <a:off x="8761513" y="5034856"/>
            <a:ext cx="848320" cy="20836"/>
          </a:xfrm>
          <a:custGeom>
            <a:avLst/>
            <a:gdLst>
              <a:gd name="T0" fmla="*/ 0 w 1139"/>
              <a:gd name="T1" fmla="*/ 0 h 26"/>
              <a:gd name="T2" fmla="*/ 896931 w 1139"/>
              <a:gd name="T3" fmla="*/ 22225 h 26"/>
              <a:gd name="T4" fmla="*/ 904875 w 1139"/>
              <a:gd name="T5" fmla="*/ 0 h 26"/>
              <a:gd name="T6" fmla="*/ 0 w 1139"/>
              <a:gd name="T7" fmla="*/ 0 h 26"/>
              <a:gd name="T8" fmla="*/ 0 w 1139"/>
              <a:gd name="T9" fmla="*/ 0 h 26"/>
              <a:gd name="T10" fmla="*/ 0 w 1139"/>
              <a:gd name="T11" fmla="*/ 0 h 2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39" h="26">
                <a:moveTo>
                  <a:pt x="0" y="0"/>
                </a:moveTo>
                <a:lnTo>
                  <a:pt x="1129" y="26"/>
                </a:lnTo>
                <a:lnTo>
                  <a:pt x="11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81" name="Freeform 62">
            <a:extLst>
              <a:ext uri="{FF2B5EF4-FFF2-40B4-BE49-F238E27FC236}">
                <a16:creationId xmlns:a16="http://schemas.microsoft.com/office/drawing/2014/main" id="{BA15BA73-D1D0-4CB9-B615-1C2AFE11FFD1}"/>
              </a:ext>
            </a:extLst>
          </p:cNvPr>
          <p:cNvSpPr>
            <a:spLocks/>
          </p:cNvSpPr>
          <p:nvPr/>
        </p:nvSpPr>
        <p:spPr bwMode="auto">
          <a:xfrm>
            <a:off x="8834438" y="5386090"/>
            <a:ext cx="187523" cy="10418"/>
          </a:xfrm>
          <a:custGeom>
            <a:avLst/>
            <a:gdLst>
              <a:gd name="T0" fmla="*/ 52180 w 253"/>
              <a:gd name="T1" fmla="*/ 8731 h 14"/>
              <a:gd name="T2" fmla="*/ 200025 w 253"/>
              <a:gd name="T3" fmla="*/ 11112 h 14"/>
              <a:gd name="T4" fmla="*/ 159704 w 253"/>
              <a:gd name="T5" fmla="*/ 3175 h 14"/>
              <a:gd name="T6" fmla="*/ 0 w 253"/>
              <a:gd name="T7" fmla="*/ 0 h 14"/>
              <a:gd name="T8" fmla="*/ 52180 w 253"/>
              <a:gd name="T9" fmla="*/ 8731 h 14"/>
              <a:gd name="T10" fmla="*/ 52180 w 253"/>
              <a:gd name="T11" fmla="*/ 8731 h 14"/>
              <a:gd name="T12" fmla="*/ 52180 w 253"/>
              <a:gd name="T13" fmla="*/ 8731 h 1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53" h="14">
                <a:moveTo>
                  <a:pt x="66" y="11"/>
                </a:moveTo>
                <a:lnTo>
                  <a:pt x="253" y="14"/>
                </a:lnTo>
                <a:lnTo>
                  <a:pt x="202" y="4"/>
                </a:lnTo>
                <a:lnTo>
                  <a:pt x="0" y="0"/>
                </a:lnTo>
                <a:lnTo>
                  <a:pt x="66"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82" name="Freeform 63">
            <a:extLst>
              <a:ext uri="{FF2B5EF4-FFF2-40B4-BE49-F238E27FC236}">
                <a16:creationId xmlns:a16="http://schemas.microsoft.com/office/drawing/2014/main" id="{1EB19063-462D-460B-BDE7-2D5AE7055A95}"/>
              </a:ext>
            </a:extLst>
          </p:cNvPr>
          <p:cNvSpPr>
            <a:spLocks/>
          </p:cNvSpPr>
          <p:nvPr/>
        </p:nvSpPr>
        <p:spPr bwMode="auto">
          <a:xfrm>
            <a:off x="8721329" y="5643563"/>
            <a:ext cx="218778" cy="13395"/>
          </a:xfrm>
          <a:custGeom>
            <a:avLst/>
            <a:gdLst>
              <a:gd name="T0" fmla="*/ 0 w 295"/>
              <a:gd name="T1" fmla="*/ 14288 h 17"/>
              <a:gd name="T2" fmla="*/ 226243 w 295"/>
              <a:gd name="T3" fmla="*/ 14288 h 17"/>
              <a:gd name="T4" fmla="*/ 233363 w 295"/>
              <a:gd name="T5" fmla="*/ 0 h 17"/>
              <a:gd name="T6" fmla="*/ 0 w 295"/>
              <a:gd name="T7" fmla="*/ 14288 h 17"/>
              <a:gd name="T8" fmla="*/ 0 w 295"/>
              <a:gd name="T9" fmla="*/ 14288 h 17"/>
              <a:gd name="T10" fmla="*/ 0 w 295"/>
              <a:gd name="T11" fmla="*/ 14288 h 1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95" h="17">
                <a:moveTo>
                  <a:pt x="0" y="17"/>
                </a:moveTo>
                <a:lnTo>
                  <a:pt x="286" y="17"/>
                </a:lnTo>
                <a:lnTo>
                  <a:pt x="295" y="0"/>
                </a:lnTo>
                <a:lnTo>
                  <a:pt x="0" y="1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83" name="Freeform 64">
            <a:extLst>
              <a:ext uri="{FF2B5EF4-FFF2-40B4-BE49-F238E27FC236}">
                <a16:creationId xmlns:a16="http://schemas.microsoft.com/office/drawing/2014/main" id="{4FFD8D26-2442-401D-B8D0-120CBC253256}"/>
              </a:ext>
            </a:extLst>
          </p:cNvPr>
          <p:cNvSpPr>
            <a:spLocks/>
          </p:cNvSpPr>
          <p:nvPr/>
        </p:nvSpPr>
        <p:spPr bwMode="auto">
          <a:xfrm>
            <a:off x="9347895" y="4580929"/>
            <a:ext cx="16371" cy="608708"/>
          </a:xfrm>
          <a:custGeom>
            <a:avLst/>
            <a:gdLst>
              <a:gd name="T0" fmla="*/ 0 w 21"/>
              <a:gd name="T1" fmla="*/ 0 h 819"/>
              <a:gd name="T2" fmla="*/ 0 w 21"/>
              <a:gd name="T3" fmla="*/ 649288 h 819"/>
              <a:gd name="T4" fmla="*/ 17462 w 21"/>
              <a:gd name="T5" fmla="*/ 11099 h 819"/>
              <a:gd name="T6" fmla="*/ 0 w 21"/>
              <a:gd name="T7" fmla="*/ 0 h 819"/>
              <a:gd name="T8" fmla="*/ 0 w 21"/>
              <a:gd name="T9" fmla="*/ 0 h 819"/>
              <a:gd name="T10" fmla="*/ 0 w 21"/>
              <a:gd name="T11" fmla="*/ 0 h 81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 h="819">
                <a:moveTo>
                  <a:pt x="0" y="0"/>
                </a:moveTo>
                <a:lnTo>
                  <a:pt x="0" y="819"/>
                </a:lnTo>
                <a:lnTo>
                  <a:pt x="21" y="14"/>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84" name="Freeform 65">
            <a:extLst>
              <a:ext uri="{FF2B5EF4-FFF2-40B4-BE49-F238E27FC236}">
                <a16:creationId xmlns:a16="http://schemas.microsoft.com/office/drawing/2014/main" id="{F16B581C-FE00-4828-834D-6D4130F2869D}"/>
              </a:ext>
            </a:extLst>
          </p:cNvPr>
          <p:cNvSpPr>
            <a:spLocks/>
          </p:cNvSpPr>
          <p:nvPr/>
        </p:nvSpPr>
        <p:spPr bwMode="auto">
          <a:xfrm>
            <a:off x="8989219" y="4580930"/>
            <a:ext cx="25301" cy="482203"/>
          </a:xfrm>
          <a:custGeom>
            <a:avLst/>
            <a:gdLst>
              <a:gd name="T0" fmla="*/ 26988 w 34"/>
              <a:gd name="T1" fmla="*/ 11113 h 648"/>
              <a:gd name="T2" fmla="*/ 9525 w 34"/>
              <a:gd name="T3" fmla="*/ 514350 h 648"/>
              <a:gd name="T4" fmla="*/ 0 w 34"/>
              <a:gd name="T5" fmla="*/ 0 h 648"/>
              <a:gd name="T6" fmla="*/ 26988 w 34"/>
              <a:gd name="T7" fmla="*/ 11113 h 648"/>
              <a:gd name="T8" fmla="*/ 26988 w 34"/>
              <a:gd name="T9" fmla="*/ 11113 h 648"/>
              <a:gd name="T10" fmla="*/ 26988 w 34"/>
              <a:gd name="T11" fmla="*/ 11113 h 64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4" h="648">
                <a:moveTo>
                  <a:pt x="34" y="14"/>
                </a:moveTo>
                <a:lnTo>
                  <a:pt x="12" y="648"/>
                </a:lnTo>
                <a:lnTo>
                  <a:pt x="0" y="0"/>
                </a:lnTo>
                <a:lnTo>
                  <a:pt x="34"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85" name="Freeform 66">
            <a:extLst>
              <a:ext uri="{FF2B5EF4-FFF2-40B4-BE49-F238E27FC236}">
                <a16:creationId xmlns:a16="http://schemas.microsoft.com/office/drawing/2014/main" id="{C613723B-246B-4596-9EDB-30528F663740}"/>
              </a:ext>
            </a:extLst>
          </p:cNvPr>
          <p:cNvSpPr>
            <a:spLocks/>
          </p:cNvSpPr>
          <p:nvPr/>
        </p:nvSpPr>
        <p:spPr bwMode="auto">
          <a:xfrm>
            <a:off x="8672215" y="4600278"/>
            <a:ext cx="23813" cy="361652"/>
          </a:xfrm>
          <a:custGeom>
            <a:avLst/>
            <a:gdLst>
              <a:gd name="T0" fmla="*/ 25400 w 31"/>
              <a:gd name="T1" fmla="*/ 0 h 485"/>
              <a:gd name="T2" fmla="*/ 17206 w 31"/>
              <a:gd name="T3" fmla="*/ 385762 h 485"/>
              <a:gd name="T4" fmla="*/ 0 w 31"/>
              <a:gd name="T5" fmla="*/ 0 h 485"/>
              <a:gd name="T6" fmla="*/ 25400 w 31"/>
              <a:gd name="T7" fmla="*/ 0 h 485"/>
              <a:gd name="T8" fmla="*/ 25400 w 31"/>
              <a:gd name="T9" fmla="*/ 0 h 485"/>
              <a:gd name="T10" fmla="*/ 25400 w 31"/>
              <a:gd name="T11" fmla="*/ 0 h 48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1" h="485">
                <a:moveTo>
                  <a:pt x="31" y="0"/>
                </a:moveTo>
                <a:lnTo>
                  <a:pt x="21" y="485"/>
                </a:lnTo>
                <a:lnTo>
                  <a:pt x="0" y="0"/>
                </a:lnTo>
                <a:lnTo>
                  <a:pt x="3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86" name="Freeform 67">
            <a:extLst>
              <a:ext uri="{FF2B5EF4-FFF2-40B4-BE49-F238E27FC236}">
                <a16:creationId xmlns:a16="http://schemas.microsoft.com/office/drawing/2014/main" id="{90BD7CA9-9EDF-40B0-A5A4-0EF2985A3A4C}"/>
              </a:ext>
            </a:extLst>
          </p:cNvPr>
          <p:cNvSpPr>
            <a:spLocks/>
          </p:cNvSpPr>
          <p:nvPr/>
        </p:nvSpPr>
        <p:spPr bwMode="auto">
          <a:xfrm>
            <a:off x="8752583" y="5109270"/>
            <a:ext cx="163711" cy="153293"/>
          </a:xfrm>
          <a:custGeom>
            <a:avLst/>
            <a:gdLst>
              <a:gd name="T0" fmla="*/ 117734 w 221"/>
              <a:gd name="T1" fmla="*/ 149084 h 204"/>
              <a:gd name="T2" fmla="*/ 66373 w 221"/>
              <a:gd name="T3" fmla="*/ 113817 h 204"/>
              <a:gd name="T4" fmla="*/ 0 w 221"/>
              <a:gd name="T5" fmla="*/ 163512 h 204"/>
              <a:gd name="T6" fmla="*/ 26865 w 221"/>
              <a:gd name="T7" fmla="*/ 119428 h 204"/>
              <a:gd name="T8" fmla="*/ 17383 w 221"/>
              <a:gd name="T9" fmla="*/ 44886 h 204"/>
              <a:gd name="T10" fmla="*/ 85337 w 221"/>
              <a:gd name="T11" fmla="*/ 0 h 204"/>
              <a:gd name="T12" fmla="*/ 174625 w 221"/>
              <a:gd name="T13" fmla="*/ 73741 h 204"/>
              <a:gd name="T14" fmla="*/ 117734 w 221"/>
              <a:gd name="T15" fmla="*/ 149084 h 204"/>
              <a:gd name="T16" fmla="*/ 117734 w 221"/>
              <a:gd name="T17" fmla="*/ 149084 h 204"/>
              <a:gd name="T18" fmla="*/ 117734 w 221"/>
              <a:gd name="T19" fmla="*/ 149084 h 2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1" h="204">
                <a:moveTo>
                  <a:pt x="149" y="186"/>
                </a:moveTo>
                <a:lnTo>
                  <a:pt x="84" y="142"/>
                </a:lnTo>
                <a:lnTo>
                  <a:pt x="0" y="204"/>
                </a:lnTo>
                <a:lnTo>
                  <a:pt x="34" y="149"/>
                </a:lnTo>
                <a:lnTo>
                  <a:pt x="22" y="56"/>
                </a:lnTo>
                <a:lnTo>
                  <a:pt x="108" y="0"/>
                </a:lnTo>
                <a:lnTo>
                  <a:pt x="221" y="92"/>
                </a:lnTo>
                <a:lnTo>
                  <a:pt x="149" y="18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87" name="Freeform 68">
            <a:extLst>
              <a:ext uri="{FF2B5EF4-FFF2-40B4-BE49-F238E27FC236}">
                <a16:creationId xmlns:a16="http://schemas.microsoft.com/office/drawing/2014/main" id="{1D913ED3-AD43-490A-BE56-19C59C3FBB48}"/>
              </a:ext>
            </a:extLst>
          </p:cNvPr>
          <p:cNvSpPr>
            <a:spLocks/>
          </p:cNvSpPr>
          <p:nvPr/>
        </p:nvSpPr>
        <p:spPr bwMode="auto">
          <a:xfrm>
            <a:off x="5664399" y="4516935"/>
            <a:ext cx="1355825" cy="1632644"/>
          </a:xfrm>
          <a:custGeom>
            <a:avLst/>
            <a:gdLst>
              <a:gd name="T0" fmla="*/ 26165 w 1824"/>
              <a:gd name="T1" fmla="*/ 0 h 2194"/>
              <a:gd name="T2" fmla="*/ 1446213 w 1824"/>
              <a:gd name="T3" fmla="*/ 0 h 2194"/>
              <a:gd name="T4" fmla="*/ 1353446 w 1824"/>
              <a:gd name="T5" fmla="*/ 1741487 h 2194"/>
              <a:gd name="T6" fmla="*/ 191877 w 1824"/>
              <a:gd name="T7" fmla="*/ 1734343 h 2194"/>
              <a:gd name="T8" fmla="*/ 0 w 1824"/>
              <a:gd name="T9" fmla="*/ 1158081 h 2194"/>
              <a:gd name="T10" fmla="*/ 26165 w 1824"/>
              <a:gd name="T11" fmla="*/ 0 h 2194"/>
              <a:gd name="T12" fmla="*/ 26165 w 1824"/>
              <a:gd name="T13" fmla="*/ 0 h 2194"/>
              <a:gd name="T14" fmla="*/ 26165 w 1824"/>
              <a:gd name="T15" fmla="*/ 0 h 219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24" h="2194">
                <a:moveTo>
                  <a:pt x="33" y="0"/>
                </a:moveTo>
                <a:lnTo>
                  <a:pt x="1824" y="0"/>
                </a:lnTo>
                <a:lnTo>
                  <a:pt x="1707" y="2194"/>
                </a:lnTo>
                <a:lnTo>
                  <a:pt x="242" y="2185"/>
                </a:lnTo>
                <a:lnTo>
                  <a:pt x="0" y="1459"/>
                </a:lnTo>
                <a:lnTo>
                  <a:pt x="33" y="0"/>
                </a:lnTo>
                <a:close/>
              </a:path>
            </a:pathLst>
          </a:custGeom>
          <a:solidFill>
            <a:srgbClr val="FFCC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88" name="Freeform 69">
            <a:extLst>
              <a:ext uri="{FF2B5EF4-FFF2-40B4-BE49-F238E27FC236}">
                <a16:creationId xmlns:a16="http://schemas.microsoft.com/office/drawing/2014/main" id="{4929901F-FF6C-416B-A871-0652F548263B}"/>
              </a:ext>
            </a:extLst>
          </p:cNvPr>
          <p:cNvSpPr>
            <a:spLocks/>
          </p:cNvSpPr>
          <p:nvPr/>
        </p:nvSpPr>
        <p:spPr bwMode="auto">
          <a:xfrm>
            <a:off x="5085458" y="4653856"/>
            <a:ext cx="977800" cy="1000125"/>
          </a:xfrm>
          <a:custGeom>
            <a:avLst/>
            <a:gdLst>
              <a:gd name="T0" fmla="*/ 382084 w 1313"/>
              <a:gd name="T1" fmla="*/ 8731 h 1344"/>
              <a:gd name="T2" fmla="*/ 455165 w 1313"/>
              <a:gd name="T3" fmla="*/ 0 h 1344"/>
              <a:gd name="T4" fmla="*/ 561608 w 1313"/>
              <a:gd name="T5" fmla="*/ 50800 h 1344"/>
              <a:gd name="T6" fmla="*/ 647399 w 1313"/>
              <a:gd name="T7" fmla="*/ 42863 h 1344"/>
              <a:gd name="T8" fmla="*/ 749076 w 1313"/>
              <a:gd name="T9" fmla="*/ 8731 h 1344"/>
              <a:gd name="T10" fmla="*/ 795149 w 1313"/>
              <a:gd name="T11" fmla="*/ 83344 h 1344"/>
              <a:gd name="T12" fmla="*/ 876967 w 1313"/>
              <a:gd name="T13" fmla="*/ 22225 h 1344"/>
              <a:gd name="T14" fmla="*/ 901592 w 1313"/>
              <a:gd name="T15" fmla="*/ 192881 h 1344"/>
              <a:gd name="T16" fmla="*/ 727628 w 1313"/>
              <a:gd name="T17" fmla="*/ 289719 h 1344"/>
              <a:gd name="T18" fmla="*/ 795149 w 1313"/>
              <a:gd name="T19" fmla="*/ 336550 h 1344"/>
              <a:gd name="T20" fmla="*/ 966729 w 1313"/>
              <a:gd name="T21" fmla="*/ 331788 h 1344"/>
              <a:gd name="T22" fmla="*/ 936544 w 1313"/>
              <a:gd name="T23" fmla="*/ 365919 h 1344"/>
              <a:gd name="T24" fmla="*/ 1031072 w 1313"/>
              <a:gd name="T25" fmla="*/ 382588 h 1344"/>
              <a:gd name="T26" fmla="*/ 1017568 w 1313"/>
              <a:gd name="T27" fmla="*/ 436563 h 1344"/>
              <a:gd name="T28" fmla="*/ 1042987 w 1313"/>
              <a:gd name="T29" fmla="*/ 461963 h 1344"/>
              <a:gd name="T30" fmla="*/ 1017568 w 1313"/>
              <a:gd name="T31" fmla="*/ 528638 h 1344"/>
              <a:gd name="T32" fmla="*/ 1038221 w 1313"/>
              <a:gd name="T33" fmla="*/ 592138 h 1344"/>
              <a:gd name="T34" fmla="*/ 391617 w 1313"/>
              <a:gd name="T35" fmla="*/ 1066800 h 1344"/>
              <a:gd name="T36" fmla="*/ 225597 w 1313"/>
              <a:gd name="T37" fmla="*/ 1066800 h 1344"/>
              <a:gd name="T38" fmla="*/ 97706 w 1313"/>
              <a:gd name="T39" fmla="*/ 1029494 h 1344"/>
              <a:gd name="T40" fmla="*/ 3972 w 1313"/>
              <a:gd name="T41" fmla="*/ 927894 h 1344"/>
              <a:gd name="T42" fmla="*/ 34157 w 1313"/>
              <a:gd name="T43" fmla="*/ 869156 h 1344"/>
              <a:gd name="T44" fmla="*/ 13504 w 1313"/>
              <a:gd name="T45" fmla="*/ 815181 h 1344"/>
              <a:gd name="T46" fmla="*/ 34157 w 1313"/>
              <a:gd name="T47" fmla="*/ 751681 h 1344"/>
              <a:gd name="T48" fmla="*/ 0 w 1313"/>
              <a:gd name="T49" fmla="*/ 697706 h 1344"/>
              <a:gd name="T50" fmla="*/ 131863 w 1313"/>
              <a:gd name="T51" fmla="*/ 528638 h 1344"/>
              <a:gd name="T52" fmla="*/ 144572 w 1313"/>
              <a:gd name="T53" fmla="*/ 415925 h 1344"/>
              <a:gd name="T54" fmla="*/ 153310 w 1313"/>
              <a:gd name="T55" fmla="*/ 282575 h 1344"/>
              <a:gd name="T56" fmla="*/ 199383 w 1313"/>
              <a:gd name="T57" fmla="*/ 180975 h 1344"/>
              <a:gd name="T58" fmla="*/ 280407 w 1313"/>
              <a:gd name="T59" fmla="*/ 127000 h 1344"/>
              <a:gd name="T60" fmla="*/ 324096 w 1313"/>
              <a:gd name="T61" fmla="*/ 25400 h 1344"/>
              <a:gd name="T62" fmla="*/ 382084 w 1313"/>
              <a:gd name="T63" fmla="*/ 8731 h 1344"/>
              <a:gd name="T64" fmla="*/ 382084 w 1313"/>
              <a:gd name="T65" fmla="*/ 8731 h 1344"/>
              <a:gd name="T66" fmla="*/ 382084 w 1313"/>
              <a:gd name="T67" fmla="*/ 8731 h 134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313" h="1344">
                <a:moveTo>
                  <a:pt x="481" y="11"/>
                </a:moveTo>
                <a:lnTo>
                  <a:pt x="573" y="0"/>
                </a:lnTo>
                <a:lnTo>
                  <a:pt x="707" y="64"/>
                </a:lnTo>
                <a:lnTo>
                  <a:pt x="815" y="54"/>
                </a:lnTo>
                <a:lnTo>
                  <a:pt x="943" y="11"/>
                </a:lnTo>
                <a:lnTo>
                  <a:pt x="1001" y="105"/>
                </a:lnTo>
                <a:lnTo>
                  <a:pt x="1104" y="28"/>
                </a:lnTo>
                <a:lnTo>
                  <a:pt x="1135" y="243"/>
                </a:lnTo>
                <a:lnTo>
                  <a:pt x="916" y="365"/>
                </a:lnTo>
                <a:lnTo>
                  <a:pt x="1001" y="424"/>
                </a:lnTo>
                <a:lnTo>
                  <a:pt x="1217" y="418"/>
                </a:lnTo>
                <a:lnTo>
                  <a:pt x="1179" y="461"/>
                </a:lnTo>
                <a:lnTo>
                  <a:pt x="1298" y="482"/>
                </a:lnTo>
                <a:lnTo>
                  <a:pt x="1281" y="550"/>
                </a:lnTo>
                <a:lnTo>
                  <a:pt x="1313" y="582"/>
                </a:lnTo>
                <a:lnTo>
                  <a:pt x="1281" y="666"/>
                </a:lnTo>
                <a:lnTo>
                  <a:pt x="1307" y="746"/>
                </a:lnTo>
                <a:lnTo>
                  <a:pt x="493" y="1344"/>
                </a:lnTo>
                <a:lnTo>
                  <a:pt x="284" y="1344"/>
                </a:lnTo>
                <a:lnTo>
                  <a:pt x="123" y="1297"/>
                </a:lnTo>
                <a:lnTo>
                  <a:pt x="5" y="1169"/>
                </a:lnTo>
                <a:lnTo>
                  <a:pt x="43" y="1095"/>
                </a:lnTo>
                <a:lnTo>
                  <a:pt x="17" y="1027"/>
                </a:lnTo>
                <a:lnTo>
                  <a:pt x="43" y="947"/>
                </a:lnTo>
                <a:lnTo>
                  <a:pt x="0" y="879"/>
                </a:lnTo>
                <a:lnTo>
                  <a:pt x="166" y="666"/>
                </a:lnTo>
                <a:lnTo>
                  <a:pt x="182" y="524"/>
                </a:lnTo>
                <a:lnTo>
                  <a:pt x="193" y="356"/>
                </a:lnTo>
                <a:lnTo>
                  <a:pt x="251" y="228"/>
                </a:lnTo>
                <a:lnTo>
                  <a:pt x="353" y="160"/>
                </a:lnTo>
                <a:lnTo>
                  <a:pt x="408" y="32"/>
                </a:lnTo>
                <a:lnTo>
                  <a:pt x="481" y="11"/>
                </a:lnTo>
                <a:close/>
              </a:path>
            </a:pathLst>
          </a:custGeom>
          <a:solidFill>
            <a:srgbClr val="FF892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89" name="Freeform 70">
            <a:extLst>
              <a:ext uri="{FF2B5EF4-FFF2-40B4-BE49-F238E27FC236}">
                <a16:creationId xmlns:a16="http://schemas.microsoft.com/office/drawing/2014/main" id="{77925530-0C7C-40DE-88B7-67F3FFDDECB3}"/>
              </a:ext>
            </a:extLst>
          </p:cNvPr>
          <p:cNvSpPr>
            <a:spLocks/>
          </p:cNvSpPr>
          <p:nvPr/>
        </p:nvSpPr>
        <p:spPr bwMode="auto">
          <a:xfrm>
            <a:off x="5250656" y="4859239"/>
            <a:ext cx="721817" cy="837902"/>
          </a:xfrm>
          <a:custGeom>
            <a:avLst/>
            <a:gdLst>
              <a:gd name="T0" fmla="*/ 225425 w 970"/>
              <a:gd name="T1" fmla="*/ 0 h 1128"/>
              <a:gd name="T2" fmla="*/ 357981 w 970"/>
              <a:gd name="T3" fmla="*/ 64180 h 1128"/>
              <a:gd name="T4" fmla="*/ 467519 w 970"/>
              <a:gd name="T5" fmla="*/ 75273 h 1128"/>
              <a:gd name="T6" fmla="*/ 535782 w 970"/>
              <a:gd name="T7" fmla="*/ 180654 h 1128"/>
              <a:gd name="T8" fmla="*/ 718344 w 970"/>
              <a:gd name="T9" fmla="*/ 293959 h 1128"/>
              <a:gd name="T10" fmla="*/ 769938 w 970"/>
              <a:gd name="T11" fmla="*/ 412018 h 1128"/>
              <a:gd name="T12" fmla="*/ 668338 w 970"/>
              <a:gd name="T13" fmla="*/ 691715 h 1128"/>
              <a:gd name="T14" fmla="*/ 587375 w 970"/>
              <a:gd name="T15" fmla="*/ 838298 h 1128"/>
              <a:gd name="T16" fmla="*/ 535782 w 970"/>
              <a:gd name="T17" fmla="*/ 893762 h 1128"/>
              <a:gd name="T18" fmla="*/ 412750 w 970"/>
              <a:gd name="T19" fmla="*/ 885046 h 1128"/>
              <a:gd name="T20" fmla="*/ 288925 w 970"/>
              <a:gd name="T21" fmla="*/ 821659 h 1128"/>
              <a:gd name="T22" fmla="*/ 200819 w 970"/>
              <a:gd name="T23" fmla="*/ 809774 h 1128"/>
              <a:gd name="T24" fmla="*/ 174625 w 970"/>
              <a:gd name="T25" fmla="*/ 733709 h 1128"/>
              <a:gd name="T26" fmla="*/ 84931 w 970"/>
              <a:gd name="T27" fmla="*/ 721824 h 1128"/>
              <a:gd name="T28" fmla="*/ 24606 w 970"/>
              <a:gd name="T29" fmla="*/ 570486 h 1128"/>
              <a:gd name="T30" fmla="*/ 0 w 970"/>
              <a:gd name="T31" fmla="*/ 545131 h 1128"/>
              <a:gd name="T32" fmla="*/ 109538 w 970"/>
              <a:gd name="T33" fmla="*/ 403302 h 1128"/>
              <a:gd name="T34" fmla="*/ 127000 w 970"/>
              <a:gd name="T35" fmla="*/ 281281 h 1128"/>
              <a:gd name="T36" fmla="*/ 135731 w 970"/>
              <a:gd name="T37" fmla="*/ 125982 h 1128"/>
              <a:gd name="T38" fmla="*/ 225425 w 970"/>
              <a:gd name="T39" fmla="*/ 0 h 1128"/>
              <a:gd name="T40" fmla="*/ 225425 w 970"/>
              <a:gd name="T41" fmla="*/ 0 h 1128"/>
              <a:gd name="T42" fmla="*/ 225425 w 970"/>
              <a:gd name="T43" fmla="*/ 0 h 112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970" h="1128">
                <a:moveTo>
                  <a:pt x="284" y="0"/>
                </a:moveTo>
                <a:lnTo>
                  <a:pt x="451" y="81"/>
                </a:lnTo>
                <a:lnTo>
                  <a:pt x="589" y="95"/>
                </a:lnTo>
                <a:lnTo>
                  <a:pt x="675" y="228"/>
                </a:lnTo>
                <a:lnTo>
                  <a:pt x="905" y="371"/>
                </a:lnTo>
                <a:lnTo>
                  <a:pt x="970" y="520"/>
                </a:lnTo>
                <a:lnTo>
                  <a:pt x="842" y="873"/>
                </a:lnTo>
                <a:lnTo>
                  <a:pt x="740" y="1058"/>
                </a:lnTo>
                <a:lnTo>
                  <a:pt x="675" y="1128"/>
                </a:lnTo>
                <a:lnTo>
                  <a:pt x="520" y="1117"/>
                </a:lnTo>
                <a:lnTo>
                  <a:pt x="364" y="1037"/>
                </a:lnTo>
                <a:lnTo>
                  <a:pt x="253" y="1022"/>
                </a:lnTo>
                <a:lnTo>
                  <a:pt x="220" y="926"/>
                </a:lnTo>
                <a:lnTo>
                  <a:pt x="107" y="911"/>
                </a:lnTo>
                <a:lnTo>
                  <a:pt x="31" y="720"/>
                </a:lnTo>
                <a:lnTo>
                  <a:pt x="0" y="688"/>
                </a:lnTo>
                <a:lnTo>
                  <a:pt x="138" y="509"/>
                </a:lnTo>
                <a:lnTo>
                  <a:pt x="160" y="355"/>
                </a:lnTo>
                <a:lnTo>
                  <a:pt x="171" y="159"/>
                </a:lnTo>
                <a:lnTo>
                  <a:pt x="284" y="0"/>
                </a:lnTo>
                <a:close/>
              </a:path>
            </a:pathLst>
          </a:custGeom>
          <a:solidFill>
            <a:srgbClr val="FFDAD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90" name="Freeform 71">
            <a:extLst>
              <a:ext uri="{FF2B5EF4-FFF2-40B4-BE49-F238E27FC236}">
                <a16:creationId xmlns:a16="http://schemas.microsoft.com/office/drawing/2014/main" id="{77DB5FB3-9B37-4229-B54D-A232E7B5D38A}"/>
              </a:ext>
            </a:extLst>
          </p:cNvPr>
          <p:cNvSpPr>
            <a:spLocks/>
          </p:cNvSpPr>
          <p:nvPr/>
        </p:nvSpPr>
        <p:spPr bwMode="auto">
          <a:xfrm>
            <a:off x="5476875" y="5271493"/>
            <a:ext cx="352723" cy="229195"/>
          </a:xfrm>
          <a:custGeom>
            <a:avLst/>
            <a:gdLst>
              <a:gd name="T0" fmla="*/ 0 w 473"/>
              <a:gd name="T1" fmla="*/ 105913 h 307"/>
              <a:gd name="T2" fmla="*/ 136814 w 473"/>
              <a:gd name="T3" fmla="*/ 93171 h 307"/>
              <a:gd name="T4" fmla="*/ 256128 w 473"/>
              <a:gd name="T5" fmla="*/ 59725 h 307"/>
              <a:gd name="T6" fmla="*/ 376238 w 473"/>
              <a:gd name="T7" fmla="*/ 0 h 307"/>
              <a:gd name="T8" fmla="*/ 320558 w 473"/>
              <a:gd name="T9" fmla="*/ 199084 h 307"/>
              <a:gd name="T10" fmla="*/ 239424 w 473"/>
              <a:gd name="T11" fmla="*/ 244475 h 307"/>
              <a:gd name="T12" fmla="*/ 132837 w 473"/>
              <a:gd name="T13" fmla="*/ 232530 h 307"/>
              <a:gd name="T14" fmla="*/ 65225 w 473"/>
              <a:gd name="T15" fmla="*/ 199084 h 307"/>
              <a:gd name="T16" fmla="*/ 0 w 473"/>
              <a:gd name="T17" fmla="*/ 105913 h 307"/>
              <a:gd name="T18" fmla="*/ 0 w 473"/>
              <a:gd name="T19" fmla="*/ 105913 h 307"/>
              <a:gd name="T20" fmla="*/ 0 w 473"/>
              <a:gd name="T21" fmla="*/ 105913 h 30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73" h="307">
                <a:moveTo>
                  <a:pt x="0" y="133"/>
                </a:moveTo>
                <a:lnTo>
                  <a:pt x="172" y="117"/>
                </a:lnTo>
                <a:lnTo>
                  <a:pt x="322" y="75"/>
                </a:lnTo>
                <a:lnTo>
                  <a:pt x="473" y="0"/>
                </a:lnTo>
                <a:lnTo>
                  <a:pt x="403" y="250"/>
                </a:lnTo>
                <a:lnTo>
                  <a:pt x="301" y="307"/>
                </a:lnTo>
                <a:lnTo>
                  <a:pt x="167" y="292"/>
                </a:lnTo>
                <a:lnTo>
                  <a:pt x="82" y="250"/>
                </a:lnTo>
                <a:lnTo>
                  <a:pt x="0" y="13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91" name="Freeform 72">
            <a:extLst>
              <a:ext uri="{FF2B5EF4-FFF2-40B4-BE49-F238E27FC236}">
                <a16:creationId xmlns:a16="http://schemas.microsoft.com/office/drawing/2014/main" id="{EB04FC26-A3ED-4FB8-A819-AE03C72E556B}"/>
              </a:ext>
            </a:extLst>
          </p:cNvPr>
          <p:cNvSpPr>
            <a:spLocks/>
          </p:cNvSpPr>
          <p:nvPr/>
        </p:nvSpPr>
        <p:spPr bwMode="auto">
          <a:xfrm>
            <a:off x="5780485" y="5560219"/>
            <a:ext cx="258961" cy="299145"/>
          </a:xfrm>
          <a:custGeom>
            <a:avLst/>
            <a:gdLst>
              <a:gd name="T0" fmla="*/ 0 w 348"/>
              <a:gd name="T1" fmla="*/ 192882 h 402"/>
              <a:gd name="T2" fmla="*/ 88900 w 348"/>
              <a:gd name="T3" fmla="*/ 74613 h 402"/>
              <a:gd name="T4" fmla="*/ 178594 w 348"/>
              <a:gd name="T5" fmla="*/ 3969 h 402"/>
              <a:gd name="T6" fmla="*/ 266700 w 348"/>
              <a:gd name="T7" fmla="*/ 0 h 402"/>
              <a:gd name="T8" fmla="*/ 276225 w 348"/>
              <a:gd name="T9" fmla="*/ 57944 h 402"/>
              <a:gd name="T10" fmla="*/ 234156 w 348"/>
              <a:gd name="T11" fmla="*/ 118269 h 402"/>
              <a:gd name="T12" fmla="*/ 242094 w 348"/>
              <a:gd name="T13" fmla="*/ 153988 h 402"/>
              <a:gd name="T14" fmla="*/ 195263 w 348"/>
              <a:gd name="T15" fmla="*/ 268288 h 402"/>
              <a:gd name="T16" fmla="*/ 80169 w 348"/>
              <a:gd name="T17" fmla="*/ 319088 h 402"/>
              <a:gd name="T18" fmla="*/ 0 w 348"/>
              <a:gd name="T19" fmla="*/ 192882 h 402"/>
              <a:gd name="T20" fmla="*/ 0 w 348"/>
              <a:gd name="T21" fmla="*/ 192882 h 402"/>
              <a:gd name="T22" fmla="*/ 0 w 348"/>
              <a:gd name="T23" fmla="*/ 192882 h 4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348" h="402">
                <a:moveTo>
                  <a:pt x="0" y="243"/>
                </a:moveTo>
                <a:lnTo>
                  <a:pt x="112" y="94"/>
                </a:lnTo>
                <a:lnTo>
                  <a:pt x="225" y="5"/>
                </a:lnTo>
                <a:lnTo>
                  <a:pt x="336" y="0"/>
                </a:lnTo>
                <a:lnTo>
                  <a:pt x="348" y="73"/>
                </a:lnTo>
                <a:lnTo>
                  <a:pt x="295" y="149"/>
                </a:lnTo>
                <a:lnTo>
                  <a:pt x="305" y="194"/>
                </a:lnTo>
                <a:lnTo>
                  <a:pt x="246" y="338"/>
                </a:lnTo>
                <a:lnTo>
                  <a:pt x="101" y="402"/>
                </a:lnTo>
                <a:lnTo>
                  <a:pt x="0" y="243"/>
                </a:lnTo>
                <a:close/>
              </a:path>
            </a:pathLst>
          </a:custGeom>
          <a:solidFill>
            <a:srgbClr val="FFDAD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92" name="Freeform 73">
            <a:extLst>
              <a:ext uri="{FF2B5EF4-FFF2-40B4-BE49-F238E27FC236}">
                <a16:creationId xmlns:a16="http://schemas.microsoft.com/office/drawing/2014/main" id="{7D49F17A-498B-4DF9-AA14-ED88611EE7C7}"/>
              </a:ext>
            </a:extLst>
          </p:cNvPr>
          <p:cNvSpPr>
            <a:spLocks/>
          </p:cNvSpPr>
          <p:nvPr/>
        </p:nvSpPr>
        <p:spPr bwMode="auto">
          <a:xfrm>
            <a:off x="6125765" y="5741790"/>
            <a:ext cx="220266" cy="175617"/>
          </a:xfrm>
          <a:custGeom>
            <a:avLst/>
            <a:gdLst>
              <a:gd name="T0" fmla="*/ 8761 w 295"/>
              <a:gd name="T1" fmla="*/ 70644 h 236"/>
              <a:gd name="T2" fmla="*/ 101944 w 295"/>
              <a:gd name="T3" fmla="*/ 7938 h 236"/>
              <a:gd name="T4" fmla="*/ 234950 w 295"/>
              <a:gd name="T5" fmla="*/ 0 h 236"/>
              <a:gd name="T6" fmla="*/ 172031 w 295"/>
              <a:gd name="T7" fmla="*/ 104775 h 236"/>
              <a:gd name="T8" fmla="*/ 0 w 295"/>
              <a:gd name="T9" fmla="*/ 187325 h 236"/>
              <a:gd name="T10" fmla="*/ 8761 w 295"/>
              <a:gd name="T11" fmla="*/ 70644 h 236"/>
              <a:gd name="T12" fmla="*/ 8761 w 295"/>
              <a:gd name="T13" fmla="*/ 70644 h 236"/>
              <a:gd name="T14" fmla="*/ 8761 w 295"/>
              <a:gd name="T15" fmla="*/ 70644 h 23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95" h="236">
                <a:moveTo>
                  <a:pt x="11" y="89"/>
                </a:moveTo>
                <a:lnTo>
                  <a:pt x="128" y="10"/>
                </a:lnTo>
                <a:lnTo>
                  <a:pt x="295" y="0"/>
                </a:lnTo>
                <a:lnTo>
                  <a:pt x="216" y="132"/>
                </a:lnTo>
                <a:lnTo>
                  <a:pt x="0" y="236"/>
                </a:lnTo>
                <a:lnTo>
                  <a:pt x="11" y="89"/>
                </a:lnTo>
                <a:close/>
              </a:path>
            </a:pathLst>
          </a:custGeom>
          <a:solidFill>
            <a:srgbClr val="FFDAD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93" name="Freeform 74">
            <a:extLst>
              <a:ext uri="{FF2B5EF4-FFF2-40B4-BE49-F238E27FC236}">
                <a16:creationId xmlns:a16="http://schemas.microsoft.com/office/drawing/2014/main" id="{E55579E1-63BA-403B-BE74-A9046E43DDD6}"/>
              </a:ext>
            </a:extLst>
          </p:cNvPr>
          <p:cNvSpPr>
            <a:spLocks/>
          </p:cNvSpPr>
          <p:nvPr/>
        </p:nvSpPr>
        <p:spPr bwMode="auto">
          <a:xfrm>
            <a:off x="5424785" y="5713512"/>
            <a:ext cx="683121" cy="689074"/>
          </a:xfrm>
          <a:custGeom>
            <a:avLst/>
            <a:gdLst>
              <a:gd name="T0" fmla="*/ 178188 w 916"/>
              <a:gd name="T1" fmla="*/ 8731 h 926"/>
              <a:gd name="T2" fmla="*/ 76366 w 916"/>
              <a:gd name="T3" fmla="*/ 3969 h 926"/>
              <a:gd name="T4" fmla="*/ 123300 w 916"/>
              <a:gd name="T5" fmla="*/ 62706 h 926"/>
              <a:gd name="T6" fmla="*/ 24660 w 916"/>
              <a:gd name="T7" fmla="*/ 96044 h 926"/>
              <a:gd name="T8" fmla="*/ 24660 w 916"/>
              <a:gd name="T9" fmla="*/ 159544 h 926"/>
              <a:gd name="T10" fmla="*/ 67616 w 916"/>
              <a:gd name="T11" fmla="*/ 255587 h 926"/>
              <a:gd name="T12" fmla="*/ 120118 w 916"/>
              <a:gd name="T13" fmla="*/ 269081 h 926"/>
              <a:gd name="T14" fmla="*/ 157506 w 916"/>
              <a:gd name="T15" fmla="*/ 390525 h 926"/>
              <a:gd name="T16" fmla="*/ 85117 w 916"/>
              <a:gd name="T17" fmla="*/ 532606 h 926"/>
              <a:gd name="T18" fmla="*/ 0 w 916"/>
              <a:gd name="T19" fmla="*/ 604837 h 926"/>
              <a:gd name="T20" fmla="*/ 280805 w 916"/>
              <a:gd name="T21" fmla="*/ 735012 h 926"/>
              <a:gd name="T22" fmla="*/ 728662 w 916"/>
              <a:gd name="T23" fmla="*/ 700087 h 926"/>
              <a:gd name="T24" fmla="*/ 656273 w 916"/>
              <a:gd name="T25" fmla="*/ 343694 h 926"/>
              <a:gd name="T26" fmla="*/ 544906 w 916"/>
              <a:gd name="T27" fmla="*/ 134144 h 926"/>
              <a:gd name="T28" fmla="*/ 408878 w 916"/>
              <a:gd name="T29" fmla="*/ 138906 h 926"/>
              <a:gd name="T30" fmla="*/ 335694 w 916"/>
              <a:gd name="T31" fmla="*/ 0 h 926"/>
              <a:gd name="T32" fmla="*/ 178188 w 916"/>
              <a:gd name="T33" fmla="*/ 8731 h 926"/>
              <a:gd name="T34" fmla="*/ 178188 w 916"/>
              <a:gd name="T35" fmla="*/ 8731 h 926"/>
              <a:gd name="T36" fmla="*/ 178188 w 916"/>
              <a:gd name="T37" fmla="*/ 8731 h 92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916" h="926">
                <a:moveTo>
                  <a:pt x="224" y="11"/>
                </a:moveTo>
                <a:lnTo>
                  <a:pt x="96" y="5"/>
                </a:lnTo>
                <a:lnTo>
                  <a:pt x="155" y="79"/>
                </a:lnTo>
                <a:lnTo>
                  <a:pt x="31" y="121"/>
                </a:lnTo>
                <a:lnTo>
                  <a:pt x="31" y="201"/>
                </a:lnTo>
                <a:lnTo>
                  <a:pt x="85" y="322"/>
                </a:lnTo>
                <a:lnTo>
                  <a:pt x="151" y="339"/>
                </a:lnTo>
                <a:lnTo>
                  <a:pt x="198" y="492"/>
                </a:lnTo>
                <a:lnTo>
                  <a:pt x="107" y="671"/>
                </a:lnTo>
                <a:lnTo>
                  <a:pt x="0" y="762"/>
                </a:lnTo>
                <a:lnTo>
                  <a:pt x="353" y="926"/>
                </a:lnTo>
                <a:lnTo>
                  <a:pt x="916" y="882"/>
                </a:lnTo>
                <a:lnTo>
                  <a:pt x="825" y="433"/>
                </a:lnTo>
                <a:lnTo>
                  <a:pt x="685" y="169"/>
                </a:lnTo>
                <a:lnTo>
                  <a:pt x="514" y="175"/>
                </a:lnTo>
                <a:lnTo>
                  <a:pt x="422" y="0"/>
                </a:lnTo>
                <a:lnTo>
                  <a:pt x="224" y="11"/>
                </a:lnTo>
                <a:close/>
              </a:path>
            </a:pathLst>
          </a:custGeom>
          <a:solidFill>
            <a:srgbClr val="FF698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94" name="Freeform 75">
            <a:extLst>
              <a:ext uri="{FF2B5EF4-FFF2-40B4-BE49-F238E27FC236}">
                <a16:creationId xmlns:a16="http://schemas.microsoft.com/office/drawing/2014/main" id="{44F8602B-FB95-4672-AE7A-70C91D6A28EB}"/>
              </a:ext>
            </a:extLst>
          </p:cNvPr>
          <p:cNvSpPr>
            <a:spLocks/>
          </p:cNvSpPr>
          <p:nvPr/>
        </p:nvSpPr>
        <p:spPr bwMode="auto">
          <a:xfrm>
            <a:off x="5725419" y="5728396"/>
            <a:ext cx="282773" cy="413742"/>
          </a:xfrm>
          <a:custGeom>
            <a:avLst/>
            <a:gdLst>
              <a:gd name="T0" fmla="*/ 62706 w 380"/>
              <a:gd name="T1" fmla="*/ 0 h 557"/>
              <a:gd name="T2" fmla="*/ 7938 w 380"/>
              <a:gd name="T3" fmla="*/ 38824 h 557"/>
              <a:gd name="T4" fmla="*/ 0 w 380"/>
              <a:gd name="T5" fmla="*/ 155296 h 557"/>
              <a:gd name="T6" fmla="*/ 29369 w 380"/>
              <a:gd name="T7" fmla="*/ 197289 h 557"/>
              <a:gd name="T8" fmla="*/ 67469 w 380"/>
              <a:gd name="T9" fmla="*/ 343869 h 557"/>
              <a:gd name="T10" fmla="*/ 72231 w 380"/>
              <a:gd name="T11" fmla="*/ 441325 h 557"/>
              <a:gd name="T12" fmla="*/ 200025 w 380"/>
              <a:gd name="T13" fmla="*/ 402501 h 557"/>
              <a:gd name="T14" fmla="*/ 301625 w 380"/>
              <a:gd name="T15" fmla="*/ 314553 h 557"/>
              <a:gd name="T16" fmla="*/ 219869 w 380"/>
              <a:gd name="T17" fmla="*/ 83986 h 557"/>
              <a:gd name="T18" fmla="*/ 148431 w 380"/>
              <a:gd name="T19" fmla="*/ 122810 h 557"/>
              <a:gd name="T20" fmla="*/ 62706 w 380"/>
              <a:gd name="T21" fmla="*/ 0 h 557"/>
              <a:gd name="T22" fmla="*/ 62706 w 380"/>
              <a:gd name="T23" fmla="*/ 0 h 557"/>
              <a:gd name="T24" fmla="*/ 62706 w 380"/>
              <a:gd name="T25" fmla="*/ 0 h 55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80" h="557">
                <a:moveTo>
                  <a:pt x="79" y="0"/>
                </a:moveTo>
                <a:lnTo>
                  <a:pt x="10" y="49"/>
                </a:lnTo>
                <a:lnTo>
                  <a:pt x="0" y="196"/>
                </a:lnTo>
                <a:lnTo>
                  <a:pt x="37" y="249"/>
                </a:lnTo>
                <a:lnTo>
                  <a:pt x="85" y="434"/>
                </a:lnTo>
                <a:lnTo>
                  <a:pt x="91" y="557"/>
                </a:lnTo>
                <a:lnTo>
                  <a:pt x="252" y="508"/>
                </a:lnTo>
                <a:lnTo>
                  <a:pt x="380" y="397"/>
                </a:lnTo>
                <a:lnTo>
                  <a:pt x="277" y="106"/>
                </a:lnTo>
                <a:lnTo>
                  <a:pt x="187" y="155"/>
                </a:lnTo>
                <a:lnTo>
                  <a:pt x="79" y="0"/>
                </a:lnTo>
                <a:close/>
              </a:path>
            </a:pathLst>
          </a:custGeom>
          <a:solidFill>
            <a:srgbClr val="FFFF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95" name="Freeform 76">
            <a:extLst>
              <a:ext uri="{FF2B5EF4-FFF2-40B4-BE49-F238E27FC236}">
                <a16:creationId xmlns:a16="http://schemas.microsoft.com/office/drawing/2014/main" id="{7056D220-C773-4371-BB1F-3C203240ABA9}"/>
              </a:ext>
            </a:extLst>
          </p:cNvPr>
          <p:cNvSpPr>
            <a:spLocks/>
          </p:cNvSpPr>
          <p:nvPr/>
        </p:nvSpPr>
        <p:spPr bwMode="auto">
          <a:xfrm>
            <a:off x="5954614" y="4909841"/>
            <a:ext cx="479227" cy="705445"/>
          </a:xfrm>
          <a:custGeom>
            <a:avLst/>
            <a:gdLst>
              <a:gd name="T0" fmla="*/ 0 w 644"/>
              <a:gd name="T1" fmla="*/ 739748 h 946"/>
              <a:gd name="T2" fmla="*/ 511175 w 644"/>
              <a:gd name="T3" fmla="*/ 0 h 946"/>
              <a:gd name="T4" fmla="*/ 73819 w 644"/>
              <a:gd name="T5" fmla="*/ 709522 h 946"/>
              <a:gd name="T6" fmla="*/ 22225 w 644"/>
              <a:gd name="T7" fmla="*/ 752475 h 946"/>
              <a:gd name="T8" fmla="*/ 0 w 644"/>
              <a:gd name="T9" fmla="*/ 739748 h 946"/>
              <a:gd name="T10" fmla="*/ 0 w 644"/>
              <a:gd name="T11" fmla="*/ 739748 h 946"/>
              <a:gd name="T12" fmla="*/ 0 w 644"/>
              <a:gd name="T13" fmla="*/ 739748 h 94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44" h="946">
                <a:moveTo>
                  <a:pt x="0" y="930"/>
                </a:moveTo>
                <a:lnTo>
                  <a:pt x="644" y="0"/>
                </a:lnTo>
                <a:lnTo>
                  <a:pt x="93" y="892"/>
                </a:lnTo>
                <a:lnTo>
                  <a:pt x="28" y="946"/>
                </a:lnTo>
                <a:lnTo>
                  <a:pt x="0" y="930"/>
                </a:lnTo>
                <a:close/>
              </a:path>
            </a:pathLst>
          </a:custGeom>
          <a:solidFill>
            <a:srgbClr val="FFFF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96" name="Freeform 77">
            <a:extLst>
              <a:ext uri="{FF2B5EF4-FFF2-40B4-BE49-F238E27FC236}">
                <a16:creationId xmlns:a16="http://schemas.microsoft.com/office/drawing/2014/main" id="{4307928A-0B11-4C9E-B76C-F5AB0A9E2ED2}"/>
              </a:ext>
            </a:extLst>
          </p:cNvPr>
          <p:cNvSpPr>
            <a:spLocks/>
          </p:cNvSpPr>
          <p:nvPr/>
        </p:nvSpPr>
        <p:spPr bwMode="auto">
          <a:xfrm>
            <a:off x="6462118" y="5228333"/>
            <a:ext cx="467320" cy="322957"/>
          </a:xfrm>
          <a:custGeom>
            <a:avLst/>
            <a:gdLst>
              <a:gd name="T0" fmla="*/ 58036 w 627"/>
              <a:gd name="T1" fmla="*/ 79375 h 434"/>
              <a:gd name="T2" fmla="*/ 209089 w 627"/>
              <a:gd name="T3" fmla="*/ 74612 h 434"/>
              <a:gd name="T4" fmla="*/ 239300 w 627"/>
              <a:gd name="T5" fmla="*/ 0 h 434"/>
              <a:gd name="T6" fmla="*/ 319596 w 627"/>
              <a:gd name="T7" fmla="*/ 8731 h 434"/>
              <a:gd name="T8" fmla="*/ 365707 w 627"/>
              <a:gd name="T9" fmla="*/ 88106 h 434"/>
              <a:gd name="T10" fmla="*/ 468264 w 627"/>
              <a:gd name="T11" fmla="*/ 109537 h 434"/>
              <a:gd name="T12" fmla="*/ 498475 w 627"/>
              <a:gd name="T13" fmla="*/ 209550 h 434"/>
              <a:gd name="T14" fmla="*/ 327547 w 627"/>
              <a:gd name="T15" fmla="*/ 344487 h 434"/>
              <a:gd name="T16" fmla="*/ 0 w 627"/>
              <a:gd name="T17" fmla="*/ 277018 h 434"/>
              <a:gd name="T18" fmla="*/ 16695 w 627"/>
              <a:gd name="T19" fmla="*/ 142081 h 434"/>
              <a:gd name="T20" fmla="*/ 58036 w 627"/>
              <a:gd name="T21" fmla="*/ 79375 h 434"/>
              <a:gd name="T22" fmla="*/ 58036 w 627"/>
              <a:gd name="T23" fmla="*/ 79375 h 434"/>
              <a:gd name="T24" fmla="*/ 58036 w 627"/>
              <a:gd name="T25" fmla="*/ 79375 h 43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27" h="434">
                <a:moveTo>
                  <a:pt x="73" y="100"/>
                </a:moveTo>
                <a:lnTo>
                  <a:pt x="263" y="94"/>
                </a:lnTo>
                <a:lnTo>
                  <a:pt x="301" y="0"/>
                </a:lnTo>
                <a:lnTo>
                  <a:pt x="402" y="11"/>
                </a:lnTo>
                <a:lnTo>
                  <a:pt x="460" y="111"/>
                </a:lnTo>
                <a:lnTo>
                  <a:pt x="589" y="138"/>
                </a:lnTo>
                <a:lnTo>
                  <a:pt x="627" y="264"/>
                </a:lnTo>
                <a:lnTo>
                  <a:pt x="412" y="434"/>
                </a:lnTo>
                <a:lnTo>
                  <a:pt x="0" y="349"/>
                </a:lnTo>
                <a:lnTo>
                  <a:pt x="21" y="179"/>
                </a:lnTo>
                <a:lnTo>
                  <a:pt x="73" y="100"/>
                </a:lnTo>
                <a:close/>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97" name="Freeform 78">
            <a:extLst>
              <a:ext uri="{FF2B5EF4-FFF2-40B4-BE49-F238E27FC236}">
                <a16:creationId xmlns:a16="http://schemas.microsoft.com/office/drawing/2014/main" id="{3350BECA-B6F6-481F-A4BC-209351314F93}"/>
              </a:ext>
            </a:extLst>
          </p:cNvPr>
          <p:cNvSpPr>
            <a:spLocks/>
          </p:cNvSpPr>
          <p:nvPr/>
        </p:nvSpPr>
        <p:spPr bwMode="auto">
          <a:xfrm>
            <a:off x="5963544" y="5453063"/>
            <a:ext cx="1101328" cy="913805"/>
          </a:xfrm>
          <a:custGeom>
            <a:avLst/>
            <a:gdLst>
              <a:gd name="T0" fmla="*/ 1101725 w 1480"/>
              <a:gd name="T1" fmla="*/ 3972 h 1227"/>
              <a:gd name="T2" fmla="*/ 1162844 w 1480"/>
              <a:gd name="T3" fmla="*/ 0 h 1227"/>
              <a:gd name="T4" fmla="*/ 1141413 w 1480"/>
              <a:gd name="T5" fmla="*/ 41309 h 1227"/>
              <a:gd name="T6" fmla="*/ 1174750 w 1480"/>
              <a:gd name="T7" fmla="*/ 54019 h 1227"/>
              <a:gd name="T8" fmla="*/ 1158081 w 1480"/>
              <a:gd name="T9" fmla="*/ 122337 h 1227"/>
              <a:gd name="T10" fmla="*/ 651669 w 1480"/>
              <a:gd name="T11" fmla="*/ 974725 h 1227"/>
              <a:gd name="T12" fmla="*/ 8731 w 1480"/>
              <a:gd name="T13" fmla="*/ 781687 h 1227"/>
              <a:gd name="T14" fmla="*/ 0 w 1480"/>
              <a:gd name="T15" fmla="*/ 701452 h 1227"/>
              <a:gd name="T16" fmla="*/ 1101725 w 1480"/>
              <a:gd name="T17" fmla="*/ 3972 h 1227"/>
              <a:gd name="T18" fmla="*/ 1101725 w 1480"/>
              <a:gd name="T19" fmla="*/ 3972 h 1227"/>
              <a:gd name="T20" fmla="*/ 1101725 w 1480"/>
              <a:gd name="T21" fmla="*/ 3972 h 12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480" h="1227">
                <a:moveTo>
                  <a:pt x="1388" y="5"/>
                </a:moveTo>
                <a:lnTo>
                  <a:pt x="1465" y="0"/>
                </a:lnTo>
                <a:lnTo>
                  <a:pt x="1438" y="52"/>
                </a:lnTo>
                <a:lnTo>
                  <a:pt x="1480" y="68"/>
                </a:lnTo>
                <a:lnTo>
                  <a:pt x="1459" y="154"/>
                </a:lnTo>
                <a:lnTo>
                  <a:pt x="821" y="1227"/>
                </a:lnTo>
                <a:lnTo>
                  <a:pt x="11" y="984"/>
                </a:lnTo>
                <a:lnTo>
                  <a:pt x="0" y="883"/>
                </a:lnTo>
                <a:lnTo>
                  <a:pt x="1388" y="5"/>
                </a:lnTo>
                <a:close/>
              </a:path>
            </a:pathLst>
          </a:custGeom>
          <a:solidFill>
            <a:srgbClr val="EBA17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98" name="Freeform 79">
            <a:extLst>
              <a:ext uri="{FF2B5EF4-FFF2-40B4-BE49-F238E27FC236}">
                <a16:creationId xmlns:a16="http://schemas.microsoft.com/office/drawing/2014/main" id="{68A03FBB-224F-4610-9D87-0B094EE9A92E}"/>
              </a:ext>
            </a:extLst>
          </p:cNvPr>
          <p:cNvSpPr>
            <a:spLocks/>
          </p:cNvSpPr>
          <p:nvPr/>
        </p:nvSpPr>
        <p:spPr bwMode="auto">
          <a:xfrm>
            <a:off x="5959079" y="5357813"/>
            <a:ext cx="1046262" cy="918270"/>
          </a:xfrm>
          <a:custGeom>
            <a:avLst/>
            <a:gdLst>
              <a:gd name="T0" fmla="*/ 465138 w 1406"/>
              <a:gd name="T1" fmla="*/ 0 h 1233"/>
              <a:gd name="T2" fmla="*/ 537369 w 1406"/>
              <a:gd name="T3" fmla="*/ 17477 h 1233"/>
              <a:gd name="T4" fmla="*/ 604838 w 1406"/>
              <a:gd name="T5" fmla="*/ 76262 h 1233"/>
              <a:gd name="T6" fmla="*/ 587375 w 1406"/>
              <a:gd name="T7" fmla="*/ 117570 h 1233"/>
              <a:gd name="T8" fmla="*/ 893763 w 1406"/>
              <a:gd name="T9" fmla="*/ 150935 h 1233"/>
              <a:gd name="T10" fmla="*/ 958850 w 1406"/>
              <a:gd name="T11" fmla="*/ 76262 h 1233"/>
              <a:gd name="T12" fmla="*/ 1116013 w 1406"/>
              <a:gd name="T13" fmla="*/ 71495 h 1233"/>
              <a:gd name="T14" fmla="*/ 1000125 w 1406"/>
              <a:gd name="T15" fmla="*/ 311403 h 1233"/>
              <a:gd name="T16" fmla="*/ 750094 w 1406"/>
              <a:gd name="T17" fmla="*/ 761030 h 1233"/>
              <a:gd name="T18" fmla="*/ 613569 w 1406"/>
              <a:gd name="T19" fmla="*/ 979488 h 1233"/>
              <a:gd name="T20" fmla="*/ 0 w 1406"/>
              <a:gd name="T21" fmla="*/ 807104 h 1233"/>
              <a:gd name="T22" fmla="*/ 217488 w 1406"/>
              <a:gd name="T23" fmla="*/ 575141 h 1233"/>
              <a:gd name="T24" fmla="*/ 311150 w 1406"/>
              <a:gd name="T25" fmla="*/ 492524 h 1233"/>
              <a:gd name="T26" fmla="*/ 391319 w 1406"/>
              <a:gd name="T27" fmla="*/ 420235 h 1233"/>
              <a:gd name="T28" fmla="*/ 307181 w 1406"/>
              <a:gd name="T29" fmla="*/ 413085 h 1233"/>
              <a:gd name="T30" fmla="*/ 409575 w 1406"/>
              <a:gd name="T31" fmla="*/ 219253 h 1233"/>
              <a:gd name="T32" fmla="*/ 465138 w 1406"/>
              <a:gd name="T33" fmla="*/ 0 h 1233"/>
              <a:gd name="T34" fmla="*/ 465138 w 1406"/>
              <a:gd name="T35" fmla="*/ 0 h 1233"/>
              <a:gd name="T36" fmla="*/ 465138 w 1406"/>
              <a:gd name="T37" fmla="*/ 0 h 123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406" h="1233">
                <a:moveTo>
                  <a:pt x="586" y="0"/>
                </a:moveTo>
                <a:lnTo>
                  <a:pt x="677" y="22"/>
                </a:lnTo>
                <a:lnTo>
                  <a:pt x="762" y="96"/>
                </a:lnTo>
                <a:lnTo>
                  <a:pt x="740" y="148"/>
                </a:lnTo>
                <a:lnTo>
                  <a:pt x="1126" y="190"/>
                </a:lnTo>
                <a:lnTo>
                  <a:pt x="1208" y="96"/>
                </a:lnTo>
                <a:lnTo>
                  <a:pt x="1406" y="90"/>
                </a:lnTo>
                <a:lnTo>
                  <a:pt x="1260" y="392"/>
                </a:lnTo>
                <a:lnTo>
                  <a:pt x="945" y="958"/>
                </a:lnTo>
                <a:lnTo>
                  <a:pt x="773" y="1233"/>
                </a:lnTo>
                <a:lnTo>
                  <a:pt x="0" y="1016"/>
                </a:lnTo>
                <a:lnTo>
                  <a:pt x="274" y="724"/>
                </a:lnTo>
                <a:lnTo>
                  <a:pt x="392" y="620"/>
                </a:lnTo>
                <a:lnTo>
                  <a:pt x="493" y="529"/>
                </a:lnTo>
                <a:lnTo>
                  <a:pt x="387" y="520"/>
                </a:lnTo>
                <a:lnTo>
                  <a:pt x="516" y="276"/>
                </a:lnTo>
                <a:lnTo>
                  <a:pt x="586" y="0"/>
                </a:lnTo>
                <a:close/>
              </a:path>
            </a:pathLst>
          </a:custGeom>
          <a:solidFill>
            <a:srgbClr val="FFFF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99" name="Freeform 80">
            <a:extLst>
              <a:ext uri="{FF2B5EF4-FFF2-40B4-BE49-F238E27FC236}">
                <a16:creationId xmlns:a16="http://schemas.microsoft.com/office/drawing/2014/main" id="{FBC28B84-1367-4314-82C2-B18044681FBB}"/>
              </a:ext>
            </a:extLst>
          </p:cNvPr>
          <p:cNvSpPr>
            <a:spLocks/>
          </p:cNvSpPr>
          <p:nvPr/>
        </p:nvSpPr>
        <p:spPr bwMode="auto">
          <a:xfrm>
            <a:off x="4872633" y="6168926"/>
            <a:ext cx="2268141" cy="666750"/>
          </a:xfrm>
          <a:custGeom>
            <a:avLst/>
            <a:gdLst>
              <a:gd name="T0" fmla="*/ 0 w 3048"/>
              <a:gd name="T1" fmla="*/ 711200 h 895"/>
              <a:gd name="T2" fmla="*/ 2419350 w 3048"/>
              <a:gd name="T3" fmla="*/ 711200 h 895"/>
              <a:gd name="T4" fmla="*/ 2305050 w 3048"/>
              <a:gd name="T5" fmla="*/ 537969 h 895"/>
              <a:gd name="T6" fmla="*/ 2376488 w 3048"/>
              <a:gd name="T7" fmla="*/ 483934 h 895"/>
              <a:gd name="T8" fmla="*/ 2180431 w 3048"/>
              <a:gd name="T9" fmla="*/ 407649 h 895"/>
              <a:gd name="T10" fmla="*/ 2249488 w 3048"/>
              <a:gd name="T11" fmla="*/ 340899 h 895"/>
              <a:gd name="T12" fmla="*/ 2154238 w 3048"/>
              <a:gd name="T13" fmla="*/ 302757 h 895"/>
              <a:gd name="T14" fmla="*/ 2193925 w 3048"/>
              <a:gd name="T15" fmla="*/ 261436 h 895"/>
              <a:gd name="T16" fmla="*/ 2032794 w 3048"/>
              <a:gd name="T17" fmla="*/ 252695 h 895"/>
              <a:gd name="T18" fmla="*/ 2125663 w 3048"/>
              <a:gd name="T19" fmla="*/ 156543 h 895"/>
              <a:gd name="T20" fmla="*/ 1895475 w 3048"/>
              <a:gd name="T21" fmla="*/ 139061 h 895"/>
              <a:gd name="T22" fmla="*/ 1784350 w 3048"/>
              <a:gd name="T23" fmla="*/ 223293 h 895"/>
              <a:gd name="T24" fmla="*/ 1381125 w 3048"/>
              <a:gd name="T25" fmla="*/ 96946 h 895"/>
              <a:gd name="T26" fmla="*/ 1283494 w 3048"/>
              <a:gd name="T27" fmla="*/ 189124 h 895"/>
              <a:gd name="T28" fmla="*/ 1142206 w 3048"/>
              <a:gd name="T29" fmla="*/ 156543 h 895"/>
              <a:gd name="T30" fmla="*/ 920750 w 3048"/>
              <a:gd name="T31" fmla="*/ 294016 h 895"/>
              <a:gd name="T32" fmla="*/ 709613 w 3048"/>
              <a:gd name="T33" fmla="*/ 236007 h 895"/>
              <a:gd name="T34" fmla="*/ 720725 w 3048"/>
              <a:gd name="T35" fmla="*/ 167668 h 895"/>
              <a:gd name="T36" fmla="*/ 639763 w 3048"/>
              <a:gd name="T37" fmla="*/ 105687 h 895"/>
              <a:gd name="T38" fmla="*/ 682625 w 3048"/>
              <a:gd name="T39" fmla="*/ 29402 h 895"/>
              <a:gd name="T40" fmla="*/ 627856 w 3048"/>
              <a:gd name="T41" fmla="*/ 0 h 895"/>
              <a:gd name="T42" fmla="*/ 511969 w 3048"/>
              <a:gd name="T43" fmla="*/ 139061 h 895"/>
              <a:gd name="T44" fmla="*/ 478631 w 3048"/>
              <a:gd name="T45" fmla="*/ 79464 h 895"/>
              <a:gd name="T46" fmla="*/ 172244 w 3048"/>
              <a:gd name="T47" fmla="*/ 269382 h 895"/>
              <a:gd name="T48" fmla="*/ 218281 w 3048"/>
              <a:gd name="T49" fmla="*/ 371095 h 895"/>
              <a:gd name="T50" fmla="*/ 100013 w 3048"/>
              <a:gd name="T51" fmla="*/ 445791 h 895"/>
              <a:gd name="T52" fmla="*/ 181769 w 3048"/>
              <a:gd name="T53" fmla="*/ 479166 h 895"/>
              <a:gd name="T54" fmla="*/ 96044 w 3048"/>
              <a:gd name="T55" fmla="*/ 533201 h 895"/>
              <a:gd name="T56" fmla="*/ 181769 w 3048"/>
              <a:gd name="T57" fmla="*/ 558630 h 895"/>
              <a:gd name="T58" fmla="*/ 57150 w 3048"/>
              <a:gd name="T59" fmla="*/ 634915 h 895"/>
              <a:gd name="T60" fmla="*/ 142081 w 3048"/>
              <a:gd name="T61" fmla="*/ 660343 h 895"/>
              <a:gd name="T62" fmla="*/ 0 w 3048"/>
              <a:gd name="T63" fmla="*/ 711200 h 895"/>
              <a:gd name="T64" fmla="*/ 0 w 3048"/>
              <a:gd name="T65" fmla="*/ 711200 h 895"/>
              <a:gd name="T66" fmla="*/ 0 w 3048"/>
              <a:gd name="T67" fmla="*/ 711200 h 895"/>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048" h="895">
                <a:moveTo>
                  <a:pt x="0" y="895"/>
                </a:moveTo>
                <a:lnTo>
                  <a:pt x="3048" y="895"/>
                </a:lnTo>
                <a:lnTo>
                  <a:pt x="2904" y="677"/>
                </a:lnTo>
                <a:lnTo>
                  <a:pt x="2994" y="609"/>
                </a:lnTo>
                <a:lnTo>
                  <a:pt x="2747" y="513"/>
                </a:lnTo>
                <a:lnTo>
                  <a:pt x="2834" y="429"/>
                </a:lnTo>
                <a:lnTo>
                  <a:pt x="2714" y="381"/>
                </a:lnTo>
                <a:lnTo>
                  <a:pt x="2764" y="329"/>
                </a:lnTo>
                <a:lnTo>
                  <a:pt x="2561" y="318"/>
                </a:lnTo>
                <a:lnTo>
                  <a:pt x="2678" y="197"/>
                </a:lnTo>
                <a:lnTo>
                  <a:pt x="2388" y="175"/>
                </a:lnTo>
                <a:lnTo>
                  <a:pt x="2248" y="281"/>
                </a:lnTo>
                <a:lnTo>
                  <a:pt x="1740" y="122"/>
                </a:lnTo>
                <a:lnTo>
                  <a:pt x="1617" y="238"/>
                </a:lnTo>
                <a:lnTo>
                  <a:pt x="1439" y="197"/>
                </a:lnTo>
                <a:lnTo>
                  <a:pt x="1160" y="370"/>
                </a:lnTo>
                <a:lnTo>
                  <a:pt x="894" y="297"/>
                </a:lnTo>
                <a:lnTo>
                  <a:pt x="908" y="211"/>
                </a:lnTo>
                <a:lnTo>
                  <a:pt x="806" y="133"/>
                </a:lnTo>
                <a:lnTo>
                  <a:pt x="860" y="37"/>
                </a:lnTo>
                <a:lnTo>
                  <a:pt x="791" y="0"/>
                </a:lnTo>
                <a:lnTo>
                  <a:pt x="645" y="175"/>
                </a:lnTo>
                <a:lnTo>
                  <a:pt x="603" y="100"/>
                </a:lnTo>
                <a:lnTo>
                  <a:pt x="217" y="339"/>
                </a:lnTo>
                <a:lnTo>
                  <a:pt x="275" y="467"/>
                </a:lnTo>
                <a:lnTo>
                  <a:pt x="126" y="561"/>
                </a:lnTo>
                <a:lnTo>
                  <a:pt x="229" y="603"/>
                </a:lnTo>
                <a:lnTo>
                  <a:pt x="121" y="671"/>
                </a:lnTo>
                <a:lnTo>
                  <a:pt x="229" y="703"/>
                </a:lnTo>
                <a:lnTo>
                  <a:pt x="72" y="799"/>
                </a:lnTo>
                <a:lnTo>
                  <a:pt x="179" y="831"/>
                </a:lnTo>
                <a:lnTo>
                  <a:pt x="0" y="895"/>
                </a:lnTo>
                <a:close/>
              </a:path>
            </a:pathLst>
          </a:custGeom>
          <a:solidFill>
            <a:srgbClr val="FFFF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00" name="Freeform 81">
            <a:extLst>
              <a:ext uri="{FF2B5EF4-FFF2-40B4-BE49-F238E27FC236}">
                <a16:creationId xmlns:a16="http://schemas.microsoft.com/office/drawing/2014/main" id="{2DD816E0-5582-4A0B-8816-1ECAC32F654B}"/>
              </a:ext>
            </a:extLst>
          </p:cNvPr>
          <p:cNvSpPr>
            <a:spLocks/>
          </p:cNvSpPr>
          <p:nvPr/>
        </p:nvSpPr>
        <p:spPr bwMode="auto">
          <a:xfrm>
            <a:off x="6222505" y="4607719"/>
            <a:ext cx="753070" cy="695028"/>
          </a:xfrm>
          <a:custGeom>
            <a:avLst/>
            <a:gdLst>
              <a:gd name="T0" fmla="*/ 38062 w 1013"/>
              <a:gd name="T1" fmla="*/ 650277 h 936"/>
              <a:gd name="T2" fmla="*/ 227581 w 1013"/>
              <a:gd name="T3" fmla="*/ 487906 h 936"/>
              <a:gd name="T4" fmla="*/ 289433 w 1013"/>
              <a:gd name="T5" fmla="*/ 521172 h 936"/>
              <a:gd name="T6" fmla="*/ 436925 w 1013"/>
              <a:gd name="T7" fmla="*/ 312862 h 936"/>
              <a:gd name="T8" fmla="*/ 532080 w 1013"/>
              <a:gd name="T9" fmla="*/ 355632 h 936"/>
              <a:gd name="T10" fmla="*/ 803275 w 1013"/>
              <a:gd name="T11" fmla="*/ 0 h 936"/>
              <a:gd name="T12" fmla="*/ 798517 w 1013"/>
              <a:gd name="T13" fmla="*/ 134649 h 936"/>
              <a:gd name="T14" fmla="*/ 566971 w 1013"/>
              <a:gd name="T15" fmla="*/ 445135 h 936"/>
              <a:gd name="T16" fmla="*/ 480538 w 1013"/>
              <a:gd name="T17" fmla="*/ 399988 h 936"/>
              <a:gd name="T18" fmla="*/ 306085 w 1013"/>
              <a:gd name="T19" fmla="*/ 620179 h 936"/>
              <a:gd name="T20" fmla="*/ 227581 w 1013"/>
              <a:gd name="T21" fmla="*/ 586912 h 936"/>
              <a:gd name="T22" fmla="*/ 62644 w 1013"/>
              <a:gd name="T23" fmla="*/ 741363 h 936"/>
              <a:gd name="T24" fmla="*/ 0 w 1013"/>
              <a:gd name="T25" fmla="*/ 704136 h 936"/>
              <a:gd name="T26" fmla="*/ 38062 w 1013"/>
              <a:gd name="T27" fmla="*/ 650277 h 936"/>
              <a:gd name="T28" fmla="*/ 38062 w 1013"/>
              <a:gd name="T29" fmla="*/ 650277 h 936"/>
              <a:gd name="T30" fmla="*/ 38062 w 1013"/>
              <a:gd name="T31" fmla="*/ 650277 h 9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013" h="936">
                <a:moveTo>
                  <a:pt x="48" y="821"/>
                </a:moveTo>
                <a:lnTo>
                  <a:pt x="287" y="616"/>
                </a:lnTo>
                <a:lnTo>
                  <a:pt x="365" y="658"/>
                </a:lnTo>
                <a:lnTo>
                  <a:pt x="551" y="395"/>
                </a:lnTo>
                <a:lnTo>
                  <a:pt x="671" y="449"/>
                </a:lnTo>
                <a:lnTo>
                  <a:pt x="1013" y="0"/>
                </a:lnTo>
                <a:lnTo>
                  <a:pt x="1007" y="170"/>
                </a:lnTo>
                <a:lnTo>
                  <a:pt x="715" y="562"/>
                </a:lnTo>
                <a:lnTo>
                  <a:pt x="606" y="505"/>
                </a:lnTo>
                <a:lnTo>
                  <a:pt x="386" y="783"/>
                </a:lnTo>
                <a:lnTo>
                  <a:pt x="287" y="741"/>
                </a:lnTo>
                <a:lnTo>
                  <a:pt x="79" y="936"/>
                </a:lnTo>
                <a:lnTo>
                  <a:pt x="0" y="889"/>
                </a:lnTo>
                <a:lnTo>
                  <a:pt x="48" y="8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01" name="Freeform 82">
            <a:extLst>
              <a:ext uri="{FF2B5EF4-FFF2-40B4-BE49-F238E27FC236}">
                <a16:creationId xmlns:a16="http://schemas.microsoft.com/office/drawing/2014/main" id="{48350A17-5141-4DE3-B9A1-67ED2684EC02}"/>
              </a:ext>
            </a:extLst>
          </p:cNvPr>
          <p:cNvSpPr>
            <a:spLocks/>
          </p:cNvSpPr>
          <p:nvPr/>
        </p:nvSpPr>
        <p:spPr bwMode="auto">
          <a:xfrm>
            <a:off x="5091411" y="4869657"/>
            <a:ext cx="373558" cy="693539"/>
          </a:xfrm>
          <a:custGeom>
            <a:avLst/>
            <a:gdLst>
              <a:gd name="T0" fmla="*/ 398462 w 503"/>
              <a:gd name="T1" fmla="*/ 22225 h 932"/>
              <a:gd name="T2" fmla="*/ 355685 w 503"/>
              <a:gd name="T3" fmla="*/ 98425 h 932"/>
              <a:gd name="T4" fmla="*/ 312115 w 503"/>
              <a:gd name="T5" fmla="*/ 208756 h 932"/>
              <a:gd name="T6" fmla="*/ 302609 w 503"/>
              <a:gd name="T7" fmla="*/ 307975 h 932"/>
              <a:gd name="T8" fmla="*/ 302609 w 503"/>
              <a:gd name="T9" fmla="*/ 364331 h 932"/>
              <a:gd name="T10" fmla="*/ 260624 w 503"/>
              <a:gd name="T11" fmla="*/ 440531 h 932"/>
              <a:gd name="T12" fmla="*/ 190121 w 503"/>
              <a:gd name="T13" fmla="*/ 539750 h 932"/>
              <a:gd name="T14" fmla="*/ 207549 w 503"/>
              <a:gd name="T15" fmla="*/ 550863 h 932"/>
              <a:gd name="T16" fmla="*/ 225769 w 503"/>
              <a:gd name="T17" fmla="*/ 618331 h 932"/>
              <a:gd name="T18" fmla="*/ 260624 w 503"/>
              <a:gd name="T19" fmla="*/ 683419 h 932"/>
              <a:gd name="T20" fmla="*/ 285974 w 503"/>
              <a:gd name="T21" fmla="*/ 717550 h 932"/>
              <a:gd name="T22" fmla="*/ 217055 w 503"/>
              <a:gd name="T23" fmla="*/ 739775 h 932"/>
              <a:gd name="T24" fmla="*/ 121994 w 503"/>
              <a:gd name="T25" fmla="*/ 717550 h 932"/>
              <a:gd name="T26" fmla="*/ 76841 w 503"/>
              <a:gd name="T27" fmla="*/ 694531 h 932"/>
              <a:gd name="T28" fmla="*/ 43569 w 503"/>
              <a:gd name="T29" fmla="*/ 672306 h 932"/>
              <a:gd name="T30" fmla="*/ 17428 w 503"/>
              <a:gd name="T31" fmla="*/ 638969 h 932"/>
              <a:gd name="T32" fmla="*/ 0 w 503"/>
              <a:gd name="T33" fmla="*/ 606425 h 932"/>
              <a:gd name="T34" fmla="*/ 7922 w 503"/>
              <a:gd name="T35" fmla="*/ 561975 h 932"/>
              <a:gd name="T36" fmla="*/ 17428 w 503"/>
              <a:gd name="T37" fmla="*/ 550863 h 932"/>
              <a:gd name="T38" fmla="*/ 60997 w 503"/>
              <a:gd name="T39" fmla="*/ 528638 h 932"/>
              <a:gd name="T40" fmla="*/ 25349 w 503"/>
              <a:gd name="T41" fmla="*/ 573088 h 932"/>
              <a:gd name="T42" fmla="*/ 52283 w 503"/>
              <a:gd name="T43" fmla="*/ 584200 h 932"/>
              <a:gd name="T44" fmla="*/ 43569 w 503"/>
              <a:gd name="T45" fmla="*/ 628650 h 932"/>
              <a:gd name="T46" fmla="*/ 76841 w 503"/>
              <a:gd name="T47" fmla="*/ 595313 h 932"/>
              <a:gd name="T48" fmla="*/ 70503 w 503"/>
              <a:gd name="T49" fmla="*/ 638969 h 932"/>
              <a:gd name="T50" fmla="*/ 103774 w 503"/>
              <a:gd name="T51" fmla="*/ 595313 h 932"/>
              <a:gd name="T52" fmla="*/ 95061 w 503"/>
              <a:gd name="T53" fmla="*/ 661194 h 932"/>
              <a:gd name="T54" fmla="*/ 112488 w 503"/>
              <a:gd name="T55" fmla="*/ 606425 h 932"/>
              <a:gd name="T56" fmla="*/ 129916 w 503"/>
              <a:gd name="T57" fmla="*/ 672306 h 932"/>
              <a:gd name="T58" fmla="*/ 138630 w 503"/>
              <a:gd name="T59" fmla="*/ 628650 h 932"/>
              <a:gd name="T60" fmla="*/ 156058 w 503"/>
              <a:gd name="T61" fmla="*/ 672306 h 932"/>
              <a:gd name="T62" fmla="*/ 165564 w 503"/>
              <a:gd name="T63" fmla="*/ 628650 h 932"/>
              <a:gd name="T64" fmla="*/ 190121 w 503"/>
              <a:gd name="T65" fmla="*/ 672306 h 932"/>
              <a:gd name="T66" fmla="*/ 198835 w 503"/>
              <a:gd name="T67" fmla="*/ 618331 h 932"/>
              <a:gd name="T68" fmla="*/ 182199 w 503"/>
              <a:gd name="T69" fmla="*/ 573088 h 932"/>
              <a:gd name="T70" fmla="*/ 156058 w 503"/>
              <a:gd name="T71" fmla="*/ 561975 h 932"/>
              <a:gd name="T72" fmla="*/ 156058 w 503"/>
              <a:gd name="T73" fmla="*/ 539750 h 932"/>
              <a:gd name="T74" fmla="*/ 147344 w 503"/>
              <a:gd name="T75" fmla="*/ 508000 h 932"/>
              <a:gd name="T76" fmla="*/ 190121 w 503"/>
              <a:gd name="T77" fmla="*/ 496094 h 932"/>
              <a:gd name="T78" fmla="*/ 156058 w 503"/>
              <a:gd name="T79" fmla="*/ 462756 h 932"/>
              <a:gd name="T80" fmla="*/ 198835 w 503"/>
              <a:gd name="T81" fmla="*/ 485775 h 932"/>
              <a:gd name="T82" fmla="*/ 190121 w 503"/>
              <a:gd name="T83" fmla="*/ 440531 h 932"/>
              <a:gd name="T84" fmla="*/ 225769 w 503"/>
              <a:gd name="T85" fmla="*/ 451644 h 932"/>
              <a:gd name="T86" fmla="*/ 207549 w 503"/>
              <a:gd name="T87" fmla="*/ 397669 h 932"/>
              <a:gd name="T88" fmla="*/ 251910 w 503"/>
              <a:gd name="T89" fmla="*/ 418306 h 932"/>
              <a:gd name="T90" fmla="*/ 242404 w 503"/>
              <a:gd name="T91" fmla="*/ 386556 h 932"/>
              <a:gd name="T92" fmla="*/ 269338 w 503"/>
              <a:gd name="T93" fmla="*/ 386556 h 932"/>
              <a:gd name="T94" fmla="*/ 278052 w 503"/>
              <a:gd name="T95" fmla="*/ 341313 h 932"/>
              <a:gd name="T96" fmla="*/ 260624 w 503"/>
              <a:gd name="T97" fmla="*/ 275431 h 932"/>
              <a:gd name="T98" fmla="*/ 260624 w 503"/>
              <a:gd name="T99" fmla="*/ 154781 h 932"/>
              <a:gd name="T100" fmla="*/ 302609 w 503"/>
              <a:gd name="T101" fmla="*/ 55563 h 932"/>
              <a:gd name="T102" fmla="*/ 355685 w 503"/>
              <a:gd name="T103" fmla="*/ 0 h 932"/>
              <a:gd name="T104" fmla="*/ 398462 w 503"/>
              <a:gd name="T105" fmla="*/ 22225 h 932"/>
              <a:gd name="T106" fmla="*/ 398462 w 503"/>
              <a:gd name="T107" fmla="*/ 22225 h 932"/>
              <a:gd name="T108" fmla="*/ 398462 w 503"/>
              <a:gd name="T109" fmla="*/ 22225 h 93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503" h="932">
                <a:moveTo>
                  <a:pt x="503" y="28"/>
                </a:moveTo>
                <a:lnTo>
                  <a:pt x="449" y="124"/>
                </a:lnTo>
                <a:lnTo>
                  <a:pt x="394" y="263"/>
                </a:lnTo>
                <a:lnTo>
                  <a:pt x="382" y="388"/>
                </a:lnTo>
                <a:lnTo>
                  <a:pt x="382" y="459"/>
                </a:lnTo>
                <a:lnTo>
                  <a:pt x="329" y="555"/>
                </a:lnTo>
                <a:lnTo>
                  <a:pt x="240" y="680"/>
                </a:lnTo>
                <a:lnTo>
                  <a:pt x="262" y="694"/>
                </a:lnTo>
                <a:lnTo>
                  <a:pt x="285" y="779"/>
                </a:lnTo>
                <a:lnTo>
                  <a:pt x="329" y="861"/>
                </a:lnTo>
                <a:lnTo>
                  <a:pt x="361" y="904"/>
                </a:lnTo>
                <a:lnTo>
                  <a:pt x="274" y="932"/>
                </a:lnTo>
                <a:lnTo>
                  <a:pt x="154" y="904"/>
                </a:lnTo>
                <a:lnTo>
                  <a:pt x="97" y="875"/>
                </a:lnTo>
                <a:lnTo>
                  <a:pt x="55" y="847"/>
                </a:lnTo>
                <a:lnTo>
                  <a:pt x="22" y="805"/>
                </a:lnTo>
                <a:lnTo>
                  <a:pt x="0" y="764"/>
                </a:lnTo>
                <a:lnTo>
                  <a:pt x="10" y="708"/>
                </a:lnTo>
                <a:lnTo>
                  <a:pt x="22" y="694"/>
                </a:lnTo>
                <a:lnTo>
                  <a:pt x="77" y="666"/>
                </a:lnTo>
                <a:lnTo>
                  <a:pt x="32" y="722"/>
                </a:lnTo>
                <a:lnTo>
                  <a:pt x="66" y="736"/>
                </a:lnTo>
                <a:lnTo>
                  <a:pt x="55" y="792"/>
                </a:lnTo>
                <a:lnTo>
                  <a:pt x="97" y="750"/>
                </a:lnTo>
                <a:lnTo>
                  <a:pt x="89" y="805"/>
                </a:lnTo>
                <a:lnTo>
                  <a:pt x="131" y="750"/>
                </a:lnTo>
                <a:lnTo>
                  <a:pt x="120" y="833"/>
                </a:lnTo>
                <a:lnTo>
                  <a:pt x="142" y="764"/>
                </a:lnTo>
                <a:lnTo>
                  <a:pt x="164" y="847"/>
                </a:lnTo>
                <a:lnTo>
                  <a:pt x="175" y="792"/>
                </a:lnTo>
                <a:lnTo>
                  <a:pt x="197" y="847"/>
                </a:lnTo>
                <a:lnTo>
                  <a:pt x="209" y="792"/>
                </a:lnTo>
                <a:lnTo>
                  <a:pt x="240" y="847"/>
                </a:lnTo>
                <a:lnTo>
                  <a:pt x="251" y="779"/>
                </a:lnTo>
                <a:lnTo>
                  <a:pt x="230" y="722"/>
                </a:lnTo>
                <a:lnTo>
                  <a:pt x="197" y="708"/>
                </a:lnTo>
                <a:lnTo>
                  <a:pt x="197" y="680"/>
                </a:lnTo>
                <a:lnTo>
                  <a:pt x="186" y="640"/>
                </a:lnTo>
                <a:lnTo>
                  <a:pt x="240" y="625"/>
                </a:lnTo>
                <a:lnTo>
                  <a:pt x="197" y="583"/>
                </a:lnTo>
                <a:lnTo>
                  <a:pt x="251" y="612"/>
                </a:lnTo>
                <a:lnTo>
                  <a:pt x="240" y="555"/>
                </a:lnTo>
                <a:lnTo>
                  <a:pt x="285" y="569"/>
                </a:lnTo>
                <a:lnTo>
                  <a:pt x="262" y="501"/>
                </a:lnTo>
                <a:lnTo>
                  <a:pt x="318" y="527"/>
                </a:lnTo>
                <a:lnTo>
                  <a:pt x="306" y="487"/>
                </a:lnTo>
                <a:lnTo>
                  <a:pt x="340" y="487"/>
                </a:lnTo>
                <a:lnTo>
                  <a:pt x="351" y="430"/>
                </a:lnTo>
                <a:lnTo>
                  <a:pt x="329" y="347"/>
                </a:lnTo>
                <a:lnTo>
                  <a:pt x="329" y="195"/>
                </a:lnTo>
                <a:lnTo>
                  <a:pt x="382" y="70"/>
                </a:lnTo>
                <a:lnTo>
                  <a:pt x="449" y="0"/>
                </a:lnTo>
                <a:lnTo>
                  <a:pt x="503"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02" name="Freeform 83">
            <a:extLst>
              <a:ext uri="{FF2B5EF4-FFF2-40B4-BE49-F238E27FC236}">
                <a16:creationId xmlns:a16="http://schemas.microsoft.com/office/drawing/2014/main" id="{0E064B29-BFD3-4CC6-8E8A-9960B02EBF99}"/>
              </a:ext>
            </a:extLst>
          </p:cNvPr>
          <p:cNvSpPr>
            <a:spLocks/>
          </p:cNvSpPr>
          <p:nvPr/>
        </p:nvSpPr>
        <p:spPr bwMode="auto">
          <a:xfrm>
            <a:off x="5075039" y="4641950"/>
            <a:ext cx="733723" cy="733722"/>
          </a:xfrm>
          <a:custGeom>
            <a:avLst/>
            <a:gdLst>
              <a:gd name="T0" fmla="*/ 321143 w 987"/>
              <a:gd name="T1" fmla="*/ 144316 h 987"/>
              <a:gd name="T2" fmla="*/ 270395 w 987"/>
              <a:gd name="T3" fmla="*/ 166519 h 987"/>
              <a:gd name="T4" fmla="*/ 225990 w 987"/>
              <a:gd name="T5" fmla="*/ 209338 h 987"/>
              <a:gd name="T6" fmla="*/ 183964 w 987"/>
              <a:gd name="T7" fmla="*/ 298940 h 987"/>
              <a:gd name="T8" fmla="*/ 165726 w 987"/>
              <a:gd name="T9" fmla="*/ 386957 h 987"/>
              <a:gd name="T10" fmla="*/ 165726 w 987"/>
              <a:gd name="T11" fmla="*/ 440878 h 987"/>
              <a:gd name="T12" fmla="*/ 165726 w 987"/>
              <a:gd name="T13" fmla="*/ 497177 h 987"/>
              <a:gd name="T14" fmla="*/ 140351 w 987"/>
              <a:gd name="T15" fmla="*/ 574885 h 987"/>
              <a:gd name="T16" fmla="*/ 88810 w 987"/>
              <a:gd name="T17" fmla="*/ 650215 h 987"/>
              <a:gd name="T18" fmla="*/ 35683 w 987"/>
              <a:gd name="T19" fmla="*/ 705721 h 987"/>
              <a:gd name="T20" fmla="*/ 26167 w 987"/>
              <a:gd name="T21" fmla="*/ 728717 h 987"/>
              <a:gd name="T22" fmla="*/ 53127 w 987"/>
              <a:gd name="T23" fmla="*/ 762020 h 987"/>
              <a:gd name="T24" fmla="*/ 95154 w 987"/>
              <a:gd name="T25" fmla="*/ 782637 h 987"/>
              <a:gd name="T26" fmla="*/ 43612 w 987"/>
              <a:gd name="T27" fmla="*/ 782637 h 987"/>
              <a:gd name="T28" fmla="*/ 18238 w 987"/>
              <a:gd name="T29" fmla="*/ 739025 h 987"/>
              <a:gd name="T30" fmla="*/ 0 w 987"/>
              <a:gd name="T31" fmla="*/ 716823 h 987"/>
              <a:gd name="T32" fmla="*/ 18238 w 987"/>
              <a:gd name="T33" fmla="*/ 683519 h 987"/>
              <a:gd name="T34" fmla="*/ 130836 w 987"/>
              <a:gd name="T35" fmla="*/ 551097 h 987"/>
              <a:gd name="T36" fmla="*/ 148281 w 987"/>
              <a:gd name="T37" fmla="*/ 508278 h 987"/>
              <a:gd name="T38" fmla="*/ 140351 w 987"/>
              <a:gd name="T39" fmla="*/ 386957 h 987"/>
              <a:gd name="T40" fmla="*/ 157003 w 987"/>
              <a:gd name="T41" fmla="*/ 287839 h 987"/>
              <a:gd name="T42" fmla="*/ 208545 w 987"/>
              <a:gd name="T43" fmla="*/ 188721 h 987"/>
              <a:gd name="T44" fmla="*/ 260879 w 987"/>
              <a:gd name="T45" fmla="*/ 144316 h 987"/>
              <a:gd name="T46" fmla="*/ 287840 w 987"/>
              <a:gd name="T47" fmla="*/ 132422 h 987"/>
              <a:gd name="T48" fmla="*/ 287840 w 987"/>
              <a:gd name="T49" fmla="*/ 99118 h 987"/>
              <a:gd name="T50" fmla="*/ 321143 w 987"/>
              <a:gd name="T51" fmla="*/ 45198 h 987"/>
              <a:gd name="T52" fmla="*/ 374271 w 987"/>
              <a:gd name="T53" fmla="*/ 11101 h 987"/>
              <a:gd name="T54" fmla="*/ 434535 w 987"/>
              <a:gd name="T55" fmla="*/ 0 h 987"/>
              <a:gd name="T56" fmla="*/ 504314 w 987"/>
              <a:gd name="T57" fmla="*/ 22995 h 987"/>
              <a:gd name="T58" fmla="*/ 573300 w 987"/>
              <a:gd name="T59" fmla="*/ 56299 h 987"/>
              <a:gd name="T60" fmla="*/ 660524 w 987"/>
              <a:gd name="T61" fmla="*/ 56299 h 987"/>
              <a:gd name="T62" fmla="*/ 738233 w 987"/>
              <a:gd name="T63" fmla="*/ 34097 h 987"/>
              <a:gd name="T64" fmla="*/ 782638 w 987"/>
              <a:gd name="T65" fmla="*/ 11101 h 987"/>
              <a:gd name="T66" fmla="*/ 712066 w 987"/>
              <a:gd name="T67" fmla="*/ 78502 h 987"/>
              <a:gd name="T68" fmla="*/ 634357 w 987"/>
              <a:gd name="T69" fmla="*/ 88017 h 987"/>
              <a:gd name="T70" fmla="*/ 565371 w 987"/>
              <a:gd name="T71" fmla="*/ 78502 h 987"/>
              <a:gd name="T72" fmla="*/ 504314 w 987"/>
              <a:gd name="T73" fmla="*/ 45198 h 987"/>
              <a:gd name="T74" fmla="*/ 452772 w 987"/>
              <a:gd name="T75" fmla="*/ 34097 h 987"/>
              <a:gd name="T76" fmla="*/ 399645 w 987"/>
              <a:gd name="T77" fmla="*/ 34097 h 987"/>
              <a:gd name="T78" fmla="*/ 348103 w 987"/>
              <a:gd name="T79" fmla="*/ 56299 h 987"/>
              <a:gd name="T80" fmla="*/ 312421 w 987"/>
              <a:gd name="T81" fmla="*/ 99118 h 987"/>
              <a:gd name="T82" fmla="*/ 304491 w 987"/>
              <a:gd name="T83" fmla="*/ 122114 h 987"/>
              <a:gd name="T84" fmla="*/ 321143 w 987"/>
              <a:gd name="T85" fmla="*/ 144316 h 987"/>
              <a:gd name="T86" fmla="*/ 321143 w 987"/>
              <a:gd name="T87" fmla="*/ 144316 h 987"/>
              <a:gd name="T88" fmla="*/ 321143 w 987"/>
              <a:gd name="T89" fmla="*/ 144316 h 987"/>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987" h="987">
                <a:moveTo>
                  <a:pt x="405" y="182"/>
                </a:moveTo>
                <a:lnTo>
                  <a:pt x="341" y="210"/>
                </a:lnTo>
                <a:lnTo>
                  <a:pt x="285" y="264"/>
                </a:lnTo>
                <a:lnTo>
                  <a:pt x="232" y="377"/>
                </a:lnTo>
                <a:lnTo>
                  <a:pt x="209" y="488"/>
                </a:lnTo>
                <a:lnTo>
                  <a:pt x="209" y="556"/>
                </a:lnTo>
                <a:lnTo>
                  <a:pt x="209" y="627"/>
                </a:lnTo>
                <a:lnTo>
                  <a:pt x="177" y="725"/>
                </a:lnTo>
                <a:lnTo>
                  <a:pt x="112" y="820"/>
                </a:lnTo>
                <a:lnTo>
                  <a:pt x="45" y="890"/>
                </a:lnTo>
                <a:lnTo>
                  <a:pt x="33" y="919"/>
                </a:lnTo>
                <a:lnTo>
                  <a:pt x="67" y="961"/>
                </a:lnTo>
                <a:lnTo>
                  <a:pt x="120" y="987"/>
                </a:lnTo>
                <a:lnTo>
                  <a:pt x="55" y="987"/>
                </a:lnTo>
                <a:lnTo>
                  <a:pt x="23" y="932"/>
                </a:lnTo>
                <a:lnTo>
                  <a:pt x="0" y="904"/>
                </a:lnTo>
                <a:lnTo>
                  <a:pt x="23" y="862"/>
                </a:lnTo>
                <a:lnTo>
                  <a:pt x="165" y="695"/>
                </a:lnTo>
                <a:lnTo>
                  <a:pt x="187" y="641"/>
                </a:lnTo>
                <a:lnTo>
                  <a:pt x="177" y="488"/>
                </a:lnTo>
                <a:lnTo>
                  <a:pt x="198" y="363"/>
                </a:lnTo>
                <a:lnTo>
                  <a:pt x="263" y="238"/>
                </a:lnTo>
                <a:lnTo>
                  <a:pt x="329" y="182"/>
                </a:lnTo>
                <a:lnTo>
                  <a:pt x="363" y="167"/>
                </a:lnTo>
                <a:lnTo>
                  <a:pt x="363" y="125"/>
                </a:lnTo>
                <a:lnTo>
                  <a:pt x="405" y="57"/>
                </a:lnTo>
                <a:lnTo>
                  <a:pt x="472" y="14"/>
                </a:lnTo>
                <a:lnTo>
                  <a:pt x="548" y="0"/>
                </a:lnTo>
                <a:lnTo>
                  <a:pt x="636" y="29"/>
                </a:lnTo>
                <a:lnTo>
                  <a:pt x="723" y="71"/>
                </a:lnTo>
                <a:lnTo>
                  <a:pt x="833" y="71"/>
                </a:lnTo>
                <a:lnTo>
                  <a:pt x="931" y="43"/>
                </a:lnTo>
                <a:lnTo>
                  <a:pt x="987" y="14"/>
                </a:lnTo>
                <a:lnTo>
                  <a:pt x="898" y="99"/>
                </a:lnTo>
                <a:lnTo>
                  <a:pt x="800" y="111"/>
                </a:lnTo>
                <a:lnTo>
                  <a:pt x="713" y="99"/>
                </a:lnTo>
                <a:lnTo>
                  <a:pt x="636" y="57"/>
                </a:lnTo>
                <a:lnTo>
                  <a:pt x="571" y="43"/>
                </a:lnTo>
                <a:lnTo>
                  <a:pt x="504" y="43"/>
                </a:lnTo>
                <a:lnTo>
                  <a:pt x="439" y="71"/>
                </a:lnTo>
                <a:lnTo>
                  <a:pt x="394" y="125"/>
                </a:lnTo>
                <a:lnTo>
                  <a:pt x="384" y="154"/>
                </a:lnTo>
                <a:lnTo>
                  <a:pt x="405" y="18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03" name="Freeform 84">
            <a:extLst>
              <a:ext uri="{FF2B5EF4-FFF2-40B4-BE49-F238E27FC236}">
                <a16:creationId xmlns:a16="http://schemas.microsoft.com/office/drawing/2014/main" id="{61C991C3-9DD0-42F9-BE11-EF0EE2E35351}"/>
              </a:ext>
            </a:extLst>
          </p:cNvPr>
          <p:cNvSpPr>
            <a:spLocks/>
          </p:cNvSpPr>
          <p:nvPr/>
        </p:nvSpPr>
        <p:spPr bwMode="auto">
          <a:xfrm>
            <a:off x="5433715" y="4673203"/>
            <a:ext cx="571500" cy="444997"/>
          </a:xfrm>
          <a:custGeom>
            <a:avLst/>
            <a:gdLst>
              <a:gd name="T0" fmla="*/ 383086 w 767"/>
              <a:gd name="T1" fmla="*/ 0 h 598"/>
              <a:gd name="T2" fmla="*/ 408519 w 767"/>
              <a:gd name="T3" fmla="*/ 53975 h 598"/>
              <a:gd name="T4" fmla="*/ 339373 w 767"/>
              <a:gd name="T5" fmla="*/ 88106 h 598"/>
              <a:gd name="T6" fmla="*/ 251947 w 767"/>
              <a:gd name="T7" fmla="*/ 98425 h 598"/>
              <a:gd name="T8" fmla="*/ 322683 w 767"/>
              <a:gd name="T9" fmla="*/ 110331 h 598"/>
              <a:gd name="T10" fmla="*/ 329836 w 767"/>
              <a:gd name="T11" fmla="*/ 132556 h 598"/>
              <a:gd name="T12" fmla="*/ 391829 w 767"/>
              <a:gd name="T13" fmla="*/ 110331 h 598"/>
              <a:gd name="T14" fmla="*/ 443490 w 767"/>
              <a:gd name="T15" fmla="*/ 76200 h 598"/>
              <a:gd name="T16" fmla="*/ 487203 w 767"/>
              <a:gd name="T17" fmla="*/ 33338 h 598"/>
              <a:gd name="T18" fmla="*/ 487203 w 767"/>
              <a:gd name="T19" fmla="*/ 110331 h 598"/>
              <a:gd name="T20" fmla="*/ 426799 w 767"/>
              <a:gd name="T21" fmla="*/ 143669 h 598"/>
              <a:gd name="T22" fmla="*/ 383086 w 767"/>
              <a:gd name="T23" fmla="*/ 175419 h 598"/>
              <a:gd name="T24" fmla="*/ 339373 w 767"/>
              <a:gd name="T25" fmla="*/ 186531 h 598"/>
              <a:gd name="T26" fmla="*/ 426799 w 767"/>
              <a:gd name="T27" fmla="*/ 164306 h 598"/>
              <a:gd name="T28" fmla="*/ 478460 w 767"/>
              <a:gd name="T29" fmla="*/ 143669 h 598"/>
              <a:gd name="T30" fmla="*/ 505483 w 767"/>
              <a:gd name="T31" fmla="*/ 132556 h 598"/>
              <a:gd name="T32" fmla="*/ 505483 w 767"/>
              <a:gd name="T33" fmla="*/ 175419 h 598"/>
              <a:gd name="T34" fmla="*/ 408519 w 767"/>
              <a:gd name="T35" fmla="*/ 231775 h 598"/>
              <a:gd name="T36" fmla="*/ 322683 w 767"/>
              <a:gd name="T37" fmla="*/ 254000 h 598"/>
              <a:gd name="T38" fmla="*/ 234462 w 767"/>
              <a:gd name="T39" fmla="*/ 242888 h 598"/>
              <a:gd name="T40" fmla="*/ 155778 w 767"/>
              <a:gd name="T41" fmla="*/ 231775 h 598"/>
              <a:gd name="T42" fmla="*/ 95374 w 767"/>
              <a:gd name="T43" fmla="*/ 197644 h 598"/>
              <a:gd name="T44" fmla="*/ 42918 w 767"/>
              <a:gd name="T45" fmla="*/ 175419 h 598"/>
              <a:gd name="T46" fmla="*/ 0 w 767"/>
              <a:gd name="T47" fmla="*/ 154781 h 598"/>
              <a:gd name="T48" fmla="*/ 16690 w 767"/>
              <a:gd name="T49" fmla="*/ 197644 h 598"/>
              <a:gd name="T50" fmla="*/ 77889 w 767"/>
              <a:gd name="T51" fmla="*/ 242888 h 598"/>
              <a:gd name="T52" fmla="*/ 139087 w 767"/>
              <a:gd name="T53" fmla="*/ 276225 h 598"/>
              <a:gd name="T54" fmla="*/ 217771 w 767"/>
              <a:gd name="T55" fmla="*/ 296863 h 598"/>
              <a:gd name="T56" fmla="*/ 278175 w 767"/>
              <a:gd name="T57" fmla="*/ 296863 h 598"/>
              <a:gd name="T58" fmla="*/ 313145 w 767"/>
              <a:gd name="T59" fmla="*/ 364332 h 598"/>
              <a:gd name="T60" fmla="*/ 348116 w 767"/>
              <a:gd name="T61" fmla="*/ 396082 h 598"/>
              <a:gd name="T62" fmla="*/ 408519 w 767"/>
              <a:gd name="T63" fmla="*/ 429419 h 598"/>
              <a:gd name="T64" fmla="*/ 478460 w 767"/>
              <a:gd name="T65" fmla="*/ 474663 h 598"/>
              <a:gd name="T66" fmla="*/ 408519 w 767"/>
              <a:gd name="T67" fmla="*/ 407194 h 598"/>
              <a:gd name="T68" fmla="*/ 356064 w 767"/>
              <a:gd name="T69" fmla="*/ 375444 h 598"/>
              <a:gd name="T70" fmla="*/ 434747 w 767"/>
              <a:gd name="T71" fmla="*/ 353219 h 598"/>
              <a:gd name="T72" fmla="*/ 478460 w 767"/>
              <a:gd name="T73" fmla="*/ 342107 h 598"/>
              <a:gd name="T74" fmla="*/ 522174 w 767"/>
              <a:gd name="T75" fmla="*/ 342107 h 598"/>
              <a:gd name="T76" fmla="*/ 574629 w 767"/>
              <a:gd name="T77" fmla="*/ 330200 h 598"/>
              <a:gd name="T78" fmla="*/ 547607 w 767"/>
              <a:gd name="T79" fmla="*/ 364332 h 598"/>
              <a:gd name="T80" fmla="*/ 600857 w 767"/>
              <a:gd name="T81" fmla="*/ 342107 h 598"/>
              <a:gd name="T82" fmla="*/ 609600 w 767"/>
              <a:gd name="T83" fmla="*/ 307975 h 598"/>
              <a:gd name="T84" fmla="*/ 582577 w 767"/>
              <a:gd name="T85" fmla="*/ 296863 h 598"/>
              <a:gd name="T86" fmla="*/ 538864 w 767"/>
              <a:gd name="T87" fmla="*/ 307975 h 598"/>
              <a:gd name="T88" fmla="*/ 478460 w 767"/>
              <a:gd name="T89" fmla="*/ 307975 h 598"/>
              <a:gd name="T90" fmla="*/ 408519 w 767"/>
              <a:gd name="T91" fmla="*/ 285750 h 598"/>
              <a:gd name="T92" fmla="*/ 391829 w 767"/>
              <a:gd name="T93" fmla="*/ 265113 h 598"/>
              <a:gd name="T94" fmla="*/ 461770 w 767"/>
              <a:gd name="T95" fmla="*/ 231775 h 598"/>
              <a:gd name="T96" fmla="*/ 538864 w 767"/>
              <a:gd name="T97" fmla="*/ 186531 h 598"/>
              <a:gd name="T98" fmla="*/ 530122 w 767"/>
              <a:gd name="T99" fmla="*/ 121444 h 598"/>
              <a:gd name="T100" fmla="*/ 547607 w 767"/>
              <a:gd name="T101" fmla="*/ 110331 h 598"/>
              <a:gd name="T102" fmla="*/ 522174 w 767"/>
              <a:gd name="T103" fmla="*/ 0 h 598"/>
              <a:gd name="T104" fmla="*/ 495946 w 767"/>
              <a:gd name="T105" fmla="*/ 11113 h 598"/>
              <a:gd name="T106" fmla="*/ 461770 w 767"/>
              <a:gd name="T107" fmla="*/ 44450 h 598"/>
              <a:gd name="T108" fmla="*/ 434747 w 767"/>
              <a:gd name="T109" fmla="*/ 65088 h 598"/>
              <a:gd name="T110" fmla="*/ 408519 w 767"/>
              <a:gd name="T111" fmla="*/ 11113 h 598"/>
              <a:gd name="T112" fmla="*/ 383086 w 767"/>
              <a:gd name="T113" fmla="*/ 0 h 598"/>
              <a:gd name="T114" fmla="*/ 383086 w 767"/>
              <a:gd name="T115" fmla="*/ 0 h 598"/>
              <a:gd name="T116" fmla="*/ 383086 w 767"/>
              <a:gd name="T117" fmla="*/ 0 h 59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767" h="598">
                <a:moveTo>
                  <a:pt x="482" y="0"/>
                </a:moveTo>
                <a:lnTo>
                  <a:pt x="514" y="68"/>
                </a:lnTo>
                <a:lnTo>
                  <a:pt x="427" y="111"/>
                </a:lnTo>
                <a:lnTo>
                  <a:pt x="317" y="124"/>
                </a:lnTo>
                <a:lnTo>
                  <a:pt x="406" y="139"/>
                </a:lnTo>
                <a:lnTo>
                  <a:pt x="415" y="167"/>
                </a:lnTo>
                <a:lnTo>
                  <a:pt x="493" y="139"/>
                </a:lnTo>
                <a:lnTo>
                  <a:pt x="558" y="96"/>
                </a:lnTo>
                <a:lnTo>
                  <a:pt x="613" y="42"/>
                </a:lnTo>
                <a:lnTo>
                  <a:pt x="613" y="139"/>
                </a:lnTo>
                <a:lnTo>
                  <a:pt x="537" y="181"/>
                </a:lnTo>
                <a:lnTo>
                  <a:pt x="482" y="221"/>
                </a:lnTo>
                <a:lnTo>
                  <a:pt x="427" y="235"/>
                </a:lnTo>
                <a:lnTo>
                  <a:pt x="537" y="207"/>
                </a:lnTo>
                <a:lnTo>
                  <a:pt x="602" y="181"/>
                </a:lnTo>
                <a:lnTo>
                  <a:pt x="636" y="167"/>
                </a:lnTo>
                <a:lnTo>
                  <a:pt x="636" y="221"/>
                </a:lnTo>
                <a:lnTo>
                  <a:pt x="514" y="292"/>
                </a:lnTo>
                <a:lnTo>
                  <a:pt x="406" y="320"/>
                </a:lnTo>
                <a:lnTo>
                  <a:pt x="295" y="306"/>
                </a:lnTo>
                <a:lnTo>
                  <a:pt x="196" y="292"/>
                </a:lnTo>
                <a:lnTo>
                  <a:pt x="120" y="249"/>
                </a:lnTo>
                <a:lnTo>
                  <a:pt x="54" y="221"/>
                </a:lnTo>
                <a:lnTo>
                  <a:pt x="0" y="195"/>
                </a:lnTo>
                <a:lnTo>
                  <a:pt x="21" y="249"/>
                </a:lnTo>
                <a:lnTo>
                  <a:pt x="98" y="306"/>
                </a:lnTo>
                <a:lnTo>
                  <a:pt x="175" y="348"/>
                </a:lnTo>
                <a:lnTo>
                  <a:pt x="274" y="374"/>
                </a:lnTo>
                <a:lnTo>
                  <a:pt x="350" y="374"/>
                </a:lnTo>
                <a:lnTo>
                  <a:pt x="394" y="459"/>
                </a:lnTo>
                <a:lnTo>
                  <a:pt x="438" y="499"/>
                </a:lnTo>
                <a:lnTo>
                  <a:pt x="514" y="541"/>
                </a:lnTo>
                <a:lnTo>
                  <a:pt x="602" y="598"/>
                </a:lnTo>
                <a:lnTo>
                  <a:pt x="514" y="513"/>
                </a:lnTo>
                <a:lnTo>
                  <a:pt x="448" y="473"/>
                </a:lnTo>
                <a:lnTo>
                  <a:pt x="547" y="445"/>
                </a:lnTo>
                <a:lnTo>
                  <a:pt x="602" y="431"/>
                </a:lnTo>
                <a:lnTo>
                  <a:pt x="657" y="431"/>
                </a:lnTo>
                <a:lnTo>
                  <a:pt x="723" y="416"/>
                </a:lnTo>
                <a:lnTo>
                  <a:pt x="689" y="459"/>
                </a:lnTo>
                <a:lnTo>
                  <a:pt x="756" y="431"/>
                </a:lnTo>
                <a:lnTo>
                  <a:pt x="767" y="388"/>
                </a:lnTo>
                <a:lnTo>
                  <a:pt x="733" y="374"/>
                </a:lnTo>
                <a:lnTo>
                  <a:pt x="678" y="388"/>
                </a:lnTo>
                <a:lnTo>
                  <a:pt x="602" y="388"/>
                </a:lnTo>
                <a:lnTo>
                  <a:pt x="514" y="360"/>
                </a:lnTo>
                <a:lnTo>
                  <a:pt x="493" y="334"/>
                </a:lnTo>
                <a:lnTo>
                  <a:pt x="581" y="292"/>
                </a:lnTo>
                <a:lnTo>
                  <a:pt x="678" y="235"/>
                </a:lnTo>
                <a:lnTo>
                  <a:pt x="667" y="153"/>
                </a:lnTo>
                <a:lnTo>
                  <a:pt x="689" y="139"/>
                </a:lnTo>
                <a:lnTo>
                  <a:pt x="657" y="0"/>
                </a:lnTo>
                <a:lnTo>
                  <a:pt x="624" y="14"/>
                </a:lnTo>
                <a:lnTo>
                  <a:pt x="581" y="56"/>
                </a:lnTo>
                <a:lnTo>
                  <a:pt x="547" y="82"/>
                </a:lnTo>
                <a:lnTo>
                  <a:pt x="514" y="14"/>
                </a:lnTo>
                <a:lnTo>
                  <a:pt x="48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04" name="Freeform 85">
            <a:extLst>
              <a:ext uri="{FF2B5EF4-FFF2-40B4-BE49-F238E27FC236}">
                <a16:creationId xmlns:a16="http://schemas.microsoft.com/office/drawing/2014/main" id="{A181BFED-80A7-4D06-928B-021C5B8A870F}"/>
              </a:ext>
            </a:extLst>
          </p:cNvPr>
          <p:cNvSpPr>
            <a:spLocks/>
          </p:cNvSpPr>
          <p:nvPr/>
        </p:nvSpPr>
        <p:spPr bwMode="auto">
          <a:xfrm>
            <a:off x="5082481" y="4994672"/>
            <a:ext cx="1012031" cy="1095375"/>
          </a:xfrm>
          <a:custGeom>
            <a:avLst/>
            <a:gdLst>
              <a:gd name="T0" fmla="*/ 1008804 w 1359"/>
              <a:gd name="T1" fmla="*/ 11105 h 1473"/>
              <a:gd name="T2" fmla="*/ 1052493 w 1359"/>
              <a:gd name="T3" fmla="*/ 22210 h 1473"/>
              <a:gd name="T4" fmla="*/ 1062025 w 1359"/>
              <a:gd name="T5" fmla="*/ 99151 h 1473"/>
              <a:gd name="T6" fmla="*/ 1043755 w 1359"/>
              <a:gd name="T7" fmla="*/ 154676 h 1473"/>
              <a:gd name="T8" fmla="*/ 1079500 w 1359"/>
              <a:gd name="T9" fmla="*/ 241929 h 1473"/>
              <a:gd name="T10" fmla="*/ 992918 w 1359"/>
              <a:gd name="T11" fmla="*/ 406917 h 1473"/>
              <a:gd name="T12" fmla="*/ 913484 w 1359"/>
              <a:gd name="T13" fmla="*/ 473547 h 1473"/>
              <a:gd name="T14" fmla="*/ 844377 w 1359"/>
              <a:gd name="T15" fmla="*/ 606807 h 1473"/>
              <a:gd name="T16" fmla="*/ 757795 w 1359"/>
              <a:gd name="T17" fmla="*/ 717063 h 1473"/>
              <a:gd name="T18" fmla="*/ 652943 w 1359"/>
              <a:gd name="T19" fmla="*/ 838424 h 1473"/>
              <a:gd name="T20" fmla="*/ 565566 w 1359"/>
              <a:gd name="T21" fmla="*/ 782106 h 1473"/>
              <a:gd name="T22" fmla="*/ 540147 w 1359"/>
              <a:gd name="T23" fmla="*/ 847943 h 1473"/>
              <a:gd name="T24" fmla="*/ 609254 w 1359"/>
              <a:gd name="T25" fmla="*/ 838424 h 1473"/>
              <a:gd name="T26" fmla="*/ 505196 w 1359"/>
              <a:gd name="T27" fmla="*/ 859048 h 1473"/>
              <a:gd name="T28" fmla="*/ 409082 w 1359"/>
              <a:gd name="T29" fmla="*/ 870153 h 1473"/>
              <a:gd name="T30" fmla="*/ 461508 w 1359"/>
              <a:gd name="T31" fmla="*/ 1013724 h 1473"/>
              <a:gd name="T32" fmla="*/ 626730 w 1359"/>
              <a:gd name="T33" fmla="*/ 1024829 h 1473"/>
              <a:gd name="T34" fmla="*/ 679156 w 1359"/>
              <a:gd name="T35" fmla="*/ 958992 h 1473"/>
              <a:gd name="T36" fmla="*/ 687893 w 1359"/>
              <a:gd name="T37" fmla="*/ 838424 h 1473"/>
              <a:gd name="T38" fmla="*/ 714106 w 1359"/>
              <a:gd name="T39" fmla="*/ 925677 h 1473"/>
              <a:gd name="T40" fmla="*/ 757795 w 1359"/>
              <a:gd name="T41" fmla="*/ 958992 h 1473"/>
              <a:gd name="T42" fmla="*/ 775270 w 1359"/>
              <a:gd name="T43" fmla="*/ 980409 h 1473"/>
              <a:gd name="T44" fmla="*/ 757795 w 1359"/>
              <a:gd name="T45" fmla="*/ 1013724 h 1473"/>
              <a:gd name="T46" fmla="*/ 748263 w 1359"/>
              <a:gd name="T47" fmla="*/ 1123980 h 1473"/>
              <a:gd name="T48" fmla="*/ 704574 w 1359"/>
              <a:gd name="T49" fmla="*/ 1123980 h 1473"/>
              <a:gd name="T50" fmla="*/ 662475 w 1359"/>
              <a:gd name="T51" fmla="*/ 1135085 h 1473"/>
              <a:gd name="T52" fmla="*/ 635467 w 1359"/>
              <a:gd name="T53" fmla="*/ 1135085 h 1473"/>
              <a:gd name="T54" fmla="*/ 609254 w 1359"/>
              <a:gd name="T55" fmla="*/ 1135085 h 1473"/>
              <a:gd name="T56" fmla="*/ 575098 w 1359"/>
              <a:gd name="T57" fmla="*/ 1135085 h 1473"/>
              <a:gd name="T58" fmla="*/ 548885 w 1359"/>
              <a:gd name="T59" fmla="*/ 1123980 h 1473"/>
              <a:gd name="T60" fmla="*/ 540147 w 1359"/>
              <a:gd name="T61" fmla="*/ 1158088 h 1473"/>
              <a:gd name="T62" fmla="*/ 479778 w 1359"/>
              <a:gd name="T63" fmla="*/ 1036727 h 1473"/>
              <a:gd name="T64" fmla="*/ 401139 w 1359"/>
              <a:gd name="T65" fmla="*/ 1002619 h 1473"/>
              <a:gd name="T66" fmla="*/ 374926 w 1359"/>
              <a:gd name="T67" fmla="*/ 881258 h 1473"/>
              <a:gd name="T68" fmla="*/ 470246 w 1359"/>
              <a:gd name="T69" fmla="*/ 815421 h 1473"/>
              <a:gd name="T70" fmla="*/ 435295 w 1359"/>
              <a:gd name="T71" fmla="*/ 759896 h 1473"/>
              <a:gd name="T72" fmla="*/ 470246 w 1359"/>
              <a:gd name="T73" fmla="*/ 694060 h 1473"/>
              <a:gd name="T74" fmla="*/ 409082 w 1359"/>
              <a:gd name="T75" fmla="*/ 717063 h 1473"/>
              <a:gd name="T76" fmla="*/ 279606 w 1359"/>
              <a:gd name="T77" fmla="*/ 728168 h 1473"/>
              <a:gd name="T78" fmla="*/ 80228 w 1359"/>
              <a:gd name="T79" fmla="*/ 660745 h 1473"/>
              <a:gd name="T80" fmla="*/ 0 w 1359"/>
              <a:gd name="T81" fmla="*/ 561593 h 1473"/>
              <a:gd name="T82" fmla="*/ 27007 w 1359"/>
              <a:gd name="T83" fmla="*/ 561593 h 1473"/>
              <a:gd name="T84" fmla="*/ 113590 w 1359"/>
              <a:gd name="T85" fmla="*/ 649640 h 1473"/>
              <a:gd name="T86" fmla="*/ 157278 w 1359"/>
              <a:gd name="T87" fmla="*/ 638535 h 1473"/>
              <a:gd name="T88" fmla="*/ 192229 w 1359"/>
              <a:gd name="T89" fmla="*/ 638535 h 1473"/>
              <a:gd name="T90" fmla="*/ 227180 w 1359"/>
              <a:gd name="T91" fmla="*/ 649640 h 1473"/>
              <a:gd name="T92" fmla="*/ 262130 w 1359"/>
              <a:gd name="T93" fmla="*/ 649640 h 1473"/>
              <a:gd name="T94" fmla="*/ 296287 w 1359"/>
              <a:gd name="T95" fmla="*/ 638535 h 1473"/>
              <a:gd name="T96" fmla="*/ 331237 w 1359"/>
              <a:gd name="T97" fmla="*/ 627430 h 1473"/>
              <a:gd name="T98" fmla="*/ 357450 w 1359"/>
              <a:gd name="T99" fmla="*/ 606807 h 1473"/>
              <a:gd name="T100" fmla="*/ 461508 w 1359"/>
              <a:gd name="T101" fmla="*/ 660745 h 1473"/>
              <a:gd name="T102" fmla="*/ 626730 w 1359"/>
              <a:gd name="T103" fmla="*/ 728168 h 1473"/>
              <a:gd name="T104" fmla="*/ 748263 w 1359"/>
              <a:gd name="T105" fmla="*/ 694060 h 1473"/>
              <a:gd name="T106" fmla="*/ 844377 w 1359"/>
              <a:gd name="T107" fmla="*/ 517174 h 1473"/>
              <a:gd name="T108" fmla="*/ 913484 w 1359"/>
              <a:gd name="T109" fmla="*/ 264933 h 1473"/>
              <a:gd name="T110" fmla="*/ 861852 w 1359"/>
              <a:gd name="T111" fmla="*/ 132466 h 1473"/>
              <a:gd name="T112" fmla="*/ 880122 w 1359"/>
              <a:gd name="T113" fmla="*/ 121361 h 1473"/>
              <a:gd name="T114" fmla="*/ 904747 w 1359"/>
              <a:gd name="T115" fmla="*/ 142778 h 1473"/>
              <a:gd name="T116" fmla="*/ 949229 w 1359"/>
              <a:gd name="T117" fmla="*/ 142778 h 1473"/>
              <a:gd name="T118" fmla="*/ 984180 w 1359"/>
              <a:gd name="T119" fmla="*/ 142778 h 1473"/>
              <a:gd name="T120" fmla="*/ 1017542 w 1359"/>
              <a:gd name="T121" fmla="*/ 121361 h 1473"/>
              <a:gd name="T122" fmla="*/ 1017542 w 1359"/>
              <a:gd name="T123" fmla="*/ 44420 h 1473"/>
              <a:gd name="T124" fmla="*/ 957173 w 1359"/>
              <a:gd name="T125" fmla="*/ 22210 h 147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359" h="1473">
                <a:moveTo>
                  <a:pt x="1205" y="28"/>
                </a:moveTo>
                <a:lnTo>
                  <a:pt x="1270" y="14"/>
                </a:lnTo>
                <a:lnTo>
                  <a:pt x="1304" y="0"/>
                </a:lnTo>
                <a:lnTo>
                  <a:pt x="1325" y="28"/>
                </a:lnTo>
                <a:lnTo>
                  <a:pt x="1304" y="82"/>
                </a:lnTo>
                <a:lnTo>
                  <a:pt x="1337" y="125"/>
                </a:lnTo>
                <a:lnTo>
                  <a:pt x="1337" y="153"/>
                </a:lnTo>
                <a:lnTo>
                  <a:pt x="1314" y="195"/>
                </a:lnTo>
                <a:lnTo>
                  <a:pt x="1359" y="235"/>
                </a:lnTo>
                <a:lnTo>
                  <a:pt x="1359" y="305"/>
                </a:lnTo>
                <a:lnTo>
                  <a:pt x="1314" y="402"/>
                </a:lnTo>
                <a:lnTo>
                  <a:pt x="1250" y="513"/>
                </a:lnTo>
                <a:lnTo>
                  <a:pt x="1173" y="569"/>
                </a:lnTo>
                <a:lnTo>
                  <a:pt x="1150" y="597"/>
                </a:lnTo>
                <a:lnTo>
                  <a:pt x="1118" y="612"/>
                </a:lnTo>
                <a:lnTo>
                  <a:pt x="1063" y="765"/>
                </a:lnTo>
                <a:lnTo>
                  <a:pt x="998" y="847"/>
                </a:lnTo>
                <a:lnTo>
                  <a:pt x="954" y="904"/>
                </a:lnTo>
                <a:lnTo>
                  <a:pt x="965" y="986"/>
                </a:lnTo>
                <a:lnTo>
                  <a:pt x="822" y="1057"/>
                </a:lnTo>
                <a:lnTo>
                  <a:pt x="746" y="1014"/>
                </a:lnTo>
                <a:lnTo>
                  <a:pt x="712" y="986"/>
                </a:lnTo>
                <a:lnTo>
                  <a:pt x="592" y="986"/>
                </a:lnTo>
                <a:lnTo>
                  <a:pt x="680" y="1069"/>
                </a:lnTo>
                <a:lnTo>
                  <a:pt x="702" y="1042"/>
                </a:lnTo>
                <a:lnTo>
                  <a:pt x="767" y="1057"/>
                </a:lnTo>
                <a:lnTo>
                  <a:pt x="735" y="1069"/>
                </a:lnTo>
                <a:lnTo>
                  <a:pt x="636" y="1083"/>
                </a:lnTo>
                <a:lnTo>
                  <a:pt x="570" y="1069"/>
                </a:lnTo>
                <a:lnTo>
                  <a:pt x="515" y="1097"/>
                </a:lnTo>
                <a:lnTo>
                  <a:pt x="537" y="1209"/>
                </a:lnTo>
                <a:lnTo>
                  <a:pt x="581" y="1278"/>
                </a:lnTo>
                <a:lnTo>
                  <a:pt x="680" y="1292"/>
                </a:lnTo>
                <a:lnTo>
                  <a:pt x="789" y="1292"/>
                </a:lnTo>
                <a:lnTo>
                  <a:pt x="887" y="1250"/>
                </a:lnTo>
                <a:lnTo>
                  <a:pt x="855" y="1209"/>
                </a:lnTo>
                <a:lnTo>
                  <a:pt x="845" y="1153"/>
                </a:lnTo>
                <a:lnTo>
                  <a:pt x="866" y="1057"/>
                </a:lnTo>
                <a:lnTo>
                  <a:pt x="899" y="1042"/>
                </a:lnTo>
                <a:lnTo>
                  <a:pt x="899" y="1167"/>
                </a:lnTo>
                <a:lnTo>
                  <a:pt x="931" y="1209"/>
                </a:lnTo>
                <a:lnTo>
                  <a:pt x="954" y="1209"/>
                </a:lnTo>
                <a:lnTo>
                  <a:pt x="1009" y="1182"/>
                </a:lnTo>
                <a:lnTo>
                  <a:pt x="976" y="1236"/>
                </a:lnTo>
                <a:lnTo>
                  <a:pt x="942" y="1236"/>
                </a:lnTo>
                <a:lnTo>
                  <a:pt x="954" y="1278"/>
                </a:lnTo>
                <a:lnTo>
                  <a:pt x="931" y="1292"/>
                </a:lnTo>
                <a:lnTo>
                  <a:pt x="942" y="1417"/>
                </a:lnTo>
                <a:lnTo>
                  <a:pt x="899" y="1389"/>
                </a:lnTo>
                <a:lnTo>
                  <a:pt x="887" y="1417"/>
                </a:lnTo>
                <a:lnTo>
                  <a:pt x="845" y="1389"/>
                </a:lnTo>
                <a:lnTo>
                  <a:pt x="834" y="1431"/>
                </a:lnTo>
                <a:lnTo>
                  <a:pt x="811" y="1403"/>
                </a:lnTo>
                <a:lnTo>
                  <a:pt x="800" y="1431"/>
                </a:lnTo>
                <a:lnTo>
                  <a:pt x="779" y="1403"/>
                </a:lnTo>
                <a:lnTo>
                  <a:pt x="767" y="1431"/>
                </a:lnTo>
                <a:lnTo>
                  <a:pt x="735" y="1403"/>
                </a:lnTo>
                <a:lnTo>
                  <a:pt x="724" y="1431"/>
                </a:lnTo>
                <a:lnTo>
                  <a:pt x="702" y="1403"/>
                </a:lnTo>
                <a:lnTo>
                  <a:pt x="691" y="1417"/>
                </a:lnTo>
                <a:lnTo>
                  <a:pt x="668" y="1389"/>
                </a:lnTo>
                <a:lnTo>
                  <a:pt x="680" y="1460"/>
                </a:lnTo>
                <a:lnTo>
                  <a:pt x="636" y="1473"/>
                </a:lnTo>
                <a:lnTo>
                  <a:pt x="604" y="1307"/>
                </a:lnTo>
                <a:lnTo>
                  <a:pt x="560" y="1307"/>
                </a:lnTo>
                <a:lnTo>
                  <a:pt x="505" y="1264"/>
                </a:lnTo>
                <a:lnTo>
                  <a:pt x="483" y="1167"/>
                </a:lnTo>
                <a:lnTo>
                  <a:pt x="472" y="1111"/>
                </a:lnTo>
                <a:lnTo>
                  <a:pt x="505" y="1069"/>
                </a:lnTo>
                <a:lnTo>
                  <a:pt x="592" y="1028"/>
                </a:lnTo>
                <a:lnTo>
                  <a:pt x="537" y="972"/>
                </a:lnTo>
                <a:lnTo>
                  <a:pt x="548" y="958"/>
                </a:lnTo>
                <a:lnTo>
                  <a:pt x="680" y="958"/>
                </a:lnTo>
                <a:lnTo>
                  <a:pt x="592" y="875"/>
                </a:lnTo>
                <a:lnTo>
                  <a:pt x="560" y="861"/>
                </a:lnTo>
                <a:lnTo>
                  <a:pt x="515" y="904"/>
                </a:lnTo>
                <a:lnTo>
                  <a:pt x="428" y="918"/>
                </a:lnTo>
                <a:lnTo>
                  <a:pt x="352" y="918"/>
                </a:lnTo>
                <a:lnTo>
                  <a:pt x="229" y="890"/>
                </a:lnTo>
                <a:lnTo>
                  <a:pt x="101" y="833"/>
                </a:lnTo>
                <a:lnTo>
                  <a:pt x="34" y="750"/>
                </a:lnTo>
                <a:lnTo>
                  <a:pt x="0" y="708"/>
                </a:lnTo>
                <a:lnTo>
                  <a:pt x="44" y="652"/>
                </a:lnTo>
                <a:lnTo>
                  <a:pt x="34" y="708"/>
                </a:lnTo>
                <a:lnTo>
                  <a:pt x="89" y="777"/>
                </a:lnTo>
                <a:lnTo>
                  <a:pt x="143" y="819"/>
                </a:lnTo>
                <a:lnTo>
                  <a:pt x="187" y="847"/>
                </a:lnTo>
                <a:lnTo>
                  <a:pt x="198" y="805"/>
                </a:lnTo>
                <a:lnTo>
                  <a:pt x="221" y="861"/>
                </a:lnTo>
                <a:lnTo>
                  <a:pt x="242" y="805"/>
                </a:lnTo>
                <a:lnTo>
                  <a:pt x="263" y="861"/>
                </a:lnTo>
                <a:lnTo>
                  <a:pt x="286" y="819"/>
                </a:lnTo>
                <a:lnTo>
                  <a:pt x="308" y="875"/>
                </a:lnTo>
                <a:lnTo>
                  <a:pt x="330" y="819"/>
                </a:lnTo>
                <a:lnTo>
                  <a:pt x="363" y="875"/>
                </a:lnTo>
                <a:lnTo>
                  <a:pt x="373" y="805"/>
                </a:lnTo>
                <a:lnTo>
                  <a:pt x="428" y="861"/>
                </a:lnTo>
                <a:lnTo>
                  <a:pt x="417" y="791"/>
                </a:lnTo>
                <a:lnTo>
                  <a:pt x="483" y="847"/>
                </a:lnTo>
                <a:lnTo>
                  <a:pt x="450" y="765"/>
                </a:lnTo>
                <a:lnTo>
                  <a:pt x="505" y="819"/>
                </a:lnTo>
                <a:lnTo>
                  <a:pt x="581" y="833"/>
                </a:lnTo>
                <a:lnTo>
                  <a:pt x="712" y="918"/>
                </a:lnTo>
                <a:lnTo>
                  <a:pt x="789" y="918"/>
                </a:lnTo>
                <a:lnTo>
                  <a:pt x="887" y="918"/>
                </a:lnTo>
                <a:lnTo>
                  <a:pt x="942" y="875"/>
                </a:lnTo>
                <a:lnTo>
                  <a:pt x="998" y="791"/>
                </a:lnTo>
                <a:lnTo>
                  <a:pt x="1063" y="652"/>
                </a:lnTo>
                <a:lnTo>
                  <a:pt x="1139" y="458"/>
                </a:lnTo>
                <a:lnTo>
                  <a:pt x="1150" y="334"/>
                </a:lnTo>
                <a:lnTo>
                  <a:pt x="1129" y="235"/>
                </a:lnTo>
                <a:lnTo>
                  <a:pt x="1085" y="167"/>
                </a:lnTo>
                <a:lnTo>
                  <a:pt x="1041" y="138"/>
                </a:lnTo>
                <a:lnTo>
                  <a:pt x="1108" y="153"/>
                </a:lnTo>
                <a:lnTo>
                  <a:pt x="1108" y="125"/>
                </a:lnTo>
                <a:lnTo>
                  <a:pt x="1139" y="180"/>
                </a:lnTo>
                <a:lnTo>
                  <a:pt x="1161" y="138"/>
                </a:lnTo>
                <a:lnTo>
                  <a:pt x="1195" y="180"/>
                </a:lnTo>
                <a:lnTo>
                  <a:pt x="1205" y="138"/>
                </a:lnTo>
                <a:lnTo>
                  <a:pt x="1239" y="180"/>
                </a:lnTo>
                <a:lnTo>
                  <a:pt x="1239" y="110"/>
                </a:lnTo>
                <a:lnTo>
                  <a:pt x="1281" y="153"/>
                </a:lnTo>
                <a:lnTo>
                  <a:pt x="1260" y="96"/>
                </a:lnTo>
                <a:lnTo>
                  <a:pt x="1281" y="56"/>
                </a:lnTo>
                <a:lnTo>
                  <a:pt x="1205"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05" name="Freeform 86">
            <a:extLst>
              <a:ext uri="{FF2B5EF4-FFF2-40B4-BE49-F238E27FC236}">
                <a16:creationId xmlns:a16="http://schemas.microsoft.com/office/drawing/2014/main" id="{4E25872D-92A1-4B10-A6B5-E0B913487BA8}"/>
              </a:ext>
            </a:extLst>
          </p:cNvPr>
          <p:cNvSpPr>
            <a:spLocks/>
          </p:cNvSpPr>
          <p:nvPr/>
        </p:nvSpPr>
        <p:spPr bwMode="auto">
          <a:xfrm>
            <a:off x="5375672" y="5208985"/>
            <a:ext cx="506016" cy="354211"/>
          </a:xfrm>
          <a:custGeom>
            <a:avLst/>
            <a:gdLst>
              <a:gd name="T0" fmla="*/ 113506 w 680"/>
              <a:gd name="T1" fmla="*/ 123825 h 476"/>
              <a:gd name="T2" fmla="*/ 183356 w 680"/>
              <a:gd name="T3" fmla="*/ 157163 h 476"/>
              <a:gd name="T4" fmla="*/ 261938 w 680"/>
              <a:gd name="T5" fmla="*/ 146050 h 476"/>
              <a:gd name="T6" fmla="*/ 183356 w 680"/>
              <a:gd name="T7" fmla="*/ 188913 h 476"/>
              <a:gd name="T8" fmla="*/ 166688 w 680"/>
              <a:gd name="T9" fmla="*/ 222250 h 476"/>
              <a:gd name="T10" fmla="*/ 279400 w 680"/>
              <a:gd name="T11" fmla="*/ 222250 h 476"/>
              <a:gd name="T12" fmla="*/ 200819 w 680"/>
              <a:gd name="T13" fmla="*/ 247650 h 476"/>
              <a:gd name="T14" fmla="*/ 287338 w 680"/>
              <a:gd name="T15" fmla="*/ 299244 h 476"/>
              <a:gd name="T16" fmla="*/ 365919 w 680"/>
              <a:gd name="T17" fmla="*/ 288131 h 476"/>
              <a:gd name="T18" fmla="*/ 419894 w 680"/>
              <a:gd name="T19" fmla="*/ 213519 h 476"/>
              <a:gd name="T20" fmla="*/ 391319 w 680"/>
              <a:gd name="T21" fmla="*/ 211138 h 476"/>
              <a:gd name="T22" fmla="*/ 444500 w 680"/>
              <a:gd name="T23" fmla="*/ 123825 h 476"/>
              <a:gd name="T24" fmla="*/ 339725 w 680"/>
              <a:gd name="T25" fmla="*/ 146050 h 476"/>
              <a:gd name="T26" fmla="*/ 287338 w 680"/>
              <a:gd name="T27" fmla="*/ 134144 h 476"/>
              <a:gd name="T28" fmla="*/ 400844 w 680"/>
              <a:gd name="T29" fmla="*/ 89694 h 476"/>
              <a:gd name="T30" fmla="*/ 409575 w 680"/>
              <a:gd name="T31" fmla="*/ 2381 h 476"/>
              <a:gd name="T32" fmla="*/ 456406 w 680"/>
              <a:gd name="T33" fmla="*/ 19844 h 476"/>
              <a:gd name="T34" fmla="*/ 488156 w 680"/>
              <a:gd name="T35" fmla="*/ 33338 h 476"/>
              <a:gd name="T36" fmla="*/ 513556 w 680"/>
              <a:gd name="T37" fmla="*/ 36513 h 476"/>
              <a:gd name="T38" fmla="*/ 531019 w 680"/>
              <a:gd name="T39" fmla="*/ 45244 h 476"/>
              <a:gd name="T40" fmla="*/ 479425 w 680"/>
              <a:gd name="T41" fmla="*/ 123825 h 476"/>
              <a:gd name="T42" fmla="*/ 461963 w 680"/>
              <a:gd name="T43" fmla="*/ 256381 h 476"/>
              <a:gd name="T44" fmla="*/ 391319 w 680"/>
              <a:gd name="T45" fmla="*/ 355600 h 476"/>
              <a:gd name="T46" fmla="*/ 296069 w 680"/>
              <a:gd name="T47" fmla="*/ 377825 h 476"/>
              <a:gd name="T48" fmla="*/ 270669 w 680"/>
              <a:gd name="T49" fmla="*/ 343694 h 476"/>
              <a:gd name="T50" fmla="*/ 357981 w 680"/>
              <a:gd name="T51" fmla="*/ 332581 h 476"/>
              <a:gd name="T52" fmla="*/ 279400 w 680"/>
              <a:gd name="T53" fmla="*/ 332581 h 476"/>
              <a:gd name="T54" fmla="*/ 235744 w 680"/>
              <a:gd name="T55" fmla="*/ 355600 h 476"/>
              <a:gd name="T56" fmla="*/ 139700 w 680"/>
              <a:gd name="T57" fmla="*/ 266700 h 476"/>
              <a:gd name="T58" fmla="*/ 53181 w 680"/>
              <a:gd name="T59" fmla="*/ 211138 h 476"/>
              <a:gd name="T60" fmla="*/ 0 w 680"/>
              <a:gd name="T61" fmla="*/ 188913 h 476"/>
              <a:gd name="T62" fmla="*/ 28575 w 680"/>
              <a:gd name="T63" fmla="*/ 165894 h 476"/>
              <a:gd name="T64" fmla="*/ 53181 w 680"/>
              <a:gd name="T65" fmla="*/ 134144 h 476"/>
              <a:gd name="T66" fmla="*/ 70644 w 680"/>
              <a:gd name="T67" fmla="*/ 111919 h 476"/>
              <a:gd name="T68" fmla="*/ 131763 w 680"/>
              <a:gd name="T69" fmla="*/ 89694 h 476"/>
              <a:gd name="T70" fmla="*/ 131763 w 680"/>
              <a:gd name="T71" fmla="*/ 89694 h 47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80" h="476">
                <a:moveTo>
                  <a:pt x="166" y="113"/>
                </a:moveTo>
                <a:lnTo>
                  <a:pt x="143" y="156"/>
                </a:lnTo>
                <a:lnTo>
                  <a:pt x="121" y="198"/>
                </a:lnTo>
                <a:lnTo>
                  <a:pt x="231" y="198"/>
                </a:lnTo>
                <a:lnTo>
                  <a:pt x="297" y="184"/>
                </a:lnTo>
                <a:lnTo>
                  <a:pt x="330" y="184"/>
                </a:lnTo>
                <a:lnTo>
                  <a:pt x="352" y="210"/>
                </a:lnTo>
                <a:lnTo>
                  <a:pt x="231" y="238"/>
                </a:lnTo>
                <a:lnTo>
                  <a:pt x="166" y="238"/>
                </a:lnTo>
                <a:lnTo>
                  <a:pt x="210" y="280"/>
                </a:lnTo>
                <a:lnTo>
                  <a:pt x="274" y="294"/>
                </a:lnTo>
                <a:lnTo>
                  <a:pt x="352" y="280"/>
                </a:lnTo>
                <a:lnTo>
                  <a:pt x="330" y="308"/>
                </a:lnTo>
                <a:lnTo>
                  <a:pt x="253" y="312"/>
                </a:lnTo>
                <a:lnTo>
                  <a:pt x="253" y="349"/>
                </a:lnTo>
                <a:lnTo>
                  <a:pt x="362" y="377"/>
                </a:lnTo>
                <a:lnTo>
                  <a:pt x="395" y="391"/>
                </a:lnTo>
                <a:lnTo>
                  <a:pt x="461" y="363"/>
                </a:lnTo>
                <a:lnTo>
                  <a:pt x="493" y="336"/>
                </a:lnTo>
                <a:lnTo>
                  <a:pt x="529" y="269"/>
                </a:lnTo>
                <a:lnTo>
                  <a:pt x="498" y="285"/>
                </a:lnTo>
                <a:lnTo>
                  <a:pt x="493" y="266"/>
                </a:lnTo>
                <a:lnTo>
                  <a:pt x="526" y="210"/>
                </a:lnTo>
                <a:lnTo>
                  <a:pt x="560" y="156"/>
                </a:lnTo>
                <a:lnTo>
                  <a:pt x="571" y="127"/>
                </a:lnTo>
                <a:lnTo>
                  <a:pt x="428" y="184"/>
                </a:lnTo>
                <a:lnTo>
                  <a:pt x="373" y="198"/>
                </a:lnTo>
                <a:lnTo>
                  <a:pt x="362" y="169"/>
                </a:lnTo>
                <a:lnTo>
                  <a:pt x="428" y="141"/>
                </a:lnTo>
                <a:lnTo>
                  <a:pt x="505" y="113"/>
                </a:lnTo>
                <a:lnTo>
                  <a:pt x="571" y="45"/>
                </a:lnTo>
                <a:lnTo>
                  <a:pt x="516" y="3"/>
                </a:lnTo>
                <a:lnTo>
                  <a:pt x="548" y="3"/>
                </a:lnTo>
                <a:lnTo>
                  <a:pt x="575" y="25"/>
                </a:lnTo>
                <a:lnTo>
                  <a:pt x="598" y="0"/>
                </a:lnTo>
                <a:lnTo>
                  <a:pt x="615" y="42"/>
                </a:lnTo>
                <a:lnTo>
                  <a:pt x="645" y="13"/>
                </a:lnTo>
                <a:lnTo>
                  <a:pt x="647" y="46"/>
                </a:lnTo>
                <a:lnTo>
                  <a:pt x="680" y="31"/>
                </a:lnTo>
                <a:lnTo>
                  <a:pt x="669" y="57"/>
                </a:lnTo>
                <a:lnTo>
                  <a:pt x="636" y="71"/>
                </a:lnTo>
                <a:lnTo>
                  <a:pt x="604" y="156"/>
                </a:lnTo>
                <a:lnTo>
                  <a:pt x="592" y="238"/>
                </a:lnTo>
                <a:lnTo>
                  <a:pt x="582" y="323"/>
                </a:lnTo>
                <a:lnTo>
                  <a:pt x="548" y="405"/>
                </a:lnTo>
                <a:lnTo>
                  <a:pt x="493" y="448"/>
                </a:lnTo>
                <a:lnTo>
                  <a:pt x="428" y="476"/>
                </a:lnTo>
                <a:lnTo>
                  <a:pt x="373" y="476"/>
                </a:lnTo>
                <a:lnTo>
                  <a:pt x="352" y="461"/>
                </a:lnTo>
                <a:lnTo>
                  <a:pt x="341" y="433"/>
                </a:lnTo>
                <a:lnTo>
                  <a:pt x="395" y="448"/>
                </a:lnTo>
                <a:lnTo>
                  <a:pt x="451" y="419"/>
                </a:lnTo>
                <a:lnTo>
                  <a:pt x="406" y="405"/>
                </a:lnTo>
                <a:lnTo>
                  <a:pt x="352" y="419"/>
                </a:lnTo>
                <a:lnTo>
                  <a:pt x="283" y="394"/>
                </a:lnTo>
                <a:lnTo>
                  <a:pt x="297" y="448"/>
                </a:lnTo>
                <a:lnTo>
                  <a:pt x="263" y="433"/>
                </a:lnTo>
                <a:lnTo>
                  <a:pt x="176" y="336"/>
                </a:lnTo>
                <a:lnTo>
                  <a:pt x="111" y="238"/>
                </a:lnTo>
                <a:lnTo>
                  <a:pt x="67" y="266"/>
                </a:lnTo>
                <a:lnTo>
                  <a:pt x="23" y="266"/>
                </a:lnTo>
                <a:lnTo>
                  <a:pt x="0" y="238"/>
                </a:lnTo>
                <a:lnTo>
                  <a:pt x="56" y="238"/>
                </a:lnTo>
                <a:lnTo>
                  <a:pt x="36" y="209"/>
                </a:lnTo>
                <a:lnTo>
                  <a:pt x="75" y="213"/>
                </a:lnTo>
                <a:lnTo>
                  <a:pt x="67" y="169"/>
                </a:lnTo>
                <a:lnTo>
                  <a:pt x="89" y="184"/>
                </a:lnTo>
                <a:lnTo>
                  <a:pt x="89" y="141"/>
                </a:lnTo>
                <a:lnTo>
                  <a:pt x="111" y="156"/>
                </a:lnTo>
                <a:lnTo>
                  <a:pt x="166" y="11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06" name="Freeform 87">
            <a:extLst>
              <a:ext uri="{FF2B5EF4-FFF2-40B4-BE49-F238E27FC236}">
                <a16:creationId xmlns:a16="http://schemas.microsoft.com/office/drawing/2014/main" id="{E1DFD448-3C31-4304-8E12-C7B68C0D5968}"/>
              </a:ext>
            </a:extLst>
          </p:cNvPr>
          <p:cNvSpPr>
            <a:spLocks/>
          </p:cNvSpPr>
          <p:nvPr/>
        </p:nvSpPr>
        <p:spPr bwMode="auto">
          <a:xfrm>
            <a:off x="5539383" y="5220891"/>
            <a:ext cx="172641" cy="92273"/>
          </a:xfrm>
          <a:custGeom>
            <a:avLst/>
            <a:gdLst>
              <a:gd name="T0" fmla="*/ 8007 w 230"/>
              <a:gd name="T1" fmla="*/ 54331 h 125"/>
              <a:gd name="T2" fmla="*/ 69657 w 230"/>
              <a:gd name="T3" fmla="*/ 43307 h 125"/>
              <a:gd name="T4" fmla="*/ 121699 w 230"/>
              <a:gd name="T5" fmla="*/ 22835 h 125"/>
              <a:gd name="T6" fmla="*/ 156928 w 230"/>
              <a:gd name="T7" fmla="*/ 11811 h 125"/>
              <a:gd name="T8" fmla="*/ 175343 w 230"/>
              <a:gd name="T9" fmla="*/ 0 h 125"/>
              <a:gd name="T10" fmla="*/ 184150 w 230"/>
              <a:gd name="T11" fmla="*/ 22835 h 125"/>
              <a:gd name="T12" fmla="*/ 148121 w 230"/>
              <a:gd name="T13" fmla="*/ 43307 h 125"/>
              <a:gd name="T14" fmla="*/ 139313 w 230"/>
              <a:gd name="T15" fmla="*/ 76378 h 125"/>
              <a:gd name="T16" fmla="*/ 104885 w 230"/>
              <a:gd name="T17" fmla="*/ 98425 h 125"/>
              <a:gd name="T18" fmla="*/ 60850 w 230"/>
              <a:gd name="T19" fmla="*/ 98425 h 125"/>
              <a:gd name="T20" fmla="*/ 33627 w 230"/>
              <a:gd name="T21" fmla="*/ 76378 h 125"/>
              <a:gd name="T22" fmla="*/ 0 w 230"/>
              <a:gd name="T23" fmla="*/ 76378 h 125"/>
              <a:gd name="T24" fmla="*/ 8007 w 230"/>
              <a:gd name="T25" fmla="*/ 54331 h 125"/>
              <a:gd name="T26" fmla="*/ 8007 w 230"/>
              <a:gd name="T27" fmla="*/ 54331 h 125"/>
              <a:gd name="T28" fmla="*/ 8007 w 230"/>
              <a:gd name="T29" fmla="*/ 54331 h 12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30" h="125">
                <a:moveTo>
                  <a:pt x="10" y="69"/>
                </a:moveTo>
                <a:lnTo>
                  <a:pt x="87" y="55"/>
                </a:lnTo>
                <a:lnTo>
                  <a:pt x="152" y="29"/>
                </a:lnTo>
                <a:lnTo>
                  <a:pt x="196" y="15"/>
                </a:lnTo>
                <a:lnTo>
                  <a:pt x="219" y="0"/>
                </a:lnTo>
                <a:lnTo>
                  <a:pt x="230" y="29"/>
                </a:lnTo>
                <a:lnTo>
                  <a:pt x="185" y="55"/>
                </a:lnTo>
                <a:lnTo>
                  <a:pt x="174" y="97"/>
                </a:lnTo>
                <a:lnTo>
                  <a:pt x="131" y="125"/>
                </a:lnTo>
                <a:lnTo>
                  <a:pt x="76" y="125"/>
                </a:lnTo>
                <a:lnTo>
                  <a:pt x="42" y="97"/>
                </a:lnTo>
                <a:lnTo>
                  <a:pt x="0" y="97"/>
                </a:lnTo>
                <a:lnTo>
                  <a:pt x="10"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07" name="Freeform 88">
            <a:extLst>
              <a:ext uri="{FF2B5EF4-FFF2-40B4-BE49-F238E27FC236}">
                <a16:creationId xmlns:a16="http://schemas.microsoft.com/office/drawing/2014/main" id="{FB9C9F66-CC37-4160-A469-EE6DDBEFD732}"/>
              </a:ext>
            </a:extLst>
          </p:cNvPr>
          <p:cNvSpPr>
            <a:spLocks/>
          </p:cNvSpPr>
          <p:nvPr/>
        </p:nvSpPr>
        <p:spPr bwMode="auto">
          <a:xfrm>
            <a:off x="5442645" y="5147966"/>
            <a:ext cx="113109" cy="84832"/>
          </a:xfrm>
          <a:custGeom>
            <a:avLst/>
            <a:gdLst>
              <a:gd name="T0" fmla="*/ 0 w 153"/>
              <a:gd name="T1" fmla="*/ 56054 h 113"/>
              <a:gd name="T2" fmla="*/ 42582 w 153"/>
              <a:gd name="T3" fmla="*/ 22422 h 113"/>
              <a:gd name="T4" fmla="*/ 85953 w 153"/>
              <a:gd name="T5" fmla="*/ 0 h 113"/>
              <a:gd name="T6" fmla="*/ 120650 w 153"/>
              <a:gd name="T7" fmla="*/ 0 h 113"/>
              <a:gd name="T8" fmla="*/ 120650 w 153"/>
              <a:gd name="T9" fmla="*/ 22422 h 113"/>
              <a:gd name="T10" fmla="*/ 95416 w 153"/>
              <a:gd name="T11" fmla="*/ 22422 h 113"/>
              <a:gd name="T12" fmla="*/ 95416 w 153"/>
              <a:gd name="T13" fmla="*/ 44843 h 113"/>
              <a:gd name="T14" fmla="*/ 42582 w 153"/>
              <a:gd name="T15" fmla="*/ 68065 h 113"/>
              <a:gd name="T16" fmla="*/ 25234 w 153"/>
              <a:gd name="T17" fmla="*/ 90487 h 113"/>
              <a:gd name="T18" fmla="*/ 0 w 153"/>
              <a:gd name="T19" fmla="*/ 68065 h 113"/>
              <a:gd name="T20" fmla="*/ 0 w 153"/>
              <a:gd name="T21" fmla="*/ 56054 h 113"/>
              <a:gd name="T22" fmla="*/ 0 w 153"/>
              <a:gd name="T23" fmla="*/ 56054 h 113"/>
              <a:gd name="T24" fmla="*/ 0 w 153"/>
              <a:gd name="T25" fmla="*/ 56054 h 11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53" h="113">
                <a:moveTo>
                  <a:pt x="0" y="70"/>
                </a:moveTo>
                <a:lnTo>
                  <a:pt x="54" y="28"/>
                </a:lnTo>
                <a:lnTo>
                  <a:pt x="109" y="0"/>
                </a:lnTo>
                <a:lnTo>
                  <a:pt x="153" y="0"/>
                </a:lnTo>
                <a:lnTo>
                  <a:pt x="153" y="28"/>
                </a:lnTo>
                <a:lnTo>
                  <a:pt x="121" y="28"/>
                </a:lnTo>
                <a:lnTo>
                  <a:pt x="121" y="56"/>
                </a:lnTo>
                <a:lnTo>
                  <a:pt x="54" y="85"/>
                </a:lnTo>
                <a:lnTo>
                  <a:pt x="32" y="113"/>
                </a:lnTo>
                <a:lnTo>
                  <a:pt x="0" y="85"/>
                </a:lnTo>
                <a:lnTo>
                  <a:pt x="0" y="7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08" name="Freeform 89">
            <a:extLst>
              <a:ext uri="{FF2B5EF4-FFF2-40B4-BE49-F238E27FC236}">
                <a16:creationId xmlns:a16="http://schemas.microsoft.com/office/drawing/2014/main" id="{99BB0129-F581-4AD5-8EC6-30BAA61710B3}"/>
              </a:ext>
            </a:extLst>
          </p:cNvPr>
          <p:cNvSpPr>
            <a:spLocks/>
          </p:cNvSpPr>
          <p:nvPr/>
        </p:nvSpPr>
        <p:spPr bwMode="auto">
          <a:xfrm>
            <a:off x="5645051" y="5086945"/>
            <a:ext cx="105668" cy="61020"/>
          </a:xfrm>
          <a:custGeom>
            <a:avLst/>
            <a:gdLst>
              <a:gd name="T0" fmla="*/ 0 w 143"/>
              <a:gd name="T1" fmla="*/ 33338 h 82"/>
              <a:gd name="T2" fmla="*/ 43351 w 143"/>
              <a:gd name="T3" fmla="*/ 10319 h 82"/>
              <a:gd name="T4" fmla="*/ 112712 w 143"/>
              <a:gd name="T5" fmla="*/ 0 h 82"/>
              <a:gd name="T6" fmla="*/ 103254 w 143"/>
              <a:gd name="T7" fmla="*/ 43657 h 82"/>
              <a:gd name="T8" fmla="*/ 61479 w 143"/>
              <a:gd name="T9" fmla="*/ 43657 h 82"/>
              <a:gd name="T10" fmla="*/ 34681 w 143"/>
              <a:gd name="T11" fmla="*/ 65088 h 82"/>
              <a:gd name="T12" fmla="*/ 0 w 143"/>
              <a:gd name="T13" fmla="*/ 33338 h 82"/>
              <a:gd name="T14" fmla="*/ 0 w 143"/>
              <a:gd name="T15" fmla="*/ 33338 h 82"/>
              <a:gd name="T16" fmla="*/ 0 w 143"/>
              <a:gd name="T17" fmla="*/ 33338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3" h="82">
                <a:moveTo>
                  <a:pt x="0" y="42"/>
                </a:moveTo>
                <a:lnTo>
                  <a:pt x="55" y="13"/>
                </a:lnTo>
                <a:lnTo>
                  <a:pt x="143" y="0"/>
                </a:lnTo>
                <a:lnTo>
                  <a:pt x="131" y="55"/>
                </a:lnTo>
                <a:lnTo>
                  <a:pt x="78" y="55"/>
                </a:lnTo>
                <a:lnTo>
                  <a:pt x="44" y="82"/>
                </a:lnTo>
                <a:lnTo>
                  <a:pt x="0"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09" name="Freeform 90">
            <a:extLst>
              <a:ext uri="{FF2B5EF4-FFF2-40B4-BE49-F238E27FC236}">
                <a16:creationId xmlns:a16="http://schemas.microsoft.com/office/drawing/2014/main" id="{75BE974B-B3C1-4C48-A499-D649EF48170A}"/>
              </a:ext>
            </a:extLst>
          </p:cNvPr>
          <p:cNvSpPr>
            <a:spLocks/>
          </p:cNvSpPr>
          <p:nvPr/>
        </p:nvSpPr>
        <p:spPr bwMode="auto">
          <a:xfrm>
            <a:off x="5433715" y="4982766"/>
            <a:ext cx="105668" cy="113109"/>
          </a:xfrm>
          <a:custGeom>
            <a:avLst/>
            <a:gdLst>
              <a:gd name="T0" fmla="*/ 112712 w 143"/>
              <a:gd name="T1" fmla="*/ 22868 h 153"/>
              <a:gd name="T2" fmla="*/ 69361 w 143"/>
              <a:gd name="T3" fmla="*/ 44948 h 153"/>
              <a:gd name="T4" fmla="*/ 33892 w 143"/>
              <a:gd name="T5" fmla="*/ 76491 h 153"/>
              <a:gd name="T6" fmla="*/ 16552 w 143"/>
              <a:gd name="T7" fmla="*/ 120650 h 153"/>
              <a:gd name="T8" fmla="*/ 0 w 143"/>
              <a:gd name="T9" fmla="*/ 110399 h 153"/>
              <a:gd name="T10" fmla="*/ 8670 w 143"/>
              <a:gd name="T11" fmla="*/ 65451 h 153"/>
              <a:gd name="T12" fmla="*/ 33892 w 143"/>
              <a:gd name="T13" fmla="*/ 22868 h 153"/>
              <a:gd name="T14" fmla="*/ 59903 w 143"/>
              <a:gd name="T15" fmla="*/ 11828 h 153"/>
              <a:gd name="T16" fmla="*/ 85913 w 143"/>
              <a:gd name="T17" fmla="*/ 0 h 153"/>
              <a:gd name="T18" fmla="*/ 112712 w 143"/>
              <a:gd name="T19" fmla="*/ 22868 h 153"/>
              <a:gd name="T20" fmla="*/ 112712 w 143"/>
              <a:gd name="T21" fmla="*/ 22868 h 153"/>
              <a:gd name="T22" fmla="*/ 112712 w 143"/>
              <a:gd name="T23" fmla="*/ 22868 h 15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43" h="153">
                <a:moveTo>
                  <a:pt x="143" y="29"/>
                </a:moveTo>
                <a:lnTo>
                  <a:pt x="88" y="57"/>
                </a:lnTo>
                <a:lnTo>
                  <a:pt x="43" y="97"/>
                </a:lnTo>
                <a:lnTo>
                  <a:pt x="21" y="153"/>
                </a:lnTo>
                <a:lnTo>
                  <a:pt x="0" y="140"/>
                </a:lnTo>
                <a:lnTo>
                  <a:pt x="11" y="83"/>
                </a:lnTo>
                <a:lnTo>
                  <a:pt x="43" y="29"/>
                </a:lnTo>
                <a:lnTo>
                  <a:pt x="76" y="15"/>
                </a:lnTo>
                <a:lnTo>
                  <a:pt x="109" y="0"/>
                </a:lnTo>
                <a:lnTo>
                  <a:pt x="143" y="2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10" name="Freeform 91">
            <a:extLst>
              <a:ext uri="{FF2B5EF4-FFF2-40B4-BE49-F238E27FC236}">
                <a16:creationId xmlns:a16="http://schemas.microsoft.com/office/drawing/2014/main" id="{1899BB13-5BAF-4646-B53D-FCE59F818968}"/>
              </a:ext>
            </a:extLst>
          </p:cNvPr>
          <p:cNvSpPr>
            <a:spLocks/>
          </p:cNvSpPr>
          <p:nvPr/>
        </p:nvSpPr>
        <p:spPr bwMode="auto">
          <a:xfrm>
            <a:off x="5579567" y="4951512"/>
            <a:ext cx="98227" cy="53578"/>
          </a:xfrm>
          <a:custGeom>
            <a:avLst/>
            <a:gdLst>
              <a:gd name="T0" fmla="*/ 0 w 132"/>
              <a:gd name="T1" fmla="*/ 11269 h 71"/>
              <a:gd name="T2" fmla="*/ 44450 w 132"/>
              <a:gd name="T3" fmla="*/ 0 h 71"/>
              <a:gd name="T4" fmla="*/ 69850 w 132"/>
              <a:gd name="T5" fmla="*/ 11269 h 71"/>
              <a:gd name="T6" fmla="*/ 104775 w 132"/>
              <a:gd name="T7" fmla="*/ 22538 h 71"/>
              <a:gd name="T8" fmla="*/ 88106 w 132"/>
              <a:gd name="T9" fmla="*/ 57150 h 71"/>
              <a:gd name="T10" fmla="*/ 53181 w 132"/>
              <a:gd name="T11" fmla="*/ 45881 h 71"/>
              <a:gd name="T12" fmla="*/ 26988 w 132"/>
              <a:gd name="T13" fmla="*/ 45881 h 71"/>
              <a:gd name="T14" fmla="*/ 0 w 132"/>
              <a:gd name="T15" fmla="*/ 11269 h 71"/>
              <a:gd name="T16" fmla="*/ 0 w 132"/>
              <a:gd name="T17" fmla="*/ 11269 h 71"/>
              <a:gd name="T18" fmla="*/ 0 w 132"/>
              <a:gd name="T19" fmla="*/ 11269 h 7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32" h="71">
                <a:moveTo>
                  <a:pt x="0" y="14"/>
                </a:moveTo>
                <a:lnTo>
                  <a:pt x="56" y="0"/>
                </a:lnTo>
                <a:lnTo>
                  <a:pt x="88" y="14"/>
                </a:lnTo>
                <a:lnTo>
                  <a:pt x="132" y="28"/>
                </a:lnTo>
                <a:lnTo>
                  <a:pt x="111" y="71"/>
                </a:lnTo>
                <a:lnTo>
                  <a:pt x="67" y="57"/>
                </a:lnTo>
                <a:lnTo>
                  <a:pt x="34" y="57"/>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11" name="Freeform 92">
            <a:extLst>
              <a:ext uri="{FF2B5EF4-FFF2-40B4-BE49-F238E27FC236}">
                <a16:creationId xmlns:a16="http://schemas.microsoft.com/office/drawing/2014/main" id="{E604D3DB-326E-41A1-BD0E-ABDEA7884DD3}"/>
              </a:ext>
            </a:extLst>
          </p:cNvPr>
          <p:cNvSpPr>
            <a:spLocks/>
          </p:cNvSpPr>
          <p:nvPr/>
        </p:nvSpPr>
        <p:spPr bwMode="auto">
          <a:xfrm>
            <a:off x="5579567" y="5095875"/>
            <a:ext cx="107156" cy="104180"/>
          </a:xfrm>
          <a:custGeom>
            <a:avLst/>
            <a:gdLst>
              <a:gd name="T0" fmla="*/ 0 w 143"/>
              <a:gd name="T1" fmla="*/ 0 h 139"/>
              <a:gd name="T2" fmla="*/ 27176 w 143"/>
              <a:gd name="T3" fmla="*/ 55163 h 139"/>
              <a:gd name="T4" fmla="*/ 62345 w 143"/>
              <a:gd name="T5" fmla="*/ 99933 h 139"/>
              <a:gd name="T6" fmla="*/ 96715 w 143"/>
              <a:gd name="T7" fmla="*/ 111125 h 139"/>
              <a:gd name="T8" fmla="*/ 114300 w 143"/>
              <a:gd name="T9" fmla="*/ 99933 h 139"/>
              <a:gd name="T10" fmla="*/ 55951 w 143"/>
              <a:gd name="T11" fmla="*/ 76748 h 139"/>
              <a:gd name="T12" fmla="*/ 0 w 143"/>
              <a:gd name="T13" fmla="*/ 0 h 139"/>
              <a:gd name="T14" fmla="*/ 0 w 143"/>
              <a:gd name="T15" fmla="*/ 0 h 139"/>
              <a:gd name="T16" fmla="*/ 0 w 143"/>
              <a:gd name="T17" fmla="*/ 0 h 13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3" h="139">
                <a:moveTo>
                  <a:pt x="0" y="0"/>
                </a:moveTo>
                <a:lnTo>
                  <a:pt x="34" y="69"/>
                </a:lnTo>
                <a:lnTo>
                  <a:pt x="78" y="125"/>
                </a:lnTo>
                <a:lnTo>
                  <a:pt x="121" y="139"/>
                </a:lnTo>
                <a:lnTo>
                  <a:pt x="143" y="125"/>
                </a:lnTo>
                <a:lnTo>
                  <a:pt x="70" y="96"/>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12" name="Freeform 93">
            <a:extLst>
              <a:ext uri="{FF2B5EF4-FFF2-40B4-BE49-F238E27FC236}">
                <a16:creationId xmlns:a16="http://schemas.microsoft.com/office/drawing/2014/main" id="{913098DE-3EE8-4FAD-8018-8F5442A47189}"/>
              </a:ext>
            </a:extLst>
          </p:cNvPr>
          <p:cNvSpPr>
            <a:spLocks/>
          </p:cNvSpPr>
          <p:nvPr/>
        </p:nvSpPr>
        <p:spPr bwMode="auto">
          <a:xfrm>
            <a:off x="5808762" y="5542360"/>
            <a:ext cx="171152" cy="165200"/>
          </a:xfrm>
          <a:custGeom>
            <a:avLst/>
            <a:gdLst>
              <a:gd name="T0" fmla="*/ 0 w 229"/>
              <a:gd name="T1" fmla="*/ 176213 h 221"/>
              <a:gd name="T2" fmla="*/ 43050 w 229"/>
              <a:gd name="T3" fmla="*/ 98871 h 221"/>
              <a:gd name="T4" fmla="*/ 95666 w 229"/>
              <a:gd name="T5" fmla="*/ 54219 h 221"/>
              <a:gd name="T6" fmla="*/ 157051 w 229"/>
              <a:gd name="T7" fmla="*/ 0 h 221"/>
              <a:gd name="T8" fmla="*/ 182562 w 229"/>
              <a:gd name="T9" fmla="*/ 22326 h 221"/>
              <a:gd name="T10" fmla="*/ 113204 w 229"/>
              <a:gd name="T11" fmla="*/ 76545 h 221"/>
              <a:gd name="T12" fmla="*/ 69358 w 229"/>
              <a:gd name="T13" fmla="*/ 98871 h 221"/>
              <a:gd name="T14" fmla="*/ 0 w 229"/>
              <a:gd name="T15" fmla="*/ 176213 h 221"/>
              <a:gd name="T16" fmla="*/ 0 w 229"/>
              <a:gd name="T17" fmla="*/ 176213 h 221"/>
              <a:gd name="T18" fmla="*/ 0 w 229"/>
              <a:gd name="T19" fmla="*/ 176213 h 2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221">
                <a:moveTo>
                  <a:pt x="0" y="221"/>
                </a:moveTo>
                <a:lnTo>
                  <a:pt x="54" y="124"/>
                </a:lnTo>
                <a:lnTo>
                  <a:pt x="120" y="68"/>
                </a:lnTo>
                <a:lnTo>
                  <a:pt x="197" y="0"/>
                </a:lnTo>
                <a:lnTo>
                  <a:pt x="229" y="28"/>
                </a:lnTo>
                <a:lnTo>
                  <a:pt x="142" y="96"/>
                </a:lnTo>
                <a:lnTo>
                  <a:pt x="87" y="124"/>
                </a:lnTo>
                <a:lnTo>
                  <a:pt x="0" y="2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13" name="Freeform 94">
            <a:extLst>
              <a:ext uri="{FF2B5EF4-FFF2-40B4-BE49-F238E27FC236}">
                <a16:creationId xmlns:a16="http://schemas.microsoft.com/office/drawing/2014/main" id="{26FE442C-817E-4F4A-A001-99CBEFDFA015}"/>
              </a:ext>
            </a:extLst>
          </p:cNvPr>
          <p:cNvSpPr>
            <a:spLocks/>
          </p:cNvSpPr>
          <p:nvPr/>
        </p:nvSpPr>
        <p:spPr bwMode="auto">
          <a:xfrm>
            <a:off x="5776020" y="4890492"/>
            <a:ext cx="675680" cy="1251645"/>
          </a:xfrm>
          <a:custGeom>
            <a:avLst/>
            <a:gdLst>
              <a:gd name="T0" fmla="*/ 711221 w 910"/>
              <a:gd name="T1" fmla="*/ 0 h 1681"/>
              <a:gd name="T2" fmla="*/ 286706 w 910"/>
              <a:gd name="T3" fmla="*/ 717977 h 1681"/>
              <a:gd name="T4" fmla="*/ 286706 w 910"/>
              <a:gd name="T5" fmla="*/ 794222 h 1681"/>
              <a:gd name="T6" fmla="*/ 268490 w 910"/>
              <a:gd name="T7" fmla="*/ 871262 h 1681"/>
              <a:gd name="T8" fmla="*/ 243938 w 910"/>
              <a:gd name="T9" fmla="*/ 937977 h 1681"/>
              <a:gd name="T10" fmla="*/ 399171 w 910"/>
              <a:gd name="T11" fmla="*/ 959421 h 1681"/>
              <a:gd name="T12" fmla="*/ 425307 w 910"/>
              <a:gd name="T13" fmla="*/ 1070612 h 1681"/>
              <a:gd name="T14" fmla="*/ 235226 w 910"/>
              <a:gd name="T15" fmla="*/ 1302525 h 1681"/>
              <a:gd name="T16" fmla="*/ 295418 w 910"/>
              <a:gd name="T17" fmla="*/ 1213572 h 1681"/>
              <a:gd name="T18" fmla="*/ 312050 w 910"/>
              <a:gd name="T19" fmla="*/ 1136532 h 1681"/>
              <a:gd name="T20" fmla="*/ 268490 w 910"/>
              <a:gd name="T21" fmla="*/ 1213572 h 1681"/>
              <a:gd name="T22" fmla="*/ 121969 w 910"/>
              <a:gd name="T23" fmla="*/ 1323969 h 1681"/>
              <a:gd name="T24" fmla="*/ 35640 w 910"/>
              <a:gd name="T25" fmla="*/ 1323969 h 1681"/>
              <a:gd name="T26" fmla="*/ 164737 w 910"/>
              <a:gd name="T27" fmla="*/ 1269962 h 1681"/>
              <a:gd name="T28" fmla="*/ 164737 w 910"/>
              <a:gd name="T29" fmla="*/ 1181009 h 1681"/>
              <a:gd name="T30" fmla="*/ 53064 w 910"/>
              <a:gd name="T31" fmla="*/ 1224691 h 1681"/>
              <a:gd name="T32" fmla="*/ 104545 w 910"/>
              <a:gd name="T33" fmla="*/ 1181009 h 1681"/>
              <a:gd name="T34" fmla="*/ 121969 w 910"/>
              <a:gd name="T35" fmla="*/ 1158771 h 1681"/>
              <a:gd name="T36" fmla="*/ 156817 w 910"/>
              <a:gd name="T37" fmla="*/ 1125413 h 1681"/>
              <a:gd name="T38" fmla="*/ 173449 w 910"/>
              <a:gd name="T39" fmla="*/ 1092056 h 1681"/>
              <a:gd name="T40" fmla="*/ 140185 w 910"/>
              <a:gd name="T41" fmla="*/ 1015016 h 1681"/>
              <a:gd name="T42" fmla="*/ 113257 w 910"/>
              <a:gd name="T43" fmla="*/ 1049168 h 1681"/>
              <a:gd name="T44" fmla="*/ 26928 w 910"/>
              <a:gd name="T45" fmla="*/ 992778 h 1681"/>
              <a:gd name="T46" fmla="*/ 35640 w 910"/>
              <a:gd name="T47" fmla="*/ 915739 h 1681"/>
              <a:gd name="T48" fmla="*/ 156817 w 910"/>
              <a:gd name="T49" fmla="*/ 981659 h 1681"/>
              <a:gd name="T50" fmla="*/ 225722 w 910"/>
              <a:gd name="T51" fmla="*/ 893500 h 1681"/>
              <a:gd name="T52" fmla="*/ 200377 w 910"/>
              <a:gd name="T53" fmla="*/ 860143 h 1681"/>
              <a:gd name="T54" fmla="*/ 260570 w 910"/>
              <a:gd name="T55" fmla="*/ 771984 h 1681"/>
              <a:gd name="T56" fmla="*/ 209089 w 910"/>
              <a:gd name="T57" fmla="*/ 783103 h 1681"/>
              <a:gd name="T58" fmla="*/ 625684 w 910"/>
              <a:gd name="T59" fmla="*/ 154873 h 1681"/>
              <a:gd name="T60" fmla="*/ 191665 w 910"/>
              <a:gd name="T61" fmla="*/ 749746 h 1681"/>
              <a:gd name="T62" fmla="*/ 191665 w 910"/>
              <a:gd name="T63" fmla="*/ 749746 h 168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910" h="1681">
                <a:moveTo>
                  <a:pt x="242" y="944"/>
                </a:moveTo>
                <a:lnTo>
                  <a:pt x="898" y="0"/>
                </a:lnTo>
                <a:lnTo>
                  <a:pt x="910" y="42"/>
                </a:lnTo>
                <a:lnTo>
                  <a:pt x="362" y="904"/>
                </a:lnTo>
                <a:lnTo>
                  <a:pt x="373" y="944"/>
                </a:lnTo>
                <a:lnTo>
                  <a:pt x="362" y="1000"/>
                </a:lnTo>
                <a:lnTo>
                  <a:pt x="329" y="1043"/>
                </a:lnTo>
                <a:lnTo>
                  <a:pt x="339" y="1097"/>
                </a:lnTo>
                <a:lnTo>
                  <a:pt x="319" y="1153"/>
                </a:lnTo>
                <a:lnTo>
                  <a:pt x="308" y="1181"/>
                </a:lnTo>
                <a:lnTo>
                  <a:pt x="417" y="1208"/>
                </a:lnTo>
                <a:lnTo>
                  <a:pt x="504" y="1208"/>
                </a:lnTo>
                <a:lnTo>
                  <a:pt x="504" y="1348"/>
                </a:lnTo>
                <a:lnTo>
                  <a:pt x="537" y="1348"/>
                </a:lnTo>
                <a:lnTo>
                  <a:pt x="428" y="1514"/>
                </a:lnTo>
                <a:lnTo>
                  <a:pt x="297" y="1640"/>
                </a:lnTo>
                <a:lnTo>
                  <a:pt x="264" y="1626"/>
                </a:lnTo>
                <a:lnTo>
                  <a:pt x="373" y="1528"/>
                </a:lnTo>
                <a:lnTo>
                  <a:pt x="451" y="1417"/>
                </a:lnTo>
                <a:lnTo>
                  <a:pt x="394" y="1431"/>
                </a:lnTo>
                <a:lnTo>
                  <a:pt x="308" y="1431"/>
                </a:lnTo>
                <a:lnTo>
                  <a:pt x="339" y="1528"/>
                </a:lnTo>
                <a:lnTo>
                  <a:pt x="230" y="1626"/>
                </a:lnTo>
                <a:lnTo>
                  <a:pt x="154" y="1667"/>
                </a:lnTo>
                <a:lnTo>
                  <a:pt x="67" y="1681"/>
                </a:lnTo>
                <a:lnTo>
                  <a:pt x="45" y="1667"/>
                </a:lnTo>
                <a:lnTo>
                  <a:pt x="143" y="1640"/>
                </a:lnTo>
                <a:lnTo>
                  <a:pt x="208" y="1599"/>
                </a:lnTo>
                <a:lnTo>
                  <a:pt x="219" y="1556"/>
                </a:lnTo>
                <a:lnTo>
                  <a:pt x="208" y="1487"/>
                </a:lnTo>
                <a:lnTo>
                  <a:pt x="122" y="1528"/>
                </a:lnTo>
                <a:lnTo>
                  <a:pt x="67" y="1542"/>
                </a:lnTo>
                <a:lnTo>
                  <a:pt x="99" y="1487"/>
                </a:lnTo>
                <a:lnTo>
                  <a:pt x="132" y="1487"/>
                </a:lnTo>
                <a:lnTo>
                  <a:pt x="132" y="1446"/>
                </a:lnTo>
                <a:lnTo>
                  <a:pt x="154" y="1459"/>
                </a:lnTo>
                <a:lnTo>
                  <a:pt x="165" y="1431"/>
                </a:lnTo>
                <a:lnTo>
                  <a:pt x="198" y="1417"/>
                </a:lnTo>
                <a:lnTo>
                  <a:pt x="187" y="1389"/>
                </a:lnTo>
                <a:lnTo>
                  <a:pt x="219" y="1375"/>
                </a:lnTo>
                <a:lnTo>
                  <a:pt x="208" y="1348"/>
                </a:lnTo>
                <a:lnTo>
                  <a:pt x="177" y="1278"/>
                </a:lnTo>
                <a:lnTo>
                  <a:pt x="143" y="1292"/>
                </a:lnTo>
                <a:lnTo>
                  <a:pt x="143" y="1321"/>
                </a:lnTo>
                <a:lnTo>
                  <a:pt x="122" y="1321"/>
                </a:lnTo>
                <a:lnTo>
                  <a:pt x="34" y="1250"/>
                </a:lnTo>
                <a:lnTo>
                  <a:pt x="0" y="1153"/>
                </a:lnTo>
                <a:lnTo>
                  <a:pt x="45" y="1153"/>
                </a:lnTo>
                <a:lnTo>
                  <a:pt x="132" y="1264"/>
                </a:lnTo>
                <a:lnTo>
                  <a:pt x="198" y="1236"/>
                </a:lnTo>
                <a:lnTo>
                  <a:pt x="253" y="1181"/>
                </a:lnTo>
                <a:lnTo>
                  <a:pt x="285" y="1125"/>
                </a:lnTo>
                <a:lnTo>
                  <a:pt x="297" y="1069"/>
                </a:lnTo>
                <a:lnTo>
                  <a:pt x="253" y="1083"/>
                </a:lnTo>
                <a:lnTo>
                  <a:pt x="264" y="1069"/>
                </a:lnTo>
                <a:lnTo>
                  <a:pt x="329" y="972"/>
                </a:lnTo>
                <a:lnTo>
                  <a:pt x="339" y="930"/>
                </a:lnTo>
                <a:lnTo>
                  <a:pt x="264" y="986"/>
                </a:lnTo>
                <a:lnTo>
                  <a:pt x="329" y="904"/>
                </a:lnTo>
                <a:lnTo>
                  <a:pt x="790" y="195"/>
                </a:lnTo>
                <a:lnTo>
                  <a:pt x="253" y="958"/>
                </a:lnTo>
                <a:lnTo>
                  <a:pt x="242" y="94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14" name="Freeform 95">
            <a:extLst>
              <a:ext uri="{FF2B5EF4-FFF2-40B4-BE49-F238E27FC236}">
                <a16:creationId xmlns:a16="http://schemas.microsoft.com/office/drawing/2014/main" id="{AC9F148F-7576-45A5-BE58-6A039540C443}"/>
              </a:ext>
            </a:extLst>
          </p:cNvPr>
          <p:cNvSpPr>
            <a:spLocks/>
          </p:cNvSpPr>
          <p:nvPr/>
        </p:nvSpPr>
        <p:spPr bwMode="auto">
          <a:xfrm>
            <a:off x="6158508" y="5220891"/>
            <a:ext cx="913805" cy="620614"/>
          </a:xfrm>
          <a:custGeom>
            <a:avLst/>
            <a:gdLst>
              <a:gd name="T0" fmla="*/ 52430 w 1227"/>
              <a:gd name="T1" fmla="*/ 562769 h 834"/>
              <a:gd name="T2" fmla="*/ 172384 w 1227"/>
              <a:gd name="T3" fmla="*/ 374650 h 834"/>
              <a:gd name="T4" fmla="*/ 243085 w 1227"/>
              <a:gd name="T5" fmla="*/ 121444 h 834"/>
              <a:gd name="T6" fmla="*/ 329675 w 1227"/>
              <a:gd name="T7" fmla="*/ 153988 h 834"/>
              <a:gd name="T8" fmla="*/ 391638 w 1227"/>
              <a:gd name="T9" fmla="*/ 76994 h 834"/>
              <a:gd name="T10" fmla="*/ 530657 w 1227"/>
              <a:gd name="T11" fmla="*/ 76994 h 834"/>
              <a:gd name="T12" fmla="*/ 625985 w 1227"/>
              <a:gd name="T13" fmla="*/ 0 h 834"/>
              <a:gd name="T14" fmla="*/ 670471 w 1227"/>
              <a:gd name="T15" fmla="*/ 43656 h 834"/>
              <a:gd name="T16" fmla="*/ 704630 w 1227"/>
              <a:gd name="T17" fmla="*/ 99219 h 834"/>
              <a:gd name="T18" fmla="*/ 607714 w 1227"/>
              <a:gd name="T19" fmla="*/ 111125 h 834"/>
              <a:gd name="T20" fmla="*/ 599770 w 1227"/>
              <a:gd name="T21" fmla="*/ 32544 h 834"/>
              <a:gd name="T22" fmla="*/ 556078 w 1227"/>
              <a:gd name="T23" fmla="*/ 88106 h 834"/>
              <a:gd name="T24" fmla="*/ 398787 w 1227"/>
              <a:gd name="T25" fmla="*/ 99219 h 834"/>
              <a:gd name="T26" fmla="*/ 360656 w 1227"/>
              <a:gd name="T27" fmla="*/ 173038 h 834"/>
              <a:gd name="T28" fmla="*/ 428180 w 1227"/>
              <a:gd name="T29" fmla="*/ 206375 h 834"/>
              <a:gd name="T30" fmla="*/ 406731 w 1227"/>
              <a:gd name="T31" fmla="*/ 227013 h 834"/>
              <a:gd name="T32" fmla="*/ 677621 w 1227"/>
              <a:gd name="T33" fmla="*/ 286544 h 834"/>
              <a:gd name="T34" fmla="*/ 704630 w 1227"/>
              <a:gd name="T35" fmla="*/ 187325 h 834"/>
              <a:gd name="T36" fmla="*/ 757060 w 1227"/>
              <a:gd name="T37" fmla="*/ 144463 h 834"/>
              <a:gd name="T38" fmla="*/ 790425 w 1227"/>
              <a:gd name="T39" fmla="*/ 121444 h 834"/>
              <a:gd name="T40" fmla="*/ 787247 w 1227"/>
              <a:gd name="T41" fmla="*/ 108744 h 834"/>
              <a:gd name="T42" fmla="*/ 834117 w 1227"/>
              <a:gd name="T43" fmla="*/ 187325 h 834"/>
              <a:gd name="T44" fmla="*/ 929444 w 1227"/>
              <a:gd name="T45" fmla="*/ 198438 h 834"/>
              <a:gd name="T46" fmla="*/ 965987 w 1227"/>
              <a:gd name="T47" fmla="*/ 231775 h 834"/>
              <a:gd name="T48" fmla="*/ 974725 w 1227"/>
              <a:gd name="T49" fmla="*/ 275431 h 834"/>
              <a:gd name="T50" fmla="*/ 912762 w 1227"/>
              <a:gd name="T51" fmla="*/ 308769 h 834"/>
              <a:gd name="T52" fmla="*/ 895285 w 1227"/>
              <a:gd name="T53" fmla="*/ 264319 h 834"/>
              <a:gd name="T54" fmla="*/ 877809 w 1227"/>
              <a:gd name="T55" fmla="*/ 231775 h 834"/>
              <a:gd name="T56" fmla="*/ 748322 w 1227"/>
              <a:gd name="T57" fmla="*/ 231775 h 834"/>
              <a:gd name="T58" fmla="*/ 686359 w 1227"/>
              <a:gd name="T59" fmla="*/ 319881 h 834"/>
              <a:gd name="T60" fmla="*/ 382105 w 1227"/>
              <a:gd name="T61" fmla="*/ 286544 h 834"/>
              <a:gd name="T62" fmla="*/ 382105 w 1227"/>
              <a:gd name="T63" fmla="*/ 220663 h 834"/>
              <a:gd name="T64" fmla="*/ 329675 w 1227"/>
              <a:gd name="T65" fmla="*/ 176213 h 834"/>
              <a:gd name="T66" fmla="*/ 225609 w 1227"/>
              <a:gd name="T67" fmla="*/ 297656 h 834"/>
              <a:gd name="T68" fmla="*/ 112804 w 1227"/>
              <a:gd name="T69" fmla="*/ 562769 h 834"/>
              <a:gd name="T70" fmla="*/ 172384 w 1227"/>
              <a:gd name="T71" fmla="*/ 584994 h 834"/>
              <a:gd name="T72" fmla="*/ 43692 w 1227"/>
              <a:gd name="T73" fmla="*/ 661988 h 834"/>
              <a:gd name="T74" fmla="*/ 104066 w 1227"/>
              <a:gd name="T75" fmla="*/ 628650 h 834"/>
              <a:gd name="T76" fmla="*/ 156496 w 1227"/>
              <a:gd name="T77" fmla="*/ 573882 h 834"/>
              <a:gd name="T78" fmla="*/ 25421 w 1227"/>
              <a:gd name="T79" fmla="*/ 606425 h 834"/>
              <a:gd name="T80" fmla="*/ 0 w 1227"/>
              <a:gd name="T81" fmla="*/ 606425 h 83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227" h="834">
                <a:moveTo>
                  <a:pt x="0" y="764"/>
                </a:moveTo>
                <a:lnTo>
                  <a:pt x="66" y="709"/>
                </a:lnTo>
                <a:lnTo>
                  <a:pt x="108" y="695"/>
                </a:lnTo>
                <a:lnTo>
                  <a:pt x="217" y="472"/>
                </a:lnTo>
                <a:lnTo>
                  <a:pt x="284" y="292"/>
                </a:lnTo>
                <a:lnTo>
                  <a:pt x="306" y="153"/>
                </a:lnTo>
                <a:lnTo>
                  <a:pt x="350" y="182"/>
                </a:lnTo>
                <a:lnTo>
                  <a:pt x="415" y="194"/>
                </a:lnTo>
                <a:lnTo>
                  <a:pt x="437" y="140"/>
                </a:lnTo>
                <a:lnTo>
                  <a:pt x="493" y="97"/>
                </a:lnTo>
                <a:lnTo>
                  <a:pt x="548" y="97"/>
                </a:lnTo>
                <a:lnTo>
                  <a:pt x="668" y="97"/>
                </a:lnTo>
                <a:lnTo>
                  <a:pt x="690" y="0"/>
                </a:lnTo>
                <a:lnTo>
                  <a:pt x="788" y="0"/>
                </a:lnTo>
                <a:lnTo>
                  <a:pt x="853" y="29"/>
                </a:lnTo>
                <a:lnTo>
                  <a:pt x="844" y="55"/>
                </a:lnTo>
                <a:lnTo>
                  <a:pt x="919" y="83"/>
                </a:lnTo>
                <a:lnTo>
                  <a:pt x="887" y="125"/>
                </a:lnTo>
                <a:lnTo>
                  <a:pt x="908" y="140"/>
                </a:lnTo>
                <a:lnTo>
                  <a:pt x="765" y="140"/>
                </a:lnTo>
                <a:lnTo>
                  <a:pt x="810" y="55"/>
                </a:lnTo>
                <a:lnTo>
                  <a:pt x="755" y="41"/>
                </a:lnTo>
                <a:lnTo>
                  <a:pt x="711" y="41"/>
                </a:lnTo>
                <a:lnTo>
                  <a:pt x="700" y="111"/>
                </a:lnTo>
                <a:lnTo>
                  <a:pt x="721" y="125"/>
                </a:lnTo>
                <a:lnTo>
                  <a:pt x="502" y="125"/>
                </a:lnTo>
                <a:lnTo>
                  <a:pt x="463" y="157"/>
                </a:lnTo>
                <a:lnTo>
                  <a:pt x="454" y="218"/>
                </a:lnTo>
                <a:lnTo>
                  <a:pt x="493" y="264"/>
                </a:lnTo>
                <a:lnTo>
                  <a:pt x="539" y="260"/>
                </a:lnTo>
                <a:lnTo>
                  <a:pt x="775" y="290"/>
                </a:lnTo>
                <a:lnTo>
                  <a:pt x="512" y="286"/>
                </a:lnTo>
                <a:lnTo>
                  <a:pt x="502" y="333"/>
                </a:lnTo>
                <a:lnTo>
                  <a:pt x="853" y="361"/>
                </a:lnTo>
                <a:lnTo>
                  <a:pt x="898" y="292"/>
                </a:lnTo>
                <a:lnTo>
                  <a:pt x="887" y="236"/>
                </a:lnTo>
                <a:lnTo>
                  <a:pt x="908" y="194"/>
                </a:lnTo>
                <a:lnTo>
                  <a:pt x="953" y="182"/>
                </a:lnTo>
                <a:lnTo>
                  <a:pt x="1007" y="182"/>
                </a:lnTo>
                <a:lnTo>
                  <a:pt x="995" y="153"/>
                </a:lnTo>
                <a:lnTo>
                  <a:pt x="929" y="137"/>
                </a:lnTo>
                <a:lnTo>
                  <a:pt x="991" y="137"/>
                </a:lnTo>
                <a:lnTo>
                  <a:pt x="1029" y="168"/>
                </a:lnTo>
                <a:lnTo>
                  <a:pt x="1050" y="236"/>
                </a:lnTo>
                <a:lnTo>
                  <a:pt x="1050" y="264"/>
                </a:lnTo>
                <a:lnTo>
                  <a:pt x="1170" y="250"/>
                </a:lnTo>
                <a:lnTo>
                  <a:pt x="1159" y="292"/>
                </a:lnTo>
                <a:lnTo>
                  <a:pt x="1216" y="292"/>
                </a:lnTo>
                <a:lnTo>
                  <a:pt x="1182" y="347"/>
                </a:lnTo>
                <a:lnTo>
                  <a:pt x="1227" y="347"/>
                </a:lnTo>
                <a:lnTo>
                  <a:pt x="1216" y="389"/>
                </a:lnTo>
                <a:lnTo>
                  <a:pt x="1149" y="389"/>
                </a:lnTo>
                <a:lnTo>
                  <a:pt x="1149" y="333"/>
                </a:lnTo>
                <a:lnTo>
                  <a:pt x="1127" y="333"/>
                </a:lnTo>
                <a:lnTo>
                  <a:pt x="1096" y="361"/>
                </a:lnTo>
                <a:lnTo>
                  <a:pt x="1105" y="292"/>
                </a:lnTo>
                <a:lnTo>
                  <a:pt x="1018" y="292"/>
                </a:lnTo>
                <a:lnTo>
                  <a:pt x="942" y="292"/>
                </a:lnTo>
                <a:lnTo>
                  <a:pt x="953" y="307"/>
                </a:lnTo>
                <a:lnTo>
                  <a:pt x="864" y="403"/>
                </a:lnTo>
                <a:lnTo>
                  <a:pt x="833" y="403"/>
                </a:lnTo>
                <a:lnTo>
                  <a:pt x="481" y="361"/>
                </a:lnTo>
                <a:lnTo>
                  <a:pt x="460" y="320"/>
                </a:lnTo>
                <a:lnTo>
                  <a:pt x="481" y="278"/>
                </a:lnTo>
                <a:lnTo>
                  <a:pt x="437" y="250"/>
                </a:lnTo>
                <a:lnTo>
                  <a:pt x="415" y="222"/>
                </a:lnTo>
                <a:lnTo>
                  <a:pt x="339" y="208"/>
                </a:lnTo>
                <a:lnTo>
                  <a:pt x="284" y="375"/>
                </a:lnTo>
                <a:lnTo>
                  <a:pt x="207" y="599"/>
                </a:lnTo>
                <a:lnTo>
                  <a:pt x="142" y="709"/>
                </a:lnTo>
                <a:lnTo>
                  <a:pt x="240" y="709"/>
                </a:lnTo>
                <a:lnTo>
                  <a:pt x="217" y="737"/>
                </a:lnTo>
                <a:lnTo>
                  <a:pt x="142" y="806"/>
                </a:lnTo>
                <a:lnTo>
                  <a:pt x="55" y="834"/>
                </a:lnTo>
                <a:lnTo>
                  <a:pt x="66" y="820"/>
                </a:lnTo>
                <a:lnTo>
                  <a:pt x="131" y="792"/>
                </a:lnTo>
                <a:lnTo>
                  <a:pt x="175" y="752"/>
                </a:lnTo>
                <a:lnTo>
                  <a:pt x="197" y="723"/>
                </a:lnTo>
                <a:lnTo>
                  <a:pt x="86" y="737"/>
                </a:lnTo>
                <a:lnTo>
                  <a:pt x="32" y="764"/>
                </a:lnTo>
                <a:lnTo>
                  <a:pt x="0" y="7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15" name="Freeform 96">
            <a:extLst>
              <a:ext uri="{FF2B5EF4-FFF2-40B4-BE49-F238E27FC236}">
                <a16:creationId xmlns:a16="http://schemas.microsoft.com/office/drawing/2014/main" id="{C556E752-4BED-4181-AAAB-B67F51110AD4}"/>
              </a:ext>
            </a:extLst>
          </p:cNvPr>
          <p:cNvSpPr>
            <a:spLocks/>
          </p:cNvSpPr>
          <p:nvPr/>
        </p:nvSpPr>
        <p:spPr bwMode="auto">
          <a:xfrm>
            <a:off x="6005216" y="5511106"/>
            <a:ext cx="961430" cy="775394"/>
          </a:xfrm>
          <a:custGeom>
            <a:avLst/>
            <a:gdLst>
              <a:gd name="T0" fmla="*/ 1025525 w 1292"/>
              <a:gd name="T1" fmla="*/ 0 h 1043"/>
              <a:gd name="T2" fmla="*/ 829469 w 1292"/>
              <a:gd name="T3" fmla="*/ 347329 h 1043"/>
              <a:gd name="T4" fmla="*/ 685800 w 1292"/>
              <a:gd name="T5" fmla="*/ 617738 h 1043"/>
              <a:gd name="T6" fmla="*/ 563563 w 1292"/>
              <a:gd name="T7" fmla="*/ 804883 h 1043"/>
              <a:gd name="T8" fmla="*/ 329406 w 1292"/>
              <a:gd name="T9" fmla="*/ 727963 h 1043"/>
              <a:gd name="T10" fmla="*/ 0 w 1292"/>
              <a:gd name="T11" fmla="*/ 661352 h 1043"/>
              <a:gd name="T12" fmla="*/ 277813 w 1292"/>
              <a:gd name="T13" fmla="*/ 739858 h 1043"/>
              <a:gd name="T14" fmla="*/ 563563 w 1292"/>
              <a:gd name="T15" fmla="*/ 827087 h 1043"/>
              <a:gd name="T16" fmla="*/ 704056 w 1292"/>
              <a:gd name="T17" fmla="*/ 628840 h 1043"/>
              <a:gd name="T18" fmla="*/ 888206 w 1292"/>
              <a:gd name="T19" fmla="*/ 294199 h 1043"/>
              <a:gd name="T20" fmla="*/ 1025525 w 1292"/>
              <a:gd name="T21" fmla="*/ 0 h 1043"/>
              <a:gd name="T22" fmla="*/ 1025525 w 1292"/>
              <a:gd name="T23" fmla="*/ 0 h 1043"/>
              <a:gd name="T24" fmla="*/ 1025525 w 1292"/>
              <a:gd name="T25" fmla="*/ 0 h 104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292" h="1043">
                <a:moveTo>
                  <a:pt x="1292" y="0"/>
                </a:moveTo>
                <a:lnTo>
                  <a:pt x="1045" y="438"/>
                </a:lnTo>
                <a:lnTo>
                  <a:pt x="864" y="779"/>
                </a:lnTo>
                <a:lnTo>
                  <a:pt x="710" y="1015"/>
                </a:lnTo>
                <a:lnTo>
                  <a:pt x="415" y="918"/>
                </a:lnTo>
                <a:lnTo>
                  <a:pt x="0" y="834"/>
                </a:lnTo>
                <a:lnTo>
                  <a:pt x="350" y="933"/>
                </a:lnTo>
                <a:lnTo>
                  <a:pt x="710" y="1043"/>
                </a:lnTo>
                <a:lnTo>
                  <a:pt x="887" y="793"/>
                </a:lnTo>
                <a:lnTo>
                  <a:pt x="1119" y="371"/>
                </a:lnTo>
                <a:lnTo>
                  <a:pt x="129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16" name="Freeform 97">
            <a:extLst>
              <a:ext uri="{FF2B5EF4-FFF2-40B4-BE49-F238E27FC236}">
                <a16:creationId xmlns:a16="http://schemas.microsoft.com/office/drawing/2014/main" id="{5BE1F138-FA09-4F3F-B9B1-51120F6A9735}"/>
              </a:ext>
            </a:extLst>
          </p:cNvPr>
          <p:cNvSpPr>
            <a:spLocks/>
          </p:cNvSpPr>
          <p:nvPr/>
        </p:nvSpPr>
        <p:spPr bwMode="auto">
          <a:xfrm>
            <a:off x="6549927" y="5520036"/>
            <a:ext cx="455414" cy="787300"/>
          </a:xfrm>
          <a:custGeom>
            <a:avLst/>
            <a:gdLst>
              <a:gd name="T0" fmla="*/ 485775 w 613"/>
              <a:gd name="T1" fmla="*/ 0 h 1057"/>
              <a:gd name="T2" fmla="*/ 295586 w 613"/>
              <a:gd name="T3" fmla="*/ 353553 h 1057"/>
              <a:gd name="T4" fmla="*/ 0 w 613"/>
              <a:gd name="T5" fmla="*/ 839787 h 1057"/>
              <a:gd name="T6" fmla="*/ 294001 w 613"/>
              <a:gd name="T7" fmla="*/ 387716 h 1057"/>
              <a:gd name="T8" fmla="*/ 485775 w 613"/>
              <a:gd name="T9" fmla="*/ 0 h 1057"/>
              <a:gd name="T10" fmla="*/ 485775 w 613"/>
              <a:gd name="T11" fmla="*/ 0 h 1057"/>
              <a:gd name="T12" fmla="*/ 485775 w 613"/>
              <a:gd name="T13" fmla="*/ 0 h 105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13" h="1057">
                <a:moveTo>
                  <a:pt x="613" y="0"/>
                </a:moveTo>
                <a:lnTo>
                  <a:pt x="373" y="445"/>
                </a:lnTo>
                <a:lnTo>
                  <a:pt x="0" y="1057"/>
                </a:lnTo>
                <a:lnTo>
                  <a:pt x="371" y="488"/>
                </a:lnTo>
                <a:lnTo>
                  <a:pt x="61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17" name="Freeform 98">
            <a:extLst>
              <a:ext uri="{FF2B5EF4-FFF2-40B4-BE49-F238E27FC236}">
                <a16:creationId xmlns:a16="http://schemas.microsoft.com/office/drawing/2014/main" id="{79E6F01B-2768-4D7E-A235-2EC0B330DCA4}"/>
              </a:ext>
            </a:extLst>
          </p:cNvPr>
          <p:cNvSpPr>
            <a:spLocks/>
          </p:cNvSpPr>
          <p:nvPr/>
        </p:nvSpPr>
        <p:spPr bwMode="auto">
          <a:xfrm>
            <a:off x="5914430" y="5530453"/>
            <a:ext cx="1165325" cy="1148953"/>
          </a:xfrm>
          <a:custGeom>
            <a:avLst/>
            <a:gdLst>
              <a:gd name="T0" fmla="*/ 1199357 w 1566"/>
              <a:gd name="T1" fmla="*/ 11914 h 1543"/>
              <a:gd name="T2" fmla="*/ 973932 w 1566"/>
              <a:gd name="T3" fmla="*/ 430491 h 1543"/>
              <a:gd name="T4" fmla="*/ 696119 w 1566"/>
              <a:gd name="T5" fmla="*/ 860983 h 1543"/>
              <a:gd name="T6" fmla="*/ 321469 w 1566"/>
              <a:gd name="T7" fmla="*/ 761700 h 1543"/>
              <a:gd name="T8" fmla="*/ 87313 w 1566"/>
              <a:gd name="T9" fmla="*/ 695776 h 1543"/>
              <a:gd name="T10" fmla="*/ 87313 w 1566"/>
              <a:gd name="T11" fmla="*/ 718809 h 1543"/>
              <a:gd name="T12" fmla="*/ 129381 w 1566"/>
              <a:gd name="T13" fmla="*/ 727546 h 1543"/>
              <a:gd name="T14" fmla="*/ 155575 w 1566"/>
              <a:gd name="T15" fmla="*/ 860983 h 1543"/>
              <a:gd name="T16" fmla="*/ 8731 w 1566"/>
              <a:gd name="T17" fmla="*/ 828418 h 1543"/>
              <a:gd name="T18" fmla="*/ 0 w 1566"/>
              <a:gd name="T19" fmla="*/ 839537 h 1543"/>
              <a:gd name="T20" fmla="*/ 173831 w 1566"/>
              <a:gd name="T21" fmla="*/ 883222 h 1543"/>
              <a:gd name="T22" fmla="*/ 408781 w 1566"/>
              <a:gd name="T23" fmla="*/ 894342 h 1543"/>
              <a:gd name="T24" fmla="*/ 209550 w 1566"/>
              <a:gd name="T25" fmla="*/ 872102 h 1543"/>
              <a:gd name="T26" fmla="*/ 295275 w 1566"/>
              <a:gd name="T27" fmla="*/ 818092 h 1543"/>
              <a:gd name="T28" fmla="*/ 433388 w 1566"/>
              <a:gd name="T29" fmla="*/ 883222 h 1543"/>
              <a:gd name="T30" fmla="*/ 555625 w 1566"/>
              <a:gd name="T31" fmla="*/ 939615 h 1543"/>
              <a:gd name="T32" fmla="*/ 390525 w 1566"/>
              <a:gd name="T33" fmla="*/ 981711 h 1543"/>
              <a:gd name="T34" fmla="*/ 304800 w 1566"/>
              <a:gd name="T35" fmla="*/ 1071463 h 1543"/>
              <a:gd name="T36" fmla="*/ 234156 w 1566"/>
              <a:gd name="T37" fmla="*/ 1004744 h 1543"/>
              <a:gd name="T38" fmla="*/ 321469 w 1566"/>
              <a:gd name="T39" fmla="*/ 1092908 h 1543"/>
              <a:gd name="T40" fmla="*/ 433388 w 1566"/>
              <a:gd name="T41" fmla="*/ 1171540 h 1543"/>
              <a:gd name="T42" fmla="*/ 573881 w 1566"/>
              <a:gd name="T43" fmla="*/ 1225550 h 1543"/>
              <a:gd name="T44" fmla="*/ 433388 w 1566"/>
              <a:gd name="T45" fmla="*/ 1159626 h 1543"/>
              <a:gd name="T46" fmla="*/ 383381 w 1566"/>
              <a:gd name="T47" fmla="*/ 1115147 h 1543"/>
              <a:gd name="T48" fmla="*/ 478631 w 1566"/>
              <a:gd name="T49" fmla="*/ 1004744 h 1543"/>
              <a:gd name="T50" fmla="*/ 669132 w 1566"/>
              <a:gd name="T51" fmla="*/ 939615 h 1543"/>
              <a:gd name="T52" fmla="*/ 721519 w 1566"/>
              <a:gd name="T53" fmla="*/ 1004744 h 1543"/>
              <a:gd name="T54" fmla="*/ 791369 w 1566"/>
              <a:gd name="T55" fmla="*/ 1060343 h 1543"/>
              <a:gd name="T56" fmla="*/ 1034257 w 1566"/>
              <a:gd name="T57" fmla="*/ 1159626 h 1543"/>
              <a:gd name="T58" fmla="*/ 808832 w 1566"/>
              <a:gd name="T59" fmla="*/ 1049223 h 1543"/>
              <a:gd name="T60" fmla="*/ 765175 w 1566"/>
              <a:gd name="T61" fmla="*/ 981711 h 1543"/>
              <a:gd name="T62" fmla="*/ 913607 w 1566"/>
              <a:gd name="T63" fmla="*/ 860983 h 1543"/>
              <a:gd name="T64" fmla="*/ 973932 w 1566"/>
              <a:gd name="T65" fmla="*/ 860983 h 1543"/>
              <a:gd name="T66" fmla="*/ 877094 w 1566"/>
              <a:gd name="T67" fmla="*/ 959471 h 1543"/>
              <a:gd name="T68" fmla="*/ 816769 w 1566"/>
              <a:gd name="T69" fmla="*/ 1015864 h 1543"/>
              <a:gd name="T70" fmla="*/ 946944 w 1566"/>
              <a:gd name="T71" fmla="*/ 916581 h 1543"/>
              <a:gd name="T72" fmla="*/ 1025525 w 1566"/>
              <a:gd name="T73" fmla="*/ 849069 h 1543"/>
              <a:gd name="T74" fmla="*/ 1008857 w 1566"/>
              <a:gd name="T75" fmla="*/ 828418 h 1543"/>
              <a:gd name="T76" fmla="*/ 965200 w 1566"/>
              <a:gd name="T77" fmla="*/ 839537 h 1543"/>
              <a:gd name="T78" fmla="*/ 800100 w 1566"/>
              <a:gd name="T79" fmla="*/ 795059 h 1543"/>
              <a:gd name="T80" fmla="*/ 886619 w 1566"/>
              <a:gd name="T81" fmla="*/ 662417 h 1543"/>
              <a:gd name="T82" fmla="*/ 1131094 w 1566"/>
              <a:gd name="T83" fmla="*/ 231925 h 1543"/>
              <a:gd name="T84" fmla="*/ 1243013 w 1566"/>
              <a:gd name="T85" fmla="*/ 0 h 1543"/>
              <a:gd name="T86" fmla="*/ 1199357 w 1566"/>
              <a:gd name="T87" fmla="*/ 11914 h 1543"/>
              <a:gd name="T88" fmla="*/ 1199357 w 1566"/>
              <a:gd name="T89" fmla="*/ 11914 h 1543"/>
              <a:gd name="T90" fmla="*/ 1199357 w 1566"/>
              <a:gd name="T91" fmla="*/ 11914 h 1543"/>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1566" h="1543">
                <a:moveTo>
                  <a:pt x="1511" y="15"/>
                </a:moveTo>
                <a:lnTo>
                  <a:pt x="1227" y="542"/>
                </a:lnTo>
                <a:lnTo>
                  <a:pt x="877" y="1084"/>
                </a:lnTo>
                <a:lnTo>
                  <a:pt x="405" y="959"/>
                </a:lnTo>
                <a:lnTo>
                  <a:pt x="110" y="876"/>
                </a:lnTo>
                <a:lnTo>
                  <a:pt x="110" y="905"/>
                </a:lnTo>
                <a:lnTo>
                  <a:pt x="163" y="916"/>
                </a:lnTo>
                <a:lnTo>
                  <a:pt x="196" y="1084"/>
                </a:lnTo>
                <a:lnTo>
                  <a:pt x="11" y="1043"/>
                </a:lnTo>
                <a:lnTo>
                  <a:pt x="0" y="1057"/>
                </a:lnTo>
                <a:lnTo>
                  <a:pt x="219" y="1112"/>
                </a:lnTo>
                <a:lnTo>
                  <a:pt x="515" y="1126"/>
                </a:lnTo>
                <a:lnTo>
                  <a:pt x="264" y="1098"/>
                </a:lnTo>
                <a:lnTo>
                  <a:pt x="372" y="1030"/>
                </a:lnTo>
                <a:lnTo>
                  <a:pt x="546" y="1112"/>
                </a:lnTo>
                <a:lnTo>
                  <a:pt x="700" y="1183"/>
                </a:lnTo>
                <a:lnTo>
                  <a:pt x="492" y="1236"/>
                </a:lnTo>
                <a:lnTo>
                  <a:pt x="384" y="1349"/>
                </a:lnTo>
                <a:lnTo>
                  <a:pt x="295" y="1265"/>
                </a:lnTo>
                <a:lnTo>
                  <a:pt x="405" y="1376"/>
                </a:lnTo>
                <a:lnTo>
                  <a:pt x="546" y="1475"/>
                </a:lnTo>
                <a:lnTo>
                  <a:pt x="723" y="1543"/>
                </a:lnTo>
                <a:lnTo>
                  <a:pt x="546" y="1460"/>
                </a:lnTo>
                <a:lnTo>
                  <a:pt x="483" y="1404"/>
                </a:lnTo>
                <a:lnTo>
                  <a:pt x="603" y="1265"/>
                </a:lnTo>
                <a:lnTo>
                  <a:pt x="843" y="1183"/>
                </a:lnTo>
                <a:lnTo>
                  <a:pt x="909" y="1265"/>
                </a:lnTo>
                <a:lnTo>
                  <a:pt x="997" y="1335"/>
                </a:lnTo>
                <a:lnTo>
                  <a:pt x="1303" y="1460"/>
                </a:lnTo>
                <a:lnTo>
                  <a:pt x="1019" y="1321"/>
                </a:lnTo>
                <a:lnTo>
                  <a:pt x="964" y="1236"/>
                </a:lnTo>
                <a:lnTo>
                  <a:pt x="1151" y="1084"/>
                </a:lnTo>
                <a:lnTo>
                  <a:pt x="1227" y="1084"/>
                </a:lnTo>
                <a:lnTo>
                  <a:pt x="1105" y="1208"/>
                </a:lnTo>
                <a:lnTo>
                  <a:pt x="1029" y="1279"/>
                </a:lnTo>
                <a:lnTo>
                  <a:pt x="1193" y="1154"/>
                </a:lnTo>
                <a:lnTo>
                  <a:pt x="1292" y="1069"/>
                </a:lnTo>
                <a:lnTo>
                  <a:pt x="1271" y="1043"/>
                </a:lnTo>
                <a:lnTo>
                  <a:pt x="1216" y="1057"/>
                </a:lnTo>
                <a:lnTo>
                  <a:pt x="1008" y="1001"/>
                </a:lnTo>
                <a:lnTo>
                  <a:pt x="1117" y="834"/>
                </a:lnTo>
                <a:lnTo>
                  <a:pt x="1425" y="292"/>
                </a:lnTo>
                <a:lnTo>
                  <a:pt x="1566" y="0"/>
                </a:lnTo>
                <a:lnTo>
                  <a:pt x="1511" y="1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18" name="Freeform 99">
            <a:extLst>
              <a:ext uri="{FF2B5EF4-FFF2-40B4-BE49-F238E27FC236}">
                <a16:creationId xmlns:a16="http://schemas.microsoft.com/office/drawing/2014/main" id="{F85A7B3B-821C-4731-9D1D-FEFD13D2C901}"/>
              </a:ext>
            </a:extLst>
          </p:cNvPr>
          <p:cNvSpPr>
            <a:spLocks/>
          </p:cNvSpPr>
          <p:nvPr/>
        </p:nvSpPr>
        <p:spPr bwMode="auto">
          <a:xfrm>
            <a:off x="5016996" y="6006704"/>
            <a:ext cx="921246" cy="610195"/>
          </a:xfrm>
          <a:custGeom>
            <a:avLst/>
            <a:gdLst>
              <a:gd name="T0" fmla="*/ 583083 w 1237"/>
              <a:gd name="T1" fmla="*/ 88792 h 821"/>
              <a:gd name="T2" fmla="*/ 521915 w 1237"/>
              <a:gd name="T3" fmla="*/ 187890 h 821"/>
              <a:gd name="T4" fmla="*/ 470280 w 1237"/>
              <a:gd name="T5" fmla="*/ 154593 h 821"/>
              <a:gd name="T6" fmla="*/ 391635 w 1237"/>
              <a:gd name="T7" fmla="*/ 264790 h 821"/>
              <a:gd name="T8" fmla="*/ 357476 w 1237"/>
              <a:gd name="T9" fmla="*/ 298086 h 821"/>
              <a:gd name="T10" fmla="*/ 321728 w 1237"/>
              <a:gd name="T11" fmla="*/ 242592 h 821"/>
              <a:gd name="T12" fmla="*/ 155701 w 1237"/>
              <a:gd name="T13" fmla="*/ 352789 h 821"/>
              <a:gd name="T14" fmla="*/ 0 w 1237"/>
              <a:gd name="T15" fmla="*/ 431274 h 821"/>
              <a:gd name="T16" fmla="*/ 78645 w 1237"/>
              <a:gd name="T17" fmla="*/ 551777 h 821"/>
              <a:gd name="T18" fmla="*/ 173972 w 1237"/>
              <a:gd name="T19" fmla="*/ 650875 h 821"/>
              <a:gd name="T20" fmla="*/ 104065 w 1237"/>
              <a:gd name="T21" fmla="*/ 572389 h 821"/>
              <a:gd name="T22" fmla="*/ 43692 w 1237"/>
              <a:gd name="T23" fmla="*/ 451094 h 821"/>
              <a:gd name="T24" fmla="*/ 182710 w 1237"/>
              <a:gd name="T25" fmla="*/ 363887 h 821"/>
              <a:gd name="T26" fmla="*/ 313785 w 1237"/>
              <a:gd name="T27" fmla="*/ 275889 h 821"/>
              <a:gd name="T28" fmla="*/ 348738 w 1237"/>
              <a:gd name="T29" fmla="*/ 320284 h 821"/>
              <a:gd name="T30" fmla="*/ 278037 w 1237"/>
              <a:gd name="T31" fmla="*/ 386085 h 821"/>
              <a:gd name="T32" fmla="*/ 400373 w 1237"/>
              <a:gd name="T33" fmla="*/ 473292 h 821"/>
              <a:gd name="T34" fmla="*/ 313785 w 1237"/>
              <a:gd name="T35" fmla="*/ 374986 h 821"/>
              <a:gd name="T36" fmla="*/ 435326 w 1237"/>
              <a:gd name="T37" fmla="*/ 264790 h 821"/>
              <a:gd name="T38" fmla="*/ 486962 w 1237"/>
              <a:gd name="T39" fmla="*/ 198989 h 821"/>
              <a:gd name="T40" fmla="*/ 521915 w 1237"/>
              <a:gd name="T41" fmla="*/ 210880 h 821"/>
              <a:gd name="T42" fmla="*/ 452803 w 1237"/>
              <a:gd name="T43" fmla="*/ 286988 h 821"/>
              <a:gd name="T44" fmla="*/ 548924 w 1237"/>
              <a:gd name="T45" fmla="*/ 363887 h 821"/>
              <a:gd name="T46" fmla="*/ 513971 w 1237"/>
              <a:gd name="T47" fmla="*/ 419382 h 821"/>
              <a:gd name="T48" fmla="*/ 652990 w 1237"/>
              <a:gd name="T49" fmla="*/ 473292 h 821"/>
              <a:gd name="T50" fmla="*/ 766588 w 1237"/>
              <a:gd name="T51" fmla="*/ 496282 h 821"/>
              <a:gd name="T52" fmla="*/ 852382 w 1237"/>
              <a:gd name="T53" fmla="*/ 496282 h 821"/>
              <a:gd name="T54" fmla="*/ 799952 w 1237"/>
              <a:gd name="T55" fmla="*/ 485183 h 821"/>
              <a:gd name="T56" fmla="*/ 982662 w 1237"/>
              <a:gd name="T57" fmla="*/ 340897 h 821"/>
              <a:gd name="T58" fmla="*/ 905606 w 1237"/>
              <a:gd name="T59" fmla="*/ 374986 h 821"/>
              <a:gd name="T60" fmla="*/ 896073 w 1237"/>
              <a:gd name="T61" fmla="*/ 165692 h 821"/>
              <a:gd name="T62" fmla="*/ 835700 w 1237"/>
              <a:gd name="T63" fmla="*/ 165692 h 821"/>
              <a:gd name="T64" fmla="*/ 817429 w 1237"/>
              <a:gd name="T65" fmla="*/ 0 h 821"/>
              <a:gd name="T66" fmla="*/ 817429 w 1237"/>
              <a:gd name="T67" fmla="*/ 176791 h 821"/>
              <a:gd name="T68" fmla="*/ 799952 w 1237"/>
              <a:gd name="T69" fmla="*/ 386085 h 821"/>
              <a:gd name="T70" fmla="*/ 687943 w 1237"/>
              <a:gd name="T71" fmla="*/ 374986 h 821"/>
              <a:gd name="T72" fmla="*/ 557663 w 1237"/>
              <a:gd name="T73" fmla="*/ 320284 h 821"/>
              <a:gd name="T74" fmla="*/ 495700 w 1237"/>
              <a:gd name="T75" fmla="*/ 275889 h 821"/>
              <a:gd name="T76" fmla="*/ 574345 w 1237"/>
              <a:gd name="T77" fmla="*/ 154593 h 821"/>
              <a:gd name="T78" fmla="*/ 583083 w 1237"/>
              <a:gd name="T79" fmla="*/ 88792 h 821"/>
              <a:gd name="T80" fmla="*/ 583083 w 1237"/>
              <a:gd name="T81" fmla="*/ 88792 h 821"/>
              <a:gd name="T82" fmla="*/ 583083 w 1237"/>
              <a:gd name="T83" fmla="*/ 88792 h 82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237" h="821">
                <a:moveTo>
                  <a:pt x="734" y="112"/>
                </a:moveTo>
                <a:lnTo>
                  <a:pt x="657" y="237"/>
                </a:lnTo>
                <a:lnTo>
                  <a:pt x="592" y="195"/>
                </a:lnTo>
                <a:lnTo>
                  <a:pt x="493" y="334"/>
                </a:lnTo>
                <a:lnTo>
                  <a:pt x="450" y="376"/>
                </a:lnTo>
                <a:lnTo>
                  <a:pt x="405" y="306"/>
                </a:lnTo>
                <a:lnTo>
                  <a:pt x="196" y="445"/>
                </a:lnTo>
                <a:lnTo>
                  <a:pt x="0" y="544"/>
                </a:lnTo>
                <a:lnTo>
                  <a:pt x="99" y="696"/>
                </a:lnTo>
                <a:lnTo>
                  <a:pt x="219" y="821"/>
                </a:lnTo>
                <a:lnTo>
                  <a:pt x="131" y="722"/>
                </a:lnTo>
                <a:lnTo>
                  <a:pt x="55" y="569"/>
                </a:lnTo>
                <a:lnTo>
                  <a:pt x="230" y="459"/>
                </a:lnTo>
                <a:lnTo>
                  <a:pt x="395" y="348"/>
                </a:lnTo>
                <a:lnTo>
                  <a:pt x="439" y="404"/>
                </a:lnTo>
                <a:lnTo>
                  <a:pt x="350" y="487"/>
                </a:lnTo>
                <a:lnTo>
                  <a:pt x="504" y="597"/>
                </a:lnTo>
                <a:lnTo>
                  <a:pt x="395" y="473"/>
                </a:lnTo>
                <a:lnTo>
                  <a:pt x="548" y="334"/>
                </a:lnTo>
                <a:lnTo>
                  <a:pt x="613" y="251"/>
                </a:lnTo>
                <a:lnTo>
                  <a:pt x="657" y="266"/>
                </a:lnTo>
                <a:lnTo>
                  <a:pt x="570" y="362"/>
                </a:lnTo>
                <a:lnTo>
                  <a:pt x="691" y="459"/>
                </a:lnTo>
                <a:lnTo>
                  <a:pt x="647" y="529"/>
                </a:lnTo>
                <a:lnTo>
                  <a:pt x="822" y="597"/>
                </a:lnTo>
                <a:lnTo>
                  <a:pt x="965" y="626"/>
                </a:lnTo>
                <a:lnTo>
                  <a:pt x="1073" y="626"/>
                </a:lnTo>
                <a:lnTo>
                  <a:pt x="1007" y="612"/>
                </a:lnTo>
                <a:lnTo>
                  <a:pt x="1237" y="430"/>
                </a:lnTo>
                <a:lnTo>
                  <a:pt x="1140" y="473"/>
                </a:lnTo>
                <a:lnTo>
                  <a:pt x="1128" y="209"/>
                </a:lnTo>
                <a:lnTo>
                  <a:pt x="1052" y="209"/>
                </a:lnTo>
                <a:lnTo>
                  <a:pt x="1029" y="0"/>
                </a:lnTo>
                <a:lnTo>
                  <a:pt x="1029" y="223"/>
                </a:lnTo>
                <a:lnTo>
                  <a:pt x="1007" y="487"/>
                </a:lnTo>
                <a:lnTo>
                  <a:pt x="866" y="473"/>
                </a:lnTo>
                <a:lnTo>
                  <a:pt x="702" y="404"/>
                </a:lnTo>
                <a:lnTo>
                  <a:pt x="624" y="348"/>
                </a:lnTo>
                <a:lnTo>
                  <a:pt x="723" y="195"/>
                </a:lnTo>
                <a:lnTo>
                  <a:pt x="734" y="11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19" name="Freeform 100">
            <a:extLst>
              <a:ext uri="{FF2B5EF4-FFF2-40B4-BE49-F238E27FC236}">
                <a16:creationId xmlns:a16="http://schemas.microsoft.com/office/drawing/2014/main" id="{516E657F-1F6E-4C0E-8A69-A3D555B55CD2}"/>
              </a:ext>
            </a:extLst>
          </p:cNvPr>
          <p:cNvSpPr>
            <a:spLocks/>
          </p:cNvSpPr>
          <p:nvPr/>
        </p:nvSpPr>
        <p:spPr bwMode="auto">
          <a:xfrm>
            <a:off x="5220891" y="6441282"/>
            <a:ext cx="669727" cy="258961"/>
          </a:xfrm>
          <a:custGeom>
            <a:avLst/>
            <a:gdLst>
              <a:gd name="T0" fmla="*/ 260930 w 898"/>
              <a:gd name="T1" fmla="*/ 0 h 348"/>
              <a:gd name="T2" fmla="*/ 131260 w 898"/>
              <a:gd name="T3" fmla="*/ 33338 h 348"/>
              <a:gd name="T4" fmla="*/ 8751 w 898"/>
              <a:gd name="T5" fmla="*/ 33338 h 348"/>
              <a:gd name="T6" fmla="*/ 60459 w 898"/>
              <a:gd name="T7" fmla="*/ 109538 h 348"/>
              <a:gd name="T8" fmla="*/ 0 w 898"/>
              <a:gd name="T9" fmla="*/ 154781 h 348"/>
              <a:gd name="T10" fmla="*/ 17501 w 898"/>
              <a:gd name="T11" fmla="*/ 177006 h 348"/>
              <a:gd name="T12" fmla="*/ 131260 w 898"/>
              <a:gd name="T13" fmla="*/ 200025 h 348"/>
              <a:gd name="T14" fmla="*/ 226723 w 898"/>
              <a:gd name="T15" fmla="*/ 276225 h 348"/>
              <a:gd name="T16" fmla="*/ 260930 w 898"/>
              <a:gd name="T17" fmla="*/ 242094 h 348"/>
              <a:gd name="T18" fmla="*/ 357188 w 898"/>
              <a:gd name="T19" fmla="*/ 265113 h 348"/>
              <a:gd name="T20" fmla="*/ 427193 w 898"/>
              <a:gd name="T21" fmla="*/ 242094 h 348"/>
              <a:gd name="T22" fmla="*/ 444694 w 898"/>
              <a:gd name="T23" fmla="*/ 265113 h 348"/>
              <a:gd name="T24" fmla="*/ 575159 w 898"/>
              <a:gd name="T25" fmla="*/ 219869 h 348"/>
              <a:gd name="T26" fmla="*/ 696874 w 898"/>
              <a:gd name="T27" fmla="*/ 154781 h 348"/>
              <a:gd name="T28" fmla="*/ 670622 w 898"/>
              <a:gd name="T29" fmla="*/ 132556 h 348"/>
              <a:gd name="T30" fmla="*/ 714375 w 898"/>
              <a:gd name="T31" fmla="*/ 88900 h 348"/>
              <a:gd name="T32" fmla="*/ 556862 w 898"/>
              <a:gd name="T33" fmla="*/ 177006 h 348"/>
              <a:gd name="T34" fmla="*/ 365938 w 898"/>
              <a:gd name="T35" fmla="*/ 242094 h 348"/>
              <a:gd name="T36" fmla="*/ 164672 w 898"/>
              <a:gd name="T37" fmla="*/ 165894 h 348"/>
              <a:gd name="T38" fmla="*/ 51709 w 898"/>
              <a:gd name="T39" fmla="*/ 55563 h 348"/>
              <a:gd name="T40" fmla="*/ 182969 w 898"/>
              <a:gd name="T41" fmla="*/ 44450 h 348"/>
              <a:gd name="T42" fmla="*/ 260930 w 898"/>
              <a:gd name="T43" fmla="*/ 0 h 348"/>
              <a:gd name="T44" fmla="*/ 260930 w 898"/>
              <a:gd name="T45" fmla="*/ 0 h 348"/>
              <a:gd name="T46" fmla="*/ 260930 w 898"/>
              <a:gd name="T47" fmla="*/ 0 h 34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898" h="348">
                <a:moveTo>
                  <a:pt x="328" y="0"/>
                </a:moveTo>
                <a:lnTo>
                  <a:pt x="165" y="42"/>
                </a:lnTo>
                <a:lnTo>
                  <a:pt x="11" y="42"/>
                </a:lnTo>
                <a:lnTo>
                  <a:pt x="76" y="138"/>
                </a:lnTo>
                <a:lnTo>
                  <a:pt x="0" y="195"/>
                </a:lnTo>
                <a:lnTo>
                  <a:pt x="22" y="223"/>
                </a:lnTo>
                <a:lnTo>
                  <a:pt x="165" y="252"/>
                </a:lnTo>
                <a:lnTo>
                  <a:pt x="285" y="348"/>
                </a:lnTo>
                <a:lnTo>
                  <a:pt x="328" y="305"/>
                </a:lnTo>
                <a:lnTo>
                  <a:pt x="449" y="334"/>
                </a:lnTo>
                <a:lnTo>
                  <a:pt x="537" y="305"/>
                </a:lnTo>
                <a:lnTo>
                  <a:pt x="559" y="334"/>
                </a:lnTo>
                <a:lnTo>
                  <a:pt x="723" y="277"/>
                </a:lnTo>
                <a:lnTo>
                  <a:pt x="876" y="195"/>
                </a:lnTo>
                <a:lnTo>
                  <a:pt x="843" y="167"/>
                </a:lnTo>
                <a:lnTo>
                  <a:pt x="898" y="112"/>
                </a:lnTo>
                <a:lnTo>
                  <a:pt x="700" y="223"/>
                </a:lnTo>
                <a:lnTo>
                  <a:pt x="460" y="305"/>
                </a:lnTo>
                <a:lnTo>
                  <a:pt x="207" y="209"/>
                </a:lnTo>
                <a:lnTo>
                  <a:pt x="65" y="70"/>
                </a:lnTo>
                <a:lnTo>
                  <a:pt x="230" y="56"/>
                </a:lnTo>
                <a:lnTo>
                  <a:pt x="32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20" name="Freeform 101">
            <a:extLst>
              <a:ext uri="{FF2B5EF4-FFF2-40B4-BE49-F238E27FC236}">
                <a16:creationId xmlns:a16="http://schemas.microsoft.com/office/drawing/2014/main" id="{A7BDA370-2D8A-4DB8-A9E3-E455B57576B0}"/>
              </a:ext>
            </a:extLst>
          </p:cNvPr>
          <p:cNvSpPr>
            <a:spLocks/>
          </p:cNvSpPr>
          <p:nvPr/>
        </p:nvSpPr>
        <p:spPr bwMode="auto">
          <a:xfrm>
            <a:off x="5776021" y="6462117"/>
            <a:ext cx="366117" cy="311051"/>
          </a:xfrm>
          <a:custGeom>
            <a:avLst/>
            <a:gdLst>
              <a:gd name="T0" fmla="*/ 0 w 493"/>
              <a:gd name="T1" fmla="*/ 220396 h 417"/>
              <a:gd name="T2" fmla="*/ 209125 w 493"/>
              <a:gd name="T3" fmla="*/ 121735 h 417"/>
              <a:gd name="T4" fmla="*/ 390525 w 493"/>
              <a:gd name="T5" fmla="*/ 0 h 417"/>
              <a:gd name="T6" fmla="*/ 173479 w 493"/>
              <a:gd name="T7" fmla="*/ 166292 h 417"/>
              <a:gd name="T8" fmla="*/ 53073 w 493"/>
              <a:gd name="T9" fmla="*/ 220396 h 417"/>
              <a:gd name="T10" fmla="*/ 121990 w 493"/>
              <a:gd name="T11" fmla="*/ 288027 h 417"/>
              <a:gd name="T12" fmla="*/ 209125 w 493"/>
              <a:gd name="T13" fmla="*/ 331788 h 417"/>
              <a:gd name="T14" fmla="*/ 69708 w 493"/>
              <a:gd name="T15" fmla="*/ 276888 h 417"/>
              <a:gd name="T16" fmla="*/ 18219 w 493"/>
              <a:gd name="T17" fmla="*/ 232331 h 417"/>
              <a:gd name="T18" fmla="*/ 0 w 493"/>
              <a:gd name="T19" fmla="*/ 220396 h 417"/>
              <a:gd name="T20" fmla="*/ 0 w 493"/>
              <a:gd name="T21" fmla="*/ 220396 h 417"/>
              <a:gd name="T22" fmla="*/ 0 w 493"/>
              <a:gd name="T23" fmla="*/ 220396 h 41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93" h="417">
                <a:moveTo>
                  <a:pt x="0" y="277"/>
                </a:moveTo>
                <a:lnTo>
                  <a:pt x="264" y="153"/>
                </a:lnTo>
                <a:lnTo>
                  <a:pt x="493" y="0"/>
                </a:lnTo>
                <a:lnTo>
                  <a:pt x="219" y="209"/>
                </a:lnTo>
                <a:lnTo>
                  <a:pt x="67" y="277"/>
                </a:lnTo>
                <a:lnTo>
                  <a:pt x="154" y="362"/>
                </a:lnTo>
                <a:lnTo>
                  <a:pt x="264" y="417"/>
                </a:lnTo>
                <a:lnTo>
                  <a:pt x="88" y="348"/>
                </a:lnTo>
                <a:lnTo>
                  <a:pt x="23" y="292"/>
                </a:lnTo>
                <a:lnTo>
                  <a:pt x="0" y="27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21" name="Freeform 102">
            <a:extLst>
              <a:ext uri="{FF2B5EF4-FFF2-40B4-BE49-F238E27FC236}">
                <a16:creationId xmlns:a16="http://schemas.microsoft.com/office/drawing/2014/main" id="{593BAD45-E3E1-4507-A76E-C7CDC2479A13}"/>
              </a:ext>
            </a:extLst>
          </p:cNvPr>
          <p:cNvSpPr>
            <a:spLocks/>
          </p:cNvSpPr>
          <p:nvPr/>
        </p:nvSpPr>
        <p:spPr bwMode="auto">
          <a:xfrm>
            <a:off x="4945560" y="6514208"/>
            <a:ext cx="358675" cy="227707"/>
          </a:xfrm>
          <a:custGeom>
            <a:avLst/>
            <a:gdLst>
              <a:gd name="T0" fmla="*/ 138112 w 482"/>
              <a:gd name="T1" fmla="*/ 0 h 306"/>
              <a:gd name="T2" fmla="*/ 86519 w 482"/>
              <a:gd name="T3" fmla="*/ 43656 h 306"/>
              <a:gd name="T4" fmla="*/ 0 w 482"/>
              <a:gd name="T5" fmla="*/ 76994 h 306"/>
              <a:gd name="T6" fmla="*/ 86519 w 482"/>
              <a:gd name="T7" fmla="*/ 122237 h 306"/>
              <a:gd name="T8" fmla="*/ 7937 w 482"/>
              <a:gd name="T9" fmla="*/ 164306 h 306"/>
              <a:gd name="T10" fmla="*/ 69850 w 482"/>
              <a:gd name="T11" fmla="*/ 187325 h 306"/>
              <a:gd name="T12" fmla="*/ 42862 w 482"/>
              <a:gd name="T13" fmla="*/ 220662 h 306"/>
              <a:gd name="T14" fmla="*/ 269081 w 482"/>
              <a:gd name="T15" fmla="*/ 242887 h 306"/>
              <a:gd name="T16" fmla="*/ 269081 w 482"/>
              <a:gd name="T17" fmla="*/ 209550 h 306"/>
              <a:gd name="T18" fmla="*/ 328612 w 482"/>
              <a:gd name="T19" fmla="*/ 187325 h 306"/>
              <a:gd name="T20" fmla="*/ 173831 w 482"/>
              <a:gd name="T21" fmla="*/ 187325 h 306"/>
              <a:gd name="T22" fmla="*/ 77787 w 482"/>
              <a:gd name="T23" fmla="*/ 164306 h 306"/>
              <a:gd name="T24" fmla="*/ 129381 w 482"/>
              <a:gd name="T25" fmla="*/ 130968 h 306"/>
              <a:gd name="T26" fmla="*/ 278606 w 482"/>
              <a:gd name="T27" fmla="*/ 153987 h 306"/>
              <a:gd name="T28" fmla="*/ 382587 w 482"/>
              <a:gd name="T29" fmla="*/ 142081 h 306"/>
              <a:gd name="T30" fmla="*/ 338931 w 482"/>
              <a:gd name="T31" fmla="*/ 122237 h 306"/>
              <a:gd name="T32" fmla="*/ 227012 w 482"/>
              <a:gd name="T33" fmla="*/ 122237 h 306"/>
              <a:gd name="T34" fmla="*/ 138112 w 482"/>
              <a:gd name="T35" fmla="*/ 110331 h 306"/>
              <a:gd name="T36" fmla="*/ 61119 w 482"/>
              <a:gd name="T37" fmla="*/ 88106 h 306"/>
              <a:gd name="T38" fmla="*/ 138112 w 482"/>
              <a:gd name="T39" fmla="*/ 0 h 306"/>
              <a:gd name="T40" fmla="*/ 138112 w 482"/>
              <a:gd name="T41" fmla="*/ 0 h 306"/>
              <a:gd name="T42" fmla="*/ 138112 w 482"/>
              <a:gd name="T43" fmla="*/ 0 h 30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82" h="306">
                <a:moveTo>
                  <a:pt x="174" y="0"/>
                </a:moveTo>
                <a:lnTo>
                  <a:pt x="109" y="55"/>
                </a:lnTo>
                <a:lnTo>
                  <a:pt x="0" y="97"/>
                </a:lnTo>
                <a:lnTo>
                  <a:pt x="109" y="154"/>
                </a:lnTo>
                <a:lnTo>
                  <a:pt x="10" y="207"/>
                </a:lnTo>
                <a:lnTo>
                  <a:pt x="88" y="236"/>
                </a:lnTo>
                <a:lnTo>
                  <a:pt x="54" y="278"/>
                </a:lnTo>
                <a:lnTo>
                  <a:pt x="339" y="306"/>
                </a:lnTo>
                <a:lnTo>
                  <a:pt x="339" y="264"/>
                </a:lnTo>
                <a:lnTo>
                  <a:pt x="414" y="236"/>
                </a:lnTo>
                <a:lnTo>
                  <a:pt x="219" y="236"/>
                </a:lnTo>
                <a:lnTo>
                  <a:pt x="98" y="207"/>
                </a:lnTo>
                <a:lnTo>
                  <a:pt x="163" y="165"/>
                </a:lnTo>
                <a:lnTo>
                  <a:pt x="351" y="194"/>
                </a:lnTo>
                <a:lnTo>
                  <a:pt x="482" y="179"/>
                </a:lnTo>
                <a:lnTo>
                  <a:pt x="427" y="154"/>
                </a:lnTo>
                <a:lnTo>
                  <a:pt x="286" y="154"/>
                </a:lnTo>
                <a:lnTo>
                  <a:pt x="174" y="139"/>
                </a:lnTo>
                <a:lnTo>
                  <a:pt x="77" y="111"/>
                </a:lnTo>
                <a:lnTo>
                  <a:pt x="17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22" name="Freeform 103">
            <a:extLst>
              <a:ext uri="{FF2B5EF4-FFF2-40B4-BE49-F238E27FC236}">
                <a16:creationId xmlns:a16="http://schemas.microsoft.com/office/drawing/2014/main" id="{479A61FA-D919-4AE1-AB55-B7F80704D667}"/>
              </a:ext>
            </a:extLst>
          </p:cNvPr>
          <p:cNvSpPr>
            <a:spLocks/>
          </p:cNvSpPr>
          <p:nvPr/>
        </p:nvSpPr>
        <p:spPr bwMode="auto">
          <a:xfrm>
            <a:off x="5304235" y="6700243"/>
            <a:ext cx="455414" cy="104180"/>
          </a:xfrm>
          <a:custGeom>
            <a:avLst/>
            <a:gdLst>
              <a:gd name="T0" fmla="*/ 0 w 613"/>
              <a:gd name="T1" fmla="*/ 0 h 139"/>
              <a:gd name="T2" fmla="*/ 225057 w 613"/>
              <a:gd name="T3" fmla="*/ 87941 h 139"/>
              <a:gd name="T4" fmla="*/ 485775 w 613"/>
              <a:gd name="T5" fmla="*/ 33577 h 139"/>
              <a:gd name="T6" fmla="*/ 233774 w 613"/>
              <a:gd name="T7" fmla="*/ 111125 h 139"/>
              <a:gd name="T8" fmla="*/ 95095 w 613"/>
              <a:gd name="T9" fmla="*/ 99933 h 139"/>
              <a:gd name="T10" fmla="*/ 60227 w 613"/>
              <a:gd name="T11" fmla="*/ 44770 h 139"/>
              <a:gd name="T12" fmla="*/ 0 w 613"/>
              <a:gd name="T13" fmla="*/ 0 h 139"/>
              <a:gd name="T14" fmla="*/ 0 w 613"/>
              <a:gd name="T15" fmla="*/ 0 h 139"/>
              <a:gd name="T16" fmla="*/ 0 w 613"/>
              <a:gd name="T17" fmla="*/ 0 h 13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13" h="139">
                <a:moveTo>
                  <a:pt x="0" y="0"/>
                </a:moveTo>
                <a:lnTo>
                  <a:pt x="284" y="110"/>
                </a:lnTo>
                <a:lnTo>
                  <a:pt x="613" y="42"/>
                </a:lnTo>
                <a:lnTo>
                  <a:pt x="295" y="139"/>
                </a:lnTo>
                <a:lnTo>
                  <a:pt x="120" y="125"/>
                </a:lnTo>
                <a:lnTo>
                  <a:pt x="76" y="56"/>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23" name="Freeform 104">
            <a:extLst>
              <a:ext uri="{FF2B5EF4-FFF2-40B4-BE49-F238E27FC236}">
                <a16:creationId xmlns:a16="http://schemas.microsoft.com/office/drawing/2014/main" id="{D6437AA2-1606-4ABC-A470-38ECC98C7CC3}"/>
              </a:ext>
            </a:extLst>
          </p:cNvPr>
          <p:cNvSpPr>
            <a:spLocks/>
          </p:cNvSpPr>
          <p:nvPr/>
        </p:nvSpPr>
        <p:spPr bwMode="auto">
          <a:xfrm>
            <a:off x="6256735" y="6587133"/>
            <a:ext cx="586383" cy="133945"/>
          </a:xfrm>
          <a:custGeom>
            <a:avLst/>
            <a:gdLst>
              <a:gd name="T0" fmla="*/ 0 w 788"/>
              <a:gd name="T1" fmla="*/ 142875 h 181"/>
              <a:gd name="T2" fmla="*/ 235744 w 788"/>
              <a:gd name="T3" fmla="*/ 86830 h 181"/>
              <a:gd name="T4" fmla="*/ 391319 w 788"/>
              <a:gd name="T5" fmla="*/ 0 h 181"/>
              <a:gd name="T6" fmla="*/ 625475 w 788"/>
              <a:gd name="T7" fmla="*/ 120773 h 181"/>
              <a:gd name="T8" fmla="*/ 400050 w 788"/>
              <a:gd name="T9" fmla="*/ 33153 h 181"/>
              <a:gd name="T10" fmla="*/ 217488 w 788"/>
              <a:gd name="T11" fmla="*/ 109722 h 181"/>
              <a:gd name="T12" fmla="*/ 0 w 788"/>
              <a:gd name="T13" fmla="*/ 142875 h 181"/>
              <a:gd name="T14" fmla="*/ 0 w 788"/>
              <a:gd name="T15" fmla="*/ 142875 h 181"/>
              <a:gd name="T16" fmla="*/ 0 w 788"/>
              <a:gd name="T17" fmla="*/ 142875 h 18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88" h="181">
                <a:moveTo>
                  <a:pt x="0" y="181"/>
                </a:moveTo>
                <a:lnTo>
                  <a:pt x="297" y="110"/>
                </a:lnTo>
                <a:lnTo>
                  <a:pt x="493" y="0"/>
                </a:lnTo>
                <a:lnTo>
                  <a:pt x="788" y="153"/>
                </a:lnTo>
                <a:lnTo>
                  <a:pt x="504" y="42"/>
                </a:lnTo>
                <a:lnTo>
                  <a:pt x="274" y="139"/>
                </a:lnTo>
                <a:lnTo>
                  <a:pt x="0" y="18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24" name="Freeform 105">
            <a:extLst>
              <a:ext uri="{FF2B5EF4-FFF2-40B4-BE49-F238E27FC236}">
                <a16:creationId xmlns:a16="http://schemas.microsoft.com/office/drawing/2014/main" id="{06822A43-F2A0-4DDF-849F-3A6D4AF580C6}"/>
              </a:ext>
            </a:extLst>
          </p:cNvPr>
          <p:cNvSpPr>
            <a:spLocks/>
          </p:cNvSpPr>
          <p:nvPr/>
        </p:nvSpPr>
        <p:spPr bwMode="auto">
          <a:xfrm>
            <a:off x="6680896" y="6399610"/>
            <a:ext cx="317003" cy="206872"/>
          </a:xfrm>
          <a:custGeom>
            <a:avLst/>
            <a:gdLst>
              <a:gd name="T0" fmla="*/ 129870 w 427"/>
              <a:gd name="T1" fmla="*/ 0 h 278"/>
              <a:gd name="T2" fmla="*/ 243110 w 427"/>
              <a:gd name="T3" fmla="*/ 11906 h 278"/>
              <a:gd name="T4" fmla="*/ 338137 w 427"/>
              <a:gd name="T5" fmla="*/ 0 h 278"/>
              <a:gd name="T6" fmla="*/ 216978 w 427"/>
              <a:gd name="T7" fmla="*/ 53975 h 278"/>
              <a:gd name="T8" fmla="*/ 338137 w 427"/>
              <a:gd name="T9" fmla="*/ 88106 h 278"/>
              <a:gd name="T10" fmla="*/ 216978 w 427"/>
              <a:gd name="T11" fmla="*/ 132557 h 278"/>
              <a:gd name="T12" fmla="*/ 338137 w 427"/>
              <a:gd name="T13" fmla="*/ 198438 h 278"/>
              <a:gd name="T14" fmla="*/ 224897 w 427"/>
              <a:gd name="T15" fmla="*/ 220663 h 278"/>
              <a:gd name="T16" fmla="*/ 60184 w 427"/>
              <a:gd name="T17" fmla="*/ 143669 h 278"/>
              <a:gd name="T18" fmla="*/ 260532 w 427"/>
              <a:gd name="T19" fmla="*/ 88106 h 278"/>
              <a:gd name="T20" fmla="*/ 182135 w 427"/>
              <a:gd name="T21" fmla="*/ 65881 h 278"/>
              <a:gd name="T22" fmla="*/ 0 w 427"/>
              <a:gd name="T23" fmla="*/ 110332 h 278"/>
              <a:gd name="T24" fmla="*/ 129870 w 427"/>
              <a:gd name="T25" fmla="*/ 0 h 278"/>
              <a:gd name="T26" fmla="*/ 129870 w 427"/>
              <a:gd name="T27" fmla="*/ 0 h 278"/>
              <a:gd name="T28" fmla="*/ 129870 w 427"/>
              <a:gd name="T29" fmla="*/ 0 h 27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27" h="278">
                <a:moveTo>
                  <a:pt x="164" y="0"/>
                </a:moveTo>
                <a:lnTo>
                  <a:pt x="307" y="15"/>
                </a:lnTo>
                <a:lnTo>
                  <a:pt x="427" y="0"/>
                </a:lnTo>
                <a:lnTo>
                  <a:pt x="274" y="68"/>
                </a:lnTo>
                <a:lnTo>
                  <a:pt x="427" y="111"/>
                </a:lnTo>
                <a:lnTo>
                  <a:pt x="274" y="167"/>
                </a:lnTo>
                <a:lnTo>
                  <a:pt x="427" y="250"/>
                </a:lnTo>
                <a:lnTo>
                  <a:pt x="284" y="278"/>
                </a:lnTo>
                <a:lnTo>
                  <a:pt x="76" y="181"/>
                </a:lnTo>
                <a:lnTo>
                  <a:pt x="329" y="111"/>
                </a:lnTo>
                <a:lnTo>
                  <a:pt x="230" y="83"/>
                </a:lnTo>
                <a:lnTo>
                  <a:pt x="0" y="139"/>
                </a:lnTo>
                <a:lnTo>
                  <a:pt x="16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25" name="Freeform 106">
            <a:extLst>
              <a:ext uri="{FF2B5EF4-FFF2-40B4-BE49-F238E27FC236}">
                <a16:creationId xmlns:a16="http://schemas.microsoft.com/office/drawing/2014/main" id="{5B1699DE-2314-4703-AFAB-2C5F55D36B26}"/>
              </a:ext>
            </a:extLst>
          </p:cNvPr>
          <p:cNvSpPr>
            <a:spLocks/>
          </p:cNvSpPr>
          <p:nvPr/>
        </p:nvSpPr>
        <p:spPr bwMode="auto">
          <a:xfrm>
            <a:off x="6704707" y="5551289"/>
            <a:ext cx="220266" cy="145852"/>
          </a:xfrm>
          <a:custGeom>
            <a:avLst/>
            <a:gdLst>
              <a:gd name="T0" fmla="*/ 0 w 296"/>
              <a:gd name="T1" fmla="*/ 55333 h 194"/>
              <a:gd name="T2" fmla="*/ 70644 w 296"/>
              <a:gd name="T3" fmla="*/ 21652 h 194"/>
              <a:gd name="T4" fmla="*/ 70644 w 296"/>
              <a:gd name="T5" fmla="*/ 89015 h 194"/>
              <a:gd name="T6" fmla="*/ 234950 w 296"/>
              <a:gd name="T7" fmla="*/ 0 h 194"/>
              <a:gd name="T8" fmla="*/ 17463 w 296"/>
              <a:gd name="T9" fmla="*/ 155575 h 194"/>
              <a:gd name="T10" fmla="*/ 8731 w 296"/>
              <a:gd name="T11" fmla="*/ 77788 h 194"/>
              <a:gd name="T12" fmla="*/ 0 w 296"/>
              <a:gd name="T13" fmla="*/ 55333 h 194"/>
              <a:gd name="T14" fmla="*/ 0 w 296"/>
              <a:gd name="T15" fmla="*/ 55333 h 194"/>
              <a:gd name="T16" fmla="*/ 0 w 296"/>
              <a:gd name="T17" fmla="*/ 55333 h 19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6" h="194">
                <a:moveTo>
                  <a:pt x="0" y="69"/>
                </a:moveTo>
                <a:lnTo>
                  <a:pt x="89" y="27"/>
                </a:lnTo>
                <a:lnTo>
                  <a:pt x="89" y="111"/>
                </a:lnTo>
                <a:lnTo>
                  <a:pt x="296" y="0"/>
                </a:lnTo>
                <a:lnTo>
                  <a:pt x="22" y="194"/>
                </a:lnTo>
                <a:lnTo>
                  <a:pt x="11" y="97"/>
                </a:lnTo>
                <a:lnTo>
                  <a:pt x="0"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26" name="Freeform 107">
            <a:extLst>
              <a:ext uri="{FF2B5EF4-FFF2-40B4-BE49-F238E27FC236}">
                <a16:creationId xmlns:a16="http://schemas.microsoft.com/office/drawing/2014/main" id="{873EBB61-0868-46A3-BAA7-3FEA05C538BF}"/>
              </a:ext>
            </a:extLst>
          </p:cNvPr>
          <p:cNvSpPr>
            <a:spLocks/>
          </p:cNvSpPr>
          <p:nvPr/>
        </p:nvSpPr>
        <p:spPr bwMode="auto">
          <a:xfrm>
            <a:off x="6591598" y="5706071"/>
            <a:ext cx="218777" cy="145852"/>
          </a:xfrm>
          <a:custGeom>
            <a:avLst/>
            <a:gdLst>
              <a:gd name="T0" fmla="*/ 0 w 293"/>
              <a:gd name="T1" fmla="*/ 56356 h 196"/>
              <a:gd name="T2" fmla="*/ 69292 w 293"/>
              <a:gd name="T3" fmla="*/ 23019 h 196"/>
              <a:gd name="T4" fmla="*/ 69292 w 293"/>
              <a:gd name="T5" fmla="*/ 88900 h 196"/>
              <a:gd name="T6" fmla="*/ 233362 w 293"/>
              <a:gd name="T7" fmla="*/ 0 h 196"/>
              <a:gd name="T8" fmla="*/ 16726 w 293"/>
              <a:gd name="T9" fmla="*/ 155575 h 196"/>
              <a:gd name="T10" fmla="*/ 7168 w 293"/>
              <a:gd name="T11" fmla="*/ 78581 h 196"/>
              <a:gd name="T12" fmla="*/ 0 w 293"/>
              <a:gd name="T13" fmla="*/ 56356 h 196"/>
              <a:gd name="T14" fmla="*/ 0 w 293"/>
              <a:gd name="T15" fmla="*/ 56356 h 196"/>
              <a:gd name="T16" fmla="*/ 0 w 293"/>
              <a:gd name="T17" fmla="*/ 56356 h 19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3" h="196">
                <a:moveTo>
                  <a:pt x="0" y="71"/>
                </a:moveTo>
                <a:lnTo>
                  <a:pt x="87" y="29"/>
                </a:lnTo>
                <a:lnTo>
                  <a:pt x="87" y="112"/>
                </a:lnTo>
                <a:lnTo>
                  <a:pt x="293" y="0"/>
                </a:lnTo>
                <a:lnTo>
                  <a:pt x="21" y="196"/>
                </a:lnTo>
                <a:lnTo>
                  <a:pt x="9" y="99"/>
                </a:lnTo>
                <a:lnTo>
                  <a:pt x="0" y="7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27" name="Freeform 108">
            <a:extLst>
              <a:ext uri="{FF2B5EF4-FFF2-40B4-BE49-F238E27FC236}">
                <a16:creationId xmlns:a16="http://schemas.microsoft.com/office/drawing/2014/main" id="{45B08023-DFF5-4496-81C8-AF035265CB78}"/>
              </a:ext>
            </a:extLst>
          </p:cNvPr>
          <p:cNvSpPr>
            <a:spLocks/>
          </p:cNvSpPr>
          <p:nvPr/>
        </p:nvSpPr>
        <p:spPr bwMode="auto">
          <a:xfrm>
            <a:off x="6485930" y="5872758"/>
            <a:ext cx="220266" cy="142875"/>
          </a:xfrm>
          <a:custGeom>
            <a:avLst/>
            <a:gdLst>
              <a:gd name="T0" fmla="*/ 0 w 295"/>
              <a:gd name="T1" fmla="*/ 54485 h 193"/>
              <a:gd name="T2" fmla="*/ 69290 w 295"/>
              <a:gd name="T3" fmla="*/ 22110 h 193"/>
              <a:gd name="T4" fmla="*/ 69290 w 295"/>
              <a:gd name="T5" fmla="*/ 87650 h 193"/>
              <a:gd name="T6" fmla="*/ 234950 w 295"/>
              <a:gd name="T7" fmla="*/ 0 h 193"/>
              <a:gd name="T8" fmla="*/ 16725 w 295"/>
              <a:gd name="T9" fmla="*/ 152400 h 193"/>
              <a:gd name="T10" fmla="*/ 8761 w 295"/>
              <a:gd name="T11" fmla="*/ 76595 h 193"/>
              <a:gd name="T12" fmla="*/ 0 w 295"/>
              <a:gd name="T13" fmla="*/ 54485 h 193"/>
              <a:gd name="T14" fmla="*/ 0 w 295"/>
              <a:gd name="T15" fmla="*/ 54485 h 193"/>
              <a:gd name="T16" fmla="*/ 0 w 295"/>
              <a:gd name="T17" fmla="*/ 54485 h 19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5" h="193">
                <a:moveTo>
                  <a:pt x="0" y="69"/>
                </a:moveTo>
                <a:lnTo>
                  <a:pt x="87" y="28"/>
                </a:lnTo>
                <a:lnTo>
                  <a:pt x="87" y="111"/>
                </a:lnTo>
                <a:lnTo>
                  <a:pt x="295" y="0"/>
                </a:lnTo>
                <a:lnTo>
                  <a:pt x="21" y="193"/>
                </a:lnTo>
                <a:lnTo>
                  <a:pt x="11" y="97"/>
                </a:lnTo>
                <a:lnTo>
                  <a:pt x="0"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28" name="Freeform 109">
            <a:extLst>
              <a:ext uri="{FF2B5EF4-FFF2-40B4-BE49-F238E27FC236}">
                <a16:creationId xmlns:a16="http://schemas.microsoft.com/office/drawing/2014/main" id="{2408DA84-598C-407A-BEED-68C1EC5274C0}"/>
              </a:ext>
            </a:extLst>
          </p:cNvPr>
          <p:cNvSpPr>
            <a:spLocks/>
          </p:cNvSpPr>
          <p:nvPr/>
        </p:nvSpPr>
        <p:spPr bwMode="auto">
          <a:xfrm>
            <a:off x="6362404" y="6048375"/>
            <a:ext cx="221753" cy="144364"/>
          </a:xfrm>
          <a:custGeom>
            <a:avLst/>
            <a:gdLst>
              <a:gd name="T0" fmla="*/ 0 w 296"/>
              <a:gd name="T1" fmla="*/ 55278 h 195"/>
              <a:gd name="T2" fmla="*/ 69523 w 296"/>
              <a:gd name="T3" fmla="*/ 22111 h 195"/>
              <a:gd name="T4" fmla="*/ 69523 w 296"/>
              <a:gd name="T5" fmla="*/ 86865 h 195"/>
              <a:gd name="T6" fmla="*/ 236537 w 296"/>
              <a:gd name="T7" fmla="*/ 0 h 195"/>
              <a:gd name="T8" fmla="*/ 17580 w 296"/>
              <a:gd name="T9" fmla="*/ 153988 h 195"/>
              <a:gd name="T10" fmla="*/ 8790 w 296"/>
              <a:gd name="T11" fmla="*/ 76599 h 195"/>
              <a:gd name="T12" fmla="*/ 0 w 296"/>
              <a:gd name="T13" fmla="*/ 55278 h 195"/>
              <a:gd name="T14" fmla="*/ 0 w 296"/>
              <a:gd name="T15" fmla="*/ 55278 h 195"/>
              <a:gd name="T16" fmla="*/ 0 w 296"/>
              <a:gd name="T17" fmla="*/ 55278 h 19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6" h="195">
                <a:moveTo>
                  <a:pt x="0" y="70"/>
                </a:moveTo>
                <a:lnTo>
                  <a:pt x="87" y="28"/>
                </a:lnTo>
                <a:lnTo>
                  <a:pt x="87" y="110"/>
                </a:lnTo>
                <a:lnTo>
                  <a:pt x="296" y="0"/>
                </a:lnTo>
                <a:lnTo>
                  <a:pt x="22" y="195"/>
                </a:lnTo>
                <a:lnTo>
                  <a:pt x="11" y="97"/>
                </a:lnTo>
                <a:lnTo>
                  <a:pt x="0" y="7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29" name="Freeform 110">
            <a:extLst>
              <a:ext uri="{FF2B5EF4-FFF2-40B4-BE49-F238E27FC236}">
                <a16:creationId xmlns:a16="http://schemas.microsoft.com/office/drawing/2014/main" id="{E56E746A-8E93-40F8-AEFB-6D87EDDF3B4D}"/>
              </a:ext>
            </a:extLst>
          </p:cNvPr>
          <p:cNvSpPr>
            <a:spLocks/>
          </p:cNvSpPr>
          <p:nvPr/>
        </p:nvSpPr>
        <p:spPr bwMode="auto">
          <a:xfrm>
            <a:off x="5677794" y="4516935"/>
            <a:ext cx="1378148" cy="889992"/>
          </a:xfrm>
          <a:custGeom>
            <a:avLst/>
            <a:gdLst>
              <a:gd name="T0" fmla="*/ 1426345 w 1851"/>
              <a:gd name="T1" fmla="*/ 0 h 1196"/>
              <a:gd name="T2" fmla="*/ 626607 w 1851"/>
              <a:gd name="T3" fmla="*/ 11113 h 1196"/>
              <a:gd name="T4" fmla="*/ 0 w 1851"/>
              <a:gd name="T5" fmla="*/ 0 h 1196"/>
              <a:gd name="T6" fmla="*/ 0 w 1851"/>
              <a:gd name="T7" fmla="*/ 188913 h 1196"/>
              <a:gd name="T8" fmla="*/ 17472 w 1851"/>
              <a:gd name="T9" fmla="*/ 188913 h 1196"/>
              <a:gd name="T10" fmla="*/ 17472 w 1851"/>
              <a:gd name="T11" fmla="*/ 23019 h 1196"/>
              <a:gd name="T12" fmla="*/ 539247 w 1851"/>
              <a:gd name="T13" fmla="*/ 34131 h 1196"/>
              <a:gd name="T14" fmla="*/ 1009401 w 1851"/>
              <a:gd name="T15" fmla="*/ 34131 h 1196"/>
              <a:gd name="T16" fmla="*/ 1408873 w 1851"/>
              <a:gd name="T17" fmla="*/ 23019 h 1196"/>
              <a:gd name="T18" fmla="*/ 1384254 w 1851"/>
              <a:gd name="T19" fmla="*/ 474663 h 1196"/>
              <a:gd name="T20" fmla="*/ 1374724 w 1851"/>
              <a:gd name="T21" fmla="*/ 949325 h 1196"/>
              <a:gd name="T22" fmla="*/ 1417609 w 1851"/>
              <a:gd name="T23" fmla="*/ 938213 h 1196"/>
              <a:gd name="T24" fmla="*/ 1426345 w 1851"/>
              <a:gd name="T25" fmla="*/ 519906 h 1196"/>
              <a:gd name="T26" fmla="*/ 1470025 w 1851"/>
              <a:gd name="T27" fmla="*/ 67469 h 1196"/>
              <a:gd name="T28" fmla="*/ 1434287 w 1851"/>
              <a:gd name="T29" fmla="*/ 45244 h 1196"/>
              <a:gd name="T30" fmla="*/ 1470025 w 1851"/>
              <a:gd name="T31" fmla="*/ 11113 h 1196"/>
              <a:gd name="T32" fmla="*/ 1426345 w 1851"/>
              <a:gd name="T33" fmla="*/ 0 h 1196"/>
              <a:gd name="T34" fmla="*/ 1426345 w 1851"/>
              <a:gd name="T35" fmla="*/ 0 h 1196"/>
              <a:gd name="T36" fmla="*/ 1426345 w 1851"/>
              <a:gd name="T37" fmla="*/ 0 h 119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851" h="1196">
                <a:moveTo>
                  <a:pt x="1796" y="0"/>
                </a:moveTo>
                <a:lnTo>
                  <a:pt x="789" y="14"/>
                </a:lnTo>
                <a:lnTo>
                  <a:pt x="0" y="0"/>
                </a:lnTo>
                <a:lnTo>
                  <a:pt x="0" y="238"/>
                </a:lnTo>
                <a:lnTo>
                  <a:pt x="22" y="238"/>
                </a:lnTo>
                <a:lnTo>
                  <a:pt x="22" y="29"/>
                </a:lnTo>
                <a:lnTo>
                  <a:pt x="679" y="43"/>
                </a:lnTo>
                <a:lnTo>
                  <a:pt x="1271" y="43"/>
                </a:lnTo>
                <a:lnTo>
                  <a:pt x="1774" y="29"/>
                </a:lnTo>
                <a:lnTo>
                  <a:pt x="1743" y="598"/>
                </a:lnTo>
                <a:lnTo>
                  <a:pt x="1731" y="1196"/>
                </a:lnTo>
                <a:lnTo>
                  <a:pt x="1785" y="1182"/>
                </a:lnTo>
                <a:lnTo>
                  <a:pt x="1796" y="655"/>
                </a:lnTo>
                <a:lnTo>
                  <a:pt x="1851" y="85"/>
                </a:lnTo>
                <a:lnTo>
                  <a:pt x="1806" y="57"/>
                </a:lnTo>
                <a:lnTo>
                  <a:pt x="1851" y="14"/>
                </a:lnTo>
                <a:lnTo>
                  <a:pt x="1796"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30" name="Freeform 111">
            <a:extLst>
              <a:ext uri="{FF2B5EF4-FFF2-40B4-BE49-F238E27FC236}">
                <a16:creationId xmlns:a16="http://schemas.microsoft.com/office/drawing/2014/main" id="{98ABDF73-7E95-48EA-975A-139EEE24B2EA}"/>
              </a:ext>
            </a:extLst>
          </p:cNvPr>
          <p:cNvSpPr>
            <a:spLocks/>
          </p:cNvSpPr>
          <p:nvPr/>
        </p:nvSpPr>
        <p:spPr bwMode="auto">
          <a:xfrm>
            <a:off x="6737450" y="5789414"/>
            <a:ext cx="244078" cy="392906"/>
          </a:xfrm>
          <a:custGeom>
            <a:avLst/>
            <a:gdLst>
              <a:gd name="T0" fmla="*/ 260350 w 329"/>
              <a:gd name="T1" fmla="*/ 0 h 529"/>
              <a:gd name="T2" fmla="*/ 253228 w 329"/>
              <a:gd name="T3" fmla="*/ 286794 h 529"/>
              <a:gd name="T4" fmla="*/ 260350 w 329"/>
              <a:gd name="T5" fmla="*/ 385826 h 529"/>
              <a:gd name="T6" fmla="*/ 209704 w 329"/>
              <a:gd name="T7" fmla="*/ 408009 h 529"/>
              <a:gd name="T8" fmla="*/ 0 w 329"/>
              <a:gd name="T9" fmla="*/ 419100 h 529"/>
              <a:gd name="T10" fmla="*/ 26905 w 329"/>
              <a:gd name="T11" fmla="*/ 363643 h 529"/>
              <a:gd name="T12" fmla="*/ 182799 w 329"/>
              <a:gd name="T13" fmla="*/ 363643 h 529"/>
              <a:gd name="T14" fmla="*/ 209704 w 329"/>
              <a:gd name="T15" fmla="*/ 55457 h 529"/>
              <a:gd name="T16" fmla="*/ 260350 w 329"/>
              <a:gd name="T17" fmla="*/ 0 h 529"/>
              <a:gd name="T18" fmla="*/ 260350 w 329"/>
              <a:gd name="T19" fmla="*/ 0 h 529"/>
              <a:gd name="T20" fmla="*/ 260350 w 329"/>
              <a:gd name="T21" fmla="*/ 0 h 5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29" h="529">
                <a:moveTo>
                  <a:pt x="329" y="0"/>
                </a:moveTo>
                <a:lnTo>
                  <a:pt x="320" y="362"/>
                </a:lnTo>
                <a:lnTo>
                  <a:pt x="329" y="487"/>
                </a:lnTo>
                <a:lnTo>
                  <a:pt x="265" y="515"/>
                </a:lnTo>
                <a:lnTo>
                  <a:pt x="0" y="529"/>
                </a:lnTo>
                <a:lnTo>
                  <a:pt x="34" y="459"/>
                </a:lnTo>
                <a:lnTo>
                  <a:pt x="231" y="459"/>
                </a:lnTo>
                <a:lnTo>
                  <a:pt x="265" y="70"/>
                </a:lnTo>
                <a:lnTo>
                  <a:pt x="32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31" name="Freeform 112">
            <a:extLst>
              <a:ext uri="{FF2B5EF4-FFF2-40B4-BE49-F238E27FC236}">
                <a16:creationId xmlns:a16="http://schemas.microsoft.com/office/drawing/2014/main" id="{3CBBEEE9-4E02-43AD-B964-546697998925}"/>
              </a:ext>
            </a:extLst>
          </p:cNvPr>
          <p:cNvSpPr>
            <a:spLocks/>
          </p:cNvSpPr>
          <p:nvPr/>
        </p:nvSpPr>
        <p:spPr bwMode="auto">
          <a:xfrm>
            <a:off x="5987356" y="4756547"/>
            <a:ext cx="961430" cy="20836"/>
          </a:xfrm>
          <a:custGeom>
            <a:avLst/>
            <a:gdLst>
              <a:gd name="T0" fmla="*/ 0 w 1293"/>
              <a:gd name="T1" fmla="*/ 22225 h 28"/>
              <a:gd name="T2" fmla="*/ 1025525 w 1293"/>
              <a:gd name="T3" fmla="*/ 22225 h 28"/>
              <a:gd name="T4" fmla="*/ 1025525 w 1293"/>
              <a:gd name="T5" fmla="*/ 0 h 28"/>
              <a:gd name="T6" fmla="*/ 0 w 1293"/>
              <a:gd name="T7" fmla="*/ 22225 h 28"/>
              <a:gd name="T8" fmla="*/ 0 w 1293"/>
              <a:gd name="T9" fmla="*/ 22225 h 28"/>
              <a:gd name="T10" fmla="*/ 0 w 1293"/>
              <a:gd name="T11" fmla="*/ 22225 h 2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93" h="28">
                <a:moveTo>
                  <a:pt x="0" y="28"/>
                </a:moveTo>
                <a:lnTo>
                  <a:pt x="1293" y="28"/>
                </a:lnTo>
                <a:lnTo>
                  <a:pt x="1293" y="0"/>
                </a:lnTo>
                <a:lnTo>
                  <a:pt x="0"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32" name="Freeform 113">
            <a:extLst>
              <a:ext uri="{FF2B5EF4-FFF2-40B4-BE49-F238E27FC236}">
                <a16:creationId xmlns:a16="http://schemas.microsoft.com/office/drawing/2014/main" id="{FDE1BF43-833D-4E6C-B7CF-8B8E80FF39EB}"/>
              </a:ext>
            </a:extLst>
          </p:cNvPr>
          <p:cNvSpPr>
            <a:spLocks/>
          </p:cNvSpPr>
          <p:nvPr/>
        </p:nvSpPr>
        <p:spPr bwMode="auto">
          <a:xfrm>
            <a:off x="6094512" y="5034856"/>
            <a:ext cx="846832" cy="20836"/>
          </a:xfrm>
          <a:custGeom>
            <a:avLst/>
            <a:gdLst>
              <a:gd name="T0" fmla="*/ 0 w 1138"/>
              <a:gd name="T1" fmla="*/ 0 h 26"/>
              <a:gd name="T2" fmla="*/ 896143 w 1138"/>
              <a:gd name="T3" fmla="*/ 22225 h 26"/>
              <a:gd name="T4" fmla="*/ 903287 w 1138"/>
              <a:gd name="T5" fmla="*/ 0 h 26"/>
              <a:gd name="T6" fmla="*/ 0 w 1138"/>
              <a:gd name="T7" fmla="*/ 0 h 26"/>
              <a:gd name="T8" fmla="*/ 0 w 1138"/>
              <a:gd name="T9" fmla="*/ 0 h 26"/>
              <a:gd name="T10" fmla="*/ 0 w 1138"/>
              <a:gd name="T11" fmla="*/ 0 h 2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38" h="26">
                <a:moveTo>
                  <a:pt x="0" y="0"/>
                </a:moveTo>
                <a:lnTo>
                  <a:pt x="1129" y="26"/>
                </a:lnTo>
                <a:lnTo>
                  <a:pt x="1138"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33" name="Freeform 114">
            <a:extLst>
              <a:ext uri="{FF2B5EF4-FFF2-40B4-BE49-F238E27FC236}">
                <a16:creationId xmlns:a16="http://schemas.microsoft.com/office/drawing/2014/main" id="{82AFFB90-8A0D-4D46-AE1C-77E91E9B06D2}"/>
              </a:ext>
            </a:extLst>
          </p:cNvPr>
          <p:cNvSpPr>
            <a:spLocks/>
          </p:cNvSpPr>
          <p:nvPr/>
        </p:nvSpPr>
        <p:spPr bwMode="auto">
          <a:xfrm>
            <a:off x="6165950" y="5386090"/>
            <a:ext cx="189011" cy="10418"/>
          </a:xfrm>
          <a:custGeom>
            <a:avLst/>
            <a:gdLst>
              <a:gd name="T0" fmla="*/ 52803 w 252"/>
              <a:gd name="T1" fmla="*/ 8731 h 14"/>
              <a:gd name="T2" fmla="*/ 201612 w 252"/>
              <a:gd name="T3" fmla="*/ 11112 h 14"/>
              <a:gd name="T4" fmla="*/ 161610 w 252"/>
              <a:gd name="T5" fmla="*/ 3175 h 14"/>
              <a:gd name="T6" fmla="*/ 0 w 252"/>
              <a:gd name="T7" fmla="*/ 0 h 14"/>
              <a:gd name="T8" fmla="*/ 52803 w 252"/>
              <a:gd name="T9" fmla="*/ 8731 h 14"/>
              <a:gd name="T10" fmla="*/ 52803 w 252"/>
              <a:gd name="T11" fmla="*/ 8731 h 14"/>
              <a:gd name="T12" fmla="*/ 52803 w 252"/>
              <a:gd name="T13" fmla="*/ 8731 h 1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52" h="14">
                <a:moveTo>
                  <a:pt x="66" y="11"/>
                </a:moveTo>
                <a:lnTo>
                  <a:pt x="252" y="14"/>
                </a:lnTo>
                <a:lnTo>
                  <a:pt x="202" y="4"/>
                </a:lnTo>
                <a:lnTo>
                  <a:pt x="0" y="0"/>
                </a:lnTo>
                <a:lnTo>
                  <a:pt x="66"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34" name="Freeform 115">
            <a:extLst>
              <a:ext uri="{FF2B5EF4-FFF2-40B4-BE49-F238E27FC236}">
                <a16:creationId xmlns:a16="http://schemas.microsoft.com/office/drawing/2014/main" id="{0AF51BC2-093E-4B12-A00A-CDFDFAEC13A5}"/>
              </a:ext>
            </a:extLst>
          </p:cNvPr>
          <p:cNvSpPr>
            <a:spLocks/>
          </p:cNvSpPr>
          <p:nvPr/>
        </p:nvSpPr>
        <p:spPr bwMode="auto">
          <a:xfrm>
            <a:off x="6052840" y="5643563"/>
            <a:ext cx="220266" cy="13395"/>
          </a:xfrm>
          <a:custGeom>
            <a:avLst/>
            <a:gdLst>
              <a:gd name="T0" fmla="*/ 0 w 295"/>
              <a:gd name="T1" fmla="*/ 14288 h 17"/>
              <a:gd name="T2" fmla="*/ 226986 w 295"/>
              <a:gd name="T3" fmla="*/ 14288 h 17"/>
              <a:gd name="T4" fmla="*/ 234950 w 295"/>
              <a:gd name="T5" fmla="*/ 0 h 17"/>
              <a:gd name="T6" fmla="*/ 0 w 295"/>
              <a:gd name="T7" fmla="*/ 14288 h 17"/>
              <a:gd name="T8" fmla="*/ 0 w 295"/>
              <a:gd name="T9" fmla="*/ 14288 h 17"/>
              <a:gd name="T10" fmla="*/ 0 w 295"/>
              <a:gd name="T11" fmla="*/ 14288 h 1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95" h="17">
                <a:moveTo>
                  <a:pt x="0" y="17"/>
                </a:moveTo>
                <a:lnTo>
                  <a:pt x="285" y="17"/>
                </a:lnTo>
                <a:lnTo>
                  <a:pt x="295" y="0"/>
                </a:lnTo>
                <a:lnTo>
                  <a:pt x="0" y="1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35" name="Freeform 116">
            <a:extLst>
              <a:ext uri="{FF2B5EF4-FFF2-40B4-BE49-F238E27FC236}">
                <a16:creationId xmlns:a16="http://schemas.microsoft.com/office/drawing/2014/main" id="{2D35172D-B3BF-4F8C-AC7F-80963D9548AE}"/>
              </a:ext>
            </a:extLst>
          </p:cNvPr>
          <p:cNvSpPr>
            <a:spLocks/>
          </p:cNvSpPr>
          <p:nvPr/>
        </p:nvSpPr>
        <p:spPr bwMode="auto">
          <a:xfrm>
            <a:off x="6680895" y="4580929"/>
            <a:ext cx="14883" cy="608708"/>
          </a:xfrm>
          <a:custGeom>
            <a:avLst/>
            <a:gdLst>
              <a:gd name="T0" fmla="*/ 0 w 21"/>
              <a:gd name="T1" fmla="*/ 0 h 819"/>
              <a:gd name="T2" fmla="*/ 0 w 21"/>
              <a:gd name="T3" fmla="*/ 649288 h 819"/>
              <a:gd name="T4" fmla="*/ 15875 w 21"/>
              <a:gd name="T5" fmla="*/ 11099 h 819"/>
              <a:gd name="T6" fmla="*/ 0 w 21"/>
              <a:gd name="T7" fmla="*/ 0 h 819"/>
              <a:gd name="T8" fmla="*/ 0 w 21"/>
              <a:gd name="T9" fmla="*/ 0 h 819"/>
              <a:gd name="T10" fmla="*/ 0 w 21"/>
              <a:gd name="T11" fmla="*/ 0 h 81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 h="819">
                <a:moveTo>
                  <a:pt x="0" y="0"/>
                </a:moveTo>
                <a:lnTo>
                  <a:pt x="0" y="819"/>
                </a:lnTo>
                <a:lnTo>
                  <a:pt x="21" y="14"/>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36" name="Freeform 117">
            <a:extLst>
              <a:ext uri="{FF2B5EF4-FFF2-40B4-BE49-F238E27FC236}">
                <a16:creationId xmlns:a16="http://schemas.microsoft.com/office/drawing/2014/main" id="{4171F76F-D4B4-4028-93D9-6C8883882757}"/>
              </a:ext>
            </a:extLst>
          </p:cNvPr>
          <p:cNvSpPr>
            <a:spLocks/>
          </p:cNvSpPr>
          <p:nvPr/>
        </p:nvSpPr>
        <p:spPr bwMode="auto">
          <a:xfrm>
            <a:off x="6320732" y="4580930"/>
            <a:ext cx="25300" cy="482203"/>
          </a:xfrm>
          <a:custGeom>
            <a:avLst/>
            <a:gdLst>
              <a:gd name="T0" fmla="*/ 26987 w 34"/>
              <a:gd name="T1" fmla="*/ 11113 h 648"/>
              <a:gd name="T2" fmla="*/ 8731 w 34"/>
              <a:gd name="T3" fmla="*/ 514350 h 648"/>
              <a:gd name="T4" fmla="*/ 0 w 34"/>
              <a:gd name="T5" fmla="*/ 0 h 648"/>
              <a:gd name="T6" fmla="*/ 26987 w 34"/>
              <a:gd name="T7" fmla="*/ 11113 h 648"/>
              <a:gd name="T8" fmla="*/ 26987 w 34"/>
              <a:gd name="T9" fmla="*/ 11113 h 648"/>
              <a:gd name="T10" fmla="*/ 26987 w 34"/>
              <a:gd name="T11" fmla="*/ 11113 h 64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4" h="648">
                <a:moveTo>
                  <a:pt x="34" y="14"/>
                </a:moveTo>
                <a:lnTo>
                  <a:pt x="11" y="648"/>
                </a:lnTo>
                <a:lnTo>
                  <a:pt x="0" y="0"/>
                </a:lnTo>
                <a:lnTo>
                  <a:pt x="34"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37" name="Freeform 118">
            <a:extLst>
              <a:ext uri="{FF2B5EF4-FFF2-40B4-BE49-F238E27FC236}">
                <a16:creationId xmlns:a16="http://schemas.microsoft.com/office/drawing/2014/main" id="{3CFC2849-A822-4E90-B571-A90AFB36547D}"/>
              </a:ext>
            </a:extLst>
          </p:cNvPr>
          <p:cNvSpPr>
            <a:spLocks/>
          </p:cNvSpPr>
          <p:nvPr/>
        </p:nvSpPr>
        <p:spPr bwMode="auto">
          <a:xfrm>
            <a:off x="6005215" y="4600278"/>
            <a:ext cx="22324" cy="361652"/>
          </a:xfrm>
          <a:custGeom>
            <a:avLst/>
            <a:gdLst>
              <a:gd name="T0" fmla="*/ 23812 w 31"/>
              <a:gd name="T1" fmla="*/ 0 h 485"/>
              <a:gd name="T2" fmla="*/ 16131 w 31"/>
              <a:gd name="T3" fmla="*/ 385762 h 485"/>
              <a:gd name="T4" fmla="*/ 0 w 31"/>
              <a:gd name="T5" fmla="*/ 0 h 485"/>
              <a:gd name="T6" fmla="*/ 23812 w 31"/>
              <a:gd name="T7" fmla="*/ 0 h 485"/>
              <a:gd name="T8" fmla="*/ 23812 w 31"/>
              <a:gd name="T9" fmla="*/ 0 h 485"/>
              <a:gd name="T10" fmla="*/ 23812 w 31"/>
              <a:gd name="T11" fmla="*/ 0 h 48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1" h="485">
                <a:moveTo>
                  <a:pt x="31" y="0"/>
                </a:moveTo>
                <a:lnTo>
                  <a:pt x="21" y="485"/>
                </a:lnTo>
                <a:lnTo>
                  <a:pt x="0" y="0"/>
                </a:lnTo>
                <a:lnTo>
                  <a:pt x="3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38" name="Freeform 119">
            <a:extLst>
              <a:ext uri="{FF2B5EF4-FFF2-40B4-BE49-F238E27FC236}">
                <a16:creationId xmlns:a16="http://schemas.microsoft.com/office/drawing/2014/main" id="{2E0DCCAE-3F0F-4DF0-80F3-E812F43227A2}"/>
              </a:ext>
            </a:extLst>
          </p:cNvPr>
          <p:cNvSpPr>
            <a:spLocks/>
          </p:cNvSpPr>
          <p:nvPr/>
        </p:nvSpPr>
        <p:spPr bwMode="auto">
          <a:xfrm>
            <a:off x="6084094" y="5109270"/>
            <a:ext cx="163711" cy="153293"/>
          </a:xfrm>
          <a:custGeom>
            <a:avLst/>
            <a:gdLst>
              <a:gd name="T0" fmla="*/ 117734 w 221"/>
              <a:gd name="T1" fmla="*/ 149084 h 204"/>
              <a:gd name="T2" fmla="*/ 66373 w 221"/>
              <a:gd name="T3" fmla="*/ 113817 h 204"/>
              <a:gd name="T4" fmla="*/ 0 w 221"/>
              <a:gd name="T5" fmla="*/ 163512 h 204"/>
              <a:gd name="T6" fmla="*/ 26865 w 221"/>
              <a:gd name="T7" fmla="*/ 119428 h 204"/>
              <a:gd name="T8" fmla="*/ 17383 w 221"/>
              <a:gd name="T9" fmla="*/ 44886 h 204"/>
              <a:gd name="T10" fmla="*/ 85337 w 221"/>
              <a:gd name="T11" fmla="*/ 0 h 204"/>
              <a:gd name="T12" fmla="*/ 174625 w 221"/>
              <a:gd name="T13" fmla="*/ 73741 h 204"/>
              <a:gd name="T14" fmla="*/ 117734 w 221"/>
              <a:gd name="T15" fmla="*/ 149084 h 204"/>
              <a:gd name="T16" fmla="*/ 117734 w 221"/>
              <a:gd name="T17" fmla="*/ 149084 h 204"/>
              <a:gd name="T18" fmla="*/ 117734 w 221"/>
              <a:gd name="T19" fmla="*/ 149084 h 2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1" h="204">
                <a:moveTo>
                  <a:pt x="149" y="186"/>
                </a:moveTo>
                <a:lnTo>
                  <a:pt x="84" y="142"/>
                </a:lnTo>
                <a:lnTo>
                  <a:pt x="0" y="204"/>
                </a:lnTo>
                <a:lnTo>
                  <a:pt x="34" y="149"/>
                </a:lnTo>
                <a:lnTo>
                  <a:pt x="22" y="56"/>
                </a:lnTo>
                <a:lnTo>
                  <a:pt x="108" y="0"/>
                </a:lnTo>
                <a:lnTo>
                  <a:pt x="221" y="92"/>
                </a:lnTo>
                <a:lnTo>
                  <a:pt x="149" y="18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39" name="Rectangle 9">
            <a:extLst>
              <a:ext uri="{FF2B5EF4-FFF2-40B4-BE49-F238E27FC236}">
                <a16:creationId xmlns:a16="http://schemas.microsoft.com/office/drawing/2014/main" id="{D7487D0A-6F0E-46A5-8644-8C53120E7AD8}"/>
              </a:ext>
            </a:extLst>
          </p:cNvPr>
          <p:cNvSpPr>
            <a:spLocks noChangeArrowheads="1"/>
          </p:cNvSpPr>
          <p:nvPr/>
        </p:nvSpPr>
        <p:spPr bwMode="auto">
          <a:xfrm>
            <a:off x="3301055" y="4615161"/>
            <a:ext cx="812508" cy="776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2250" b="1">
                <a:latin typeface="Arial" panose="020B0604020202020204" pitchFamily="34" charset="0"/>
              </a:rPr>
              <a:t>2000</a:t>
            </a:r>
          </a:p>
          <a:p>
            <a:pPr latinLnBrk="1"/>
            <a:endParaRPr lang="en-US" altLang="en-US" sz="2250" b="1">
              <a:latin typeface="Arial" panose="020B0604020202020204" pitchFamily="34" charset="0"/>
            </a:endParaRPr>
          </a:p>
        </p:txBody>
      </p:sp>
      <p:sp>
        <p:nvSpPr>
          <p:cNvPr id="20640" name="Rectangle 10">
            <a:extLst>
              <a:ext uri="{FF2B5EF4-FFF2-40B4-BE49-F238E27FC236}">
                <a16:creationId xmlns:a16="http://schemas.microsoft.com/office/drawing/2014/main" id="{A1FC0E50-7E5D-43A6-BAD3-BAF3CD0D32E3}"/>
              </a:ext>
            </a:extLst>
          </p:cNvPr>
          <p:cNvSpPr>
            <a:spLocks noChangeArrowheads="1"/>
          </p:cNvSpPr>
          <p:nvPr/>
        </p:nvSpPr>
        <p:spPr bwMode="auto">
          <a:xfrm>
            <a:off x="5963543" y="4618138"/>
            <a:ext cx="921246" cy="776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2250" b="1">
                <a:latin typeface="Arial" panose="020B0604020202020204" pitchFamily="34" charset="0"/>
              </a:rPr>
              <a:t>2001</a:t>
            </a:r>
          </a:p>
          <a:p>
            <a:pPr latinLnBrk="1"/>
            <a:endParaRPr lang="en-US" altLang="en-US" sz="2250" b="1">
              <a:latin typeface="Arial" panose="020B0604020202020204" pitchFamily="34" charset="0"/>
            </a:endParaRPr>
          </a:p>
        </p:txBody>
      </p:sp>
      <p:sp>
        <p:nvSpPr>
          <p:cNvPr id="20641" name="Rectangle 11">
            <a:extLst>
              <a:ext uri="{FF2B5EF4-FFF2-40B4-BE49-F238E27FC236}">
                <a16:creationId xmlns:a16="http://schemas.microsoft.com/office/drawing/2014/main" id="{102515D2-501C-4E8B-AD85-3AF8EC0F1FF9}"/>
              </a:ext>
            </a:extLst>
          </p:cNvPr>
          <p:cNvSpPr>
            <a:spLocks noChangeArrowheads="1"/>
          </p:cNvSpPr>
          <p:nvPr/>
        </p:nvSpPr>
        <p:spPr bwMode="auto">
          <a:xfrm>
            <a:off x="8605289" y="4619625"/>
            <a:ext cx="812508" cy="776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2250" b="1">
                <a:latin typeface="Arial" panose="020B0604020202020204" pitchFamily="34" charset="0"/>
              </a:rPr>
              <a:t>2002</a:t>
            </a:r>
          </a:p>
          <a:p>
            <a:pPr latinLnBrk="1"/>
            <a:endParaRPr lang="en-US" altLang="en-US" sz="2250" b="1">
              <a:latin typeface="Arial" panose="020B0604020202020204" pitchFamily="34" charset="0"/>
            </a:endParaRPr>
          </a:p>
        </p:txBody>
      </p:sp>
      <p:sp>
        <p:nvSpPr>
          <p:cNvPr id="81934" name="Rectangle 14">
            <a:extLst>
              <a:ext uri="{FF2B5EF4-FFF2-40B4-BE49-F238E27FC236}">
                <a16:creationId xmlns:a16="http://schemas.microsoft.com/office/drawing/2014/main" id="{3D3AAEAC-2900-434B-B790-2EBF3BB118AE}"/>
              </a:ext>
            </a:extLst>
          </p:cNvPr>
          <p:cNvSpPr>
            <a:spLocks noChangeArrowheads="1"/>
          </p:cNvSpPr>
          <p:nvPr/>
        </p:nvSpPr>
        <p:spPr bwMode="auto">
          <a:xfrm>
            <a:off x="2024063" y="2214562"/>
            <a:ext cx="8286750" cy="2214563"/>
          </a:xfrm>
          <a:prstGeom prst="rect">
            <a:avLst/>
          </a:prstGeom>
          <a:gradFill rotWithShape="0">
            <a:gsLst>
              <a:gs pos="0">
                <a:srgbClr val="9191DB"/>
              </a:gs>
              <a:gs pos="100000">
                <a:srgbClr val="AFAFE5"/>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9191DB"/>
            </a:extrusionClr>
            <a:contourClr>
              <a:srgbClr val="9191DB"/>
            </a:contourClr>
          </a:sp3d>
          <a:extLst>
            <a:ext uri="{AF507438-7753-43E0-B8FC-AC1667EBCBE1}">
              <a14:hiddenEffects xmlns:a14="http://schemas.microsoft.com/office/drawing/2010/main">
                <a:effectLst>
                  <a:outerShdw dist="107763" dir="13500000" algn="ctr" rotWithShape="0">
                    <a:schemeClr val="bg2">
                      <a:alpha val="50000"/>
                    </a:schemeClr>
                  </a:outerShdw>
                </a:effectLst>
              </a14:hiddenEffects>
            </a:ext>
          </a:extLst>
        </p:spPr>
        <p:txBody>
          <a:bodyPr lIns="90777" tIns="44644" rIns="90777" bIns="44644">
            <a:flatTx/>
          </a:bodyPr>
          <a:lstStyle>
            <a:lvl1pPr marL="457200" indent="-457200" defTabSz="960438">
              <a:spcBef>
                <a:spcPct val="20000"/>
              </a:spcBef>
              <a:buChar char="•"/>
              <a:defRPr sz="3400">
                <a:solidFill>
                  <a:schemeClr val="tx1"/>
                </a:solidFill>
                <a:latin typeface="Arial" panose="020B0604020202020204" pitchFamily="34" charset="0"/>
              </a:defRPr>
            </a:lvl1pPr>
            <a:lvl2pPr marL="871538" indent="-300038" defTabSz="960438">
              <a:spcBef>
                <a:spcPct val="20000"/>
              </a:spcBef>
              <a:buChar char="–"/>
              <a:defRPr sz="3000">
                <a:solidFill>
                  <a:schemeClr val="tx1"/>
                </a:solidFill>
                <a:latin typeface="Arial" panose="020B0604020202020204" pitchFamily="34" charset="0"/>
              </a:defRPr>
            </a:lvl2pPr>
            <a:lvl3pPr marL="1225550" indent="-239713" defTabSz="960438">
              <a:spcBef>
                <a:spcPct val="20000"/>
              </a:spcBef>
              <a:buChar char="•"/>
              <a:defRPr sz="2500">
                <a:solidFill>
                  <a:schemeClr val="tx1"/>
                </a:solidFill>
                <a:latin typeface="Arial" panose="020B0604020202020204" pitchFamily="34" charset="0"/>
              </a:defRPr>
            </a:lvl3pPr>
            <a:lvl4pPr marL="1679575" indent="-239713" defTabSz="960438">
              <a:spcBef>
                <a:spcPct val="20000"/>
              </a:spcBef>
              <a:buChar char="–"/>
              <a:defRPr sz="2100">
                <a:solidFill>
                  <a:schemeClr val="tx1"/>
                </a:solidFill>
                <a:latin typeface="Arial" panose="020B0604020202020204" pitchFamily="34" charset="0"/>
              </a:defRPr>
            </a:lvl4pPr>
            <a:lvl5pPr marL="2159000" indent="-238125" defTabSz="960438">
              <a:spcBef>
                <a:spcPct val="20000"/>
              </a:spcBef>
              <a:buChar char="»"/>
              <a:defRPr sz="2100">
                <a:solidFill>
                  <a:schemeClr val="tx1"/>
                </a:solidFill>
                <a:latin typeface="Arial" panose="020B0604020202020204" pitchFamily="34" charset="0"/>
              </a:defRPr>
            </a:lvl5pPr>
            <a:lvl6pPr marL="2616200" indent="-238125" defTabSz="960438" eaLnBrk="0" fontAlgn="base" hangingPunct="0">
              <a:spcBef>
                <a:spcPct val="20000"/>
              </a:spcBef>
              <a:spcAft>
                <a:spcPct val="0"/>
              </a:spcAft>
              <a:buChar char="»"/>
              <a:defRPr sz="2100">
                <a:solidFill>
                  <a:schemeClr val="tx1"/>
                </a:solidFill>
                <a:latin typeface="Arial" panose="020B0604020202020204" pitchFamily="34" charset="0"/>
              </a:defRPr>
            </a:lvl6pPr>
            <a:lvl7pPr marL="3073400" indent="-238125" defTabSz="960438" eaLnBrk="0" fontAlgn="base" hangingPunct="0">
              <a:spcBef>
                <a:spcPct val="20000"/>
              </a:spcBef>
              <a:spcAft>
                <a:spcPct val="0"/>
              </a:spcAft>
              <a:buChar char="»"/>
              <a:defRPr sz="2100">
                <a:solidFill>
                  <a:schemeClr val="tx1"/>
                </a:solidFill>
                <a:latin typeface="Arial" panose="020B0604020202020204" pitchFamily="34" charset="0"/>
              </a:defRPr>
            </a:lvl7pPr>
            <a:lvl8pPr marL="3530600" indent="-238125" defTabSz="960438" eaLnBrk="0" fontAlgn="base" hangingPunct="0">
              <a:spcBef>
                <a:spcPct val="20000"/>
              </a:spcBef>
              <a:spcAft>
                <a:spcPct val="0"/>
              </a:spcAft>
              <a:buChar char="»"/>
              <a:defRPr sz="2100">
                <a:solidFill>
                  <a:schemeClr val="tx1"/>
                </a:solidFill>
                <a:latin typeface="Arial" panose="020B0604020202020204" pitchFamily="34" charset="0"/>
              </a:defRPr>
            </a:lvl8pPr>
            <a:lvl9pPr marL="3987800" indent="-238125" defTabSz="960438" eaLnBrk="0" fontAlgn="base" hangingPunct="0">
              <a:spcBef>
                <a:spcPct val="20000"/>
              </a:spcBef>
              <a:spcAft>
                <a:spcPct val="0"/>
              </a:spcAft>
              <a:buChar char="»"/>
              <a:defRPr sz="2100">
                <a:solidFill>
                  <a:schemeClr val="tx1"/>
                </a:solidFill>
                <a:latin typeface="Arial" panose="020B0604020202020204" pitchFamily="34" charset="0"/>
              </a:defRPr>
            </a:lvl9pPr>
          </a:lstStyle>
          <a:p>
            <a:pPr eaLnBrk="1" hangingPunct="1">
              <a:buClr>
                <a:srgbClr val="E84D00"/>
              </a:buClr>
            </a:pPr>
            <a:r>
              <a:rPr lang="en-US" altLang="en-US" sz="3188" b="1">
                <a:latin typeface="Times New Roman" panose="02020603050405020304" pitchFamily="18" charset="0"/>
              </a:rPr>
              <a:t>Companies should use the same accounting principles from year to year. </a:t>
            </a:r>
          </a:p>
          <a:p>
            <a:pPr eaLnBrk="1" hangingPunct="1">
              <a:buClr>
                <a:srgbClr val="E84D00"/>
              </a:buClr>
            </a:pPr>
            <a:r>
              <a:rPr lang="en-US" altLang="en-US" sz="3188" b="1">
                <a:latin typeface="Times New Roman" panose="02020603050405020304" pitchFamily="18" charset="0"/>
              </a:rPr>
              <a:t>Changes in accounting principles must be justifiable.</a:t>
            </a:r>
            <a:endParaRPr lang="en-US" altLang="en-US" sz="3375" b="1">
              <a:latin typeface="Times New Roman" panose="02020603050405020304" pitchFamily="18" charset="0"/>
            </a:endParaRPr>
          </a:p>
        </p:txBody>
      </p:sp>
      <p:sp>
        <p:nvSpPr>
          <p:cNvPr id="20643" name="Text Box 15">
            <a:extLst>
              <a:ext uri="{FF2B5EF4-FFF2-40B4-BE49-F238E27FC236}">
                <a16:creationId xmlns:a16="http://schemas.microsoft.com/office/drawing/2014/main" id="{F4A183A3-D2EA-4174-B41F-F0AA957BD43D}"/>
              </a:ext>
            </a:extLst>
          </p:cNvPr>
          <p:cNvSpPr txBox="1">
            <a:spLocks noChangeArrowheads="1"/>
          </p:cNvSpPr>
          <p:nvPr/>
        </p:nvSpPr>
        <p:spPr bwMode="auto">
          <a:xfrm>
            <a:off x="2850398" y="1288852"/>
            <a:ext cx="6264985" cy="611706"/>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375" b="1">
                <a:solidFill>
                  <a:srgbClr val="E84D00"/>
                </a:solidFill>
              </a:rPr>
              <a:t>CONSISTENT INFORMATION</a:t>
            </a:r>
          </a:p>
        </p:txBody>
      </p:sp>
    </p:spTree>
  </p:cSld>
  <p:clrMapOvr>
    <a:masterClrMapping/>
  </p:clrMapOvr>
  <mc:AlternateContent xmlns:mc="http://schemas.openxmlformats.org/markup-compatibility/2006" xmlns:p14="http://schemas.microsoft.com/office/powerpoint/2010/main">
    <mc:Choice Requires="p14">
      <p:transition spd="slow" p14:dur="2000" advTm="50211"/>
    </mc:Choice>
    <mc:Fallback xmlns="">
      <p:transition spd="slow" advTm="50211"/>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81934">
                                            <p:txEl>
                                              <p:pRg st="0" end="0"/>
                                            </p:txEl>
                                          </p:spTgt>
                                        </p:tgtEl>
                                        <p:attrNameLst>
                                          <p:attrName>style.visibility</p:attrName>
                                        </p:attrNameLst>
                                      </p:cBhvr>
                                      <p:to>
                                        <p:strVal val="visible"/>
                                      </p:to>
                                    </p:set>
                                    <p:animEffect transition="in" filter="barn(outVertical)">
                                      <p:cBhvr>
                                        <p:cTn id="7" dur="500"/>
                                        <p:tgtEl>
                                          <p:spTgt spid="81934">
                                            <p:txEl>
                                              <p:pRg st="0" end="0"/>
                                            </p:txEl>
                                          </p:spTgt>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81934">
                                            <p:txEl>
                                              <p:pRg st="1" end="1"/>
                                            </p:txEl>
                                          </p:spTgt>
                                        </p:tgtEl>
                                        <p:attrNameLst>
                                          <p:attrName>style.visibility</p:attrName>
                                        </p:attrNameLst>
                                      </p:cBhvr>
                                      <p:to>
                                        <p:strVal val="visible"/>
                                      </p:to>
                                    </p:set>
                                    <p:animEffect transition="in" filter="barn(outVertical)">
                                      <p:cBhvr>
                                        <p:cTn id="10" dur="500"/>
                                        <p:tgtEl>
                                          <p:spTgt spid="8193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34" grpId="0" build="p"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4">
            <a:extLst>
              <a:ext uri="{FF2B5EF4-FFF2-40B4-BE49-F238E27FC236}">
                <a16:creationId xmlns:a16="http://schemas.microsoft.com/office/drawing/2014/main" id="{F7D35D7A-CD7C-49DB-A7FF-EA1A2F5CBF87}"/>
              </a:ext>
            </a:extLst>
          </p:cNvPr>
          <p:cNvSpPr txBox="1">
            <a:spLocks noChangeArrowheads="1"/>
          </p:cNvSpPr>
          <p:nvPr/>
        </p:nvSpPr>
        <p:spPr bwMode="auto">
          <a:xfrm>
            <a:off x="2166937" y="642938"/>
            <a:ext cx="8215313" cy="1275349"/>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t>STUDY OBJECTIVE 4</a:t>
            </a:r>
          </a:p>
          <a:p>
            <a:pPr eaLnBrk="1" hangingPunct="1">
              <a:spcBef>
                <a:spcPct val="50000"/>
              </a:spcBef>
            </a:pPr>
            <a:r>
              <a:rPr lang="en-US" altLang="en-US" sz="3375" b="1">
                <a:solidFill>
                  <a:schemeClr val="bg1"/>
                </a:solidFill>
              </a:rPr>
              <a:t>BASIC ACCOUNTING ASSUMPTIONS</a:t>
            </a:r>
          </a:p>
        </p:txBody>
      </p:sp>
      <p:sp>
        <p:nvSpPr>
          <p:cNvPr id="22531" name="Rectangle 5">
            <a:extLst>
              <a:ext uri="{FF2B5EF4-FFF2-40B4-BE49-F238E27FC236}">
                <a16:creationId xmlns:a16="http://schemas.microsoft.com/office/drawing/2014/main" id="{C06E2D9F-8476-4C77-9C80-2FEF5ED30781}"/>
              </a:ext>
            </a:extLst>
          </p:cNvPr>
          <p:cNvSpPr>
            <a:spLocks noChangeArrowheads="1"/>
          </p:cNvSpPr>
          <p:nvPr/>
        </p:nvSpPr>
        <p:spPr bwMode="auto">
          <a:xfrm>
            <a:off x="2595563" y="2143125"/>
            <a:ext cx="7286625" cy="3571875"/>
          </a:xfrm>
          <a:prstGeom prst="rect">
            <a:avLst/>
          </a:prstGeom>
          <a:gradFill rotWithShape="0">
            <a:gsLst>
              <a:gs pos="0">
                <a:srgbClr val="FFCC33"/>
              </a:gs>
              <a:gs pos="100000">
                <a:srgbClr val="FFD043"/>
              </a:gs>
            </a:gsLst>
            <a:lin ang="5400000" scaled="1"/>
          </a:gra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22532" name="AutoShape 6">
            <a:extLst>
              <a:ext uri="{FF2B5EF4-FFF2-40B4-BE49-F238E27FC236}">
                <a16:creationId xmlns:a16="http://schemas.microsoft.com/office/drawing/2014/main" id="{CDEECC1D-881F-4B07-BE9D-363FBE8BB8AC}"/>
              </a:ext>
            </a:extLst>
          </p:cNvPr>
          <p:cNvSpPr>
            <a:spLocks noChangeArrowheads="1"/>
          </p:cNvSpPr>
          <p:nvPr/>
        </p:nvSpPr>
        <p:spPr bwMode="auto">
          <a:xfrm>
            <a:off x="3238500" y="2500312"/>
            <a:ext cx="6143625" cy="500063"/>
          </a:xfrm>
          <a:prstGeom prst="roundRect">
            <a:avLst>
              <a:gd name="adj" fmla="val 16667"/>
            </a:avLst>
          </a:prstGeom>
          <a:solidFill>
            <a:srgbClr val="FF5C0B"/>
          </a:solidFill>
          <a:ln w="9525">
            <a:round/>
            <a:headEnd/>
            <a:tailEnd/>
          </a:ln>
          <a:effectLst/>
          <a:scene3d>
            <a:camera prst="legacyPerspectiveBottom"/>
            <a:lightRig rig="legacyFlat3" dir="t"/>
          </a:scene3d>
          <a:sp3d extrusionH="887400" prstMaterial="legacyMatte">
            <a:bevelT w="13500" h="13500" prst="angle"/>
            <a:bevelB w="13500" h="13500" prst="angle"/>
            <a:extrusionClr>
              <a:srgbClr val="FF5C0B"/>
            </a:extrusionClr>
            <a:contourClr>
              <a:srgbClr val="FF5C0B"/>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Monetary unit </a:t>
            </a:r>
          </a:p>
        </p:txBody>
      </p:sp>
      <p:sp>
        <p:nvSpPr>
          <p:cNvPr id="22533" name="AutoShape 7">
            <a:extLst>
              <a:ext uri="{FF2B5EF4-FFF2-40B4-BE49-F238E27FC236}">
                <a16:creationId xmlns:a16="http://schemas.microsoft.com/office/drawing/2014/main" id="{FC64C5A3-11C0-4451-8B8D-D44FB02AB6F0}"/>
              </a:ext>
            </a:extLst>
          </p:cNvPr>
          <p:cNvSpPr>
            <a:spLocks noChangeArrowheads="1"/>
          </p:cNvSpPr>
          <p:nvPr/>
        </p:nvSpPr>
        <p:spPr bwMode="auto">
          <a:xfrm>
            <a:off x="3381375" y="3286125"/>
            <a:ext cx="5857875" cy="500063"/>
          </a:xfrm>
          <a:prstGeom prst="roundRect">
            <a:avLst>
              <a:gd name="adj" fmla="val 16667"/>
            </a:avLst>
          </a:prstGeom>
          <a:solidFill>
            <a:srgbClr val="FF5C0B"/>
          </a:solidFill>
          <a:ln w="9525">
            <a:round/>
            <a:headEnd/>
            <a:tailEnd/>
          </a:ln>
          <a:effectLst/>
          <a:scene3d>
            <a:camera prst="legacyPerspectiveBottom"/>
            <a:lightRig rig="legacyFlat3" dir="t"/>
          </a:scene3d>
          <a:sp3d extrusionH="887400" prstMaterial="legacyMatte">
            <a:bevelT w="13500" h="13500" prst="angle"/>
            <a:bevelB w="13500" h="13500" prst="angle"/>
            <a:extrusionClr>
              <a:srgbClr val="FF5C0B"/>
            </a:extrusionClr>
            <a:contourClr>
              <a:srgbClr val="FF5C0B"/>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Economic entity </a:t>
            </a:r>
          </a:p>
        </p:txBody>
      </p:sp>
      <p:sp>
        <p:nvSpPr>
          <p:cNvPr id="22534" name="AutoShape 8">
            <a:extLst>
              <a:ext uri="{FF2B5EF4-FFF2-40B4-BE49-F238E27FC236}">
                <a16:creationId xmlns:a16="http://schemas.microsoft.com/office/drawing/2014/main" id="{240FBDA8-72ED-42E1-B17D-F0913973B87A}"/>
              </a:ext>
            </a:extLst>
          </p:cNvPr>
          <p:cNvSpPr>
            <a:spLocks noChangeArrowheads="1"/>
          </p:cNvSpPr>
          <p:nvPr/>
        </p:nvSpPr>
        <p:spPr bwMode="auto">
          <a:xfrm>
            <a:off x="3667125" y="4071937"/>
            <a:ext cx="5357813" cy="500063"/>
          </a:xfrm>
          <a:prstGeom prst="roundRect">
            <a:avLst>
              <a:gd name="adj" fmla="val 16667"/>
            </a:avLst>
          </a:prstGeom>
          <a:solidFill>
            <a:srgbClr val="FF5C0B"/>
          </a:solidFill>
          <a:ln w="9525">
            <a:round/>
            <a:headEnd/>
            <a:tailEnd/>
          </a:ln>
          <a:effectLst/>
          <a:scene3d>
            <a:camera prst="legacyPerspectiveBottom"/>
            <a:lightRig rig="legacyFlat3" dir="t"/>
          </a:scene3d>
          <a:sp3d extrusionH="887400" prstMaterial="legacyMatte">
            <a:bevelT w="13500" h="13500" prst="angle"/>
            <a:bevelB w="13500" h="13500" prst="angle"/>
            <a:extrusionClr>
              <a:srgbClr val="FF5C0B"/>
            </a:extrusionClr>
            <a:contourClr>
              <a:srgbClr val="FF5C0B"/>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Time period</a:t>
            </a:r>
          </a:p>
        </p:txBody>
      </p:sp>
      <p:sp>
        <p:nvSpPr>
          <p:cNvPr id="22535" name="AutoShape 9">
            <a:extLst>
              <a:ext uri="{FF2B5EF4-FFF2-40B4-BE49-F238E27FC236}">
                <a16:creationId xmlns:a16="http://schemas.microsoft.com/office/drawing/2014/main" id="{DCC26956-4CE6-4BD9-BF86-326FDC3322BD}"/>
              </a:ext>
            </a:extLst>
          </p:cNvPr>
          <p:cNvSpPr>
            <a:spLocks noChangeArrowheads="1"/>
          </p:cNvSpPr>
          <p:nvPr/>
        </p:nvSpPr>
        <p:spPr bwMode="auto">
          <a:xfrm>
            <a:off x="4095750" y="4857750"/>
            <a:ext cx="4643438" cy="428625"/>
          </a:xfrm>
          <a:prstGeom prst="roundRect">
            <a:avLst>
              <a:gd name="adj" fmla="val 16667"/>
            </a:avLst>
          </a:prstGeom>
          <a:solidFill>
            <a:srgbClr val="FF5C0B"/>
          </a:solidFill>
          <a:ln w="9525">
            <a:round/>
            <a:headEnd/>
            <a:tailEnd/>
          </a:ln>
          <a:effectLst/>
          <a:scene3d>
            <a:camera prst="legacyPerspectiveBottom"/>
            <a:lightRig rig="legacyFlat3" dir="t"/>
          </a:scene3d>
          <a:sp3d extrusionH="887400" prstMaterial="legacyMatte">
            <a:bevelT w="13500" h="13500" prst="angle"/>
            <a:bevelB w="13500" h="13500" prst="angle"/>
            <a:extrusionClr>
              <a:srgbClr val="FF5C0B"/>
            </a:extrusionClr>
            <a:contourClr>
              <a:srgbClr val="FF5C0B"/>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Going concern</a:t>
            </a:r>
          </a:p>
        </p:txBody>
      </p:sp>
    </p:spTree>
  </p:cSld>
  <p:clrMapOvr>
    <a:masterClrMapping/>
  </p:clrMapOvr>
  <mc:AlternateContent xmlns:mc="http://schemas.openxmlformats.org/markup-compatibility/2006" xmlns:p14="http://schemas.microsoft.com/office/powerpoint/2010/main">
    <mc:Choice Requires="p14">
      <p:transition spd="slow" p14:dur="2000" advTm="90707"/>
    </mc:Choice>
    <mc:Fallback xmlns="">
      <p:transition spd="slow" advTm="90707"/>
    </mc:Fallback>
  </mc:AlternateContent>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2A94E859-C509-456C-BA17-1EC2EC4276E3}"/>
              </a:ext>
            </a:extLst>
          </p:cNvPr>
          <p:cNvSpPr>
            <a:spLocks noGrp="1" noChangeArrowheads="1"/>
          </p:cNvSpPr>
          <p:nvPr>
            <p:ph type="body" sz="half" idx="1"/>
          </p:nvPr>
        </p:nvSpPr>
        <p:spPr>
          <a:xfrm>
            <a:off x="2024063" y="1643063"/>
            <a:ext cx="8194477" cy="971848"/>
          </a:xfrm>
          <a:gradFill rotWithShape="0">
            <a:gsLst>
              <a:gs pos="0">
                <a:srgbClr val="FFCC33"/>
              </a:gs>
              <a:gs pos="100000">
                <a:srgbClr val="FFD249"/>
              </a:gs>
            </a:gsLst>
            <a:lin ang="5400000" scaled="1"/>
          </a:gradFill>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p:spPr>
        <p:txBody>
          <a:bodyPr vert="horz" lIns="90777" tIns="44644" rIns="90777" bIns="44644" rtlCol="0">
            <a:normAutofit/>
            <a:flatTx/>
          </a:bodyPr>
          <a:lstStyle/>
          <a:p>
            <a:pPr marL="267891" indent="-267891" algn="ctr">
              <a:buNone/>
            </a:pPr>
            <a:r>
              <a:rPr lang="en-US" altLang="en-US" sz="2625" b="1">
                <a:latin typeface="Times New Roman" panose="02020603050405020304" pitchFamily="18" charset="0"/>
              </a:rPr>
              <a:t>Only transaction data that can be expressed in terms of money be included in the accounting records. </a:t>
            </a:r>
            <a:r>
              <a:rPr lang="en-US" altLang="en-US" sz="2625" b="1" i="1">
                <a:latin typeface="Times New Roman" panose="02020603050405020304" pitchFamily="18" charset="0"/>
              </a:rPr>
              <a:t> </a:t>
            </a:r>
            <a:endParaRPr lang="en-US" altLang="en-US" sz="2625" b="1">
              <a:latin typeface="Times New Roman" panose="02020603050405020304" pitchFamily="18" charset="0"/>
            </a:endParaRPr>
          </a:p>
        </p:txBody>
      </p:sp>
      <p:sp>
        <p:nvSpPr>
          <p:cNvPr id="24579" name="Text Box 163">
            <a:extLst>
              <a:ext uri="{FF2B5EF4-FFF2-40B4-BE49-F238E27FC236}">
                <a16:creationId xmlns:a16="http://schemas.microsoft.com/office/drawing/2014/main" id="{28992911-2C80-4979-9B5A-EB5C5CF4ABAC}"/>
              </a:ext>
            </a:extLst>
          </p:cNvPr>
          <p:cNvSpPr txBox="1">
            <a:spLocks noChangeArrowheads="1"/>
          </p:cNvSpPr>
          <p:nvPr/>
        </p:nvSpPr>
        <p:spPr bwMode="auto">
          <a:xfrm>
            <a:off x="2024062" y="642938"/>
            <a:ext cx="8215313" cy="611706"/>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375" b="1"/>
              <a:t> </a:t>
            </a:r>
            <a:r>
              <a:rPr lang="en-US" altLang="en-US" sz="3375" b="1">
                <a:solidFill>
                  <a:schemeClr val="bg1"/>
                </a:solidFill>
              </a:rPr>
              <a:t>MONETARY UNIT ASSUMPTION</a:t>
            </a:r>
          </a:p>
        </p:txBody>
      </p:sp>
      <p:pic>
        <p:nvPicPr>
          <p:cNvPr id="24580" name="Picture 196">
            <a:extLst>
              <a:ext uri="{FF2B5EF4-FFF2-40B4-BE49-F238E27FC236}">
                <a16:creationId xmlns:a16="http://schemas.microsoft.com/office/drawing/2014/main" id="{468C830D-6E2E-45CF-A5FF-9555D7049F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81438" y="3000375"/>
            <a:ext cx="4286250" cy="3536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1" name="Text Box 198">
            <a:extLst>
              <a:ext uri="{FF2B5EF4-FFF2-40B4-BE49-F238E27FC236}">
                <a16:creationId xmlns:a16="http://schemas.microsoft.com/office/drawing/2014/main" id="{1CCFC026-DE39-46CE-BBEE-BB54D8DAD4AB}"/>
              </a:ext>
            </a:extLst>
          </p:cNvPr>
          <p:cNvSpPr txBox="1">
            <a:spLocks noChangeArrowheads="1"/>
          </p:cNvSpPr>
          <p:nvPr/>
        </p:nvSpPr>
        <p:spPr bwMode="auto">
          <a:xfrm>
            <a:off x="2223782" y="3786188"/>
            <a:ext cx="1651414" cy="784830"/>
          </a:xfrm>
          <a:prstGeom prst="rect">
            <a:avLst/>
          </a:prstGeom>
          <a:solidFill>
            <a:srgbClr val="CCCCFF"/>
          </a:soli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CCCCFF"/>
            </a:extrusionClr>
            <a:contourClr>
              <a:srgbClr val="CCCCFF"/>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Hiring</a:t>
            </a:r>
          </a:p>
          <a:p>
            <a:pPr eaLnBrk="1" hangingPunct="1"/>
            <a:r>
              <a:rPr lang="en-US" altLang="en-US" sz="2250"/>
              <a:t>an employee</a:t>
            </a:r>
          </a:p>
        </p:txBody>
      </p:sp>
      <p:sp>
        <p:nvSpPr>
          <p:cNvPr id="24582" name="Text Box 199">
            <a:extLst>
              <a:ext uri="{FF2B5EF4-FFF2-40B4-BE49-F238E27FC236}">
                <a16:creationId xmlns:a16="http://schemas.microsoft.com/office/drawing/2014/main" id="{DBE88A4D-4192-44C5-BC6A-4E7382D7EB9E}"/>
              </a:ext>
            </a:extLst>
          </p:cNvPr>
          <p:cNvSpPr txBox="1">
            <a:spLocks noChangeArrowheads="1"/>
          </p:cNvSpPr>
          <p:nvPr/>
        </p:nvSpPr>
        <p:spPr bwMode="auto">
          <a:xfrm>
            <a:off x="8153094" y="3714750"/>
            <a:ext cx="1651414" cy="784830"/>
          </a:xfrm>
          <a:prstGeom prst="rect">
            <a:avLst/>
          </a:prstGeom>
          <a:gradFill rotWithShape="0">
            <a:gsLst>
              <a:gs pos="0">
                <a:srgbClr val="E84D00"/>
              </a:gs>
              <a:gs pos="100000">
                <a:srgbClr val="E9550C"/>
              </a:gs>
            </a:gsLst>
            <a:lin ang="5400000" scaled="1"/>
          </a:gra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Paying</a:t>
            </a:r>
          </a:p>
          <a:p>
            <a:pPr eaLnBrk="1" hangingPunct="1"/>
            <a:r>
              <a:rPr lang="en-US" altLang="en-US" sz="2250"/>
              <a:t>an employee</a:t>
            </a:r>
          </a:p>
        </p:txBody>
      </p:sp>
      <p:sp>
        <p:nvSpPr>
          <p:cNvPr id="24583" name="Text Box 201">
            <a:extLst>
              <a:ext uri="{FF2B5EF4-FFF2-40B4-BE49-F238E27FC236}">
                <a16:creationId xmlns:a16="http://schemas.microsoft.com/office/drawing/2014/main" id="{541CBA15-6560-472B-B473-C70FDAD2E7E7}"/>
              </a:ext>
            </a:extLst>
          </p:cNvPr>
          <p:cNvSpPr txBox="1">
            <a:spLocks noChangeArrowheads="1"/>
          </p:cNvSpPr>
          <p:nvPr/>
        </p:nvSpPr>
        <p:spPr bwMode="auto">
          <a:xfrm>
            <a:off x="1738313" y="4643437"/>
            <a:ext cx="2571750" cy="438582"/>
          </a:xfrm>
          <a:prstGeom prst="rect">
            <a:avLst/>
          </a:prstGeom>
          <a:gradFill rotWithShape="0">
            <a:gsLst>
              <a:gs pos="0">
                <a:srgbClr val="FFCC33"/>
              </a:gs>
              <a:gs pos="100000">
                <a:srgbClr val="FFDB71"/>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250"/>
              <a:t>Do not record</a:t>
            </a:r>
          </a:p>
        </p:txBody>
      </p:sp>
      <p:sp>
        <p:nvSpPr>
          <p:cNvPr id="24584" name="Text Box 203">
            <a:extLst>
              <a:ext uri="{FF2B5EF4-FFF2-40B4-BE49-F238E27FC236}">
                <a16:creationId xmlns:a16="http://schemas.microsoft.com/office/drawing/2014/main" id="{04618AC7-F893-497A-BE81-DC2170D3857D}"/>
              </a:ext>
            </a:extLst>
          </p:cNvPr>
          <p:cNvSpPr txBox="1">
            <a:spLocks noChangeArrowheads="1"/>
          </p:cNvSpPr>
          <p:nvPr/>
        </p:nvSpPr>
        <p:spPr bwMode="auto">
          <a:xfrm>
            <a:off x="7739063" y="4643437"/>
            <a:ext cx="2571750" cy="438582"/>
          </a:xfrm>
          <a:prstGeom prst="rect">
            <a:avLst/>
          </a:prstGeom>
          <a:solidFill>
            <a:srgbClr val="6666CC"/>
          </a:soli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6666CC"/>
            </a:extrusionClr>
            <a:contourClr>
              <a:srgbClr val="6666CC"/>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250"/>
              <a:t>Record</a:t>
            </a:r>
          </a:p>
        </p:txBody>
      </p:sp>
      <p:sp>
        <p:nvSpPr>
          <p:cNvPr id="24585" name="Freeform 210">
            <a:extLst>
              <a:ext uri="{FF2B5EF4-FFF2-40B4-BE49-F238E27FC236}">
                <a16:creationId xmlns:a16="http://schemas.microsoft.com/office/drawing/2014/main" id="{48D2C80A-416D-420E-A8BA-4CAA3D9D4557}"/>
              </a:ext>
            </a:extLst>
          </p:cNvPr>
          <p:cNvSpPr>
            <a:spLocks/>
          </p:cNvSpPr>
          <p:nvPr/>
        </p:nvSpPr>
        <p:spPr bwMode="auto">
          <a:xfrm>
            <a:off x="8596313" y="5286375"/>
            <a:ext cx="1143000" cy="977801"/>
          </a:xfrm>
          <a:custGeom>
            <a:avLst/>
            <a:gdLst>
              <a:gd name="T0" fmla="*/ 517525 w 2304"/>
              <a:gd name="T1" fmla="*/ 215371 h 1971"/>
              <a:gd name="T2" fmla="*/ 466196 w 2304"/>
              <a:gd name="T3" fmla="*/ 228071 h 1971"/>
              <a:gd name="T4" fmla="*/ 412221 w 2304"/>
              <a:gd name="T5" fmla="*/ 258763 h 1971"/>
              <a:gd name="T6" fmla="*/ 361950 w 2304"/>
              <a:gd name="T7" fmla="*/ 336021 h 1971"/>
              <a:gd name="T8" fmla="*/ 366183 w 2304"/>
              <a:gd name="T9" fmla="*/ 431800 h 1971"/>
              <a:gd name="T10" fmla="*/ 432329 w 2304"/>
              <a:gd name="T11" fmla="*/ 502179 h 1971"/>
              <a:gd name="T12" fmla="*/ 527579 w 2304"/>
              <a:gd name="T13" fmla="*/ 541867 h 1971"/>
              <a:gd name="T14" fmla="*/ 601663 w 2304"/>
              <a:gd name="T15" fmla="*/ 565679 h 1971"/>
              <a:gd name="T16" fmla="*/ 648229 w 2304"/>
              <a:gd name="T17" fmla="*/ 584729 h 1971"/>
              <a:gd name="T18" fmla="*/ 677333 w 2304"/>
              <a:gd name="T19" fmla="*/ 606425 h 1971"/>
              <a:gd name="T20" fmla="*/ 692679 w 2304"/>
              <a:gd name="T21" fmla="*/ 646113 h 1971"/>
              <a:gd name="T22" fmla="*/ 648758 w 2304"/>
              <a:gd name="T23" fmla="*/ 718080 h 1971"/>
              <a:gd name="T24" fmla="*/ 574675 w 2304"/>
              <a:gd name="T25" fmla="*/ 726017 h 1971"/>
              <a:gd name="T26" fmla="*/ 530754 w 2304"/>
              <a:gd name="T27" fmla="*/ 711730 h 1971"/>
              <a:gd name="T28" fmla="*/ 497417 w 2304"/>
              <a:gd name="T29" fmla="*/ 685800 h 1971"/>
              <a:gd name="T30" fmla="*/ 466196 w 2304"/>
              <a:gd name="T31" fmla="*/ 624946 h 1971"/>
              <a:gd name="T32" fmla="*/ 460375 w 2304"/>
              <a:gd name="T33" fmla="*/ 805392 h 1971"/>
              <a:gd name="T34" fmla="*/ 501650 w 2304"/>
              <a:gd name="T35" fmla="*/ 787400 h 1971"/>
              <a:gd name="T36" fmla="*/ 646113 w 2304"/>
              <a:gd name="T37" fmla="*/ 813330 h 1971"/>
              <a:gd name="T38" fmla="*/ 695854 w 2304"/>
              <a:gd name="T39" fmla="*/ 803805 h 1971"/>
              <a:gd name="T40" fmla="*/ 744538 w 2304"/>
              <a:gd name="T41" fmla="*/ 783696 h 1971"/>
              <a:gd name="T42" fmla="*/ 794279 w 2304"/>
              <a:gd name="T43" fmla="*/ 738188 h 1971"/>
              <a:gd name="T44" fmla="*/ 824442 w 2304"/>
              <a:gd name="T45" fmla="*/ 645584 h 1971"/>
              <a:gd name="T46" fmla="*/ 805921 w 2304"/>
              <a:gd name="T47" fmla="*/ 568325 h 1971"/>
              <a:gd name="T48" fmla="*/ 762000 w 2304"/>
              <a:gd name="T49" fmla="*/ 518054 h 1971"/>
              <a:gd name="T50" fmla="*/ 697442 w 2304"/>
              <a:gd name="T51" fmla="*/ 484717 h 1971"/>
              <a:gd name="T52" fmla="*/ 609071 w 2304"/>
              <a:gd name="T53" fmla="*/ 453496 h 1971"/>
              <a:gd name="T54" fmla="*/ 542396 w 2304"/>
              <a:gd name="T55" fmla="*/ 428096 h 1971"/>
              <a:gd name="T56" fmla="*/ 497946 w 2304"/>
              <a:gd name="T57" fmla="*/ 395817 h 1971"/>
              <a:gd name="T58" fmla="*/ 493712 w 2304"/>
              <a:gd name="T59" fmla="*/ 343429 h 1971"/>
              <a:gd name="T60" fmla="*/ 574675 w 2304"/>
              <a:gd name="T61" fmla="*/ 301096 h 1971"/>
              <a:gd name="T62" fmla="*/ 650346 w 2304"/>
              <a:gd name="T63" fmla="*/ 321733 h 1971"/>
              <a:gd name="T64" fmla="*/ 692150 w 2304"/>
              <a:gd name="T65" fmla="*/ 375709 h 1971"/>
              <a:gd name="T66" fmla="*/ 809625 w 2304"/>
              <a:gd name="T67" fmla="*/ 224367 h 1971"/>
              <a:gd name="T68" fmla="*/ 680508 w 2304"/>
              <a:gd name="T69" fmla="*/ 241829 h 1971"/>
              <a:gd name="T70" fmla="*/ 569383 w 2304"/>
              <a:gd name="T71" fmla="*/ 128588 h 1971"/>
              <a:gd name="T72" fmla="*/ 527050 w 2304"/>
              <a:gd name="T73" fmla="*/ 4763 h 1971"/>
              <a:gd name="T74" fmla="*/ 572029 w 2304"/>
              <a:gd name="T75" fmla="*/ 1058 h 1971"/>
              <a:gd name="T76" fmla="*/ 641879 w 2304"/>
              <a:gd name="T77" fmla="*/ 529 h 1971"/>
              <a:gd name="T78" fmla="*/ 819150 w 2304"/>
              <a:gd name="T79" fmla="*/ 31221 h 1971"/>
              <a:gd name="T80" fmla="*/ 974725 w 2304"/>
              <a:gd name="T81" fmla="*/ 103717 h 1971"/>
              <a:gd name="T82" fmla="*/ 1098021 w 2304"/>
              <a:gd name="T83" fmla="*/ 209550 h 1971"/>
              <a:gd name="T84" fmla="*/ 1182688 w 2304"/>
              <a:gd name="T85" fmla="*/ 342900 h 1971"/>
              <a:gd name="T86" fmla="*/ 1218671 w 2304"/>
              <a:gd name="T87" fmla="*/ 494771 h 1971"/>
              <a:gd name="T88" fmla="*/ 1199621 w 2304"/>
              <a:gd name="T89" fmla="*/ 652463 h 1971"/>
              <a:gd name="T90" fmla="*/ 1130829 w 2304"/>
              <a:gd name="T91" fmla="*/ 792163 h 1971"/>
              <a:gd name="T92" fmla="*/ 1019704 w 2304"/>
              <a:gd name="T93" fmla="*/ 908050 h 1971"/>
              <a:gd name="T94" fmla="*/ 874183 w 2304"/>
              <a:gd name="T95" fmla="*/ 991659 h 1971"/>
              <a:gd name="T96" fmla="*/ 703263 w 2304"/>
              <a:gd name="T97" fmla="*/ 1037167 h 1971"/>
              <a:gd name="T98" fmla="*/ 517525 w 2304"/>
              <a:gd name="T99" fmla="*/ 1037167 h 1971"/>
              <a:gd name="T100" fmla="*/ 345546 w 2304"/>
              <a:gd name="T101" fmla="*/ 991659 h 1971"/>
              <a:gd name="T102" fmla="*/ 200025 w 2304"/>
              <a:gd name="T103" fmla="*/ 908050 h 1971"/>
              <a:gd name="T104" fmla="*/ 88371 w 2304"/>
              <a:gd name="T105" fmla="*/ 792163 h 1971"/>
              <a:gd name="T106" fmla="*/ 19579 w 2304"/>
              <a:gd name="T107" fmla="*/ 652463 h 1971"/>
              <a:gd name="T108" fmla="*/ 529 w 2304"/>
              <a:gd name="T109" fmla="*/ 498475 h 1971"/>
              <a:gd name="T110" fmla="*/ 29104 w 2304"/>
              <a:gd name="T111" fmla="*/ 363009 h 1971"/>
              <a:gd name="T112" fmla="*/ 94721 w 2304"/>
              <a:gd name="T113" fmla="*/ 242358 h 1971"/>
              <a:gd name="T114" fmla="*/ 193675 w 2304"/>
              <a:gd name="T115" fmla="*/ 141288 h 1971"/>
              <a:gd name="T116" fmla="*/ 318558 w 2304"/>
              <a:gd name="T117" fmla="*/ 64029 h 1971"/>
              <a:gd name="T118" fmla="*/ 465137 w 2304"/>
              <a:gd name="T119" fmla="*/ 15346 h 197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304" h="1971">
                <a:moveTo>
                  <a:pt x="1076" y="243"/>
                </a:moveTo>
                <a:lnTo>
                  <a:pt x="1018" y="243"/>
                </a:lnTo>
                <a:lnTo>
                  <a:pt x="1018" y="402"/>
                </a:lnTo>
                <a:lnTo>
                  <a:pt x="1006" y="403"/>
                </a:lnTo>
                <a:lnTo>
                  <a:pt x="992" y="405"/>
                </a:lnTo>
                <a:lnTo>
                  <a:pt x="978" y="407"/>
                </a:lnTo>
                <a:lnTo>
                  <a:pt x="963" y="409"/>
                </a:lnTo>
                <a:lnTo>
                  <a:pt x="947" y="412"/>
                </a:lnTo>
                <a:lnTo>
                  <a:pt x="931" y="415"/>
                </a:lnTo>
                <a:lnTo>
                  <a:pt x="916" y="419"/>
                </a:lnTo>
                <a:lnTo>
                  <a:pt x="898" y="424"/>
                </a:lnTo>
                <a:lnTo>
                  <a:pt x="881" y="431"/>
                </a:lnTo>
                <a:lnTo>
                  <a:pt x="864" y="437"/>
                </a:lnTo>
                <a:lnTo>
                  <a:pt x="847" y="445"/>
                </a:lnTo>
                <a:lnTo>
                  <a:pt x="829" y="454"/>
                </a:lnTo>
                <a:lnTo>
                  <a:pt x="812" y="464"/>
                </a:lnTo>
                <a:lnTo>
                  <a:pt x="796" y="476"/>
                </a:lnTo>
                <a:lnTo>
                  <a:pt x="779" y="489"/>
                </a:lnTo>
                <a:lnTo>
                  <a:pt x="763" y="504"/>
                </a:lnTo>
                <a:lnTo>
                  <a:pt x="740" y="529"/>
                </a:lnTo>
                <a:lnTo>
                  <a:pt x="720" y="555"/>
                </a:lnTo>
                <a:lnTo>
                  <a:pt x="705" y="581"/>
                </a:lnTo>
                <a:lnTo>
                  <a:pt x="694" y="608"/>
                </a:lnTo>
                <a:lnTo>
                  <a:pt x="684" y="635"/>
                </a:lnTo>
                <a:lnTo>
                  <a:pt x="679" y="662"/>
                </a:lnTo>
                <a:lnTo>
                  <a:pt x="675" y="688"/>
                </a:lnTo>
                <a:lnTo>
                  <a:pt x="674" y="714"/>
                </a:lnTo>
                <a:lnTo>
                  <a:pt x="677" y="751"/>
                </a:lnTo>
                <a:lnTo>
                  <a:pt x="683" y="784"/>
                </a:lnTo>
                <a:lnTo>
                  <a:pt x="692" y="816"/>
                </a:lnTo>
                <a:lnTo>
                  <a:pt x="707" y="844"/>
                </a:lnTo>
                <a:lnTo>
                  <a:pt x="723" y="869"/>
                </a:lnTo>
                <a:lnTo>
                  <a:pt x="744" y="892"/>
                </a:lnTo>
                <a:lnTo>
                  <a:pt x="766" y="913"/>
                </a:lnTo>
                <a:lnTo>
                  <a:pt x="790" y="931"/>
                </a:lnTo>
                <a:lnTo>
                  <a:pt x="817" y="949"/>
                </a:lnTo>
                <a:lnTo>
                  <a:pt x="845" y="965"/>
                </a:lnTo>
                <a:lnTo>
                  <a:pt x="874" y="978"/>
                </a:lnTo>
                <a:lnTo>
                  <a:pt x="905" y="991"/>
                </a:lnTo>
                <a:lnTo>
                  <a:pt x="935" y="1003"/>
                </a:lnTo>
                <a:lnTo>
                  <a:pt x="965" y="1014"/>
                </a:lnTo>
                <a:lnTo>
                  <a:pt x="997" y="1024"/>
                </a:lnTo>
                <a:lnTo>
                  <a:pt x="1028" y="1033"/>
                </a:lnTo>
                <a:lnTo>
                  <a:pt x="1052" y="1042"/>
                </a:lnTo>
                <a:lnTo>
                  <a:pt x="1075" y="1049"/>
                </a:lnTo>
                <a:lnTo>
                  <a:pt x="1097" y="1056"/>
                </a:lnTo>
                <a:lnTo>
                  <a:pt x="1118" y="1063"/>
                </a:lnTo>
                <a:lnTo>
                  <a:pt x="1137" y="1069"/>
                </a:lnTo>
                <a:lnTo>
                  <a:pt x="1154" y="1075"/>
                </a:lnTo>
                <a:lnTo>
                  <a:pt x="1172" y="1081"/>
                </a:lnTo>
                <a:lnTo>
                  <a:pt x="1186" y="1088"/>
                </a:lnTo>
                <a:lnTo>
                  <a:pt x="1201" y="1093"/>
                </a:lnTo>
                <a:lnTo>
                  <a:pt x="1214" y="1099"/>
                </a:lnTo>
                <a:lnTo>
                  <a:pt x="1225" y="1105"/>
                </a:lnTo>
                <a:lnTo>
                  <a:pt x="1236" y="1111"/>
                </a:lnTo>
                <a:lnTo>
                  <a:pt x="1247" y="1117"/>
                </a:lnTo>
                <a:lnTo>
                  <a:pt x="1256" y="1123"/>
                </a:lnTo>
                <a:lnTo>
                  <a:pt x="1264" y="1129"/>
                </a:lnTo>
                <a:lnTo>
                  <a:pt x="1271" y="1137"/>
                </a:lnTo>
                <a:lnTo>
                  <a:pt x="1280" y="1146"/>
                </a:lnTo>
                <a:lnTo>
                  <a:pt x="1287" y="1158"/>
                </a:lnTo>
                <a:lnTo>
                  <a:pt x="1295" y="1169"/>
                </a:lnTo>
                <a:lnTo>
                  <a:pt x="1301" y="1182"/>
                </a:lnTo>
                <a:lnTo>
                  <a:pt x="1304" y="1194"/>
                </a:lnTo>
                <a:lnTo>
                  <a:pt x="1308" y="1208"/>
                </a:lnTo>
                <a:lnTo>
                  <a:pt x="1309" y="1221"/>
                </a:lnTo>
                <a:lnTo>
                  <a:pt x="1310" y="1235"/>
                </a:lnTo>
                <a:lnTo>
                  <a:pt x="1307" y="1268"/>
                </a:lnTo>
                <a:lnTo>
                  <a:pt x="1295" y="1297"/>
                </a:lnTo>
                <a:lnTo>
                  <a:pt x="1276" y="1321"/>
                </a:lnTo>
                <a:lnTo>
                  <a:pt x="1253" y="1341"/>
                </a:lnTo>
                <a:lnTo>
                  <a:pt x="1226" y="1357"/>
                </a:lnTo>
                <a:lnTo>
                  <a:pt x="1196" y="1368"/>
                </a:lnTo>
                <a:lnTo>
                  <a:pt x="1164" y="1374"/>
                </a:lnTo>
                <a:lnTo>
                  <a:pt x="1131" y="1377"/>
                </a:lnTo>
                <a:lnTo>
                  <a:pt x="1115" y="1377"/>
                </a:lnTo>
                <a:lnTo>
                  <a:pt x="1101" y="1374"/>
                </a:lnTo>
                <a:lnTo>
                  <a:pt x="1086" y="1372"/>
                </a:lnTo>
                <a:lnTo>
                  <a:pt x="1072" y="1370"/>
                </a:lnTo>
                <a:lnTo>
                  <a:pt x="1057" y="1366"/>
                </a:lnTo>
                <a:lnTo>
                  <a:pt x="1042" y="1362"/>
                </a:lnTo>
                <a:lnTo>
                  <a:pt x="1029" y="1357"/>
                </a:lnTo>
                <a:lnTo>
                  <a:pt x="1017" y="1352"/>
                </a:lnTo>
                <a:lnTo>
                  <a:pt x="1003" y="1345"/>
                </a:lnTo>
                <a:lnTo>
                  <a:pt x="991" y="1338"/>
                </a:lnTo>
                <a:lnTo>
                  <a:pt x="980" y="1331"/>
                </a:lnTo>
                <a:lnTo>
                  <a:pt x="969" y="1323"/>
                </a:lnTo>
                <a:lnTo>
                  <a:pt x="958" y="1315"/>
                </a:lnTo>
                <a:lnTo>
                  <a:pt x="948" y="1306"/>
                </a:lnTo>
                <a:lnTo>
                  <a:pt x="940" y="1296"/>
                </a:lnTo>
                <a:lnTo>
                  <a:pt x="931" y="1287"/>
                </a:lnTo>
                <a:lnTo>
                  <a:pt x="917" y="1266"/>
                </a:lnTo>
                <a:lnTo>
                  <a:pt x="905" y="1245"/>
                </a:lnTo>
                <a:lnTo>
                  <a:pt x="895" y="1223"/>
                </a:lnTo>
                <a:lnTo>
                  <a:pt x="887" y="1201"/>
                </a:lnTo>
                <a:lnTo>
                  <a:pt x="881" y="1181"/>
                </a:lnTo>
                <a:lnTo>
                  <a:pt x="878" y="1162"/>
                </a:lnTo>
                <a:lnTo>
                  <a:pt x="874" y="1145"/>
                </a:lnTo>
                <a:lnTo>
                  <a:pt x="872" y="1132"/>
                </a:lnTo>
                <a:lnTo>
                  <a:pt x="672" y="1132"/>
                </a:lnTo>
                <a:lnTo>
                  <a:pt x="672" y="1522"/>
                </a:lnTo>
                <a:lnTo>
                  <a:pt x="870" y="1522"/>
                </a:lnTo>
                <a:lnTo>
                  <a:pt x="874" y="1422"/>
                </a:lnTo>
                <a:lnTo>
                  <a:pt x="889" y="1438"/>
                </a:lnTo>
                <a:lnTo>
                  <a:pt x="902" y="1453"/>
                </a:lnTo>
                <a:lnTo>
                  <a:pt x="917" y="1465"/>
                </a:lnTo>
                <a:lnTo>
                  <a:pt x="931" y="1477"/>
                </a:lnTo>
                <a:lnTo>
                  <a:pt x="948" y="1488"/>
                </a:lnTo>
                <a:lnTo>
                  <a:pt x="968" y="1499"/>
                </a:lnTo>
                <a:lnTo>
                  <a:pt x="991" y="1508"/>
                </a:lnTo>
                <a:lnTo>
                  <a:pt x="1018" y="1516"/>
                </a:lnTo>
                <a:lnTo>
                  <a:pt x="1018" y="1701"/>
                </a:lnTo>
                <a:lnTo>
                  <a:pt x="1221" y="1701"/>
                </a:lnTo>
                <a:lnTo>
                  <a:pt x="1221" y="1537"/>
                </a:lnTo>
                <a:lnTo>
                  <a:pt x="1237" y="1535"/>
                </a:lnTo>
                <a:lnTo>
                  <a:pt x="1252" y="1533"/>
                </a:lnTo>
                <a:lnTo>
                  <a:pt x="1268" y="1530"/>
                </a:lnTo>
                <a:lnTo>
                  <a:pt x="1284" y="1527"/>
                </a:lnTo>
                <a:lnTo>
                  <a:pt x="1300" y="1524"/>
                </a:lnTo>
                <a:lnTo>
                  <a:pt x="1315" y="1519"/>
                </a:lnTo>
                <a:lnTo>
                  <a:pt x="1331" y="1514"/>
                </a:lnTo>
                <a:lnTo>
                  <a:pt x="1347" y="1509"/>
                </a:lnTo>
                <a:lnTo>
                  <a:pt x="1362" y="1503"/>
                </a:lnTo>
                <a:lnTo>
                  <a:pt x="1376" y="1497"/>
                </a:lnTo>
                <a:lnTo>
                  <a:pt x="1392" y="1489"/>
                </a:lnTo>
                <a:lnTo>
                  <a:pt x="1407" y="1481"/>
                </a:lnTo>
                <a:lnTo>
                  <a:pt x="1420" y="1473"/>
                </a:lnTo>
                <a:lnTo>
                  <a:pt x="1435" y="1463"/>
                </a:lnTo>
                <a:lnTo>
                  <a:pt x="1447" y="1453"/>
                </a:lnTo>
                <a:lnTo>
                  <a:pt x="1460" y="1441"/>
                </a:lnTo>
                <a:lnTo>
                  <a:pt x="1481" y="1419"/>
                </a:lnTo>
                <a:lnTo>
                  <a:pt x="1501" y="1395"/>
                </a:lnTo>
                <a:lnTo>
                  <a:pt x="1516" y="1370"/>
                </a:lnTo>
                <a:lnTo>
                  <a:pt x="1531" y="1342"/>
                </a:lnTo>
                <a:lnTo>
                  <a:pt x="1542" y="1313"/>
                </a:lnTo>
                <a:lnTo>
                  <a:pt x="1551" y="1283"/>
                </a:lnTo>
                <a:lnTo>
                  <a:pt x="1557" y="1252"/>
                </a:lnTo>
                <a:lnTo>
                  <a:pt x="1558" y="1220"/>
                </a:lnTo>
                <a:lnTo>
                  <a:pt x="1557" y="1195"/>
                </a:lnTo>
                <a:lnTo>
                  <a:pt x="1554" y="1170"/>
                </a:lnTo>
                <a:lnTo>
                  <a:pt x="1549" y="1146"/>
                </a:lnTo>
                <a:lnTo>
                  <a:pt x="1542" y="1121"/>
                </a:lnTo>
                <a:lnTo>
                  <a:pt x="1534" y="1097"/>
                </a:lnTo>
                <a:lnTo>
                  <a:pt x="1523" y="1074"/>
                </a:lnTo>
                <a:lnTo>
                  <a:pt x="1510" y="1053"/>
                </a:lnTo>
                <a:lnTo>
                  <a:pt x="1497" y="1033"/>
                </a:lnTo>
                <a:lnTo>
                  <a:pt x="1485" y="1019"/>
                </a:lnTo>
                <a:lnTo>
                  <a:pt x="1470" y="1004"/>
                </a:lnTo>
                <a:lnTo>
                  <a:pt x="1456" y="992"/>
                </a:lnTo>
                <a:lnTo>
                  <a:pt x="1440" y="979"/>
                </a:lnTo>
                <a:lnTo>
                  <a:pt x="1423" y="968"/>
                </a:lnTo>
                <a:lnTo>
                  <a:pt x="1404" y="956"/>
                </a:lnTo>
                <a:lnTo>
                  <a:pt x="1384" y="946"/>
                </a:lnTo>
                <a:lnTo>
                  <a:pt x="1363" y="935"/>
                </a:lnTo>
                <a:lnTo>
                  <a:pt x="1341" y="926"/>
                </a:lnTo>
                <a:lnTo>
                  <a:pt x="1318" y="916"/>
                </a:lnTo>
                <a:lnTo>
                  <a:pt x="1293" y="906"/>
                </a:lnTo>
                <a:lnTo>
                  <a:pt x="1268" y="897"/>
                </a:lnTo>
                <a:lnTo>
                  <a:pt x="1240" y="887"/>
                </a:lnTo>
                <a:lnTo>
                  <a:pt x="1212" y="878"/>
                </a:lnTo>
                <a:lnTo>
                  <a:pt x="1182" y="868"/>
                </a:lnTo>
                <a:lnTo>
                  <a:pt x="1151" y="857"/>
                </a:lnTo>
                <a:lnTo>
                  <a:pt x="1128" y="850"/>
                </a:lnTo>
                <a:lnTo>
                  <a:pt x="1106" y="842"/>
                </a:lnTo>
                <a:lnTo>
                  <a:pt x="1085" y="834"/>
                </a:lnTo>
                <a:lnTo>
                  <a:pt x="1064" y="826"/>
                </a:lnTo>
                <a:lnTo>
                  <a:pt x="1044" y="818"/>
                </a:lnTo>
                <a:lnTo>
                  <a:pt x="1025" y="809"/>
                </a:lnTo>
                <a:lnTo>
                  <a:pt x="1007" y="801"/>
                </a:lnTo>
                <a:lnTo>
                  <a:pt x="991" y="792"/>
                </a:lnTo>
                <a:lnTo>
                  <a:pt x="976" y="781"/>
                </a:lnTo>
                <a:lnTo>
                  <a:pt x="963" y="771"/>
                </a:lnTo>
                <a:lnTo>
                  <a:pt x="951" y="760"/>
                </a:lnTo>
                <a:lnTo>
                  <a:pt x="941" y="748"/>
                </a:lnTo>
                <a:lnTo>
                  <a:pt x="934" y="735"/>
                </a:lnTo>
                <a:lnTo>
                  <a:pt x="928" y="722"/>
                </a:lnTo>
                <a:lnTo>
                  <a:pt x="924" y="707"/>
                </a:lnTo>
                <a:lnTo>
                  <a:pt x="923" y="691"/>
                </a:lnTo>
                <a:lnTo>
                  <a:pt x="925" y="671"/>
                </a:lnTo>
                <a:lnTo>
                  <a:pt x="933" y="649"/>
                </a:lnTo>
                <a:lnTo>
                  <a:pt x="945" y="629"/>
                </a:lnTo>
                <a:lnTo>
                  <a:pt x="963" y="610"/>
                </a:lnTo>
                <a:lnTo>
                  <a:pt x="986" y="593"/>
                </a:lnTo>
                <a:lnTo>
                  <a:pt x="1014" y="581"/>
                </a:lnTo>
                <a:lnTo>
                  <a:pt x="1047" y="573"/>
                </a:lnTo>
                <a:lnTo>
                  <a:pt x="1086" y="569"/>
                </a:lnTo>
                <a:lnTo>
                  <a:pt x="1119" y="570"/>
                </a:lnTo>
                <a:lnTo>
                  <a:pt x="1148" y="576"/>
                </a:lnTo>
                <a:lnTo>
                  <a:pt x="1173" y="582"/>
                </a:lnTo>
                <a:lnTo>
                  <a:pt x="1195" y="589"/>
                </a:lnTo>
                <a:lnTo>
                  <a:pt x="1213" y="599"/>
                </a:lnTo>
                <a:lnTo>
                  <a:pt x="1229" y="608"/>
                </a:lnTo>
                <a:lnTo>
                  <a:pt x="1242" y="616"/>
                </a:lnTo>
                <a:lnTo>
                  <a:pt x="1252" y="625"/>
                </a:lnTo>
                <a:lnTo>
                  <a:pt x="1270" y="644"/>
                </a:lnTo>
                <a:lnTo>
                  <a:pt x="1286" y="666"/>
                </a:lnTo>
                <a:lnTo>
                  <a:pt x="1298" y="688"/>
                </a:lnTo>
                <a:lnTo>
                  <a:pt x="1308" y="710"/>
                </a:lnTo>
                <a:lnTo>
                  <a:pt x="1317" y="733"/>
                </a:lnTo>
                <a:lnTo>
                  <a:pt x="1323" y="754"/>
                </a:lnTo>
                <a:lnTo>
                  <a:pt x="1328" y="775"/>
                </a:lnTo>
                <a:lnTo>
                  <a:pt x="1331" y="795"/>
                </a:lnTo>
                <a:lnTo>
                  <a:pt x="1530" y="795"/>
                </a:lnTo>
                <a:lnTo>
                  <a:pt x="1530" y="424"/>
                </a:lnTo>
                <a:lnTo>
                  <a:pt x="1334" y="424"/>
                </a:lnTo>
                <a:lnTo>
                  <a:pt x="1330" y="501"/>
                </a:lnTo>
                <a:lnTo>
                  <a:pt x="1319" y="488"/>
                </a:lnTo>
                <a:lnTo>
                  <a:pt x="1308" y="477"/>
                </a:lnTo>
                <a:lnTo>
                  <a:pt x="1297" y="466"/>
                </a:lnTo>
                <a:lnTo>
                  <a:pt x="1286" y="457"/>
                </a:lnTo>
                <a:lnTo>
                  <a:pt x="1273" y="448"/>
                </a:lnTo>
                <a:lnTo>
                  <a:pt x="1258" y="440"/>
                </a:lnTo>
                <a:lnTo>
                  <a:pt x="1241" y="432"/>
                </a:lnTo>
                <a:lnTo>
                  <a:pt x="1221" y="424"/>
                </a:lnTo>
                <a:lnTo>
                  <a:pt x="1221" y="243"/>
                </a:lnTo>
                <a:lnTo>
                  <a:pt x="1076" y="243"/>
                </a:lnTo>
                <a:lnTo>
                  <a:pt x="928" y="20"/>
                </a:lnTo>
                <a:lnTo>
                  <a:pt x="941" y="18"/>
                </a:lnTo>
                <a:lnTo>
                  <a:pt x="955" y="16"/>
                </a:lnTo>
                <a:lnTo>
                  <a:pt x="968" y="14"/>
                </a:lnTo>
                <a:lnTo>
                  <a:pt x="983" y="11"/>
                </a:lnTo>
                <a:lnTo>
                  <a:pt x="996" y="9"/>
                </a:lnTo>
                <a:lnTo>
                  <a:pt x="1011" y="8"/>
                </a:lnTo>
                <a:lnTo>
                  <a:pt x="1024" y="6"/>
                </a:lnTo>
                <a:lnTo>
                  <a:pt x="1039" y="5"/>
                </a:lnTo>
                <a:lnTo>
                  <a:pt x="1052" y="4"/>
                </a:lnTo>
                <a:lnTo>
                  <a:pt x="1067" y="3"/>
                </a:lnTo>
                <a:lnTo>
                  <a:pt x="1081" y="2"/>
                </a:lnTo>
                <a:lnTo>
                  <a:pt x="1095" y="1"/>
                </a:lnTo>
                <a:lnTo>
                  <a:pt x="1109" y="1"/>
                </a:lnTo>
                <a:lnTo>
                  <a:pt x="1124" y="0"/>
                </a:lnTo>
                <a:lnTo>
                  <a:pt x="1139" y="0"/>
                </a:lnTo>
                <a:lnTo>
                  <a:pt x="1153" y="0"/>
                </a:lnTo>
                <a:lnTo>
                  <a:pt x="1213" y="1"/>
                </a:lnTo>
                <a:lnTo>
                  <a:pt x="1270" y="5"/>
                </a:lnTo>
                <a:lnTo>
                  <a:pt x="1329" y="11"/>
                </a:lnTo>
                <a:lnTo>
                  <a:pt x="1385" y="20"/>
                </a:lnTo>
                <a:lnTo>
                  <a:pt x="1441" y="31"/>
                </a:lnTo>
                <a:lnTo>
                  <a:pt x="1496" y="45"/>
                </a:lnTo>
                <a:lnTo>
                  <a:pt x="1548" y="59"/>
                </a:lnTo>
                <a:lnTo>
                  <a:pt x="1601" y="77"/>
                </a:lnTo>
                <a:lnTo>
                  <a:pt x="1652" y="97"/>
                </a:lnTo>
                <a:lnTo>
                  <a:pt x="1702" y="119"/>
                </a:lnTo>
                <a:lnTo>
                  <a:pt x="1749" y="143"/>
                </a:lnTo>
                <a:lnTo>
                  <a:pt x="1797" y="169"/>
                </a:lnTo>
                <a:lnTo>
                  <a:pt x="1842" y="196"/>
                </a:lnTo>
                <a:lnTo>
                  <a:pt x="1885" y="225"/>
                </a:lnTo>
                <a:lnTo>
                  <a:pt x="1927" y="257"/>
                </a:lnTo>
                <a:lnTo>
                  <a:pt x="1966" y="289"/>
                </a:lnTo>
                <a:lnTo>
                  <a:pt x="2005" y="323"/>
                </a:lnTo>
                <a:lnTo>
                  <a:pt x="2041" y="359"/>
                </a:lnTo>
                <a:lnTo>
                  <a:pt x="2075" y="396"/>
                </a:lnTo>
                <a:lnTo>
                  <a:pt x="2108" y="435"/>
                </a:lnTo>
                <a:lnTo>
                  <a:pt x="2137" y="476"/>
                </a:lnTo>
                <a:lnTo>
                  <a:pt x="2165" y="516"/>
                </a:lnTo>
                <a:lnTo>
                  <a:pt x="2191" y="559"/>
                </a:lnTo>
                <a:lnTo>
                  <a:pt x="2214" y="603"/>
                </a:lnTo>
                <a:lnTo>
                  <a:pt x="2235" y="648"/>
                </a:lnTo>
                <a:lnTo>
                  <a:pt x="2253" y="694"/>
                </a:lnTo>
                <a:lnTo>
                  <a:pt x="2267" y="740"/>
                </a:lnTo>
                <a:lnTo>
                  <a:pt x="2281" y="787"/>
                </a:lnTo>
                <a:lnTo>
                  <a:pt x="2291" y="836"/>
                </a:lnTo>
                <a:lnTo>
                  <a:pt x="2298" y="885"/>
                </a:lnTo>
                <a:lnTo>
                  <a:pt x="2303" y="935"/>
                </a:lnTo>
                <a:lnTo>
                  <a:pt x="2304" y="987"/>
                </a:lnTo>
                <a:lnTo>
                  <a:pt x="2303" y="1038"/>
                </a:lnTo>
                <a:lnTo>
                  <a:pt x="2298" y="1087"/>
                </a:lnTo>
                <a:lnTo>
                  <a:pt x="2291" y="1137"/>
                </a:lnTo>
                <a:lnTo>
                  <a:pt x="2281" y="1185"/>
                </a:lnTo>
                <a:lnTo>
                  <a:pt x="2267" y="1233"/>
                </a:lnTo>
                <a:lnTo>
                  <a:pt x="2253" y="1280"/>
                </a:lnTo>
                <a:lnTo>
                  <a:pt x="2235" y="1324"/>
                </a:lnTo>
                <a:lnTo>
                  <a:pt x="2214" y="1369"/>
                </a:lnTo>
                <a:lnTo>
                  <a:pt x="2191" y="1413"/>
                </a:lnTo>
                <a:lnTo>
                  <a:pt x="2165" y="1456"/>
                </a:lnTo>
                <a:lnTo>
                  <a:pt x="2137" y="1497"/>
                </a:lnTo>
                <a:lnTo>
                  <a:pt x="2108" y="1537"/>
                </a:lnTo>
                <a:lnTo>
                  <a:pt x="2075" y="1576"/>
                </a:lnTo>
                <a:lnTo>
                  <a:pt x="2041" y="1612"/>
                </a:lnTo>
                <a:lnTo>
                  <a:pt x="2005" y="1649"/>
                </a:lnTo>
                <a:lnTo>
                  <a:pt x="1966" y="1682"/>
                </a:lnTo>
                <a:lnTo>
                  <a:pt x="1927" y="1716"/>
                </a:lnTo>
                <a:lnTo>
                  <a:pt x="1885" y="1746"/>
                </a:lnTo>
                <a:lnTo>
                  <a:pt x="1842" y="1775"/>
                </a:lnTo>
                <a:lnTo>
                  <a:pt x="1797" y="1803"/>
                </a:lnTo>
                <a:lnTo>
                  <a:pt x="1749" y="1828"/>
                </a:lnTo>
                <a:lnTo>
                  <a:pt x="1702" y="1852"/>
                </a:lnTo>
                <a:lnTo>
                  <a:pt x="1652" y="1874"/>
                </a:lnTo>
                <a:lnTo>
                  <a:pt x="1601" y="1894"/>
                </a:lnTo>
                <a:lnTo>
                  <a:pt x="1548" y="1912"/>
                </a:lnTo>
                <a:lnTo>
                  <a:pt x="1496" y="1927"/>
                </a:lnTo>
                <a:lnTo>
                  <a:pt x="1441" y="1940"/>
                </a:lnTo>
                <a:lnTo>
                  <a:pt x="1385" y="1951"/>
                </a:lnTo>
                <a:lnTo>
                  <a:pt x="1329" y="1960"/>
                </a:lnTo>
                <a:lnTo>
                  <a:pt x="1270" y="1966"/>
                </a:lnTo>
                <a:lnTo>
                  <a:pt x="1213" y="1970"/>
                </a:lnTo>
                <a:lnTo>
                  <a:pt x="1153" y="1971"/>
                </a:lnTo>
                <a:lnTo>
                  <a:pt x="1093" y="1970"/>
                </a:lnTo>
                <a:lnTo>
                  <a:pt x="1035" y="1966"/>
                </a:lnTo>
                <a:lnTo>
                  <a:pt x="978" y="1960"/>
                </a:lnTo>
                <a:lnTo>
                  <a:pt x="920" y="1951"/>
                </a:lnTo>
                <a:lnTo>
                  <a:pt x="866" y="1940"/>
                </a:lnTo>
                <a:lnTo>
                  <a:pt x="811" y="1927"/>
                </a:lnTo>
                <a:lnTo>
                  <a:pt x="757" y="1912"/>
                </a:lnTo>
                <a:lnTo>
                  <a:pt x="705" y="1894"/>
                </a:lnTo>
                <a:lnTo>
                  <a:pt x="653" y="1874"/>
                </a:lnTo>
                <a:lnTo>
                  <a:pt x="603" y="1852"/>
                </a:lnTo>
                <a:lnTo>
                  <a:pt x="556" y="1828"/>
                </a:lnTo>
                <a:lnTo>
                  <a:pt x="508" y="1803"/>
                </a:lnTo>
                <a:lnTo>
                  <a:pt x="463" y="1775"/>
                </a:lnTo>
                <a:lnTo>
                  <a:pt x="419" y="1746"/>
                </a:lnTo>
                <a:lnTo>
                  <a:pt x="378" y="1716"/>
                </a:lnTo>
                <a:lnTo>
                  <a:pt x="338" y="1682"/>
                </a:lnTo>
                <a:lnTo>
                  <a:pt x="300" y="1649"/>
                </a:lnTo>
                <a:lnTo>
                  <a:pt x="263" y="1612"/>
                </a:lnTo>
                <a:lnTo>
                  <a:pt x="229" y="1576"/>
                </a:lnTo>
                <a:lnTo>
                  <a:pt x="197" y="1537"/>
                </a:lnTo>
                <a:lnTo>
                  <a:pt x="167" y="1497"/>
                </a:lnTo>
                <a:lnTo>
                  <a:pt x="139" y="1456"/>
                </a:lnTo>
                <a:lnTo>
                  <a:pt x="113" y="1413"/>
                </a:lnTo>
                <a:lnTo>
                  <a:pt x="90" y="1369"/>
                </a:lnTo>
                <a:lnTo>
                  <a:pt x="69" y="1324"/>
                </a:lnTo>
                <a:lnTo>
                  <a:pt x="52" y="1280"/>
                </a:lnTo>
                <a:lnTo>
                  <a:pt x="37" y="1233"/>
                </a:lnTo>
                <a:lnTo>
                  <a:pt x="23" y="1185"/>
                </a:lnTo>
                <a:lnTo>
                  <a:pt x="13" y="1137"/>
                </a:lnTo>
                <a:lnTo>
                  <a:pt x="6" y="1087"/>
                </a:lnTo>
                <a:lnTo>
                  <a:pt x="1" y="1038"/>
                </a:lnTo>
                <a:lnTo>
                  <a:pt x="0" y="987"/>
                </a:lnTo>
                <a:lnTo>
                  <a:pt x="1" y="942"/>
                </a:lnTo>
                <a:lnTo>
                  <a:pt x="5" y="898"/>
                </a:lnTo>
                <a:lnTo>
                  <a:pt x="10" y="854"/>
                </a:lnTo>
                <a:lnTo>
                  <a:pt x="18" y="811"/>
                </a:lnTo>
                <a:lnTo>
                  <a:pt x="28" y="769"/>
                </a:lnTo>
                <a:lnTo>
                  <a:pt x="40" y="727"/>
                </a:lnTo>
                <a:lnTo>
                  <a:pt x="55" y="686"/>
                </a:lnTo>
                <a:lnTo>
                  <a:pt x="71" y="647"/>
                </a:lnTo>
                <a:lnTo>
                  <a:pt x="89" y="607"/>
                </a:lnTo>
                <a:lnTo>
                  <a:pt x="108" y="568"/>
                </a:lnTo>
                <a:lnTo>
                  <a:pt x="130" y="531"/>
                </a:lnTo>
                <a:lnTo>
                  <a:pt x="154" y="494"/>
                </a:lnTo>
                <a:lnTo>
                  <a:pt x="179" y="458"/>
                </a:lnTo>
                <a:lnTo>
                  <a:pt x="206" y="423"/>
                </a:lnTo>
                <a:lnTo>
                  <a:pt x="235" y="390"/>
                </a:lnTo>
                <a:lnTo>
                  <a:pt x="266" y="358"/>
                </a:lnTo>
                <a:lnTo>
                  <a:pt x="297" y="325"/>
                </a:lnTo>
                <a:lnTo>
                  <a:pt x="330" y="296"/>
                </a:lnTo>
                <a:lnTo>
                  <a:pt x="366" y="267"/>
                </a:lnTo>
                <a:lnTo>
                  <a:pt x="401" y="239"/>
                </a:lnTo>
                <a:lnTo>
                  <a:pt x="439" y="213"/>
                </a:lnTo>
                <a:lnTo>
                  <a:pt x="478" y="188"/>
                </a:lnTo>
                <a:lnTo>
                  <a:pt x="518" y="164"/>
                </a:lnTo>
                <a:lnTo>
                  <a:pt x="560" y="142"/>
                </a:lnTo>
                <a:lnTo>
                  <a:pt x="602" y="121"/>
                </a:lnTo>
                <a:lnTo>
                  <a:pt x="646" y="101"/>
                </a:lnTo>
                <a:lnTo>
                  <a:pt x="690" y="83"/>
                </a:lnTo>
                <a:lnTo>
                  <a:pt x="736" y="68"/>
                </a:lnTo>
                <a:lnTo>
                  <a:pt x="783" y="53"/>
                </a:lnTo>
                <a:lnTo>
                  <a:pt x="830" y="41"/>
                </a:lnTo>
                <a:lnTo>
                  <a:pt x="879" y="29"/>
                </a:lnTo>
                <a:lnTo>
                  <a:pt x="928" y="20"/>
                </a:lnTo>
                <a:lnTo>
                  <a:pt x="1076" y="243"/>
                </a:lnTo>
                <a:close/>
              </a:path>
            </a:pathLst>
          </a:custGeom>
          <a:solidFill>
            <a:srgbClr val="E84D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4586" name="Freeform 209">
            <a:extLst>
              <a:ext uri="{FF2B5EF4-FFF2-40B4-BE49-F238E27FC236}">
                <a16:creationId xmlns:a16="http://schemas.microsoft.com/office/drawing/2014/main" id="{5B0B396E-8F23-4151-8F7E-1C7485922337}"/>
              </a:ext>
            </a:extLst>
          </p:cNvPr>
          <p:cNvSpPr>
            <a:spLocks/>
          </p:cNvSpPr>
          <p:nvPr/>
        </p:nvSpPr>
        <p:spPr bwMode="auto">
          <a:xfrm>
            <a:off x="2381250" y="5214938"/>
            <a:ext cx="1143000" cy="977801"/>
          </a:xfrm>
          <a:custGeom>
            <a:avLst/>
            <a:gdLst>
              <a:gd name="T0" fmla="*/ 517525 w 2304"/>
              <a:gd name="T1" fmla="*/ 215371 h 1971"/>
              <a:gd name="T2" fmla="*/ 466196 w 2304"/>
              <a:gd name="T3" fmla="*/ 228071 h 1971"/>
              <a:gd name="T4" fmla="*/ 412221 w 2304"/>
              <a:gd name="T5" fmla="*/ 258763 h 1971"/>
              <a:gd name="T6" fmla="*/ 361950 w 2304"/>
              <a:gd name="T7" fmla="*/ 336021 h 1971"/>
              <a:gd name="T8" fmla="*/ 366183 w 2304"/>
              <a:gd name="T9" fmla="*/ 431800 h 1971"/>
              <a:gd name="T10" fmla="*/ 432329 w 2304"/>
              <a:gd name="T11" fmla="*/ 502179 h 1971"/>
              <a:gd name="T12" fmla="*/ 527579 w 2304"/>
              <a:gd name="T13" fmla="*/ 541867 h 1971"/>
              <a:gd name="T14" fmla="*/ 601663 w 2304"/>
              <a:gd name="T15" fmla="*/ 565679 h 1971"/>
              <a:gd name="T16" fmla="*/ 648229 w 2304"/>
              <a:gd name="T17" fmla="*/ 584729 h 1971"/>
              <a:gd name="T18" fmla="*/ 677333 w 2304"/>
              <a:gd name="T19" fmla="*/ 606425 h 1971"/>
              <a:gd name="T20" fmla="*/ 692679 w 2304"/>
              <a:gd name="T21" fmla="*/ 646113 h 1971"/>
              <a:gd name="T22" fmla="*/ 648758 w 2304"/>
              <a:gd name="T23" fmla="*/ 718080 h 1971"/>
              <a:gd name="T24" fmla="*/ 574675 w 2304"/>
              <a:gd name="T25" fmla="*/ 726017 h 1971"/>
              <a:gd name="T26" fmla="*/ 530754 w 2304"/>
              <a:gd name="T27" fmla="*/ 711730 h 1971"/>
              <a:gd name="T28" fmla="*/ 497417 w 2304"/>
              <a:gd name="T29" fmla="*/ 685800 h 1971"/>
              <a:gd name="T30" fmla="*/ 466196 w 2304"/>
              <a:gd name="T31" fmla="*/ 624946 h 1971"/>
              <a:gd name="T32" fmla="*/ 460375 w 2304"/>
              <a:gd name="T33" fmla="*/ 805392 h 1971"/>
              <a:gd name="T34" fmla="*/ 501650 w 2304"/>
              <a:gd name="T35" fmla="*/ 787400 h 1971"/>
              <a:gd name="T36" fmla="*/ 646113 w 2304"/>
              <a:gd name="T37" fmla="*/ 813330 h 1971"/>
              <a:gd name="T38" fmla="*/ 695854 w 2304"/>
              <a:gd name="T39" fmla="*/ 803805 h 1971"/>
              <a:gd name="T40" fmla="*/ 744538 w 2304"/>
              <a:gd name="T41" fmla="*/ 783696 h 1971"/>
              <a:gd name="T42" fmla="*/ 794279 w 2304"/>
              <a:gd name="T43" fmla="*/ 738188 h 1971"/>
              <a:gd name="T44" fmla="*/ 824442 w 2304"/>
              <a:gd name="T45" fmla="*/ 645584 h 1971"/>
              <a:gd name="T46" fmla="*/ 805921 w 2304"/>
              <a:gd name="T47" fmla="*/ 568325 h 1971"/>
              <a:gd name="T48" fmla="*/ 762000 w 2304"/>
              <a:gd name="T49" fmla="*/ 518054 h 1971"/>
              <a:gd name="T50" fmla="*/ 697442 w 2304"/>
              <a:gd name="T51" fmla="*/ 484717 h 1971"/>
              <a:gd name="T52" fmla="*/ 609071 w 2304"/>
              <a:gd name="T53" fmla="*/ 453496 h 1971"/>
              <a:gd name="T54" fmla="*/ 542396 w 2304"/>
              <a:gd name="T55" fmla="*/ 428096 h 1971"/>
              <a:gd name="T56" fmla="*/ 497946 w 2304"/>
              <a:gd name="T57" fmla="*/ 395817 h 1971"/>
              <a:gd name="T58" fmla="*/ 493712 w 2304"/>
              <a:gd name="T59" fmla="*/ 343429 h 1971"/>
              <a:gd name="T60" fmla="*/ 574675 w 2304"/>
              <a:gd name="T61" fmla="*/ 301096 h 1971"/>
              <a:gd name="T62" fmla="*/ 650346 w 2304"/>
              <a:gd name="T63" fmla="*/ 321733 h 1971"/>
              <a:gd name="T64" fmla="*/ 692150 w 2304"/>
              <a:gd name="T65" fmla="*/ 375709 h 1971"/>
              <a:gd name="T66" fmla="*/ 809625 w 2304"/>
              <a:gd name="T67" fmla="*/ 224367 h 1971"/>
              <a:gd name="T68" fmla="*/ 680508 w 2304"/>
              <a:gd name="T69" fmla="*/ 241829 h 1971"/>
              <a:gd name="T70" fmla="*/ 569383 w 2304"/>
              <a:gd name="T71" fmla="*/ 128588 h 1971"/>
              <a:gd name="T72" fmla="*/ 527050 w 2304"/>
              <a:gd name="T73" fmla="*/ 4763 h 1971"/>
              <a:gd name="T74" fmla="*/ 572029 w 2304"/>
              <a:gd name="T75" fmla="*/ 1058 h 1971"/>
              <a:gd name="T76" fmla="*/ 641879 w 2304"/>
              <a:gd name="T77" fmla="*/ 529 h 1971"/>
              <a:gd name="T78" fmla="*/ 819150 w 2304"/>
              <a:gd name="T79" fmla="*/ 31221 h 1971"/>
              <a:gd name="T80" fmla="*/ 974725 w 2304"/>
              <a:gd name="T81" fmla="*/ 103717 h 1971"/>
              <a:gd name="T82" fmla="*/ 1098021 w 2304"/>
              <a:gd name="T83" fmla="*/ 209550 h 1971"/>
              <a:gd name="T84" fmla="*/ 1182688 w 2304"/>
              <a:gd name="T85" fmla="*/ 342900 h 1971"/>
              <a:gd name="T86" fmla="*/ 1218671 w 2304"/>
              <a:gd name="T87" fmla="*/ 494771 h 1971"/>
              <a:gd name="T88" fmla="*/ 1199621 w 2304"/>
              <a:gd name="T89" fmla="*/ 652463 h 1971"/>
              <a:gd name="T90" fmla="*/ 1130829 w 2304"/>
              <a:gd name="T91" fmla="*/ 792163 h 1971"/>
              <a:gd name="T92" fmla="*/ 1019704 w 2304"/>
              <a:gd name="T93" fmla="*/ 908050 h 1971"/>
              <a:gd name="T94" fmla="*/ 874183 w 2304"/>
              <a:gd name="T95" fmla="*/ 991659 h 1971"/>
              <a:gd name="T96" fmla="*/ 703263 w 2304"/>
              <a:gd name="T97" fmla="*/ 1037167 h 1971"/>
              <a:gd name="T98" fmla="*/ 517525 w 2304"/>
              <a:gd name="T99" fmla="*/ 1037167 h 1971"/>
              <a:gd name="T100" fmla="*/ 345546 w 2304"/>
              <a:gd name="T101" fmla="*/ 991659 h 1971"/>
              <a:gd name="T102" fmla="*/ 200025 w 2304"/>
              <a:gd name="T103" fmla="*/ 908050 h 1971"/>
              <a:gd name="T104" fmla="*/ 88371 w 2304"/>
              <a:gd name="T105" fmla="*/ 792163 h 1971"/>
              <a:gd name="T106" fmla="*/ 19579 w 2304"/>
              <a:gd name="T107" fmla="*/ 652463 h 1971"/>
              <a:gd name="T108" fmla="*/ 529 w 2304"/>
              <a:gd name="T109" fmla="*/ 498475 h 1971"/>
              <a:gd name="T110" fmla="*/ 29104 w 2304"/>
              <a:gd name="T111" fmla="*/ 363009 h 1971"/>
              <a:gd name="T112" fmla="*/ 94721 w 2304"/>
              <a:gd name="T113" fmla="*/ 242358 h 1971"/>
              <a:gd name="T114" fmla="*/ 193675 w 2304"/>
              <a:gd name="T115" fmla="*/ 141288 h 1971"/>
              <a:gd name="T116" fmla="*/ 318558 w 2304"/>
              <a:gd name="T117" fmla="*/ 64029 h 1971"/>
              <a:gd name="T118" fmla="*/ 465137 w 2304"/>
              <a:gd name="T119" fmla="*/ 15346 h 197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304" h="1971">
                <a:moveTo>
                  <a:pt x="1076" y="243"/>
                </a:moveTo>
                <a:lnTo>
                  <a:pt x="1018" y="243"/>
                </a:lnTo>
                <a:lnTo>
                  <a:pt x="1018" y="402"/>
                </a:lnTo>
                <a:lnTo>
                  <a:pt x="1006" y="403"/>
                </a:lnTo>
                <a:lnTo>
                  <a:pt x="992" y="405"/>
                </a:lnTo>
                <a:lnTo>
                  <a:pt x="978" y="407"/>
                </a:lnTo>
                <a:lnTo>
                  <a:pt x="963" y="409"/>
                </a:lnTo>
                <a:lnTo>
                  <a:pt x="947" y="412"/>
                </a:lnTo>
                <a:lnTo>
                  <a:pt x="931" y="415"/>
                </a:lnTo>
                <a:lnTo>
                  <a:pt x="916" y="419"/>
                </a:lnTo>
                <a:lnTo>
                  <a:pt x="898" y="424"/>
                </a:lnTo>
                <a:lnTo>
                  <a:pt x="881" y="431"/>
                </a:lnTo>
                <a:lnTo>
                  <a:pt x="864" y="437"/>
                </a:lnTo>
                <a:lnTo>
                  <a:pt x="847" y="445"/>
                </a:lnTo>
                <a:lnTo>
                  <a:pt x="829" y="454"/>
                </a:lnTo>
                <a:lnTo>
                  <a:pt x="812" y="464"/>
                </a:lnTo>
                <a:lnTo>
                  <a:pt x="796" y="476"/>
                </a:lnTo>
                <a:lnTo>
                  <a:pt x="779" y="489"/>
                </a:lnTo>
                <a:lnTo>
                  <a:pt x="763" y="504"/>
                </a:lnTo>
                <a:lnTo>
                  <a:pt x="740" y="529"/>
                </a:lnTo>
                <a:lnTo>
                  <a:pt x="720" y="555"/>
                </a:lnTo>
                <a:lnTo>
                  <a:pt x="705" y="581"/>
                </a:lnTo>
                <a:lnTo>
                  <a:pt x="694" y="608"/>
                </a:lnTo>
                <a:lnTo>
                  <a:pt x="684" y="635"/>
                </a:lnTo>
                <a:lnTo>
                  <a:pt x="679" y="662"/>
                </a:lnTo>
                <a:lnTo>
                  <a:pt x="675" y="688"/>
                </a:lnTo>
                <a:lnTo>
                  <a:pt x="674" y="714"/>
                </a:lnTo>
                <a:lnTo>
                  <a:pt x="677" y="751"/>
                </a:lnTo>
                <a:lnTo>
                  <a:pt x="683" y="784"/>
                </a:lnTo>
                <a:lnTo>
                  <a:pt x="692" y="816"/>
                </a:lnTo>
                <a:lnTo>
                  <a:pt x="707" y="844"/>
                </a:lnTo>
                <a:lnTo>
                  <a:pt x="723" y="869"/>
                </a:lnTo>
                <a:lnTo>
                  <a:pt x="744" y="892"/>
                </a:lnTo>
                <a:lnTo>
                  <a:pt x="766" y="913"/>
                </a:lnTo>
                <a:lnTo>
                  <a:pt x="790" y="931"/>
                </a:lnTo>
                <a:lnTo>
                  <a:pt x="817" y="949"/>
                </a:lnTo>
                <a:lnTo>
                  <a:pt x="845" y="965"/>
                </a:lnTo>
                <a:lnTo>
                  <a:pt x="874" y="978"/>
                </a:lnTo>
                <a:lnTo>
                  <a:pt x="905" y="991"/>
                </a:lnTo>
                <a:lnTo>
                  <a:pt x="935" y="1003"/>
                </a:lnTo>
                <a:lnTo>
                  <a:pt x="965" y="1014"/>
                </a:lnTo>
                <a:lnTo>
                  <a:pt x="997" y="1024"/>
                </a:lnTo>
                <a:lnTo>
                  <a:pt x="1028" y="1033"/>
                </a:lnTo>
                <a:lnTo>
                  <a:pt x="1052" y="1042"/>
                </a:lnTo>
                <a:lnTo>
                  <a:pt x="1075" y="1049"/>
                </a:lnTo>
                <a:lnTo>
                  <a:pt x="1097" y="1056"/>
                </a:lnTo>
                <a:lnTo>
                  <a:pt x="1118" y="1063"/>
                </a:lnTo>
                <a:lnTo>
                  <a:pt x="1137" y="1069"/>
                </a:lnTo>
                <a:lnTo>
                  <a:pt x="1154" y="1075"/>
                </a:lnTo>
                <a:lnTo>
                  <a:pt x="1172" y="1081"/>
                </a:lnTo>
                <a:lnTo>
                  <a:pt x="1186" y="1088"/>
                </a:lnTo>
                <a:lnTo>
                  <a:pt x="1201" y="1093"/>
                </a:lnTo>
                <a:lnTo>
                  <a:pt x="1214" y="1099"/>
                </a:lnTo>
                <a:lnTo>
                  <a:pt x="1225" y="1105"/>
                </a:lnTo>
                <a:lnTo>
                  <a:pt x="1236" y="1111"/>
                </a:lnTo>
                <a:lnTo>
                  <a:pt x="1247" y="1117"/>
                </a:lnTo>
                <a:lnTo>
                  <a:pt x="1256" y="1123"/>
                </a:lnTo>
                <a:lnTo>
                  <a:pt x="1264" y="1129"/>
                </a:lnTo>
                <a:lnTo>
                  <a:pt x="1271" y="1137"/>
                </a:lnTo>
                <a:lnTo>
                  <a:pt x="1280" y="1146"/>
                </a:lnTo>
                <a:lnTo>
                  <a:pt x="1287" y="1158"/>
                </a:lnTo>
                <a:lnTo>
                  <a:pt x="1295" y="1169"/>
                </a:lnTo>
                <a:lnTo>
                  <a:pt x="1301" y="1182"/>
                </a:lnTo>
                <a:lnTo>
                  <a:pt x="1304" y="1194"/>
                </a:lnTo>
                <a:lnTo>
                  <a:pt x="1308" y="1208"/>
                </a:lnTo>
                <a:lnTo>
                  <a:pt x="1309" y="1221"/>
                </a:lnTo>
                <a:lnTo>
                  <a:pt x="1310" y="1235"/>
                </a:lnTo>
                <a:lnTo>
                  <a:pt x="1307" y="1268"/>
                </a:lnTo>
                <a:lnTo>
                  <a:pt x="1295" y="1297"/>
                </a:lnTo>
                <a:lnTo>
                  <a:pt x="1276" y="1321"/>
                </a:lnTo>
                <a:lnTo>
                  <a:pt x="1253" y="1341"/>
                </a:lnTo>
                <a:lnTo>
                  <a:pt x="1226" y="1357"/>
                </a:lnTo>
                <a:lnTo>
                  <a:pt x="1196" y="1368"/>
                </a:lnTo>
                <a:lnTo>
                  <a:pt x="1164" y="1374"/>
                </a:lnTo>
                <a:lnTo>
                  <a:pt x="1131" y="1377"/>
                </a:lnTo>
                <a:lnTo>
                  <a:pt x="1115" y="1377"/>
                </a:lnTo>
                <a:lnTo>
                  <a:pt x="1101" y="1374"/>
                </a:lnTo>
                <a:lnTo>
                  <a:pt x="1086" y="1372"/>
                </a:lnTo>
                <a:lnTo>
                  <a:pt x="1072" y="1370"/>
                </a:lnTo>
                <a:lnTo>
                  <a:pt x="1057" y="1366"/>
                </a:lnTo>
                <a:lnTo>
                  <a:pt x="1042" y="1362"/>
                </a:lnTo>
                <a:lnTo>
                  <a:pt x="1029" y="1357"/>
                </a:lnTo>
                <a:lnTo>
                  <a:pt x="1017" y="1352"/>
                </a:lnTo>
                <a:lnTo>
                  <a:pt x="1003" y="1345"/>
                </a:lnTo>
                <a:lnTo>
                  <a:pt x="991" y="1338"/>
                </a:lnTo>
                <a:lnTo>
                  <a:pt x="980" y="1331"/>
                </a:lnTo>
                <a:lnTo>
                  <a:pt x="969" y="1323"/>
                </a:lnTo>
                <a:lnTo>
                  <a:pt x="958" y="1315"/>
                </a:lnTo>
                <a:lnTo>
                  <a:pt x="948" y="1306"/>
                </a:lnTo>
                <a:lnTo>
                  <a:pt x="940" y="1296"/>
                </a:lnTo>
                <a:lnTo>
                  <a:pt x="931" y="1287"/>
                </a:lnTo>
                <a:lnTo>
                  <a:pt x="917" y="1266"/>
                </a:lnTo>
                <a:lnTo>
                  <a:pt x="905" y="1245"/>
                </a:lnTo>
                <a:lnTo>
                  <a:pt x="895" y="1223"/>
                </a:lnTo>
                <a:lnTo>
                  <a:pt x="887" y="1201"/>
                </a:lnTo>
                <a:lnTo>
                  <a:pt x="881" y="1181"/>
                </a:lnTo>
                <a:lnTo>
                  <a:pt x="878" y="1162"/>
                </a:lnTo>
                <a:lnTo>
                  <a:pt x="874" y="1145"/>
                </a:lnTo>
                <a:lnTo>
                  <a:pt x="872" y="1132"/>
                </a:lnTo>
                <a:lnTo>
                  <a:pt x="672" y="1132"/>
                </a:lnTo>
                <a:lnTo>
                  <a:pt x="672" y="1522"/>
                </a:lnTo>
                <a:lnTo>
                  <a:pt x="870" y="1522"/>
                </a:lnTo>
                <a:lnTo>
                  <a:pt x="874" y="1422"/>
                </a:lnTo>
                <a:lnTo>
                  <a:pt x="889" y="1438"/>
                </a:lnTo>
                <a:lnTo>
                  <a:pt x="902" y="1453"/>
                </a:lnTo>
                <a:lnTo>
                  <a:pt x="917" y="1465"/>
                </a:lnTo>
                <a:lnTo>
                  <a:pt x="931" y="1477"/>
                </a:lnTo>
                <a:lnTo>
                  <a:pt x="948" y="1488"/>
                </a:lnTo>
                <a:lnTo>
                  <a:pt x="968" y="1499"/>
                </a:lnTo>
                <a:lnTo>
                  <a:pt x="991" y="1508"/>
                </a:lnTo>
                <a:lnTo>
                  <a:pt x="1018" y="1516"/>
                </a:lnTo>
                <a:lnTo>
                  <a:pt x="1018" y="1701"/>
                </a:lnTo>
                <a:lnTo>
                  <a:pt x="1221" y="1701"/>
                </a:lnTo>
                <a:lnTo>
                  <a:pt x="1221" y="1537"/>
                </a:lnTo>
                <a:lnTo>
                  <a:pt x="1237" y="1535"/>
                </a:lnTo>
                <a:lnTo>
                  <a:pt x="1252" y="1533"/>
                </a:lnTo>
                <a:lnTo>
                  <a:pt x="1268" y="1530"/>
                </a:lnTo>
                <a:lnTo>
                  <a:pt x="1284" y="1527"/>
                </a:lnTo>
                <a:lnTo>
                  <a:pt x="1300" y="1524"/>
                </a:lnTo>
                <a:lnTo>
                  <a:pt x="1315" y="1519"/>
                </a:lnTo>
                <a:lnTo>
                  <a:pt x="1331" y="1514"/>
                </a:lnTo>
                <a:lnTo>
                  <a:pt x="1347" y="1509"/>
                </a:lnTo>
                <a:lnTo>
                  <a:pt x="1362" y="1503"/>
                </a:lnTo>
                <a:lnTo>
                  <a:pt x="1376" y="1497"/>
                </a:lnTo>
                <a:lnTo>
                  <a:pt x="1392" y="1489"/>
                </a:lnTo>
                <a:lnTo>
                  <a:pt x="1407" y="1481"/>
                </a:lnTo>
                <a:lnTo>
                  <a:pt x="1420" y="1473"/>
                </a:lnTo>
                <a:lnTo>
                  <a:pt x="1435" y="1463"/>
                </a:lnTo>
                <a:lnTo>
                  <a:pt x="1447" y="1453"/>
                </a:lnTo>
                <a:lnTo>
                  <a:pt x="1460" y="1441"/>
                </a:lnTo>
                <a:lnTo>
                  <a:pt x="1481" y="1419"/>
                </a:lnTo>
                <a:lnTo>
                  <a:pt x="1501" y="1395"/>
                </a:lnTo>
                <a:lnTo>
                  <a:pt x="1516" y="1370"/>
                </a:lnTo>
                <a:lnTo>
                  <a:pt x="1531" y="1342"/>
                </a:lnTo>
                <a:lnTo>
                  <a:pt x="1542" y="1313"/>
                </a:lnTo>
                <a:lnTo>
                  <a:pt x="1551" y="1283"/>
                </a:lnTo>
                <a:lnTo>
                  <a:pt x="1557" y="1252"/>
                </a:lnTo>
                <a:lnTo>
                  <a:pt x="1558" y="1220"/>
                </a:lnTo>
                <a:lnTo>
                  <a:pt x="1557" y="1195"/>
                </a:lnTo>
                <a:lnTo>
                  <a:pt x="1554" y="1170"/>
                </a:lnTo>
                <a:lnTo>
                  <a:pt x="1549" y="1146"/>
                </a:lnTo>
                <a:lnTo>
                  <a:pt x="1542" y="1121"/>
                </a:lnTo>
                <a:lnTo>
                  <a:pt x="1534" y="1097"/>
                </a:lnTo>
                <a:lnTo>
                  <a:pt x="1523" y="1074"/>
                </a:lnTo>
                <a:lnTo>
                  <a:pt x="1510" y="1053"/>
                </a:lnTo>
                <a:lnTo>
                  <a:pt x="1497" y="1033"/>
                </a:lnTo>
                <a:lnTo>
                  <a:pt x="1485" y="1019"/>
                </a:lnTo>
                <a:lnTo>
                  <a:pt x="1470" y="1004"/>
                </a:lnTo>
                <a:lnTo>
                  <a:pt x="1456" y="992"/>
                </a:lnTo>
                <a:lnTo>
                  <a:pt x="1440" y="979"/>
                </a:lnTo>
                <a:lnTo>
                  <a:pt x="1423" y="968"/>
                </a:lnTo>
                <a:lnTo>
                  <a:pt x="1404" y="956"/>
                </a:lnTo>
                <a:lnTo>
                  <a:pt x="1384" y="946"/>
                </a:lnTo>
                <a:lnTo>
                  <a:pt x="1363" y="935"/>
                </a:lnTo>
                <a:lnTo>
                  <a:pt x="1341" y="926"/>
                </a:lnTo>
                <a:lnTo>
                  <a:pt x="1318" y="916"/>
                </a:lnTo>
                <a:lnTo>
                  <a:pt x="1293" y="906"/>
                </a:lnTo>
                <a:lnTo>
                  <a:pt x="1268" y="897"/>
                </a:lnTo>
                <a:lnTo>
                  <a:pt x="1240" y="887"/>
                </a:lnTo>
                <a:lnTo>
                  <a:pt x="1212" y="878"/>
                </a:lnTo>
                <a:lnTo>
                  <a:pt x="1182" y="868"/>
                </a:lnTo>
                <a:lnTo>
                  <a:pt x="1151" y="857"/>
                </a:lnTo>
                <a:lnTo>
                  <a:pt x="1128" y="850"/>
                </a:lnTo>
                <a:lnTo>
                  <a:pt x="1106" y="842"/>
                </a:lnTo>
                <a:lnTo>
                  <a:pt x="1085" y="834"/>
                </a:lnTo>
                <a:lnTo>
                  <a:pt x="1064" y="826"/>
                </a:lnTo>
                <a:lnTo>
                  <a:pt x="1044" y="818"/>
                </a:lnTo>
                <a:lnTo>
                  <a:pt x="1025" y="809"/>
                </a:lnTo>
                <a:lnTo>
                  <a:pt x="1007" y="801"/>
                </a:lnTo>
                <a:lnTo>
                  <a:pt x="991" y="792"/>
                </a:lnTo>
                <a:lnTo>
                  <a:pt x="976" y="781"/>
                </a:lnTo>
                <a:lnTo>
                  <a:pt x="963" y="771"/>
                </a:lnTo>
                <a:lnTo>
                  <a:pt x="951" y="760"/>
                </a:lnTo>
                <a:lnTo>
                  <a:pt x="941" y="748"/>
                </a:lnTo>
                <a:lnTo>
                  <a:pt x="934" y="735"/>
                </a:lnTo>
                <a:lnTo>
                  <a:pt x="928" y="722"/>
                </a:lnTo>
                <a:lnTo>
                  <a:pt x="924" y="707"/>
                </a:lnTo>
                <a:lnTo>
                  <a:pt x="923" y="691"/>
                </a:lnTo>
                <a:lnTo>
                  <a:pt x="925" y="671"/>
                </a:lnTo>
                <a:lnTo>
                  <a:pt x="933" y="649"/>
                </a:lnTo>
                <a:lnTo>
                  <a:pt x="945" y="629"/>
                </a:lnTo>
                <a:lnTo>
                  <a:pt x="963" y="610"/>
                </a:lnTo>
                <a:lnTo>
                  <a:pt x="986" y="593"/>
                </a:lnTo>
                <a:lnTo>
                  <a:pt x="1014" y="581"/>
                </a:lnTo>
                <a:lnTo>
                  <a:pt x="1047" y="573"/>
                </a:lnTo>
                <a:lnTo>
                  <a:pt x="1086" y="569"/>
                </a:lnTo>
                <a:lnTo>
                  <a:pt x="1119" y="570"/>
                </a:lnTo>
                <a:lnTo>
                  <a:pt x="1148" y="576"/>
                </a:lnTo>
                <a:lnTo>
                  <a:pt x="1173" y="582"/>
                </a:lnTo>
                <a:lnTo>
                  <a:pt x="1195" y="589"/>
                </a:lnTo>
                <a:lnTo>
                  <a:pt x="1213" y="599"/>
                </a:lnTo>
                <a:lnTo>
                  <a:pt x="1229" y="608"/>
                </a:lnTo>
                <a:lnTo>
                  <a:pt x="1242" y="616"/>
                </a:lnTo>
                <a:lnTo>
                  <a:pt x="1252" y="625"/>
                </a:lnTo>
                <a:lnTo>
                  <a:pt x="1270" y="644"/>
                </a:lnTo>
                <a:lnTo>
                  <a:pt x="1286" y="666"/>
                </a:lnTo>
                <a:lnTo>
                  <a:pt x="1298" y="688"/>
                </a:lnTo>
                <a:lnTo>
                  <a:pt x="1308" y="710"/>
                </a:lnTo>
                <a:lnTo>
                  <a:pt x="1317" y="733"/>
                </a:lnTo>
                <a:lnTo>
                  <a:pt x="1323" y="754"/>
                </a:lnTo>
                <a:lnTo>
                  <a:pt x="1328" y="775"/>
                </a:lnTo>
                <a:lnTo>
                  <a:pt x="1331" y="795"/>
                </a:lnTo>
                <a:lnTo>
                  <a:pt x="1530" y="795"/>
                </a:lnTo>
                <a:lnTo>
                  <a:pt x="1530" y="424"/>
                </a:lnTo>
                <a:lnTo>
                  <a:pt x="1334" y="424"/>
                </a:lnTo>
                <a:lnTo>
                  <a:pt x="1330" y="501"/>
                </a:lnTo>
                <a:lnTo>
                  <a:pt x="1319" y="488"/>
                </a:lnTo>
                <a:lnTo>
                  <a:pt x="1308" y="477"/>
                </a:lnTo>
                <a:lnTo>
                  <a:pt x="1297" y="466"/>
                </a:lnTo>
                <a:lnTo>
                  <a:pt x="1286" y="457"/>
                </a:lnTo>
                <a:lnTo>
                  <a:pt x="1273" y="448"/>
                </a:lnTo>
                <a:lnTo>
                  <a:pt x="1258" y="440"/>
                </a:lnTo>
                <a:lnTo>
                  <a:pt x="1241" y="432"/>
                </a:lnTo>
                <a:lnTo>
                  <a:pt x="1221" y="424"/>
                </a:lnTo>
                <a:lnTo>
                  <a:pt x="1221" y="243"/>
                </a:lnTo>
                <a:lnTo>
                  <a:pt x="1076" y="243"/>
                </a:lnTo>
                <a:lnTo>
                  <a:pt x="928" y="20"/>
                </a:lnTo>
                <a:lnTo>
                  <a:pt x="941" y="18"/>
                </a:lnTo>
                <a:lnTo>
                  <a:pt x="955" y="16"/>
                </a:lnTo>
                <a:lnTo>
                  <a:pt x="968" y="14"/>
                </a:lnTo>
                <a:lnTo>
                  <a:pt x="983" y="11"/>
                </a:lnTo>
                <a:lnTo>
                  <a:pt x="996" y="9"/>
                </a:lnTo>
                <a:lnTo>
                  <a:pt x="1011" y="8"/>
                </a:lnTo>
                <a:lnTo>
                  <a:pt x="1024" y="6"/>
                </a:lnTo>
                <a:lnTo>
                  <a:pt x="1039" y="5"/>
                </a:lnTo>
                <a:lnTo>
                  <a:pt x="1052" y="4"/>
                </a:lnTo>
                <a:lnTo>
                  <a:pt x="1067" y="3"/>
                </a:lnTo>
                <a:lnTo>
                  <a:pt x="1081" y="2"/>
                </a:lnTo>
                <a:lnTo>
                  <a:pt x="1095" y="1"/>
                </a:lnTo>
                <a:lnTo>
                  <a:pt x="1109" y="1"/>
                </a:lnTo>
                <a:lnTo>
                  <a:pt x="1124" y="0"/>
                </a:lnTo>
                <a:lnTo>
                  <a:pt x="1139" y="0"/>
                </a:lnTo>
                <a:lnTo>
                  <a:pt x="1153" y="0"/>
                </a:lnTo>
                <a:lnTo>
                  <a:pt x="1213" y="1"/>
                </a:lnTo>
                <a:lnTo>
                  <a:pt x="1270" y="5"/>
                </a:lnTo>
                <a:lnTo>
                  <a:pt x="1329" y="11"/>
                </a:lnTo>
                <a:lnTo>
                  <a:pt x="1385" y="20"/>
                </a:lnTo>
                <a:lnTo>
                  <a:pt x="1441" y="31"/>
                </a:lnTo>
                <a:lnTo>
                  <a:pt x="1496" y="45"/>
                </a:lnTo>
                <a:lnTo>
                  <a:pt x="1548" y="59"/>
                </a:lnTo>
                <a:lnTo>
                  <a:pt x="1601" y="77"/>
                </a:lnTo>
                <a:lnTo>
                  <a:pt x="1652" y="97"/>
                </a:lnTo>
                <a:lnTo>
                  <a:pt x="1702" y="119"/>
                </a:lnTo>
                <a:lnTo>
                  <a:pt x="1749" y="143"/>
                </a:lnTo>
                <a:lnTo>
                  <a:pt x="1797" y="169"/>
                </a:lnTo>
                <a:lnTo>
                  <a:pt x="1842" y="196"/>
                </a:lnTo>
                <a:lnTo>
                  <a:pt x="1885" y="225"/>
                </a:lnTo>
                <a:lnTo>
                  <a:pt x="1927" y="257"/>
                </a:lnTo>
                <a:lnTo>
                  <a:pt x="1966" y="289"/>
                </a:lnTo>
                <a:lnTo>
                  <a:pt x="2005" y="323"/>
                </a:lnTo>
                <a:lnTo>
                  <a:pt x="2041" y="359"/>
                </a:lnTo>
                <a:lnTo>
                  <a:pt x="2075" y="396"/>
                </a:lnTo>
                <a:lnTo>
                  <a:pt x="2108" y="435"/>
                </a:lnTo>
                <a:lnTo>
                  <a:pt x="2137" y="476"/>
                </a:lnTo>
                <a:lnTo>
                  <a:pt x="2165" y="516"/>
                </a:lnTo>
                <a:lnTo>
                  <a:pt x="2191" y="559"/>
                </a:lnTo>
                <a:lnTo>
                  <a:pt x="2214" y="603"/>
                </a:lnTo>
                <a:lnTo>
                  <a:pt x="2235" y="648"/>
                </a:lnTo>
                <a:lnTo>
                  <a:pt x="2253" y="694"/>
                </a:lnTo>
                <a:lnTo>
                  <a:pt x="2267" y="740"/>
                </a:lnTo>
                <a:lnTo>
                  <a:pt x="2281" y="787"/>
                </a:lnTo>
                <a:lnTo>
                  <a:pt x="2291" y="836"/>
                </a:lnTo>
                <a:lnTo>
                  <a:pt x="2298" y="885"/>
                </a:lnTo>
                <a:lnTo>
                  <a:pt x="2303" y="935"/>
                </a:lnTo>
                <a:lnTo>
                  <a:pt x="2304" y="987"/>
                </a:lnTo>
                <a:lnTo>
                  <a:pt x="2303" y="1038"/>
                </a:lnTo>
                <a:lnTo>
                  <a:pt x="2298" y="1087"/>
                </a:lnTo>
                <a:lnTo>
                  <a:pt x="2291" y="1137"/>
                </a:lnTo>
                <a:lnTo>
                  <a:pt x="2281" y="1185"/>
                </a:lnTo>
                <a:lnTo>
                  <a:pt x="2267" y="1233"/>
                </a:lnTo>
                <a:lnTo>
                  <a:pt x="2253" y="1280"/>
                </a:lnTo>
                <a:lnTo>
                  <a:pt x="2235" y="1324"/>
                </a:lnTo>
                <a:lnTo>
                  <a:pt x="2214" y="1369"/>
                </a:lnTo>
                <a:lnTo>
                  <a:pt x="2191" y="1413"/>
                </a:lnTo>
                <a:lnTo>
                  <a:pt x="2165" y="1456"/>
                </a:lnTo>
                <a:lnTo>
                  <a:pt x="2137" y="1497"/>
                </a:lnTo>
                <a:lnTo>
                  <a:pt x="2108" y="1537"/>
                </a:lnTo>
                <a:lnTo>
                  <a:pt x="2075" y="1576"/>
                </a:lnTo>
                <a:lnTo>
                  <a:pt x="2041" y="1612"/>
                </a:lnTo>
                <a:lnTo>
                  <a:pt x="2005" y="1649"/>
                </a:lnTo>
                <a:lnTo>
                  <a:pt x="1966" y="1682"/>
                </a:lnTo>
                <a:lnTo>
                  <a:pt x="1927" y="1716"/>
                </a:lnTo>
                <a:lnTo>
                  <a:pt x="1885" y="1746"/>
                </a:lnTo>
                <a:lnTo>
                  <a:pt x="1842" y="1775"/>
                </a:lnTo>
                <a:lnTo>
                  <a:pt x="1797" y="1803"/>
                </a:lnTo>
                <a:lnTo>
                  <a:pt x="1749" y="1828"/>
                </a:lnTo>
                <a:lnTo>
                  <a:pt x="1702" y="1852"/>
                </a:lnTo>
                <a:lnTo>
                  <a:pt x="1652" y="1874"/>
                </a:lnTo>
                <a:lnTo>
                  <a:pt x="1601" y="1894"/>
                </a:lnTo>
                <a:lnTo>
                  <a:pt x="1548" y="1912"/>
                </a:lnTo>
                <a:lnTo>
                  <a:pt x="1496" y="1927"/>
                </a:lnTo>
                <a:lnTo>
                  <a:pt x="1441" y="1940"/>
                </a:lnTo>
                <a:lnTo>
                  <a:pt x="1385" y="1951"/>
                </a:lnTo>
                <a:lnTo>
                  <a:pt x="1329" y="1960"/>
                </a:lnTo>
                <a:lnTo>
                  <a:pt x="1270" y="1966"/>
                </a:lnTo>
                <a:lnTo>
                  <a:pt x="1213" y="1970"/>
                </a:lnTo>
                <a:lnTo>
                  <a:pt x="1153" y="1971"/>
                </a:lnTo>
                <a:lnTo>
                  <a:pt x="1093" y="1970"/>
                </a:lnTo>
                <a:lnTo>
                  <a:pt x="1035" y="1966"/>
                </a:lnTo>
                <a:lnTo>
                  <a:pt x="978" y="1960"/>
                </a:lnTo>
                <a:lnTo>
                  <a:pt x="920" y="1951"/>
                </a:lnTo>
                <a:lnTo>
                  <a:pt x="866" y="1940"/>
                </a:lnTo>
                <a:lnTo>
                  <a:pt x="811" y="1927"/>
                </a:lnTo>
                <a:lnTo>
                  <a:pt x="757" y="1912"/>
                </a:lnTo>
                <a:lnTo>
                  <a:pt x="705" y="1894"/>
                </a:lnTo>
                <a:lnTo>
                  <a:pt x="653" y="1874"/>
                </a:lnTo>
                <a:lnTo>
                  <a:pt x="603" y="1852"/>
                </a:lnTo>
                <a:lnTo>
                  <a:pt x="556" y="1828"/>
                </a:lnTo>
                <a:lnTo>
                  <a:pt x="508" y="1803"/>
                </a:lnTo>
                <a:lnTo>
                  <a:pt x="463" y="1775"/>
                </a:lnTo>
                <a:lnTo>
                  <a:pt x="419" y="1746"/>
                </a:lnTo>
                <a:lnTo>
                  <a:pt x="378" y="1716"/>
                </a:lnTo>
                <a:lnTo>
                  <a:pt x="338" y="1682"/>
                </a:lnTo>
                <a:lnTo>
                  <a:pt x="300" y="1649"/>
                </a:lnTo>
                <a:lnTo>
                  <a:pt x="263" y="1612"/>
                </a:lnTo>
                <a:lnTo>
                  <a:pt x="229" y="1576"/>
                </a:lnTo>
                <a:lnTo>
                  <a:pt x="197" y="1537"/>
                </a:lnTo>
                <a:lnTo>
                  <a:pt x="167" y="1497"/>
                </a:lnTo>
                <a:lnTo>
                  <a:pt x="139" y="1456"/>
                </a:lnTo>
                <a:lnTo>
                  <a:pt x="113" y="1413"/>
                </a:lnTo>
                <a:lnTo>
                  <a:pt x="90" y="1369"/>
                </a:lnTo>
                <a:lnTo>
                  <a:pt x="69" y="1324"/>
                </a:lnTo>
                <a:lnTo>
                  <a:pt x="52" y="1280"/>
                </a:lnTo>
                <a:lnTo>
                  <a:pt x="37" y="1233"/>
                </a:lnTo>
                <a:lnTo>
                  <a:pt x="23" y="1185"/>
                </a:lnTo>
                <a:lnTo>
                  <a:pt x="13" y="1137"/>
                </a:lnTo>
                <a:lnTo>
                  <a:pt x="6" y="1087"/>
                </a:lnTo>
                <a:lnTo>
                  <a:pt x="1" y="1038"/>
                </a:lnTo>
                <a:lnTo>
                  <a:pt x="0" y="987"/>
                </a:lnTo>
                <a:lnTo>
                  <a:pt x="1" y="942"/>
                </a:lnTo>
                <a:lnTo>
                  <a:pt x="5" y="898"/>
                </a:lnTo>
                <a:lnTo>
                  <a:pt x="10" y="854"/>
                </a:lnTo>
                <a:lnTo>
                  <a:pt x="18" y="811"/>
                </a:lnTo>
                <a:lnTo>
                  <a:pt x="28" y="769"/>
                </a:lnTo>
                <a:lnTo>
                  <a:pt x="40" y="727"/>
                </a:lnTo>
                <a:lnTo>
                  <a:pt x="55" y="686"/>
                </a:lnTo>
                <a:lnTo>
                  <a:pt x="71" y="647"/>
                </a:lnTo>
                <a:lnTo>
                  <a:pt x="89" y="607"/>
                </a:lnTo>
                <a:lnTo>
                  <a:pt x="108" y="568"/>
                </a:lnTo>
                <a:lnTo>
                  <a:pt x="130" y="531"/>
                </a:lnTo>
                <a:lnTo>
                  <a:pt x="154" y="494"/>
                </a:lnTo>
                <a:lnTo>
                  <a:pt x="179" y="458"/>
                </a:lnTo>
                <a:lnTo>
                  <a:pt x="206" y="423"/>
                </a:lnTo>
                <a:lnTo>
                  <a:pt x="235" y="390"/>
                </a:lnTo>
                <a:lnTo>
                  <a:pt x="266" y="358"/>
                </a:lnTo>
                <a:lnTo>
                  <a:pt x="297" y="325"/>
                </a:lnTo>
                <a:lnTo>
                  <a:pt x="330" y="296"/>
                </a:lnTo>
                <a:lnTo>
                  <a:pt x="366" y="267"/>
                </a:lnTo>
                <a:lnTo>
                  <a:pt x="401" y="239"/>
                </a:lnTo>
                <a:lnTo>
                  <a:pt x="439" y="213"/>
                </a:lnTo>
                <a:lnTo>
                  <a:pt x="478" y="188"/>
                </a:lnTo>
                <a:lnTo>
                  <a:pt x="518" y="164"/>
                </a:lnTo>
                <a:lnTo>
                  <a:pt x="560" y="142"/>
                </a:lnTo>
                <a:lnTo>
                  <a:pt x="602" y="121"/>
                </a:lnTo>
                <a:lnTo>
                  <a:pt x="646" y="101"/>
                </a:lnTo>
                <a:lnTo>
                  <a:pt x="690" y="83"/>
                </a:lnTo>
                <a:lnTo>
                  <a:pt x="736" y="68"/>
                </a:lnTo>
                <a:lnTo>
                  <a:pt x="783" y="53"/>
                </a:lnTo>
                <a:lnTo>
                  <a:pt x="830" y="41"/>
                </a:lnTo>
                <a:lnTo>
                  <a:pt x="879" y="29"/>
                </a:lnTo>
                <a:lnTo>
                  <a:pt x="928" y="20"/>
                </a:lnTo>
                <a:lnTo>
                  <a:pt x="1076" y="243"/>
                </a:lnTo>
                <a:close/>
              </a:path>
            </a:pathLst>
          </a:custGeom>
          <a:solidFill>
            <a:srgbClr val="E84D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4587" name="Line 206">
            <a:extLst>
              <a:ext uri="{FF2B5EF4-FFF2-40B4-BE49-F238E27FC236}">
                <a16:creationId xmlns:a16="http://schemas.microsoft.com/office/drawing/2014/main" id="{62CAF387-7C92-40E8-BE06-CA41B5D0F4D7}"/>
              </a:ext>
            </a:extLst>
          </p:cNvPr>
          <p:cNvSpPr>
            <a:spLocks noChangeShapeType="1"/>
          </p:cNvSpPr>
          <p:nvPr/>
        </p:nvSpPr>
        <p:spPr bwMode="auto">
          <a:xfrm flipV="1">
            <a:off x="2238375" y="5429250"/>
            <a:ext cx="1357313" cy="642938"/>
          </a:xfrm>
          <a:prstGeom prst="line">
            <a:avLst/>
          </a:prstGeom>
          <a:noFill/>
          <a:ln w="12700">
            <a:solidFill>
              <a:schemeClr val="tx1"/>
            </a:solidFill>
            <a:round/>
            <a:headEnd/>
            <a:tailEnd/>
          </a:ln>
          <a:effectLst/>
          <a:scene3d>
            <a:camera prst="legacyPerspectiveTop"/>
            <a:lightRig rig="legacyFlat3" dir="b"/>
          </a:scene3d>
          <a:sp3d extrusionH="887400" prstMaterial="legacyMatte">
            <a:bevelT w="13500" h="13500" prst="angle"/>
            <a:bevelB w="13500" h="13500" prst="angle"/>
            <a:extrusionClr>
              <a:schemeClr val="tx1"/>
            </a:extrusionClr>
            <a:contourClr>
              <a:schemeClr val="tx1"/>
            </a:contourClr>
          </a:sp3d>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sz="1688"/>
          </a:p>
        </p:txBody>
      </p:sp>
      <p:sp>
        <p:nvSpPr>
          <p:cNvPr id="24588" name="Line 207">
            <a:extLst>
              <a:ext uri="{FF2B5EF4-FFF2-40B4-BE49-F238E27FC236}">
                <a16:creationId xmlns:a16="http://schemas.microsoft.com/office/drawing/2014/main" id="{72E4DDF4-F05C-4D56-8821-7FB74DC8E69D}"/>
              </a:ext>
            </a:extLst>
          </p:cNvPr>
          <p:cNvSpPr>
            <a:spLocks noChangeShapeType="1"/>
          </p:cNvSpPr>
          <p:nvPr/>
        </p:nvSpPr>
        <p:spPr bwMode="auto">
          <a:xfrm>
            <a:off x="2452687" y="5357812"/>
            <a:ext cx="785813" cy="928688"/>
          </a:xfrm>
          <a:prstGeom prst="line">
            <a:avLst/>
          </a:prstGeom>
          <a:noFill/>
          <a:ln w="12700">
            <a:solidFill>
              <a:schemeClr val="tx1"/>
            </a:solidFill>
            <a:round/>
            <a:headEnd/>
            <a:tailEnd/>
          </a:ln>
          <a:effectLst/>
          <a:scene3d>
            <a:camera prst="legacyPerspectiveTop"/>
            <a:lightRig rig="legacyFlat3" dir="b"/>
          </a:scene3d>
          <a:sp3d extrusionH="887400" prstMaterial="legacyMatte">
            <a:bevelT w="13500" h="13500" prst="angle"/>
            <a:bevelB w="13500" h="13500" prst="angle"/>
            <a:extrusionClr>
              <a:schemeClr val="tx1"/>
            </a:extrusionClr>
            <a:contourClr>
              <a:schemeClr val="tx1"/>
            </a:contourClr>
          </a:sp3d>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sz="1688"/>
          </a:p>
        </p:txBody>
      </p:sp>
      <p:sp>
        <p:nvSpPr>
          <p:cNvPr id="24589" name="Line 208">
            <a:extLst>
              <a:ext uri="{FF2B5EF4-FFF2-40B4-BE49-F238E27FC236}">
                <a16:creationId xmlns:a16="http://schemas.microsoft.com/office/drawing/2014/main" id="{F39F8FF9-B2B9-47E7-8934-700B501EFAEF}"/>
              </a:ext>
            </a:extLst>
          </p:cNvPr>
          <p:cNvSpPr>
            <a:spLocks noChangeShapeType="1"/>
          </p:cNvSpPr>
          <p:nvPr/>
        </p:nvSpPr>
        <p:spPr bwMode="auto">
          <a:xfrm flipV="1">
            <a:off x="2381250" y="5572125"/>
            <a:ext cx="1357313" cy="642938"/>
          </a:xfrm>
          <a:prstGeom prst="line">
            <a:avLst/>
          </a:prstGeom>
          <a:noFill/>
          <a:ln w="12700">
            <a:solidFill>
              <a:schemeClr val="tx1"/>
            </a:solidFill>
            <a:round/>
            <a:headEnd/>
            <a:tailEnd/>
          </a:ln>
          <a:effectLst/>
          <a:scene3d>
            <a:camera prst="legacyPerspectiveTop"/>
            <a:lightRig rig="legacyFlat3" dir="b"/>
          </a:scene3d>
          <a:sp3d extrusionH="887400" prstMaterial="legacyMatte">
            <a:bevelT w="13500" h="13500" prst="angle"/>
            <a:bevelB w="13500" h="13500" prst="angle"/>
            <a:extrusionClr>
              <a:schemeClr val="tx1"/>
            </a:extrusionClr>
            <a:contourClr>
              <a:schemeClr val="tx1"/>
            </a:contourClr>
          </a:sp3d>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sz="1688"/>
          </a:p>
        </p:txBody>
      </p:sp>
    </p:spTree>
  </p:cSld>
  <p:clrMapOvr>
    <a:masterClrMapping/>
  </p:clrMapOvr>
  <p:transition advTm="93632">
    <p:cover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31746">
                                            <p:txEl>
                                              <p:pRg st="0" end="0"/>
                                            </p:txEl>
                                          </p:spTgt>
                                        </p:tgtEl>
                                        <p:attrNameLst>
                                          <p:attrName>style.visibility</p:attrName>
                                        </p:attrNameLst>
                                      </p:cBhvr>
                                      <p:to>
                                        <p:strVal val="visible"/>
                                      </p:to>
                                    </p:set>
                                    <p:animEffect transition="in" filter="barn(outVertical)">
                                      <p:cBhvr>
                                        <p:cTn id="7" dur="500"/>
                                        <p:tgtEl>
                                          <p:spTgt spid="3174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build="p"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26626" name="Group 4">
            <a:extLst>
              <a:ext uri="{FF2B5EF4-FFF2-40B4-BE49-F238E27FC236}">
                <a16:creationId xmlns:a16="http://schemas.microsoft.com/office/drawing/2014/main" id="{1F1EA9E3-6D8A-454F-A595-D12DB0F18166}"/>
              </a:ext>
            </a:extLst>
          </p:cNvPr>
          <p:cNvGrpSpPr>
            <a:grpSpLocks/>
          </p:cNvGrpSpPr>
          <p:nvPr/>
        </p:nvGrpSpPr>
        <p:grpSpPr bwMode="auto">
          <a:xfrm>
            <a:off x="7381876" y="1928813"/>
            <a:ext cx="2909590" cy="3562945"/>
            <a:chOff x="3875" y="2086"/>
            <a:chExt cx="1954" cy="2394"/>
          </a:xfrm>
        </p:grpSpPr>
        <p:pic>
          <p:nvPicPr>
            <p:cNvPr id="26632" name="Picture 2">
              <a:extLst>
                <a:ext uri="{FF2B5EF4-FFF2-40B4-BE49-F238E27FC236}">
                  <a16:creationId xmlns:a16="http://schemas.microsoft.com/office/drawing/2014/main" id="{00BF74D4-68D6-420E-A194-E6EE2E75FDAB}"/>
                </a:ext>
              </a:extLst>
            </p:cNvPr>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75" y="2086"/>
              <a:ext cx="1918" cy="8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633" name="Picture 3">
              <a:extLst>
                <a:ext uri="{FF2B5EF4-FFF2-40B4-BE49-F238E27FC236}">
                  <a16:creationId xmlns:a16="http://schemas.microsoft.com/office/drawing/2014/main" id="{8E21AFF1-ABDA-4C10-AA54-6A4F1CC72B91}"/>
                </a:ext>
              </a:extLst>
            </p:cNvPr>
            <p:cNvPicPr>
              <a:picLocks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19" y="3407"/>
              <a:ext cx="1710" cy="1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33798" name="Rectangle 6">
            <a:extLst>
              <a:ext uri="{FF2B5EF4-FFF2-40B4-BE49-F238E27FC236}">
                <a16:creationId xmlns:a16="http://schemas.microsoft.com/office/drawing/2014/main" id="{E273D4B7-1E7C-4454-9DBB-789D4ED7E574}"/>
              </a:ext>
            </a:extLst>
          </p:cNvPr>
          <p:cNvSpPr>
            <a:spLocks noGrp="1" noChangeArrowheads="1"/>
          </p:cNvSpPr>
          <p:nvPr>
            <p:ph type="body" idx="1"/>
          </p:nvPr>
        </p:nvSpPr>
        <p:spPr>
          <a:xfrm>
            <a:off x="2381250" y="1785938"/>
            <a:ext cx="4429125" cy="3429000"/>
          </a:xfrm>
          <a:gradFill rotWithShape="0">
            <a:gsLst>
              <a:gs pos="0">
                <a:srgbClr val="FFCC33"/>
              </a:gs>
              <a:gs pos="100000">
                <a:srgbClr val="FFD75D"/>
              </a:gs>
            </a:gsLst>
            <a:lin ang="5400000" scaled="1"/>
          </a:gradFill>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p:spPr>
        <p:txBody>
          <a:bodyPr vert="horz" lIns="90777" tIns="44644" rIns="90777" bIns="44644" rtlCol="0">
            <a:normAutofit lnSpcReduction="10000"/>
            <a:flatTx/>
          </a:bodyPr>
          <a:lstStyle/>
          <a:p>
            <a:pPr algn="ctr" defTabSz="696516">
              <a:lnSpc>
                <a:spcPct val="80000"/>
              </a:lnSpc>
              <a:buNone/>
            </a:pPr>
            <a:endParaRPr lang="en-US" altLang="en-US" sz="1781" b="1">
              <a:latin typeface="Times New Roman" panose="02020603050405020304" pitchFamily="18" charset="0"/>
            </a:endParaRPr>
          </a:p>
          <a:p>
            <a:pPr algn="ctr" defTabSz="696516">
              <a:lnSpc>
                <a:spcPct val="80000"/>
              </a:lnSpc>
              <a:buNone/>
            </a:pPr>
            <a:r>
              <a:rPr lang="en-US" altLang="en-US" sz="3000" b="1">
                <a:latin typeface="Times New Roman" panose="02020603050405020304" pitchFamily="18" charset="0"/>
              </a:rPr>
              <a:t>The activities of the </a:t>
            </a:r>
          </a:p>
          <a:p>
            <a:pPr algn="ctr" defTabSz="696516">
              <a:lnSpc>
                <a:spcPct val="80000"/>
              </a:lnSpc>
              <a:buNone/>
            </a:pPr>
            <a:r>
              <a:rPr lang="en-US" altLang="en-US" sz="3000" b="1">
                <a:latin typeface="Times New Roman" panose="02020603050405020304" pitchFamily="18" charset="0"/>
              </a:rPr>
              <a:t>entity are to be kept </a:t>
            </a:r>
          </a:p>
          <a:p>
            <a:pPr algn="ctr" defTabSz="696516">
              <a:lnSpc>
                <a:spcPct val="80000"/>
              </a:lnSpc>
              <a:buNone/>
            </a:pPr>
            <a:r>
              <a:rPr lang="en-US" altLang="en-US" sz="3000" b="1">
                <a:latin typeface="Times New Roman" panose="02020603050405020304" pitchFamily="18" charset="0"/>
              </a:rPr>
              <a:t>separate and distinct </a:t>
            </a:r>
          </a:p>
          <a:p>
            <a:pPr algn="ctr" defTabSz="696516">
              <a:lnSpc>
                <a:spcPct val="80000"/>
              </a:lnSpc>
              <a:buNone/>
            </a:pPr>
            <a:r>
              <a:rPr lang="en-US" altLang="en-US" sz="3000" b="1">
                <a:latin typeface="Times New Roman" panose="02020603050405020304" pitchFamily="18" charset="0"/>
              </a:rPr>
              <a:t>from the activities </a:t>
            </a:r>
          </a:p>
          <a:p>
            <a:pPr algn="ctr" defTabSz="696516">
              <a:lnSpc>
                <a:spcPct val="80000"/>
              </a:lnSpc>
              <a:buNone/>
            </a:pPr>
            <a:r>
              <a:rPr lang="en-US" altLang="en-US" sz="3000" b="1">
                <a:latin typeface="Times New Roman" panose="02020603050405020304" pitchFamily="18" charset="0"/>
              </a:rPr>
              <a:t>of the owner and all</a:t>
            </a:r>
          </a:p>
          <a:p>
            <a:pPr algn="ctr" defTabSz="696516">
              <a:lnSpc>
                <a:spcPct val="80000"/>
              </a:lnSpc>
              <a:buNone/>
            </a:pPr>
            <a:r>
              <a:rPr lang="en-US" altLang="en-US" sz="3000" b="1">
                <a:latin typeface="Times New Roman" panose="02020603050405020304" pitchFamily="18" charset="0"/>
              </a:rPr>
              <a:t>other economic entities.</a:t>
            </a:r>
            <a:br>
              <a:rPr lang="en-US" altLang="en-US" sz="3000" b="1">
                <a:latin typeface="Times New Roman" panose="02020603050405020304" pitchFamily="18" charset="0"/>
              </a:rPr>
            </a:br>
            <a:endParaRPr lang="en-US" altLang="en-US" sz="3000" b="1">
              <a:latin typeface="Times New Roman" panose="02020603050405020304" pitchFamily="18" charset="0"/>
            </a:endParaRPr>
          </a:p>
        </p:txBody>
      </p:sp>
      <p:sp>
        <p:nvSpPr>
          <p:cNvPr id="26628" name="Text Box 8">
            <a:extLst>
              <a:ext uri="{FF2B5EF4-FFF2-40B4-BE49-F238E27FC236}">
                <a16:creationId xmlns:a16="http://schemas.microsoft.com/office/drawing/2014/main" id="{6A7AAA16-6E91-424F-99EC-9302541E51FC}"/>
              </a:ext>
            </a:extLst>
          </p:cNvPr>
          <p:cNvSpPr txBox="1">
            <a:spLocks noChangeArrowheads="1"/>
          </p:cNvSpPr>
          <p:nvPr/>
        </p:nvSpPr>
        <p:spPr bwMode="auto">
          <a:xfrm>
            <a:off x="2024062" y="642938"/>
            <a:ext cx="8215313" cy="611706"/>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375" b="1"/>
              <a:t> </a:t>
            </a:r>
            <a:r>
              <a:rPr lang="en-US" altLang="en-US" sz="3375" b="1">
                <a:solidFill>
                  <a:schemeClr val="bg1"/>
                </a:solidFill>
              </a:rPr>
              <a:t>ECONOMIC ENTITYASSUMPTION</a:t>
            </a:r>
          </a:p>
        </p:txBody>
      </p:sp>
      <p:sp>
        <p:nvSpPr>
          <p:cNvPr id="26629" name="AutoShape 9">
            <a:extLst>
              <a:ext uri="{FF2B5EF4-FFF2-40B4-BE49-F238E27FC236}">
                <a16:creationId xmlns:a16="http://schemas.microsoft.com/office/drawing/2014/main" id="{FEC18E73-4BCB-4C99-8059-27ED1731F7AE}"/>
              </a:ext>
            </a:extLst>
          </p:cNvPr>
          <p:cNvSpPr>
            <a:spLocks noChangeArrowheads="1"/>
          </p:cNvSpPr>
          <p:nvPr/>
        </p:nvSpPr>
        <p:spPr bwMode="auto">
          <a:xfrm>
            <a:off x="1952625" y="5929312"/>
            <a:ext cx="7715250" cy="500063"/>
          </a:xfrm>
          <a:prstGeom prst="roundRect">
            <a:avLst>
              <a:gd name="adj" fmla="val 16667"/>
            </a:avLst>
          </a:prstGeom>
          <a:gradFill rotWithShape="0">
            <a:gsLst>
              <a:gs pos="0">
                <a:srgbClr val="E84D00"/>
              </a:gs>
              <a:gs pos="100000">
                <a:srgbClr val="EB611C"/>
              </a:gs>
            </a:gsLst>
            <a:lin ang="5400000" scaled="1"/>
          </a:gradFill>
          <a:ln w="9525">
            <a:round/>
            <a:headEnd/>
            <a:tailEnd/>
          </a:ln>
          <a:effectLst/>
          <a:scene3d>
            <a:camera prst="legacyPerspectiveTop"/>
            <a:lightRig rig="legacyFlat3" dir="b"/>
          </a:scene3d>
          <a:sp3d extrusionH="8874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1875" b="1"/>
              <a:t>Economic events can be identified with a particular unit of accountability</a:t>
            </a:r>
          </a:p>
        </p:txBody>
      </p:sp>
      <p:sp>
        <p:nvSpPr>
          <p:cNvPr id="26630" name="Oval 10">
            <a:extLst>
              <a:ext uri="{FF2B5EF4-FFF2-40B4-BE49-F238E27FC236}">
                <a16:creationId xmlns:a16="http://schemas.microsoft.com/office/drawing/2014/main" id="{93689EC6-DC2B-4C48-98EB-FD8458541426}"/>
              </a:ext>
            </a:extLst>
          </p:cNvPr>
          <p:cNvSpPr>
            <a:spLocks noChangeArrowheads="1"/>
          </p:cNvSpPr>
          <p:nvPr/>
        </p:nvSpPr>
        <p:spPr bwMode="auto">
          <a:xfrm>
            <a:off x="9239250" y="1500187"/>
            <a:ext cx="1143000" cy="357188"/>
          </a:xfrm>
          <a:prstGeom prst="ellipse">
            <a:avLst/>
          </a:prstGeom>
          <a:solidFill>
            <a:srgbClr val="B2B2E6"/>
          </a:solidFill>
          <a:ln w="9525">
            <a:round/>
            <a:headEnd/>
            <a:tailEnd/>
          </a:ln>
          <a:effectLst/>
          <a:scene3d>
            <a:camera prst="legacyPerspectiveBottom"/>
            <a:lightRig rig="legacyFlat3" dir="t"/>
          </a:scene3d>
          <a:sp3d extrusionH="887400" prstMaterial="legacyMatte">
            <a:bevelT w="13500" h="13500" prst="angle"/>
            <a:bevelB w="13500" h="13500" prst="angle"/>
            <a:extrusionClr>
              <a:srgbClr val="B2B2E6"/>
            </a:extrusionClr>
            <a:contourClr>
              <a:srgbClr val="B2B2E6"/>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1875" b="1"/>
              <a:t>BMW</a:t>
            </a:r>
          </a:p>
        </p:txBody>
      </p:sp>
      <p:sp>
        <p:nvSpPr>
          <p:cNvPr id="26631" name="Oval 12">
            <a:extLst>
              <a:ext uri="{FF2B5EF4-FFF2-40B4-BE49-F238E27FC236}">
                <a16:creationId xmlns:a16="http://schemas.microsoft.com/office/drawing/2014/main" id="{21DCE444-1F78-4D2E-AC17-CA5423141970}"/>
              </a:ext>
            </a:extLst>
          </p:cNvPr>
          <p:cNvSpPr>
            <a:spLocks noChangeArrowheads="1"/>
          </p:cNvSpPr>
          <p:nvPr/>
        </p:nvSpPr>
        <p:spPr bwMode="auto">
          <a:xfrm>
            <a:off x="7096125" y="3643312"/>
            <a:ext cx="1428750" cy="357188"/>
          </a:xfrm>
          <a:prstGeom prst="ellipse">
            <a:avLst/>
          </a:prstGeom>
          <a:solidFill>
            <a:srgbClr val="B2B2E6"/>
          </a:solidFill>
          <a:ln w="9525">
            <a:round/>
            <a:headEnd/>
            <a:tailEnd/>
          </a:ln>
          <a:effectLst/>
          <a:scene3d>
            <a:camera prst="legacyPerspectiveBottom"/>
            <a:lightRig rig="legacyFlat3" dir="t"/>
          </a:scene3d>
          <a:sp3d extrusionH="887400" prstMaterial="legacyMatte">
            <a:bevelT w="13500" h="13500" prst="angle"/>
            <a:bevelB w="13500" h="13500" prst="angle"/>
            <a:extrusionClr>
              <a:srgbClr val="B2B2E6"/>
            </a:extrusionClr>
            <a:contourClr>
              <a:srgbClr val="B2B2E6"/>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063" b="1"/>
              <a:t>Benz</a:t>
            </a:r>
          </a:p>
        </p:txBody>
      </p:sp>
    </p:spTree>
  </p:cSld>
  <p:clrMapOvr>
    <a:masterClrMapping/>
  </p:clrMapOvr>
  <p:transition advTm="78121">
    <p:cover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33798">
                                            <p:txEl>
                                              <p:pRg st="1" end="1"/>
                                            </p:txEl>
                                          </p:spTgt>
                                        </p:tgtEl>
                                        <p:attrNameLst>
                                          <p:attrName>style.visibility</p:attrName>
                                        </p:attrNameLst>
                                      </p:cBhvr>
                                      <p:to>
                                        <p:strVal val="visible"/>
                                      </p:to>
                                    </p:set>
                                    <p:animEffect transition="in" filter="barn(outVertical)">
                                      <p:cBhvr>
                                        <p:cTn id="7" dur="500"/>
                                        <p:tgtEl>
                                          <p:spTgt spid="33798">
                                            <p:txEl>
                                              <p:pRg st="1" end="1"/>
                                            </p:txEl>
                                          </p:spTgt>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33798">
                                            <p:txEl>
                                              <p:pRg st="2" end="2"/>
                                            </p:txEl>
                                          </p:spTgt>
                                        </p:tgtEl>
                                        <p:attrNameLst>
                                          <p:attrName>style.visibility</p:attrName>
                                        </p:attrNameLst>
                                      </p:cBhvr>
                                      <p:to>
                                        <p:strVal val="visible"/>
                                      </p:to>
                                    </p:set>
                                    <p:animEffect transition="in" filter="barn(outVertical)">
                                      <p:cBhvr>
                                        <p:cTn id="10" dur="500"/>
                                        <p:tgtEl>
                                          <p:spTgt spid="33798">
                                            <p:txEl>
                                              <p:pRg st="2" end="2"/>
                                            </p:txEl>
                                          </p:spTgt>
                                        </p:tgtEl>
                                      </p:cBhvr>
                                    </p:animEffect>
                                  </p:childTnLst>
                                </p:cTn>
                              </p:par>
                              <p:par>
                                <p:cTn id="11" presetID="16" presetClass="entr" presetSubtype="37" fill="hold" grpId="0" nodeType="withEffect">
                                  <p:stCondLst>
                                    <p:cond delay="0"/>
                                  </p:stCondLst>
                                  <p:childTnLst>
                                    <p:set>
                                      <p:cBhvr>
                                        <p:cTn id="12" dur="1" fill="hold">
                                          <p:stCondLst>
                                            <p:cond delay="0"/>
                                          </p:stCondLst>
                                        </p:cTn>
                                        <p:tgtEl>
                                          <p:spTgt spid="33798">
                                            <p:txEl>
                                              <p:pRg st="3" end="3"/>
                                            </p:txEl>
                                          </p:spTgt>
                                        </p:tgtEl>
                                        <p:attrNameLst>
                                          <p:attrName>style.visibility</p:attrName>
                                        </p:attrNameLst>
                                      </p:cBhvr>
                                      <p:to>
                                        <p:strVal val="visible"/>
                                      </p:to>
                                    </p:set>
                                    <p:animEffect transition="in" filter="barn(outVertical)">
                                      <p:cBhvr>
                                        <p:cTn id="13" dur="500"/>
                                        <p:tgtEl>
                                          <p:spTgt spid="33798">
                                            <p:txEl>
                                              <p:pRg st="3" end="3"/>
                                            </p:txEl>
                                          </p:spTgt>
                                        </p:tgtEl>
                                      </p:cBhvr>
                                    </p:animEffect>
                                  </p:childTnLst>
                                </p:cTn>
                              </p:par>
                              <p:par>
                                <p:cTn id="14" presetID="16" presetClass="entr" presetSubtype="37" fill="hold" grpId="0" nodeType="withEffect">
                                  <p:stCondLst>
                                    <p:cond delay="0"/>
                                  </p:stCondLst>
                                  <p:childTnLst>
                                    <p:set>
                                      <p:cBhvr>
                                        <p:cTn id="15" dur="1" fill="hold">
                                          <p:stCondLst>
                                            <p:cond delay="0"/>
                                          </p:stCondLst>
                                        </p:cTn>
                                        <p:tgtEl>
                                          <p:spTgt spid="33798">
                                            <p:txEl>
                                              <p:pRg st="4" end="4"/>
                                            </p:txEl>
                                          </p:spTgt>
                                        </p:tgtEl>
                                        <p:attrNameLst>
                                          <p:attrName>style.visibility</p:attrName>
                                        </p:attrNameLst>
                                      </p:cBhvr>
                                      <p:to>
                                        <p:strVal val="visible"/>
                                      </p:to>
                                    </p:set>
                                    <p:animEffect transition="in" filter="barn(outVertical)">
                                      <p:cBhvr>
                                        <p:cTn id="16" dur="500"/>
                                        <p:tgtEl>
                                          <p:spTgt spid="33798">
                                            <p:txEl>
                                              <p:pRg st="4" end="4"/>
                                            </p:txEl>
                                          </p:spTgt>
                                        </p:tgtEl>
                                      </p:cBhvr>
                                    </p:animEffect>
                                  </p:childTnLst>
                                </p:cTn>
                              </p:par>
                              <p:par>
                                <p:cTn id="17" presetID="16" presetClass="entr" presetSubtype="37" fill="hold" grpId="0" nodeType="withEffect">
                                  <p:stCondLst>
                                    <p:cond delay="0"/>
                                  </p:stCondLst>
                                  <p:childTnLst>
                                    <p:set>
                                      <p:cBhvr>
                                        <p:cTn id="18" dur="1" fill="hold">
                                          <p:stCondLst>
                                            <p:cond delay="0"/>
                                          </p:stCondLst>
                                        </p:cTn>
                                        <p:tgtEl>
                                          <p:spTgt spid="33798">
                                            <p:txEl>
                                              <p:pRg st="5" end="5"/>
                                            </p:txEl>
                                          </p:spTgt>
                                        </p:tgtEl>
                                        <p:attrNameLst>
                                          <p:attrName>style.visibility</p:attrName>
                                        </p:attrNameLst>
                                      </p:cBhvr>
                                      <p:to>
                                        <p:strVal val="visible"/>
                                      </p:to>
                                    </p:set>
                                    <p:animEffect transition="in" filter="barn(outVertical)">
                                      <p:cBhvr>
                                        <p:cTn id="19" dur="500"/>
                                        <p:tgtEl>
                                          <p:spTgt spid="33798">
                                            <p:txEl>
                                              <p:pRg st="5" end="5"/>
                                            </p:txEl>
                                          </p:spTgt>
                                        </p:tgtEl>
                                      </p:cBhvr>
                                    </p:animEffect>
                                  </p:childTnLst>
                                </p:cTn>
                              </p:par>
                              <p:par>
                                <p:cTn id="20" presetID="16" presetClass="entr" presetSubtype="37" fill="hold" grpId="0" nodeType="withEffect">
                                  <p:stCondLst>
                                    <p:cond delay="0"/>
                                  </p:stCondLst>
                                  <p:childTnLst>
                                    <p:set>
                                      <p:cBhvr>
                                        <p:cTn id="21" dur="1" fill="hold">
                                          <p:stCondLst>
                                            <p:cond delay="0"/>
                                          </p:stCondLst>
                                        </p:cTn>
                                        <p:tgtEl>
                                          <p:spTgt spid="33798">
                                            <p:txEl>
                                              <p:pRg st="6" end="6"/>
                                            </p:txEl>
                                          </p:spTgt>
                                        </p:tgtEl>
                                        <p:attrNameLst>
                                          <p:attrName>style.visibility</p:attrName>
                                        </p:attrNameLst>
                                      </p:cBhvr>
                                      <p:to>
                                        <p:strVal val="visible"/>
                                      </p:to>
                                    </p:set>
                                    <p:animEffect transition="in" filter="barn(outVertical)">
                                      <p:cBhvr>
                                        <p:cTn id="22" dur="500"/>
                                        <p:tgtEl>
                                          <p:spTgt spid="3379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8" grpId="0" build="p"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3" name="Rectangle 3">
            <a:extLst>
              <a:ext uri="{FF2B5EF4-FFF2-40B4-BE49-F238E27FC236}">
                <a16:creationId xmlns:a16="http://schemas.microsoft.com/office/drawing/2014/main" id="{5306E741-6E6D-4191-8766-0F86C886E99B}"/>
              </a:ext>
            </a:extLst>
          </p:cNvPr>
          <p:cNvSpPr>
            <a:spLocks noGrp="1" noChangeArrowheads="1"/>
          </p:cNvSpPr>
          <p:nvPr>
            <p:ph type="body" idx="1"/>
          </p:nvPr>
        </p:nvSpPr>
        <p:spPr>
          <a:xfrm>
            <a:off x="2309812" y="1928813"/>
            <a:ext cx="7649766" cy="1266528"/>
          </a:xfrm>
          <a:gradFill rotWithShape="0">
            <a:gsLst>
              <a:gs pos="0">
                <a:srgbClr val="FFCC33"/>
              </a:gs>
              <a:gs pos="100000">
                <a:srgbClr val="FFD75D"/>
              </a:gs>
            </a:gsLst>
            <a:lin ang="5400000" scaled="1"/>
          </a:gradFill>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p:spPr>
        <p:txBody>
          <a:bodyPr vert="horz" lIns="90777" tIns="44644" rIns="90777" bIns="44644" rtlCol="0">
            <a:normAutofit/>
            <a:flatTx/>
          </a:bodyPr>
          <a:lstStyle/>
          <a:p>
            <a:pPr algn="ctr" eaLnBrk="1" hangingPunct="1">
              <a:buFontTx/>
              <a:buNone/>
            </a:pPr>
            <a:r>
              <a:rPr lang="en-US" altLang="en-US" sz="3375" b="1">
                <a:latin typeface="Times New Roman" panose="02020603050405020304" pitchFamily="18" charset="0"/>
              </a:rPr>
              <a:t>The economic life of a business can be divided into artificial time periods </a:t>
            </a:r>
          </a:p>
        </p:txBody>
      </p:sp>
      <p:sp>
        <p:nvSpPr>
          <p:cNvPr id="28675" name="Rectangle 4">
            <a:extLst>
              <a:ext uri="{FF2B5EF4-FFF2-40B4-BE49-F238E27FC236}">
                <a16:creationId xmlns:a16="http://schemas.microsoft.com/office/drawing/2014/main" id="{DA158F63-2FE6-456E-95BE-BA80FDB32AFD}"/>
              </a:ext>
            </a:extLst>
          </p:cNvPr>
          <p:cNvSpPr>
            <a:spLocks noChangeArrowheads="1"/>
          </p:cNvSpPr>
          <p:nvPr/>
        </p:nvSpPr>
        <p:spPr bwMode="auto">
          <a:xfrm flipH="1">
            <a:off x="4207372" y="4536282"/>
            <a:ext cx="754558" cy="949515"/>
          </a:xfrm>
          <a:prstGeom prst="rect">
            <a:avLst/>
          </a:prstGeom>
          <a:solidFill>
            <a:srgbClr val="E84D00"/>
          </a:solid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406" b="1">
                <a:latin typeface="Arial" panose="020B0604020202020204" pitchFamily="34" charset="0"/>
              </a:rPr>
              <a:t>QTR 1</a:t>
            </a:r>
          </a:p>
          <a:p>
            <a:r>
              <a:rPr lang="en-US" altLang="en-US" sz="1406" b="1">
                <a:latin typeface="Arial" panose="020B0604020202020204" pitchFamily="34" charset="0"/>
              </a:rPr>
              <a:t>QTR 2</a:t>
            </a:r>
          </a:p>
          <a:p>
            <a:r>
              <a:rPr lang="en-US" altLang="en-US" sz="1406" b="1">
                <a:latin typeface="Arial" panose="020B0604020202020204" pitchFamily="34" charset="0"/>
              </a:rPr>
              <a:t>QTR 3</a:t>
            </a:r>
          </a:p>
          <a:p>
            <a:r>
              <a:rPr lang="en-US" altLang="en-US" sz="1406" b="1">
                <a:latin typeface="Arial" panose="020B0604020202020204" pitchFamily="34" charset="0"/>
              </a:rPr>
              <a:t>QTR 4</a:t>
            </a:r>
          </a:p>
        </p:txBody>
      </p:sp>
      <p:grpSp>
        <p:nvGrpSpPr>
          <p:cNvPr id="28676" name="Group 10">
            <a:extLst>
              <a:ext uri="{FF2B5EF4-FFF2-40B4-BE49-F238E27FC236}">
                <a16:creationId xmlns:a16="http://schemas.microsoft.com/office/drawing/2014/main" id="{755D7D8F-C051-44A6-9955-27B76A094512}"/>
              </a:ext>
            </a:extLst>
          </p:cNvPr>
          <p:cNvGrpSpPr>
            <a:grpSpLocks/>
          </p:cNvGrpSpPr>
          <p:nvPr/>
        </p:nvGrpSpPr>
        <p:grpSpPr bwMode="auto">
          <a:xfrm>
            <a:off x="3024187" y="4071945"/>
            <a:ext cx="6274594" cy="514946"/>
            <a:chOff x="916" y="3160"/>
            <a:chExt cx="4216" cy="346"/>
          </a:xfrm>
        </p:grpSpPr>
        <p:sp>
          <p:nvSpPr>
            <p:cNvPr id="28679" name="Rectangle 5">
              <a:extLst>
                <a:ext uri="{FF2B5EF4-FFF2-40B4-BE49-F238E27FC236}">
                  <a16:creationId xmlns:a16="http://schemas.microsoft.com/office/drawing/2014/main" id="{105EA06B-0B44-40E5-AD11-3070240A4335}"/>
                </a:ext>
              </a:extLst>
            </p:cNvPr>
            <p:cNvSpPr>
              <a:spLocks noChangeArrowheads="1"/>
            </p:cNvSpPr>
            <p:nvPr/>
          </p:nvSpPr>
          <p:spPr bwMode="auto">
            <a:xfrm>
              <a:off x="916" y="3160"/>
              <a:ext cx="4216" cy="304"/>
            </a:xfrm>
            <a:prstGeom prst="rect">
              <a:avLst/>
            </a:prstGeom>
            <a:solidFill>
              <a:schemeClr val="accent2"/>
            </a:solid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28680" name="Rectangle 6">
              <a:extLst>
                <a:ext uri="{FF2B5EF4-FFF2-40B4-BE49-F238E27FC236}">
                  <a16:creationId xmlns:a16="http://schemas.microsoft.com/office/drawing/2014/main" id="{3F5857AE-514A-4282-8092-B70F78E9240B}"/>
                </a:ext>
              </a:extLst>
            </p:cNvPr>
            <p:cNvSpPr>
              <a:spLocks noChangeArrowheads="1"/>
            </p:cNvSpPr>
            <p:nvPr/>
          </p:nvSpPr>
          <p:spPr bwMode="auto">
            <a:xfrm flipH="1">
              <a:off x="1717" y="3236"/>
              <a:ext cx="2785" cy="2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r>
                <a:rPr lang="en-US" altLang="en-US" sz="2063" b="1">
                  <a:latin typeface="Arial" panose="020B0604020202020204" pitchFamily="34" charset="0"/>
                </a:rPr>
                <a:t>2003               2005               2007 </a:t>
              </a:r>
            </a:p>
          </p:txBody>
        </p:sp>
        <p:sp>
          <p:nvSpPr>
            <p:cNvPr id="28681" name="Line 7">
              <a:extLst>
                <a:ext uri="{FF2B5EF4-FFF2-40B4-BE49-F238E27FC236}">
                  <a16:creationId xmlns:a16="http://schemas.microsoft.com/office/drawing/2014/main" id="{79402D45-E078-47A3-A446-4EFEC90D18E2}"/>
                </a:ext>
              </a:extLst>
            </p:cNvPr>
            <p:cNvSpPr>
              <a:spLocks noChangeShapeType="1"/>
            </p:cNvSpPr>
            <p:nvPr/>
          </p:nvSpPr>
          <p:spPr bwMode="auto">
            <a:xfrm>
              <a:off x="1968" y="3172"/>
              <a:ext cx="0" cy="76"/>
            </a:xfrm>
            <a:prstGeom prst="line">
              <a:avLst/>
            </a:prstGeom>
            <a:noFill/>
            <a:ln w="508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28682" name="Line 8">
              <a:extLst>
                <a:ext uri="{FF2B5EF4-FFF2-40B4-BE49-F238E27FC236}">
                  <a16:creationId xmlns:a16="http://schemas.microsoft.com/office/drawing/2014/main" id="{D3CF30AE-8902-4AC0-9C8F-AC027CB2CF3F}"/>
                </a:ext>
              </a:extLst>
            </p:cNvPr>
            <p:cNvSpPr>
              <a:spLocks noChangeShapeType="1"/>
            </p:cNvSpPr>
            <p:nvPr/>
          </p:nvSpPr>
          <p:spPr bwMode="auto">
            <a:xfrm>
              <a:off x="3024" y="3172"/>
              <a:ext cx="0" cy="76"/>
            </a:xfrm>
            <a:prstGeom prst="line">
              <a:avLst/>
            </a:prstGeom>
            <a:noFill/>
            <a:ln w="508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28683" name="Line 9">
              <a:extLst>
                <a:ext uri="{FF2B5EF4-FFF2-40B4-BE49-F238E27FC236}">
                  <a16:creationId xmlns:a16="http://schemas.microsoft.com/office/drawing/2014/main" id="{B7E9870D-5720-4679-B87E-639482918F7F}"/>
                </a:ext>
              </a:extLst>
            </p:cNvPr>
            <p:cNvSpPr>
              <a:spLocks noChangeShapeType="1"/>
            </p:cNvSpPr>
            <p:nvPr/>
          </p:nvSpPr>
          <p:spPr bwMode="auto">
            <a:xfrm>
              <a:off x="4128" y="3172"/>
              <a:ext cx="0" cy="76"/>
            </a:xfrm>
            <a:prstGeom prst="line">
              <a:avLst/>
            </a:prstGeom>
            <a:noFill/>
            <a:ln w="508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grpSp>
      <p:sp>
        <p:nvSpPr>
          <p:cNvPr id="28677" name="Rectangle 11">
            <a:extLst>
              <a:ext uri="{FF2B5EF4-FFF2-40B4-BE49-F238E27FC236}">
                <a16:creationId xmlns:a16="http://schemas.microsoft.com/office/drawing/2014/main" id="{6595AEA1-5BB2-43C6-AB2F-81713A2168EF}"/>
              </a:ext>
            </a:extLst>
          </p:cNvPr>
          <p:cNvSpPr>
            <a:spLocks noChangeArrowheads="1"/>
          </p:cNvSpPr>
          <p:nvPr/>
        </p:nvSpPr>
        <p:spPr bwMode="auto">
          <a:xfrm>
            <a:off x="4978301" y="4543723"/>
            <a:ext cx="2411016" cy="949515"/>
          </a:xfrm>
          <a:prstGeom prst="rect">
            <a:avLst/>
          </a:prstGeom>
          <a:solidFill>
            <a:srgbClr val="81D6F8"/>
          </a:solid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spcBef>
                <a:spcPct val="50000"/>
              </a:spcBef>
            </a:pPr>
            <a:r>
              <a:rPr lang="en-US" altLang="en-US" sz="1406" b="1">
                <a:latin typeface="Arial" panose="020B0604020202020204" pitchFamily="34" charset="0"/>
              </a:rPr>
              <a:t>JAN          FEB          MAR APR          MAY         JUN JUL          AUG          SEPT OCT          NOV          DEC</a:t>
            </a:r>
          </a:p>
        </p:txBody>
      </p:sp>
      <p:sp>
        <p:nvSpPr>
          <p:cNvPr id="28678" name="Text Box 13">
            <a:extLst>
              <a:ext uri="{FF2B5EF4-FFF2-40B4-BE49-F238E27FC236}">
                <a16:creationId xmlns:a16="http://schemas.microsoft.com/office/drawing/2014/main" id="{ACBFAF24-2EA1-4A45-BF42-CFC10A09B2F1}"/>
              </a:ext>
            </a:extLst>
          </p:cNvPr>
          <p:cNvSpPr txBox="1">
            <a:spLocks noChangeArrowheads="1"/>
          </p:cNvSpPr>
          <p:nvPr/>
        </p:nvSpPr>
        <p:spPr bwMode="auto">
          <a:xfrm>
            <a:off x="2024062" y="642938"/>
            <a:ext cx="8215313" cy="611706"/>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375" b="1">
                <a:solidFill>
                  <a:schemeClr val="bg1"/>
                </a:solidFill>
              </a:rPr>
              <a:t> TIME PERIOD ASSUMPTION</a:t>
            </a:r>
          </a:p>
        </p:txBody>
      </p:sp>
    </p:spTree>
  </p:cSld>
  <p:clrMapOvr>
    <a:masterClrMapping/>
  </p:clrMapOvr>
  <p:transition advTm="73408">
    <p:cover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35843">
                                            <p:txEl>
                                              <p:pRg st="0" end="0"/>
                                            </p:txEl>
                                          </p:spTgt>
                                        </p:tgtEl>
                                        <p:attrNameLst>
                                          <p:attrName>style.visibility</p:attrName>
                                        </p:attrNameLst>
                                      </p:cBhvr>
                                      <p:to>
                                        <p:strVal val="visible"/>
                                      </p:to>
                                    </p:set>
                                    <p:animEffect transition="in" filter="barn(outVertical)">
                                      <p:cBhvr>
                                        <p:cTn id="7" dur="500"/>
                                        <p:tgtEl>
                                          <p:spTgt spid="3584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build="p"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91" name="Rectangle 3">
            <a:extLst>
              <a:ext uri="{FF2B5EF4-FFF2-40B4-BE49-F238E27FC236}">
                <a16:creationId xmlns:a16="http://schemas.microsoft.com/office/drawing/2014/main" id="{814F44F3-7B99-4417-9721-8CC1767AE6B4}"/>
              </a:ext>
            </a:extLst>
          </p:cNvPr>
          <p:cNvSpPr>
            <a:spLocks noGrp="1" noChangeArrowheads="1"/>
          </p:cNvSpPr>
          <p:nvPr>
            <p:ph type="body" idx="1"/>
          </p:nvPr>
        </p:nvSpPr>
        <p:spPr>
          <a:xfrm>
            <a:off x="2166937" y="2071688"/>
            <a:ext cx="7929563" cy="1000125"/>
          </a:xfrm>
          <a:gradFill rotWithShape="0">
            <a:gsLst>
              <a:gs pos="0">
                <a:srgbClr val="FFCC33"/>
              </a:gs>
              <a:gs pos="100000">
                <a:srgbClr val="FFD249"/>
              </a:gs>
            </a:gsLst>
            <a:lin ang="5400000" scaled="1"/>
          </a:gradFill>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p:spPr>
        <p:txBody>
          <a:bodyPr vert="horz" lIns="90777" tIns="44644" rIns="90777" bIns="44644" rtlCol="0">
            <a:normAutofit/>
            <a:flatTx/>
          </a:bodyPr>
          <a:lstStyle/>
          <a:p>
            <a:pPr algn="ctr" eaLnBrk="1" hangingPunct="1">
              <a:lnSpc>
                <a:spcPct val="90000"/>
              </a:lnSpc>
              <a:buFontTx/>
              <a:buNone/>
            </a:pPr>
            <a:r>
              <a:rPr lang="en-US" altLang="en-US" sz="3000" b="1">
                <a:latin typeface="Times New Roman" panose="02020603050405020304" pitchFamily="18" charset="0"/>
              </a:rPr>
              <a:t>The enterprise will continue in operation long enough to carry out its existing objectives. </a:t>
            </a:r>
          </a:p>
        </p:txBody>
      </p:sp>
      <p:pic>
        <p:nvPicPr>
          <p:cNvPr id="30723" name="Picture 4">
            <a:extLst>
              <a:ext uri="{FF2B5EF4-FFF2-40B4-BE49-F238E27FC236}">
                <a16:creationId xmlns:a16="http://schemas.microsoft.com/office/drawing/2014/main" id="{B8FFB671-F9F2-44E8-9CF1-3C7A5FB1B47D}"/>
              </a:ext>
            </a:extLst>
          </p:cNvPr>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95563" y="3570387"/>
            <a:ext cx="2105918" cy="1988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24" name="Picture 5">
            <a:extLst>
              <a:ext uri="{FF2B5EF4-FFF2-40B4-BE49-F238E27FC236}">
                <a16:creationId xmlns:a16="http://schemas.microsoft.com/office/drawing/2014/main" id="{E3890C4C-5535-4043-8422-8438C4D1E41F}"/>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89477" y="3429000"/>
            <a:ext cx="3579317" cy="21297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725" name="Line 6">
            <a:extLst>
              <a:ext uri="{FF2B5EF4-FFF2-40B4-BE49-F238E27FC236}">
                <a16:creationId xmlns:a16="http://schemas.microsoft.com/office/drawing/2014/main" id="{ACC6B6CF-418A-41B9-B9D7-843BCC500263}"/>
              </a:ext>
            </a:extLst>
          </p:cNvPr>
          <p:cNvSpPr>
            <a:spLocks noChangeShapeType="1"/>
          </p:cNvSpPr>
          <p:nvPr/>
        </p:nvSpPr>
        <p:spPr bwMode="auto">
          <a:xfrm>
            <a:off x="4914305" y="4290715"/>
            <a:ext cx="1419820" cy="0"/>
          </a:xfrm>
          <a:prstGeom prst="line">
            <a:avLst/>
          </a:prstGeom>
          <a:noFill/>
          <a:ln w="50800">
            <a:solidFill>
              <a:srgbClr val="E84D00"/>
            </a:solidFill>
            <a:round/>
            <a:headEnd/>
            <a:tailEnd type="triangle" w="med" len="med"/>
          </a:ln>
          <a:effectLst>
            <a:prstShdw prst="shdw17" dist="17961" dir="2700000">
              <a:srgbClr val="8B2E00"/>
            </a:prstShdw>
          </a:effectLst>
          <a:extLst>
            <a:ext uri="{909E8E84-426E-40DD-AFC4-6F175D3DCCD1}">
              <a14:hiddenFill xmlns:a14="http://schemas.microsoft.com/office/drawing/2010/main">
                <a:noFill/>
              </a14:hiddenFill>
            </a:ext>
          </a:extLst>
        </p:spPr>
        <p:txBody>
          <a:bodyPr wrap="none" anchor="ctr"/>
          <a:lstStyle/>
          <a:p>
            <a:endParaRPr lang="en-US" sz="1688"/>
          </a:p>
        </p:txBody>
      </p:sp>
      <p:sp>
        <p:nvSpPr>
          <p:cNvPr id="30726" name="Text Box 9">
            <a:extLst>
              <a:ext uri="{FF2B5EF4-FFF2-40B4-BE49-F238E27FC236}">
                <a16:creationId xmlns:a16="http://schemas.microsoft.com/office/drawing/2014/main" id="{E6BFBCD6-04C2-4D49-BEC1-DBE5A762AC8B}"/>
              </a:ext>
            </a:extLst>
          </p:cNvPr>
          <p:cNvSpPr txBox="1">
            <a:spLocks noChangeArrowheads="1"/>
          </p:cNvSpPr>
          <p:nvPr/>
        </p:nvSpPr>
        <p:spPr bwMode="auto">
          <a:xfrm>
            <a:off x="2024062" y="642938"/>
            <a:ext cx="8215313" cy="611706"/>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375" b="1">
                <a:solidFill>
                  <a:schemeClr val="bg1"/>
                </a:solidFill>
              </a:rPr>
              <a:t> GOING CONCERN ASSUMPTION</a:t>
            </a:r>
          </a:p>
        </p:txBody>
      </p:sp>
      <p:sp>
        <p:nvSpPr>
          <p:cNvPr id="30727" name="Text Box 10">
            <a:extLst>
              <a:ext uri="{FF2B5EF4-FFF2-40B4-BE49-F238E27FC236}">
                <a16:creationId xmlns:a16="http://schemas.microsoft.com/office/drawing/2014/main" id="{579305F6-5171-42D8-9089-49EC330A7117}"/>
              </a:ext>
            </a:extLst>
          </p:cNvPr>
          <p:cNvSpPr txBox="1">
            <a:spLocks noChangeArrowheads="1"/>
          </p:cNvSpPr>
          <p:nvPr/>
        </p:nvSpPr>
        <p:spPr bwMode="auto">
          <a:xfrm>
            <a:off x="2955727" y="5753695"/>
            <a:ext cx="1425773" cy="438582"/>
          </a:xfrm>
          <a:prstGeom prst="rect">
            <a:avLst/>
          </a:prstGeom>
          <a:gradFill rotWithShape="0">
            <a:gsLst>
              <a:gs pos="0">
                <a:srgbClr val="E84D00"/>
              </a:gs>
              <a:gs pos="100000">
                <a:srgbClr val="CF4500"/>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solidFill>
                  <a:srgbClr val="FFFFFF"/>
                </a:solidFill>
              </a:rPr>
              <a:t>NOW</a:t>
            </a:r>
          </a:p>
        </p:txBody>
      </p:sp>
      <p:sp>
        <p:nvSpPr>
          <p:cNvPr id="30728" name="Text Box 11">
            <a:extLst>
              <a:ext uri="{FF2B5EF4-FFF2-40B4-BE49-F238E27FC236}">
                <a16:creationId xmlns:a16="http://schemas.microsoft.com/office/drawing/2014/main" id="{977BFC41-DE80-463D-B2B0-C39A4F295586}"/>
              </a:ext>
            </a:extLst>
          </p:cNvPr>
          <p:cNvSpPr txBox="1">
            <a:spLocks noChangeArrowheads="1"/>
          </p:cNvSpPr>
          <p:nvPr/>
        </p:nvSpPr>
        <p:spPr bwMode="auto">
          <a:xfrm>
            <a:off x="7584997" y="5715000"/>
            <a:ext cx="1306768" cy="438582"/>
          </a:xfrm>
          <a:prstGeom prst="rect">
            <a:avLst/>
          </a:prstGeom>
          <a:solidFill>
            <a:srgbClr val="3D3DB7"/>
          </a:soli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3D3DB7"/>
            </a:extrusionClr>
            <a:contourClr>
              <a:srgbClr val="3D3DB7"/>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solidFill>
                  <a:srgbClr val="FFFFFF"/>
                </a:solidFill>
              </a:rPr>
              <a:t>FUTURE</a:t>
            </a:r>
          </a:p>
        </p:txBody>
      </p:sp>
    </p:spTree>
  </p:cSld>
  <p:clrMapOvr>
    <a:masterClrMapping/>
  </p:clrMapOvr>
  <p:transition advTm="54251">
    <p:cover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37891">
                                            <p:txEl>
                                              <p:pRg st="0" end="0"/>
                                            </p:txEl>
                                          </p:spTgt>
                                        </p:tgtEl>
                                        <p:attrNameLst>
                                          <p:attrName>style.visibility</p:attrName>
                                        </p:attrNameLst>
                                      </p:cBhvr>
                                      <p:to>
                                        <p:strVal val="visible"/>
                                      </p:to>
                                    </p:set>
                                    <p:animEffect transition="in" filter="barn(outVertical)">
                                      <p:cBhvr>
                                        <p:cTn id="7" dur="500"/>
                                        <p:tgtEl>
                                          <p:spTgt spid="3789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build="p"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 Box 4">
            <a:extLst>
              <a:ext uri="{FF2B5EF4-FFF2-40B4-BE49-F238E27FC236}">
                <a16:creationId xmlns:a16="http://schemas.microsoft.com/office/drawing/2014/main" id="{BAD3A126-D0C6-4133-9419-E7C2CC98788B}"/>
              </a:ext>
            </a:extLst>
          </p:cNvPr>
          <p:cNvSpPr txBox="1">
            <a:spLocks noChangeArrowheads="1"/>
          </p:cNvSpPr>
          <p:nvPr/>
        </p:nvSpPr>
        <p:spPr bwMode="auto">
          <a:xfrm>
            <a:off x="2024062" y="285750"/>
            <a:ext cx="8215313" cy="1275349"/>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t>STUDY OBJECTIVE 5</a:t>
            </a:r>
          </a:p>
          <a:p>
            <a:pPr eaLnBrk="1" hangingPunct="1">
              <a:spcBef>
                <a:spcPct val="50000"/>
              </a:spcBef>
            </a:pPr>
            <a:r>
              <a:rPr lang="en-US" altLang="en-US" sz="3375" b="1">
                <a:solidFill>
                  <a:schemeClr val="bg1"/>
                </a:solidFill>
              </a:rPr>
              <a:t>BASIC ACCOUNTING PRINCIPLES</a:t>
            </a:r>
          </a:p>
        </p:txBody>
      </p:sp>
      <p:sp>
        <p:nvSpPr>
          <p:cNvPr id="32771" name="Rectangle 5">
            <a:extLst>
              <a:ext uri="{FF2B5EF4-FFF2-40B4-BE49-F238E27FC236}">
                <a16:creationId xmlns:a16="http://schemas.microsoft.com/office/drawing/2014/main" id="{3E6794D9-6B31-4EE3-B26C-7AC86716FC68}"/>
              </a:ext>
            </a:extLst>
          </p:cNvPr>
          <p:cNvSpPr>
            <a:spLocks noChangeArrowheads="1"/>
          </p:cNvSpPr>
          <p:nvPr/>
        </p:nvSpPr>
        <p:spPr bwMode="auto">
          <a:xfrm>
            <a:off x="2309813" y="2143125"/>
            <a:ext cx="7572375" cy="2571750"/>
          </a:xfrm>
          <a:prstGeom prst="rect">
            <a:avLst/>
          </a:prstGeom>
          <a:gradFill rotWithShape="0">
            <a:gsLst>
              <a:gs pos="0">
                <a:srgbClr val="FFCC33"/>
              </a:gs>
              <a:gs pos="100000">
                <a:srgbClr val="FFD043"/>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marL="457200" indent="-457200">
              <a:spcBef>
                <a:spcPct val="20000"/>
              </a:spcBef>
              <a:buChar char="•"/>
              <a:defRPr sz="3400">
                <a:solidFill>
                  <a:schemeClr val="tx1"/>
                </a:solidFill>
                <a:latin typeface="Arial" panose="020B0604020202020204" pitchFamily="34" charset="0"/>
              </a:defRPr>
            </a:lvl1pPr>
            <a:lvl2pPr marL="914400" indent="-457200">
              <a:spcBef>
                <a:spcPct val="20000"/>
              </a:spcBef>
              <a:buChar char="–"/>
              <a:defRPr sz="3000">
                <a:solidFill>
                  <a:schemeClr val="tx1"/>
                </a:solidFill>
                <a:latin typeface="Arial" panose="020B0604020202020204" pitchFamily="34" charset="0"/>
              </a:defRPr>
            </a:lvl2pPr>
            <a:lvl3pPr marL="1371600" indent="-457200">
              <a:spcBef>
                <a:spcPct val="20000"/>
              </a:spcBef>
              <a:buChar char="•"/>
              <a:defRPr sz="2500">
                <a:solidFill>
                  <a:schemeClr val="tx1"/>
                </a:solidFill>
                <a:latin typeface="Arial" panose="020B0604020202020204" pitchFamily="34" charset="0"/>
              </a:defRPr>
            </a:lvl3pPr>
            <a:lvl4pPr marL="1828800" indent="-457200">
              <a:spcBef>
                <a:spcPct val="20000"/>
              </a:spcBef>
              <a:buChar char="–"/>
              <a:defRPr sz="2100">
                <a:solidFill>
                  <a:schemeClr val="tx1"/>
                </a:solidFill>
                <a:latin typeface="Arial" panose="020B0604020202020204" pitchFamily="34" charset="0"/>
              </a:defRPr>
            </a:lvl4pPr>
            <a:lvl5pPr marL="2286000" indent="-457200">
              <a:spcBef>
                <a:spcPct val="20000"/>
              </a:spcBef>
              <a:buChar char="»"/>
              <a:defRPr sz="2100">
                <a:solidFill>
                  <a:schemeClr val="tx1"/>
                </a:solidFill>
                <a:latin typeface="Arial" panose="020B0604020202020204" pitchFamily="34" charset="0"/>
              </a:defRPr>
            </a:lvl5pPr>
            <a:lvl6pPr marL="2743200" indent="-457200" eaLnBrk="0" fontAlgn="base" hangingPunct="0">
              <a:spcBef>
                <a:spcPct val="20000"/>
              </a:spcBef>
              <a:spcAft>
                <a:spcPct val="0"/>
              </a:spcAft>
              <a:buChar char="»"/>
              <a:defRPr sz="2100">
                <a:solidFill>
                  <a:schemeClr val="tx1"/>
                </a:solidFill>
                <a:latin typeface="Arial" panose="020B0604020202020204" pitchFamily="34" charset="0"/>
              </a:defRPr>
            </a:lvl6pPr>
            <a:lvl7pPr marL="3200400" indent="-457200" eaLnBrk="0" fontAlgn="base" hangingPunct="0">
              <a:spcBef>
                <a:spcPct val="20000"/>
              </a:spcBef>
              <a:spcAft>
                <a:spcPct val="0"/>
              </a:spcAft>
              <a:buChar char="»"/>
              <a:defRPr sz="2100">
                <a:solidFill>
                  <a:schemeClr val="tx1"/>
                </a:solidFill>
                <a:latin typeface="Arial" panose="020B0604020202020204" pitchFamily="34" charset="0"/>
              </a:defRPr>
            </a:lvl7pPr>
            <a:lvl8pPr marL="3657600" indent="-457200" eaLnBrk="0" fontAlgn="base" hangingPunct="0">
              <a:spcBef>
                <a:spcPct val="20000"/>
              </a:spcBef>
              <a:spcAft>
                <a:spcPct val="0"/>
              </a:spcAft>
              <a:buChar char="»"/>
              <a:defRPr sz="2100">
                <a:solidFill>
                  <a:schemeClr val="tx1"/>
                </a:solidFill>
                <a:latin typeface="Arial" panose="020B0604020202020204" pitchFamily="34" charset="0"/>
              </a:defRPr>
            </a:lvl8pPr>
            <a:lvl9pPr marL="4114800" indent="-457200" eaLnBrk="0" fontAlgn="base" hangingPunct="0">
              <a:spcBef>
                <a:spcPct val="20000"/>
              </a:spcBef>
              <a:spcAft>
                <a:spcPct val="0"/>
              </a:spcAft>
              <a:buChar char="»"/>
              <a:defRPr sz="2100">
                <a:solidFill>
                  <a:schemeClr val="tx1"/>
                </a:solidFill>
                <a:latin typeface="Arial" panose="020B0604020202020204" pitchFamily="34" charset="0"/>
              </a:defRPr>
            </a:lvl9pPr>
          </a:lstStyle>
          <a:p>
            <a:pPr eaLnBrk="1" hangingPunct="1">
              <a:spcBef>
                <a:spcPct val="0"/>
              </a:spcBef>
              <a:buFontTx/>
              <a:buAutoNum type="arabicPeriod"/>
            </a:pPr>
            <a:r>
              <a:rPr lang="en-US" altLang="en-US" sz="3750" b="1">
                <a:latin typeface="Times New Roman" panose="02020603050405020304" pitchFamily="18" charset="0"/>
              </a:rPr>
              <a:t>REVENUE RECOGNITION</a:t>
            </a:r>
          </a:p>
          <a:p>
            <a:pPr eaLnBrk="1" hangingPunct="1">
              <a:spcBef>
                <a:spcPct val="0"/>
              </a:spcBef>
              <a:buFontTx/>
              <a:buAutoNum type="arabicPeriod"/>
            </a:pPr>
            <a:r>
              <a:rPr lang="en-US" altLang="en-US" sz="3750" b="1">
                <a:latin typeface="Times New Roman" panose="02020603050405020304" pitchFamily="18" charset="0"/>
              </a:rPr>
              <a:t>MATCHING</a:t>
            </a:r>
          </a:p>
          <a:p>
            <a:pPr eaLnBrk="1" hangingPunct="1">
              <a:spcBef>
                <a:spcPct val="0"/>
              </a:spcBef>
              <a:buFontTx/>
              <a:buAutoNum type="arabicPeriod"/>
            </a:pPr>
            <a:r>
              <a:rPr lang="en-US" altLang="en-US" sz="3750" b="1">
                <a:latin typeface="Times New Roman" panose="02020603050405020304" pitchFamily="18" charset="0"/>
              </a:rPr>
              <a:t>FULL DISCLOSURE</a:t>
            </a:r>
          </a:p>
          <a:p>
            <a:pPr eaLnBrk="1" hangingPunct="1">
              <a:spcBef>
                <a:spcPct val="0"/>
              </a:spcBef>
              <a:buFontTx/>
              <a:buAutoNum type="arabicPeriod"/>
            </a:pPr>
            <a:r>
              <a:rPr lang="en-US" altLang="en-US" sz="3750" b="1">
                <a:latin typeface="Times New Roman" panose="02020603050405020304" pitchFamily="18" charset="0"/>
              </a:rPr>
              <a:t>COST</a:t>
            </a:r>
          </a:p>
        </p:txBody>
      </p:sp>
      <p:sp>
        <p:nvSpPr>
          <p:cNvPr id="32772" name="Text Box 7">
            <a:extLst>
              <a:ext uri="{FF2B5EF4-FFF2-40B4-BE49-F238E27FC236}">
                <a16:creationId xmlns:a16="http://schemas.microsoft.com/office/drawing/2014/main" id="{8E1C266F-15EE-48C4-85F2-4FDF1EB54072}"/>
              </a:ext>
            </a:extLst>
          </p:cNvPr>
          <p:cNvSpPr txBox="1">
            <a:spLocks noChangeArrowheads="1"/>
          </p:cNvSpPr>
          <p:nvPr/>
        </p:nvSpPr>
        <p:spPr bwMode="auto">
          <a:xfrm>
            <a:off x="2399348" y="5286375"/>
            <a:ext cx="7097136" cy="553998"/>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000" b="1">
                <a:solidFill>
                  <a:srgbClr val="E84D00"/>
                </a:solidFill>
              </a:rPr>
              <a:t>Assets – Liabilities = Stockholders’ Equity</a:t>
            </a:r>
          </a:p>
        </p:txBody>
      </p:sp>
    </p:spTree>
  </p:cSld>
  <p:clrMapOvr>
    <a:masterClrMapping/>
  </p:clrMapOvr>
  <mc:AlternateContent xmlns:mc="http://schemas.openxmlformats.org/markup-compatibility/2006" xmlns:p14="http://schemas.microsoft.com/office/powerpoint/2010/main">
    <mc:Choice Requires="p14">
      <p:transition spd="slow" p14:dur="2000" advTm="53810"/>
    </mc:Choice>
    <mc:Fallback xmlns="">
      <p:transition spd="slow" advTm="53810"/>
    </mc:Fallback>
  </mc:AlternateContent>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818" name="Text Box 7">
            <a:extLst>
              <a:ext uri="{FF2B5EF4-FFF2-40B4-BE49-F238E27FC236}">
                <a16:creationId xmlns:a16="http://schemas.microsoft.com/office/drawing/2014/main" id="{878D4B48-B061-4D9E-BB93-25C9BA89E084}"/>
              </a:ext>
            </a:extLst>
          </p:cNvPr>
          <p:cNvSpPr txBox="1">
            <a:spLocks noChangeArrowheads="1"/>
          </p:cNvSpPr>
          <p:nvPr/>
        </p:nvSpPr>
        <p:spPr bwMode="auto">
          <a:xfrm>
            <a:off x="2024062" y="357188"/>
            <a:ext cx="8215313" cy="553998"/>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000" b="1">
                <a:solidFill>
                  <a:schemeClr val="bg1"/>
                </a:solidFill>
              </a:rPr>
              <a:t>REVENUE RECOGNITION PRINCIPLE</a:t>
            </a:r>
          </a:p>
        </p:txBody>
      </p:sp>
      <p:sp>
        <p:nvSpPr>
          <p:cNvPr id="34819" name="Line 10">
            <a:extLst>
              <a:ext uri="{FF2B5EF4-FFF2-40B4-BE49-F238E27FC236}">
                <a16:creationId xmlns:a16="http://schemas.microsoft.com/office/drawing/2014/main" id="{3D46BA42-CFE9-447E-8E53-D534CDF9AC37}"/>
              </a:ext>
            </a:extLst>
          </p:cNvPr>
          <p:cNvSpPr>
            <a:spLocks noChangeShapeType="1"/>
          </p:cNvSpPr>
          <p:nvPr/>
        </p:nvSpPr>
        <p:spPr bwMode="auto">
          <a:xfrm>
            <a:off x="2381250" y="3143250"/>
            <a:ext cx="4714875" cy="0"/>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34820" name="Freeform 14">
            <a:extLst>
              <a:ext uri="{FF2B5EF4-FFF2-40B4-BE49-F238E27FC236}">
                <a16:creationId xmlns:a16="http://schemas.microsoft.com/office/drawing/2014/main" id="{3B78EC82-BC13-453F-BF7F-02AE7B63EB56}"/>
              </a:ext>
            </a:extLst>
          </p:cNvPr>
          <p:cNvSpPr>
            <a:spLocks/>
          </p:cNvSpPr>
          <p:nvPr/>
        </p:nvSpPr>
        <p:spPr bwMode="auto">
          <a:xfrm>
            <a:off x="4697016" y="4857750"/>
            <a:ext cx="4042172" cy="1491258"/>
          </a:xfrm>
          <a:custGeom>
            <a:avLst/>
            <a:gdLst>
              <a:gd name="T0" fmla="*/ 2654300 w 2716"/>
              <a:gd name="T1" fmla="*/ 1537494 h 2004"/>
              <a:gd name="T2" fmla="*/ 1771650 w 2716"/>
              <a:gd name="T3" fmla="*/ 1188244 h 2004"/>
              <a:gd name="T4" fmla="*/ 1306513 w 2716"/>
              <a:gd name="T5" fmla="*/ 1206500 h 2004"/>
              <a:gd name="T6" fmla="*/ 1295400 w 2716"/>
              <a:gd name="T7" fmla="*/ 1243013 h 2004"/>
              <a:gd name="T8" fmla="*/ 1238250 w 2716"/>
              <a:gd name="T9" fmla="*/ 1270794 h 2004"/>
              <a:gd name="T10" fmla="*/ 1174750 w 2716"/>
              <a:gd name="T11" fmla="*/ 1285081 h 2004"/>
              <a:gd name="T12" fmla="*/ 1100138 w 2716"/>
              <a:gd name="T13" fmla="*/ 1293813 h 2004"/>
              <a:gd name="T14" fmla="*/ 1022350 w 2716"/>
              <a:gd name="T15" fmla="*/ 1296194 h 2004"/>
              <a:gd name="T16" fmla="*/ 968375 w 2716"/>
              <a:gd name="T17" fmla="*/ 1293813 h 2004"/>
              <a:gd name="T18" fmla="*/ 941388 w 2716"/>
              <a:gd name="T19" fmla="*/ 1292225 h 2004"/>
              <a:gd name="T20" fmla="*/ 915988 w 2716"/>
              <a:gd name="T21" fmla="*/ 1289050 h 2004"/>
              <a:gd name="T22" fmla="*/ 890588 w 2716"/>
              <a:gd name="T23" fmla="*/ 1285875 h 2004"/>
              <a:gd name="T24" fmla="*/ 835025 w 2716"/>
              <a:gd name="T25" fmla="*/ 1273969 h 2004"/>
              <a:gd name="T26" fmla="*/ 771525 w 2716"/>
              <a:gd name="T27" fmla="*/ 1247775 h 2004"/>
              <a:gd name="T28" fmla="*/ 752475 w 2716"/>
              <a:gd name="T29" fmla="*/ 1218406 h 2004"/>
              <a:gd name="T30" fmla="*/ 771525 w 2716"/>
              <a:gd name="T31" fmla="*/ 1188244 h 2004"/>
              <a:gd name="T32" fmla="*/ 827088 w 2716"/>
              <a:gd name="T33" fmla="*/ 1162844 h 2004"/>
              <a:gd name="T34" fmla="*/ 901700 w 2716"/>
              <a:gd name="T35" fmla="*/ 1147763 h 2004"/>
              <a:gd name="T36" fmla="*/ 987425 w 2716"/>
              <a:gd name="T37" fmla="*/ 1139825 h 2004"/>
              <a:gd name="T38" fmla="*/ 1076325 w 2716"/>
              <a:gd name="T39" fmla="*/ 1139825 h 2004"/>
              <a:gd name="T40" fmla="*/ 1122363 w 2716"/>
              <a:gd name="T41" fmla="*/ 1019175 h 2004"/>
              <a:gd name="T42" fmla="*/ 525463 w 2716"/>
              <a:gd name="T43" fmla="*/ 955675 h 2004"/>
              <a:gd name="T44" fmla="*/ 493713 w 2716"/>
              <a:gd name="T45" fmla="*/ 967581 h 2004"/>
              <a:gd name="T46" fmla="*/ 450850 w 2716"/>
              <a:gd name="T47" fmla="*/ 975519 h 2004"/>
              <a:gd name="T48" fmla="*/ 401638 w 2716"/>
              <a:gd name="T49" fmla="*/ 981075 h 2004"/>
              <a:gd name="T50" fmla="*/ 349250 w 2716"/>
              <a:gd name="T51" fmla="*/ 982663 h 2004"/>
              <a:gd name="T52" fmla="*/ 266700 w 2716"/>
              <a:gd name="T53" fmla="*/ 977900 h 2004"/>
              <a:gd name="T54" fmla="*/ 200025 w 2716"/>
              <a:gd name="T55" fmla="*/ 965200 h 2004"/>
              <a:gd name="T56" fmla="*/ 153988 w 2716"/>
              <a:gd name="T57" fmla="*/ 946150 h 2004"/>
              <a:gd name="T58" fmla="*/ 138113 w 2716"/>
              <a:gd name="T59" fmla="*/ 922338 h 2004"/>
              <a:gd name="T60" fmla="*/ 153988 w 2716"/>
              <a:gd name="T61" fmla="*/ 900113 h 2004"/>
              <a:gd name="T62" fmla="*/ 200025 w 2716"/>
              <a:gd name="T63" fmla="*/ 880269 h 2004"/>
              <a:gd name="T64" fmla="*/ 266700 w 2716"/>
              <a:gd name="T65" fmla="*/ 868363 h 2004"/>
              <a:gd name="T66" fmla="*/ 349250 w 2716"/>
              <a:gd name="T67" fmla="*/ 863600 h 2004"/>
              <a:gd name="T68" fmla="*/ 384175 w 2716"/>
              <a:gd name="T69" fmla="*/ 864394 h 2004"/>
              <a:gd name="T70" fmla="*/ 419100 w 2716"/>
              <a:gd name="T71" fmla="*/ 866775 h 2004"/>
              <a:gd name="T72" fmla="*/ 447675 w 2716"/>
              <a:gd name="T73" fmla="*/ 870744 h 2004"/>
              <a:gd name="T74" fmla="*/ 476250 w 2716"/>
              <a:gd name="T75" fmla="*/ 875506 h 2004"/>
              <a:gd name="T76" fmla="*/ 1550988 w 2716"/>
              <a:gd name="T77" fmla="*/ 18256 h 2004"/>
              <a:gd name="T78" fmla="*/ 1550988 w 2716"/>
              <a:gd name="T79" fmla="*/ 18256 h 2004"/>
              <a:gd name="T80" fmla="*/ 1550988 w 2716"/>
              <a:gd name="T81" fmla="*/ 18256 h 2004"/>
              <a:gd name="T82" fmla="*/ 1941513 w 2716"/>
              <a:gd name="T83" fmla="*/ 48419 h 2004"/>
              <a:gd name="T84" fmla="*/ 1938338 w 2716"/>
              <a:gd name="T85" fmla="*/ 48419 h 2004"/>
              <a:gd name="T86" fmla="*/ 1938338 w 2716"/>
              <a:gd name="T87" fmla="*/ 48419 h 2004"/>
              <a:gd name="T88" fmla="*/ 1955800 w 2716"/>
              <a:gd name="T89" fmla="*/ 85725 h 2004"/>
              <a:gd name="T90" fmla="*/ 2044700 w 2716"/>
              <a:gd name="T91" fmla="*/ 222250 h 2004"/>
              <a:gd name="T92" fmla="*/ 3059113 w 2716"/>
              <a:gd name="T93" fmla="*/ 565944 h 2004"/>
              <a:gd name="T94" fmla="*/ 3659188 w 2716"/>
              <a:gd name="T95" fmla="*/ 1312069 h 2004"/>
              <a:gd name="T96" fmla="*/ 3368675 w 2716"/>
              <a:gd name="T97" fmla="*/ 1590675 h 200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2716" h="2004">
                <a:moveTo>
                  <a:pt x="1674" y="1937"/>
                </a:moveTo>
                <a:lnTo>
                  <a:pt x="1672" y="1937"/>
                </a:lnTo>
                <a:lnTo>
                  <a:pt x="952" y="1822"/>
                </a:lnTo>
                <a:lnTo>
                  <a:pt x="1116" y="1497"/>
                </a:lnTo>
                <a:lnTo>
                  <a:pt x="812" y="1497"/>
                </a:lnTo>
                <a:lnTo>
                  <a:pt x="823" y="1520"/>
                </a:lnTo>
                <a:lnTo>
                  <a:pt x="825" y="1542"/>
                </a:lnTo>
                <a:lnTo>
                  <a:pt x="816" y="1566"/>
                </a:lnTo>
                <a:lnTo>
                  <a:pt x="796" y="1588"/>
                </a:lnTo>
                <a:lnTo>
                  <a:pt x="780" y="1601"/>
                </a:lnTo>
                <a:lnTo>
                  <a:pt x="762" y="1611"/>
                </a:lnTo>
                <a:lnTo>
                  <a:pt x="740" y="1619"/>
                </a:lnTo>
                <a:lnTo>
                  <a:pt x="718" y="1625"/>
                </a:lnTo>
                <a:lnTo>
                  <a:pt x="693" y="1630"/>
                </a:lnTo>
                <a:lnTo>
                  <a:pt x="669" y="1632"/>
                </a:lnTo>
                <a:lnTo>
                  <a:pt x="644" y="1633"/>
                </a:lnTo>
                <a:lnTo>
                  <a:pt x="619" y="1631"/>
                </a:lnTo>
                <a:lnTo>
                  <a:pt x="610" y="1630"/>
                </a:lnTo>
                <a:lnTo>
                  <a:pt x="600" y="1629"/>
                </a:lnTo>
                <a:lnTo>
                  <a:pt x="593" y="1628"/>
                </a:lnTo>
                <a:lnTo>
                  <a:pt x="584" y="1626"/>
                </a:lnTo>
                <a:lnTo>
                  <a:pt x="577" y="1624"/>
                </a:lnTo>
                <a:lnTo>
                  <a:pt x="568" y="1622"/>
                </a:lnTo>
                <a:lnTo>
                  <a:pt x="561" y="1620"/>
                </a:lnTo>
                <a:lnTo>
                  <a:pt x="553" y="1617"/>
                </a:lnTo>
                <a:lnTo>
                  <a:pt x="526" y="1605"/>
                </a:lnTo>
                <a:lnTo>
                  <a:pt x="503" y="1589"/>
                </a:lnTo>
                <a:lnTo>
                  <a:pt x="486" y="1572"/>
                </a:lnTo>
                <a:lnTo>
                  <a:pt x="477" y="1553"/>
                </a:lnTo>
                <a:lnTo>
                  <a:pt x="474" y="1535"/>
                </a:lnTo>
                <a:lnTo>
                  <a:pt x="476" y="1516"/>
                </a:lnTo>
                <a:lnTo>
                  <a:pt x="486" y="1497"/>
                </a:lnTo>
                <a:lnTo>
                  <a:pt x="503" y="1479"/>
                </a:lnTo>
                <a:lnTo>
                  <a:pt x="521" y="1465"/>
                </a:lnTo>
                <a:lnTo>
                  <a:pt x="543" y="1454"/>
                </a:lnTo>
                <a:lnTo>
                  <a:pt x="568" y="1446"/>
                </a:lnTo>
                <a:lnTo>
                  <a:pt x="595" y="1439"/>
                </a:lnTo>
                <a:lnTo>
                  <a:pt x="622" y="1436"/>
                </a:lnTo>
                <a:lnTo>
                  <a:pt x="651" y="1435"/>
                </a:lnTo>
                <a:lnTo>
                  <a:pt x="678" y="1436"/>
                </a:lnTo>
                <a:lnTo>
                  <a:pt x="707" y="1440"/>
                </a:lnTo>
                <a:lnTo>
                  <a:pt x="707" y="1284"/>
                </a:lnTo>
                <a:lnTo>
                  <a:pt x="365" y="1318"/>
                </a:lnTo>
                <a:lnTo>
                  <a:pt x="331" y="1204"/>
                </a:lnTo>
                <a:lnTo>
                  <a:pt x="322" y="1211"/>
                </a:lnTo>
                <a:lnTo>
                  <a:pt x="311" y="1219"/>
                </a:lnTo>
                <a:lnTo>
                  <a:pt x="298" y="1224"/>
                </a:lnTo>
                <a:lnTo>
                  <a:pt x="284" y="1229"/>
                </a:lnTo>
                <a:lnTo>
                  <a:pt x="269" y="1233"/>
                </a:lnTo>
                <a:lnTo>
                  <a:pt x="253" y="1236"/>
                </a:lnTo>
                <a:lnTo>
                  <a:pt x="237" y="1237"/>
                </a:lnTo>
                <a:lnTo>
                  <a:pt x="220" y="1238"/>
                </a:lnTo>
                <a:lnTo>
                  <a:pt x="193" y="1237"/>
                </a:lnTo>
                <a:lnTo>
                  <a:pt x="168" y="1232"/>
                </a:lnTo>
                <a:lnTo>
                  <a:pt x="146" y="1225"/>
                </a:lnTo>
                <a:lnTo>
                  <a:pt x="126" y="1216"/>
                </a:lnTo>
                <a:lnTo>
                  <a:pt x="110" y="1204"/>
                </a:lnTo>
                <a:lnTo>
                  <a:pt x="97" y="1192"/>
                </a:lnTo>
                <a:lnTo>
                  <a:pt x="88" y="1178"/>
                </a:lnTo>
                <a:lnTo>
                  <a:pt x="87" y="1162"/>
                </a:lnTo>
                <a:lnTo>
                  <a:pt x="88" y="1147"/>
                </a:lnTo>
                <a:lnTo>
                  <a:pt x="97" y="1134"/>
                </a:lnTo>
                <a:lnTo>
                  <a:pt x="110" y="1120"/>
                </a:lnTo>
                <a:lnTo>
                  <a:pt x="126" y="1109"/>
                </a:lnTo>
                <a:lnTo>
                  <a:pt x="146" y="1101"/>
                </a:lnTo>
                <a:lnTo>
                  <a:pt x="168" y="1094"/>
                </a:lnTo>
                <a:lnTo>
                  <a:pt x="193" y="1089"/>
                </a:lnTo>
                <a:lnTo>
                  <a:pt x="220" y="1088"/>
                </a:lnTo>
                <a:lnTo>
                  <a:pt x="231" y="1088"/>
                </a:lnTo>
                <a:lnTo>
                  <a:pt x="242" y="1089"/>
                </a:lnTo>
                <a:lnTo>
                  <a:pt x="253" y="1090"/>
                </a:lnTo>
                <a:lnTo>
                  <a:pt x="264" y="1092"/>
                </a:lnTo>
                <a:lnTo>
                  <a:pt x="273" y="1094"/>
                </a:lnTo>
                <a:lnTo>
                  <a:pt x="282" y="1097"/>
                </a:lnTo>
                <a:lnTo>
                  <a:pt x="291" y="1100"/>
                </a:lnTo>
                <a:lnTo>
                  <a:pt x="300" y="1103"/>
                </a:lnTo>
                <a:lnTo>
                  <a:pt x="0" y="117"/>
                </a:lnTo>
                <a:lnTo>
                  <a:pt x="977" y="23"/>
                </a:lnTo>
                <a:lnTo>
                  <a:pt x="1209" y="0"/>
                </a:lnTo>
                <a:lnTo>
                  <a:pt x="1223" y="61"/>
                </a:lnTo>
                <a:lnTo>
                  <a:pt x="1221" y="61"/>
                </a:lnTo>
                <a:lnTo>
                  <a:pt x="1225" y="70"/>
                </a:lnTo>
                <a:lnTo>
                  <a:pt x="1232" y="108"/>
                </a:lnTo>
                <a:lnTo>
                  <a:pt x="1236" y="106"/>
                </a:lnTo>
                <a:lnTo>
                  <a:pt x="1288" y="280"/>
                </a:lnTo>
                <a:lnTo>
                  <a:pt x="1927" y="280"/>
                </a:lnTo>
                <a:lnTo>
                  <a:pt x="1927" y="713"/>
                </a:lnTo>
                <a:lnTo>
                  <a:pt x="2716" y="840"/>
                </a:lnTo>
                <a:lnTo>
                  <a:pt x="2305" y="1653"/>
                </a:lnTo>
                <a:lnTo>
                  <a:pt x="2300" y="1654"/>
                </a:lnTo>
                <a:lnTo>
                  <a:pt x="2122" y="2004"/>
                </a:lnTo>
                <a:lnTo>
                  <a:pt x="1674" y="1937"/>
                </a:lnTo>
                <a:close/>
              </a:path>
            </a:pathLst>
          </a:custGeom>
          <a:solidFill>
            <a:srgbClr val="D3CE8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34821" name="Freeform 15">
            <a:extLst>
              <a:ext uri="{FF2B5EF4-FFF2-40B4-BE49-F238E27FC236}">
                <a16:creationId xmlns:a16="http://schemas.microsoft.com/office/drawing/2014/main" id="{041D1845-8E64-4034-9E1E-55251C726CC6}"/>
              </a:ext>
            </a:extLst>
          </p:cNvPr>
          <p:cNvSpPr>
            <a:spLocks/>
          </p:cNvSpPr>
          <p:nvPr/>
        </p:nvSpPr>
        <p:spPr bwMode="auto">
          <a:xfrm>
            <a:off x="4238625" y="5781974"/>
            <a:ext cx="549176" cy="156269"/>
          </a:xfrm>
          <a:custGeom>
            <a:avLst/>
            <a:gdLst>
              <a:gd name="T0" fmla="*/ 0 w 369"/>
              <a:gd name="T1" fmla="*/ 83742 h 209"/>
              <a:gd name="T2" fmla="*/ 6350 w 369"/>
              <a:gd name="T3" fmla="*/ 66994 h 209"/>
              <a:gd name="T4" fmla="*/ 22225 w 369"/>
              <a:gd name="T5" fmla="*/ 51043 h 209"/>
              <a:gd name="T6" fmla="*/ 49213 w 369"/>
              <a:gd name="T7" fmla="*/ 36687 h 209"/>
              <a:gd name="T8" fmla="*/ 85725 w 369"/>
              <a:gd name="T9" fmla="*/ 24724 h 209"/>
              <a:gd name="T10" fmla="*/ 128588 w 369"/>
              <a:gd name="T11" fmla="*/ 15153 h 209"/>
              <a:gd name="T12" fmla="*/ 177800 w 369"/>
              <a:gd name="T13" fmla="*/ 6380 h 209"/>
              <a:gd name="T14" fmla="*/ 233363 w 369"/>
              <a:gd name="T15" fmla="*/ 1595 h 209"/>
              <a:gd name="T16" fmla="*/ 293688 w 369"/>
              <a:gd name="T17" fmla="*/ 0 h 209"/>
              <a:gd name="T18" fmla="*/ 393700 w 369"/>
              <a:gd name="T19" fmla="*/ 3190 h 209"/>
              <a:gd name="T20" fmla="*/ 465138 w 369"/>
              <a:gd name="T21" fmla="*/ 13558 h 209"/>
              <a:gd name="T22" fmla="*/ 517525 w 369"/>
              <a:gd name="T23" fmla="*/ 26319 h 209"/>
              <a:gd name="T24" fmla="*/ 550863 w 369"/>
              <a:gd name="T25" fmla="*/ 41472 h 209"/>
              <a:gd name="T26" fmla="*/ 571500 w 369"/>
              <a:gd name="T27" fmla="*/ 57423 h 209"/>
              <a:gd name="T28" fmla="*/ 582613 w 369"/>
              <a:gd name="T29" fmla="*/ 70184 h 209"/>
              <a:gd name="T30" fmla="*/ 585788 w 369"/>
              <a:gd name="T31" fmla="*/ 79755 h 209"/>
              <a:gd name="T32" fmla="*/ 585788 w 369"/>
              <a:gd name="T33" fmla="*/ 83742 h 209"/>
              <a:gd name="T34" fmla="*/ 582613 w 369"/>
              <a:gd name="T35" fmla="*/ 96503 h 209"/>
              <a:gd name="T36" fmla="*/ 571500 w 369"/>
              <a:gd name="T37" fmla="*/ 108466 h 209"/>
              <a:gd name="T38" fmla="*/ 557213 w 369"/>
              <a:gd name="T39" fmla="*/ 120429 h 209"/>
              <a:gd name="T40" fmla="*/ 534988 w 369"/>
              <a:gd name="T41" fmla="*/ 130797 h 209"/>
              <a:gd name="T42" fmla="*/ 508000 w 369"/>
              <a:gd name="T43" fmla="*/ 140368 h 209"/>
              <a:gd name="T44" fmla="*/ 476250 w 369"/>
              <a:gd name="T45" fmla="*/ 149141 h 209"/>
              <a:gd name="T46" fmla="*/ 439738 w 369"/>
              <a:gd name="T47" fmla="*/ 155521 h 209"/>
              <a:gd name="T48" fmla="*/ 401638 w 369"/>
              <a:gd name="T49" fmla="*/ 161104 h 209"/>
              <a:gd name="T50" fmla="*/ 387350 w 369"/>
              <a:gd name="T51" fmla="*/ 162699 h 209"/>
              <a:gd name="T52" fmla="*/ 376238 w 369"/>
              <a:gd name="T53" fmla="*/ 163497 h 209"/>
              <a:gd name="T54" fmla="*/ 361950 w 369"/>
              <a:gd name="T55" fmla="*/ 164294 h 209"/>
              <a:gd name="T56" fmla="*/ 347663 w 369"/>
              <a:gd name="T57" fmla="*/ 165092 h 209"/>
              <a:gd name="T58" fmla="*/ 336550 w 369"/>
              <a:gd name="T59" fmla="*/ 165889 h 209"/>
              <a:gd name="T60" fmla="*/ 322263 w 369"/>
              <a:gd name="T61" fmla="*/ 166687 h 209"/>
              <a:gd name="T62" fmla="*/ 307975 w 369"/>
              <a:gd name="T63" fmla="*/ 166687 h 209"/>
              <a:gd name="T64" fmla="*/ 293688 w 369"/>
              <a:gd name="T65" fmla="*/ 166687 h 209"/>
              <a:gd name="T66" fmla="*/ 233363 w 369"/>
              <a:gd name="T67" fmla="*/ 165092 h 209"/>
              <a:gd name="T68" fmla="*/ 177800 w 369"/>
              <a:gd name="T69" fmla="*/ 160307 h 209"/>
              <a:gd name="T70" fmla="*/ 128588 w 369"/>
              <a:gd name="T71" fmla="*/ 153129 h 209"/>
              <a:gd name="T72" fmla="*/ 85725 w 369"/>
              <a:gd name="T73" fmla="*/ 141963 h 209"/>
              <a:gd name="T74" fmla="*/ 49213 w 369"/>
              <a:gd name="T75" fmla="*/ 130000 h 209"/>
              <a:gd name="T76" fmla="*/ 22225 w 369"/>
              <a:gd name="T77" fmla="*/ 116442 h 209"/>
              <a:gd name="T78" fmla="*/ 6350 w 369"/>
              <a:gd name="T79" fmla="*/ 100491 h 209"/>
              <a:gd name="T80" fmla="*/ 0 w 369"/>
              <a:gd name="T81" fmla="*/ 83742 h 20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369" h="209">
                <a:moveTo>
                  <a:pt x="0" y="105"/>
                </a:moveTo>
                <a:lnTo>
                  <a:pt x="4" y="84"/>
                </a:lnTo>
                <a:lnTo>
                  <a:pt x="14" y="64"/>
                </a:lnTo>
                <a:lnTo>
                  <a:pt x="31" y="46"/>
                </a:lnTo>
                <a:lnTo>
                  <a:pt x="54" y="31"/>
                </a:lnTo>
                <a:lnTo>
                  <a:pt x="81" y="19"/>
                </a:lnTo>
                <a:lnTo>
                  <a:pt x="112" y="8"/>
                </a:lnTo>
                <a:lnTo>
                  <a:pt x="147" y="2"/>
                </a:lnTo>
                <a:lnTo>
                  <a:pt x="185" y="0"/>
                </a:lnTo>
                <a:lnTo>
                  <a:pt x="248" y="4"/>
                </a:lnTo>
                <a:lnTo>
                  <a:pt x="293" y="17"/>
                </a:lnTo>
                <a:lnTo>
                  <a:pt x="326" y="33"/>
                </a:lnTo>
                <a:lnTo>
                  <a:pt x="347" y="52"/>
                </a:lnTo>
                <a:lnTo>
                  <a:pt x="360" y="72"/>
                </a:lnTo>
                <a:lnTo>
                  <a:pt x="367" y="88"/>
                </a:lnTo>
                <a:lnTo>
                  <a:pt x="369" y="100"/>
                </a:lnTo>
                <a:lnTo>
                  <a:pt x="369" y="105"/>
                </a:lnTo>
                <a:lnTo>
                  <a:pt x="367" y="121"/>
                </a:lnTo>
                <a:lnTo>
                  <a:pt x="360" y="136"/>
                </a:lnTo>
                <a:lnTo>
                  <a:pt x="351" y="151"/>
                </a:lnTo>
                <a:lnTo>
                  <a:pt x="337" y="164"/>
                </a:lnTo>
                <a:lnTo>
                  <a:pt x="320" y="176"/>
                </a:lnTo>
                <a:lnTo>
                  <a:pt x="300" y="187"/>
                </a:lnTo>
                <a:lnTo>
                  <a:pt x="277" y="195"/>
                </a:lnTo>
                <a:lnTo>
                  <a:pt x="253" y="202"/>
                </a:lnTo>
                <a:lnTo>
                  <a:pt x="244" y="204"/>
                </a:lnTo>
                <a:lnTo>
                  <a:pt x="237" y="205"/>
                </a:lnTo>
                <a:lnTo>
                  <a:pt x="228" y="206"/>
                </a:lnTo>
                <a:lnTo>
                  <a:pt x="219" y="207"/>
                </a:lnTo>
                <a:lnTo>
                  <a:pt x="212" y="208"/>
                </a:lnTo>
                <a:lnTo>
                  <a:pt x="203" y="209"/>
                </a:lnTo>
                <a:lnTo>
                  <a:pt x="194" y="209"/>
                </a:lnTo>
                <a:lnTo>
                  <a:pt x="185" y="209"/>
                </a:lnTo>
                <a:lnTo>
                  <a:pt x="147" y="207"/>
                </a:lnTo>
                <a:lnTo>
                  <a:pt x="112" y="201"/>
                </a:lnTo>
                <a:lnTo>
                  <a:pt x="81" y="192"/>
                </a:lnTo>
                <a:lnTo>
                  <a:pt x="54" y="178"/>
                </a:lnTo>
                <a:lnTo>
                  <a:pt x="31" y="163"/>
                </a:lnTo>
                <a:lnTo>
                  <a:pt x="14" y="146"/>
                </a:lnTo>
                <a:lnTo>
                  <a:pt x="4" y="126"/>
                </a:lnTo>
                <a:lnTo>
                  <a:pt x="0" y="105"/>
                </a:lnTo>
                <a:close/>
              </a:path>
            </a:pathLst>
          </a:custGeom>
          <a:solidFill>
            <a:srgbClr val="D3CE8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34822" name="Freeform 16">
            <a:extLst>
              <a:ext uri="{FF2B5EF4-FFF2-40B4-BE49-F238E27FC236}">
                <a16:creationId xmlns:a16="http://schemas.microsoft.com/office/drawing/2014/main" id="{A13C5287-E004-4CE8-83A5-87041BA0E872}"/>
              </a:ext>
            </a:extLst>
          </p:cNvPr>
          <p:cNvSpPr>
            <a:spLocks/>
          </p:cNvSpPr>
          <p:nvPr/>
        </p:nvSpPr>
        <p:spPr bwMode="auto">
          <a:xfrm>
            <a:off x="5549802" y="6210598"/>
            <a:ext cx="395883" cy="111621"/>
          </a:xfrm>
          <a:custGeom>
            <a:avLst/>
            <a:gdLst>
              <a:gd name="T0" fmla="*/ 60325 w 266"/>
              <a:gd name="T1" fmla="*/ 16669 h 150"/>
              <a:gd name="T2" fmla="*/ 74613 w 266"/>
              <a:gd name="T3" fmla="*/ 12700 h 150"/>
              <a:gd name="T4" fmla="*/ 92075 w 266"/>
              <a:gd name="T5" fmla="*/ 9525 h 150"/>
              <a:gd name="T6" fmla="*/ 109538 w 266"/>
              <a:gd name="T7" fmla="*/ 7144 h 150"/>
              <a:gd name="T8" fmla="*/ 127000 w 266"/>
              <a:gd name="T9" fmla="*/ 4762 h 150"/>
              <a:gd name="T10" fmla="*/ 147638 w 266"/>
              <a:gd name="T11" fmla="*/ 2381 h 150"/>
              <a:gd name="T12" fmla="*/ 166688 w 266"/>
              <a:gd name="T13" fmla="*/ 794 h 150"/>
              <a:gd name="T14" fmla="*/ 190500 w 266"/>
              <a:gd name="T15" fmla="*/ 0 h 150"/>
              <a:gd name="T16" fmla="*/ 209550 w 266"/>
              <a:gd name="T17" fmla="*/ 0 h 150"/>
              <a:gd name="T18" fmla="*/ 254000 w 266"/>
              <a:gd name="T19" fmla="*/ 794 h 150"/>
              <a:gd name="T20" fmla="*/ 293688 w 266"/>
              <a:gd name="T21" fmla="*/ 4762 h 150"/>
              <a:gd name="T22" fmla="*/ 328613 w 266"/>
              <a:gd name="T23" fmla="*/ 9525 h 150"/>
              <a:gd name="T24" fmla="*/ 360363 w 266"/>
              <a:gd name="T25" fmla="*/ 16669 h 150"/>
              <a:gd name="T26" fmla="*/ 385763 w 266"/>
              <a:gd name="T27" fmla="*/ 25400 h 150"/>
              <a:gd name="T28" fmla="*/ 404813 w 266"/>
              <a:gd name="T29" fmla="*/ 35719 h 150"/>
              <a:gd name="T30" fmla="*/ 420688 w 266"/>
              <a:gd name="T31" fmla="*/ 46831 h 150"/>
              <a:gd name="T32" fmla="*/ 422275 w 266"/>
              <a:gd name="T33" fmla="*/ 58737 h 150"/>
              <a:gd name="T34" fmla="*/ 420688 w 266"/>
              <a:gd name="T35" fmla="*/ 71437 h 150"/>
              <a:gd name="T36" fmla="*/ 404813 w 266"/>
              <a:gd name="T37" fmla="*/ 82550 h 150"/>
              <a:gd name="T38" fmla="*/ 385763 w 266"/>
              <a:gd name="T39" fmla="*/ 92075 h 150"/>
              <a:gd name="T40" fmla="*/ 360363 w 266"/>
              <a:gd name="T41" fmla="*/ 101600 h 150"/>
              <a:gd name="T42" fmla="*/ 328613 w 266"/>
              <a:gd name="T43" fmla="*/ 108743 h 150"/>
              <a:gd name="T44" fmla="*/ 293688 w 266"/>
              <a:gd name="T45" fmla="*/ 114300 h 150"/>
              <a:gd name="T46" fmla="*/ 254000 w 266"/>
              <a:gd name="T47" fmla="*/ 118268 h 150"/>
              <a:gd name="T48" fmla="*/ 209550 w 266"/>
              <a:gd name="T49" fmla="*/ 119062 h 150"/>
              <a:gd name="T50" fmla="*/ 166688 w 266"/>
              <a:gd name="T51" fmla="*/ 118268 h 150"/>
              <a:gd name="T52" fmla="*/ 130175 w 266"/>
              <a:gd name="T53" fmla="*/ 114300 h 150"/>
              <a:gd name="T54" fmla="*/ 92075 w 266"/>
              <a:gd name="T55" fmla="*/ 108743 h 150"/>
              <a:gd name="T56" fmla="*/ 63500 w 266"/>
              <a:gd name="T57" fmla="*/ 101600 h 150"/>
              <a:gd name="T58" fmla="*/ 38100 w 266"/>
              <a:gd name="T59" fmla="*/ 92075 h 150"/>
              <a:gd name="T60" fmla="*/ 17463 w 266"/>
              <a:gd name="T61" fmla="*/ 82550 h 150"/>
              <a:gd name="T62" fmla="*/ 3175 w 266"/>
              <a:gd name="T63" fmla="*/ 71437 h 150"/>
              <a:gd name="T64" fmla="*/ 0 w 266"/>
              <a:gd name="T65" fmla="*/ 58737 h 150"/>
              <a:gd name="T66" fmla="*/ 3175 w 266"/>
              <a:gd name="T67" fmla="*/ 46831 h 150"/>
              <a:gd name="T68" fmla="*/ 17463 w 266"/>
              <a:gd name="T69" fmla="*/ 35719 h 150"/>
              <a:gd name="T70" fmla="*/ 34925 w 266"/>
              <a:gd name="T71" fmla="*/ 25400 h 150"/>
              <a:gd name="T72" fmla="*/ 60325 w 266"/>
              <a:gd name="T73" fmla="*/ 16669 h 15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266" h="150">
                <a:moveTo>
                  <a:pt x="38" y="21"/>
                </a:moveTo>
                <a:lnTo>
                  <a:pt x="47" y="16"/>
                </a:lnTo>
                <a:lnTo>
                  <a:pt x="58" y="12"/>
                </a:lnTo>
                <a:lnTo>
                  <a:pt x="69" y="9"/>
                </a:lnTo>
                <a:lnTo>
                  <a:pt x="80" y="6"/>
                </a:lnTo>
                <a:lnTo>
                  <a:pt x="93" y="3"/>
                </a:lnTo>
                <a:lnTo>
                  <a:pt x="105" y="1"/>
                </a:lnTo>
                <a:lnTo>
                  <a:pt x="120" y="0"/>
                </a:lnTo>
                <a:lnTo>
                  <a:pt x="132" y="0"/>
                </a:lnTo>
                <a:lnTo>
                  <a:pt x="160" y="1"/>
                </a:lnTo>
                <a:lnTo>
                  <a:pt x="185" y="6"/>
                </a:lnTo>
                <a:lnTo>
                  <a:pt x="207" y="12"/>
                </a:lnTo>
                <a:lnTo>
                  <a:pt x="227" y="21"/>
                </a:lnTo>
                <a:lnTo>
                  <a:pt x="243" y="32"/>
                </a:lnTo>
                <a:lnTo>
                  <a:pt x="255" y="45"/>
                </a:lnTo>
                <a:lnTo>
                  <a:pt x="265" y="59"/>
                </a:lnTo>
                <a:lnTo>
                  <a:pt x="266" y="74"/>
                </a:lnTo>
                <a:lnTo>
                  <a:pt x="265" y="90"/>
                </a:lnTo>
                <a:lnTo>
                  <a:pt x="255" y="104"/>
                </a:lnTo>
                <a:lnTo>
                  <a:pt x="243" y="116"/>
                </a:lnTo>
                <a:lnTo>
                  <a:pt x="227" y="128"/>
                </a:lnTo>
                <a:lnTo>
                  <a:pt x="207" y="137"/>
                </a:lnTo>
                <a:lnTo>
                  <a:pt x="185" y="144"/>
                </a:lnTo>
                <a:lnTo>
                  <a:pt x="160" y="149"/>
                </a:lnTo>
                <a:lnTo>
                  <a:pt x="132" y="150"/>
                </a:lnTo>
                <a:lnTo>
                  <a:pt x="105" y="149"/>
                </a:lnTo>
                <a:lnTo>
                  <a:pt x="82" y="144"/>
                </a:lnTo>
                <a:lnTo>
                  <a:pt x="58" y="137"/>
                </a:lnTo>
                <a:lnTo>
                  <a:pt x="40" y="128"/>
                </a:lnTo>
                <a:lnTo>
                  <a:pt x="24" y="116"/>
                </a:lnTo>
                <a:lnTo>
                  <a:pt x="11" y="104"/>
                </a:lnTo>
                <a:lnTo>
                  <a:pt x="2" y="90"/>
                </a:lnTo>
                <a:lnTo>
                  <a:pt x="0" y="74"/>
                </a:lnTo>
                <a:lnTo>
                  <a:pt x="2" y="59"/>
                </a:lnTo>
                <a:lnTo>
                  <a:pt x="11" y="45"/>
                </a:lnTo>
                <a:lnTo>
                  <a:pt x="22" y="32"/>
                </a:lnTo>
                <a:lnTo>
                  <a:pt x="38" y="21"/>
                </a:lnTo>
                <a:close/>
              </a:path>
            </a:pathLst>
          </a:custGeom>
          <a:solidFill>
            <a:srgbClr val="D3CE8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34823" name="Freeform 17">
            <a:extLst>
              <a:ext uri="{FF2B5EF4-FFF2-40B4-BE49-F238E27FC236}">
                <a16:creationId xmlns:a16="http://schemas.microsoft.com/office/drawing/2014/main" id="{0CBE375E-45E9-4D84-A177-7A1307DF2710}"/>
              </a:ext>
            </a:extLst>
          </p:cNvPr>
          <p:cNvSpPr>
            <a:spLocks/>
          </p:cNvSpPr>
          <p:nvPr/>
        </p:nvSpPr>
        <p:spPr bwMode="auto">
          <a:xfrm>
            <a:off x="4357687" y="5979914"/>
            <a:ext cx="912317" cy="257473"/>
          </a:xfrm>
          <a:custGeom>
            <a:avLst/>
            <a:gdLst>
              <a:gd name="T0" fmla="*/ 912813 w 613"/>
              <a:gd name="T1" fmla="*/ 203200 h 346"/>
              <a:gd name="T2" fmla="*/ 887413 w 613"/>
              <a:gd name="T3" fmla="*/ 215900 h 346"/>
              <a:gd name="T4" fmla="*/ 855663 w 613"/>
              <a:gd name="T5" fmla="*/ 227013 h 346"/>
              <a:gd name="T6" fmla="*/ 817563 w 613"/>
              <a:gd name="T7" fmla="*/ 237332 h 346"/>
              <a:gd name="T8" fmla="*/ 781050 w 613"/>
              <a:gd name="T9" fmla="*/ 247650 h 346"/>
              <a:gd name="T10" fmla="*/ 738188 w 613"/>
              <a:gd name="T11" fmla="*/ 255588 h 346"/>
              <a:gd name="T12" fmla="*/ 692150 w 613"/>
              <a:gd name="T13" fmla="*/ 262732 h 346"/>
              <a:gd name="T14" fmla="*/ 639763 w 613"/>
              <a:gd name="T15" fmla="*/ 267494 h 346"/>
              <a:gd name="T16" fmla="*/ 588963 w 613"/>
              <a:gd name="T17" fmla="*/ 271463 h 346"/>
              <a:gd name="T18" fmla="*/ 539750 w 613"/>
              <a:gd name="T19" fmla="*/ 273844 h 346"/>
              <a:gd name="T20" fmla="*/ 490538 w 613"/>
              <a:gd name="T21" fmla="*/ 274638 h 346"/>
              <a:gd name="T22" fmla="*/ 441325 w 613"/>
              <a:gd name="T23" fmla="*/ 273844 h 346"/>
              <a:gd name="T24" fmla="*/ 393700 w 613"/>
              <a:gd name="T25" fmla="*/ 272257 h 346"/>
              <a:gd name="T26" fmla="*/ 347663 w 613"/>
              <a:gd name="T27" fmla="*/ 269082 h 346"/>
              <a:gd name="T28" fmla="*/ 303213 w 613"/>
              <a:gd name="T29" fmla="*/ 265113 h 346"/>
              <a:gd name="T30" fmla="*/ 260350 w 613"/>
              <a:gd name="T31" fmla="*/ 259557 h 346"/>
              <a:gd name="T32" fmla="*/ 220663 w 613"/>
              <a:gd name="T33" fmla="*/ 253207 h 346"/>
              <a:gd name="T34" fmla="*/ 182563 w 613"/>
              <a:gd name="T35" fmla="*/ 246063 h 346"/>
              <a:gd name="T36" fmla="*/ 149225 w 613"/>
              <a:gd name="T37" fmla="*/ 236538 h 346"/>
              <a:gd name="T38" fmla="*/ 117475 w 613"/>
              <a:gd name="T39" fmla="*/ 227013 h 346"/>
              <a:gd name="T40" fmla="*/ 85725 w 613"/>
              <a:gd name="T41" fmla="*/ 216694 h 346"/>
              <a:gd name="T42" fmla="*/ 61913 w 613"/>
              <a:gd name="T43" fmla="*/ 204788 h 346"/>
              <a:gd name="T44" fmla="*/ 39688 w 613"/>
              <a:gd name="T45" fmla="*/ 192882 h 346"/>
              <a:gd name="T46" fmla="*/ 22225 w 613"/>
              <a:gd name="T47" fmla="*/ 180182 h 346"/>
              <a:gd name="T48" fmla="*/ 11113 w 613"/>
              <a:gd name="T49" fmla="*/ 165894 h 346"/>
              <a:gd name="T50" fmla="*/ 0 w 613"/>
              <a:gd name="T51" fmla="*/ 141288 h 346"/>
              <a:gd name="T52" fmla="*/ 4763 w 613"/>
              <a:gd name="T53" fmla="*/ 115888 h 346"/>
              <a:gd name="T54" fmla="*/ 28575 w 613"/>
              <a:gd name="T55" fmla="*/ 92075 h 346"/>
              <a:gd name="T56" fmla="*/ 61913 w 613"/>
              <a:gd name="T57" fmla="*/ 69056 h 346"/>
              <a:gd name="T58" fmla="*/ 111125 w 613"/>
              <a:gd name="T59" fmla="*/ 50006 h 346"/>
              <a:gd name="T60" fmla="*/ 171450 w 613"/>
              <a:gd name="T61" fmla="*/ 31750 h 346"/>
              <a:gd name="T62" fmla="*/ 242888 w 613"/>
              <a:gd name="T63" fmla="*/ 18256 h 346"/>
              <a:gd name="T64" fmla="*/ 323850 w 613"/>
              <a:gd name="T65" fmla="*/ 7938 h 346"/>
              <a:gd name="T66" fmla="*/ 338138 w 613"/>
              <a:gd name="T67" fmla="*/ 7144 h 346"/>
              <a:gd name="T68" fmla="*/ 352425 w 613"/>
              <a:gd name="T69" fmla="*/ 4763 h 346"/>
              <a:gd name="T70" fmla="*/ 369888 w 613"/>
              <a:gd name="T71" fmla="*/ 3969 h 346"/>
              <a:gd name="T72" fmla="*/ 384175 w 613"/>
              <a:gd name="T73" fmla="*/ 3175 h 346"/>
              <a:gd name="T74" fmla="*/ 433388 w 613"/>
              <a:gd name="T75" fmla="*/ 794 h 346"/>
              <a:gd name="T76" fmla="*/ 482600 w 613"/>
              <a:gd name="T77" fmla="*/ 0 h 346"/>
              <a:gd name="T78" fmla="*/ 530225 w 613"/>
              <a:gd name="T79" fmla="*/ 794 h 346"/>
              <a:gd name="T80" fmla="*/ 576263 w 613"/>
              <a:gd name="T81" fmla="*/ 2381 h 346"/>
              <a:gd name="T82" fmla="*/ 622300 w 613"/>
              <a:gd name="T83" fmla="*/ 6350 h 346"/>
              <a:gd name="T84" fmla="*/ 665163 w 613"/>
              <a:gd name="T85" fmla="*/ 10319 h 346"/>
              <a:gd name="T86" fmla="*/ 709613 w 613"/>
              <a:gd name="T87" fmla="*/ 15875 h 346"/>
              <a:gd name="T88" fmla="*/ 749300 w 613"/>
              <a:gd name="T89" fmla="*/ 22225 h 346"/>
              <a:gd name="T90" fmla="*/ 785813 w 613"/>
              <a:gd name="T91" fmla="*/ 29369 h 346"/>
              <a:gd name="T92" fmla="*/ 823913 w 613"/>
              <a:gd name="T93" fmla="*/ 38100 h 346"/>
              <a:gd name="T94" fmla="*/ 855663 w 613"/>
              <a:gd name="T95" fmla="*/ 48419 h 346"/>
              <a:gd name="T96" fmla="*/ 884238 w 613"/>
              <a:gd name="T97" fmla="*/ 58738 h 346"/>
              <a:gd name="T98" fmla="*/ 909638 w 613"/>
              <a:gd name="T99" fmla="*/ 69850 h 346"/>
              <a:gd name="T100" fmla="*/ 930275 w 613"/>
              <a:gd name="T101" fmla="*/ 82550 h 346"/>
              <a:gd name="T102" fmla="*/ 947738 w 613"/>
              <a:gd name="T103" fmla="*/ 94456 h 346"/>
              <a:gd name="T104" fmla="*/ 962025 w 613"/>
              <a:gd name="T105" fmla="*/ 108744 h 346"/>
              <a:gd name="T106" fmla="*/ 973138 w 613"/>
              <a:gd name="T107" fmla="*/ 133350 h 346"/>
              <a:gd name="T108" fmla="*/ 966788 w 613"/>
              <a:gd name="T109" fmla="*/ 157957 h 346"/>
              <a:gd name="T110" fmla="*/ 944563 w 613"/>
              <a:gd name="T111" fmla="*/ 180975 h 346"/>
              <a:gd name="T112" fmla="*/ 909638 w 613"/>
              <a:gd name="T113" fmla="*/ 202407 h 346"/>
              <a:gd name="T114" fmla="*/ 912813 w 613"/>
              <a:gd name="T115" fmla="*/ 203200 h 34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613" h="346">
                <a:moveTo>
                  <a:pt x="575" y="256"/>
                </a:moveTo>
                <a:lnTo>
                  <a:pt x="559" y="272"/>
                </a:lnTo>
                <a:lnTo>
                  <a:pt x="539" y="286"/>
                </a:lnTo>
                <a:lnTo>
                  <a:pt x="515" y="299"/>
                </a:lnTo>
                <a:lnTo>
                  <a:pt x="492" y="312"/>
                </a:lnTo>
                <a:lnTo>
                  <a:pt x="465" y="322"/>
                </a:lnTo>
                <a:lnTo>
                  <a:pt x="436" y="331"/>
                </a:lnTo>
                <a:lnTo>
                  <a:pt x="403" y="337"/>
                </a:lnTo>
                <a:lnTo>
                  <a:pt x="371" y="342"/>
                </a:lnTo>
                <a:lnTo>
                  <a:pt x="340" y="345"/>
                </a:lnTo>
                <a:lnTo>
                  <a:pt x="309" y="346"/>
                </a:lnTo>
                <a:lnTo>
                  <a:pt x="278" y="345"/>
                </a:lnTo>
                <a:lnTo>
                  <a:pt x="248" y="343"/>
                </a:lnTo>
                <a:lnTo>
                  <a:pt x="219" y="339"/>
                </a:lnTo>
                <a:lnTo>
                  <a:pt x="191" y="334"/>
                </a:lnTo>
                <a:lnTo>
                  <a:pt x="164" y="327"/>
                </a:lnTo>
                <a:lnTo>
                  <a:pt x="139" y="319"/>
                </a:lnTo>
                <a:lnTo>
                  <a:pt x="115" y="310"/>
                </a:lnTo>
                <a:lnTo>
                  <a:pt x="94" y="298"/>
                </a:lnTo>
                <a:lnTo>
                  <a:pt x="74" y="286"/>
                </a:lnTo>
                <a:lnTo>
                  <a:pt x="54" y="273"/>
                </a:lnTo>
                <a:lnTo>
                  <a:pt x="39" y="258"/>
                </a:lnTo>
                <a:lnTo>
                  <a:pt x="25" y="243"/>
                </a:lnTo>
                <a:lnTo>
                  <a:pt x="14" y="227"/>
                </a:lnTo>
                <a:lnTo>
                  <a:pt x="7" y="209"/>
                </a:lnTo>
                <a:lnTo>
                  <a:pt x="0" y="178"/>
                </a:lnTo>
                <a:lnTo>
                  <a:pt x="3" y="146"/>
                </a:lnTo>
                <a:lnTo>
                  <a:pt x="18" y="116"/>
                </a:lnTo>
                <a:lnTo>
                  <a:pt x="39" y="87"/>
                </a:lnTo>
                <a:lnTo>
                  <a:pt x="70" y="63"/>
                </a:lnTo>
                <a:lnTo>
                  <a:pt x="108" y="40"/>
                </a:lnTo>
                <a:lnTo>
                  <a:pt x="153" y="23"/>
                </a:lnTo>
                <a:lnTo>
                  <a:pt x="204" y="10"/>
                </a:lnTo>
                <a:lnTo>
                  <a:pt x="213" y="9"/>
                </a:lnTo>
                <a:lnTo>
                  <a:pt x="222" y="6"/>
                </a:lnTo>
                <a:lnTo>
                  <a:pt x="233" y="5"/>
                </a:lnTo>
                <a:lnTo>
                  <a:pt x="242" y="4"/>
                </a:lnTo>
                <a:lnTo>
                  <a:pt x="273" y="1"/>
                </a:lnTo>
                <a:lnTo>
                  <a:pt x="304" y="0"/>
                </a:lnTo>
                <a:lnTo>
                  <a:pt x="334" y="1"/>
                </a:lnTo>
                <a:lnTo>
                  <a:pt x="363" y="3"/>
                </a:lnTo>
                <a:lnTo>
                  <a:pt x="392" y="8"/>
                </a:lnTo>
                <a:lnTo>
                  <a:pt x="419" y="13"/>
                </a:lnTo>
                <a:lnTo>
                  <a:pt x="447" y="20"/>
                </a:lnTo>
                <a:lnTo>
                  <a:pt x="472" y="28"/>
                </a:lnTo>
                <a:lnTo>
                  <a:pt x="495" y="37"/>
                </a:lnTo>
                <a:lnTo>
                  <a:pt x="519" y="48"/>
                </a:lnTo>
                <a:lnTo>
                  <a:pt x="539" y="61"/>
                </a:lnTo>
                <a:lnTo>
                  <a:pt x="557" y="74"/>
                </a:lnTo>
                <a:lnTo>
                  <a:pt x="573" y="88"/>
                </a:lnTo>
                <a:lnTo>
                  <a:pt x="586" y="104"/>
                </a:lnTo>
                <a:lnTo>
                  <a:pt x="597" y="119"/>
                </a:lnTo>
                <a:lnTo>
                  <a:pt x="606" y="137"/>
                </a:lnTo>
                <a:lnTo>
                  <a:pt x="613" y="168"/>
                </a:lnTo>
                <a:lnTo>
                  <a:pt x="609" y="199"/>
                </a:lnTo>
                <a:lnTo>
                  <a:pt x="595" y="228"/>
                </a:lnTo>
                <a:lnTo>
                  <a:pt x="573" y="255"/>
                </a:lnTo>
                <a:lnTo>
                  <a:pt x="575" y="256"/>
                </a:lnTo>
                <a:close/>
              </a:path>
            </a:pathLst>
          </a:custGeom>
          <a:solidFill>
            <a:srgbClr val="D3CE8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34824" name="Freeform 18">
            <a:extLst>
              <a:ext uri="{FF2B5EF4-FFF2-40B4-BE49-F238E27FC236}">
                <a16:creationId xmlns:a16="http://schemas.microsoft.com/office/drawing/2014/main" id="{E55E4CC3-BC6D-46DB-8FBC-0E6E4B83005F}"/>
              </a:ext>
            </a:extLst>
          </p:cNvPr>
          <p:cNvSpPr>
            <a:spLocks/>
          </p:cNvSpPr>
          <p:nvPr/>
        </p:nvSpPr>
        <p:spPr bwMode="auto">
          <a:xfrm>
            <a:off x="4984255" y="4947047"/>
            <a:ext cx="1412378" cy="794742"/>
          </a:xfrm>
          <a:custGeom>
            <a:avLst/>
            <a:gdLst>
              <a:gd name="T0" fmla="*/ 1471612 w 949"/>
              <a:gd name="T1" fmla="*/ 65881 h 1068"/>
              <a:gd name="T2" fmla="*/ 1468437 w 949"/>
              <a:gd name="T3" fmla="*/ 65881 h 1068"/>
              <a:gd name="T4" fmla="*/ 1462087 w 949"/>
              <a:gd name="T5" fmla="*/ 65881 h 1068"/>
              <a:gd name="T6" fmla="*/ 1460500 w 949"/>
              <a:gd name="T7" fmla="*/ 66675 h 1068"/>
              <a:gd name="T8" fmla="*/ 1454150 w 949"/>
              <a:gd name="T9" fmla="*/ 66675 h 1068"/>
              <a:gd name="T10" fmla="*/ 1397000 w 949"/>
              <a:gd name="T11" fmla="*/ 67469 h 1068"/>
              <a:gd name="T12" fmla="*/ 1341437 w 949"/>
              <a:gd name="T13" fmla="*/ 65881 h 1068"/>
              <a:gd name="T14" fmla="*/ 1287462 w 949"/>
              <a:gd name="T15" fmla="*/ 61119 h 1068"/>
              <a:gd name="T16" fmla="*/ 1241425 w 949"/>
              <a:gd name="T17" fmla="*/ 52388 h 1068"/>
              <a:gd name="T18" fmla="*/ 1198562 w 949"/>
              <a:gd name="T19" fmla="*/ 42069 h 1068"/>
              <a:gd name="T20" fmla="*/ 1163637 w 949"/>
              <a:gd name="T21" fmla="*/ 30163 h 1068"/>
              <a:gd name="T22" fmla="*/ 1138237 w 949"/>
              <a:gd name="T23" fmla="*/ 15875 h 1068"/>
              <a:gd name="T24" fmla="*/ 1123950 w 949"/>
              <a:gd name="T25" fmla="*/ 0 h 1068"/>
              <a:gd name="T26" fmla="*/ 1123950 w 949"/>
              <a:gd name="T27" fmla="*/ 0 h 1068"/>
              <a:gd name="T28" fmla="*/ 1123950 w 949"/>
              <a:gd name="T29" fmla="*/ 0 h 1068"/>
              <a:gd name="T30" fmla="*/ 1123950 w 949"/>
              <a:gd name="T31" fmla="*/ 0 h 1068"/>
              <a:gd name="T32" fmla="*/ 1123950 w 949"/>
              <a:gd name="T33" fmla="*/ 0 h 1068"/>
              <a:gd name="T34" fmla="*/ 238125 w 949"/>
              <a:gd name="T35" fmla="*/ 42069 h 1068"/>
              <a:gd name="T36" fmla="*/ 238125 w 949"/>
              <a:gd name="T37" fmla="*/ 42863 h 1068"/>
              <a:gd name="T38" fmla="*/ 238125 w 949"/>
              <a:gd name="T39" fmla="*/ 42863 h 1068"/>
              <a:gd name="T40" fmla="*/ 238125 w 949"/>
              <a:gd name="T41" fmla="*/ 42863 h 1068"/>
              <a:gd name="T42" fmla="*/ 238125 w 949"/>
              <a:gd name="T43" fmla="*/ 42863 h 1068"/>
              <a:gd name="T44" fmla="*/ 241300 w 949"/>
              <a:gd name="T45" fmla="*/ 59531 h 1068"/>
              <a:gd name="T46" fmla="*/ 236537 w 949"/>
              <a:gd name="T47" fmla="*/ 75406 h 1068"/>
              <a:gd name="T48" fmla="*/ 219075 w 949"/>
              <a:gd name="T49" fmla="*/ 89694 h 1068"/>
              <a:gd name="T50" fmla="*/ 190500 w 949"/>
              <a:gd name="T51" fmla="*/ 103981 h 1068"/>
              <a:gd name="T52" fmla="*/ 155575 w 949"/>
              <a:gd name="T53" fmla="*/ 115094 h 1068"/>
              <a:gd name="T54" fmla="*/ 112712 w 949"/>
              <a:gd name="T55" fmla="*/ 125413 h 1068"/>
              <a:gd name="T56" fmla="*/ 60325 w 949"/>
              <a:gd name="T57" fmla="*/ 132556 h 1068"/>
              <a:gd name="T58" fmla="*/ 6350 w 949"/>
              <a:gd name="T59" fmla="*/ 137319 h 1068"/>
              <a:gd name="T60" fmla="*/ 3175 w 949"/>
              <a:gd name="T61" fmla="*/ 137319 h 1068"/>
              <a:gd name="T62" fmla="*/ 3175 w 949"/>
              <a:gd name="T63" fmla="*/ 137319 h 1068"/>
              <a:gd name="T64" fmla="*/ 0 w 949"/>
              <a:gd name="T65" fmla="*/ 137319 h 1068"/>
              <a:gd name="T66" fmla="*/ 0 w 949"/>
              <a:gd name="T67" fmla="*/ 137319 h 1068"/>
              <a:gd name="T68" fmla="*/ 390525 w 949"/>
              <a:gd name="T69" fmla="*/ 780256 h 1068"/>
              <a:gd name="T70" fmla="*/ 393700 w 949"/>
              <a:gd name="T71" fmla="*/ 780256 h 1068"/>
              <a:gd name="T72" fmla="*/ 393700 w 949"/>
              <a:gd name="T73" fmla="*/ 780256 h 1068"/>
              <a:gd name="T74" fmla="*/ 393700 w 949"/>
              <a:gd name="T75" fmla="*/ 780256 h 1068"/>
              <a:gd name="T76" fmla="*/ 396875 w 949"/>
              <a:gd name="T77" fmla="*/ 779463 h 1068"/>
              <a:gd name="T78" fmla="*/ 454025 w 949"/>
              <a:gd name="T79" fmla="*/ 778669 h 1068"/>
              <a:gd name="T80" fmla="*/ 509587 w 949"/>
              <a:gd name="T81" fmla="*/ 780256 h 1068"/>
              <a:gd name="T82" fmla="*/ 563562 w 949"/>
              <a:gd name="T83" fmla="*/ 785813 h 1068"/>
              <a:gd name="T84" fmla="*/ 609600 w 949"/>
              <a:gd name="T85" fmla="*/ 792956 h 1068"/>
              <a:gd name="T86" fmla="*/ 652462 w 949"/>
              <a:gd name="T87" fmla="*/ 804069 h 1068"/>
              <a:gd name="T88" fmla="*/ 687387 w 949"/>
              <a:gd name="T89" fmla="*/ 815975 h 1068"/>
              <a:gd name="T90" fmla="*/ 712787 w 949"/>
              <a:gd name="T91" fmla="*/ 830263 h 1068"/>
              <a:gd name="T92" fmla="*/ 727075 w 949"/>
              <a:gd name="T93" fmla="*/ 846138 h 1068"/>
              <a:gd name="T94" fmla="*/ 727075 w 949"/>
              <a:gd name="T95" fmla="*/ 846931 h 1068"/>
              <a:gd name="T96" fmla="*/ 727075 w 949"/>
              <a:gd name="T97" fmla="*/ 846931 h 1068"/>
              <a:gd name="T98" fmla="*/ 727075 w 949"/>
              <a:gd name="T99" fmla="*/ 847725 h 1068"/>
              <a:gd name="T100" fmla="*/ 730250 w 949"/>
              <a:gd name="T101" fmla="*/ 847725 h 1068"/>
              <a:gd name="T102" fmla="*/ 808037 w 949"/>
              <a:gd name="T103" fmla="*/ 844550 h 1068"/>
              <a:gd name="T104" fmla="*/ 808037 w 949"/>
              <a:gd name="T105" fmla="*/ 126206 h 1068"/>
              <a:gd name="T106" fmla="*/ 1506537 w 949"/>
              <a:gd name="T107" fmla="*/ 126206 h 1068"/>
              <a:gd name="T108" fmla="*/ 1471612 w 949"/>
              <a:gd name="T109" fmla="*/ 65881 h 106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949" h="1068">
                <a:moveTo>
                  <a:pt x="927" y="83"/>
                </a:moveTo>
                <a:lnTo>
                  <a:pt x="925" y="83"/>
                </a:lnTo>
                <a:lnTo>
                  <a:pt x="921" y="83"/>
                </a:lnTo>
                <a:lnTo>
                  <a:pt x="920" y="84"/>
                </a:lnTo>
                <a:lnTo>
                  <a:pt x="916" y="84"/>
                </a:lnTo>
                <a:lnTo>
                  <a:pt x="880" y="85"/>
                </a:lnTo>
                <a:lnTo>
                  <a:pt x="845" y="83"/>
                </a:lnTo>
                <a:lnTo>
                  <a:pt x="811" y="77"/>
                </a:lnTo>
                <a:lnTo>
                  <a:pt x="782" y="66"/>
                </a:lnTo>
                <a:lnTo>
                  <a:pt x="755" y="53"/>
                </a:lnTo>
                <a:lnTo>
                  <a:pt x="733" y="38"/>
                </a:lnTo>
                <a:lnTo>
                  <a:pt x="717" y="20"/>
                </a:lnTo>
                <a:lnTo>
                  <a:pt x="708" y="0"/>
                </a:lnTo>
                <a:lnTo>
                  <a:pt x="150" y="53"/>
                </a:lnTo>
                <a:lnTo>
                  <a:pt x="150" y="54"/>
                </a:lnTo>
                <a:lnTo>
                  <a:pt x="152" y="75"/>
                </a:lnTo>
                <a:lnTo>
                  <a:pt x="149" y="95"/>
                </a:lnTo>
                <a:lnTo>
                  <a:pt x="138" y="113"/>
                </a:lnTo>
                <a:lnTo>
                  <a:pt x="120" y="131"/>
                </a:lnTo>
                <a:lnTo>
                  <a:pt x="98" y="145"/>
                </a:lnTo>
                <a:lnTo>
                  <a:pt x="71" y="158"/>
                </a:lnTo>
                <a:lnTo>
                  <a:pt x="38" y="167"/>
                </a:lnTo>
                <a:lnTo>
                  <a:pt x="4" y="173"/>
                </a:lnTo>
                <a:lnTo>
                  <a:pt x="2" y="173"/>
                </a:lnTo>
                <a:lnTo>
                  <a:pt x="0" y="173"/>
                </a:lnTo>
                <a:lnTo>
                  <a:pt x="246" y="983"/>
                </a:lnTo>
                <a:lnTo>
                  <a:pt x="248" y="983"/>
                </a:lnTo>
                <a:lnTo>
                  <a:pt x="250" y="982"/>
                </a:lnTo>
                <a:lnTo>
                  <a:pt x="286" y="981"/>
                </a:lnTo>
                <a:lnTo>
                  <a:pt x="321" y="983"/>
                </a:lnTo>
                <a:lnTo>
                  <a:pt x="355" y="990"/>
                </a:lnTo>
                <a:lnTo>
                  <a:pt x="384" y="999"/>
                </a:lnTo>
                <a:lnTo>
                  <a:pt x="411" y="1013"/>
                </a:lnTo>
                <a:lnTo>
                  <a:pt x="433" y="1028"/>
                </a:lnTo>
                <a:lnTo>
                  <a:pt x="449" y="1046"/>
                </a:lnTo>
                <a:lnTo>
                  <a:pt x="458" y="1066"/>
                </a:lnTo>
                <a:lnTo>
                  <a:pt x="458" y="1067"/>
                </a:lnTo>
                <a:lnTo>
                  <a:pt x="458" y="1068"/>
                </a:lnTo>
                <a:lnTo>
                  <a:pt x="460" y="1068"/>
                </a:lnTo>
                <a:lnTo>
                  <a:pt x="509" y="1064"/>
                </a:lnTo>
                <a:lnTo>
                  <a:pt x="509" y="159"/>
                </a:lnTo>
                <a:lnTo>
                  <a:pt x="949" y="159"/>
                </a:lnTo>
                <a:lnTo>
                  <a:pt x="927" y="83"/>
                </a:lnTo>
                <a:close/>
              </a:path>
            </a:pathLst>
          </a:custGeom>
          <a:solidFill>
            <a:srgbClr val="3D3D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34825" name="Freeform 19">
            <a:extLst>
              <a:ext uri="{FF2B5EF4-FFF2-40B4-BE49-F238E27FC236}">
                <a16:creationId xmlns:a16="http://schemas.microsoft.com/office/drawing/2014/main" id="{E55A9965-49CE-4D43-8342-4A76EE4B1F76}"/>
              </a:ext>
            </a:extLst>
          </p:cNvPr>
          <p:cNvSpPr>
            <a:spLocks/>
          </p:cNvSpPr>
          <p:nvPr/>
        </p:nvSpPr>
        <p:spPr bwMode="auto">
          <a:xfrm>
            <a:off x="6474024" y="5424785"/>
            <a:ext cx="379512" cy="58043"/>
          </a:xfrm>
          <a:custGeom>
            <a:avLst/>
            <a:gdLst>
              <a:gd name="T0" fmla="*/ 39688 w 255"/>
              <a:gd name="T1" fmla="*/ 7937 h 78"/>
              <a:gd name="T2" fmla="*/ 23813 w 255"/>
              <a:gd name="T3" fmla="*/ 11112 h 78"/>
              <a:gd name="T4" fmla="*/ 11113 w 255"/>
              <a:gd name="T5" fmla="*/ 15081 h 78"/>
              <a:gd name="T6" fmla="*/ 3175 w 255"/>
              <a:gd name="T7" fmla="*/ 19844 h 78"/>
              <a:gd name="T8" fmla="*/ 0 w 255"/>
              <a:gd name="T9" fmla="*/ 26194 h 78"/>
              <a:gd name="T10" fmla="*/ 3175 w 255"/>
              <a:gd name="T11" fmla="*/ 30956 h 78"/>
              <a:gd name="T12" fmla="*/ 6350 w 255"/>
              <a:gd name="T13" fmla="*/ 34925 h 78"/>
              <a:gd name="T14" fmla="*/ 14288 w 255"/>
              <a:gd name="T15" fmla="*/ 38893 h 78"/>
              <a:gd name="T16" fmla="*/ 25400 w 255"/>
              <a:gd name="T17" fmla="*/ 42068 h 78"/>
              <a:gd name="T18" fmla="*/ 34925 w 255"/>
              <a:gd name="T19" fmla="*/ 43656 h 78"/>
              <a:gd name="T20" fmla="*/ 42863 w 255"/>
              <a:gd name="T21" fmla="*/ 45243 h 78"/>
              <a:gd name="T22" fmla="*/ 53975 w 255"/>
              <a:gd name="T23" fmla="*/ 46037 h 78"/>
              <a:gd name="T24" fmla="*/ 68263 w 255"/>
              <a:gd name="T25" fmla="*/ 47625 h 78"/>
              <a:gd name="T26" fmla="*/ 80963 w 255"/>
              <a:gd name="T27" fmla="*/ 48418 h 78"/>
              <a:gd name="T28" fmla="*/ 98425 w 255"/>
              <a:gd name="T29" fmla="*/ 50006 h 78"/>
              <a:gd name="T30" fmla="*/ 114300 w 255"/>
              <a:gd name="T31" fmla="*/ 50800 h 78"/>
              <a:gd name="T32" fmla="*/ 134938 w 255"/>
              <a:gd name="T33" fmla="*/ 51593 h 78"/>
              <a:gd name="T34" fmla="*/ 261938 w 255"/>
              <a:gd name="T35" fmla="*/ 57150 h 78"/>
              <a:gd name="T36" fmla="*/ 325438 w 255"/>
              <a:gd name="T37" fmla="*/ 60325 h 78"/>
              <a:gd name="T38" fmla="*/ 330200 w 255"/>
              <a:gd name="T39" fmla="*/ 61118 h 78"/>
              <a:gd name="T40" fmla="*/ 339725 w 255"/>
              <a:gd name="T41" fmla="*/ 61118 h 78"/>
              <a:gd name="T42" fmla="*/ 344488 w 255"/>
              <a:gd name="T43" fmla="*/ 61118 h 78"/>
              <a:gd name="T44" fmla="*/ 350838 w 255"/>
              <a:gd name="T45" fmla="*/ 61912 h 78"/>
              <a:gd name="T46" fmla="*/ 404813 w 255"/>
              <a:gd name="T47" fmla="*/ 5556 h 78"/>
              <a:gd name="T48" fmla="*/ 387350 w 255"/>
              <a:gd name="T49" fmla="*/ 4762 h 78"/>
              <a:gd name="T50" fmla="*/ 369888 w 255"/>
              <a:gd name="T51" fmla="*/ 3175 h 78"/>
              <a:gd name="T52" fmla="*/ 354013 w 255"/>
              <a:gd name="T53" fmla="*/ 2381 h 78"/>
              <a:gd name="T54" fmla="*/ 333375 w 255"/>
              <a:gd name="T55" fmla="*/ 1587 h 78"/>
              <a:gd name="T56" fmla="*/ 315913 w 255"/>
              <a:gd name="T57" fmla="*/ 1587 h 78"/>
              <a:gd name="T58" fmla="*/ 298450 w 255"/>
              <a:gd name="T59" fmla="*/ 794 h 78"/>
              <a:gd name="T60" fmla="*/ 279400 w 255"/>
              <a:gd name="T61" fmla="*/ 0 h 78"/>
              <a:gd name="T62" fmla="*/ 261938 w 255"/>
              <a:gd name="T63" fmla="*/ 0 h 78"/>
              <a:gd name="T64" fmla="*/ 134938 w 255"/>
              <a:gd name="T65" fmla="*/ 0 h 78"/>
              <a:gd name="T66" fmla="*/ 123825 w 255"/>
              <a:gd name="T67" fmla="*/ 0 h 78"/>
              <a:gd name="T68" fmla="*/ 109538 w 255"/>
              <a:gd name="T69" fmla="*/ 794 h 78"/>
              <a:gd name="T70" fmla="*/ 98425 w 255"/>
              <a:gd name="T71" fmla="*/ 1587 h 78"/>
              <a:gd name="T72" fmla="*/ 85725 w 255"/>
              <a:gd name="T73" fmla="*/ 2381 h 78"/>
              <a:gd name="T74" fmla="*/ 74613 w 255"/>
              <a:gd name="T75" fmla="*/ 3175 h 78"/>
              <a:gd name="T76" fmla="*/ 63500 w 255"/>
              <a:gd name="T77" fmla="*/ 4762 h 78"/>
              <a:gd name="T78" fmla="*/ 52388 w 255"/>
              <a:gd name="T79" fmla="*/ 6350 h 78"/>
              <a:gd name="T80" fmla="*/ 39688 w 255"/>
              <a:gd name="T81" fmla="*/ 7937 h 7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255" h="78">
                <a:moveTo>
                  <a:pt x="25" y="10"/>
                </a:moveTo>
                <a:lnTo>
                  <a:pt x="15" y="14"/>
                </a:lnTo>
                <a:lnTo>
                  <a:pt x="7" y="19"/>
                </a:lnTo>
                <a:lnTo>
                  <a:pt x="2" y="25"/>
                </a:lnTo>
                <a:lnTo>
                  <a:pt x="0" y="33"/>
                </a:lnTo>
                <a:lnTo>
                  <a:pt x="2" y="39"/>
                </a:lnTo>
                <a:lnTo>
                  <a:pt x="4" y="44"/>
                </a:lnTo>
                <a:lnTo>
                  <a:pt x="9" y="49"/>
                </a:lnTo>
                <a:lnTo>
                  <a:pt x="16" y="53"/>
                </a:lnTo>
                <a:lnTo>
                  <a:pt x="22" y="55"/>
                </a:lnTo>
                <a:lnTo>
                  <a:pt x="27" y="57"/>
                </a:lnTo>
                <a:lnTo>
                  <a:pt x="34" y="58"/>
                </a:lnTo>
                <a:lnTo>
                  <a:pt x="43" y="60"/>
                </a:lnTo>
                <a:lnTo>
                  <a:pt x="51" y="61"/>
                </a:lnTo>
                <a:lnTo>
                  <a:pt x="62" y="63"/>
                </a:lnTo>
                <a:lnTo>
                  <a:pt x="72" y="64"/>
                </a:lnTo>
                <a:lnTo>
                  <a:pt x="85" y="65"/>
                </a:lnTo>
                <a:lnTo>
                  <a:pt x="165" y="72"/>
                </a:lnTo>
                <a:lnTo>
                  <a:pt x="205" y="76"/>
                </a:lnTo>
                <a:lnTo>
                  <a:pt x="208" y="77"/>
                </a:lnTo>
                <a:lnTo>
                  <a:pt x="214" y="77"/>
                </a:lnTo>
                <a:lnTo>
                  <a:pt x="217" y="77"/>
                </a:lnTo>
                <a:lnTo>
                  <a:pt x="221" y="78"/>
                </a:lnTo>
                <a:lnTo>
                  <a:pt x="255" y="7"/>
                </a:lnTo>
                <a:lnTo>
                  <a:pt x="244" y="6"/>
                </a:lnTo>
                <a:lnTo>
                  <a:pt x="233" y="4"/>
                </a:lnTo>
                <a:lnTo>
                  <a:pt x="223" y="3"/>
                </a:lnTo>
                <a:lnTo>
                  <a:pt x="210" y="2"/>
                </a:lnTo>
                <a:lnTo>
                  <a:pt x="199" y="2"/>
                </a:lnTo>
                <a:lnTo>
                  <a:pt x="188" y="1"/>
                </a:lnTo>
                <a:lnTo>
                  <a:pt x="176" y="0"/>
                </a:lnTo>
                <a:lnTo>
                  <a:pt x="165" y="0"/>
                </a:lnTo>
                <a:lnTo>
                  <a:pt x="85" y="0"/>
                </a:lnTo>
                <a:lnTo>
                  <a:pt x="78" y="0"/>
                </a:lnTo>
                <a:lnTo>
                  <a:pt x="69" y="1"/>
                </a:lnTo>
                <a:lnTo>
                  <a:pt x="62" y="2"/>
                </a:lnTo>
                <a:lnTo>
                  <a:pt x="54" y="3"/>
                </a:lnTo>
                <a:lnTo>
                  <a:pt x="47" y="4"/>
                </a:lnTo>
                <a:lnTo>
                  <a:pt x="40" y="6"/>
                </a:lnTo>
                <a:lnTo>
                  <a:pt x="33" y="8"/>
                </a:lnTo>
                <a:lnTo>
                  <a:pt x="25" y="10"/>
                </a:lnTo>
                <a:close/>
              </a:path>
            </a:pathLst>
          </a:custGeom>
          <a:solidFill>
            <a:srgbClr val="3D3D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34826" name="Freeform 20">
            <a:extLst>
              <a:ext uri="{FF2B5EF4-FFF2-40B4-BE49-F238E27FC236}">
                <a16:creationId xmlns:a16="http://schemas.microsoft.com/office/drawing/2014/main" id="{6D2CC63E-8369-4660-AE73-69C0E60CCD02}"/>
              </a:ext>
            </a:extLst>
          </p:cNvPr>
          <p:cNvSpPr>
            <a:spLocks/>
          </p:cNvSpPr>
          <p:nvPr/>
        </p:nvSpPr>
        <p:spPr bwMode="auto">
          <a:xfrm>
            <a:off x="5954614" y="5131594"/>
            <a:ext cx="1394519" cy="766465"/>
          </a:xfrm>
          <a:custGeom>
            <a:avLst/>
            <a:gdLst>
              <a:gd name="T0" fmla="*/ 638175 w 937"/>
              <a:gd name="T1" fmla="*/ 555625 h 1030"/>
              <a:gd name="T2" fmla="*/ 561975 w 937"/>
              <a:gd name="T3" fmla="*/ 554038 h 1030"/>
              <a:gd name="T4" fmla="*/ 476250 w 937"/>
              <a:gd name="T5" fmla="*/ 550863 h 1030"/>
              <a:gd name="T6" fmla="*/ 396875 w 937"/>
              <a:gd name="T7" fmla="*/ 546100 h 1030"/>
              <a:gd name="T8" fmla="*/ 330200 w 937"/>
              <a:gd name="T9" fmla="*/ 540544 h 1030"/>
              <a:gd name="T10" fmla="*/ 292100 w 937"/>
              <a:gd name="T11" fmla="*/ 472282 h 1030"/>
              <a:gd name="T12" fmla="*/ 365125 w 937"/>
              <a:gd name="T13" fmla="*/ 477044 h 1030"/>
              <a:gd name="T14" fmla="*/ 427037 w 937"/>
              <a:gd name="T15" fmla="*/ 483394 h 1030"/>
              <a:gd name="T16" fmla="*/ 496887 w 937"/>
              <a:gd name="T17" fmla="*/ 488950 h 1030"/>
              <a:gd name="T18" fmla="*/ 568325 w 937"/>
              <a:gd name="T19" fmla="*/ 492919 h 1030"/>
              <a:gd name="T20" fmla="*/ 639762 w 937"/>
              <a:gd name="T21" fmla="*/ 496094 h 1030"/>
              <a:gd name="T22" fmla="*/ 787400 w 937"/>
              <a:gd name="T23" fmla="*/ 496094 h 1030"/>
              <a:gd name="T24" fmla="*/ 827087 w 937"/>
              <a:gd name="T25" fmla="*/ 441325 h 1030"/>
              <a:gd name="T26" fmla="*/ 682625 w 937"/>
              <a:gd name="T27" fmla="*/ 435769 h 1030"/>
              <a:gd name="T28" fmla="*/ 571500 w 937"/>
              <a:gd name="T29" fmla="*/ 428625 h 1030"/>
              <a:gd name="T30" fmla="*/ 519112 w 937"/>
              <a:gd name="T31" fmla="*/ 424657 h 1030"/>
              <a:gd name="T32" fmla="*/ 471487 w 937"/>
              <a:gd name="T33" fmla="*/ 419894 h 1030"/>
              <a:gd name="T34" fmla="*/ 427037 w 937"/>
              <a:gd name="T35" fmla="*/ 415132 h 1030"/>
              <a:gd name="T36" fmla="*/ 387350 w 937"/>
              <a:gd name="T37" fmla="*/ 408782 h 1030"/>
              <a:gd name="T38" fmla="*/ 344487 w 937"/>
              <a:gd name="T39" fmla="*/ 398463 h 1030"/>
              <a:gd name="T40" fmla="*/ 295275 w 937"/>
              <a:gd name="T41" fmla="*/ 378619 h 1030"/>
              <a:gd name="T42" fmla="*/ 273050 w 937"/>
              <a:gd name="T43" fmla="*/ 351631 h 1030"/>
              <a:gd name="T44" fmla="*/ 276225 w 937"/>
              <a:gd name="T45" fmla="*/ 324644 h 1030"/>
              <a:gd name="T46" fmla="*/ 309562 w 937"/>
              <a:gd name="T47" fmla="*/ 303213 h 1030"/>
              <a:gd name="T48" fmla="*/ 376237 w 937"/>
              <a:gd name="T49" fmla="*/ 283369 h 1030"/>
              <a:gd name="T50" fmla="*/ 468312 w 937"/>
              <a:gd name="T51" fmla="*/ 268288 h 1030"/>
              <a:gd name="T52" fmla="*/ 582612 w 937"/>
              <a:gd name="T53" fmla="*/ 257175 h 1030"/>
              <a:gd name="T54" fmla="*/ 671512 w 937"/>
              <a:gd name="T55" fmla="*/ 201613 h 1030"/>
              <a:gd name="T56" fmla="*/ 833437 w 937"/>
              <a:gd name="T57" fmla="*/ 253206 h 1030"/>
              <a:gd name="T58" fmla="*/ 893762 w 937"/>
              <a:gd name="T59" fmla="*/ 254794 h 1030"/>
              <a:gd name="T60" fmla="*/ 962025 w 937"/>
              <a:gd name="T61" fmla="*/ 257969 h 1030"/>
              <a:gd name="T62" fmla="*/ 1000125 w 937"/>
              <a:gd name="T63" fmla="*/ 259556 h 1030"/>
              <a:gd name="T64" fmla="*/ 1050925 w 937"/>
              <a:gd name="T65" fmla="*/ 223044 h 1030"/>
              <a:gd name="T66" fmla="*/ 1484312 w 937"/>
              <a:gd name="T67" fmla="*/ 81756 h 1030"/>
              <a:gd name="T68" fmla="*/ 1473200 w 937"/>
              <a:gd name="T69" fmla="*/ 81756 h 1030"/>
              <a:gd name="T70" fmla="*/ 1316037 w 937"/>
              <a:gd name="T71" fmla="*/ 68263 h 1030"/>
              <a:gd name="T72" fmla="*/ 1211262 w 937"/>
              <a:gd name="T73" fmla="*/ 32544 h 1030"/>
              <a:gd name="T74" fmla="*/ 1189037 w 937"/>
              <a:gd name="T75" fmla="*/ 794 h 1030"/>
              <a:gd name="T76" fmla="*/ 1189037 w 937"/>
              <a:gd name="T77" fmla="*/ 0 h 1030"/>
              <a:gd name="T78" fmla="*/ 292100 w 937"/>
              <a:gd name="T79" fmla="*/ 0 h 1030"/>
              <a:gd name="T80" fmla="*/ 287337 w 937"/>
              <a:gd name="T81" fmla="*/ 16669 h 1030"/>
              <a:gd name="T82" fmla="*/ 209550 w 937"/>
              <a:gd name="T83" fmla="*/ 57944 h 1030"/>
              <a:gd name="T84" fmla="*/ 63500 w 937"/>
              <a:gd name="T85" fmla="*/ 80169 h 1030"/>
              <a:gd name="T86" fmla="*/ 3175 w 937"/>
              <a:gd name="T87" fmla="*/ 81756 h 1030"/>
              <a:gd name="T88" fmla="*/ 0 w 937"/>
              <a:gd name="T89" fmla="*/ 733425 h 1030"/>
              <a:gd name="T90" fmla="*/ 3175 w 937"/>
              <a:gd name="T91" fmla="*/ 733425 h 1030"/>
              <a:gd name="T92" fmla="*/ 117475 w 937"/>
              <a:gd name="T93" fmla="*/ 740569 h 1030"/>
              <a:gd name="T94" fmla="*/ 244475 w 937"/>
              <a:gd name="T95" fmla="*/ 769144 h 1030"/>
              <a:gd name="T96" fmla="*/ 292100 w 937"/>
              <a:gd name="T97" fmla="*/ 815182 h 1030"/>
              <a:gd name="T98" fmla="*/ 292100 w 937"/>
              <a:gd name="T99" fmla="*/ 816769 h 1030"/>
              <a:gd name="T100" fmla="*/ 685800 w 937"/>
              <a:gd name="T101" fmla="*/ 600075 h 103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937" h="1030">
                <a:moveTo>
                  <a:pt x="430" y="701"/>
                </a:moveTo>
                <a:lnTo>
                  <a:pt x="416" y="701"/>
                </a:lnTo>
                <a:lnTo>
                  <a:pt x="402" y="700"/>
                </a:lnTo>
                <a:lnTo>
                  <a:pt x="387" y="700"/>
                </a:lnTo>
                <a:lnTo>
                  <a:pt x="371" y="699"/>
                </a:lnTo>
                <a:lnTo>
                  <a:pt x="354" y="698"/>
                </a:lnTo>
                <a:lnTo>
                  <a:pt x="336" y="697"/>
                </a:lnTo>
                <a:lnTo>
                  <a:pt x="318" y="695"/>
                </a:lnTo>
                <a:lnTo>
                  <a:pt x="300" y="694"/>
                </a:lnTo>
                <a:lnTo>
                  <a:pt x="282" y="692"/>
                </a:lnTo>
                <a:lnTo>
                  <a:pt x="266" y="690"/>
                </a:lnTo>
                <a:lnTo>
                  <a:pt x="250" y="688"/>
                </a:lnTo>
                <a:lnTo>
                  <a:pt x="235" y="686"/>
                </a:lnTo>
                <a:lnTo>
                  <a:pt x="221" y="683"/>
                </a:lnTo>
                <a:lnTo>
                  <a:pt x="208" y="681"/>
                </a:lnTo>
                <a:lnTo>
                  <a:pt x="197" y="679"/>
                </a:lnTo>
                <a:lnTo>
                  <a:pt x="186" y="675"/>
                </a:lnTo>
                <a:lnTo>
                  <a:pt x="184" y="595"/>
                </a:lnTo>
                <a:lnTo>
                  <a:pt x="206" y="594"/>
                </a:lnTo>
                <a:lnTo>
                  <a:pt x="219" y="598"/>
                </a:lnTo>
                <a:lnTo>
                  <a:pt x="230" y="601"/>
                </a:lnTo>
                <a:lnTo>
                  <a:pt x="242" y="604"/>
                </a:lnTo>
                <a:lnTo>
                  <a:pt x="257" y="607"/>
                </a:lnTo>
                <a:lnTo>
                  <a:pt x="269" y="609"/>
                </a:lnTo>
                <a:lnTo>
                  <a:pt x="284" y="612"/>
                </a:lnTo>
                <a:lnTo>
                  <a:pt x="298" y="614"/>
                </a:lnTo>
                <a:lnTo>
                  <a:pt x="313" y="616"/>
                </a:lnTo>
                <a:lnTo>
                  <a:pt x="327" y="618"/>
                </a:lnTo>
                <a:lnTo>
                  <a:pt x="344" y="620"/>
                </a:lnTo>
                <a:lnTo>
                  <a:pt x="358" y="621"/>
                </a:lnTo>
                <a:lnTo>
                  <a:pt x="373" y="622"/>
                </a:lnTo>
                <a:lnTo>
                  <a:pt x="387" y="624"/>
                </a:lnTo>
                <a:lnTo>
                  <a:pt x="403" y="625"/>
                </a:lnTo>
                <a:lnTo>
                  <a:pt x="418" y="625"/>
                </a:lnTo>
                <a:lnTo>
                  <a:pt x="432" y="626"/>
                </a:lnTo>
                <a:lnTo>
                  <a:pt x="496" y="625"/>
                </a:lnTo>
                <a:lnTo>
                  <a:pt x="528" y="557"/>
                </a:lnTo>
                <a:lnTo>
                  <a:pt x="525" y="556"/>
                </a:lnTo>
                <a:lnTo>
                  <a:pt x="521" y="556"/>
                </a:lnTo>
                <a:lnTo>
                  <a:pt x="517" y="555"/>
                </a:lnTo>
                <a:lnTo>
                  <a:pt x="514" y="555"/>
                </a:lnTo>
                <a:lnTo>
                  <a:pt x="430" y="549"/>
                </a:lnTo>
                <a:lnTo>
                  <a:pt x="382" y="543"/>
                </a:lnTo>
                <a:lnTo>
                  <a:pt x="371" y="541"/>
                </a:lnTo>
                <a:lnTo>
                  <a:pt x="360" y="540"/>
                </a:lnTo>
                <a:lnTo>
                  <a:pt x="349" y="538"/>
                </a:lnTo>
                <a:lnTo>
                  <a:pt x="338" y="537"/>
                </a:lnTo>
                <a:lnTo>
                  <a:pt x="327" y="535"/>
                </a:lnTo>
                <a:lnTo>
                  <a:pt x="316" y="533"/>
                </a:lnTo>
                <a:lnTo>
                  <a:pt x="307" y="531"/>
                </a:lnTo>
                <a:lnTo>
                  <a:pt x="297" y="529"/>
                </a:lnTo>
                <a:lnTo>
                  <a:pt x="288" y="527"/>
                </a:lnTo>
                <a:lnTo>
                  <a:pt x="278" y="525"/>
                </a:lnTo>
                <a:lnTo>
                  <a:pt x="269" y="523"/>
                </a:lnTo>
                <a:lnTo>
                  <a:pt x="260" y="520"/>
                </a:lnTo>
                <a:lnTo>
                  <a:pt x="253" y="518"/>
                </a:lnTo>
                <a:lnTo>
                  <a:pt x="244" y="515"/>
                </a:lnTo>
                <a:lnTo>
                  <a:pt x="237" y="512"/>
                </a:lnTo>
                <a:lnTo>
                  <a:pt x="230" y="509"/>
                </a:lnTo>
                <a:lnTo>
                  <a:pt x="217" y="502"/>
                </a:lnTo>
                <a:lnTo>
                  <a:pt x="206" y="494"/>
                </a:lnTo>
                <a:lnTo>
                  <a:pt x="195" y="486"/>
                </a:lnTo>
                <a:lnTo>
                  <a:pt x="186" y="477"/>
                </a:lnTo>
                <a:lnTo>
                  <a:pt x="179" y="467"/>
                </a:lnTo>
                <a:lnTo>
                  <a:pt x="174" y="455"/>
                </a:lnTo>
                <a:lnTo>
                  <a:pt x="172" y="443"/>
                </a:lnTo>
                <a:lnTo>
                  <a:pt x="170" y="430"/>
                </a:lnTo>
                <a:lnTo>
                  <a:pt x="172" y="419"/>
                </a:lnTo>
                <a:lnTo>
                  <a:pt x="174" y="409"/>
                </a:lnTo>
                <a:lnTo>
                  <a:pt x="179" y="400"/>
                </a:lnTo>
                <a:lnTo>
                  <a:pt x="186" y="391"/>
                </a:lnTo>
                <a:lnTo>
                  <a:pt x="195" y="382"/>
                </a:lnTo>
                <a:lnTo>
                  <a:pt x="208" y="373"/>
                </a:lnTo>
                <a:lnTo>
                  <a:pt x="221" y="365"/>
                </a:lnTo>
                <a:lnTo>
                  <a:pt x="237" y="357"/>
                </a:lnTo>
                <a:lnTo>
                  <a:pt x="255" y="350"/>
                </a:lnTo>
                <a:lnTo>
                  <a:pt x="273" y="343"/>
                </a:lnTo>
                <a:lnTo>
                  <a:pt x="295" y="338"/>
                </a:lnTo>
                <a:lnTo>
                  <a:pt x="318" y="332"/>
                </a:lnTo>
                <a:lnTo>
                  <a:pt x="342" y="328"/>
                </a:lnTo>
                <a:lnTo>
                  <a:pt x="367" y="324"/>
                </a:lnTo>
                <a:lnTo>
                  <a:pt x="396" y="322"/>
                </a:lnTo>
                <a:lnTo>
                  <a:pt x="425" y="320"/>
                </a:lnTo>
                <a:lnTo>
                  <a:pt x="423" y="254"/>
                </a:lnTo>
                <a:lnTo>
                  <a:pt x="510" y="254"/>
                </a:lnTo>
                <a:lnTo>
                  <a:pt x="512" y="319"/>
                </a:lnTo>
                <a:lnTo>
                  <a:pt x="525" y="319"/>
                </a:lnTo>
                <a:lnTo>
                  <a:pt x="535" y="320"/>
                </a:lnTo>
                <a:lnTo>
                  <a:pt x="548" y="320"/>
                </a:lnTo>
                <a:lnTo>
                  <a:pt x="563" y="321"/>
                </a:lnTo>
                <a:lnTo>
                  <a:pt x="575" y="322"/>
                </a:lnTo>
                <a:lnTo>
                  <a:pt x="590" y="323"/>
                </a:lnTo>
                <a:lnTo>
                  <a:pt x="606" y="325"/>
                </a:lnTo>
                <a:lnTo>
                  <a:pt x="621" y="326"/>
                </a:lnTo>
                <a:lnTo>
                  <a:pt x="624" y="326"/>
                </a:lnTo>
                <a:lnTo>
                  <a:pt x="630" y="327"/>
                </a:lnTo>
                <a:lnTo>
                  <a:pt x="635" y="327"/>
                </a:lnTo>
                <a:lnTo>
                  <a:pt x="639" y="328"/>
                </a:lnTo>
                <a:lnTo>
                  <a:pt x="662" y="281"/>
                </a:lnTo>
                <a:lnTo>
                  <a:pt x="937" y="324"/>
                </a:lnTo>
                <a:lnTo>
                  <a:pt x="937" y="103"/>
                </a:lnTo>
                <a:lnTo>
                  <a:pt x="935" y="103"/>
                </a:lnTo>
                <a:lnTo>
                  <a:pt x="934" y="103"/>
                </a:lnTo>
                <a:lnTo>
                  <a:pt x="930" y="103"/>
                </a:lnTo>
                <a:lnTo>
                  <a:pt x="928" y="103"/>
                </a:lnTo>
                <a:lnTo>
                  <a:pt x="892" y="101"/>
                </a:lnTo>
                <a:lnTo>
                  <a:pt x="858" y="95"/>
                </a:lnTo>
                <a:lnTo>
                  <a:pt x="829" y="86"/>
                </a:lnTo>
                <a:lnTo>
                  <a:pt x="801" y="73"/>
                </a:lnTo>
                <a:lnTo>
                  <a:pt x="780" y="58"/>
                </a:lnTo>
                <a:lnTo>
                  <a:pt x="763" y="41"/>
                </a:lnTo>
                <a:lnTo>
                  <a:pt x="753" y="21"/>
                </a:lnTo>
                <a:lnTo>
                  <a:pt x="749" y="1"/>
                </a:lnTo>
                <a:lnTo>
                  <a:pt x="749" y="0"/>
                </a:lnTo>
                <a:lnTo>
                  <a:pt x="184" y="0"/>
                </a:lnTo>
                <a:lnTo>
                  <a:pt x="184" y="1"/>
                </a:lnTo>
                <a:lnTo>
                  <a:pt x="181" y="21"/>
                </a:lnTo>
                <a:lnTo>
                  <a:pt x="170" y="41"/>
                </a:lnTo>
                <a:lnTo>
                  <a:pt x="154" y="58"/>
                </a:lnTo>
                <a:lnTo>
                  <a:pt x="132" y="73"/>
                </a:lnTo>
                <a:lnTo>
                  <a:pt x="105" y="86"/>
                </a:lnTo>
                <a:lnTo>
                  <a:pt x="74" y="95"/>
                </a:lnTo>
                <a:lnTo>
                  <a:pt x="40" y="101"/>
                </a:lnTo>
                <a:lnTo>
                  <a:pt x="3" y="103"/>
                </a:lnTo>
                <a:lnTo>
                  <a:pt x="2" y="103"/>
                </a:lnTo>
                <a:lnTo>
                  <a:pt x="0" y="103"/>
                </a:lnTo>
                <a:lnTo>
                  <a:pt x="0" y="924"/>
                </a:lnTo>
                <a:lnTo>
                  <a:pt x="2" y="924"/>
                </a:lnTo>
                <a:lnTo>
                  <a:pt x="3" y="924"/>
                </a:lnTo>
                <a:lnTo>
                  <a:pt x="40" y="926"/>
                </a:lnTo>
                <a:lnTo>
                  <a:pt x="74" y="933"/>
                </a:lnTo>
                <a:lnTo>
                  <a:pt x="105" y="942"/>
                </a:lnTo>
                <a:lnTo>
                  <a:pt x="132" y="954"/>
                </a:lnTo>
                <a:lnTo>
                  <a:pt x="154" y="969"/>
                </a:lnTo>
                <a:lnTo>
                  <a:pt x="170" y="987"/>
                </a:lnTo>
                <a:lnTo>
                  <a:pt x="181" y="1006"/>
                </a:lnTo>
                <a:lnTo>
                  <a:pt x="184" y="1027"/>
                </a:lnTo>
                <a:lnTo>
                  <a:pt x="184" y="1028"/>
                </a:lnTo>
                <a:lnTo>
                  <a:pt x="184" y="1029"/>
                </a:lnTo>
                <a:lnTo>
                  <a:pt x="184" y="1030"/>
                </a:lnTo>
                <a:lnTo>
                  <a:pt x="300" y="1030"/>
                </a:lnTo>
                <a:lnTo>
                  <a:pt x="432" y="756"/>
                </a:lnTo>
                <a:lnTo>
                  <a:pt x="430" y="701"/>
                </a:lnTo>
                <a:close/>
              </a:path>
            </a:pathLst>
          </a:custGeom>
          <a:solidFill>
            <a:srgbClr val="3D3D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34827" name="Freeform 21">
            <a:extLst>
              <a:ext uri="{FF2B5EF4-FFF2-40B4-BE49-F238E27FC236}">
                <a16:creationId xmlns:a16="http://schemas.microsoft.com/office/drawing/2014/main" id="{7550130E-53BB-41F6-8DA4-07DE1FFEF16B}"/>
              </a:ext>
            </a:extLst>
          </p:cNvPr>
          <p:cNvSpPr>
            <a:spLocks/>
          </p:cNvSpPr>
          <p:nvPr/>
        </p:nvSpPr>
        <p:spPr bwMode="auto">
          <a:xfrm>
            <a:off x="6457654" y="5442645"/>
            <a:ext cx="1936253" cy="802183"/>
          </a:xfrm>
          <a:custGeom>
            <a:avLst/>
            <a:gdLst>
              <a:gd name="T0" fmla="*/ 1997075 w 1301"/>
              <a:gd name="T1" fmla="*/ 164947 h 1079"/>
              <a:gd name="T2" fmla="*/ 1911350 w 1301"/>
              <a:gd name="T3" fmla="*/ 145122 h 1079"/>
              <a:gd name="T4" fmla="*/ 1855787 w 1301"/>
              <a:gd name="T5" fmla="*/ 118159 h 1079"/>
              <a:gd name="T6" fmla="*/ 1841500 w 1301"/>
              <a:gd name="T7" fmla="*/ 87232 h 1079"/>
              <a:gd name="T8" fmla="*/ 1852612 w 1301"/>
              <a:gd name="T9" fmla="*/ 70578 h 1079"/>
              <a:gd name="T10" fmla="*/ 1852612 w 1301"/>
              <a:gd name="T11" fmla="*/ 70578 h 1079"/>
              <a:gd name="T12" fmla="*/ 992187 w 1301"/>
              <a:gd name="T13" fmla="*/ 0 h 1079"/>
              <a:gd name="T14" fmla="*/ 992187 w 1301"/>
              <a:gd name="T15" fmla="*/ 0 h 1079"/>
              <a:gd name="T16" fmla="*/ 992187 w 1301"/>
              <a:gd name="T17" fmla="*/ 793 h 1079"/>
              <a:gd name="T18" fmla="*/ 939800 w 1301"/>
              <a:gd name="T19" fmla="*/ 29342 h 1079"/>
              <a:gd name="T20" fmla="*/ 854075 w 1301"/>
              <a:gd name="T21" fmla="*/ 49960 h 1079"/>
              <a:gd name="T22" fmla="*/ 750887 w 1301"/>
              <a:gd name="T23" fmla="*/ 59476 h 1079"/>
              <a:gd name="T24" fmla="*/ 638175 w 1301"/>
              <a:gd name="T25" fmla="*/ 56304 h 1079"/>
              <a:gd name="T26" fmla="*/ 638175 w 1301"/>
              <a:gd name="T27" fmla="*/ 56304 h 1079"/>
              <a:gd name="T28" fmla="*/ 635000 w 1301"/>
              <a:gd name="T29" fmla="*/ 56304 h 1079"/>
              <a:gd name="T30" fmla="*/ 0 w 1301"/>
              <a:gd name="T31" fmla="*/ 682785 h 1079"/>
              <a:gd name="T32" fmla="*/ 3175 w 1301"/>
              <a:gd name="T33" fmla="*/ 683578 h 1079"/>
              <a:gd name="T34" fmla="*/ 6350 w 1301"/>
              <a:gd name="T35" fmla="*/ 683578 h 1079"/>
              <a:gd name="T36" fmla="*/ 106362 w 1301"/>
              <a:gd name="T37" fmla="*/ 697852 h 1079"/>
              <a:gd name="T38" fmla="*/ 177800 w 1301"/>
              <a:gd name="T39" fmla="*/ 721643 h 1079"/>
              <a:gd name="T40" fmla="*/ 209550 w 1301"/>
              <a:gd name="T41" fmla="*/ 751777 h 1079"/>
              <a:gd name="T42" fmla="*/ 201612 w 1301"/>
              <a:gd name="T43" fmla="*/ 783498 h 1079"/>
              <a:gd name="T44" fmla="*/ 201612 w 1301"/>
              <a:gd name="T45" fmla="*/ 784291 h 1079"/>
              <a:gd name="T46" fmla="*/ 201612 w 1301"/>
              <a:gd name="T47" fmla="*/ 785877 h 1079"/>
              <a:gd name="T48" fmla="*/ 1060450 w 1301"/>
              <a:gd name="T49" fmla="*/ 854869 h 1079"/>
              <a:gd name="T50" fmla="*/ 1060450 w 1301"/>
              <a:gd name="T51" fmla="*/ 854076 h 1079"/>
              <a:gd name="T52" fmla="*/ 1082675 w 1301"/>
              <a:gd name="T53" fmla="*/ 837423 h 1079"/>
              <a:gd name="T54" fmla="*/ 1155700 w 1301"/>
              <a:gd name="T55" fmla="*/ 812839 h 1079"/>
              <a:gd name="T56" fmla="*/ 1249362 w 1301"/>
              <a:gd name="T57" fmla="*/ 797772 h 1079"/>
              <a:gd name="T58" fmla="*/ 1358900 w 1301"/>
              <a:gd name="T59" fmla="*/ 793807 h 1079"/>
              <a:gd name="T60" fmla="*/ 1419225 w 1301"/>
              <a:gd name="T61" fmla="*/ 797772 h 1079"/>
              <a:gd name="T62" fmla="*/ 1428750 w 1301"/>
              <a:gd name="T63" fmla="*/ 798565 h 1079"/>
              <a:gd name="T64" fmla="*/ 2065337 w 1301"/>
              <a:gd name="T65" fmla="*/ 172084 h 1079"/>
              <a:gd name="T66" fmla="*/ 2057400 w 1301"/>
              <a:gd name="T67" fmla="*/ 172084 h 1079"/>
              <a:gd name="T68" fmla="*/ 2051050 w 1301"/>
              <a:gd name="T69" fmla="*/ 170498 h 1079"/>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1301" h="1079">
                <a:moveTo>
                  <a:pt x="1292" y="215"/>
                </a:moveTo>
                <a:lnTo>
                  <a:pt x="1258" y="208"/>
                </a:lnTo>
                <a:lnTo>
                  <a:pt x="1229" y="197"/>
                </a:lnTo>
                <a:lnTo>
                  <a:pt x="1204" y="183"/>
                </a:lnTo>
                <a:lnTo>
                  <a:pt x="1184" y="167"/>
                </a:lnTo>
                <a:lnTo>
                  <a:pt x="1169" y="149"/>
                </a:lnTo>
                <a:lnTo>
                  <a:pt x="1162" y="129"/>
                </a:lnTo>
                <a:lnTo>
                  <a:pt x="1160" y="110"/>
                </a:lnTo>
                <a:lnTo>
                  <a:pt x="1167" y="90"/>
                </a:lnTo>
                <a:lnTo>
                  <a:pt x="1167" y="89"/>
                </a:lnTo>
                <a:lnTo>
                  <a:pt x="625" y="0"/>
                </a:lnTo>
                <a:lnTo>
                  <a:pt x="625" y="1"/>
                </a:lnTo>
                <a:lnTo>
                  <a:pt x="612" y="21"/>
                </a:lnTo>
                <a:lnTo>
                  <a:pt x="592" y="37"/>
                </a:lnTo>
                <a:lnTo>
                  <a:pt x="567" y="52"/>
                </a:lnTo>
                <a:lnTo>
                  <a:pt x="538" y="63"/>
                </a:lnTo>
                <a:lnTo>
                  <a:pt x="507" y="70"/>
                </a:lnTo>
                <a:lnTo>
                  <a:pt x="473" y="75"/>
                </a:lnTo>
                <a:lnTo>
                  <a:pt x="438" y="75"/>
                </a:lnTo>
                <a:lnTo>
                  <a:pt x="402" y="71"/>
                </a:lnTo>
                <a:lnTo>
                  <a:pt x="400" y="71"/>
                </a:lnTo>
                <a:lnTo>
                  <a:pt x="295" y="277"/>
                </a:lnTo>
                <a:lnTo>
                  <a:pt x="0" y="861"/>
                </a:lnTo>
                <a:lnTo>
                  <a:pt x="0" y="862"/>
                </a:lnTo>
                <a:lnTo>
                  <a:pt x="2" y="862"/>
                </a:lnTo>
                <a:lnTo>
                  <a:pt x="4" y="862"/>
                </a:lnTo>
                <a:lnTo>
                  <a:pt x="38" y="869"/>
                </a:lnTo>
                <a:lnTo>
                  <a:pt x="67" y="880"/>
                </a:lnTo>
                <a:lnTo>
                  <a:pt x="92" y="894"/>
                </a:lnTo>
                <a:lnTo>
                  <a:pt x="112" y="910"/>
                </a:lnTo>
                <a:lnTo>
                  <a:pt x="125" y="928"/>
                </a:lnTo>
                <a:lnTo>
                  <a:pt x="132" y="948"/>
                </a:lnTo>
                <a:lnTo>
                  <a:pt x="134" y="967"/>
                </a:lnTo>
                <a:lnTo>
                  <a:pt x="127" y="988"/>
                </a:lnTo>
                <a:lnTo>
                  <a:pt x="127" y="989"/>
                </a:lnTo>
                <a:lnTo>
                  <a:pt x="127" y="990"/>
                </a:lnTo>
                <a:lnTo>
                  <a:pt x="127" y="991"/>
                </a:lnTo>
                <a:lnTo>
                  <a:pt x="668" y="1079"/>
                </a:lnTo>
                <a:lnTo>
                  <a:pt x="668" y="1078"/>
                </a:lnTo>
                <a:lnTo>
                  <a:pt x="668" y="1077"/>
                </a:lnTo>
                <a:lnTo>
                  <a:pt x="670" y="1076"/>
                </a:lnTo>
                <a:lnTo>
                  <a:pt x="682" y="1056"/>
                </a:lnTo>
                <a:lnTo>
                  <a:pt x="702" y="1040"/>
                </a:lnTo>
                <a:lnTo>
                  <a:pt x="728" y="1025"/>
                </a:lnTo>
                <a:lnTo>
                  <a:pt x="755" y="1014"/>
                </a:lnTo>
                <a:lnTo>
                  <a:pt x="787" y="1006"/>
                </a:lnTo>
                <a:lnTo>
                  <a:pt x="822" y="1002"/>
                </a:lnTo>
                <a:lnTo>
                  <a:pt x="856" y="1001"/>
                </a:lnTo>
                <a:lnTo>
                  <a:pt x="892" y="1005"/>
                </a:lnTo>
                <a:lnTo>
                  <a:pt x="894" y="1006"/>
                </a:lnTo>
                <a:lnTo>
                  <a:pt x="898" y="1006"/>
                </a:lnTo>
                <a:lnTo>
                  <a:pt x="900" y="1007"/>
                </a:lnTo>
                <a:lnTo>
                  <a:pt x="901" y="1007"/>
                </a:lnTo>
                <a:lnTo>
                  <a:pt x="1301" y="217"/>
                </a:lnTo>
                <a:lnTo>
                  <a:pt x="1300" y="217"/>
                </a:lnTo>
                <a:lnTo>
                  <a:pt x="1296" y="217"/>
                </a:lnTo>
                <a:lnTo>
                  <a:pt x="1294" y="217"/>
                </a:lnTo>
                <a:lnTo>
                  <a:pt x="1292" y="215"/>
                </a:lnTo>
                <a:close/>
              </a:path>
            </a:pathLst>
          </a:custGeom>
          <a:solidFill>
            <a:srgbClr val="3D3D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34828" name="Freeform 22">
            <a:extLst>
              <a:ext uri="{FF2B5EF4-FFF2-40B4-BE49-F238E27FC236}">
                <a16:creationId xmlns:a16="http://schemas.microsoft.com/office/drawing/2014/main" id="{B49CA505-5A22-478D-A792-2432CF13354A}"/>
              </a:ext>
            </a:extLst>
          </p:cNvPr>
          <p:cNvSpPr>
            <a:spLocks/>
          </p:cNvSpPr>
          <p:nvPr/>
        </p:nvSpPr>
        <p:spPr bwMode="auto">
          <a:xfrm>
            <a:off x="6926461" y="5640586"/>
            <a:ext cx="1015008" cy="401836"/>
          </a:xfrm>
          <a:custGeom>
            <a:avLst/>
            <a:gdLst>
              <a:gd name="T0" fmla="*/ 960438 w 682"/>
              <a:gd name="T1" fmla="*/ 156369 h 540"/>
              <a:gd name="T2" fmla="*/ 904875 w 682"/>
              <a:gd name="T3" fmla="*/ 144463 h 540"/>
              <a:gd name="T4" fmla="*/ 839788 w 682"/>
              <a:gd name="T5" fmla="*/ 132556 h 540"/>
              <a:gd name="T6" fmla="*/ 766763 w 682"/>
              <a:gd name="T7" fmla="*/ 121444 h 540"/>
              <a:gd name="T8" fmla="*/ 595313 w 682"/>
              <a:gd name="T9" fmla="*/ 107156 h 540"/>
              <a:gd name="T10" fmla="*/ 546100 w 682"/>
              <a:gd name="T11" fmla="*/ 106363 h 540"/>
              <a:gd name="T12" fmla="*/ 488950 w 682"/>
              <a:gd name="T13" fmla="*/ 109538 h 540"/>
              <a:gd name="T14" fmla="*/ 447675 w 682"/>
              <a:gd name="T15" fmla="*/ 125413 h 540"/>
              <a:gd name="T16" fmla="*/ 465138 w 682"/>
              <a:gd name="T17" fmla="*/ 141288 h 540"/>
              <a:gd name="T18" fmla="*/ 506413 w 682"/>
              <a:gd name="T19" fmla="*/ 150019 h 540"/>
              <a:gd name="T20" fmla="*/ 669925 w 682"/>
              <a:gd name="T21" fmla="*/ 173038 h 540"/>
              <a:gd name="T22" fmla="*/ 836613 w 682"/>
              <a:gd name="T23" fmla="*/ 200025 h 540"/>
              <a:gd name="T24" fmla="*/ 933450 w 682"/>
              <a:gd name="T25" fmla="*/ 224631 h 540"/>
              <a:gd name="T26" fmla="*/ 989013 w 682"/>
              <a:gd name="T27" fmla="*/ 275431 h 540"/>
              <a:gd name="T28" fmla="*/ 933450 w 682"/>
              <a:gd name="T29" fmla="*/ 315913 h 540"/>
              <a:gd name="T30" fmla="*/ 833438 w 682"/>
              <a:gd name="T31" fmla="*/ 340519 h 540"/>
              <a:gd name="T32" fmla="*/ 692150 w 682"/>
              <a:gd name="T33" fmla="*/ 354013 h 540"/>
              <a:gd name="T34" fmla="*/ 528638 w 682"/>
              <a:gd name="T35" fmla="*/ 353219 h 540"/>
              <a:gd name="T36" fmla="*/ 347663 w 682"/>
              <a:gd name="T37" fmla="*/ 340519 h 540"/>
              <a:gd name="T38" fmla="*/ 258763 w 682"/>
              <a:gd name="T39" fmla="*/ 330994 h 540"/>
              <a:gd name="T40" fmla="*/ 160338 w 682"/>
              <a:gd name="T41" fmla="*/ 318294 h 540"/>
              <a:gd name="T42" fmla="*/ 69850 w 682"/>
              <a:gd name="T43" fmla="*/ 304006 h 540"/>
              <a:gd name="T44" fmla="*/ 0 w 682"/>
              <a:gd name="T45" fmla="*/ 288925 h 540"/>
              <a:gd name="T46" fmla="*/ 131763 w 682"/>
              <a:gd name="T47" fmla="*/ 238125 h 540"/>
              <a:gd name="T48" fmla="*/ 201613 w 682"/>
              <a:gd name="T49" fmla="*/ 253206 h 540"/>
              <a:gd name="T50" fmla="*/ 280988 w 682"/>
              <a:gd name="T51" fmla="*/ 267494 h 540"/>
              <a:gd name="T52" fmla="*/ 368300 w 682"/>
              <a:gd name="T53" fmla="*/ 279400 h 540"/>
              <a:gd name="T54" fmla="*/ 552450 w 682"/>
              <a:gd name="T55" fmla="*/ 293688 h 540"/>
              <a:gd name="T56" fmla="*/ 600075 w 682"/>
              <a:gd name="T57" fmla="*/ 293688 h 540"/>
              <a:gd name="T58" fmla="*/ 655638 w 682"/>
              <a:gd name="T59" fmla="*/ 290513 h 540"/>
              <a:gd name="T60" fmla="*/ 692150 w 682"/>
              <a:gd name="T61" fmla="*/ 271463 h 540"/>
              <a:gd name="T62" fmla="*/ 652463 w 682"/>
              <a:gd name="T63" fmla="*/ 250031 h 540"/>
              <a:gd name="T64" fmla="*/ 474663 w 682"/>
              <a:gd name="T65" fmla="*/ 224631 h 540"/>
              <a:gd name="T66" fmla="*/ 358775 w 682"/>
              <a:gd name="T67" fmla="*/ 206375 h 540"/>
              <a:gd name="T68" fmla="*/ 301625 w 682"/>
              <a:gd name="T69" fmla="*/ 194469 h 540"/>
              <a:gd name="T70" fmla="*/ 220663 w 682"/>
              <a:gd name="T71" fmla="*/ 174625 h 540"/>
              <a:gd name="T72" fmla="*/ 169863 w 682"/>
              <a:gd name="T73" fmla="*/ 146050 h 540"/>
              <a:gd name="T74" fmla="*/ 169863 w 682"/>
              <a:gd name="T75" fmla="*/ 110331 h 540"/>
              <a:gd name="T76" fmla="*/ 215900 w 682"/>
              <a:gd name="T77" fmla="*/ 78581 h 540"/>
              <a:gd name="T78" fmla="*/ 266700 w 682"/>
              <a:gd name="T79" fmla="*/ 64294 h 540"/>
              <a:gd name="T80" fmla="*/ 325438 w 682"/>
              <a:gd name="T81" fmla="*/ 54769 h 540"/>
              <a:gd name="T82" fmla="*/ 442913 w 682"/>
              <a:gd name="T83" fmla="*/ 46831 h 540"/>
              <a:gd name="T84" fmla="*/ 609600 w 682"/>
              <a:gd name="T85" fmla="*/ 47625 h 540"/>
              <a:gd name="T86" fmla="*/ 787400 w 682"/>
              <a:gd name="T87" fmla="*/ 60325 h 540"/>
              <a:gd name="T88" fmla="*/ 862013 w 682"/>
              <a:gd name="T89" fmla="*/ 69056 h 540"/>
              <a:gd name="T90" fmla="*/ 944563 w 682"/>
              <a:gd name="T91" fmla="*/ 80169 h 540"/>
              <a:gd name="T92" fmla="*/ 1025525 w 682"/>
              <a:gd name="T93" fmla="*/ 92075 h 540"/>
              <a:gd name="T94" fmla="*/ 1082675 w 682"/>
              <a:gd name="T95" fmla="*/ 103981 h 54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82" h="540">
                <a:moveTo>
                  <a:pt x="641" y="210"/>
                </a:moveTo>
                <a:lnTo>
                  <a:pt x="619" y="205"/>
                </a:lnTo>
                <a:lnTo>
                  <a:pt x="612" y="201"/>
                </a:lnTo>
                <a:lnTo>
                  <a:pt x="605" y="197"/>
                </a:lnTo>
                <a:lnTo>
                  <a:pt x="597" y="193"/>
                </a:lnTo>
                <a:lnTo>
                  <a:pt x="588" y="189"/>
                </a:lnTo>
                <a:lnTo>
                  <a:pt x="579" y="185"/>
                </a:lnTo>
                <a:lnTo>
                  <a:pt x="570" y="182"/>
                </a:lnTo>
                <a:lnTo>
                  <a:pt x="561" y="178"/>
                </a:lnTo>
                <a:lnTo>
                  <a:pt x="550" y="174"/>
                </a:lnTo>
                <a:lnTo>
                  <a:pt x="539" y="170"/>
                </a:lnTo>
                <a:lnTo>
                  <a:pt x="529" y="167"/>
                </a:lnTo>
                <a:lnTo>
                  <a:pt x="518" y="164"/>
                </a:lnTo>
                <a:lnTo>
                  <a:pt x="507" y="159"/>
                </a:lnTo>
                <a:lnTo>
                  <a:pt x="496" y="156"/>
                </a:lnTo>
                <a:lnTo>
                  <a:pt x="483" y="153"/>
                </a:lnTo>
                <a:lnTo>
                  <a:pt x="471" y="151"/>
                </a:lnTo>
                <a:lnTo>
                  <a:pt x="458" y="148"/>
                </a:lnTo>
                <a:lnTo>
                  <a:pt x="382" y="136"/>
                </a:lnTo>
                <a:lnTo>
                  <a:pt x="375" y="135"/>
                </a:lnTo>
                <a:lnTo>
                  <a:pt x="367" y="134"/>
                </a:lnTo>
                <a:lnTo>
                  <a:pt x="358" y="134"/>
                </a:lnTo>
                <a:lnTo>
                  <a:pt x="351" y="134"/>
                </a:lnTo>
                <a:lnTo>
                  <a:pt x="344" y="134"/>
                </a:lnTo>
                <a:lnTo>
                  <a:pt x="335" y="134"/>
                </a:lnTo>
                <a:lnTo>
                  <a:pt x="328" y="134"/>
                </a:lnTo>
                <a:lnTo>
                  <a:pt x="320" y="135"/>
                </a:lnTo>
                <a:lnTo>
                  <a:pt x="308" y="138"/>
                </a:lnTo>
                <a:lnTo>
                  <a:pt x="297" y="141"/>
                </a:lnTo>
                <a:lnTo>
                  <a:pt x="290" y="146"/>
                </a:lnTo>
                <a:lnTo>
                  <a:pt x="284" y="152"/>
                </a:lnTo>
                <a:lnTo>
                  <a:pt x="282" y="158"/>
                </a:lnTo>
                <a:lnTo>
                  <a:pt x="282" y="165"/>
                </a:lnTo>
                <a:lnTo>
                  <a:pt x="286" y="171"/>
                </a:lnTo>
                <a:lnTo>
                  <a:pt x="290" y="176"/>
                </a:lnTo>
                <a:lnTo>
                  <a:pt x="293" y="178"/>
                </a:lnTo>
                <a:lnTo>
                  <a:pt x="299" y="181"/>
                </a:lnTo>
                <a:lnTo>
                  <a:pt x="304" y="183"/>
                </a:lnTo>
                <a:lnTo>
                  <a:pt x="311" y="186"/>
                </a:lnTo>
                <a:lnTo>
                  <a:pt x="319" y="189"/>
                </a:lnTo>
                <a:lnTo>
                  <a:pt x="328" y="192"/>
                </a:lnTo>
                <a:lnTo>
                  <a:pt x="338" y="195"/>
                </a:lnTo>
                <a:lnTo>
                  <a:pt x="349" y="198"/>
                </a:lnTo>
                <a:lnTo>
                  <a:pt x="422" y="218"/>
                </a:lnTo>
                <a:lnTo>
                  <a:pt x="458" y="228"/>
                </a:lnTo>
                <a:lnTo>
                  <a:pt x="483" y="236"/>
                </a:lnTo>
                <a:lnTo>
                  <a:pt x="505" y="243"/>
                </a:lnTo>
                <a:lnTo>
                  <a:pt x="527" y="252"/>
                </a:lnTo>
                <a:lnTo>
                  <a:pt x="545" y="259"/>
                </a:lnTo>
                <a:lnTo>
                  <a:pt x="561" y="267"/>
                </a:lnTo>
                <a:lnTo>
                  <a:pt x="576" y="275"/>
                </a:lnTo>
                <a:lnTo>
                  <a:pt x="588" y="283"/>
                </a:lnTo>
                <a:lnTo>
                  <a:pt x="599" y="292"/>
                </a:lnTo>
                <a:lnTo>
                  <a:pt x="614" y="308"/>
                </a:lnTo>
                <a:lnTo>
                  <a:pt x="623" y="326"/>
                </a:lnTo>
                <a:lnTo>
                  <a:pt x="623" y="347"/>
                </a:lnTo>
                <a:lnTo>
                  <a:pt x="614" y="367"/>
                </a:lnTo>
                <a:lnTo>
                  <a:pt x="606" y="379"/>
                </a:lnTo>
                <a:lnTo>
                  <a:pt x="599" y="389"/>
                </a:lnTo>
                <a:lnTo>
                  <a:pt x="588" y="398"/>
                </a:lnTo>
                <a:lnTo>
                  <a:pt x="576" y="407"/>
                </a:lnTo>
                <a:lnTo>
                  <a:pt x="559" y="415"/>
                </a:lnTo>
                <a:lnTo>
                  <a:pt x="543" y="423"/>
                </a:lnTo>
                <a:lnTo>
                  <a:pt x="525" y="429"/>
                </a:lnTo>
                <a:lnTo>
                  <a:pt x="505" y="435"/>
                </a:lnTo>
                <a:lnTo>
                  <a:pt x="483" y="440"/>
                </a:lnTo>
                <a:lnTo>
                  <a:pt x="460" y="443"/>
                </a:lnTo>
                <a:lnTo>
                  <a:pt x="436" y="446"/>
                </a:lnTo>
                <a:lnTo>
                  <a:pt x="411" y="447"/>
                </a:lnTo>
                <a:lnTo>
                  <a:pt x="386" y="447"/>
                </a:lnTo>
                <a:lnTo>
                  <a:pt x="360" y="447"/>
                </a:lnTo>
                <a:lnTo>
                  <a:pt x="333" y="445"/>
                </a:lnTo>
                <a:lnTo>
                  <a:pt x="304" y="442"/>
                </a:lnTo>
                <a:lnTo>
                  <a:pt x="252" y="540"/>
                </a:lnTo>
                <a:lnTo>
                  <a:pt x="168" y="526"/>
                </a:lnTo>
                <a:lnTo>
                  <a:pt x="219" y="429"/>
                </a:lnTo>
                <a:lnTo>
                  <a:pt x="206" y="427"/>
                </a:lnTo>
                <a:lnTo>
                  <a:pt x="192" y="424"/>
                </a:lnTo>
                <a:lnTo>
                  <a:pt x="177" y="421"/>
                </a:lnTo>
                <a:lnTo>
                  <a:pt x="163" y="417"/>
                </a:lnTo>
                <a:lnTo>
                  <a:pt x="148" y="413"/>
                </a:lnTo>
                <a:lnTo>
                  <a:pt x="134" y="409"/>
                </a:lnTo>
                <a:lnTo>
                  <a:pt x="118" y="405"/>
                </a:lnTo>
                <a:lnTo>
                  <a:pt x="101" y="401"/>
                </a:lnTo>
                <a:lnTo>
                  <a:pt x="85" y="396"/>
                </a:lnTo>
                <a:lnTo>
                  <a:pt x="71" y="392"/>
                </a:lnTo>
                <a:lnTo>
                  <a:pt x="56" y="387"/>
                </a:lnTo>
                <a:lnTo>
                  <a:pt x="44" y="383"/>
                </a:lnTo>
                <a:lnTo>
                  <a:pt x="31" y="378"/>
                </a:lnTo>
                <a:lnTo>
                  <a:pt x="20" y="373"/>
                </a:lnTo>
                <a:lnTo>
                  <a:pt x="9" y="368"/>
                </a:lnTo>
                <a:lnTo>
                  <a:pt x="0" y="364"/>
                </a:lnTo>
                <a:lnTo>
                  <a:pt x="42" y="285"/>
                </a:lnTo>
                <a:lnTo>
                  <a:pt x="63" y="289"/>
                </a:lnTo>
                <a:lnTo>
                  <a:pt x="72" y="295"/>
                </a:lnTo>
                <a:lnTo>
                  <a:pt x="83" y="300"/>
                </a:lnTo>
                <a:lnTo>
                  <a:pt x="92" y="305"/>
                </a:lnTo>
                <a:lnTo>
                  <a:pt x="103" y="309"/>
                </a:lnTo>
                <a:lnTo>
                  <a:pt x="114" y="314"/>
                </a:lnTo>
                <a:lnTo>
                  <a:pt x="127" y="319"/>
                </a:lnTo>
                <a:lnTo>
                  <a:pt x="139" y="323"/>
                </a:lnTo>
                <a:lnTo>
                  <a:pt x="152" y="328"/>
                </a:lnTo>
                <a:lnTo>
                  <a:pt x="165" y="332"/>
                </a:lnTo>
                <a:lnTo>
                  <a:pt x="177" y="337"/>
                </a:lnTo>
                <a:lnTo>
                  <a:pt x="192" y="341"/>
                </a:lnTo>
                <a:lnTo>
                  <a:pt x="205" y="345"/>
                </a:lnTo>
                <a:lnTo>
                  <a:pt x="219" y="348"/>
                </a:lnTo>
                <a:lnTo>
                  <a:pt x="232" y="352"/>
                </a:lnTo>
                <a:lnTo>
                  <a:pt x="246" y="355"/>
                </a:lnTo>
                <a:lnTo>
                  <a:pt x="261" y="358"/>
                </a:lnTo>
                <a:lnTo>
                  <a:pt x="340" y="370"/>
                </a:lnTo>
                <a:lnTo>
                  <a:pt x="348" y="370"/>
                </a:lnTo>
                <a:lnTo>
                  <a:pt x="357" y="371"/>
                </a:lnTo>
                <a:lnTo>
                  <a:pt x="364" y="371"/>
                </a:lnTo>
                <a:lnTo>
                  <a:pt x="371" y="370"/>
                </a:lnTo>
                <a:lnTo>
                  <a:pt x="378" y="370"/>
                </a:lnTo>
                <a:lnTo>
                  <a:pt x="386" y="370"/>
                </a:lnTo>
                <a:lnTo>
                  <a:pt x="393" y="369"/>
                </a:lnTo>
                <a:lnTo>
                  <a:pt x="400" y="368"/>
                </a:lnTo>
                <a:lnTo>
                  <a:pt x="413" y="366"/>
                </a:lnTo>
                <a:lnTo>
                  <a:pt x="422" y="361"/>
                </a:lnTo>
                <a:lnTo>
                  <a:pt x="429" y="356"/>
                </a:lnTo>
                <a:lnTo>
                  <a:pt x="434" y="349"/>
                </a:lnTo>
                <a:lnTo>
                  <a:pt x="436" y="342"/>
                </a:lnTo>
                <a:lnTo>
                  <a:pt x="436" y="335"/>
                </a:lnTo>
                <a:lnTo>
                  <a:pt x="431" y="327"/>
                </a:lnTo>
                <a:lnTo>
                  <a:pt x="422" y="321"/>
                </a:lnTo>
                <a:lnTo>
                  <a:pt x="411" y="315"/>
                </a:lnTo>
                <a:lnTo>
                  <a:pt x="398" y="310"/>
                </a:lnTo>
                <a:lnTo>
                  <a:pt x="387" y="306"/>
                </a:lnTo>
                <a:lnTo>
                  <a:pt x="375" y="303"/>
                </a:lnTo>
                <a:lnTo>
                  <a:pt x="299" y="283"/>
                </a:lnTo>
                <a:lnTo>
                  <a:pt x="255" y="269"/>
                </a:lnTo>
                <a:lnTo>
                  <a:pt x="244" y="266"/>
                </a:lnTo>
                <a:lnTo>
                  <a:pt x="235" y="263"/>
                </a:lnTo>
                <a:lnTo>
                  <a:pt x="226" y="260"/>
                </a:lnTo>
                <a:lnTo>
                  <a:pt x="217" y="256"/>
                </a:lnTo>
                <a:lnTo>
                  <a:pt x="208" y="253"/>
                </a:lnTo>
                <a:lnTo>
                  <a:pt x="199" y="250"/>
                </a:lnTo>
                <a:lnTo>
                  <a:pt x="190" y="245"/>
                </a:lnTo>
                <a:lnTo>
                  <a:pt x="181" y="242"/>
                </a:lnTo>
                <a:lnTo>
                  <a:pt x="165" y="235"/>
                </a:lnTo>
                <a:lnTo>
                  <a:pt x="152" y="228"/>
                </a:lnTo>
                <a:lnTo>
                  <a:pt x="139" y="220"/>
                </a:lnTo>
                <a:lnTo>
                  <a:pt x="129" y="212"/>
                </a:lnTo>
                <a:lnTo>
                  <a:pt x="120" y="203"/>
                </a:lnTo>
                <a:lnTo>
                  <a:pt x="112" y="194"/>
                </a:lnTo>
                <a:lnTo>
                  <a:pt x="107" y="184"/>
                </a:lnTo>
                <a:lnTo>
                  <a:pt x="103" y="174"/>
                </a:lnTo>
                <a:lnTo>
                  <a:pt x="103" y="162"/>
                </a:lnTo>
                <a:lnTo>
                  <a:pt x="103" y="151"/>
                </a:lnTo>
                <a:lnTo>
                  <a:pt x="107" y="139"/>
                </a:lnTo>
                <a:lnTo>
                  <a:pt x="112" y="126"/>
                </a:lnTo>
                <a:lnTo>
                  <a:pt x="118" y="116"/>
                </a:lnTo>
                <a:lnTo>
                  <a:pt x="125" y="107"/>
                </a:lnTo>
                <a:lnTo>
                  <a:pt x="136" y="99"/>
                </a:lnTo>
                <a:lnTo>
                  <a:pt x="147" y="91"/>
                </a:lnTo>
                <a:lnTo>
                  <a:pt x="154" y="88"/>
                </a:lnTo>
                <a:lnTo>
                  <a:pt x="161" y="84"/>
                </a:lnTo>
                <a:lnTo>
                  <a:pt x="168" y="81"/>
                </a:lnTo>
                <a:lnTo>
                  <a:pt x="177" y="77"/>
                </a:lnTo>
                <a:lnTo>
                  <a:pt x="185" y="75"/>
                </a:lnTo>
                <a:lnTo>
                  <a:pt x="194" y="72"/>
                </a:lnTo>
                <a:lnTo>
                  <a:pt x="205" y="69"/>
                </a:lnTo>
                <a:lnTo>
                  <a:pt x="214" y="67"/>
                </a:lnTo>
                <a:lnTo>
                  <a:pt x="234" y="63"/>
                </a:lnTo>
                <a:lnTo>
                  <a:pt x="255" y="60"/>
                </a:lnTo>
                <a:lnTo>
                  <a:pt x="279" y="59"/>
                </a:lnTo>
                <a:lnTo>
                  <a:pt x="302" y="57"/>
                </a:lnTo>
                <a:lnTo>
                  <a:pt x="329" y="57"/>
                </a:lnTo>
                <a:lnTo>
                  <a:pt x="355" y="58"/>
                </a:lnTo>
                <a:lnTo>
                  <a:pt x="384" y="60"/>
                </a:lnTo>
                <a:lnTo>
                  <a:pt x="413" y="63"/>
                </a:lnTo>
                <a:lnTo>
                  <a:pt x="445" y="0"/>
                </a:lnTo>
                <a:lnTo>
                  <a:pt x="529" y="14"/>
                </a:lnTo>
                <a:lnTo>
                  <a:pt x="496" y="76"/>
                </a:lnTo>
                <a:lnTo>
                  <a:pt x="507" y="79"/>
                </a:lnTo>
                <a:lnTo>
                  <a:pt x="519" y="82"/>
                </a:lnTo>
                <a:lnTo>
                  <a:pt x="530" y="85"/>
                </a:lnTo>
                <a:lnTo>
                  <a:pt x="543" y="87"/>
                </a:lnTo>
                <a:lnTo>
                  <a:pt x="556" y="91"/>
                </a:lnTo>
                <a:lnTo>
                  <a:pt x="568" y="94"/>
                </a:lnTo>
                <a:lnTo>
                  <a:pt x="583" y="97"/>
                </a:lnTo>
                <a:lnTo>
                  <a:pt x="595" y="101"/>
                </a:lnTo>
                <a:lnTo>
                  <a:pt x="610" y="105"/>
                </a:lnTo>
                <a:lnTo>
                  <a:pt x="623" y="109"/>
                </a:lnTo>
                <a:lnTo>
                  <a:pt x="635" y="113"/>
                </a:lnTo>
                <a:lnTo>
                  <a:pt x="646" y="116"/>
                </a:lnTo>
                <a:lnTo>
                  <a:pt x="657" y="120"/>
                </a:lnTo>
                <a:lnTo>
                  <a:pt x="666" y="124"/>
                </a:lnTo>
                <a:lnTo>
                  <a:pt x="675" y="128"/>
                </a:lnTo>
                <a:lnTo>
                  <a:pt x="682" y="131"/>
                </a:lnTo>
                <a:lnTo>
                  <a:pt x="641" y="210"/>
                </a:lnTo>
                <a:close/>
              </a:path>
            </a:pathLst>
          </a:custGeom>
          <a:solidFill>
            <a:srgbClr val="D3CE8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34829" name="Freeform 23">
            <a:extLst>
              <a:ext uri="{FF2B5EF4-FFF2-40B4-BE49-F238E27FC236}">
                <a16:creationId xmlns:a16="http://schemas.microsoft.com/office/drawing/2014/main" id="{948F349F-0BA3-43E5-8FE0-DB1530737776}"/>
              </a:ext>
            </a:extLst>
          </p:cNvPr>
          <p:cNvSpPr>
            <a:spLocks/>
          </p:cNvSpPr>
          <p:nvPr/>
        </p:nvSpPr>
        <p:spPr bwMode="auto">
          <a:xfrm>
            <a:off x="4528840" y="6012657"/>
            <a:ext cx="458391" cy="194965"/>
          </a:xfrm>
          <a:custGeom>
            <a:avLst/>
            <a:gdLst>
              <a:gd name="T0" fmla="*/ 350838 w 308"/>
              <a:gd name="T1" fmla="*/ 0 h 263"/>
              <a:gd name="T2" fmla="*/ 273050 w 308"/>
              <a:gd name="T3" fmla="*/ 28466 h 263"/>
              <a:gd name="T4" fmla="*/ 244475 w 308"/>
              <a:gd name="T5" fmla="*/ 29257 h 263"/>
              <a:gd name="T6" fmla="*/ 219075 w 308"/>
              <a:gd name="T7" fmla="*/ 30048 h 263"/>
              <a:gd name="T8" fmla="*/ 193675 w 308"/>
              <a:gd name="T9" fmla="*/ 31629 h 263"/>
              <a:gd name="T10" fmla="*/ 169863 w 308"/>
              <a:gd name="T11" fmla="*/ 34002 h 263"/>
              <a:gd name="T12" fmla="*/ 144463 w 308"/>
              <a:gd name="T13" fmla="*/ 36374 h 263"/>
              <a:gd name="T14" fmla="*/ 123825 w 308"/>
              <a:gd name="T15" fmla="*/ 40327 h 263"/>
              <a:gd name="T16" fmla="*/ 101600 w 308"/>
              <a:gd name="T17" fmla="*/ 44281 h 263"/>
              <a:gd name="T18" fmla="*/ 84138 w 308"/>
              <a:gd name="T19" fmla="*/ 48235 h 263"/>
              <a:gd name="T20" fmla="*/ 49213 w 308"/>
              <a:gd name="T21" fmla="*/ 58514 h 263"/>
              <a:gd name="T22" fmla="*/ 23813 w 308"/>
              <a:gd name="T23" fmla="*/ 71166 h 263"/>
              <a:gd name="T24" fmla="*/ 6350 w 308"/>
              <a:gd name="T25" fmla="*/ 86190 h 263"/>
              <a:gd name="T26" fmla="*/ 0 w 308"/>
              <a:gd name="T27" fmla="*/ 103586 h 263"/>
              <a:gd name="T28" fmla="*/ 6350 w 308"/>
              <a:gd name="T29" fmla="*/ 120192 h 263"/>
              <a:gd name="T30" fmla="*/ 20638 w 308"/>
              <a:gd name="T31" fmla="*/ 134425 h 263"/>
              <a:gd name="T32" fmla="*/ 46038 w 308"/>
              <a:gd name="T33" fmla="*/ 147076 h 263"/>
              <a:gd name="T34" fmla="*/ 77788 w 308"/>
              <a:gd name="T35" fmla="*/ 157356 h 263"/>
              <a:gd name="T36" fmla="*/ 115888 w 308"/>
              <a:gd name="T37" fmla="*/ 165263 h 263"/>
              <a:gd name="T38" fmla="*/ 161925 w 308"/>
              <a:gd name="T39" fmla="*/ 171589 h 263"/>
              <a:gd name="T40" fmla="*/ 187325 w 308"/>
              <a:gd name="T41" fmla="*/ 174752 h 263"/>
              <a:gd name="T42" fmla="*/ 212725 w 308"/>
              <a:gd name="T43" fmla="*/ 176334 h 263"/>
              <a:gd name="T44" fmla="*/ 241300 w 308"/>
              <a:gd name="T45" fmla="*/ 177124 h 263"/>
              <a:gd name="T46" fmla="*/ 273050 w 308"/>
              <a:gd name="T47" fmla="*/ 177915 h 263"/>
              <a:gd name="T48" fmla="*/ 350838 w 308"/>
              <a:gd name="T49" fmla="*/ 207963 h 263"/>
              <a:gd name="T50" fmla="*/ 371475 w 308"/>
              <a:gd name="T51" fmla="*/ 177124 h 263"/>
              <a:gd name="T52" fmla="*/ 411163 w 308"/>
              <a:gd name="T53" fmla="*/ 174752 h 263"/>
              <a:gd name="T54" fmla="*/ 446088 w 308"/>
              <a:gd name="T55" fmla="*/ 171589 h 263"/>
              <a:gd name="T56" fmla="*/ 477838 w 308"/>
              <a:gd name="T57" fmla="*/ 168426 h 263"/>
              <a:gd name="T58" fmla="*/ 488950 w 308"/>
              <a:gd name="T59" fmla="*/ 129680 h 263"/>
              <a:gd name="T60" fmla="*/ 454025 w 308"/>
              <a:gd name="T61" fmla="*/ 132843 h 263"/>
              <a:gd name="T62" fmla="*/ 431800 w 308"/>
              <a:gd name="T63" fmla="*/ 137588 h 263"/>
              <a:gd name="T64" fmla="*/ 403225 w 308"/>
              <a:gd name="T65" fmla="*/ 142332 h 263"/>
              <a:gd name="T66" fmla="*/ 368300 w 308"/>
              <a:gd name="T67" fmla="*/ 145495 h 263"/>
              <a:gd name="T68" fmla="*/ 273050 w 308"/>
              <a:gd name="T69" fmla="*/ 146286 h 263"/>
              <a:gd name="T70" fmla="*/ 230188 w 308"/>
              <a:gd name="T71" fmla="*/ 141541 h 263"/>
              <a:gd name="T72" fmla="*/ 196850 w 308"/>
              <a:gd name="T73" fmla="*/ 132053 h 263"/>
              <a:gd name="T74" fmla="*/ 173038 w 308"/>
              <a:gd name="T75" fmla="*/ 120192 h 263"/>
              <a:gd name="T76" fmla="*/ 165100 w 308"/>
              <a:gd name="T77" fmla="*/ 103586 h 263"/>
              <a:gd name="T78" fmla="*/ 173038 w 308"/>
              <a:gd name="T79" fmla="*/ 88562 h 263"/>
              <a:gd name="T80" fmla="*/ 193675 w 308"/>
              <a:gd name="T81" fmla="*/ 75910 h 263"/>
              <a:gd name="T82" fmla="*/ 227013 w 308"/>
              <a:gd name="T83" fmla="*/ 65631 h 263"/>
              <a:gd name="T84" fmla="*/ 273050 w 308"/>
              <a:gd name="T85" fmla="*/ 60887 h 263"/>
              <a:gd name="T86" fmla="*/ 368300 w 308"/>
              <a:gd name="T87" fmla="*/ 61677 h 263"/>
              <a:gd name="T88" fmla="*/ 406400 w 308"/>
              <a:gd name="T89" fmla="*/ 65631 h 263"/>
              <a:gd name="T90" fmla="*/ 434975 w 308"/>
              <a:gd name="T91" fmla="*/ 70375 h 263"/>
              <a:gd name="T92" fmla="*/ 457200 w 308"/>
              <a:gd name="T93" fmla="*/ 75910 h 263"/>
              <a:gd name="T94" fmla="*/ 488950 w 308"/>
              <a:gd name="T95" fmla="*/ 77492 h 263"/>
              <a:gd name="T96" fmla="*/ 481013 w 308"/>
              <a:gd name="T97" fmla="*/ 38746 h 263"/>
              <a:gd name="T98" fmla="*/ 457200 w 308"/>
              <a:gd name="T99" fmla="*/ 35583 h 263"/>
              <a:gd name="T100" fmla="*/ 431800 w 308"/>
              <a:gd name="T101" fmla="*/ 33211 h 263"/>
              <a:gd name="T102" fmla="*/ 407988 w 308"/>
              <a:gd name="T103" fmla="*/ 31629 h 263"/>
              <a:gd name="T104" fmla="*/ 388938 w 308"/>
              <a:gd name="T105" fmla="*/ 30839 h 263"/>
              <a:gd name="T106" fmla="*/ 361950 w 308"/>
              <a:gd name="T107" fmla="*/ 29257 h 263"/>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308" h="263">
                <a:moveTo>
                  <a:pt x="221" y="37"/>
                </a:moveTo>
                <a:lnTo>
                  <a:pt x="221" y="0"/>
                </a:lnTo>
                <a:lnTo>
                  <a:pt x="172" y="0"/>
                </a:lnTo>
                <a:lnTo>
                  <a:pt x="172" y="36"/>
                </a:lnTo>
                <a:lnTo>
                  <a:pt x="163" y="36"/>
                </a:lnTo>
                <a:lnTo>
                  <a:pt x="154" y="37"/>
                </a:lnTo>
                <a:lnTo>
                  <a:pt x="147" y="38"/>
                </a:lnTo>
                <a:lnTo>
                  <a:pt x="138" y="38"/>
                </a:lnTo>
                <a:lnTo>
                  <a:pt x="131" y="39"/>
                </a:lnTo>
                <a:lnTo>
                  <a:pt x="122" y="40"/>
                </a:lnTo>
                <a:lnTo>
                  <a:pt x="114" y="42"/>
                </a:lnTo>
                <a:lnTo>
                  <a:pt x="107" y="43"/>
                </a:lnTo>
                <a:lnTo>
                  <a:pt x="100" y="45"/>
                </a:lnTo>
                <a:lnTo>
                  <a:pt x="91" y="46"/>
                </a:lnTo>
                <a:lnTo>
                  <a:pt x="84" y="49"/>
                </a:lnTo>
                <a:lnTo>
                  <a:pt x="78" y="51"/>
                </a:lnTo>
                <a:lnTo>
                  <a:pt x="71" y="54"/>
                </a:lnTo>
                <a:lnTo>
                  <a:pt x="64" y="56"/>
                </a:lnTo>
                <a:lnTo>
                  <a:pt x="58" y="58"/>
                </a:lnTo>
                <a:lnTo>
                  <a:pt x="53" y="61"/>
                </a:lnTo>
                <a:lnTo>
                  <a:pt x="42" y="67"/>
                </a:lnTo>
                <a:lnTo>
                  <a:pt x="31" y="74"/>
                </a:lnTo>
                <a:lnTo>
                  <a:pt x="22" y="82"/>
                </a:lnTo>
                <a:lnTo>
                  <a:pt x="15" y="90"/>
                </a:lnTo>
                <a:lnTo>
                  <a:pt x="9" y="100"/>
                </a:lnTo>
                <a:lnTo>
                  <a:pt x="4" y="109"/>
                </a:lnTo>
                <a:lnTo>
                  <a:pt x="2" y="120"/>
                </a:lnTo>
                <a:lnTo>
                  <a:pt x="0" y="131"/>
                </a:lnTo>
                <a:lnTo>
                  <a:pt x="2" y="142"/>
                </a:lnTo>
                <a:lnTo>
                  <a:pt x="4" y="152"/>
                </a:lnTo>
                <a:lnTo>
                  <a:pt x="8" y="161"/>
                </a:lnTo>
                <a:lnTo>
                  <a:pt x="13" y="170"/>
                </a:lnTo>
                <a:lnTo>
                  <a:pt x="20" y="179"/>
                </a:lnTo>
                <a:lnTo>
                  <a:pt x="29" y="186"/>
                </a:lnTo>
                <a:lnTo>
                  <a:pt x="38" y="193"/>
                </a:lnTo>
                <a:lnTo>
                  <a:pt x="49" y="199"/>
                </a:lnTo>
                <a:lnTo>
                  <a:pt x="60" y="204"/>
                </a:lnTo>
                <a:lnTo>
                  <a:pt x="73" y="209"/>
                </a:lnTo>
                <a:lnTo>
                  <a:pt x="87" y="213"/>
                </a:lnTo>
                <a:lnTo>
                  <a:pt x="102" y="217"/>
                </a:lnTo>
                <a:lnTo>
                  <a:pt x="109" y="219"/>
                </a:lnTo>
                <a:lnTo>
                  <a:pt x="118" y="221"/>
                </a:lnTo>
                <a:lnTo>
                  <a:pt x="125" y="222"/>
                </a:lnTo>
                <a:lnTo>
                  <a:pt x="134" y="223"/>
                </a:lnTo>
                <a:lnTo>
                  <a:pt x="143" y="224"/>
                </a:lnTo>
                <a:lnTo>
                  <a:pt x="152" y="224"/>
                </a:lnTo>
                <a:lnTo>
                  <a:pt x="162" y="225"/>
                </a:lnTo>
                <a:lnTo>
                  <a:pt x="172" y="225"/>
                </a:lnTo>
                <a:lnTo>
                  <a:pt x="172" y="263"/>
                </a:lnTo>
                <a:lnTo>
                  <a:pt x="221" y="263"/>
                </a:lnTo>
                <a:lnTo>
                  <a:pt x="221" y="225"/>
                </a:lnTo>
                <a:lnTo>
                  <a:pt x="234" y="224"/>
                </a:lnTo>
                <a:lnTo>
                  <a:pt x="247" y="223"/>
                </a:lnTo>
                <a:lnTo>
                  <a:pt x="259" y="221"/>
                </a:lnTo>
                <a:lnTo>
                  <a:pt x="270" y="220"/>
                </a:lnTo>
                <a:lnTo>
                  <a:pt x="281" y="217"/>
                </a:lnTo>
                <a:lnTo>
                  <a:pt x="292" y="215"/>
                </a:lnTo>
                <a:lnTo>
                  <a:pt x="301" y="213"/>
                </a:lnTo>
                <a:lnTo>
                  <a:pt x="308" y="211"/>
                </a:lnTo>
                <a:lnTo>
                  <a:pt x="308" y="164"/>
                </a:lnTo>
                <a:lnTo>
                  <a:pt x="294" y="164"/>
                </a:lnTo>
                <a:lnTo>
                  <a:pt x="286" y="168"/>
                </a:lnTo>
                <a:lnTo>
                  <a:pt x="279" y="171"/>
                </a:lnTo>
                <a:lnTo>
                  <a:pt x="272" y="174"/>
                </a:lnTo>
                <a:lnTo>
                  <a:pt x="263" y="178"/>
                </a:lnTo>
                <a:lnTo>
                  <a:pt x="254" y="180"/>
                </a:lnTo>
                <a:lnTo>
                  <a:pt x="245" y="182"/>
                </a:lnTo>
                <a:lnTo>
                  <a:pt x="232" y="184"/>
                </a:lnTo>
                <a:lnTo>
                  <a:pt x="219" y="185"/>
                </a:lnTo>
                <a:lnTo>
                  <a:pt x="172" y="185"/>
                </a:lnTo>
                <a:lnTo>
                  <a:pt x="158" y="183"/>
                </a:lnTo>
                <a:lnTo>
                  <a:pt x="145" y="179"/>
                </a:lnTo>
                <a:lnTo>
                  <a:pt x="134" y="173"/>
                </a:lnTo>
                <a:lnTo>
                  <a:pt x="124" y="167"/>
                </a:lnTo>
                <a:lnTo>
                  <a:pt x="114" y="160"/>
                </a:lnTo>
                <a:lnTo>
                  <a:pt x="109" y="152"/>
                </a:lnTo>
                <a:lnTo>
                  <a:pt x="105" y="143"/>
                </a:lnTo>
                <a:lnTo>
                  <a:pt x="104" y="131"/>
                </a:lnTo>
                <a:lnTo>
                  <a:pt x="105" y="121"/>
                </a:lnTo>
                <a:lnTo>
                  <a:pt x="109" y="112"/>
                </a:lnTo>
                <a:lnTo>
                  <a:pt x="114" y="103"/>
                </a:lnTo>
                <a:lnTo>
                  <a:pt x="122" y="96"/>
                </a:lnTo>
                <a:lnTo>
                  <a:pt x="133" y="88"/>
                </a:lnTo>
                <a:lnTo>
                  <a:pt x="143" y="83"/>
                </a:lnTo>
                <a:lnTo>
                  <a:pt x="158" y="79"/>
                </a:lnTo>
                <a:lnTo>
                  <a:pt x="172" y="77"/>
                </a:lnTo>
                <a:lnTo>
                  <a:pt x="219" y="77"/>
                </a:lnTo>
                <a:lnTo>
                  <a:pt x="232" y="78"/>
                </a:lnTo>
                <a:lnTo>
                  <a:pt x="245" y="80"/>
                </a:lnTo>
                <a:lnTo>
                  <a:pt x="256" y="83"/>
                </a:lnTo>
                <a:lnTo>
                  <a:pt x="265" y="86"/>
                </a:lnTo>
                <a:lnTo>
                  <a:pt x="274" y="89"/>
                </a:lnTo>
                <a:lnTo>
                  <a:pt x="281" y="93"/>
                </a:lnTo>
                <a:lnTo>
                  <a:pt x="288" y="96"/>
                </a:lnTo>
                <a:lnTo>
                  <a:pt x="294" y="98"/>
                </a:lnTo>
                <a:lnTo>
                  <a:pt x="308" y="98"/>
                </a:lnTo>
                <a:lnTo>
                  <a:pt x="308" y="51"/>
                </a:lnTo>
                <a:lnTo>
                  <a:pt x="303" y="49"/>
                </a:lnTo>
                <a:lnTo>
                  <a:pt x="295" y="47"/>
                </a:lnTo>
                <a:lnTo>
                  <a:pt x="288" y="45"/>
                </a:lnTo>
                <a:lnTo>
                  <a:pt x="277" y="43"/>
                </a:lnTo>
                <a:lnTo>
                  <a:pt x="272" y="42"/>
                </a:lnTo>
                <a:lnTo>
                  <a:pt x="265" y="41"/>
                </a:lnTo>
                <a:lnTo>
                  <a:pt x="257" y="40"/>
                </a:lnTo>
                <a:lnTo>
                  <a:pt x="252" y="39"/>
                </a:lnTo>
                <a:lnTo>
                  <a:pt x="245" y="39"/>
                </a:lnTo>
                <a:lnTo>
                  <a:pt x="238" y="38"/>
                </a:lnTo>
                <a:lnTo>
                  <a:pt x="228" y="37"/>
                </a:lnTo>
                <a:lnTo>
                  <a:pt x="221" y="37"/>
                </a:lnTo>
                <a:close/>
              </a:path>
            </a:pathLst>
          </a:custGeom>
          <a:solidFill>
            <a:srgbClr val="3D3D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34830" name="Rectangle 12">
            <a:extLst>
              <a:ext uri="{FF2B5EF4-FFF2-40B4-BE49-F238E27FC236}">
                <a16:creationId xmlns:a16="http://schemas.microsoft.com/office/drawing/2014/main" id="{61707746-943D-42BC-8AF5-564AE0F7FD2D}"/>
              </a:ext>
            </a:extLst>
          </p:cNvPr>
          <p:cNvSpPr>
            <a:spLocks noChangeArrowheads="1"/>
          </p:cNvSpPr>
          <p:nvPr/>
        </p:nvSpPr>
        <p:spPr bwMode="auto">
          <a:xfrm>
            <a:off x="1881187" y="1285875"/>
            <a:ext cx="8501063" cy="3500438"/>
          </a:xfrm>
          <a:prstGeom prst="rect">
            <a:avLst/>
          </a:prstGeom>
          <a:gradFill rotWithShape="0">
            <a:gsLst>
              <a:gs pos="0">
                <a:srgbClr val="FFCC33"/>
              </a:gs>
              <a:gs pos="100000">
                <a:srgbClr val="FFCE3D"/>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375" b="1"/>
              <a:t>Revenue should be recognized in the </a:t>
            </a:r>
          </a:p>
          <a:p>
            <a:pPr eaLnBrk="1" hangingPunct="1"/>
            <a:r>
              <a:rPr lang="en-US" altLang="en-US" sz="3375" b="1"/>
              <a:t>accounting period in which it is earned.</a:t>
            </a:r>
          </a:p>
          <a:p>
            <a:pPr eaLnBrk="1" hangingPunct="1"/>
            <a:endParaRPr lang="en-US" altLang="en-US" sz="3375" b="1">
              <a:solidFill>
                <a:srgbClr val="663300"/>
              </a:solidFill>
            </a:endParaRPr>
          </a:p>
          <a:p>
            <a:pPr eaLnBrk="1" hangingPunct="1"/>
            <a:r>
              <a:rPr lang="en-US" altLang="en-US" sz="3375" b="1"/>
              <a:t>When a sale is involved, revenue is </a:t>
            </a:r>
          </a:p>
          <a:p>
            <a:pPr eaLnBrk="1" hangingPunct="1"/>
            <a:r>
              <a:rPr lang="en-US" altLang="en-US" sz="3375" b="1"/>
              <a:t>recognized at the point of sale.</a:t>
            </a:r>
            <a:endParaRPr lang="en-US" altLang="en-US" sz="3375"/>
          </a:p>
        </p:txBody>
      </p:sp>
      <p:sp>
        <p:nvSpPr>
          <p:cNvPr id="34831" name="Line 13">
            <a:extLst>
              <a:ext uri="{FF2B5EF4-FFF2-40B4-BE49-F238E27FC236}">
                <a16:creationId xmlns:a16="http://schemas.microsoft.com/office/drawing/2014/main" id="{36A08882-F456-4FB5-AED7-05E55F907995}"/>
              </a:ext>
            </a:extLst>
          </p:cNvPr>
          <p:cNvSpPr>
            <a:spLocks noChangeShapeType="1"/>
          </p:cNvSpPr>
          <p:nvPr/>
        </p:nvSpPr>
        <p:spPr bwMode="auto">
          <a:xfrm>
            <a:off x="3595687" y="3071813"/>
            <a:ext cx="5072063" cy="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Tree>
  </p:cSld>
  <p:clrMapOvr>
    <a:masterClrMapping/>
  </p:clrMapOvr>
  <p:transition advTm="106450">
    <p:cover dir="u"/>
  </p:transition>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3250" name="Rectangle 2">
            <a:extLst>
              <a:ext uri="{FF2B5EF4-FFF2-40B4-BE49-F238E27FC236}">
                <a16:creationId xmlns:a16="http://schemas.microsoft.com/office/drawing/2014/main" id="{C44960D4-9CD2-4B82-A506-2AC874616C98}"/>
              </a:ext>
            </a:extLst>
          </p:cNvPr>
          <p:cNvSpPr>
            <a:spLocks noGrp="1" noChangeArrowheads="1"/>
          </p:cNvSpPr>
          <p:nvPr>
            <p:ph type="body" idx="1"/>
          </p:nvPr>
        </p:nvSpPr>
        <p:spPr>
          <a:xfrm>
            <a:off x="2238375" y="1285875"/>
            <a:ext cx="7649766" cy="1771055"/>
          </a:xfrm>
          <a:gradFill rotWithShape="0">
            <a:gsLst>
              <a:gs pos="0">
                <a:srgbClr val="FFCC33"/>
              </a:gs>
              <a:gs pos="100000">
                <a:srgbClr val="FBC932"/>
              </a:gs>
            </a:gsLst>
            <a:lin ang="5400000" scaled="1"/>
          </a:gradFill>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p:spPr>
        <p:txBody>
          <a:bodyPr vert="horz" lIns="90777" tIns="44644" rIns="90777" bIns="44644" rtlCol="0">
            <a:normAutofit/>
            <a:flatTx/>
          </a:bodyPr>
          <a:lstStyle/>
          <a:p>
            <a:pPr marL="428625" indent="-428625" algn="ctr" defTabSz="321469">
              <a:buClr>
                <a:schemeClr val="hlink"/>
              </a:buClr>
              <a:buNone/>
            </a:pPr>
            <a:r>
              <a:rPr lang="en-US" altLang="en-US" sz="3000" b="1">
                <a:latin typeface="Times New Roman" panose="02020603050405020304" pitchFamily="18" charset="0"/>
              </a:rPr>
              <a:t>Expenses are matched with revenues </a:t>
            </a:r>
          </a:p>
          <a:p>
            <a:pPr marL="428625" indent="-428625" algn="ctr" defTabSz="321469">
              <a:buClr>
                <a:schemeClr val="hlink"/>
              </a:buClr>
              <a:buNone/>
            </a:pPr>
            <a:r>
              <a:rPr lang="en-US" altLang="en-US" sz="3000" b="1">
                <a:latin typeface="Times New Roman" panose="02020603050405020304" pitchFamily="18" charset="0"/>
              </a:rPr>
              <a:t>in the period in which efforts </a:t>
            </a:r>
          </a:p>
          <a:p>
            <a:pPr marL="428625" indent="-428625" algn="ctr" defTabSz="321469">
              <a:buClr>
                <a:schemeClr val="hlink"/>
              </a:buClr>
              <a:buNone/>
            </a:pPr>
            <a:r>
              <a:rPr lang="en-US" altLang="en-US" sz="3000" b="1">
                <a:latin typeface="Times New Roman" panose="02020603050405020304" pitchFamily="18" charset="0"/>
              </a:rPr>
              <a:t>are made to generate revenues.</a:t>
            </a:r>
          </a:p>
        </p:txBody>
      </p:sp>
      <p:sp>
        <p:nvSpPr>
          <p:cNvPr id="36867" name="Text Box 4">
            <a:extLst>
              <a:ext uri="{FF2B5EF4-FFF2-40B4-BE49-F238E27FC236}">
                <a16:creationId xmlns:a16="http://schemas.microsoft.com/office/drawing/2014/main" id="{16197026-C312-4825-85A6-29984FD2BEB7}"/>
              </a:ext>
            </a:extLst>
          </p:cNvPr>
          <p:cNvSpPr txBox="1">
            <a:spLocks noChangeArrowheads="1"/>
          </p:cNvSpPr>
          <p:nvPr/>
        </p:nvSpPr>
        <p:spPr bwMode="auto">
          <a:xfrm>
            <a:off x="2024062" y="357188"/>
            <a:ext cx="8215313" cy="553998"/>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000" b="1">
                <a:solidFill>
                  <a:schemeClr val="bg1"/>
                </a:solidFill>
              </a:rPr>
              <a:t>MATCHING PRINCIPLE</a:t>
            </a:r>
          </a:p>
        </p:txBody>
      </p:sp>
      <p:sp>
        <p:nvSpPr>
          <p:cNvPr id="36868" name="Oval 5">
            <a:extLst>
              <a:ext uri="{FF2B5EF4-FFF2-40B4-BE49-F238E27FC236}">
                <a16:creationId xmlns:a16="http://schemas.microsoft.com/office/drawing/2014/main" id="{49D9C0F2-EB76-4659-8882-5084744E8366}"/>
              </a:ext>
            </a:extLst>
          </p:cNvPr>
          <p:cNvSpPr>
            <a:spLocks noChangeArrowheads="1"/>
          </p:cNvSpPr>
          <p:nvPr/>
        </p:nvSpPr>
        <p:spPr bwMode="auto">
          <a:xfrm>
            <a:off x="3952875" y="3286125"/>
            <a:ext cx="4214813" cy="785813"/>
          </a:xfrm>
          <a:prstGeom prst="ellipse">
            <a:avLst/>
          </a:prstGeom>
          <a:gradFill rotWithShape="0">
            <a:gsLst>
              <a:gs pos="0">
                <a:srgbClr val="E84D00"/>
              </a:gs>
              <a:gs pos="100000">
                <a:srgbClr val="EB6624"/>
              </a:gs>
            </a:gsLst>
            <a:lin ang="5400000" scaled="1"/>
          </a:gradFill>
          <a:ln w="9525">
            <a:round/>
            <a:headEnd/>
            <a:tailEnd/>
          </a:ln>
          <a:effectLst/>
          <a:scene3d>
            <a:camera prst="legacyPerspectiveBottom"/>
            <a:lightRig rig="legacyFlat3" dir="t"/>
          </a:scene3d>
          <a:sp3d extrusionH="8874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000" b="1"/>
              <a:t>Types of costs</a:t>
            </a:r>
          </a:p>
        </p:txBody>
      </p:sp>
      <p:sp>
        <p:nvSpPr>
          <p:cNvPr id="36869" name="Rectangle 6">
            <a:extLst>
              <a:ext uri="{FF2B5EF4-FFF2-40B4-BE49-F238E27FC236}">
                <a16:creationId xmlns:a16="http://schemas.microsoft.com/office/drawing/2014/main" id="{4004BCE0-D2DA-4A95-B6F5-66A64411739C}"/>
              </a:ext>
            </a:extLst>
          </p:cNvPr>
          <p:cNvSpPr>
            <a:spLocks noChangeArrowheads="1"/>
          </p:cNvSpPr>
          <p:nvPr/>
        </p:nvSpPr>
        <p:spPr bwMode="auto">
          <a:xfrm>
            <a:off x="2238375" y="4786313"/>
            <a:ext cx="2857500" cy="1714500"/>
          </a:xfrm>
          <a:prstGeom prst="rect">
            <a:avLst/>
          </a:prstGeom>
          <a:gradFill rotWithShape="0">
            <a:gsLst>
              <a:gs pos="0">
                <a:srgbClr val="B2B2E6"/>
              </a:gs>
              <a:gs pos="100000">
                <a:srgbClr val="BABAE9"/>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B2B2E6"/>
            </a:extrusionClr>
            <a:contourClr>
              <a:srgbClr val="B2B2E6"/>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000" b="1"/>
              <a:t>Expired Costs</a:t>
            </a:r>
          </a:p>
          <a:p>
            <a:pPr eaLnBrk="1" hangingPunct="1"/>
            <a:r>
              <a:rPr lang="en-US" altLang="en-US" sz="1875" b="1">
                <a:solidFill>
                  <a:srgbClr val="E84D00"/>
                </a:solidFill>
              </a:rPr>
              <a:t>Generate revenues</a:t>
            </a:r>
          </a:p>
          <a:p>
            <a:pPr eaLnBrk="1" hangingPunct="1"/>
            <a:r>
              <a:rPr lang="en-US" altLang="en-US" sz="1875" b="1">
                <a:solidFill>
                  <a:srgbClr val="E84D00"/>
                </a:solidFill>
              </a:rPr>
              <a:t>only in the current</a:t>
            </a:r>
          </a:p>
          <a:p>
            <a:pPr eaLnBrk="1" hangingPunct="1"/>
            <a:r>
              <a:rPr lang="en-US" altLang="en-US" sz="1875" b="1">
                <a:solidFill>
                  <a:srgbClr val="E84D00"/>
                </a:solidFill>
              </a:rPr>
              <a:t>accounting period.</a:t>
            </a:r>
          </a:p>
        </p:txBody>
      </p:sp>
      <p:sp>
        <p:nvSpPr>
          <p:cNvPr id="36870" name="Rectangle 7">
            <a:extLst>
              <a:ext uri="{FF2B5EF4-FFF2-40B4-BE49-F238E27FC236}">
                <a16:creationId xmlns:a16="http://schemas.microsoft.com/office/drawing/2014/main" id="{5AFCDD32-6ABC-41FC-9EEA-6731BC0135E0}"/>
              </a:ext>
            </a:extLst>
          </p:cNvPr>
          <p:cNvSpPr>
            <a:spLocks noChangeArrowheads="1"/>
          </p:cNvSpPr>
          <p:nvPr/>
        </p:nvSpPr>
        <p:spPr bwMode="auto">
          <a:xfrm>
            <a:off x="7096125" y="4786313"/>
            <a:ext cx="2857500" cy="1714500"/>
          </a:xfrm>
          <a:prstGeom prst="rect">
            <a:avLst/>
          </a:prstGeom>
          <a:gradFill rotWithShape="0">
            <a:gsLst>
              <a:gs pos="0">
                <a:srgbClr val="B2B2E6"/>
              </a:gs>
              <a:gs pos="100000">
                <a:srgbClr val="B8B8E8"/>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B2B2E6"/>
            </a:extrusionClr>
            <a:contourClr>
              <a:srgbClr val="B2B2E6"/>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000" b="1"/>
              <a:t>Unexpired Costs</a:t>
            </a:r>
          </a:p>
          <a:p>
            <a:pPr eaLnBrk="1" hangingPunct="1"/>
            <a:r>
              <a:rPr lang="en-US" altLang="en-US" sz="1875" b="1">
                <a:solidFill>
                  <a:srgbClr val="E84D00"/>
                </a:solidFill>
              </a:rPr>
              <a:t>Generate revenues</a:t>
            </a:r>
          </a:p>
          <a:p>
            <a:pPr eaLnBrk="1" hangingPunct="1"/>
            <a:r>
              <a:rPr lang="en-US" altLang="en-US" sz="1875" b="1">
                <a:solidFill>
                  <a:srgbClr val="E84D00"/>
                </a:solidFill>
              </a:rPr>
              <a:t>in future accounting</a:t>
            </a:r>
          </a:p>
          <a:p>
            <a:pPr eaLnBrk="1" hangingPunct="1"/>
            <a:r>
              <a:rPr lang="en-US" altLang="en-US" sz="1875" b="1">
                <a:solidFill>
                  <a:srgbClr val="E84D00"/>
                </a:solidFill>
              </a:rPr>
              <a:t>periods.  </a:t>
            </a:r>
          </a:p>
        </p:txBody>
      </p:sp>
      <p:sp>
        <p:nvSpPr>
          <p:cNvPr id="36871" name="AutoShape 10">
            <a:extLst>
              <a:ext uri="{FF2B5EF4-FFF2-40B4-BE49-F238E27FC236}">
                <a16:creationId xmlns:a16="http://schemas.microsoft.com/office/drawing/2014/main" id="{FC42BE84-98C2-46D3-B420-56F647BD5BCA}"/>
              </a:ext>
            </a:extLst>
          </p:cNvPr>
          <p:cNvSpPr>
            <a:spLocks noChangeArrowheads="1"/>
          </p:cNvSpPr>
          <p:nvPr/>
        </p:nvSpPr>
        <p:spPr bwMode="auto">
          <a:xfrm rot="14217098">
            <a:off x="7716739" y="4022824"/>
            <a:ext cx="733723" cy="546200"/>
          </a:xfrm>
          <a:prstGeom prst="leftArrow">
            <a:avLst>
              <a:gd name="adj1" fmla="val 50000"/>
              <a:gd name="adj2" fmla="val 33583"/>
            </a:avLst>
          </a:prstGeom>
          <a:solidFill>
            <a:srgbClr val="99FF66"/>
          </a:solidFill>
          <a:ln w="1270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36872" name="AutoShape 11">
            <a:extLst>
              <a:ext uri="{FF2B5EF4-FFF2-40B4-BE49-F238E27FC236}">
                <a16:creationId xmlns:a16="http://schemas.microsoft.com/office/drawing/2014/main" id="{1C09BA6E-8128-437E-A800-BE37C522B908}"/>
              </a:ext>
            </a:extLst>
          </p:cNvPr>
          <p:cNvSpPr>
            <a:spLocks noChangeArrowheads="1"/>
          </p:cNvSpPr>
          <p:nvPr/>
        </p:nvSpPr>
        <p:spPr bwMode="auto">
          <a:xfrm rot="19121682">
            <a:off x="3644802" y="4022825"/>
            <a:ext cx="733722" cy="546199"/>
          </a:xfrm>
          <a:prstGeom prst="leftArrow">
            <a:avLst>
              <a:gd name="adj1" fmla="val 50000"/>
              <a:gd name="adj2" fmla="val 33583"/>
            </a:avLst>
          </a:prstGeom>
          <a:solidFill>
            <a:srgbClr val="99FF66"/>
          </a:solidFill>
          <a:ln w="1270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Tree>
  </p:cSld>
  <p:clrMapOvr>
    <a:masterClrMapping/>
  </p:clrMapOvr>
  <p:transition advTm="150382">
    <p:cover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53250">
                                            <p:txEl>
                                              <p:pRg st="0" end="0"/>
                                            </p:txEl>
                                          </p:spTgt>
                                        </p:tgtEl>
                                        <p:attrNameLst>
                                          <p:attrName>style.visibility</p:attrName>
                                        </p:attrNameLst>
                                      </p:cBhvr>
                                      <p:to>
                                        <p:strVal val="visible"/>
                                      </p:to>
                                    </p:set>
                                    <p:animEffect transition="in" filter="barn(outVertical)">
                                      <p:cBhvr>
                                        <p:cTn id="7" dur="500"/>
                                        <p:tgtEl>
                                          <p:spTgt spid="53250">
                                            <p:txEl>
                                              <p:pRg st="0" end="0"/>
                                            </p:txEl>
                                          </p:spTgt>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53250">
                                            <p:txEl>
                                              <p:pRg st="1" end="1"/>
                                            </p:txEl>
                                          </p:spTgt>
                                        </p:tgtEl>
                                        <p:attrNameLst>
                                          <p:attrName>style.visibility</p:attrName>
                                        </p:attrNameLst>
                                      </p:cBhvr>
                                      <p:to>
                                        <p:strVal val="visible"/>
                                      </p:to>
                                    </p:set>
                                    <p:animEffect transition="in" filter="barn(outVertical)">
                                      <p:cBhvr>
                                        <p:cTn id="10" dur="500"/>
                                        <p:tgtEl>
                                          <p:spTgt spid="53250">
                                            <p:txEl>
                                              <p:pRg st="1" end="1"/>
                                            </p:txEl>
                                          </p:spTgt>
                                        </p:tgtEl>
                                      </p:cBhvr>
                                    </p:animEffect>
                                  </p:childTnLst>
                                </p:cTn>
                              </p:par>
                              <p:par>
                                <p:cTn id="11" presetID="16" presetClass="entr" presetSubtype="37" fill="hold" grpId="0" nodeType="withEffect">
                                  <p:stCondLst>
                                    <p:cond delay="0"/>
                                  </p:stCondLst>
                                  <p:childTnLst>
                                    <p:set>
                                      <p:cBhvr>
                                        <p:cTn id="12" dur="1" fill="hold">
                                          <p:stCondLst>
                                            <p:cond delay="0"/>
                                          </p:stCondLst>
                                        </p:cTn>
                                        <p:tgtEl>
                                          <p:spTgt spid="53250">
                                            <p:txEl>
                                              <p:pRg st="2" end="2"/>
                                            </p:txEl>
                                          </p:spTgt>
                                        </p:tgtEl>
                                        <p:attrNameLst>
                                          <p:attrName>style.visibility</p:attrName>
                                        </p:attrNameLst>
                                      </p:cBhvr>
                                      <p:to>
                                        <p:strVal val="visible"/>
                                      </p:to>
                                    </p:set>
                                    <p:animEffect transition="in" filter="barn(outVertical)">
                                      <p:cBhvr>
                                        <p:cTn id="13" dur="500"/>
                                        <p:tgtEl>
                                          <p:spTgt spid="5325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0" grpId="0" build="p"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8914" name="Line 2">
            <a:extLst>
              <a:ext uri="{FF2B5EF4-FFF2-40B4-BE49-F238E27FC236}">
                <a16:creationId xmlns:a16="http://schemas.microsoft.com/office/drawing/2014/main" id="{B4F66B10-4382-40B7-9834-A360FF9B48DB}"/>
              </a:ext>
            </a:extLst>
          </p:cNvPr>
          <p:cNvSpPr>
            <a:spLocks noChangeShapeType="1"/>
          </p:cNvSpPr>
          <p:nvPr/>
        </p:nvSpPr>
        <p:spPr bwMode="auto">
          <a:xfrm flipH="1">
            <a:off x="4637484" y="5579567"/>
            <a:ext cx="2994422" cy="0"/>
          </a:xfrm>
          <a:prstGeom prst="line">
            <a:avLst/>
          </a:prstGeom>
          <a:noFill/>
          <a:ln w="50800">
            <a:solidFill>
              <a:srgbClr val="993300"/>
            </a:solidFill>
            <a:round/>
            <a:headEnd type="triangle" w="med" len="med"/>
            <a:tailEnd/>
          </a:ln>
          <a:effectLst/>
          <a:scene3d>
            <a:camera prst="legacyPerspectiveBottom"/>
            <a:lightRig rig="legacyFlat3" dir="t"/>
          </a:scene3d>
          <a:sp3d extrusionH="887400" prstMaterial="legacyMatte">
            <a:bevelT w="13500" h="13500" prst="angle"/>
            <a:bevelB w="13500" h="13500" prst="angle"/>
            <a:extrusionClr>
              <a:srgbClr val="993300"/>
            </a:extrusionClr>
            <a:contourClr>
              <a:srgbClr val="993300"/>
            </a:contourClr>
          </a:sp3d>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sz="1688"/>
          </a:p>
        </p:txBody>
      </p:sp>
      <p:sp>
        <p:nvSpPr>
          <p:cNvPr id="38915" name="Rectangle 3">
            <a:extLst>
              <a:ext uri="{FF2B5EF4-FFF2-40B4-BE49-F238E27FC236}">
                <a16:creationId xmlns:a16="http://schemas.microsoft.com/office/drawing/2014/main" id="{F8932FF9-169B-4A9E-A50E-6406C176E61B}"/>
              </a:ext>
            </a:extLst>
          </p:cNvPr>
          <p:cNvSpPr>
            <a:spLocks noChangeArrowheads="1"/>
          </p:cNvSpPr>
          <p:nvPr/>
        </p:nvSpPr>
        <p:spPr bwMode="auto">
          <a:xfrm>
            <a:off x="4935141" y="3286125"/>
            <a:ext cx="2381250" cy="1293317"/>
          </a:xfrm>
          <a:prstGeom prst="rect">
            <a:avLst/>
          </a:prstGeom>
          <a:solidFill>
            <a:srgbClr val="3D3DB7"/>
          </a:soli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3D3DB7"/>
            </a:extrusionClr>
            <a:contourClr>
              <a:srgbClr val="3D3DB7"/>
            </a:contourClr>
          </a:sp3d>
          <a:extLst>
            <a:ext uri="{AF507438-7753-43E0-B8FC-AC1667EBCBE1}">
              <a14:hiddenEffects xmlns:a14="http://schemas.microsoft.com/office/drawing/2010/main">
                <a:effectLst>
                  <a:outerShdw dist="17961" dir="2700000" algn="ctr" rotWithShape="0">
                    <a:srgbClr val="25256E"/>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38916" name="Rectangle 4">
            <a:extLst>
              <a:ext uri="{FF2B5EF4-FFF2-40B4-BE49-F238E27FC236}">
                <a16:creationId xmlns:a16="http://schemas.microsoft.com/office/drawing/2014/main" id="{FC0C6A34-9E17-46D3-A94C-8F03D70C0B59}"/>
              </a:ext>
            </a:extLst>
          </p:cNvPr>
          <p:cNvSpPr>
            <a:spLocks noChangeArrowheads="1"/>
          </p:cNvSpPr>
          <p:nvPr/>
        </p:nvSpPr>
        <p:spPr bwMode="auto">
          <a:xfrm>
            <a:off x="5078311" y="3327797"/>
            <a:ext cx="2094911" cy="1238312"/>
          </a:xfrm>
          <a:prstGeom prst="rect">
            <a:avLst/>
          </a:prstGeom>
          <a:solidFill>
            <a:srgbClr val="9A9ADE"/>
          </a:soli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9A9ADE"/>
            </a:extrusionClr>
            <a:contourClr>
              <a:srgbClr val="9A9ADE"/>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4825" tIns="41668" rIns="84825" bIns="41668">
            <a:spAutoFit/>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3750" b="1">
                <a:latin typeface="Arial" panose="020B0604020202020204" pitchFamily="34" charset="0"/>
              </a:rPr>
              <a:t>Cost</a:t>
            </a:r>
          </a:p>
          <a:p>
            <a:r>
              <a:rPr lang="en-US" altLang="en-US" sz="3750" b="1">
                <a:latin typeface="Arial" panose="020B0604020202020204" pitchFamily="34" charset="0"/>
              </a:rPr>
              <a:t>Incurred</a:t>
            </a:r>
          </a:p>
        </p:txBody>
      </p:sp>
      <p:grpSp>
        <p:nvGrpSpPr>
          <p:cNvPr id="38917" name="Group 10">
            <a:extLst>
              <a:ext uri="{FF2B5EF4-FFF2-40B4-BE49-F238E27FC236}">
                <a16:creationId xmlns:a16="http://schemas.microsoft.com/office/drawing/2014/main" id="{1DBD4477-7DB8-459D-AD4A-5AD3824B2DCC}"/>
              </a:ext>
            </a:extLst>
          </p:cNvPr>
          <p:cNvGrpSpPr>
            <a:grpSpLocks/>
          </p:cNvGrpSpPr>
          <p:nvPr/>
        </p:nvGrpSpPr>
        <p:grpSpPr bwMode="auto">
          <a:xfrm>
            <a:off x="3519786" y="3936505"/>
            <a:ext cx="5232797" cy="916781"/>
            <a:chOff x="1273" y="2712"/>
            <a:chExt cx="3516" cy="616"/>
          </a:xfrm>
        </p:grpSpPr>
        <p:sp>
          <p:nvSpPr>
            <p:cNvPr id="38927" name="Line 6">
              <a:extLst>
                <a:ext uri="{FF2B5EF4-FFF2-40B4-BE49-F238E27FC236}">
                  <a16:creationId xmlns:a16="http://schemas.microsoft.com/office/drawing/2014/main" id="{6357BA09-D753-45AB-90CC-37BD0B9D5C8A}"/>
                </a:ext>
              </a:extLst>
            </p:cNvPr>
            <p:cNvSpPr>
              <a:spLocks noChangeShapeType="1"/>
            </p:cNvSpPr>
            <p:nvPr/>
          </p:nvSpPr>
          <p:spPr bwMode="auto">
            <a:xfrm>
              <a:off x="1273" y="2712"/>
              <a:ext cx="0" cy="616"/>
            </a:xfrm>
            <a:prstGeom prst="line">
              <a:avLst/>
            </a:prstGeom>
            <a:noFill/>
            <a:ln w="50800">
              <a:solidFill>
                <a:srgbClr val="993300"/>
              </a:solidFill>
              <a:round/>
              <a:headEnd/>
              <a:tailEnd type="triangle" w="med" len="med"/>
            </a:ln>
            <a:effectLst/>
            <a:scene3d>
              <a:camera prst="legacyPerspectiveBottom"/>
              <a:lightRig rig="legacyFlat3" dir="t"/>
            </a:scene3d>
            <a:sp3d extrusionH="887400" prstMaterial="legacyMatte">
              <a:bevelT w="13500" h="13500" prst="angle"/>
              <a:bevelB w="13500" h="13500" prst="angle"/>
              <a:extrusionClr>
                <a:srgbClr val="993300"/>
              </a:extrusionClr>
              <a:contourClr>
                <a:srgbClr val="993300"/>
              </a:contourClr>
            </a:sp3d>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sz="1688"/>
            </a:p>
          </p:txBody>
        </p:sp>
        <p:sp>
          <p:nvSpPr>
            <p:cNvPr id="38928" name="Line 7">
              <a:extLst>
                <a:ext uri="{FF2B5EF4-FFF2-40B4-BE49-F238E27FC236}">
                  <a16:creationId xmlns:a16="http://schemas.microsoft.com/office/drawing/2014/main" id="{B8E81D09-9C75-4002-A26E-2B2CE927E409}"/>
                </a:ext>
              </a:extLst>
            </p:cNvPr>
            <p:cNvSpPr>
              <a:spLocks noChangeShapeType="1"/>
            </p:cNvSpPr>
            <p:nvPr/>
          </p:nvSpPr>
          <p:spPr bwMode="auto">
            <a:xfrm>
              <a:off x="4789" y="2712"/>
              <a:ext cx="0" cy="616"/>
            </a:xfrm>
            <a:prstGeom prst="line">
              <a:avLst/>
            </a:prstGeom>
            <a:noFill/>
            <a:ln w="50800">
              <a:solidFill>
                <a:srgbClr val="993300"/>
              </a:solidFill>
              <a:round/>
              <a:headEnd/>
              <a:tailEnd type="triangle" w="med" len="med"/>
            </a:ln>
            <a:effectLst/>
            <a:scene3d>
              <a:camera prst="legacyPerspectiveBottom"/>
              <a:lightRig rig="legacyFlat3" dir="t"/>
            </a:scene3d>
            <a:sp3d extrusionH="887400" prstMaterial="legacyMatte">
              <a:bevelT w="13500" h="13500" prst="angle"/>
              <a:bevelB w="13500" h="13500" prst="angle"/>
              <a:extrusionClr>
                <a:srgbClr val="993300"/>
              </a:extrusionClr>
              <a:contourClr>
                <a:srgbClr val="993300"/>
              </a:contourClr>
            </a:sp3d>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sz="1688"/>
            </a:p>
          </p:txBody>
        </p:sp>
        <p:sp>
          <p:nvSpPr>
            <p:cNvPr id="38929" name="Line 8">
              <a:extLst>
                <a:ext uri="{FF2B5EF4-FFF2-40B4-BE49-F238E27FC236}">
                  <a16:creationId xmlns:a16="http://schemas.microsoft.com/office/drawing/2014/main" id="{A4D8DD41-C427-4D6B-87CC-95DA5C69E864}"/>
                </a:ext>
              </a:extLst>
            </p:cNvPr>
            <p:cNvSpPr>
              <a:spLocks noChangeShapeType="1"/>
            </p:cNvSpPr>
            <p:nvPr/>
          </p:nvSpPr>
          <p:spPr bwMode="auto">
            <a:xfrm>
              <a:off x="1288" y="2712"/>
              <a:ext cx="904" cy="0"/>
            </a:xfrm>
            <a:prstGeom prst="line">
              <a:avLst/>
            </a:prstGeom>
            <a:noFill/>
            <a:ln w="50800">
              <a:solidFill>
                <a:srgbClr val="993300"/>
              </a:solidFill>
              <a:round/>
              <a:headEnd/>
              <a:tailEnd/>
            </a:ln>
            <a:effectLst/>
            <a:scene3d>
              <a:camera prst="legacyPerspectiveBottom"/>
              <a:lightRig rig="legacyFlat3" dir="t"/>
            </a:scene3d>
            <a:sp3d extrusionH="887400" prstMaterial="legacyMatte">
              <a:bevelT w="13500" h="13500" prst="angle"/>
              <a:bevelB w="13500" h="13500" prst="angle"/>
              <a:extrusionClr>
                <a:srgbClr val="993300"/>
              </a:extrusionClr>
              <a:contourClr>
                <a:srgbClr val="993300"/>
              </a:contourClr>
            </a:sp3d>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sz="1688"/>
            </a:p>
          </p:txBody>
        </p:sp>
        <p:sp>
          <p:nvSpPr>
            <p:cNvPr id="38930" name="Line 9">
              <a:extLst>
                <a:ext uri="{FF2B5EF4-FFF2-40B4-BE49-F238E27FC236}">
                  <a16:creationId xmlns:a16="http://schemas.microsoft.com/office/drawing/2014/main" id="{4A1F17B2-5055-4E05-B592-9D7AC8E74C4D}"/>
                </a:ext>
              </a:extLst>
            </p:cNvPr>
            <p:cNvSpPr>
              <a:spLocks noChangeShapeType="1"/>
            </p:cNvSpPr>
            <p:nvPr/>
          </p:nvSpPr>
          <p:spPr bwMode="auto">
            <a:xfrm>
              <a:off x="3844" y="2712"/>
              <a:ext cx="904" cy="0"/>
            </a:xfrm>
            <a:prstGeom prst="line">
              <a:avLst/>
            </a:prstGeom>
            <a:noFill/>
            <a:ln w="50800">
              <a:solidFill>
                <a:srgbClr val="993300"/>
              </a:solidFill>
              <a:round/>
              <a:headEnd/>
              <a:tailEnd/>
            </a:ln>
            <a:effectLst/>
            <a:scene3d>
              <a:camera prst="legacyPerspectiveBottom"/>
              <a:lightRig rig="legacyFlat3" dir="t"/>
            </a:scene3d>
            <a:sp3d extrusionH="887400" prstMaterial="legacyMatte">
              <a:bevelT w="13500" h="13500" prst="angle"/>
              <a:bevelB w="13500" h="13500" prst="angle"/>
              <a:extrusionClr>
                <a:srgbClr val="993300"/>
              </a:extrusionClr>
              <a:contourClr>
                <a:srgbClr val="993300"/>
              </a:contourClr>
            </a:sp3d>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sz="1688"/>
            </a:p>
          </p:txBody>
        </p:sp>
      </p:grpSp>
      <p:sp>
        <p:nvSpPr>
          <p:cNvPr id="38918" name="Rectangle 11">
            <a:extLst>
              <a:ext uri="{FF2B5EF4-FFF2-40B4-BE49-F238E27FC236}">
                <a16:creationId xmlns:a16="http://schemas.microsoft.com/office/drawing/2014/main" id="{83D7DD9A-A54D-416D-B3E9-54B23877242A}"/>
              </a:ext>
            </a:extLst>
          </p:cNvPr>
          <p:cNvSpPr>
            <a:spLocks noChangeArrowheads="1"/>
          </p:cNvSpPr>
          <p:nvPr/>
        </p:nvSpPr>
        <p:spPr bwMode="auto">
          <a:xfrm>
            <a:off x="2309813" y="4911328"/>
            <a:ext cx="2381250" cy="1293317"/>
          </a:xfrm>
          <a:prstGeom prst="rect">
            <a:avLst/>
          </a:prstGeom>
          <a:solidFill>
            <a:srgbClr val="993300"/>
          </a:soli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993300"/>
            </a:extrusionClr>
            <a:contourClr>
              <a:srgbClr val="993300"/>
            </a:contourClr>
          </a:sp3d>
          <a:extLst>
            <a:ext uri="{AF507438-7753-43E0-B8FC-AC1667EBCBE1}">
              <a14:hiddenEffects xmlns:a14="http://schemas.microsoft.com/office/drawing/2010/main">
                <a:effectLst>
                  <a:outerShdw dist="17961" dir="2700000" algn="ctr" rotWithShape="0">
                    <a:srgbClr val="5C1F00"/>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38919" name="Rectangle 12">
            <a:extLst>
              <a:ext uri="{FF2B5EF4-FFF2-40B4-BE49-F238E27FC236}">
                <a16:creationId xmlns:a16="http://schemas.microsoft.com/office/drawing/2014/main" id="{2F2880B4-04C1-4D45-8A85-F2539175B8F6}"/>
              </a:ext>
            </a:extLst>
          </p:cNvPr>
          <p:cNvSpPr>
            <a:spLocks noChangeArrowheads="1"/>
          </p:cNvSpPr>
          <p:nvPr/>
        </p:nvSpPr>
        <p:spPr bwMode="auto">
          <a:xfrm>
            <a:off x="2759156" y="5238751"/>
            <a:ext cx="1482564" cy="661231"/>
          </a:xfrm>
          <a:prstGeom prst="rect">
            <a:avLst/>
          </a:prstGeom>
          <a:solidFill>
            <a:srgbClr val="E84D00"/>
          </a:soli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4825" tIns="41668" rIns="84825" bIns="41668">
            <a:spAutoFit/>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3750" b="1">
                <a:latin typeface="Arial" panose="020B0604020202020204" pitchFamily="34" charset="0"/>
              </a:rPr>
              <a:t>Asset</a:t>
            </a:r>
          </a:p>
        </p:txBody>
      </p:sp>
      <p:sp>
        <p:nvSpPr>
          <p:cNvPr id="38920" name="Rectangle 14">
            <a:extLst>
              <a:ext uri="{FF2B5EF4-FFF2-40B4-BE49-F238E27FC236}">
                <a16:creationId xmlns:a16="http://schemas.microsoft.com/office/drawing/2014/main" id="{EB9CEACF-5BD6-4EF5-8A09-5E8965A5B093}"/>
              </a:ext>
            </a:extLst>
          </p:cNvPr>
          <p:cNvSpPr>
            <a:spLocks noChangeArrowheads="1"/>
          </p:cNvSpPr>
          <p:nvPr/>
        </p:nvSpPr>
        <p:spPr bwMode="auto">
          <a:xfrm>
            <a:off x="7560469" y="4911328"/>
            <a:ext cx="2381250" cy="1293317"/>
          </a:xfrm>
          <a:prstGeom prst="rect">
            <a:avLst/>
          </a:prstGeom>
          <a:gradFill rotWithShape="0">
            <a:gsLst>
              <a:gs pos="0">
                <a:srgbClr val="FFCC33"/>
              </a:gs>
              <a:gs pos="100000">
                <a:srgbClr val="FFD350"/>
              </a:gs>
            </a:gsLst>
            <a:lin ang="5400000" scaled="1"/>
          </a:gra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17961" dir="2700000" algn="ctr" rotWithShape="0">
                    <a:srgbClr val="997A1F"/>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38921" name="Rectangle 15">
            <a:extLst>
              <a:ext uri="{FF2B5EF4-FFF2-40B4-BE49-F238E27FC236}">
                <a16:creationId xmlns:a16="http://schemas.microsoft.com/office/drawing/2014/main" id="{C348327E-AF42-42AF-B998-42120AC874A1}"/>
              </a:ext>
            </a:extLst>
          </p:cNvPr>
          <p:cNvSpPr>
            <a:spLocks noChangeArrowheads="1"/>
          </p:cNvSpPr>
          <p:nvPr/>
        </p:nvSpPr>
        <p:spPr bwMode="auto">
          <a:xfrm>
            <a:off x="7677133" y="5238751"/>
            <a:ext cx="2149412" cy="661231"/>
          </a:xfrm>
          <a:prstGeom prst="rect">
            <a:avLst/>
          </a:prstGeom>
          <a:solidFill>
            <a:srgbClr val="FFCC33"/>
          </a:soli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4825" tIns="41668" rIns="84825" bIns="41668">
            <a:spAutoFit/>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3750" b="1">
                <a:latin typeface="Arial" panose="020B0604020202020204" pitchFamily="34" charset="0"/>
              </a:rPr>
              <a:t>Expense</a:t>
            </a:r>
          </a:p>
        </p:txBody>
      </p:sp>
      <p:sp>
        <p:nvSpPr>
          <p:cNvPr id="55315" name="Rectangle 19">
            <a:extLst>
              <a:ext uri="{FF2B5EF4-FFF2-40B4-BE49-F238E27FC236}">
                <a16:creationId xmlns:a16="http://schemas.microsoft.com/office/drawing/2014/main" id="{BB123070-4D5F-49A1-93EC-C6E5AD2B0D6E}"/>
              </a:ext>
            </a:extLst>
          </p:cNvPr>
          <p:cNvSpPr>
            <a:spLocks noGrp="1" noChangeArrowheads="1"/>
          </p:cNvSpPr>
          <p:nvPr>
            <p:ph type="body" idx="1"/>
          </p:nvPr>
        </p:nvSpPr>
        <p:spPr>
          <a:xfrm>
            <a:off x="2524125" y="1285876"/>
            <a:ext cx="7268766" cy="1373684"/>
          </a:xfrm>
          <a:gradFill rotWithShape="0">
            <a:gsLst>
              <a:gs pos="0">
                <a:srgbClr val="FFCC33"/>
              </a:gs>
              <a:gs pos="100000">
                <a:srgbClr val="FFD350"/>
              </a:gs>
            </a:gsLst>
            <a:lin ang="5400000" scaled="1"/>
          </a:gradFill>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p:spPr>
        <p:txBody>
          <a:bodyPr vert="horz" lIns="90777" tIns="44644" rIns="90777" bIns="44644" rtlCol="0">
            <a:normAutofit/>
            <a:flatTx/>
          </a:bodyPr>
          <a:lstStyle/>
          <a:p>
            <a:pPr marL="0" indent="0" algn="ctr" defTabSz="321469">
              <a:buNone/>
            </a:pPr>
            <a:r>
              <a:rPr lang="en-US" altLang="en-US" sz="2719" b="1">
                <a:latin typeface="Times New Roman" panose="02020603050405020304" pitchFamily="18" charset="0"/>
              </a:rPr>
              <a:t>Operating expenses contribute to the revenues of the period but their association with revenues is less direct than for cost of goods sold.</a:t>
            </a:r>
          </a:p>
        </p:txBody>
      </p:sp>
      <p:sp>
        <p:nvSpPr>
          <p:cNvPr id="38923" name="Text Box 20">
            <a:extLst>
              <a:ext uri="{FF2B5EF4-FFF2-40B4-BE49-F238E27FC236}">
                <a16:creationId xmlns:a16="http://schemas.microsoft.com/office/drawing/2014/main" id="{3C78E0CC-F618-4C58-8042-F2BE8DB383E2}"/>
              </a:ext>
            </a:extLst>
          </p:cNvPr>
          <p:cNvSpPr txBox="1">
            <a:spLocks noChangeArrowheads="1"/>
          </p:cNvSpPr>
          <p:nvPr/>
        </p:nvSpPr>
        <p:spPr bwMode="auto">
          <a:xfrm>
            <a:off x="5095875" y="5143500"/>
            <a:ext cx="2339985" cy="4328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5718" tIns="42859" rIns="85718" bIns="42859">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r>
              <a:rPr lang="en-US" altLang="en-US" sz="2250" b="1"/>
              <a:t>Benefits Decrease</a:t>
            </a:r>
          </a:p>
        </p:txBody>
      </p:sp>
      <p:sp>
        <p:nvSpPr>
          <p:cNvPr id="38924" name="Text Box 21">
            <a:extLst>
              <a:ext uri="{FF2B5EF4-FFF2-40B4-BE49-F238E27FC236}">
                <a16:creationId xmlns:a16="http://schemas.microsoft.com/office/drawing/2014/main" id="{1D435EF3-8E4E-4100-B2F0-F50BB59BFA1B}"/>
              </a:ext>
            </a:extLst>
          </p:cNvPr>
          <p:cNvSpPr txBox="1">
            <a:spLocks noChangeArrowheads="1"/>
          </p:cNvSpPr>
          <p:nvPr/>
        </p:nvSpPr>
        <p:spPr bwMode="auto">
          <a:xfrm>
            <a:off x="1952625" y="3357563"/>
            <a:ext cx="1285875" cy="11253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5718" tIns="42859" rIns="85718" bIns="42859">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r>
              <a:rPr lang="en-US" altLang="en-US" sz="2250" b="1"/>
              <a:t>Provides </a:t>
            </a:r>
          </a:p>
          <a:p>
            <a:pPr algn="l"/>
            <a:r>
              <a:rPr lang="en-US" altLang="en-US" sz="2250" b="1"/>
              <a:t>Future</a:t>
            </a:r>
            <a:br>
              <a:rPr lang="en-US" altLang="en-US" sz="2250" b="1"/>
            </a:br>
            <a:r>
              <a:rPr lang="en-US" altLang="en-US" sz="2250" b="1"/>
              <a:t>Benefit</a:t>
            </a:r>
          </a:p>
        </p:txBody>
      </p:sp>
      <p:sp>
        <p:nvSpPr>
          <p:cNvPr id="38925" name="Text Box 22">
            <a:extLst>
              <a:ext uri="{FF2B5EF4-FFF2-40B4-BE49-F238E27FC236}">
                <a16:creationId xmlns:a16="http://schemas.microsoft.com/office/drawing/2014/main" id="{FA502788-5B08-4D0A-9B47-85EBFEEEE5DF}"/>
              </a:ext>
            </a:extLst>
          </p:cNvPr>
          <p:cNvSpPr txBox="1">
            <a:spLocks noChangeArrowheads="1"/>
          </p:cNvSpPr>
          <p:nvPr/>
        </p:nvSpPr>
        <p:spPr bwMode="auto">
          <a:xfrm>
            <a:off x="8882063" y="2928938"/>
            <a:ext cx="1409403" cy="18177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5718" tIns="42859" rIns="85718" bIns="42859">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r>
              <a:rPr lang="en-US" altLang="en-US" sz="2250" b="1"/>
              <a:t>Provides No </a:t>
            </a:r>
            <a:br>
              <a:rPr lang="en-US" altLang="en-US" sz="2250" b="1"/>
            </a:br>
            <a:r>
              <a:rPr lang="en-US" altLang="en-US" sz="2250" b="1"/>
              <a:t>Apparent </a:t>
            </a:r>
          </a:p>
          <a:p>
            <a:pPr algn="l"/>
            <a:r>
              <a:rPr lang="en-US" altLang="en-US" sz="2250" b="1"/>
              <a:t>Future</a:t>
            </a:r>
            <a:br>
              <a:rPr lang="en-US" altLang="en-US" sz="2250" b="1"/>
            </a:br>
            <a:r>
              <a:rPr lang="en-US" altLang="en-US" sz="2250" b="1"/>
              <a:t>Benefits</a:t>
            </a:r>
          </a:p>
        </p:txBody>
      </p:sp>
      <p:sp>
        <p:nvSpPr>
          <p:cNvPr id="38926" name="Text Box 24">
            <a:extLst>
              <a:ext uri="{FF2B5EF4-FFF2-40B4-BE49-F238E27FC236}">
                <a16:creationId xmlns:a16="http://schemas.microsoft.com/office/drawing/2014/main" id="{59C7FD03-B8B1-4B6D-ABAC-3CA16C51BA87}"/>
              </a:ext>
            </a:extLst>
          </p:cNvPr>
          <p:cNvSpPr txBox="1">
            <a:spLocks noChangeArrowheads="1"/>
          </p:cNvSpPr>
          <p:nvPr/>
        </p:nvSpPr>
        <p:spPr bwMode="auto">
          <a:xfrm>
            <a:off x="2024062" y="357188"/>
            <a:ext cx="8215313" cy="553998"/>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000" b="1">
                <a:solidFill>
                  <a:schemeClr val="bg1"/>
                </a:solidFill>
              </a:rPr>
              <a:t>EXPENSE RECOGNITION PATTERN</a:t>
            </a:r>
          </a:p>
        </p:txBody>
      </p:sp>
    </p:spTree>
  </p:cSld>
  <p:clrMapOvr>
    <a:masterClrMapping/>
  </p:clrMapOvr>
  <p:transition advTm="43199">
    <p:cover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55315">
                                            <p:txEl>
                                              <p:pRg st="0" end="0"/>
                                            </p:txEl>
                                          </p:spTgt>
                                        </p:tgtEl>
                                        <p:attrNameLst>
                                          <p:attrName>style.visibility</p:attrName>
                                        </p:attrNameLst>
                                      </p:cBhvr>
                                      <p:to>
                                        <p:strVal val="visible"/>
                                      </p:to>
                                    </p:set>
                                    <p:animEffect transition="in" filter="barn(outVertical)">
                                      <p:cBhvr>
                                        <p:cTn id="7" dur="500"/>
                                        <p:tgtEl>
                                          <p:spTgt spid="553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15" grpId="0" build="p" autoUpdateAnimBg="0"/>
    </p:bld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62" name="Text Box 4">
            <a:extLst>
              <a:ext uri="{FF2B5EF4-FFF2-40B4-BE49-F238E27FC236}">
                <a16:creationId xmlns:a16="http://schemas.microsoft.com/office/drawing/2014/main" id="{4401516B-75DC-47BA-9E3D-68336B8E8B24}"/>
              </a:ext>
            </a:extLst>
          </p:cNvPr>
          <p:cNvSpPr txBox="1">
            <a:spLocks noChangeArrowheads="1"/>
          </p:cNvSpPr>
          <p:nvPr/>
        </p:nvSpPr>
        <p:spPr bwMode="auto">
          <a:xfrm>
            <a:off x="2024062" y="357188"/>
            <a:ext cx="8215313" cy="553998"/>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000" b="1">
                <a:solidFill>
                  <a:schemeClr val="bg1"/>
                </a:solidFill>
              </a:rPr>
              <a:t>FULL DISCLOSURE PRINCIPLE</a:t>
            </a:r>
          </a:p>
        </p:txBody>
      </p:sp>
      <p:sp>
        <p:nvSpPr>
          <p:cNvPr id="40963" name="Oval 5">
            <a:extLst>
              <a:ext uri="{FF2B5EF4-FFF2-40B4-BE49-F238E27FC236}">
                <a16:creationId xmlns:a16="http://schemas.microsoft.com/office/drawing/2014/main" id="{9D900577-B798-4965-A262-78A93CD6ECF5}"/>
              </a:ext>
            </a:extLst>
          </p:cNvPr>
          <p:cNvSpPr>
            <a:spLocks noChangeArrowheads="1"/>
          </p:cNvSpPr>
          <p:nvPr/>
        </p:nvSpPr>
        <p:spPr bwMode="auto">
          <a:xfrm>
            <a:off x="2738438" y="2500313"/>
            <a:ext cx="3000375" cy="857250"/>
          </a:xfrm>
          <a:prstGeom prst="ellipse">
            <a:avLst/>
          </a:prstGeom>
          <a:gradFill rotWithShape="0">
            <a:gsLst>
              <a:gs pos="0">
                <a:srgbClr val="E84D00"/>
              </a:gs>
              <a:gs pos="100000">
                <a:srgbClr val="D64700"/>
              </a:gs>
            </a:gsLst>
            <a:lin ang="5400000" scaled="1"/>
          </a:gradFill>
          <a:ln w="9525">
            <a:round/>
            <a:headEnd/>
            <a:tailEnd/>
          </a:ln>
          <a:effectLst/>
          <a:scene3d>
            <a:camera prst="legacyPerspectiveBottom"/>
            <a:lightRig rig="legacyFlat3" dir="t"/>
          </a:scene3d>
          <a:sp3d extrusionH="8874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438" b="1"/>
              <a:t>Body/Data </a:t>
            </a:r>
          </a:p>
        </p:txBody>
      </p:sp>
      <p:sp>
        <p:nvSpPr>
          <p:cNvPr id="40964" name="Oval 6">
            <a:extLst>
              <a:ext uri="{FF2B5EF4-FFF2-40B4-BE49-F238E27FC236}">
                <a16:creationId xmlns:a16="http://schemas.microsoft.com/office/drawing/2014/main" id="{92D369B0-B132-4D88-9071-BC0CB8AD6A87}"/>
              </a:ext>
            </a:extLst>
          </p:cNvPr>
          <p:cNvSpPr>
            <a:spLocks noChangeArrowheads="1"/>
          </p:cNvSpPr>
          <p:nvPr/>
        </p:nvSpPr>
        <p:spPr bwMode="auto">
          <a:xfrm>
            <a:off x="6238875" y="2500313"/>
            <a:ext cx="3000375" cy="857250"/>
          </a:xfrm>
          <a:prstGeom prst="ellipse">
            <a:avLst/>
          </a:prstGeom>
          <a:solidFill>
            <a:srgbClr val="9A9ADE"/>
          </a:solidFill>
          <a:ln w="9525">
            <a:round/>
            <a:headEnd/>
            <a:tailEnd/>
          </a:ln>
          <a:effectLst/>
          <a:scene3d>
            <a:camera prst="legacyPerspectiveBottom"/>
            <a:lightRig rig="legacyFlat3" dir="t"/>
          </a:scene3d>
          <a:sp3d extrusionH="887400" prstMaterial="legacyMatte">
            <a:bevelT w="13500" h="13500" prst="angle"/>
            <a:bevelB w="13500" h="13500" prst="angle"/>
            <a:extrusionClr>
              <a:srgbClr val="9A9ADE"/>
            </a:extrusionClr>
            <a:contourClr>
              <a:srgbClr val="9A9ADE"/>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438" b="1"/>
              <a:t>Notes</a:t>
            </a:r>
          </a:p>
        </p:txBody>
      </p:sp>
      <p:sp>
        <p:nvSpPr>
          <p:cNvPr id="40965" name="Text Box 7">
            <a:extLst>
              <a:ext uri="{FF2B5EF4-FFF2-40B4-BE49-F238E27FC236}">
                <a16:creationId xmlns:a16="http://schemas.microsoft.com/office/drawing/2014/main" id="{7E6F6A19-94C0-4C04-910C-A870008E04D4}"/>
              </a:ext>
            </a:extLst>
          </p:cNvPr>
          <p:cNvSpPr txBox="1">
            <a:spLocks noChangeArrowheads="1"/>
          </p:cNvSpPr>
          <p:nvPr/>
        </p:nvSpPr>
        <p:spPr bwMode="auto">
          <a:xfrm>
            <a:off x="2524125" y="3786188"/>
            <a:ext cx="7000875" cy="1477328"/>
          </a:xfrm>
          <a:prstGeom prst="rect">
            <a:avLst/>
          </a:prstGeom>
          <a:solidFill>
            <a:srgbClr val="9A9ADE"/>
          </a:solidFill>
          <a:ln w="9525">
            <a:miter lim="800000"/>
            <a:headEnd/>
            <a:tailEnd/>
          </a:ln>
          <a:effectLst/>
          <a:scene3d>
            <a:camera prst="legacyPerspectiveBottom"/>
            <a:lightRig rig="legacyFlat3" dir="t"/>
          </a:scene3d>
          <a:sp3d extrusionH="121893000" prstMaterial="legacyMatte">
            <a:bevelT w="13500" h="13500" prst="angle"/>
            <a:bevelB w="13500" h="13500" prst="angle"/>
            <a:extrusionClr>
              <a:srgbClr val="9A9ADE"/>
            </a:extrusionClr>
            <a:contourClr>
              <a:srgbClr val="9A9ADE"/>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000" b="1"/>
              <a:t>SUMMARY OF SIGNIFICANT ACCOUNTING POLICIES USUALLY  THE FIRST FOOTNOTE</a:t>
            </a:r>
          </a:p>
        </p:txBody>
      </p:sp>
      <p:sp>
        <p:nvSpPr>
          <p:cNvPr id="40966" name="Rectangle 9">
            <a:extLst>
              <a:ext uri="{FF2B5EF4-FFF2-40B4-BE49-F238E27FC236}">
                <a16:creationId xmlns:a16="http://schemas.microsoft.com/office/drawing/2014/main" id="{CFF4814C-7FBB-4B50-BF08-17DB933186D9}"/>
              </a:ext>
            </a:extLst>
          </p:cNvPr>
          <p:cNvSpPr>
            <a:spLocks noChangeArrowheads="1"/>
          </p:cNvSpPr>
          <p:nvPr/>
        </p:nvSpPr>
        <p:spPr bwMode="auto">
          <a:xfrm>
            <a:off x="1809750" y="1214438"/>
            <a:ext cx="8429625" cy="1000125"/>
          </a:xfrm>
          <a:prstGeom prst="rect">
            <a:avLst/>
          </a:prstGeom>
          <a:gradFill rotWithShape="0">
            <a:gsLst>
              <a:gs pos="0">
                <a:srgbClr val="FFCC33"/>
              </a:gs>
              <a:gs pos="100000">
                <a:srgbClr val="FFD75D"/>
              </a:gs>
            </a:gsLst>
            <a:lin ang="5400000" scaled="1"/>
          </a:gra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Requires that circumstances and events that make a difference</a:t>
            </a:r>
          </a:p>
          <a:p>
            <a:pPr eaLnBrk="1" hangingPunct="1"/>
            <a:r>
              <a:rPr lang="en-US" altLang="en-US" sz="2250"/>
              <a:t>to financial statement users are to be disclosed in one of two places. </a:t>
            </a:r>
          </a:p>
        </p:txBody>
      </p:sp>
    </p:spTree>
  </p:cSld>
  <p:clrMapOvr>
    <a:masterClrMapping/>
  </p:clrMapOvr>
  <p:transition advTm="45916">
    <p:cover dir="u"/>
  </p:transition>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010" name="Text Box 4">
            <a:extLst>
              <a:ext uri="{FF2B5EF4-FFF2-40B4-BE49-F238E27FC236}">
                <a16:creationId xmlns:a16="http://schemas.microsoft.com/office/drawing/2014/main" id="{9B9481BD-C00E-4030-9884-75F57B791E3C}"/>
              </a:ext>
            </a:extLst>
          </p:cNvPr>
          <p:cNvSpPr txBox="1">
            <a:spLocks noChangeArrowheads="1"/>
          </p:cNvSpPr>
          <p:nvPr/>
        </p:nvSpPr>
        <p:spPr bwMode="auto">
          <a:xfrm>
            <a:off x="2024062" y="357188"/>
            <a:ext cx="8215313" cy="857250"/>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000" b="1">
                <a:solidFill>
                  <a:schemeClr val="bg1"/>
                </a:solidFill>
              </a:rPr>
              <a:t>COST PRINCIPLE</a:t>
            </a:r>
          </a:p>
        </p:txBody>
      </p:sp>
      <p:sp>
        <p:nvSpPr>
          <p:cNvPr id="43011" name="Rectangle 5">
            <a:extLst>
              <a:ext uri="{FF2B5EF4-FFF2-40B4-BE49-F238E27FC236}">
                <a16:creationId xmlns:a16="http://schemas.microsoft.com/office/drawing/2014/main" id="{99903842-95D9-4652-9437-ABFB19CEB61C}"/>
              </a:ext>
            </a:extLst>
          </p:cNvPr>
          <p:cNvSpPr>
            <a:spLocks noChangeArrowheads="1"/>
          </p:cNvSpPr>
          <p:nvPr/>
        </p:nvSpPr>
        <p:spPr bwMode="auto">
          <a:xfrm>
            <a:off x="1809750" y="2643187"/>
            <a:ext cx="4214813" cy="3643313"/>
          </a:xfrm>
          <a:prstGeom prst="rect">
            <a:avLst/>
          </a:prstGeom>
          <a:gradFill rotWithShape="0">
            <a:gsLst>
              <a:gs pos="0">
                <a:srgbClr val="9A9ADE"/>
              </a:gs>
              <a:gs pos="100000">
                <a:srgbClr val="8484BF"/>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9A9ADE"/>
            </a:extrusionClr>
            <a:contourClr>
              <a:srgbClr val="9A9ADE"/>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000" b="1"/>
              <a:t>COST </a:t>
            </a:r>
          </a:p>
          <a:p>
            <a:pPr eaLnBrk="1" hangingPunct="1"/>
            <a:r>
              <a:rPr lang="en-US" altLang="en-US" sz="1875" b="1"/>
              <a:t>is relevant because it represents</a:t>
            </a:r>
            <a:r>
              <a:rPr lang="en-US" altLang="en-US" sz="2250" b="1"/>
              <a:t>:</a:t>
            </a:r>
            <a:r>
              <a:rPr lang="en-US" altLang="en-US" sz="2250"/>
              <a:t>  </a:t>
            </a:r>
          </a:p>
          <a:p>
            <a:pPr eaLnBrk="1" hangingPunct="1"/>
            <a:endParaRPr lang="en-US" altLang="en-US" sz="2250"/>
          </a:p>
          <a:p>
            <a:pPr eaLnBrk="1" hangingPunct="1"/>
            <a:r>
              <a:rPr lang="en-US" altLang="en-US" sz="2250" b="1">
                <a:solidFill>
                  <a:srgbClr val="993300"/>
                </a:solidFill>
              </a:rPr>
              <a:t>PRICE PAID</a:t>
            </a:r>
          </a:p>
          <a:p>
            <a:pPr eaLnBrk="1" hangingPunct="1"/>
            <a:r>
              <a:rPr lang="en-US" altLang="en-US" sz="2250" b="1"/>
              <a:t>or</a:t>
            </a:r>
          </a:p>
          <a:p>
            <a:pPr eaLnBrk="1" hangingPunct="1"/>
            <a:r>
              <a:rPr lang="en-US" altLang="en-US" sz="2250" b="1">
                <a:solidFill>
                  <a:srgbClr val="993300"/>
                </a:solidFill>
              </a:rPr>
              <a:t>ASSETS SACRIFICED</a:t>
            </a:r>
          </a:p>
          <a:p>
            <a:pPr eaLnBrk="1" hangingPunct="1"/>
            <a:r>
              <a:rPr lang="en-US" altLang="en-US" sz="2250" b="1"/>
              <a:t>or</a:t>
            </a:r>
          </a:p>
          <a:p>
            <a:pPr eaLnBrk="1" hangingPunct="1"/>
            <a:r>
              <a:rPr lang="en-US" altLang="en-US" sz="2250" b="1">
                <a:solidFill>
                  <a:srgbClr val="993300"/>
                </a:solidFill>
              </a:rPr>
              <a:t>COMMITMENT MADE</a:t>
            </a:r>
          </a:p>
          <a:p>
            <a:pPr eaLnBrk="1" hangingPunct="1"/>
            <a:endParaRPr lang="en-US" altLang="en-US" sz="2250">
              <a:solidFill>
                <a:srgbClr val="993300"/>
              </a:solidFill>
            </a:endParaRPr>
          </a:p>
        </p:txBody>
      </p:sp>
      <p:sp>
        <p:nvSpPr>
          <p:cNvPr id="43012" name="Rectangle 6">
            <a:extLst>
              <a:ext uri="{FF2B5EF4-FFF2-40B4-BE49-F238E27FC236}">
                <a16:creationId xmlns:a16="http://schemas.microsoft.com/office/drawing/2014/main" id="{A7A7B195-3A8D-48F8-9636-E9B192EB4567}"/>
              </a:ext>
            </a:extLst>
          </p:cNvPr>
          <p:cNvSpPr>
            <a:spLocks noChangeArrowheads="1"/>
          </p:cNvSpPr>
          <p:nvPr/>
        </p:nvSpPr>
        <p:spPr bwMode="auto">
          <a:xfrm>
            <a:off x="6310312" y="2643187"/>
            <a:ext cx="3929063" cy="3643313"/>
          </a:xfrm>
          <a:prstGeom prst="rect">
            <a:avLst/>
          </a:prstGeom>
          <a:gradFill rotWithShape="0">
            <a:gsLst>
              <a:gs pos="0">
                <a:srgbClr val="9A9ADE"/>
              </a:gs>
              <a:gs pos="100000">
                <a:srgbClr val="9393D4"/>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9A9ADE"/>
            </a:extrusionClr>
            <a:contourClr>
              <a:srgbClr val="9A9ADE"/>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000" b="1"/>
              <a:t>COST </a:t>
            </a:r>
          </a:p>
          <a:p>
            <a:pPr eaLnBrk="1" hangingPunct="1"/>
            <a:r>
              <a:rPr lang="en-US" altLang="en-US" sz="1875" b="1"/>
              <a:t>is reliable because it is:</a:t>
            </a:r>
            <a:r>
              <a:rPr lang="en-US" altLang="en-US" sz="2250"/>
              <a:t>   </a:t>
            </a:r>
          </a:p>
          <a:p>
            <a:pPr eaLnBrk="1" hangingPunct="1"/>
            <a:endParaRPr lang="en-US" altLang="en-US" sz="2250"/>
          </a:p>
          <a:p>
            <a:pPr eaLnBrk="1" hangingPunct="1"/>
            <a:r>
              <a:rPr lang="en-US" altLang="en-US" sz="2250" b="1">
                <a:solidFill>
                  <a:srgbClr val="993300"/>
                </a:solidFill>
              </a:rPr>
              <a:t>OBJECTIVELY</a:t>
            </a:r>
          </a:p>
          <a:p>
            <a:pPr eaLnBrk="1" hangingPunct="1"/>
            <a:r>
              <a:rPr lang="en-US" altLang="en-US" sz="2250" b="1">
                <a:solidFill>
                  <a:srgbClr val="993300"/>
                </a:solidFill>
              </a:rPr>
              <a:t>MEASURABLE</a:t>
            </a:r>
          </a:p>
          <a:p>
            <a:pPr eaLnBrk="1" hangingPunct="1"/>
            <a:r>
              <a:rPr lang="en-US" altLang="en-US" sz="2250" b="1"/>
              <a:t>and </a:t>
            </a:r>
          </a:p>
          <a:p>
            <a:pPr eaLnBrk="1" hangingPunct="1"/>
            <a:r>
              <a:rPr lang="en-US" altLang="en-US" sz="2250" b="1">
                <a:solidFill>
                  <a:srgbClr val="993300"/>
                </a:solidFill>
              </a:rPr>
              <a:t>FACTUAL</a:t>
            </a:r>
          </a:p>
          <a:p>
            <a:pPr eaLnBrk="1" hangingPunct="1"/>
            <a:r>
              <a:rPr lang="en-US" altLang="en-US" sz="2250" b="1"/>
              <a:t>and</a:t>
            </a:r>
          </a:p>
          <a:p>
            <a:pPr eaLnBrk="1" hangingPunct="1"/>
            <a:r>
              <a:rPr lang="en-US" altLang="en-US" sz="2250" b="1">
                <a:solidFill>
                  <a:srgbClr val="993300"/>
                </a:solidFill>
              </a:rPr>
              <a:t>VERIFIABLE</a:t>
            </a:r>
          </a:p>
          <a:p>
            <a:pPr eaLnBrk="1" hangingPunct="1"/>
            <a:endParaRPr lang="en-US" altLang="en-US" sz="2250" b="1">
              <a:solidFill>
                <a:srgbClr val="993300"/>
              </a:solidFill>
            </a:endParaRPr>
          </a:p>
        </p:txBody>
      </p:sp>
      <p:sp>
        <p:nvSpPr>
          <p:cNvPr id="43013" name="Rectangle 9">
            <a:extLst>
              <a:ext uri="{FF2B5EF4-FFF2-40B4-BE49-F238E27FC236}">
                <a16:creationId xmlns:a16="http://schemas.microsoft.com/office/drawing/2014/main" id="{9965349E-BC97-4033-9607-6DF042EE442E}"/>
              </a:ext>
            </a:extLst>
          </p:cNvPr>
          <p:cNvSpPr>
            <a:spLocks noChangeArrowheads="1"/>
          </p:cNvSpPr>
          <p:nvPr/>
        </p:nvSpPr>
        <p:spPr bwMode="auto">
          <a:xfrm>
            <a:off x="2149139" y="1336476"/>
            <a:ext cx="7954743" cy="669414"/>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750" b="1">
                <a:solidFill>
                  <a:srgbClr val="E84D00"/>
                </a:solidFill>
              </a:rPr>
              <a:t>Requires assets to be recorded at cost.</a:t>
            </a:r>
          </a:p>
        </p:txBody>
      </p:sp>
    </p:spTree>
  </p:cSld>
  <p:clrMapOvr>
    <a:masterClrMapping/>
  </p:clrMapOvr>
  <p:transition advTm="36488">
    <p:cover dir="u"/>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3">
            <a:extLst>
              <a:ext uri="{FF2B5EF4-FFF2-40B4-BE49-F238E27FC236}">
                <a16:creationId xmlns:a16="http://schemas.microsoft.com/office/drawing/2014/main" id="{48346AEE-C22C-4A01-8262-DA9C0BEC3BB4}"/>
              </a:ext>
            </a:extLst>
          </p:cNvPr>
          <p:cNvSpPr>
            <a:spLocks noChangeArrowheads="1"/>
          </p:cNvSpPr>
          <p:nvPr/>
        </p:nvSpPr>
        <p:spPr bwMode="auto">
          <a:xfrm>
            <a:off x="2415481" y="1663899"/>
            <a:ext cx="3674566" cy="2516684"/>
          </a:xfrm>
          <a:prstGeom prst="rect">
            <a:avLst/>
          </a:prstGeom>
          <a:gradFill rotWithShape="0">
            <a:gsLst>
              <a:gs pos="0">
                <a:srgbClr val="FFCC33"/>
              </a:gs>
              <a:gs pos="100000">
                <a:srgbClr val="FFCE3D"/>
              </a:gs>
            </a:gsLst>
            <a:lin ang="5400000" scaled="1"/>
          </a:gradFill>
          <a:ln w="12700">
            <a:solidFill>
              <a:srgbClr val="91919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45059" name="Line 4">
            <a:extLst>
              <a:ext uri="{FF2B5EF4-FFF2-40B4-BE49-F238E27FC236}">
                <a16:creationId xmlns:a16="http://schemas.microsoft.com/office/drawing/2014/main" id="{A53B4544-B5C1-41EC-9B9A-5F50683BE4FF}"/>
              </a:ext>
            </a:extLst>
          </p:cNvPr>
          <p:cNvSpPr>
            <a:spLocks noChangeShapeType="1"/>
          </p:cNvSpPr>
          <p:nvPr/>
        </p:nvSpPr>
        <p:spPr bwMode="auto">
          <a:xfrm>
            <a:off x="4182070" y="2521148"/>
            <a:ext cx="0" cy="763489"/>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060" name="Rectangle 5">
            <a:extLst>
              <a:ext uri="{FF2B5EF4-FFF2-40B4-BE49-F238E27FC236}">
                <a16:creationId xmlns:a16="http://schemas.microsoft.com/office/drawing/2014/main" id="{A3DF4036-4E93-4AC2-9B1F-DF7BA9830FD4}"/>
              </a:ext>
            </a:extLst>
          </p:cNvPr>
          <p:cNvSpPr>
            <a:spLocks noChangeArrowheads="1"/>
          </p:cNvSpPr>
          <p:nvPr/>
        </p:nvSpPr>
        <p:spPr bwMode="auto">
          <a:xfrm>
            <a:off x="2419945" y="4263926"/>
            <a:ext cx="3674567" cy="2516683"/>
          </a:xfrm>
          <a:prstGeom prst="rect">
            <a:avLst/>
          </a:prstGeom>
          <a:gradFill rotWithShape="0">
            <a:gsLst>
              <a:gs pos="0">
                <a:srgbClr val="FFCC33"/>
              </a:gs>
              <a:gs pos="100000">
                <a:srgbClr val="FFD043"/>
              </a:gs>
            </a:gsLst>
            <a:lin ang="5400000" scaled="1"/>
          </a:gradFill>
          <a:ln w="12700">
            <a:solidFill>
              <a:srgbClr val="91919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45061" name="Rectangle 6">
            <a:extLst>
              <a:ext uri="{FF2B5EF4-FFF2-40B4-BE49-F238E27FC236}">
                <a16:creationId xmlns:a16="http://schemas.microsoft.com/office/drawing/2014/main" id="{03F68473-F6FE-4E3E-87B0-BFF15562B392}"/>
              </a:ext>
            </a:extLst>
          </p:cNvPr>
          <p:cNvSpPr>
            <a:spLocks noChangeArrowheads="1"/>
          </p:cNvSpPr>
          <p:nvPr/>
        </p:nvSpPr>
        <p:spPr bwMode="auto">
          <a:xfrm>
            <a:off x="6194227" y="4257973"/>
            <a:ext cx="3674567" cy="2518172"/>
          </a:xfrm>
          <a:prstGeom prst="rect">
            <a:avLst/>
          </a:prstGeom>
          <a:gradFill rotWithShape="0">
            <a:gsLst>
              <a:gs pos="0">
                <a:srgbClr val="FFCC33"/>
              </a:gs>
              <a:gs pos="100000">
                <a:srgbClr val="FFD043"/>
              </a:gs>
            </a:gsLst>
            <a:lin ang="5400000" scaled="1"/>
          </a:gradFill>
          <a:ln w="12700">
            <a:solidFill>
              <a:srgbClr val="91919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45062" name="Rectangle 7">
            <a:extLst>
              <a:ext uri="{FF2B5EF4-FFF2-40B4-BE49-F238E27FC236}">
                <a16:creationId xmlns:a16="http://schemas.microsoft.com/office/drawing/2014/main" id="{15499630-C339-4D6F-AC9C-F9DBBC8B059F}"/>
              </a:ext>
            </a:extLst>
          </p:cNvPr>
          <p:cNvSpPr>
            <a:spLocks noChangeArrowheads="1"/>
          </p:cNvSpPr>
          <p:nvPr/>
        </p:nvSpPr>
        <p:spPr bwMode="auto">
          <a:xfrm>
            <a:off x="2442271" y="1738313"/>
            <a:ext cx="3658195" cy="2861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313" b="1">
                <a:latin typeface="Arial" panose="020B0604020202020204" pitchFamily="34" charset="0"/>
              </a:rPr>
              <a:t>Revenue Recognition</a:t>
            </a:r>
          </a:p>
        </p:txBody>
      </p:sp>
      <p:sp>
        <p:nvSpPr>
          <p:cNvPr id="45063" name="Rectangle 8">
            <a:extLst>
              <a:ext uri="{FF2B5EF4-FFF2-40B4-BE49-F238E27FC236}">
                <a16:creationId xmlns:a16="http://schemas.microsoft.com/office/drawing/2014/main" id="{604F75AD-5E64-420D-A839-1F4A476EF30F}"/>
              </a:ext>
            </a:extLst>
          </p:cNvPr>
          <p:cNvSpPr>
            <a:spLocks noChangeArrowheads="1"/>
          </p:cNvSpPr>
          <p:nvPr/>
        </p:nvSpPr>
        <p:spPr bwMode="auto">
          <a:xfrm>
            <a:off x="2431852" y="2897684"/>
            <a:ext cx="808137" cy="3101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lnSpc>
                <a:spcPct val="50000"/>
              </a:lnSpc>
              <a:spcBef>
                <a:spcPct val="50000"/>
              </a:spcBef>
            </a:pPr>
            <a:r>
              <a:rPr lang="en-US" altLang="en-US" sz="938" b="1">
                <a:latin typeface="Arial" panose="020B0604020202020204" pitchFamily="34" charset="0"/>
              </a:rPr>
              <a:t>During</a:t>
            </a:r>
          </a:p>
          <a:p>
            <a:pPr algn="l">
              <a:lnSpc>
                <a:spcPct val="50000"/>
              </a:lnSpc>
              <a:spcBef>
                <a:spcPct val="50000"/>
              </a:spcBef>
            </a:pPr>
            <a:r>
              <a:rPr lang="en-US" altLang="en-US" sz="938" b="1">
                <a:latin typeface="Arial" panose="020B0604020202020204" pitchFamily="34" charset="0"/>
              </a:rPr>
              <a:t>production</a:t>
            </a:r>
          </a:p>
        </p:txBody>
      </p:sp>
      <p:sp>
        <p:nvSpPr>
          <p:cNvPr id="45064" name="Rectangle 9">
            <a:extLst>
              <a:ext uri="{FF2B5EF4-FFF2-40B4-BE49-F238E27FC236}">
                <a16:creationId xmlns:a16="http://schemas.microsoft.com/office/drawing/2014/main" id="{18392A8B-C298-4965-BF4B-EB1D5BD83270}"/>
              </a:ext>
            </a:extLst>
          </p:cNvPr>
          <p:cNvSpPr>
            <a:spLocks noChangeArrowheads="1"/>
          </p:cNvSpPr>
          <p:nvPr/>
        </p:nvSpPr>
        <p:spPr bwMode="auto">
          <a:xfrm>
            <a:off x="2860477" y="2338091"/>
            <a:ext cx="991195" cy="3101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lnSpc>
                <a:spcPct val="50000"/>
              </a:lnSpc>
              <a:spcBef>
                <a:spcPct val="50000"/>
              </a:spcBef>
            </a:pPr>
            <a:r>
              <a:rPr lang="en-US" altLang="en-US" sz="938" b="1">
                <a:latin typeface="Arial" panose="020B0604020202020204" pitchFamily="34" charset="0"/>
              </a:rPr>
              <a:t>At end</a:t>
            </a:r>
          </a:p>
          <a:p>
            <a:pPr algn="l">
              <a:lnSpc>
                <a:spcPct val="50000"/>
              </a:lnSpc>
              <a:spcBef>
                <a:spcPct val="50000"/>
              </a:spcBef>
            </a:pPr>
            <a:r>
              <a:rPr lang="en-US" altLang="en-US" sz="938" b="1">
                <a:latin typeface="Arial" panose="020B0604020202020204" pitchFamily="34" charset="0"/>
              </a:rPr>
              <a:t>of production</a:t>
            </a:r>
          </a:p>
        </p:txBody>
      </p:sp>
      <p:sp>
        <p:nvSpPr>
          <p:cNvPr id="45065" name="Rectangle 11">
            <a:extLst>
              <a:ext uri="{FF2B5EF4-FFF2-40B4-BE49-F238E27FC236}">
                <a16:creationId xmlns:a16="http://schemas.microsoft.com/office/drawing/2014/main" id="{C2882E8F-3796-4444-A37C-FF3316D14D16}"/>
              </a:ext>
            </a:extLst>
          </p:cNvPr>
          <p:cNvSpPr>
            <a:spLocks noChangeArrowheads="1"/>
          </p:cNvSpPr>
          <p:nvPr/>
        </p:nvSpPr>
        <p:spPr bwMode="auto">
          <a:xfrm>
            <a:off x="4554141" y="2338090"/>
            <a:ext cx="590848" cy="3101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lnSpc>
                <a:spcPct val="50000"/>
              </a:lnSpc>
              <a:spcBef>
                <a:spcPct val="50000"/>
              </a:spcBef>
            </a:pPr>
            <a:r>
              <a:rPr lang="en-US" altLang="en-US" sz="938" b="1">
                <a:solidFill>
                  <a:schemeClr val="hlink"/>
                </a:solidFill>
                <a:latin typeface="Arial" panose="020B0604020202020204" pitchFamily="34" charset="0"/>
              </a:rPr>
              <a:t>At point of sale</a:t>
            </a:r>
          </a:p>
        </p:txBody>
      </p:sp>
      <p:sp>
        <p:nvSpPr>
          <p:cNvPr id="45066" name="Rectangle 12">
            <a:extLst>
              <a:ext uri="{FF2B5EF4-FFF2-40B4-BE49-F238E27FC236}">
                <a16:creationId xmlns:a16="http://schemas.microsoft.com/office/drawing/2014/main" id="{CC83A698-C953-4BCB-81C4-4786708F6BE8}"/>
              </a:ext>
            </a:extLst>
          </p:cNvPr>
          <p:cNvSpPr>
            <a:spLocks noChangeArrowheads="1"/>
          </p:cNvSpPr>
          <p:nvPr/>
        </p:nvSpPr>
        <p:spPr bwMode="auto">
          <a:xfrm>
            <a:off x="5171778" y="2891731"/>
            <a:ext cx="1064121" cy="3101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lnSpc>
                <a:spcPct val="50000"/>
              </a:lnSpc>
              <a:spcBef>
                <a:spcPct val="50000"/>
              </a:spcBef>
            </a:pPr>
            <a:r>
              <a:rPr lang="en-US" altLang="en-US" sz="938" b="1">
                <a:latin typeface="Arial" panose="020B0604020202020204" pitchFamily="34" charset="0"/>
              </a:rPr>
              <a:t>At time</a:t>
            </a:r>
          </a:p>
          <a:p>
            <a:pPr algn="l">
              <a:lnSpc>
                <a:spcPct val="50000"/>
              </a:lnSpc>
              <a:spcBef>
                <a:spcPct val="50000"/>
              </a:spcBef>
            </a:pPr>
            <a:r>
              <a:rPr lang="en-US" altLang="en-US" sz="938" b="1">
                <a:latin typeface="Arial" panose="020B0604020202020204" pitchFamily="34" charset="0"/>
              </a:rPr>
              <a:t>cash received</a:t>
            </a:r>
          </a:p>
        </p:txBody>
      </p:sp>
      <p:sp>
        <p:nvSpPr>
          <p:cNvPr id="45067" name="Rectangle 13">
            <a:extLst>
              <a:ext uri="{FF2B5EF4-FFF2-40B4-BE49-F238E27FC236}">
                <a16:creationId xmlns:a16="http://schemas.microsoft.com/office/drawing/2014/main" id="{DED60310-97F1-487A-8B1A-6C8B899F739C}"/>
              </a:ext>
            </a:extLst>
          </p:cNvPr>
          <p:cNvSpPr>
            <a:spLocks noChangeArrowheads="1"/>
          </p:cNvSpPr>
          <p:nvPr/>
        </p:nvSpPr>
        <p:spPr bwMode="auto">
          <a:xfrm>
            <a:off x="2857500" y="3509367"/>
            <a:ext cx="2989958" cy="6902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spcBef>
                <a:spcPct val="50000"/>
              </a:spcBef>
            </a:pPr>
            <a:r>
              <a:rPr lang="en-US" altLang="en-US" sz="1313" b="1">
                <a:latin typeface="Arial" panose="020B0604020202020204" pitchFamily="34" charset="0"/>
              </a:rPr>
              <a:t>Revenue should be recognized in the accounting period in which it is earned (generally at point of sale).</a:t>
            </a:r>
          </a:p>
        </p:txBody>
      </p:sp>
      <p:grpSp>
        <p:nvGrpSpPr>
          <p:cNvPr id="45068" name="Group 22">
            <a:extLst>
              <a:ext uri="{FF2B5EF4-FFF2-40B4-BE49-F238E27FC236}">
                <a16:creationId xmlns:a16="http://schemas.microsoft.com/office/drawing/2014/main" id="{13135DE9-AB81-4105-9DA1-DC1E63771166}"/>
              </a:ext>
            </a:extLst>
          </p:cNvPr>
          <p:cNvGrpSpPr>
            <a:grpSpLocks/>
          </p:cNvGrpSpPr>
          <p:nvPr/>
        </p:nvGrpSpPr>
        <p:grpSpPr bwMode="auto">
          <a:xfrm>
            <a:off x="3001864" y="2489895"/>
            <a:ext cx="2445246" cy="809625"/>
            <a:chOff x="945" y="1672"/>
            <a:chExt cx="1643" cy="544"/>
          </a:xfrm>
        </p:grpSpPr>
        <p:graphicFrame>
          <p:nvGraphicFramePr>
            <p:cNvPr id="45224" name="Object 14">
              <a:hlinkClick r:id="" action="ppaction://ole?verb=0"/>
              <a:extLst>
                <a:ext uri="{FF2B5EF4-FFF2-40B4-BE49-F238E27FC236}">
                  <a16:creationId xmlns:a16="http://schemas.microsoft.com/office/drawing/2014/main" id="{4ADC8555-36BE-4E0B-A56A-9FCD90433BF5}"/>
                </a:ext>
              </a:extLst>
            </p:cNvPr>
            <p:cNvGraphicFramePr>
              <a:graphicFrameLocks/>
            </p:cNvGraphicFramePr>
            <p:nvPr/>
          </p:nvGraphicFramePr>
          <p:xfrm>
            <a:off x="945" y="1675"/>
            <a:ext cx="1643" cy="541"/>
          </p:xfrm>
          <a:graphic>
            <a:graphicData uri="http://schemas.openxmlformats.org/presentationml/2006/ole">
              <mc:AlternateContent xmlns:mc="http://schemas.openxmlformats.org/markup-compatibility/2006">
                <mc:Choice xmlns:v="urn:schemas-microsoft-com:vml" Requires="v">
                  <p:oleObj name="Micrografx Windows Draw 5.0 Drawing" r:id="rId3" imgW="2628900" imgH="876300" progId="Draw.Document.5">
                    <p:embed/>
                  </p:oleObj>
                </mc:Choice>
                <mc:Fallback>
                  <p:oleObj name="Micrografx Windows Draw 5.0 Drawing" r:id="rId3" imgW="2628900" imgH="876300" progId="Draw.Document.5">
                    <p:embed/>
                    <p:pic>
                      <p:nvPicPr>
                        <p:cNvPr id="45224" name="Object 14">
                          <a:hlinkClick r:id="" action="ppaction://ole?verb=0"/>
                          <a:extLst>
                            <a:ext uri="{FF2B5EF4-FFF2-40B4-BE49-F238E27FC236}">
                              <a16:creationId xmlns:a16="http://schemas.microsoft.com/office/drawing/2014/main" id="{4ADC8555-36BE-4E0B-A56A-9FCD90433BF5}"/>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5" y="1675"/>
                          <a:ext cx="1643" cy="5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5225" name="Line 15">
              <a:extLst>
                <a:ext uri="{FF2B5EF4-FFF2-40B4-BE49-F238E27FC236}">
                  <a16:creationId xmlns:a16="http://schemas.microsoft.com/office/drawing/2014/main" id="{4D08CA6C-95FE-4069-A084-51A4D39FF9F8}"/>
                </a:ext>
              </a:extLst>
            </p:cNvPr>
            <p:cNvSpPr>
              <a:spLocks noChangeShapeType="1"/>
            </p:cNvSpPr>
            <p:nvPr/>
          </p:nvSpPr>
          <p:spPr bwMode="auto">
            <a:xfrm>
              <a:off x="1387" y="1791"/>
              <a:ext cx="0" cy="414"/>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226" name="Line 16">
              <a:extLst>
                <a:ext uri="{FF2B5EF4-FFF2-40B4-BE49-F238E27FC236}">
                  <a16:creationId xmlns:a16="http://schemas.microsoft.com/office/drawing/2014/main" id="{DCD34EEE-EE69-4B23-825B-D251B2E99FE1}"/>
                </a:ext>
              </a:extLst>
            </p:cNvPr>
            <p:cNvSpPr>
              <a:spLocks noChangeShapeType="1"/>
            </p:cNvSpPr>
            <p:nvPr/>
          </p:nvSpPr>
          <p:spPr bwMode="auto">
            <a:xfrm>
              <a:off x="2067" y="1787"/>
              <a:ext cx="0" cy="414"/>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227" name="Oval 17">
              <a:extLst>
                <a:ext uri="{FF2B5EF4-FFF2-40B4-BE49-F238E27FC236}">
                  <a16:creationId xmlns:a16="http://schemas.microsoft.com/office/drawing/2014/main" id="{FE78A9BD-DFA8-43D7-9365-6D62080BC7C4}"/>
                </a:ext>
              </a:extLst>
            </p:cNvPr>
            <p:cNvSpPr>
              <a:spLocks noChangeArrowheads="1"/>
            </p:cNvSpPr>
            <p:nvPr/>
          </p:nvSpPr>
          <p:spPr bwMode="auto">
            <a:xfrm>
              <a:off x="1368" y="1768"/>
              <a:ext cx="26" cy="31"/>
            </a:xfrm>
            <a:prstGeom prst="ellipse">
              <a:avLst/>
            </a:prstGeom>
            <a:solidFill>
              <a:schemeClr val="tx1"/>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45228" name="Oval 18">
              <a:extLst>
                <a:ext uri="{FF2B5EF4-FFF2-40B4-BE49-F238E27FC236}">
                  <a16:creationId xmlns:a16="http://schemas.microsoft.com/office/drawing/2014/main" id="{9151AA33-1FD1-4F34-BA43-6FB3FC3D027E}"/>
                </a:ext>
              </a:extLst>
            </p:cNvPr>
            <p:cNvSpPr>
              <a:spLocks noChangeArrowheads="1"/>
            </p:cNvSpPr>
            <p:nvPr/>
          </p:nvSpPr>
          <p:spPr bwMode="auto">
            <a:xfrm>
              <a:off x="1009" y="2179"/>
              <a:ext cx="26" cy="31"/>
            </a:xfrm>
            <a:prstGeom prst="ellipse">
              <a:avLst/>
            </a:prstGeom>
            <a:solidFill>
              <a:schemeClr val="tx1"/>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45229" name="Oval 19">
              <a:extLst>
                <a:ext uri="{FF2B5EF4-FFF2-40B4-BE49-F238E27FC236}">
                  <a16:creationId xmlns:a16="http://schemas.microsoft.com/office/drawing/2014/main" id="{E36EB3B5-8406-44E1-835E-9BF2B07ACA67}"/>
                </a:ext>
              </a:extLst>
            </p:cNvPr>
            <p:cNvSpPr>
              <a:spLocks noChangeArrowheads="1"/>
            </p:cNvSpPr>
            <p:nvPr/>
          </p:nvSpPr>
          <p:spPr bwMode="auto">
            <a:xfrm>
              <a:off x="1722" y="1672"/>
              <a:ext cx="26" cy="31"/>
            </a:xfrm>
            <a:prstGeom prst="ellipse">
              <a:avLst/>
            </a:prstGeom>
            <a:solidFill>
              <a:schemeClr val="tx1"/>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45230" name="Oval 20">
              <a:extLst>
                <a:ext uri="{FF2B5EF4-FFF2-40B4-BE49-F238E27FC236}">
                  <a16:creationId xmlns:a16="http://schemas.microsoft.com/office/drawing/2014/main" id="{3819198C-46BE-474B-87D9-B7EAA4A19589}"/>
                </a:ext>
              </a:extLst>
            </p:cNvPr>
            <p:cNvSpPr>
              <a:spLocks noChangeArrowheads="1"/>
            </p:cNvSpPr>
            <p:nvPr/>
          </p:nvSpPr>
          <p:spPr bwMode="auto">
            <a:xfrm>
              <a:off x="2053" y="1762"/>
              <a:ext cx="26" cy="31"/>
            </a:xfrm>
            <a:prstGeom prst="ellipse">
              <a:avLst/>
            </a:prstGeom>
            <a:solidFill>
              <a:schemeClr val="tx1"/>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45231" name="Oval 21">
              <a:extLst>
                <a:ext uri="{FF2B5EF4-FFF2-40B4-BE49-F238E27FC236}">
                  <a16:creationId xmlns:a16="http://schemas.microsoft.com/office/drawing/2014/main" id="{351C12DF-FCC4-455B-8CC3-0720007772DD}"/>
                </a:ext>
              </a:extLst>
            </p:cNvPr>
            <p:cNvSpPr>
              <a:spLocks noChangeArrowheads="1"/>
            </p:cNvSpPr>
            <p:nvPr/>
          </p:nvSpPr>
          <p:spPr bwMode="auto">
            <a:xfrm>
              <a:off x="2481" y="2179"/>
              <a:ext cx="26" cy="31"/>
            </a:xfrm>
            <a:prstGeom prst="ellipse">
              <a:avLst/>
            </a:prstGeom>
            <a:solidFill>
              <a:schemeClr val="tx1"/>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grpSp>
      <p:sp>
        <p:nvSpPr>
          <p:cNvPr id="45069" name="Rectangle 23">
            <a:extLst>
              <a:ext uri="{FF2B5EF4-FFF2-40B4-BE49-F238E27FC236}">
                <a16:creationId xmlns:a16="http://schemas.microsoft.com/office/drawing/2014/main" id="{7E1FE933-03BB-4101-86BE-F716C16291DE}"/>
              </a:ext>
            </a:extLst>
          </p:cNvPr>
          <p:cNvSpPr>
            <a:spLocks noChangeArrowheads="1"/>
          </p:cNvSpPr>
          <p:nvPr/>
        </p:nvSpPr>
        <p:spPr bwMode="auto">
          <a:xfrm>
            <a:off x="6186786" y="1663899"/>
            <a:ext cx="3674566" cy="2516684"/>
          </a:xfrm>
          <a:prstGeom prst="rect">
            <a:avLst/>
          </a:prstGeom>
          <a:gradFill rotWithShape="0">
            <a:gsLst>
              <a:gs pos="0">
                <a:srgbClr val="FFCC33"/>
              </a:gs>
              <a:gs pos="100000">
                <a:srgbClr val="FFD043"/>
              </a:gs>
            </a:gsLst>
            <a:lin ang="5400000" scaled="1"/>
          </a:gradFill>
          <a:ln w="12700">
            <a:solidFill>
              <a:srgbClr val="91919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45070" name="Rectangle 24">
            <a:extLst>
              <a:ext uri="{FF2B5EF4-FFF2-40B4-BE49-F238E27FC236}">
                <a16:creationId xmlns:a16="http://schemas.microsoft.com/office/drawing/2014/main" id="{172D08F7-8340-4D1B-8BE0-F5FD6C8ADD79}"/>
              </a:ext>
            </a:extLst>
          </p:cNvPr>
          <p:cNvSpPr>
            <a:spLocks noChangeArrowheads="1"/>
          </p:cNvSpPr>
          <p:nvPr/>
        </p:nvSpPr>
        <p:spPr bwMode="auto">
          <a:xfrm>
            <a:off x="6195716" y="1733849"/>
            <a:ext cx="3658195" cy="2861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313" b="1">
                <a:latin typeface="Arial" panose="020B0604020202020204" pitchFamily="34" charset="0"/>
              </a:rPr>
              <a:t>Matching</a:t>
            </a:r>
          </a:p>
        </p:txBody>
      </p:sp>
      <p:pic>
        <p:nvPicPr>
          <p:cNvPr id="45071" name="Picture 25">
            <a:extLst>
              <a:ext uri="{FF2B5EF4-FFF2-40B4-BE49-F238E27FC236}">
                <a16:creationId xmlns:a16="http://schemas.microsoft.com/office/drawing/2014/main" id="{4FF797F7-C1B4-4D2D-92B3-55E86260AC5D}"/>
              </a:ext>
            </a:extLst>
          </p:cNvPr>
          <p:cNvPicPr>
            <a:picLocks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677919" y="2814341"/>
            <a:ext cx="589359" cy="5625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072" name="Picture 26">
            <a:extLst>
              <a:ext uri="{FF2B5EF4-FFF2-40B4-BE49-F238E27FC236}">
                <a16:creationId xmlns:a16="http://schemas.microsoft.com/office/drawing/2014/main" id="{567BB7F2-8FF8-459B-A271-6688E0BECCEB}"/>
              </a:ext>
            </a:extLst>
          </p:cNvPr>
          <p:cNvPicPr>
            <a:picLocks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987732" y="2562820"/>
            <a:ext cx="590847" cy="561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45073" name="Group 34">
            <a:extLst>
              <a:ext uri="{FF2B5EF4-FFF2-40B4-BE49-F238E27FC236}">
                <a16:creationId xmlns:a16="http://schemas.microsoft.com/office/drawing/2014/main" id="{78821B09-B87E-4C73-905C-D00E2823F1B9}"/>
              </a:ext>
            </a:extLst>
          </p:cNvPr>
          <p:cNvGrpSpPr>
            <a:grpSpLocks/>
          </p:cNvGrpSpPr>
          <p:nvPr/>
        </p:nvGrpSpPr>
        <p:grpSpPr bwMode="auto">
          <a:xfrm>
            <a:off x="6222505" y="3548062"/>
            <a:ext cx="2141636" cy="663773"/>
            <a:chOff x="3109" y="2384"/>
            <a:chExt cx="1439" cy="446"/>
          </a:xfrm>
        </p:grpSpPr>
        <p:grpSp>
          <p:nvGrpSpPr>
            <p:cNvPr id="45217" name="Group 32">
              <a:extLst>
                <a:ext uri="{FF2B5EF4-FFF2-40B4-BE49-F238E27FC236}">
                  <a16:creationId xmlns:a16="http://schemas.microsoft.com/office/drawing/2014/main" id="{C50C1021-F265-46D8-97D8-94B38BF31ED2}"/>
                </a:ext>
              </a:extLst>
            </p:cNvPr>
            <p:cNvGrpSpPr>
              <a:grpSpLocks/>
            </p:cNvGrpSpPr>
            <p:nvPr/>
          </p:nvGrpSpPr>
          <p:grpSpPr bwMode="auto">
            <a:xfrm>
              <a:off x="3109" y="2384"/>
              <a:ext cx="1439" cy="446"/>
              <a:chOff x="3109" y="2384"/>
              <a:chExt cx="1439" cy="446"/>
            </a:xfrm>
          </p:grpSpPr>
          <p:grpSp>
            <p:nvGrpSpPr>
              <p:cNvPr id="45219" name="Group 30">
                <a:extLst>
                  <a:ext uri="{FF2B5EF4-FFF2-40B4-BE49-F238E27FC236}">
                    <a16:creationId xmlns:a16="http://schemas.microsoft.com/office/drawing/2014/main" id="{04973DEA-D336-4B37-A960-EFA33319A26E}"/>
                  </a:ext>
                </a:extLst>
              </p:cNvPr>
              <p:cNvGrpSpPr>
                <a:grpSpLocks/>
              </p:cNvGrpSpPr>
              <p:nvPr/>
            </p:nvGrpSpPr>
            <p:grpSpPr bwMode="auto">
              <a:xfrm>
                <a:off x="3197" y="2384"/>
                <a:ext cx="995" cy="262"/>
                <a:chOff x="3197" y="2384"/>
                <a:chExt cx="995" cy="262"/>
              </a:xfrm>
            </p:grpSpPr>
            <p:pic>
              <p:nvPicPr>
                <p:cNvPr id="45221" name="Picture 27">
                  <a:extLst>
                    <a:ext uri="{FF2B5EF4-FFF2-40B4-BE49-F238E27FC236}">
                      <a16:creationId xmlns:a16="http://schemas.microsoft.com/office/drawing/2014/main" id="{BD5E4EAF-5CA4-48B3-B02A-880BB5BCCDED}"/>
                    </a:ext>
                  </a:extLst>
                </p:cNvPr>
                <p:cNvPicPr>
                  <a:picLocks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197" y="2403"/>
                  <a:ext cx="309" cy="2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222" name="Picture 28">
                  <a:extLst>
                    <a:ext uri="{FF2B5EF4-FFF2-40B4-BE49-F238E27FC236}">
                      <a16:creationId xmlns:a16="http://schemas.microsoft.com/office/drawing/2014/main" id="{939AAD2D-9EF1-465F-9599-1D8CB3ADF8C1}"/>
                    </a:ext>
                  </a:extLst>
                </p:cNvPr>
                <p:cNvPicPr>
                  <a:picLocks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543" y="2403"/>
                  <a:ext cx="421" cy="2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223" name="Picture 29">
                  <a:extLst>
                    <a:ext uri="{FF2B5EF4-FFF2-40B4-BE49-F238E27FC236}">
                      <a16:creationId xmlns:a16="http://schemas.microsoft.com/office/drawing/2014/main" id="{DB98CAB3-0F30-40D8-B596-DF8A47348742}"/>
                    </a:ext>
                  </a:extLst>
                </p:cNvPr>
                <p:cNvPicPr>
                  <a:picLocks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035" y="2384"/>
                  <a:ext cx="157" cy="2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45220" name="Rectangle 31">
                <a:extLst>
                  <a:ext uri="{FF2B5EF4-FFF2-40B4-BE49-F238E27FC236}">
                    <a16:creationId xmlns:a16="http://schemas.microsoft.com/office/drawing/2014/main" id="{A7AFB4D0-C956-49F1-91CC-ACB92182E278}"/>
                  </a:ext>
                </a:extLst>
              </p:cNvPr>
              <p:cNvSpPr>
                <a:spLocks noChangeArrowheads="1"/>
              </p:cNvSpPr>
              <p:nvPr/>
            </p:nvSpPr>
            <p:spPr bwMode="auto">
              <a:xfrm>
                <a:off x="3109" y="2676"/>
                <a:ext cx="1439"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spcBef>
                    <a:spcPct val="50000"/>
                  </a:spcBef>
                </a:pPr>
                <a:r>
                  <a:rPr lang="en-US" altLang="en-US" sz="938" b="1">
                    <a:latin typeface="Arial" panose="020B0604020202020204" pitchFamily="34" charset="0"/>
                  </a:rPr>
                  <a:t>Advertising                      Utilities</a:t>
                </a:r>
              </a:p>
            </p:txBody>
          </p:sp>
        </p:grpSp>
        <p:sp>
          <p:nvSpPr>
            <p:cNvPr id="45218" name="Rectangle 33">
              <a:extLst>
                <a:ext uri="{FF2B5EF4-FFF2-40B4-BE49-F238E27FC236}">
                  <a16:creationId xmlns:a16="http://schemas.microsoft.com/office/drawing/2014/main" id="{9163443C-92AC-43C0-BAFF-548A300EF7CE}"/>
                </a:ext>
              </a:extLst>
            </p:cNvPr>
            <p:cNvSpPr>
              <a:spLocks noChangeArrowheads="1"/>
            </p:cNvSpPr>
            <p:nvPr/>
          </p:nvSpPr>
          <p:spPr bwMode="auto">
            <a:xfrm>
              <a:off x="3677" y="2437"/>
              <a:ext cx="429" cy="1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spcBef>
                  <a:spcPct val="50000"/>
                </a:spcBef>
              </a:pPr>
              <a:r>
                <a:rPr lang="en-US" altLang="en-US" sz="656" b="1">
                  <a:latin typeface="Arial" panose="020B0604020202020204" pitchFamily="34" charset="0"/>
                </a:rPr>
                <a:t>Delivery</a:t>
              </a:r>
            </a:p>
          </p:txBody>
        </p:sp>
      </p:grpSp>
      <p:sp>
        <p:nvSpPr>
          <p:cNvPr id="45074" name="Rectangle 35">
            <a:extLst>
              <a:ext uri="{FF2B5EF4-FFF2-40B4-BE49-F238E27FC236}">
                <a16:creationId xmlns:a16="http://schemas.microsoft.com/office/drawing/2014/main" id="{192463A3-B665-4B01-B631-9A8F88939BBC}"/>
              </a:ext>
            </a:extLst>
          </p:cNvPr>
          <p:cNvSpPr>
            <a:spLocks noChangeArrowheads="1"/>
          </p:cNvSpPr>
          <p:nvPr/>
        </p:nvSpPr>
        <p:spPr bwMode="auto">
          <a:xfrm>
            <a:off x="6663036" y="1946672"/>
            <a:ext cx="3094136" cy="2284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spcBef>
                <a:spcPct val="50000"/>
              </a:spcBef>
            </a:pPr>
            <a:r>
              <a:rPr lang="en-US" altLang="en-US" sz="938" b="1">
                <a:solidFill>
                  <a:schemeClr val="hlink"/>
                </a:solidFill>
                <a:latin typeface="Arial" panose="020B0604020202020204" pitchFamily="34" charset="0"/>
              </a:rPr>
              <a:t>Costs                    Matching                Sales Revenue</a:t>
            </a:r>
          </a:p>
        </p:txBody>
      </p:sp>
      <p:grpSp>
        <p:nvGrpSpPr>
          <p:cNvPr id="45075" name="Group 39">
            <a:extLst>
              <a:ext uri="{FF2B5EF4-FFF2-40B4-BE49-F238E27FC236}">
                <a16:creationId xmlns:a16="http://schemas.microsoft.com/office/drawing/2014/main" id="{C8709C03-6DF2-454D-9DCE-C665396166B4}"/>
              </a:ext>
            </a:extLst>
          </p:cNvPr>
          <p:cNvGrpSpPr>
            <a:grpSpLocks/>
          </p:cNvGrpSpPr>
          <p:nvPr/>
        </p:nvGrpSpPr>
        <p:grpSpPr bwMode="auto">
          <a:xfrm>
            <a:off x="7631907" y="2367857"/>
            <a:ext cx="1628180" cy="1257598"/>
            <a:chOff x="4056" y="1591"/>
            <a:chExt cx="1094" cy="845"/>
          </a:xfrm>
        </p:grpSpPr>
        <p:sp>
          <p:nvSpPr>
            <p:cNvPr id="45214" name="Rectangle 36">
              <a:extLst>
                <a:ext uri="{FF2B5EF4-FFF2-40B4-BE49-F238E27FC236}">
                  <a16:creationId xmlns:a16="http://schemas.microsoft.com/office/drawing/2014/main" id="{24146FF0-BD1C-41A9-A959-8075587CA703}"/>
                </a:ext>
              </a:extLst>
            </p:cNvPr>
            <p:cNvSpPr>
              <a:spLocks noChangeArrowheads="1"/>
            </p:cNvSpPr>
            <p:nvPr/>
          </p:nvSpPr>
          <p:spPr bwMode="auto">
            <a:xfrm>
              <a:off x="4137" y="1591"/>
              <a:ext cx="505"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938" b="1">
                  <a:latin typeface="Arial" panose="020B0604020202020204" pitchFamily="34" charset="0"/>
                </a:rPr>
                <a:t>Materials</a:t>
              </a:r>
            </a:p>
          </p:txBody>
        </p:sp>
        <p:sp>
          <p:nvSpPr>
            <p:cNvPr id="45215" name="Rectangle 37">
              <a:extLst>
                <a:ext uri="{FF2B5EF4-FFF2-40B4-BE49-F238E27FC236}">
                  <a16:creationId xmlns:a16="http://schemas.microsoft.com/office/drawing/2014/main" id="{FE52FFB7-D929-4B5A-8658-D65AD5B36C4E}"/>
                </a:ext>
              </a:extLst>
            </p:cNvPr>
            <p:cNvSpPr>
              <a:spLocks noChangeArrowheads="1"/>
            </p:cNvSpPr>
            <p:nvPr/>
          </p:nvSpPr>
          <p:spPr bwMode="auto">
            <a:xfrm>
              <a:off x="4076" y="1938"/>
              <a:ext cx="505"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938" b="1">
                  <a:latin typeface="Arial" panose="020B0604020202020204" pitchFamily="34" charset="0"/>
                </a:rPr>
                <a:t>Labor</a:t>
              </a:r>
            </a:p>
          </p:txBody>
        </p:sp>
        <p:sp>
          <p:nvSpPr>
            <p:cNvPr id="45216" name="Rectangle 38">
              <a:extLst>
                <a:ext uri="{FF2B5EF4-FFF2-40B4-BE49-F238E27FC236}">
                  <a16:creationId xmlns:a16="http://schemas.microsoft.com/office/drawing/2014/main" id="{0719227F-F959-4DA0-A73F-54ED7D38FFF2}"/>
                </a:ext>
              </a:extLst>
            </p:cNvPr>
            <p:cNvSpPr>
              <a:spLocks noChangeArrowheads="1"/>
            </p:cNvSpPr>
            <p:nvPr/>
          </p:nvSpPr>
          <p:spPr bwMode="auto">
            <a:xfrm>
              <a:off x="4056" y="2282"/>
              <a:ext cx="1094"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938" b="1">
                  <a:latin typeface="Arial" panose="020B0604020202020204" pitchFamily="34" charset="0"/>
                </a:rPr>
                <a:t>Operating Expenses</a:t>
              </a:r>
            </a:p>
          </p:txBody>
        </p:sp>
      </p:grpSp>
      <p:sp>
        <p:nvSpPr>
          <p:cNvPr id="45076" name="Rectangle 40">
            <a:extLst>
              <a:ext uri="{FF2B5EF4-FFF2-40B4-BE49-F238E27FC236}">
                <a16:creationId xmlns:a16="http://schemas.microsoft.com/office/drawing/2014/main" id="{A47D0D4F-59F6-43DD-8F14-221A771C514E}"/>
              </a:ext>
            </a:extLst>
          </p:cNvPr>
          <p:cNvSpPr>
            <a:spLocks noChangeArrowheads="1"/>
          </p:cNvSpPr>
          <p:nvPr/>
        </p:nvSpPr>
        <p:spPr bwMode="auto">
          <a:xfrm>
            <a:off x="8234661" y="3731122"/>
            <a:ext cx="1537394" cy="372819"/>
          </a:xfrm>
          <a:prstGeom prst="rect">
            <a:avLst/>
          </a:prstGeom>
          <a:solidFill>
            <a:srgbClr val="9A9ADE"/>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938" b="1">
                <a:latin typeface="Arial" panose="020B0604020202020204" pitchFamily="34" charset="0"/>
              </a:rPr>
              <a:t>Expenses should be matched with revenues</a:t>
            </a:r>
          </a:p>
        </p:txBody>
      </p:sp>
      <p:graphicFrame>
        <p:nvGraphicFramePr>
          <p:cNvPr id="45077" name="Object 41">
            <a:hlinkClick r:id="" action="ppaction://ole?verb=0"/>
            <a:extLst>
              <a:ext uri="{FF2B5EF4-FFF2-40B4-BE49-F238E27FC236}">
                <a16:creationId xmlns:a16="http://schemas.microsoft.com/office/drawing/2014/main" id="{A4C681AB-2D97-4E32-A0F1-F7BDED15D14F}"/>
              </a:ext>
            </a:extLst>
          </p:cNvPr>
          <p:cNvGraphicFramePr>
            <a:graphicFrameLocks/>
          </p:cNvGraphicFramePr>
          <p:nvPr/>
        </p:nvGraphicFramePr>
        <p:xfrm>
          <a:off x="8085833" y="3216176"/>
          <a:ext cx="714375" cy="202406"/>
        </p:xfrm>
        <a:graphic>
          <a:graphicData uri="http://schemas.openxmlformats.org/presentationml/2006/ole">
            <mc:AlternateContent xmlns:mc="http://schemas.openxmlformats.org/markup-compatibility/2006">
              <mc:Choice xmlns:v="urn:schemas-microsoft-com:vml" Requires="v">
                <p:oleObj name="Micrografx Windows Draw 5.0 Drawing" r:id="rId10" imgW="1554480" imgH="449580" progId="Draw.Document.5">
                  <p:embed/>
                </p:oleObj>
              </mc:Choice>
              <mc:Fallback>
                <p:oleObj name="Micrografx Windows Draw 5.0 Drawing" r:id="rId10" imgW="1554480" imgH="449580" progId="Draw.Document.5">
                  <p:embed/>
                  <p:pic>
                    <p:nvPicPr>
                      <p:cNvPr id="45077" name="Object 41">
                        <a:hlinkClick r:id="" action="ppaction://ole?verb=0"/>
                        <a:extLst>
                          <a:ext uri="{FF2B5EF4-FFF2-40B4-BE49-F238E27FC236}">
                            <a16:creationId xmlns:a16="http://schemas.microsoft.com/office/drawing/2014/main" id="{A4C681AB-2D97-4E32-A0F1-F7BDED15D14F}"/>
                          </a:ext>
                        </a:extLst>
                      </p:cNvPr>
                      <p:cNvPicPr>
                        <a:picLocks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085833" y="3216176"/>
                        <a:ext cx="714375" cy="2024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45078" name="Object 42">
            <a:hlinkClick r:id="" action="ppaction://ole?verb=0"/>
            <a:extLst>
              <a:ext uri="{FF2B5EF4-FFF2-40B4-BE49-F238E27FC236}">
                <a16:creationId xmlns:a16="http://schemas.microsoft.com/office/drawing/2014/main" id="{3EB30279-5F7F-4657-8CCD-1E20E48B2B61}"/>
              </a:ext>
            </a:extLst>
          </p:cNvPr>
          <p:cNvGraphicFramePr>
            <a:graphicFrameLocks/>
          </p:cNvGraphicFramePr>
          <p:nvPr/>
        </p:nvGraphicFramePr>
        <p:xfrm>
          <a:off x="8091786" y="2580680"/>
          <a:ext cx="712886" cy="200918"/>
        </p:xfrm>
        <a:graphic>
          <a:graphicData uri="http://schemas.openxmlformats.org/presentationml/2006/ole">
            <mc:AlternateContent xmlns:mc="http://schemas.openxmlformats.org/markup-compatibility/2006">
              <mc:Choice xmlns:v="urn:schemas-microsoft-com:vml" Requires="v">
                <p:oleObj name="Micrografx Windows Draw 5.0 Drawing" r:id="rId12" imgW="1554480" imgH="449580" progId="Draw.Document.5">
                  <p:embed/>
                </p:oleObj>
              </mc:Choice>
              <mc:Fallback>
                <p:oleObj name="Micrografx Windows Draw 5.0 Drawing" r:id="rId12" imgW="1554480" imgH="449580" progId="Draw.Document.5">
                  <p:embed/>
                  <p:pic>
                    <p:nvPicPr>
                      <p:cNvPr id="45078" name="Object 42">
                        <a:hlinkClick r:id="" action="ppaction://ole?verb=0"/>
                        <a:extLst>
                          <a:ext uri="{FF2B5EF4-FFF2-40B4-BE49-F238E27FC236}">
                            <a16:creationId xmlns:a16="http://schemas.microsoft.com/office/drawing/2014/main" id="{3EB30279-5F7F-4657-8CCD-1E20E48B2B61}"/>
                          </a:ext>
                        </a:extLst>
                      </p:cNvPr>
                      <p:cNvPicPr>
                        <a:picLocks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091786" y="2580680"/>
                        <a:ext cx="712886" cy="2009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45079" name="Object 43">
            <a:hlinkClick r:id="" action="ppaction://ole?verb=0"/>
            <a:extLst>
              <a:ext uri="{FF2B5EF4-FFF2-40B4-BE49-F238E27FC236}">
                <a16:creationId xmlns:a16="http://schemas.microsoft.com/office/drawing/2014/main" id="{5FA0C63A-CE45-45D3-B935-1F31C91CA854}"/>
              </a:ext>
            </a:extLst>
          </p:cNvPr>
          <p:cNvGraphicFramePr>
            <a:graphicFrameLocks/>
          </p:cNvGraphicFramePr>
          <p:nvPr/>
        </p:nvGraphicFramePr>
        <p:xfrm>
          <a:off x="8237637" y="2978052"/>
          <a:ext cx="574477" cy="43160"/>
        </p:xfrm>
        <a:graphic>
          <a:graphicData uri="http://schemas.openxmlformats.org/presentationml/2006/ole">
            <mc:AlternateContent xmlns:mc="http://schemas.openxmlformats.org/markup-compatibility/2006">
              <mc:Choice xmlns:v="urn:schemas-microsoft-com:vml" Requires="v">
                <p:oleObj name="Micrografx Windows Draw 5.0 Drawing" r:id="rId14" imgW="1420721" imgH="105798" progId="Draw.Document.5">
                  <p:embed/>
                </p:oleObj>
              </mc:Choice>
              <mc:Fallback>
                <p:oleObj name="Micrografx Windows Draw 5.0 Drawing" r:id="rId14" imgW="1420721" imgH="105798" progId="Draw.Document.5">
                  <p:embed/>
                  <p:pic>
                    <p:nvPicPr>
                      <p:cNvPr id="45079" name="Object 43">
                        <a:hlinkClick r:id="" action="ppaction://ole?verb=0"/>
                        <a:extLst>
                          <a:ext uri="{FF2B5EF4-FFF2-40B4-BE49-F238E27FC236}">
                            <a16:creationId xmlns:a16="http://schemas.microsoft.com/office/drawing/2014/main" id="{5FA0C63A-CE45-45D3-B935-1F31C91CA854}"/>
                          </a:ext>
                        </a:extLst>
                      </p:cNvPr>
                      <p:cNvPicPr>
                        <a:picLocks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8237637" y="2978052"/>
                        <a:ext cx="574477" cy="43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5080" name="Freeform 44">
            <a:extLst>
              <a:ext uri="{FF2B5EF4-FFF2-40B4-BE49-F238E27FC236}">
                <a16:creationId xmlns:a16="http://schemas.microsoft.com/office/drawing/2014/main" id="{88B3BE4D-91C5-4735-9EF8-ED3806F5FAC7}"/>
              </a:ext>
            </a:extLst>
          </p:cNvPr>
          <p:cNvSpPr>
            <a:spLocks/>
          </p:cNvSpPr>
          <p:nvPr/>
        </p:nvSpPr>
        <p:spPr bwMode="auto">
          <a:xfrm>
            <a:off x="6670477" y="2244329"/>
            <a:ext cx="354211" cy="433090"/>
          </a:xfrm>
          <a:custGeom>
            <a:avLst/>
            <a:gdLst>
              <a:gd name="T0" fmla="*/ 0 w 238"/>
              <a:gd name="T1" fmla="*/ 0 h 291"/>
              <a:gd name="T2" fmla="*/ 376238 w 238"/>
              <a:gd name="T3" fmla="*/ 0 h 291"/>
              <a:gd name="T4" fmla="*/ 301625 w 238"/>
              <a:gd name="T5" fmla="*/ 460375 h 291"/>
              <a:gd name="T6" fmla="*/ 0 w 238"/>
              <a:gd name="T7" fmla="*/ 460375 h 291"/>
              <a:gd name="T8" fmla="*/ 0 w 238"/>
              <a:gd name="T9" fmla="*/ 0 h 2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8" h="291">
                <a:moveTo>
                  <a:pt x="0" y="0"/>
                </a:moveTo>
                <a:lnTo>
                  <a:pt x="237" y="0"/>
                </a:lnTo>
                <a:lnTo>
                  <a:pt x="190" y="290"/>
                </a:lnTo>
                <a:lnTo>
                  <a:pt x="0" y="290"/>
                </a:lnTo>
                <a:lnTo>
                  <a:pt x="0" y="0"/>
                </a:lnTo>
              </a:path>
            </a:pathLst>
          </a:custGeom>
          <a:solidFill>
            <a:srgbClr val="850202"/>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81" name="Freeform 45">
            <a:extLst>
              <a:ext uri="{FF2B5EF4-FFF2-40B4-BE49-F238E27FC236}">
                <a16:creationId xmlns:a16="http://schemas.microsoft.com/office/drawing/2014/main" id="{BE508BBB-D07B-47F7-B60E-2E14CD91A288}"/>
              </a:ext>
            </a:extLst>
          </p:cNvPr>
          <p:cNvSpPr>
            <a:spLocks/>
          </p:cNvSpPr>
          <p:nvPr/>
        </p:nvSpPr>
        <p:spPr bwMode="auto">
          <a:xfrm>
            <a:off x="6657083" y="2213075"/>
            <a:ext cx="352722" cy="25300"/>
          </a:xfrm>
          <a:custGeom>
            <a:avLst/>
            <a:gdLst>
              <a:gd name="T0" fmla="*/ 0 w 237"/>
              <a:gd name="T1" fmla="*/ 25400 h 17"/>
              <a:gd name="T2" fmla="*/ 374650 w 237"/>
              <a:gd name="T3" fmla="*/ 25400 h 17"/>
              <a:gd name="T4" fmla="*/ 374650 w 237"/>
              <a:gd name="T5" fmla="*/ 0 h 17"/>
              <a:gd name="T6" fmla="*/ 0 w 237"/>
              <a:gd name="T7" fmla="*/ 0 h 17"/>
              <a:gd name="T8" fmla="*/ 0 w 237"/>
              <a:gd name="T9" fmla="*/ 25400 h 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7" h="17">
                <a:moveTo>
                  <a:pt x="0" y="16"/>
                </a:moveTo>
                <a:lnTo>
                  <a:pt x="236" y="16"/>
                </a:lnTo>
                <a:lnTo>
                  <a:pt x="236" y="0"/>
                </a:lnTo>
                <a:lnTo>
                  <a:pt x="0" y="0"/>
                </a:lnTo>
                <a:lnTo>
                  <a:pt x="0" y="16"/>
                </a:lnTo>
              </a:path>
            </a:pathLst>
          </a:custGeom>
          <a:solidFill>
            <a:srgbClr val="850202"/>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82" name="Freeform 46">
            <a:extLst>
              <a:ext uri="{FF2B5EF4-FFF2-40B4-BE49-F238E27FC236}">
                <a16:creationId xmlns:a16="http://schemas.microsoft.com/office/drawing/2014/main" id="{178C4DAF-7ADA-48A0-A4B1-A1C13FDD5BCB}"/>
              </a:ext>
            </a:extLst>
          </p:cNvPr>
          <p:cNvSpPr>
            <a:spLocks/>
          </p:cNvSpPr>
          <p:nvPr/>
        </p:nvSpPr>
        <p:spPr bwMode="auto">
          <a:xfrm>
            <a:off x="6755309" y="2244328"/>
            <a:ext cx="10418" cy="37208"/>
          </a:xfrm>
          <a:custGeom>
            <a:avLst/>
            <a:gdLst>
              <a:gd name="T0" fmla="*/ 0 w 7"/>
              <a:gd name="T1" fmla="*/ 0 h 25"/>
              <a:gd name="T2" fmla="*/ 9525 w 7"/>
              <a:gd name="T3" fmla="*/ 0 h 25"/>
              <a:gd name="T4" fmla="*/ 9525 w 7"/>
              <a:gd name="T5" fmla="*/ 38100 h 25"/>
              <a:gd name="T6" fmla="*/ 0 w 7"/>
              <a:gd name="T7" fmla="*/ 38100 h 25"/>
              <a:gd name="T8" fmla="*/ 0 w 7"/>
              <a:gd name="T9" fmla="*/ 0 h 2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5">
                <a:moveTo>
                  <a:pt x="0" y="0"/>
                </a:moveTo>
                <a:lnTo>
                  <a:pt x="6" y="0"/>
                </a:lnTo>
                <a:lnTo>
                  <a:pt x="6" y="24"/>
                </a:lnTo>
                <a:lnTo>
                  <a:pt x="0" y="24"/>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83" name="Freeform 47">
            <a:extLst>
              <a:ext uri="{FF2B5EF4-FFF2-40B4-BE49-F238E27FC236}">
                <a16:creationId xmlns:a16="http://schemas.microsoft.com/office/drawing/2014/main" id="{2FB26462-14EF-44C6-8112-414AAE0591F0}"/>
              </a:ext>
            </a:extLst>
          </p:cNvPr>
          <p:cNvSpPr>
            <a:spLocks/>
          </p:cNvSpPr>
          <p:nvPr/>
        </p:nvSpPr>
        <p:spPr bwMode="auto">
          <a:xfrm>
            <a:off x="6697266" y="2287489"/>
            <a:ext cx="10418" cy="38695"/>
          </a:xfrm>
          <a:custGeom>
            <a:avLst/>
            <a:gdLst>
              <a:gd name="T0" fmla="*/ 0 w 7"/>
              <a:gd name="T1" fmla="*/ 0 h 26"/>
              <a:gd name="T2" fmla="*/ 9525 w 7"/>
              <a:gd name="T3" fmla="*/ 0 h 26"/>
              <a:gd name="T4" fmla="*/ 9525 w 7"/>
              <a:gd name="T5" fmla="*/ 39688 h 26"/>
              <a:gd name="T6" fmla="*/ 0 w 7"/>
              <a:gd name="T7" fmla="*/ 39688 h 26"/>
              <a:gd name="T8" fmla="*/ 0 w 7"/>
              <a:gd name="T9" fmla="*/ 0 h 2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6">
                <a:moveTo>
                  <a:pt x="0" y="0"/>
                </a:moveTo>
                <a:lnTo>
                  <a:pt x="6" y="0"/>
                </a:lnTo>
                <a:lnTo>
                  <a:pt x="6" y="25"/>
                </a:lnTo>
                <a:lnTo>
                  <a:pt x="0" y="2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84" name="Freeform 48">
            <a:extLst>
              <a:ext uri="{FF2B5EF4-FFF2-40B4-BE49-F238E27FC236}">
                <a16:creationId xmlns:a16="http://schemas.microsoft.com/office/drawing/2014/main" id="{A1A3537B-2535-4E70-9030-7C292F41E8C8}"/>
              </a:ext>
            </a:extLst>
          </p:cNvPr>
          <p:cNvSpPr>
            <a:spLocks/>
          </p:cNvSpPr>
          <p:nvPr/>
        </p:nvSpPr>
        <p:spPr bwMode="auto">
          <a:xfrm>
            <a:off x="6755309" y="2332138"/>
            <a:ext cx="10418" cy="38695"/>
          </a:xfrm>
          <a:custGeom>
            <a:avLst/>
            <a:gdLst>
              <a:gd name="T0" fmla="*/ 0 w 7"/>
              <a:gd name="T1" fmla="*/ 0 h 25"/>
              <a:gd name="T2" fmla="*/ 9525 w 7"/>
              <a:gd name="T3" fmla="*/ 0 h 25"/>
              <a:gd name="T4" fmla="*/ 9525 w 7"/>
              <a:gd name="T5" fmla="*/ 39624 h 25"/>
              <a:gd name="T6" fmla="*/ 0 w 7"/>
              <a:gd name="T7" fmla="*/ 39624 h 25"/>
              <a:gd name="T8" fmla="*/ 0 w 7"/>
              <a:gd name="T9" fmla="*/ 0 h 2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5">
                <a:moveTo>
                  <a:pt x="0" y="0"/>
                </a:moveTo>
                <a:lnTo>
                  <a:pt x="6" y="0"/>
                </a:lnTo>
                <a:lnTo>
                  <a:pt x="6" y="24"/>
                </a:lnTo>
                <a:lnTo>
                  <a:pt x="0" y="24"/>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85" name="Freeform 49">
            <a:extLst>
              <a:ext uri="{FF2B5EF4-FFF2-40B4-BE49-F238E27FC236}">
                <a16:creationId xmlns:a16="http://schemas.microsoft.com/office/drawing/2014/main" id="{E7F5DA89-7005-46D2-9445-690ACA362DBD}"/>
              </a:ext>
            </a:extLst>
          </p:cNvPr>
          <p:cNvSpPr>
            <a:spLocks/>
          </p:cNvSpPr>
          <p:nvPr/>
        </p:nvSpPr>
        <p:spPr bwMode="auto">
          <a:xfrm>
            <a:off x="6697266" y="2375298"/>
            <a:ext cx="10418" cy="38695"/>
          </a:xfrm>
          <a:custGeom>
            <a:avLst/>
            <a:gdLst>
              <a:gd name="T0" fmla="*/ 0 w 7"/>
              <a:gd name="T1" fmla="*/ 0 h 26"/>
              <a:gd name="T2" fmla="*/ 9525 w 7"/>
              <a:gd name="T3" fmla="*/ 0 h 26"/>
              <a:gd name="T4" fmla="*/ 9525 w 7"/>
              <a:gd name="T5" fmla="*/ 39688 h 26"/>
              <a:gd name="T6" fmla="*/ 0 w 7"/>
              <a:gd name="T7" fmla="*/ 39688 h 26"/>
              <a:gd name="T8" fmla="*/ 0 w 7"/>
              <a:gd name="T9" fmla="*/ 0 h 2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6">
                <a:moveTo>
                  <a:pt x="0" y="0"/>
                </a:moveTo>
                <a:lnTo>
                  <a:pt x="6" y="0"/>
                </a:lnTo>
                <a:lnTo>
                  <a:pt x="6" y="25"/>
                </a:lnTo>
                <a:lnTo>
                  <a:pt x="0" y="2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86" name="Freeform 50">
            <a:extLst>
              <a:ext uri="{FF2B5EF4-FFF2-40B4-BE49-F238E27FC236}">
                <a16:creationId xmlns:a16="http://schemas.microsoft.com/office/drawing/2014/main" id="{E7FA38DD-EFCE-4A63-B367-4DE5EDAB3EBA}"/>
              </a:ext>
            </a:extLst>
          </p:cNvPr>
          <p:cNvSpPr>
            <a:spLocks/>
          </p:cNvSpPr>
          <p:nvPr/>
        </p:nvSpPr>
        <p:spPr bwMode="auto">
          <a:xfrm>
            <a:off x="6755309" y="2419946"/>
            <a:ext cx="10418" cy="38695"/>
          </a:xfrm>
          <a:custGeom>
            <a:avLst/>
            <a:gdLst>
              <a:gd name="T0" fmla="*/ 0 w 7"/>
              <a:gd name="T1" fmla="*/ 0 h 26"/>
              <a:gd name="T2" fmla="*/ 9525 w 7"/>
              <a:gd name="T3" fmla="*/ 0 h 26"/>
              <a:gd name="T4" fmla="*/ 9525 w 7"/>
              <a:gd name="T5" fmla="*/ 39688 h 26"/>
              <a:gd name="T6" fmla="*/ 0 w 7"/>
              <a:gd name="T7" fmla="*/ 39688 h 26"/>
              <a:gd name="T8" fmla="*/ 0 w 7"/>
              <a:gd name="T9" fmla="*/ 0 h 2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6">
                <a:moveTo>
                  <a:pt x="0" y="0"/>
                </a:moveTo>
                <a:lnTo>
                  <a:pt x="6" y="0"/>
                </a:lnTo>
                <a:lnTo>
                  <a:pt x="6" y="25"/>
                </a:lnTo>
                <a:lnTo>
                  <a:pt x="0" y="2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87" name="Freeform 51">
            <a:extLst>
              <a:ext uri="{FF2B5EF4-FFF2-40B4-BE49-F238E27FC236}">
                <a16:creationId xmlns:a16="http://schemas.microsoft.com/office/drawing/2014/main" id="{DE147A61-D20D-4609-BAF4-6196790480F7}"/>
              </a:ext>
            </a:extLst>
          </p:cNvPr>
          <p:cNvSpPr>
            <a:spLocks/>
          </p:cNvSpPr>
          <p:nvPr/>
        </p:nvSpPr>
        <p:spPr bwMode="auto">
          <a:xfrm>
            <a:off x="6697266" y="2466082"/>
            <a:ext cx="10418" cy="35719"/>
          </a:xfrm>
          <a:custGeom>
            <a:avLst/>
            <a:gdLst>
              <a:gd name="T0" fmla="*/ 0 w 7"/>
              <a:gd name="T1" fmla="*/ 0 h 25"/>
              <a:gd name="T2" fmla="*/ 9525 w 7"/>
              <a:gd name="T3" fmla="*/ 0 h 25"/>
              <a:gd name="T4" fmla="*/ 9525 w 7"/>
              <a:gd name="T5" fmla="*/ 36576 h 25"/>
              <a:gd name="T6" fmla="*/ 0 w 7"/>
              <a:gd name="T7" fmla="*/ 36576 h 25"/>
              <a:gd name="T8" fmla="*/ 0 w 7"/>
              <a:gd name="T9" fmla="*/ 0 h 2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5">
                <a:moveTo>
                  <a:pt x="0" y="0"/>
                </a:moveTo>
                <a:lnTo>
                  <a:pt x="6" y="0"/>
                </a:lnTo>
                <a:lnTo>
                  <a:pt x="6" y="24"/>
                </a:lnTo>
                <a:lnTo>
                  <a:pt x="0" y="24"/>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88" name="Freeform 52">
            <a:extLst>
              <a:ext uri="{FF2B5EF4-FFF2-40B4-BE49-F238E27FC236}">
                <a16:creationId xmlns:a16="http://schemas.microsoft.com/office/drawing/2014/main" id="{49514C5C-35FA-479C-9872-2DF0FAF08519}"/>
              </a:ext>
            </a:extLst>
          </p:cNvPr>
          <p:cNvSpPr>
            <a:spLocks/>
          </p:cNvSpPr>
          <p:nvPr/>
        </p:nvSpPr>
        <p:spPr bwMode="auto">
          <a:xfrm>
            <a:off x="6755309" y="2507755"/>
            <a:ext cx="10418" cy="37207"/>
          </a:xfrm>
          <a:custGeom>
            <a:avLst/>
            <a:gdLst>
              <a:gd name="T0" fmla="*/ 0 w 7"/>
              <a:gd name="T1" fmla="*/ 0 h 25"/>
              <a:gd name="T2" fmla="*/ 9525 w 7"/>
              <a:gd name="T3" fmla="*/ 0 h 25"/>
              <a:gd name="T4" fmla="*/ 9525 w 7"/>
              <a:gd name="T5" fmla="*/ 38100 h 25"/>
              <a:gd name="T6" fmla="*/ 0 w 7"/>
              <a:gd name="T7" fmla="*/ 38100 h 25"/>
              <a:gd name="T8" fmla="*/ 0 w 7"/>
              <a:gd name="T9" fmla="*/ 0 h 2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5">
                <a:moveTo>
                  <a:pt x="0" y="0"/>
                </a:moveTo>
                <a:lnTo>
                  <a:pt x="6" y="0"/>
                </a:lnTo>
                <a:lnTo>
                  <a:pt x="6" y="24"/>
                </a:lnTo>
                <a:lnTo>
                  <a:pt x="0" y="24"/>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89" name="Freeform 53">
            <a:extLst>
              <a:ext uri="{FF2B5EF4-FFF2-40B4-BE49-F238E27FC236}">
                <a16:creationId xmlns:a16="http://schemas.microsoft.com/office/drawing/2014/main" id="{6B49B9B2-29CD-4F47-AEB5-CB6929860490}"/>
              </a:ext>
            </a:extLst>
          </p:cNvPr>
          <p:cNvSpPr>
            <a:spLocks/>
          </p:cNvSpPr>
          <p:nvPr/>
        </p:nvSpPr>
        <p:spPr bwMode="auto">
          <a:xfrm>
            <a:off x="6697266" y="2550915"/>
            <a:ext cx="10418" cy="38695"/>
          </a:xfrm>
          <a:custGeom>
            <a:avLst/>
            <a:gdLst>
              <a:gd name="T0" fmla="*/ 0 w 7"/>
              <a:gd name="T1" fmla="*/ 0 h 26"/>
              <a:gd name="T2" fmla="*/ 9525 w 7"/>
              <a:gd name="T3" fmla="*/ 0 h 26"/>
              <a:gd name="T4" fmla="*/ 9525 w 7"/>
              <a:gd name="T5" fmla="*/ 39688 h 26"/>
              <a:gd name="T6" fmla="*/ 0 w 7"/>
              <a:gd name="T7" fmla="*/ 39688 h 26"/>
              <a:gd name="T8" fmla="*/ 0 w 7"/>
              <a:gd name="T9" fmla="*/ 0 h 2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6">
                <a:moveTo>
                  <a:pt x="0" y="0"/>
                </a:moveTo>
                <a:lnTo>
                  <a:pt x="6" y="0"/>
                </a:lnTo>
                <a:lnTo>
                  <a:pt x="6" y="25"/>
                </a:lnTo>
                <a:lnTo>
                  <a:pt x="0" y="2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90" name="Freeform 54">
            <a:extLst>
              <a:ext uri="{FF2B5EF4-FFF2-40B4-BE49-F238E27FC236}">
                <a16:creationId xmlns:a16="http://schemas.microsoft.com/office/drawing/2014/main" id="{B07847EC-1DDB-459E-AB41-946B56FEBDCC}"/>
              </a:ext>
            </a:extLst>
          </p:cNvPr>
          <p:cNvSpPr>
            <a:spLocks/>
          </p:cNvSpPr>
          <p:nvPr/>
        </p:nvSpPr>
        <p:spPr bwMode="auto">
          <a:xfrm>
            <a:off x="6697266" y="2638723"/>
            <a:ext cx="10418" cy="41672"/>
          </a:xfrm>
          <a:custGeom>
            <a:avLst/>
            <a:gdLst>
              <a:gd name="T0" fmla="*/ 0 w 7"/>
              <a:gd name="T1" fmla="*/ 0 h 27"/>
              <a:gd name="T2" fmla="*/ 9525 w 7"/>
              <a:gd name="T3" fmla="*/ 0 h 27"/>
              <a:gd name="T4" fmla="*/ 9525 w 7"/>
              <a:gd name="T5" fmla="*/ 42804 h 27"/>
              <a:gd name="T6" fmla="*/ 0 w 7"/>
              <a:gd name="T7" fmla="*/ 42804 h 27"/>
              <a:gd name="T8" fmla="*/ 0 w 7"/>
              <a:gd name="T9" fmla="*/ 0 h 2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7">
                <a:moveTo>
                  <a:pt x="0" y="0"/>
                </a:moveTo>
                <a:lnTo>
                  <a:pt x="6" y="0"/>
                </a:lnTo>
                <a:lnTo>
                  <a:pt x="6" y="26"/>
                </a:lnTo>
                <a:lnTo>
                  <a:pt x="0" y="26"/>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91" name="Freeform 55">
            <a:extLst>
              <a:ext uri="{FF2B5EF4-FFF2-40B4-BE49-F238E27FC236}">
                <a16:creationId xmlns:a16="http://schemas.microsoft.com/office/drawing/2014/main" id="{114F9550-BD4D-498C-A7D1-BC335B321DDC}"/>
              </a:ext>
            </a:extLst>
          </p:cNvPr>
          <p:cNvSpPr>
            <a:spLocks/>
          </p:cNvSpPr>
          <p:nvPr/>
        </p:nvSpPr>
        <p:spPr bwMode="auto">
          <a:xfrm>
            <a:off x="6755309" y="2595563"/>
            <a:ext cx="10418" cy="38695"/>
          </a:xfrm>
          <a:custGeom>
            <a:avLst/>
            <a:gdLst>
              <a:gd name="T0" fmla="*/ 0 w 7"/>
              <a:gd name="T1" fmla="*/ 0 h 26"/>
              <a:gd name="T2" fmla="*/ 9525 w 7"/>
              <a:gd name="T3" fmla="*/ 0 h 26"/>
              <a:gd name="T4" fmla="*/ 9525 w 7"/>
              <a:gd name="T5" fmla="*/ 39688 h 26"/>
              <a:gd name="T6" fmla="*/ 0 w 7"/>
              <a:gd name="T7" fmla="*/ 39688 h 26"/>
              <a:gd name="T8" fmla="*/ 0 w 7"/>
              <a:gd name="T9" fmla="*/ 0 h 2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6">
                <a:moveTo>
                  <a:pt x="0" y="0"/>
                </a:moveTo>
                <a:lnTo>
                  <a:pt x="6" y="0"/>
                </a:lnTo>
                <a:lnTo>
                  <a:pt x="6" y="25"/>
                </a:lnTo>
                <a:lnTo>
                  <a:pt x="0" y="2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92" name="Freeform 56">
            <a:extLst>
              <a:ext uri="{FF2B5EF4-FFF2-40B4-BE49-F238E27FC236}">
                <a16:creationId xmlns:a16="http://schemas.microsoft.com/office/drawing/2014/main" id="{74C34D1E-590C-4407-A087-7B1F8BC1B4E6}"/>
              </a:ext>
            </a:extLst>
          </p:cNvPr>
          <p:cNvSpPr>
            <a:spLocks/>
          </p:cNvSpPr>
          <p:nvPr/>
        </p:nvSpPr>
        <p:spPr bwMode="auto">
          <a:xfrm>
            <a:off x="6860977" y="2244328"/>
            <a:ext cx="10418" cy="37208"/>
          </a:xfrm>
          <a:custGeom>
            <a:avLst/>
            <a:gdLst>
              <a:gd name="T0" fmla="*/ 0 w 7"/>
              <a:gd name="T1" fmla="*/ 0 h 25"/>
              <a:gd name="T2" fmla="*/ 9525 w 7"/>
              <a:gd name="T3" fmla="*/ 0 h 25"/>
              <a:gd name="T4" fmla="*/ 9525 w 7"/>
              <a:gd name="T5" fmla="*/ 38100 h 25"/>
              <a:gd name="T6" fmla="*/ 0 w 7"/>
              <a:gd name="T7" fmla="*/ 38100 h 25"/>
              <a:gd name="T8" fmla="*/ 0 w 7"/>
              <a:gd name="T9" fmla="*/ 0 h 2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5">
                <a:moveTo>
                  <a:pt x="0" y="0"/>
                </a:moveTo>
                <a:lnTo>
                  <a:pt x="6" y="0"/>
                </a:lnTo>
                <a:lnTo>
                  <a:pt x="6" y="24"/>
                </a:lnTo>
                <a:lnTo>
                  <a:pt x="0" y="24"/>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93" name="Freeform 57">
            <a:extLst>
              <a:ext uri="{FF2B5EF4-FFF2-40B4-BE49-F238E27FC236}">
                <a16:creationId xmlns:a16="http://schemas.microsoft.com/office/drawing/2014/main" id="{6EE1B1B7-EA81-4EBC-8150-7A16A98CDF82}"/>
              </a:ext>
            </a:extLst>
          </p:cNvPr>
          <p:cNvSpPr>
            <a:spLocks/>
          </p:cNvSpPr>
          <p:nvPr/>
        </p:nvSpPr>
        <p:spPr bwMode="auto">
          <a:xfrm>
            <a:off x="6802934" y="2287489"/>
            <a:ext cx="10418" cy="38695"/>
          </a:xfrm>
          <a:custGeom>
            <a:avLst/>
            <a:gdLst>
              <a:gd name="T0" fmla="*/ 0 w 7"/>
              <a:gd name="T1" fmla="*/ 0 h 26"/>
              <a:gd name="T2" fmla="*/ 9525 w 7"/>
              <a:gd name="T3" fmla="*/ 0 h 26"/>
              <a:gd name="T4" fmla="*/ 9525 w 7"/>
              <a:gd name="T5" fmla="*/ 39688 h 26"/>
              <a:gd name="T6" fmla="*/ 0 w 7"/>
              <a:gd name="T7" fmla="*/ 39688 h 26"/>
              <a:gd name="T8" fmla="*/ 0 w 7"/>
              <a:gd name="T9" fmla="*/ 0 h 2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6">
                <a:moveTo>
                  <a:pt x="0" y="0"/>
                </a:moveTo>
                <a:lnTo>
                  <a:pt x="6" y="0"/>
                </a:lnTo>
                <a:lnTo>
                  <a:pt x="6" y="25"/>
                </a:lnTo>
                <a:lnTo>
                  <a:pt x="0" y="2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94" name="Freeform 58">
            <a:extLst>
              <a:ext uri="{FF2B5EF4-FFF2-40B4-BE49-F238E27FC236}">
                <a16:creationId xmlns:a16="http://schemas.microsoft.com/office/drawing/2014/main" id="{F2A2D226-A3D2-452A-9D11-2E724EFA443F}"/>
              </a:ext>
            </a:extLst>
          </p:cNvPr>
          <p:cNvSpPr>
            <a:spLocks/>
          </p:cNvSpPr>
          <p:nvPr/>
        </p:nvSpPr>
        <p:spPr bwMode="auto">
          <a:xfrm>
            <a:off x="6910090" y="2287489"/>
            <a:ext cx="10418" cy="38695"/>
          </a:xfrm>
          <a:custGeom>
            <a:avLst/>
            <a:gdLst>
              <a:gd name="T0" fmla="*/ 0 w 7"/>
              <a:gd name="T1" fmla="*/ 0 h 26"/>
              <a:gd name="T2" fmla="*/ 9525 w 7"/>
              <a:gd name="T3" fmla="*/ 0 h 26"/>
              <a:gd name="T4" fmla="*/ 9525 w 7"/>
              <a:gd name="T5" fmla="*/ 39688 h 26"/>
              <a:gd name="T6" fmla="*/ 0 w 7"/>
              <a:gd name="T7" fmla="*/ 39688 h 26"/>
              <a:gd name="T8" fmla="*/ 0 w 7"/>
              <a:gd name="T9" fmla="*/ 0 h 2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6">
                <a:moveTo>
                  <a:pt x="0" y="0"/>
                </a:moveTo>
                <a:lnTo>
                  <a:pt x="6" y="0"/>
                </a:lnTo>
                <a:lnTo>
                  <a:pt x="6" y="25"/>
                </a:lnTo>
                <a:lnTo>
                  <a:pt x="0" y="2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95" name="Freeform 59">
            <a:extLst>
              <a:ext uri="{FF2B5EF4-FFF2-40B4-BE49-F238E27FC236}">
                <a16:creationId xmlns:a16="http://schemas.microsoft.com/office/drawing/2014/main" id="{60769D1D-C96C-4AE0-96CA-F277A7FA2B7B}"/>
              </a:ext>
            </a:extLst>
          </p:cNvPr>
          <p:cNvSpPr>
            <a:spLocks/>
          </p:cNvSpPr>
          <p:nvPr/>
        </p:nvSpPr>
        <p:spPr bwMode="auto">
          <a:xfrm>
            <a:off x="6860977" y="2332138"/>
            <a:ext cx="10418" cy="38695"/>
          </a:xfrm>
          <a:custGeom>
            <a:avLst/>
            <a:gdLst>
              <a:gd name="T0" fmla="*/ 0 w 7"/>
              <a:gd name="T1" fmla="*/ 0 h 25"/>
              <a:gd name="T2" fmla="*/ 9525 w 7"/>
              <a:gd name="T3" fmla="*/ 0 h 25"/>
              <a:gd name="T4" fmla="*/ 9525 w 7"/>
              <a:gd name="T5" fmla="*/ 39624 h 25"/>
              <a:gd name="T6" fmla="*/ 0 w 7"/>
              <a:gd name="T7" fmla="*/ 39624 h 25"/>
              <a:gd name="T8" fmla="*/ 0 w 7"/>
              <a:gd name="T9" fmla="*/ 0 h 2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5">
                <a:moveTo>
                  <a:pt x="0" y="0"/>
                </a:moveTo>
                <a:lnTo>
                  <a:pt x="6" y="0"/>
                </a:lnTo>
                <a:lnTo>
                  <a:pt x="6" y="24"/>
                </a:lnTo>
                <a:lnTo>
                  <a:pt x="0" y="24"/>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96" name="Freeform 60">
            <a:extLst>
              <a:ext uri="{FF2B5EF4-FFF2-40B4-BE49-F238E27FC236}">
                <a16:creationId xmlns:a16="http://schemas.microsoft.com/office/drawing/2014/main" id="{84A5AD7A-032B-4038-B6D7-5ED60B83170A}"/>
              </a:ext>
            </a:extLst>
          </p:cNvPr>
          <p:cNvSpPr>
            <a:spLocks/>
          </p:cNvSpPr>
          <p:nvPr/>
        </p:nvSpPr>
        <p:spPr bwMode="auto">
          <a:xfrm>
            <a:off x="6802934" y="2375298"/>
            <a:ext cx="10418" cy="38695"/>
          </a:xfrm>
          <a:custGeom>
            <a:avLst/>
            <a:gdLst>
              <a:gd name="T0" fmla="*/ 0 w 7"/>
              <a:gd name="T1" fmla="*/ 0 h 26"/>
              <a:gd name="T2" fmla="*/ 9525 w 7"/>
              <a:gd name="T3" fmla="*/ 0 h 26"/>
              <a:gd name="T4" fmla="*/ 9525 w 7"/>
              <a:gd name="T5" fmla="*/ 39688 h 26"/>
              <a:gd name="T6" fmla="*/ 0 w 7"/>
              <a:gd name="T7" fmla="*/ 39688 h 26"/>
              <a:gd name="T8" fmla="*/ 0 w 7"/>
              <a:gd name="T9" fmla="*/ 0 h 2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6">
                <a:moveTo>
                  <a:pt x="0" y="0"/>
                </a:moveTo>
                <a:lnTo>
                  <a:pt x="6" y="0"/>
                </a:lnTo>
                <a:lnTo>
                  <a:pt x="6" y="25"/>
                </a:lnTo>
                <a:lnTo>
                  <a:pt x="0" y="2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97" name="Freeform 61">
            <a:extLst>
              <a:ext uri="{FF2B5EF4-FFF2-40B4-BE49-F238E27FC236}">
                <a16:creationId xmlns:a16="http://schemas.microsoft.com/office/drawing/2014/main" id="{33B5B42C-388F-4DD8-8C97-FE4641F1881C}"/>
              </a:ext>
            </a:extLst>
          </p:cNvPr>
          <p:cNvSpPr>
            <a:spLocks/>
          </p:cNvSpPr>
          <p:nvPr/>
        </p:nvSpPr>
        <p:spPr bwMode="auto">
          <a:xfrm>
            <a:off x="6802934" y="2466082"/>
            <a:ext cx="10418" cy="35719"/>
          </a:xfrm>
          <a:custGeom>
            <a:avLst/>
            <a:gdLst>
              <a:gd name="T0" fmla="*/ 0 w 7"/>
              <a:gd name="T1" fmla="*/ 0 h 25"/>
              <a:gd name="T2" fmla="*/ 9525 w 7"/>
              <a:gd name="T3" fmla="*/ 0 h 25"/>
              <a:gd name="T4" fmla="*/ 9525 w 7"/>
              <a:gd name="T5" fmla="*/ 36576 h 25"/>
              <a:gd name="T6" fmla="*/ 0 w 7"/>
              <a:gd name="T7" fmla="*/ 36576 h 25"/>
              <a:gd name="T8" fmla="*/ 0 w 7"/>
              <a:gd name="T9" fmla="*/ 0 h 2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5">
                <a:moveTo>
                  <a:pt x="0" y="0"/>
                </a:moveTo>
                <a:lnTo>
                  <a:pt x="6" y="0"/>
                </a:lnTo>
                <a:lnTo>
                  <a:pt x="6" y="24"/>
                </a:lnTo>
                <a:lnTo>
                  <a:pt x="0" y="24"/>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98" name="Freeform 62">
            <a:extLst>
              <a:ext uri="{FF2B5EF4-FFF2-40B4-BE49-F238E27FC236}">
                <a16:creationId xmlns:a16="http://schemas.microsoft.com/office/drawing/2014/main" id="{8FF9AF82-1868-4DE8-A77F-3E56BCB00389}"/>
              </a:ext>
            </a:extLst>
          </p:cNvPr>
          <p:cNvSpPr>
            <a:spLocks/>
          </p:cNvSpPr>
          <p:nvPr/>
        </p:nvSpPr>
        <p:spPr bwMode="auto">
          <a:xfrm>
            <a:off x="6802934" y="2550915"/>
            <a:ext cx="10418" cy="38695"/>
          </a:xfrm>
          <a:custGeom>
            <a:avLst/>
            <a:gdLst>
              <a:gd name="T0" fmla="*/ 0 w 7"/>
              <a:gd name="T1" fmla="*/ 0 h 26"/>
              <a:gd name="T2" fmla="*/ 9525 w 7"/>
              <a:gd name="T3" fmla="*/ 0 h 26"/>
              <a:gd name="T4" fmla="*/ 9525 w 7"/>
              <a:gd name="T5" fmla="*/ 39688 h 26"/>
              <a:gd name="T6" fmla="*/ 0 w 7"/>
              <a:gd name="T7" fmla="*/ 39688 h 26"/>
              <a:gd name="T8" fmla="*/ 0 w 7"/>
              <a:gd name="T9" fmla="*/ 0 h 2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6">
                <a:moveTo>
                  <a:pt x="0" y="0"/>
                </a:moveTo>
                <a:lnTo>
                  <a:pt x="6" y="0"/>
                </a:lnTo>
                <a:lnTo>
                  <a:pt x="6" y="25"/>
                </a:lnTo>
                <a:lnTo>
                  <a:pt x="0" y="2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99" name="Freeform 63">
            <a:extLst>
              <a:ext uri="{FF2B5EF4-FFF2-40B4-BE49-F238E27FC236}">
                <a16:creationId xmlns:a16="http://schemas.microsoft.com/office/drawing/2014/main" id="{272E3A76-FC8A-443F-8686-DE1AF69FB52C}"/>
              </a:ext>
            </a:extLst>
          </p:cNvPr>
          <p:cNvSpPr>
            <a:spLocks/>
          </p:cNvSpPr>
          <p:nvPr/>
        </p:nvSpPr>
        <p:spPr bwMode="auto">
          <a:xfrm>
            <a:off x="6670477" y="2280047"/>
            <a:ext cx="284262" cy="8930"/>
          </a:xfrm>
          <a:custGeom>
            <a:avLst/>
            <a:gdLst>
              <a:gd name="T0" fmla="*/ 0 w 191"/>
              <a:gd name="T1" fmla="*/ 0 h 6"/>
              <a:gd name="T2" fmla="*/ 301625 w 191"/>
              <a:gd name="T3" fmla="*/ 0 h 6"/>
              <a:gd name="T4" fmla="*/ 301625 w 191"/>
              <a:gd name="T5" fmla="*/ 7938 h 6"/>
              <a:gd name="T6" fmla="*/ 0 w 191"/>
              <a:gd name="T7" fmla="*/ 7938 h 6"/>
              <a:gd name="T8" fmla="*/ 0 w 191"/>
              <a:gd name="T9" fmla="*/ 0 h 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1" h="6">
                <a:moveTo>
                  <a:pt x="0" y="0"/>
                </a:moveTo>
                <a:lnTo>
                  <a:pt x="190" y="0"/>
                </a:lnTo>
                <a:lnTo>
                  <a:pt x="190" y="5"/>
                </a:lnTo>
                <a:lnTo>
                  <a:pt x="0" y="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00" name="Freeform 64">
            <a:extLst>
              <a:ext uri="{FF2B5EF4-FFF2-40B4-BE49-F238E27FC236}">
                <a16:creationId xmlns:a16="http://schemas.microsoft.com/office/drawing/2014/main" id="{608FC65C-90E7-4D5D-9557-39554C7289F7}"/>
              </a:ext>
            </a:extLst>
          </p:cNvPr>
          <p:cNvSpPr>
            <a:spLocks/>
          </p:cNvSpPr>
          <p:nvPr/>
        </p:nvSpPr>
        <p:spPr bwMode="auto">
          <a:xfrm>
            <a:off x="6670477" y="2324696"/>
            <a:ext cx="284262" cy="8930"/>
          </a:xfrm>
          <a:custGeom>
            <a:avLst/>
            <a:gdLst>
              <a:gd name="T0" fmla="*/ 0 w 191"/>
              <a:gd name="T1" fmla="*/ 0 h 6"/>
              <a:gd name="T2" fmla="*/ 301625 w 191"/>
              <a:gd name="T3" fmla="*/ 0 h 6"/>
              <a:gd name="T4" fmla="*/ 301625 w 191"/>
              <a:gd name="T5" fmla="*/ 7938 h 6"/>
              <a:gd name="T6" fmla="*/ 0 w 191"/>
              <a:gd name="T7" fmla="*/ 7938 h 6"/>
              <a:gd name="T8" fmla="*/ 0 w 191"/>
              <a:gd name="T9" fmla="*/ 0 h 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1" h="6">
                <a:moveTo>
                  <a:pt x="0" y="0"/>
                </a:moveTo>
                <a:lnTo>
                  <a:pt x="190" y="0"/>
                </a:lnTo>
                <a:lnTo>
                  <a:pt x="190" y="5"/>
                </a:lnTo>
                <a:lnTo>
                  <a:pt x="0" y="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01" name="Freeform 65">
            <a:extLst>
              <a:ext uri="{FF2B5EF4-FFF2-40B4-BE49-F238E27FC236}">
                <a16:creationId xmlns:a16="http://schemas.microsoft.com/office/drawing/2014/main" id="{70CE8846-BB77-4E4D-81AD-FF55A2A9ECB8}"/>
              </a:ext>
            </a:extLst>
          </p:cNvPr>
          <p:cNvSpPr>
            <a:spLocks/>
          </p:cNvSpPr>
          <p:nvPr/>
        </p:nvSpPr>
        <p:spPr bwMode="auto">
          <a:xfrm>
            <a:off x="6670477" y="2367856"/>
            <a:ext cx="284262" cy="8930"/>
          </a:xfrm>
          <a:custGeom>
            <a:avLst/>
            <a:gdLst>
              <a:gd name="T0" fmla="*/ 0 w 191"/>
              <a:gd name="T1" fmla="*/ 0 h 6"/>
              <a:gd name="T2" fmla="*/ 301625 w 191"/>
              <a:gd name="T3" fmla="*/ 0 h 6"/>
              <a:gd name="T4" fmla="*/ 301625 w 191"/>
              <a:gd name="T5" fmla="*/ 7938 h 6"/>
              <a:gd name="T6" fmla="*/ 0 w 191"/>
              <a:gd name="T7" fmla="*/ 7938 h 6"/>
              <a:gd name="T8" fmla="*/ 0 w 191"/>
              <a:gd name="T9" fmla="*/ 0 h 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1" h="6">
                <a:moveTo>
                  <a:pt x="0" y="0"/>
                </a:moveTo>
                <a:lnTo>
                  <a:pt x="190" y="0"/>
                </a:lnTo>
                <a:lnTo>
                  <a:pt x="190" y="5"/>
                </a:lnTo>
                <a:lnTo>
                  <a:pt x="0" y="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02" name="Freeform 66">
            <a:extLst>
              <a:ext uri="{FF2B5EF4-FFF2-40B4-BE49-F238E27FC236}">
                <a16:creationId xmlns:a16="http://schemas.microsoft.com/office/drawing/2014/main" id="{76CCD94B-828E-4C06-BD51-BA629334C545}"/>
              </a:ext>
            </a:extLst>
          </p:cNvPr>
          <p:cNvSpPr>
            <a:spLocks/>
          </p:cNvSpPr>
          <p:nvPr/>
        </p:nvSpPr>
        <p:spPr bwMode="auto">
          <a:xfrm>
            <a:off x="6670477" y="2412505"/>
            <a:ext cx="284262" cy="8930"/>
          </a:xfrm>
          <a:custGeom>
            <a:avLst/>
            <a:gdLst>
              <a:gd name="T0" fmla="*/ 0 w 191"/>
              <a:gd name="T1" fmla="*/ 0 h 6"/>
              <a:gd name="T2" fmla="*/ 301625 w 191"/>
              <a:gd name="T3" fmla="*/ 0 h 6"/>
              <a:gd name="T4" fmla="*/ 301625 w 191"/>
              <a:gd name="T5" fmla="*/ 7938 h 6"/>
              <a:gd name="T6" fmla="*/ 0 w 191"/>
              <a:gd name="T7" fmla="*/ 7938 h 6"/>
              <a:gd name="T8" fmla="*/ 0 w 191"/>
              <a:gd name="T9" fmla="*/ 0 h 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1" h="6">
                <a:moveTo>
                  <a:pt x="0" y="0"/>
                </a:moveTo>
                <a:lnTo>
                  <a:pt x="190" y="0"/>
                </a:lnTo>
                <a:lnTo>
                  <a:pt x="190" y="5"/>
                </a:lnTo>
                <a:lnTo>
                  <a:pt x="0" y="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03" name="Freeform 67">
            <a:extLst>
              <a:ext uri="{FF2B5EF4-FFF2-40B4-BE49-F238E27FC236}">
                <a16:creationId xmlns:a16="http://schemas.microsoft.com/office/drawing/2014/main" id="{C93F9CDA-A058-4786-B083-6FB196D2CDAD}"/>
              </a:ext>
            </a:extLst>
          </p:cNvPr>
          <p:cNvSpPr>
            <a:spLocks/>
          </p:cNvSpPr>
          <p:nvPr/>
        </p:nvSpPr>
        <p:spPr bwMode="auto">
          <a:xfrm>
            <a:off x="6670477" y="2457153"/>
            <a:ext cx="284262" cy="8930"/>
          </a:xfrm>
          <a:custGeom>
            <a:avLst/>
            <a:gdLst>
              <a:gd name="T0" fmla="*/ 0 w 191"/>
              <a:gd name="T1" fmla="*/ 0 h 6"/>
              <a:gd name="T2" fmla="*/ 301625 w 191"/>
              <a:gd name="T3" fmla="*/ 0 h 6"/>
              <a:gd name="T4" fmla="*/ 301625 w 191"/>
              <a:gd name="T5" fmla="*/ 7938 h 6"/>
              <a:gd name="T6" fmla="*/ 0 w 191"/>
              <a:gd name="T7" fmla="*/ 7938 h 6"/>
              <a:gd name="T8" fmla="*/ 0 w 191"/>
              <a:gd name="T9" fmla="*/ 0 h 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1" h="6">
                <a:moveTo>
                  <a:pt x="0" y="0"/>
                </a:moveTo>
                <a:lnTo>
                  <a:pt x="190" y="0"/>
                </a:lnTo>
                <a:lnTo>
                  <a:pt x="190" y="5"/>
                </a:lnTo>
                <a:lnTo>
                  <a:pt x="0" y="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04" name="Freeform 68">
            <a:extLst>
              <a:ext uri="{FF2B5EF4-FFF2-40B4-BE49-F238E27FC236}">
                <a16:creationId xmlns:a16="http://schemas.microsoft.com/office/drawing/2014/main" id="{09D393A4-9777-4AE1-99DF-EF0BB014A7B2}"/>
              </a:ext>
            </a:extLst>
          </p:cNvPr>
          <p:cNvSpPr>
            <a:spLocks/>
          </p:cNvSpPr>
          <p:nvPr/>
        </p:nvSpPr>
        <p:spPr bwMode="auto">
          <a:xfrm>
            <a:off x="6670477" y="2500313"/>
            <a:ext cx="284262" cy="8930"/>
          </a:xfrm>
          <a:custGeom>
            <a:avLst/>
            <a:gdLst>
              <a:gd name="T0" fmla="*/ 0 w 191"/>
              <a:gd name="T1" fmla="*/ 0 h 6"/>
              <a:gd name="T2" fmla="*/ 301625 w 191"/>
              <a:gd name="T3" fmla="*/ 0 h 6"/>
              <a:gd name="T4" fmla="*/ 301625 w 191"/>
              <a:gd name="T5" fmla="*/ 7938 h 6"/>
              <a:gd name="T6" fmla="*/ 0 w 191"/>
              <a:gd name="T7" fmla="*/ 7938 h 6"/>
              <a:gd name="T8" fmla="*/ 0 w 191"/>
              <a:gd name="T9" fmla="*/ 0 h 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1" h="6">
                <a:moveTo>
                  <a:pt x="0" y="0"/>
                </a:moveTo>
                <a:lnTo>
                  <a:pt x="190" y="0"/>
                </a:lnTo>
                <a:lnTo>
                  <a:pt x="190" y="5"/>
                </a:lnTo>
                <a:lnTo>
                  <a:pt x="0" y="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05" name="Freeform 69">
            <a:extLst>
              <a:ext uri="{FF2B5EF4-FFF2-40B4-BE49-F238E27FC236}">
                <a16:creationId xmlns:a16="http://schemas.microsoft.com/office/drawing/2014/main" id="{3606D4AE-D3DE-4569-9D70-1E8B1B402906}"/>
              </a:ext>
            </a:extLst>
          </p:cNvPr>
          <p:cNvSpPr>
            <a:spLocks/>
          </p:cNvSpPr>
          <p:nvPr/>
        </p:nvSpPr>
        <p:spPr bwMode="auto">
          <a:xfrm>
            <a:off x="6670477" y="2543473"/>
            <a:ext cx="284262" cy="8930"/>
          </a:xfrm>
          <a:custGeom>
            <a:avLst/>
            <a:gdLst>
              <a:gd name="T0" fmla="*/ 0 w 191"/>
              <a:gd name="T1" fmla="*/ 0 h 6"/>
              <a:gd name="T2" fmla="*/ 301625 w 191"/>
              <a:gd name="T3" fmla="*/ 0 h 6"/>
              <a:gd name="T4" fmla="*/ 301625 w 191"/>
              <a:gd name="T5" fmla="*/ 7938 h 6"/>
              <a:gd name="T6" fmla="*/ 0 w 191"/>
              <a:gd name="T7" fmla="*/ 7938 h 6"/>
              <a:gd name="T8" fmla="*/ 0 w 191"/>
              <a:gd name="T9" fmla="*/ 0 h 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1" h="6">
                <a:moveTo>
                  <a:pt x="0" y="0"/>
                </a:moveTo>
                <a:lnTo>
                  <a:pt x="190" y="0"/>
                </a:lnTo>
                <a:lnTo>
                  <a:pt x="190" y="5"/>
                </a:lnTo>
                <a:lnTo>
                  <a:pt x="0" y="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06" name="Freeform 70">
            <a:extLst>
              <a:ext uri="{FF2B5EF4-FFF2-40B4-BE49-F238E27FC236}">
                <a16:creationId xmlns:a16="http://schemas.microsoft.com/office/drawing/2014/main" id="{1F018712-EB72-408C-B167-51967EC883C4}"/>
              </a:ext>
            </a:extLst>
          </p:cNvPr>
          <p:cNvSpPr>
            <a:spLocks/>
          </p:cNvSpPr>
          <p:nvPr/>
        </p:nvSpPr>
        <p:spPr bwMode="auto">
          <a:xfrm>
            <a:off x="6670477" y="2588122"/>
            <a:ext cx="284262" cy="8930"/>
          </a:xfrm>
          <a:custGeom>
            <a:avLst/>
            <a:gdLst>
              <a:gd name="T0" fmla="*/ 0 w 191"/>
              <a:gd name="T1" fmla="*/ 0 h 6"/>
              <a:gd name="T2" fmla="*/ 301625 w 191"/>
              <a:gd name="T3" fmla="*/ 0 h 6"/>
              <a:gd name="T4" fmla="*/ 301625 w 191"/>
              <a:gd name="T5" fmla="*/ 7938 h 6"/>
              <a:gd name="T6" fmla="*/ 0 w 191"/>
              <a:gd name="T7" fmla="*/ 7938 h 6"/>
              <a:gd name="T8" fmla="*/ 0 w 191"/>
              <a:gd name="T9" fmla="*/ 0 h 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1" h="6">
                <a:moveTo>
                  <a:pt x="0" y="0"/>
                </a:moveTo>
                <a:lnTo>
                  <a:pt x="190" y="0"/>
                </a:lnTo>
                <a:lnTo>
                  <a:pt x="190" y="5"/>
                </a:lnTo>
                <a:lnTo>
                  <a:pt x="0" y="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07" name="Freeform 71">
            <a:extLst>
              <a:ext uri="{FF2B5EF4-FFF2-40B4-BE49-F238E27FC236}">
                <a16:creationId xmlns:a16="http://schemas.microsoft.com/office/drawing/2014/main" id="{92DA7ED8-3662-4B0B-8EAC-CC3198AFAB30}"/>
              </a:ext>
            </a:extLst>
          </p:cNvPr>
          <p:cNvSpPr>
            <a:spLocks/>
          </p:cNvSpPr>
          <p:nvPr/>
        </p:nvSpPr>
        <p:spPr bwMode="auto">
          <a:xfrm>
            <a:off x="6670477" y="2632770"/>
            <a:ext cx="284262" cy="7441"/>
          </a:xfrm>
          <a:custGeom>
            <a:avLst/>
            <a:gdLst>
              <a:gd name="T0" fmla="*/ 0 w 191"/>
              <a:gd name="T1" fmla="*/ 0 h 5"/>
              <a:gd name="T2" fmla="*/ 301625 w 191"/>
              <a:gd name="T3" fmla="*/ 0 h 5"/>
              <a:gd name="T4" fmla="*/ 301625 w 191"/>
              <a:gd name="T5" fmla="*/ 6350 h 5"/>
              <a:gd name="T6" fmla="*/ 0 w 191"/>
              <a:gd name="T7" fmla="*/ 6350 h 5"/>
              <a:gd name="T8" fmla="*/ 0 w 191"/>
              <a:gd name="T9" fmla="*/ 0 h 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1" h="5">
                <a:moveTo>
                  <a:pt x="0" y="0"/>
                </a:moveTo>
                <a:lnTo>
                  <a:pt x="190" y="0"/>
                </a:lnTo>
                <a:lnTo>
                  <a:pt x="190" y="4"/>
                </a:lnTo>
                <a:lnTo>
                  <a:pt x="0" y="4"/>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08" name="Freeform 72">
            <a:extLst>
              <a:ext uri="{FF2B5EF4-FFF2-40B4-BE49-F238E27FC236}">
                <a16:creationId xmlns:a16="http://schemas.microsoft.com/office/drawing/2014/main" id="{CD8EDAED-3728-49AE-B2A4-A428FC999341}"/>
              </a:ext>
            </a:extLst>
          </p:cNvPr>
          <p:cNvSpPr>
            <a:spLocks/>
          </p:cNvSpPr>
          <p:nvPr/>
        </p:nvSpPr>
        <p:spPr bwMode="auto">
          <a:xfrm>
            <a:off x="6837165" y="2213075"/>
            <a:ext cx="10418" cy="25300"/>
          </a:xfrm>
          <a:custGeom>
            <a:avLst/>
            <a:gdLst>
              <a:gd name="T0" fmla="*/ 0 w 7"/>
              <a:gd name="T1" fmla="*/ 0 h 17"/>
              <a:gd name="T2" fmla="*/ 9525 w 7"/>
              <a:gd name="T3" fmla="*/ 0 h 17"/>
              <a:gd name="T4" fmla="*/ 9525 w 7"/>
              <a:gd name="T5" fmla="*/ 25400 h 17"/>
              <a:gd name="T6" fmla="*/ 0 w 7"/>
              <a:gd name="T7" fmla="*/ 25400 h 17"/>
              <a:gd name="T8" fmla="*/ 0 w 7"/>
              <a:gd name="T9" fmla="*/ 0 h 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17">
                <a:moveTo>
                  <a:pt x="0" y="0"/>
                </a:moveTo>
                <a:lnTo>
                  <a:pt x="6" y="0"/>
                </a:lnTo>
                <a:lnTo>
                  <a:pt x="6" y="16"/>
                </a:lnTo>
                <a:lnTo>
                  <a:pt x="0" y="16"/>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09" name="Freeform 73">
            <a:extLst>
              <a:ext uri="{FF2B5EF4-FFF2-40B4-BE49-F238E27FC236}">
                <a16:creationId xmlns:a16="http://schemas.microsoft.com/office/drawing/2014/main" id="{8B071A3A-D2FB-4A3E-99BF-4BD6DAB29388}"/>
              </a:ext>
            </a:extLst>
          </p:cNvPr>
          <p:cNvSpPr>
            <a:spLocks/>
          </p:cNvSpPr>
          <p:nvPr/>
        </p:nvSpPr>
        <p:spPr bwMode="auto">
          <a:xfrm>
            <a:off x="6670477" y="2236888"/>
            <a:ext cx="345281" cy="8930"/>
          </a:xfrm>
          <a:custGeom>
            <a:avLst/>
            <a:gdLst>
              <a:gd name="T0" fmla="*/ 0 w 232"/>
              <a:gd name="T1" fmla="*/ 0 h 6"/>
              <a:gd name="T2" fmla="*/ 366713 w 232"/>
              <a:gd name="T3" fmla="*/ 0 h 6"/>
              <a:gd name="T4" fmla="*/ 366713 w 232"/>
              <a:gd name="T5" fmla="*/ 7938 h 6"/>
              <a:gd name="T6" fmla="*/ 0 w 232"/>
              <a:gd name="T7" fmla="*/ 7938 h 6"/>
              <a:gd name="T8" fmla="*/ 0 w 232"/>
              <a:gd name="T9" fmla="*/ 0 h 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2" h="6">
                <a:moveTo>
                  <a:pt x="0" y="0"/>
                </a:moveTo>
                <a:lnTo>
                  <a:pt x="231" y="0"/>
                </a:lnTo>
                <a:lnTo>
                  <a:pt x="231" y="5"/>
                </a:lnTo>
                <a:lnTo>
                  <a:pt x="0" y="5"/>
                </a:lnTo>
                <a:lnTo>
                  <a:pt x="0" y="0"/>
                </a:lnTo>
              </a:path>
            </a:pathLst>
          </a:custGeom>
          <a:solidFill>
            <a:srgbClr val="000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10" name="Freeform 74">
            <a:extLst>
              <a:ext uri="{FF2B5EF4-FFF2-40B4-BE49-F238E27FC236}">
                <a16:creationId xmlns:a16="http://schemas.microsoft.com/office/drawing/2014/main" id="{93F6CC9F-643C-4057-9BE4-0EDDB00FA6C6}"/>
              </a:ext>
            </a:extLst>
          </p:cNvPr>
          <p:cNvSpPr>
            <a:spLocks/>
          </p:cNvSpPr>
          <p:nvPr/>
        </p:nvSpPr>
        <p:spPr bwMode="auto">
          <a:xfrm>
            <a:off x="6771680" y="2216051"/>
            <a:ext cx="504528" cy="547688"/>
          </a:xfrm>
          <a:custGeom>
            <a:avLst/>
            <a:gdLst>
              <a:gd name="T0" fmla="*/ 323850 w 339"/>
              <a:gd name="T1" fmla="*/ 12700 h 368"/>
              <a:gd name="T2" fmla="*/ 465138 w 339"/>
              <a:gd name="T3" fmla="*/ 46038 h 368"/>
              <a:gd name="T4" fmla="*/ 536575 w 339"/>
              <a:gd name="T5" fmla="*/ 66675 h 368"/>
              <a:gd name="T6" fmla="*/ 525463 w 339"/>
              <a:gd name="T7" fmla="*/ 96838 h 368"/>
              <a:gd name="T8" fmla="*/ 522288 w 339"/>
              <a:gd name="T9" fmla="*/ 117475 h 368"/>
              <a:gd name="T10" fmla="*/ 517525 w 339"/>
              <a:gd name="T11" fmla="*/ 152400 h 368"/>
              <a:gd name="T12" fmla="*/ 506413 w 339"/>
              <a:gd name="T13" fmla="*/ 192088 h 368"/>
              <a:gd name="T14" fmla="*/ 493713 w 339"/>
              <a:gd name="T15" fmla="*/ 231775 h 368"/>
              <a:gd name="T16" fmla="*/ 479425 w 339"/>
              <a:gd name="T17" fmla="*/ 269875 h 368"/>
              <a:gd name="T18" fmla="*/ 465138 w 339"/>
              <a:gd name="T19" fmla="*/ 307975 h 368"/>
              <a:gd name="T20" fmla="*/ 449263 w 339"/>
              <a:gd name="T21" fmla="*/ 349250 h 368"/>
              <a:gd name="T22" fmla="*/ 433388 w 339"/>
              <a:gd name="T23" fmla="*/ 388938 h 368"/>
              <a:gd name="T24" fmla="*/ 411163 w 339"/>
              <a:gd name="T25" fmla="*/ 428625 h 368"/>
              <a:gd name="T26" fmla="*/ 390525 w 339"/>
              <a:gd name="T27" fmla="*/ 465138 h 368"/>
              <a:gd name="T28" fmla="*/ 338138 w 339"/>
              <a:gd name="T29" fmla="*/ 538163 h 368"/>
              <a:gd name="T30" fmla="*/ 307975 w 339"/>
              <a:gd name="T31" fmla="*/ 571500 h 368"/>
              <a:gd name="T32" fmla="*/ 255588 w 339"/>
              <a:gd name="T33" fmla="*/ 573088 h 368"/>
              <a:gd name="T34" fmla="*/ 157163 w 339"/>
              <a:gd name="T35" fmla="*/ 547688 h 368"/>
              <a:gd name="T36" fmla="*/ 60325 w 339"/>
              <a:gd name="T37" fmla="*/ 522288 h 368"/>
              <a:gd name="T38" fmla="*/ 0 w 339"/>
              <a:gd name="T39" fmla="*/ 504825 h 368"/>
              <a:gd name="T40" fmla="*/ 34925 w 339"/>
              <a:gd name="T41" fmla="*/ 479425 h 368"/>
              <a:gd name="T42" fmla="*/ 26988 w 339"/>
              <a:gd name="T43" fmla="*/ 450850 h 368"/>
              <a:gd name="T44" fmla="*/ 25400 w 339"/>
              <a:gd name="T45" fmla="*/ 423863 h 368"/>
              <a:gd name="T46" fmla="*/ 28575 w 339"/>
              <a:gd name="T47" fmla="*/ 396875 h 368"/>
              <a:gd name="T48" fmla="*/ 33338 w 339"/>
              <a:gd name="T49" fmla="*/ 369888 h 368"/>
              <a:gd name="T50" fmla="*/ 46038 w 339"/>
              <a:gd name="T51" fmla="*/ 333375 h 368"/>
              <a:gd name="T52" fmla="*/ 60325 w 339"/>
              <a:gd name="T53" fmla="*/ 296863 h 368"/>
              <a:gd name="T54" fmla="*/ 74613 w 339"/>
              <a:gd name="T55" fmla="*/ 261938 h 368"/>
              <a:gd name="T56" fmla="*/ 93663 w 339"/>
              <a:gd name="T57" fmla="*/ 227013 h 368"/>
              <a:gd name="T58" fmla="*/ 112713 w 339"/>
              <a:gd name="T59" fmla="*/ 193675 h 368"/>
              <a:gd name="T60" fmla="*/ 130175 w 339"/>
              <a:gd name="T61" fmla="*/ 158750 h 368"/>
              <a:gd name="T62" fmla="*/ 165100 w 339"/>
              <a:gd name="T63" fmla="*/ 87313 h 368"/>
              <a:gd name="T64" fmla="*/ 177800 w 339"/>
              <a:gd name="T65" fmla="*/ 66675 h 368"/>
              <a:gd name="T66" fmla="*/ 193675 w 339"/>
              <a:gd name="T67" fmla="*/ 49213 h 368"/>
              <a:gd name="T68" fmla="*/ 214313 w 339"/>
              <a:gd name="T69" fmla="*/ 34925 h 368"/>
              <a:gd name="T70" fmla="*/ 238125 w 339"/>
              <a:gd name="T71" fmla="*/ 25400 h 36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339" h="368">
                <a:moveTo>
                  <a:pt x="159" y="0"/>
                </a:moveTo>
                <a:lnTo>
                  <a:pt x="204" y="8"/>
                </a:lnTo>
                <a:lnTo>
                  <a:pt x="249" y="18"/>
                </a:lnTo>
                <a:lnTo>
                  <a:pt x="293" y="29"/>
                </a:lnTo>
                <a:lnTo>
                  <a:pt x="337" y="41"/>
                </a:lnTo>
                <a:lnTo>
                  <a:pt x="338" y="42"/>
                </a:lnTo>
                <a:lnTo>
                  <a:pt x="334" y="55"/>
                </a:lnTo>
                <a:lnTo>
                  <a:pt x="331" y="61"/>
                </a:lnTo>
                <a:lnTo>
                  <a:pt x="329" y="68"/>
                </a:lnTo>
                <a:lnTo>
                  <a:pt x="329" y="74"/>
                </a:lnTo>
                <a:lnTo>
                  <a:pt x="329" y="81"/>
                </a:lnTo>
                <a:lnTo>
                  <a:pt x="326" y="96"/>
                </a:lnTo>
                <a:lnTo>
                  <a:pt x="323" y="109"/>
                </a:lnTo>
                <a:lnTo>
                  <a:pt x="319" y="121"/>
                </a:lnTo>
                <a:lnTo>
                  <a:pt x="315" y="133"/>
                </a:lnTo>
                <a:lnTo>
                  <a:pt x="311" y="146"/>
                </a:lnTo>
                <a:lnTo>
                  <a:pt x="307" y="157"/>
                </a:lnTo>
                <a:lnTo>
                  <a:pt x="302" y="170"/>
                </a:lnTo>
                <a:lnTo>
                  <a:pt x="297" y="182"/>
                </a:lnTo>
                <a:lnTo>
                  <a:pt x="293" y="194"/>
                </a:lnTo>
                <a:lnTo>
                  <a:pt x="288" y="207"/>
                </a:lnTo>
                <a:lnTo>
                  <a:pt x="283" y="220"/>
                </a:lnTo>
                <a:lnTo>
                  <a:pt x="278" y="232"/>
                </a:lnTo>
                <a:lnTo>
                  <a:pt x="273" y="245"/>
                </a:lnTo>
                <a:lnTo>
                  <a:pt x="266" y="258"/>
                </a:lnTo>
                <a:lnTo>
                  <a:pt x="259" y="270"/>
                </a:lnTo>
                <a:lnTo>
                  <a:pt x="253" y="281"/>
                </a:lnTo>
                <a:lnTo>
                  <a:pt x="246" y="293"/>
                </a:lnTo>
                <a:lnTo>
                  <a:pt x="224" y="323"/>
                </a:lnTo>
                <a:lnTo>
                  <a:pt x="213" y="339"/>
                </a:lnTo>
                <a:lnTo>
                  <a:pt x="202" y="354"/>
                </a:lnTo>
                <a:lnTo>
                  <a:pt x="194" y="360"/>
                </a:lnTo>
                <a:lnTo>
                  <a:pt x="186" y="367"/>
                </a:lnTo>
                <a:lnTo>
                  <a:pt x="161" y="361"/>
                </a:lnTo>
                <a:lnTo>
                  <a:pt x="130" y="353"/>
                </a:lnTo>
                <a:lnTo>
                  <a:pt x="99" y="345"/>
                </a:lnTo>
                <a:lnTo>
                  <a:pt x="74" y="338"/>
                </a:lnTo>
                <a:lnTo>
                  <a:pt x="38" y="329"/>
                </a:lnTo>
                <a:lnTo>
                  <a:pt x="1" y="320"/>
                </a:lnTo>
                <a:lnTo>
                  <a:pt x="0" y="318"/>
                </a:lnTo>
                <a:lnTo>
                  <a:pt x="16" y="310"/>
                </a:lnTo>
                <a:lnTo>
                  <a:pt x="22" y="302"/>
                </a:lnTo>
                <a:lnTo>
                  <a:pt x="19" y="293"/>
                </a:lnTo>
                <a:lnTo>
                  <a:pt x="17" y="284"/>
                </a:lnTo>
                <a:lnTo>
                  <a:pt x="16" y="276"/>
                </a:lnTo>
                <a:lnTo>
                  <a:pt x="16" y="267"/>
                </a:lnTo>
                <a:lnTo>
                  <a:pt x="16" y="258"/>
                </a:lnTo>
                <a:lnTo>
                  <a:pt x="18" y="250"/>
                </a:lnTo>
                <a:lnTo>
                  <a:pt x="19" y="242"/>
                </a:lnTo>
                <a:lnTo>
                  <a:pt x="21" y="233"/>
                </a:lnTo>
                <a:lnTo>
                  <a:pt x="25" y="221"/>
                </a:lnTo>
                <a:lnTo>
                  <a:pt x="29" y="210"/>
                </a:lnTo>
                <a:lnTo>
                  <a:pt x="33" y="198"/>
                </a:lnTo>
                <a:lnTo>
                  <a:pt x="38" y="187"/>
                </a:lnTo>
                <a:lnTo>
                  <a:pt x="42" y="176"/>
                </a:lnTo>
                <a:lnTo>
                  <a:pt x="47" y="165"/>
                </a:lnTo>
                <a:lnTo>
                  <a:pt x="53" y="154"/>
                </a:lnTo>
                <a:lnTo>
                  <a:pt x="59" y="143"/>
                </a:lnTo>
                <a:lnTo>
                  <a:pt x="64" y="133"/>
                </a:lnTo>
                <a:lnTo>
                  <a:pt x="71" y="122"/>
                </a:lnTo>
                <a:lnTo>
                  <a:pt x="76" y="111"/>
                </a:lnTo>
                <a:lnTo>
                  <a:pt x="82" y="100"/>
                </a:lnTo>
                <a:lnTo>
                  <a:pt x="93" y="78"/>
                </a:lnTo>
                <a:lnTo>
                  <a:pt x="104" y="55"/>
                </a:lnTo>
                <a:lnTo>
                  <a:pt x="108" y="49"/>
                </a:lnTo>
                <a:lnTo>
                  <a:pt x="112" y="42"/>
                </a:lnTo>
                <a:lnTo>
                  <a:pt x="117" y="36"/>
                </a:lnTo>
                <a:lnTo>
                  <a:pt x="122" y="31"/>
                </a:lnTo>
                <a:lnTo>
                  <a:pt x="129" y="26"/>
                </a:lnTo>
                <a:lnTo>
                  <a:pt x="135" y="22"/>
                </a:lnTo>
                <a:lnTo>
                  <a:pt x="143" y="19"/>
                </a:lnTo>
                <a:lnTo>
                  <a:pt x="150" y="16"/>
                </a:lnTo>
                <a:lnTo>
                  <a:pt x="159" y="0"/>
                </a:lnTo>
              </a:path>
            </a:pathLst>
          </a:custGeom>
          <a:solidFill>
            <a:srgbClr val="C29561"/>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11" name="Freeform 75">
            <a:extLst>
              <a:ext uri="{FF2B5EF4-FFF2-40B4-BE49-F238E27FC236}">
                <a16:creationId xmlns:a16="http://schemas.microsoft.com/office/drawing/2014/main" id="{419C4FD0-E1C4-4634-9BE7-41F2CDFF9CD5}"/>
              </a:ext>
            </a:extLst>
          </p:cNvPr>
          <p:cNvSpPr>
            <a:spLocks/>
          </p:cNvSpPr>
          <p:nvPr/>
        </p:nvSpPr>
        <p:spPr bwMode="auto">
          <a:xfrm>
            <a:off x="7029153" y="2628305"/>
            <a:ext cx="37207" cy="133945"/>
          </a:xfrm>
          <a:custGeom>
            <a:avLst/>
            <a:gdLst>
              <a:gd name="T0" fmla="*/ 19050 w 25"/>
              <a:gd name="T1" fmla="*/ 141288 h 90"/>
              <a:gd name="T2" fmla="*/ 14287 w 25"/>
              <a:gd name="T3" fmla="*/ 134938 h 90"/>
              <a:gd name="T4" fmla="*/ 12700 w 25"/>
              <a:gd name="T5" fmla="*/ 130175 h 90"/>
              <a:gd name="T6" fmla="*/ 6350 w 25"/>
              <a:gd name="T7" fmla="*/ 122238 h 90"/>
              <a:gd name="T8" fmla="*/ 3175 w 25"/>
              <a:gd name="T9" fmla="*/ 112713 h 90"/>
              <a:gd name="T10" fmla="*/ 1587 w 25"/>
              <a:gd name="T11" fmla="*/ 104775 h 90"/>
              <a:gd name="T12" fmla="*/ 0 w 25"/>
              <a:gd name="T13" fmla="*/ 96838 h 90"/>
              <a:gd name="T14" fmla="*/ 0 w 25"/>
              <a:gd name="T15" fmla="*/ 88900 h 90"/>
              <a:gd name="T16" fmla="*/ 0 w 25"/>
              <a:gd name="T17" fmla="*/ 82550 h 90"/>
              <a:gd name="T18" fmla="*/ 1587 w 25"/>
              <a:gd name="T19" fmla="*/ 74613 h 90"/>
              <a:gd name="T20" fmla="*/ 4762 w 25"/>
              <a:gd name="T21" fmla="*/ 66675 h 90"/>
              <a:gd name="T22" fmla="*/ 7937 w 25"/>
              <a:gd name="T23" fmla="*/ 60325 h 90"/>
              <a:gd name="T24" fmla="*/ 11112 w 25"/>
              <a:gd name="T25" fmla="*/ 52388 h 90"/>
              <a:gd name="T26" fmla="*/ 15875 w 25"/>
              <a:gd name="T27" fmla="*/ 42863 h 90"/>
              <a:gd name="T28" fmla="*/ 20637 w 25"/>
              <a:gd name="T29" fmla="*/ 33338 h 90"/>
              <a:gd name="T30" fmla="*/ 26987 w 25"/>
              <a:gd name="T31" fmla="*/ 23813 h 90"/>
              <a:gd name="T32" fmla="*/ 31750 w 25"/>
              <a:gd name="T33" fmla="*/ 11113 h 90"/>
              <a:gd name="T34" fmla="*/ 38100 w 25"/>
              <a:gd name="T35" fmla="*/ 0 h 90"/>
              <a:gd name="T36" fmla="*/ 36512 w 25"/>
              <a:gd name="T37" fmla="*/ 1588 h 90"/>
              <a:gd name="T38" fmla="*/ 36512 w 25"/>
              <a:gd name="T39" fmla="*/ 3175 h 90"/>
              <a:gd name="T40" fmla="*/ 33337 w 25"/>
              <a:gd name="T41" fmla="*/ 6350 h 90"/>
              <a:gd name="T42" fmla="*/ 31750 w 25"/>
              <a:gd name="T43" fmla="*/ 11113 h 90"/>
              <a:gd name="T44" fmla="*/ 28575 w 25"/>
              <a:gd name="T45" fmla="*/ 19050 h 90"/>
              <a:gd name="T46" fmla="*/ 26987 w 25"/>
              <a:gd name="T47" fmla="*/ 25400 h 90"/>
              <a:gd name="T48" fmla="*/ 23812 w 25"/>
              <a:gd name="T49" fmla="*/ 31750 h 90"/>
              <a:gd name="T50" fmla="*/ 20637 w 25"/>
              <a:gd name="T51" fmla="*/ 41275 h 90"/>
              <a:gd name="T52" fmla="*/ 19050 w 25"/>
              <a:gd name="T53" fmla="*/ 50800 h 90"/>
              <a:gd name="T54" fmla="*/ 15875 w 25"/>
              <a:gd name="T55" fmla="*/ 60325 h 90"/>
              <a:gd name="T56" fmla="*/ 12700 w 25"/>
              <a:gd name="T57" fmla="*/ 71438 h 90"/>
              <a:gd name="T58" fmla="*/ 12700 w 25"/>
              <a:gd name="T59" fmla="*/ 80963 h 90"/>
              <a:gd name="T60" fmla="*/ 12700 w 25"/>
              <a:gd name="T61" fmla="*/ 93663 h 90"/>
              <a:gd name="T62" fmla="*/ 12700 w 25"/>
              <a:gd name="T63" fmla="*/ 104775 h 90"/>
              <a:gd name="T64" fmla="*/ 12700 w 25"/>
              <a:gd name="T65" fmla="*/ 115888 h 90"/>
              <a:gd name="T66" fmla="*/ 14287 w 25"/>
              <a:gd name="T67" fmla="*/ 128588 h 90"/>
              <a:gd name="T68" fmla="*/ 19050 w 25"/>
              <a:gd name="T69" fmla="*/ 141288 h 9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25" h="90">
                <a:moveTo>
                  <a:pt x="12" y="89"/>
                </a:moveTo>
                <a:lnTo>
                  <a:pt x="9" y="85"/>
                </a:lnTo>
                <a:lnTo>
                  <a:pt x="8" y="82"/>
                </a:lnTo>
                <a:lnTo>
                  <a:pt x="4" y="77"/>
                </a:lnTo>
                <a:lnTo>
                  <a:pt x="2" y="71"/>
                </a:lnTo>
                <a:lnTo>
                  <a:pt x="1" y="66"/>
                </a:lnTo>
                <a:lnTo>
                  <a:pt x="0" y="61"/>
                </a:lnTo>
                <a:lnTo>
                  <a:pt x="0" y="56"/>
                </a:lnTo>
                <a:lnTo>
                  <a:pt x="0" y="52"/>
                </a:lnTo>
                <a:lnTo>
                  <a:pt x="1" y="47"/>
                </a:lnTo>
                <a:lnTo>
                  <a:pt x="3" y="42"/>
                </a:lnTo>
                <a:lnTo>
                  <a:pt x="5" y="38"/>
                </a:lnTo>
                <a:lnTo>
                  <a:pt x="7" y="33"/>
                </a:lnTo>
                <a:lnTo>
                  <a:pt x="10" y="27"/>
                </a:lnTo>
                <a:lnTo>
                  <a:pt x="13" y="21"/>
                </a:lnTo>
                <a:lnTo>
                  <a:pt x="17" y="15"/>
                </a:lnTo>
                <a:lnTo>
                  <a:pt x="20" y="7"/>
                </a:lnTo>
                <a:lnTo>
                  <a:pt x="24" y="0"/>
                </a:lnTo>
                <a:lnTo>
                  <a:pt x="23" y="1"/>
                </a:lnTo>
                <a:lnTo>
                  <a:pt x="23" y="2"/>
                </a:lnTo>
                <a:lnTo>
                  <a:pt x="21" y="4"/>
                </a:lnTo>
                <a:lnTo>
                  <a:pt x="20" y="7"/>
                </a:lnTo>
                <a:lnTo>
                  <a:pt x="18" y="12"/>
                </a:lnTo>
                <a:lnTo>
                  <a:pt x="17" y="16"/>
                </a:lnTo>
                <a:lnTo>
                  <a:pt x="15" y="20"/>
                </a:lnTo>
                <a:lnTo>
                  <a:pt x="13" y="26"/>
                </a:lnTo>
                <a:lnTo>
                  <a:pt x="12" y="32"/>
                </a:lnTo>
                <a:lnTo>
                  <a:pt x="10" y="38"/>
                </a:lnTo>
                <a:lnTo>
                  <a:pt x="8" y="45"/>
                </a:lnTo>
                <a:lnTo>
                  <a:pt x="8" y="51"/>
                </a:lnTo>
                <a:lnTo>
                  <a:pt x="8" y="59"/>
                </a:lnTo>
                <a:lnTo>
                  <a:pt x="8" y="66"/>
                </a:lnTo>
                <a:lnTo>
                  <a:pt x="8" y="73"/>
                </a:lnTo>
                <a:lnTo>
                  <a:pt x="9" y="81"/>
                </a:lnTo>
                <a:lnTo>
                  <a:pt x="12" y="89"/>
                </a:lnTo>
              </a:path>
            </a:pathLst>
          </a:custGeom>
          <a:solidFill>
            <a:srgbClr val="000000"/>
          </a:solidFill>
          <a:ln w="12700" cap="rnd" cmpd="sng">
            <a:solidFill>
              <a:srgbClr val="FF85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12" name="Freeform 76">
            <a:extLst>
              <a:ext uri="{FF2B5EF4-FFF2-40B4-BE49-F238E27FC236}">
                <a16:creationId xmlns:a16="http://schemas.microsoft.com/office/drawing/2014/main" id="{773F1501-FFCC-4A5E-A412-9B5648AA8D33}"/>
              </a:ext>
            </a:extLst>
          </p:cNvPr>
          <p:cNvSpPr>
            <a:spLocks/>
          </p:cNvSpPr>
          <p:nvPr/>
        </p:nvSpPr>
        <p:spPr bwMode="auto">
          <a:xfrm>
            <a:off x="7038083" y="2568773"/>
            <a:ext cx="145852" cy="184547"/>
          </a:xfrm>
          <a:custGeom>
            <a:avLst/>
            <a:gdLst>
              <a:gd name="T0" fmla="*/ 0 w 98"/>
              <a:gd name="T1" fmla="*/ 174625 h 124"/>
              <a:gd name="T2" fmla="*/ 3175 w 98"/>
              <a:gd name="T3" fmla="*/ 176213 h 124"/>
              <a:gd name="T4" fmla="*/ 9525 w 98"/>
              <a:gd name="T5" fmla="*/ 176213 h 124"/>
              <a:gd name="T6" fmla="*/ 17463 w 98"/>
              <a:gd name="T7" fmla="*/ 173038 h 124"/>
              <a:gd name="T8" fmla="*/ 26988 w 98"/>
              <a:gd name="T9" fmla="*/ 168275 h 124"/>
              <a:gd name="T10" fmla="*/ 36513 w 98"/>
              <a:gd name="T11" fmla="*/ 161925 h 124"/>
              <a:gd name="T12" fmla="*/ 47625 w 98"/>
              <a:gd name="T13" fmla="*/ 152400 h 124"/>
              <a:gd name="T14" fmla="*/ 57150 w 98"/>
              <a:gd name="T15" fmla="*/ 142875 h 124"/>
              <a:gd name="T16" fmla="*/ 69850 w 98"/>
              <a:gd name="T17" fmla="*/ 130175 h 124"/>
              <a:gd name="T18" fmla="*/ 79375 w 98"/>
              <a:gd name="T19" fmla="*/ 117475 h 124"/>
              <a:gd name="T20" fmla="*/ 90488 w 98"/>
              <a:gd name="T21" fmla="*/ 103188 h 124"/>
              <a:gd name="T22" fmla="*/ 101600 w 98"/>
              <a:gd name="T23" fmla="*/ 88900 h 124"/>
              <a:gd name="T24" fmla="*/ 111125 w 98"/>
              <a:gd name="T25" fmla="*/ 74613 h 124"/>
              <a:gd name="T26" fmla="*/ 120650 w 98"/>
              <a:gd name="T27" fmla="*/ 58738 h 124"/>
              <a:gd name="T28" fmla="*/ 131763 w 98"/>
              <a:gd name="T29" fmla="*/ 42863 h 124"/>
              <a:gd name="T30" fmla="*/ 139700 w 98"/>
              <a:gd name="T31" fmla="*/ 28575 h 124"/>
              <a:gd name="T32" fmla="*/ 147638 w 98"/>
              <a:gd name="T33" fmla="*/ 14288 h 124"/>
              <a:gd name="T34" fmla="*/ 153988 w 98"/>
              <a:gd name="T35" fmla="*/ 0 h 124"/>
              <a:gd name="T36" fmla="*/ 150813 w 98"/>
              <a:gd name="T37" fmla="*/ 6350 h 124"/>
              <a:gd name="T38" fmla="*/ 150813 w 98"/>
              <a:gd name="T39" fmla="*/ 11113 h 124"/>
              <a:gd name="T40" fmla="*/ 146050 w 98"/>
              <a:gd name="T41" fmla="*/ 20638 h 124"/>
              <a:gd name="T42" fmla="*/ 141288 w 98"/>
              <a:gd name="T43" fmla="*/ 28575 h 124"/>
              <a:gd name="T44" fmla="*/ 138113 w 98"/>
              <a:gd name="T45" fmla="*/ 39688 h 124"/>
              <a:gd name="T46" fmla="*/ 131763 w 98"/>
              <a:gd name="T47" fmla="*/ 47625 h 124"/>
              <a:gd name="T48" fmla="*/ 125413 w 98"/>
              <a:gd name="T49" fmla="*/ 58738 h 124"/>
              <a:gd name="T50" fmla="*/ 120650 w 98"/>
              <a:gd name="T51" fmla="*/ 68263 h 124"/>
              <a:gd name="T52" fmla="*/ 115888 w 98"/>
              <a:gd name="T53" fmla="*/ 77788 h 124"/>
              <a:gd name="T54" fmla="*/ 109538 w 98"/>
              <a:gd name="T55" fmla="*/ 88900 h 124"/>
              <a:gd name="T56" fmla="*/ 103188 w 98"/>
              <a:gd name="T57" fmla="*/ 98425 h 124"/>
              <a:gd name="T58" fmla="*/ 96838 w 98"/>
              <a:gd name="T59" fmla="*/ 109538 h 124"/>
              <a:gd name="T60" fmla="*/ 88900 w 98"/>
              <a:gd name="T61" fmla="*/ 119063 h 124"/>
              <a:gd name="T62" fmla="*/ 80963 w 98"/>
              <a:gd name="T63" fmla="*/ 130175 h 124"/>
              <a:gd name="T64" fmla="*/ 73025 w 98"/>
              <a:gd name="T65" fmla="*/ 139700 h 124"/>
              <a:gd name="T66" fmla="*/ 63500 w 98"/>
              <a:gd name="T67" fmla="*/ 150813 h 124"/>
              <a:gd name="T68" fmla="*/ 57150 w 98"/>
              <a:gd name="T69" fmla="*/ 161925 h 124"/>
              <a:gd name="T70" fmla="*/ 55563 w 98"/>
              <a:gd name="T71" fmla="*/ 161925 h 124"/>
              <a:gd name="T72" fmla="*/ 53975 w 98"/>
              <a:gd name="T73" fmla="*/ 163513 h 124"/>
              <a:gd name="T74" fmla="*/ 52388 w 98"/>
              <a:gd name="T75" fmla="*/ 163513 h 124"/>
              <a:gd name="T76" fmla="*/ 50800 w 98"/>
              <a:gd name="T77" fmla="*/ 165100 h 124"/>
              <a:gd name="T78" fmla="*/ 47625 w 98"/>
              <a:gd name="T79" fmla="*/ 165100 h 124"/>
              <a:gd name="T80" fmla="*/ 44450 w 98"/>
              <a:gd name="T81" fmla="*/ 168275 h 124"/>
              <a:gd name="T82" fmla="*/ 41275 w 98"/>
              <a:gd name="T83" fmla="*/ 169863 h 124"/>
              <a:gd name="T84" fmla="*/ 38100 w 98"/>
              <a:gd name="T85" fmla="*/ 171450 h 124"/>
              <a:gd name="T86" fmla="*/ 34925 w 98"/>
              <a:gd name="T87" fmla="*/ 174625 h 124"/>
              <a:gd name="T88" fmla="*/ 30163 w 98"/>
              <a:gd name="T89" fmla="*/ 177800 h 124"/>
              <a:gd name="T90" fmla="*/ 26988 w 98"/>
              <a:gd name="T91" fmla="*/ 179388 h 124"/>
              <a:gd name="T92" fmla="*/ 23813 w 98"/>
              <a:gd name="T93" fmla="*/ 182563 h 124"/>
              <a:gd name="T94" fmla="*/ 19050 w 98"/>
              <a:gd name="T95" fmla="*/ 185738 h 124"/>
              <a:gd name="T96" fmla="*/ 15875 w 98"/>
              <a:gd name="T97" fmla="*/ 187325 h 124"/>
              <a:gd name="T98" fmla="*/ 12700 w 98"/>
              <a:gd name="T99" fmla="*/ 190500 h 124"/>
              <a:gd name="T100" fmla="*/ 9525 w 98"/>
              <a:gd name="T101" fmla="*/ 192088 h 124"/>
              <a:gd name="T102" fmla="*/ 4763 w 98"/>
              <a:gd name="T103" fmla="*/ 195263 h 124"/>
              <a:gd name="T104" fmla="*/ 0 w 98"/>
              <a:gd name="T105" fmla="*/ 174625 h 12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98" h="124">
                <a:moveTo>
                  <a:pt x="0" y="110"/>
                </a:moveTo>
                <a:lnTo>
                  <a:pt x="2" y="111"/>
                </a:lnTo>
                <a:lnTo>
                  <a:pt x="6" y="111"/>
                </a:lnTo>
                <a:lnTo>
                  <a:pt x="11" y="109"/>
                </a:lnTo>
                <a:lnTo>
                  <a:pt x="17" y="106"/>
                </a:lnTo>
                <a:lnTo>
                  <a:pt x="23" y="102"/>
                </a:lnTo>
                <a:lnTo>
                  <a:pt x="30" y="96"/>
                </a:lnTo>
                <a:lnTo>
                  <a:pt x="36" y="90"/>
                </a:lnTo>
                <a:lnTo>
                  <a:pt x="44" y="82"/>
                </a:lnTo>
                <a:lnTo>
                  <a:pt x="50" y="74"/>
                </a:lnTo>
                <a:lnTo>
                  <a:pt x="57" y="65"/>
                </a:lnTo>
                <a:lnTo>
                  <a:pt x="64" y="56"/>
                </a:lnTo>
                <a:lnTo>
                  <a:pt x="70" y="47"/>
                </a:lnTo>
                <a:lnTo>
                  <a:pt x="76" y="37"/>
                </a:lnTo>
                <a:lnTo>
                  <a:pt x="83" y="27"/>
                </a:lnTo>
                <a:lnTo>
                  <a:pt x="88" y="18"/>
                </a:lnTo>
                <a:lnTo>
                  <a:pt x="93" y="9"/>
                </a:lnTo>
                <a:lnTo>
                  <a:pt x="97" y="0"/>
                </a:lnTo>
                <a:lnTo>
                  <a:pt x="95" y="4"/>
                </a:lnTo>
                <a:lnTo>
                  <a:pt x="95" y="7"/>
                </a:lnTo>
                <a:lnTo>
                  <a:pt x="92" y="13"/>
                </a:lnTo>
                <a:lnTo>
                  <a:pt x="89" y="18"/>
                </a:lnTo>
                <a:lnTo>
                  <a:pt x="87" y="25"/>
                </a:lnTo>
                <a:lnTo>
                  <a:pt x="83" y="30"/>
                </a:lnTo>
                <a:lnTo>
                  <a:pt x="79" y="37"/>
                </a:lnTo>
                <a:lnTo>
                  <a:pt x="76" y="43"/>
                </a:lnTo>
                <a:lnTo>
                  <a:pt x="73" y="49"/>
                </a:lnTo>
                <a:lnTo>
                  <a:pt x="69" y="56"/>
                </a:lnTo>
                <a:lnTo>
                  <a:pt x="65" y="62"/>
                </a:lnTo>
                <a:lnTo>
                  <a:pt x="61" y="69"/>
                </a:lnTo>
                <a:lnTo>
                  <a:pt x="56" y="75"/>
                </a:lnTo>
                <a:lnTo>
                  <a:pt x="51" y="82"/>
                </a:lnTo>
                <a:lnTo>
                  <a:pt x="46" y="88"/>
                </a:lnTo>
                <a:lnTo>
                  <a:pt x="40" y="95"/>
                </a:lnTo>
                <a:lnTo>
                  <a:pt x="36" y="102"/>
                </a:lnTo>
                <a:lnTo>
                  <a:pt x="35" y="102"/>
                </a:lnTo>
                <a:lnTo>
                  <a:pt x="34" y="103"/>
                </a:lnTo>
                <a:lnTo>
                  <a:pt x="33" y="103"/>
                </a:lnTo>
                <a:lnTo>
                  <a:pt x="32" y="104"/>
                </a:lnTo>
                <a:lnTo>
                  <a:pt x="30" y="104"/>
                </a:lnTo>
                <a:lnTo>
                  <a:pt x="28" y="106"/>
                </a:lnTo>
                <a:lnTo>
                  <a:pt x="26" y="107"/>
                </a:lnTo>
                <a:lnTo>
                  <a:pt x="24" y="108"/>
                </a:lnTo>
                <a:lnTo>
                  <a:pt x="22" y="110"/>
                </a:lnTo>
                <a:lnTo>
                  <a:pt x="19" y="112"/>
                </a:lnTo>
                <a:lnTo>
                  <a:pt x="17" y="113"/>
                </a:lnTo>
                <a:lnTo>
                  <a:pt x="15" y="115"/>
                </a:lnTo>
                <a:lnTo>
                  <a:pt x="12" y="117"/>
                </a:lnTo>
                <a:lnTo>
                  <a:pt x="10" y="118"/>
                </a:lnTo>
                <a:lnTo>
                  <a:pt x="8" y="120"/>
                </a:lnTo>
                <a:lnTo>
                  <a:pt x="6" y="121"/>
                </a:lnTo>
                <a:lnTo>
                  <a:pt x="3" y="123"/>
                </a:lnTo>
                <a:lnTo>
                  <a:pt x="0" y="110"/>
                </a:lnTo>
              </a:path>
            </a:pathLst>
          </a:custGeom>
          <a:solidFill>
            <a:srgbClr val="000000"/>
          </a:solidFill>
          <a:ln w="12700" cap="rnd" cmpd="sng">
            <a:solidFill>
              <a:srgbClr val="FF85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13" name="Freeform 77">
            <a:extLst>
              <a:ext uri="{FF2B5EF4-FFF2-40B4-BE49-F238E27FC236}">
                <a16:creationId xmlns:a16="http://schemas.microsoft.com/office/drawing/2014/main" id="{648DF4F7-0B13-4101-BBE2-D6BAAFACA5F6}"/>
              </a:ext>
            </a:extLst>
          </p:cNvPr>
          <p:cNvSpPr>
            <a:spLocks/>
          </p:cNvSpPr>
          <p:nvPr/>
        </p:nvSpPr>
        <p:spPr bwMode="auto">
          <a:xfrm>
            <a:off x="7041060" y="2320231"/>
            <a:ext cx="209847" cy="415230"/>
          </a:xfrm>
          <a:custGeom>
            <a:avLst/>
            <a:gdLst>
              <a:gd name="T0" fmla="*/ 222250 w 141"/>
              <a:gd name="T1" fmla="*/ 0 h 279"/>
              <a:gd name="T2" fmla="*/ 222250 w 141"/>
              <a:gd name="T3" fmla="*/ 4762 h 279"/>
              <a:gd name="T4" fmla="*/ 222250 w 141"/>
              <a:gd name="T5" fmla="*/ 12700 h 279"/>
              <a:gd name="T6" fmla="*/ 222250 w 141"/>
              <a:gd name="T7" fmla="*/ 22225 h 279"/>
              <a:gd name="T8" fmla="*/ 219075 w 141"/>
              <a:gd name="T9" fmla="*/ 30162 h 279"/>
              <a:gd name="T10" fmla="*/ 215900 w 141"/>
              <a:gd name="T11" fmla="*/ 42862 h 279"/>
              <a:gd name="T12" fmla="*/ 211137 w 141"/>
              <a:gd name="T13" fmla="*/ 55562 h 279"/>
              <a:gd name="T14" fmla="*/ 207962 w 141"/>
              <a:gd name="T15" fmla="*/ 69850 h 279"/>
              <a:gd name="T16" fmla="*/ 201612 w 141"/>
              <a:gd name="T17" fmla="*/ 85725 h 279"/>
              <a:gd name="T18" fmla="*/ 195262 w 141"/>
              <a:gd name="T19" fmla="*/ 100012 h 279"/>
              <a:gd name="T20" fmla="*/ 188912 w 141"/>
              <a:gd name="T21" fmla="*/ 117475 h 279"/>
              <a:gd name="T22" fmla="*/ 182562 w 141"/>
              <a:gd name="T23" fmla="*/ 133350 h 279"/>
              <a:gd name="T24" fmla="*/ 174625 w 141"/>
              <a:gd name="T25" fmla="*/ 152400 h 279"/>
              <a:gd name="T26" fmla="*/ 168275 w 141"/>
              <a:gd name="T27" fmla="*/ 169862 h 279"/>
              <a:gd name="T28" fmla="*/ 160337 w 141"/>
              <a:gd name="T29" fmla="*/ 188912 h 279"/>
              <a:gd name="T30" fmla="*/ 150812 w 141"/>
              <a:gd name="T31" fmla="*/ 206375 h 279"/>
              <a:gd name="T32" fmla="*/ 141287 w 141"/>
              <a:gd name="T33" fmla="*/ 225425 h 279"/>
              <a:gd name="T34" fmla="*/ 133350 w 141"/>
              <a:gd name="T35" fmla="*/ 244475 h 279"/>
              <a:gd name="T36" fmla="*/ 123825 w 141"/>
              <a:gd name="T37" fmla="*/ 263525 h 279"/>
              <a:gd name="T38" fmla="*/ 114300 w 141"/>
              <a:gd name="T39" fmla="*/ 280987 h 279"/>
              <a:gd name="T40" fmla="*/ 104775 w 141"/>
              <a:gd name="T41" fmla="*/ 298450 h 279"/>
              <a:gd name="T42" fmla="*/ 95250 w 141"/>
              <a:gd name="T43" fmla="*/ 315912 h 279"/>
              <a:gd name="T44" fmla="*/ 87312 w 141"/>
              <a:gd name="T45" fmla="*/ 333375 h 279"/>
              <a:gd name="T46" fmla="*/ 76200 w 141"/>
              <a:gd name="T47" fmla="*/ 347662 h 279"/>
              <a:gd name="T48" fmla="*/ 68262 w 141"/>
              <a:gd name="T49" fmla="*/ 363537 h 279"/>
              <a:gd name="T50" fmla="*/ 57150 w 141"/>
              <a:gd name="T51" fmla="*/ 377825 h 279"/>
              <a:gd name="T52" fmla="*/ 47625 w 141"/>
              <a:gd name="T53" fmla="*/ 390525 h 279"/>
              <a:gd name="T54" fmla="*/ 39687 w 141"/>
              <a:gd name="T55" fmla="*/ 403225 h 279"/>
              <a:gd name="T56" fmla="*/ 30162 w 141"/>
              <a:gd name="T57" fmla="*/ 414337 h 279"/>
              <a:gd name="T58" fmla="*/ 22225 w 141"/>
              <a:gd name="T59" fmla="*/ 422275 h 279"/>
              <a:gd name="T60" fmla="*/ 14287 w 141"/>
              <a:gd name="T61" fmla="*/ 430212 h 279"/>
              <a:gd name="T62" fmla="*/ 7937 w 141"/>
              <a:gd name="T63" fmla="*/ 436562 h 279"/>
              <a:gd name="T64" fmla="*/ 0 w 141"/>
              <a:gd name="T65" fmla="*/ 441325 h 279"/>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41" h="279">
                <a:moveTo>
                  <a:pt x="140" y="0"/>
                </a:moveTo>
                <a:lnTo>
                  <a:pt x="140" y="3"/>
                </a:lnTo>
                <a:lnTo>
                  <a:pt x="140" y="8"/>
                </a:lnTo>
                <a:lnTo>
                  <a:pt x="140" y="14"/>
                </a:lnTo>
                <a:lnTo>
                  <a:pt x="138" y="19"/>
                </a:lnTo>
                <a:lnTo>
                  <a:pt x="136" y="27"/>
                </a:lnTo>
                <a:lnTo>
                  <a:pt x="133" y="35"/>
                </a:lnTo>
                <a:lnTo>
                  <a:pt x="131" y="44"/>
                </a:lnTo>
                <a:lnTo>
                  <a:pt x="127" y="54"/>
                </a:lnTo>
                <a:lnTo>
                  <a:pt x="123" y="63"/>
                </a:lnTo>
                <a:lnTo>
                  <a:pt x="119" y="74"/>
                </a:lnTo>
                <a:lnTo>
                  <a:pt x="115" y="84"/>
                </a:lnTo>
                <a:lnTo>
                  <a:pt x="110" y="96"/>
                </a:lnTo>
                <a:lnTo>
                  <a:pt x="106" y="107"/>
                </a:lnTo>
                <a:lnTo>
                  <a:pt x="101" y="119"/>
                </a:lnTo>
                <a:lnTo>
                  <a:pt x="95" y="130"/>
                </a:lnTo>
                <a:lnTo>
                  <a:pt x="89" y="142"/>
                </a:lnTo>
                <a:lnTo>
                  <a:pt x="84" y="154"/>
                </a:lnTo>
                <a:lnTo>
                  <a:pt x="78" y="166"/>
                </a:lnTo>
                <a:lnTo>
                  <a:pt x="72" y="177"/>
                </a:lnTo>
                <a:lnTo>
                  <a:pt x="66" y="188"/>
                </a:lnTo>
                <a:lnTo>
                  <a:pt x="60" y="199"/>
                </a:lnTo>
                <a:lnTo>
                  <a:pt x="55" y="210"/>
                </a:lnTo>
                <a:lnTo>
                  <a:pt x="48" y="219"/>
                </a:lnTo>
                <a:lnTo>
                  <a:pt x="43" y="229"/>
                </a:lnTo>
                <a:lnTo>
                  <a:pt x="36" y="238"/>
                </a:lnTo>
                <a:lnTo>
                  <a:pt x="30" y="246"/>
                </a:lnTo>
                <a:lnTo>
                  <a:pt x="25" y="254"/>
                </a:lnTo>
                <a:lnTo>
                  <a:pt x="19" y="261"/>
                </a:lnTo>
                <a:lnTo>
                  <a:pt x="14" y="266"/>
                </a:lnTo>
                <a:lnTo>
                  <a:pt x="9" y="271"/>
                </a:lnTo>
                <a:lnTo>
                  <a:pt x="5" y="275"/>
                </a:lnTo>
                <a:lnTo>
                  <a:pt x="0" y="27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14" name="Freeform 78">
            <a:extLst>
              <a:ext uri="{FF2B5EF4-FFF2-40B4-BE49-F238E27FC236}">
                <a16:creationId xmlns:a16="http://schemas.microsoft.com/office/drawing/2014/main" id="{352C327D-FAF9-4AD1-A3C4-56747F282D5E}"/>
              </a:ext>
            </a:extLst>
          </p:cNvPr>
          <p:cNvSpPr>
            <a:spLocks/>
          </p:cNvSpPr>
          <p:nvPr/>
        </p:nvSpPr>
        <p:spPr bwMode="auto">
          <a:xfrm>
            <a:off x="6869907" y="2302372"/>
            <a:ext cx="253008" cy="354211"/>
          </a:xfrm>
          <a:custGeom>
            <a:avLst/>
            <a:gdLst>
              <a:gd name="T0" fmla="*/ 215900 w 170"/>
              <a:gd name="T1" fmla="*/ 0 h 237"/>
              <a:gd name="T2" fmla="*/ 238125 w 170"/>
              <a:gd name="T3" fmla="*/ 108405 h 237"/>
              <a:gd name="T4" fmla="*/ 268288 w 170"/>
              <a:gd name="T5" fmla="*/ 226376 h 237"/>
              <a:gd name="T6" fmla="*/ 153988 w 170"/>
              <a:gd name="T7" fmla="*/ 291738 h 237"/>
              <a:gd name="T8" fmla="*/ 28575 w 170"/>
              <a:gd name="T9" fmla="*/ 376231 h 237"/>
              <a:gd name="T10" fmla="*/ 28575 w 170"/>
              <a:gd name="T11" fmla="*/ 368260 h 237"/>
              <a:gd name="T12" fmla="*/ 28575 w 170"/>
              <a:gd name="T13" fmla="*/ 361883 h 237"/>
              <a:gd name="T14" fmla="*/ 26988 w 170"/>
              <a:gd name="T15" fmla="*/ 347535 h 237"/>
              <a:gd name="T16" fmla="*/ 23813 w 170"/>
              <a:gd name="T17" fmla="*/ 333187 h 237"/>
              <a:gd name="T18" fmla="*/ 22225 w 170"/>
              <a:gd name="T19" fmla="*/ 317245 h 237"/>
              <a:gd name="T20" fmla="*/ 20638 w 170"/>
              <a:gd name="T21" fmla="*/ 301303 h 237"/>
              <a:gd name="T22" fmla="*/ 19050 w 170"/>
              <a:gd name="T23" fmla="*/ 286956 h 237"/>
              <a:gd name="T24" fmla="*/ 15875 w 170"/>
              <a:gd name="T25" fmla="*/ 271014 h 237"/>
              <a:gd name="T26" fmla="*/ 15875 w 170"/>
              <a:gd name="T27" fmla="*/ 256666 h 237"/>
              <a:gd name="T28" fmla="*/ 14288 w 170"/>
              <a:gd name="T29" fmla="*/ 242318 h 237"/>
              <a:gd name="T30" fmla="*/ 11113 w 170"/>
              <a:gd name="T31" fmla="*/ 227970 h 237"/>
              <a:gd name="T32" fmla="*/ 9525 w 170"/>
              <a:gd name="T33" fmla="*/ 212028 h 237"/>
              <a:gd name="T34" fmla="*/ 7938 w 170"/>
              <a:gd name="T35" fmla="*/ 197681 h 237"/>
              <a:gd name="T36" fmla="*/ 6350 w 170"/>
              <a:gd name="T37" fmla="*/ 181739 h 237"/>
              <a:gd name="T38" fmla="*/ 3175 w 170"/>
              <a:gd name="T39" fmla="*/ 167391 h 237"/>
              <a:gd name="T40" fmla="*/ 1588 w 170"/>
              <a:gd name="T41" fmla="*/ 153043 h 237"/>
              <a:gd name="T42" fmla="*/ 0 w 170"/>
              <a:gd name="T43" fmla="*/ 138695 h 237"/>
              <a:gd name="T44" fmla="*/ 6350 w 170"/>
              <a:gd name="T45" fmla="*/ 132318 h 237"/>
              <a:gd name="T46" fmla="*/ 11113 w 170"/>
              <a:gd name="T47" fmla="*/ 127536 h 237"/>
              <a:gd name="T48" fmla="*/ 23813 w 170"/>
              <a:gd name="T49" fmla="*/ 117971 h 237"/>
              <a:gd name="T50" fmla="*/ 34925 w 170"/>
              <a:gd name="T51" fmla="*/ 105217 h 237"/>
              <a:gd name="T52" fmla="*/ 49213 w 170"/>
              <a:gd name="T53" fmla="*/ 95652 h 237"/>
              <a:gd name="T54" fmla="*/ 61913 w 170"/>
              <a:gd name="T55" fmla="*/ 84493 h 237"/>
              <a:gd name="T56" fmla="*/ 76200 w 170"/>
              <a:gd name="T57" fmla="*/ 74927 h 237"/>
              <a:gd name="T58" fmla="*/ 88900 w 170"/>
              <a:gd name="T59" fmla="*/ 65362 h 237"/>
              <a:gd name="T60" fmla="*/ 103188 w 170"/>
              <a:gd name="T61" fmla="*/ 55797 h 237"/>
              <a:gd name="T62" fmla="*/ 117475 w 170"/>
              <a:gd name="T63" fmla="*/ 46232 h 237"/>
              <a:gd name="T64" fmla="*/ 131763 w 170"/>
              <a:gd name="T65" fmla="*/ 38261 h 237"/>
              <a:gd name="T66" fmla="*/ 146050 w 170"/>
              <a:gd name="T67" fmla="*/ 28696 h 237"/>
              <a:gd name="T68" fmla="*/ 160338 w 170"/>
              <a:gd name="T69" fmla="*/ 22319 h 237"/>
              <a:gd name="T70" fmla="*/ 174625 w 170"/>
              <a:gd name="T71" fmla="*/ 15942 h 237"/>
              <a:gd name="T72" fmla="*/ 188913 w 170"/>
              <a:gd name="T73" fmla="*/ 7971 h 237"/>
              <a:gd name="T74" fmla="*/ 201613 w 170"/>
              <a:gd name="T75" fmla="*/ 3188 h 237"/>
              <a:gd name="T76" fmla="*/ 215900 w 170"/>
              <a:gd name="T77" fmla="*/ 0 h 237"/>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170" h="237">
                <a:moveTo>
                  <a:pt x="136" y="0"/>
                </a:moveTo>
                <a:lnTo>
                  <a:pt x="150" y="68"/>
                </a:lnTo>
                <a:lnTo>
                  <a:pt x="169" y="142"/>
                </a:lnTo>
                <a:lnTo>
                  <a:pt x="97" y="183"/>
                </a:lnTo>
                <a:lnTo>
                  <a:pt x="18" y="236"/>
                </a:lnTo>
                <a:lnTo>
                  <a:pt x="18" y="231"/>
                </a:lnTo>
                <a:lnTo>
                  <a:pt x="18" y="227"/>
                </a:lnTo>
                <a:lnTo>
                  <a:pt x="17" y="218"/>
                </a:lnTo>
                <a:lnTo>
                  <a:pt x="15" y="209"/>
                </a:lnTo>
                <a:lnTo>
                  <a:pt x="14" y="199"/>
                </a:lnTo>
                <a:lnTo>
                  <a:pt x="13" y="189"/>
                </a:lnTo>
                <a:lnTo>
                  <a:pt x="12" y="180"/>
                </a:lnTo>
                <a:lnTo>
                  <a:pt x="10" y="170"/>
                </a:lnTo>
                <a:lnTo>
                  <a:pt x="10" y="161"/>
                </a:lnTo>
                <a:lnTo>
                  <a:pt x="9" y="152"/>
                </a:lnTo>
                <a:lnTo>
                  <a:pt x="7" y="143"/>
                </a:lnTo>
                <a:lnTo>
                  <a:pt x="6" y="133"/>
                </a:lnTo>
                <a:lnTo>
                  <a:pt x="5" y="124"/>
                </a:lnTo>
                <a:lnTo>
                  <a:pt x="4" y="114"/>
                </a:lnTo>
                <a:lnTo>
                  <a:pt x="2" y="105"/>
                </a:lnTo>
                <a:lnTo>
                  <a:pt x="1" y="96"/>
                </a:lnTo>
                <a:lnTo>
                  <a:pt x="0" y="87"/>
                </a:lnTo>
                <a:lnTo>
                  <a:pt x="4" y="83"/>
                </a:lnTo>
                <a:lnTo>
                  <a:pt x="7" y="80"/>
                </a:lnTo>
                <a:lnTo>
                  <a:pt x="15" y="74"/>
                </a:lnTo>
                <a:lnTo>
                  <a:pt x="22" y="66"/>
                </a:lnTo>
                <a:lnTo>
                  <a:pt x="31" y="60"/>
                </a:lnTo>
                <a:lnTo>
                  <a:pt x="39" y="53"/>
                </a:lnTo>
                <a:lnTo>
                  <a:pt x="48" y="47"/>
                </a:lnTo>
                <a:lnTo>
                  <a:pt x="56" y="41"/>
                </a:lnTo>
                <a:lnTo>
                  <a:pt x="65" y="35"/>
                </a:lnTo>
                <a:lnTo>
                  <a:pt x="74" y="29"/>
                </a:lnTo>
                <a:lnTo>
                  <a:pt x="83" y="24"/>
                </a:lnTo>
                <a:lnTo>
                  <a:pt x="92" y="18"/>
                </a:lnTo>
                <a:lnTo>
                  <a:pt x="101" y="14"/>
                </a:lnTo>
                <a:lnTo>
                  <a:pt x="110" y="10"/>
                </a:lnTo>
                <a:lnTo>
                  <a:pt x="119" y="5"/>
                </a:lnTo>
                <a:lnTo>
                  <a:pt x="127" y="2"/>
                </a:lnTo>
                <a:lnTo>
                  <a:pt x="136" y="0"/>
                </a:lnTo>
              </a:path>
            </a:pathLst>
          </a:custGeom>
          <a:solidFill>
            <a:srgbClr val="CECECE"/>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15" name="Freeform 79">
            <a:extLst>
              <a:ext uri="{FF2B5EF4-FFF2-40B4-BE49-F238E27FC236}">
                <a16:creationId xmlns:a16="http://schemas.microsoft.com/office/drawing/2014/main" id="{A18D2865-B725-441F-B069-219036FA891D}"/>
              </a:ext>
            </a:extLst>
          </p:cNvPr>
          <p:cNvSpPr>
            <a:spLocks/>
          </p:cNvSpPr>
          <p:nvPr/>
        </p:nvSpPr>
        <p:spPr bwMode="auto">
          <a:xfrm>
            <a:off x="7172028" y="2283024"/>
            <a:ext cx="101203" cy="111622"/>
          </a:xfrm>
          <a:custGeom>
            <a:avLst/>
            <a:gdLst>
              <a:gd name="T0" fmla="*/ 1588 w 68"/>
              <a:gd name="T1" fmla="*/ 114236 h 74"/>
              <a:gd name="T2" fmla="*/ 7938 w 68"/>
              <a:gd name="T3" fmla="*/ 104582 h 74"/>
              <a:gd name="T4" fmla="*/ 15875 w 68"/>
              <a:gd name="T5" fmla="*/ 91711 h 74"/>
              <a:gd name="T6" fmla="*/ 25400 w 68"/>
              <a:gd name="T7" fmla="*/ 78839 h 74"/>
              <a:gd name="T8" fmla="*/ 34925 w 68"/>
              <a:gd name="T9" fmla="*/ 67576 h 74"/>
              <a:gd name="T10" fmla="*/ 44450 w 68"/>
              <a:gd name="T11" fmla="*/ 57923 h 74"/>
              <a:gd name="T12" fmla="*/ 55563 w 68"/>
              <a:gd name="T13" fmla="*/ 46660 h 74"/>
              <a:gd name="T14" fmla="*/ 69850 w 68"/>
              <a:gd name="T15" fmla="*/ 37006 h 74"/>
              <a:gd name="T16" fmla="*/ 85725 w 68"/>
              <a:gd name="T17" fmla="*/ 30570 h 74"/>
              <a:gd name="T18" fmla="*/ 106363 w 68"/>
              <a:gd name="T19" fmla="*/ 1609 h 74"/>
              <a:gd name="T20" fmla="*/ 95250 w 68"/>
              <a:gd name="T21" fmla="*/ 32179 h 74"/>
              <a:gd name="T22" fmla="*/ 95250 w 68"/>
              <a:gd name="T23" fmla="*/ 40224 h 74"/>
              <a:gd name="T24" fmla="*/ 95250 w 68"/>
              <a:gd name="T25" fmla="*/ 49878 h 74"/>
              <a:gd name="T26" fmla="*/ 95250 w 68"/>
              <a:gd name="T27" fmla="*/ 62749 h 74"/>
              <a:gd name="T28" fmla="*/ 93663 w 68"/>
              <a:gd name="T29" fmla="*/ 72403 h 74"/>
              <a:gd name="T30" fmla="*/ 90488 w 68"/>
              <a:gd name="T31" fmla="*/ 85275 h 74"/>
              <a:gd name="T32" fmla="*/ 88900 w 68"/>
              <a:gd name="T33" fmla="*/ 94929 h 74"/>
              <a:gd name="T34" fmla="*/ 85725 w 68"/>
              <a:gd name="T35" fmla="*/ 106191 h 74"/>
              <a:gd name="T36" fmla="*/ 82550 w 68"/>
              <a:gd name="T37" fmla="*/ 112627 h 74"/>
              <a:gd name="T38" fmla="*/ 82550 w 68"/>
              <a:gd name="T39" fmla="*/ 104582 h 74"/>
              <a:gd name="T40" fmla="*/ 85725 w 68"/>
              <a:gd name="T41" fmla="*/ 94929 h 74"/>
              <a:gd name="T42" fmla="*/ 87313 w 68"/>
              <a:gd name="T43" fmla="*/ 85275 h 74"/>
              <a:gd name="T44" fmla="*/ 88900 w 68"/>
              <a:gd name="T45" fmla="*/ 75621 h 74"/>
              <a:gd name="T46" fmla="*/ 88900 w 68"/>
              <a:gd name="T47" fmla="*/ 65967 h 74"/>
              <a:gd name="T48" fmla="*/ 88900 w 68"/>
              <a:gd name="T49" fmla="*/ 57923 h 74"/>
              <a:gd name="T50" fmla="*/ 88900 w 68"/>
              <a:gd name="T51" fmla="*/ 48269 h 74"/>
              <a:gd name="T52" fmla="*/ 85725 w 68"/>
              <a:gd name="T53" fmla="*/ 40224 h 74"/>
              <a:gd name="T54" fmla="*/ 80963 w 68"/>
              <a:gd name="T55" fmla="*/ 41833 h 74"/>
              <a:gd name="T56" fmla="*/ 68263 w 68"/>
              <a:gd name="T57" fmla="*/ 45051 h 74"/>
              <a:gd name="T58" fmla="*/ 57150 w 68"/>
              <a:gd name="T59" fmla="*/ 54705 h 74"/>
              <a:gd name="T60" fmla="*/ 46038 w 68"/>
              <a:gd name="T61" fmla="*/ 64358 h 74"/>
              <a:gd name="T62" fmla="*/ 34925 w 68"/>
              <a:gd name="T63" fmla="*/ 75621 h 74"/>
              <a:gd name="T64" fmla="*/ 23813 w 68"/>
              <a:gd name="T65" fmla="*/ 88493 h 74"/>
              <a:gd name="T66" fmla="*/ 14288 w 68"/>
              <a:gd name="T67" fmla="*/ 99755 h 74"/>
              <a:gd name="T68" fmla="*/ 4763 w 68"/>
              <a:gd name="T69" fmla="*/ 112627 h 7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68" h="74">
                <a:moveTo>
                  <a:pt x="0" y="73"/>
                </a:moveTo>
                <a:lnTo>
                  <a:pt x="1" y="71"/>
                </a:lnTo>
                <a:lnTo>
                  <a:pt x="2" y="69"/>
                </a:lnTo>
                <a:lnTo>
                  <a:pt x="5" y="65"/>
                </a:lnTo>
                <a:lnTo>
                  <a:pt x="8" y="61"/>
                </a:lnTo>
                <a:lnTo>
                  <a:pt x="10" y="57"/>
                </a:lnTo>
                <a:lnTo>
                  <a:pt x="13" y="53"/>
                </a:lnTo>
                <a:lnTo>
                  <a:pt x="16" y="49"/>
                </a:lnTo>
                <a:lnTo>
                  <a:pt x="18" y="46"/>
                </a:lnTo>
                <a:lnTo>
                  <a:pt x="22" y="42"/>
                </a:lnTo>
                <a:lnTo>
                  <a:pt x="25" y="39"/>
                </a:lnTo>
                <a:lnTo>
                  <a:pt x="28" y="36"/>
                </a:lnTo>
                <a:lnTo>
                  <a:pt x="32" y="32"/>
                </a:lnTo>
                <a:lnTo>
                  <a:pt x="35" y="29"/>
                </a:lnTo>
                <a:lnTo>
                  <a:pt x="39" y="26"/>
                </a:lnTo>
                <a:lnTo>
                  <a:pt x="44" y="23"/>
                </a:lnTo>
                <a:lnTo>
                  <a:pt x="48" y="21"/>
                </a:lnTo>
                <a:lnTo>
                  <a:pt x="54" y="19"/>
                </a:lnTo>
                <a:lnTo>
                  <a:pt x="66" y="0"/>
                </a:lnTo>
                <a:lnTo>
                  <a:pt x="67" y="1"/>
                </a:lnTo>
                <a:lnTo>
                  <a:pt x="60" y="18"/>
                </a:lnTo>
                <a:lnTo>
                  <a:pt x="60" y="20"/>
                </a:lnTo>
                <a:lnTo>
                  <a:pt x="60" y="22"/>
                </a:lnTo>
                <a:lnTo>
                  <a:pt x="60" y="25"/>
                </a:lnTo>
                <a:lnTo>
                  <a:pt x="60" y="28"/>
                </a:lnTo>
                <a:lnTo>
                  <a:pt x="60" y="31"/>
                </a:lnTo>
                <a:lnTo>
                  <a:pt x="60" y="36"/>
                </a:lnTo>
                <a:lnTo>
                  <a:pt x="60" y="39"/>
                </a:lnTo>
                <a:lnTo>
                  <a:pt x="59" y="42"/>
                </a:lnTo>
                <a:lnTo>
                  <a:pt x="59" y="45"/>
                </a:lnTo>
                <a:lnTo>
                  <a:pt x="58" y="49"/>
                </a:lnTo>
                <a:lnTo>
                  <a:pt x="57" y="53"/>
                </a:lnTo>
                <a:lnTo>
                  <a:pt x="56" y="56"/>
                </a:lnTo>
                <a:lnTo>
                  <a:pt x="56" y="59"/>
                </a:lnTo>
                <a:lnTo>
                  <a:pt x="55" y="62"/>
                </a:lnTo>
                <a:lnTo>
                  <a:pt x="54" y="66"/>
                </a:lnTo>
                <a:lnTo>
                  <a:pt x="52" y="68"/>
                </a:lnTo>
                <a:lnTo>
                  <a:pt x="52" y="70"/>
                </a:lnTo>
                <a:lnTo>
                  <a:pt x="52" y="68"/>
                </a:lnTo>
                <a:lnTo>
                  <a:pt x="52" y="65"/>
                </a:lnTo>
                <a:lnTo>
                  <a:pt x="53" y="62"/>
                </a:lnTo>
                <a:lnTo>
                  <a:pt x="54" y="59"/>
                </a:lnTo>
                <a:lnTo>
                  <a:pt x="55" y="57"/>
                </a:lnTo>
                <a:lnTo>
                  <a:pt x="55" y="53"/>
                </a:lnTo>
                <a:lnTo>
                  <a:pt x="56" y="50"/>
                </a:lnTo>
                <a:lnTo>
                  <a:pt x="56" y="47"/>
                </a:lnTo>
                <a:lnTo>
                  <a:pt x="56" y="44"/>
                </a:lnTo>
                <a:lnTo>
                  <a:pt x="56" y="41"/>
                </a:lnTo>
                <a:lnTo>
                  <a:pt x="56" y="38"/>
                </a:lnTo>
                <a:lnTo>
                  <a:pt x="56" y="36"/>
                </a:lnTo>
                <a:lnTo>
                  <a:pt x="56" y="32"/>
                </a:lnTo>
                <a:lnTo>
                  <a:pt x="56" y="30"/>
                </a:lnTo>
                <a:lnTo>
                  <a:pt x="55" y="27"/>
                </a:lnTo>
                <a:lnTo>
                  <a:pt x="54" y="25"/>
                </a:lnTo>
                <a:lnTo>
                  <a:pt x="52" y="25"/>
                </a:lnTo>
                <a:lnTo>
                  <a:pt x="51" y="26"/>
                </a:lnTo>
                <a:lnTo>
                  <a:pt x="47" y="27"/>
                </a:lnTo>
                <a:lnTo>
                  <a:pt x="43" y="28"/>
                </a:lnTo>
                <a:lnTo>
                  <a:pt x="40" y="31"/>
                </a:lnTo>
                <a:lnTo>
                  <a:pt x="36" y="34"/>
                </a:lnTo>
                <a:lnTo>
                  <a:pt x="33" y="36"/>
                </a:lnTo>
                <a:lnTo>
                  <a:pt x="29" y="40"/>
                </a:lnTo>
                <a:lnTo>
                  <a:pt x="26" y="44"/>
                </a:lnTo>
                <a:lnTo>
                  <a:pt x="22" y="47"/>
                </a:lnTo>
                <a:lnTo>
                  <a:pt x="19" y="51"/>
                </a:lnTo>
                <a:lnTo>
                  <a:pt x="15" y="55"/>
                </a:lnTo>
                <a:lnTo>
                  <a:pt x="12" y="59"/>
                </a:lnTo>
                <a:lnTo>
                  <a:pt x="9" y="62"/>
                </a:lnTo>
                <a:lnTo>
                  <a:pt x="5" y="66"/>
                </a:lnTo>
                <a:lnTo>
                  <a:pt x="3" y="70"/>
                </a:lnTo>
                <a:lnTo>
                  <a:pt x="0" y="73"/>
                </a:lnTo>
              </a:path>
            </a:pathLst>
          </a:custGeom>
          <a:solidFill>
            <a:srgbClr val="000000"/>
          </a:solidFill>
          <a:ln w="12700" cap="rnd" cmpd="sng">
            <a:solidFill>
              <a:srgbClr val="FF85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16" name="Freeform 80">
            <a:extLst>
              <a:ext uri="{FF2B5EF4-FFF2-40B4-BE49-F238E27FC236}">
                <a16:creationId xmlns:a16="http://schemas.microsoft.com/office/drawing/2014/main" id="{A3B1AD62-8EB7-44AA-9B28-0888608E2480}"/>
              </a:ext>
            </a:extLst>
          </p:cNvPr>
          <p:cNvSpPr>
            <a:spLocks/>
          </p:cNvSpPr>
          <p:nvPr/>
        </p:nvSpPr>
        <p:spPr bwMode="auto">
          <a:xfrm>
            <a:off x="6804422" y="2665512"/>
            <a:ext cx="154781" cy="59531"/>
          </a:xfrm>
          <a:custGeom>
            <a:avLst/>
            <a:gdLst>
              <a:gd name="T0" fmla="*/ 163513 w 104"/>
              <a:gd name="T1" fmla="*/ 61913 h 40"/>
              <a:gd name="T2" fmla="*/ 158750 w 104"/>
              <a:gd name="T3" fmla="*/ 60325 h 40"/>
              <a:gd name="T4" fmla="*/ 152400 w 104"/>
              <a:gd name="T5" fmla="*/ 58738 h 40"/>
              <a:gd name="T6" fmla="*/ 147638 w 104"/>
              <a:gd name="T7" fmla="*/ 57150 h 40"/>
              <a:gd name="T8" fmla="*/ 142875 w 104"/>
              <a:gd name="T9" fmla="*/ 53975 h 40"/>
              <a:gd name="T10" fmla="*/ 138113 w 104"/>
              <a:gd name="T11" fmla="*/ 53975 h 40"/>
              <a:gd name="T12" fmla="*/ 131763 w 104"/>
              <a:gd name="T13" fmla="*/ 52388 h 40"/>
              <a:gd name="T14" fmla="*/ 125413 w 104"/>
              <a:gd name="T15" fmla="*/ 49213 h 40"/>
              <a:gd name="T16" fmla="*/ 119063 w 104"/>
              <a:gd name="T17" fmla="*/ 47625 h 40"/>
              <a:gd name="T18" fmla="*/ 111125 w 104"/>
              <a:gd name="T19" fmla="*/ 47625 h 40"/>
              <a:gd name="T20" fmla="*/ 104775 w 104"/>
              <a:gd name="T21" fmla="*/ 44450 h 40"/>
              <a:gd name="T22" fmla="*/ 98425 w 104"/>
              <a:gd name="T23" fmla="*/ 42863 h 40"/>
              <a:gd name="T24" fmla="*/ 92075 w 104"/>
              <a:gd name="T25" fmla="*/ 41275 h 40"/>
              <a:gd name="T26" fmla="*/ 85725 w 104"/>
              <a:gd name="T27" fmla="*/ 39688 h 40"/>
              <a:gd name="T28" fmla="*/ 79375 w 104"/>
              <a:gd name="T29" fmla="*/ 38100 h 40"/>
              <a:gd name="T30" fmla="*/ 73025 w 104"/>
              <a:gd name="T31" fmla="*/ 34925 h 40"/>
              <a:gd name="T32" fmla="*/ 66675 w 104"/>
              <a:gd name="T33" fmla="*/ 33338 h 40"/>
              <a:gd name="T34" fmla="*/ 60325 w 104"/>
              <a:gd name="T35" fmla="*/ 31750 h 40"/>
              <a:gd name="T36" fmla="*/ 55563 w 104"/>
              <a:gd name="T37" fmla="*/ 28575 h 40"/>
              <a:gd name="T38" fmla="*/ 49213 w 104"/>
              <a:gd name="T39" fmla="*/ 26988 h 40"/>
              <a:gd name="T40" fmla="*/ 44450 w 104"/>
              <a:gd name="T41" fmla="*/ 25400 h 40"/>
              <a:gd name="T42" fmla="*/ 38100 w 104"/>
              <a:gd name="T43" fmla="*/ 23813 h 40"/>
              <a:gd name="T44" fmla="*/ 31750 w 104"/>
              <a:gd name="T45" fmla="*/ 20638 h 40"/>
              <a:gd name="T46" fmla="*/ 28575 w 104"/>
              <a:gd name="T47" fmla="*/ 19050 h 40"/>
              <a:gd name="T48" fmla="*/ 23813 w 104"/>
              <a:gd name="T49" fmla="*/ 17463 h 40"/>
              <a:gd name="T50" fmla="*/ 17463 w 104"/>
              <a:gd name="T51" fmla="*/ 14288 h 40"/>
              <a:gd name="T52" fmla="*/ 14288 w 104"/>
              <a:gd name="T53" fmla="*/ 12700 h 40"/>
              <a:gd name="T54" fmla="*/ 11113 w 104"/>
              <a:gd name="T55" fmla="*/ 11113 h 40"/>
              <a:gd name="T56" fmla="*/ 7938 w 104"/>
              <a:gd name="T57" fmla="*/ 7938 h 40"/>
              <a:gd name="T58" fmla="*/ 4763 w 104"/>
              <a:gd name="T59" fmla="*/ 6350 h 40"/>
              <a:gd name="T60" fmla="*/ 3175 w 104"/>
              <a:gd name="T61" fmla="*/ 4763 h 40"/>
              <a:gd name="T62" fmla="*/ 1588 w 104"/>
              <a:gd name="T63" fmla="*/ 1588 h 40"/>
              <a:gd name="T64" fmla="*/ 0 w 104"/>
              <a:gd name="T65" fmla="*/ 0 h 4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04" h="40">
                <a:moveTo>
                  <a:pt x="103" y="39"/>
                </a:moveTo>
                <a:lnTo>
                  <a:pt x="100" y="38"/>
                </a:lnTo>
                <a:lnTo>
                  <a:pt x="96" y="37"/>
                </a:lnTo>
                <a:lnTo>
                  <a:pt x="93" y="36"/>
                </a:lnTo>
                <a:lnTo>
                  <a:pt x="90" y="34"/>
                </a:lnTo>
                <a:lnTo>
                  <a:pt x="87" y="34"/>
                </a:lnTo>
                <a:lnTo>
                  <a:pt x="83" y="33"/>
                </a:lnTo>
                <a:lnTo>
                  <a:pt x="79" y="31"/>
                </a:lnTo>
                <a:lnTo>
                  <a:pt x="75" y="30"/>
                </a:lnTo>
                <a:lnTo>
                  <a:pt x="70" y="30"/>
                </a:lnTo>
                <a:lnTo>
                  <a:pt x="66" y="28"/>
                </a:lnTo>
                <a:lnTo>
                  <a:pt x="62" y="27"/>
                </a:lnTo>
                <a:lnTo>
                  <a:pt x="58" y="26"/>
                </a:lnTo>
                <a:lnTo>
                  <a:pt x="54" y="25"/>
                </a:lnTo>
                <a:lnTo>
                  <a:pt x="50" y="24"/>
                </a:lnTo>
                <a:lnTo>
                  <a:pt x="46" y="22"/>
                </a:lnTo>
                <a:lnTo>
                  <a:pt x="42" y="21"/>
                </a:lnTo>
                <a:lnTo>
                  <a:pt x="38" y="20"/>
                </a:lnTo>
                <a:lnTo>
                  <a:pt x="35" y="18"/>
                </a:lnTo>
                <a:lnTo>
                  <a:pt x="31" y="17"/>
                </a:lnTo>
                <a:lnTo>
                  <a:pt x="28" y="16"/>
                </a:lnTo>
                <a:lnTo>
                  <a:pt x="24" y="15"/>
                </a:lnTo>
                <a:lnTo>
                  <a:pt x="20" y="13"/>
                </a:lnTo>
                <a:lnTo>
                  <a:pt x="18" y="12"/>
                </a:lnTo>
                <a:lnTo>
                  <a:pt x="15" y="11"/>
                </a:lnTo>
                <a:lnTo>
                  <a:pt x="11" y="9"/>
                </a:lnTo>
                <a:lnTo>
                  <a:pt x="9" y="8"/>
                </a:lnTo>
                <a:lnTo>
                  <a:pt x="7" y="7"/>
                </a:lnTo>
                <a:lnTo>
                  <a:pt x="5" y="5"/>
                </a:lnTo>
                <a:lnTo>
                  <a:pt x="3" y="4"/>
                </a:lnTo>
                <a:lnTo>
                  <a:pt x="2" y="3"/>
                </a:lnTo>
                <a:lnTo>
                  <a:pt x="1" y="1"/>
                </a:lnTo>
                <a:lnTo>
                  <a:pt x="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17" name="Freeform 81">
            <a:extLst>
              <a:ext uri="{FF2B5EF4-FFF2-40B4-BE49-F238E27FC236}">
                <a16:creationId xmlns:a16="http://schemas.microsoft.com/office/drawing/2014/main" id="{08D9E1EB-D1C3-4B1C-A01B-0B4A327F2255}"/>
              </a:ext>
            </a:extLst>
          </p:cNvPr>
          <p:cNvSpPr>
            <a:spLocks/>
          </p:cNvSpPr>
          <p:nvPr/>
        </p:nvSpPr>
        <p:spPr bwMode="auto">
          <a:xfrm>
            <a:off x="6834187" y="2708672"/>
            <a:ext cx="214313" cy="55067"/>
          </a:xfrm>
          <a:custGeom>
            <a:avLst/>
            <a:gdLst>
              <a:gd name="T0" fmla="*/ 227013 w 144"/>
              <a:gd name="T1" fmla="*/ 57150 h 37"/>
              <a:gd name="T2" fmla="*/ 225425 w 144"/>
              <a:gd name="T3" fmla="*/ 57150 h 37"/>
              <a:gd name="T4" fmla="*/ 222250 w 144"/>
              <a:gd name="T5" fmla="*/ 55563 h 37"/>
              <a:gd name="T6" fmla="*/ 219075 w 144"/>
              <a:gd name="T7" fmla="*/ 55563 h 37"/>
              <a:gd name="T8" fmla="*/ 214313 w 144"/>
              <a:gd name="T9" fmla="*/ 52388 h 37"/>
              <a:gd name="T10" fmla="*/ 207963 w 144"/>
              <a:gd name="T11" fmla="*/ 52388 h 37"/>
              <a:gd name="T12" fmla="*/ 203200 w 144"/>
              <a:gd name="T13" fmla="*/ 49213 h 37"/>
              <a:gd name="T14" fmla="*/ 198438 w 144"/>
              <a:gd name="T15" fmla="*/ 49213 h 37"/>
              <a:gd name="T16" fmla="*/ 193675 w 144"/>
              <a:gd name="T17" fmla="*/ 46038 h 37"/>
              <a:gd name="T18" fmla="*/ 187325 w 144"/>
              <a:gd name="T19" fmla="*/ 44450 h 37"/>
              <a:gd name="T20" fmla="*/ 182563 w 144"/>
              <a:gd name="T21" fmla="*/ 42863 h 37"/>
              <a:gd name="T22" fmla="*/ 177800 w 144"/>
              <a:gd name="T23" fmla="*/ 39688 h 37"/>
              <a:gd name="T24" fmla="*/ 173038 w 144"/>
              <a:gd name="T25" fmla="*/ 36513 h 37"/>
              <a:gd name="T26" fmla="*/ 168275 w 144"/>
              <a:gd name="T27" fmla="*/ 34925 h 37"/>
              <a:gd name="T28" fmla="*/ 166688 w 144"/>
              <a:gd name="T29" fmla="*/ 31750 h 37"/>
              <a:gd name="T30" fmla="*/ 163513 w 144"/>
              <a:gd name="T31" fmla="*/ 28575 h 37"/>
              <a:gd name="T32" fmla="*/ 160338 w 144"/>
              <a:gd name="T33" fmla="*/ 25400 h 37"/>
              <a:gd name="T34" fmla="*/ 160338 w 144"/>
              <a:gd name="T35" fmla="*/ 22225 h 37"/>
              <a:gd name="T36" fmla="*/ 158750 w 144"/>
              <a:gd name="T37" fmla="*/ 22225 h 37"/>
              <a:gd name="T38" fmla="*/ 157163 w 144"/>
              <a:gd name="T39" fmla="*/ 22225 h 37"/>
              <a:gd name="T40" fmla="*/ 152400 w 144"/>
              <a:gd name="T41" fmla="*/ 22225 h 37"/>
              <a:gd name="T42" fmla="*/ 146050 w 144"/>
              <a:gd name="T43" fmla="*/ 22225 h 37"/>
              <a:gd name="T44" fmla="*/ 138113 w 144"/>
              <a:gd name="T45" fmla="*/ 22225 h 37"/>
              <a:gd name="T46" fmla="*/ 128588 w 144"/>
              <a:gd name="T47" fmla="*/ 20638 h 37"/>
              <a:gd name="T48" fmla="*/ 119063 w 144"/>
              <a:gd name="T49" fmla="*/ 19050 h 37"/>
              <a:gd name="T50" fmla="*/ 106363 w 144"/>
              <a:gd name="T51" fmla="*/ 17463 h 37"/>
              <a:gd name="T52" fmla="*/ 95250 w 144"/>
              <a:gd name="T53" fmla="*/ 15875 h 37"/>
              <a:gd name="T54" fmla="*/ 82550 w 144"/>
              <a:gd name="T55" fmla="*/ 14288 h 37"/>
              <a:gd name="T56" fmla="*/ 69850 w 144"/>
              <a:gd name="T57" fmla="*/ 12700 h 37"/>
              <a:gd name="T58" fmla="*/ 57150 w 144"/>
              <a:gd name="T59" fmla="*/ 9525 h 37"/>
              <a:gd name="T60" fmla="*/ 46038 w 144"/>
              <a:gd name="T61" fmla="*/ 7938 h 37"/>
              <a:gd name="T62" fmla="*/ 33338 w 144"/>
              <a:gd name="T63" fmla="*/ 6350 h 37"/>
              <a:gd name="T64" fmla="*/ 20638 w 144"/>
              <a:gd name="T65" fmla="*/ 3175 h 37"/>
              <a:gd name="T66" fmla="*/ 11113 w 144"/>
              <a:gd name="T67" fmla="*/ 1588 h 37"/>
              <a:gd name="T68" fmla="*/ 0 w 144"/>
              <a:gd name="T69" fmla="*/ 0 h 37"/>
              <a:gd name="T70" fmla="*/ 227013 w 144"/>
              <a:gd name="T71" fmla="*/ 57150 h 3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44" h="37">
                <a:moveTo>
                  <a:pt x="143" y="36"/>
                </a:moveTo>
                <a:lnTo>
                  <a:pt x="142" y="36"/>
                </a:lnTo>
                <a:lnTo>
                  <a:pt x="140" y="35"/>
                </a:lnTo>
                <a:lnTo>
                  <a:pt x="138" y="35"/>
                </a:lnTo>
                <a:lnTo>
                  <a:pt x="135" y="33"/>
                </a:lnTo>
                <a:lnTo>
                  <a:pt x="131" y="33"/>
                </a:lnTo>
                <a:lnTo>
                  <a:pt x="128" y="31"/>
                </a:lnTo>
                <a:lnTo>
                  <a:pt x="125" y="31"/>
                </a:lnTo>
                <a:lnTo>
                  <a:pt x="122" y="29"/>
                </a:lnTo>
                <a:lnTo>
                  <a:pt x="118" y="28"/>
                </a:lnTo>
                <a:lnTo>
                  <a:pt x="115" y="27"/>
                </a:lnTo>
                <a:lnTo>
                  <a:pt x="112" y="25"/>
                </a:lnTo>
                <a:lnTo>
                  <a:pt x="109" y="23"/>
                </a:lnTo>
                <a:lnTo>
                  <a:pt x="106" y="22"/>
                </a:lnTo>
                <a:lnTo>
                  <a:pt x="105" y="20"/>
                </a:lnTo>
                <a:lnTo>
                  <a:pt x="103" y="18"/>
                </a:lnTo>
                <a:lnTo>
                  <a:pt x="101" y="16"/>
                </a:lnTo>
                <a:lnTo>
                  <a:pt x="101" y="14"/>
                </a:lnTo>
                <a:lnTo>
                  <a:pt x="100" y="14"/>
                </a:lnTo>
                <a:lnTo>
                  <a:pt x="99" y="14"/>
                </a:lnTo>
                <a:lnTo>
                  <a:pt x="96" y="14"/>
                </a:lnTo>
                <a:lnTo>
                  <a:pt x="92" y="14"/>
                </a:lnTo>
                <a:lnTo>
                  <a:pt x="87" y="14"/>
                </a:lnTo>
                <a:lnTo>
                  <a:pt x="81" y="13"/>
                </a:lnTo>
                <a:lnTo>
                  <a:pt x="75" y="12"/>
                </a:lnTo>
                <a:lnTo>
                  <a:pt x="67" y="11"/>
                </a:lnTo>
                <a:lnTo>
                  <a:pt x="60" y="10"/>
                </a:lnTo>
                <a:lnTo>
                  <a:pt x="52" y="9"/>
                </a:lnTo>
                <a:lnTo>
                  <a:pt x="44" y="8"/>
                </a:lnTo>
                <a:lnTo>
                  <a:pt x="36" y="6"/>
                </a:lnTo>
                <a:lnTo>
                  <a:pt x="29" y="5"/>
                </a:lnTo>
                <a:lnTo>
                  <a:pt x="21" y="4"/>
                </a:lnTo>
                <a:lnTo>
                  <a:pt x="13" y="2"/>
                </a:lnTo>
                <a:lnTo>
                  <a:pt x="7" y="1"/>
                </a:lnTo>
                <a:lnTo>
                  <a:pt x="0" y="0"/>
                </a:lnTo>
                <a:lnTo>
                  <a:pt x="143" y="36"/>
                </a:lnTo>
              </a:path>
            </a:pathLst>
          </a:custGeom>
          <a:solidFill>
            <a:srgbClr val="000000"/>
          </a:solidFill>
          <a:ln w="12700" cap="rnd" cmpd="sng">
            <a:solidFill>
              <a:srgbClr val="FF85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18" name="Freeform 82">
            <a:extLst>
              <a:ext uri="{FF2B5EF4-FFF2-40B4-BE49-F238E27FC236}">
                <a16:creationId xmlns:a16="http://schemas.microsoft.com/office/drawing/2014/main" id="{52FA664C-EBB5-4893-A733-9EF8BA2F452B}"/>
              </a:ext>
            </a:extLst>
          </p:cNvPr>
          <p:cNvSpPr>
            <a:spLocks/>
          </p:cNvSpPr>
          <p:nvPr/>
        </p:nvSpPr>
        <p:spPr bwMode="auto">
          <a:xfrm>
            <a:off x="7017247" y="2732485"/>
            <a:ext cx="31253" cy="28278"/>
          </a:xfrm>
          <a:custGeom>
            <a:avLst/>
            <a:gdLst>
              <a:gd name="T0" fmla="*/ 0 w 20"/>
              <a:gd name="T1" fmla="*/ 0 h 19"/>
              <a:gd name="T2" fmla="*/ 0 w 20"/>
              <a:gd name="T3" fmla="*/ 1588 h 19"/>
              <a:gd name="T4" fmla="*/ 1667 w 20"/>
              <a:gd name="T5" fmla="*/ 3175 h 19"/>
              <a:gd name="T6" fmla="*/ 3334 w 20"/>
              <a:gd name="T7" fmla="*/ 3175 h 19"/>
              <a:gd name="T8" fmla="*/ 3334 w 20"/>
              <a:gd name="T9" fmla="*/ 4763 h 19"/>
              <a:gd name="T10" fmla="*/ 5001 w 20"/>
              <a:gd name="T11" fmla="*/ 6350 h 19"/>
              <a:gd name="T12" fmla="*/ 5001 w 20"/>
              <a:gd name="T13" fmla="*/ 7938 h 19"/>
              <a:gd name="T14" fmla="*/ 5001 w 20"/>
              <a:gd name="T15" fmla="*/ 9525 h 19"/>
              <a:gd name="T16" fmla="*/ 5001 w 20"/>
              <a:gd name="T17" fmla="*/ 11113 h 19"/>
              <a:gd name="T18" fmla="*/ 6667 w 20"/>
              <a:gd name="T19" fmla="*/ 11113 h 19"/>
              <a:gd name="T20" fmla="*/ 8334 w 20"/>
              <a:gd name="T21" fmla="*/ 12700 h 19"/>
              <a:gd name="T22" fmla="*/ 8334 w 20"/>
              <a:gd name="T23" fmla="*/ 14288 h 19"/>
              <a:gd name="T24" fmla="*/ 10001 w 20"/>
              <a:gd name="T25" fmla="*/ 14288 h 19"/>
              <a:gd name="T26" fmla="*/ 10001 w 20"/>
              <a:gd name="T27" fmla="*/ 15875 h 19"/>
              <a:gd name="T28" fmla="*/ 11668 w 20"/>
              <a:gd name="T29" fmla="*/ 17463 h 19"/>
              <a:gd name="T30" fmla="*/ 13335 w 20"/>
              <a:gd name="T31" fmla="*/ 19050 h 19"/>
              <a:gd name="T32" fmla="*/ 15002 w 20"/>
              <a:gd name="T33" fmla="*/ 20638 h 19"/>
              <a:gd name="T34" fmla="*/ 16669 w 20"/>
              <a:gd name="T35" fmla="*/ 22225 h 19"/>
              <a:gd name="T36" fmla="*/ 18335 w 20"/>
              <a:gd name="T37" fmla="*/ 22225 h 19"/>
              <a:gd name="T38" fmla="*/ 18335 w 20"/>
              <a:gd name="T39" fmla="*/ 23813 h 19"/>
              <a:gd name="T40" fmla="*/ 20002 w 20"/>
              <a:gd name="T41" fmla="*/ 23813 h 19"/>
              <a:gd name="T42" fmla="*/ 21669 w 20"/>
              <a:gd name="T43" fmla="*/ 25400 h 19"/>
              <a:gd name="T44" fmla="*/ 23336 w 20"/>
              <a:gd name="T45" fmla="*/ 25400 h 19"/>
              <a:gd name="T46" fmla="*/ 25003 w 20"/>
              <a:gd name="T47" fmla="*/ 26988 h 19"/>
              <a:gd name="T48" fmla="*/ 26670 w 20"/>
              <a:gd name="T49" fmla="*/ 26988 h 19"/>
              <a:gd name="T50" fmla="*/ 28336 w 20"/>
              <a:gd name="T51" fmla="*/ 28575 h 19"/>
              <a:gd name="T52" fmla="*/ 31670 w 20"/>
              <a:gd name="T53" fmla="*/ 28575 h 1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20" h="19">
                <a:moveTo>
                  <a:pt x="0" y="0"/>
                </a:moveTo>
                <a:lnTo>
                  <a:pt x="0" y="1"/>
                </a:lnTo>
                <a:lnTo>
                  <a:pt x="1" y="2"/>
                </a:lnTo>
                <a:lnTo>
                  <a:pt x="2" y="2"/>
                </a:lnTo>
                <a:lnTo>
                  <a:pt x="2" y="3"/>
                </a:lnTo>
                <a:lnTo>
                  <a:pt x="3" y="4"/>
                </a:lnTo>
                <a:lnTo>
                  <a:pt x="3" y="5"/>
                </a:lnTo>
                <a:lnTo>
                  <a:pt x="3" y="6"/>
                </a:lnTo>
                <a:lnTo>
                  <a:pt x="3" y="7"/>
                </a:lnTo>
                <a:lnTo>
                  <a:pt x="4" y="7"/>
                </a:lnTo>
                <a:lnTo>
                  <a:pt x="5" y="8"/>
                </a:lnTo>
                <a:lnTo>
                  <a:pt x="5" y="9"/>
                </a:lnTo>
                <a:lnTo>
                  <a:pt x="6" y="9"/>
                </a:lnTo>
                <a:lnTo>
                  <a:pt x="6" y="10"/>
                </a:lnTo>
                <a:lnTo>
                  <a:pt x="7" y="11"/>
                </a:lnTo>
                <a:lnTo>
                  <a:pt x="8" y="12"/>
                </a:lnTo>
                <a:lnTo>
                  <a:pt x="9" y="13"/>
                </a:lnTo>
                <a:lnTo>
                  <a:pt x="10" y="14"/>
                </a:lnTo>
                <a:lnTo>
                  <a:pt x="11" y="14"/>
                </a:lnTo>
                <a:lnTo>
                  <a:pt x="11" y="15"/>
                </a:lnTo>
                <a:lnTo>
                  <a:pt x="12" y="15"/>
                </a:lnTo>
                <a:lnTo>
                  <a:pt x="13" y="16"/>
                </a:lnTo>
                <a:lnTo>
                  <a:pt x="14" y="16"/>
                </a:lnTo>
                <a:lnTo>
                  <a:pt x="15" y="17"/>
                </a:lnTo>
                <a:lnTo>
                  <a:pt x="16" y="17"/>
                </a:lnTo>
                <a:lnTo>
                  <a:pt x="17" y="18"/>
                </a:lnTo>
                <a:lnTo>
                  <a:pt x="19" y="1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19" name="Freeform 83">
            <a:extLst>
              <a:ext uri="{FF2B5EF4-FFF2-40B4-BE49-F238E27FC236}">
                <a16:creationId xmlns:a16="http://schemas.microsoft.com/office/drawing/2014/main" id="{E9D36ADB-27FD-45CF-8AF2-FF6AD14B3CE4}"/>
              </a:ext>
            </a:extLst>
          </p:cNvPr>
          <p:cNvSpPr>
            <a:spLocks/>
          </p:cNvSpPr>
          <p:nvPr/>
        </p:nvSpPr>
        <p:spPr bwMode="auto">
          <a:xfrm>
            <a:off x="6771680" y="2689324"/>
            <a:ext cx="276820" cy="71438"/>
          </a:xfrm>
          <a:custGeom>
            <a:avLst/>
            <a:gdLst>
              <a:gd name="T0" fmla="*/ 0 w 186"/>
              <a:gd name="T1" fmla="*/ 0 h 48"/>
              <a:gd name="T2" fmla="*/ 11113 w 186"/>
              <a:gd name="T3" fmla="*/ 1588 h 48"/>
              <a:gd name="T4" fmla="*/ 19050 w 186"/>
              <a:gd name="T5" fmla="*/ 4763 h 48"/>
              <a:gd name="T6" fmla="*/ 38100 w 186"/>
              <a:gd name="T7" fmla="*/ 7938 h 48"/>
              <a:gd name="T8" fmla="*/ 52388 w 186"/>
              <a:gd name="T9" fmla="*/ 12700 h 48"/>
              <a:gd name="T10" fmla="*/ 68263 w 186"/>
              <a:gd name="T11" fmla="*/ 15875 h 48"/>
              <a:gd name="T12" fmla="*/ 82550 w 186"/>
              <a:gd name="T13" fmla="*/ 19050 h 48"/>
              <a:gd name="T14" fmla="*/ 95250 w 186"/>
              <a:gd name="T15" fmla="*/ 22225 h 48"/>
              <a:gd name="T16" fmla="*/ 107950 w 186"/>
              <a:gd name="T17" fmla="*/ 23813 h 48"/>
              <a:gd name="T18" fmla="*/ 120650 w 186"/>
              <a:gd name="T19" fmla="*/ 26988 h 48"/>
              <a:gd name="T20" fmla="*/ 131763 w 186"/>
              <a:gd name="T21" fmla="*/ 28575 h 48"/>
              <a:gd name="T22" fmla="*/ 142875 w 186"/>
              <a:gd name="T23" fmla="*/ 30163 h 48"/>
              <a:gd name="T24" fmla="*/ 155575 w 186"/>
              <a:gd name="T25" fmla="*/ 31750 h 48"/>
              <a:gd name="T26" fmla="*/ 166688 w 186"/>
              <a:gd name="T27" fmla="*/ 33338 h 48"/>
              <a:gd name="T28" fmla="*/ 180975 w 186"/>
              <a:gd name="T29" fmla="*/ 34925 h 48"/>
              <a:gd name="T30" fmla="*/ 193675 w 186"/>
              <a:gd name="T31" fmla="*/ 36513 h 48"/>
              <a:gd name="T32" fmla="*/ 207963 w 186"/>
              <a:gd name="T33" fmla="*/ 38100 h 48"/>
              <a:gd name="T34" fmla="*/ 223838 w 186"/>
              <a:gd name="T35" fmla="*/ 39688 h 48"/>
              <a:gd name="T36" fmla="*/ 228600 w 186"/>
              <a:gd name="T37" fmla="*/ 41275 h 48"/>
              <a:gd name="T38" fmla="*/ 230188 w 186"/>
              <a:gd name="T39" fmla="*/ 42863 h 48"/>
              <a:gd name="T40" fmla="*/ 230188 w 186"/>
              <a:gd name="T41" fmla="*/ 44450 h 48"/>
              <a:gd name="T42" fmla="*/ 233363 w 186"/>
              <a:gd name="T43" fmla="*/ 47625 h 48"/>
              <a:gd name="T44" fmla="*/ 236538 w 186"/>
              <a:gd name="T45" fmla="*/ 49213 h 48"/>
              <a:gd name="T46" fmla="*/ 241300 w 186"/>
              <a:gd name="T47" fmla="*/ 52388 h 48"/>
              <a:gd name="T48" fmla="*/ 244475 w 186"/>
              <a:gd name="T49" fmla="*/ 55563 h 48"/>
              <a:gd name="T50" fmla="*/ 247650 w 186"/>
              <a:gd name="T51" fmla="*/ 57150 h 48"/>
              <a:gd name="T52" fmla="*/ 254000 w 186"/>
              <a:gd name="T53" fmla="*/ 60325 h 48"/>
              <a:gd name="T54" fmla="*/ 257175 w 186"/>
              <a:gd name="T55" fmla="*/ 61913 h 48"/>
              <a:gd name="T56" fmla="*/ 261938 w 186"/>
              <a:gd name="T57" fmla="*/ 63500 h 48"/>
              <a:gd name="T58" fmla="*/ 266700 w 186"/>
              <a:gd name="T59" fmla="*/ 65088 h 48"/>
              <a:gd name="T60" fmla="*/ 271463 w 186"/>
              <a:gd name="T61" fmla="*/ 66675 h 48"/>
              <a:gd name="T62" fmla="*/ 276225 w 186"/>
              <a:gd name="T63" fmla="*/ 69850 h 48"/>
              <a:gd name="T64" fmla="*/ 280988 w 186"/>
              <a:gd name="T65" fmla="*/ 69850 h 48"/>
              <a:gd name="T66" fmla="*/ 284163 w 186"/>
              <a:gd name="T67" fmla="*/ 71438 h 48"/>
              <a:gd name="T68" fmla="*/ 288925 w 186"/>
              <a:gd name="T69" fmla="*/ 73025 h 48"/>
              <a:gd name="T70" fmla="*/ 293688 w 186"/>
              <a:gd name="T71" fmla="*/ 74613 h 4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86" h="48">
                <a:moveTo>
                  <a:pt x="0" y="0"/>
                </a:moveTo>
                <a:lnTo>
                  <a:pt x="7" y="1"/>
                </a:lnTo>
                <a:lnTo>
                  <a:pt x="12" y="3"/>
                </a:lnTo>
                <a:lnTo>
                  <a:pt x="24" y="5"/>
                </a:lnTo>
                <a:lnTo>
                  <a:pt x="33" y="8"/>
                </a:lnTo>
                <a:lnTo>
                  <a:pt x="43" y="10"/>
                </a:lnTo>
                <a:lnTo>
                  <a:pt x="52" y="12"/>
                </a:lnTo>
                <a:lnTo>
                  <a:pt x="60" y="14"/>
                </a:lnTo>
                <a:lnTo>
                  <a:pt x="68" y="15"/>
                </a:lnTo>
                <a:lnTo>
                  <a:pt x="76" y="17"/>
                </a:lnTo>
                <a:lnTo>
                  <a:pt x="83" y="18"/>
                </a:lnTo>
                <a:lnTo>
                  <a:pt x="90" y="19"/>
                </a:lnTo>
                <a:lnTo>
                  <a:pt x="98" y="20"/>
                </a:lnTo>
                <a:lnTo>
                  <a:pt x="105" y="21"/>
                </a:lnTo>
                <a:lnTo>
                  <a:pt x="114" y="22"/>
                </a:lnTo>
                <a:lnTo>
                  <a:pt x="122" y="23"/>
                </a:lnTo>
                <a:lnTo>
                  <a:pt x="131" y="24"/>
                </a:lnTo>
                <a:lnTo>
                  <a:pt x="141" y="25"/>
                </a:lnTo>
                <a:lnTo>
                  <a:pt x="144" y="26"/>
                </a:lnTo>
                <a:lnTo>
                  <a:pt x="145" y="27"/>
                </a:lnTo>
                <a:lnTo>
                  <a:pt x="145" y="28"/>
                </a:lnTo>
                <a:lnTo>
                  <a:pt x="147" y="30"/>
                </a:lnTo>
                <a:lnTo>
                  <a:pt x="149" y="31"/>
                </a:lnTo>
                <a:lnTo>
                  <a:pt x="152" y="33"/>
                </a:lnTo>
                <a:lnTo>
                  <a:pt x="154" y="35"/>
                </a:lnTo>
                <a:lnTo>
                  <a:pt x="156" y="36"/>
                </a:lnTo>
                <a:lnTo>
                  <a:pt x="160" y="38"/>
                </a:lnTo>
                <a:lnTo>
                  <a:pt x="162" y="39"/>
                </a:lnTo>
                <a:lnTo>
                  <a:pt x="165" y="40"/>
                </a:lnTo>
                <a:lnTo>
                  <a:pt x="168" y="41"/>
                </a:lnTo>
                <a:lnTo>
                  <a:pt x="171" y="42"/>
                </a:lnTo>
                <a:lnTo>
                  <a:pt x="174" y="44"/>
                </a:lnTo>
                <a:lnTo>
                  <a:pt x="177" y="44"/>
                </a:lnTo>
                <a:lnTo>
                  <a:pt x="179" y="45"/>
                </a:lnTo>
                <a:lnTo>
                  <a:pt x="182" y="46"/>
                </a:lnTo>
                <a:lnTo>
                  <a:pt x="185" y="4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20" name="Line 84">
            <a:extLst>
              <a:ext uri="{FF2B5EF4-FFF2-40B4-BE49-F238E27FC236}">
                <a16:creationId xmlns:a16="http://schemas.microsoft.com/office/drawing/2014/main" id="{918C721B-2092-4751-9FE9-50CA40C88DD4}"/>
              </a:ext>
            </a:extLst>
          </p:cNvPr>
          <p:cNvSpPr>
            <a:spLocks noChangeShapeType="1"/>
          </p:cNvSpPr>
          <p:nvPr/>
        </p:nvSpPr>
        <p:spPr bwMode="auto">
          <a:xfrm flipH="1">
            <a:off x="6977063" y="2728020"/>
            <a:ext cx="13395" cy="1488"/>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21" name="Freeform 85">
            <a:extLst>
              <a:ext uri="{FF2B5EF4-FFF2-40B4-BE49-F238E27FC236}">
                <a16:creationId xmlns:a16="http://schemas.microsoft.com/office/drawing/2014/main" id="{6987B1DD-2382-4930-998C-9E89273B2555}"/>
              </a:ext>
            </a:extLst>
          </p:cNvPr>
          <p:cNvSpPr>
            <a:spLocks/>
          </p:cNvSpPr>
          <p:nvPr/>
        </p:nvSpPr>
        <p:spPr bwMode="auto">
          <a:xfrm>
            <a:off x="6783586" y="2671466"/>
            <a:ext cx="26789" cy="20836"/>
          </a:xfrm>
          <a:custGeom>
            <a:avLst/>
            <a:gdLst>
              <a:gd name="T0" fmla="*/ 26988 w 18"/>
              <a:gd name="T1" fmla="*/ 0 h 14"/>
              <a:gd name="T2" fmla="*/ 22225 w 18"/>
              <a:gd name="T3" fmla="*/ 9525 h 14"/>
              <a:gd name="T4" fmla="*/ 0 w 18"/>
              <a:gd name="T5" fmla="*/ 20638 h 14"/>
              <a:gd name="T6" fmla="*/ 0 60000 65536"/>
              <a:gd name="T7" fmla="*/ 0 60000 65536"/>
              <a:gd name="T8" fmla="*/ 0 60000 65536"/>
            </a:gdLst>
            <a:ahLst/>
            <a:cxnLst>
              <a:cxn ang="T6">
                <a:pos x="T0" y="T1"/>
              </a:cxn>
              <a:cxn ang="T7">
                <a:pos x="T2" y="T3"/>
              </a:cxn>
              <a:cxn ang="T8">
                <a:pos x="T4" y="T5"/>
              </a:cxn>
            </a:cxnLst>
            <a:rect l="0" t="0" r="r" b="b"/>
            <a:pathLst>
              <a:path w="18" h="14">
                <a:moveTo>
                  <a:pt x="17" y="0"/>
                </a:moveTo>
                <a:lnTo>
                  <a:pt x="14" y="6"/>
                </a:lnTo>
                <a:lnTo>
                  <a:pt x="0" y="13"/>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22" name="Freeform 86">
            <a:extLst>
              <a:ext uri="{FF2B5EF4-FFF2-40B4-BE49-F238E27FC236}">
                <a16:creationId xmlns:a16="http://schemas.microsoft.com/office/drawing/2014/main" id="{2DD33CF0-2D23-40DC-8A54-81BBF31549F0}"/>
              </a:ext>
            </a:extLst>
          </p:cNvPr>
          <p:cNvSpPr>
            <a:spLocks/>
          </p:cNvSpPr>
          <p:nvPr/>
        </p:nvSpPr>
        <p:spPr bwMode="auto">
          <a:xfrm>
            <a:off x="6791028" y="2674442"/>
            <a:ext cx="25300" cy="19347"/>
          </a:xfrm>
          <a:custGeom>
            <a:avLst/>
            <a:gdLst>
              <a:gd name="T0" fmla="*/ 0 w 17"/>
              <a:gd name="T1" fmla="*/ 19050 h 13"/>
              <a:gd name="T2" fmla="*/ 20637 w 17"/>
              <a:gd name="T3" fmla="*/ 9525 h 13"/>
              <a:gd name="T4" fmla="*/ 25400 w 17"/>
              <a:gd name="T5" fmla="*/ 0 h 13"/>
              <a:gd name="T6" fmla="*/ 0 60000 65536"/>
              <a:gd name="T7" fmla="*/ 0 60000 65536"/>
              <a:gd name="T8" fmla="*/ 0 60000 65536"/>
            </a:gdLst>
            <a:ahLst/>
            <a:cxnLst>
              <a:cxn ang="T6">
                <a:pos x="T0" y="T1"/>
              </a:cxn>
              <a:cxn ang="T7">
                <a:pos x="T2" y="T3"/>
              </a:cxn>
              <a:cxn ang="T8">
                <a:pos x="T4" y="T5"/>
              </a:cxn>
            </a:cxnLst>
            <a:rect l="0" t="0" r="r" b="b"/>
            <a:pathLst>
              <a:path w="17" h="13">
                <a:moveTo>
                  <a:pt x="0" y="12"/>
                </a:moveTo>
                <a:lnTo>
                  <a:pt x="13" y="6"/>
                </a:lnTo>
                <a:lnTo>
                  <a:pt x="16"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23" name="Freeform 87">
            <a:extLst>
              <a:ext uri="{FF2B5EF4-FFF2-40B4-BE49-F238E27FC236}">
                <a16:creationId xmlns:a16="http://schemas.microsoft.com/office/drawing/2014/main" id="{3F8840D2-3439-465B-A6D5-C3C956BA869B}"/>
              </a:ext>
            </a:extLst>
          </p:cNvPr>
          <p:cNvSpPr>
            <a:spLocks/>
          </p:cNvSpPr>
          <p:nvPr/>
        </p:nvSpPr>
        <p:spPr bwMode="auto">
          <a:xfrm>
            <a:off x="6795493" y="2677419"/>
            <a:ext cx="135434" cy="46136"/>
          </a:xfrm>
          <a:custGeom>
            <a:avLst/>
            <a:gdLst>
              <a:gd name="T0" fmla="*/ 0 w 91"/>
              <a:gd name="T1" fmla="*/ 0 h 31"/>
              <a:gd name="T2" fmla="*/ 4763 w 91"/>
              <a:gd name="T3" fmla="*/ 1587 h 31"/>
              <a:gd name="T4" fmla="*/ 7938 w 91"/>
              <a:gd name="T5" fmla="*/ 3175 h 31"/>
              <a:gd name="T6" fmla="*/ 12700 w 91"/>
              <a:gd name="T7" fmla="*/ 4762 h 31"/>
              <a:gd name="T8" fmla="*/ 15875 w 91"/>
              <a:gd name="T9" fmla="*/ 6350 h 31"/>
              <a:gd name="T10" fmla="*/ 20638 w 91"/>
              <a:gd name="T11" fmla="*/ 7937 h 31"/>
              <a:gd name="T12" fmla="*/ 23813 w 91"/>
              <a:gd name="T13" fmla="*/ 9525 h 31"/>
              <a:gd name="T14" fmla="*/ 28575 w 91"/>
              <a:gd name="T15" fmla="*/ 11112 h 31"/>
              <a:gd name="T16" fmla="*/ 33338 w 91"/>
              <a:gd name="T17" fmla="*/ 14287 h 31"/>
              <a:gd name="T18" fmla="*/ 38100 w 91"/>
              <a:gd name="T19" fmla="*/ 14287 h 31"/>
              <a:gd name="T20" fmla="*/ 41275 w 91"/>
              <a:gd name="T21" fmla="*/ 15875 h 31"/>
              <a:gd name="T22" fmla="*/ 47625 w 91"/>
              <a:gd name="T23" fmla="*/ 17462 h 31"/>
              <a:gd name="T24" fmla="*/ 50800 w 91"/>
              <a:gd name="T25" fmla="*/ 19050 h 31"/>
              <a:gd name="T26" fmla="*/ 55563 w 91"/>
              <a:gd name="T27" fmla="*/ 20637 h 31"/>
              <a:gd name="T28" fmla="*/ 60325 w 91"/>
              <a:gd name="T29" fmla="*/ 22225 h 31"/>
              <a:gd name="T30" fmla="*/ 65088 w 91"/>
              <a:gd name="T31" fmla="*/ 23812 h 31"/>
              <a:gd name="T32" fmla="*/ 68263 w 91"/>
              <a:gd name="T33" fmla="*/ 25400 h 31"/>
              <a:gd name="T34" fmla="*/ 74613 w 91"/>
              <a:gd name="T35" fmla="*/ 26987 h 31"/>
              <a:gd name="T36" fmla="*/ 79375 w 91"/>
              <a:gd name="T37" fmla="*/ 28575 h 31"/>
              <a:gd name="T38" fmla="*/ 84138 w 91"/>
              <a:gd name="T39" fmla="*/ 30162 h 31"/>
              <a:gd name="T40" fmla="*/ 87313 w 91"/>
              <a:gd name="T41" fmla="*/ 31750 h 31"/>
              <a:gd name="T42" fmla="*/ 93663 w 91"/>
              <a:gd name="T43" fmla="*/ 33337 h 31"/>
              <a:gd name="T44" fmla="*/ 96838 w 91"/>
              <a:gd name="T45" fmla="*/ 34925 h 31"/>
              <a:gd name="T46" fmla="*/ 101600 w 91"/>
              <a:gd name="T47" fmla="*/ 34925 h 31"/>
              <a:gd name="T48" fmla="*/ 107950 w 91"/>
              <a:gd name="T49" fmla="*/ 36512 h 31"/>
              <a:gd name="T50" fmla="*/ 111125 w 91"/>
              <a:gd name="T51" fmla="*/ 38100 h 31"/>
              <a:gd name="T52" fmla="*/ 115888 w 91"/>
              <a:gd name="T53" fmla="*/ 39687 h 31"/>
              <a:gd name="T54" fmla="*/ 120650 w 91"/>
              <a:gd name="T55" fmla="*/ 41275 h 31"/>
              <a:gd name="T56" fmla="*/ 125413 w 91"/>
              <a:gd name="T57" fmla="*/ 41275 h 31"/>
              <a:gd name="T58" fmla="*/ 130175 w 91"/>
              <a:gd name="T59" fmla="*/ 42862 h 31"/>
              <a:gd name="T60" fmla="*/ 134938 w 91"/>
              <a:gd name="T61" fmla="*/ 44450 h 31"/>
              <a:gd name="T62" fmla="*/ 139700 w 91"/>
              <a:gd name="T63" fmla="*/ 46037 h 31"/>
              <a:gd name="T64" fmla="*/ 142875 w 91"/>
              <a:gd name="T65" fmla="*/ 47625 h 3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91" h="31">
                <a:moveTo>
                  <a:pt x="0" y="0"/>
                </a:moveTo>
                <a:lnTo>
                  <a:pt x="3" y="1"/>
                </a:lnTo>
                <a:lnTo>
                  <a:pt x="5" y="2"/>
                </a:lnTo>
                <a:lnTo>
                  <a:pt x="8" y="3"/>
                </a:lnTo>
                <a:lnTo>
                  <a:pt x="10" y="4"/>
                </a:lnTo>
                <a:lnTo>
                  <a:pt x="13" y="5"/>
                </a:lnTo>
                <a:lnTo>
                  <a:pt x="15" y="6"/>
                </a:lnTo>
                <a:lnTo>
                  <a:pt x="18" y="7"/>
                </a:lnTo>
                <a:lnTo>
                  <a:pt x="21" y="9"/>
                </a:lnTo>
                <a:lnTo>
                  <a:pt x="24" y="9"/>
                </a:lnTo>
                <a:lnTo>
                  <a:pt x="26" y="10"/>
                </a:lnTo>
                <a:lnTo>
                  <a:pt x="30" y="11"/>
                </a:lnTo>
                <a:lnTo>
                  <a:pt x="32" y="12"/>
                </a:lnTo>
                <a:lnTo>
                  <a:pt x="35" y="13"/>
                </a:lnTo>
                <a:lnTo>
                  <a:pt x="38" y="14"/>
                </a:lnTo>
                <a:lnTo>
                  <a:pt x="41" y="15"/>
                </a:lnTo>
                <a:lnTo>
                  <a:pt x="43" y="16"/>
                </a:lnTo>
                <a:lnTo>
                  <a:pt x="47" y="17"/>
                </a:lnTo>
                <a:lnTo>
                  <a:pt x="50" y="18"/>
                </a:lnTo>
                <a:lnTo>
                  <a:pt x="53" y="19"/>
                </a:lnTo>
                <a:lnTo>
                  <a:pt x="55" y="20"/>
                </a:lnTo>
                <a:lnTo>
                  <a:pt x="59" y="21"/>
                </a:lnTo>
                <a:lnTo>
                  <a:pt x="61" y="22"/>
                </a:lnTo>
                <a:lnTo>
                  <a:pt x="64" y="22"/>
                </a:lnTo>
                <a:lnTo>
                  <a:pt x="68" y="23"/>
                </a:lnTo>
                <a:lnTo>
                  <a:pt x="70" y="24"/>
                </a:lnTo>
                <a:lnTo>
                  <a:pt x="73" y="25"/>
                </a:lnTo>
                <a:lnTo>
                  <a:pt x="76" y="26"/>
                </a:lnTo>
                <a:lnTo>
                  <a:pt x="79" y="26"/>
                </a:lnTo>
                <a:lnTo>
                  <a:pt x="82" y="27"/>
                </a:lnTo>
                <a:lnTo>
                  <a:pt x="85" y="28"/>
                </a:lnTo>
                <a:lnTo>
                  <a:pt x="88" y="29"/>
                </a:lnTo>
                <a:lnTo>
                  <a:pt x="90" y="3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24" name="Freeform 88">
            <a:extLst>
              <a:ext uri="{FF2B5EF4-FFF2-40B4-BE49-F238E27FC236}">
                <a16:creationId xmlns:a16="http://schemas.microsoft.com/office/drawing/2014/main" id="{1360B0B4-BAAD-4DE7-BF54-7729C0D367F3}"/>
              </a:ext>
            </a:extLst>
          </p:cNvPr>
          <p:cNvSpPr>
            <a:spLocks/>
          </p:cNvSpPr>
          <p:nvPr/>
        </p:nvSpPr>
        <p:spPr bwMode="auto">
          <a:xfrm>
            <a:off x="6798469" y="2680395"/>
            <a:ext cx="22325" cy="16371"/>
          </a:xfrm>
          <a:custGeom>
            <a:avLst/>
            <a:gdLst>
              <a:gd name="T0" fmla="*/ 0 w 14"/>
              <a:gd name="T1" fmla="*/ 16007 h 12"/>
              <a:gd name="T2" fmla="*/ 18710 w 14"/>
              <a:gd name="T3" fmla="*/ 7276 h 12"/>
              <a:gd name="T4" fmla="*/ 22112 w 14"/>
              <a:gd name="T5" fmla="*/ 0 h 12"/>
              <a:gd name="T6" fmla="*/ 0 60000 65536"/>
              <a:gd name="T7" fmla="*/ 0 60000 65536"/>
              <a:gd name="T8" fmla="*/ 0 60000 65536"/>
            </a:gdLst>
            <a:ahLst/>
            <a:cxnLst>
              <a:cxn ang="T6">
                <a:pos x="T0" y="T1"/>
              </a:cxn>
              <a:cxn ang="T7">
                <a:pos x="T2" y="T3"/>
              </a:cxn>
              <a:cxn ang="T8">
                <a:pos x="T4" y="T5"/>
              </a:cxn>
            </a:cxnLst>
            <a:rect l="0" t="0" r="r" b="b"/>
            <a:pathLst>
              <a:path w="14" h="12">
                <a:moveTo>
                  <a:pt x="0" y="11"/>
                </a:moveTo>
                <a:lnTo>
                  <a:pt x="11" y="5"/>
                </a:lnTo>
                <a:lnTo>
                  <a:pt x="13"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25" name="Freeform 89">
            <a:extLst>
              <a:ext uri="{FF2B5EF4-FFF2-40B4-BE49-F238E27FC236}">
                <a16:creationId xmlns:a16="http://schemas.microsoft.com/office/drawing/2014/main" id="{2F2AD8C7-57E1-4A10-9DDB-7B52AF866ACA}"/>
              </a:ext>
            </a:extLst>
          </p:cNvPr>
          <p:cNvSpPr>
            <a:spLocks/>
          </p:cNvSpPr>
          <p:nvPr/>
        </p:nvSpPr>
        <p:spPr bwMode="auto">
          <a:xfrm>
            <a:off x="6808887" y="2681883"/>
            <a:ext cx="17859" cy="16372"/>
          </a:xfrm>
          <a:custGeom>
            <a:avLst/>
            <a:gdLst>
              <a:gd name="T0" fmla="*/ 17463 w 12"/>
              <a:gd name="T1" fmla="*/ 0 h 11"/>
              <a:gd name="T2" fmla="*/ 15875 w 12"/>
              <a:gd name="T3" fmla="*/ 7938 h 11"/>
              <a:gd name="T4" fmla="*/ 0 w 12"/>
              <a:gd name="T5" fmla="*/ 15875 h 11"/>
              <a:gd name="T6" fmla="*/ 0 60000 65536"/>
              <a:gd name="T7" fmla="*/ 0 60000 65536"/>
              <a:gd name="T8" fmla="*/ 0 60000 65536"/>
            </a:gdLst>
            <a:ahLst/>
            <a:cxnLst>
              <a:cxn ang="T6">
                <a:pos x="T0" y="T1"/>
              </a:cxn>
              <a:cxn ang="T7">
                <a:pos x="T2" y="T3"/>
              </a:cxn>
              <a:cxn ang="T8">
                <a:pos x="T4" y="T5"/>
              </a:cxn>
            </a:cxnLst>
            <a:rect l="0" t="0" r="r" b="b"/>
            <a:pathLst>
              <a:path w="12" h="11">
                <a:moveTo>
                  <a:pt x="11" y="0"/>
                </a:moveTo>
                <a:lnTo>
                  <a:pt x="10" y="5"/>
                </a:lnTo>
                <a:lnTo>
                  <a:pt x="0" y="1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26" name="Freeform 90">
            <a:extLst>
              <a:ext uri="{FF2B5EF4-FFF2-40B4-BE49-F238E27FC236}">
                <a16:creationId xmlns:a16="http://schemas.microsoft.com/office/drawing/2014/main" id="{A23D1B31-BDB1-465D-9F65-0C097A542EB4}"/>
              </a:ext>
            </a:extLst>
          </p:cNvPr>
          <p:cNvSpPr>
            <a:spLocks/>
          </p:cNvSpPr>
          <p:nvPr/>
        </p:nvSpPr>
        <p:spPr bwMode="auto">
          <a:xfrm>
            <a:off x="6816328" y="2684860"/>
            <a:ext cx="16372" cy="16372"/>
          </a:xfrm>
          <a:custGeom>
            <a:avLst/>
            <a:gdLst>
              <a:gd name="T0" fmla="*/ 0 w 11"/>
              <a:gd name="T1" fmla="*/ 15875 h 11"/>
              <a:gd name="T2" fmla="*/ 14288 w 11"/>
              <a:gd name="T3" fmla="*/ 6350 h 11"/>
              <a:gd name="T4" fmla="*/ 15875 w 11"/>
              <a:gd name="T5" fmla="*/ 0 h 11"/>
              <a:gd name="T6" fmla="*/ 0 60000 65536"/>
              <a:gd name="T7" fmla="*/ 0 60000 65536"/>
              <a:gd name="T8" fmla="*/ 0 60000 65536"/>
            </a:gdLst>
            <a:ahLst/>
            <a:cxnLst>
              <a:cxn ang="T6">
                <a:pos x="T0" y="T1"/>
              </a:cxn>
              <a:cxn ang="T7">
                <a:pos x="T2" y="T3"/>
              </a:cxn>
              <a:cxn ang="T8">
                <a:pos x="T4" y="T5"/>
              </a:cxn>
            </a:cxnLst>
            <a:rect l="0" t="0" r="r" b="b"/>
            <a:pathLst>
              <a:path w="11" h="11">
                <a:moveTo>
                  <a:pt x="0" y="10"/>
                </a:moveTo>
                <a:lnTo>
                  <a:pt x="9" y="4"/>
                </a:lnTo>
                <a:lnTo>
                  <a:pt x="1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27" name="Freeform 91">
            <a:extLst>
              <a:ext uri="{FF2B5EF4-FFF2-40B4-BE49-F238E27FC236}">
                <a16:creationId xmlns:a16="http://schemas.microsoft.com/office/drawing/2014/main" id="{E092B005-6431-4EEE-BF03-9C7F7BF0062C}"/>
              </a:ext>
            </a:extLst>
          </p:cNvPr>
          <p:cNvSpPr>
            <a:spLocks/>
          </p:cNvSpPr>
          <p:nvPr/>
        </p:nvSpPr>
        <p:spPr bwMode="auto">
          <a:xfrm>
            <a:off x="6823771" y="2684859"/>
            <a:ext cx="13394" cy="19348"/>
          </a:xfrm>
          <a:custGeom>
            <a:avLst/>
            <a:gdLst>
              <a:gd name="T0" fmla="*/ 12700 w 9"/>
              <a:gd name="T1" fmla="*/ 0 h 12"/>
              <a:gd name="T2" fmla="*/ 12700 w 9"/>
              <a:gd name="T3" fmla="*/ 8599 h 12"/>
              <a:gd name="T4" fmla="*/ 0 w 9"/>
              <a:gd name="T5" fmla="*/ 18918 h 12"/>
              <a:gd name="T6" fmla="*/ 0 60000 65536"/>
              <a:gd name="T7" fmla="*/ 0 60000 65536"/>
              <a:gd name="T8" fmla="*/ 0 60000 65536"/>
            </a:gdLst>
            <a:ahLst/>
            <a:cxnLst>
              <a:cxn ang="T6">
                <a:pos x="T0" y="T1"/>
              </a:cxn>
              <a:cxn ang="T7">
                <a:pos x="T2" y="T3"/>
              </a:cxn>
              <a:cxn ang="T8">
                <a:pos x="T4" y="T5"/>
              </a:cxn>
            </a:cxnLst>
            <a:rect l="0" t="0" r="r" b="b"/>
            <a:pathLst>
              <a:path w="9" h="12">
                <a:moveTo>
                  <a:pt x="8" y="0"/>
                </a:moveTo>
                <a:lnTo>
                  <a:pt x="8" y="5"/>
                </a:lnTo>
                <a:lnTo>
                  <a:pt x="0" y="1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28" name="Freeform 92">
            <a:extLst>
              <a:ext uri="{FF2B5EF4-FFF2-40B4-BE49-F238E27FC236}">
                <a16:creationId xmlns:a16="http://schemas.microsoft.com/office/drawing/2014/main" id="{6D116C5D-63F0-4276-A20E-B56A3AC9A508}"/>
              </a:ext>
            </a:extLst>
          </p:cNvPr>
          <p:cNvSpPr>
            <a:spLocks/>
          </p:cNvSpPr>
          <p:nvPr/>
        </p:nvSpPr>
        <p:spPr bwMode="auto">
          <a:xfrm>
            <a:off x="6829724" y="2689325"/>
            <a:ext cx="13394" cy="16371"/>
          </a:xfrm>
          <a:custGeom>
            <a:avLst/>
            <a:gdLst>
              <a:gd name="T0" fmla="*/ 0 w 8"/>
              <a:gd name="T1" fmla="*/ 15875 h 11"/>
              <a:gd name="T2" fmla="*/ 12501 w 8"/>
              <a:gd name="T3" fmla="*/ 6350 h 11"/>
              <a:gd name="T4" fmla="*/ 12501 w 8"/>
              <a:gd name="T5" fmla="*/ 0 h 11"/>
              <a:gd name="T6" fmla="*/ 0 60000 65536"/>
              <a:gd name="T7" fmla="*/ 0 60000 65536"/>
              <a:gd name="T8" fmla="*/ 0 60000 65536"/>
            </a:gdLst>
            <a:ahLst/>
            <a:cxnLst>
              <a:cxn ang="T6">
                <a:pos x="T0" y="T1"/>
              </a:cxn>
              <a:cxn ang="T7">
                <a:pos x="T2" y="T3"/>
              </a:cxn>
              <a:cxn ang="T8">
                <a:pos x="T4" y="T5"/>
              </a:cxn>
            </a:cxnLst>
            <a:rect l="0" t="0" r="r" b="b"/>
            <a:pathLst>
              <a:path w="8" h="11">
                <a:moveTo>
                  <a:pt x="0" y="10"/>
                </a:moveTo>
                <a:lnTo>
                  <a:pt x="7" y="4"/>
                </a:lnTo>
                <a:lnTo>
                  <a:pt x="7"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29" name="Freeform 93">
            <a:extLst>
              <a:ext uri="{FF2B5EF4-FFF2-40B4-BE49-F238E27FC236}">
                <a16:creationId xmlns:a16="http://schemas.microsoft.com/office/drawing/2014/main" id="{78E6E516-1E3A-4C6D-BBC5-324F8E350B91}"/>
              </a:ext>
            </a:extLst>
          </p:cNvPr>
          <p:cNvSpPr>
            <a:spLocks/>
          </p:cNvSpPr>
          <p:nvPr/>
        </p:nvSpPr>
        <p:spPr bwMode="auto">
          <a:xfrm>
            <a:off x="6835676" y="2690813"/>
            <a:ext cx="11906" cy="14883"/>
          </a:xfrm>
          <a:custGeom>
            <a:avLst/>
            <a:gdLst>
              <a:gd name="T0" fmla="*/ 11113 w 8"/>
              <a:gd name="T1" fmla="*/ 0 h 10"/>
              <a:gd name="T2" fmla="*/ 11113 w 8"/>
              <a:gd name="T3" fmla="*/ 6350 h 10"/>
              <a:gd name="T4" fmla="*/ 0 w 8"/>
              <a:gd name="T5" fmla="*/ 14288 h 10"/>
              <a:gd name="T6" fmla="*/ 0 60000 65536"/>
              <a:gd name="T7" fmla="*/ 0 60000 65536"/>
              <a:gd name="T8" fmla="*/ 0 60000 65536"/>
            </a:gdLst>
            <a:ahLst/>
            <a:cxnLst>
              <a:cxn ang="T6">
                <a:pos x="T0" y="T1"/>
              </a:cxn>
              <a:cxn ang="T7">
                <a:pos x="T2" y="T3"/>
              </a:cxn>
              <a:cxn ang="T8">
                <a:pos x="T4" y="T5"/>
              </a:cxn>
            </a:cxnLst>
            <a:rect l="0" t="0" r="r" b="b"/>
            <a:pathLst>
              <a:path w="8" h="10">
                <a:moveTo>
                  <a:pt x="7" y="0"/>
                </a:moveTo>
                <a:lnTo>
                  <a:pt x="7" y="4"/>
                </a:lnTo>
                <a:lnTo>
                  <a:pt x="0" y="9"/>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30" name="Freeform 94">
            <a:extLst>
              <a:ext uri="{FF2B5EF4-FFF2-40B4-BE49-F238E27FC236}">
                <a16:creationId xmlns:a16="http://schemas.microsoft.com/office/drawing/2014/main" id="{2D3FD655-E5EF-4581-94CD-D62FCB67EA2F}"/>
              </a:ext>
            </a:extLst>
          </p:cNvPr>
          <p:cNvSpPr>
            <a:spLocks/>
          </p:cNvSpPr>
          <p:nvPr/>
        </p:nvSpPr>
        <p:spPr bwMode="auto">
          <a:xfrm>
            <a:off x="6841630" y="2690813"/>
            <a:ext cx="11906" cy="16372"/>
          </a:xfrm>
          <a:custGeom>
            <a:avLst/>
            <a:gdLst>
              <a:gd name="T0" fmla="*/ 0 w 8"/>
              <a:gd name="T1" fmla="*/ 15875 h 11"/>
              <a:gd name="T2" fmla="*/ 11113 w 8"/>
              <a:gd name="T3" fmla="*/ 7938 h 11"/>
              <a:gd name="T4" fmla="*/ 9525 w 8"/>
              <a:gd name="T5" fmla="*/ 0 h 11"/>
              <a:gd name="T6" fmla="*/ 0 60000 65536"/>
              <a:gd name="T7" fmla="*/ 0 60000 65536"/>
              <a:gd name="T8" fmla="*/ 0 60000 65536"/>
            </a:gdLst>
            <a:ahLst/>
            <a:cxnLst>
              <a:cxn ang="T6">
                <a:pos x="T0" y="T1"/>
              </a:cxn>
              <a:cxn ang="T7">
                <a:pos x="T2" y="T3"/>
              </a:cxn>
              <a:cxn ang="T8">
                <a:pos x="T4" y="T5"/>
              </a:cxn>
            </a:cxnLst>
            <a:rect l="0" t="0" r="r" b="b"/>
            <a:pathLst>
              <a:path w="8" h="11">
                <a:moveTo>
                  <a:pt x="0" y="10"/>
                </a:moveTo>
                <a:lnTo>
                  <a:pt x="7" y="5"/>
                </a:lnTo>
                <a:lnTo>
                  <a:pt x="6"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31" name="Freeform 95">
            <a:extLst>
              <a:ext uri="{FF2B5EF4-FFF2-40B4-BE49-F238E27FC236}">
                <a16:creationId xmlns:a16="http://schemas.microsoft.com/office/drawing/2014/main" id="{31538531-4E7A-43D1-A8D1-290AB43BDEAC}"/>
              </a:ext>
            </a:extLst>
          </p:cNvPr>
          <p:cNvSpPr>
            <a:spLocks/>
          </p:cNvSpPr>
          <p:nvPr/>
        </p:nvSpPr>
        <p:spPr bwMode="auto">
          <a:xfrm>
            <a:off x="6846094" y="2692301"/>
            <a:ext cx="10418" cy="16371"/>
          </a:xfrm>
          <a:custGeom>
            <a:avLst/>
            <a:gdLst>
              <a:gd name="T0" fmla="*/ 9525 w 7"/>
              <a:gd name="T1" fmla="*/ 0 h 11"/>
              <a:gd name="T2" fmla="*/ 9525 w 7"/>
              <a:gd name="T3" fmla="*/ 7937 h 11"/>
              <a:gd name="T4" fmla="*/ 0 w 7"/>
              <a:gd name="T5" fmla="*/ 15875 h 11"/>
              <a:gd name="T6" fmla="*/ 0 60000 65536"/>
              <a:gd name="T7" fmla="*/ 0 60000 65536"/>
              <a:gd name="T8" fmla="*/ 0 60000 65536"/>
            </a:gdLst>
            <a:ahLst/>
            <a:cxnLst>
              <a:cxn ang="T6">
                <a:pos x="T0" y="T1"/>
              </a:cxn>
              <a:cxn ang="T7">
                <a:pos x="T2" y="T3"/>
              </a:cxn>
              <a:cxn ang="T8">
                <a:pos x="T4" y="T5"/>
              </a:cxn>
            </a:cxnLst>
            <a:rect l="0" t="0" r="r" b="b"/>
            <a:pathLst>
              <a:path w="7" h="11">
                <a:moveTo>
                  <a:pt x="6" y="0"/>
                </a:moveTo>
                <a:lnTo>
                  <a:pt x="6" y="5"/>
                </a:lnTo>
                <a:lnTo>
                  <a:pt x="0" y="1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32" name="Line 96">
            <a:extLst>
              <a:ext uri="{FF2B5EF4-FFF2-40B4-BE49-F238E27FC236}">
                <a16:creationId xmlns:a16="http://schemas.microsoft.com/office/drawing/2014/main" id="{68DF5BB7-990C-418F-A503-0D03A0C8BD94}"/>
              </a:ext>
            </a:extLst>
          </p:cNvPr>
          <p:cNvSpPr>
            <a:spLocks noChangeShapeType="1"/>
          </p:cNvSpPr>
          <p:nvPr/>
        </p:nvSpPr>
        <p:spPr bwMode="auto">
          <a:xfrm>
            <a:off x="6947297" y="2720578"/>
            <a:ext cx="0" cy="2977"/>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33" name="Line 97">
            <a:extLst>
              <a:ext uri="{FF2B5EF4-FFF2-40B4-BE49-F238E27FC236}">
                <a16:creationId xmlns:a16="http://schemas.microsoft.com/office/drawing/2014/main" id="{AC6E0049-EF7B-46A0-9FEC-ABF271C744EC}"/>
              </a:ext>
            </a:extLst>
          </p:cNvPr>
          <p:cNvSpPr>
            <a:spLocks noChangeShapeType="1"/>
          </p:cNvSpPr>
          <p:nvPr/>
        </p:nvSpPr>
        <p:spPr bwMode="auto">
          <a:xfrm flipH="1">
            <a:off x="6929438" y="2717602"/>
            <a:ext cx="13395" cy="4465"/>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34" name="Line 98">
            <a:extLst>
              <a:ext uri="{FF2B5EF4-FFF2-40B4-BE49-F238E27FC236}">
                <a16:creationId xmlns:a16="http://schemas.microsoft.com/office/drawing/2014/main" id="{2FB9586E-ACAB-4FEE-B3E6-028132CF8011}"/>
              </a:ext>
            </a:extLst>
          </p:cNvPr>
          <p:cNvSpPr>
            <a:spLocks noChangeShapeType="1"/>
          </p:cNvSpPr>
          <p:nvPr/>
        </p:nvSpPr>
        <p:spPr bwMode="auto">
          <a:xfrm flipH="1">
            <a:off x="6921997" y="2716114"/>
            <a:ext cx="13394" cy="4464"/>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35" name="Line 99">
            <a:extLst>
              <a:ext uri="{FF2B5EF4-FFF2-40B4-BE49-F238E27FC236}">
                <a16:creationId xmlns:a16="http://schemas.microsoft.com/office/drawing/2014/main" id="{69BF827C-4ADF-49BE-BDEC-C12D752E4431}"/>
              </a:ext>
            </a:extLst>
          </p:cNvPr>
          <p:cNvSpPr>
            <a:spLocks noChangeShapeType="1"/>
          </p:cNvSpPr>
          <p:nvPr/>
        </p:nvSpPr>
        <p:spPr bwMode="auto">
          <a:xfrm flipH="1">
            <a:off x="6917531" y="2714626"/>
            <a:ext cx="13395" cy="4465"/>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36" name="Line 100">
            <a:extLst>
              <a:ext uri="{FF2B5EF4-FFF2-40B4-BE49-F238E27FC236}">
                <a16:creationId xmlns:a16="http://schemas.microsoft.com/office/drawing/2014/main" id="{5C7BA6A4-290A-4141-8999-05AF3C3E23AF}"/>
              </a:ext>
            </a:extLst>
          </p:cNvPr>
          <p:cNvSpPr>
            <a:spLocks noChangeShapeType="1"/>
          </p:cNvSpPr>
          <p:nvPr/>
        </p:nvSpPr>
        <p:spPr bwMode="auto">
          <a:xfrm flipH="1">
            <a:off x="6910091" y="2711649"/>
            <a:ext cx="13394" cy="5953"/>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37" name="Line 101">
            <a:extLst>
              <a:ext uri="{FF2B5EF4-FFF2-40B4-BE49-F238E27FC236}">
                <a16:creationId xmlns:a16="http://schemas.microsoft.com/office/drawing/2014/main" id="{12FA6810-2784-4227-9B8E-D07255CFBEAA}"/>
              </a:ext>
            </a:extLst>
          </p:cNvPr>
          <p:cNvSpPr>
            <a:spLocks noChangeShapeType="1"/>
          </p:cNvSpPr>
          <p:nvPr/>
        </p:nvSpPr>
        <p:spPr bwMode="auto">
          <a:xfrm flipH="1">
            <a:off x="6904138" y="2710161"/>
            <a:ext cx="13394" cy="7441"/>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38" name="Freeform 102">
            <a:extLst>
              <a:ext uri="{FF2B5EF4-FFF2-40B4-BE49-F238E27FC236}">
                <a16:creationId xmlns:a16="http://schemas.microsoft.com/office/drawing/2014/main" id="{9ADE161D-4447-45BC-879A-15C0AEDE8D1A}"/>
              </a:ext>
            </a:extLst>
          </p:cNvPr>
          <p:cNvSpPr>
            <a:spLocks/>
          </p:cNvSpPr>
          <p:nvPr/>
        </p:nvSpPr>
        <p:spPr bwMode="auto">
          <a:xfrm>
            <a:off x="6901161" y="2708672"/>
            <a:ext cx="8930" cy="8930"/>
          </a:xfrm>
          <a:custGeom>
            <a:avLst/>
            <a:gdLst>
              <a:gd name="T0" fmla="*/ 7938 w 6"/>
              <a:gd name="T1" fmla="*/ 0 h 6"/>
              <a:gd name="T2" fmla="*/ 4763 w 6"/>
              <a:gd name="T3" fmla="*/ 6350 h 6"/>
              <a:gd name="T4" fmla="*/ 0 w 6"/>
              <a:gd name="T5" fmla="*/ 7938 h 6"/>
              <a:gd name="T6" fmla="*/ 0 60000 65536"/>
              <a:gd name="T7" fmla="*/ 0 60000 65536"/>
              <a:gd name="T8" fmla="*/ 0 60000 65536"/>
            </a:gdLst>
            <a:ahLst/>
            <a:cxnLst>
              <a:cxn ang="T6">
                <a:pos x="T0" y="T1"/>
              </a:cxn>
              <a:cxn ang="T7">
                <a:pos x="T2" y="T3"/>
              </a:cxn>
              <a:cxn ang="T8">
                <a:pos x="T4" y="T5"/>
              </a:cxn>
            </a:cxnLst>
            <a:rect l="0" t="0" r="r" b="b"/>
            <a:pathLst>
              <a:path w="6" h="6">
                <a:moveTo>
                  <a:pt x="5" y="0"/>
                </a:moveTo>
                <a:lnTo>
                  <a:pt x="3" y="4"/>
                </a:lnTo>
                <a:lnTo>
                  <a:pt x="0" y="5"/>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39" name="Freeform 103">
            <a:extLst>
              <a:ext uri="{FF2B5EF4-FFF2-40B4-BE49-F238E27FC236}">
                <a16:creationId xmlns:a16="http://schemas.microsoft.com/office/drawing/2014/main" id="{F6E41DBD-017B-4FEF-8CED-A144E80C421E}"/>
              </a:ext>
            </a:extLst>
          </p:cNvPr>
          <p:cNvSpPr>
            <a:spLocks/>
          </p:cNvSpPr>
          <p:nvPr/>
        </p:nvSpPr>
        <p:spPr bwMode="auto">
          <a:xfrm>
            <a:off x="6892231" y="2707184"/>
            <a:ext cx="10418" cy="10418"/>
          </a:xfrm>
          <a:custGeom>
            <a:avLst/>
            <a:gdLst>
              <a:gd name="T0" fmla="*/ 9260 w 6"/>
              <a:gd name="T1" fmla="*/ 0 h 7"/>
              <a:gd name="T2" fmla="*/ 9260 w 6"/>
              <a:gd name="T3" fmla="*/ 6350 h 7"/>
              <a:gd name="T4" fmla="*/ 0 w 6"/>
              <a:gd name="T5" fmla="*/ 9525 h 7"/>
              <a:gd name="T6" fmla="*/ 0 60000 65536"/>
              <a:gd name="T7" fmla="*/ 0 60000 65536"/>
              <a:gd name="T8" fmla="*/ 0 60000 65536"/>
            </a:gdLst>
            <a:ahLst/>
            <a:cxnLst>
              <a:cxn ang="T6">
                <a:pos x="T0" y="T1"/>
              </a:cxn>
              <a:cxn ang="T7">
                <a:pos x="T2" y="T3"/>
              </a:cxn>
              <a:cxn ang="T8">
                <a:pos x="T4" y="T5"/>
              </a:cxn>
            </a:cxnLst>
            <a:rect l="0" t="0" r="r" b="b"/>
            <a:pathLst>
              <a:path w="6" h="7">
                <a:moveTo>
                  <a:pt x="5" y="0"/>
                </a:moveTo>
                <a:lnTo>
                  <a:pt x="5" y="4"/>
                </a:lnTo>
                <a:lnTo>
                  <a:pt x="0" y="6"/>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40" name="Freeform 104">
            <a:extLst>
              <a:ext uri="{FF2B5EF4-FFF2-40B4-BE49-F238E27FC236}">
                <a16:creationId xmlns:a16="http://schemas.microsoft.com/office/drawing/2014/main" id="{64946DEC-C214-4F8A-9E52-8C44B303F3CC}"/>
              </a:ext>
            </a:extLst>
          </p:cNvPr>
          <p:cNvSpPr>
            <a:spLocks/>
          </p:cNvSpPr>
          <p:nvPr/>
        </p:nvSpPr>
        <p:spPr bwMode="auto">
          <a:xfrm>
            <a:off x="6883302" y="2704208"/>
            <a:ext cx="14883" cy="11906"/>
          </a:xfrm>
          <a:custGeom>
            <a:avLst/>
            <a:gdLst>
              <a:gd name="T0" fmla="*/ 14288 w 10"/>
              <a:gd name="T1" fmla="*/ 0 h 8"/>
              <a:gd name="T2" fmla="*/ 14288 w 10"/>
              <a:gd name="T3" fmla="*/ 6350 h 8"/>
              <a:gd name="T4" fmla="*/ 0 w 10"/>
              <a:gd name="T5" fmla="*/ 11113 h 8"/>
              <a:gd name="T6" fmla="*/ 0 60000 65536"/>
              <a:gd name="T7" fmla="*/ 0 60000 65536"/>
              <a:gd name="T8" fmla="*/ 0 60000 65536"/>
            </a:gdLst>
            <a:ahLst/>
            <a:cxnLst>
              <a:cxn ang="T6">
                <a:pos x="T0" y="T1"/>
              </a:cxn>
              <a:cxn ang="T7">
                <a:pos x="T2" y="T3"/>
              </a:cxn>
              <a:cxn ang="T8">
                <a:pos x="T4" y="T5"/>
              </a:cxn>
            </a:cxnLst>
            <a:rect l="0" t="0" r="r" b="b"/>
            <a:pathLst>
              <a:path w="10" h="8">
                <a:moveTo>
                  <a:pt x="9" y="0"/>
                </a:moveTo>
                <a:lnTo>
                  <a:pt x="9" y="4"/>
                </a:lnTo>
                <a:lnTo>
                  <a:pt x="0" y="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41" name="Freeform 105">
            <a:extLst>
              <a:ext uri="{FF2B5EF4-FFF2-40B4-BE49-F238E27FC236}">
                <a16:creationId xmlns:a16="http://schemas.microsoft.com/office/drawing/2014/main" id="{45BEC01B-56A5-4127-95CD-D2DDD33462D4}"/>
              </a:ext>
            </a:extLst>
          </p:cNvPr>
          <p:cNvSpPr>
            <a:spLocks/>
          </p:cNvSpPr>
          <p:nvPr/>
        </p:nvSpPr>
        <p:spPr bwMode="auto">
          <a:xfrm>
            <a:off x="6875860" y="2704207"/>
            <a:ext cx="14883" cy="10418"/>
          </a:xfrm>
          <a:custGeom>
            <a:avLst/>
            <a:gdLst>
              <a:gd name="T0" fmla="*/ 14288 w 10"/>
              <a:gd name="T1" fmla="*/ 0 h 7"/>
              <a:gd name="T2" fmla="*/ 12700 w 10"/>
              <a:gd name="T3" fmla="*/ 6350 h 7"/>
              <a:gd name="T4" fmla="*/ 0 w 10"/>
              <a:gd name="T5" fmla="*/ 9525 h 7"/>
              <a:gd name="T6" fmla="*/ 0 60000 65536"/>
              <a:gd name="T7" fmla="*/ 0 60000 65536"/>
              <a:gd name="T8" fmla="*/ 0 60000 65536"/>
            </a:gdLst>
            <a:ahLst/>
            <a:cxnLst>
              <a:cxn ang="T6">
                <a:pos x="T0" y="T1"/>
              </a:cxn>
              <a:cxn ang="T7">
                <a:pos x="T2" y="T3"/>
              </a:cxn>
              <a:cxn ang="T8">
                <a:pos x="T4" y="T5"/>
              </a:cxn>
            </a:cxnLst>
            <a:rect l="0" t="0" r="r" b="b"/>
            <a:pathLst>
              <a:path w="10" h="7">
                <a:moveTo>
                  <a:pt x="9" y="0"/>
                </a:moveTo>
                <a:lnTo>
                  <a:pt x="8" y="4"/>
                </a:lnTo>
                <a:lnTo>
                  <a:pt x="0" y="6"/>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42" name="Freeform 106">
            <a:extLst>
              <a:ext uri="{FF2B5EF4-FFF2-40B4-BE49-F238E27FC236}">
                <a16:creationId xmlns:a16="http://schemas.microsoft.com/office/drawing/2014/main" id="{65210FD7-AFB2-4489-932B-EBD9D585A551}"/>
              </a:ext>
            </a:extLst>
          </p:cNvPr>
          <p:cNvSpPr>
            <a:spLocks/>
          </p:cNvSpPr>
          <p:nvPr/>
        </p:nvSpPr>
        <p:spPr bwMode="auto">
          <a:xfrm>
            <a:off x="6871396" y="2701231"/>
            <a:ext cx="13394" cy="10418"/>
          </a:xfrm>
          <a:custGeom>
            <a:avLst/>
            <a:gdLst>
              <a:gd name="T0" fmla="*/ 12700 w 9"/>
              <a:gd name="T1" fmla="*/ 0 h 7"/>
              <a:gd name="T2" fmla="*/ 12700 w 9"/>
              <a:gd name="T3" fmla="*/ 6350 h 7"/>
              <a:gd name="T4" fmla="*/ 0 w 9"/>
              <a:gd name="T5" fmla="*/ 9525 h 7"/>
              <a:gd name="T6" fmla="*/ 0 60000 65536"/>
              <a:gd name="T7" fmla="*/ 0 60000 65536"/>
              <a:gd name="T8" fmla="*/ 0 60000 65536"/>
            </a:gdLst>
            <a:ahLst/>
            <a:cxnLst>
              <a:cxn ang="T6">
                <a:pos x="T0" y="T1"/>
              </a:cxn>
              <a:cxn ang="T7">
                <a:pos x="T2" y="T3"/>
              </a:cxn>
              <a:cxn ang="T8">
                <a:pos x="T4" y="T5"/>
              </a:cxn>
            </a:cxnLst>
            <a:rect l="0" t="0" r="r" b="b"/>
            <a:pathLst>
              <a:path w="9" h="7">
                <a:moveTo>
                  <a:pt x="8" y="0"/>
                </a:moveTo>
                <a:lnTo>
                  <a:pt x="8" y="4"/>
                </a:lnTo>
                <a:lnTo>
                  <a:pt x="0" y="6"/>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43" name="Freeform 107">
            <a:extLst>
              <a:ext uri="{FF2B5EF4-FFF2-40B4-BE49-F238E27FC236}">
                <a16:creationId xmlns:a16="http://schemas.microsoft.com/office/drawing/2014/main" id="{7604772C-7B79-4DA3-8441-9D7C83A40C82}"/>
              </a:ext>
            </a:extLst>
          </p:cNvPr>
          <p:cNvSpPr>
            <a:spLocks/>
          </p:cNvSpPr>
          <p:nvPr/>
        </p:nvSpPr>
        <p:spPr bwMode="auto">
          <a:xfrm>
            <a:off x="6865442" y="2699742"/>
            <a:ext cx="11906" cy="11906"/>
          </a:xfrm>
          <a:custGeom>
            <a:avLst/>
            <a:gdLst>
              <a:gd name="T0" fmla="*/ 11113 w 8"/>
              <a:gd name="T1" fmla="*/ 0 h 8"/>
              <a:gd name="T2" fmla="*/ 11113 w 8"/>
              <a:gd name="T3" fmla="*/ 6350 h 8"/>
              <a:gd name="T4" fmla="*/ 0 w 8"/>
              <a:gd name="T5" fmla="*/ 11113 h 8"/>
              <a:gd name="T6" fmla="*/ 0 60000 65536"/>
              <a:gd name="T7" fmla="*/ 0 60000 65536"/>
              <a:gd name="T8" fmla="*/ 0 60000 65536"/>
            </a:gdLst>
            <a:ahLst/>
            <a:cxnLst>
              <a:cxn ang="T6">
                <a:pos x="T0" y="T1"/>
              </a:cxn>
              <a:cxn ang="T7">
                <a:pos x="T2" y="T3"/>
              </a:cxn>
              <a:cxn ang="T8">
                <a:pos x="T4" y="T5"/>
              </a:cxn>
            </a:cxnLst>
            <a:rect l="0" t="0" r="r" b="b"/>
            <a:pathLst>
              <a:path w="8" h="8">
                <a:moveTo>
                  <a:pt x="7" y="0"/>
                </a:moveTo>
                <a:lnTo>
                  <a:pt x="7" y="4"/>
                </a:lnTo>
                <a:lnTo>
                  <a:pt x="0" y="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44" name="Freeform 108">
            <a:extLst>
              <a:ext uri="{FF2B5EF4-FFF2-40B4-BE49-F238E27FC236}">
                <a16:creationId xmlns:a16="http://schemas.microsoft.com/office/drawing/2014/main" id="{18E34FA1-6DC5-4A4A-92DB-859B851ADE6C}"/>
              </a:ext>
            </a:extLst>
          </p:cNvPr>
          <p:cNvSpPr>
            <a:spLocks/>
          </p:cNvSpPr>
          <p:nvPr/>
        </p:nvSpPr>
        <p:spPr bwMode="auto">
          <a:xfrm>
            <a:off x="6859489" y="2698255"/>
            <a:ext cx="11906" cy="13394"/>
          </a:xfrm>
          <a:custGeom>
            <a:avLst/>
            <a:gdLst>
              <a:gd name="T0" fmla="*/ 11113 w 8"/>
              <a:gd name="T1" fmla="*/ 0 h 9"/>
              <a:gd name="T2" fmla="*/ 11113 w 8"/>
              <a:gd name="T3" fmla="*/ 6350 h 9"/>
              <a:gd name="T4" fmla="*/ 0 w 8"/>
              <a:gd name="T5" fmla="*/ 12700 h 9"/>
              <a:gd name="T6" fmla="*/ 0 60000 65536"/>
              <a:gd name="T7" fmla="*/ 0 60000 65536"/>
              <a:gd name="T8" fmla="*/ 0 60000 65536"/>
            </a:gdLst>
            <a:ahLst/>
            <a:cxnLst>
              <a:cxn ang="T6">
                <a:pos x="T0" y="T1"/>
              </a:cxn>
              <a:cxn ang="T7">
                <a:pos x="T2" y="T3"/>
              </a:cxn>
              <a:cxn ang="T8">
                <a:pos x="T4" y="T5"/>
              </a:cxn>
            </a:cxnLst>
            <a:rect l="0" t="0" r="r" b="b"/>
            <a:pathLst>
              <a:path w="8" h="9">
                <a:moveTo>
                  <a:pt x="7" y="0"/>
                </a:moveTo>
                <a:lnTo>
                  <a:pt x="7" y="4"/>
                </a:lnTo>
                <a:lnTo>
                  <a:pt x="0" y="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45" name="Freeform 109">
            <a:extLst>
              <a:ext uri="{FF2B5EF4-FFF2-40B4-BE49-F238E27FC236}">
                <a16:creationId xmlns:a16="http://schemas.microsoft.com/office/drawing/2014/main" id="{3A03D6C4-7C35-4269-8DBE-6344B6FD61C0}"/>
              </a:ext>
            </a:extLst>
          </p:cNvPr>
          <p:cNvSpPr>
            <a:spLocks/>
          </p:cNvSpPr>
          <p:nvPr/>
        </p:nvSpPr>
        <p:spPr bwMode="auto">
          <a:xfrm>
            <a:off x="6856512" y="2696766"/>
            <a:ext cx="10418" cy="13395"/>
          </a:xfrm>
          <a:custGeom>
            <a:avLst/>
            <a:gdLst>
              <a:gd name="T0" fmla="*/ 9525 w 7"/>
              <a:gd name="T1" fmla="*/ 0 h 9"/>
              <a:gd name="T2" fmla="*/ 9525 w 7"/>
              <a:gd name="T3" fmla="*/ 6350 h 9"/>
              <a:gd name="T4" fmla="*/ 0 w 7"/>
              <a:gd name="T5" fmla="*/ 12700 h 9"/>
              <a:gd name="T6" fmla="*/ 0 60000 65536"/>
              <a:gd name="T7" fmla="*/ 0 60000 65536"/>
              <a:gd name="T8" fmla="*/ 0 60000 65536"/>
            </a:gdLst>
            <a:ahLst/>
            <a:cxnLst>
              <a:cxn ang="T6">
                <a:pos x="T0" y="T1"/>
              </a:cxn>
              <a:cxn ang="T7">
                <a:pos x="T2" y="T3"/>
              </a:cxn>
              <a:cxn ang="T8">
                <a:pos x="T4" y="T5"/>
              </a:cxn>
            </a:cxnLst>
            <a:rect l="0" t="0" r="r" b="b"/>
            <a:pathLst>
              <a:path w="7" h="9">
                <a:moveTo>
                  <a:pt x="6" y="0"/>
                </a:moveTo>
                <a:lnTo>
                  <a:pt x="6" y="4"/>
                </a:lnTo>
                <a:lnTo>
                  <a:pt x="0" y="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46" name="Freeform 110">
            <a:extLst>
              <a:ext uri="{FF2B5EF4-FFF2-40B4-BE49-F238E27FC236}">
                <a16:creationId xmlns:a16="http://schemas.microsoft.com/office/drawing/2014/main" id="{A537E827-7218-4343-BB2B-DAF96A414FBC}"/>
              </a:ext>
            </a:extLst>
          </p:cNvPr>
          <p:cNvSpPr>
            <a:spLocks/>
          </p:cNvSpPr>
          <p:nvPr/>
        </p:nvSpPr>
        <p:spPr bwMode="auto">
          <a:xfrm>
            <a:off x="6850559" y="2695278"/>
            <a:ext cx="10418" cy="13394"/>
          </a:xfrm>
          <a:custGeom>
            <a:avLst/>
            <a:gdLst>
              <a:gd name="T0" fmla="*/ 9525 w 7"/>
              <a:gd name="T1" fmla="*/ 0 h 9"/>
              <a:gd name="T2" fmla="*/ 9525 w 7"/>
              <a:gd name="T3" fmla="*/ 6350 h 9"/>
              <a:gd name="T4" fmla="*/ 0 w 7"/>
              <a:gd name="T5" fmla="*/ 12700 h 9"/>
              <a:gd name="T6" fmla="*/ 0 60000 65536"/>
              <a:gd name="T7" fmla="*/ 0 60000 65536"/>
              <a:gd name="T8" fmla="*/ 0 60000 65536"/>
            </a:gdLst>
            <a:ahLst/>
            <a:cxnLst>
              <a:cxn ang="T6">
                <a:pos x="T0" y="T1"/>
              </a:cxn>
              <a:cxn ang="T7">
                <a:pos x="T2" y="T3"/>
              </a:cxn>
              <a:cxn ang="T8">
                <a:pos x="T4" y="T5"/>
              </a:cxn>
            </a:cxnLst>
            <a:rect l="0" t="0" r="r" b="b"/>
            <a:pathLst>
              <a:path w="7" h="9">
                <a:moveTo>
                  <a:pt x="6" y="0"/>
                </a:moveTo>
                <a:lnTo>
                  <a:pt x="6" y="4"/>
                </a:lnTo>
                <a:lnTo>
                  <a:pt x="0" y="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47" name="Freeform 111">
            <a:extLst>
              <a:ext uri="{FF2B5EF4-FFF2-40B4-BE49-F238E27FC236}">
                <a16:creationId xmlns:a16="http://schemas.microsoft.com/office/drawing/2014/main" id="{3E1215BC-F54D-4DD2-8434-68C646AD0E2C}"/>
              </a:ext>
            </a:extLst>
          </p:cNvPr>
          <p:cNvSpPr>
            <a:spLocks/>
          </p:cNvSpPr>
          <p:nvPr/>
        </p:nvSpPr>
        <p:spPr bwMode="auto">
          <a:xfrm>
            <a:off x="6994922" y="2239864"/>
            <a:ext cx="255984" cy="69949"/>
          </a:xfrm>
          <a:custGeom>
            <a:avLst/>
            <a:gdLst>
              <a:gd name="T0" fmla="*/ 0 w 172"/>
              <a:gd name="T1" fmla="*/ 0 h 47"/>
              <a:gd name="T2" fmla="*/ 3175 w 172"/>
              <a:gd name="T3" fmla="*/ 0 h 47"/>
              <a:gd name="T4" fmla="*/ 7938 w 172"/>
              <a:gd name="T5" fmla="*/ 0 h 47"/>
              <a:gd name="T6" fmla="*/ 11113 w 172"/>
              <a:gd name="T7" fmla="*/ 1587 h 47"/>
              <a:gd name="T8" fmla="*/ 15875 w 172"/>
              <a:gd name="T9" fmla="*/ 3175 h 47"/>
              <a:gd name="T10" fmla="*/ 22225 w 172"/>
              <a:gd name="T11" fmla="*/ 4762 h 47"/>
              <a:gd name="T12" fmla="*/ 30163 w 172"/>
              <a:gd name="T13" fmla="*/ 6350 h 47"/>
              <a:gd name="T14" fmla="*/ 36513 w 172"/>
              <a:gd name="T15" fmla="*/ 6350 h 47"/>
              <a:gd name="T16" fmla="*/ 42863 w 172"/>
              <a:gd name="T17" fmla="*/ 7937 h 47"/>
              <a:gd name="T18" fmla="*/ 49213 w 172"/>
              <a:gd name="T19" fmla="*/ 9525 h 47"/>
              <a:gd name="T20" fmla="*/ 58738 w 172"/>
              <a:gd name="T21" fmla="*/ 12700 h 47"/>
              <a:gd name="T22" fmla="*/ 66675 w 172"/>
              <a:gd name="T23" fmla="*/ 14287 h 47"/>
              <a:gd name="T24" fmla="*/ 76200 w 172"/>
              <a:gd name="T25" fmla="*/ 15875 h 47"/>
              <a:gd name="T26" fmla="*/ 85725 w 172"/>
              <a:gd name="T27" fmla="*/ 19050 h 47"/>
              <a:gd name="T28" fmla="*/ 95250 w 172"/>
              <a:gd name="T29" fmla="*/ 20637 h 47"/>
              <a:gd name="T30" fmla="*/ 104775 w 172"/>
              <a:gd name="T31" fmla="*/ 23812 h 47"/>
              <a:gd name="T32" fmla="*/ 115888 w 172"/>
              <a:gd name="T33" fmla="*/ 26987 h 47"/>
              <a:gd name="T34" fmla="*/ 123825 w 172"/>
              <a:gd name="T35" fmla="*/ 28575 h 47"/>
              <a:gd name="T36" fmla="*/ 134938 w 172"/>
              <a:gd name="T37" fmla="*/ 31750 h 47"/>
              <a:gd name="T38" fmla="*/ 144463 w 172"/>
              <a:gd name="T39" fmla="*/ 33337 h 47"/>
              <a:gd name="T40" fmla="*/ 157163 w 172"/>
              <a:gd name="T41" fmla="*/ 36512 h 47"/>
              <a:gd name="T42" fmla="*/ 166688 w 172"/>
              <a:gd name="T43" fmla="*/ 41275 h 47"/>
              <a:gd name="T44" fmla="*/ 177800 w 172"/>
              <a:gd name="T45" fmla="*/ 42862 h 47"/>
              <a:gd name="T46" fmla="*/ 187325 w 172"/>
              <a:gd name="T47" fmla="*/ 46037 h 47"/>
              <a:gd name="T48" fmla="*/ 196850 w 172"/>
              <a:gd name="T49" fmla="*/ 49212 h 47"/>
              <a:gd name="T50" fmla="*/ 207963 w 172"/>
              <a:gd name="T51" fmla="*/ 52387 h 47"/>
              <a:gd name="T52" fmla="*/ 217488 w 172"/>
              <a:gd name="T53" fmla="*/ 53975 h 47"/>
              <a:gd name="T54" fmla="*/ 227013 w 172"/>
              <a:gd name="T55" fmla="*/ 58737 h 47"/>
              <a:gd name="T56" fmla="*/ 238125 w 172"/>
              <a:gd name="T57" fmla="*/ 61912 h 47"/>
              <a:gd name="T58" fmla="*/ 246063 w 172"/>
              <a:gd name="T59" fmla="*/ 63500 h 47"/>
              <a:gd name="T60" fmla="*/ 255588 w 172"/>
              <a:gd name="T61" fmla="*/ 66675 h 47"/>
              <a:gd name="T62" fmla="*/ 265113 w 172"/>
              <a:gd name="T63" fmla="*/ 69850 h 47"/>
              <a:gd name="T64" fmla="*/ 271463 w 172"/>
              <a:gd name="T65" fmla="*/ 73025 h 4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72" h="47">
                <a:moveTo>
                  <a:pt x="0" y="0"/>
                </a:moveTo>
                <a:lnTo>
                  <a:pt x="2" y="0"/>
                </a:lnTo>
                <a:lnTo>
                  <a:pt x="5" y="0"/>
                </a:lnTo>
                <a:lnTo>
                  <a:pt x="7" y="1"/>
                </a:lnTo>
                <a:lnTo>
                  <a:pt x="10" y="2"/>
                </a:lnTo>
                <a:lnTo>
                  <a:pt x="14" y="3"/>
                </a:lnTo>
                <a:lnTo>
                  <a:pt x="19" y="4"/>
                </a:lnTo>
                <a:lnTo>
                  <a:pt x="23" y="4"/>
                </a:lnTo>
                <a:lnTo>
                  <a:pt x="27" y="5"/>
                </a:lnTo>
                <a:lnTo>
                  <a:pt x="31" y="6"/>
                </a:lnTo>
                <a:lnTo>
                  <a:pt x="37" y="8"/>
                </a:lnTo>
                <a:lnTo>
                  <a:pt x="42" y="9"/>
                </a:lnTo>
                <a:lnTo>
                  <a:pt x="48" y="10"/>
                </a:lnTo>
                <a:lnTo>
                  <a:pt x="54" y="12"/>
                </a:lnTo>
                <a:lnTo>
                  <a:pt x="60" y="13"/>
                </a:lnTo>
                <a:lnTo>
                  <a:pt x="66" y="15"/>
                </a:lnTo>
                <a:lnTo>
                  <a:pt x="73" y="17"/>
                </a:lnTo>
                <a:lnTo>
                  <a:pt x="78" y="18"/>
                </a:lnTo>
                <a:lnTo>
                  <a:pt x="85" y="20"/>
                </a:lnTo>
                <a:lnTo>
                  <a:pt x="91" y="21"/>
                </a:lnTo>
                <a:lnTo>
                  <a:pt x="99" y="23"/>
                </a:lnTo>
                <a:lnTo>
                  <a:pt x="105" y="26"/>
                </a:lnTo>
                <a:lnTo>
                  <a:pt x="112" y="27"/>
                </a:lnTo>
                <a:lnTo>
                  <a:pt x="118" y="29"/>
                </a:lnTo>
                <a:lnTo>
                  <a:pt x="124" y="31"/>
                </a:lnTo>
                <a:lnTo>
                  <a:pt x="131" y="33"/>
                </a:lnTo>
                <a:lnTo>
                  <a:pt x="137" y="34"/>
                </a:lnTo>
                <a:lnTo>
                  <a:pt x="143" y="37"/>
                </a:lnTo>
                <a:lnTo>
                  <a:pt x="150" y="39"/>
                </a:lnTo>
                <a:lnTo>
                  <a:pt x="155" y="40"/>
                </a:lnTo>
                <a:lnTo>
                  <a:pt x="161" y="42"/>
                </a:lnTo>
                <a:lnTo>
                  <a:pt x="167" y="44"/>
                </a:lnTo>
                <a:lnTo>
                  <a:pt x="171" y="46"/>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48" name="Line 112">
            <a:extLst>
              <a:ext uri="{FF2B5EF4-FFF2-40B4-BE49-F238E27FC236}">
                <a16:creationId xmlns:a16="http://schemas.microsoft.com/office/drawing/2014/main" id="{61677B6D-DBA2-40BA-9516-FAE81CB2A8BB}"/>
              </a:ext>
            </a:extLst>
          </p:cNvPr>
          <p:cNvSpPr>
            <a:spLocks noChangeShapeType="1"/>
          </p:cNvSpPr>
          <p:nvPr/>
        </p:nvSpPr>
        <p:spPr bwMode="auto">
          <a:xfrm flipH="1">
            <a:off x="7246443" y="2284512"/>
            <a:ext cx="31253" cy="17859"/>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49" name="Line 113">
            <a:extLst>
              <a:ext uri="{FF2B5EF4-FFF2-40B4-BE49-F238E27FC236}">
                <a16:creationId xmlns:a16="http://schemas.microsoft.com/office/drawing/2014/main" id="{ADFF39ED-175D-4BF5-9C1A-DB6B1BE199BD}"/>
              </a:ext>
            </a:extLst>
          </p:cNvPr>
          <p:cNvSpPr>
            <a:spLocks noChangeShapeType="1"/>
          </p:cNvSpPr>
          <p:nvPr/>
        </p:nvSpPr>
        <p:spPr bwMode="auto">
          <a:xfrm flipV="1">
            <a:off x="7246442" y="2271118"/>
            <a:ext cx="5953" cy="38695"/>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50" name="Line 114">
            <a:extLst>
              <a:ext uri="{FF2B5EF4-FFF2-40B4-BE49-F238E27FC236}">
                <a16:creationId xmlns:a16="http://schemas.microsoft.com/office/drawing/2014/main" id="{1E77D349-5A90-4AAD-8EC8-AC56A041A91E}"/>
              </a:ext>
            </a:extLst>
          </p:cNvPr>
          <p:cNvSpPr>
            <a:spLocks noChangeShapeType="1"/>
          </p:cNvSpPr>
          <p:nvPr/>
        </p:nvSpPr>
        <p:spPr bwMode="auto">
          <a:xfrm flipV="1">
            <a:off x="7234536" y="2266653"/>
            <a:ext cx="4464" cy="40183"/>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51" name="Line 115">
            <a:extLst>
              <a:ext uri="{FF2B5EF4-FFF2-40B4-BE49-F238E27FC236}">
                <a16:creationId xmlns:a16="http://schemas.microsoft.com/office/drawing/2014/main" id="{B7CBC7FF-151D-4682-ABCC-075CCC07C208}"/>
              </a:ext>
            </a:extLst>
          </p:cNvPr>
          <p:cNvSpPr>
            <a:spLocks noChangeShapeType="1"/>
          </p:cNvSpPr>
          <p:nvPr/>
        </p:nvSpPr>
        <p:spPr bwMode="auto">
          <a:xfrm flipV="1">
            <a:off x="7222630" y="2263676"/>
            <a:ext cx="2977" cy="40183"/>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52" name="Line 116">
            <a:extLst>
              <a:ext uri="{FF2B5EF4-FFF2-40B4-BE49-F238E27FC236}">
                <a16:creationId xmlns:a16="http://schemas.microsoft.com/office/drawing/2014/main" id="{B6BBA0DD-0BB8-4313-90A4-045163F894C9}"/>
              </a:ext>
            </a:extLst>
          </p:cNvPr>
          <p:cNvSpPr>
            <a:spLocks noChangeShapeType="1"/>
          </p:cNvSpPr>
          <p:nvPr/>
        </p:nvSpPr>
        <p:spPr bwMode="auto">
          <a:xfrm flipV="1">
            <a:off x="7210723" y="2259211"/>
            <a:ext cx="2977" cy="40184"/>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53" name="Line 117">
            <a:extLst>
              <a:ext uri="{FF2B5EF4-FFF2-40B4-BE49-F238E27FC236}">
                <a16:creationId xmlns:a16="http://schemas.microsoft.com/office/drawing/2014/main" id="{D25F8FB3-EED4-4FF1-8B2C-896F979A0289}"/>
              </a:ext>
            </a:extLst>
          </p:cNvPr>
          <p:cNvSpPr>
            <a:spLocks noChangeShapeType="1"/>
          </p:cNvSpPr>
          <p:nvPr/>
        </p:nvSpPr>
        <p:spPr bwMode="auto">
          <a:xfrm flipV="1">
            <a:off x="7198817" y="2256235"/>
            <a:ext cx="1488" cy="40184"/>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54" name="Line 118">
            <a:extLst>
              <a:ext uri="{FF2B5EF4-FFF2-40B4-BE49-F238E27FC236}">
                <a16:creationId xmlns:a16="http://schemas.microsoft.com/office/drawing/2014/main" id="{F9B4247A-44A8-4181-A290-A54094BCA44C}"/>
              </a:ext>
            </a:extLst>
          </p:cNvPr>
          <p:cNvSpPr>
            <a:spLocks noChangeShapeType="1"/>
          </p:cNvSpPr>
          <p:nvPr/>
        </p:nvSpPr>
        <p:spPr bwMode="auto">
          <a:xfrm flipV="1">
            <a:off x="7186911" y="2253258"/>
            <a:ext cx="1488" cy="38695"/>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55" name="Line 119">
            <a:extLst>
              <a:ext uri="{FF2B5EF4-FFF2-40B4-BE49-F238E27FC236}">
                <a16:creationId xmlns:a16="http://schemas.microsoft.com/office/drawing/2014/main" id="{20AE43EA-95C7-4C78-9D18-34ED838B34D8}"/>
              </a:ext>
            </a:extLst>
          </p:cNvPr>
          <p:cNvSpPr>
            <a:spLocks noChangeShapeType="1"/>
          </p:cNvSpPr>
          <p:nvPr/>
        </p:nvSpPr>
        <p:spPr bwMode="auto">
          <a:xfrm flipV="1">
            <a:off x="7173516" y="2251770"/>
            <a:ext cx="2977" cy="37207"/>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56" name="Line 120">
            <a:extLst>
              <a:ext uri="{FF2B5EF4-FFF2-40B4-BE49-F238E27FC236}">
                <a16:creationId xmlns:a16="http://schemas.microsoft.com/office/drawing/2014/main" id="{6794DAC4-C583-4FC6-B0B0-55E6E3D08A0D}"/>
              </a:ext>
            </a:extLst>
          </p:cNvPr>
          <p:cNvSpPr>
            <a:spLocks noChangeShapeType="1"/>
          </p:cNvSpPr>
          <p:nvPr/>
        </p:nvSpPr>
        <p:spPr bwMode="auto">
          <a:xfrm flipV="1">
            <a:off x="7164586" y="2245818"/>
            <a:ext cx="0" cy="38695"/>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57" name="Line 121">
            <a:extLst>
              <a:ext uri="{FF2B5EF4-FFF2-40B4-BE49-F238E27FC236}">
                <a16:creationId xmlns:a16="http://schemas.microsoft.com/office/drawing/2014/main" id="{FB1A042D-835F-4537-A376-51EC0E7CF3AC}"/>
              </a:ext>
            </a:extLst>
          </p:cNvPr>
          <p:cNvSpPr>
            <a:spLocks noChangeShapeType="1"/>
          </p:cNvSpPr>
          <p:nvPr/>
        </p:nvSpPr>
        <p:spPr bwMode="auto">
          <a:xfrm flipV="1">
            <a:off x="7148215" y="2244329"/>
            <a:ext cx="10418" cy="38695"/>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58" name="Line 122">
            <a:extLst>
              <a:ext uri="{FF2B5EF4-FFF2-40B4-BE49-F238E27FC236}">
                <a16:creationId xmlns:a16="http://schemas.microsoft.com/office/drawing/2014/main" id="{24C25EED-A05E-4C1F-A787-7C51FC0A834B}"/>
              </a:ext>
            </a:extLst>
          </p:cNvPr>
          <p:cNvSpPr>
            <a:spLocks noChangeShapeType="1"/>
          </p:cNvSpPr>
          <p:nvPr/>
        </p:nvSpPr>
        <p:spPr bwMode="auto">
          <a:xfrm flipV="1">
            <a:off x="7136309" y="2239864"/>
            <a:ext cx="10418" cy="38695"/>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59" name="Line 123">
            <a:extLst>
              <a:ext uri="{FF2B5EF4-FFF2-40B4-BE49-F238E27FC236}">
                <a16:creationId xmlns:a16="http://schemas.microsoft.com/office/drawing/2014/main" id="{6D3C5BE3-F235-4652-8470-A4338A641FA9}"/>
              </a:ext>
            </a:extLst>
          </p:cNvPr>
          <p:cNvSpPr>
            <a:spLocks noChangeShapeType="1"/>
          </p:cNvSpPr>
          <p:nvPr/>
        </p:nvSpPr>
        <p:spPr bwMode="auto">
          <a:xfrm flipV="1">
            <a:off x="7130356" y="2238376"/>
            <a:ext cx="0" cy="38695"/>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60" name="Line 124">
            <a:extLst>
              <a:ext uri="{FF2B5EF4-FFF2-40B4-BE49-F238E27FC236}">
                <a16:creationId xmlns:a16="http://schemas.microsoft.com/office/drawing/2014/main" id="{DAD163C0-FD37-4D36-AF7B-90242AB1F047}"/>
              </a:ext>
            </a:extLst>
          </p:cNvPr>
          <p:cNvSpPr>
            <a:spLocks noChangeShapeType="1"/>
          </p:cNvSpPr>
          <p:nvPr/>
        </p:nvSpPr>
        <p:spPr bwMode="auto">
          <a:xfrm flipV="1">
            <a:off x="7113985" y="2235398"/>
            <a:ext cx="8930" cy="37208"/>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61" name="Line 125">
            <a:extLst>
              <a:ext uri="{FF2B5EF4-FFF2-40B4-BE49-F238E27FC236}">
                <a16:creationId xmlns:a16="http://schemas.microsoft.com/office/drawing/2014/main" id="{0A393815-BA6A-4892-9406-7110BBC5B445}"/>
              </a:ext>
            </a:extLst>
          </p:cNvPr>
          <p:cNvSpPr>
            <a:spLocks noChangeShapeType="1"/>
          </p:cNvSpPr>
          <p:nvPr/>
        </p:nvSpPr>
        <p:spPr bwMode="auto">
          <a:xfrm flipV="1">
            <a:off x="7103567" y="2233911"/>
            <a:ext cx="10418" cy="37207"/>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62" name="Line 126">
            <a:extLst>
              <a:ext uri="{FF2B5EF4-FFF2-40B4-BE49-F238E27FC236}">
                <a16:creationId xmlns:a16="http://schemas.microsoft.com/office/drawing/2014/main" id="{1B1E54D7-0474-4F90-9FAC-9485C5E7D530}"/>
              </a:ext>
            </a:extLst>
          </p:cNvPr>
          <p:cNvSpPr>
            <a:spLocks noChangeShapeType="1"/>
          </p:cNvSpPr>
          <p:nvPr/>
        </p:nvSpPr>
        <p:spPr bwMode="auto">
          <a:xfrm flipV="1">
            <a:off x="7093149" y="2232422"/>
            <a:ext cx="10418" cy="35719"/>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63" name="Line 127">
            <a:extLst>
              <a:ext uri="{FF2B5EF4-FFF2-40B4-BE49-F238E27FC236}">
                <a16:creationId xmlns:a16="http://schemas.microsoft.com/office/drawing/2014/main" id="{4DE4058B-049D-4827-BDC4-813B9EC00DBB}"/>
              </a:ext>
            </a:extLst>
          </p:cNvPr>
          <p:cNvSpPr>
            <a:spLocks noChangeShapeType="1"/>
          </p:cNvSpPr>
          <p:nvPr/>
        </p:nvSpPr>
        <p:spPr bwMode="auto">
          <a:xfrm flipV="1">
            <a:off x="7084219" y="2227958"/>
            <a:ext cx="10418" cy="37207"/>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64" name="Line 128">
            <a:extLst>
              <a:ext uri="{FF2B5EF4-FFF2-40B4-BE49-F238E27FC236}">
                <a16:creationId xmlns:a16="http://schemas.microsoft.com/office/drawing/2014/main" id="{B32AEE20-B3CB-4E95-859C-53508CB01C01}"/>
              </a:ext>
            </a:extLst>
          </p:cNvPr>
          <p:cNvSpPr>
            <a:spLocks noChangeShapeType="1"/>
          </p:cNvSpPr>
          <p:nvPr/>
        </p:nvSpPr>
        <p:spPr bwMode="auto">
          <a:xfrm flipV="1">
            <a:off x="7075290" y="2227957"/>
            <a:ext cx="10418" cy="35719"/>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65" name="Line 129">
            <a:extLst>
              <a:ext uri="{FF2B5EF4-FFF2-40B4-BE49-F238E27FC236}">
                <a16:creationId xmlns:a16="http://schemas.microsoft.com/office/drawing/2014/main" id="{AAB11280-ECDE-445B-B0A6-CEC0B16D7D46}"/>
              </a:ext>
            </a:extLst>
          </p:cNvPr>
          <p:cNvSpPr>
            <a:spLocks noChangeShapeType="1"/>
          </p:cNvSpPr>
          <p:nvPr/>
        </p:nvSpPr>
        <p:spPr bwMode="auto">
          <a:xfrm flipV="1">
            <a:off x="7066360" y="2224981"/>
            <a:ext cx="10418" cy="35719"/>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66" name="Line 130">
            <a:extLst>
              <a:ext uri="{FF2B5EF4-FFF2-40B4-BE49-F238E27FC236}">
                <a16:creationId xmlns:a16="http://schemas.microsoft.com/office/drawing/2014/main" id="{193D3137-B790-4465-AFCD-3891C5F12FFA}"/>
              </a:ext>
            </a:extLst>
          </p:cNvPr>
          <p:cNvSpPr>
            <a:spLocks noChangeShapeType="1"/>
          </p:cNvSpPr>
          <p:nvPr/>
        </p:nvSpPr>
        <p:spPr bwMode="auto">
          <a:xfrm flipV="1">
            <a:off x="7057430" y="2223492"/>
            <a:ext cx="10418" cy="35719"/>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67" name="Line 131">
            <a:extLst>
              <a:ext uri="{FF2B5EF4-FFF2-40B4-BE49-F238E27FC236}">
                <a16:creationId xmlns:a16="http://schemas.microsoft.com/office/drawing/2014/main" id="{9E5A2E94-DE3A-4967-8A88-973CC8ECFCB0}"/>
              </a:ext>
            </a:extLst>
          </p:cNvPr>
          <p:cNvSpPr>
            <a:spLocks noChangeShapeType="1"/>
          </p:cNvSpPr>
          <p:nvPr/>
        </p:nvSpPr>
        <p:spPr bwMode="auto">
          <a:xfrm flipV="1">
            <a:off x="7048500" y="2220515"/>
            <a:ext cx="11906" cy="37208"/>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68" name="Line 132">
            <a:extLst>
              <a:ext uri="{FF2B5EF4-FFF2-40B4-BE49-F238E27FC236}">
                <a16:creationId xmlns:a16="http://schemas.microsoft.com/office/drawing/2014/main" id="{2B1219D9-46AA-42A4-826B-8D16EAAFB0B9}"/>
              </a:ext>
            </a:extLst>
          </p:cNvPr>
          <p:cNvSpPr>
            <a:spLocks noChangeShapeType="1"/>
          </p:cNvSpPr>
          <p:nvPr/>
        </p:nvSpPr>
        <p:spPr bwMode="auto">
          <a:xfrm flipV="1">
            <a:off x="7047012" y="2220516"/>
            <a:ext cx="0" cy="34231"/>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69" name="Line 133">
            <a:extLst>
              <a:ext uri="{FF2B5EF4-FFF2-40B4-BE49-F238E27FC236}">
                <a16:creationId xmlns:a16="http://schemas.microsoft.com/office/drawing/2014/main" id="{32764E79-BBC6-4CF4-A71F-DE7D71A4B317}"/>
              </a:ext>
            </a:extLst>
          </p:cNvPr>
          <p:cNvSpPr>
            <a:spLocks noChangeShapeType="1"/>
          </p:cNvSpPr>
          <p:nvPr/>
        </p:nvSpPr>
        <p:spPr bwMode="auto">
          <a:xfrm flipV="1">
            <a:off x="7035106" y="2219028"/>
            <a:ext cx="8930" cy="32742"/>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70" name="Line 134">
            <a:extLst>
              <a:ext uri="{FF2B5EF4-FFF2-40B4-BE49-F238E27FC236}">
                <a16:creationId xmlns:a16="http://schemas.microsoft.com/office/drawing/2014/main" id="{DE0C98B4-C7C9-4203-929D-7120474941B4}"/>
              </a:ext>
            </a:extLst>
          </p:cNvPr>
          <p:cNvSpPr>
            <a:spLocks noChangeShapeType="1"/>
          </p:cNvSpPr>
          <p:nvPr/>
        </p:nvSpPr>
        <p:spPr bwMode="auto">
          <a:xfrm flipV="1">
            <a:off x="7027664" y="2217540"/>
            <a:ext cx="8930" cy="34231"/>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71" name="Line 135">
            <a:extLst>
              <a:ext uri="{FF2B5EF4-FFF2-40B4-BE49-F238E27FC236}">
                <a16:creationId xmlns:a16="http://schemas.microsoft.com/office/drawing/2014/main" id="{237C25FC-092E-44A5-A0D7-5959D07119FB}"/>
              </a:ext>
            </a:extLst>
          </p:cNvPr>
          <p:cNvSpPr>
            <a:spLocks noChangeShapeType="1"/>
          </p:cNvSpPr>
          <p:nvPr/>
        </p:nvSpPr>
        <p:spPr bwMode="auto">
          <a:xfrm flipV="1">
            <a:off x="7020223" y="2214562"/>
            <a:ext cx="8930" cy="37208"/>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72" name="Line 136">
            <a:extLst>
              <a:ext uri="{FF2B5EF4-FFF2-40B4-BE49-F238E27FC236}">
                <a16:creationId xmlns:a16="http://schemas.microsoft.com/office/drawing/2014/main" id="{C73365EC-B0A4-4A38-A9B6-AEA212B34E39}"/>
              </a:ext>
            </a:extLst>
          </p:cNvPr>
          <p:cNvSpPr>
            <a:spLocks noChangeShapeType="1"/>
          </p:cNvSpPr>
          <p:nvPr/>
        </p:nvSpPr>
        <p:spPr bwMode="auto">
          <a:xfrm flipV="1">
            <a:off x="7002364" y="2211586"/>
            <a:ext cx="8930" cy="34231"/>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73" name="Line 137">
            <a:extLst>
              <a:ext uri="{FF2B5EF4-FFF2-40B4-BE49-F238E27FC236}">
                <a16:creationId xmlns:a16="http://schemas.microsoft.com/office/drawing/2014/main" id="{BEA8CA92-2FD2-43B7-9059-B671DA0B5CC4}"/>
              </a:ext>
            </a:extLst>
          </p:cNvPr>
          <p:cNvSpPr>
            <a:spLocks noChangeShapeType="1"/>
          </p:cNvSpPr>
          <p:nvPr/>
        </p:nvSpPr>
        <p:spPr bwMode="auto">
          <a:xfrm flipV="1">
            <a:off x="7008317" y="2213075"/>
            <a:ext cx="8930" cy="32742"/>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74" name="Line 138">
            <a:extLst>
              <a:ext uri="{FF2B5EF4-FFF2-40B4-BE49-F238E27FC236}">
                <a16:creationId xmlns:a16="http://schemas.microsoft.com/office/drawing/2014/main" id="{E5EFDC58-0978-4ED1-9C85-DA3CA8DFF21D}"/>
              </a:ext>
            </a:extLst>
          </p:cNvPr>
          <p:cNvSpPr>
            <a:spLocks noChangeShapeType="1"/>
          </p:cNvSpPr>
          <p:nvPr/>
        </p:nvSpPr>
        <p:spPr bwMode="auto">
          <a:xfrm flipV="1">
            <a:off x="7014270" y="2214562"/>
            <a:ext cx="8930" cy="37208"/>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75" name="Freeform 139">
            <a:extLst>
              <a:ext uri="{FF2B5EF4-FFF2-40B4-BE49-F238E27FC236}">
                <a16:creationId xmlns:a16="http://schemas.microsoft.com/office/drawing/2014/main" id="{2067B910-14DC-4722-821C-922C18117B6F}"/>
              </a:ext>
            </a:extLst>
          </p:cNvPr>
          <p:cNvSpPr>
            <a:spLocks/>
          </p:cNvSpPr>
          <p:nvPr/>
        </p:nvSpPr>
        <p:spPr bwMode="auto">
          <a:xfrm>
            <a:off x="7006828" y="2217539"/>
            <a:ext cx="263426" cy="62508"/>
          </a:xfrm>
          <a:custGeom>
            <a:avLst/>
            <a:gdLst>
              <a:gd name="T0" fmla="*/ 0 w 177"/>
              <a:gd name="T1" fmla="*/ 0 h 42"/>
              <a:gd name="T2" fmla="*/ 7938 w 177"/>
              <a:gd name="T3" fmla="*/ 1588 h 42"/>
              <a:gd name="T4" fmla="*/ 17463 w 177"/>
              <a:gd name="T5" fmla="*/ 3175 h 42"/>
              <a:gd name="T6" fmla="*/ 23813 w 177"/>
              <a:gd name="T7" fmla="*/ 3175 h 42"/>
              <a:gd name="T8" fmla="*/ 31750 w 177"/>
              <a:gd name="T9" fmla="*/ 6350 h 42"/>
              <a:gd name="T10" fmla="*/ 41275 w 177"/>
              <a:gd name="T11" fmla="*/ 7938 h 42"/>
              <a:gd name="T12" fmla="*/ 49213 w 177"/>
              <a:gd name="T13" fmla="*/ 9525 h 42"/>
              <a:gd name="T14" fmla="*/ 57150 w 177"/>
              <a:gd name="T15" fmla="*/ 11113 h 42"/>
              <a:gd name="T16" fmla="*/ 66675 w 177"/>
              <a:gd name="T17" fmla="*/ 12700 h 42"/>
              <a:gd name="T18" fmla="*/ 76200 w 177"/>
              <a:gd name="T19" fmla="*/ 14288 h 42"/>
              <a:gd name="T20" fmla="*/ 84138 w 177"/>
              <a:gd name="T21" fmla="*/ 15875 h 42"/>
              <a:gd name="T22" fmla="*/ 92075 w 177"/>
              <a:gd name="T23" fmla="*/ 17463 h 42"/>
              <a:gd name="T24" fmla="*/ 101600 w 177"/>
              <a:gd name="T25" fmla="*/ 20638 h 42"/>
              <a:gd name="T26" fmla="*/ 111125 w 177"/>
              <a:gd name="T27" fmla="*/ 23813 h 42"/>
              <a:gd name="T28" fmla="*/ 119063 w 177"/>
              <a:gd name="T29" fmla="*/ 23813 h 42"/>
              <a:gd name="T30" fmla="*/ 128588 w 177"/>
              <a:gd name="T31" fmla="*/ 26988 h 42"/>
              <a:gd name="T32" fmla="*/ 138113 w 177"/>
              <a:gd name="T33" fmla="*/ 28575 h 42"/>
              <a:gd name="T34" fmla="*/ 147638 w 177"/>
              <a:gd name="T35" fmla="*/ 30163 h 42"/>
              <a:gd name="T36" fmla="*/ 157163 w 177"/>
              <a:gd name="T37" fmla="*/ 33338 h 42"/>
              <a:gd name="T38" fmla="*/ 165100 w 177"/>
              <a:gd name="T39" fmla="*/ 34925 h 42"/>
              <a:gd name="T40" fmla="*/ 174625 w 177"/>
              <a:gd name="T41" fmla="*/ 36513 h 42"/>
              <a:gd name="T42" fmla="*/ 184150 w 177"/>
              <a:gd name="T43" fmla="*/ 39688 h 42"/>
              <a:gd name="T44" fmla="*/ 192088 w 177"/>
              <a:gd name="T45" fmla="*/ 42863 h 42"/>
              <a:gd name="T46" fmla="*/ 201613 w 177"/>
              <a:gd name="T47" fmla="*/ 44450 h 42"/>
              <a:gd name="T48" fmla="*/ 211138 w 177"/>
              <a:gd name="T49" fmla="*/ 47625 h 42"/>
              <a:gd name="T50" fmla="*/ 219075 w 177"/>
              <a:gd name="T51" fmla="*/ 49213 h 42"/>
              <a:gd name="T52" fmla="*/ 228600 w 177"/>
              <a:gd name="T53" fmla="*/ 50800 h 42"/>
              <a:gd name="T54" fmla="*/ 238125 w 177"/>
              <a:gd name="T55" fmla="*/ 53975 h 42"/>
              <a:gd name="T56" fmla="*/ 246063 w 177"/>
              <a:gd name="T57" fmla="*/ 57150 h 42"/>
              <a:gd name="T58" fmla="*/ 255588 w 177"/>
              <a:gd name="T59" fmla="*/ 58738 h 42"/>
              <a:gd name="T60" fmla="*/ 263525 w 177"/>
              <a:gd name="T61" fmla="*/ 61913 h 42"/>
              <a:gd name="T62" fmla="*/ 271463 w 177"/>
              <a:gd name="T63" fmla="*/ 65088 h 42"/>
              <a:gd name="T64" fmla="*/ 279400 w 177"/>
              <a:gd name="T65" fmla="*/ 65088 h 4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77" h="42">
                <a:moveTo>
                  <a:pt x="0" y="0"/>
                </a:moveTo>
                <a:lnTo>
                  <a:pt x="5" y="1"/>
                </a:lnTo>
                <a:lnTo>
                  <a:pt x="11" y="2"/>
                </a:lnTo>
                <a:lnTo>
                  <a:pt x="15" y="2"/>
                </a:lnTo>
                <a:lnTo>
                  <a:pt x="20" y="4"/>
                </a:lnTo>
                <a:lnTo>
                  <a:pt x="26" y="5"/>
                </a:lnTo>
                <a:lnTo>
                  <a:pt x="31" y="6"/>
                </a:lnTo>
                <a:lnTo>
                  <a:pt x="36" y="7"/>
                </a:lnTo>
                <a:lnTo>
                  <a:pt x="42" y="8"/>
                </a:lnTo>
                <a:lnTo>
                  <a:pt x="48" y="9"/>
                </a:lnTo>
                <a:lnTo>
                  <a:pt x="53" y="10"/>
                </a:lnTo>
                <a:lnTo>
                  <a:pt x="58" y="11"/>
                </a:lnTo>
                <a:lnTo>
                  <a:pt x="64" y="13"/>
                </a:lnTo>
                <a:lnTo>
                  <a:pt x="70" y="15"/>
                </a:lnTo>
                <a:lnTo>
                  <a:pt x="75" y="15"/>
                </a:lnTo>
                <a:lnTo>
                  <a:pt x="81" y="17"/>
                </a:lnTo>
                <a:lnTo>
                  <a:pt x="87" y="18"/>
                </a:lnTo>
                <a:lnTo>
                  <a:pt x="93" y="19"/>
                </a:lnTo>
                <a:lnTo>
                  <a:pt x="99" y="21"/>
                </a:lnTo>
                <a:lnTo>
                  <a:pt x="104" y="22"/>
                </a:lnTo>
                <a:lnTo>
                  <a:pt x="110" y="23"/>
                </a:lnTo>
                <a:lnTo>
                  <a:pt x="116" y="25"/>
                </a:lnTo>
                <a:lnTo>
                  <a:pt x="121" y="27"/>
                </a:lnTo>
                <a:lnTo>
                  <a:pt x="127" y="28"/>
                </a:lnTo>
                <a:lnTo>
                  <a:pt x="133" y="30"/>
                </a:lnTo>
                <a:lnTo>
                  <a:pt x="138" y="31"/>
                </a:lnTo>
                <a:lnTo>
                  <a:pt x="144" y="32"/>
                </a:lnTo>
                <a:lnTo>
                  <a:pt x="150" y="34"/>
                </a:lnTo>
                <a:lnTo>
                  <a:pt x="155" y="36"/>
                </a:lnTo>
                <a:lnTo>
                  <a:pt x="161" y="37"/>
                </a:lnTo>
                <a:lnTo>
                  <a:pt x="166" y="39"/>
                </a:lnTo>
                <a:lnTo>
                  <a:pt x="171" y="41"/>
                </a:lnTo>
                <a:lnTo>
                  <a:pt x="176" y="4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76" name="Freeform 140">
            <a:extLst>
              <a:ext uri="{FF2B5EF4-FFF2-40B4-BE49-F238E27FC236}">
                <a16:creationId xmlns:a16="http://schemas.microsoft.com/office/drawing/2014/main" id="{F08512E9-4494-4ADE-9D31-F093A2C91B7F}"/>
              </a:ext>
            </a:extLst>
          </p:cNvPr>
          <p:cNvSpPr>
            <a:spLocks/>
          </p:cNvSpPr>
          <p:nvPr/>
        </p:nvSpPr>
        <p:spPr bwMode="auto">
          <a:xfrm>
            <a:off x="6953250" y="2342554"/>
            <a:ext cx="95250" cy="84833"/>
          </a:xfrm>
          <a:custGeom>
            <a:avLst/>
            <a:gdLst>
              <a:gd name="T0" fmla="*/ 82843 w 65"/>
              <a:gd name="T1" fmla="*/ 0 h 57"/>
              <a:gd name="T2" fmla="*/ 0 w 65"/>
              <a:gd name="T3" fmla="*/ 55563 h 57"/>
              <a:gd name="T4" fmla="*/ 100037 w 65"/>
              <a:gd name="T5" fmla="*/ 88900 h 57"/>
              <a:gd name="T6" fmla="*/ 82843 w 65"/>
              <a:gd name="T7" fmla="*/ 0 h 5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5" h="57">
                <a:moveTo>
                  <a:pt x="53" y="0"/>
                </a:moveTo>
                <a:lnTo>
                  <a:pt x="0" y="35"/>
                </a:lnTo>
                <a:lnTo>
                  <a:pt x="64" y="56"/>
                </a:lnTo>
                <a:lnTo>
                  <a:pt x="53" y="0"/>
                </a:lnTo>
              </a:path>
            </a:pathLst>
          </a:custGeom>
          <a:solidFill>
            <a:srgbClr val="000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77" name="Freeform 141">
            <a:extLst>
              <a:ext uri="{FF2B5EF4-FFF2-40B4-BE49-F238E27FC236}">
                <a16:creationId xmlns:a16="http://schemas.microsoft.com/office/drawing/2014/main" id="{F48D6913-851E-4759-A1CB-4183A2D4C760}"/>
              </a:ext>
            </a:extLst>
          </p:cNvPr>
          <p:cNvSpPr>
            <a:spLocks/>
          </p:cNvSpPr>
          <p:nvPr/>
        </p:nvSpPr>
        <p:spPr bwMode="auto">
          <a:xfrm>
            <a:off x="6899672" y="2504778"/>
            <a:ext cx="98227" cy="84832"/>
          </a:xfrm>
          <a:custGeom>
            <a:avLst/>
            <a:gdLst>
              <a:gd name="T0" fmla="*/ 12700 w 66"/>
              <a:gd name="T1" fmla="*/ 88900 h 57"/>
              <a:gd name="T2" fmla="*/ 0 w 66"/>
              <a:gd name="T3" fmla="*/ 0 h 57"/>
              <a:gd name="T4" fmla="*/ 103188 w 66"/>
              <a:gd name="T5" fmla="*/ 34925 h 57"/>
              <a:gd name="T6" fmla="*/ 12700 w 66"/>
              <a:gd name="T7" fmla="*/ 88900 h 5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6" h="57">
                <a:moveTo>
                  <a:pt x="8" y="56"/>
                </a:moveTo>
                <a:lnTo>
                  <a:pt x="0" y="0"/>
                </a:lnTo>
                <a:lnTo>
                  <a:pt x="65" y="22"/>
                </a:lnTo>
                <a:lnTo>
                  <a:pt x="8" y="56"/>
                </a:lnTo>
              </a:path>
            </a:pathLst>
          </a:custGeom>
          <a:solidFill>
            <a:srgbClr val="000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78" name="Freeform 142">
            <a:extLst>
              <a:ext uri="{FF2B5EF4-FFF2-40B4-BE49-F238E27FC236}">
                <a16:creationId xmlns:a16="http://schemas.microsoft.com/office/drawing/2014/main" id="{1E918B0A-7890-483E-9A65-AEEF02EEEFAE}"/>
              </a:ext>
            </a:extLst>
          </p:cNvPr>
          <p:cNvSpPr>
            <a:spLocks/>
          </p:cNvSpPr>
          <p:nvPr/>
        </p:nvSpPr>
        <p:spPr bwMode="auto">
          <a:xfrm>
            <a:off x="7148216" y="2400598"/>
            <a:ext cx="20836" cy="23813"/>
          </a:xfrm>
          <a:custGeom>
            <a:avLst/>
            <a:gdLst>
              <a:gd name="T0" fmla="*/ 20638 w 14"/>
              <a:gd name="T1" fmla="*/ 0 h 16"/>
              <a:gd name="T2" fmla="*/ 20638 w 14"/>
              <a:gd name="T3" fmla="*/ 0 h 16"/>
              <a:gd name="T4" fmla="*/ 20638 w 14"/>
              <a:gd name="T5" fmla="*/ 3175 h 16"/>
              <a:gd name="T6" fmla="*/ 20638 w 14"/>
              <a:gd name="T7" fmla="*/ 6350 h 16"/>
              <a:gd name="T8" fmla="*/ 19050 w 14"/>
              <a:gd name="T9" fmla="*/ 9525 h 16"/>
              <a:gd name="T10" fmla="*/ 19050 w 14"/>
              <a:gd name="T11" fmla="*/ 11113 h 16"/>
              <a:gd name="T12" fmla="*/ 17463 w 14"/>
              <a:gd name="T13" fmla="*/ 14288 h 16"/>
              <a:gd name="T14" fmla="*/ 15875 w 14"/>
              <a:gd name="T15" fmla="*/ 17463 h 16"/>
              <a:gd name="T16" fmla="*/ 14288 w 14"/>
              <a:gd name="T17" fmla="*/ 19050 h 16"/>
              <a:gd name="T18" fmla="*/ 14288 w 14"/>
              <a:gd name="T19" fmla="*/ 20638 h 16"/>
              <a:gd name="T20" fmla="*/ 11113 w 14"/>
              <a:gd name="T21" fmla="*/ 20638 h 16"/>
              <a:gd name="T22" fmla="*/ 7938 w 14"/>
              <a:gd name="T23" fmla="*/ 22225 h 16"/>
              <a:gd name="T24" fmla="*/ 6350 w 14"/>
              <a:gd name="T25" fmla="*/ 22225 h 16"/>
              <a:gd name="T26" fmla="*/ 4763 w 14"/>
              <a:gd name="T27" fmla="*/ 23813 h 16"/>
              <a:gd name="T28" fmla="*/ 0 w 14"/>
              <a:gd name="T29" fmla="*/ 23813 h 16"/>
              <a:gd name="T30" fmla="*/ 17463 w 14"/>
              <a:gd name="T31" fmla="*/ 3175 h 16"/>
              <a:gd name="T32" fmla="*/ 20638 w 14"/>
              <a:gd name="T33" fmla="*/ 0 h 1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4" h="16">
                <a:moveTo>
                  <a:pt x="13" y="0"/>
                </a:moveTo>
                <a:lnTo>
                  <a:pt x="13" y="0"/>
                </a:lnTo>
                <a:lnTo>
                  <a:pt x="13" y="2"/>
                </a:lnTo>
                <a:lnTo>
                  <a:pt x="13" y="4"/>
                </a:lnTo>
                <a:lnTo>
                  <a:pt x="12" y="6"/>
                </a:lnTo>
                <a:lnTo>
                  <a:pt x="12" y="7"/>
                </a:lnTo>
                <a:lnTo>
                  <a:pt x="11" y="9"/>
                </a:lnTo>
                <a:lnTo>
                  <a:pt x="10" y="11"/>
                </a:lnTo>
                <a:lnTo>
                  <a:pt x="9" y="12"/>
                </a:lnTo>
                <a:lnTo>
                  <a:pt x="9" y="13"/>
                </a:lnTo>
                <a:lnTo>
                  <a:pt x="7" y="13"/>
                </a:lnTo>
                <a:lnTo>
                  <a:pt x="5" y="14"/>
                </a:lnTo>
                <a:lnTo>
                  <a:pt x="4" y="14"/>
                </a:lnTo>
                <a:lnTo>
                  <a:pt x="3" y="15"/>
                </a:lnTo>
                <a:lnTo>
                  <a:pt x="0" y="15"/>
                </a:lnTo>
                <a:lnTo>
                  <a:pt x="11" y="2"/>
                </a:lnTo>
                <a:lnTo>
                  <a:pt x="13" y="0"/>
                </a:lnTo>
              </a:path>
            </a:pathLst>
          </a:custGeom>
          <a:solidFill>
            <a:srgbClr val="000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79" name="Freeform 143">
            <a:extLst>
              <a:ext uri="{FF2B5EF4-FFF2-40B4-BE49-F238E27FC236}">
                <a16:creationId xmlns:a16="http://schemas.microsoft.com/office/drawing/2014/main" id="{D3F0E9F2-062A-47C7-8C51-50E029D2D22A}"/>
              </a:ext>
            </a:extLst>
          </p:cNvPr>
          <p:cNvSpPr>
            <a:spLocks/>
          </p:cNvSpPr>
          <p:nvPr/>
        </p:nvSpPr>
        <p:spPr bwMode="auto">
          <a:xfrm>
            <a:off x="7066360" y="2372321"/>
            <a:ext cx="159247" cy="50602"/>
          </a:xfrm>
          <a:custGeom>
            <a:avLst/>
            <a:gdLst>
              <a:gd name="T0" fmla="*/ 95250 w 107"/>
              <a:gd name="T1" fmla="*/ 0 h 34"/>
              <a:gd name="T2" fmla="*/ 93663 w 107"/>
              <a:gd name="T3" fmla="*/ 1588 h 34"/>
              <a:gd name="T4" fmla="*/ 87313 w 107"/>
              <a:gd name="T5" fmla="*/ 1588 h 34"/>
              <a:gd name="T6" fmla="*/ 82550 w 107"/>
              <a:gd name="T7" fmla="*/ 3175 h 34"/>
              <a:gd name="T8" fmla="*/ 77788 w 107"/>
              <a:gd name="T9" fmla="*/ 4763 h 34"/>
              <a:gd name="T10" fmla="*/ 74613 w 107"/>
              <a:gd name="T11" fmla="*/ 7938 h 34"/>
              <a:gd name="T12" fmla="*/ 69850 w 107"/>
              <a:gd name="T13" fmla="*/ 11113 h 34"/>
              <a:gd name="T14" fmla="*/ 68263 w 107"/>
              <a:gd name="T15" fmla="*/ 15875 h 34"/>
              <a:gd name="T16" fmla="*/ 66675 w 107"/>
              <a:gd name="T17" fmla="*/ 20638 h 34"/>
              <a:gd name="T18" fmla="*/ 66675 w 107"/>
              <a:gd name="T19" fmla="*/ 30163 h 34"/>
              <a:gd name="T20" fmla="*/ 0 w 107"/>
              <a:gd name="T21" fmla="*/ 33338 h 34"/>
              <a:gd name="T22" fmla="*/ 1588 w 107"/>
              <a:gd name="T23" fmla="*/ 36513 h 34"/>
              <a:gd name="T24" fmla="*/ 1588 w 107"/>
              <a:gd name="T25" fmla="*/ 39688 h 34"/>
              <a:gd name="T26" fmla="*/ 3175 w 107"/>
              <a:gd name="T27" fmla="*/ 44450 h 34"/>
              <a:gd name="T28" fmla="*/ 6350 w 107"/>
              <a:gd name="T29" fmla="*/ 46038 h 34"/>
              <a:gd name="T30" fmla="*/ 7938 w 107"/>
              <a:gd name="T31" fmla="*/ 49213 h 34"/>
              <a:gd name="T32" fmla="*/ 11113 w 107"/>
              <a:gd name="T33" fmla="*/ 50800 h 34"/>
              <a:gd name="T34" fmla="*/ 14288 w 107"/>
              <a:gd name="T35" fmla="*/ 52388 h 34"/>
              <a:gd name="T36" fmla="*/ 19050 w 107"/>
              <a:gd name="T37" fmla="*/ 52388 h 34"/>
              <a:gd name="T38" fmla="*/ 87313 w 107"/>
              <a:gd name="T39" fmla="*/ 52388 h 34"/>
              <a:gd name="T40" fmla="*/ 90488 w 107"/>
              <a:gd name="T41" fmla="*/ 52388 h 34"/>
              <a:gd name="T42" fmla="*/ 93663 w 107"/>
              <a:gd name="T43" fmla="*/ 52388 h 34"/>
              <a:gd name="T44" fmla="*/ 96838 w 107"/>
              <a:gd name="T45" fmla="*/ 50800 h 34"/>
              <a:gd name="T46" fmla="*/ 100013 w 107"/>
              <a:gd name="T47" fmla="*/ 49213 h 34"/>
              <a:gd name="T48" fmla="*/ 101600 w 107"/>
              <a:gd name="T49" fmla="*/ 44450 h 34"/>
              <a:gd name="T50" fmla="*/ 103188 w 107"/>
              <a:gd name="T51" fmla="*/ 42863 h 34"/>
              <a:gd name="T52" fmla="*/ 104775 w 107"/>
              <a:gd name="T53" fmla="*/ 38100 h 34"/>
              <a:gd name="T54" fmla="*/ 106363 w 107"/>
              <a:gd name="T55" fmla="*/ 33338 h 34"/>
              <a:gd name="T56" fmla="*/ 79375 w 107"/>
              <a:gd name="T57" fmla="*/ 30163 h 34"/>
              <a:gd name="T58" fmla="*/ 79375 w 107"/>
              <a:gd name="T59" fmla="*/ 22225 h 34"/>
              <a:gd name="T60" fmla="*/ 80963 w 107"/>
              <a:gd name="T61" fmla="*/ 19050 h 34"/>
              <a:gd name="T62" fmla="*/ 82550 w 107"/>
              <a:gd name="T63" fmla="*/ 15875 h 34"/>
              <a:gd name="T64" fmla="*/ 85725 w 107"/>
              <a:gd name="T65" fmla="*/ 14288 h 34"/>
              <a:gd name="T66" fmla="*/ 88900 w 107"/>
              <a:gd name="T67" fmla="*/ 14288 h 34"/>
              <a:gd name="T68" fmla="*/ 93663 w 107"/>
              <a:gd name="T69" fmla="*/ 14288 h 34"/>
              <a:gd name="T70" fmla="*/ 95250 w 107"/>
              <a:gd name="T71" fmla="*/ 12700 h 34"/>
              <a:gd name="T72" fmla="*/ 168275 w 107"/>
              <a:gd name="T73" fmla="*/ 0 h 3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07" h="34">
                <a:moveTo>
                  <a:pt x="106" y="0"/>
                </a:moveTo>
                <a:lnTo>
                  <a:pt x="60" y="0"/>
                </a:lnTo>
                <a:lnTo>
                  <a:pt x="60" y="1"/>
                </a:lnTo>
                <a:lnTo>
                  <a:pt x="59" y="1"/>
                </a:lnTo>
                <a:lnTo>
                  <a:pt x="57" y="1"/>
                </a:lnTo>
                <a:lnTo>
                  <a:pt x="55" y="1"/>
                </a:lnTo>
                <a:lnTo>
                  <a:pt x="54" y="2"/>
                </a:lnTo>
                <a:lnTo>
                  <a:pt x="52" y="2"/>
                </a:lnTo>
                <a:lnTo>
                  <a:pt x="51" y="2"/>
                </a:lnTo>
                <a:lnTo>
                  <a:pt x="49" y="3"/>
                </a:lnTo>
                <a:lnTo>
                  <a:pt x="47" y="4"/>
                </a:lnTo>
                <a:lnTo>
                  <a:pt x="47" y="5"/>
                </a:lnTo>
                <a:lnTo>
                  <a:pt x="45" y="6"/>
                </a:lnTo>
                <a:lnTo>
                  <a:pt x="44" y="7"/>
                </a:lnTo>
                <a:lnTo>
                  <a:pt x="43" y="8"/>
                </a:lnTo>
                <a:lnTo>
                  <a:pt x="43" y="10"/>
                </a:lnTo>
                <a:lnTo>
                  <a:pt x="43" y="11"/>
                </a:lnTo>
                <a:lnTo>
                  <a:pt x="42" y="13"/>
                </a:lnTo>
                <a:lnTo>
                  <a:pt x="42" y="15"/>
                </a:lnTo>
                <a:lnTo>
                  <a:pt x="42" y="19"/>
                </a:lnTo>
                <a:lnTo>
                  <a:pt x="4" y="19"/>
                </a:lnTo>
                <a:lnTo>
                  <a:pt x="0" y="21"/>
                </a:lnTo>
                <a:lnTo>
                  <a:pt x="0" y="22"/>
                </a:lnTo>
                <a:lnTo>
                  <a:pt x="1" y="23"/>
                </a:lnTo>
                <a:lnTo>
                  <a:pt x="1" y="24"/>
                </a:lnTo>
                <a:lnTo>
                  <a:pt x="1" y="25"/>
                </a:lnTo>
                <a:lnTo>
                  <a:pt x="2" y="27"/>
                </a:lnTo>
                <a:lnTo>
                  <a:pt x="2" y="28"/>
                </a:lnTo>
                <a:lnTo>
                  <a:pt x="3" y="28"/>
                </a:lnTo>
                <a:lnTo>
                  <a:pt x="4" y="29"/>
                </a:lnTo>
                <a:lnTo>
                  <a:pt x="4" y="30"/>
                </a:lnTo>
                <a:lnTo>
                  <a:pt x="5" y="31"/>
                </a:lnTo>
                <a:lnTo>
                  <a:pt x="6" y="32"/>
                </a:lnTo>
                <a:lnTo>
                  <a:pt x="7" y="32"/>
                </a:lnTo>
                <a:lnTo>
                  <a:pt x="9" y="32"/>
                </a:lnTo>
                <a:lnTo>
                  <a:pt x="9" y="33"/>
                </a:lnTo>
                <a:lnTo>
                  <a:pt x="10" y="33"/>
                </a:lnTo>
                <a:lnTo>
                  <a:pt x="12" y="33"/>
                </a:lnTo>
                <a:lnTo>
                  <a:pt x="13" y="33"/>
                </a:lnTo>
                <a:lnTo>
                  <a:pt x="55" y="33"/>
                </a:lnTo>
                <a:lnTo>
                  <a:pt x="56" y="33"/>
                </a:lnTo>
                <a:lnTo>
                  <a:pt x="57" y="33"/>
                </a:lnTo>
                <a:lnTo>
                  <a:pt x="58" y="33"/>
                </a:lnTo>
                <a:lnTo>
                  <a:pt x="59" y="33"/>
                </a:lnTo>
                <a:lnTo>
                  <a:pt x="60" y="32"/>
                </a:lnTo>
                <a:lnTo>
                  <a:pt x="61" y="32"/>
                </a:lnTo>
                <a:lnTo>
                  <a:pt x="62" y="32"/>
                </a:lnTo>
                <a:lnTo>
                  <a:pt x="63" y="31"/>
                </a:lnTo>
                <a:lnTo>
                  <a:pt x="64" y="30"/>
                </a:lnTo>
                <a:lnTo>
                  <a:pt x="64" y="28"/>
                </a:lnTo>
                <a:lnTo>
                  <a:pt x="65" y="28"/>
                </a:lnTo>
                <a:lnTo>
                  <a:pt x="65" y="27"/>
                </a:lnTo>
                <a:lnTo>
                  <a:pt x="66" y="26"/>
                </a:lnTo>
                <a:lnTo>
                  <a:pt x="66" y="24"/>
                </a:lnTo>
                <a:lnTo>
                  <a:pt x="66" y="23"/>
                </a:lnTo>
                <a:lnTo>
                  <a:pt x="67" y="21"/>
                </a:lnTo>
                <a:lnTo>
                  <a:pt x="68" y="19"/>
                </a:lnTo>
                <a:lnTo>
                  <a:pt x="50" y="19"/>
                </a:lnTo>
                <a:lnTo>
                  <a:pt x="50" y="15"/>
                </a:lnTo>
                <a:lnTo>
                  <a:pt x="50" y="14"/>
                </a:lnTo>
                <a:lnTo>
                  <a:pt x="51" y="13"/>
                </a:lnTo>
                <a:lnTo>
                  <a:pt x="51" y="12"/>
                </a:lnTo>
                <a:lnTo>
                  <a:pt x="51" y="11"/>
                </a:lnTo>
                <a:lnTo>
                  <a:pt x="52" y="10"/>
                </a:lnTo>
                <a:lnTo>
                  <a:pt x="53" y="10"/>
                </a:lnTo>
                <a:lnTo>
                  <a:pt x="54" y="9"/>
                </a:lnTo>
                <a:lnTo>
                  <a:pt x="55" y="9"/>
                </a:lnTo>
                <a:lnTo>
                  <a:pt x="56" y="9"/>
                </a:lnTo>
                <a:lnTo>
                  <a:pt x="57" y="9"/>
                </a:lnTo>
                <a:lnTo>
                  <a:pt x="59" y="9"/>
                </a:lnTo>
                <a:lnTo>
                  <a:pt x="59" y="8"/>
                </a:lnTo>
                <a:lnTo>
                  <a:pt x="60" y="8"/>
                </a:lnTo>
                <a:lnTo>
                  <a:pt x="106" y="8"/>
                </a:lnTo>
                <a:lnTo>
                  <a:pt x="106" y="0"/>
                </a:lnTo>
              </a:path>
            </a:pathLst>
          </a:custGeom>
          <a:solidFill>
            <a:srgbClr val="ABABAB"/>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80" name="Freeform 144">
            <a:extLst>
              <a:ext uri="{FF2B5EF4-FFF2-40B4-BE49-F238E27FC236}">
                <a16:creationId xmlns:a16="http://schemas.microsoft.com/office/drawing/2014/main" id="{B757D08F-B056-4DFB-975E-A9193D1B30A1}"/>
              </a:ext>
            </a:extLst>
          </p:cNvPr>
          <p:cNvSpPr>
            <a:spLocks/>
          </p:cNvSpPr>
          <p:nvPr/>
        </p:nvSpPr>
        <p:spPr bwMode="auto">
          <a:xfrm>
            <a:off x="7222630" y="2361903"/>
            <a:ext cx="147339" cy="34230"/>
          </a:xfrm>
          <a:custGeom>
            <a:avLst/>
            <a:gdLst>
              <a:gd name="T0" fmla="*/ 146050 w 99"/>
              <a:gd name="T1" fmla="*/ 0 h 23"/>
              <a:gd name="T2" fmla="*/ 7937 w 99"/>
              <a:gd name="T3" fmla="*/ 0 h 23"/>
              <a:gd name="T4" fmla="*/ 6350 w 99"/>
              <a:gd name="T5" fmla="*/ 0 h 23"/>
              <a:gd name="T6" fmla="*/ 4762 w 99"/>
              <a:gd name="T7" fmla="*/ 0 h 23"/>
              <a:gd name="T8" fmla="*/ 3175 w 99"/>
              <a:gd name="T9" fmla="*/ 0 h 23"/>
              <a:gd name="T10" fmla="*/ 1587 w 99"/>
              <a:gd name="T11" fmla="*/ 1587 h 23"/>
              <a:gd name="T12" fmla="*/ 1587 w 99"/>
              <a:gd name="T13" fmla="*/ 3175 h 23"/>
              <a:gd name="T14" fmla="*/ 1587 w 99"/>
              <a:gd name="T15" fmla="*/ 4762 h 23"/>
              <a:gd name="T16" fmla="*/ 1587 w 99"/>
              <a:gd name="T17" fmla="*/ 6350 h 23"/>
              <a:gd name="T18" fmla="*/ 0 w 99"/>
              <a:gd name="T19" fmla="*/ 6350 h 23"/>
              <a:gd name="T20" fmla="*/ 0 w 99"/>
              <a:gd name="T21" fmla="*/ 7937 h 23"/>
              <a:gd name="T22" fmla="*/ 0 w 99"/>
              <a:gd name="T23" fmla="*/ 26987 h 23"/>
              <a:gd name="T24" fmla="*/ 1587 w 99"/>
              <a:gd name="T25" fmla="*/ 28575 h 23"/>
              <a:gd name="T26" fmla="*/ 1587 w 99"/>
              <a:gd name="T27" fmla="*/ 30162 h 23"/>
              <a:gd name="T28" fmla="*/ 1587 w 99"/>
              <a:gd name="T29" fmla="*/ 31750 h 23"/>
              <a:gd name="T30" fmla="*/ 1587 w 99"/>
              <a:gd name="T31" fmla="*/ 33337 h 23"/>
              <a:gd name="T32" fmla="*/ 3175 w 99"/>
              <a:gd name="T33" fmla="*/ 34925 h 23"/>
              <a:gd name="T34" fmla="*/ 4762 w 99"/>
              <a:gd name="T35" fmla="*/ 34925 h 23"/>
              <a:gd name="T36" fmla="*/ 6350 w 99"/>
              <a:gd name="T37" fmla="*/ 34925 h 23"/>
              <a:gd name="T38" fmla="*/ 7937 w 99"/>
              <a:gd name="T39" fmla="*/ 34925 h 23"/>
              <a:gd name="T40" fmla="*/ 146050 w 99"/>
              <a:gd name="T41" fmla="*/ 34925 h 23"/>
              <a:gd name="T42" fmla="*/ 147637 w 99"/>
              <a:gd name="T43" fmla="*/ 34925 h 23"/>
              <a:gd name="T44" fmla="*/ 149225 w 99"/>
              <a:gd name="T45" fmla="*/ 34925 h 23"/>
              <a:gd name="T46" fmla="*/ 150812 w 99"/>
              <a:gd name="T47" fmla="*/ 34925 h 23"/>
              <a:gd name="T48" fmla="*/ 152400 w 99"/>
              <a:gd name="T49" fmla="*/ 33337 h 23"/>
              <a:gd name="T50" fmla="*/ 153987 w 99"/>
              <a:gd name="T51" fmla="*/ 31750 h 23"/>
              <a:gd name="T52" fmla="*/ 155575 w 99"/>
              <a:gd name="T53" fmla="*/ 30162 h 23"/>
              <a:gd name="T54" fmla="*/ 155575 w 99"/>
              <a:gd name="T55" fmla="*/ 28575 h 23"/>
              <a:gd name="T56" fmla="*/ 155575 w 99"/>
              <a:gd name="T57" fmla="*/ 26987 h 23"/>
              <a:gd name="T58" fmla="*/ 155575 w 99"/>
              <a:gd name="T59" fmla="*/ 7937 h 23"/>
              <a:gd name="T60" fmla="*/ 155575 w 99"/>
              <a:gd name="T61" fmla="*/ 6350 h 23"/>
              <a:gd name="T62" fmla="*/ 155575 w 99"/>
              <a:gd name="T63" fmla="*/ 4762 h 23"/>
              <a:gd name="T64" fmla="*/ 153987 w 99"/>
              <a:gd name="T65" fmla="*/ 3175 h 23"/>
              <a:gd name="T66" fmla="*/ 152400 w 99"/>
              <a:gd name="T67" fmla="*/ 1587 h 23"/>
              <a:gd name="T68" fmla="*/ 150812 w 99"/>
              <a:gd name="T69" fmla="*/ 0 h 23"/>
              <a:gd name="T70" fmla="*/ 149225 w 99"/>
              <a:gd name="T71" fmla="*/ 0 h 23"/>
              <a:gd name="T72" fmla="*/ 147637 w 99"/>
              <a:gd name="T73" fmla="*/ 0 h 23"/>
              <a:gd name="T74" fmla="*/ 146050 w 99"/>
              <a:gd name="T75" fmla="*/ 0 h 2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99" h="23">
                <a:moveTo>
                  <a:pt x="92" y="0"/>
                </a:moveTo>
                <a:lnTo>
                  <a:pt x="5" y="0"/>
                </a:lnTo>
                <a:lnTo>
                  <a:pt x="4" y="0"/>
                </a:lnTo>
                <a:lnTo>
                  <a:pt x="3" y="0"/>
                </a:lnTo>
                <a:lnTo>
                  <a:pt x="2" y="0"/>
                </a:lnTo>
                <a:lnTo>
                  <a:pt x="1" y="1"/>
                </a:lnTo>
                <a:lnTo>
                  <a:pt x="1" y="2"/>
                </a:lnTo>
                <a:lnTo>
                  <a:pt x="1" y="3"/>
                </a:lnTo>
                <a:lnTo>
                  <a:pt x="1" y="4"/>
                </a:lnTo>
                <a:lnTo>
                  <a:pt x="0" y="4"/>
                </a:lnTo>
                <a:lnTo>
                  <a:pt x="0" y="5"/>
                </a:lnTo>
                <a:lnTo>
                  <a:pt x="0" y="17"/>
                </a:lnTo>
                <a:lnTo>
                  <a:pt x="1" y="18"/>
                </a:lnTo>
                <a:lnTo>
                  <a:pt x="1" y="19"/>
                </a:lnTo>
                <a:lnTo>
                  <a:pt x="1" y="20"/>
                </a:lnTo>
                <a:lnTo>
                  <a:pt x="1" y="21"/>
                </a:lnTo>
                <a:lnTo>
                  <a:pt x="2" y="22"/>
                </a:lnTo>
                <a:lnTo>
                  <a:pt x="3" y="22"/>
                </a:lnTo>
                <a:lnTo>
                  <a:pt x="4" y="22"/>
                </a:lnTo>
                <a:lnTo>
                  <a:pt x="5" y="22"/>
                </a:lnTo>
                <a:lnTo>
                  <a:pt x="92" y="22"/>
                </a:lnTo>
                <a:lnTo>
                  <a:pt x="93" y="22"/>
                </a:lnTo>
                <a:lnTo>
                  <a:pt x="94" y="22"/>
                </a:lnTo>
                <a:lnTo>
                  <a:pt x="95" y="22"/>
                </a:lnTo>
                <a:lnTo>
                  <a:pt x="96" y="21"/>
                </a:lnTo>
                <a:lnTo>
                  <a:pt x="97" y="20"/>
                </a:lnTo>
                <a:lnTo>
                  <a:pt x="98" y="19"/>
                </a:lnTo>
                <a:lnTo>
                  <a:pt x="98" y="18"/>
                </a:lnTo>
                <a:lnTo>
                  <a:pt x="98" y="17"/>
                </a:lnTo>
                <a:lnTo>
                  <a:pt x="98" y="5"/>
                </a:lnTo>
                <a:lnTo>
                  <a:pt x="98" y="4"/>
                </a:lnTo>
                <a:lnTo>
                  <a:pt x="98" y="3"/>
                </a:lnTo>
                <a:lnTo>
                  <a:pt x="97" y="2"/>
                </a:lnTo>
                <a:lnTo>
                  <a:pt x="96" y="1"/>
                </a:lnTo>
                <a:lnTo>
                  <a:pt x="95" y="0"/>
                </a:lnTo>
                <a:lnTo>
                  <a:pt x="94" y="0"/>
                </a:lnTo>
                <a:lnTo>
                  <a:pt x="93" y="0"/>
                </a:lnTo>
                <a:lnTo>
                  <a:pt x="92" y="0"/>
                </a:lnTo>
              </a:path>
            </a:pathLst>
          </a:custGeom>
          <a:solidFill>
            <a:srgbClr val="850202"/>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81" name="Line 145">
            <a:extLst>
              <a:ext uri="{FF2B5EF4-FFF2-40B4-BE49-F238E27FC236}">
                <a16:creationId xmlns:a16="http://schemas.microsoft.com/office/drawing/2014/main" id="{A1EB0DE7-2387-44A9-B345-222260804D97}"/>
              </a:ext>
            </a:extLst>
          </p:cNvPr>
          <p:cNvSpPr>
            <a:spLocks noChangeShapeType="1"/>
          </p:cNvSpPr>
          <p:nvPr/>
        </p:nvSpPr>
        <p:spPr bwMode="auto">
          <a:xfrm flipH="1">
            <a:off x="7067848" y="2403575"/>
            <a:ext cx="99714" cy="0"/>
          </a:xfrm>
          <a:prstGeom prst="line">
            <a:avLst/>
          </a:prstGeom>
          <a:noFill/>
          <a:ln w="127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82" name="Freeform 146">
            <a:extLst>
              <a:ext uri="{FF2B5EF4-FFF2-40B4-BE49-F238E27FC236}">
                <a16:creationId xmlns:a16="http://schemas.microsoft.com/office/drawing/2014/main" id="{1D213308-DE3A-4224-AA68-7D373E1C2A64}"/>
              </a:ext>
            </a:extLst>
          </p:cNvPr>
          <p:cNvSpPr>
            <a:spLocks/>
          </p:cNvSpPr>
          <p:nvPr/>
        </p:nvSpPr>
        <p:spPr bwMode="auto">
          <a:xfrm>
            <a:off x="7079755" y="2406552"/>
            <a:ext cx="80367" cy="8930"/>
          </a:xfrm>
          <a:custGeom>
            <a:avLst/>
            <a:gdLst>
              <a:gd name="T0" fmla="*/ 84108 w 53"/>
              <a:gd name="T1" fmla="*/ 0 h 6"/>
              <a:gd name="T2" fmla="*/ 84108 w 53"/>
              <a:gd name="T3" fmla="*/ 1588 h 6"/>
              <a:gd name="T4" fmla="*/ 82490 w 53"/>
              <a:gd name="T5" fmla="*/ 3175 h 6"/>
              <a:gd name="T6" fmla="*/ 80873 w 53"/>
              <a:gd name="T7" fmla="*/ 4763 h 6"/>
              <a:gd name="T8" fmla="*/ 80873 w 53"/>
              <a:gd name="T9" fmla="*/ 6350 h 6"/>
              <a:gd name="T10" fmla="*/ 79255 w 53"/>
              <a:gd name="T11" fmla="*/ 6350 h 6"/>
              <a:gd name="T12" fmla="*/ 77638 w 53"/>
              <a:gd name="T13" fmla="*/ 7938 h 6"/>
              <a:gd name="T14" fmla="*/ 76020 w 53"/>
              <a:gd name="T15" fmla="*/ 7938 h 6"/>
              <a:gd name="T16" fmla="*/ 74403 w 53"/>
              <a:gd name="T17" fmla="*/ 7938 h 6"/>
              <a:gd name="T18" fmla="*/ 0 w 53"/>
              <a:gd name="T19" fmla="*/ 7938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3" h="6">
                <a:moveTo>
                  <a:pt x="52" y="0"/>
                </a:moveTo>
                <a:lnTo>
                  <a:pt x="52" y="1"/>
                </a:lnTo>
                <a:lnTo>
                  <a:pt x="51" y="2"/>
                </a:lnTo>
                <a:lnTo>
                  <a:pt x="50" y="3"/>
                </a:lnTo>
                <a:lnTo>
                  <a:pt x="50" y="4"/>
                </a:lnTo>
                <a:lnTo>
                  <a:pt x="49" y="4"/>
                </a:lnTo>
                <a:lnTo>
                  <a:pt x="48" y="5"/>
                </a:lnTo>
                <a:lnTo>
                  <a:pt x="47" y="5"/>
                </a:lnTo>
                <a:lnTo>
                  <a:pt x="46" y="5"/>
                </a:lnTo>
                <a:lnTo>
                  <a:pt x="0" y="5"/>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83" name="Line 147">
            <a:extLst>
              <a:ext uri="{FF2B5EF4-FFF2-40B4-BE49-F238E27FC236}">
                <a16:creationId xmlns:a16="http://schemas.microsoft.com/office/drawing/2014/main" id="{03901726-829F-4419-BB50-723978DE29CC}"/>
              </a:ext>
            </a:extLst>
          </p:cNvPr>
          <p:cNvSpPr>
            <a:spLocks noChangeShapeType="1"/>
          </p:cNvSpPr>
          <p:nvPr/>
        </p:nvSpPr>
        <p:spPr bwMode="auto">
          <a:xfrm flipH="1">
            <a:off x="7148216" y="2382739"/>
            <a:ext cx="78878" cy="0"/>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84" name="Freeform 148">
            <a:extLst>
              <a:ext uri="{FF2B5EF4-FFF2-40B4-BE49-F238E27FC236}">
                <a16:creationId xmlns:a16="http://schemas.microsoft.com/office/drawing/2014/main" id="{F6C28795-6BC3-44BB-BB66-FE84D222DD32}"/>
              </a:ext>
            </a:extLst>
          </p:cNvPr>
          <p:cNvSpPr>
            <a:spLocks/>
          </p:cNvSpPr>
          <p:nvPr/>
        </p:nvSpPr>
        <p:spPr bwMode="auto">
          <a:xfrm>
            <a:off x="7233048" y="2370832"/>
            <a:ext cx="133945" cy="23813"/>
          </a:xfrm>
          <a:custGeom>
            <a:avLst/>
            <a:gdLst>
              <a:gd name="T0" fmla="*/ 0 w 90"/>
              <a:gd name="T1" fmla="*/ 23813 h 16"/>
              <a:gd name="T2" fmla="*/ 131763 w 90"/>
              <a:gd name="T3" fmla="*/ 23813 h 16"/>
              <a:gd name="T4" fmla="*/ 133350 w 90"/>
              <a:gd name="T5" fmla="*/ 23813 h 16"/>
              <a:gd name="T6" fmla="*/ 134938 w 90"/>
              <a:gd name="T7" fmla="*/ 22225 h 16"/>
              <a:gd name="T8" fmla="*/ 136525 w 90"/>
              <a:gd name="T9" fmla="*/ 22225 h 16"/>
              <a:gd name="T10" fmla="*/ 138113 w 90"/>
              <a:gd name="T11" fmla="*/ 20638 h 16"/>
              <a:gd name="T12" fmla="*/ 139700 w 90"/>
              <a:gd name="T13" fmla="*/ 19050 h 16"/>
              <a:gd name="T14" fmla="*/ 139700 w 90"/>
              <a:gd name="T15" fmla="*/ 17463 h 16"/>
              <a:gd name="T16" fmla="*/ 141288 w 90"/>
              <a:gd name="T17" fmla="*/ 15875 h 16"/>
              <a:gd name="T18" fmla="*/ 141288 w 90"/>
              <a:gd name="T19" fmla="*/ 14288 h 16"/>
              <a:gd name="T20" fmla="*/ 141288 w 90"/>
              <a:gd name="T21" fmla="*/ 0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90" h="16">
                <a:moveTo>
                  <a:pt x="0" y="15"/>
                </a:moveTo>
                <a:lnTo>
                  <a:pt x="83" y="15"/>
                </a:lnTo>
                <a:lnTo>
                  <a:pt x="84" y="15"/>
                </a:lnTo>
                <a:lnTo>
                  <a:pt x="85" y="14"/>
                </a:lnTo>
                <a:lnTo>
                  <a:pt x="86" y="14"/>
                </a:lnTo>
                <a:lnTo>
                  <a:pt x="87" y="13"/>
                </a:lnTo>
                <a:lnTo>
                  <a:pt x="88" y="12"/>
                </a:lnTo>
                <a:lnTo>
                  <a:pt x="88" y="11"/>
                </a:lnTo>
                <a:lnTo>
                  <a:pt x="89" y="10"/>
                </a:lnTo>
                <a:lnTo>
                  <a:pt x="89" y="9"/>
                </a:lnTo>
                <a:lnTo>
                  <a:pt x="89"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85" name="Freeform 149">
            <a:extLst>
              <a:ext uri="{FF2B5EF4-FFF2-40B4-BE49-F238E27FC236}">
                <a16:creationId xmlns:a16="http://schemas.microsoft.com/office/drawing/2014/main" id="{95206F20-D77A-44C5-A196-F18C7243645B}"/>
              </a:ext>
            </a:extLst>
          </p:cNvPr>
          <p:cNvSpPr>
            <a:spLocks/>
          </p:cNvSpPr>
          <p:nvPr/>
        </p:nvSpPr>
        <p:spPr bwMode="auto">
          <a:xfrm>
            <a:off x="7017247" y="2628305"/>
            <a:ext cx="366117" cy="56555"/>
          </a:xfrm>
          <a:custGeom>
            <a:avLst/>
            <a:gdLst>
              <a:gd name="T0" fmla="*/ 0 w 245"/>
              <a:gd name="T1" fmla="*/ 0 h 38"/>
              <a:gd name="T2" fmla="*/ 293292 w 245"/>
              <a:gd name="T3" fmla="*/ 0 h 38"/>
              <a:gd name="T4" fmla="*/ 388931 w 245"/>
              <a:gd name="T5" fmla="*/ 55563 h 38"/>
              <a:gd name="T6" fmla="*/ 388931 w 245"/>
              <a:gd name="T7" fmla="*/ 58738 h 38"/>
              <a:gd name="T8" fmla="*/ 49413 w 245"/>
              <a:gd name="T9" fmla="*/ 58738 h 38"/>
              <a:gd name="T10" fmla="*/ 0 w 245"/>
              <a:gd name="T11" fmla="*/ 4763 h 38"/>
              <a:gd name="T12" fmla="*/ 0 w 245"/>
              <a:gd name="T13" fmla="*/ 0 h 3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45" h="38">
                <a:moveTo>
                  <a:pt x="0" y="0"/>
                </a:moveTo>
                <a:lnTo>
                  <a:pt x="184" y="0"/>
                </a:lnTo>
                <a:lnTo>
                  <a:pt x="244" y="35"/>
                </a:lnTo>
                <a:lnTo>
                  <a:pt x="244" y="37"/>
                </a:lnTo>
                <a:lnTo>
                  <a:pt x="31" y="37"/>
                </a:lnTo>
                <a:lnTo>
                  <a:pt x="0" y="3"/>
                </a:lnTo>
                <a:lnTo>
                  <a:pt x="0" y="0"/>
                </a:lnTo>
              </a:path>
            </a:pathLst>
          </a:custGeom>
          <a:solidFill>
            <a:srgbClr val="ABABAB"/>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86" name="Freeform 150">
            <a:extLst>
              <a:ext uri="{FF2B5EF4-FFF2-40B4-BE49-F238E27FC236}">
                <a16:creationId xmlns:a16="http://schemas.microsoft.com/office/drawing/2014/main" id="{BDBED7E4-0A00-4AB0-9DA2-7C2AE83C2E26}"/>
              </a:ext>
            </a:extLst>
          </p:cNvPr>
          <p:cNvSpPr>
            <a:spLocks/>
          </p:cNvSpPr>
          <p:nvPr/>
        </p:nvSpPr>
        <p:spPr bwMode="auto">
          <a:xfrm>
            <a:off x="7161609" y="2646165"/>
            <a:ext cx="95250" cy="10418"/>
          </a:xfrm>
          <a:custGeom>
            <a:avLst/>
            <a:gdLst>
              <a:gd name="T0" fmla="*/ 0 w 64"/>
              <a:gd name="T1" fmla="*/ 0 h 7"/>
              <a:gd name="T2" fmla="*/ 85725 w 64"/>
              <a:gd name="T3" fmla="*/ 0 h 7"/>
              <a:gd name="T4" fmla="*/ 100013 w 64"/>
              <a:gd name="T5" fmla="*/ 9525 h 7"/>
              <a:gd name="T6" fmla="*/ 12700 w 64"/>
              <a:gd name="T7" fmla="*/ 9525 h 7"/>
              <a:gd name="T8" fmla="*/ 0 w 64"/>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 h="7">
                <a:moveTo>
                  <a:pt x="0" y="0"/>
                </a:moveTo>
                <a:lnTo>
                  <a:pt x="54" y="0"/>
                </a:lnTo>
                <a:lnTo>
                  <a:pt x="63" y="6"/>
                </a:lnTo>
                <a:lnTo>
                  <a:pt x="8" y="6"/>
                </a:lnTo>
                <a:lnTo>
                  <a:pt x="0" y="0"/>
                </a:lnTo>
              </a:path>
            </a:pathLst>
          </a:custGeom>
          <a:solidFill>
            <a:srgbClr val="ABABAB"/>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87" name="Freeform 151">
            <a:extLst>
              <a:ext uri="{FF2B5EF4-FFF2-40B4-BE49-F238E27FC236}">
                <a16:creationId xmlns:a16="http://schemas.microsoft.com/office/drawing/2014/main" id="{53E608EA-9278-4273-8A07-82013B568A1C}"/>
              </a:ext>
            </a:extLst>
          </p:cNvPr>
          <p:cNvSpPr>
            <a:spLocks/>
          </p:cNvSpPr>
          <p:nvPr/>
        </p:nvSpPr>
        <p:spPr bwMode="auto">
          <a:xfrm>
            <a:off x="7020224" y="2629794"/>
            <a:ext cx="340816" cy="52089"/>
          </a:xfrm>
          <a:custGeom>
            <a:avLst/>
            <a:gdLst>
              <a:gd name="T0" fmla="*/ 0 w 230"/>
              <a:gd name="T1" fmla="*/ 0 h 35"/>
              <a:gd name="T2" fmla="*/ 48998 w 230"/>
              <a:gd name="T3" fmla="*/ 53975 h 35"/>
              <a:gd name="T4" fmla="*/ 361956 w 230"/>
              <a:gd name="T5" fmla="*/ 53975 h 35"/>
              <a:gd name="T6" fmla="*/ 0 60000 65536"/>
              <a:gd name="T7" fmla="*/ 0 60000 65536"/>
              <a:gd name="T8" fmla="*/ 0 60000 65536"/>
            </a:gdLst>
            <a:ahLst/>
            <a:cxnLst>
              <a:cxn ang="T6">
                <a:pos x="T0" y="T1"/>
              </a:cxn>
              <a:cxn ang="T7">
                <a:pos x="T2" y="T3"/>
              </a:cxn>
              <a:cxn ang="T8">
                <a:pos x="T4" y="T5"/>
              </a:cxn>
            </a:cxnLst>
            <a:rect l="0" t="0" r="r" b="b"/>
            <a:pathLst>
              <a:path w="230" h="35">
                <a:moveTo>
                  <a:pt x="0" y="0"/>
                </a:moveTo>
                <a:lnTo>
                  <a:pt x="31" y="34"/>
                </a:lnTo>
                <a:lnTo>
                  <a:pt x="229" y="34"/>
                </a:lnTo>
              </a:path>
            </a:pathLst>
          </a:custGeom>
          <a:noFill/>
          <a:ln w="12700" cap="rnd" cmpd="sng">
            <a:solidFill>
              <a:srgbClr val="FFFFFF"/>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88" name="Line 152">
            <a:extLst>
              <a:ext uri="{FF2B5EF4-FFF2-40B4-BE49-F238E27FC236}">
                <a16:creationId xmlns:a16="http://schemas.microsoft.com/office/drawing/2014/main" id="{8877356A-1AAB-4A18-BECC-E68593BC8BF5}"/>
              </a:ext>
            </a:extLst>
          </p:cNvPr>
          <p:cNvSpPr>
            <a:spLocks noChangeShapeType="1"/>
          </p:cNvSpPr>
          <p:nvPr/>
        </p:nvSpPr>
        <p:spPr bwMode="auto">
          <a:xfrm>
            <a:off x="7366992" y="2680395"/>
            <a:ext cx="7442" cy="0"/>
          </a:xfrm>
          <a:prstGeom prst="line">
            <a:avLst/>
          </a:prstGeom>
          <a:noFill/>
          <a:ln w="127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89" name="Freeform 153">
            <a:extLst>
              <a:ext uri="{FF2B5EF4-FFF2-40B4-BE49-F238E27FC236}">
                <a16:creationId xmlns:a16="http://schemas.microsoft.com/office/drawing/2014/main" id="{36127C8F-6D60-455F-A090-4D6F37A1A0ED}"/>
              </a:ext>
            </a:extLst>
          </p:cNvPr>
          <p:cNvSpPr>
            <a:spLocks/>
          </p:cNvSpPr>
          <p:nvPr/>
        </p:nvSpPr>
        <p:spPr bwMode="auto">
          <a:xfrm>
            <a:off x="7158633" y="2647653"/>
            <a:ext cx="101203" cy="13394"/>
          </a:xfrm>
          <a:custGeom>
            <a:avLst/>
            <a:gdLst>
              <a:gd name="T0" fmla="*/ 0 w 68"/>
              <a:gd name="T1" fmla="*/ 0 h 9"/>
              <a:gd name="T2" fmla="*/ 15875 w 68"/>
              <a:gd name="T3" fmla="*/ 12700 h 9"/>
              <a:gd name="T4" fmla="*/ 106363 w 68"/>
              <a:gd name="T5" fmla="*/ 12700 h 9"/>
              <a:gd name="T6" fmla="*/ 104775 w 68"/>
              <a:gd name="T7" fmla="*/ 7937 h 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8" h="9">
                <a:moveTo>
                  <a:pt x="0" y="0"/>
                </a:moveTo>
                <a:lnTo>
                  <a:pt x="10" y="8"/>
                </a:lnTo>
                <a:lnTo>
                  <a:pt x="67" y="8"/>
                </a:lnTo>
                <a:lnTo>
                  <a:pt x="66" y="5"/>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90" name="Line 154">
            <a:extLst>
              <a:ext uri="{FF2B5EF4-FFF2-40B4-BE49-F238E27FC236}">
                <a16:creationId xmlns:a16="http://schemas.microsoft.com/office/drawing/2014/main" id="{01468487-7F0E-4B40-8735-CA5745EB7E98}"/>
              </a:ext>
            </a:extLst>
          </p:cNvPr>
          <p:cNvSpPr>
            <a:spLocks noChangeShapeType="1"/>
          </p:cNvSpPr>
          <p:nvPr/>
        </p:nvSpPr>
        <p:spPr bwMode="auto">
          <a:xfrm>
            <a:off x="7173516" y="2656583"/>
            <a:ext cx="0" cy="2977"/>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91" name="Freeform 155">
            <a:extLst>
              <a:ext uri="{FF2B5EF4-FFF2-40B4-BE49-F238E27FC236}">
                <a16:creationId xmlns:a16="http://schemas.microsoft.com/office/drawing/2014/main" id="{885E2213-21CF-40D7-8C3B-D791D2CAEE96}"/>
              </a:ext>
            </a:extLst>
          </p:cNvPr>
          <p:cNvSpPr>
            <a:spLocks/>
          </p:cNvSpPr>
          <p:nvPr/>
        </p:nvSpPr>
        <p:spPr bwMode="auto">
          <a:xfrm>
            <a:off x="7048500" y="2628305"/>
            <a:ext cx="171153" cy="20836"/>
          </a:xfrm>
          <a:custGeom>
            <a:avLst/>
            <a:gdLst>
              <a:gd name="T0" fmla="*/ 171450 w 115"/>
              <a:gd name="T1" fmla="*/ 20638 h 14"/>
              <a:gd name="T2" fmla="*/ 163513 w 115"/>
              <a:gd name="T3" fmla="*/ 19050 h 14"/>
              <a:gd name="T4" fmla="*/ 166688 w 115"/>
              <a:gd name="T5" fmla="*/ 12700 h 14"/>
              <a:gd name="T6" fmla="*/ 168275 w 115"/>
              <a:gd name="T7" fmla="*/ 12700 h 14"/>
              <a:gd name="T8" fmla="*/ 166688 w 115"/>
              <a:gd name="T9" fmla="*/ 11113 h 14"/>
              <a:gd name="T10" fmla="*/ 163513 w 115"/>
              <a:gd name="T11" fmla="*/ 11113 h 14"/>
              <a:gd name="T12" fmla="*/ 160338 w 115"/>
              <a:gd name="T13" fmla="*/ 11113 h 14"/>
              <a:gd name="T14" fmla="*/ 157163 w 115"/>
              <a:gd name="T15" fmla="*/ 9525 h 14"/>
              <a:gd name="T16" fmla="*/ 153988 w 115"/>
              <a:gd name="T17" fmla="*/ 9525 h 14"/>
              <a:gd name="T18" fmla="*/ 150813 w 115"/>
              <a:gd name="T19" fmla="*/ 9525 h 14"/>
              <a:gd name="T20" fmla="*/ 147638 w 115"/>
              <a:gd name="T21" fmla="*/ 9525 h 14"/>
              <a:gd name="T22" fmla="*/ 144463 w 115"/>
              <a:gd name="T23" fmla="*/ 9525 h 14"/>
              <a:gd name="T24" fmla="*/ 141288 w 115"/>
              <a:gd name="T25" fmla="*/ 9525 h 14"/>
              <a:gd name="T26" fmla="*/ 139700 w 115"/>
              <a:gd name="T27" fmla="*/ 9525 h 14"/>
              <a:gd name="T28" fmla="*/ 138113 w 115"/>
              <a:gd name="T29" fmla="*/ 9525 h 14"/>
              <a:gd name="T30" fmla="*/ 133350 w 115"/>
              <a:gd name="T31" fmla="*/ 19050 h 14"/>
              <a:gd name="T32" fmla="*/ 120650 w 115"/>
              <a:gd name="T33" fmla="*/ 19050 h 14"/>
              <a:gd name="T34" fmla="*/ 117475 w 115"/>
              <a:gd name="T35" fmla="*/ 19050 h 14"/>
              <a:gd name="T36" fmla="*/ 14288 w 115"/>
              <a:gd name="T37" fmla="*/ 19050 h 14"/>
              <a:gd name="T38" fmla="*/ 12700 w 115"/>
              <a:gd name="T39" fmla="*/ 19050 h 14"/>
              <a:gd name="T40" fmla="*/ 11113 w 115"/>
              <a:gd name="T41" fmla="*/ 19050 h 14"/>
              <a:gd name="T42" fmla="*/ 9525 w 115"/>
              <a:gd name="T43" fmla="*/ 19050 h 14"/>
              <a:gd name="T44" fmla="*/ 6350 w 115"/>
              <a:gd name="T45" fmla="*/ 17463 h 14"/>
              <a:gd name="T46" fmla="*/ 6350 w 115"/>
              <a:gd name="T47" fmla="*/ 15875 h 14"/>
              <a:gd name="T48" fmla="*/ 4763 w 115"/>
              <a:gd name="T49" fmla="*/ 14288 h 14"/>
              <a:gd name="T50" fmla="*/ 1588 w 115"/>
              <a:gd name="T51" fmla="*/ 12700 h 14"/>
              <a:gd name="T52" fmla="*/ 0 w 115"/>
              <a:gd name="T53" fmla="*/ 11113 h 14"/>
              <a:gd name="T54" fmla="*/ 0 w 115"/>
              <a:gd name="T55" fmla="*/ 9525 h 14"/>
              <a:gd name="T56" fmla="*/ 0 w 115"/>
              <a:gd name="T57" fmla="*/ 6350 h 14"/>
              <a:gd name="T58" fmla="*/ 0 w 115"/>
              <a:gd name="T59" fmla="*/ 4763 h 14"/>
              <a:gd name="T60" fmla="*/ 0 w 115"/>
              <a:gd name="T61" fmla="*/ 3175 h 14"/>
              <a:gd name="T62" fmla="*/ 0 w 115"/>
              <a:gd name="T63" fmla="*/ 1588 h 14"/>
              <a:gd name="T64" fmla="*/ 1588 w 115"/>
              <a:gd name="T65" fmla="*/ 1588 h 14"/>
              <a:gd name="T66" fmla="*/ 4763 w 115"/>
              <a:gd name="T67" fmla="*/ 0 h 14"/>
              <a:gd name="T68" fmla="*/ 133350 w 115"/>
              <a:gd name="T69" fmla="*/ 0 h 14"/>
              <a:gd name="T70" fmla="*/ 138113 w 115"/>
              <a:gd name="T71" fmla="*/ 4763 h 14"/>
              <a:gd name="T72" fmla="*/ 139700 w 115"/>
              <a:gd name="T73" fmla="*/ 4763 h 14"/>
              <a:gd name="T74" fmla="*/ 144463 w 115"/>
              <a:gd name="T75" fmla="*/ 4763 h 14"/>
              <a:gd name="T76" fmla="*/ 147638 w 115"/>
              <a:gd name="T77" fmla="*/ 4763 h 14"/>
              <a:gd name="T78" fmla="*/ 150813 w 115"/>
              <a:gd name="T79" fmla="*/ 4763 h 14"/>
              <a:gd name="T80" fmla="*/ 155575 w 115"/>
              <a:gd name="T81" fmla="*/ 4763 h 14"/>
              <a:gd name="T82" fmla="*/ 160338 w 115"/>
              <a:gd name="T83" fmla="*/ 4763 h 14"/>
              <a:gd name="T84" fmla="*/ 163513 w 115"/>
              <a:gd name="T85" fmla="*/ 4763 h 14"/>
              <a:gd name="T86" fmla="*/ 166688 w 115"/>
              <a:gd name="T87" fmla="*/ 4763 h 14"/>
              <a:gd name="T88" fmla="*/ 171450 w 115"/>
              <a:gd name="T89" fmla="*/ 4763 h 14"/>
              <a:gd name="T90" fmla="*/ 173038 w 115"/>
              <a:gd name="T91" fmla="*/ 4763 h 14"/>
              <a:gd name="T92" fmla="*/ 177800 w 115"/>
              <a:gd name="T93" fmla="*/ 4763 h 14"/>
              <a:gd name="T94" fmla="*/ 179388 w 115"/>
              <a:gd name="T95" fmla="*/ 4763 h 14"/>
              <a:gd name="T96" fmla="*/ 180975 w 115"/>
              <a:gd name="T97" fmla="*/ 6350 h 14"/>
              <a:gd name="T98" fmla="*/ 180975 w 115"/>
              <a:gd name="T99" fmla="*/ 7938 h 14"/>
              <a:gd name="T100" fmla="*/ 180975 w 115"/>
              <a:gd name="T101" fmla="*/ 9525 h 14"/>
              <a:gd name="T102" fmla="*/ 180975 w 115"/>
              <a:gd name="T103" fmla="*/ 11113 h 14"/>
              <a:gd name="T104" fmla="*/ 171450 w 115"/>
              <a:gd name="T105" fmla="*/ 20638 h 1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115" h="14">
                <a:moveTo>
                  <a:pt x="108" y="13"/>
                </a:moveTo>
                <a:lnTo>
                  <a:pt x="103" y="12"/>
                </a:lnTo>
                <a:lnTo>
                  <a:pt x="105" y="8"/>
                </a:lnTo>
                <a:lnTo>
                  <a:pt x="106" y="8"/>
                </a:lnTo>
                <a:lnTo>
                  <a:pt x="105" y="7"/>
                </a:lnTo>
                <a:lnTo>
                  <a:pt x="103" y="7"/>
                </a:lnTo>
                <a:lnTo>
                  <a:pt x="101" y="7"/>
                </a:lnTo>
                <a:lnTo>
                  <a:pt x="99" y="6"/>
                </a:lnTo>
                <a:lnTo>
                  <a:pt x="97" y="6"/>
                </a:lnTo>
                <a:lnTo>
                  <a:pt x="95" y="6"/>
                </a:lnTo>
                <a:lnTo>
                  <a:pt x="93" y="6"/>
                </a:lnTo>
                <a:lnTo>
                  <a:pt x="91" y="6"/>
                </a:lnTo>
                <a:lnTo>
                  <a:pt x="89" y="6"/>
                </a:lnTo>
                <a:lnTo>
                  <a:pt x="88" y="6"/>
                </a:lnTo>
                <a:lnTo>
                  <a:pt x="87" y="6"/>
                </a:lnTo>
                <a:lnTo>
                  <a:pt x="84" y="12"/>
                </a:lnTo>
                <a:lnTo>
                  <a:pt x="76" y="12"/>
                </a:lnTo>
                <a:lnTo>
                  <a:pt x="74" y="12"/>
                </a:lnTo>
                <a:lnTo>
                  <a:pt x="9" y="12"/>
                </a:lnTo>
                <a:lnTo>
                  <a:pt x="8" y="12"/>
                </a:lnTo>
                <a:lnTo>
                  <a:pt x="7" y="12"/>
                </a:lnTo>
                <a:lnTo>
                  <a:pt x="6" y="12"/>
                </a:lnTo>
                <a:lnTo>
                  <a:pt x="4" y="11"/>
                </a:lnTo>
                <a:lnTo>
                  <a:pt x="4" y="10"/>
                </a:lnTo>
                <a:lnTo>
                  <a:pt x="3" y="9"/>
                </a:lnTo>
                <a:lnTo>
                  <a:pt x="1" y="8"/>
                </a:lnTo>
                <a:lnTo>
                  <a:pt x="0" y="7"/>
                </a:lnTo>
                <a:lnTo>
                  <a:pt x="0" y="6"/>
                </a:lnTo>
                <a:lnTo>
                  <a:pt x="0" y="4"/>
                </a:lnTo>
                <a:lnTo>
                  <a:pt x="0" y="3"/>
                </a:lnTo>
                <a:lnTo>
                  <a:pt x="0" y="2"/>
                </a:lnTo>
                <a:lnTo>
                  <a:pt x="0" y="1"/>
                </a:lnTo>
                <a:lnTo>
                  <a:pt x="1" y="1"/>
                </a:lnTo>
                <a:lnTo>
                  <a:pt x="3" y="0"/>
                </a:lnTo>
                <a:lnTo>
                  <a:pt x="84" y="0"/>
                </a:lnTo>
                <a:lnTo>
                  <a:pt x="87" y="3"/>
                </a:lnTo>
                <a:lnTo>
                  <a:pt x="88" y="3"/>
                </a:lnTo>
                <a:lnTo>
                  <a:pt x="91" y="3"/>
                </a:lnTo>
                <a:lnTo>
                  <a:pt x="93" y="3"/>
                </a:lnTo>
                <a:lnTo>
                  <a:pt x="95" y="3"/>
                </a:lnTo>
                <a:lnTo>
                  <a:pt x="98" y="3"/>
                </a:lnTo>
                <a:lnTo>
                  <a:pt x="101" y="3"/>
                </a:lnTo>
                <a:lnTo>
                  <a:pt x="103" y="3"/>
                </a:lnTo>
                <a:lnTo>
                  <a:pt x="105" y="3"/>
                </a:lnTo>
                <a:lnTo>
                  <a:pt x="108" y="3"/>
                </a:lnTo>
                <a:lnTo>
                  <a:pt x="109" y="3"/>
                </a:lnTo>
                <a:lnTo>
                  <a:pt x="112" y="3"/>
                </a:lnTo>
                <a:lnTo>
                  <a:pt x="113" y="3"/>
                </a:lnTo>
                <a:lnTo>
                  <a:pt x="114" y="4"/>
                </a:lnTo>
                <a:lnTo>
                  <a:pt x="114" y="5"/>
                </a:lnTo>
                <a:lnTo>
                  <a:pt x="114" y="6"/>
                </a:lnTo>
                <a:lnTo>
                  <a:pt x="114" y="7"/>
                </a:lnTo>
                <a:lnTo>
                  <a:pt x="108" y="13"/>
                </a:lnTo>
              </a:path>
            </a:pathLst>
          </a:custGeom>
          <a:solidFill>
            <a:srgbClr val="000000"/>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92" name="Freeform 156">
            <a:extLst>
              <a:ext uri="{FF2B5EF4-FFF2-40B4-BE49-F238E27FC236}">
                <a16:creationId xmlns:a16="http://schemas.microsoft.com/office/drawing/2014/main" id="{A8593835-BD4B-43CF-BD87-F6F89E146340}"/>
              </a:ext>
            </a:extLst>
          </p:cNvPr>
          <p:cNvSpPr>
            <a:spLocks/>
          </p:cNvSpPr>
          <p:nvPr/>
        </p:nvSpPr>
        <p:spPr bwMode="auto">
          <a:xfrm>
            <a:off x="7164587" y="2594075"/>
            <a:ext cx="44648" cy="56555"/>
          </a:xfrm>
          <a:custGeom>
            <a:avLst/>
            <a:gdLst>
              <a:gd name="T0" fmla="*/ 46038 w 30"/>
              <a:gd name="T1" fmla="*/ 55563 h 38"/>
              <a:gd name="T2" fmla="*/ 42863 w 30"/>
              <a:gd name="T3" fmla="*/ 25400 h 38"/>
              <a:gd name="T4" fmla="*/ 42863 w 30"/>
              <a:gd name="T5" fmla="*/ 23813 h 38"/>
              <a:gd name="T6" fmla="*/ 41275 w 30"/>
              <a:gd name="T7" fmla="*/ 20638 h 38"/>
              <a:gd name="T8" fmla="*/ 41275 w 30"/>
              <a:gd name="T9" fmla="*/ 19050 h 38"/>
              <a:gd name="T10" fmla="*/ 39688 w 30"/>
              <a:gd name="T11" fmla="*/ 17463 h 38"/>
              <a:gd name="T12" fmla="*/ 39688 w 30"/>
              <a:gd name="T13" fmla="*/ 14288 h 38"/>
              <a:gd name="T14" fmla="*/ 38100 w 30"/>
              <a:gd name="T15" fmla="*/ 14288 h 38"/>
              <a:gd name="T16" fmla="*/ 36513 w 30"/>
              <a:gd name="T17" fmla="*/ 11113 h 38"/>
              <a:gd name="T18" fmla="*/ 36513 w 30"/>
              <a:gd name="T19" fmla="*/ 9525 h 38"/>
              <a:gd name="T20" fmla="*/ 33338 w 30"/>
              <a:gd name="T21" fmla="*/ 6350 h 38"/>
              <a:gd name="T22" fmla="*/ 31750 w 30"/>
              <a:gd name="T23" fmla="*/ 6350 h 38"/>
              <a:gd name="T24" fmla="*/ 30163 w 30"/>
              <a:gd name="T25" fmla="*/ 4763 h 38"/>
              <a:gd name="T26" fmla="*/ 28575 w 30"/>
              <a:gd name="T27" fmla="*/ 3175 h 38"/>
              <a:gd name="T28" fmla="*/ 25400 w 30"/>
              <a:gd name="T29" fmla="*/ 1588 h 38"/>
              <a:gd name="T30" fmla="*/ 23813 w 30"/>
              <a:gd name="T31" fmla="*/ 0 h 38"/>
              <a:gd name="T32" fmla="*/ 20638 w 30"/>
              <a:gd name="T33" fmla="*/ 0 h 38"/>
              <a:gd name="T34" fmla="*/ 17463 w 30"/>
              <a:gd name="T35" fmla="*/ 0 h 38"/>
              <a:gd name="T36" fmla="*/ 0 w 30"/>
              <a:gd name="T37" fmla="*/ 0 h 38"/>
              <a:gd name="T38" fmla="*/ 0 w 30"/>
              <a:gd name="T39" fmla="*/ 9525 h 38"/>
              <a:gd name="T40" fmla="*/ 17463 w 30"/>
              <a:gd name="T41" fmla="*/ 9525 h 38"/>
              <a:gd name="T42" fmla="*/ 19050 w 30"/>
              <a:gd name="T43" fmla="*/ 9525 h 38"/>
              <a:gd name="T44" fmla="*/ 20638 w 30"/>
              <a:gd name="T45" fmla="*/ 9525 h 38"/>
              <a:gd name="T46" fmla="*/ 22225 w 30"/>
              <a:gd name="T47" fmla="*/ 9525 h 38"/>
              <a:gd name="T48" fmla="*/ 23813 w 30"/>
              <a:gd name="T49" fmla="*/ 11113 h 38"/>
              <a:gd name="T50" fmla="*/ 25400 w 30"/>
              <a:gd name="T51" fmla="*/ 12700 h 38"/>
              <a:gd name="T52" fmla="*/ 26988 w 30"/>
              <a:gd name="T53" fmla="*/ 14288 h 38"/>
              <a:gd name="T54" fmla="*/ 28575 w 30"/>
              <a:gd name="T55" fmla="*/ 14288 h 38"/>
              <a:gd name="T56" fmla="*/ 30163 w 30"/>
              <a:gd name="T57" fmla="*/ 15875 h 38"/>
              <a:gd name="T58" fmla="*/ 30163 w 30"/>
              <a:gd name="T59" fmla="*/ 17463 h 38"/>
              <a:gd name="T60" fmla="*/ 30163 w 30"/>
              <a:gd name="T61" fmla="*/ 19050 h 38"/>
              <a:gd name="T62" fmla="*/ 30163 w 30"/>
              <a:gd name="T63" fmla="*/ 20638 h 38"/>
              <a:gd name="T64" fmla="*/ 31750 w 30"/>
              <a:gd name="T65" fmla="*/ 22225 h 38"/>
              <a:gd name="T66" fmla="*/ 31750 w 30"/>
              <a:gd name="T67" fmla="*/ 23813 h 38"/>
              <a:gd name="T68" fmla="*/ 31750 w 30"/>
              <a:gd name="T69" fmla="*/ 25400 h 38"/>
              <a:gd name="T70" fmla="*/ 33338 w 30"/>
              <a:gd name="T71" fmla="*/ 26988 h 38"/>
              <a:gd name="T72" fmla="*/ 36513 w 30"/>
              <a:gd name="T73" fmla="*/ 55563 h 38"/>
              <a:gd name="T74" fmla="*/ 36513 w 30"/>
              <a:gd name="T75" fmla="*/ 57150 h 38"/>
              <a:gd name="T76" fmla="*/ 39688 w 30"/>
              <a:gd name="T77" fmla="*/ 58738 h 38"/>
              <a:gd name="T78" fmla="*/ 41275 w 30"/>
              <a:gd name="T79" fmla="*/ 58738 h 38"/>
              <a:gd name="T80" fmla="*/ 42863 w 30"/>
              <a:gd name="T81" fmla="*/ 58738 h 38"/>
              <a:gd name="T82" fmla="*/ 44450 w 30"/>
              <a:gd name="T83" fmla="*/ 58738 h 38"/>
              <a:gd name="T84" fmla="*/ 46038 w 30"/>
              <a:gd name="T85" fmla="*/ 57150 h 38"/>
              <a:gd name="T86" fmla="*/ 46038 w 30"/>
              <a:gd name="T87" fmla="*/ 55563 h 3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30" h="38">
                <a:moveTo>
                  <a:pt x="29" y="35"/>
                </a:moveTo>
                <a:lnTo>
                  <a:pt x="27" y="16"/>
                </a:lnTo>
                <a:lnTo>
                  <a:pt x="27" y="15"/>
                </a:lnTo>
                <a:lnTo>
                  <a:pt x="26" y="13"/>
                </a:lnTo>
                <a:lnTo>
                  <a:pt x="26" y="12"/>
                </a:lnTo>
                <a:lnTo>
                  <a:pt x="25" y="11"/>
                </a:lnTo>
                <a:lnTo>
                  <a:pt x="25" y="9"/>
                </a:lnTo>
                <a:lnTo>
                  <a:pt x="24" y="9"/>
                </a:lnTo>
                <a:lnTo>
                  <a:pt x="23" y="7"/>
                </a:lnTo>
                <a:lnTo>
                  <a:pt x="23" y="6"/>
                </a:lnTo>
                <a:lnTo>
                  <a:pt x="21" y="4"/>
                </a:lnTo>
                <a:lnTo>
                  <a:pt x="20" y="4"/>
                </a:lnTo>
                <a:lnTo>
                  <a:pt x="19" y="3"/>
                </a:lnTo>
                <a:lnTo>
                  <a:pt x="18" y="2"/>
                </a:lnTo>
                <a:lnTo>
                  <a:pt x="16" y="1"/>
                </a:lnTo>
                <a:lnTo>
                  <a:pt x="15" y="0"/>
                </a:lnTo>
                <a:lnTo>
                  <a:pt x="13" y="0"/>
                </a:lnTo>
                <a:lnTo>
                  <a:pt x="11" y="0"/>
                </a:lnTo>
                <a:lnTo>
                  <a:pt x="0" y="0"/>
                </a:lnTo>
                <a:lnTo>
                  <a:pt x="0" y="6"/>
                </a:lnTo>
                <a:lnTo>
                  <a:pt x="11" y="6"/>
                </a:lnTo>
                <a:lnTo>
                  <a:pt x="12" y="6"/>
                </a:lnTo>
                <a:lnTo>
                  <a:pt x="13" y="6"/>
                </a:lnTo>
                <a:lnTo>
                  <a:pt x="14" y="6"/>
                </a:lnTo>
                <a:lnTo>
                  <a:pt x="15" y="7"/>
                </a:lnTo>
                <a:lnTo>
                  <a:pt x="16" y="8"/>
                </a:lnTo>
                <a:lnTo>
                  <a:pt x="17" y="9"/>
                </a:lnTo>
                <a:lnTo>
                  <a:pt x="18" y="9"/>
                </a:lnTo>
                <a:lnTo>
                  <a:pt x="19" y="10"/>
                </a:lnTo>
                <a:lnTo>
                  <a:pt x="19" y="11"/>
                </a:lnTo>
                <a:lnTo>
                  <a:pt x="19" y="12"/>
                </a:lnTo>
                <a:lnTo>
                  <a:pt x="19" y="13"/>
                </a:lnTo>
                <a:lnTo>
                  <a:pt x="20" y="14"/>
                </a:lnTo>
                <a:lnTo>
                  <a:pt x="20" y="15"/>
                </a:lnTo>
                <a:lnTo>
                  <a:pt x="20" y="16"/>
                </a:lnTo>
                <a:lnTo>
                  <a:pt x="21" y="17"/>
                </a:lnTo>
                <a:lnTo>
                  <a:pt x="23" y="35"/>
                </a:lnTo>
                <a:lnTo>
                  <a:pt x="23" y="36"/>
                </a:lnTo>
                <a:lnTo>
                  <a:pt x="25" y="37"/>
                </a:lnTo>
                <a:lnTo>
                  <a:pt x="26" y="37"/>
                </a:lnTo>
                <a:lnTo>
                  <a:pt x="27" y="37"/>
                </a:lnTo>
                <a:lnTo>
                  <a:pt x="28" y="37"/>
                </a:lnTo>
                <a:lnTo>
                  <a:pt x="29" y="36"/>
                </a:lnTo>
                <a:lnTo>
                  <a:pt x="29" y="35"/>
                </a:lnTo>
              </a:path>
            </a:pathLst>
          </a:custGeom>
          <a:solidFill>
            <a:srgbClr val="ABABAB"/>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93" name="Freeform 157">
            <a:extLst>
              <a:ext uri="{FF2B5EF4-FFF2-40B4-BE49-F238E27FC236}">
                <a16:creationId xmlns:a16="http://schemas.microsoft.com/office/drawing/2014/main" id="{CB431308-8D71-4690-BA83-9622A7D750F4}"/>
              </a:ext>
            </a:extLst>
          </p:cNvPr>
          <p:cNvSpPr>
            <a:spLocks/>
          </p:cNvSpPr>
          <p:nvPr/>
        </p:nvSpPr>
        <p:spPr bwMode="auto">
          <a:xfrm>
            <a:off x="7008317" y="2585145"/>
            <a:ext cx="163711" cy="34230"/>
          </a:xfrm>
          <a:custGeom>
            <a:avLst/>
            <a:gdLst>
              <a:gd name="T0" fmla="*/ 163513 w 110"/>
              <a:gd name="T1" fmla="*/ 0 h 24"/>
              <a:gd name="T2" fmla="*/ 3175 w 110"/>
              <a:gd name="T3" fmla="*/ 0 h 24"/>
              <a:gd name="T4" fmla="*/ 1588 w 110"/>
              <a:gd name="T5" fmla="*/ 0 h 24"/>
              <a:gd name="T6" fmla="*/ 1588 w 110"/>
              <a:gd name="T7" fmla="*/ 3043 h 24"/>
              <a:gd name="T8" fmla="*/ 1588 w 110"/>
              <a:gd name="T9" fmla="*/ 4564 h 24"/>
              <a:gd name="T10" fmla="*/ 1588 w 110"/>
              <a:gd name="T11" fmla="*/ 6085 h 24"/>
              <a:gd name="T12" fmla="*/ 0 w 110"/>
              <a:gd name="T13" fmla="*/ 7607 h 24"/>
              <a:gd name="T14" fmla="*/ 0 w 110"/>
              <a:gd name="T15" fmla="*/ 9128 h 24"/>
              <a:gd name="T16" fmla="*/ 0 w 110"/>
              <a:gd name="T17" fmla="*/ 10649 h 24"/>
              <a:gd name="T18" fmla="*/ 0 w 110"/>
              <a:gd name="T19" fmla="*/ 13692 h 24"/>
              <a:gd name="T20" fmla="*/ 0 w 110"/>
              <a:gd name="T21" fmla="*/ 15213 h 24"/>
              <a:gd name="T22" fmla="*/ 0 w 110"/>
              <a:gd name="T23" fmla="*/ 16735 h 24"/>
              <a:gd name="T24" fmla="*/ 0 w 110"/>
              <a:gd name="T25" fmla="*/ 18256 h 24"/>
              <a:gd name="T26" fmla="*/ 0 w 110"/>
              <a:gd name="T27" fmla="*/ 19777 h 24"/>
              <a:gd name="T28" fmla="*/ 0 w 110"/>
              <a:gd name="T29" fmla="*/ 21299 h 24"/>
              <a:gd name="T30" fmla="*/ 0 w 110"/>
              <a:gd name="T31" fmla="*/ 22820 h 24"/>
              <a:gd name="T32" fmla="*/ 0 w 110"/>
              <a:gd name="T33" fmla="*/ 24341 h 24"/>
              <a:gd name="T34" fmla="*/ 0 w 110"/>
              <a:gd name="T35" fmla="*/ 25863 h 24"/>
              <a:gd name="T36" fmla="*/ 0 w 110"/>
              <a:gd name="T37" fmla="*/ 27384 h 24"/>
              <a:gd name="T38" fmla="*/ 1588 w 110"/>
              <a:gd name="T39" fmla="*/ 28905 h 24"/>
              <a:gd name="T40" fmla="*/ 1588 w 110"/>
              <a:gd name="T41" fmla="*/ 30427 h 24"/>
              <a:gd name="T42" fmla="*/ 1588 w 110"/>
              <a:gd name="T43" fmla="*/ 31948 h 24"/>
              <a:gd name="T44" fmla="*/ 1588 w 110"/>
              <a:gd name="T45" fmla="*/ 33469 h 24"/>
              <a:gd name="T46" fmla="*/ 3175 w 110"/>
              <a:gd name="T47" fmla="*/ 34991 h 24"/>
              <a:gd name="T48" fmla="*/ 163513 w 110"/>
              <a:gd name="T49" fmla="*/ 34991 h 24"/>
              <a:gd name="T50" fmla="*/ 165100 w 110"/>
              <a:gd name="T51" fmla="*/ 34991 h 24"/>
              <a:gd name="T52" fmla="*/ 166688 w 110"/>
              <a:gd name="T53" fmla="*/ 34991 h 24"/>
              <a:gd name="T54" fmla="*/ 168275 w 110"/>
              <a:gd name="T55" fmla="*/ 33469 h 24"/>
              <a:gd name="T56" fmla="*/ 169863 w 110"/>
              <a:gd name="T57" fmla="*/ 33469 h 24"/>
              <a:gd name="T58" fmla="*/ 169863 w 110"/>
              <a:gd name="T59" fmla="*/ 31948 h 24"/>
              <a:gd name="T60" fmla="*/ 169863 w 110"/>
              <a:gd name="T61" fmla="*/ 30427 h 24"/>
              <a:gd name="T62" fmla="*/ 171450 w 110"/>
              <a:gd name="T63" fmla="*/ 28905 h 24"/>
              <a:gd name="T64" fmla="*/ 171450 w 110"/>
              <a:gd name="T65" fmla="*/ 27384 h 24"/>
              <a:gd name="T66" fmla="*/ 171450 w 110"/>
              <a:gd name="T67" fmla="*/ 25863 h 24"/>
              <a:gd name="T68" fmla="*/ 173038 w 110"/>
              <a:gd name="T69" fmla="*/ 24341 h 24"/>
              <a:gd name="T70" fmla="*/ 173038 w 110"/>
              <a:gd name="T71" fmla="*/ 22820 h 24"/>
              <a:gd name="T72" fmla="*/ 173038 w 110"/>
              <a:gd name="T73" fmla="*/ 21299 h 24"/>
              <a:gd name="T74" fmla="*/ 173038 w 110"/>
              <a:gd name="T75" fmla="*/ 19777 h 24"/>
              <a:gd name="T76" fmla="*/ 173038 w 110"/>
              <a:gd name="T77" fmla="*/ 18256 h 24"/>
              <a:gd name="T78" fmla="*/ 173038 w 110"/>
              <a:gd name="T79" fmla="*/ 16735 h 24"/>
              <a:gd name="T80" fmla="*/ 173038 w 110"/>
              <a:gd name="T81" fmla="*/ 15213 h 24"/>
              <a:gd name="T82" fmla="*/ 173038 w 110"/>
              <a:gd name="T83" fmla="*/ 13692 h 24"/>
              <a:gd name="T84" fmla="*/ 173038 w 110"/>
              <a:gd name="T85" fmla="*/ 12171 h 24"/>
              <a:gd name="T86" fmla="*/ 173038 w 110"/>
              <a:gd name="T87" fmla="*/ 10649 h 24"/>
              <a:gd name="T88" fmla="*/ 171450 w 110"/>
              <a:gd name="T89" fmla="*/ 9128 h 24"/>
              <a:gd name="T90" fmla="*/ 171450 w 110"/>
              <a:gd name="T91" fmla="*/ 7607 h 24"/>
              <a:gd name="T92" fmla="*/ 171450 w 110"/>
              <a:gd name="T93" fmla="*/ 6085 h 24"/>
              <a:gd name="T94" fmla="*/ 169863 w 110"/>
              <a:gd name="T95" fmla="*/ 4564 h 24"/>
              <a:gd name="T96" fmla="*/ 169863 w 110"/>
              <a:gd name="T97" fmla="*/ 3043 h 24"/>
              <a:gd name="T98" fmla="*/ 168275 w 110"/>
              <a:gd name="T99" fmla="*/ 1521 h 24"/>
              <a:gd name="T100" fmla="*/ 166688 w 110"/>
              <a:gd name="T101" fmla="*/ 0 h 24"/>
              <a:gd name="T102" fmla="*/ 165100 w 110"/>
              <a:gd name="T103" fmla="*/ 0 h 24"/>
              <a:gd name="T104" fmla="*/ 163513 w 110"/>
              <a:gd name="T105" fmla="*/ 0 h 2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110" h="24">
                <a:moveTo>
                  <a:pt x="103" y="0"/>
                </a:moveTo>
                <a:lnTo>
                  <a:pt x="2" y="0"/>
                </a:lnTo>
                <a:lnTo>
                  <a:pt x="1" y="0"/>
                </a:lnTo>
                <a:lnTo>
                  <a:pt x="1" y="2"/>
                </a:lnTo>
                <a:lnTo>
                  <a:pt x="1" y="3"/>
                </a:lnTo>
                <a:lnTo>
                  <a:pt x="1" y="4"/>
                </a:lnTo>
                <a:lnTo>
                  <a:pt x="0" y="5"/>
                </a:lnTo>
                <a:lnTo>
                  <a:pt x="0" y="6"/>
                </a:lnTo>
                <a:lnTo>
                  <a:pt x="0" y="7"/>
                </a:lnTo>
                <a:lnTo>
                  <a:pt x="0" y="9"/>
                </a:lnTo>
                <a:lnTo>
                  <a:pt x="0" y="10"/>
                </a:lnTo>
                <a:lnTo>
                  <a:pt x="0" y="11"/>
                </a:lnTo>
                <a:lnTo>
                  <a:pt x="0" y="12"/>
                </a:lnTo>
                <a:lnTo>
                  <a:pt x="0" y="13"/>
                </a:lnTo>
                <a:lnTo>
                  <a:pt x="0" y="14"/>
                </a:lnTo>
                <a:lnTo>
                  <a:pt x="0" y="15"/>
                </a:lnTo>
                <a:lnTo>
                  <a:pt x="0" y="16"/>
                </a:lnTo>
                <a:lnTo>
                  <a:pt x="0" y="17"/>
                </a:lnTo>
                <a:lnTo>
                  <a:pt x="0" y="18"/>
                </a:lnTo>
                <a:lnTo>
                  <a:pt x="1" y="19"/>
                </a:lnTo>
                <a:lnTo>
                  <a:pt x="1" y="20"/>
                </a:lnTo>
                <a:lnTo>
                  <a:pt x="1" y="21"/>
                </a:lnTo>
                <a:lnTo>
                  <a:pt x="1" y="22"/>
                </a:lnTo>
                <a:lnTo>
                  <a:pt x="2" y="23"/>
                </a:lnTo>
                <a:lnTo>
                  <a:pt x="103" y="23"/>
                </a:lnTo>
                <a:lnTo>
                  <a:pt x="104" y="23"/>
                </a:lnTo>
                <a:lnTo>
                  <a:pt x="105" y="23"/>
                </a:lnTo>
                <a:lnTo>
                  <a:pt x="106" y="22"/>
                </a:lnTo>
                <a:lnTo>
                  <a:pt x="107" y="22"/>
                </a:lnTo>
                <a:lnTo>
                  <a:pt x="107" y="21"/>
                </a:lnTo>
                <a:lnTo>
                  <a:pt x="107" y="20"/>
                </a:lnTo>
                <a:lnTo>
                  <a:pt x="108" y="19"/>
                </a:lnTo>
                <a:lnTo>
                  <a:pt x="108" y="18"/>
                </a:lnTo>
                <a:lnTo>
                  <a:pt x="108" y="17"/>
                </a:lnTo>
                <a:lnTo>
                  <a:pt x="109" y="16"/>
                </a:lnTo>
                <a:lnTo>
                  <a:pt x="109" y="15"/>
                </a:lnTo>
                <a:lnTo>
                  <a:pt x="109" y="14"/>
                </a:lnTo>
                <a:lnTo>
                  <a:pt x="109" y="13"/>
                </a:lnTo>
                <a:lnTo>
                  <a:pt x="109" y="12"/>
                </a:lnTo>
                <a:lnTo>
                  <a:pt x="109" y="11"/>
                </a:lnTo>
                <a:lnTo>
                  <a:pt x="109" y="10"/>
                </a:lnTo>
                <a:lnTo>
                  <a:pt x="109" y="9"/>
                </a:lnTo>
                <a:lnTo>
                  <a:pt x="109" y="8"/>
                </a:lnTo>
                <a:lnTo>
                  <a:pt x="109" y="7"/>
                </a:lnTo>
                <a:lnTo>
                  <a:pt x="108" y="6"/>
                </a:lnTo>
                <a:lnTo>
                  <a:pt x="108" y="5"/>
                </a:lnTo>
                <a:lnTo>
                  <a:pt x="108" y="4"/>
                </a:lnTo>
                <a:lnTo>
                  <a:pt x="107" y="3"/>
                </a:lnTo>
                <a:lnTo>
                  <a:pt x="107" y="2"/>
                </a:lnTo>
                <a:lnTo>
                  <a:pt x="106" y="1"/>
                </a:lnTo>
                <a:lnTo>
                  <a:pt x="105" y="0"/>
                </a:lnTo>
                <a:lnTo>
                  <a:pt x="104" y="0"/>
                </a:lnTo>
                <a:lnTo>
                  <a:pt x="103" y="0"/>
                </a:lnTo>
              </a:path>
            </a:pathLst>
          </a:custGeom>
          <a:solidFill>
            <a:srgbClr val="850202"/>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94" name="Freeform 158">
            <a:extLst>
              <a:ext uri="{FF2B5EF4-FFF2-40B4-BE49-F238E27FC236}">
                <a16:creationId xmlns:a16="http://schemas.microsoft.com/office/drawing/2014/main" id="{9543D502-5FEE-4F90-8C28-7F2AB923CE89}"/>
              </a:ext>
            </a:extLst>
          </p:cNvPr>
          <p:cNvSpPr>
            <a:spLocks/>
          </p:cNvSpPr>
          <p:nvPr/>
        </p:nvSpPr>
        <p:spPr bwMode="auto">
          <a:xfrm>
            <a:off x="7011294" y="2585145"/>
            <a:ext cx="5953" cy="34230"/>
          </a:xfrm>
          <a:custGeom>
            <a:avLst/>
            <a:gdLst>
              <a:gd name="T0" fmla="*/ 0 w 4"/>
              <a:gd name="T1" fmla="*/ 0 h 24"/>
              <a:gd name="T2" fmla="*/ 1588 w 4"/>
              <a:gd name="T3" fmla="*/ 0 h 24"/>
              <a:gd name="T4" fmla="*/ 3175 w 4"/>
              <a:gd name="T5" fmla="*/ 3043 h 24"/>
              <a:gd name="T6" fmla="*/ 3175 w 4"/>
              <a:gd name="T7" fmla="*/ 4564 h 24"/>
              <a:gd name="T8" fmla="*/ 3175 w 4"/>
              <a:gd name="T9" fmla="*/ 6085 h 24"/>
              <a:gd name="T10" fmla="*/ 4763 w 4"/>
              <a:gd name="T11" fmla="*/ 7607 h 24"/>
              <a:gd name="T12" fmla="*/ 4763 w 4"/>
              <a:gd name="T13" fmla="*/ 9128 h 24"/>
              <a:gd name="T14" fmla="*/ 4763 w 4"/>
              <a:gd name="T15" fmla="*/ 10649 h 24"/>
              <a:gd name="T16" fmla="*/ 4763 w 4"/>
              <a:gd name="T17" fmla="*/ 13692 h 24"/>
              <a:gd name="T18" fmla="*/ 4763 w 4"/>
              <a:gd name="T19" fmla="*/ 15213 h 24"/>
              <a:gd name="T20" fmla="*/ 4763 w 4"/>
              <a:gd name="T21" fmla="*/ 16735 h 24"/>
              <a:gd name="T22" fmla="*/ 4763 w 4"/>
              <a:gd name="T23" fmla="*/ 18256 h 24"/>
              <a:gd name="T24" fmla="*/ 4763 w 4"/>
              <a:gd name="T25" fmla="*/ 19777 h 24"/>
              <a:gd name="T26" fmla="*/ 4763 w 4"/>
              <a:gd name="T27" fmla="*/ 21299 h 24"/>
              <a:gd name="T28" fmla="*/ 4763 w 4"/>
              <a:gd name="T29" fmla="*/ 22820 h 24"/>
              <a:gd name="T30" fmla="*/ 4763 w 4"/>
              <a:gd name="T31" fmla="*/ 24341 h 24"/>
              <a:gd name="T32" fmla="*/ 4763 w 4"/>
              <a:gd name="T33" fmla="*/ 27384 h 24"/>
              <a:gd name="T34" fmla="*/ 4763 w 4"/>
              <a:gd name="T35" fmla="*/ 28905 h 24"/>
              <a:gd name="T36" fmla="*/ 3175 w 4"/>
              <a:gd name="T37" fmla="*/ 30427 h 24"/>
              <a:gd name="T38" fmla="*/ 3175 w 4"/>
              <a:gd name="T39" fmla="*/ 31948 h 24"/>
              <a:gd name="T40" fmla="*/ 3175 w 4"/>
              <a:gd name="T41" fmla="*/ 33469 h 24"/>
              <a:gd name="T42" fmla="*/ 1588 w 4"/>
              <a:gd name="T43" fmla="*/ 33469 h 24"/>
              <a:gd name="T44" fmla="*/ 0 w 4"/>
              <a:gd name="T45" fmla="*/ 34991 h 2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 h="24">
                <a:moveTo>
                  <a:pt x="0" y="0"/>
                </a:moveTo>
                <a:lnTo>
                  <a:pt x="1" y="0"/>
                </a:lnTo>
                <a:lnTo>
                  <a:pt x="2" y="2"/>
                </a:lnTo>
                <a:lnTo>
                  <a:pt x="2" y="3"/>
                </a:lnTo>
                <a:lnTo>
                  <a:pt x="2" y="4"/>
                </a:lnTo>
                <a:lnTo>
                  <a:pt x="3" y="5"/>
                </a:lnTo>
                <a:lnTo>
                  <a:pt x="3" y="6"/>
                </a:lnTo>
                <a:lnTo>
                  <a:pt x="3" y="7"/>
                </a:lnTo>
                <a:lnTo>
                  <a:pt x="3" y="9"/>
                </a:lnTo>
                <a:lnTo>
                  <a:pt x="3" y="10"/>
                </a:lnTo>
                <a:lnTo>
                  <a:pt x="3" y="11"/>
                </a:lnTo>
                <a:lnTo>
                  <a:pt x="3" y="12"/>
                </a:lnTo>
                <a:lnTo>
                  <a:pt x="3" y="13"/>
                </a:lnTo>
                <a:lnTo>
                  <a:pt x="3" y="14"/>
                </a:lnTo>
                <a:lnTo>
                  <a:pt x="3" y="15"/>
                </a:lnTo>
                <a:lnTo>
                  <a:pt x="3" y="16"/>
                </a:lnTo>
                <a:lnTo>
                  <a:pt x="3" y="18"/>
                </a:lnTo>
                <a:lnTo>
                  <a:pt x="3" y="19"/>
                </a:lnTo>
                <a:lnTo>
                  <a:pt x="2" y="20"/>
                </a:lnTo>
                <a:lnTo>
                  <a:pt x="2" y="21"/>
                </a:lnTo>
                <a:lnTo>
                  <a:pt x="2" y="22"/>
                </a:lnTo>
                <a:lnTo>
                  <a:pt x="1" y="22"/>
                </a:lnTo>
                <a:lnTo>
                  <a:pt x="0" y="23"/>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95" name="Line 159">
            <a:extLst>
              <a:ext uri="{FF2B5EF4-FFF2-40B4-BE49-F238E27FC236}">
                <a16:creationId xmlns:a16="http://schemas.microsoft.com/office/drawing/2014/main" id="{59F28942-0991-403C-9902-A608890607E2}"/>
              </a:ext>
            </a:extLst>
          </p:cNvPr>
          <p:cNvSpPr>
            <a:spLocks noChangeShapeType="1"/>
          </p:cNvSpPr>
          <p:nvPr/>
        </p:nvSpPr>
        <p:spPr bwMode="auto">
          <a:xfrm>
            <a:off x="7021711" y="2614911"/>
            <a:ext cx="135434" cy="0"/>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96" name="Freeform 160">
            <a:extLst>
              <a:ext uri="{FF2B5EF4-FFF2-40B4-BE49-F238E27FC236}">
                <a16:creationId xmlns:a16="http://schemas.microsoft.com/office/drawing/2014/main" id="{79C09C10-4A99-40EB-83A6-FB0830EBFCB0}"/>
              </a:ext>
            </a:extLst>
          </p:cNvPr>
          <p:cNvSpPr>
            <a:spLocks/>
          </p:cNvSpPr>
          <p:nvPr/>
        </p:nvSpPr>
        <p:spPr bwMode="auto">
          <a:xfrm>
            <a:off x="7227094" y="2312789"/>
            <a:ext cx="150317" cy="273844"/>
          </a:xfrm>
          <a:custGeom>
            <a:avLst/>
            <a:gdLst>
              <a:gd name="T0" fmla="*/ 0 w 101"/>
              <a:gd name="T1" fmla="*/ 276225 h 184"/>
              <a:gd name="T2" fmla="*/ 0 w 101"/>
              <a:gd name="T3" fmla="*/ 277813 h 184"/>
              <a:gd name="T4" fmla="*/ 1588 w 101"/>
              <a:gd name="T5" fmla="*/ 279400 h 184"/>
              <a:gd name="T6" fmla="*/ 4763 w 101"/>
              <a:gd name="T7" fmla="*/ 282575 h 184"/>
              <a:gd name="T8" fmla="*/ 12700 w 101"/>
              <a:gd name="T9" fmla="*/ 285750 h 184"/>
              <a:gd name="T10" fmla="*/ 23813 w 101"/>
              <a:gd name="T11" fmla="*/ 285750 h 184"/>
              <a:gd name="T12" fmla="*/ 34925 w 101"/>
              <a:gd name="T13" fmla="*/ 288925 h 184"/>
              <a:gd name="T14" fmla="*/ 49213 w 101"/>
              <a:gd name="T15" fmla="*/ 288925 h 184"/>
              <a:gd name="T16" fmla="*/ 63500 w 101"/>
              <a:gd name="T17" fmla="*/ 290513 h 184"/>
              <a:gd name="T18" fmla="*/ 79375 w 101"/>
              <a:gd name="T19" fmla="*/ 290513 h 184"/>
              <a:gd name="T20" fmla="*/ 93663 w 101"/>
              <a:gd name="T21" fmla="*/ 290513 h 184"/>
              <a:gd name="T22" fmla="*/ 109538 w 101"/>
              <a:gd name="T23" fmla="*/ 288925 h 184"/>
              <a:gd name="T24" fmla="*/ 123825 w 101"/>
              <a:gd name="T25" fmla="*/ 287338 h 184"/>
              <a:gd name="T26" fmla="*/ 134938 w 101"/>
              <a:gd name="T27" fmla="*/ 285750 h 184"/>
              <a:gd name="T28" fmla="*/ 144463 w 101"/>
              <a:gd name="T29" fmla="*/ 284163 h 184"/>
              <a:gd name="T30" fmla="*/ 152400 w 101"/>
              <a:gd name="T31" fmla="*/ 282575 h 184"/>
              <a:gd name="T32" fmla="*/ 157163 w 101"/>
              <a:gd name="T33" fmla="*/ 279400 h 184"/>
              <a:gd name="T34" fmla="*/ 158750 w 101"/>
              <a:gd name="T35" fmla="*/ 276225 h 184"/>
              <a:gd name="T36" fmla="*/ 84138 w 101"/>
              <a:gd name="T37" fmla="*/ 6350 h 184"/>
              <a:gd name="T38" fmla="*/ 84138 w 101"/>
              <a:gd name="T39" fmla="*/ 4763 h 184"/>
              <a:gd name="T40" fmla="*/ 82550 w 101"/>
              <a:gd name="T41" fmla="*/ 4763 h 184"/>
              <a:gd name="T42" fmla="*/ 82550 w 101"/>
              <a:gd name="T43" fmla="*/ 3175 h 184"/>
              <a:gd name="T44" fmla="*/ 82550 w 101"/>
              <a:gd name="T45" fmla="*/ 1588 h 184"/>
              <a:gd name="T46" fmla="*/ 80963 w 101"/>
              <a:gd name="T47" fmla="*/ 1588 h 184"/>
              <a:gd name="T48" fmla="*/ 79375 w 101"/>
              <a:gd name="T49" fmla="*/ 0 h 184"/>
              <a:gd name="T50" fmla="*/ 77788 w 101"/>
              <a:gd name="T51" fmla="*/ 0 h 184"/>
              <a:gd name="T52" fmla="*/ 76200 w 101"/>
              <a:gd name="T53" fmla="*/ 0 h 184"/>
              <a:gd name="T54" fmla="*/ 74613 w 101"/>
              <a:gd name="T55" fmla="*/ 1588 h 184"/>
              <a:gd name="T56" fmla="*/ 74613 w 101"/>
              <a:gd name="T57" fmla="*/ 3175 h 184"/>
              <a:gd name="T58" fmla="*/ 73025 w 101"/>
              <a:gd name="T59" fmla="*/ 4763 h 184"/>
              <a:gd name="T60" fmla="*/ 71438 w 101"/>
              <a:gd name="T61" fmla="*/ 6350 h 184"/>
              <a:gd name="T62" fmla="*/ 0 w 101"/>
              <a:gd name="T63" fmla="*/ 276225 h 18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01" h="184">
                <a:moveTo>
                  <a:pt x="0" y="174"/>
                </a:moveTo>
                <a:lnTo>
                  <a:pt x="0" y="175"/>
                </a:lnTo>
                <a:lnTo>
                  <a:pt x="1" y="176"/>
                </a:lnTo>
                <a:lnTo>
                  <a:pt x="3" y="178"/>
                </a:lnTo>
                <a:lnTo>
                  <a:pt x="8" y="180"/>
                </a:lnTo>
                <a:lnTo>
                  <a:pt x="15" y="180"/>
                </a:lnTo>
                <a:lnTo>
                  <a:pt x="22" y="182"/>
                </a:lnTo>
                <a:lnTo>
                  <a:pt x="31" y="182"/>
                </a:lnTo>
                <a:lnTo>
                  <a:pt x="40" y="183"/>
                </a:lnTo>
                <a:lnTo>
                  <a:pt x="50" y="183"/>
                </a:lnTo>
                <a:lnTo>
                  <a:pt x="59" y="183"/>
                </a:lnTo>
                <a:lnTo>
                  <a:pt x="69" y="182"/>
                </a:lnTo>
                <a:lnTo>
                  <a:pt x="78" y="181"/>
                </a:lnTo>
                <a:lnTo>
                  <a:pt x="85" y="180"/>
                </a:lnTo>
                <a:lnTo>
                  <a:pt x="91" y="179"/>
                </a:lnTo>
                <a:lnTo>
                  <a:pt x="96" y="178"/>
                </a:lnTo>
                <a:lnTo>
                  <a:pt x="99" y="176"/>
                </a:lnTo>
                <a:lnTo>
                  <a:pt x="100" y="174"/>
                </a:lnTo>
                <a:lnTo>
                  <a:pt x="53" y="4"/>
                </a:lnTo>
                <a:lnTo>
                  <a:pt x="53" y="3"/>
                </a:lnTo>
                <a:lnTo>
                  <a:pt x="52" y="3"/>
                </a:lnTo>
                <a:lnTo>
                  <a:pt x="52" y="2"/>
                </a:lnTo>
                <a:lnTo>
                  <a:pt x="52" y="1"/>
                </a:lnTo>
                <a:lnTo>
                  <a:pt x="51" y="1"/>
                </a:lnTo>
                <a:lnTo>
                  <a:pt x="50" y="0"/>
                </a:lnTo>
                <a:lnTo>
                  <a:pt x="49" y="0"/>
                </a:lnTo>
                <a:lnTo>
                  <a:pt x="48" y="0"/>
                </a:lnTo>
                <a:lnTo>
                  <a:pt x="47" y="1"/>
                </a:lnTo>
                <a:lnTo>
                  <a:pt x="47" y="2"/>
                </a:lnTo>
                <a:lnTo>
                  <a:pt x="46" y="3"/>
                </a:lnTo>
                <a:lnTo>
                  <a:pt x="45" y="4"/>
                </a:lnTo>
                <a:lnTo>
                  <a:pt x="0" y="174"/>
                </a:lnTo>
              </a:path>
            </a:pathLst>
          </a:custGeom>
          <a:solidFill>
            <a:srgbClr val="ABABAB"/>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97" name="Line 161">
            <a:extLst>
              <a:ext uri="{FF2B5EF4-FFF2-40B4-BE49-F238E27FC236}">
                <a16:creationId xmlns:a16="http://schemas.microsoft.com/office/drawing/2014/main" id="{00823D91-714E-4956-BCE2-493E5D41D5C9}"/>
              </a:ext>
            </a:extLst>
          </p:cNvPr>
          <p:cNvSpPr>
            <a:spLocks noChangeShapeType="1"/>
          </p:cNvSpPr>
          <p:nvPr/>
        </p:nvSpPr>
        <p:spPr bwMode="auto">
          <a:xfrm>
            <a:off x="7308950" y="2327672"/>
            <a:ext cx="55066" cy="230684"/>
          </a:xfrm>
          <a:prstGeom prst="line">
            <a:avLst/>
          </a:prstGeom>
          <a:noFill/>
          <a:ln w="127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98" name="Line 162">
            <a:extLst>
              <a:ext uri="{FF2B5EF4-FFF2-40B4-BE49-F238E27FC236}">
                <a16:creationId xmlns:a16="http://schemas.microsoft.com/office/drawing/2014/main" id="{6F51673E-A550-4077-BB5E-11DE0F8C7F5F}"/>
              </a:ext>
            </a:extLst>
          </p:cNvPr>
          <p:cNvSpPr>
            <a:spLocks noChangeShapeType="1"/>
          </p:cNvSpPr>
          <p:nvPr/>
        </p:nvSpPr>
        <p:spPr bwMode="auto">
          <a:xfrm>
            <a:off x="7302997" y="2312790"/>
            <a:ext cx="0" cy="20836"/>
          </a:xfrm>
          <a:prstGeom prst="line">
            <a:avLst/>
          </a:prstGeom>
          <a:noFill/>
          <a:ln w="127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99" name="Line 163">
            <a:extLst>
              <a:ext uri="{FF2B5EF4-FFF2-40B4-BE49-F238E27FC236}">
                <a16:creationId xmlns:a16="http://schemas.microsoft.com/office/drawing/2014/main" id="{9031840C-08C4-427E-B8CF-A6FB70EA90EF}"/>
              </a:ext>
            </a:extLst>
          </p:cNvPr>
          <p:cNvSpPr>
            <a:spLocks noChangeShapeType="1"/>
          </p:cNvSpPr>
          <p:nvPr/>
        </p:nvSpPr>
        <p:spPr bwMode="auto">
          <a:xfrm>
            <a:off x="7301508" y="2323208"/>
            <a:ext cx="0" cy="0"/>
          </a:xfrm>
          <a:prstGeom prst="line">
            <a:avLst/>
          </a:prstGeom>
          <a:noFill/>
          <a:ln w="127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200" name="Line 164">
            <a:extLst>
              <a:ext uri="{FF2B5EF4-FFF2-40B4-BE49-F238E27FC236}">
                <a16:creationId xmlns:a16="http://schemas.microsoft.com/office/drawing/2014/main" id="{CBCB80F5-12B7-4234-B870-C2A1C3D3934B}"/>
              </a:ext>
            </a:extLst>
          </p:cNvPr>
          <p:cNvSpPr>
            <a:spLocks noChangeShapeType="1"/>
          </p:cNvSpPr>
          <p:nvPr/>
        </p:nvSpPr>
        <p:spPr bwMode="auto">
          <a:xfrm>
            <a:off x="7298531" y="2318743"/>
            <a:ext cx="7442" cy="10418"/>
          </a:xfrm>
          <a:prstGeom prst="line">
            <a:avLst/>
          </a:prstGeom>
          <a:noFill/>
          <a:ln w="127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201" name="Line 165">
            <a:extLst>
              <a:ext uri="{FF2B5EF4-FFF2-40B4-BE49-F238E27FC236}">
                <a16:creationId xmlns:a16="http://schemas.microsoft.com/office/drawing/2014/main" id="{112DD371-B2D0-4DF0-A646-A82EEB28A823}"/>
              </a:ext>
            </a:extLst>
          </p:cNvPr>
          <p:cNvSpPr>
            <a:spLocks noChangeShapeType="1"/>
          </p:cNvSpPr>
          <p:nvPr/>
        </p:nvSpPr>
        <p:spPr bwMode="auto">
          <a:xfrm flipV="1">
            <a:off x="7298531" y="2314278"/>
            <a:ext cx="5953" cy="17859"/>
          </a:xfrm>
          <a:prstGeom prst="line">
            <a:avLst/>
          </a:prstGeom>
          <a:noFill/>
          <a:ln w="127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202" name="Freeform 166">
            <a:extLst>
              <a:ext uri="{FF2B5EF4-FFF2-40B4-BE49-F238E27FC236}">
                <a16:creationId xmlns:a16="http://schemas.microsoft.com/office/drawing/2014/main" id="{492F88D6-9B73-4AC6-84D2-95416220154E}"/>
              </a:ext>
            </a:extLst>
          </p:cNvPr>
          <p:cNvSpPr>
            <a:spLocks/>
          </p:cNvSpPr>
          <p:nvPr/>
        </p:nvSpPr>
        <p:spPr bwMode="auto">
          <a:xfrm>
            <a:off x="7298532" y="2540497"/>
            <a:ext cx="14883" cy="72925"/>
          </a:xfrm>
          <a:custGeom>
            <a:avLst/>
            <a:gdLst>
              <a:gd name="T0" fmla="*/ 3175 w 10"/>
              <a:gd name="T1" fmla="*/ 12700 h 49"/>
              <a:gd name="T2" fmla="*/ 1588 w 10"/>
              <a:gd name="T3" fmla="*/ 11112 h 49"/>
              <a:gd name="T4" fmla="*/ 1588 w 10"/>
              <a:gd name="T5" fmla="*/ 9525 h 49"/>
              <a:gd name="T6" fmla="*/ 0 w 10"/>
              <a:gd name="T7" fmla="*/ 9525 h 49"/>
              <a:gd name="T8" fmla="*/ 0 w 10"/>
              <a:gd name="T9" fmla="*/ 7937 h 49"/>
              <a:gd name="T10" fmla="*/ 0 w 10"/>
              <a:gd name="T11" fmla="*/ 6350 h 49"/>
              <a:gd name="T12" fmla="*/ 0 w 10"/>
              <a:gd name="T13" fmla="*/ 4762 h 49"/>
              <a:gd name="T14" fmla="*/ 1588 w 10"/>
              <a:gd name="T15" fmla="*/ 4762 h 49"/>
              <a:gd name="T16" fmla="*/ 1588 w 10"/>
              <a:gd name="T17" fmla="*/ 3175 h 49"/>
              <a:gd name="T18" fmla="*/ 1588 w 10"/>
              <a:gd name="T19" fmla="*/ 1587 h 49"/>
              <a:gd name="T20" fmla="*/ 3175 w 10"/>
              <a:gd name="T21" fmla="*/ 1587 h 49"/>
              <a:gd name="T22" fmla="*/ 4763 w 10"/>
              <a:gd name="T23" fmla="*/ 1587 h 49"/>
              <a:gd name="T24" fmla="*/ 6350 w 10"/>
              <a:gd name="T25" fmla="*/ 0 h 49"/>
              <a:gd name="T26" fmla="*/ 7938 w 10"/>
              <a:gd name="T27" fmla="*/ 0 h 49"/>
              <a:gd name="T28" fmla="*/ 9525 w 10"/>
              <a:gd name="T29" fmla="*/ 0 h 49"/>
              <a:gd name="T30" fmla="*/ 11113 w 10"/>
              <a:gd name="T31" fmla="*/ 1587 h 49"/>
              <a:gd name="T32" fmla="*/ 12700 w 10"/>
              <a:gd name="T33" fmla="*/ 1587 h 49"/>
              <a:gd name="T34" fmla="*/ 14288 w 10"/>
              <a:gd name="T35" fmla="*/ 1587 h 49"/>
              <a:gd name="T36" fmla="*/ 14288 w 10"/>
              <a:gd name="T37" fmla="*/ 3175 h 49"/>
              <a:gd name="T38" fmla="*/ 14288 w 10"/>
              <a:gd name="T39" fmla="*/ 4762 h 49"/>
              <a:gd name="T40" fmla="*/ 14288 w 10"/>
              <a:gd name="T41" fmla="*/ 6350 h 49"/>
              <a:gd name="T42" fmla="*/ 14288 w 10"/>
              <a:gd name="T43" fmla="*/ 7937 h 49"/>
              <a:gd name="T44" fmla="*/ 14288 w 10"/>
              <a:gd name="T45" fmla="*/ 9525 h 49"/>
              <a:gd name="T46" fmla="*/ 14288 w 10"/>
              <a:gd name="T47" fmla="*/ 11112 h 49"/>
              <a:gd name="T48" fmla="*/ 12700 w 10"/>
              <a:gd name="T49" fmla="*/ 12700 h 49"/>
              <a:gd name="T50" fmla="*/ 12700 w 10"/>
              <a:gd name="T51" fmla="*/ 76200 h 49"/>
              <a:gd name="T52" fmla="*/ 3175 w 10"/>
              <a:gd name="T53" fmla="*/ 76200 h 49"/>
              <a:gd name="T54" fmla="*/ 3175 w 10"/>
              <a:gd name="T55" fmla="*/ 12700 h 49"/>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10" h="49">
                <a:moveTo>
                  <a:pt x="2" y="8"/>
                </a:moveTo>
                <a:lnTo>
                  <a:pt x="1" y="7"/>
                </a:lnTo>
                <a:lnTo>
                  <a:pt x="1" y="6"/>
                </a:lnTo>
                <a:lnTo>
                  <a:pt x="0" y="6"/>
                </a:lnTo>
                <a:lnTo>
                  <a:pt x="0" y="5"/>
                </a:lnTo>
                <a:lnTo>
                  <a:pt x="0" y="4"/>
                </a:lnTo>
                <a:lnTo>
                  <a:pt x="0" y="3"/>
                </a:lnTo>
                <a:lnTo>
                  <a:pt x="1" y="3"/>
                </a:lnTo>
                <a:lnTo>
                  <a:pt x="1" y="2"/>
                </a:lnTo>
                <a:lnTo>
                  <a:pt x="1" y="1"/>
                </a:lnTo>
                <a:lnTo>
                  <a:pt x="2" y="1"/>
                </a:lnTo>
                <a:lnTo>
                  <a:pt x="3" y="1"/>
                </a:lnTo>
                <a:lnTo>
                  <a:pt x="4" y="0"/>
                </a:lnTo>
                <a:lnTo>
                  <a:pt x="5" y="0"/>
                </a:lnTo>
                <a:lnTo>
                  <a:pt x="6" y="0"/>
                </a:lnTo>
                <a:lnTo>
                  <a:pt x="7" y="1"/>
                </a:lnTo>
                <a:lnTo>
                  <a:pt x="8" y="1"/>
                </a:lnTo>
                <a:lnTo>
                  <a:pt x="9" y="1"/>
                </a:lnTo>
                <a:lnTo>
                  <a:pt x="9" y="2"/>
                </a:lnTo>
                <a:lnTo>
                  <a:pt x="9" y="3"/>
                </a:lnTo>
                <a:lnTo>
                  <a:pt x="9" y="4"/>
                </a:lnTo>
                <a:lnTo>
                  <a:pt x="9" y="5"/>
                </a:lnTo>
                <a:lnTo>
                  <a:pt x="9" y="6"/>
                </a:lnTo>
                <a:lnTo>
                  <a:pt x="9" y="7"/>
                </a:lnTo>
                <a:lnTo>
                  <a:pt x="8" y="8"/>
                </a:lnTo>
                <a:lnTo>
                  <a:pt x="8" y="48"/>
                </a:lnTo>
                <a:lnTo>
                  <a:pt x="2" y="48"/>
                </a:lnTo>
                <a:lnTo>
                  <a:pt x="2" y="8"/>
                </a:lnTo>
              </a:path>
            </a:pathLst>
          </a:custGeom>
          <a:solidFill>
            <a:srgbClr val="ABABAB"/>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203" name="Freeform 167">
            <a:extLst>
              <a:ext uri="{FF2B5EF4-FFF2-40B4-BE49-F238E27FC236}">
                <a16:creationId xmlns:a16="http://schemas.microsoft.com/office/drawing/2014/main" id="{5678EF33-6EB1-43FC-9AEA-D9F7AF4D47C1}"/>
              </a:ext>
            </a:extLst>
          </p:cNvPr>
          <p:cNvSpPr>
            <a:spLocks/>
          </p:cNvSpPr>
          <p:nvPr/>
        </p:nvSpPr>
        <p:spPr bwMode="auto">
          <a:xfrm>
            <a:off x="7286626" y="2608958"/>
            <a:ext cx="40184" cy="145852"/>
          </a:xfrm>
          <a:custGeom>
            <a:avLst/>
            <a:gdLst>
              <a:gd name="T0" fmla="*/ 14288 w 27"/>
              <a:gd name="T1" fmla="*/ 153988 h 98"/>
              <a:gd name="T2" fmla="*/ 26988 w 27"/>
              <a:gd name="T3" fmla="*/ 153988 h 98"/>
              <a:gd name="T4" fmla="*/ 34925 w 27"/>
              <a:gd name="T5" fmla="*/ 150813 h 98"/>
              <a:gd name="T6" fmla="*/ 34925 w 27"/>
              <a:gd name="T7" fmla="*/ 146050 h 98"/>
              <a:gd name="T8" fmla="*/ 36513 w 27"/>
              <a:gd name="T9" fmla="*/ 142875 h 98"/>
              <a:gd name="T10" fmla="*/ 38100 w 27"/>
              <a:gd name="T11" fmla="*/ 133350 h 98"/>
              <a:gd name="T12" fmla="*/ 39688 w 27"/>
              <a:gd name="T13" fmla="*/ 123825 h 98"/>
              <a:gd name="T14" fmla="*/ 39688 w 27"/>
              <a:gd name="T15" fmla="*/ 114300 h 98"/>
              <a:gd name="T16" fmla="*/ 41275 w 27"/>
              <a:gd name="T17" fmla="*/ 104775 h 98"/>
              <a:gd name="T18" fmla="*/ 41275 w 27"/>
              <a:gd name="T19" fmla="*/ 93663 h 98"/>
              <a:gd name="T20" fmla="*/ 41275 w 27"/>
              <a:gd name="T21" fmla="*/ 84138 h 98"/>
              <a:gd name="T22" fmla="*/ 41275 w 27"/>
              <a:gd name="T23" fmla="*/ 73025 h 98"/>
              <a:gd name="T24" fmla="*/ 41275 w 27"/>
              <a:gd name="T25" fmla="*/ 63500 h 98"/>
              <a:gd name="T26" fmla="*/ 41275 w 27"/>
              <a:gd name="T27" fmla="*/ 52388 h 98"/>
              <a:gd name="T28" fmla="*/ 39688 w 27"/>
              <a:gd name="T29" fmla="*/ 44450 h 98"/>
              <a:gd name="T30" fmla="*/ 38100 w 27"/>
              <a:gd name="T31" fmla="*/ 33338 h 98"/>
              <a:gd name="T32" fmla="*/ 36513 w 27"/>
              <a:gd name="T33" fmla="*/ 25400 h 98"/>
              <a:gd name="T34" fmla="*/ 34925 w 27"/>
              <a:gd name="T35" fmla="*/ 15875 h 98"/>
              <a:gd name="T36" fmla="*/ 33338 w 27"/>
              <a:gd name="T37" fmla="*/ 7938 h 98"/>
              <a:gd name="T38" fmla="*/ 30163 w 27"/>
              <a:gd name="T39" fmla="*/ 0 h 98"/>
              <a:gd name="T40" fmla="*/ 20638 w 27"/>
              <a:gd name="T41" fmla="*/ 0 h 98"/>
              <a:gd name="T42" fmla="*/ 9525 w 27"/>
              <a:gd name="T43" fmla="*/ 0 h 98"/>
              <a:gd name="T44" fmla="*/ 7938 w 27"/>
              <a:gd name="T45" fmla="*/ 4763 h 98"/>
              <a:gd name="T46" fmla="*/ 6350 w 27"/>
              <a:gd name="T47" fmla="*/ 7938 h 98"/>
              <a:gd name="T48" fmla="*/ 4763 w 27"/>
              <a:gd name="T49" fmla="*/ 15875 h 98"/>
              <a:gd name="T50" fmla="*/ 3175 w 27"/>
              <a:gd name="T51" fmla="*/ 25400 h 98"/>
              <a:gd name="T52" fmla="*/ 1588 w 27"/>
              <a:gd name="T53" fmla="*/ 33338 h 98"/>
              <a:gd name="T54" fmla="*/ 0 w 27"/>
              <a:gd name="T55" fmla="*/ 44450 h 98"/>
              <a:gd name="T56" fmla="*/ 0 w 27"/>
              <a:gd name="T57" fmla="*/ 52388 h 98"/>
              <a:gd name="T58" fmla="*/ 0 w 27"/>
              <a:gd name="T59" fmla="*/ 63500 h 98"/>
              <a:gd name="T60" fmla="*/ 0 w 27"/>
              <a:gd name="T61" fmla="*/ 73025 h 98"/>
              <a:gd name="T62" fmla="*/ 0 w 27"/>
              <a:gd name="T63" fmla="*/ 84138 h 98"/>
              <a:gd name="T64" fmla="*/ 0 w 27"/>
              <a:gd name="T65" fmla="*/ 93663 h 98"/>
              <a:gd name="T66" fmla="*/ 0 w 27"/>
              <a:gd name="T67" fmla="*/ 104775 h 98"/>
              <a:gd name="T68" fmla="*/ 0 w 27"/>
              <a:gd name="T69" fmla="*/ 114300 h 98"/>
              <a:gd name="T70" fmla="*/ 0 w 27"/>
              <a:gd name="T71" fmla="*/ 123825 h 98"/>
              <a:gd name="T72" fmla="*/ 1588 w 27"/>
              <a:gd name="T73" fmla="*/ 133350 h 98"/>
              <a:gd name="T74" fmla="*/ 3175 w 27"/>
              <a:gd name="T75" fmla="*/ 142875 h 98"/>
              <a:gd name="T76" fmla="*/ 4763 w 27"/>
              <a:gd name="T77" fmla="*/ 150813 h 98"/>
              <a:gd name="T78" fmla="*/ 14288 w 27"/>
              <a:gd name="T79" fmla="*/ 153988 h 9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7" h="98">
                <a:moveTo>
                  <a:pt x="9" y="97"/>
                </a:moveTo>
                <a:lnTo>
                  <a:pt x="17" y="97"/>
                </a:lnTo>
                <a:lnTo>
                  <a:pt x="22" y="95"/>
                </a:lnTo>
                <a:lnTo>
                  <a:pt x="22" y="92"/>
                </a:lnTo>
                <a:lnTo>
                  <a:pt x="23" y="90"/>
                </a:lnTo>
                <a:lnTo>
                  <a:pt x="24" y="84"/>
                </a:lnTo>
                <a:lnTo>
                  <a:pt x="25" y="78"/>
                </a:lnTo>
                <a:lnTo>
                  <a:pt x="25" y="72"/>
                </a:lnTo>
                <a:lnTo>
                  <a:pt x="26" y="66"/>
                </a:lnTo>
                <a:lnTo>
                  <a:pt x="26" y="59"/>
                </a:lnTo>
                <a:lnTo>
                  <a:pt x="26" y="53"/>
                </a:lnTo>
                <a:lnTo>
                  <a:pt x="26" y="46"/>
                </a:lnTo>
                <a:lnTo>
                  <a:pt x="26" y="40"/>
                </a:lnTo>
                <a:lnTo>
                  <a:pt x="26" y="33"/>
                </a:lnTo>
                <a:lnTo>
                  <a:pt x="25" y="28"/>
                </a:lnTo>
                <a:lnTo>
                  <a:pt x="24" y="21"/>
                </a:lnTo>
                <a:lnTo>
                  <a:pt x="23" y="16"/>
                </a:lnTo>
                <a:lnTo>
                  <a:pt x="22" y="10"/>
                </a:lnTo>
                <a:lnTo>
                  <a:pt x="21" y="5"/>
                </a:lnTo>
                <a:lnTo>
                  <a:pt x="19" y="0"/>
                </a:lnTo>
                <a:lnTo>
                  <a:pt x="13" y="0"/>
                </a:lnTo>
                <a:lnTo>
                  <a:pt x="6" y="0"/>
                </a:lnTo>
                <a:lnTo>
                  <a:pt x="5" y="3"/>
                </a:lnTo>
                <a:lnTo>
                  <a:pt x="4" y="5"/>
                </a:lnTo>
                <a:lnTo>
                  <a:pt x="3" y="10"/>
                </a:lnTo>
                <a:lnTo>
                  <a:pt x="2" y="16"/>
                </a:lnTo>
                <a:lnTo>
                  <a:pt x="1" y="21"/>
                </a:lnTo>
                <a:lnTo>
                  <a:pt x="0" y="28"/>
                </a:lnTo>
                <a:lnTo>
                  <a:pt x="0" y="33"/>
                </a:lnTo>
                <a:lnTo>
                  <a:pt x="0" y="40"/>
                </a:lnTo>
                <a:lnTo>
                  <a:pt x="0" y="46"/>
                </a:lnTo>
                <a:lnTo>
                  <a:pt x="0" y="53"/>
                </a:lnTo>
                <a:lnTo>
                  <a:pt x="0" y="59"/>
                </a:lnTo>
                <a:lnTo>
                  <a:pt x="0" y="66"/>
                </a:lnTo>
                <a:lnTo>
                  <a:pt x="0" y="72"/>
                </a:lnTo>
                <a:lnTo>
                  <a:pt x="0" y="78"/>
                </a:lnTo>
                <a:lnTo>
                  <a:pt x="1" y="84"/>
                </a:lnTo>
                <a:lnTo>
                  <a:pt x="2" y="90"/>
                </a:lnTo>
                <a:lnTo>
                  <a:pt x="3" y="95"/>
                </a:lnTo>
                <a:lnTo>
                  <a:pt x="9" y="97"/>
                </a:lnTo>
              </a:path>
            </a:pathLst>
          </a:custGeom>
          <a:solidFill>
            <a:srgbClr val="850202"/>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204" name="Freeform 168">
            <a:extLst>
              <a:ext uri="{FF2B5EF4-FFF2-40B4-BE49-F238E27FC236}">
                <a16:creationId xmlns:a16="http://schemas.microsoft.com/office/drawing/2014/main" id="{95580DC5-0661-4E1E-948C-550B95C2EBA5}"/>
              </a:ext>
            </a:extLst>
          </p:cNvPr>
          <p:cNvSpPr>
            <a:spLocks/>
          </p:cNvSpPr>
          <p:nvPr/>
        </p:nvSpPr>
        <p:spPr bwMode="auto">
          <a:xfrm>
            <a:off x="7289601" y="2614911"/>
            <a:ext cx="29766" cy="133945"/>
          </a:xfrm>
          <a:custGeom>
            <a:avLst/>
            <a:gdLst>
              <a:gd name="T0" fmla="*/ 7938 w 20"/>
              <a:gd name="T1" fmla="*/ 0 h 90"/>
              <a:gd name="T2" fmla="*/ 6350 w 20"/>
              <a:gd name="T3" fmla="*/ 4763 h 90"/>
              <a:gd name="T4" fmla="*/ 6350 w 20"/>
              <a:gd name="T5" fmla="*/ 7938 h 90"/>
              <a:gd name="T6" fmla="*/ 3175 w 20"/>
              <a:gd name="T7" fmla="*/ 15875 h 90"/>
              <a:gd name="T8" fmla="*/ 3175 w 20"/>
              <a:gd name="T9" fmla="*/ 25400 h 90"/>
              <a:gd name="T10" fmla="*/ 1588 w 20"/>
              <a:gd name="T11" fmla="*/ 33338 h 90"/>
              <a:gd name="T12" fmla="*/ 0 w 20"/>
              <a:gd name="T13" fmla="*/ 42863 h 90"/>
              <a:gd name="T14" fmla="*/ 0 w 20"/>
              <a:gd name="T15" fmla="*/ 52388 h 90"/>
              <a:gd name="T16" fmla="*/ 0 w 20"/>
              <a:gd name="T17" fmla="*/ 60325 h 90"/>
              <a:gd name="T18" fmla="*/ 0 w 20"/>
              <a:gd name="T19" fmla="*/ 69850 h 90"/>
              <a:gd name="T20" fmla="*/ 0 w 20"/>
              <a:gd name="T21" fmla="*/ 80963 h 90"/>
              <a:gd name="T22" fmla="*/ 0 w 20"/>
              <a:gd name="T23" fmla="*/ 88900 h 90"/>
              <a:gd name="T24" fmla="*/ 0 w 20"/>
              <a:gd name="T25" fmla="*/ 98425 h 90"/>
              <a:gd name="T26" fmla="*/ 0 w 20"/>
              <a:gd name="T27" fmla="*/ 107950 h 90"/>
              <a:gd name="T28" fmla="*/ 1588 w 20"/>
              <a:gd name="T29" fmla="*/ 115888 h 90"/>
              <a:gd name="T30" fmla="*/ 3175 w 20"/>
              <a:gd name="T31" fmla="*/ 123825 h 90"/>
              <a:gd name="T32" fmla="*/ 3175 w 20"/>
              <a:gd name="T33" fmla="*/ 131763 h 90"/>
              <a:gd name="T34" fmla="*/ 3175 w 20"/>
              <a:gd name="T35" fmla="*/ 138113 h 90"/>
              <a:gd name="T36" fmla="*/ 11113 w 20"/>
              <a:gd name="T37" fmla="*/ 141288 h 90"/>
              <a:gd name="T38" fmla="*/ 25400 w 20"/>
              <a:gd name="T39" fmla="*/ 141288 h 90"/>
              <a:gd name="T40" fmla="*/ 30163 w 20"/>
              <a:gd name="T41" fmla="*/ 138113 h 9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0" h="90">
                <a:moveTo>
                  <a:pt x="5" y="0"/>
                </a:moveTo>
                <a:lnTo>
                  <a:pt x="4" y="3"/>
                </a:lnTo>
                <a:lnTo>
                  <a:pt x="4" y="5"/>
                </a:lnTo>
                <a:lnTo>
                  <a:pt x="2" y="10"/>
                </a:lnTo>
                <a:lnTo>
                  <a:pt x="2" y="16"/>
                </a:lnTo>
                <a:lnTo>
                  <a:pt x="1" y="21"/>
                </a:lnTo>
                <a:lnTo>
                  <a:pt x="0" y="27"/>
                </a:lnTo>
                <a:lnTo>
                  <a:pt x="0" y="33"/>
                </a:lnTo>
                <a:lnTo>
                  <a:pt x="0" y="38"/>
                </a:lnTo>
                <a:lnTo>
                  <a:pt x="0" y="44"/>
                </a:lnTo>
                <a:lnTo>
                  <a:pt x="0" y="51"/>
                </a:lnTo>
                <a:lnTo>
                  <a:pt x="0" y="56"/>
                </a:lnTo>
                <a:lnTo>
                  <a:pt x="0" y="62"/>
                </a:lnTo>
                <a:lnTo>
                  <a:pt x="0" y="68"/>
                </a:lnTo>
                <a:lnTo>
                  <a:pt x="1" y="73"/>
                </a:lnTo>
                <a:lnTo>
                  <a:pt x="2" y="78"/>
                </a:lnTo>
                <a:lnTo>
                  <a:pt x="2" y="83"/>
                </a:lnTo>
                <a:lnTo>
                  <a:pt x="2" y="87"/>
                </a:lnTo>
                <a:lnTo>
                  <a:pt x="7" y="89"/>
                </a:lnTo>
                <a:lnTo>
                  <a:pt x="16" y="89"/>
                </a:lnTo>
                <a:lnTo>
                  <a:pt x="19" y="8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205" name="Rectangle 169">
            <a:extLst>
              <a:ext uri="{FF2B5EF4-FFF2-40B4-BE49-F238E27FC236}">
                <a16:creationId xmlns:a16="http://schemas.microsoft.com/office/drawing/2014/main" id="{AF338B25-2E74-4CAA-98FF-CD41F68FB1BB}"/>
              </a:ext>
            </a:extLst>
          </p:cNvPr>
          <p:cNvSpPr>
            <a:spLocks noChangeArrowheads="1"/>
          </p:cNvSpPr>
          <p:nvPr/>
        </p:nvSpPr>
        <p:spPr bwMode="auto">
          <a:xfrm rot="1200000">
            <a:off x="6798469" y="2410036"/>
            <a:ext cx="442020" cy="1418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spcBef>
                <a:spcPct val="50000"/>
              </a:spcBef>
            </a:pPr>
            <a:r>
              <a:rPr lang="en-US" altLang="en-US" sz="375" b="1">
                <a:latin typeface="Arial" panose="020B0604020202020204" pitchFamily="34" charset="0"/>
              </a:rPr>
              <a:t>CEMENT</a:t>
            </a:r>
          </a:p>
        </p:txBody>
      </p:sp>
      <p:pic>
        <p:nvPicPr>
          <p:cNvPr id="45206" name="Picture 170">
            <a:extLst>
              <a:ext uri="{FF2B5EF4-FFF2-40B4-BE49-F238E27FC236}">
                <a16:creationId xmlns:a16="http://schemas.microsoft.com/office/drawing/2014/main" id="{841320B4-B057-411D-84B0-B3D4EB7B3A2F}"/>
              </a:ext>
            </a:extLst>
          </p:cNvPr>
          <p:cNvPicPr>
            <a:picLocks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3409653" y="4877099"/>
            <a:ext cx="1634133" cy="12933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5207" name="Rectangle 171">
            <a:extLst>
              <a:ext uri="{FF2B5EF4-FFF2-40B4-BE49-F238E27FC236}">
                <a16:creationId xmlns:a16="http://schemas.microsoft.com/office/drawing/2014/main" id="{08475AF0-1886-4EBB-9CDA-AC50E8980B28}"/>
              </a:ext>
            </a:extLst>
          </p:cNvPr>
          <p:cNvSpPr>
            <a:spLocks noChangeArrowheads="1"/>
          </p:cNvSpPr>
          <p:nvPr/>
        </p:nvSpPr>
        <p:spPr bwMode="auto">
          <a:xfrm>
            <a:off x="2411016" y="4411266"/>
            <a:ext cx="3658195" cy="2861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313" b="1">
                <a:latin typeface="Arial" panose="020B0604020202020204" pitchFamily="34" charset="0"/>
              </a:rPr>
              <a:t>Cost</a:t>
            </a:r>
          </a:p>
        </p:txBody>
      </p:sp>
      <p:sp>
        <p:nvSpPr>
          <p:cNvPr id="45208" name="Rectangle 172">
            <a:extLst>
              <a:ext uri="{FF2B5EF4-FFF2-40B4-BE49-F238E27FC236}">
                <a16:creationId xmlns:a16="http://schemas.microsoft.com/office/drawing/2014/main" id="{CAD764AA-C8F1-4444-B790-6235AE6F214C}"/>
              </a:ext>
            </a:extLst>
          </p:cNvPr>
          <p:cNvSpPr>
            <a:spLocks noChangeArrowheads="1"/>
          </p:cNvSpPr>
          <p:nvPr/>
        </p:nvSpPr>
        <p:spPr bwMode="auto">
          <a:xfrm>
            <a:off x="2433341" y="6357938"/>
            <a:ext cx="3658195" cy="2861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313" b="1">
                <a:latin typeface="Arial" panose="020B0604020202020204" pitchFamily="34" charset="0"/>
              </a:rPr>
              <a:t>Assets should be recorded at cost.</a:t>
            </a:r>
          </a:p>
        </p:txBody>
      </p:sp>
      <p:sp>
        <p:nvSpPr>
          <p:cNvPr id="45209" name="Rectangle 173">
            <a:extLst>
              <a:ext uri="{FF2B5EF4-FFF2-40B4-BE49-F238E27FC236}">
                <a16:creationId xmlns:a16="http://schemas.microsoft.com/office/drawing/2014/main" id="{C9A5D136-97E7-4F92-911E-BD904736D82F}"/>
              </a:ext>
            </a:extLst>
          </p:cNvPr>
          <p:cNvSpPr>
            <a:spLocks noChangeArrowheads="1"/>
          </p:cNvSpPr>
          <p:nvPr/>
        </p:nvSpPr>
        <p:spPr bwMode="auto">
          <a:xfrm>
            <a:off x="6194227" y="4405313"/>
            <a:ext cx="3658195" cy="2861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313" b="1">
                <a:latin typeface="Arial" panose="020B0604020202020204" pitchFamily="34" charset="0"/>
              </a:rPr>
              <a:t>Full Disclosure</a:t>
            </a:r>
          </a:p>
        </p:txBody>
      </p:sp>
      <p:sp>
        <p:nvSpPr>
          <p:cNvPr id="45210" name="Rectangle 174">
            <a:extLst>
              <a:ext uri="{FF2B5EF4-FFF2-40B4-BE49-F238E27FC236}">
                <a16:creationId xmlns:a16="http://schemas.microsoft.com/office/drawing/2014/main" id="{40147E21-B9C6-45B4-A9C8-2640B64DC7B8}"/>
              </a:ext>
            </a:extLst>
          </p:cNvPr>
          <p:cNvSpPr>
            <a:spLocks noChangeArrowheads="1"/>
          </p:cNvSpPr>
          <p:nvPr/>
        </p:nvSpPr>
        <p:spPr bwMode="auto">
          <a:xfrm>
            <a:off x="7167563" y="6143625"/>
            <a:ext cx="2714625" cy="5515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lnSpc>
                <a:spcPct val="90000"/>
              </a:lnSpc>
              <a:spcBef>
                <a:spcPct val="50000"/>
              </a:spcBef>
            </a:pPr>
            <a:r>
              <a:rPr lang="en-US" altLang="en-US" sz="1125" b="1">
                <a:latin typeface="Arial" panose="020B0604020202020204" pitchFamily="34" charset="0"/>
              </a:rPr>
              <a:t>Circumstances and events that make a difference to financial statement users should be disclosed.</a:t>
            </a:r>
          </a:p>
        </p:txBody>
      </p:sp>
      <p:pic>
        <p:nvPicPr>
          <p:cNvPr id="45211" name="Picture 175">
            <a:extLst>
              <a:ext uri="{FF2B5EF4-FFF2-40B4-BE49-F238E27FC236}">
                <a16:creationId xmlns:a16="http://schemas.microsoft.com/office/drawing/2014/main" id="{515AE262-C1A1-40C8-9429-869BB756D2B8}"/>
              </a:ext>
            </a:extLst>
          </p:cNvPr>
          <p:cNvPicPr>
            <a:picLocks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6594575" y="4713387"/>
            <a:ext cx="2689324" cy="17442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5212" name="Rectangle 176">
            <a:extLst>
              <a:ext uri="{FF2B5EF4-FFF2-40B4-BE49-F238E27FC236}">
                <a16:creationId xmlns:a16="http://schemas.microsoft.com/office/drawing/2014/main" id="{D0A51B4C-8AD9-43D1-B9EA-3E847B5A80D6}"/>
              </a:ext>
            </a:extLst>
          </p:cNvPr>
          <p:cNvSpPr>
            <a:spLocks noChangeArrowheads="1"/>
          </p:cNvSpPr>
          <p:nvPr/>
        </p:nvSpPr>
        <p:spPr bwMode="auto">
          <a:xfrm>
            <a:off x="7506891" y="4900911"/>
            <a:ext cx="1657945" cy="11091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lnSpc>
                <a:spcPct val="90000"/>
              </a:lnSpc>
              <a:spcBef>
                <a:spcPct val="50000"/>
              </a:spcBef>
            </a:pPr>
            <a:r>
              <a:rPr lang="en-US" altLang="en-US" sz="938" b="1">
                <a:latin typeface="Arial" panose="020B0604020202020204" pitchFamily="34" charset="0"/>
              </a:rPr>
              <a:t>* Financial Statements</a:t>
            </a:r>
          </a:p>
          <a:p>
            <a:pPr algn="l">
              <a:lnSpc>
                <a:spcPct val="90000"/>
              </a:lnSpc>
              <a:spcBef>
                <a:spcPct val="50000"/>
              </a:spcBef>
            </a:pPr>
            <a:r>
              <a:rPr lang="en-US" altLang="en-US" sz="938" b="1">
                <a:latin typeface="Arial" panose="020B0604020202020204" pitchFamily="34" charset="0"/>
              </a:rPr>
              <a:t>* Balance Sheet</a:t>
            </a:r>
          </a:p>
          <a:p>
            <a:pPr algn="l">
              <a:lnSpc>
                <a:spcPct val="90000"/>
              </a:lnSpc>
              <a:spcBef>
                <a:spcPct val="50000"/>
              </a:spcBef>
            </a:pPr>
            <a:r>
              <a:rPr lang="en-US" altLang="en-US" sz="938" b="1">
                <a:latin typeface="Arial" panose="020B0604020202020204" pitchFamily="34" charset="0"/>
              </a:rPr>
              <a:t>* Income Statement</a:t>
            </a:r>
          </a:p>
          <a:p>
            <a:pPr algn="l">
              <a:lnSpc>
                <a:spcPct val="50000"/>
              </a:lnSpc>
              <a:spcBef>
                <a:spcPct val="50000"/>
              </a:spcBef>
            </a:pPr>
            <a:r>
              <a:rPr lang="en-US" altLang="en-US" sz="938" b="1">
                <a:latin typeface="Arial" panose="020B0604020202020204" pitchFamily="34" charset="0"/>
              </a:rPr>
              <a:t>* Retained Earnings      </a:t>
            </a:r>
          </a:p>
          <a:p>
            <a:pPr algn="l">
              <a:lnSpc>
                <a:spcPct val="50000"/>
              </a:lnSpc>
              <a:spcBef>
                <a:spcPct val="50000"/>
              </a:spcBef>
            </a:pPr>
            <a:r>
              <a:rPr lang="en-US" altLang="en-US" sz="938" b="1">
                <a:latin typeface="Arial" panose="020B0604020202020204" pitchFamily="34" charset="0"/>
              </a:rPr>
              <a:t>    Statement</a:t>
            </a:r>
          </a:p>
          <a:p>
            <a:pPr algn="l">
              <a:lnSpc>
                <a:spcPct val="90000"/>
              </a:lnSpc>
              <a:spcBef>
                <a:spcPct val="50000"/>
              </a:spcBef>
            </a:pPr>
            <a:r>
              <a:rPr lang="en-US" altLang="en-US" sz="938" b="1">
                <a:latin typeface="Arial" panose="020B0604020202020204" pitchFamily="34" charset="0"/>
              </a:rPr>
              <a:t>* Cash Flow Statement</a:t>
            </a:r>
          </a:p>
        </p:txBody>
      </p:sp>
      <p:sp>
        <p:nvSpPr>
          <p:cNvPr id="45213" name="Text Box 178">
            <a:extLst>
              <a:ext uri="{FF2B5EF4-FFF2-40B4-BE49-F238E27FC236}">
                <a16:creationId xmlns:a16="http://schemas.microsoft.com/office/drawing/2014/main" id="{49F5BB67-C371-412B-BE2B-6BF638296430}"/>
              </a:ext>
            </a:extLst>
          </p:cNvPr>
          <p:cNvSpPr txBox="1">
            <a:spLocks noChangeArrowheads="1"/>
          </p:cNvSpPr>
          <p:nvPr/>
        </p:nvSpPr>
        <p:spPr bwMode="auto">
          <a:xfrm>
            <a:off x="2024062" y="642937"/>
            <a:ext cx="8215313" cy="785813"/>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000" b="1">
                <a:solidFill>
                  <a:schemeClr val="bg1"/>
                </a:solidFill>
              </a:rPr>
              <a:t>BASIC ACCOUNTING PRINCIPLES</a:t>
            </a:r>
          </a:p>
        </p:txBody>
      </p:sp>
    </p:spTree>
  </p:cSld>
  <p:clrMapOvr>
    <a:masterClrMapping/>
  </p:clrMapOvr>
  <p:transition advTm="40691">
    <p:cover dir="u"/>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7106" name="Group 16">
            <a:extLst>
              <a:ext uri="{FF2B5EF4-FFF2-40B4-BE49-F238E27FC236}">
                <a16:creationId xmlns:a16="http://schemas.microsoft.com/office/drawing/2014/main" id="{797F5809-D5B4-443B-ABFE-46E847D63EE0}"/>
              </a:ext>
            </a:extLst>
          </p:cNvPr>
          <p:cNvGrpSpPr>
            <a:grpSpLocks/>
          </p:cNvGrpSpPr>
          <p:nvPr/>
        </p:nvGrpSpPr>
        <p:grpSpPr bwMode="auto">
          <a:xfrm>
            <a:off x="2004716" y="1707059"/>
            <a:ext cx="4037707" cy="3845719"/>
            <a:chOff x="275" y="1147"/>
            <a:chExt cx="2713" cy="2584"/>
          </a:xfrm>
        </p:grpSpPr>
        <p:pic>
          <p:nvPicPr>
            <p:cNvPr id="47160" name="Picture 3">
              <a:extLst>
                <a:ext uri="{FF2B5EF4-FFF2-40B4-BE49-F238E27FC236}">
                  <a16:creationId xmlns:a16="http://schemas.microsoft.com/office/drawing/2014/main" id="{9AD17FD3-A0DE-472D-8D10-B31D38069DCD}"/>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5" y="2090"/>
              <a:ext cx="1850" cy="16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7161" name="Rectangle 4">
              <a:extLst>
                <a:ext uri="{FF2B5EF4-FFF2-40B4-BE49-F238E27FC236}">
                  <a16:creationId xmlns:a16="http://schemas.microsoft.com/office/drawing/2014/main" id="{A3F5204F-64CC-48AF-9CB5-54A48C2C12CC}"/>
                </a:ext>
              </a:extLst>
            </p:cNvPr>
            <p:cNvSpPr>
              <a:spLocks noChangeArrowheads="1"/>
            </p:cNvSpPr>
            <p:nvPr/>
          </p:nvSpPr>
          <p:spPr bwMode="auto">
            <a:xfrm>
              <a:off x="275" y="1147"/>
              <a:ext cx="2713" cy="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2438" b="1">
                  <a:latin typeface="Arial" panose="020B0604020202020204" pitchFamily="34" charset="0"/>
                </a:rPr>
                <a:t>Materiality</a:t>
              </a:r>
            </a:p>
          </p:txBody>
        </p:sp>
        <p:sp>
          <p:nvSpPr>
            <p:cNvPr id="47162" name="Rectangle 5">
              <a:extLst>
                <a:ext uri="{FF2B5EF4-FFF2-40B4-BE49-F238E27FC236}">
                  <a16:creationId xmlns:a16="http://schemas.microsoft.com/office/drawing/2014/main" id="{F55D7B50-AA31-4667-BA7F-9B94415D5F75}"/>
                </a:ext>
              </a:extLst>
            </p:cNvPr>
            <p:cNvSpPr>
              <a:spLocks noChangeArrowheads="1"/>
            </p:cNvSpPr>
            <p:nvPr/>
          </p:nvSpPr>
          <p:spPr bwMode="auto">
            <a:xfrm>
              <a:off x="1069" y="2409"/>
              <a:ext cx="282" cy="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2531" b="1">
                  <a:solidFill>
                    <a:schemeClr val="hlink"/>
                  </a:solidFill>
                  <a:latin typeface="Arial" panose="020B0604020202020204" pitchFamily="34" charset="0"/>
                </a:rPr>
                <a:t>$</a:t>
              </a:r>
            </a:p>
          </p:txBody>
        </p:sp>
        <p:sp>
          <p:nvSpPr>
            <p:cNvPr id="47163" name="Rectangle 6">
              <a:extLst>
                <a:ext uri="{FF2B5EF4-FFF2-40B4-BE49-F238E27FC236}">
                  <a16:creationId xmlns:a16="http://schemas.microsoft.com/office/drawing/2014/main" id="{1F6B3C98-75BA-4908-8B84-9E483C7D24ED}"/>
                </a:ext>
              </a:extLst>
            </p:cNvPr>
            <p:cNvSpPr>
              <a:spLocks noChangeArrowheads="1"/>
            </p:cNvSpPr>
            <p:nvPr/>
          </p:nvSpPr>
          <p:spPr bwMode="auto">
            <a:xfrm>
              <a:off x="1520" y="2231"/>
              <a:ext cx="252" cy="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2531" b="1">
                  <a:solidFill>
                    <a:schemeClr val="hlink"/>
                  </a:solidFill>
                  <a:latin typeface="Arial" panose="020B0604020202020204" pitchFamily="34" charset="0"/>
                </a:rPr>
                <a:t>$</a:t>
              </a:r>
            </a:p>
          </p:txBody>
        </p:sp>
        <p:sp>
          <p:nvSpPr>
            <p:cNvPr id="47164" name="Rectangle 7">
              <a:extLst>
                <a:ext uri="{FF2B5EF4-FFF2-40B4-BE49-F238E27FC236}">
                  <a16:creationId xmlns:a16="http://schemas.microsoft.com/office/drawing/2014/main" id="{A2729C45-3FAE-4987-984A-AA1A9E64C411}"/>
                </a:ext>
              </a:extLst>
            </p:cNvPr>
            <p:cNvSpPr>
              <a:spLocks noChangeArrowheads="1"/>
            </p:cNvSpPr>
            <p:nvPr/>
          </p:nvSpPr>
          <p:spPr bwMode="auto">
            <a:xfrm>
              <a:off x="1314" y="2452"/>
              <a:ext cx="282" cy="2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2250" b="1">
                  <a:solidFill>
                    <a:schemeClr val="hlink"/>
                  </a:solidFill>
                  <a:latin typeface="Arial" panose="020B0604020202020204" pitchFamily="34" charset="0"/>
                </a:rPr>
                <a:t>$</a:t>
              </a:r>
            </a:p>
          </p:txBody>
        </p:sp>
        <p:sp>
          <p:nvSpPr>
            <p:cNvPr id="47165" name="Rectangle 8">
              <a:extLst>
                <a:ext uri="{FF2B5EF4-FFF2-40B4-BE49-F238E27FC236}">
                  <a16:creationId xmlns:a16="http://schemas.microsoft.com/office/drawing/2014/main" id="{75FDD826-8739-48F2-B77A-A187CEC48855}"/>
                </a:ext>
              </a:extLst>
            </p:cNvPr>
            <p:cNvSpPr>
              <a:spLocks noChangeArrowheads="1"/>
            </p:cNvSpPr>
            <p:nvPr/>
          </p:nvSpPr>
          <p:spPr bwMode="auto">
            <a:xfrm>
              <a:off x="1108" y="2273"/>
              <a:ext cx="282"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688" b="1" i="1">
                  <a:solidFill>
                    <a:srgbClr val="3365FB"/>
                  </a:solidFill>
                  <a:latin typeface="Arial" panose="020B0604020202020204" pitchFamily="34" charset="0"/>
                </a:rPr>
                <a:t>$</a:t>
              </a:r>
            </a:p>
          </p:txBody>
        </p:sp>
        <p:sp>
          <p:nvSpPr>
            <p:cNvPr id="47166" name="Rectangle 9">
              <a:extLst>
                <a:ext uri="{FF2B5EF4-FFF2-40B4-BE49-F238E27FC236}">
                  <a16:creationId xmlns:a16="http://schemas.microsoft.com/office/drawing/2014/main" id="{8B89FED7-481E-4729-BC2A-8E88B8B92AF3}"/>
                </a:ext>
              </a:extLst>
            </p:cNvPr>
            <p:cNvSpPr>
              <a:spLocks noChangeArrowheads="1"/>
            </p:cNvSpPr>
            <p:nvPr/>
          </p:nvSpPr>
          <p:spPr bwMode="auto">
            <a:xfrm>
              <a:off x="1699" y="2355"/>
              <a:ext cx="282"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688" b="1" i="1">
                  <a:solidFill>
                    <a:srgbClr val="3365FB"/>
                  </a:solidFill>
                  <a:latin typeface="Arial" panose="020B0604020202020204" pitchFamily="34" charset="0"/>
                </a:rPr>
                <a:t>$</a:t>
              </a:r>
            </a:p>
          </p:txBody>
        </p:sp>
        <p:sp>
          <p:nvSpPr>
            <p:cNvPr id="47167" name="Rectangle 10">
              <a:extLst>
                <a:ext uri="{FF2B5EF4-FFF2-40B4-BE49-F238E27FC236}">
                  <a16:creationId xmlns:a16="http://schemas.microsoft.com/office/drawing/2014/main" id="{30513A4E-D5D5-406C-998B-B3F6C6140CEB}"/>
                </a:ext>
              </a:extLst>
            </p:cNvPr>
            <p:cNvSpPr>
              <a:spLocks noChangeArrowheads="1"/>
            </p:cNvSpPr>
            <p:nvPr/>
          </p:nvSpPr>
          <p:spPr bwMode="auto">
            <a:xfrm>
              <a:off x="1488" y="2469"/>
              <a:ext cx="282"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500" b="1" i="1">
                  <a:solidFill>
                    <a:srgbClr val="3365FB"/>
                  </a:solidFill>
                  <a:latin typeface="Arial" panose="020B0604020202020204" pitchFamily="34" charset="0"/>
                </a:rPr>
                <a:t>$</a:t>
              </a:r>
            </a:p>
          </p:txBody>
        </p:sp>
        <p:sp>
          <p:nvSpPr>
            <p:cNvPr id="47168" name="Rectangle 11">
              <a:extLst>
                <a:ext uri="{FF2B5EF4-FFF2-40B4-BE49-F238E27FC236}">
                  <a16:creationId xmlns:a16="http://schemas.microsoft.com/office/drawing/2014/main" id="{55ECE150-A20E-47FE-9514-1B26F24EFD5F}"/>
                </a:ext>
              </a:extLst>
            </p:cNvPr>
            <p:cNvSpPr>
              <a:spLocks noChangeArrowheads="1"/>
            </p:cNvSpPr>
            <p:nvPr/>
          </p:nvSpPr>
          <p:spPr bwMode="auto">
            <a:xfrm>
              <a:off x="1498" y="1789"/>
              <a:ext cx="282" cy="3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3000" b="1">
                  <a:solidFill>
                    <a:schemeClr val="hlink"/>
                  </a:solidFill>
                  <a:latin typeface="Arial" panose="020B0604020202020204" pitchFamily="34" charset="0"/>
                </a:rPr>
                <a:t>$</a:t>
              </a:r>
            </a:p>
          </p:txBody>
        </p:sp>
        <p:sp>
          <p:nvSpPr>
            <p:cNvPr id="47169" name="Rectangle 12">
              <a:extLst>
                <a:ext uri="{FF2B5EF4-FFF2-40B4-BE49-F238E27FC236}">
                  <a16:creationId xmlns:a16="http://schemas.microsoft.com/office/drawing/2014/main" id="{44C23C00-004A-4E2F-995B-78BDDC288134}"/>
                </a:ext>
              </a:extLst>
            </p:cNvPr>
            <p:cNvSpPr>
              <a:spLocks noChangeArrowheads="1"/>
            </p:cNvSpPr>
            <p:nvPr/>
          </p:nvSpPr>
          <p:spPr bwMode="auto">
            <a:xfrm>
              <a:off x="1987" y="1452"/>
              <a:ext cx="282" cy="3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3000" b="1">
                  <a:solidFill>
                    <a:schemeClr val="hlink"/>
                  </a:solidFill>
                  <a:latin typeface="Arial" panose="020B0604020202020204" pitchFamily="34" charset="0"/>
                </a:rPr>
                <a:t>$</a:t>
              </a:r>
            </a:p>
          </p:txBody>
        </p:sp>
        <p:graphicFrame>
          <p:nvGraphicFramePr>
            <p:cNvPr id="47170" name="Object 13">
              <a:hlinkClick r:id="" action="ppaction://ole?verb=0"/>
              <a:extLst>
                <a:ext uri="{FF2B5EF4-FFF2-40B4-BE49-F238E27FC236}">
                  <a16:creationId xmlns:a16="http://schemas.microsoft.com/office/drawing/2014/main" id="{257C2C6C-774C-4B35-8B32-AF8EECBA91B1}"/>
                </a:ext>
              </a:extLst>
            </p:cNvPr>
            <p:cNvGraphicFramePr>
              <a:graphicFrameLocks/>
            </p:cNvGraphicFramePr>
            <p:nvPr/>
          </p:nvGraphicFramePr>
          <p:xfrm>
            <a:off x="1706" y="1600"/>
            <a:ext cx="313" cy="346"/>
          </p:xfrm>
          <a:graphic>
            <a:graphicData uri="http://schemas.openxmlformats.org/presentationml/2006/ole">
              <mc:AlternateContent xmlns:mc="http://schemas.openxmlformats.org/markup-compatibility/2006">
                <mc:Choice xmlns:v="urn:schemas-microsoft-com:vml" Requires="v">
                  <p:oleObj name="Micrografx Windows Draw 5.0 Drawing" r:id="rId4" imgW="1409700" imgH="1554480" progId="Draw.Document.5">
                    <p:embed/>
                  </p:oleObj>
                </mc:Choice>
                <mc:Fallback>
                  <p:oleObj name="Micrografx Windows Draw 5.0 Drawing" r:id="rId4" imgW="1409700" imgH="1554480" progId="Draw.Document.5">
                    <p:embed/>
                    <p:pic>
                      <p:nvPicPr>
                        <p:cNvPr id="47170" name="Object 13">
                          <a:hlinkClick r:id="" action="ppaction://ole?verb=0"/>
                          <a:extLst>
                            <a:ext uri="{FF2B5EF4-FFF2-40B4-BE49-F238E27FC236}">
                              <a16:creationId xmlns:a16="http://schemas.microsoft.com/office/drawing/2014/main" id="{257C2C6C-774C-4B35-8B32-AF8EECBA91B1}"/>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06" y="1600"/>
                          <a:ext cx="313" cy="3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47171" name="Object 14">
              <a:hlinkClick r:id="" action="ppaction://ole?verb=0"/>
              <a:extLst>
                <a:ext uri="{FF2B5EF4-FFF2-40B4-BE49-F238E27FC236}">
                  <a16:creationId xmlns:a16="http://schemas.microsoft.com/office/drawing/2014/main" id="{8D536262-3646-447D-BED9-862ED8B15914}"/>
                </a:ext>
              </a:extLst>
            </p:cNvPr>
            <p:cNvGraphicFramePr>
              <a:graphicFrameLocks/>
            </p:cNvGraphicFramePr>
            <p:nvPr/>
          </p:nvGraphicFramePr>
          <p:xfrm>
            <a:off x="1264" y="2287"/>
            <a:ext cx="300" cy="216"/>
          </p:xfrm>
          <a:graphic>
            <a:graphicData uri="http://schemas.openxmlformats.org/presentationml/2006/ole">
              <mc:AlternateContent xmlns:mc="http://schemas.openxmlformats.org/markup-compatibility/2006">
                <mc:Choice xmlns:v="urn:schemas-microsoft-com:vml" Requires="v">
                  <p:oleObj name="Micrografx Windows Draw 5.0 Drawing" r:id="rId6" imgW="365760" imgH="266700" progId="Draw.Document.5">
                    <p:embed/>
                  </p:oleObj>
                </mc:Choice>
                <mc:Fallback>
                  <p:oleObj name="Micrografx Windows Draw 5.0 Drawing" r:id="rId6" imgW="365760" imgH="266700" progId="Draw.Document.5">
                    <p:embed/>
                    <p:pic>
                      <p:nvPicPr>
                        <p:cNvPr id="47171" name="Object 14">
                          <a:hlinkClick r:id="" action="ppaction://ole?verb=0"/>
                          <a:extLst>
                            <a:ext uri="{FF2B5EF4-FFF2-40B4-BE49-F238E27FC236}">
                              <a16:creationId xmlns:a16="http://schemas.microsoft.com/office/drawing/2014/main" id="{8D536262-3646-447D-BED9-862ED8B15914}"/>
                            </a:ext>
                          </a:extLst>
                        </p:cNvPr>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264" y="2287"/>
                          <a:ext cx="300" cy="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7172" name="Rectangle 15">
              <a:extLst>
                <a:ext uri="{FF2B5EF4-FFF2-40B4-BE49-F238E27FC236}">
                  <a16:creationId xmlns:a16="http://schemas.microsoft.com/office/drawing/2014/main" id="{EEAA276F-3230-4D93-99D5-6A2144027C0E}"/>
                </a:ext>
              </a:extLst>
            </p:cNvPr>
            <p:cNvSpPr>
              <a:spLocks noChangeArrowheads="1"/>
            </p:cNvSpPr>
            <p:nvPr/>
          </p:nvSpPr>
          <p:spPr bwMode="auto">
            <a:xfrm>
              <a:off x="885" y="2335"/>
              <a:ext cx="282" cy="2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2250" b="1">
                  <a:solidFill>
                    <a:schemeClr val="hlink"/>
                  </a:solidFill>
                  <a:latin typeface="Arial" panose="020B0604020202020204" pitchFamily="34" charset="0"/>
                </a:rPr>
                <a:t>$</a:t>
              </a:r>
            </a:p>
          </p:txBody>
        </p:sp>
      </p:grpSp>
      <p:sp>
        <p:nvSpPr>
          <p:cNvPr id="47107" name="Rectangle 17">
            <a:extLst>
              <a:ext uri="{FF2B5EF4-FFF2-40B4-BE49-F238E27FC236}">
                <a16:creationId xmlns:a16="http://schemas.microsoft.com/office/drawing/2014/main" id="{2A25D835-9FA6-4350-B857-995C1577BE69}"/>
              </a:ext>
            </a:extLst>
          </p:cNvPr>
          <p:cNvSpPr>
            <a:spLocks noChangeArrowheads="1"/>
          </p:cNvSpPr>
          <p:nvPr/>
        </p:nvSpPr>
        <p:spPr bwMode="auto">
          <a:xfrm>
            <a:off x="2095500" y="6000750"/>
            <a:ext cx="3647778" cy="561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lnSpc>
                <a:spcPct val="75000"/>
              </a:lnSpc>
            </a:pPr>
            <a:r>
              <a:rPr lang="en-US" altLang="en-US" sz="2063">
                <a:solidFill>
                  <a:schemeClr val="tx2"/>
                </a:solidFill>
                <a:latin typeface="Arial" panose="020B0604020202020204" pitchFamily="34" charset="0"/>
              </a:rPr>
              <a:t>For small amounts, GAAP </a:t>
            </a:r>
          </a:p>
          <a:p>
            <a:pPr algn="l">
              <a:lnSpc>
                <a:spcPct val="75000"/>
              </a:lnSpc>
            </a:pPr>
            <a:r>
              <a:rPr lang="en-US" altLang="en-US" sz="2063">
                <a:solidFill>
                  <a:schemeClr val="tx2"/>
                </a:solidFill>
                <a:latin typeface="Arial" panose="020B0604020202020204" pitchFamily="34" charset="0"/>
              </a:rPr>
              <a:t>does not have to be followed.</a:t>
            </a:r>
          </a:p>
        </p:txBody>
      </p:sp>
      <p:sp>
        <p:nvSpPr>
          <p:cNvPr id="47108" name="Rectangle 18">
            <a:extLst>
              <a:ext uri="{FF2B5EF4-FFF2-40B4-BE49-F238E27FC236}">
                <a16:creationId xmlns:a16="http://schemas.microsoft.com/office/drawing/2014/main" id="{7CF98BDF-0D4D-4923-957E-B9E093340967}"/>
              </a:ext>
            </a:extLst>
          </p:cNvPr>
          <p:cNvSpPr>
            <a:spLocks noChangeArrowheads="1"/>
          </p:cNvSpPr>
          <p:nvPr/>
        </p:nvSpPr>
        <p:spPr bwMode="auto">
          <a:xfrm>
            <a:off x="6222505" y="1718966"/>
            <a:ext cx="4037707" cy="4593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2438" b="1">
                <a:latin typeface="Arial" panose="020B0604020202020204" pitchFamily="34" charset="0"/>
              </a:rPr>
              <a:t>Conservatism</a:t>
            </a:r>
          </a:p>
        </p:txBody>
      </p:sp>
      <p:sp>
        <p:nvSpPr>
          <p:cNvPr id="47109" name="Rectangle 19">
            <a:extLst>
              <a:ext uri="{FF2B5EF4-FFF2-40B4-BE49-F238E27FC236}">
                <a16:creationId xmlns:a16="http://schemas.microsoft.com/office/drawing/2014/main" id="{DA3173FB-7F0D-4E49-9102-243E99A10EBA}"/>
              </a:ext>
            </a:extLst>
          </p:cNvPr>
          <p:cNvSpPr>
            <a:spLocks noChangeArrowheads="1"/>
          </p:cNvSpPr>
          <p:nvPr/>
        </p:nvSpPr>
        <p:spPr bwMode="auto">
          <a:xfrm>
            <a:off x="5978426" y="5923360"/>
            <a:ext cx="4381500" cy="7990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lnSpc>
                <a:spcPct val="75000"/>
              </a:lnSpc>
            </a:pPr>
            <a:r>
              <a:rPr lang="en-US" altLang="en-US" sz="2063">
                <a:solidFill>
                  <a:schemeClr val="tx2"/>
                </a:solidFill>
                <a:latin typeface="Arial" panose="020B0604020202020204" pitchFamily="34" charset="0"/>
              </a:rPr>
              <a:t>When in doubt, choose the solution that will be least likely to overstate assets and income.</a:t>
            </a:r>
          </a:p>
        </p:txBody>
      </p:sp>
      <p:sp>
        <p:nvSpPr>
          <p:cNvPr id="47110" name="Rectangle 23">
            <a:extLst>
              <a:ext uri="{FF2B5EF4-FFF2-40B4-BE49-F238E27FC236}">
                <a16:creationId xmlns:a16="http://schemas.microsoft.com/office/drawing/2014/main" id="{DB147E5E-BE58-4448-A93F-BB13A7CC4452}"/>
              </a:ext>
            </a:extLst>
          </p:cNvPr>
          <p:cNvSpPr>
            <a:spLocks noChangeArrowheads="1"/>
          </p:cNvSpPr>
          <p:nvPr/>
        </p:nvSpPr>
        <p:spPr bwMode="auto">
          <a:xfrm>
            <a:off x="6947297" y="3132833"/>
            <a:ext cx="2175867" cy="2094011"/>
          </a:xfrm>
          <a:prstGeom prst="rect">
            <a:avLst/>
          </a:prstGeom>
          <a:solidFill>
            <a:srgbClr val="FFCC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47111" name="Freeform 24">
            <a:extLst>
              <a:ext uri="{FF2B5EF4-FFF2-40B4-BE49-F238E27FC236}">
                <a16:creationId xmlns:a16="http://schemas.microsoft.com/office/drawing/2014/main" id="{EA29DA0E-3C36-485B-BECA-2CAADC1777D0}"/>
              </a:ext>
            </a:extLst>
          </p:cNvPr>
          <p:cNvSpPr>
            <a:spLocks/>
          </p:cNvSpPr>
          <p:nvPr/>
        </p:nvSpPr>
        <p:spPr bwMode="auto">
          <a:xfrm>
            <a:off x="7177981" y="3475138"/>
            <a:ext cx="629543" cy="1358800"/>
          </a:xfrm>
          <a:custGeom>
            <a:avLst/>
            <a:gdLst>
              <a:gd name="T0" fmla="*/ 265112 w 423"/>
              <a:gd name="T1" fmla="*/ 320675 h 913"/>
              <a:gd name="T2" fmla="*/ 184150 w 423"/>
              <a:gd name="T3" fmla="*/ 357187 h 913"/>
              <a:gd name="T4" fmla="*/ 128587 w 423"/>
              <a:gd name="T5" fmla="*/ 487362 h 913"/>
              <a:gd name="T6" fmla="*/ 184150 w 423"/>
              <a:gd name="T7" fmla="*/ 603250 h 913"/>
              <a:gd name="T8" fmla="*/ 265112 w 423"/>
              <a:gd name="T9" fmla="*/ 641350 h 913"/>
              <a:gd name="T10" fmla="*/ 376237 w 423"/>
              <a:gd name="T11" fmla="*/ 808037 h 913"/>
              <a:gd name="T12" fmla="*/ 425450 w 423"/>
              <a:gd name="T13" fmla="*/ 1122362 h 913"/>
              <a:gd name="T14" fmla="*/ 511175 w 423"/>
              <a:gd name="T15" fmla="*/ 1073150 h 913"/>
              <a:gd name="T16" fmla="*/ 534987 w 423"/>
              <a:gd name="T17" fmla="*/ 968375 h 913"/>
              <a:gd name="T18" fmla="*/ 485775 w 423"/>
              <a:gd name="T19" fmla="*/ 857250 h 913"/>
              <a:gd name="T20" fmla="*/ 400050 w 423"/>
              <a:gd name="T21" fmla="*/ 814387 h 913"/>
              <a:gd name="T22" fmla="*/ 295275 w 423"/>
              <a:gd name="T23" fmla="*/ 641350 h 913"/>
              <a:gd name="T24" fmla="*/ 376237 w 423"/>
              <a:gd name="T25" fmla="*/ 320675 h 913"/>
              <a:gd name="T26" fmla="*/ 449262 w 423"/>
              <a:gd name="T27" fmla="*/ 338137 h 913"/>
              <a:gd name="T28" fmla="*/ 528637 w 423"/>
              <a:gd name="T29" fmla="*/ 436562 h 913"/>
              <a:gd name="T30" fmla="*/ 671512 w 423"/>
              <a:gd name="T31" fmla="*/ 487362 h 913"/>
              <a:gd name="T32" fmla="*/ 665162 w 423"/>
              <a:gd name="T33" fmla="*/ 431800 h 913"/>
              <a:gd name="T34" fmla="*/ 615950 w 423"/>
              <a:gd name="T35" fmla="*/ 288925 h 913"/>
              <a:gd name="T36" fmla="*/ 528637 w 423"/>
              <a:gd name="T37" fmla="*/ 203200 h 913"/>
              <a:gd name="T38" fmla="*/ 400050 w 423"/>
              <a:gd name="T39" fmla="*/ 165100 h 913"/>
              <a:gd name="T40" fmla="*/ 376237 w 423"/>
              <a:gd name="T41" fmla="*/ 0 h 913"/>
              <a:gd name="T42" fmla="*/ 282575 w 423"/>
              <a:gd name="T43" fmla="*/ 160337 h 913"/>
              <a:gd name="T44" fmla="*/ 147637 w 423"/>
              <a:gd name="T45" fmla="*/ 209550 h 913"/>
              <a:gd name="T46" fmla="*/ 42862 w 423"/>
              <a:gd name="T47" fmla="*/ 307975 h 913"/>
              <a:gd name="T48" fmla="*/ 6350 w 423"/>
              <a:gd name="T49" fmla="*/ 431800 h 913"/>
              <a:gd name="T50" fmla="*/ 12700 w 423"/>
              <a:gd name="T51" fmla="*/ 585787 h 913"/>
              <a:gd name="T52" fmla="*/ 68262 w 423"/>
              <a:gd name="T53" fmla="*/ 696912 h 913"/>
              <a:gd name="T54" fmla="*/ 203200 w 423"/>
              <a:gd name="T55" fmla="*/ 788987 h 913"/>
              <a:gd name="T56" fmla="*/ 295275 w 423"/>
              <a:gd name="T57" fmla="*/ 808037 h 913"/>
              <a:gd name="T58" fmla="*/ 252412 w 423"/>
              <a:gd name="T59" fmla="*/ 1122362 h 913"/>
              <a:gd name="T60" fmla="*/ 153987 w 423"/>
              <a:gd name="T61" fmla="*/ 1047750 h 913"/>
              <a:gd name="T62" fmla="*/ 128587 w 423"/>
              <a:gd name="T63" fmla="*/ 968375 h 913"/>
              <a:gd name="T64" fmla="*/ 6350 w 423"/>
              <a:gd name="T65" fmla="*/ 1017587 h 913"/>
              <a:gd name="T66" fmla="*/ 49212 w 423"/>
              <a:gd name="T67" fmla="*/ 1165225 h 913"/>
              <a:gd name="T68" fmla="*/ 141287 w 423"/>
              <a:gd name="T69" fmla="*/ 1246187 h 913"/>
              <a:gd name="T70" fmla="*/ 271462 w 423"/>
              <a:gd name="T71" fmla="*/ 1289050 h 913"/>
              <a:gd name="T72" fmla="*/ 295275 w 423"/>
              <a:gd name="T73" fmla="*/ 1449387 h 913"/>
              <a:gd name="T74" fmla="*/ 387350 w 423"/>
              <a:gd name="T75" fmla="*/ 1289050 h 913"/>
              <a:gd name="T76" fmla="*/ 523875 w 423"/>
              <a:gd name="T77" fmla="*/ 1246187 h 913"/>
              <a:gd name="T78" fmla="*/ 628650 w 423"/>
              <a:gd name="T79" fmla="*/ 1152525 h 913"/>
              <a:gd name="T80" fmla="*/ 665162 w 423"/>
              <a:gd name="T81" fmla="*/ 1023937 h 913"/>
              <a:gd name="T82" fmla="*/ 658812 w 423"/>
              <a:gd name="T83" fmla="*/ 869950 h 913"/>
              <a:gd name="T84" fmla="*/ 579437 w 423"/>
              <a:gd name="T85" fmla="*/ 739775 h 913"/>
              <a:gd name="T86" fmla="*/ 425450 w 423"/>
              <a:gd name="T87" fmla="*/ 654050 h 913"/>
              <a:gd name="T88" fmla="*/ 295275 w 423"/>
              <a:gd name="T89" fmla="*/ 641350 h 913"/>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423" h="913">
                <a:moveTo>
                  <a:pt x="186" y="404"/>
                </a:moveTo>
                <a:lnTo>
                  <a:pt x="186" y="202"/>
                </a:lnTo>
                <a:lnTo>
                  <a:pt x="167" y="202"/>
                </a:lnTo>
                <a:lnTo>
                  <a:pt x="155" y="206"/>
                </a:lnTo>
                <a:lnTo>
                  <a:pt x="136" y="213"/>
                </a:lnTo>
                <a:lnTo>
                  <a:pt x="116" y="225"/>
                </a:lnTo>
                <a:lnTo>
                  <a:pt x="101" y="241"/>
                </a:lnTo>
                <a:lnTo>
                  <a:pt x="89" y="268"/>
                </a:lnTo>
                <a:lnTo>
                  <a:pt x="81" y="307"/>
                </a:lnTo>
                <a:lnTo>
                  <a:pt x="89" y="338"/>
                </a:lnTo>
                <a:lnTo>
                  <a:pt x="101" y="365"/>
                </a:lnTo>
                <a:lnTo>
                  <a:pt x="116" y="380"/>
                </a:lnTo>
                <a:lnTo>
                  <a:pt x="136" y="392"/>
                </a:lnTo>
                <a:lnTo>
                  <a:pt x="151" y="400"/>
                </a:lnTo>
                <a:lnTo>
                  <a:pt x="167" y="404"/>
                </a:lnTo>
                <a:lnTo>
                  <a:pt x="182" y="404"/>
                </a:lnTo>
                <a:lnTo>
                  <a:pt x="186" y="404"/>
                </a:lnTo>
                <a:lnTo>
                  <a:pt x="237" y="509"/>
                </a:lnTo>
                <a:lnTo>
                  <a:pt x="237" y="711"/>
                </a:lnTo>
                <a:lnTo>
                  <a:pt x="252" y="711"/>
                </a:lnTo>
                <a:lnTo>
                  <a:pt x="268" y="707"/>
                </a:lnTo>
                <a:lnTo>
                  <a:pt x="287" y="703"/>
                </a:lnTo>
                <a:lnTo>
                  <a:pt x="306" y="691"/>
                </a:lnTo>
                <a:lnTo>
                  <a:pt x="322" y="676"/>
                </a:lnTo>
                <a:lnTo>
                  <a:pt x="333" y="649"/>
                </a:lnTo>
                <a:lnTo>
                  <a:pt x="337" y="629"/>
                </a:lnTo>
                <a:lnTo>
                  <a:pt x="337" y="610"/>
                </a:lnTo>
                <a:lnTo>
                  <a:pt x="333" y="583"/>
                </a:lnTo>
                <a:lnTo>
                  <a:pt x="322" y="559"/>
                </a:lnTo>
                <a:lnTo>
                  <a:pt x="306" y="540"/>
                </a:lnTo>
                <a:lnTo>
                  <a:pt x="287" y="528"/>
                </a:lnTo>
                <a:lnTo>
                  <a:pt x="268" y="516"/>
                </a:lnTo>
                <a:lnTo>
                  <a:pt x="252" y="513"/>
                </a:lnTo>
                <a:lnTo>
                  <a:pt x="240" y="509"/>
                </a:lnTo>
                <a:lnTo>
                  <a:pt x="237" y="509"/>
                </a:lnTo>
                <a:lnTo>
                  <a:pt x="186" y="404"/>
                </a:lnTo>
                <a:lnTo>
                  <a:pt x="237" y="404"/>
                </a:lnTo>
                <a:lnTo>
                  <a:pt x="237" y="202"/>
                </a:lnTo>
                <a:lnTo>
                  <a:pt x="244" y="202"/>
                </a:lnTo>
                <a:lnTo>
                  <a:pt x="264" y="206"/>
                </a:lnTo>
                <a:lnTo>
                  <a:pt x="283" y="213"/>
                </a:lnTo>
                <a:lnTo>
                  <a:pt x="310" y="229"/>
                </a:lnTo>
                <a:lnTo>
                  <a:pt x="326" y="248"/>
                </a:lnTo>
                <a:lnTo>
                  <a:pt x="333" y="275"/>
                </a:lnTo>
                <a:lnTo>
                  <a:pt x="337" y="295"/>
                </a:lnTo>
                <a:lnTo>
                  <a:pt x="337" y="307"/>
                </a:lnTo>
                <a:lnTo>
                  <a:pt x="423" y="307"/>
                </a:lnTo>
                <a:lnTo>
                  <a:pt x="423" y="299"/>
                </a:lnTo>
                <a:lnTo>
                  <a:pt x="419" y="287"/>
                </a:lnTo>
                <a:lnTo>
                  <a:pt x="419" y="272"/>
                </a:lnTo>
                <a:lnTo>
                  <a:pt x="415" y="248"/>
                </a:lnTo>
                <a:lnTo>
                  <a:pt x="399" y="202"/>
                </a:lnTo>
                <a:lnTo>
                  <a:pt x="388" y="182"/>
                </a:lnTo>
                <a:lnTo>
                  <a:pt x="372" y="159"/>
                </a:lnTo>
                <a:lnTo>
                  <a:pt x="353" y="143"/>
                </a:lnTo>
                <a:lnTo>
                  <a:pt x="333" y="128"/>
                </a:lnTo>
                <a:lnTo>
                  <a:pt x="287" y="112"/>
                </a:lnTo>
                <a:lnTo>
                  <a:pt x="268" y="108"/>
                </a:lnTo>
                <a:lnTo>
                  <a:pt x="252" y="104"/>
                </a:lnTo>
                <a:lnTo>
                  <a:pt x="240" y="101"/>
                </a:lnTo>
                <a:lnTo>
                  <a:pt x="237" y="101"/>
                </a:lnTo>
                <a:lnTo>
                  <a:pt x="237" y="0"/>
                </a:lnTo>
                <a:lnTo>
                  <a:pt x="186" y="0"/>
                </a:lnTo>
                <a:lnTo>
                  <a:pt x="186" y="101"/>
                </a:lnTo>
                <a:lnTo>
                  <a:pt x="178" y="101"/>
                </a:lnTo>
                <a:lnTo>
                  <a:pt x="159" y="108"/>
                </a:lnTo>
                <a:lnTo>
                  <a:pt x="128" y="116"/>
                </a:lnTo>
                <a:lnTo>
                  <a:pt x="93" y="132"/>
                </a:lnTo>
                <a:lnTo>
                  <a:pt x="58" y="159"/>
                </a:lnTo>
                <a:lnTo>
                  <a:pt x="43" y="171"/>
                </a:lnTo>
                <a:lnTo>
                  <a:pt x="27" y="194"/>
                </a:lnTo>
                <a:lnTo>
                  <a:pt x="16" y="213"/>
                </a:lnTo>
                <a:lnTo>
                  <a:pt x="8" y="241"/>
                </a:lnTo>
                <a:lnTo>
                  <a:pt x="4" y="272"/>
                </a:lnTo>
                <a:lnTo>
                  <a:pt x="0" y="307"/>
                </a:lnTo>
                <a:lnTo>
                  <a:pt x="4" y="342"/>
                </a:lnTo>
                <a:lnTo>
                  <a:pt x="8" y="369"/>
                </a:lnTo>
                <a:lnTo>
                  <a:pt x="16" y="400"/>
                </a:lnTo>
                <a:lnTo>
                  <a:pt x="27" y="419"/>
                </a:lnTo>
                <a:lnTo>
                  <a:pt x="43" y="439"/>
                </a:lnTo>
                <a:lnTo>
                  <a:pt x="58" y="454"/>
                </a:lnTo>
                <a:lnTo>
                  <a:pt x="93" y="481"/>
                </a:lnTo>
                <a:lnTo>
                  <a:pt x="128" y="497"/>
                </a:lnTo>
                <a:lnTo>
                  <a:pt x="159" y="505"/>
                </a:lnTo>
                <a:lnTo>
                  <a:pt x="178" y="509"/>
                </a:lnTo>
                <a:lnTo>
                  <a:pt x="186" y="509"/>
                </a:lnTo>
                <a:lnTo>
                  <a:pt x="186" y="711"/>
                </a:lnTo>
                <a:lnTo>
                  <a:pt x="178" y="711"/>
                </a:lnTo>
                <a:lnTo>
                  <a:pt x="159" y="707"/>
                </a:lnTo>
                <a:lnTo>
                  <a:pt x="132" y="699"/>
                </a:lnTo>
                <a:lnTo>
                  <a:pt x="113" y="684"/>
                </a:lnTo>
                <a:lnTo>
                  <a:pt x="97" y="660"/>
                </a:lnTo>
                <a:lnTo>
                  <a:pt x="89" y="637"/>
                </a:lnTo>
                <a:lnTo>
                  <a:pt x="81" y="618"/>
                </a:lnTo>
                <a:lnTo>
                  <a:pt x="81" y="610"/>
                </a:lnTo>
                <a:lnTo>
                  <a:pt x="0" y="610"/>
                </a:lnTo>
                <a:lnTo>
                  <a:pt x="0" y="625"/>
                </a:lnTo>
                <a:lnTo>
                  <a:pt x="4" y="641"/>
                </a:lnTo>
                <a:lnTo>
                  <a:pt x="8" y="664"/>
                </a:lnTo>
                <a:lnTo>
                  <a:pt x="19" y="711"/>
                </a:lnTo>
                <a:lnTo>
                  <a:pt x="31" y="734"/>
                </a:lnTo>
                <a:lnTo>
                  <a:pt x="47" y="754"/>
                </a:lnTo>
                <a:lnTo>
                  <a:pt x="66" y="769"/>
                </a:lnTo>
                <a:lnTo>
                  <a:pt x="89" y="785"/>
                </a:lnTo>
                <a:lnTo>
                  <a:pt x="132" y="804"/>
                </a:lnTo>
                <a:lnTo>
                  <a:pt x="155" y="808"/>
                </a:lnTo>
                <a:lnTo>
                  <a:pt x="171" y="812"/>
                </a:lnTo>
                <a:lnTo>
                  <a:pt x="182" y="812"/>
                </a:lnTo>
                <a:lnTo>
                  <a:pt x="186" y="812"/>
                </a:lnTo>
                <a:lnTo>
                  <a:pt x="186" y="913"/>
                </a:lnTo>
                <a:lnTo>
                  <a:pt x="237" y="913"/>
                </a:lnTo>
                <a:lnTo>
                  <a:pt x="237" y="812"/>
                </a:lnTo>
                <a:lnTo>
                  <a:pt x="244" y="812"/>
                </a:lnTo>
                <a:lnTo>
                  <a:pt x="268" y="808"/>
                </a:lnTo>
                <a:lnTo>
                  <a:pt x="299" y="800"/>
                </a:lnTo>
                <a:lnTo>
                  <a:pt x="330" y="785"/>
                </a:lnTo>
                <a:lnTo>
                  <a:pt x="365" y="761"/>
                </a:lnTo>
                <a:lnTo>
                  <a:pt x="380" y="746"/>
                </a:lnTo>
                <a:lnTo>
                  <a:pt x="396" y="726"/>
                </a:lnTo>
                <a:lnTo>
                  <a:pt x="407" y="703"/>
                </a:lnTo>
                <a:lnTo>
                  <a:pt x="415" y="676"/>
                </a:lnTo>
                <a:lnTo>
                  <a:pt x="419" y="645"/>
                </a:lnTo>
                <a:lnTo>
                  <a:pt x="423" y="610"/>
                </a:lnTo>
                <a:lnTo>
                  <a:pt x="419" y="579"/>
                </a:lnTo>
                <a:lnTo>
                  <a:pt x="415" y="548"/>
                </a:lnTo>
                <a:lnTo>
                  <a:pt x="407" y="524"/>
                </a:lnTo>
                <a:lnTo>
                  <a:pt x="396" y="501"/>
                </a:lnTo>
                <a:lnTo>
                  <a:pt x="365" y="466"/>
                </a:lnTo>
                <a:lnTo>
                  <a:pt x="330" y="439"/>
                </a:lnTo>
                <a:lnTo>
                  <a:pt x="299" y="423"/>
                </a:lnTo>
                <a:lnTo>
                  <a:pt x="268" y="412"/>
                </a:lnTo>
                <a:lnTo>
                  <a:pt x="244" y="404"/>
                </a:lnTo>
                <a:lnTo>
                  <a:pt x="237" y="404"/>
                </a:lnTo>
                <a:lnTo>
                  <a:pt x="186" y="404"/>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47112" name="Freeform 25">
            <a:extLst>
              <a:ext uri="{FF2B5EF4-FFF2-40B4-BE49-F238E27FC236}">
                <a16:creationId xmlns:a16="http://schemas.microsoft.com/office/drawing/2014/main" id="{4CB36044-E533-4AB2-8D0A-49C9E4848481}"/>
              </a:ext>
            </a:extLst>
          </p:cNvPr>
          <p:cNvSpPr>
            <a:spLocks/>
          </p:cNvSpPr>
          <p:nvPr/>
        </p:nvSpPr>
        <p:spPr bwMode="auto">
          <a:xfrm>
            <a:off x="7980164" y="2277070"/>
            <a:ext cx="1540372" cy="3470672"/>
          </a:xfrm>
          <a:custGeom>
            <a:avLst/>
            <a:gdLst>
              <a:gd name="T0" fmla="*/ 265113 w 1035"/>
              <a:gd name="T1" fmla="*/ 284163 h 2332"/>
              <a:gd name="T2" fmla="*/ 265113 w 1035"/>
              <a:gd name="T3" fmla="*/ 352425 h 2332"/>
              <a:gd name="T4" fmla="*/ 265113 w 1035"/>
              <a:gd name="T5" fmla="*/ 463550 h 2332"/>
              <a:gd name="T6" fmla="*/ 282575 w 1035"/>
              <a:gd name="T7" fmla="*/ 555625 h 2332"/>
              <a:gd name="T8" fmla="*/ 344488 w 1035"/>
              <a:gd name="T9" fmla="*/ 641350 h 2332"/>
              <a:gd name="T10" fmla="*/ 419100 w 1035"/>
              <a:gd name="T11" fmla="*/ 660400 h 2332"/>
              <a:gd name="T12" fmla="*/ 442913 w 1035"/>
              <a:gd name="T13" fmla="*/ 814388 h 2332"/>
              <a:gd name="T14" fmla="*/ 393700 w 1035"/>
              <a:gd name="T15" fmla="*/ 876300 h 2332"/>
              <a:gd name="T16" fmla="*/ 320675 w 1035"/>
              <a:gd name="T17" fmla="*/ 906463 h 2332"/>
              <a:gd name="T18" fmla="*/ 134938 w 1035"/>
              <a:gd name="T19" fmla="*/ 1006475 h 2332"/>
              <a:gd name="T20" fmla="*/ 98425 w 1035"/>
              <a:gd name="T21" fmla="*/ 1092200 h 2332"/>
              <a:gd name="T22" fmla="*/ 30163 w 1035"/>
              <a:gd name="T23" fmla="*/ 1289050 h 2332"/>
              <a:gd name="T24" fmla="*/ 49213 w 1035"/>
              <a:gd name="T25" fmla="*/ 1438275 h 2332"/>
              <a:gd name="T26" fmla="*/ 42863 w 1035"/>
              <a:gd name="T27" fmla="*/ 1820863 h 2332"/>
              <a:gd name="T28" fmla="*/ 0 w 1035"/>
              <a:gd name="T29" fmla="*/ 2214563 h 2332"/>
              <a:gd name="T30" fmla="*/ 19050 w 1035"/>
              <a:gd name="T31" fmla="*/ 2462213 h 2332"/>
              <a:gd name="T32" fmla="*/ 658813 w 1035"/>
              <a:gd name="T33" fmla="*/ 3140075 h 2332"/>
              <a:gd name="T34" fmla="*/ 1409700 w 1035"/>
              <a:gd name="T35" fmla="*/ 2671763 h 2332"/>
              <a:gd name="T36" fmla="*/ 1328738 w 1035"/>
              <a:gd name="T37" fmla="*/ 2628900 h 2332"/>
              <a:gd name="T38" fmla="*/ 1298575 w 1035"/>
              <a:gd name="T39" fmla="*/ 2590800 h 2332"/>
              <a:gd name="T40" fmla="*/ 1317625 w 1035"/>
              <a:gd name="T41" fmla="*/ 2479675 h 2332"/>
              <a:gd name="T42" fmla="*/ 1335088 w 1035"/>
              <a:gd name="T43" fmla="*/ 2239963 h 2332"/>
              <a:gd name="T44" fmla="*/ 1317625 w 1035"/>
              <a:gd name="T45" fmla="*/ 1789113 h 2332"/>
              <a:gd name="T46" fmla="*/ 1298575 w 1035"/>
              <a:gd name="T47" fmla="*/ 1654175 h 2332"/>
              <a:gd name="T48" fmla="*/ 1279525 w 1035"/>
              <a:gd name="T49" fmla="*/ 1573213 h 2332"/>
              <a:gd name="T50" fmla="*/ 1268413 w 1035"/>
              <a:gd name="T51" fmla="*/ 1327150 h 2332"/>
              <a:gd name="T52" fmla="*/ 1279525 w 1035"/>
              <a:gd name="T53" fmla="*/ 1066800 h 2332"/>
              <a:gd name="T54" fmla="*/ 1200150 w 1035"/>
              <a:gd name="T55" fmla="*/ 895350 h 2332"/>
              <a:gd name="T56" fmla="*/ 1022350 w 1035"/>
              <a:gd name="T57" fmla="*/ 814388 h 2332"/>
              <a:gd name="T58" fmla="*/ 892175 w 1035"/>
              <a:gd name="T59" fmla="*/ 777875 h 2332"/>
              <a:gd name="T60" fmla="*/ 868363 w 1035"/>
              <a:gd name="T61" fmla="*/ 673100 h 2332"/>
              <a:gd name="T62" fmla="*/ 862013 w 1035"/>
              <a:gd name="T63" fmla="*/ 463550 h 2332"/>
              <a:gd name="T64" fmla="*/ 774700 w 1035"/>
              <a:gd name="T65" fmla="*/ 412750 h 2332"/>
              <a:gd name="T66" fmla="*/ 800100 w 1035"/>
              <a:gd name="T67" fmla="*/ 241300 h 2332"/>
              <a:gd name="T68" fmla="*/ 688975 w 1035"/>
              <a:gd name="T69" fmla="*/ 42863 h 2332"/>
              <a:gd name="T70" fmla="*/ 517525 w 1035"/>
              <a:gd name="T71" fmla="*/ 0 h 2332"/>
              <a:gd name="T72" fmla="*/ 344488 w 1035"/>
              <a:gd name="T73" fmla="*/ 55563 h 2332"/>
              <a:gd name="T74" fmla="*/ 282575 w 1035"/>
              <a:gd name="T75" fmla="*/ 166688 h 2332"/>
              <a:gd name="T76" fmla="*/ 977900 w 1035"/>
              <a:gd name="T77" fmla="*/ 1628775 h 2332"/>
              <a:gd name="T78" fmla="*/ 917575 w 1035"/>
              <a:gd name="T79" fmla="*/ 1714500 h 2332"/>
              <a:gd name="T80" fmla="*/ 849313 w 1035"/>
              <a:gd name="T81" fmla="*/ 1955800 h 2332"/>
              <a:gd name="T82" fmla="*/ 911225 w 1035"/>
              <a:gd name="T83" fmla="*/ 2239963 h 2332"/>
              <a:gd name="T84" fmla="*/ 917575 w 1035"/>
              <a:gd name="T85" fmla="*/ 2622550 h 2332"/>
              <a:gd name="T86" fmla="*/ 904875 w 1035"/>
              <a:gd name="T87" fmla="*/ 2757488 h 2332"/>
              <a:gd name="T88" fmla="*/ 1082675 w 1035"/>
              <a:gd name="T89" fmla="*/ 2635250 h 2332"/>
              <a:gd name="T90" fmla="*/ 1163638 w 1035"/>
              <a:gd name="T91" fmla="*/ 2530475 h 2332"/>
              <a:gd name="T92" fmla="*/ 1131888 w 1035"/>
              <a:gd name="T93" fmla="*/ 2492375 h 2332"/>
              <a:gd name="T94" fmla="*/ 1120775 w 1035"/>
              <a:gd name="T95" fmla="*/ 2393950 h 2332"/>
              <a:gd name="T96" fmla="*/ 1076325 w 1035"/>
              <a:gd name="T97" fmla="*/ 2066925 h 2332"/>
              <a:gd name="T98" fmla="*/ 1033463 w 1035"/>
              <a:gd name="T99" fmla="*/ 1838325 h 2332"/>
              <a:gd name="T100" fmla="*/ 977900 w 1035"/>
              <a:gd name="T101" fmla="*/ 1635125 h 233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035" h="2332">
                <a:moveTo>
                  <a:pt x="182" y="120"/>
                </a:moveTo>
                <a:lnTo>
                  <a:pt x="182" y="120"/>
                </a:lnTo>
                <a:lnTo>
                  <a:pt x="182" y="128"/>
                </a:lnTo>
                <a:lnTo>
                  <a:pt x="178" y="144"/>
                </a:lnTo>
                <a:lnTo>
                  <a:pt x="167" y="179"/>
                </a:lnTo>
                <a:lnTo>
                  <a:pt x="163" y="190"/>
                </a:lnTo>
                <a:lnTo>
                  <a:pt x="167" y="214"/>
                </a:lnTo>
                <a:lnTo>
                  <a:pt x="171" y="218"/>
                </a:lnTo>
                <a:lnTo>
                  <a:pt x="167" y="222"/>
                </a:lnTo>
                <a:lnTo>
                  <a:pt x="163" y="229"/>
                </a:lnTo>
                <a:lnTo>
                  <a:pt x="159" y="245"/>
                </a:lnTo>
                <a:lnTo>
                  <a:pt x="159" y="260"/>
                </a:lnTo>
                <a:lnTo>
                  <a:pt x="163" y="276"/>
                </a:lnTo>
                <a:lnTo>
                  <a:pt x="167" y="292"/>
                </a:lnTo>
                <a:lnTo>
                  <a:pt x="171" y="303"/>
                </a:lnTo>
                <a:lnTo>
                  <a:pt x="171" y="315"/>
                </a:lnTo>
                <a:lnTo>
                  <a:pt x="174" y="323"/>
                </a:lnTo>
                <a:lnTo>
                  <a:pt x="178" y="338"/>
                </a:lnTo>
                <a:lnTo>
                  <a:pt x="178" y="350"/>
                </a:lnTo>
                <a:lnTo>
                  <a:pt x="182" y="373"/>
                </a:lnTo>
                <a:lnTo>
                  <a:pt x="186" y="389"/>
                </a:lnTo>
                <a:lnTo>
                  <a:pt x="194" y="396"/>
                </a:lnTo>
                <a:lnTo>
                  <a:pt x="202" y="400"/>
                </a:lnTo>
                <a:lnTo>
                  <a:pt x="217" y="404"/>
                </a:lnTo>
                <a:lnTo>
                  <a:pt x="236" y="408"/>
                </a:lnTo>
                <a:lnTo>
                  <a:pt x="256" y="408"/>
                </a:lnTo>
                <a:lnTo>
                  <a:pt x="260" y="408"/>
                </a:lnTo>
                <a:lnTo>
                  <a:pt x="264" y="416"/>
                </a:lnTo>
                <a:lnTo>
                  <a:pt x="264" y="431"/>
                </a:lnTo>
                <a:lnTo>
                  <a:pt x="271" y="474"/>
                </a:lnTo>
                <a:lnTo>
                  <a:pt x="275" y="490"/>
                </a:lnTo>
                <a:lnTo>
                  <a:pt x="279" y="501"/>
                </a:lnTo>
                <a:lnTo>
                  <a:pt x="279" y="513"/>
                </a:lnTo>
                <a:lnTo>
                  <a:pt x="275" y="525"/>
                </a:lnTo>
                <a:lnTo>
                  <a:pt x="271" y="540"/>
                </a:lnTo>
                <a:lnTo>
                  <a:pt x="260" y="548"/>
                </a:lnTo>
                <a:lnTo>
                  <a:pt x="252" y="548"/>
                </a:lnTo>
                <a:lnTo>
                  <a:pt x="248" y="552"/>
                </a:lnTo>
                <a:lnTo>
                  <a:pt x="240" y="556"/>
                </a:lnTo>
                <a:lnTo>
                  <a:pt x="233" y="556"/>
                </a:lnTo>
                <a:lnTo>
                  <a:pt x="225" y="560"/>
                </a:lnTo>
                <a:lnTo>
                  <a:pt x="202" y="571"/>
                </a:lnTo>
                <a:lnTo>
                  <a:pt x="171" y="583"/>
                </a:lnTo>
                <a:lnTo>
                  <a:pt x="143" y="599"/>
                </a:lnTo>
                <a:lnTo>
                  <a:pt x="116" y="610"/>
                </a:lnTo>
                <a:lnTo>
                  <a:pt x="93" y="626"/>
                </a:lnTo>
                <a:lnTo>
                  <a:pt x="85" y="634"/>
                </a:lnTo>
                <a:lnTo>
                  <a:pt x="81" y="637"/>
                </a:lnTo>
                <a:lnTo>
                  <a:pt x="78" y="645"/>
                </a:lnTo>
                <a:lnTo>
                  <a:pt x="74" y="657"/>
                </a:lnTo>
                <a:lnTo>
                  <a:pt x="66" y="672"/>
                </a:lnTo>
                <a:lnTo>
                  <a:pt x="62" y="688"/>
                </a:lnTo>
                <a:lnTo>
                  <a:pt x="54" y="711"/>
                </a:lnTo>
                <a:lnTo>
                  <a:pt x="43" y="735"/>
                </a:lnTo>
                <a:lnTo>
                  <a:pt x="35" y="766"/>
                </a:lnTo>
                <a:lnTo>
                  <a:pt x="23" y="801"/>
                </a:lnTo>
                <a:lnTo>
                  <a:pt x="19" y="812"/>
                </a:lnTo>
                <a:lnTo>
                  <a:pt x="19" y="828"/>
                </a:lnTo>
                <a:lnTo>
                  <a:pt x="19" y="840"/>
                </a:lnTo>
                <a:lnTo>
                  <a:pt x="23" y="847"/>
                </a:lnTo>
                <a:lnTo>
                  <a:pt x="27" y="875"/>
                </a:lnTo>
                <a:lnTo>
                  <a:pt x="31" y="906"/>
                </a:lnTo>
                <a:lnTo>
                  <a:pt x="31" y="941"/>
                </a:lnTo>
                <a:lnTo>
                  <a:pt x="35" y="987"/>
                </a:lnTo>
                <a:lnTo>
                  <a:pt x="35" y="1042"/>
                </a:lnTo>
                <a:lnTo>
                  <a:pt x="31" y="1096"/>
                </a:lnTo>
                <a:lnTo>
                  <a:pt x="27" y="1147"/>
                </a:lnTo>
                <a:lnTo>
                  <a:pt x="23" y="1189"/>
                </a:lnTo>
                <a:lnTo>
                  <a:pt x="15" y="1228"/>
                </a:lnTo>
                <a:lnTo>
                  <a:pt x="8" y="1310"/>
                </a:lnTo>
                <a:lnTo>
                  <a:pt x="4" y="1349"/>
                </a:lnTo>
                <a:lnTo>
                  <a:pt x="0" y="1395"/>
                </a:lnTo>
                <a:lnTo>
                  <a:pt x="0" y="1477"/>
                </a:lnTo>
                <a:lnTo>
                  <a:pt x="4" y="1504"/>
                </a:lnTo>
                <a:lnTo>
                  <a:pt x="8" y="1527"/>
                </a:lnTo>
                <a:lnTo>
                  <a:pt x="8" y="1539"/>
                </a:lnTo>
                <a:lnTo>
                  <a:pt x="12" y="1551"/>
                </a:lnTo>
                <a:lnTo>
                  <a:pt x="15" y="1555"/>
                </a:lnTo>
                <a:lnTo>
                  <a:pt x="15" y="1559"/>
                </a:lnTo>
                <a:lnTo>
                  <a:pt x="35" y="1559"/>
                </a:lnTo>
                <a:lnTo>
                  <a:pt x="85" y="1978"/>
                </a:lnTo>
                <a:lnTo>
                  <a:pt x="415" y="1978"/>
                </a:lnTo>
                <a:lnTo>
                  <a:pt x="415" y="2289"/>
                </a:lnTo>
                <a:lnTo>
                  <a:pt x="554" y="2332"/>
                </a:lnTo>
                <a:lnTo>
                  <a:pt x="1035" y="2173"/>
                </a:lnTo>
                <a:lnTo>
                  <a:pt x="1035" y="1714"/>
                </a:lnTo>
                <a:lnTo>
                  <a:pt x="888" y="1683"/>
                </a:lnTo>
                <a:lnTo>
                  <a:pt x="837" y="1687"/>
                </a:lnTo>
                <a:lnTo>
                  <a:pt x="837" y="1683"/>
                </a:lnTo>
                <a:lnTo>
                  <a:pt x="837" y="1675"/>
                </a:lnTo>
                <a:lnTo>
                  <a:pt x="837" y="1663"/>
                </a:lnTo>
                <a:lnTo>
                  <a:pt x="837" y="1656"/>
                </a:lnTo>
                <a:lnTo>
                  <a:pt x="830" y="1648"/>
                </a:lnTo>
                <a:lnTo>
                  <a:pt x="822" y="1644"/>
                </a:lnTo>
                <a:lnTo>
                  <a:pt x="814" y="1644"/>
                </a:lnTo>
                <a:lnTo>
                  <a:pt x="814" y="1640"/>
                </a:lnTo>
                <a:lnTo>
                  <a:pt x="818" y="1632"/>
                </a:lnTo>
                <a:lnTo>
                  <a:pt x="826" y="1601"/>
                </a:lnTo>
                <a:lnTo>
                  <a:pt x="830" y="1586"/>
                </a:lnTo>
                <a:lnTo>
                  <a:pt x="830" y="1574"/>
                </a:lnTo>
                <a:lnTo>
                  <a:pt x="830" y="1566"/>
                </a:lnTo>
                <a:lnTo>
                  <a:pt x="830" y="1562"/>
                </a:lnTo>
                <a:lnTo>
                  <a:pt x="845" y="1555"/>
                </a:lnTo>
                <a:lnTo>
                  <a:pt x="845" y="1516"/>
                </a:lnTo>
                <a:lnTo>
                  <a:pt x="845" y="1492"/>
                </a:lnTo>
                <a:lnTo>
                  <a:pt x="845" y="1469"/>
                </a:lnTo>
                <a:lnTo>
                  <a:pt x="841" y="1411"/>
                </a:lnTo>
                <a:lnTo>
                  <a:pt x="841" y="1345"/>
                </a:lnTo>
                <a:lnTo>
                  <a:pt x="837" y="1279"/>
                </a:lnTo>
                <a:lnTo>
                  <a:pt x="834" y="1213"/>
                </a:lnTo>
                <a:lnTo>
                  <a:pt x="830" y="1150"/>
                </a:lnTo>
                <a:lnTo>
                  <a:pt x="830" y="1127"/>
                </a:lnTo>
                <a:lnTo>
                  <a:pt x="826" y="1104"/>
                </a:lnTo>
                <a:lnTo>
                  <a:pt x="826" y="1088"/>
                </a:lnTo>
                <a:lnTo>
                  <a:pt x="822" y="1073"/>
                </a:lnTo>
                <a:lnTo>
                  <a:pt x="822" y="1053"/>
                </a:lnTo>
                <a:lnTo>
                  <a:pt x="818" y="1042"/>
                </a:lnTo>
                <a:lnTo>
                  <a:pt x="814" y="1034"/>
                </a:lnTo>
                <a:lnTo>
                  <a:pt x="814" y="1030"/>
                </a:lnTo>
                <a:lnTo>
                  <a:pt x="810" y="1014"/>
                </a:lnTo>
                <a:lnTo>
                  <a:pt x="806" y="1007"/>
                </a:lnTo>
                <a:lnTo>
                  <a:pt x="806" y="991"/>
                </a:lnTo>
                <a:lnTo>
                  <a:pt x="803" y="976"/>
                </a:lnTo>
                <a:lnTo>
                  <a:pt x="799" y="960"/>
                </a:lnTo>
                <a:lnTo>
                  <a:pt x="795" y="925"/>
                </a:lnTo>
                <a:lnTo>
                  <a:pt x="795" y="890"/>
                </a:lnTo>
                <a:lnTo>
                  <a:pt x="799" y="836"/>
                </a:lnTo>
                <a:lnTo>
                  <a:pt x="806" y="773"/>
                </a:lnTo>
                <a:lnTo>
                  <a:pt x="810" y="742"/>
                </a:lnTo>
                <a:lnTo>
                  <a:pt x="814" y="707"/>
                </a:lnTo>
                <a:lnTo>
                  <a:pt x="810" y="692"/>
                </a:lnTo>
                <a:lnTo>
                  <a:pt x="806" y="672"/>
                </a:lnTo>
                <a:lnTo>
                  <a:pt x="799" y="649"/>
                </a:lnTo>
                <a:lnTo>
                  <a:pt x="791" y="626"/>
                </a:lnTo>
                <a:lnTo>
                  <a:pt x="779" y="602"/>
                </a:lnTo>
                <a:lnTo>
                  <a:pt x="768" y="579"/>
                </a:lnTo>
                <a:lnTo>
                  <a:pt x="756" y="564"/>
                </a:lnTo>
                <a:lnTo>
                  <a:pt x="744" y="552"/>
                </a:lnTo>
                <a:lnTo>
                  <a:pt x="737" y="548"/>
                </a:lnTo>
                <a:lnTo>
                  <a:pt x="729" y="544"/>
                </a:lnTo>
                <a:lnTo>
                  <a:pt x="706" y="532"/>
                </a:lnTo>
                <a:lnTo>
                  <a:pt x="644" y="513"/>
                </a:lnTo>
                <a:lnTo>
                  <a:pt x="613" y="501"/>
                </a:lnTo>
                <a:lnTo>
                  <a:pt x="585" y="494"/>
                </a:lnTo>
                <a:lnTo>
                  <a:pt x="574" y="494"/>
                </a:lnTo>
                <a:lnTo>
                  <a:pt x="566" y="490"/>
                </a:lnTo>
                <a:lnTo>
                  <a:pt x="562" y="490"/>
                </a:lnTo>
                <a:lnTo>
                  <a:pt x="558" y="490"/>
                </a:lnTo>
                <a:lnTo>
                  <a:pt x="558" y="482"/>
                </a:lnTo>
                <a:lnTo>
                  <a:pt x="558" y="466"/>
                </a:lnTo>
                <a:lnTo>
                  <a:pt x="554" y="447"/>
                </a:lnTo>
                <a:lnTo>
                  <a:pt x="547" y="424"/>
                </a:lnTo>
                <a:lnTo>
                  <a:pt x="539" y="408"/>
                </a:lnTo>
                <a:lnTo>
                  <a:pt x="527" y="396"/>
                </a:lnTo>
                <a:lnTo>
                  <a:pt x="519" y="389"/>
                </a:lnTo>
                <a:lnTo>
                  <a:pt x="516" y="389"/>
                </a:lnTo>
                <a:lnTo>
                  <a:pt x="543" y="292"/>
                </a:lnTo>
                <a:lnTo>
                  <a:pt x="519" y="260"/>
                </a:lnTo>
                <a:lnTo>
                  <a:pt x="485" y="276"/>
                </a:lnTo>
                <a:lnTo>
                  <a:pt x="488" y="268"/>
                </a:lnTo>
                <a:lnTo>
                  <a:pt x="488" y="260"/>
                </a:lnTo>
                <a:lnTo>
                  <a:pt x="496" y="249"/>
                </a:lnTo>
                <a:lnTo>
                  <a:pt x="504" y="218"/>
                </a:lnTo>
                <a:lnTo>
                  <a:pt x="508" y="183"/>
                </a:lnTo>
                <a:lnTo>
                  <a:pt x="508" y="171"/>
                </a:lnTo>
                <a:lnTo>
                  <a:pt x="504" y="152"/>
                </a:lnTo>
                <a:lnTo>
                  <a:pt x="500" y="128"/>
                </a:lnTo>
                <a:lnTo>
                  <a:pt x="488" y="101"/>
                </a:lnTo>
                <a:lnTo>
                  <a:pt x="473" y="74"/>
                </a:lnTo>
                <a:lnTo>
                  <a:pt x="457" y="51"/>
                </a:lnTo>
                <a:lnTo>
                  <a:pt x="434" y="27"/>
                </a:lnTo>
                <a:lnTo>
                  <a:pt x="419" y="19"/>
                </a:lnTo>
                <a:lnTo>
                  <a:pt x="407" y="16"/>
                </a:lnTo>
                <a:lnTo>
                  <a:pt x="380" y="8"/>
                </a:lnTo>
                <a:lnTo>
                  <a:pt x="349" y="4"/>
                </a:lnTo>
                <a:lnTo>
                  <a:pt x="326" y="0"/>
                </a:lnTo>
                <a:lnTo>
                  <a:pt x="302" y="4"/>
                </a:lnTo>
                <a:lnTo>
                  <a:pt x="279" y="4"/>
                </a:lnTo>
                <a:lnTo>
                  <a:pt x="256" y="12"/>
                </a:lnTo>
                <a:lnTo>
                  <a:pt x="236" y="23"/>
                </a:lnTo>
                <a:lnTo>
                  <a:pt x="217" y="35"/>
                </a:lnTo>
                <a:lnTo>
                  <a:pt x="202" y="51"/>
                </a:lnTo>
                <a:lnTo>
                  <a:pt x="190" y="66"/>
                </a:lnTo>
                <a:lnTo>
                  <a:pt x="186" y="82"/>
                </a:lnTo>
                <a:lnTo>
                  <a:pt x="182" y="93"/>
                </a:lnTo>
                <a:lnTo>
                  <a:pt x="178" y="105"/>
                </a:lnTo>
                <a:lnTo>
                  <a:pt x="182" y="113"/>
                </a:lnTo>
                <a:lnTo>
                  <a:pt x="182" y="120"/>
                </a:lnTo>
                <a:lnTo>
                  <a:pt x="616" y="1026"/>
                </a:lnTo>
                <a:lnTo>
                  <a:pt x="613" y="1030"/>
                </a:lnTo>
                <a:lnTo>
                  <a:pt x="605" y="1042"/>
                </a:lnTo>
                <a:lnTo>
                  <a:pt x="589" y="1061"/>
                </a:lnTo>
                <a:lnTo>
                  <a:pt x="578" y="1080"/>
                </a:lnTo>
                <a:lnTo>
                  <a:pt x="547" y="1131"/>
                </a:lnTo>
                <a:lnTo>
                  <a:pt x="535" y="1154"/>
                </a:lnTo>
                <a:lnTo>
                  <a:pt x="531" y="1174"/>
                </a:lnTo>
                <a:lnTo>
                  <a:pt x="531" y="1201"/>
                </a:lnTo>
                <a:lnTo>
                  <a:pt x="535" y="1232"/>
                </a:lnTo>
                <a:lnTo>
                  <a:pt x="539" y="1263"/>
                </a:lnTo>
                <a:lnTo>
                  <a:pt x="547" y="1294"/>
                </a:lnTo>
                <a:lnTo>
                  <a:pt x="558" y="1325"/>
                </a:lnTo>
                <a:lnTo>
                  <a:pt x="566" y="1364"/>
                </a:lnTo>
                <a:lnTo>
                  <a:pt x="574" y="1411"/>
                </a:lnTo>
                <a:lnTo>
                  <a:pt x="578" y="1458"/>
                </a:lnTo>
                <a:lnTo>
                  <a:pt x="582" y="1512"/>
                </a:lnTo>
                <a:lnTo>
                  <a:pt x="582" y="1562"/>
                </a:lnTo>
                <a:lnTo>
                  <a:pt x="578" y="1609"/>
                </a:lnTo>
                <a:lnTo>
                  <a:pt x="578" y="1652"/>
                </a:lnTo>
                <a:lnTo>
                  <a:pt x="574" y="1687"/>
                </a:lnTo>
                <a:lnTo>
                  <a:pt x="574" y="1714"/>
                </a:lnTo>
                <a:lnTo>
                  <a:pt x="574" y="1726"/>
                </a:lnTo>
                <a:lnTo>
                  <a:pt x="570" y="1733"/>
                </a:lnTo>
                <a:lnTo>
                  <a:pt x="570" y="1737"/>
                </a:lnTo>
                <a:lnTo>
                  <a:pt x="675" y="1714"/>
                </a:lnTo>
                <a:lnTo>
                  <a:pt x="671" y="1683"/>
                </a:lnTo>
                <a:lnTo>
                  <a:pt x="675" y="1679"/>
                </a:lnTo>
                <a:lnTo>
                  <a:pt x="682" y="1660"/>
                </a:lnTo>
                <a:lnTo>
                  <a:pt x="706" y="1621"/>
                </a:lnTo>
                <a:lnTo>
                  <a:pt x="709" y="1613"/>
                </a:lnTo>
                <a:lnTo>
                  <a:pt x="713" y="1605"/>
                </a:lnTo>
                <a:lnTo>
                  <a:pt x="721" y="1597"/>
                </a:lnTo>
                <a:lnTo>
                  <a:pt x="733" y="1594"/>
                </a:lnTo>
                <a:lnTo>
                  <a:pt x="740" y="1590"/>
                </a:lnTo>
                <a:lnTo>
                  <a:pt x="744" y="1582"/>
                </a:lnTo>
                <a:lnTo>
                  <a:pt x="744" y="1574"/>
                </a:lnTo>
                <a:lnTo>
                  <a:pt x="744" y="1570"/>
                </a:lnTo>
                <a:lnTo>
                  <a:pt x="713" y="1570"/>
                </a:lnTo>
                <a:lnTo>
                  <a:pt x="713" y="1566"/>
                </a:lnTo>
                <a:lnTo>
                  <a:pt x="713" y="1562"/>
                </a:lnTo>
                <a:lnTo>
                  <a:pt x="713" y="1547"/>
                </a:lnTo>
                <a:lnTo>
                  <a:pt x="709" y="1527"/>
                </a:lnTo>
                <a:lnTo>
                  <a:pt x="706" y="1508"/>
                </a:lnTo>
                <a:lnTo>
                  <a:pt x="702" y="1485"/>
                </a:lnTo>
                <a:lnTo>
                  <a:pt x="698" y="1434"/>
                </a:lnTo>
                <a:lnTo>
                  <a:pt x="690" y="1380"/>
                </a:lnTo>
                <a:lnTo>
                  <a:pt x="682" y="1325"/>
                </a:lnTo>
                <a:lnTo>
                  <a:pt x="678" y="1302"/>
                </a:lnTo>
                <a:lnTo>
                  <a:pt x="678" y="1283"/>
                </a:lnTo>
                <a:lnTo>
                  <a:pt x="675" y="1267"/>
                </a:lnTo>
                <a:lnTo>
                  <a:pt x="675" y="1255"/>
                </a:lnTo>
                <a:lnTo>
                  <a:pt x="663" y="1205"/>
                </a:lnTo>
                <a:lnTo>
                  <a:pt x="651" y="1158"/>
                </a:lnTo>
                <a:lnTo>
                  <a:pt x="644" y="1119"/>
                </a:lnTo>
                <a:lnTo>
                  <a:pt x="632" y="1088"/>
                </a:lnTo>
                <a:lnTo>
                  <a:pt x="624" y="1061"/>
                </a:lnTo>
                <a:lnTo>
                  <a:pt x="620" y="1042"/>
                </a:lnTo>
                <a:lnTo>
                  <a:pt x="616" y="1030"/>
                </a:lnTo>
                <a:lnTo>
                  <a:pt x="616" y="1026"/>
                </a:lnTo>
                <a:lnTo>
                  <a:pt x="182" y="1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47113" name="Freeform 26">
            <a:extLst>
              <a:ext uri="{FF2B5EF4-FFF2-40B4-BE49-F238E27FC236}">
                <a16:creationId xmlns:a16="http://schemas.microsoft.com/office/drawing/2014/main" id="{D7B3B4B2-A99B-40D9-93A4-36E35C0DD25C}"/>
              </a:ext>
            </a:extLst>
          </p:cNvPr>
          <p:cNvSpPr>
            <a:spLocks/>
          </p:cNvSpPr>
          <p:nvPr/>
        </p:nvSpPr>
        <p:spPr bwMode="auto">
          <a:xfrm>
            <a:off x="7980164" y="2277070"/>
            <a:ext cx="1540372" cy="3470672"/>
          </a:xfrm>
          <a:custGeom>
            <a:avLst/>
            <a:gdLst>
              <a:gd name="T0" fmla="*/ 282575 w 1035"/>
              <a:gd name="T1" fmla="*/ 228600 h 2332"/>
              <a:gd name="T2" fmla="*/ 271463 w 1035"/>
              <a:gd name="T3" fmla="*/ 346075 h 2332"/>
              <a:gd name="T4" fmla="*/ 252413 w 1035"/>
              <a:gd name="T5" fmla="*/ 388938 h 2332"/>
              <a:gd name="T6" fmla="*/ 271463 w 1035"/>
              <a:gd name="T7" fmla="*/ 481013 h 2332"/>
              <a:gd name="T8" fmla="*/ 282575 w 1035"/>
              <a:gd name="T9" fmla="*/ 555625 h 2332"/>
              <a:gd name="T10" fmla="*/ 320675 w 1035"/>
              <a:gd name="T11" fmla="*/ 635000 h 2332"/>
              <a:gd name="T12" fmla="*/ 412750 w 1035"/>
              <a:gd name="T13" fmla="*/ 647700 h 2332"/>
              <a:gd name="T14" fmla="*/ 430213 w 1035"/>
              <a:gd name="T15" fmla="*/ 752475 h 2332"/>
              <a:gd name="T16" fmla="*/ 436563 w 1035"/>
              <a:gd name="T17" fmla="*/ 833438 h 2332"/>
              <a:gd name="T18" fmla="*/ 393700 w 1035"/>
              <a:gd name="T19" fmla="*/ 876300 h 2332"/>
              <a:gd name="T20" fmla="*/ 357188 w 1035"/>
              <a:gd name="T21" fmla="*/ 889000 h 2332"/>
              <a:gd name="T22" fmla="*/ 184150 w 1035"/>
              <a:gd name="T23" fmla="*/ 968375 h 2332"/>
              <a:gd name="T24" fmla="*/ 123825 w 1035"/>
              <a:gd name="T25" fmla="*/ 1023938 h 2332"/>
              <a:gd name="T26" fmla="*/ 85725 w 1035"/>
              <a:gd name="T27" fmla="*/ 1128713 h 2332"/>
              <a:gd name="T28" fmla="*/ 30163 w 1035"/>
              <a:gd name="T29" fmla="*/ 1289050 h 2332"/>
              <a:gd name="T30" fmla="*/ 42863 w 1035"/>
              <a:gd name="T31" fmla="*/ 1389063 h 2332"/>
              <a:gd name="T32" fmla="*/ 55563 w 1035"/>
              <a:gd name="T33" fmla="*/ 1654175 h 2332"/>
              <a:gd name="T34" fmla="*/ 23813 w 1035"/>
              <a:gd name="T35" fmla="*/ 1949450 h 2332"/>
              <a:gd name="T36" fmla="*/ 0 w 1035"/>
              <a:gd name="T37" fmla="*/ 2344738 h 2332"/>
              <a:gd name="T38" fmla="*/ 19050 w 1035"/>
              <a:gd name="T39" fmla="*/ 2462213 h 2332"/>
              <a:gd name="T40" fmla="*/ 134938 w 1035"/>
              <a:gd name="T41" fmla="*/ 3140075 h 2332"/>
              <a:gd name="T42" fmla="*/ 1643063 w 1035"/>
              <a:gd name="T43" fmla="*/ 3449638 h 2332"/>
              <a:gd name="T44" fmla="*/ 1328738 w 1035"/>
              <a:gd name="T45" fmla="*/ 2671763 h 2332"/>
              <a:gd name="T46" fmla="*/ 1317625 w 1035"/>
              <a:gd name="T47" fmla="*/ 2616200 h 2332"/>
              <a:gd name="T48" fmla="*/ 1298575 w 1035"/>
              <a:gd name="T49" fmla="*/ 2590800 h 2332"/>
              <a:gd name="T50" fmla="*/ 1317625 w 1035"/>
              <a:gd name="T51" fmla="*/ 2486025 h 2332"/>
              <a:gd name="T52" fmla="*/ 1341438 w 1035"/>
              <a:gd name="T53" fmla="*/ 2368550 h 2332"/>
              <a:gd name="T54" fmla="*/ 1328738 w 1035"/>
              <a:gd name="T55" fmla="*/ 2030413 h 2332"/>
              <a:gd name="T56" fmla="*/ 1311275 w 1035"/>
              <a:gd name="T57" fmla="*/ 1752600 h 2332"/>
              <a:gd name="T58" fmla="*/ 1298575 w 1035"/>
              <a:gd name="T59" fmla="*/ 1654175 h 2332"/>
              <a:gd name="T60" fmla="*/ 1279525 w 1035"/>
              <a:gd name="T61" fmla="*/ 1598613 h 2332"/>
              <a:gd name="T62" fmla="*/ 1262063 w 1035"/>
              <a:gd name="T63" fmla="*/ 1468438 h 2332"/>
              <a:gd name="T64" fmla="*/ 1285875 w 1035"/>
              <a:gd name="T65" fmla="*/ 1177925 h 2332"/>
              <a:gd name="T66" fmla="*/ 1268413 w 1035"/>
              <a:gd name="T67" fmla="*/ 1030288 h 2332"/>
              <a:gd name="T68" fmla="*/ 1200150 w 1035"/>
              <a:gd name="T69" fmla="*/ 895350 h 2332"/>
              <a:gd name="T70" fmla="*/ 1120775 w 1035"/>
              <a:gd name="T71" fmla="*/ 844550 h 2332"/>
              <a:gd name="T72" fmla="*/ 911225 w 1035"/>
              <a:gd name="T73" fmla="*/ 784225 h 2332"/>
              <a:gd name="T74" fmla="*/ 885825 w 1035"/>
              <a:gd name="T75" fmla="*/ 765175 h 2332"/>
              <a:gd name="T76" fmla="*/ 855663 w 1035"/>
              <a:gd name="T77" fmla="*/ 647700 h 2332"/>
              <a:gd name="T78" fmla="*/ 862013 w 1035"/>
              <a:gd name="T79" fmla="*/ 463550 h 2332"/>
              <a:gd name="T80" fmla="*/ 774700 w 1035"/>
              <a:gd name="T81" fmla="*/ 425450 h 2332"/>
              <a:gd name="T82" fmla="*/ 806450 w 1035"/>
              <a:gd name="T83" fmla="*/ 290513 h 2332"/>
              <a:gd name="T84" fmla="*/ 774700 w 1035"/>
              <a:gd name="T85" fmla="*/ 160338 h 2332"/>
              <a:gd name="T86" fmla="*/ 665163 w 1035"/>
              <a:gd name="T87" fmla="*/ 30163 h 2332"/>
              <a:gd name="T88" fmla="*/ 517525 w 1035"/>
              <a:gd name="T89" fmla="*/ 0 h 2332"/>
              <a:gd name="T90" fmla="*/ 374650 w 1035"/>
              <a:gd name="T91" fmla="*/ 36513 h 2332"/>
              <a:gd name="T92" fmla="*/ 295275 w 1035"/>
              <a:gd name="T93" fmla="*/ 130175 h 2332"/>
              <a:gd name="T94" fmla="*/ 288925 w 1035"/>
              <a:gd name="T95" fmla="*/ 190500 h 233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035" h="2332">
                <a:moveTo>
                  <a:pt x="182" y="120"/>
                </a:moveTo>
                <a:lnTo>
                  <a:pt x="182" y="120"/>
                </a:lnTo>
                <a:lnTo>
                  <a:pt x="182" y="128"/>
                </a:lnTo>
                <a:lnTo>
                  <a:pt x="178" y="144"/>
                </a:lnTo>
                <a:lnTo>
                  <a:pt x="167" y="179"/>
                </a:lnTo>
                <a:lnTo>
                  <a:pt x="163" y="190"/>
                </a:lnTo>
                <a:lnTo>
                  <a:pt x="167" y="214"/>
                </a:lnTo>
                <a:lnTo>
                  <a:pt x="171" y="218"/>
                </a:lnTo>
                <a:lnTo>
                  <a:pt x="167" y="222"/>
                </a:lnTo>
                <a:lnTo>
                  <a:pt x="163" y="229"/>
                </a:lnTo>
                <a:lnTo>
                  <a:pt x="159" y="245"/>
                </a:lnTo>
                <a:lnTo>
                  <a:pt x="159" y="260"/>
                </a:lnTo>
                <a:lnTo>
                  <a:pt x="163" y="276"/>
                </a:lnTo>
                <a:lnTo>
                  <a:pt x="167" y="292"/>
                </a:lnTo>
                <a:lnTo>
                  <a:pt x="171" y="303"/>
                </a:lnTo>
                <a:lnTo>
                  <a:pt x="171" y="315"/>
                </a:lnTo>
                <a:lnTo>
                  <a:pt x="174" y="323"/>
                </a:lnTo>
                <a:lnTo>
                  <a:pt x="178" y="338"/>
                </a:lnTo>
                <a:lnTo>
                  <a:pt x="178" y="350"/>
                </a:lnTo>
                <a:lnTo>
                  <a:pt x="182" y="373"/>
                </a:lnTo>
                <a:lnTo>
                  <a:pt x="186" y="389"/>
                </a:lnTo>
                <a:lnTo>
                  <a:pt x="194" y="396"/>
                </a:lnTo>
                <a:lnTo>
                  <a:pt x="202" y="400"/>
                </a:lnTo>
                <a:lnTo>
                  <a:pt x="217" y="404"/>
                </a:lnTo>
                <a:lnTo>
                  <a:pt x="236" y="408"/>
                </a:lnTo>
                <a:lnTo>
                  <a:pt x="256" y="408"/>
                </a:lnTo>
                <a:lnTo>
                  <a:pt x="260" y="408"/>
                </a:lnTo>
                <a:lnTo>
                  <a:pt x="264" y="416"/>
                </a:lnTo>
                <a:lnTo>
                  <a:pt x="264" y="431"/>
                </a:lnTo>
                <a:lnTo>
                  <a:pt x="271" y="474"/>
                </a:lnTo>
                <a:lnTo>
                  <a:pt x="275" y="490"/>
                </a:lnTo>
                <a:lnTo>
                  <a:pt x="279" y="501"/>
                </a:lnTo>
                <a:lnTo>
                  <a:pt x="279" y="513"/>
                </a:lnTo>
                <a:lnTo>
                  <a:pt x="275" y="525"/>
                </a:lnTo>
                <a:lnTo>
                  <a:pt x="271" y="540"/>
                </a:lnTo>
                <a:lnTo>
                  <a:pt x="260" y="548"/>
                </a:lnTo>
                <a:lnTo>
                  <a:pt x="252" y="548"/>
                </a:lnTo>
                <a:lnTo>
                  <a:pt x="248" y="552"/>
                </a:lnTo>
                <a:lnTo>
                  <a:pt x="240" y="556"/>
                </a:lnTo>
                <a:lnTo>
                  <a:pt x="233" y="556"/>
                </a:lnTo>
                <a:lnTo>
                  <a:pt x="225" y="560"/>
                </a:lnTo>
                <a:lnTo>
                  <a:pt x="202" y="571"/>
                </a:lnTo>
                <a:lnTo>
                  <a:pt x="171" y="583"/>
                </a:lnTo>
                <a:lnTo>
                  <a:pt x="143" y="599"/>
                </a:lnTo>
                <a:lnTo>
                  <a:pt x="116" y="610"/>
                </a:lnTo>
                <a:lnTo>
                  <a:pt x="93" y="626"/>
                </a:lnTo>
                <a:lnTo>
                  <a:pt x="85" y="634"/>
                </a:lnTo>
                <a:lnTo>
                  <a:pt x="81" y="637"/>
                </a:lnTo>
                <a:lnTo>
                  <a:pt x="78" y="645"/>
                </a:lnTo>
                <a:lnTo>
                  <a:pt x="74" y="657"/>
                </a:lnTo>
                <a:lnTo>
                  <a:pt x="66" y="672"/>
                </a:lnTo>
                <a:lnTo>
                  <a:pt x="62" y="688"/>
                </a:lnTo>
                <a:lnTo>
                  <a:pt x="54" y="711"/>
                </a:lnTo>
                <a:lnTo>
                  <a:pt x="43" y="735"/>
                </a:lnTo>
                <a:lnTo>
                  <a:pt x="35" y="766"/>
                </a:lnTo>
                <a:lnTo>
                  <a:pt x="23" y="801"/>
                </a:lnTo>
                <a:lnTo>
                  <a:pt x="19" y="812"/>
                </a:lnTo>
                <a:lnTo>
                  <a:pt x="19" y="828"/>
                </a:lnTo>
                <a:lnTo>
                  <a:pt x="19" y="840"/>
                </a:lnTo>
                <a:lnTo>
                  <a:pt x="23" y="847"/>
                </a:lnTo>
                <a:lnTo>
                  <a:pt x="27" y="875"/>
                </a:lnTo>
                <a:lnTo>
                  <a:pt x="31" y="906"/>
                </a:lnTo>
                <a:lnTo>
                  <a:pt x="31" y="941"/>
                </a:lnTo>
                <a:lnTo>
                  <a:pt x="35" y="987"/>
                </a:lnTo>
                <a:lnTo>
                  <a:pt x="35" y="1042"/>
                </a:lnTo>
                <a:lnTo>
                  <a:pt x="31" y="1096"/>
                </a:lnTo>
                <a:lnTo>
                  <a:pt x="27" y="1147"/>
                </a:lnTo>
                <a:lnTo>
                  <a:pt x="23" y="1189"/>
                </a:lnTo>
                <a:lnTo>
                  <a:pt x="15" y="1228"/>
                </a:lnTo>
                <a:lnTo>
                  <a:pt x="8" y="1310"/>
                </a:lnTo>
                <a:lnTo>
                  <a:pt x="4" y="1349"/>
                </a:lnTo>
                <a:lnTo>
                  <a:pt x="0" y="1395"/>
                </a:lnTo>
                <a:lnTo>
                  <a:pt x="0" y="1477"/>
                </a:lnTo>
                <a:lnTo>
                  <a:pt x="4" y="1504"/>
                </a:lnTo>
                <a:lnTo>
                  <a:pt x="8" y="1527"/>
                </a:lnTo>
                <a:lnTo>
                  <a:pt x="8" y="1539"/>
                </a:lnTo>
                <a:lnTo>
                  <a:pt x="12" y="1551"/>
                </a:lnTo>
                <a:lnTo>
                  <a:pt x="15" y="1555"/>
                </a:lnTo>
                <a:lnTo>
                  <a:pt x="15" y="1559"/>
                </a:lnTo>
                <a:lnTo>
                  <a:pt x="35" y="1559"/>
                </a:lnTo>
                <a:lnTo>
                  <a:pt x="85" y="1978"/>
                </a:lnTo>
                <a:lnTo>
                  <a:pt x="415" y="1978"/>
                </a:lnTo>
                <a:lnTo>
                  <a:pt x="415" y="2289"/>
                </a:lnTo>
                <a:lnTo>
                  <a:pt x="554" y="2332"/>
                </a:lnTo>
                <a:lnTo>
                  <a:pt x="1035" y="2173"/>
                </a:lnTo>
                <a:lnTo>
                  <a:pt x="1035" y="1714"/>
                </a:lnTo>
                <a:lnTo>
                  <a:pt x="888" y="1683"/>
                </a:lnTo>
                <a:lnTo>
                  <a:pt x="837" y="1687"/>
                </a:lnTo>
                <a:lnTo>
                  <a:pt x="837" y="1683"/>
                </a:lnTo>
                <a:lnTo>
                  <a:pt x="837" y="1675"/>
                </a:lnTo>
                <a:lnTo>
                  <a:pt x="837" y="1663"/>
                </a:lnTo>
                <a:lnTo>
                  <a:pt x="837" y="1656"/>
                </a:lnTo>
                <a:lnTo>
                  <a:pt x="830" y="1648"/>
                </a:lnTo>
                <a:lnTo>
                  <a:pt x="822" y="1644"/>
                </a:lnTo>
                <a:lnTo>
                  <a:pt x="814" y="1644"/>
                </a:lnTo>
                <a:lnTo>
                  <a:pt x="814" y="1640"/>
                </a:lnTo>
                <a:lnTo>
                  <a:pt x="818" y="1632"/>
                </a:lnTo>
                <a:lnTo>
                  <a:pt x="826" y="1601"/>
                </a:lnTo>
                <a:lnTo>
                  <a:pt x="830" y="1586"/>
                </a:lnTo>
                <a:lnTo>
                  <a:pt x="830" y="1574"/>
                </a:lnTo>
                <a:lnTo>
                  <a:pt x="830" y="1566"/>
                </a:lnTo>
                <a:lnTo>
                  <a:pt x="830" y="1562"/>
                </a:lnTo>
                <a:lnTo>
                  <a:pt x="845" y="1555"/>
                </a:lnTo>
                <a:lnTo>
                  <a:pt x="845" y="1516"/>
                </a:lnTo>
                <a:lnTo>
                  <a:pt x="845" y="1492"/>
                </a:lnTo>
                <a:lnTo>
                  <a:pt x="845" y="1469"/>
                </a:lnTo>
                <a:lnTo>
                  <a:pt x="841" y="1411"/>
                </a:lnTo>
                <a:lnTo>
                  <a:pt x="841" y="1345"/>
                </a:lnTo>
                <a:lnTo>
                  <a:pt x="837" y="1279"/>
                </a:lnTo>
                <a:lnTo>
                  <a:pt x="834" y="1213"/>
                </a:lnTo>
                <a:lnTo>
                  <a:pt x="830" y="1150"/>
                </a:lnTo>
                <a:lnTo>
                  <a:pt x="830" y="1127"/>
                </a:lnTo>
                <a:lnTo>
                  <a:pt x="826" y="1104"/>
                </a:lnTo>
                <a:lnTo>
                  <a:pt x="826" y="1088"/>
                </a:lnTo>
                <a:lnTo>
                  <a:pt x="822" y="1073"/>
                </a:lnTo>
                <a:lnTo>
                  <a:pt x="822" y="1053"/>
                </a:lnTo>
                <a:lnTo>
                  <a:pt x="818" y="1042"/>
                </a:lnTo>
                <a:lnTo>
                  <a:pt x="814" y="1034"/>
                </a:lnTo>
                <a:lnTo>
                  <a:pt x="814" y="1030"/>
                </a:lnTo>
                <a:lnTo>
                  <a:pt x="810" y="1014"/>
                </a:lnTo>
                <a:lnTo>
                  <a:pt x="806" y="1007"/>
                </a:lnTo>
                <a:lnTo>
                  <a:pt x="806" y="991"/>
                </a:lnTo>
                <a:lnTo>
                  <a:pt x="803" y="976"/>
                </a:lnTo>
                <a:lnTo>
                  <a:pt x="799" y="960"/>
                </a:lnTo>
                <a:lnTo>
                  <a:pt x="795" y="925"/>
                </a:lnTo>
                <a:lnTo>
                  <a:pt x="795" y="890"/>
                </a:lnTo>
                <a:lnTo>
                  <a:pt x="799" y="836"/>
                </a:lnTo>
                <a:lnTo>
                  <a:pt x="806" y="773"/>
                </a:lnTo>
                <a:lnTo>
                  <a:pt x="810" y="742"/>
                </a:lnTo>
                <a:lnTo>
                  <a:pt x="814" y="707"/>
                </a:lnTo>
                <a:lnTo>
                  <a:pt x="810" y="692"/>
                </a:lnTo>
                <a:lnTo>
                  <a:pt x="806" y="672"/>
                </a:lnTo>
                <a:lnTo>
                  <a:pt x="799" y="649"/>
                </a:lnTo>
                <a:lnTo>
                  <a:pt x="791" y="626"/>
                </a:lnTo>
                <a:lnTo>
                  <a:pt x="779" y="602"/>
                </a:lnTo>
                <a:lnTo>
                  <a:pt x="768" y="579"/>
                </a:lnTo>
                <a:lnTo>
                  <a:pt x="756" y="564"/>
                </a:lnTo>
                <a:lnTo>
                  <a:pt x="744" y="552"/>
                </a:lnTo>
                <a:lnTo>
                  <a:pt x="737" y="548"/>
                </a:lnTo>
                <a:lnTo>
                  <a:pt x="729" y="544"/>
                </a:lnTo>
                <a:lnTo>
                  <a:pt x="706" y="532"/>
                </a:lnTo>
                <a:lnTo>
                  <a:pt x="644" y="513"/>
                </a:lnTo>
                <a:lnTo>
                  <a:pt x="613" y="501"/>
                </a:lnTo>
                <a:lnTo>
                  <a:pt x="585" y="494"/>
                </a:lnTo>
                <a:lnTo>
                  <a:pt x="574" y="494"/>
                </a:lnTo>
                <a:lnTo>
                  <a:pt x="566" y="490"/>
                </a:lnTo>
                <a:lnTo>
                  <a:pt x="562" y="490"/>
                </a:lnTo>
                <a:lnTo>
                  <a:pt x="558" y="490"/>
                </a:lnTo>
                <a:lnTo>
                  <a:pt x="558" y="482"/>
                </a:lnTo>
                <a:lnTo>
                  <a:pt x="558" y="466"/>
                </a:lnTo>
                <a:lnTo>
                  <a:pt x="554" y="447"/>
                </a:lnTo>
                <a:lnTo>
                  <a:pt x="547" y="424"/>
                </a:lnTo>
                <a:lnTo>
                  <a:pt x="539" y="408"/>
                </a:lnTo>
                <a:lnTo>
                  <a:pt x="527" y="396"/>
                </a:lnTo>
                <a:lnTo>
                  <a:pt x="519" y="389"/>
                </a:lnTo>
                <a:lnTo>
                  <a:pt x="516" y="389"/>
                </a:lnTo>
                <a:lnTo>
                  <a:pt x="543" y="292"/>
                </a:lnTo>
                <a:lnTo>
                  <a:pt x="519" y="260"/>
                </a:lnTo>
                <a:lnTo>
                  <a:pt x="485" y="276"/>
                </a:lnTo>
                <a:lnTo>
                  <a:pt x="488" y="268"/>
                </a:lnTo>
                <a:lnTo>
                  <a:pt x="488" y="260"/>
                </a:lnTo>
                <a:lnTo>
                  <a:pt x="496" y="249"/>
                </a:lnTo>
                <a:lnTo>
                  <a:pt x="504" y="218"/>
                </a:lnTo>
                <a:lnTo>
                  <a:pt x="508" y="183"/>
                </a:lnTo>
                <a:lnTo>
                  <a:pt x="508" y="171"/>
                </a:lnTo>
                <a:lnTo>
                  <a:pt x="504" y="152"/>
                </a:lnTo>
                <a:lnTo>
                  <a:pt x="500" y="128"/>
                </a:lnTo>
                <a:lnTo>
                  <a:pt x="488" y="101"/>
                </a:lnTo>
                <a:lnTo>
                  <a:pt x="473" y="74"/>
                </a:lnTo>
                <a:lnTo>
                  <a:pt x="457" y="51"/>
                </a:lnTo>
                <a:lnTo>
                  <a:pt x="434" y="27"/>
                </a:lnTo>
                <a:lnTo>
                  <a:pt x="419" y="19"/>
                </a:lnTo>
                <a:lnTo>
                  <a:pt x="407" y="16"/>
                </a:lnTo>
                <a:lnTo>
                  <a:pt x="380" y="8"/>
                </a:lnTo>
                <a:lnTo>
                  <a:pt x="349" y="4"/>
                </a:lnTo>
                <a:lnTo>
                  <a:pt x="326" y="0"/>
                </a:lnTo>
                <a:lnTo>
                  <a:pt x="302" y="4"/>
                </a:lnTo>
                <a:lnTo>
                  <a:pt x="279" y="4"/>
                </a:lnTo>
                <a:lnTo>
                  <a:pt x="256" y="12"/>
                </a:lnTo>
                <a:lnTo>
                  <a:pt x="236" y="23"/>
                </a:lnTo>
                <a:lnTo>
                  <a:pt x="217" y="35"/>
                </a:lnTo>
                <a:lnTo>
                  <a:pt x="202" y="51"/>
                </a:lnTo>
                <a:lnTo>
                  <a:pt x="190" y="66"/>
                </a:lnTo>
                <a:lnTo>
                  <a:pt x="186" y="82"/>
                </a:lnTo>
                <a:lnTo>
                  <a:pt x="182" y="93"/>
                </a:lnTo>
                <a:lnTo>
                  <a:pt x="178" y="105"/>
                </a:lnTo>
                <a:lnTo>
                  <a:pt x="182" y="113"/>
                </a:lnTo>
                <a:lnTo>
                  <a:pt x="182" y="120"/>
                </a:lnTo>
              </a:path>
            </a:pathLst>
          </a:custGeom>
          <a:noFill/>
          <a:ln w="0">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sz="1688"/>
          </a:p>
        </p:txBody>
      </p:sp>
      <p:sp>
        <p:nvSpPr>
          <p:cNvPr id="47114" name="Freeform 27">
            <a:extLst>
              <a:ext uri="{FF2B5EF4-FFF2-40B4-BE49-F238E27FC236}">
                <a16:creationId xmlns:a16="http://schemas.microsoft.com/office/drawing/2014/main" id="{8ADF72B6-F63C-4FD0-9614-32948B39A493}"/>
              </a:ext>
            </a:extLst>
          </p:cNvPr>
          <p:cNvSpPr>
            <a:spLocks/>
          </p:cNvSpPr>
          <p:nvPr/>
        </p:nvSpPr>
        <p:spPr bwMode="auto">
          <a:xfrm>
            <a:off x="8770443" y="3804048"/>
            <a:ext cx="317003" cy="1058168"/>
          </a:xfrm>
          <a:custGeom>
            <a:avLst/>
            <a:gdLst>
              <a:gd name="T0" fmla="*/ 134937 w 213"/>
              <a:gd name="T1" fmla="*/ 0 h 711"/>
              <a:gd name="T2" fmla="*/ 130175 w 213"/>
              <a:gd name="T3" fmla="*/ 6350 h 711"/>
              <a:gd name="T4" fmla="*/ 130175 w 213"/>
              <a:gd name="T5" fmla="*/ 6350 h 711"/>
              <a:gd name="T6" fmla="*/ 117475 w 213"/>
              <a:gd name="T7" fmla="*/ 25400 h 711"/>
              <a:gd name="T8" fmla="*/ 92075 w 213"/>
              <a:gd name="T9" fmla="*/ 55563 h 711"/>
              <a:gd name="T10" fmla="*/ 74612 w 213"/>
              <a:gd name="T11" fmla="*/ 85725 h 711"/>
              <a:gd name="T12" fmla="*/ 25400 w 213"/>
              <a:gd name="T13" fmla="*/ 166688 h 711"/>
              <a:gd name="T14" fmla="*/ 6350 w 213"/>
              <a:gd name="T15" fmla="*/ 203200 h 711"/>
              <a:gd name="T16" fmla="*/ 0 w 213"/>
              <a:gd name="T17" fmla="*/ 234950 h 711"/>
              <a:gd name="T18" fmla="*/ 0 w 213"/>
              <a:gd name="T19" fmla="*/ 277813 h 711"/>
              <a:gd name="T20" fmla="*/ 6350 w 213"/>
              <a:gd name="T21" fmla="*/ 327025 h 711"/>
              <a:gd name="T22" fmla="*/ 12700 w 213"/>
              <a:gd name="T23" fmla="*/ 376238 h 711"/>
              <a:gd name="T24" fmla="*/ 25400 w 213"/>
              <a:gd name="T25" fmla="*/ 425450 h 711"/>
              <a:gd name="T26" fmla="*/ 42862 w 213"/>
              <a:gd name="T27" fmla="*/ 474663 h 711"/>
              <a:gd name="T28" fmla="*/ 55562 w 213"/>
              <a:gd name="T29" fmla="*/ 536575 h 711"/>
              <a:gd name="T30" fmla="*/ 68262 w 213"/>
              <a:gd name="T31" fmla="*/ 611188 h 711"/>
              <a:gd name="T32" fmla="*/ 74612 w 213"/>
              <a:gd name="T33" fmla="*/ 685800 h 711"/>
              <a:gd name="T34" fmla="*/ 80962 w 213"/>
              <a:gd name="T35" fmla="*/ 771525 h 711"/>
              <a:gd name="T36" fmla="*/ 80962 w 213"/>
              <a:gd name="T37" fmla="*/ 850900 h 711"/>
              <a:gd name="T38" fmla="*/ 74612 w 213"/>
              <a:gd name="T39" fmla="*/ 925513 h 711"/>
              <a:gd name="T40" fmla="*/ 74612 w 213"/>
              <a:gd name="T41" fmla="*/ 993775 h 711"/>
              <a:gd name="T42" fmla="*/ 68262 w 213"/>
              <a:gd name="T43" fmla="*/ 1049338 h 711"/>
              <a:gd name="T44" fmla="*/ 68262 w 213"/>
              <a:gd name="T45" fmla="*/ 1092200 h 711"/>
              <a:gd name="T46" fmla="*/ 68262 w 213"/>
              <a:gd name="T47" fmla="*/ 1111250 h 711"/>
              <a:gd name="T48" fmla="*/ 61912 w 213"/>
              <a:gd name="T49" fmla="*/ 1122363 h 711"/>
              <a:gd name="T50" fmla="*/ 61912 w 213"/>
              <a:gd name="T51" fmla="*/ 1128713 h 711"/>
              <a:gd name="T52" fmla="*/ 228600 w 213"/>
              <a:gd name="T53" fmla="*/ 1092200 h 711"/>
              <a:gd name="T54" fmla="*/ 222250 w 213"/>
              <a:gd name="T55" fmla="*/ 1042988 h 711"/>
              <a:gd name="T56" fmla="*/ 222250 w 213"/>
              <a:gd name="T57" fmla="*/ 1042988 h 711"/>
              <a:gd name="T58" fmla="*/ 228600 w 213"/>
              <a:gd name="T59" fmla="*/ 1036638 h 711"/>
              <a:gd name="T60" fmla="*/ 239712 w 213"/>
              <a:gd name="T61" fmla="*/ 1006475 h 711"/>
              <a:gd name="T62" fmla="*/ 277812 w 213"/>
              <a:gd name="T63" fmla="*/ 944563 h 711"/>
              <a:gd name="T64" fmla="*/ 282575 w 213"/>
              <a:gd name="T65" fmla="*/ 931863 h 711"/>
              <a:gd name="T66" fmla="*/ 288925 w 213"/>
              <a:gd name="T67" fmla="*/ 919163 h 711"/>
              <a:gd name="T68" fmla="*/ 301625 w 213"/>
              <a:gd name="T69" fmla="*/ 906463 h 711"/>
              <a:gd name="T70" fmla="*/ 320675 w 213"/>
              <a:gd name="T71" fmla="*/ 901700 h 711"/>
              <a:gd name="T72" fmla="*/ 331787 w 213"/>
              <a:gd name="T73" fmla="*/ 895350 h 711"/>
              <a:gd name="T74" fmla="*/ 338137 w 213"/>
              <a:gd name="T75" fmla="*/ 882650 h 711"/>
              <a:gd name="T76" fmla="*/ 338137 w 213"/>
              <a:gd name="T77" fmla="*/ 869950 h 711"/>
              <a:gd name="T78" fmla="*/ 338137 w 213"/>
              <a:gd name="T79" fmla="*/ 863600 h 711"/>
              <a:gd name="T80" fmla="*/ 288925 w 213"/>
              <a:gd name="T81" fmla="*/ 863600 h 711"/>
              <a:gd name="T82" fmla="*/ 288925 w 213"/>
              <a:gd name="T83" fmla="*/ 857250 h 711"/>
              <a:gd name="T84" fmla="*/ 288925 w 213"/>
              <a:gd name="T85" fmla="*/ 850900 h 711"/>
              <a:gd name="T86" fmla="*/ 288925 w 213"/>
              <a:gd name="T87" fmla="*/ 827088 h 711"/>
              <a:gd name="T88" fmla="*/ 282575 w 213"/>
              <a:gd name="T89" fmla="*/ 795338 h 711"/>
              <a:gd name="T90" fmla="*/ 277812 w 213"/>
              <a:gd name="T91" fmla="*/ 765175 h 711"/>
              <a:gd name="T92" fmla="*/ 271462 w 213"/>
              <a:gd name="T93" fmla="*/ 728663 h 711"/>
              <a:gd name="T94" fmla="*/ 265112 w 213"/>
              <a:gd name="T95" fmla="*/ 647700 h 711"/>
              <a:gd name="T96" fmla="*/ 252412 w 213"/>
              <a:gd name="T97" fmla="*/ 561975 h 711"/>
              <a:gd name="T98" fmla="*/ 239712 w 213"/>
              <a:gd name="T99" fmla="*/ 474663 h 711"/>
              <a:gd name="T100" fmla="*/ 233362 w 213"/>
              <a:gd name="T101" fmla="*/ 438150 h 711"/>
              <a:gd name="T102" fmla="*/ 233362 w 213"/>
              <a:gd name="T103" fmla="*/ 407988 h 711"/>
              <a:gd name="T104" fmla="*/ 228600 w 213"/>
              <a:gd name="T105" fmla="*/ 382588 h 711"/>
              <a:gd name="T106" fmla="*/ 228600 w 213"/>
              <a:gd name="T107" fmla="*/ 363538 h 711"/>
              <a:gd name="T108" fmla="*/ 209550 w 213"/>
              <a:gd name="T109" fmla="*/ 284163 h 711"/>
              <a:gd name="T110" fmla="*/ 190500 w 213"/>
              <a:gd name="T111" fmla="*/ 209550 h 711"/>
              <a:gd name="T112" fmla="*/ 179387 w 213"/>
              <a:gd name="T113" fmla="*/ 147638 h 711"/>
              <a:gd name="T114" fmla="*/ 160337 w 213"/>
              <a:gd name="T115" fmla="*/ 98425 h 711"/>
              <a:gd name="T116" fmla="*/ 147637 w 213"/>
              <a:gd name="T117" fmla="*/ 55563 h 711"/>
              <a:gd name="T118" fmla="*/ 141287 w 213"/>
              <a:gd name="T119" fmla="*/ 25400 h 711"/>
              <a:gd name="T120" fmla="*/ 134937 w 213"/>
              <a:gd name="T121" fmla="*/ 6350 h 711"/>
              <a:gd name="T122" fmla="*/ 134937 w 213"/>
              <a:gd name="T123" fmla="*/ 0 h 71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13" h="711">
                <a:moveTo>
                  <a:pt x="85" y="0"/>
                </a:moveTo>
                <a:lnTo>
                  <a:pt x="82" y="4"/>
                </a:lnTo>
                <a:lnTo>
                  <a:pt x="74" y="16"/>
                </a:lnTo>
                <a:lnTo>
                  <a:pt x="58" y="35"/>
                </a:lnTo>
                <a:lnTo>
                  <a:pt x="47" y="54"/>
                </a:lnTo>
                <a:lnTo>
                  <a:pt x="16" y="105"/>
                </a:lnTo>
                <a:lnTo>
                  <a:pt x="4" y="128"/>
                </a:lnTo>
                <a:lnTo>
                  <a:pt x="0" y="148"/>
                </a:lnTo>
                <a:lnTo>
                  <a:pt x="0" y="175"/>
                </a:lnTo>
                <a:lnTo>
                  <a:pt x="4" y="206"/>
                </a:lnTo>
                <a:lnTo>
                  <a:pt x="8" y="237"/>
                </a:lnTo>
                <a:lnTo>
                  <a:pt x="16" y="268"/>
                </a:lnTo>
                <a:lnTo>
                  <a:pt x="27" y="299"/>
                </a:lnTo>
                <a:lnTo>
                  <a:pt x="35" y="338"/>
                </a:lnTo>
                <a:lnTo>
                  <a:pt x="43" y="385"/>
                </a:lnTo>
                <a:lnTo>
                  <a:pt x="47" y="432"/>
                </a:lnTo>
                <a:lnTo>
                  <a:pt x="51" y="486"/>
                </a:lnTo>
                <a:lnTo>
                  <a:pt x="51" y="536"/>
                </a:lnTo>
                <a:lnTo>
                  <a:pt x="47" y="583"/>
                </a:lnTo>
                <a:lnTo>
                  <a:pt x="47" y="626"/>
                </a:lnTo>
                <a:lnTo>
                  <a:pt x="43" y="661"/>
                </a:lnTo>
                <a:lnTo>
                  <a:pt x="43" y="688"/>
                </a:lnTo>
                <a:lnTo>
                  <a:pt x="43" y="700"/>
                </a:lnTo>
                <a:lnTo>
                  <a:pt x="39" y="707"/>
                </a:lnTo>
                <a:lnTo>
                  <a:pt x="39" y="711"/>
                </a:lnTo>
                <a:lnTo>
                  <a:pt x="144" y="688"/>
                </a:lnTo>
                <a:lnTo>
                  <a:pt x="140" y="657"/>
                </a:lnTo>
                <a:lnTo>
                  <a:pt x="144" y="653"/>
                </a:lnTo>
                <a:lnTo>
                  <a:pt x="151" y="634"/>
                </a:lnTo>
                <a:lnTo>
                  <a:pt x="175" y="595"/>
                </a:lnTo>
                <a:lnTo>
                  <a:pt x="178" y="587"/>
                </a:lnTo>
                <a:lnTo>
                  <a:pt x="182" y="579"/>
                </a:lnTo>
                <a:lnTo>
                  <a:pt x="190" y="571"/>
                </a:lnTo>
                <a:lnTo>
                  <a:pt x="202" y="568"/>
                </a:lnTo>
                <a:lnTo>
                  <a:pt x="209" y="564"/>
                </a:lnTo>
                <a:lnTo>
                  <a:pt x="213" y="556"/>
                </a:lnTo>
                <a:lnTo>
                  <a:pt x="213" y="548"/>
                </a:lnTo>
                <a:lnTo>
                  <a:pt x="213" y="544"/>
                </a:lnTo>
                <a:lnTo>
                  <a:pt x="182" y="544"/>
                </a:lnTo>
                <a:lnTo>
                  <a:pt x="182" y="540"/>
                </a:lnTo>
                <a:lnTo>
                  <a:pt x="182" y="536"/>
                </a:lnTo>
                <a:lnTo>
                  <a:pt x="182" y="521"/>
                </a:lnTo>
                <a:lnTo>
                  <a:pt x="178" y="501"/>
                </a:lnTo>
                <a:lnTo>
                  <a:pt x="175" y="482"/>
                </a:lnTo>
                <a:lnTo>
                  <a:pt x="171" y="459"/>
                </a:lnTo>
                <a:lnTo>
                  <a:pt x="167" y="408"/>
                </a:lnTo>
                <a:lnTo>
                  <a:pt x="159" y="354"/>
                </a:lnTo>
                <a:lnTo>
                  <a:pt x="151" y="299"/>
                </a:lnTo>
                <a:lnTo>
                  <a:pt x="147" y="276"/>
                </a:lnTo>
                <a:lnTo>
                  <a:pt x="147" y="257"/>
                </a:lnTo>
                <a:lnTo>
                  <a:pt x="144" y="241"/>
                </a:lnTo>
                <a:lnTo>
                  <a:pt x="144" y="229"/>
                </a:lnTo>
                <a:lnTo>
                  <a:pt x="132" y="179"/>
                </a:lnTo>
                <a:lnTo>
                  <a:pt x="120" y="132"/>
                </a:lnTo>
                <a:lnTo>
                  <a:pt x="113" y="93"/>
                </a:lnTo>
                <a:lnTo>
                  <a:pt x="101" y="62"/>
                </a:lnTo>
                <a:lnTo>
                  <a:pt x="93" y="35"/>
                </a:lnTo>
                <a:lnTo>
                  <a:pt x="89" y="16"/>
                </a:lnTo>
                <a:lnTo>
                  <a:pt x="85" y="4"/>
                </a:lnTo>
                <a:lnTo>
                  <a:pt x="85" y="0"/>
                </a:lnTo>
              </a:path>
            </a:pathLst>
          </a:custGeom>
          <a:noFill/>
          <a:ln w="0">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sz="1688"/>
          </a:p>
        </p:txBody>
      </p:sp>
      <p:sp>
        <p:nvSpPr>
          <p:cNvPr id="47115" name="Freeform 28">
            <a:extLst>
              <a:ext uri="{FF2B5EF4-FFF2-40B4-BE49-F238E27FC236}">
                <a16:creationId xmlns:a16="http://schemas.microsoft.com/office/drawing/2014/main" id="{8541B5CE-865C-439D-B741-CD3FC06635FC}"/>
              </a:ext>
            </a:extLst>
          </p:cNvPr>
          <p:cNvSpPr>
            <a:spLocks/>
          </p:cNvSpPr>
          <p:nvPr/>
        </p:nvSpPr>
        <p:spPr bwMode="auto">
          <a:xfrm>
            <a:off x="7998024" y="3110508"/>
            <a:ext cx="437555" cy="1468934"/>
          </a:xfrm>
          <a:custGeom>
            <a:avLst/>
            <a:gdLst>
              <a:gd name="T0" fmla="*/ 368300 w 294"/>
              <a:gd name="T1" fmla="*/ 6350 h 987"/>
              <a:gd name="T2" fmla="*/ 312738 w 294"/>
              <a:gd name="T3" fmla="*/ 30163 h 987"/>
              <a:gd name="T4" fmla="*/ 153988 w 294"/>
              <a:gd name="T5" fmla="*/ 104775 h 987"/>
              <a:gd name="T6" fmla="*/ 122238 w 294"/>
              <a:gd name="T7" fmla="*/ 128588 h 987"/>
              <a:gd name="T8" fmla="*/ 85725 w 294"/>
              <a:gd name="T9" fmla="*/ 222250 h 987"/>
              <a:gd name="T10" fmla="*/ 30163 w 294"/>
              <a:gd name="T11" fmla="*/ 406400 h 987"/>
              <a:gd name="T12" fmla="*/ 36513 w 294"/>
              <a:gd name="T13" fmla="*/ 523875 h 987"/>
              <a:gd name="T14" fmla="*/ 49213 w 294"/>
              <a:gd name="T15" fmla="*/ 715963 h 987"/>
              <a:gd name="T16" fmla="*/ 36513 w 294"/>
              <a:gd name="T17" fmla="*/ 942975 h 987"/>
              <a:gd name="T18" fmla="*/ 11113 w 294"/>
              <a:gd name="T19" fmla="*/ 1165225 h 987"/>
              <a:gd name="T20" fmla="*/ 0 w 294"/>
              <a:gd name="T21" fmla="*/ 1363663 h 987"/>
              <a:gd name="T22" fmla="*/ 4763 w 294"/>
              <a:gd name="T23" fmla="*/ 1504950 h 987"/>
              <a:gd name="T24" fmla="*/ 11113 w 294"/>
              <a:gd name="T25" fmla="*/ 1566863 h 987"/>
              <a:gd name="T26" fmla="*/ 36513 w 294"/>
              <a:gd name="T27" fmla="*/ 1560513 h 987"/>
              <a:gd name="T28" fmla="*/ 36513 w 294"/>
              <a:gd name="T29" fmla="*/ 1374775 h 987"/>
              <a:gd name="T30" fmla="*/ 53975 w 294"/>
              <a:gd name="T31" fmla="*/ 1239838 h 987"/>
              <a:gd name="T32" fmla="*/ 79375 w 294"/>
              <a:gd name="T33" fmla="*/ 1030288 h 987"/>
              <a:gd name="T34" fmla="*/ 92075 w 294"/>
              <a:gd name="T35" fmla="*/ 955675 h 987"/>
              <a:gd name="T36" fmla="*/ 104775 w 294"/>
              <a:gd name="T37" fmla="*/ 931863 h 987"/>
              <a:gd name="T38" fmla="*/ 109538 w 294"/>
              <a:gd name="T39" fmla="*/ 906463 h 987"/>
              <a:gd name="T40" fmla="*/ 115888 w 294"/>
              <a:gd name="T41" fmla="*/ 808038 h 987"/>
              <a:gd name="T42" fmla="*/ 92075 w 294"/>
              <a:gd name="T43" fmla="*/ 677863 h 987"/>
              <a:gd name="T44" fmla="*/ 79375 w 294"/>
              <a:gd name="T45" fmla="*/ 609600 h 987"/>
              <a:gd name="T46" fmla="*/ 92075 w 294"/>
              <a:gd name="T47" fmla="*/ 554038 h 987"/>
              <a:gd name="T48" fmla="*/ 104775 w 294"/>
              <a:gd name="T49" fmla="*/ 474663 h 987"/>
              <a:gd name="T50" fmla="*/ 104775 w 294"/>
              <a:gd name="T51" fmla="*/ 357188 h 987"/>
              <a:gd name="T52" fmla="*/ 115888 w 294"/>
              <a:gd name="T53" fmla="*/ 468313 h 987"/>
              <a:gd name="T54" fmla="*/ 165100 w 294"/>
              <a:gd name="T55" fmla="*/ 727075 h 987"/>
              <a:gd name="T56" fmla="*/ 190500 w 294"/>
              <a:gd name="T57" fmla="*/ 900113 h 987"/>
              <a:gd name="T58" fmla="*/ 153988 w 294"/>
              <a:gd name="T59" fmla="*/ 1004888 h 987"/>
              <a:gd name="T60" fmla="*/ 109538 w 294"/>
              <a:gd name="T61" fmla="*/ 1103313 h 987"/>
              <a:gd name="T62" fmla="*/ 79375 w 294"/>
              <a:gd name="T63" fmla="*/ 1270000 h 987"/>
              <a:gd name="T64" fmla="*/ 66675 w 294"/>
              <a:gd name="T65" fmla="*/ 1344613 h 987"/>
              <a:gd name="T66" fmla="*/ 79375 w 294"/>
              <a:gd name="T67" fmla="*/ 1350963 h 987"/>
              <a:gd name="T68" fmla="*/ 141288 w 294"/>
              <a:gd name="T69" fmla="*/ 1370013 h 987"/>
              <a:gd name="T70" fmla="*/ 306388 w 294"/>
              <a:gd name="T71" fmla="*/ 1381125 h 987"/>
              <a:gd name="T72" fmla="*/ 423863 w 294"/>
              <a:gd name="T73" fmla="*/ 1374775 h 987"/>
              <a:gd name="T74" fmla="*/ 442913 w 294"/>
              <a:gd name="T75" fmla="*/ 1363663 h 987"/>
              <a:gd name="T76" fmla="*/ 436563 w 294"/>
              <a:gd name="T77" fmla="*/ 1276350 h 987"/>
              <a:gd name="T78" fmla="*/ 430213 w 294"/>
              <a:gd name="T79" fmla="*/ 1079500 h 987"/>
              <a:gd name="T80" fmla="*/ 449263 w 294"/>
              <a:gd name="T81" fmla="*/ 893763 h 987"/>
              <a:gd name="T82" fmla="*/ 460375 w 294"/>
              <a:gd name="T83" fmla="*/ 820738 h 987"/>
              <a:gd name="T84" fmla="*/ 460375 w 294"/>
              <a:gd name="T85" fmla="*/ 801688 h 987"/>
              <a:gd name="T86" fmla="*/ 436563 w 294"/>
              <a:gd name="T87" fmla="*/ 746125 h 987"/>
              <a:gd name="T88" fmla="*/ 361950 w 294"/>
              <a:gd name="T89" fmla="*/ 585788 h 987"/>
              <a:gd name="T90" fmla="*/ 301625 w 294"/>
              <a:gd name="T91" fmla="*/ 350838 h 987"/>
              <a:gd name="T92" fmla="*/ 319088 w 294"/>
              <a:gd name="T93" fmla="*/ 147638 h 987"/>
              <a:gd name="T94" fmla="*/ 361950 w 294"/>
              <a:gd name="T95" fmla="*/ 23813 h 987"/>
              <a:gd name="T96" fmla="*/ 374650 w 294"/>
              <a:gd name="T97" fmla="*/ 0 h 987"/>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294" h="987">
                <a:moveTo>
                  <a:pt x="236" y="0"/>
                </a:moveTo>
                <a:lnTo>
                  <a:pt x="236" y="0"/>
                </a:lnTo>
                <a:lnTo>
                  <a:pt x="232" y="4"/>
                </a:lnTo>
                <a:lnTo>
                  <a:pt x="224" y="4"/>
                </a:lnTo>
                <a:lnTo>
                  <a:pt x="217" y="7"/>
                </a:lnTo>
                <a:lnTo>
                  <a:pt x="197" y="19"/>
                </a:lnTo>
                <a:lnTo>
                  <a:pt x="170" y="31"/>
                </a:lnTo>
                <a:lnTo>
                  <a:pt x="120" y="54"/>
                </a:lnTo>
                <a:lnTo>
                  <a:pt x="97" y="66"/>
                </a:lnTo>
                <a:lnTo>
                  <a:pt x="89" y="70"/>
                </a:lnTo>
                <a:lnTo>
                  <a:pt x="85" y="74"/>
                </a:lnTo>
                <a:lnTo>
                  <a:pt x="77" y="81"/>
                </a:lnTo>
                <a:lnTo>
                  <a:pt x="69" y="97"/>
                </a:lnTo>
                <a:lnTo>
                  <a:pt x="62" y="116"/>
                </a:lnTo>
                <a:lnTo>
                  <a:pt x="54" y="140"/>
                </a:lnTo>
                <a:lnTo>
                  <a:pt x="34" y="194"/>
                </a:lnTo>
                <a:lnTo>
                  <a:pt x="19" y="245"/>
                </a:lnTo>
                <a:lnTo>
                  <a:pt x="19" y="256"/>
                </a:lnTo>
                <a:lnTo>
                  <a:pt x="19" y="276"/>
                </a:lnTo>
                <a:lnTo>
                  <a:pt x="19" y="299"/>
                </a:lnTo>
                <a:lnTo>
                  <a:pt x="23" y="330"/>
                </a:lnTo>
                <a:lnTo>
                  <a:pt x="27" y="365"/>
                </a:lnTo>
                <a:lnTo>
                  <a:pt x="27" y="404"/>
                </a:lnTo>
                <a:lnTo>
                  <a:pt x="31" y="451"/>
                </a:lnTo>
                <a:lnTo>
                  <a:pt x="31" y="501"/>
                </a:lnTo>
                <a:lnTo>
                  <a:pt x="27" y="552"/>
                </a:lnTo>
                <a:lnTo>
                  <a:pt x="23" y="594"/>
                </a:lnTo>
                <a:lnTo>
                  <a:pt x="19" y="629"/>
                </a:lnTo>
                <a:lnTo>
                  <a:pt x="15" y="664"/>
                </a:lnTo>
                <a:lnTo>
                  <a:pt x="7" y="734"/>
                </a:lnTo>
                <a:lnTo>
                  <a:pt x="3" y="773"/>
                </a:lnTo>
                <a:lnTo>
                  <a:pt x="0" y="816"/>
                </a:lnTo>
                <a:lnTo>
                  <a:pt x="0" y="859"/>
                </a:lnTo>
                <a:lnTo>
                  <a:pt x="0" y="898"/>
                </a:lnTo>
                <a:lnTo>
                  <a:pt x="0" y="925"/>
                </a:lnTo>
                <a:lnTo>
                  <a:pt x="3" y="948"/>
                </a:lnTo>
                <a:lnTo>
                  <a:pt x="3" y="967"/>
                </a:lnTo>
                <a:lnTo>
                  <a:pt x="3" y="979"/>
                </a:lnTo>
                <a:lnTo>
                  <a:pt x="7" y="987"/>
                </a:lnTo>
                <a:lnTo>
                  <a:pt x="23" y="987"/>
                </a:lnTo>
                <a:lnTo>
                  <a:pt x="23" y="983"/>
                </a:lnTo>
                <a:lnTo>
                  <a:pt x="23" y="975"/>
                </a:lnTo>
                <a:lnTo>
                  <a:pt x="23" y="898"/>
                </a:lnTo>
                <a:lnTo>
                  <a:pt x="23" y="866"/>
                </a:lnTo>
                <a:lnTo>
                  <a:pt x="27" y="835"/>
                </a:lnTo>
                <a:lnTo>
                  <a:pt x="31" y="804"/>
                </a:lnTo>
                <a:lnTo>
                  <a:pt x="34" y="781"/>
                </a:lnTo>
                <a:lnTo>
                  <a:pt x="38" y="734"/>
                </a:lnTo>
                <a:lnTo>
                  <a:pt x="42" y="692"/>
                </a:lnTo>
                <a:lnTo>
                  <a:pt x="50" y="649"/>
                </a:lnTo>
                <a:lnTo>
                  <a:pt x="50" y="629"/>
                </a:lnTo>
                <a:lnTo>
                  <a:pt x="54" y="614"/>
                </a:lnTo>
                <a:lnTo>
                  <a:pt x="58" y="602"/>
                </a:lnTo>
                <a:lnTo>
                  <a:pt x="58" y="594"/>
                </a:lnTo>
                <a:lnTo>
                  <a:pt x="62" y="590"/>
                </a:lnTo>
                <a:lnTo>
                  <a:pt x="66" y="587"/>
                </a:lnTo>
                <a:lnTo>
                  <a:pt x="66" y="583"/>
                </a:lnTo>
                <a:lnTo>
                  <a:pt x="69" y="571"/>
                </a:lnTo>
                <a:lnTo>
                  <a:pt x="69" y="555"/>
                </a:lnTo>
                <a:lnTo>
                  <a:pt x="73" y="532"/>
                </a:lnTo>
                <a:lnTo>
                  <a:pt x="73" y="509"/>
                </a:lnTo>
                <a:lnTo>
                  <a:pt x="73" y="482"/>
                </a:lnTo>
                <a:lnTo>
                  <a:pt x="66" y="454"/>
                </a:lnTo>
                <a:lnTo>
                  <a:pt x="58" y="427"/>
                </a:lnTo>
                <a:lnTo>
                  <a:pt x="54" y="408"/>
                </a:lnTo>
                <a:lnTo>
                  <a:pt x="50" y="392"/>
                </a:lnTo>
                <a:lnTo>
                  <a:pt x="50" y="384"/>
                </a:lnTo>
                <a:lnTo>
                  <a:pt x="50" y="373"/>
                </a:lnTo>
                <a:lnTo>
                  <a:pt x="58" y="361"/>
                </a:lnTo>
                <a:lnTo>
                  <a:pt x="58" y="349"/>
                </a:lnTo>
                <a:lnTo>
                  <a:pt x="62" y="338"/>
                </a:lnTo>
                <a:lnTo>
                  <a:pt x="62" y="322"/>
                </a:lnTo>
                <a:lnTo>
                  <a:pt x="66" y="299"/>
                </a:lnTo>
                <a:lnTo>
                  <a:pt x="66" y="237"/>
                </a:lnTo>
                <a:lnTo>
                  <a:pt x="66" y="229"/>
                </a:lnTo>
                <a:lnTo>
                  <a:pt x="66" y="225"/>
                </a:lnTo>
                <a:lnTo>
                  <a:pt x="66" y="241"/>
                </a:lnTo>
                <a:lnTo>
                  <a:pt x="66" y="264"/>
                </a:lnTo>
                <a:lnTo>
                  <a:pt x="73" y="295"/>
                </a:lnTo>
                <a:lnTo>
                  <a:pt x="81" y="330"/>
                </a:lnTo>
                <a:lnTo>
                  <a:pt x="89" y="373"/>
                </a:lnTo>
                <a:lnTo>
                  <a:pt x="104" y="458"/>
                </a:lnTo>
                <a:lnTo>
                  <a:pt x="112" y="505"/>
                </a:lnTo>
                <a:lnTo>
                  <a:pt x="120" y="548"/>
                </a:lnTo>
                <a:lnTo>
                  <a:pt x="120" y="567"/>
                </a:lnTo>
                <a:lnTo>
                  <a:pt x="116" y="583"/>
                </a:lnTo>
                <a:lnTo>
                  <a:pt x="104" y="614"/>
                </a:lnTo>
                <a:lnTo>
                  <a:pt x="97" y="633"/>
                </a:lnTo>
                <a:lnTo>
                  <a:pt x="89" y="649"/>
                </a:lnTo>
                <a:lnTo>
                  <a:pt x="77" y="672"/>
                </a:lnTo>
                <a:lnTo>
                  <a:pt x="69" y="695"/>
                </a:lnTo>
                <a:lnTo>
                  <a:pt x="58" y="750"/>
                </a:lnTo>
                <a:lnTo>
                  <a:pt x="54" y="777"/>
                </a:lnTo>
                <a:lnTo>
                  <a:pt x="50" y="800"/>
                </a:lnTo>
                <a:lnTo>
                  <a:pt x="46" y="820"/>
                </a:lnTo>
                <a:lnTo>
                  <a:pt x="42" y="835"/>
                </a:lnTo>
                <a:lnTo>
                  <a:pt x="42" y="847"/>
                </a:lnTo>
                <a:lnTo>
                  <a:pt x="42" y="851"/>
                </a:lnTo>
                <a:lnTo>
                  <a:pt x="50" y="851"/>
                </a:lnTo>
                <a:lnTo>
                  <a:pt x="62" y="855"/>
                </a:lnTo>
                <a:lnTo>
                  <a:pt x="73" y="859"/>
                </a:lnTo>
                <a:lnTo>
                  <a:pt x="89" y="863"/>
                </a:lnTo>
                <a:lnTo>
                  <a:pt x="108" y="866"/>
                </a:lnTo>
                <a:lnTo>
                  <a:pt x="151" y="870"/>
                </a:lnTo>
                <a:lnTo>
                  <a:pt x="193" y="870"/>
                </a:lnTo>
                <a:lnTo>
                  <a:pt x="236" y="870"/>
                </a:lnTo>
                <a:lnTo>
                  <a:pt x="252" y="866"/>
                </a:lnTo>
                <a:lnTo>
                  <a:pt x="267" y="866"/>
                </a:lnTo>
                <a:lnTo>
                  <a:pt x="275" y="866"/>
                </a:lnTo>
                <a:lnTo>
                  <a:pt x="279" y="866"/>
                </a:lnTo>
                <a:lnTo>
                  <a:pt x="279" y="859"/>
                </a:lnTo>
                <a:lnTo>
                  <a:pt x="275" y="851"/>
                </a:lnTo>
                <a:lnTo>
                  <a:pt x="275" y="831"/>
                </a:lnTo>
                <a:lnTo>
                  <a:pt x="275" y="804"/>
                </a:lnTo>
                <a:lnTo>
                  <a:pt x="271" y="777"/>
                </a:lnTo>
                <a:lnTo>
                  <a:pt x="271" y="746"/>
                </a:lnTo>
                <a:lnTo>
                  <a:pt x="271" y="680"/>
                </a:lnTo>
                <a:lnTo>
                  <a:pt x="275" y="618"/>
                </a:lnTo>
                <a:lnTo>
                  <a:pt x="279" y="587"/>
                </a:lnTo>
                <a:lnTo>
                  <a:pt x="283" y="563"/>
                </a:lnTo>
                <a:lnTo>
                  <a:pt x="287" y="540"/>
                </a:lnTo>
                <a:lnTo>
                  <a:pt x="290" y="524"/>
                </a:lnTo>
                <a:lnTo>
                  <a:pt x="290" y="517"/>
                </a:lnTo>
                <a:lnTo>
                  <a:pt x="294" y="513"/>
                </a:lnTo>
                <a:lnTo>
                  <a:pt x="290" y="509"/>
                </a:lnTo>
                <a:lnTo>
                  <a:pt x="290" y="505"/>
                </a:lnTo>
                <a:lnTo>
                  <a:pt x="287" y="497"/>
                </a:lnTo>
                <a:lnTo>
                  <a:pt x="279" y="486"/>
                </a:lnTo>
                <a:lnTo>
                  <a:pt x="275" y="470"/>
                </a:lnTo>
                <a:lnTo>
                  <a:pt x="263" y="454"/>
                </a:lnTo>
                <a:lnTo>
                  <a:pt x="248" y="416"/>
                </a:lnTo>
                <a:lnTo>
                  <a:pt x="228" y="369"/>
                </a:lnTo>
                <a:lnTo>
                  <a:pt x="213" y="318"/>
                </a:lnTo>
                <a:lnTo>
                  <a:pt x="197" y="268"/>
                </a:lnTo>
                <a:lnTo>
                  <a:pt x="190" y="221"/>
                </a:lnTo>
                <a:lnTo>
                  <a:pt x="190" y="175"/>
                </a:lnTo>
                <a:lnTo>
                  <a:pt x="193" y="132"/>
                </a:lnTo>
                <a:lnTo>
                  <a:pt x="201" y="93"/>
                </a:lnTo>
                <a:lnTo>
                  <a:pt x="209" y="62"/>
                </a:lnTo>
                <a:lnTo>
                  <a:pt x="221" y="35"/>
                </a:lnTo>
                <a:lnTo>
                  <a:pt x="228" y="15"/>
                </a:lnTo>
                <a:lnTo>
                  <a:pt x="236" y="4"/>
                </a:lnTo>
                <a:lnTo>
                  <a:pt x="236" y="0"/>
                </a:lnTo>
                <a:close/>
              </a:path>
            </a:pathLst>
          </a:custGeom>
          <a:solidFill>
            <a:srgbClr val="80FF80"/>
          </a:solidFill>
          <a:ln w="0">
            <a:solidFill>
              <a:srgbClr val="000000"/>
            </a:solidFill>
            <a:prstDash val="solid"/>
            <a:round/>
            <a:headEnd/>
            <a:tailEnd/>
          </a:ln>
        </p:spPr>
        <p:txBody>
          <a:bodyPr/>
          <a:lstStyle/>
          <a:p>
            <a:endParaRPr lang="en-US" sz="1688"/>
          </a:p>
        </p:txBody>
      </p:sp>
      <p:sp>
        <p:nvSpPr>
          <p:cNvPr id="47116" name="Freeform 29">
            <a:extLst>
              <a:ext uri="{FF2B5EF4-FFF2-40B4-BE49-F238E27FC236}">
                <a16:creationId xmlns:a16="http://schemas.microsoft.com/office/drawing/2014/main" id="{ECFDBBFB-DB51-413C-A5AB-AB7C75B20323}"/>
              </a:ext>
            </a:extLst>
          </p:cNvPr>
          <p:cNvSpPr>
            <a:spLocks/>
          </p:cNvSpPr>
          <p:nvPr/>
        </p:nvSpPr>
        <p:spPr bwMode="auto">
          <a:xfrm>
            <a:off x="8337352" y="3012281"/>
            <a:ext cx="878086" cy="1585020"/>
          </a:xfrm>
          <a:custGeom>
            <a:avLst/>
            <a:gdLst>
              <a:gd name="T0" fmla="*/ 87313 w 590"/>
              <a:gd name="T1" fmla="*/ 1171575 h 1065"/>
              <a:gd name="T2" fmla="*/ 333375 w 590"/>
              <a:gd name="T3" fmla="*/ 1455738 h 1065"/>
              <a:gd name="T4" fmla="*/ 344488 w 590"/>
              <a:gd name="T5" fmla="*/ 1406525 h 1065"/>
              <a:gd name="T6" fmla="*/ 376238 w 590"/>
              <a:gd name="T7" fmla="*/ 1319213 h 1065"/>
              <a:gd name="T8" fmla="*/ 382588 w 590"/>
              <a:gd name="T9" fmla="*/ 1252538 h 1065"/>
              <a:gd name="T10" fmla="*/ 357188 w 590"/>
              <a:gd name="T11" fmla="*/ 1171575 h 1065"/>
              <a:gd name="T12" fmla="*/ 357188 w 590"/>
              <a:gd name="T13" fmla="*/ 1128713 h 1065"/>
              <a:gd name="T14" fmla="*/ 406400 w 590"/>
              <a:gd name="T15" fmla="*/ 1047750 h 1065"/>
              <a:gd name="T16" fmla="*/ 461963 w 590"/>
              <a:gd name="T17" fmla="*/ 887413 h 1065"/>
              <a:gd name="T18" fmla="*/ 542925 w 590"/>
              <a:gd name="T19" fmla="*/ 739775 h 1065"/>
              <a:gd name="T20" fmla="*/ 596900 w 590"/>
              <a:gd name="T21" fmla="*/ 523875 h 1065"/>
              <a:gd name="T22" fmla="*/ 609600 w 590"/>
              <a:gd name="T23" fmla="*/ 431800 h 1065"/>
              <a:gd name="T24" fmla="*/ 628650 w 590"/>
              <a:gd name="T25" fmla="*/ 406400 h 1065"/>
              <a:gd name="T26" fmla="*/ 641350 w 590"/>
              <a:gd name="T27" fmla="*/ 438150 h 1065"/>
              <a:gd name="T28" fmla="*/ 641350 w 590"/>
              <a:gd name="T29" fmla="*/ 517525 h 1065"/>
              <a:gd name="T30" fmla="*/ 628650 w 590"/>
              <a:gd name="T31" fmla="*/ 714375 h 1065"/>
              <a:gd name="T32" fmla="*/ 641350 w 590"/>
              <a:gd name="T33" fmla="*/ 942975 h 1065"/>
              <a:gd name="T34" fmla="*/ 671513 w 590"/>
              <a:gd name="T35" fmla="*/ 1060450 h 1065"/>
              <a:gd name="T36" fmla="*/ 695325 w 590"/>
              <a:gd name="T37" fmla="*/ 1141413 h 1065"/>
              <a:gd name="T38" fmla="*/ 708025 w 590"/>
              <a:gd name="T39" fmla="*/ 1227138 h 1065"/>
              <a:gd name="T40" fmla="*/ 739775 w 590"/>
              <a:gd name="T41" fmla="*/ 1492250 h 1065"/>
              <a:gd name="T42" fmla="*/ 757238 w 590"/>
              <a:gd name="T43" fmla="*/ 1628775 h 1065"/>
              <a:gd name="T44" fmla="*/ 763588 w 590"/>
              <a:gd name="T45" fmla="*/ 1684338 h 1065"/>
              <a:gd name="T46" fmla="*/ 898525 w 590"/>
              <a:gd name="T47" fmla="*/ 1677988 h 1065"/>
              <a:gd name="T48" fmla="*/ 917575 w 590"/>
              <a:gd name="T49" fmla="*/ 1590675 h 1065"/>
              <a:gd name="T50" fmla="*/ 936625 w 590"/>
              <a:gd name="T51" fmla="*/ 1412875 h 1065"/>
              <a:gd name="T52" fmla="*/ 936625 w 590"/>
              <a:gd name="T53" fmla="*/ 1203325 h 1065"/>
              <a:gd name="T54" fmla="*/ 911225 w 590"/>
              <a:gd name="T55" fmla="*/ 981075 h 1065"/>
              <a:gd name="T56" fmla="*/ 862013 w 590"/>
              <a:gd name="T57" fmla="*/ 769938 h 1065"/>
              <a:gd name="T58" fmla="*/ 831850 w 590"/>
              <a:gd name="T59" fmla="*/ 566738 h 1065"/>
              <a:gd name="T60" fmla="*/ 825500 w 590"/>
              <a:gd name="T61" fmla="*/ 344488 h 1065"/>
              <a:gd name="T62" fmla="*/ 825500 w 590"/>
              <a:gd name="T63" fmla="*/ 271463 h 1065"/>
              <a:gd name="T64" fmla="*/ 838200 w 590"/>
              <a:gd name="T65" fmla="*/ 233363 h 1065"/>
              <a:gd name="T66" fmla="*/ 849313 w 590"/>
              <a:gd name="T67" fmla="*/ 222250 h 1065"/>
              <a:gd name="T68" fmla="*/ 825500 w 590"/>
              <a:gd name="T69" fmla="*/ 141288 h 1065"/>
              <a:gd name="T70" fmla="*/ 782638 w 590"/>
              <a:gd name="T71" fmla="*/ 98425 h 1065"/>
              <a:gd name="T72" fmla="*/ 641350 w 590"/>
              <a:gd name="T73" fmla="*/ 36513 h 1065"/>
              <a:gd name="T74" fmla="*/ 468313 w 590"/>
              <a:gd name="T75" fmla="*/ 0 h 1065"/>
              <a:gd name="T76" fmla="*/ 419100 w 590"/>
              <a:gd name="T77" fmla="*/ 4763 h 1065"/>
              <a:gd name="T78" fmla="*/ 350838 w 590"/>
              <a:gd name="T79" fmla="*/ 73025 h 1065"/>
              <a:gd name="T80" fmla="*/ 252413 w 590"/>
              <a:gd name="T81" fmla="*/ 222250 h 1065"/>
              <a:gd name="T82" fmla="*/ 136525 w 590"/>
              <a:gd name="T83" fmla="*/ 406400 h 1065"/>
              <a:gd name="T84" fmla="*/ 49213 w 590"/>
              <a:gd name="T85" fmla="*/ 554038 h 1065"/>
              <a:gd name="T86" fmla="*/ 6350 w 590"/>
              <a:gd name="T87" fmla="*/ 641350 h 106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590" h="1065">
                <a:moveTo>
                  <a:pt x="0" y="408"/>
                </a:moveTo>
                <a:lnTo>
                  <a:pt x="74" y="579"/>
                </a:lnTo>
                <a:lnTo>
                  <a:pt x="55" y="738"/>
                </a:lnTo>
                <a:lnTo>
                  <a:pt x="55" y="929"/>
                </a:lnTo>
                <a:lnTo>
                  <a:pt x="210" y="925"/>
                </a:lnTo>
                <a:lnTo>
                  <a:pt x="210" y="917"/>
                </a:lnTo>
                <a:lnTo>
                  <a:pt x="214" y="909"/>
                </a:lnTo>
                <a:lnTo>
                  <a:pt x="214" y="897"/>
                </a:lnTo>
                <a:lnTo>
                  <a:pt x="217" y="886"/>
                </a:lnTo>
                <a:lnTo>
                  <a:pt x="225" y="859"/>
                </a:lnTo>
                <a:lnTo>
                  <a:pt x="229" y="847"/>
                </a:lnTo>
                <a:lnTo>
                  <a:pt x="237" y="831"/>
                </a:lnTo>
                <a:lnTo>
                  <a:pt x="241" y="820"/>
                </a:lnTo>
                <a:lnTo>
                  <a:pt x="241" y="804"/>
                </a:lnTo>
                <a:lnTo>
                  <a:pt x="241" y="789"/>
                </a:lnTo>
                <a:lnTo>
                  <a:pt x="237" y="765"/>
                </a:lnTo>
                <a:lnTo>
                  <a:pt x="233" y="750"/>
                </a:lnTo>
                <a:lnTo>
                  <a:pt x="225" y="738"/>
                </a:lnTo>
                <a:lnTo>
                  <a:pt x="221" y="723"/>
                </a:lnTo>
                <a:lnTo>
                  <a:pt x="221" y="719"/>
                </a:lnTo>
                <a:lnTo>
                  <a:pt x="225" y="711"/>
                </a:lnTo>
                <a:lnTo>
                  <a:pt x="233" y="699"/>
                </a:lnTo>
                <a:lnTo>
                  <a:pt x="241" y="684"/>
                </a:lnTo>
                <a:lnTo>
                  <a:pt x="256" y="660"/>
                </a:lnTo>
                <a:lnTo>
                  <a:pt x="268" y="637"/>
                </a:lnTo>
                <a:lnTo>
                  <a:pt x="279" y="598"/>
                </a:lnTo>
                <a:lnTo>
                  <a:pt x="291" y="559"/>
                </a:lnTo>
                <a:lnTo>
                  <a:pt x="303" y="536"/>
                </a:lnTo>
                <a:lnTo>
                  <a:pt x="314" y="509"/>
                </a:lnTo>
                <a:lnTo>
                  <a:pt x="342" y="466"/>
                </a:lnTo>
                <a:lnTo>
                  <a:pt x="357" y="419"/>
                </a:lnTo>
                <a:lnTo>
                  <a:pt x="369" y="373"/>
                </a:lnTo>
                <a:lnTo>
                  <a:pt x="376" y="330"/>
                </a:lnTo>
                <a:lnTo>
                  <a:pt x="380" y="295"/>
                </a:lnTo>
                <a:lnTo>
                  <a:pt x="380" y="283"/>
                </a:lnTo>
                <a:lnTo>
                  <a:pt x="384" y="272"/>
                </a:lnTo>
                <a:lnTo>
                  <a:pt x="388" y="264"/>
                </a:lnTo>
                <a:lnTo>
                  <a:pt x="392" y="256"/>
                </a:lnTo>
                <a:lnTo>
                  <a:pt x="396" y="256"/>
                </a:lnTo>
                <a:lnTo>
                  <a:pt x="400" y="260"/>
                </a:lnTo>
                <a:lnTo>
                  <a:pt x="404" y="264"/>
                </a:lnTo>
                <a:lnTo>
                  <a:pt x="404" y="276"/>
                </a:lnTo>
                <a:lnTo>
                  <a:pt x="407" y="287"/>
                </a:lnTo>
                <a:lnTo>
                  <a:pt x="404" y="307"/>
                </a:lnTo>
                <a:lnTo>
                  <a:pt x="404" y="326"/>
                </a:lnTo>
                <a:lnTo>
                  <a:pt x="404" y="346"/>
                </a:lnTo>
                <a:lnTo>
                  <a:pt x="400" y="396"/>
                </a:lnTo>
                <a:lnTo>
                  <a:pt x="396" y="450"/>
                </a:lnTo>
                <a:lnTo>
                  <a:pt x="396" y="509"/>
                </a:lnTo>
                <a:lnTo>
                  <a:pt x="400" y="567"/>
                </a:lnTo>
                <a:lnTo>
                  <a:pt x="404" y="594"/>
                </a:lnTo>
                <a:lnTo>
                  <a:pt x="411" y="621"/>
                </a:lnTo>
                <a:lnTo>
                  <a:pt x="419" y="649"/>
                </a:lnTo>
                <a:lnTo>
                  <a:pt x="423" y="668"/>
                </a:lnTo>
                <a:lnTo>
                  <a:pt x="427" y="684"/>
                </a:lnTo>
                <a:lnTo>
                  <a:pt x="435" y="695"/>
                </a:lnTo>
                <a:lnTo>
                  <a:pt x="438" y="719"/>
                </a:lnTo>
                <a:lnTo>
                  <a:pt x="442" y="738"/>
                </a:lnTo>
                <a:lnTo>
                  <a:pt x="446" y="758"/>
                </a:lnTo>
                <a:lnTo>
                  <a:pt x="446" y="773"/>
                </a:lnTo>
                <a:lnTo>
                  <a:pt x="450" y="792"/>
                </a:lnTo>
                <a:lnTo>
                  <a:pt x="454" y="839"/>
                </a:lnTo>
                <a:lnTo>
                  <a:pt x="466" y="940"/>
                </a:lnTo>
                <a:lnTo>
                  <a:pt x="473" y="987"/>
                </a:lnTo>
                <a:lnTo>
                  <a:pt x="473" y="1010"/>
                </a:lnTo>
                <a:lnTo>
                  <a:pt x="477" y="1026"/>
                </a:lnTo>
                <a:lnTo>
                  <a:pt x="477" y="1045"/>
                </a:lnTo>
                <a:lnTo>
                  <a:pt x="477" y="1057"/>
                </a:lnTo>
                <a:lnTo>
                  <a:pt x="481" y="1061"/>
                </a:lnTo>
                <a:lnTo>
                  <a:pt x="481" y="1065"/>
                </a:lnTo>
                <a:lnTo>
                  <a:pt x="566" y="1061"/>
                </a:lnTo>
                <a:lnTo>
                  <a:pt x="566" y="1057"/>
                </a:lnTo>
                <a:lnTo>
                  <a:pt x="570" y="1045"/>
                </a:lnTo>
                <a:lnTo>
                  <a:pt x="574" y="1026"/>
                </a:lnTo>
                <a:lnTo>
                  <a:pt x="578" y="1002"/>
                </a:lnTo>
                <a:lnTo>
                  <a:pt x="582" y="971"/>
                </a:lnTo>
                <a:lnTo>
                  <a:pt x="586" y="932"/>
                </a:lnTo>
                <a:lnTo>
                  <a:pt x="590" y="890"/>
                </a:lnTo>
                <a:lnTo>
                  <a:pt x="590" y="843"/>
                </a:lnTo>
                <a:lnTo>
                  <a:pt x="590" y="796"/>
                </a:lnTo>
                <a:lnTo>
                  <a:pt x="590" y="758"/>
                </a:lnTo>
                <a:lnTo>
                  <a:pt x="586" y="719"/>
                </a:lnTo>
                <a:lnTo>
                  <a:pt x="582" y="684"/>
                </a:lnTo>
                <a:lnTo>
                  <a:pt x="574" y="618"/>
                </a:lnTo>
                <a:lnTo>
                  <a:pt x="566" y="579"/>
                </a:lnTo>
                <a:lnTo>
                  <a:pt x="559" y="540"/>
                </a:lnTo>
                <a:lnTo>
                  <a:pt x="543" y="485"/>
                </a:lnTo>
                <a:lnTo>
                  <a:pt x="535" y="439"/>
                </a:lnTo>
                <a:lnTo>
                  <a:pt x="528" y="396"/>
                </a:lnTo>
                <a:lnTo>
                  <a:pt x="524" y="357"/>
                </a:lnTo>
                <a:lnTo>
                  <a:pt x="520" y="322"/>
                </a:lnTo>
                <a:lnTo>
                  <a:pt x="520" y="287"/>
                </a:lnTo>
                <a:lnTo>
                  <a:pt x="520" y="217"/>
                </a:lnTo>
                <a:lnTo>
                  <a:pt x="520" y="190"/>
                </a:lnTo>
                <a:lnTo>
                  <a:pt x="520" y="178"/>
                </a:lnTo>
                <a:lnTo>
                  <a:pt x="520" y="171"/>
                </a:lnTo>
                <a:lnTo>
                  <a:pt x="524" y="155"/>
                </a:lnTo>
                <a:lnTo>
                  <a:pt x="528" y="151"/>
                </a:lnTo>
                <a:lnTo>
                  <a:pt x="528" y="147"/>
                </a:lnTo>
                <a:lnTo>
                  <a:pt x="531" y="147"/>
                </a:lnTo>
                <a:lnTo>
                  <a:pt x="535" y="143"/>
                </a:lnTo>
                <a:lnTo>
                  <a:pt x="535" y="140"/>
                </a:lnTo>
                <a:lnTo>
                  <a:pt x="535" y="124"/>
                </a:lnTo>
                <a:lnTo>
                  <a:pt x="528" y="108"/>
                </a:lnTo>
                <a:lnTo>
                  <a:pt x="520" y="89"/>
                </a:lnTo>
                <a:lnTo>
                  <a:pt x="504" y="70"/>
                </a:lnTo>
                <a:lnTo>
                  <a:pt x="500" y="66"/>
                </a:lnTo>
                <a:lnTo>
                  <a:pt x="493" y="62"/>
                </a:lnTo>
                <a:lnTo>
                  <a:pt x="469" y="50"/>
                </a:lnTo>
                <a:lnTo>
                  <a:pt x="438" y="38"/>
                </a:lnTo>
                <a:lnTo>
                  <a:pt x="404" y="23"/>
                </a:lnTo>
                <a:lnTo>
                  <a:pt x="365" y="15"/>
                </a:lnTo>
                <a:lnTo>
                  <a:pt x="326" y="7"/>
                </a:lnTo>
                <a:lnTo>
                  <a:pt x="295" y="0"/>
                </a:lnTo>
                <a:lnTo>
                  <a:pt x="279" y="0"/>
                </a:lnTo>
                <a:lnTo>
                  <a:pt x="272" y="0"/>
                </a:lnTo>
                <a:lnTo>
                  <a:pt x="264" y="3"/>
                </a:lnTo>
                <a:lnTo>
                  <a:pt x="256" y="7"/>
                </a:lnTo>
                <a:lnTo>
                  <a:pt x="241" y="23"/>
                </a:lnTo>
                <a:lnTo>
                  <a:pt x="221" y="46"/>
                </a:lnTo>
                <a:lnTo>
                  <a:pt x="202" y="73"/>
                </a:lnTo>
                <a:lnTo>
                  <a:pt x="183" y="105"/>
                </a:lnTo>
                <a:lnTo>
                  <a:pt x="159" y="140"/>
                </a:lnTo>
                <a:lnTo>
                  <a:pt x="136" y="178"/>
                </a:lnTo>
                <a:lnTo>
                  <a:pt x="113" y="217"/>
                </a:lnTo>
                <a:lnTo>
                  <a:pt x="86" y="256"/>
                </a:lnTo>
                <a:lnTo>
                  <a:pt x="66" y="291"/>
                </a:lnTo>
                <a:lnTo>
                  <a:pt x="47" y="322"/>
                </a:lnTo>
                <a:lnTo>
                  <a:pt x="31" y="349"/>
                </a:lnTo>
                <a:lnTo>
                  <a:pt x="20" y="373"/>
                </a:lnTo>
                <a:lnTo>
                  <a:pt x="8" y="392"/>
                </a:lnTo>
                <a:lnTo>
                  <a:pt x="4" y="404"/>
                </a:lnTo>
                <a:lnTo>
                  <a:pt x="0" y="408"/>
                </a:lnTo>
                <a:close/>
              </a:path>
            </a:pathLst>
          </a:custGeom>
          <a:solidFill>
            <a:srgbClr val="80FF80"/>
          </a:solidFill>
          <a:ln w="0">
            <a:solidFill>
              <a:srgbClr val="000000"/>
            </a:solidFill>
            <a:prstDash val="solid"/>
            <a:round/>
            <a:headEnd/>
            <a:tailEnd/>
          </a:ln>
        </p:spPr>
        <p:txBody>
          <a:bodyPr/>
          <a:lstStyle/>
          <a:p>
            <a:endParaRPr lang="en-US" sz="1688"/>
          </a:p>
        </p:txBody>
      </p:sp>
      <p:sp>
        <p:nvSpPr>
          <p:cNvPr id="47117" name="Freeform 30">
            <a:extLst>
              <a:ext uri="{FF2B5EF4-FFF2-40B4-BE49-F238E27FC236}">
                <a16:creationId xmlns:a16="http://schemas.microsoft.com/office/drawing/2014/main" id="{85AF899A-7F26-4B9E-A107-423C82F451D0}"/>
              </a:ext>
            </a:extLst>
          </p:cNvPr>
          <p:cNvSpPr>
            <a:spLocks/>
          </p:cNvSpPr>
          <p:nvPr/>
        </p:nvSpPr>
        <p:spPr bwMode="auto">
          <a:xfrm>
            <a:off x="8573989" y="2693790"/>
            <a:ext cx="75902" cy="74414"/>
          </a:xfrm>
          <a:custGeom>
            <a:avLst/>
            <a:gdLst>
              <a:gd name="T0" fmla="*/ 80962 w 51"/>
              <a:gd name="T1" fmla="*/ 42863 h 50"/>
              <a:gd name="T2" fmla="*/ 80962 w 51"/>
              <a:gd name="T3" fmla="*/ 49213 h 50"/>
              <a:gd name="T4" fmla="*/ 80962 w 51"/>
              <a:gd name="T5" fmla="*/ 55563 h 50"/>
              <a:gd name="T6" fmla="*/ 68262 w 51"/>
              <a:gd name="T7" fmla="*/ 68263 h 50"/>
              <a:gd name="T8" fmla="*/ 55562 w 51"/>
              <a:gd name="T9" fmla="*/ 79375 h 50"/>
              <a:gd name="T10" fmla="*/ 42862 w 51"/>
              <a:gd name="T11" fmla="*/ 79375 h 50"/>
              <a:gd name="T12" fmla="*/ 25400 w 51"/>
              <a:gd name="T13" fmla="*/ 73025 h 50"/>
              <a:gd name="T14" fmla="*/ 12700 w 51"/>
              <a:gd name="T15" fmla="*/ 68263 h 50"/>
              <a:gd name="T16" fmla="*/ 6350 w 51"/>
              <a:gd name="T17" fmla="*/ 55563 h 50"/>
              <a:gd name="T18" fmla="*/ 6350 w 51"/>
              <a:gd name="T19" fmla="*/ 49213 h 50"/>
              <a:gd name="T20" fmla="*/ 0 w 51"/>
              <a:gd name="T21" fmla="*/ 42863 h 50"/>
              <a:gd name="T22" fmla="*/ 6350 w 51"/>
              <a:gd name="T23" fmla="*/ 30163 h 50"/>
              <a:gd name="T24" fmla="*/ 6350 w 51"/>
              <a:gd name="T25" fmla="*/ 23813 h 50"/>
              <a:gd name="T26" fmla="*/ 12700 w 51"/>
              <a:gd name="T27" fmla="*/ 12700 h 50"/>
              <a:gd name="T28" fmla="*/ 25400 w 51"/>
              <a:gd name="T29" fmla="*/ 0 h 50"/>
              <a:gd name="T30" fmla="*/ 42862 w 51"/>
              <a:gd name="T31" fmla="*/ 0 h 50"/>
              <a:gd name="T32" fmla="*/ 55562 w 51"/>
              <a:gd name="T33" fmla="*/ 0 h 50"/>
              <a:gd name="T34" fmla="*/ 68262 w 51"/>
              <a:gd name="T35" fmla="*/ 12700 h 50"/>
              <a:gd name="T36" fmla="*/ 80962 w 51"/>
              <a:gd name="T37" fmla="*/ 23813 h 50"/>
              <a:gd name="T38" fmla="*/ 80962 w 51"/>
              <a:gd name="T39" fmla="*/ 30163 h 50"/>
              <a:gd name="T40" fmla="*/ 80962 w 51"/>
              <a:gd name="T41" fmla="*/ 42863 h 5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51" h="50">
                <a:moveTo>
                  <a:pt x="51" y="27"/>
                </a:moveTo>
                <a:lnTo>
                  <a:pt x="51" y="31"/>
                </a:lnTo>
                <a:lnTo>
                  <a:pt x="51" y="35"/>
                </a:lnTo>
                <a:lnTo>
                  <a:pt x="43" y="43"/>
                </a:lnTo>
                <a:lnTo>
                  <a:pt x="35" y="50"/>
                </a:lnTo>
                <a:lnTo>
                  <a:pt x="27" y="50"/>
                </a:lnTo>
                <a:lnTo>
                  <a:pt x="16" y="46"/>
                </a:lnTo>
                <a:lnTo>
                  <a:pt x="8" y="43"/>
                </a:lnTo>
                <a:lnTo>
                  <a:pt x="4" y="35"/>
                </a:lnTo>
                <a:lnTo>
                  <a:pt x="4" y="31"/>
                </a:lnTo>
                <a:lnTo>
                  <a:pt x="0" y="27"/>
                </a:lnTo>
                <a:lnTo>
                  <a:pt x="4" y="19"/>
                </a:lnTo>
                <a:lnTo>
                  <a:pt x="4" y="15"/>
                </a:lnTo>
                <a:lnTo>
                  <a:pt x="8" y="8"/>
                </a:lnTo>
                <a:lnTo>
                  <a:pt x="16" y="0"/>
                </a:lnTo>
                <a:lnTo>
                  <a:pt x="27" y="0"/>
                </a:lnTo>
                <a:lnTo>
                  <a:pt x="35" y="0"/>
                </a:lnTo>
                <a:lnTo>
                  <a:pt x="43" y="8"/>
                </a:lnTo>
                <a:lnTo>
                  <a:pt x="51" y="15"/>
                </a:lnTo>
                <a:lnTo>
                  <a:pt x="51" y="19"/>
                </a:lnTo>
                <a:lnTo>
                  <a:pt x="51" y="27"/>
                </a:lnTo>
                <a:close/>
              </a:path>
            </a:pathLst>
          </a:custGeom>
          <a:solidFill>
            <a:srgbClr val="80C040"/>
          </a:solidFill>
          <a:ln w="0">
            <a:solidFill>
              <a:srgbClr val="000000"/>
            </a:solidFill>
            <a:prstDash val="solid"/>
            <a:round/>
            <a:headEnd/>
            <a:tailEnd/>
          </a:ln>
        </p:spPr>
        <p:txBody>
          <a:bodyPr/>
          <a:lstStyle/>
          <a:p>
            <a:endParaRPr lang="en-US" sz="1688"/>
          </a:p>
        </p:txBody>
      </p:sp>
      <p:sp>
        <p:nvSpPr>
          <p:cNvPr id="47118" name="Freeform 31">
            <a:extLst>
              <a:ext uri="{FF2B5EF4-FFF2-40B4-BE49-F238E27FC236}">
                <a16:creationId xmlns:a16="http://schemas.microsoft.com/office/drawing/2014/main" id="{1B177456-93A5-4E7C-9F9F-B5226F3F3CF2}"/>
              </a:ext>
            </a:extLst>
          </p:cNvPr>
          <p:cNvSpPr>
            <a:spLocks/>
          </p:cNvSpPr>
          <p:nvPr/>
        </p:nvSpPr>
        <p:spPr bwMode="auto">
          <a:xfrm>
            <a:off x="8660309" y="2687836"/>
            <a:ext cx="110133" cy="138411"/>
          </a:xfrm>
          <a:custGeom>
            <a:avLst/>
            <a:gdLst>
              <a:gd name="T0" fmla="*/ 19050 w 74"/>
              <a:gd name="T1" fmla="*/ 74613 h 93"/>
              <a:gd name="T2" fmla="*/ 38100 w 74"/>
              <a:gd name="T3" fmla="*/ 30163 h 93"/>
              <a:gd name="T4" fmla="*/ 44450 w 74"/>
              <a:gd name="T5" fmla="*/ 25400 h 93"/>
              <a:gd name="T6" fmla="*/ 55563 w 74"/>
              <a:gd name="T7" fmla="*/ 19050 h 93"/>
              <a:gd name="T8" fmla="*/ 87313 w 74"/>
              <a:gd name="T9" fmla="*/ 0 h 93"/>
              <a:gd name="T10" fmla="*/ 93663 w 74"/>
              <a:gd name="T11" fmla="*/ 0 h 93"/>
              <a:gd name="T12" fmla="*/ 98425 w 74"/>
              <a:gd name="T13" fmla="*/ 0 h 93"/>
              <a:gd name="T14" fmla="*/ 111125 w 74"/>
              <a:gd name="T15" fmla="*/ 12700 h 93"/>
              <a:gd name="T16" fmla="*/ 117475 w 74"/>
              <a:gd name="T17" fmla="*/ 25400 h 93"/>
              <a:gd name="T18" fmla="*/ 117475 w 74"/>
              <a:gd name="T19" fmla="*/ 36513 h 93"/>
              <a:gd name="T20" fmla="*/ 93663 w 74"/>
              <a:gd name="T21" fmla="*/ 85725 h 93"/>
              <a:gd name="T22" fmla="*/ 87313 w 74"/>
              <a:gd name="T23" fmla="*/ 111125 h 93"/>
              <a:gd name="T24" fmla="*/ 80963 w 74"/>
              <a:gd name="T25" fmla="*/ 141288 h 93"/>
              <a:gd name="T26" fmla="*/ 74613 w 74"/>
              <a:gd name="T27" fmla="*/ 147638 h 93"/>
              <a:gd name="T28" fmla="*/ 68263 w 74"/>
              <a:gd name="T29" fmla="*/ 147638 h 93"/>
              <a:gd name="T30" fmla="*/ 38100 w 74"/>
              <a:gd name="T31" fmla="*/ 134938 h 93"/>
              <a:gd name="T32" fmla="*/ 12700 w 74"/>
              <a:gd name="T33" fmla="*/ 123825 h 93"/>
              <a:gd name="T34" fmla="*/ 0 w 74"/>
              <a:gd name="T35" fmla="*/ 123825 h 93"/>
              <a:gd name="T36" fmla="*/ 0 w 74"/>
              <a:gd name="T37" fmla="*/ 123825 h 93"/>
              <a:gd name="T38" fmla="*/ 0 w 74"/>
              <a:gd name="T39" fmla="*/ 123825 h 93"/>
              <a:gd name="T40" fmla="*/ 12700 w 74"/>
              <a:gd name="T41" fmla="*/ 123825 h 93"/>
              <a:gd name="T42" fmla="*/ 38100 w 74"/>
              <a:gd name="T43" fmla="*/ 130175 h 93"/>
              <a:gd name="T44" fmla="*/ 68263 w 74"/>
              <a:gd name="T45" fmla="*/ 130175 h 93"/>
              <a:gd name="T46" fmla="*/ 68263 w 74"/>
              <a:gd name="T47" fmla="*/ 123825 h 93"/>
              <a:gd name="T48" fmla="*/ 74613 w 74"/>
              <a:gd name="T49" fmla="*/ 98425 h 93"/>
              <a:gd name="T50" fmla="*/ 80963 w 74"/>
              <a:gd name="T51" fmla="*/ 74613 h 93"/>
              <a:gd name="T52" fmla="*/ 87313 w 74"/>
              <a:gd name="T53" fmla="*/ 49213 h 93"/>
              <a:gd name="T54" fmla="*/ 87313 w 74"/>
              <a:gd name="T55" fmla="*/ 42863 h 93"/>
              <a:gd name="T56" fmla="*/ 87313 w 74"/>
              <a:gd name="T57" fmla="*/ 36513 h 93"/>
              <a:gd name="T58" fmla="*/ 74613 w 74"/>
              <a:gd name="T59" fmla="*/ 36513 h 93"/>
              <a:gd name="T60" fmla="*/ 68263 w 74"/>
              <a:gd name="T61" fmla="*/ 36513 h 93"/>
              <a:gd name="T62" fmla="*/ 49213 w 74"/>
              <a:gd name="T63" fmla="*/ 49213 h 93"/>
              <a:gd name="T64" fmla="*/ 31750 w 74"/>
              <a:gd name="T65" fmla="*/ 68263 h 93"/>
              <a:gd name="T66" fmla="*/ 25400 w 74"/>
              <a:gd name="T67" fmla="*/ 74613 h 93"/>
              <a:gd name="T68" fmla="*/ 25400 w 74"/>
              <a:gd name="T69" fmla="*/ 74613 h 93"/>
              <a:gd name="T70" fmla="*/ 19050 w 74"/>
              <a:gd name="T71" fmla="*/ 74613 h 93"/>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74" h="93">
                <a:moveTo>
                  <a:pt x="12" y="47"/>
                </a:moveTo>
                <a:lnTo>
                  <a:pt x="24" y="19"/>
                </a:lnTo>
                <a:lnTo>
                  <a:pt x="28" y="16"/>
                </a:lnTo>
                <a:lnTo>
                  <a:pt x="35" y="12"/>
                </a:lnTo>
                <a:lnTo>
                  <a:pt x="55" y="0"/>
                </a:lnTo>
                <a:lnTo>
                  <a:pt x="59" y="0"/>
                </a:lnTo>
                <a:lnTo>
                  <a:pt x="62" y="0"/>
                </a:lnTo>
                <a:lnTo>
                  <a:pt x="70" y="8"/>
                </a:lnTo>
                <a:lnTo>
                  <a:pt x="74" y="16"/>
                </a:lnTo>
                <a:lnTo>
                  <a:pt x="74" y="23"/>
                </a:lnTo>
                <a:lnTo>
                  <a:pt x="59" y="54"/>
                </a:lnTo>
                <a:lnTo>
                  <a:pt x="55" y="70"/>
                </a:lnTo>
                <a:lnTo>
                  <a:pt x="51" y="89"/>
                </a:lnTo>
                <a:lnTo>
                  <a:pt x="47" y="93"/>
                </a:lnTo>
                <a:lnTo>
                  <a:pt x="43" y="93"/>
                </a:lnTo>
                <a:lnTo>
                  <a:pt x="24" y="85"/>
                </a:lnTo>
                <a:lnTo>
                  <a:pt x="8" y="78"/>
                </a:lnTo>
                <a:lnTo>
                  <a:pt x="0" y="78"/>
                </a:lnTo>
                <a:lnTo>
                  <a:pt x="8" y="78"/>
                </a:lnTo>
                <a:lnTo>
                  <a:pt x="24" y="82"/>
                </a:lnTo>
                <a:lnTo>
                  <a:pt x="43" y="82"/>
                </a:lnTo>
                <a:lnTo>
                  <a:pt x="43" y="78"/>
                </a:lnTo>
                <a:lnTo>
                  <a:pt x="47" y="62"/>
                </a:lnTo>
                <a:lnTo>
                  <a:pt x="51" y="47"/>
                </a:lnTo>
                <a:lnTo>
                  <a:pt x="55" y="31"/>
                </a:lnTo>
                <a:lnTo>
                  <a:pt x="55" y="27"/>
                </a:lnTo>
                <a:lnTo>
                  <a:pt x="55" y="23"/>
                </a:lnTo>
                <a:lnTo>
                  <a:pt x="47" y="23"/>
                </a:lnTo>
                <a:lnTo>
                  <a:pt x="43" y="23"/>
                </a:lnTo>
                <a:lnTo>
                  <a:pt x="31" y="31"/>
                </a:lnTo>
                <a:lnTo>
                  <a:pt x="20" y="43"/>
                </a:lnTo>
                <a:lnTo>
                  <a:pt x="16" y="47"/>
                </a:lnTo>
                <a:lnTo>
                  <a:pt x="12" y="47"/>
                </a:lnTo>
                <a:close/>
              </a:path>
            </a:pathLst>
          </a:custGeom>
          <a:solidFill>
            <a:srgbClr val="80FF00"/>
          </a:solidFill>
          <a:ln w="0">
            <a:solidFill>
              <a:srgbClr val="000000"/>
            </a:solidFill>
            <a:prstDash val="solid"/>
            <a:round/>
            <a:headEnd/>
            <a:tailEnd/>
          </a:ln>
        </p:spPr>
        <p:txBody>
          <a:bodyPr/>
          <a:lstStyle/>
          <a:p>
            <a:endParaRPr lang="en-US" sz="1688"/>
          </a:p>
        </p:txBody>
      </p:sp>
      <p:sp>
        <p:nvSpPr>
          <p:cNvPr id="47119" name="Freeform 32">
            <a:extLst>
              <a:ext uri="{FF2B5EF4-FFF2-40B4-BE49-F238E27FC236}">
                <a16:creationId xmlns:a16="http://schemas.microsoft.com/office/drawing/2014/main" id="{8CCE9624-19E1-4265-A91B-65F1517E6A44}"/>
              </a:ext>
            </a:extLst>
          </p:cNvPr>
          <p:cNvSpPr>
            <a:spLocks/>
          </p:cNvSpPr>
          <p:nvPr/>
        </p:nvSpPr>
        <p:spPr bwMode="auto">
          <a:xfrm>
            <a:off x="8377536" y="2850060"/>
            <a:ext cx="352722" cy="270867"/>
          </a:xfrm>
          <a:custGeom>
            <a:avLst/>
            <a:gdLst>
              <a:gd name="T0" fmla="*/ 0 w 237"/>
              <a:gd name="T1" fmla="*/ 36513 h 182"/>
              <a:gd name="T2" fmla="*/ 0 w 237"/>
              <a:gd name="T3" fmla="*/ 42863 h 182"/>
              <a:gd name="T4" fmla="*/ 0 w 237"/>
              <a:gd name="T5" fmla="*/ 49213 h 182"/>
              <a:gd name="T6" fmla="*/ 6350 w 237"/>
              <a:gd name="T7" fmla="*/ 73025 h 182"/>
              <a:gd name="T8" fmla="*/ 6350 w 237"/>
              <a:gd name="T9" fmla="*/ 104775 h 182"/>
              <a:gd name="T10" fmla="*/ 19050 w 237"/>
              <a:gd name="T11" fmla="*/ 134938 h 182"/>
              <a:gd name="T12" fmla="*/ 19050 w 237"/>
              <a:gd name="T13" fmla="*/ 166688 h 182"/>
              <a:gd name="T14" fmla="*/ 25400 w 237"/>
              <a:gd name="T15" fmla="*/ 184150 h 182"/>
              <a:gd name="T16" fmla="*/ 31750 w 237"/>
              <a:gd name="T17" fmla="*/ 196850 h 182"/>
              <a:gd name="T18" fmla="*/ 31750 w 237"/>
              <a:gd name="T19" fmla="*/ 215900 h 182"/>
              <a:gd name="T20" fmla="*/ 25400 w 237"/>
              <a:gd name="T21" fmla="*/ 233363 h 182"/>
              <a:gd name="T22" fmla="*/ 19050 w 237"/>
              <a:gd name="T23" fmla="*/ 246063 h 182"/>
              <a:gd name="T24" fmla="*/ 6350 w 237"/>
              <a:gd name="T25" fmla="*/ 252413 h 182"/>
              <a:gd name="T26" fmla="*/ 6350 w 237"/>
              <a:gd name="T27" fmla="*/ 258763 h 182"/>
              <a:gd name="T28" fmla="*/ 6350 w 237"/>
              <a:gd name="T29" fmla="*/ 258763 h 182"/>
              <a:gd name="T30" fmla="*/ 25400 w 237"/>
              <a:gd name="T31" fmla="*/ 277813 h 182"/>
              <a:gd name="T32" fmla="*/ 55562 w 237"/>
              <a:gd name="T33" fmla="*/ 284163 h 182"/>
              <a:gd name="T34" fmla="*/ 68262 w 237"/>
              <a:gd name="T35" fmla="*/ 288925 h 182"/>
              <a:gd name="T36" fmla="*/ 93662 w 237"/>
              <a:gd name="T37" fmla="*/ 284163 h 182"/>
              <a:gd name="T38" fmla="*/ 136525 w 237"/>
              <a:gd name="T39" fmla="*/ 271463 h 182"/>
              <a:gd name="T40" fmla="*/ 166687 w 237"/>
              <a:gd name="T41" fmla="*/ 258763 h 182"/>
              <a:gd name="T42" fmla="*/ 203200 w 237"/>
              <a:gd name="T43" fmla="*/ 233363 h 182"/>
              <a:gd name="T44" fmla="*/ 247650 w 237"/>
              <a:gd name="T45" fmla="*/ 222250 h 182"/>
              <a:gd name="T46" fmla="*/ 271462 w 237"/>
              <a:gd name="T47" fmla="*/ 209550 h 182"/>
              <a:gd name="T48" fmla="*/ 290512 w 237"/>
              <a:gd name="T49" fmla="*/ 209550 h 182"/>
              <a:gd name="T50" fmla="*/ 314325 w 237"/>
              <a:gd name="T51" fmla="*/ 203200 h 182"/>
              <a:gd name="T52" fmla="*/ 327025 w 237"/>
              <a:gd name="T53" fmla="*/ 203200 h 182"/>
              <a:gd name="T54" fmla="*/ 376237 w 237"/>
              <a:gd name="T55" fmla="*/ 160338 h 182"/>
              <a:gd name="T56" fmla="*/ 369887 w 237"/>
              <a:gd name="T57" fmla="*/ 160338 h 182"/>
              <a:gd name="T58" fmla="*/ 357187 w 237"/>
              <a:gd name="T59" fmla="*/ 160338 h 182"/>
              <a:gd name="T60" fmla="*/ 346075 w 237"/>
              <a:gd name="T61" fmla="*/ 153988 h 182"/>
              <a:gd name="T62" fmla="*/ 327025 w 237"/>
              <a:gd name="T63" fmla="*/ 147638 h 182"/>
              <a:gd name="T64" fmla="*/ 290512 w 237"/>
              <a:gd name="T65" fmla="*/ 134938 h 182"/>
              <a:gd name="T66" fmla="*/ 252412 w 237"/>
              <a:gd name="T67" fmla="*/ 117475 h 182"/>
              <a:gd name="T68" fmla="*/ 241300 w 237"/>
              <a:gd name="T69" fmla="*/ 98425 h 182"/>
              <a:gd name="T70" fmla="*/ 228600 w 237"/>
              <a:gd name="T71" fmla="*/ 79375 h 182"/>
              <a:gd name="T72" fmla="*/ 222250 w 237"/>
              <a:gd name="T73" fmla="*/ 49213 h 182"/>
              <a:gd name="T74" fmla="*/ 209550 w 237"/>
              <a:gd name="T75" fmla="*/ 23813 h 182"/>
              <a:gd name="T76" fmla="*/ 203200 w 237"/>
              <a:gd name="T77" fmla="*/ 12700 h 182"/>
              <a:gd name="T78" fmla="*/ 198437 w 237"/>
              <a:gd name="T79" fmla="*/ 6350 h 182"/>
              <a:gd name="T80" fmla="*/ 185737 w 237"/>
              <a:gd name="T81" fmla="*/ 0 h 182"/>
              <a:gd name="T82" fmla="*/ 173037 w 237"/>
              <a:gd name="T83" fmla="*/ 6350 h 182"/>
              <a:gd name="T84" fmla="*/ 160337 w 237"/>
              <a:gd name="T85" fmla="*/ 23813 h 182"/>
              <a:gd name="T86" fmla="*/ 130175 w 237"/>
              <a:gd name="T87" fmla="*/ 61913 h 182"/>
              <a:gd name="T88" fmla="*/ 104775 w 237"/>
              <a:gd name="T89" fmla="*/ 92075 h 182"/>
              <a:gd name="T90" fmla="*/ 93662 w 237"/>
              <a:gd name="T91" fmla="*/ 104775 h 182"/>
              <a:gd name="T92" fmla="*/ 80962 w 237"/>
              <a:gd name="T93" fmla="*/ 111125 h 182"/>
              <a:gd name="T94" fmla="*/ 68262 w 237"/>
              <a:gd name="T95" fmla="*/ 111125 h 182"/>
              <a:gd name="T96" fmla="*/ 55562 w 237"/>
              <a:gd name="T97" fmla="*/ 104775 h 182"/>
              <a:gd name="T98" fmla="*/ 38100 w 237"/>
              <a:gd name="T99" fmla="*/ 79375 h 182"/>
              <a:gd name="T100" fmla="*/ 25400 w 237"/>
              <a:gd name="T101" fmla="*/ 61913 h 182"/>
              <a:gd name="T102" fmla="*/ 12700 w 237"/>
              <a:gd name="T103" fmla="*/ 49213 h 182"/>
              <a:gd name="T104" fmla="*/ 6350 w 237"/>
              <a:gd name="T105" fmla="*/ 42863 h 182"/>
              <a:gd name="T106" fmla="*/ 0 w 237"/>
              <a:gd name="T107" fmla="*/ 36513 h 182"/>
              <a:gd name="T108" fmla="*/ 0 w 237"/>
              <a:gd name="T109" fmla="*/ 36513 h 18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37" h="182">
                <a:moveTo>
                  <a:pt x="0" y="23"/>
                </a:moveTo>
                <a:lnTo>
                  <a:pt x="0" y="27"/>
                </a:lnTo>
                <a:lnTo>
                  <a:pt x="0" y="31"/>
                </a:lnTo>
                <a:lnTo>
                  <a:pt x="4" y="46"/>
                </a:lnTo>
                <a:lnTo>
                  <a:pt x="4" y="66"/>
                </a:lnTo>
                <a:lnTo>
                  <a:pt x="12" y="85"/>
                </a:lnTo>
                <a:lnTo>
                  <a:pt x="12" y="105"/>
                </a:lnTo>
                <a:lnTo>
                  <a:pt x="16" y="116"/>
                </a:lnTo>
                <a:lnTo>
                  <a:pt x="20" y="124"/>
                </a:lnTo>
                <a:lnTo>
                  <a:pt x="20" y="136"/>
                </a:lnTo>
                <a:lnTo>
                  <a:pt x="16" y="147"/>
                </a:lnTo>
                <a:lnTo>
                  <a:pt x="12" y="155"/>
                </a:lnTo>
                <a:lnTo>
                  <a:pt x="4" y="159"/>
                </a:lnTo>
                <a:lnTo>
                  <a:pt x="4" y="163"/>
                </a:lnTo>
                <a:lnTo>
                  <a:pt x="16" y="175"/>
                </a:lnTo>
                <a:lnTo>
                  <a:pt x="35" y="179"/>
                </a:lnTo>
                <a:lnTo>
                  <a:pt x="43" y="182"/>
                </a:lnTo>
                <a:lnTo>
                  <a:pt x="59" y="179"/>
                </a:lnTo>
                <a:lnTo>
                  <a:pt x="86" y="171"/>
                </a:lnTo>
                <a:lnTo>
                  <a:pt x="105" y="163"/>
                </a:lnTo>
                <a:lnTo>
                  <a:pt x="128" y="147"/>
                </a:lnTo>
                <a:lnTo>
                  <a:pt x="156" y="140"/>
                </a:lnTo>
                <a:lnTo>
                  <a:pt x="171" y="132"/>
                </a:lnTo>
                <a:lnTo>
                  <a:pt x="183" y="132"/>
                </a:lnTo>
                <a:lnTo>
                  <a:pt x="198" y="128"/>
                </a:lnTo>
                <a:lnTo>
                  <a:pt x="206" y="128"/>
                </a:lnTo>
                <a:lnTo>
                  <a:pt x="237" y="101"/>
                </a:lnTo>
                <a:lnTo>
                  <a:pt x="233" y="101"/>
                </a:lnTo>
                <a:lnTo>
                  <a:pt x="225" y="101"/>
                </a:lnTo>
                <a:lnTo>
                  <a:pt x="218" y="97"/>
                </a:lnTo>
                <a:lnTo>
                  <a:pt x="206" y="93"/>
                </a:lnTo>
                <a:lnTo>
                  <a:pt x="183" y="85"/>
                </a:lnTo>
                <a:lnTo>
                  <a:pt x="159" y="74"/>
                </a:lnTo>
                <a:lnTo>
                  <a:pt x="152" y="62"/>
                </a:lnTo>
                <a:lnTo>
                  <a:pt x="144" y="50"/>
                </a:lnTo>
                <a:lnTo>
                  <a:pt x="140" y="31"/>
                </a:lnTo>
                <a:lnTo>
                  <a:pt x="132" y="15"/>
                </a:lnTo>
                <a:lnTo>
                  <a:pt x="128" y="8"/>
                </a:lnTo>
                <a:lnTo>
                  <a:pt x="125" y="4"/>
                </a:lnTo>
                <a:lnTo>
                  <a:pt x="117" y="0"/>
                </a:lnTo>
                <a:lnTo>
                  <a:pt x="109" y="4"/>
                </a:lnTo>
                <a:lnTo>
                  <a:pt x="101" y="15"/>
                </a:lnTo>
                <a:lnTo>
                  <a:pt x="82" y="39"/>
                </a:lnTo>
                <a:lnTo>
                  <a:pt x="66" y="58"/>
                </a:lnTo>
                <a:lnTo>
                  <a:pt x="59" y="66"/>
                </a:lnTo>
                <a:lnTo>
                  <a:pt x="51" y="70"/>
                </a:lnTo>
                <a:lnTo>
                  <a:pt x="43" y="70"/>
                </a:lnTo>
                <a:lnTo>
                  <a:pt x="35" y="66"/>
                </a:lnTo>
                <a:lnTo>
                  <a:pt x="24" y="50"/>
                </a:lnTo>
                <a:lnTo>
                  <a:pt x="16" y="39"/>
                </a:lnTo>
                <a:lnTo>
                  <a:pt x="8" y="31"/>
                </a:lnTo>
                <a:lnTo>
                  <a:pt x="4" y="27"/>
                </a:lnTo>
                <a:lnTo>
                  <a:pt x="0" y="23"/>
                </a:lnTo>
                <a:close/>
              </a:path>
            </a:pathLst>
          </a:custGeom>
          <a:solidFill>
            <a:srgbClr val="FFFFFF"/>
          </a:solidFill>
          <a:ln w="0">
            <a:solidFill>
              <a:srgbClr val="000000"/>
            </a:solidFill>
            <a:prstDash val="solid"/>
            <a:round/>
            <a:headEnd/>
            <a:tailEnd/>
          </a:ln>
        </p:spPr>
        <p:txBody>
          <a:bodyPr/>
          <a:lstStyle/>
          <a:p>
            <a:endParaRPr lang="en-US" sz="1688"/>
          </a:p>
        </p:txBody>
      </p:sp>
      <p:sp>
        <p:nvSpPr>
          <p:cNvPr id="47120" name="Freeform 33">
            <a:extLst>
              <a:ext uri="{FF2B5EF4-FFF2-40B4-BE49-F238E27FC236}">
                <a16:creationId xmlns:a16="http://schemas.microsoft.com/office/drawing/2014/main" id="{32418564-0C7A-4DFC-9DC1-122F0AA5D220}"/>
              </a:ext>
            </a:extLst>
          </p:cNvPr>
          <p:cNvSpPr>
            <a:spLocks/>
          </p:cNvSpPr>
          <p:nvPr/>
        </p:nvSpPr>
        <p:spPr bwMode="auto">
          <a:xfrm>
            <a:off x="8429625" y="2722067"/>
            <a:ext cx="110133" cy="122039"/>
          </a:xfrm>
          <a:custGeom>
            <a:avLst/>
            <a:gdLst>
              <a:gd name="T0" fmla="*/ 117475 w 74"/>
              <a:gd name="T1" fmla="*/ 0 h 82"/>
              <a:gd name="T2" fmla="*/ 117475 w 74"/>
              <a:gd name="T3" fmla="*/ 19050 h 82"/>
              <a:gd name="T4" fmla="*/ 104775 w 74"/>
              <a:gd name="T5" fmla="*/ 42863 h 82"/>
              <a:gd name="T6" fmla="*/ 93663 w 74"/>
              <a:gd name="T7" fmla="*/ 61913 h 82"/>
              <a:gd name="T8" fmla="*/ 74613 w 74"/>
              <a:gd name="T9" fmla="*/ 80963 h 82"/>
              <a:gd name="T10" fmla="*/ 31750 w 74"/>
              <a:gd name="T11" fmla="*/ 111125 h 82"/>
              <a:gd name="T12" fmla="*/ 12700 w 74"/>
              <a:gd name="T13" fmla="*/ 123825 h 82"/>
              <a:gd name="T14" fmla="*/ 0 w 74"/>
              <a:gd name="T15" fmla="*/ 130175 h 82"/>
              <a:gd name="T16" fmla="*/ 0 w 74"/>
              <a:gd name="T17" fmla="*/ 130175 h 82"/>
              <a:gd name="T18" fmla="*/ 12700 w 74"/>
              <a:gd name="T19" fmla="*/ 117475 h 82"/>
              <a:gd name="T20" fmla="*/ 31750 w 74"/>
              <a:gd name="T21" fmla="*/ 104775 h 82"/>
              <a:gd name="T22" fmla="*/ 49213 w 74"/>
              <a:gd name="T23" fmla="*/ 87313 h 82"/>
              <a:gd name="T24" fmla="*/ 93663 w 74"/>
              <a:gd name="T25" fmla="*/ 42863 h 82"/>
              <a:gd name="T26" fmla="*/ 104775 w 74"/>
              <a:gd name="T27" fmla="*/ 19050 h 82"/>
              <a:gd name="T28" fmla="*/ 117475 w 74"/>
              <a:gd name="T29" fmla="*/ 0 h 82"/>
              <a:gd name="T30" fmla="*/ 117475 w 74"/>
              <a:gd name="T31" fmla="*/ 0 h 8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74" h="82">
                <a:moveTo>
                  <a:pt x="74" y="0"/>
                </a:moveTo>
                <a:lnTo>
                  <a:pt x="74" y="12"/>
                </a:lnTo>
                <a:lnTo>
                  <a:pt x="66" y="27"/>
                </a:lnTo>
                <a:lnTo>
                  <a:pt x="59" y="39"/>
                </a:lnTo>
                <a:lnTo>
                  <a:pt x="47" y="51"/>
                </a:lnTo>
                <a:lnTo>
                  <a:pt x="20" y="70"/>
                </a:lnTo>
                <a:lnTo>
                  <a:pt x="8" y="78"/>
                </a:lnTo>
                <a:lnTo>
                  <a:pt x="0" y="82"/>
                </a:lnTo>
                <a:lnTo>
                  <a:pt x="8" y="74"/>
                </a:lnTo>
                <a:lnTo>
                  <a:pt x="20" y="66"/>
                </a:lnTo>
                <a:lnTo>
                  <a:pt x="31" y="55"/>
                </a:lnTo>
                <a:lnTo>
                  <a:pt x="59" y="27"/>
                </a:lnTo>
                <a:lnTo>
                  <a:pt x="66" y="12"/>
                </a:lnTo>
                <a:lnTo>
                  <a:pt x="74" y="0"/>
                </a:lnTo>
                <a:close/>
              </a:path>
            </a:pathLst>
          </a:custGeom>
          <a:solidFill>
            <a:srgbClr val="FFFFFF"/>
          </a:solidFill>
          <a:ln w="0">
            <a:solidFill>
              <a:srgbClr val="000000"/>
            </a:solidFill>
            <a:prstDash val="solid"/>
            <a:round/>
            <a:headEnd/>
            <a:tailEnd/>
          </a:ln>
        </p:spPr>
        <p:txBody>
          <a:bodyPr/>
          <a:lstStyle/>
          <a:p>
            <a:endParaRPr lang="en-US" sz="1688"/>
          </a:p>
        </p:txBody>
      </p:sp>
      <p:sp>
        <p:nvSpPr>
          <p:cNvPr id="47121" name="Freeform 34">
            <a:extLst>
              <a:ext uri="{FF2B5EF4-FFF2-40B4-BE49-F238E27FC236}">
                <a16:creationId xmlns:a16="http://schemas.microsoft.com/office/drawing/2014/main" id="{B64D34AF-E224-4267-B4D7-4F8CA4EFF65C}"/>
              </a:ext>
            </a:extLst>
          </p:cNvPr>
          <p:cNvSpPr>
            <a:spLocks/>
          </p:cNvSpPr>
          <p:nvPr/>
        </p:nvSpPr>
        <p:spPr bwMode="auto">
          <a:xfrm>
            <a:off x="8585895" y="2803922"/>
            <a:ext cx="98227" cy="156270"/>
          </a:xfrm>
          <a:custGeom>
            <a:avLst/>
            <a:gdLst>
              <a:gd name="T0" fmla="*/ 0 w 66"/>
              <a:gd name="T1" fmla="*/ 0 h 105"/>
              <a:gd name="T2" fmla="*/ 0 w 66"/>
              <a:gd name="T3" fmla="*/ 0 h 105"/>
              <a:gd name="T4" fmla="*/ 0 w 66"/>
              <a:gd name="T5" fmla="*/ 11113 h 105"/>
              <a:gd name="T6" fmla="*/ 6350 w 66"/>
              <a:gd name="T7" fmla="*/ 23813 h 105"/>
              <a:gd name="T8" fmla="*/ 6350 w 66"/>
              <a:gd name="T9" fmla="*/ 42863 h 105"/>
              <a:gd name="T10" fmla="*/ 25400 w 66"/>
              <a:gd name="T11" fmla="*/ 79375 h 105"/>
              <a:gd name="T12" fmla="*/ 42863 w 66"/>
              <a:gd name="T13" fmla="*/ 117475 h 105"/>
              <a:gd name="T14" fmla="*/ 61913 w 66"/>
              <a:gd name="T15" fmla="*/ 141288 h 105"/>
              <a:gd name="T16" fmla="*/ 79375 w 66"/>
              <a:gd name="T17" fmla="*/ 160338 h 105"/>
              <a:gd name="T18" fmla="*/ 98425 w 66"/>
              <a:gd name="T19" fmla="*/ 166688 h 105"/>
              <a:gd name="T20" fmla="*/ 104775 w 66"/>
              <a:gd name="T21" fmla="*/ 166688 h 105"/>
              <a:gd name="T22" fmla="*/ 98425 w 66"/>
              <a:gd name="T23" fmla="*/ 166688 h 105"/>
              <a:gd name="T24" fmla="*/ 92075 w 66"/>
              <a:gd name="T25" fmla="*/ 160338 h 105"/>
              <a:gd name="T26" fmla="*/ 79375 w 66"/>
              <a:gd name="T27" fmla="*/ 147638 h 105"/>
              <a:gd name="T28" fmla="*/ 68263 w 66"/>
              <a:gd name="T29" fmla="*/ 134938 h 105"/>
              <a:gd name="T30" fmla="*/ 49213 w 66"/>
              <a:gd name="T31" fmla="*/ 111125 h 105"/>
              <a:gd name="T32" fmla="*/ 36513 w 66"/>
              <a:gd name="T33" fmla="*/ 79375 h 105"/>
              <a:gd name="T34" fmla="*/ 19050 w 66"/>
              <a:gd name="T35" fmla="*/ 49213 h 105"/>
              <a:gd name="T36" fmla="*/ 6350 w 66"/>
              <a:gd name="T37" fmla="*/ 0 h 105"/>
              <a:gd name="T38" fmla="*/ 0 w 66"/>
              <a:gd name="T39" fmla="*/ 0 h 10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66" h="105">
                <a:moveTo>
                  <a:pt x="0" y="0"/>
                </a:moveTo>
                <a:lnTo>
                  <a:pt x="0" y="0"/>
                </a:lnTo>
                <a:lnTo>
                  <a:pt x="0" y="7"/>
                </a:lnTo>
                <a:lnTo>
                  <a:pt x="4" y="15"/>
                </a:lnTo>
                <a:lnTo>
                  <a:pt x="4" y="27"/>
                </a:lnTo>
                <a:lnTo>
                  <a:pt x="16" y="50"/>
                </a:lnTo>
                <a:lnTo>
                  <a:pt x="27" y="74"/>
                </a:lnTo>
                <a:lnTo>
                  <a:pt x="39" y="89"/>
                </a:lnTo>
                <a:lnTo>
                  <a:pt x="50" y="101"/>
                </a:lnTo>
                <a:lnTo>
                  <a:pt x="62" y="105"/>
                </a:lnTo>
                <a:lnTo>
                  <a:pt x="66" y="105"/>
                </a:lnTo>
                <a:lnTo>
                  <a:pt x="62" y="105"/>
                </a:lnTo>
                <a:lnTo>
                  <a:pt x="58" y="101"/>
                </a:lnTo>
                <a:lnTo>
                  <a:pt x="50" y="93"/>
                </a:lnTo>
                <a:lnTo>
                  <a:pt x="43" y="85"/>
                </a:lnTo>
                <a:lnTo>
                  <a:pt x="31" y="70"/>
                </a:lnTo>
                <a:lnTo>
                  <a:pt x="23" y="50"/>
                </a:lnTo>
                <a:lnTo>
                  <a:pt x="12" y="31"/>
                </a:lnTo>
                <a:lnTo>
                  <a:pt x="4" y="0"/>
                </a:lnTo>
                <a:lnTo>
                  <a:pt x="0" y="0"/>
                </a:lnTo>
                <a:close/>
              </a:path>
            </a:pathLst>
          </a:custGeom>
          <a:solidFill>
            <a:srgbClr val="FFFFFF"/>
          </a:solidFill>
          <a:ln w="0">
            <a:solidFill>
              <a:srgbClr val="000000"/>
            </a:solidFill>
            <a:prstDash val="solid"/>
            <a:round/>
            <a:headEnd/>
            <a:tailEnd/>
          </a:ln>
        </p:spPr>
        <p:txBody>
          <a:bodyPr/>
          <a:lstStyle/>
          <a:p>
            <a:endParaRPr lang="en-US" sz="1688"/>
          </a:p>
        </p:txBody>
      </p:sp>
      <p:sp>
        <p:nvSpPr>
          <p:cNvPr id="47122" name="Freeform 35">
            <a:extLst>
              <a:ext uri="{FF2B5EF4-FFF2-40B4-BE49-F238E27FC236}">
                <a16:creationId xmlns:a16="http://schemas.microsoft.com/office/drawing/2014/main" id="{11C5F8EA-57DA-4FE5-8DCE-E843BCEE44E1}"/>
              </a:ext>
            </a:extLst>
          </p:cNvPr>
          <p:cNvSpPr>
            <a:spLocks/>
          </p:cNvSpPr>
          <p:nvPr/>
        </p:nvSpPr>
        <p:spPr bwMode="auto">
          <a:xfrm>
            <a:off x="8614172" y="2601516"/>
            <a:ext cx="63997" cy="40184"/>
          </a:xfrm>
          <a:custGeom>
            <a:avLst/>
            <a:gdLst>
              <a:gd name="T0" fmla="*/ 0 w 43"/>
              <a:gd name="T1" fmla="*/ 36513 h 27"/>
              <a:gd name="T2" fmla="*/ 6350 w 43"/>
              <a:gd name="T3" fmla="*/ 30163 h 27"/>
              <a:gd name="T4" fmla="*/ 12700 w 43"/>
              <a:gd name="T5" fmla="*/ 17463 h 27"/>
              <a:gd name="T6" fmla="*/ 38100 w 43"/>
              <a:gd name="T7" fmla="*/ 6350 h 27"/>
              <a:gd name="T8" fmla="*/ 49213 w 43"/>
              <a:gd name="T9" fmla="*/ 0 h 27"/>
              <a:gd name="T10" fmla="*/ 61913 w 43"/>
              <a:gd name="T11" fmla="*/ 6350 h 27"/>
              <a:gd name="T12" fmla="*/ 61913 w 43"/>
              <a:gd name="T13" fmla="*/ 6350 h 27"/>
              <a:gd name="T14" fmla="*/ 68263 w 43"/>
              <a:gd name="T15" fmla="*/ 11113 h 27"/>
              <a:gd name="T16" fmla="*/ 49213 w 43"/>
              <a:gd name="T17" fmla="*/ 11113 h 27"/>
              <a:gd name="T18" fmla="*/ 38100 w 43"/>
              <a:gd name="T19" fmla="*/ 17463 h 27"/>
              <a:gd name="T20" fmla="*/ 31750 w 43"/>
              <a:gd name="T21" fmla="*/ 23813 h 27"/>
              <a:gd name="T22" fmla="*/ 25400 w 43"/>
              <a:gd name="T23" fmla="*/ 36513 h 27"/>
              <a:gd name="T24" fmla="*/ 19050 w 43"/>
              <a:gd name="T25" fmla="*/ 42863 h 27"/>
              <a:gd name="T26" fmla="*/ 12700 w 43"/>
              <a:gd name="T27" fmla="*/ 42863 h 27"/>
              <a:gd name="T28" fmla="*/ 0 w 43"/>
              <a:gd name="T29" fmla="*/ 42863 h 27"/>
              <a:gd name="T30" fmla="*/ 0 w 43"/>
              <a:gd name="T31" fmla="*/ 36513 h 2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3" h="27">
                <a:moveTo>
                  <a:pt x="0" y="23"/>
                </a:moveTo>
                <a:lnTo>
                  <a:pt x="4" y="19"/>
                </a:lnTo>
                <a:lnTo>
                  <a:pt x="8" y="11"/>
                </a:lnTo>
                <a:lnTo>
                  <a:pt x="24" y="4"/>
                </a:lnTo>
                <a:lnTo>
                  <a:pt x="31" y="0"/>
                </a:lnTo>
                <a:lnTo>
                  <a:pt x="39" y="4"/>
                </a:lnTo>
                <a:lnTo>
                  <a:pt x="43" y="7"/>
                </a:lnTo>
                <a:lnTo>
                  <a:pt x="31" y="7"/>
                </a:lnTo>
                <a:lnTo>
                  <a:pt x="24" y="11"/>
                </a:lnTo>
                <a:lnTo>
                  <a:pt x="20" y="15"/>
                </a:lnTo>
                <a:lnTo>
                  <a:pt x="16" y="23"/>
                </a:lnTo>
                <a:lnTo>
                  <a:pt x="12" y="27"/>
                </a:lnTo>
                <a:lnTo>
                  <a:pt x="8" y="27"/>
                </a:lnTo>
                <a:lnTo>
                  <a:pt x="0" y="27"/>
                </a:lnTo>
                <a:lnTo>
                  <a:pt x="0" y="23"/>
                </a:lnTo>
                <a:close/>
              </a:path>
            </a:pathLst>
          </a:custGeom>
          <a:solidFill>
            <a:srgbClr val="FFFFFF"/>
          </a:solidFill>
          <a:ln w="0">
            <a:solidFill>
              <a:srgbClr val="000000"/>
            </a:solidFill>
            <a:prstDash val="solid"/>
            <a:round/>
            <a:headEnd/>
            <a:tailEnd/>
          </a:ln>
        </p:spPr>
        <p:txBody>
          <a:bodyPr/>
          <a:lstStyle/>
          <a:p>
            <a:endParaRPr lang="en-US" sz="1688"/>
          </a:p>
        </p:txBody>
      </p:sp>
      <p:sp>
        <p:nvSpPr>
          <p:cNvPr id="47123" name="Freeform 36">
            <a:extLst>
              <a:ext uri="{FF2B5EF4-FFF2-40B4-BE49-F238E27FC236}">
                <a16:creationId xmlns:a16="http://schemas.microsoft.com/office/drawing/2014/main" id="{1C9B826F-BC69-480C-98FA-0B571E144167}"/>
              </a:ext>
            </a:extLst>
          </p:cNvPr>
          <p:cNvSpPr>
            <a:spLocks/>
          </p:cNvSpPr>
          <p:nvPr/>
        </p:nvSpPr>
        <p:spPr bwMode="auto">
          <a:xfrm>
            <a:off x="8649891" y="2647653"/>
            <a:ext cx="28278" cy="63996"/>
          </a:xfrm>
          <a:custGeom>
            <a:avLst/>
            <a:gdLst>
              <a:gd name="T0" fmla="*/ 11113 w 19"/>
              <a:gd name="T1" fmla="*/ 0 h 43"/>
              <a:gd name="T2" fmla="*/ 11113 w 19"/>
              <a:gd name="T3" fmla="*/ 6350 h 43"/>
              <a:gd name="T4" fmla="*/ 11113 w 19"/>
              <a:gd name="T5" fmla="*/ 17462 h 43"/>
              <a:gd name="T6" fmla="*/ 17463 w 19"/>
              <a:gd name="T7" fmla="*/ 36512 h 43"/>
              <a:gd name="T8" fmla="*/ 11113 w 19"/>
              <a:gd name="T9" fmla="*/ 55562 h 43"/>
              <a:gd name="T10" fmla="*/ 0 w 19"/>
              <a:gd name="T11" fmla="*/ 68262 h 43"/>
              <a:gd name="T12" fmla="*/ 0 w 19"/>
              <a:gd name="T13" fmla="*/ 68262 h 43"/>
              <a:gd name="T14" fmla="*/ 6350 w 19"/>
              <a:gd name="T15" fmla="*/ 68262 h 43"/>
              <a:gd name="T16" fmla="*/ 11113 w 19"/>
              <a:gd name="T17" fmla="*/ 55562 h 43"/>
              <a:gd name="T18" fmla="*/ 23813 w 19"/>
              <a:gd name="T19" fmla="*/ 49212 h 43"/>
              <a:gd name="T20" fmla="*/ 30163 w 19"/>
              <a:gd name="T21" fmla="*/ 36512 h 43"/>
              <a:gd name="T22" fmla="*/ 23813 w 19"/>
              <a:gd name="T23" fmla="*/ 12700 h 43"/>
              <a:gd name="T24" fmla="*/ 23813 w 19"/>
              <a:gd name="T25" fmla="*/ 0 h 43"/>
              <a:gd name="T26" fmla="*/ 11113 w 19"/>
              <a:gd name="T27" fmla="*/ 0 h 4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9" h="43">
                <a:moveTo>
                  <a:pt x="7" y="0"/>
                </a:moveTo>
                <a:lnTo>
                  <a:pt x="7" y="4"/>
                </a:lnTo>
                <a:lnTo>
                  <a:pt x="7" y="11"/>
                </a:lnTo>
                <a:lnTo>
                  <a:pt x="11" y="23"/>
                </a:lnTo>
                <a:lnTo>
                  <a:pt x="7" y="35"/>
                </a:lnTo>
                <a:lnTo>
                  <a:pt x="0" y="43"/>
                </a:lnTo>
                <a:lnTo>
                  <a:pt x="4" y="43"/>
                </a:lnTo>
                <a:lnTo>
                  <a:pt x="7" y="35"/>
                </a:lnTo>
                <a:lnTo>
                  <a:pt x="15" y="31"/>
                </a:lnTo>
                <a:lnTo>
                  <a:pt x="19" y="23"/>
                </a:lnTo>
                <a:lnTo>
                  <a:pt x="15" y="8"/>
                </a:lnTo>
                <a:lnTo>
                  <a:pt x="15" y="0"/>
                </a:lnTo>
                <a:lnTo>
                  <a:pt x="7" y="0"/>
                </a:lnTo>
                <a:close/>
              </a:path>
            </a:pathLst>
          </a:custGeom>
          <a:solidFill>
            <a:srgbClr val="FFFFFF"/>
          </a:solidFill>
          <a:ln w="0">
            <a:solidFill>
              <a:srgbClr val="000000"/>
            </a:solidFill>
            <a:prstDash val="solid"/>
            <a:round/>
            <a:headEnd/>
            <a:tailEnd/>
          </a:ln>
        </p:spPr>
        <p:txBody>
          <a:bodyPr/>
          <a:lstStyle/>
          <a:p>
            <a:endParaRPr lang="en-US" sz="1688"/>
          </a:p>
        </p:txBody>
      </p:sp>
      <p:sp>
        <p:nvSpPr>
          <p:cNvPr id="47124" name="Freeform 37">
            <a:extLst>
              <a:ext uri="{FF2B5EF4-FFF2-40B4-BE49-F238E27FC236}">
                <a16:creationId xmlns:a16="http://schemas.microsoft.com/office/drawing/2014/main" id="{FFCC19B3-9CCF-4D2C-B07D-97DB825B46CD}"/>
              </a:ext>
            </a:extLst>
          </p:cNvPr>
          <p:cNvSpPr>
            <a:spLocks/>
          </p:cNvSpPr>
          <p:nvPr/>
        </p:nvSpPr>
        <p:spPr bwMode="auto">
          <a:xfrm>
            <a:off x="8228708" y="2375297"/>
            <a:ext cx="253008" cy="497086"/>
          </a:xfrm>
          <a:custGeom>
            <a:avLst/>
            <a:gdLst>
              <a:gd name="T0" fmla="*/ 66675 w 170"/>
              <a:gd name="T1" fmla="*/ 31750 h 334"/>
              <a:gd name="T2" fmla="*/ 30163 w 170"/>
              <a:gd name="T3" fmla="*/ 111125 h 334"/>
              <a:gd name="T4" fmla="*/ 17463 w 170"/>
              <a:gd name="T5" fmla="*/ 160338 h 334"/>
              <a:gd name="T6" fmla="*/ 6350 w 170"/>
              <a:gd name="T7" fmla="*/ 185738 h 334"/>
              <a:gd name="T8" fmla="*/ 11113 w 170"/>
              <a:gd name="T9" fmla="*/ 179388 h 334"/>
              <a:gd name="T10" fmla="*/ 30163 w 170"/>
              <a:gd name="T11" fmla="*/ 173038 h 334"/>
              <a:gd name="T12" fmla="*/ 66675 w 170"/>
              <a:gd name="T13" fmla="*/ 179388 h 334"/>
              <a:gd name="T14" fmla="*/ 73025 w 170"/>
              <a:gd name="T15" fmla="*/ 179388 h 334"/>
              <a:gd name="T16" fmla="*/ 79375 w 170"/>
              <a:gd name="T17" fmla="*/ 196850 h 334"/>
              <a:gd name="T18" fmla="*/ 73025 w 170"/>
              <a:gd name="T19" fmla="*/ 241300 h 334"/>
              <a:gd name="T20" fmla="*/ 55563 w 170"/>
              <a:gd name="T21" fmla="*/ 296863 h 334"/>
              <a:gd name="T22" fmla="*/ 49213 w 170"/>
              <a:gd name="T23" fmla="*/ 333375 h 334"/>
              <a:gd name="T24" fmla="*/ 60325 w 170"/>
              <a:gd name="T25" fmla="*/ 339725 h 334"/>
              <a:gd name="T26" fmla="*/ 85725 w 170"/>
              <a:gd name="T27" fmla="*/ 333375 h 334"/>
              <a:gd name="T28" fmla="*/ 92075 w 170"/>
              <a:gd name="T29" fmla="*/ 333375 h 334"/>
              <a:gd name="T30" fmla="*/ 115888 w 170"/>
              <a:gd name="T31" fmla="*/ 339725 h 334"/>
              <a:gd name="T32" fmla="*/ 122238 w 170"/>
              <a:gd name="T33" fmla="*/ 333375 h 334"/>
              <a:gd name="T34" fmla="*/ 122238 w 170"/>
              <a:gd name="T35" fmla="*/ 314325 h 334"/>
              <a:gd name="T36" fmla="*/ 115888 w 170"/>
              <a:gd name="T37" fmla="*/ 307975 h 334"/>
              <a:gd name="T38" fmla="*/ 128588 w 170"/>
              <a:gd name="T39" fmla="*/ 320675 h 334"/>
              <a:gd name="T40" fmla="*/ 115888 w 170"/>
              <a:gd name="T41" fmla="*/ 352425 h 334"/>
              <a:gd name="T42" fmla="*/ 79375 w 170"/>
              <a:gd name="T43" fmla="*/ 369888 h 334"/>
              <a:gd name="T44" fmla="*/ 66675 w 170"/>
              <a:gd name="T45" fmla="*/ 352425 h 334"/>
              <a:gd name="T46" fmla="*/ 42863 w 170"/>
              <a:gd name="T47" fmla="*/ 339725 h 334"/>
              <a:gd name="T48" fmla="*/ 42863 w 170"/>
              <a:gd name="T49" fmla="*/ 303213 h 334"/>
              <a:gd name="T50" fmla="*/ 60325 w 170"/>
              <a:gd name="T51" fmla="*/ 247650 h 334"/>
              <a:gd name="T52" fmla="*/ 66675 w 170"/>
              <a:gd name="T53" fmla="*/ 228600 h 334"/>
              <a:gd name="T54" fmla="*/ 55563 w 170"/>
              <a:gd name="T55" fmla="*/ 196850 h 334"/>
              <a:gd name="T56" fmla="*/ 42863 w 170"/>
              <a:gd name="T57" fmla="*/ 192088 h 334"/>
              <a:gd name="T58" fmla="*/ 17463 w 170"/>
              <a:gd name="T59" fmla="*/ 185738 h 334"/>
              <a:gd name="T60" fmla="*/ 6350 w 170"/>
              <a:gd name="T61" fmla="*/ 196850 h 334"/>
              <a:gd name="T62" fmla="*/ 11113 w 170"/>
              <a:gd name="T63" fmla="*/ 247650 h 334"/>
              <a:gd name="T64" fmla="*/ 0 w 170"/>
              <a:gd name="T65" fmla="*/ 277813 h 334"/>
              <a:gd name="T66" fmla="*/ 0 w 170"/>
              <a:gd name="T67" fmla="*/ 333375 h 334"/>
              <a:gd name="T68" fmla="*/ 11113 w 170"/>
              <a:gd name="T69" fmla="*/ 388938 h 334"/>
              <a:gd name="T70" fmla="*/ 23813 w 170"/>
              <a:gd name="T71" fmla="*/ 425450 h 334"/>
              <a:gd name="T72" fmla="*/ 36513 w 170"/>
              <a:gd name="T73" fmla="*/ 493713 h 334"/>
              <a:gd name="T74" fmla="*/ 42863 w 170"/>
              <a:gd name="T75" fmla="*/ 512763 h 334"/>
              <a:gd name="T76" fmla="*/ 66675 w 170"/>
              <a:gd name="T77" fmla="*/ 523875 h 334"/>
              <a:gd name="T78" fmla="*/ 109538 w 170"/>
              <a:gd name="T79" fmla="*/ 523875 h 334"/>
              <a:gd name="T80" fmla="*/ 196850 w 170"/>
              <a:gd name="T81" fmla="*/ 493713 h 334"/>
              <a:gd name="T82" fmla="*/ 227013 w 170"/>
              <a:gd name="T83" fmla="*/ 468313 h 334"/>
              <a:gd name="T84" fmla="*/ 239713 w 170"/>
              <a:gd name="T85" fmla="*/ 431800 h 334"/>
              <a:gd name="T86" fmla="*/ 239713 w 170"/>
              <a:gd name="T87" fmla="*/ 376238 h 334"/>
              <a:gd name="T88" fmla="*/ 252413 w 170"/>
              <a:gd name="T89" fmla="*/ 346075 h 334"/>
              <a:gd name="T90" fmla="*/ 258763 w 170"/>
              <a:gd name="T91" fmla="*/ 296863 h 334"/>
              <a:gd name="T92" fmla="*/ 252413 w 170"/>
              <a:gd name="T93" fmla="*/ 277813 h 334"/>
              <a:gd name="T94" fmla="*/ 214313 w 170"/>
              <a:gd name="T95" fmla="*/ 258763 h 334"/>
              <a:gd name="T96" fmla="*/ 214313 w 170"/>
              <a:gd name="T97" fmla="*/ 252413 h 334"/>
              <a:gd name="T98" fmla="*/ 233363 w 170"/>
              <a:gd name="T99" fmla="*/ 234950 h 334"/>
              <a:gd name="T100" fmla="*/ 239713 w 170"/>
              <a:gd name="T101" fmla="*/ 203200 h 334"/>
              <a:gd name="T102" fmla="*/ 246063 w 170"/>
              <a:gd name="T103" fmla="*/ 160338 h 334"/>
              <a:gd name="T104" fmla="*/ 263525 w 170"/>
              <a:gd name="T105" fmla="*/ 111125 h 334"/>
              <a:gd name="T106" fmla="*/ 263525 w 170"/>
              <a:gd name="T107" fmla="*/ 74613 h 334"/>
              <a:gd name="T108" fmla="*/ 246063 w 170"/>
              <a:gd name="T109" fmla="*/ 25400 h 334"/>
              <a:gd name="T110" fmla="*/ 214313 w 170"/>
              <a:gd name="T111" fmla="*/ 6350 h 334"/>
              <a:gd name="T112" fmla="*/ 177800 w 170"/>
              <a:gd name="T113" fmla="*/ 6350 h 334"/>
              <a:gd name="T114" fmla="*/ 134938 w 170"/>
              <a:gd name="T115" fmla="*/ 19050 h 334"/>
              <a:gd name="T116" fmla="*/ 98425 w 170"/>
              <a:gd name="T117" fmla="*/ 12700 h 33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70" h="334">
                <a:moveTo>
                  <a:pt x="54" y="8"/>
                </a:moveTo>
                <a:lnTo>
                  <a:pt x="42" y="20"/>
                </a:lnTo>
                <a:lnTo>
                  <a:pt x="35" y="35"/>
                </a:lnTo>
                <a:lnTo>
                  <a:pt x="19" y="70"/>
                </a:lnTo>
                <a:lnTo>
                  <a:pt x="15" y="89"/>
                </a:lnTo>
                <a:lnTo>
                  <a:pt x="11" y="101"/>
                </a:lnTo>
                <a:lnTo>
                  <a:pt x="7" y="113"/>
                </a:lnTo>
                <a:lnTo>
                  <a:pt x="4" y="117"/>
                </a:lnTo>
                <a:lnTo>
                  <a:pt x="7" y="113"/>
                </a:lnTo>
                <a:lnTo>
                  <a:pt x="11" y="109"/>
                </a:lnTo>
                <a:lnTo>
                  <a:pt x="19" y="109"/>
                </a:lnTo>
                <a:lnTo>
                  <a:pt x="35" y="109"/>
                </a:lnTo>
                <a:lnTo>
                  <a:pt x="42" y="113"/>
                </a:lnTo>
                <a:lnTo>
                  <a:pt x="46" y="113"/>
                </a:lnTo>
                <a:lnTo>
                  <a:pt x="50" y="117"/>
                </a:lnTo>
                <a:lnTo>
                  <a:pt x="50" y="124"/>
                </a:lnTo>
                <a:lnTo>
                  <a:pt x="50" y="136"/>
                </a:lnTo>
                <a:lnTo>
                  <a:pt x="46" y="152"/>
                </a:lnTo>
                <a:lnTo>
                  <a:pt x="38" y="171"/>
                </a:lnTo>
                <a:lnTo>
                  <a:pt x="35" y="187"/>
                </a:lnTo>
                <a:lnTo>
                  <a:pt x="27" y="202"/>
                </a:lnTo>
                <a:lnTo>
                  <a:pt x="31" y="210"/>
                </a:lnTo>
                <a:lnTo>
                  <a:pt x="35" y="214"/>
                </a:lnTo>
                <a:lnTo>
                  <a:pt x="38" y="214"/>
                </a:lnTo>
                <a:lnTo>
                  <a:pt x="46" y="214"/>
                </a:lnTo>
                <a:lnTo>
                  <a:pt x="54" y="210"/>
                </a:lnTo>
                <a:lnTo>
                  <a:pt x="58" y="210"/>
                </a:lnTo>
                <a:lnTo>
                  <a:pt x="69" y="210"/>
                </a:lnTo>
                <a:lnTo>
                  <a:pt x="73" y="214"/>
                </a:lnTo>
                <a:lnTo>
                  <a:pt x="77" y="210"/>
                </a:lnTo>
                <a:lnTo>
                  <a:pt x="77" y="206"/>
                </a:lnTo>
                <a:lnTo>
                  <a:pt x="77" y="198"/>
                </a:lnTo>
                <a:lnTo>
                  <a:pt x="73" y="194"/>
                </a:lnTo>
                <a:lnTo>
                  <a:pt x="81" y="198"/>
                </a:lnTo>
                <a:lnTo>
                  <a:pt x="81" y="202"/>
                </a:lnTo>
                <a:lnTo>
                  <a:pt x="81" y="218"/>
                </a:lnTo>
                <a:lnTo>
                  <a:pt x="73" y="222"/>
                </a:lnTo>
                <a:lnTo>
                  <a:pt x="54" y="222"/>
                </a:lnTo>
                <a:lnTo>
                  <a:pt x="50" y="233"/>
                </a:lnTo>
                <a:lnTo>
                  <a:pt x="46" y="222"/>
                </a:lnTo>
                <a:lnTo>
                  <a:pt x="42" y="222"/>
                </a:lnTo>
                <a:lnTo>
                  <a:pt x="35" y="222"/>
                </a:lnTo>
                <a:lnTo>
                  <a:pt x="27" y="214"/>
                </a:lnTo>
                <a:lnTo>
                  <a:pt x="19" y="206"/>
                </a:lnTo>
                <a:lnTo>
                  <a:pt x="27" y="191"/>
                </a:lnTo>
                <a:lnTo>
                  <a:pt x="35" y="171"/>
                </a:lnTo>
                <a:lnTo>
                  <a:pt x="38" y="156"/>
                </a:lnTo>
                <a:lnTo>
                  <a:pt x="42" y="148"/>
                </a:lnTo>
                <a:lnTo>
                  <a:pt x="42" y="144"/>
                </a:lnTo>
                <a:lnTo>
                  <a:pt x="38" y="132"/>
                </a:lnTo>
                <a:lnTo>
                  <a:pt x="35" y="124"/>
                </a:lnTo>
                <a:lnTo>
                  <a:pt x="31" y="124"/>
                </a:lnTo>
                <a:lnTo>
                  <a:pt x="27" y="121"/>
                </a:lnTo>
                <a:lnTo>
                  <a:pt x="15" y="117"/>
                </a:lnTo>
                <a:lnTo>
                  <a:pt x="11" y="117"/>
                </a:lnTo>
                <a:lnTo>
                  <a:pt x="7" y="121"/>
                </a:lnTo>
                <a:lnTo>
                  <a:pt x="4" y="124"/>
                </a:lnTo>
                <a:lnTo>
                  <a:pt x="7" y="156"/>
                </a:lnTo>
                <a:lnTo>
                  <a:pt x="4" y="163"/>
                </a:lnTo>
                <a:lnTo>
                  <a:pt x="0" y="175"/>
                </a:lnTo>
                <a:lnTo>
                  <a:pt x="0" y="191"/>
                </a:lnTo>
                <a:lnTo>
                  <a:pt x="0" y="210"/>
                </a:lnTo>
                <a:lnTo>
                  <a:pt x="4" y="226"/>
                </a:lnTo>
                <a:lnTo>
                  <a:pt x="7" y="245"/>
                </a:lnTo>
                <a:lnTo>
                  <a:pt x="11" y="257"/>
                </a:lnTo>
                <a:lnTo>
                  <a:pt x="15" y="268"/>
                </a:lnTo>
                <a:lnTo>
                  <a:pt x="19" y="292"/>
                </a:lnTo>
                <a:lnTo>
                  <a:pt x="23" y="311"/>
                </a:lnTo>
                <a:lnTo>
                  <a:pt x="23" y="319"/>
                </a:lnTo>
                <a:lnTo>
                  <a:pt x="27" y="323"/>
                </a:lnTo>
                <a:lnTo>
                  <a:pt x="35" y="327"/>
                </a:lnTo>
                <a:lnTo>
                  <a:pt x="42" y="330"/>
                </a:lnTo>
                <a:lnTo>
                  <a:pt x="54" y="334"/>
                </a:lnTo>
                <a:lnTo>
                  <a:pt x="69" y="330"/>
                </a:lnTo>
                <a:lnTo>
                  <a:pt x="97" y="327"/>
                </a:lnTo>
                <a:lnTo>
                  <a:pt x="124" y="311"/>
                </a:lnTo>
                <a:lnTo>
                  <a:pt x="135" y="303"/>
                </a:lnTo>
                <a:lnTo>
                  <a:pt x="143" y="295"/>
                </a:lnTo>
                <a:lnTo>
                  <a:pt x="151" y="284"/>
                </a:lnTo>
                <a:lnTo>
                  <a:pt x="151" y="272"/>
                </a:lnTo>
                <a:lnTo>
                  <a:pt x="151" y="257"/>
                </a:lnTo>
                <a:lnTo>
                  <a:pt x="151" y="237"/>
                </a:lnTo>
                <a:lnTo>
                  <a:pt x="151" y="226"/>
                </a:lnTo>
                <a:lnTo>
                  <a:pt x="159" y="218"/>
                </a:lnTo>
                <a:lnTo>
                  <a:pt x="163" y="202"/>
                </a:lnTo>
                <a:lnTo>
                  <a:pt x="163" y="187"/>
                </a:lnTo>
                <a:lnTo>
                  <a:pt x="163" y="179"/>
                </a:lnTo>
                <a:lnTo>
                  <a:pt x="159" y="175"/>
                </a:lnTo>
                <a:lnTo>
                  <a:pt x="143" y="167"/>
                </a:lnTo>
                <a:lnTo>
                  <a:pt x="135" y="163"/>
                </a:lnTo>
                <a:lnTo>
                  <a:pt x="132" y="159"/>
                </a:lnTo>
                <a:lnTo>
                  <a:pt x="135" y="159"/>
                </a:lnTo>
                <a:lnTo>
                  <a:pt x="143" y="156"/>
                </a:lnTo>
                <a:lnTo>
                  <a:pt x="147" y="148"/>
                </a:lnTo>
                <a:lnTo>
                  <a:pt x="151" y="136"/>
                </a:lnTo>
                <a:lnTo>
                  <a:pt x="151" y="128"/>
                </a:lnTo>
                <a:lnTo>
                  <a:pt x="151" y="117"/>
                </a:lnTo>
                <a:lnTo>
                  <a:pt x="155" y="101"/>
                </a:lnTo>
                <a:lnTo>
                  <a:pt x="163" y="82"/>
                </a:lnTo>
                <a:lnTo>
                  <a:pt x="166" y="70"/>
                </a:lnTo>
                <a:lnTo>
                  <a:pt x="170" y="58"/>
                </a:lnTo>
                <a:lnTo>
                  <a:pt x="166" y="47"/>
                </a:lnTo>
                <a:lnTo>
                  <a:pt x="166" y="35"/>
                </a:lnTo>
                <a:lnTo>
                  <a:pt x="155" y="16"/>
                </a:lnTo>
                <a:lnTo>
                  <a:pt x="143" y="8"/>
                </a:lnTo>
                <a:lnTo>
                  <a:pt x="135" y="4"/>
                </a:lnTo>
                <a:lnTo>
                  <a:pt x="128" y="0"/>
                </a:lnTo>
                <a:lnTo>
                  <a:pt x="112" y="4"/>
                </a:lnTo>
                <a:lnTo>
                  <a:pt x="100" y="8"/>
                </a:lnTo>
                <a:lnTo>
                  <a:pt x="85" y="12"/>
                </a:lnTo>
                <a:lnTo>
                  <a:pt x="73" y="8"/>
                </a:lnTo>
                <a:lnTo>
                  <a:pt x="62" y="8"/>
                </a:lnTo>
                <a:lnTo>
                  <a:pt x="54" y="8"/>
                </a:lnTo>
                <a:close/>
              </a:path>
            </a:pathLst>
          </a:custGeom>
          <a:solidFill>
            <a:srgbClr val="FFFFFF"/>
          </a:solidFill>
          <a:ln w="0">
            <a:solidFill>
              <a:srgbClr val="000000"/>
            </a:solidFill>
            <a:prstDash val="solid"/>
            <a:round/>
            <a:headEnd/>
            <a:tailEnd/>
          </a:ln>
        </p:spPr>
        <p:txBody>
          <a:bodyPr/>
          <a:lstStyle/>
          <a:p>
            <a:endParaRPr lang="en-US" sz="1688"/>
          </a:p>
        </p:txBody>
      </p:sp>
      <p:sp>
        <p:nvSpPr>
          <p:cNvPr id="47125" name="Freeform 38">
            <a:extLst>
              <a:ext uri="{FF2B5EF4-FFF2-40B4-BE49-F238E27FC236}">
                <a16:creationId xmlns:a16="http://schemas.microsoft.com/office/drawing/2014/main" id="{AEF80574-4C7E-4E65-9ECE-B4EF3D52A255}"/>
              </a:ext>
            </a:extLst>
          </p:cNvPr>
          <p:cNvSpPr>
            <a:spLocks/>
          </p:cNvSpPr>
          <p:nvPr/>
        </p:nvSpPr>
        <p:spPr bwMode="auto">
          <a:xfrm>
            <a:off x="9111259" y="4758036"/>
            <a:ext cx="58043" cy="133945"/>
          </a:xfrm>
          <a:custGeom>
            <a:avLst/>
            <a:gdLst>
              <a:gd name="T0" fmla="*/ 55563 w 39"/>
              <a:gd name="T1" fmla="*/ 0 h 90"/>
              <a:gd name="T2" fmla="*/ 61913 w 39"/>
              <a:gd name="T3" fmla="*/ 0 h 90"/>
              <a:gd name="T4" fmla="*/ 61913 w 39"/>
              <a:gd name="T5" fmla="*/ 31750 h 90"/>
              <a:gd name="T6" fmla="*/ 49213 w 39"/>
              <a:gd name="T7" fmla="*/ 44450 h 90"/>
              <a:gd name="T8" fmla="*/ 42863 w 39"/>
              <a:gd name="T9" fmla="*/ 61913 h 90"/>
              <a:gd name="T10" fmla="*/ 36513 w 39"/>
              <a:gd name="T11" fmla="*/ 74613 h 90"/>
              <a:gd name="T12" fmla="*/ 36513 w 39"/>
              <a:gd name="T13" fmla="*/ 87313 h 90"/>
              <a:gd name="T14" fmla="*/ 30163 w 39"/>
              <a:gd name="T15" fmla="*/ 100013 h 90"/>
              <a:gd name="T16" fmla="*/ 23813 w 39"/>
              <a:gd name="T17" fmla="*/ 117475 h 90"/>
              <a:gd name="T18" fmla="*/ 17463 w 39"/>
              <a:gd name="T19" fmla="*/ 130175 h 90"/>
              <a:gd name="T20" fmla="*/ 17463 w 39"/>
              <a:gd name="T21" fmla="*/ 130175 h 90"/>
              <a:gd name="T22" fmla="*/ 0 w 39"/>
              <a:gd name="T23" fmla="*/ 142875 h 90"/>
              <a:gd name="T24" fmla="*/ 23813 w 39"/>
              <a:gd name="T25" fmla="*/ 61913 h 90"/>
              <a:gd name="T26" fmla="*/ 30163 w 39"/>
              <a:gd name="T27" fmla="*/ 61913 h 90"/>
              <a:gd name="T28" fmla="*/ 36513 w 39"/>
              <a:gd name="T29" fmla="*/ 55563 h 90"/>
              <a:gd name="T30" fmla="*/ 49213 w 39"/>
              <a:gd name="T31" fmla="*/ 31750 h 90"/>
              <a:gd name="T32" fmla="*/ 55563 w 39"/>
              <a:gd name="T33" fmla="*/ 12700 h 90"/>
              <a:gd name="T34" fmla="*/ 55563 w 39"/>
              <a:gd name="T35" fmla="*/ 6350 h 90"/>
              <a:gd name="T36" fmla="*/ 55563 w 39"/>
              <a:gd name="T37" fmla="*/ 0 h 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9" h="90">
                <a:moveTo>
                  <a:pt x="35" y="0"/>
                </a:moveTo>
                <a:lnTo>
                  <a:pt x="39" y="0"/>
                </a:lnTo>
                <a:lnTo>
                  <a:pt x="39" y="20"/>
                </a:lnTo>
                <a:lnTo>
                  <a:pt x="31" y="28"/>
                </a:lnTo>
                <a:lnTo>
                  <a:pt x="27" y="39"/>
                </a:lnTo>
                <a:lnTo>
                  <a:pt x="23" y="47"/>
                </a:lnTo>
                <a:lnTo>
                  <a:pt x="23" y="55"/>
                </a:lnTo>
                <a:lnTo>
                  <a:pt x="19" y="63"/>
                </a:lnTo>
                <a:lnTo>
                  <a:pt x="15" y="74"/>
                </a:lnTo>
                <a:lnTo>
                  <a:pt x="11" y="82"/>
                </a:lnTo>
                <a:lnTo>
                  <a:pt x="0" y="90"/>
                </a:lnTo>
                <a:lnTo>
                  <a:pt x="15" y="39"/>
                </a:lnTo>
                <a:lnTo>
                  <a:pt x="19" y="39"/>
                </a:lnTo>
                <a:lnTo>
                  <a:pt x="23" y="35"/>
                </a:lnTo>
                <a:lnTo>
                  <a:pt x="31" y="20"/>
                </a:lnTo>
                <a:lnTo>
                  <a:pt x="35" y="8"/>
                </a:lnTo>
                <a:lnTo>
                  <a:pt x="35" y="4"/>
                </a:lnTo>
                <a:lnTo>
                  <a:pt x="35" y="0"/>
                </a:lnTo>
                <a:close/>
              </a:path>
            </a:pathLst>
          </a:custGeom>
          <a:solidFill>
            <a:srgbClr val="FFFFFF"/>
          </a:solidFill>
          <a:ln w="0">
            <a:solidFill>
              <a:srgbClr val="000000"/>
            </a:solidFill>
            <a:prstDash val="solid"/>
            <a:round/>
            <a:headEnd/>
            <a:tailEnd/>
          </a:ln>
        </p:spPr>
        <p:txBody>
          <a:bodyPr/>
          <a:lstStyle/>
          <a:p>
            <a:endParaRPr lang="en-US" sz="1688"/>
          </a:p>
        </p:txBody>
      </p:sp>
      <p:sp>
        <p:nvSpPr>
          <p:cNvPr id="47126" name="Freeform 39">
            <a:extLst>
              <a:ext uri="{FF2B5EF4-FFF2-40B4-BE49-F238E27FC236}">
                <a16:creationId xmlns:a16="http://schemas.microsoft.com/office/drawing/2014/main" id="{37430F2A-A421-4599-8ED3-FDBA821DDE0C}"/>
              </a:ext>
            </a:extLst>
          </p:cNvPr>
          <p:cNvSpPr>
            <a:spLocks/>
          </p:cNvSpPr>
          <p:nvPr/>
        </p:nvSpPr>
        <p:spPr bwMode="auto">
          <a:xfrm>
            <a:off x="9145489" y="4810125"/>
            <a:ext cx="34230" cy="69950"/>
          </a:xfrm>
          <a:custGeom>
            <a:avLst/>
            <a:gdLst>
              <a:gd name="T0" fmla="*/ 36512 w 23"/>
              <a:gd name="T1" fmla="*/ 0 h 47"/>
              <a:gd name="T2" fmla="*/ 31750 w 23"/>
              <a:gd name="T3" fmla="*/ 12700 h 47"/>
              <a:gd name="T4" fmla="*/ 31750 w 23"/>
              <a:gd name="T5" fmla="*/ 25400 h 47"/>
              <a:gd name="T6" fmla="*/ 31750 w 23"/>
              <a:gd name="T7" fmla="*/ 38100 h 47"/>
              <a:gd name="T8" fmla="*/ 25400 w 23"/>
              <a:gd name="T9" fmla="*/ 44450 h 47"/>
              <a:gd name="T10" fmla="*/ 12700 w 23"/>
              <a:gd name="T11" fmla="*/ 68263 h 47"/>
              <a:gd name="T12" fmla="*/ 6350 w 23"/>
              <a:gd name="T13" fmla="*/ 74613 h 47"/>
              <a:gd name="T14" fmla="*/ 0 w 23"/>
              <a:gd name="T15" fmla="*/ 74613 h 47"/>
              <a:gd name="T16" fmla="*/ 36512 w 23"/>
              <a:gd name="T17" fmla="*/ 0 h 47"/>
              <a:gd name="T18" fmla="*/ 36512 w 23"/>
              <a:gd name="T19" fmla="*/ 0 h 4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3" h="47">
                <a:moveTo>
                  <a:pt x="23" y="0"/>
                </a:moveTo>
                <a:lnTo>
                  <a:pt x="20" y="8"/>
                </a:lnTo>
                <a:lnTo>
                  <a:pt x="20" y="16"/>
                </a:lnTo>
                <a:lnTo>
                  <a:pt x="20" y="24"/>
                </a:lnTo>
                <a:lnTo>
                  <a:pt x="16" y="28"/>
                </a:lnTo>
                <a:lnTo>
                  <a:pt x="8" y="43"/>
                </a:lnTo>
                <a:lnTo>
                  <a:pt x="4" y="47"/>
                </a:lnTo>
                <a:lnTo>
                  <a:pt x="0" y="47"/>
                </a:lnTo>
                <a:lnTo>
                  <a:pt x="23" y="0"/>
                </a:lnTo>
                <a:close/>
              </a:path>
            </a:pathLst>
          </a:custGeom>
          <a:solidFill>
            <a:srgbClr val="FFFFFF"/>
          </a:solidFill>
          <a:ln w="0">
            <a:solidFill>
              <a:srgbClr val="000000"/>
            </a:solidFill>
            <a:prstDash val="solid"/>
            <a:round/>
            <a:headEnd/>
            <a:tailEnd/>
          </a:ln>
        </p:spPr>
        <p:txBody>
          <a:bodyPr/>
          <a:lstStyle/>
          <a:p>
            <a:endParaRPr lang="en-US" sz="1688"/>
          </a:p>
        </p:txBody>
      </p:sp>
      <p:sp>
        <p:nvSpPr>
          <p:cNvPr id="47127" name="Freeform 40">
            <a:extLst>
              <a:ext uri="{FF2B5EF4-FFF2-40B4-BE49-F238E27FC236}">
                <a16:creationId xmlns:a16="http://schemas.microsoft.com/office/drawing/2014/main" id="{0B21D8A2-AFDA-48B3-9C9D-7096ED4733D9}"/>
              </a:ext>
            </a:extLst>
          </p:cNvPr>
          <p:cNvSpPr>
            <a:spLocks/>
          </p:cNvSpPr>
          <p:nvPr/>
        </p:nvSpPr>
        <p:spPr bwMode="auto">
          <a:xfrm>
            <a:off x="8989219" y="4607719"/>
            <a:ext cx="180083" cy="290215"/>
          </a:xfrm>
          <a:custGeom>
            <a:avLst/>
            <a:gdLst>
              <a:gd name="T0" fmla="*/ 123825 w 121"/>
              <a:gd name="T1" fmla="*/ 6350 h 195"/>
              <a:gd name="T2" fmla="*/ 123825 w 121"/>
              <a:gd name="T3" fmla="*/ 12700 h 195"/>
              <a:gd name="T4" fmla="*/ 117475 w 121"/>
              <a:gd name="T5" fmla="*/ 19050 h 195"/>
              <a:gd name="T6" fmla="*/ 117475 w 121"/>
              <a:gd name="T7" fmla="*/ 31750 h 195"/>
              <a:gd name="T8" fmla="*/ 111125 w 121"/>
              <a:gd name="T9" fmla="*/ 44450 h 195"/>
              <a:gd name="T10" fmla="*/ 98425 w 121"/>
              <a:gd name="T11" fmla="*/ 49213 h 195"/>
              <a:gd name="T12" fmla="*/ 87313 w 121"/>
              <a:gd name="T13" fmla="*/ 49213 h 195"/>
              <a:gd name="T14" fmla="*/ 74613 w 121"/>
              <a:gd name="T15" fmla="*/ 55563 h 195"/>
              <a:gd name="T16" fmla="*/ 61913 w 121"/>
              <a:gd name="T17" fmla="*/ 68263 h 195"/>
              <a:gd name="T18" fmla="*/ 31750 w 121"/>
              <a:gd name="T19" fmla="*/ 123825 h 195"/>
              <a:gd name="T20" fmla="*/ 19050 w 121"/>
              <a:gd name="T21" fmla="*/ 149225 h 195"/>
              <a:gd name="T22" fmla="*/ 6350 w 121"/>
              <a:gd name="T23" fmla="*/ 179388 h 195"/>
              <a:gd name="T24" fmla="*/ 0 w 121"/>
              <a:gd name="T25" fmla="*/ 198438 h 195"/>
              <a:gd name="T26" fmla="*/ 0 w 121"/>
              <a:gd name="T27" fmla="*/ 215900 h 195"/>
              <a:gd name="T28" fmla="*/ 0 w 121"/>
              <a:gd name="T29" fmla="*/ 228600 h 195"/>
              <a:gd name="T30" fmla="*/ 6350 w 121"/>
              <a:gd name="T31" fmla="*/ 234950 h 195"/>
              <a:gd name="T32" fmla="*/ 6350 w 121"/>
              <a:gd name="T33" fmla="*/ 254000 h 195"/>
              <a:gd name="T34" fmla="*/ 6350 w 121"/>
              <a:gd name="T35" fmla="*/ 265113 h 195"/>
              <a:gd name="T36" fmla="*/ 12700 w 121"/>
              <a:gd name="T37" fmla="*/ 271463 h 195"/>
              <a:gd name="T38" fmla="*/ 19050 w 121"/>
              <a:gd name="T39" fmla="*/ 271463 h 195"/>
              <a:gd name="T40" fmla="*/ 25400 w 121"/>
              <a:gd name="T41" fmla="*/ 265113 h 195"/>
              <a:gd name="T42" fmla="*/ 31750 w 121"/>
              <a:gd name="T43" fmla="*/ 254000 h 195"/>
              <a:gd name="T44" fmla="*/ 44450 w 121"/>
              <a:gd name="T45" fmla="*/ 241300 h 195"/>
              <a:gd name="T46" fmla="*/ 44450 w 121"/>
              <a:gd name="T47" fmla="*/ 222250 h 195"/>
              <a:gd name="T48" fmla="*/ 44450 w 121"/>
              <a:gd name="T49" fmla="*/ 198438 h 195"/>
              <a:gd name="T50" fmla="*/ 44450 w 121"/>
              <a:gd name="T51" fmla="*/ 185738 h 195"/>
              <a:gd name="T52" fmla="*/ 55563 w 121"/>
              <a:gd name="T53" fmla="*/ 179388 h 195"/>
              <a:gd name="T54" fmla="*/ 61913 w 121"/>
              <a:gd name="T55" fmla="*/ 166688 h 195"/>
              <a:gd name="T56" fmla="*/ 74613 w 121"/>
              <a:gd name="T57" fmla="*/ 160338 h 195"/>
              <a:gd name="T58" fmla="*/ 87313 w 121"/>
              <a:gd name="T59" fmla="*/ 153988 h 195"/>
              <a:gd name="T60" fmla="*/ 93663 w 121"/>
              <a:gd name="T61" fmla="*/ 160338 h 195"/>
              <a:gd name="T62" fmla="*/ 87313 w 121"/>
              <a:gd name="T63" fmla="*/ 166688 h 195"/>
              <a:gd name="T64" fmla="*/ 87313 w 121"/>
              <a:gd name="T65" fmla="*/ 179388 h 195"/>
              <a:gd name="T66" fmla="*/ 80963 w 121"/>
              <a:gd name="T67" fmla="*/ 198438 h 195"/>
              <a:gd name="T68" fmla="*/ 87313 w 121"/>
              <a:gd name="T69" fmla="*/ 222250 h 195"/>
              <a:gd name="T70" fmla="*/ 87313 w 121"/>
              <a:gd name="T71" fmla="*/ 234950 h 195"/>
              <a:gd name="T72" fmla="*/ 87313 w 121"/>
              <a:gd name="T73" fmla="*/ 247650 h 195"/>
              <a:gd name="T74" fmla="*/ 80963 w 121"/>
              <a:gd name="T75" fmla="*/ 271463 h 195"/>
              <a:gd name="T76" fmla="*/ 74613 w 121"/>
              <a:gd name="T77" fmla="*/ 290513 h 195"/>
              <a:gd name="T78" fmla="*/ 74613 w 121"/>
              <a:gd name="T79" fmla="*/ 309563 h 195"/>
              <a:gd name="T80" fmla="*/ 74613 w 121"/>
              <a:gd name="T81" fmla="*/ 309563 h 195"/>
              <a:gd name="T82" fmla="*/ 80963 w 121"/>
              <a:gd name="T83" fmla="*/ 309563 h 195"/>
              <a:gd name="T84" fmla="*/ 93663 w 121"/>
              <a:gd name="T85" fmla="*/ 309563 h 195"/>
              <a:gd name="T86" fmla="*/ 104775 w 121"/>
              <a:gd name="T87" fmla="*/ 303213 h 195"/>
              <a:gd name="T88" fmla="*/ 111125 w 121"/>
              <a:gd name="T89" fmla="*/ 296863 h 195"/>
              <a:gd name="T90" fmla="*/ 117475 w 121"/>
              <a:gd name="T91" fmla="*/ 284163 h 195"/>
              <a:gd name="T92" fmla="*/ 123825 w 121"/>
              <a:gd name="T93" fmla="*/ 271463 h 195"/>
              <a:gd name="T94" fmla="*/ 142875 w 121"/>
              <a:gd name="T95" fmla="*/ 209550 h 195"/>
              <a:gd name="T96" fmla="*/ 147638 w 121"/>
              <a:gd name="T97" fmla="*/ 198438 h 195"/>
              <a:gd name="T98" fmla="*/ 153988 w 121"/>
              <a:gd name="T99" fmla="*/ 192088 h 195"/>
              <a:gd name="T100" fmla="*/ 160338 w 121"/>
              <a:gd name="T101" fmla="*/ 185738 h 195"/>
              <a:gd name="T102" fmla="*/ 166688 w 121"/>
              <a:gd name="T103" fmla="*/ 166688 h 195"/>
              <a:gd name="T104" fmla="*/ 179388 w 121"/>
              <a:gd name="T105" fmla="*/ 100013 h 195"/>
              <a:gd name="T106" fmla="*/ 185738 w 121"/>
              <a:gd name="T107" fmla="*/ 74613 h 195"/>
              <a:gd name="T108" fmla="*/ 192088 w 121"/>
              <a:gd name="T109" fmla="*/ 68263 h 195"/>
              <a:gd name="T110" fmla="*/ 192088 w 121"/>
              <a:gd name="T111" fmla="*/ 61913 h 195"/>
              <a:gd name="T112" fmla="*/ 185738 w 121"/>
              <a:gd name="T113" fmla="*/ 0 h 195"/>
              <a:gd name="T114" fmla="*/ 123825 w 121"/>
              <a:gd name="T115" fmla="*/ 6350 h 195"/>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21" h="195">
                <a:moveTo>
                  <a:pt x="78" y="4"/>
                </a:moveTo>
                <a:lnTo>
                  <a:pt x="78" y="8"/>
                </a:lnTo>
                <a:lnTo>
                  <a:pt x="74" y="12"/>
                </a:lnTo>
                <a:lnTo>
                  <a:pt x="74" y="20"/>
                </a:lnTo>
                <a:lnTo>
                  <a:pt x="70" y="28"/>
                </a:lnTo>
                <a:lnTo>
                  <a:pt x="62" y="31"/>
                </a:lnTo>
                <a:lnTo>
                  <a:pt x="55" y="31"/>
                </a:lnTo>
                <a:lnTo>
                  <a:pt x="47" y="35"/>
                </a:lnTo>
                <a:lnTo>
                  <a:pt x="39" y="43"/>
                </a:lnTo>
                <a:lnTo>
                  <a:pt x="20" y="78"/>
                </a:lnTo>
                <a:lnTo>
                  <a:pt x="12" y="94"/>
                </a:lnTo>
                <a:lnTo>
                  <a:pt x="4" y="113"/>
                </a:lnTo>
                <a:lnTo>
                  <a:pt x="0" y="125"/>
                </a:lnTo>
                <a:lnTo>
                  <a:pt x="0" y="136"/>
                </a:lnTo>
                <a:lnTo>
                  <a:pt x="0" y="144"/>
                </a:lnTo>
                <a:lnTo>
                  <a:pt x="4" y="148"/>
                </a:lnTo>
                <a:lnTo>
                  <a:pt x="4" y="160"/>
                </a:lnTo>
                <a:lnTo>
                  <a:pt x="4" y="167"/>
                </a:lnTo>
                <a:lnTo>
                  <a:pt x="8" y="171"/>
                </a:lnTo>
                <a:lnTo>
                  <a:pt x="12" y="171"/>
                </a:lnTo>
                <a:lnTo>
                  <a:pt x="16" y="167"/>
                </a:lnTo>
                <a:lnTo>
                  <a:pt x="20" y="160"/>
                </a:lnTo>
                <a:lnTo>
                  <a:pt x="28" y="152"/>
                </a:lnTo>
                <a:lnTo>
                  <a:pt x="28" y="140"/>
                </a:lnTo>
                <a:lnTo>
                  <a:pt x="28" y="125"/>
                </a:lnTo>
                <a:lnTo>
                  <a:pt x="28" y="117"/>
                </a:lnTo>
                <a:lnTo>
                  <a:pt x="35" y="113"/>
                </a:lnTo>
                <a:lnTo>
                  <a:pt x="39" y="105"/>
                </a:lnTo>
                <a:lnTo>
                  <a:pt x="47" y="101"/>
                </a:lnTo>
                <a:lnTo>
                  <a:pt x="55" y="97"/>
                </a:lnTo>
                <a:lnTo>
                  <a:pt x="59" y="101"/>
                </a:lnTo>
                <a:lnTo>
                  <a:pt x="55" y="105"/>
                </a:lnTo>
                <a:lnTo>
                  <a:pt x="55" y="113"/>
                </a:lnTo>
                <a:lnTo>
                  <a:pt x="51" y="125"/>
                </a:lnTo>
                <a:lnTo>
                  <a:pt x="55" y="140"/>
                </a:lnTo>
                <a:lnTo>
                  <a:pt x="55" y="148"/>
                </a:lnTo>
                <a:lnTo>
                  <a:pt x="55" y="156"/>
                </a:lnTo>
                <a:lnTo>
                  <a:pt x="51" y="171"/>
                </a:lnTo>
                <a:lnTo>
                  <a:pt x="47" y="183"/>
                </a:lnTo>
                <a:lnTo>
                  <a:pt x="47" y="195"/>
                </a:lnTo>
                <a:lnTo>
                  <a:pt x="51" y="195"/>
                </a:lnTo>
                <a:lnTo>
                  <a:pt x="59" y="195"/>
                </a:lnTo>
                <a:lnTo>
                  <a:pt x="66" y="191"/>
                </a:lnTo>
                <a:lnTo>
                  <a:pt x="70" y="187"/>
                </a:lnTo>
                <a:lnTo>
                  <a:pt x="74" y="179"/>
                </a:lnTo>
                <a:lnTo>
                  <a:pt x="78" y="171"/>
                </a:lnTo>
                <a:lnTo>
                  <a:pt x="90" y="132"/>
                </a:lnTo>
                <a:lnTo>
                  <a:pt x="93" y="125"/>
                </a:lnTo>
                <a:lnTo>
                  <a:pt x="97" y="121"/>
                </a:lnTo>
                <a:lnTo>
                  <a:pt x="101" y="117"/>
                </a:lnTo>
                <a:lnTo>
                  <a:pt x="105" y="105"/>
                </a:lnTo>
                <a:lnTo>
                  <a:pt x="113" y="63"/>
                </a:lnTo>
                <a:lnTo>
                  <a:pt x="117" y="47"/>
                </a:lnTo>
                <a:lnTo>
                  <a:pt x="121" y="43"/>
                </a:lnTo>
                <a:lnTo>
                  <a:pt x="121" y="39"/>
                </a:lnTo>
                <a:lnTo>
                  <a:pt x="117" y="0"/>
                </a:lnTo>
                <a:lnTo>
                  <a:pt x="78" y="4"/>
                </a:lnTo>
                <a:close/>
              </a:path>
            </a:pathLst>
          </a:custGeom>
          <a:solidFill>
            <a:srgbClr val="FFFFFF"/>
          </a:solidFill>
          <a:ln w="0">
            <a:solidFill>
              <a:srgbClr val="000000"/>
            </a:solidFill>
            <a:prstDash val="solid"/>
            <a:round/>
            <a:headEnd/>
            <a:tailEnd/>
          </a:ln>
        </p:spPr>
        <p:txBody>
          <a:bodyPr/>
          <a:lstStyle/>
          <a:p>
            <a:endParaRPr lang="en-US" sz="1688"/>
          </a:p>
        </p:txBody>
      </p:sp>
      <p:sp>
        <p:nvSpPr>
          <p:cNvPr id="47128" name="Freeform 41">
            <a:extLst>
              <a:ext uri="{FF2B5EF4-FFF2-40B4-BE49-F238E27FC236}">
                <a16:creationId xmlns:a16="http://schemas.microsoft.com/office/drawing/2014/main" id="{EAB12DB4-9274-469B-A83D-422FFE982DF1}"/>
              </a:ext>
            </a:extLst>
          </p:cNvPr>
          <p:cNvSpPr>
            <a:spLocks/>
          </p:cNvSpPr>
          <p:nvPr/>
        </p:nvSpPr>
        <p:spPr bwMode="auto">
          <a:xfrm>
            <a:off x="8511482" y="2405063"/>
            <a:ext cx="120550" cy="120551"/>
          </a:xfrm>
          <a:custGeom>
            <a:avLst/>
            <a:gdLst>
              <a:gd name="T0" fmla="*/ 0 w 81"/>
              <a:gd name="T1" fmla="*/ 0 h 81"/>
              <a:gd name="T2" fmla="*/ 11112 w 81"/>
              <a:gd name="T3" fmla="*/ 0 h 81"/>
              <a:gd name="T4" fmla="*/ 30162 w 81"/>
              <a:gd name="T5" fmla="*/ 4763 h 81"/>
              <a:gd name="T6" fmla="*/ 49212 w 81"/>
              <a:gd name="T7" fmla="*/ 17463 h 81"/>
              <a:gd name="T8" fmla="*/ 60325 w 81"/>
              <a:gd name="T9" fmla="*/ 36513 h 81"/>
              <a:gd name="T10" fmla="*/ 60325 w 81"/>
              <a:gd name="T11" fmla="*/ 53975 h 81"/>
              <a:gd name="T12" fmla="*/ 73025 w 81"/>
              <a:gd name="T13" fmla="*/ 66675 h 81"/>
              <a:gd name="T14" fmla="*/ 79375 w 81"/>
              <a:gd name="T15" fmla="*/ 85725 h 81"/>
              <a:gd name="T16" fmla="*/ 98425 w 81"/>
              <a:gd name="T17" fmla="*/ 104775 h 81"/>
              <a:gd name="T18" fmla="*/ 115887 w 81"/>
              <a:gd name="T19" fmla="*/ 115888 h 81"/>
              <a:gd name="T20" fmla="*/ 122237 w 81"/>
              <a:gd name="T21" fmla="*/ 122238 h 81"/>
              <a:gd name="T22" fmla="*/ 128587 w 81"/>
              <a:gd name="T23" fmla="*/ 128588 h 81"/>
              <a:gd name="T24" fmla="*/ 122237 w 81"/>
              <a:gd name="T25" fmla="*/ 128588 h 81"/>
              <a:gd name="T26" fmla="*/ 104775 w 81"/>
              <a:gd name="T27" fmla="*/ 115888 h 81"/>
              <a:gd name="T28" fmla="*/ 85725 w 81"/>
              <a:gd name="T29" fmla="*/ 104775 h 81"/>
              <a:gd name="T30" fmla="*/ 60325 w 81"/>
              <a:gd name="T31" fmla="*/ 60325 h 81"/>
              <a:gd name="T32" fmla="*/ 30162 w 81"/>
              <a:gd name="T33" fmla="*/ 23813 h 81"/>
              <a:gd name="T34" fmla="*/ 11112 w 81"/>
              <a:gd name="T35" fmla="*/ 11113 h 81"/>
              <a:gd name="T36" fmla="*/ 0 w 81"/>
              <a:gd name="T37" fmla="*/ 4763 h 81"/>
              <a:gd name="T38" fmla="*/ 0 w 81"/>
              <a:gd name="T39" fmla="*/ 0 h 81"/>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81" h="81">
                <a:moveTo>
                  <a:pt x="0" y="0"/>
                </a:moveTo>
                <a:lnTo>
                  <a:pt x="7" y="0"/>
                </a:lnTo>
                <a:lnTo>
                  <a:pt x="19" y="3"/>
                </a:lnTo>
                <a:lnTo>
                  <a:pt x="31" y="11"/>
                </a:lnTo>
                <a:lnTo>
                  <a:pt x="38" y="23"/>
                </a:lnTo>
                <a:lnTo>
                  <a:pt x="38" y="34"/>
                </a:lnTo>
                <a:lnTo>
                  <a:pt x="46" y="42"/>
                </a:lnTo>
                <a:lnTo>
                  <a:pt x="50" y="54"/>
                </a:lnTo>
                <a:lnTo>
                  <a:pt x="62" y="66"/>
                </a:lnTo>
                <a:lnTo>
                  <a:pt x="73" y="73"/>
                </a:lnTo>
                <a:lnTo>
                  <a:pt x="77" y="77"/>
                </a:lnTo>
                <a:lnTo>
                  <a:pt x="81" y="81"/>
                </a:lnTo>
                <a:lnTo>
                  <a:pt x="77" y="81"/>
                </a:lnTo>
                <a:lnTo>
                  <a:pt x="66" y="73"/>
                </a:lnTo>
                <a:lnTo>
                  <a:pt x="54" y="66"/>
                </a:lnTo>
                <a:lnTo>
                  <a:pt x="38" y="38"/>
                </a:lnTo>
                <a:lnTo>
                  <a:pt x="19" y="15"/>
                </a:lnTo>
                <a:lnTo>
                  <a:pt x="7" y="7"/>
                </a:lnTo>
                <a:lnTo>
                  <a:pt x="0" y="3"/>
                </a:lnTo>
                <a:lnTo>
                  <a:pt x="0" y="0"/>
                </a:lnTo>
                <a:close/>
              </a:path>
            </a:pathLst>
          </a:custGeom>
          <a:solidFill>
            <a:srgbClr val="FFFFFF"/>
          </a:solidFill>
          <a:ln w="0">
            <a:solidFill>
              <a:srgbClr val="000000"/>
            </a:solidFill>
            <a:prstDash val="solid"/>
            <a:round/>
            <a:headEnd/>
            <a:tailEnd/>
          </a:ln>
        </p:spPr>
        <p:txBody>
          <a:bodyPr/>
          <a:lstStyle/>
          <a:p>
            <a:endParaRPr lang="en-US" sz="1688"/>
          </a:p>
        </p:txBody>
      </p:sp>
      <p:sp>
        <p:nvSpPr>
          <p:cNvPr id="47129" name="Freeform 42">
            <a:extLst>
              <a:ext uri="{FF2B5EF4-FFF2-40B4-BE49-F238E27FC236}">
                <a16:creationId xmlns:a16="http://schemas.microsoft.com/office/drawing/2014/main" id="{6BE651E9-4A63-410B-8A50-C28FDE701207}"/>
              </a:ext>
            </a:extLst>
          </p:cNvPr>
          <p:cNvSpPr>
            <a:spLocks/>
          </p:cNvSpPr>
          <p:nvPr/>
        </p:nvSpPr>
        <p:spPr bwMode="auto">
          <a:xfrm>
            <a:off x="8545711" y="2479477"/>
            <a:ext cx="68461" cy="80367"/>
          </a:xfrm>
          <a:custGeom>
            <a:avLst/>
            <a:gdLst>
              <a:gd name="T0" fmla="*/ 0 w 46"/>
              <a:gd name="T1" fmla="*/ 0 h 54"/>
              <a:gd name="T2" fmla="*/ 0 w 46"/>
              <a:gd name="T3" fmla="*/ 6350 h 54"/>
              <a:gd name="T4" fmla="*/ 6350 w 46"/>
              <a:gd name="T5" fmla="*/ 25400 h 54"/>
              <a:gd name="T6" fmla="*/ 12700 w 46"/>
              <a:gd name="T7" fmla="*/ 42863 h 54"/>
              <a:gd name="T8" fmla="*/ 23813 w 46"/>
              <a:gd name="T9" fmla="*/ 61913 h 54"/>
              <a:gd name="T10" fmla="*/ 36513 w 46"/>
              <a:gd name="T11" fmla="*/ 74613 h 54"/>
              <a:gd name="T12" fmla="*/ 42863 w 46"/>
              <a:gd name="T13" fmla="*/ 80963 h 54"/>
              <a:gd name="T14" fmla="*/ 55563 w 46"/>
              <a:gd name="T15" fmla="*/ 85725 h 54"/>
              <a:gd name="T16" fmla="*/ 73025 w 46"/>
              <a:gd name="T17" fmla="*/ 85725 h 54"/>
              <a:gd name="T18" fmla="*/ 55563 w 46"/>
              <a:gd name="T19" fmla="*/ 74613 h 54"/>
              <a:gd name="T20" fmla="*/ 42863 w 46"/>
              <a:gd name="T21" fmla="*/ 61913 h 54"/>
              <a:gd name="T22" fmla="*/ 23813 w 46"/>
              <a:gd name="T23" fmla="*/ 42863 h 54"/>
              <a:gd name="T24" fmla="*/ 12700 w 46"/>
              <a:gd name="T25" fmla="*/ 19050 h 54"/>
              <a:gd name="T26" fmla="*/ 0 w 46"/>
              <a:gd name="T27" fmla="*/ 6350 h 54"/>
              <a:gd name="T28" fmla="*/ 0 w 46"/>
              <a:gd name="T29" fmla="*/ 0 h 5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6" h="54">
                <a:moveTo>
                  <a:pt x="0" y="0"/>
                </a:moveTo>
                <a:lnTo>
                  <a:pt x="0" y="4"/>
                </a:lnTo>
                <a:lnTo>
                  <a:pt x="4" y="16"/>
                </a:lnTo>
                <a:lnTo>
                  <a:pt x="8" y="27"/>
                </a:lnTo>
                <a:lnTo>
                  <a:pt x="15" y="39"/>
                </a:lnTo>
                <a:lnTo>
                  <a:pt x="23" y="47"/>
                </a:lnTo>
                <a:lnTo>
                  <a:pt x="27" y="51"/>
                </a:lnTo>
                <a:lnTo>
                  <a:pt x="35" y="54"/>
                </a:lnTo>
                <a:lnTo>
                  <a:pt x="46" y="54"/>
                </a:lnTo>
                <a:lnTo>
                  <a:pt x="35" y="47"/>
                </a:lnTo>
                <a:lnTo>
                  <a:pt x="27" y="39"/>
                </a:lnTo>
                <a:lnTo>
                  <a:pt x="15" y="27"/>
                </a:lnTo>
                <a:lnTo>
                  <a:pt x="8" y="12"/>
                </a:lnTo>
                <a:lnTo>
                  <a:pt x="0" y="4"/>
                </a:lnTo>
                <a:lnTo>
                  <a:pt x="0" y="0"/>
                </a:lnTo>
                <a:close/>
              </a:path>
            </a:pathLst>
          </a:custGeom>
          <a:solidFill>
            <a:srgbClr val="FFFFFF"/>
          </a:solidFill>
          <a:ln w="0">
            <a:solidFill>
              <a:srgbClr val="000000"/>
            </a:solidFill>
            <a:prstDash val="solid"/>
            <a:round/>
            <a:headEnd/>
            <a:tailEnd/>
          </a:ln>
        </p:spPr>
        <p:txBody>
          <a:bodyPr/>
          <a:lstStyle/>
          <a:p>
            <a:endParaRPr lang="en-US" sz="1688"/>
          </a:p>
        </p:txBody>
      </p:sp>
      <p:sp>
        <p:nvSpPr>
          <p:cNvPr id="47130" name="Freeform 43">
            <a:extLst>
              <a:ext uri="{FF2B5EF4-FFF2-40B4-BE49-F238E27FC236}">
                <a16:creationId xmlns:a16="http://schemas.microsoft.com/office/drawing/2014/main" id="{E2C847CF-8D0A-4DFC-979C-FAEE1FC43053}"/>
              </a:ext>
            </a:extLst>
          </p:cNvPr>
          <p:cNvSpPr>
            <a:spLocks/>
          </p:cNvSpPr>
          <p:nvPr/>
        </p:nvSpPr>
        <p:spPr bwMode="auto">
          <a:xfrm>
            <a:off x="8493622" y="2352974"/>
            <a:ext cx="110133" cy="108644"/>
          </a:xfrm>
          <a:custGeom>
            <a:avLst/>
            <a:gdLst>
              <a:gd name="T0" fmla="*/ 0 w 74"/>
              <a:gd name="T1" fmla="*/ 11112 h 73"/>
              <a:gd name="T2" fmla="*/ 6350 w 74"/>
              <a:gd name="T3" fmla="*/ 11112 h 73"/>
              <a:gd name="T4" fmla="*/ 12700 w 74"/>
              <a:gd name="T5" fmla="*/ 4762 h 73"/>
              <a:gd name="T6" fmla="*/ 30163 w 74"/>
              <a:gd name="T7" fmla="*/ 4762 h 73"/>
              <a:gd name="T8" fmla="*/ 49213 w 74"/>
              <a:gd name="T9" fmla="*/ 17462 h 73"/>
              <a:gd name="T10" fmla="*/ 61913 w 74"/>
              <a:gd name="T11" fmla="*/ 36512 h 73"/>
              <a:gd name="T12" fmla="*/ 68263 w 74"/>
              <a:gd name="T13" fmla="*/ 55562 h 73"/>
              <a:gd name="T14" fmla="*/ 85725 w 74"/>
              <a:gd name="T15" fmla="*/ 85725 h 73"/>
              <a:gd name="T16" fmla="*/ 98425 w 74"/>
              <a:gd name="T17" fmla="*/ 98425 h 73"/>
              <a:gd name="T18" fmla="*/ 117475 w 74"/>
              <a:gd name="T19" fmla="*/ 115887 h 73"/>
              <a:gd name="T20" fmla="*/ 92075 w 74"/>
              <a:gd name="T21" fmla="*/ 79375 h 73"/>
              <a:gd name="T22" fmla="*/ 79375 w 74"/>
              <a:gd name="T23" fmla="*/ 55562 h 73"/>
              <a:gd name="T24" fmla="*/ 68263 w 74"/>
              <a:gd name="T25" fmla="*/ 30162 h 73"/>
              <a:gd name="T26" fmla="*/ 49213 w 74"/>
              <a:gd name="T27" fmla="*/ 11112 h 73"/>
              <a:gd name="T28" fmla="*/ 42863 w 74"/>
              <a:gd name="T29" fmla="*/ 0 h 73"/>
              <a:gd name="T30" fmla="*/ 30163 w 74"/>
              <a:gd name="T31" fmla="*/ 0 h 73"/>
              <a:gd name="T32" fmla="*/ 19050 w 74"/>
              <a:gd name="T33" fmla="*/ 0 h 73"/>
              <a:gd name="T34" fmla="*/ 6350 w 74"/>
              <a:gd name="T35" fmla="*/ 11112 h 73"/>
              <a:gd name="T36" fmla="*/ 0 w 74"/>
              <a:gd name="T37" fmla="*/ 11112 h 7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74" h="73">
                <a:moveTo>
                  <a:pt x="0" y="7"/>
                </a:moveTo>
                <a:lnTo>
                  <a:pt x="4" y="7"/>
                </a:lnTo>
                <a:lnTo>
                  <a:pt x="8" y="3"/>
                </a:lnTo>
                <a:lnTo>
                  <a:pt x="19" y="3"/>
                </a:lnTo>
                <a:lnTo>
                  <a:pt x="31" y="11"/>
                </a:lnTo>
                <a:lnTo>
                  <a:pt x="39" y="23"/>
                </a:lnTo>
                <a:lnTo>
                  <a:pt x="43" y="35"/>
                </a:lnTo>
                <a:lnTo>
                  <a:pt x="54" y="54"/>
                </a:lnTo>
                <a:lnTo>
                  <a:pt x="62" y="62"/>
                </a:lnTo>
                <a:lnTo>
                  <a:pt x="74" y="73"/>
                </a:lnTo>
                <a:lnTo>
                  <a:pt x="58" y="50"/>
                </a:lnTo>
                <a:lnTo>
                  <a:pt x="50" y="35"/>
                </a:lnTo>
                <a:lnTo>
                  <a:pt x="43" y="19"/>
                </a:lnTo>
                <a:lnTo>
                  <a:pt x="31" y="7"/>
                </a:lnTo>
                <a:lnTo>
                  <a:pt x="27" y="0"/>
                </a:lnTo>
                <a:lnTo>
                  <a:pt x="19" y="0"/>
                </a:lnTo>
                <a:lnTo>
                  <a:pt x="12" y="0"/>
                </a:lnTo>
                <a:lnTo>
                  <a:pt x="4" y="7"/>
                </a:lnTo>
                <a:lnTo>
                  <a:pt x="0" y="7"/>
                </a:lnTo>
                <a:close/>
              </a:path>
            </a:pathLst>
          </a:custGeom>
          <a:solidFill>
            <a:srgbClr val="FFFFFF"/>
          </a:solidFill>
          <a:ln w="0">
            <a:solidFill>
              <a:srgbClr val="000000"/>
            </a:solidFill>
            <a:prstDash val="solid"/>
            <a:round/>
            <a:headEnd/>
            <a:tailEnd/>
          </a:ln>
        </p:spPr>
        <p:txBody>
          <a:bodyPr/>
          <a:lstStyle/>
          <a:p>
            <a:endParaRPr lang="en-US" sz="1688"/>
          </a:p>
        </p:txBody>
      </p:sp>
      <p:sp>
        <p:nvSpPr>
          <p:cNvPr id="47131" name="Freeform 44">
            <a:extLst>
              <a:ext uri="{FF2B5EF4-FFF2-40B4-BE49-F238E27FC236}">
                <a16:creationId xmlns:a16="http://schemas.microsoft.com/office/drawing/2014/main" id="{675CF0D1-DF14-439E-A5F6-59866A129430}"/>
              </a:ext>
            </a:extLst>
          </p:cNvPr>
          <p:cNvSpPr>
            <a:spLocks/>
          </p:cNvSpPr>
          <p:nvPr/>
        </p:nvSpPr>
        <p:spPr bwMode="auto">
          <a:xfrm>
            <a:off x="8285263" y="2311301"/>
            <a:ext cx="92273" cy="63996"/>
          </a:xfrm>
          <a:custGeom>
            <a:avLst/>
            <a:gdLst>
              <a:gd name="T0" fmla="*/ 0 w 62"/>
              <a:gd name="T1" fmla="*/ 68262 h 43"/>
              <a:gd name="T2" fmla="*/ 0 w 62"/>
              <a:gd name="T3" fmla="*/ 55562 h 43"/>
              <a:gd name="T4" fmla="*/ 6350 w 62"/>
              <a:gd name="T5" fmla="*/ 49212 h 43"/>
              <a:gd name="T6" fmla="*/ 19050 w 62"/>
              <a:gd name="T7" fmla="*/ 38100 h 43"/>
              <a:gd name="T8" fmla="*/ 44450 w 62"/>
              <a:gd name="T9" fmla="*/ 19050 h 43"/>
              <a:gd name="T10" fmla="*/ 68263 w 62"/>
              <a:gd name="T11" fmla="*/ 12700 h 43"/>
              <a:gd name="T12" fmla="*/ 87313 w 62"/>
              <a:gd name="T13" fmla="*/ 0 h 43"/>
              <a:gd name="T14" fmla="*/ 93663 w 62"/>
              <a:gd name="T15" fmla="*/ 0 h 43"/>
              <a:gd name="T16" fmla="*/ 93663 w 62"/>
              <a:gd name="T17" fmla="*/ 0 h 43"/>
              <a:gd name="T18" fmla="*/ 93663 w 62"/>
              <a:gd name="T19" fmla="*/ 0 h 43"/>
              <a:gd name="T20" fmla="*/ 87313 w 62"/>
              <a:gd name="T21" fmla="*/ 6350 h 43"/>
              <a:gd name="T22" fmla="*/ 44450 w 62"/>
              <a:gd name="T23" fmla="*/ 38100 h 43"/>
              <a:gd name="T24" fmla="*/ 44450 w 62"/>
              <a:gd name="T25" fmla="*/ 44450 h 43"/>
              <a:gd name="T26" fmla="*/ 38100 w 62"/>
              <a:gd name="T27" fmla="*/ 44450 h 43"/>
              <a:gd name="T28" fmla="*/ 44450 w 62"/>
              <a:gd name="T29" fmla="*/ 44450 h 43"/>
              <a:gd name="T30" fmla="*/ 44450 w 62"/>
              <a:gd name="T31" fmla="*/ 44450 h 43"/>
              <a:gd name="T32" fmla="*/ 61913 w 62"/>
              <a:gd name="T33" fmla="*/ 38100 h 43"/>
              <a:gd name="T34" fmla="*/ 80963 w 62"/>
              <a:gd name="T35" fmla="*/ 31750 h 43"/>
              <a:gd name="T36" fmla="*/ 98425 w 62"/>
              <a:gd name="T37" fmla="*/ 19050 h 43"/>
              <a:gd name="T38" fmla="*/ 87313 w 62"/>
              <a:gd name="T39" fmla="*/ 31750 h 43"/>
              <a:gd name="T40" fmla="*/ 68263 w 62"/>
              <a:gd name="T41" fmla="*/ 44450 h 43"/>
              <a:gd name="T42" fmla="*/ 31750 w 62"/>
              <a:gd name="T43" fmla="*/ 68262 h 43"/>
              <a:gd name="T44" fmla="*/ 31750 w 62"/>
              <a:gd name="T45" fmla="*/ 68262 h 43"/>
              <a:gd name="T46" fmla="*/ 25400 w 62"/>
              <a:gd name="T47" fmla="*/ 61912 h 43"/>
              <a:gd name="T48" fmla="*/ 25400 w 62"/>
              <a:gd name="T49" fmla="*/ 49212 h 43"/>
              <a:gd name="T50" fmla="*/ 31750 w 62"/>
              <a:gd name="T51" fmla="*/ 44450 h 43"/>
              <a:gd name="T52" fmla="*/ 25400 w 62"/>
              <a:gd name="T53" fmla="*/ 44450 h 43"/>
              <a:gd name="T54" fmla="*/ 19050 w 62"/>
              <a:gd name="T55" fmla="*/ 44450 h 43"/>
              <a:gd name="T56" fmla="*/ 12700 w 62"/>
              <a:gd name="T57" fmla="*/ 55562 h 43"/>
              <a:gd name="T58" fmla="*/ 0 w 62"/>
              <a:gd name="T59" fmla="*/ 68262 h 43"/>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62" h="43">
                <a:moveTo>
                  <a:pt x="0" y="43"/>
                </a:moveTo>
                <a:lnTo>
                  <a:pt x="0" y="35"/>
                </a:lnTo>
                <a:lnTo>
                  <a:pt x="4" y="31"/>
                </a:lnTo>
                <a:lnTo>
                  <a:pt x="12" y="24"/>
                </a:lnTo>
                <a:lnTo>
                  <a:pt x="28" y="12"/>
                </a:lnTo>
                <a:lnTo>
                  <a:pt x="43" y="8"/>
                </a:lnTo>
                <a:lnTo>
                  <a:pt x="55" y="0"/>
                </a:lnTo>
                <a:lnTo>
                  <a:pt x="59" y="0"/>
                </a:lnTo>
                <a:lnTo>
                  <a:pt x="55" y="4"/>
                </a:lnTo>
                <a:lnTo>
                  <a:pt x="28" y="24"/>
                </a:lnTo>
                <a:lnTo>
                  <a:pt x="28" y="28"/>
                </a:lnTo>
                <a:lnTo>
                  <a:pt x="24" y="28"/>
                </a:lnTo>
                <a:lnTo>
                  <a:pt x="28" y="28"/>
                </a:lnTo>
                <a:lnTo>
                  <a:pt x="39" y="24"/>
                </a:lnTo>
                <a:lnTo>
                  <a:pt x="51" y="20"/>
                </a:lnTo>
                <a:lnTo>
                  <a:pt x="62" y="12"/>
                </a:lnTo>
                <a:lnTo>
                  <a:pt x="55" y="20"/>
                </a:lnTo>
                <a:lnTo>
                  <a:pt x="43" y="28"/>
                </a:lnTo>
                <a:lnTo>
                  <a:pt x="20" y="43"/>
                </a:lnTo>
                <a:lnTo>
                  <a:pt x="16" y="39"/>
                </a:lnTo>
                <a:lnTo>
                  <a:pt x="16" y="31"/>
                </a:lnTo>
                <a:lnTo>
                  <a:pt x="20" y="28"/>
                </a:lnTo>
                <a:lnTo>
                  <a:pt x="16" y="28"/>
                </a:lnTo>
                <a:lnTo>
                  <a:pt x="12" y="28"/>
                </a:lnTo>
                <a:lnTo>
                  <a:pt x="8" y="35"/>
                </a:lnTo>
                <a:lnTo>
                  <a:pt x="0" y="43"/>
                </a:lnTo>
                <a:close/>
              </a:path>
            </a:pathLst>
          </a:custGeom>
          <a:solidFill>
            <a:srgbClr val="FFFFFF"/>
          </a:solidFill>
          <a:ln w="0">
            <a:solidFill>
              <a:srgbClr val="000000"/>
            </a:solidFill>
            <a:prstDash val="solid"/>
            <a:round/>
            <a:headEnd/>
            <a:tailEnd/>
          </a:ln>
        </p:spPr>
        <p:txBody>
          <a:bodyPr/>
          <a:lstStyle/>
          <a:p>
            <a:endParaRPr lang="en-US" sz="1688"/>
          </a:p>
        </p:txBody>
      </p:sp>
      <p:sp>
        <p:nvSpPr>
          <p:cNvPr id="47132" name="Freeform 45">
            <a:extLst>
              <a:ext uri="{FF2B5EF4-FFF2-40B4-BE49-F238E27FC236}">
                <a16:creationId xmlns:a16="http://schemas.microsoft.com/office/drawing/2014/main" id="{BB554AC5-280E-4776-A6E8-5451F6C7B94E}"/>
              </a:ext>
            </a:extLst>
          </p:cNvPr>
          <p:cNvSpPr>
            <a:spLocks/>
          </p:cNvSpPr>
          <p:nvPr/>
        </p:nvSpPr>
        <p:spPr bwMode="auto">
          <a:xfrm>
            <a:off x="8361164" y="2323208"/>
            <a:ext cx="98227" cy="46136"/>
          </a:xfrm>
          <a:custGeom>
            <a:avLst/>
            <a:gdLst>
              <a:gd name="T0" fmla="*/ 0 w 66"/>
              <a:gd name="T1" fmla="*/ 49212 h 31"/>
              <a:gd name="T2" fmla="*/ 0 w 66"/>
              <a:gd name="T3" fmla="*/ 42862 h 31"/>
              <a:gd name="T4" fmla="*/ 6350 w 66"/>
              <a:gd name="T5" fmla="*/ 36512 h 31"/>
              <a:gd name="T6" fmla="*/ 12700 w 66"/>
              <a:gd name="T7" fmla="*/ 25400 h 31"/>
              <a:gd name="T8" fmla="*/ 30163 w 66"/>
              <a:gd name="T9" fmla="*/ 12700 h 31"/>
              <a:gd name="T10" fmla="*/ 49213 w 66"/>
              <a:gd name="T11" fmla="*/ 6350 h 31"/>
              <a:gd name="T12" fmla="*/ 73025 w 66"/>
              <a:gd name="T13" fmla="*/ 0 h 31"/>
              <a:gd name="T14" fmla="*/ 98425 w 66"/>
              <a:gd name="T15" fmla="*/ 0 h 31"/>
              <a:gd name="T16" fmla="*/ 104775 w 66"/>
              <a:gd name="T17" fmla="*/ 0 h 31"/>
              <a:gd name="T18" fmla="*/ 98425 w 66"/>
              <a:gd name="T19" fmla="*/ 0 h 31"/>
              <a:gd name="T20" fmla="*/ 92075 w 66"/>
              <a:gd name="T21" fmla="*/ 0 h 31"/>
              <a:gd name="T22" fmla="*/ 61913 w 66"/>
              <a:gd name="T23" fmla="*/ 12700 h 31"/>
              <a:gd name="T24" fmla="*/ 23813 w 66"/>
              <a:gd name="T25" fmla="*/ 25400 h 31"/>
              <a:gd name="T26" fmla="*/ 12700 w 66"/>
              <a:gd name="T27" fmla="*/ 36512 h 31"/>
              <a:gd name="T28" fmla="*/ 0 w 66"/>
              <a:gd name="T29" fmla="*/ 49212 h 31"/>
              <a:gd name="T30" fmla="*/ 0 w 66"/>
              <a:gd name="T31" fmla="*/ 49212 h 3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66" h="31">
                <a:moveTo>
                  <a:pt x="0" y="31"/>
                </a:moveTo>
                <a:lnTo>
                  <a:pt x="0" y="27"/>
                </a:lnTo>
                <a:lnTo>
                  <a:pt x="4" y="23"/>
                </a:lnTo>
                <a:lnTo>
                  <a:pt x="8" y="16"/>
                </a:lnTo>
                <a:lnTo>
                  <a:pt x="19" y="8"/>
                </a:lnTo>
                <a:lnTo>
                  <a:pt x="31" y="4"/>
                </a:lnTo>
                <a:lnTo>
                  <a:pt x="46" y="0"/>
                </a:lnTo>
                <a:lnTo>
                  <a:pt x="62" y="0"/>
                </a:lnTo>
                <a:lnTo>
                  <a:pt x="66" y="0"/>
                </a:lnTo>
                <a:lnTo>
                  <a:pt x="62" y="0"/>
                </a:lnTo>
                <a:lnTo>
                  <a:pt x="58" y="0"/>
                </a:lnTo>
                <a:lnTo>
                  <a:pt x="39" y="8"/>
                </a:lnTo>
                <a:lnTo>
                  <a:pt x="15" y="16"/>
                </a:lnTo>
                <a:lnTo>
                  <a:pt x="8" y="23"/>
                </a:lnTo>
                <a:lnTo>
                  <a:pt x="0" y="31"/>
                </a:lnTo>
                <a:close/>
              </a:path>
            </a:pathLst>
          </a:custGeom>
          <a:solidFill>
            <a:srgbClr val="FFFFFF"/>
          </a:solidFill>
          <a:ln w="0">
            <a:solidFill>
              <a:srgbClr val="000000"/>
            </a:solidFill>
            <a:prstDash val="solid"/>
            <a:round/>
            <a:headEnd/>
            <a:tailEnd/>
          </a:ln>
        </p:spPr>
        <p:txBody>
          <a:bodyPr/>
          <a:lstStyle/>
          <a:p>
            <a:endParaRPr lang="en-US" sz="1688"/>
          </a:p>
        </p:txBody>
      </p:sp>
      <p:sp>
        <p:nvSpPr>
          <p:cNvPr id="47133" name="Freeform 46">
            <a:extLst>
              <a:ext uri="{FF2B5EF4-FFF2-40B4-BE49-F238E27FC236}">
                <a16:creationId xmlns:a16="http://schemas.microsoft.com/office/drawing/2014/main" id="{6CE1470B-ACAE-47A8-AECF-D1E28480B543}"/>
              </a:ext>
            </a:extLst>
          </p:cNvPr>
          <p:cNvSpPr>
            <a:spLocks/>
          </p:cNvSpPr>
          <p:nvPr/>
        </p:nvSpPr>
        <p:spPr bwMode="auto">
          <a:xfrm>
            <a:off x="8429625" y="2323208"/>
            <a:ext cx="104180" cy="40183"/>
          </a:xfrm>
          <a:custGeom>
            <a:avLst/>
            <a:gdLst>
              <a:gd name="T0" fmla="*/ 0 w 70"/>
              <a:gd name="T1" fmla="*/ 36512 h 27"/>
              <a:gd name="T2" fmla="*/ 6350 w 70"/>
              <a:gd name="T3" fmla="*/ 19050 h 27"/>
              <a:gd name="T4" fmla="*/ 12700 w 70"/>
              <a:gd name="T5" fmla="*/ 12700 h 27"/>
              <a:gd name="T6" fmla="*/ 19050 w 70"/>
              <a:gd name="T7" fmla="*/ 6350 h 27"/>
              <a:gd name="T8" fmla="*/ 25400 w 70"/>
              <a:gd name="T9" fmla="*/ 0 h 27"/>
              <a:gd name="T10" fmla="*/ 19050 w 70"/>
              <a:gd name="T11" fmla="*/ 6350 h 27"/>
              <a:gd name="T12" fmla="*/ 19050 w 70"/>
              <a:gd name="T13" fmla="*/ 19050 h 27"/>
              <a:gd name="T14" fmla="*/ 12700 w 70"/>
              <a:gd name="T15" fmla="*/ 31750 h 27"/>
              <a:gd name="T16" fmla="*/ 19050 w 70"/>
              <a:gd name="T17" fmla="*/ 31750 h 27"/>
              <a:gd name="T18" fmla="*/ 38100 w 70"/>
              <a:gd name="T19" fmla="*/ 31750 h 27"/>
              <a:gd name="T20" fmla="*/ 49213 w 70"/>
              <a:gd name="T21" fmla="*/ 25400 h 27"/>
              <a:gd name="T22" fmla="*/ 61913 w 70"/>
              <a:gd name="T23" fmla="*/ 19050 h 27"/>
              <a:gd name="T24" fmla="*/ 74613 w 70"/>
              <a:gd name="T25" fmla="*/ 12700 h 27"/>
              <a:gd name="T26" fmla="*/ 87313 w 70"/>
              <a:gd name="T27" fmla="*/ 6350 h 27"/>
              <a:gd name="T28" fmla="*/ 98425 w 70"/>
              <a:gd name="T29" fmla="*/ 6350 h 27"/>
              <a:gd name="T30" fmla="*/ 111125 w 70"/>
              <a:gd name="T31" fmla="*/ 19050 h 27"/>
              <a:gd name="T32" fmla="*/ 87313 w 70"/>
              <a:gd name="T33" fmla="*/ 19050 h 27"/>
              <a:gd name="T34" fmla="*/ 61913 w 70"/>
              <a:gd name="T35" fmla="*/ 31750 h 27"/>
              <a:gd name="T36" fmla="*/ 44450 w 70"/>
              <a:gd name="T37" fmla="*/ 42862 h 27"/>
              <a:gd name="T38" fmla="*/ 25400 w 70"/>
              <a:gd name="T39" fmla="*/ 42862 h 27"/>
              <a:gd name="T40" fmla="*/ 12700 w 70"/>
              <a:gd name="T41" fmla="*/ 42862 h 27"/>
              <a:gd name="T42" fmla="*/ 6350 w 70"/>
              <a:gd name="T43" fmla="*/ 36512 h 27"/>
              <a:gd name="T44" fmla="*/ 6350 w 70"/>
              <a:gd name="T45" fmla="*/ 36512 h 27"/>
              <a:gd name="T46" fmla="*/ 0 w 70"/>
              <a:gd name="T47" fmla="*/ 36512 h 27"/>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70" h="27">
                <a:moveTo>
                  <a:pt x="0" y="23"/>
                </a:moveTo>
                <a:lnTo>
                  <a:pt x="4" y="12"/>
                </a:lnTo>
                <a:lnTo>
                  <a:pt x="8" y="8"/>
                </a:lnTo>
                <a:lnTo>
                  <a:pt x="12" y="4"/>
                </a:lnTo>
                <a:lnTo>
                  <a:pt x="16" y="0"/>
                </a:lnTo>
                <a:lnTo>
                  <a:pt x="12" y="4"/>
                </a:lnTo>
                <a:lnTo>
                  <a:pt x="12" y="12"/>
                </a:lnTo>
                <a:lnTo>
                  <a:pt x="8" y="20"/>
                </a:lnTo>
                <a:lnTo>
                  <a:pt x="12" y="20"/>
                </a:lnTo>
                <a:lnTo>
                  <a:pt x="24" y="20"/>
                </a:lnTo>
                <a:lnTo>
                  <a:pt x="31" y="16"/>
                </a:lnTo>
                <a:lnTo>
                  <a:pt x="39" y="12"/>
                </a:lnTo>
                <a:lnTo>
                  <a:pt x="47" y="8"/>
                </a:lnTo>
                <a:lnTo>
                  <a:pt x="55" y="4"/>
                </a:lnTo>
                <a:lnTo>
                  <a:pt x="62" y="4"/>
                </a:lnTo>
                <a:lnTo>
                  <a:pt x="70" y="12"/>
                </a:lnTo>
                <a:lnTo>
                  <a:pt x="55" y="12"/>
                </a:lnTo>
                <a:lnTo>
                  <a:pt x="39" y="20"/>
                </a:lnTo>
                <a:lnTo>
                  <a:pt x="28" y="27"/>
                </a:lnTo>
                <a:lnTo>
                  <a:pt x="16" y="27"/>
                </a:lnTo>
                <a:lnTo>
                  <a:pt x="8" y="27"/>
                </a:lnTo>
                <a:lnTo>
                  <a:pt x="4" y="23"/>
                </a:lnTo>
                <a:lnTo>
                  <a:pt x="0" y="23"/>
                </a:lnTo>
                <a:close/>
              </a:path>
            </a:pathLst>
          </a:custGeom>
          <a:solidFill>
            <a:srgbClr val="FFFFFF"/>
          </a:solidFill>
          <a:ln w="0">
            <a:solidFill>
              <a:srgbClr val="000000"/>
            </a:solidFill>
            <a:prstDash val="solid"/>
            <a:round/>
            <a:headEnd/>
            <a:tailEnd/>
          </a:ln>
        </p:spPr>
        <p:txBody>
          <a:bodyPr/>
          <a:lstStyle/>
          <a:p>
            <a:endParaRPr lang="en-US" sz="1688"/>
          </a:p>
        </p:txBody>
      </p:sp>
      <p:sp>
        <p:nvSpPr>
          <p:cNvPr id="47134" name="Freeform 47">
            <a:extLst>
              <a:ext uri="{FF2B5EF4-FFF2-40B4-BE49-F238E27FC236}">
                <a16:creationId xmlns:a16="http://schemas.microsoft.com/office/drawing/2014/main" id="{3CE39D16-0AF1-4F5A-A1EF-AC7A56F77E75}"/>
              </a:ext>
            </a:extLst>
          </p:cNvPr>
          <p:cNvSpPr>
            <a:spLocks/>
          </p:cNvSpPr>
          <p:nvPr/>
        </p:nvSpPr>
        <p:spPr bwMode="auto">
          <a:xfrm>
            <a:off x="9024938" y="4775895"/>
            <a:ext cx="40184" cy="138410"/>
          </a:xfrm>
          <a:custGeom>
            <a:avLst/>
            <a:gdLst>
              <a:gd name="T0" fmla="*/ 30163 w 27"/>
              <a:gd name="T1" fmla="*/ 0 h 93"/>
              <a:gd name="T2" fmla="*/ 30163 w 27"/>
              <a:gd name="T3" fmla="*/ 0 h 93"/>
              <a:gd name="T4" fmla="*/ 23813 w 27"/>
              <a:gd name="T5" fmla="*/ 0 h 93"/>
              <a:gd name="T6" fmla="*/ 17463 w 27"/>
              <a:gd name="T7" fmla="*/ 6350 h 93"/>
              <a:gd name="T8" fmla="*/ 11113 w 27"/>
              <a:gd name="T9" fmla="*/ 12700 h 93"/>
              <a:gd name="T10" fmla="*/ 11113 w 27"/>
              <a:gd name="T11" fmla="*/ 98425 h 93"/>
              <a:gd name="T12" fmla="*/ 11113 w 27"/>
              <a:gd name="T13" fmla="*/ 130175 h 93"/>
              <a:gd name="T14" fmla="*/ 6350 w 27"/>
              <a:gd name="T15" fmla="*/ 136525 h 93"/>
              <a:gd name="T16" fmla="*/ 6350 w 27"/>
              <a:gd name="T17" fmla="*/ 147637 h 93"/>
              <a:gd name="T18" fmla="*/ 0 w 27"/>
              <a:gd name="T19" fmla="*/ 147637 h 93"/>
              <a:gd name="T20" fmla="*/ 6350 w 27"/>
              <a:gd name="T21" fmla="*/ 147637 h 93"/>
              <a:gd name="T22" fmla="*/ 11113 w 27"/>
              <a:gd name="T23" fmla="*/ 141287 h 93"/>
              <a:gd name="T24" fmla="*/ 17463 w 27"/>
              <a:gd name="T25" fmla="*/ 123825 h 93"/>
              <a:gd name="T26" fmla="*/ 23813 w 27"/>
              <a:gd name="T27" fmla="*/ 74612 h 93"/>
              <a:gd name="T28" fmla="*/ 17463 w 27"/>
              <a:gd name="T29" fmla="*/ 19050 h 93"/>
              <a:gd name="T30" fmla="*/ 23813 w 27"/>
              <a:gd name="T31" fmla="*/ 12700 h 93"/>
              <a:gd name="T32" fmla="*/ 36513 w 27"/>
              <a:gd name="T33" fmla="*/ 0 h 93"/>
              <a:gd name="T34" fmla="*/ 42863 w 27"/>
              <a:gd name="T35" fmla="*/ 0 h 93"/>
              <a:gd name="T36" fmla="*/ 30163 w 27"/>
              <a:gd name="T37" fmla="*/ 0 h 9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7" h="93">
                <a:moveTo>
                  <a:pt x="19" y="0"/>
                </a:moveTo>
                <a:lnTo>
                  <a:pt x="19" y="0"/>
                </a:lnTo>
                <a:lnTo>
                  <a:pt x="15" y="0"/>
                </a:lnTo>
                <a:lnTo>
                  <a:pt x="11" y="4"/>
                </a:lnTo>
                <a:lnTo>
                  <a:pt x="7" y="8"/>
                </a:lnTo>
                <a:lnTo>
                  <a:pt x="7" y="62"/>
                </a:lnTo>
                <a:lnTo>
                  <a:pt x="7" y="82"/>
                </a:lnTo>
                <a:lnTo>
                  <a:pt x="4" y="86"/>
                </a:lnTo>
                <a:lnTo>
                  <a:pt x="4" y="93"/>
                </a:lnTo>
                <a:lnTo>
                  <a:pt x="0" y="93"/>
                </a:lnTo>
                <a:lnTo>
                  <a:pt x="4" y="93"/>
                </a:lnTo>
                <a:lnTo>
                  <a:pt x="7" y="89"/>
                </a:lnTo>
                <a:lnTo>
                  <a:pt x="11" y="78"/>
                </a:lnTo>
                <a:lnTo>
                  <a:pt x="15" y="47"/>
                </a:lnTo>
                <a:lnTo>
                  <a:pt x="11" y="12"/>
                </a:lnTo>
                <a:lnTo>
                  <a:pt x="15" y="8"/>
                </a:lnTo>
                <a:lnTo>
                  <a:pt x="23" y="0"/>
                </a:lnTo>
                <a:lnTo>
                  <a:pt x="27" y="0"/>
                </a:lnTo>
                <a:lnTo>
                  <a:pt x="19" y="0"/>
                </a:lnTo>
                <a:close/>
              </a:path>
            </a:pathLst>
          </a:custGeom>
          <a:solidFill>
            <a:srgbClr val="A6A6A6"/>
          </a:solidFill>
          <a:ln w="0">
            <a:solidFill>
              <a:srgbClr val="000000"/>
            </a:solidFill>
            <a:prstDash val="solid"/>
            <a:round/>
            <a:headEnd/>
            <a:tailEnd/>
          </a:ln>
        </p:spPr>
        <p:txBody>
          <a:bodyPr/>
          <a:lstStyle/>
          <a:p>
            <a:endParaRPr lang="en-US" sz="1688"/>
          </a:p>
        </p:txBody>
      </p:sp>
      <p:sp>
        <p:nvSpPr>
          <p:cNvPr id="47135" name="Freeform 48">
            <a:extLst>
              <a:ext uri="{FF2B5EF4-FFF2-40B4-BE49-F238E27FC236}">
                <a16:creationId xmlns:a16="http://schemas.microsoft.com/office/drawing/2014/main" id="{C6485E71-A7B6-4AEF-8749-1A0201FB28FA}"/>
              </a:ext>
            </a:extLst>
          </p:cNvPr>
          <p:cNvSpPr>
            <a:spLocks/>
          </p:cNvSpPr>
          <p:nvPr/>
        </p:nvSpPr>
        <p:spPr bwMode="auto">
          <a:xfrm>
            <a:off x="9007078" y="4874122"/>
            <a:ext cx="11906" cy="34230"/>
          </a:xfrm>
          <a:custGeom>
            <a:avLst/>
            <a:gdLst>
              <a:gd name="T0" fmla="*/ 0 w 8"/>
              <a:gd name="T1" fmla="*/ 0 h 23"/>
              <a:gd name="T2" fmla="*/ 0 w 8"/>
              <a:gd name="T3" fmla="*/ 31750 h 23"/>
              <a:gd name="T4" fmla="*/ 12700 w 8"/>
              <a:gd name="T5" fmla="*/ 36512 h 23"/>
              <a:gd name="T6" fmla="*/ 12700 w 8"/>
              <a:gd name="T7" fmla="*/ 0 h 23"/>
              <a:gd name="T8" fmla="*/ 0 w 8"/>
              <a:gd name="T9" fmla="*/ 0 h 2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 h="23">
                <a:moveTo>
                  <a:pt x="0" y="0"/>
                </a:moveTo>
                <a:lnTo>
                  <a:pt x="0" y="20"/>
                </a:lnTo>
                <a:lnTo>
                  <a:pt x="8" y="23"/>
                </a:lnTo>
                <a:lnTo>
                  <a:pt x="8" y="0"/>
                </a:lnTo>
                <a:lnTo>
                  <a:pt x="0" y="0"/>
                </a:lnTo>
                <a:close/>
              </a:path>
            </a:pathLst>
          </a:custGeom>
          <a:solidFill>
            <a:srgbClr val="A6A6A6"/>
          </a:solidFill>
          <a:ln w="0">
            <a:solidFill>
              <a:srgbClr val="000000"/>
            </a:solidFill>
            <a:prstDash val="solid"/>
            <a:round/>
            <a:headEnd/>
            <a:tailEnd/>
          </a:ln>
        </p:spPr>
        <p:txBody>
          <a:bodyPr/>
          <a:lstStyle/>
          <a:p>
            <a:endParaRPr lang="en-US" sz="1688"/>
          </a:p>
        </p:txBody>
      </p:sp>
      <p:sp>
        <p:nvSpPr>
          <p:cNvPr id="47136" name="Freeform 49">
            <a:extLst>
              <a:ext uri="{FF2B5EF4-FFF2-40B4-BE49-F238E27FC236}">
                <a16:creationId xmlns:a16="http://schemas.microsoft.com/office/drawing/2014/main" id="{DD1B2839-CC26-4A18-9607-27222EF29FBE}"/>
              </a:ext>
            </a:extLst>
          </p:cNvPr>
          <p:cNvSpPr>
            <a:spLocks/>
          </p:cNvSpPr>
          <p:nvPr/>
        </p:nvSpPr>
        <p:spPr bwMode="auto">
          <a:xfrm>
            <a:off x="8978802" y="4891981"/>
            <a:ext cx="74414" cy="34230"/>
          </a:xfrm>
          <a:custGeom>
            <a:avLst/>
            <a:gdLst>
              <a:gd name="T0" fmla="*/ 17463 w 50"/>
              <a:gd name="T1" fmla="*/ 0 h 23"/>
              <a:gd name="T2" fmla="*/ 6350 w 50"/>
              <a:gd name="T3" fmla="*/ 6350 h 23"/>
              <a:gd name="T4" fmla="*/ 0 w 50"/>
              <a:gd name="T5" fmla="*/ 17462 h 23"/>
              <a:gd name="T6" fmla="*/ 49213 w 50"/>
              <a:gd name="T7" fmla="*/ 36512 h 23"/>
              <a:gd name="T8" fmla="*/ 66675 w 50"/>
              <a:gd name="T9" fmla="*/ 36512 h 23"/>
              <a:gd name="T10" fmla="*/ 79375 w 50"/>
              <a:gd name="T11" fmla="*/ 30162 h 23"/>
              <a:gd name="T12" fmla="*/ 66675 w 50"/>
              <a:gd name="T13" fmla="*/ 23812 h 23"/>
              <a:gd name="T14" fmla="*/ 55563 w 50"/>
              <a:gd name="T15" fmla="*/ 30162 h 23"/>
              <a:gd name="T16" fmla="*/ 42863 w 50"/>
              <a:gd name="T17" fmla="*/ 30162 h 23"/>
              <a:gd name="T18" fmla="*/ 11113 w 50"/>
              <a:gd name="T19" fmla="*/ 17462 h 23"/>
              <a:gd name="T20" fmla="*/ 11113 w 50"/>
              <a:gd name="T21" fmla="*/ 12700 h 23"/>
              <a:gd name="T22" fmla="*/ 17463 w 50"/>
              <a:gd name="T23" fmla="*/ 0 h 2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50" h="23">
                <a:moveTo>
                  <a:pt x="11" y="0"/>
                </a:moveTo>
                <a:lnTo>
                  <a:pt x="4" y="4"/>
                </a:lnTo>
                <a:lnTo>
                  <a:pt x="0" y="11"/>
                </a:lnTo>
                <a:lnTo>
                  <a:pt x="31" y="23"/>
                </a:lnTo>
                <a:lnTo>
                  <a:pt x="42" y="23"/>
                </a:lnTo>
                <a:lnTo>
                  <a:pt x="50" y="19"/>
                </a:lnTo>
                <a:lnTo>
                  <a:pt x="42" y="15"/>
                </a:lnTo>
                <a:lnTo>
                  <a:pt x="35" y="19"/>
                </a:lnTo>
                <a:lnTo>
                  <a:pt x="27" y="19"/>
                </a:lnTo>
                <a:lnTo>
                  <a:pt x="7" y="11"/>
                </a:lnTo>
                <a:lnTo>
                  <a:pt x="7" y="8"/>
                </a:lnTo>
                <a:lnTo>
                  <a:pt x="11" y="0"/>
                </a:lnTo>
                <a:close/>
              </a:path>
            </a:pathLst>
          </a:custGeom>
          <a:solidFill>
            <a:srgbClr val="A6A6A6"/>
          </a:solidFill>
          <a:ln w="0">
            <a:solidFill>
              <a:srgbClr val="000000"/>
            </a:solidFill>
            <a:prstDash val="solid"/>
            <a:round/>
            <a:headEnd/>
            <a:tailEnd/>
          </a:ln>
        </p:spPr>
        <p:txBody>
          <a:bodyPr/>
          <a:lstStyle/>
          <a:p>
            <a:endParaRPr lang="en-US" sz="1688"/>
          </a:p>
        </p:txBody>
      </p:sp>
      <p:sp>
        <p:nvSpPr>
          <p:cNvPr id="47137" name="Freeform 50">
            <a:extLst>
              <a:ext uri="{FF2B5EF4-FFF2-40B4-BE49-F238E27FC236}">
                <a16:creationId xmlns:a16="http://schemas.microsoft.com/office/drawing/2014/main" id="{D2AB12BA-41F5-4A68-BE8C-12397A499C9C}"/>
              </a:ext>
            </a:extLst>
          </p:cNvPr>
          <p:cNvSpPr>
            <a:spLocks/>
          </p:cNvSpPr>
          <p:nvPr/>
        </p:nvSpPr>
        <p:spPr bwMode="auto">
          <a:xfrm>
            <a:off x="8603754" y="4938117"/>
            <a:ext cx="196453" cy="791766"/>
          </a:xfrm>
          <a:custGeom>
            <a:avLst/>
            <a:gdLst>
              <a:gd name="T0" fmla="*/ 0 w 132"/>
              <a:gd name="T1" fmla="*/ 782638 h 532"/>
              <a:gd name="T2" fmla="*/ 0 w 132"/>
              <a:gd name="T3" fmla="*/ 0 h 532"/>
              <a:gd name="T4" fmla="*/ 209550 w 132"/>
              <a:gd name="T5" fmla="*/ 55563 h 532"/>
              <a:gd name="T6" fmla="*/ 209550 w 132"/>
              <a:gd name="T7" fmla="*/ 844550 h 532"/>
              <a:gd name="T8" fmla="*/ 0 w 132"/>
              <a:gd name="T9" fmla="*/ 782638 h 53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2" h="532">
                <a:moveTo>
                  <a:pt x="0" y="493"/>
                </a:moveTo>
                <a:lnTo>
                  <a:pt x="0" y="0"/>
                </a:lnTo>
                <a:lnTo>
                  <a:pt x="132" y="35"/>
                </a:lnTo>
                <a:lnTo>
                  <a:pt x="132" y="532"/>
                </a:lnTo>
                <a:lnTo>
                  <a:pt x="0" y="493"/>
                </a:lnTo>
                <a:close/>
              </a:path>
            </a:pathLst>
          </a:custGeom>
          <a:solidFill>
            <a:srgbClr val="4D4D4D"/>
          </a:solidFill>
          <a:ln w="0">
            <a:solidFill>
              <a:srgbClr val="000000"/>
            </a:solidFill>
            <a:prstDash val="solid"/>
            <a:round/>
            <a:headEnd/>
            <a:tailEnd/>
          </a:ln>
        </p:spPr>
        <p:txBody>
          <a:bodyPr/>
          <a:lstStyle/>
          <a:p>
            <a:endParaRPr lang="en-US" sz="1688"/>
          </a:p>
        </p:txBody>
      </p:sp>
      <p:sp>
        <p:nvSpPr>
          <p:cNvPr id="47138" name="Freeform 51">
            <a:extLst>
              <a:ext uri="{FF2B5EF4-FFF2-40B4-BE49-F238E27FC236}">
                <a16:creationId xmlns:a16="http://schemas.microsoft.com/office/drawing/2014/main" id="{4FA658E5-3239-4868-A2EA-F950EB368BB4}"/>
              </a:ext>
            </a:extLst>
          </p:cNvPr>
          <p:cNvSpPr>
            <a:spLocks/>
          </p:cNvSpPr>
          <p:nvPr/>
        </p:nvSpPr>
        <p:spPr bwMode="auto">
          <a:xfrm>
            <a:off x="8373071" y="3856137"/>
            <a:ext cx="46137" cy="46136"/>
          </a:xfrm>
          <a:custGeom>
            <a:avLst/>
            <a:gdLst>
              <a:gd name="T0" fmla="*/ 49213 w 31"/>
              <a:gd name="T1" fmla="*/ 25400 h 31"/>
              <a:gd name="T2" fmla="*/ 42863 w 31"/>
              <a:gd name="T3" fmla="*/ 36512 h 31"/>
              <a:gd name="T4" fmla="*/ 42863 w 31"/>
              <a:gd name="T5" fmla="*/ 42862 h 31"/>
              <a:gd name="T6" fmla="*/ 30163 w 31"/>
              <a:gd name="T7" fmla="*/ 42862 h 31"/>
              <a:gd name="T8" fmla="*/ 23813 w 31"/>
              <a:gd name="T9" fmla="*/ 49212 h 31"/>
              <a:gd name="T10" fmla="*/ 17463 w 31"/>
              <a:gd name="T11" fmla="*/ 42862 h 31"/>
              <a:gd name="T12" fmla="*/ 11113 w 31"/>
              <a:gd name="T13" fmla="*/ 42862 h 31"/>
              <a:gd name="T14" fmla="*/ 4763 w 31"/>
              <a:gd name="T15" fmla="*/ 36512 h 31"/>
              <a:gd name="T16" fmla="*/ 0 w 31"/>
              <a:gd name="T17" fmla="*/ 25400 h 31"/>
              <a:gd name="T18" fmla="*/ 4763 w 31"/>
              <a:gd name="T19" fmla="*/ 12700 h 31"/>
              <a:gd name="T20" fmla="*/ 11113 w 31"/>
              <a:gd name="T21" fmla="*/ 6350 h 31"/>
              <a:gd name="T22" fmla="*/ 17463 w 31"/>
              <a:gd name="T23" fmla="*/ 0 h 31"/>
              <a:gd name="T24" fmla="*/ 23813 w 31"/>
              <a:gd name="T25" fmla="*/ 0 h 31"/>
              <a:gd name="T26" fmla="*/ 30163 w 31"/>
              <a:gd name="T27" fmla="*/ 0 h 31"/>
              <a:gd name="T28" fmla="*/ 42863 w 31"/>
              <a:gd name="T29" fmla="*/ 6350 h 31"/>
              <a:gd name="T30" fmla="*/ 42863 w 31"/>
              <a:gd name="T31" fmla="*/ 12700 h 31"/>
              <a:gd name="T32" fmla="*/ 49213 w 31"/>
              <a:gd name="T33" fmla="*/ 25400 h 3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1" h="31">
                <a:moveTo>
                  <a:pt x="31" y="16"/>
                </a:moveTo>
                <a:lnTo>
                  <a:pt x="27" y="23"/>
                </a:lnTo>
                <a:lnTo>
                  <a:pt x="27" y="27"/>
                </a:lnTo>
                <a:lnTo>
                  <a:pt x="19" y="27"/>
                </a:lnTo>
                <a:lnTo>
                  <a:pt x="15" y="31"/>
                </a:lnTo>
                <a:lnTo>
                  <a:pt x="11" y="27"/>
                </a:lnTo>
                <a:lnTo>
                  <a:pt x="7" y="27"/>
                </a:lnTo>
                <a:lnTo>
                  <a:pt x="3" y="23"/>
                </a:lnTo>
                <a:lnTo>
                  <a:pt x="0" y="16"/>
                </a:lnTo>
                <a:lnTo>
                  <a:pt x="3" y="8"/>
                </a:lnTo>
                <a:lnTo>
                  <a:pt x="7" y="4"/>
                </a:lnTo>
                <a:lnTo>
                  <a:pt x="11" y="0"/>
                </a:lnTo>
                <a:lnTo>
                  <a:pt x="15" y="0"/>
                </a:lnTo>
                <a:lnTo>
                  <a:pt x="19" y="0"/>
                </a:lnTo>
                <a:lnTo>
                  <a:pt x="27" y="4"/>
                </a:lnTo>
                <a:lnTo>
                  <a:pt x="27" y="8"/>
                </a:lnTo>
                <a:lnTo>
                  <a:pt x="31" y="16"/>
                </a:lnTo>
                <a:close/>
              </a:path>
            </a:pathLst>
          </a:custGeom>
          <a:solidFill>
            <a:srgbClr val="000000"/>
          </a:solidFill>
          <a:ln w="0">
            <a:solidFill>
              <a:srgbClr val="000000"/>
            </a:solidFill>
            <a:prstDash val="solid"/>
            <a:round/>
            <a:headEnd/>
            <a:tailEnd/>
          </a:ln>
        </p:spPr>
        <p:txBody>
          <a:bodyPr/>
          <a:lstStyle/>
          <a:p>
            <a:endParaRPr lang="en-US" sz="1688"/>
          </a:p>
        </p:txBody>
      </p:sp>
      <p:sp>
        <p:nvSpPr>
          <p:cNvPr id="47139" name="Freeform 52">
            <a:extLst>
              <a:ext uri="{FF2B5EF4-FFF2-40B4-BE49-F238E27FC236}">
                <a16:creationId xmlns:a16="http://schemas.microsoft.com/office/drawing/2014/main" id="{118E9FC6-31F2-42EF-9096-E2176BA02DEB}"/>
              </a:ext>
            </a:extLst>
          </p:cNvPr>
          <p:cNvSpPr>
            <a:spLocks/>
          </p:cNvSpPr>
          <p:nvPr/>
        </p:nvSpPr>
        <p:spPr bwMode="auto">
          <a:xfrm>
            <a:off x="8256985" y="3856137"/>
            <a:ext cx="40184" cy="46136"/>
          </a:xfrm>
          <a:custGeom>
            <a:avLst/>
            <a:gdLst>
              <a:gd name="T0" fmla="*/ 42863 w 27"/>
              <a:gd name="T1" fmla="*/ 25400 h 31"/>
              <a:gd name="T2" fmla="*/ 42863 w 27"/>
              <a:gd name="T3" fmla="*/ 30162 h 31"/>
              <a:gd name="T4" fmla="*/ 36513 w 27"/>
              <a:gd name="T5" fmla="*/ 42862 h 31"/>
              <a:gd name="T6" fmla="*/ 30163 w 27"/>
              <a:gd name="T7" fmla="*/ 42862 h 31"/>
              <a:gd name="T8" fmla="*/ 19050 w 27"/>
              <a:gd name="T9" fmla="*/ 49212 h 31"/>
              <a:gd name="T10" fmla="*/ 12700 w 27"/>
              <a:gd name="T11" fmla="*/ 42862 h 31"/>
              <a:gd name="T12" fmla="*/ 6350 w 27"/>
              <a:gd name="T13" fmla="*/ 42862 h 31"/>
              <a:gd name="T14" fmla="*/ 0 w 27"/>
              <a:gd name="T15" fmla="*/ 30162 h 31"/>
              <a:gd name="T16" fmla="*/ 0 w 27"/>
              <a:gd name="T17" fmla="*/ 25400 h 31"/>
              <a:gd name="T18" fmla="*/ 0 w 27"/>
              <a:gd name="T19" fmla="*/ 12700 h 31"/>
              <a:gd name="T20" fmla="*/ 6350 w 27"/>
              <a:gd name="T21" fmla="*/ 6350 h 31"/>
              <a:gd name="T22" fmla="*/ 12700 w 27"/>
              <a:gd name="T23" fmla="*/ 0 h 31"/>
              <a:gd name="T24" fmla="*/ 19050 w 27"/>
              <a:gd name="T25" fmla="*/ 0 h 31"/>
              <a:gd name="T26" fmla="*/ 30163 w 27"/>
              <a:gd name="T27" fmla="*/ 0 h 31"/>
              <a:gd name="T28" fmla="*/ 36513 w 27"/>
              <a:gd name="T29" fmla="*/ 6350 h 31"/>
              <a:gd name="T30" fmla="*/ 42863 w 27"/>
              <a:gd name="T31" fmla="*/ 12700 h 31"/>
              <a:gd name="T32" fmla="*/ 42863 w 27"/>
              <a:gd name="T33" fmla="*/ 25400 h 3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7" h="31">
                <a:moveTo>
                  <a:pt x="27" y="16"/>
                </a:moveTo>
                <a:lnTo>
                  <a:pt x="27" y="19"/>
                </a:lnTo>
                <a:lnTo>
                  <a:pt x="23" y="27"/>
                </a:lnTo>
                <a:lnTo>
                  <a:pt x="19" y="27"/>
                </a:lnTo>
                <a:lnTo>
                  <a:pt x="12" y="31"/>
                </a:lnTo>
                <a:lnTo>
                  <a:pt x="8" y="27"/>
                </a:lnTo>
                <a:lnTo>
                  <a:pt x="4" y="27"/>
                </a:lnTo>
                <a:lnTo>
                  <a:pt x="0" y="19"/>
                </a:lnTo>
                <a:lnTo>
                  <a:pt x="0" y="16"/>
                </a:lnTo>
                <a:lnTo>
                  <a:pt x="0" y="8"/>
                </a:lnTo>
                <a:lnTo>
                  <a:pt x="4" y="4"/>
                </a:lnTo>
                <a:lnTo>
                  <a:pt x="8" y="0"/>
                </a:lnTo>
                <a:lnTo>
                  <a:pt x="12" y="0"/>
                </a:lnTo>
                <a:lnTo>
                  <a:pt x="19" y="0"/>
                </a:lnTo>
                <a:lnTo>
                  <a:pt x="23" y="4"/>
                </a:lnTo>
                <a:lnTo>
                  <a:pt x="27" y="8"/>
                </a:lnTo>
                <a:lnTo>
                  <a:pt x="27" y="16"/>
                </a:lnTo>
                <a:close/>
              </a:path>
            </a:pathLst>
          </a:custGeom>
          <a:solidFill>
            <a:srgbClr val="000000"/>
          </a:solidFill>
          <a:ln w="0">
            <a:solidFill>
              <a:srgbClr val="000000"/>
            </a:solidFill>
            <a:prstDash val="solid"/>
            <a:round/>
            <a:headEnd/>
            <a:tailEnd/>
          </a:ln>
        </p:spPr>
        <p:txBody>
          <a:bodyPr/>
          <a:lstStyle/>
          <a:p>
            <a:endParaRPr lang="en-US" sz="1688"/>
          </a:p>
        </p:txBody>
      </p:sp>
      <p:sp>
        <p:nvSpPr>
          <p:cNvPr id="47140" name="Freeform 53">
            <a:extLst>
              <a:ext uri="{FF2B5EF4-FFF2-40B4-BE49-F238E27FC236}">
                <a16:creationId xmlns:a16="http://schemas.microsoft.com/office/drawing/2014/main" id="{66E24861-CCB3-4C91-B4ED-7C96D52B2856}"/>
              </a:ext>
            </a:extLst>
          </p:cNvPr>
          <p:cNvSpPr>
            <a:spLocks/>
          </p:cNvSpPr>
          <p:nvPr/>
        </p:nvSpPr>
        <p:spPr bwMode="auto">
          <a:xfrm>
            <a:off x="8377535" y="3862090"/>
            <a:ext cx="29766" cy="34230"/>
          </a:xfrm>
          <a:custGeom>
            <a:avLst/>
            <a:gdLst>
              <a:gd name="T0" fmla="*/ 31750 w 20"/>
              <a:gd name="T1" fmla="*/ 19050 h 23"/>
              <a:gd name="T2" fmla="*/ 31750 w 20"/>
              <a:gd name="T3" fmla="*/ 23812 h 23"/>
              <a:gd name="T4" fmla="*/ 25400 w 20"/>
              <a:gd name="T5" fmla="*/ 30162 h 23"/>
              <a:gd name="T6" fmla="*/ 19050 w 20"/>
              <a:gd name="T7" fmla="*/ 36512 h 23"/>
              <a:gd name="T8" fmla="*/ 12700 w 20"/>
              <a:gd name="T9" fmla="*/ 36512 h 23"/>
              <a:gd name="T10" fmla="*/ 6350 w 20"/>
              <a:gd name="T11" fmla="*/ 36512 h 23"/>
              <a:gd name="T12" fmla="*/ 0 w 20"/>
              <a:gd name="T13" fmla="*/ 30162 h 23"/>
              <a:gd name="T14" fmla="*/ 0 w 20"/>
              <a:gd name="T15" fmla="*/ 23812 h 23"/>
              <a:gd name="T16" fmla="*/ 0 w 20"/>
              <a:gd name="T17" fmla="*/ 19050 h 23"/>
              <a:gd name="T18" fmla="*/ 0 w 20"/>
              <a:gd name="T19" fmla="*/ 6350 h 23"/>
              <a:gd name="T20" fmla="*/ 0 w 20"/>
              <a:gd name="T21" fmla="*/ 6350 h 23"/>
              <a:gd name="T22" fmla="*/ 6350 w 20"/>
              <a:gd name="T23" fmla="*/ 0 h 23"/>
              <a:gd name="T24" fmla="*/ 12700 w 20"/>
              <a:gd name="T25" fmla="*/ 0 h 23"/>
              <a:gd name="T26" fmla="*/ 19050 w 20"/>
              <a:gd name="T27" fmla="*/ 0 h 23"/>
              <a:gd name="T28" fmla="*/ 25400 w 20"/>
              <a:gd name="T29" fmla="*/ 6350 h 23"/>
              <a:gd name="T30" fmla="*/ 31750 w 20"/>
              <a:gd name="T31" fmla="*/ 6350 h 23"/>
              <a:gd name="T32" fmla="*/ 31750 w 20"/>
              <a:gd name="T33" fmla="*/ 19050 h 2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0" h="23">
                <a:moveTo>
                  <a:pt x="20" y="12"/>
                </a:moveTo>
                <a:lnTo>
                  <a:pt x="20" y="15"/>
                </a:lnTo>
                <a:lnTo>
                  <a:pt x="16" y="19"/>
                </a:lnTo>
                <a:lnTo>
                  <a:pt x="12" y="23"/>
                </a:lnTo>
                <a:lnTo>
                  <a:pt x="8" y="23"/>
                </a:lnTo>
                <a:lnTo>
                  <a:pt x="4" y="23"/>
                </a:lnTo>
                <a:lnTo>
                  <a:pt x="0" y="19"/>
                </a:lnTo>
                <a:lnTo>
                  <a:pt x="0" y="15"/>
                </a:lnTo>
                <a:lnTo>
                  <a:pt x="0" y="12"/>
                </a:lnTo>
                <a:lnTo>
                  <a:pt x="0" y="4"/>
                </a:lnTo>
                <a:lnTo>
                  <a:pt x="4" y="0"/>
                </a:lnTo>
                <a:lnTo>
                  <a:pt x="8" y="0"/>
                </a:lnTo>
                <a:lnTo>
                  <a:pt x="12" y="0"/>
                </a:lnTo>
                <a:lnTo>
                  <a:pt x="16" y="4"/>
                </a:lnTo>
                <a:lnTo>
                  <a:pt x="20" y="4"/>
                </a:lnTo>
                <a:lnTo>
                  <a:pt x="20" y="12"/>
                </a:lnTo>
                <a:close/>
              </a:path>
            </a:pathLst>
          </a:custGeom>
          <a:solidFill>
            <a:srgbClr val="00EBF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47141" name="Freeform 54">
            <a:extLst>
              <a:ext uri="{FF2B5EF4-FFF2-40B4-BE49-F238E27FC236}">
                <a16:creationId xmlns:a16="http://schemas.microsoft.com/office/drawing/2014/main" id="{CE409182-1FB0-4DBF-A699-44AA6BAE26E3}"/>
              </a:ext>
            </a:extLst>
          </p:cNvPr>
          <p:cNvSpPr>
            <a:spLocks/>
          </p:cNvSpPr>
          <p:nvPr/>
        </p:nvSpPr>
        <p:spPr bwMode="auto">
          <a:xfrm>
            <a:off x="8256985" y="3856137"/>
            <a:ext cx="34231" cy="40183"/>
          </a:xfrm>
          <a:custGeom>
            <a:avLst/>
            <a:gdLst>
              <a:gd name="T0" fmla="*/ 36513 w 23"/>
              <a:gd name="T1" fmla="*/ 19050 h 27"/>
              <a:gd name="T2" fmla="*/ 36513 w 23"/>
              <a:gd name="T3" fmla="*/ 30162 h 27"/>
              <a:gd name="T4" fmla="*/ 30163 w 23"/>
              <a:gd name="T5" fmla="*/ 36512 h 27"/>
              <a:gd name="T6" fmla="*/ 25400 w 23"/>
              <a:gd name="T7" fmla="*/ 36512 h 27"/>
              <a:gd name="T8" fmla="*/ 19050 w 23"/>
              <a:gd name="T9" fmla="*/ 42862 h 27"/>
              <a:gd name="T10" fmla="*/ 12700 w 23"/>
              <a:gd name="T11" fmla="*/ 36512 h 27"/>
              <a:gd name="T12" fmla="*/ 6350 w 23"/>
              <a:gd name="T13" fmla="*/ 36512 h 27"/>
              <a:gd name="T14" fmla="*/ 0 w 23"/>
              <a:gd name="T15" fmla="*/ 30162 h 27"/>
              <a:gd name="T16" fmla="*/ 0 w 23"/>
              <a:gd name="T17" fmla="*/ 19050 h 27"/>
              <a:gd name="T18" fmla="*/ 0 w 23"/>
              <a:gd name="T19" fmla="*/ 12700 h 27"/>
              <a:gd name="T20" fmla="*/ 6350 w 23"/>
              <a:gd name="T21" fmla="*/ 6350 h 27"/>
              <a:gd name="T22" fmla="*/ 12700 w 23"/>
              <a:gd name="T23" fmla="*/ 0 h 27"/>
              <a:gd name="T24" fmla="*/ 19050 w 23"/>
              <a:gd name="T25" fmla="*/ 0 h 27"/>
              <a:gd name="T26" fmla="*/ 25400 w 23"/>
              <a:gd name="T27" fmla="*/ 0 h 27"/>
              <a:gd name="T28" fmla="*/ 30163 w 23"/>
              <a:gd name="T29" fmla="*/ 6350 h 27"/>
              <a:gd name="T30" fmla="*/ 36513 w 23"/>
              <a:gd name="T31" fmla="*/ 12700 h 27"/>
              <a:gd name="T32" fmla="*/ 36513 w 23"/>
              <a:gd name="T33" fmla="*/ 19050 h 2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3" h="27">
                <a:moveTo>
                  <a:pt x="23" y="12"/>
                </a:moveTo>
                <a:lnTo>
                  <a:pt x="23" y="19"/>
                </a:lnTo>
                <a:lnTo>
                  <a:pt x="19" y="23"/>
                </a:lnTo>
                <a:lnTo>
                  <a:pt x="16" y="23"/>
                </a:lnTo>
                <a:lnTo>
                  <a:pt x="12" y="27"/>
                </a:lnTo>
                <a:lnTo>
                  <a:pt x="8" y="23"/>
                </a:lnTo>
                <a:lnTo>
                  <a:pt x="4" y="23"/>
                </a:lnTo>
                <a:lnTo>
                  <a:pt x="0" y="19"/>
                </a:lnTo>
                <a:lnTo>
                  <a:pt x="0" y="12"/>
                </a:lnTo>
                <a:lnTo>
                  <a:pt x="0" y="8"/>
                </a:lnTo>
                <a:lnTo>
                  <a:pt x="4" y="4"/>
                </a:lnTo>
                <a:lnTo>
                  <a:pt x="8" y="0"/>
                </a:lnTo>
                <a:lnTo>
                  <a:pt x="12" y="0"/>
                </a:lnTo>
                <a:lnTo>
                  <a:pt x="16" y="0"/>
                </a:lnTo>
                <a:lnTo>
                  <a:pt x="19" y="4"/>
                </a:lnTo>
                <a:lnTo>
                  <a:pt x="23" y="8"/>
                </a:lnTo>
                <a:lnTo>
                  <a:pt x="23" y="12"/>
                </a:lnTo>
                <a:close/>
              </a:path>
            </a:pathLst>
          </a:custGeom>
          <a:solidFill>
            <a:srgbClr val="00EBF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47142" name="Freeform 55">
            <a:extLst>
              <a:ext uri="{FF2B5EF4-FFF2-40B4-BE49-F238E27FC236}">
                <a16:creationId xmlns:a16="http://schemas.microsoft.com/office/drawing/2014/main" id="{F916F3B1-0CA8-477B-87F5-9C1CF4C5D115}"/>
              </a:ext>
            </a:extLst>
          </p:cNvPr>
          <p:cNvSpPr>
            <a:spLocks/>
          </p:cNvSpPr>
          <p:nvPr/>
        </p:nvSpPr>
        <p:spPr bwMode="auto">
          <a:xfrm>
            <a:off x="8349258" y="4058544"/>
            <a:ext cx="40184" cy="40183"/>
          </a:xfrm>
          <a:custGeom>
            <a:avLst/>
            <a:gdLst>
              <a:gd name="T0" fmla="*/ 42863 w 27"/>
              <a:gd name="T1" fmla="*/ 25400 h 27"/>
              <a:gd name="T2" fmla="*/ 42863 w 27"/>
              <a:gd name="T3" fmla="*/ 31750 h 27"/>
              <a:gd name="T4" fmla="*/ 36513 w 27"/>
              <a:gd name="T5" fmla="*/ 42862 h 27"/>
              <a:gd name="T6" fmla="*/ 30163 w 27"/>
              <a:gd name="T7" fmla="*/ 42862 h 27"/>
              <a:gd name="T8" fmla="*/ 19050 w 27"/>
              <a:gd name="T9" fmla="*/ 42862 h 27"/>
              <a:gd name="T10" fmla="*/ 12700 w 27"/>
              <a:gd name="T11" fmla="*/ 42862 h 27"/>
              <a:gd name="T12" fmla="*/ 6350 w 27"/>
              <a:gd name="T13" fmla="*/ 42862 h 27"/>
              <a:gd name="T14" fmla="*/ 0 w 27"/>
              <a:gd name="T15" fmla="*/ 31750 h 27"/>
              <a:gd name="T16" fmla="*/ 0 w 27"/>
              <a:gd name="T17" fmla="*/ 25400 h 27"/>
              <a:gd name="T18" fmla="*/ 0 w 27"/>
              <a:gd name="T19" fmla="*/ 12700 h 27"/>
              <a:gd name="T20" fmla="*/ 6350 w 27"/>
              <a:gd name="T21" fmla="*/ 6350 h 27"/>
              <a:gd name="T22" fmla="*/ 12700 w 27"/>
              <a:gd name="T23" fmla="*/ 0 h 27"/>
              <a:gd name="T24" fmla="*/ 19050 w 27"/>
              <a:gd name="T25" fmla="*/ 0 h 27"/>
              <a:gd name="T26" fmla="*/ 30163 w 27"/>
              <a:gd name="T27" fmla="*/ 0 h 27"/>
              <a:gd name="T28" fmla="*/ 36513 w 27"/>
              <a:gd name="T29" fmla="*/ 6350 h 27"/>
              <a:gd name="T30" fmla="*/ 42863 w 27"/>
              <a:gd name="T31" fmla="*/ 12700 h 27"/>
              <a:gd name="T32" fmla="*/ 42863 w 27"/>
              <a:gd name="T33" fmla="*/ 25400 h 2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7" h="27">
                <a:moveTo>
                  <a:pt x="27" y="16"/>
                </a:moveTo>
                <a:lnTo>
                  <a:pt x="27" y="20"/>
                </a:lnTo>
                <a:lnTo>
                  <a:pt x="23" y="27"/>
                </a:lnTo>
                <a:lnTo>
                  <a:pt x="19" y="27"/>
                </a:lnTo>
                <a:lnTo>
                  <a:pt x="12" y="27"/>
                </a:lnTo>
                <a:lnTo>
                  <a:pt x="8" y="27"/>
                </a:lnTo>
                <a:lnTo>
                  <a:pt x="4" y="27"/>
                </a:lnTo>
                <a:lnTo>
                  <a:pt x="0" y="20"/>
                </a:lnTo>
                <a:lnTo>
                  <a:pt x="0" y="16"/>
                </a:lnTo>
                <a:lnTo>
                  <a:pt x="0" y="8"/>
                </a:lnTo>
                <a:lnTo>
                  <a:pt x="4" y="4"/>
                </a:lnTo>
                <a:lnTo>
                  <a:pt x="8" y="0"/>
                </a:lnTo>
                <a:lnTo>
                  <a:pt x="12" y="0"/>
                </a:lnTo>
                <a:lnTo>
                  <a:pt x="19" y="0"/>
                </a:lnTo>
                <a:lnTo>
                  <a:pt x="23" y="4"/>
                </a:lnTo>
                <a:lnTo>
                  <a:pt x="27" y="8"/>
                </a:lnTo>
                <a:lnTo>
                  <a:pt x="27" y="16"/>
                </a:lnTo>
                <a:close/>
              </a:path>
            </a:pathLst>
          </a:custGeom>
          <a:solidFill>
            <a:srgbClr val="000000"/>
          </a:solidFill>
          <a:ln w="0">
            <a:solidFill>
              <a:srgbClr val="000000"/>
            </a:solidFill>
            <a:prstDash val="solid"/>
            <a:round/>
            <a:headEnd/>
            <a:tailEnd/>
          </a:ln>
        </p:spPr>
        <p:txBody>
          <a:bodyPr/>
          <a:lstStyle/>
          <a:p>
            <a:endParaRPr lang="en-US" sz="1688"/>
          </a:p>
        </p:txBody>
      </p:sp>
      <p:sp>
        <p:nvSpPr>
          <p:cNvPr id="47143" name="Freeform 56">
            <a:extLst>
              <a:ext uri="{FF2B5EF4-FFF2-40B4-BE49-F238E27FC236}">
                <a16:creationId xmlns:a16="http://schemas.microsoft.com/office/drawing/2014/main" id="{64741949-0228-41A5-82FD-26CB6AFA9104}"/>
              </a:ext>
            </a:extLst>
          </p:cNvPr>
          <p:cNvSpPr>
            <a:spLocks/>
          </p:cNvSpPr>
          <p:nvPr/>
        </p:nvSpPr>
        <p:spPr bwMode="auto">
          <a:xfrm>
            <a:off x="8228708" y="4058544"/>
            <a:ext cx="40183" cy="40183"/>
          </a:xfrm>
          <a:custGeom>
            <a:avLst/>
            <a:gdLst>
              <a:gd name="T0" fmla="*/ 42862 w 27"/>
              <a:gd name="T1" fmla="*/ 19050 h 27"/>
              <a:gd name="T2" fmla="*/ 42862 w 27"/>
              <a:gd name="T3" fmla="*/ 31750 h 27"/>
              <a:gd name="T4" fmla="*/ 36512 w 27"/>
              <a:gd name="T5" fmla="*/ 36512 h 27"/>
              <a:gd name="T6" fmla="*/ 30162 w 27"/>
              <a:gd name="T7" fmla="*/ 42862 h 27"/>
              <a:gd name="T8" fmla="*/ 23812 w 27"/>
              <a:gd name="T9" fmla="*/ 42862 h 27"/>
              <a:gd name="T10" fmla="*/ 11112 w 27"/>
              <a:gd name="T11" fmla="*/ 42862 h 27"/>
              <a:gd name="T12" fmla="*/ 6350 w 27"/>
              <a:gd name="T13" fmla="*/ 36512 h 27"/>
              <a:gd name="T14" fmla="*/ 0 w 27"/>
              <a:gd name="T15" fmla="*/ 31750 h 27"/>
              <a:gd name="T16" fmla="*/ 0 w 27"/>
              <a:gd name="T17" fmla="*/ 19050 h 27"/>
              <a:gd name="T18" fmla="*/ 0 w 27"/>
              <a:gd name="T19" fmla="*/ 12700 h 27"/>
              <a:gd name="T20" fmla="*/ 6350 w 27"/>
              <a:gd name="T21" fmla="*/ 6350 h 27"/>
              <a:gd name="T22" fmla="*/ 11112 w 27"/>
              <a:gd name="T23" fmla="*/ 0 h 27"/>
              <a:gd name="T24" fmla="*/ 23812 w 27"/>
              <a:gd name="T25" fmla="*/ 0 h 27"/>
              <a:gd name="T26" fmla="*/ 30162 w 27"/>
              <a:gd name="T27" fmla="*/ 0 h 27"/>
              <a:gd name="T28" fmla="*/ 36512 w 27"/>
              <a:gd name="T29" fmla="*/ 6350 h 27"/>
              <a:gd name="T30" fmla="*/ 42862 w 27"/>
              <a:gd name="T31" fmla="*/ 12700 h 27"/>
              <a:gd name="T32" fmla="*/ 42862 w 27"/>
              <a:gd name="T33" fmla="*/ 19050 h 2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7" h="27">
                <a:moveTo>
                  <a:pt x="27" y="12"/>
                </a:moveTo>
                <a:lnTo>
                  <a:pt x="27" y="20"/>
                </a:lnTo>
                <a:lnTo>
                  <a:pt x="23" y="23"/>
                </a:lnTo>
                <a:lnTo>
                  <a:pt x="19" y="27"/>
                </a:lnTo>
                <a:lnTo>
                  <a:pt x="15" y="27"/>
                </a:lnTo>
                <a:lnTo>
                  <a:pt x="7" y="27"/>
                </a:lnTo>
                <a:lnTo>
                  <a:pt x="4" y="23"/>
                </a:lnTo>
                <a:lnTo>
                  <a:pt x="0" y="20"/>
                </a:lnTo>
                <a:lnTo>
                  <a:pt x="0" y="12"/>
                </a:lnTo>
                <a:lnTo>
                  <a:pt x="0" y="8"/>
                </a:lnTo>
                <a:lnTo>
                  <a:pt x="4" y="4"/>
                </a:lnTo>
                <a:lnTo>
                  <a:pt x="7" y="0"/>
                </a:lnTo>
                <a:lnTo>
                  <a:pt x="15" y="0"/>
                </a:lnTo>
                <a:lnTo>
                  <a:pt x="19" y="0"/>
                </a:lnTo>
                <a:lnTo>
                  <a:pt x="23" y="4"/>
                </a:lnTo>
                <a:lnTo>
                  <a:pt x="27" y="8"/>
                </a:lnTo>
                <a:lnTo>
                  <a:pt x="27" y="12"/>
                </a:lnTo>
                <a:close/>
              </a:path>
            </a:pathLst>
          </a:custGeom>
          <a:solidFill>
            <a:srgbClr val="000000"/>
          </a:solidFill>
          <a:ln w="0">
            <a:solidFill>
              <a:srgbClr val="000000"/>
            </a:solidFill>
            <a:prstDash val="solid"/>
            <a:round/>
            <a:headEnd/>
            <a:tailEnd/>
          </a:ln>
        </p:spPr>
        <p:txBody>
          <a:bodyPr/>
          <a:lstStyle/>
          <a:p>
            <a:endParaRPr lang="en-US" sz="1688"/>
          </a:p>
        </p:txBody>
      </p:sp>
      <p:sp>
        <p:nvSpPr>
          <p:cNvPr id="47144" name="Freeform 57">
            <a:extLst>
              <a:ext uri="{FF2B5EF4-FFF2-40B4-BE49-F238E27FC236}">
                <a16:creationId xmlns:a16="http://schemas.microsoft.com/office/drawing/2014/main" id="{3D8A3CB4-6945-41FC-A3D7-1ABE639F182B}"/>
              </a:ext>
            </a:extLst>
          </p:cNvPr>
          <p:cNvSpPr>
            <a:spLocks/>
          </p:cNvSpPr>
          <p:nvPr/>
        </p:nvSpPr>
        <p:spPr bwMode="auto">
          <a:xfrm>
            <a:off x="8349258" y="4064497"/>
            <a:ext cx="28278" cy="28277"/>
          </a:xfrm>
          <a:custGeom>
            <a:avLst/>
            <a:gdLst>
              <a:gd name="T0" fmla="*/ 30163 w 19"/>
              <a:gd name="T1" fmla="*/ 12700 h 19"/>
              <a:gd name="T2" fmla="*/ 30163 w 19"/>
              <a:gd name="T3" fmla="*/ 19050 h 19"/>
              <a:gd name="T4" fmla="*/ 30163 w 19"/>
              <a:gd name="T5" fmla="*/ 25400 h 19"/>
              <a:gd name="T6" fmla="*/ 25400 w 19"/>
              <a:gd name="T7" fmla="*/ 30162 h 19"/>
              <a:gd name="T8" fmla="*/ 19050 w 19"/>
              <a:gd name="T9" fmla="*/ 30162 h 19"/>
              <a:gd name="T10" fmla="*/ 12700 w 19"/>
              <a:gd name="T11" fmla="*/ 30162 h 19"/>
              <a:gd name="T12" fmla="*/ 6350 w 19"/>
              <a:gd name="T13" fmla="*/ 25400 h 19"/>
              <a:gd name="T14" fmla="*/ 0 w 19"/>
              <a:gd name="T15" fmla="*/ 19050 h 19"/>
              <a:gd name="T16" fmla="*/ 0 w 19"/>
              <a:gd name="T17" fmla="*/ 12700 h 19"/>
              <a:gd name="T18" fmla="*/ 0 w 19"/>
              <a:gd name="T19" fmla="*/ 6350 h 19"/>
              <a:gd name="T20" fmla="*/ 6350 w 19"/>
              <a:gd name="T21" fmla="*/ 0 h 19"/>
              <a:gd name="T22" fmla="*/ 12700 w 19"/>
              <a:gd name="T23" fmla="*/ 0 h 19"/>
              <a:gd name="T24" fmla="*/ 19050 w 19"/>
              <a:gd name="T25" fmla="*/ 0 h 19"/>
              <a:gd name="T26" fmla="*/ 25400 w 19"/>
              <a:gd name="T27" fmla="*/ 0 h 19"/>
              <a:gd name="T28" fmla="*/ 30163 w 19"/>
              <a:gd name="T29" fmla="*/ 0 h 19"/>
              <a:gd name="T30" fmla="*/ 30163 w 19"/>
              <a:gd name="T31" fmla="*/ 6350 h 19"/>
              <a:gd name="T32" fmla="*/ 30163 w 19"/>
              <a:gd name="T33" fmla="*/ 12700 h 1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9" h="19">
                <a:moveTo>
                  <a:pt x="19" y="8"/>
                </a:moveTo>
                <a:lnTo>
                  <a:pt x="19" y="12"/>
                </a:lnTo>
                <a:lnTo>
                  <a:pt x="19" y="16"/>
                </a:lnTo>
                <a:lnTo>
                  <a:pt x="16" y="19"/>
                </a:lnTo>
                <a:lnTo>
                  <a:pt x="12" y="19"/>
                </a:lnTo>
                <a:lnTo>
                  <a:pt x="8" y="19"/>
                </a:lnTo>
                <a:lnTo>
                  <a:pt x="4" y="16"/>
                </a:lnTo>
                <a:lnTo>
                  <a:pt x="0" y="12"/>
                </a:lnTo>
                <a:lnTo>
                  <a:pt x="0" y="8"/>
                </a:lnTo>
                <a:lnTo>
                  <a:pt x="0" y="4"/>
                </a:lnTo>
                <a:lnTo>
                  <a:pt x="4" y="0"/>
                </a:lnTo>
                <a:lnTo>
                  <a:pt x="8" y="0"/>
                </a:lnTo>
                <a:lnTo>
                  <a:pt x="12" y="0"/>
                </a:lnTo>
                <a:lnTo>
                  <a:pt x="16" y="0"/>
                </a:lnTo>
                <a:lnTo>
                  <a:pt x="19" y="0"/>
                </a:lnTo>
                <a:lnTo>
                  <a:pt x="19" y="4"/>
                </a:lnTo>
                <a:lnTo>
                  <a:pt x="19" y="8"/>
                </a:lnTo>
                <a:close/>
              </a:path>
            </a:pathLst>
          </a:custGeom>
          <a:solidFill>
            <a:srgbClr val="00EBF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47145" name="Freeform 58">
            <a:extLst>
              <a:ext uri="{FF2B5EF4-FFF2-40B4-BE49-F238E27FC236}">
                <a16:creationId xmlns:a16="http://schemas.microsoft.com/office/drawing/2014/main" id="{FD4A076A-EE28-4488-A207-D05045A0FF30}"/>
              </a:ext>
            </a:extLst>
          </p:cNvPr>
          <p:cNvSpPr>
            <a:spLocks/>
          </p:cNvSpPr>
          <p:nvPr/>
        </p:nvSpPr>
        <p:spPr bwMode="auto">
          <a:xfrm>
            <a:off x="8228708" y="4058543"/>
            <a:ext cx="34230" cy="34230"/>
          </a:xfrm>
          <a:custGeom>
            <a:avLst/>
            <a:gdLst>
              <a:gd name="T0" fmla="*/ 36512 w 23"/>
              <a:gd name="T1" fmla="*/ 19050 h 23"/>
              <a:gd name="T2" fmla="*/ 36512 w 23"/>
              <a:gd name="T3" fmla="*/ 25400 h 23"/>
              <a:gd name="T4" fmla="*/ 30162 w 23"/>
              <a:gd name="T5" fmla="*/ 36512 h 23"/>
              <a:gd name="T6" fmla="*/ 23812 w 23"/>
              <a:gd name="T7" fmla="*/ 36512 h 23"/>
              <a:gd name="T8" fmla="*/ 17462 w 23"/>
              <a:gd name="T9" fmla="*/ 36512 h 23"/>
              <a:gd name="T10" fmla="*/ 11112 w 23"/>
              <a:gd name="T11" fmla="*/ 36512 h 23"/>
              <a:gd name="T12" fmla="*/ 6350 w 23"/>
              <a:gd name="T13" fmla="*/ 36512 h 23"/>
              <a:gd name="T14" fmla="*/ 0 w 23"/>
              <a:gd name="T15" fmla="*/ 25400 h 23"/>
              <a:gd name="T16" fmla="*/ 0 w 23"/>
              <a:gd name="T17" fmla="*/ 19050 h 23"/>
              <a:gd name="T18" fmla="*/ 0 w 23"/>
              <a:gd name="T19" fmla="*/ 6350 h 23"/>
              <a:gd name="T20" fmla="*/ 6350 w 23"/>
              <a:gd name="T21" fmla="*/ 0 h 23"/>
              <a:gd name="T22" fmla="*/ 11112 w 23"/>
              <a:gd name="T23" fmla="*/ 0 h 23"/>
              <a:gd name="T24" fmla="*/ 17462 w 23"/>
              <a:gd name="T25" fmla="*/ 0 h 23"/>
              <a:gd name="T26" fmla="*/ 23812 w 23"/>
              <a:gd name="T27" fmla="*/ 0 h 23"/>
              <a:gd name="T28" fmla="*/ 30162 w 23"/>
              <a:gd name="T29" fmla="*/ 0 h 23"/>
              <a:gd name="T30" fmla="*/ 36512 w 23"/>
              <a:gd name="T31" fmla="*/ 6350 h 23"/>
              <a:gd name="T32" fmla="*/ 36512 w 23"/>
              <a:gd name="T33" fmla="*/ 19050 h 2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3" h="23">
                <a:moveTo>
                  <a:pt x="23" y="12"/>
                </a:moveTo>
                <a:lnTo>
                  <a:pt x="23" y="16"/>
                </a:lnTo>
                <a:lnTo>
                  <a:pt x="19" y="23"/>
                </a:lnTo>
                <a:lnTo>
                  <a:pt x="15" y="23"/>
                </a:lnTo>
                <a:lnTo>
                  <a:pt x="11" y="23"/>
                </a:lnTo>
                <a:lnTo>
                  <a:pt x="7" y="23"/>
                </a:lnTo>
                <a:lnTo>
                  <a:pt x="4" y="23"/>
                </a:lnTo>
                <a:lnTo>
                  <a:pt x="0" y="16"/>
                </a:lnTo>
                <a:lnTo>
                  <a:pt x="0" y="12"/>
                </a:lnTo>
                <a:lnTo>
                  <a:pt x="0" y="4"/>
                </a:lnTo>
                <a:lnTo>
                  <a:pt x="4" y="0"/>
                </a:lnTo>
                <a:lnTo>
                  <a:pt x="7" y="0"/>
                </a:lnTo>
                <a:lnTo>
                  <a:pt x="11" y="0"/>
                </a:lnTo>
                <a:lnTo>
                  <a:pt x="15" y="0"/>
                </a:lnTo>
                <a:lnTo>
                  <a:pt x="19" y="0"/>
                </a:lnTo>
                <a:lnTo>
                  <a:pt x="23" y="4"/>
                </a:lnTo>
                <a:lnTo>
                  <a:pt x="23" y="12"/>
                </a:lnTo>
                <a:close/>
              </a:path>
            </a:pathLst>
          </a:custGeom>
          <a:solidFill>
            <a:srgbClr val="00EBF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47146" name="Freeform 59">
            <a:extLst>
              <a:ext uri="{FF2B5EF4-FFF2-40B4-BE49-F238E27FC236}">
                <a16:creationId xmlns:a16="http://schemas.microsoft.com/office/drawing/2014/main" id="{1EA27D4F-4492-4A86-8B4A-9D25741CC769}"/>
              </a:ext>
            </a:extLst>
          </p:cNvPr>
          <p:cNvSpPr>
            <a:spLocks/>
          </p:cNvSpPr>
          <p:nvPr/>
        </p:nvSpPr>
        <p:spPr bwMode="auto">
          <a:xfrm>
            <a:off x="8337352" y="4260950"/>
            <a:ext cx="40184" cy="46136"/>
          </a:xfrm>
          <a:custGeom>
            <a:avLst/>
            <a:gdLst>
              <a:gd name="T0" fmla="*/ 42863 w 27"/>
              <a:gd name="T1" fmla="*/ 25400 h 31"/>
              <a:gd name="T2" fmla="*/ 42863 w 27"/>
              <a:gd name="T3" fmla="*/ 36512 h 31"/>
              <a:gd name="T4" fmla="*/ 38100 w 27"/>
              <a:gd name="T5" fmla="*/ 42862 h 31"/>
              <a:gd name="T6" fmla="*/ 31750 w 27"/>
              <a:gd name="T7" fmla="*/ 49212 h 31"/>
              <a:gd name="T8" fmla="*/ 25400 w 27"/>
              <a:gd name="T9" fmla="*/ 49212 h 31"/>
              <a:gd name="T10" fmla="*/ 12700 w 27"/>
              <a:gd name="T11" fmla="*/ 49212 h 31"/>
              <a:gd name="T12" fmla="*/ 6350 w 27"/>
              <a:gd name="T13" fmla="*/ 42862 h 31"/>
              <a:gd name="T14" fmla="*/ 0 w 27"/>
              <a:gd name="T15" fmla="*/ 36512 h 31"/>
              <a:gd name="T16" fmla="*/ 0 w 27"/>
              <a:gd name="T17" fmla="*/ 25400 h 31"/>
              <a:gd name="T18" fmla="*/ 0 w 27"/>
              <a:gd name="T19" fmla="*/ 19050 h 31"/>
              <a:gd name="T20" fmla="*/ 6350 w 27"/>
              <a:gd name="T21" fmla="*/ 6350 h 31"/>
              <a:gd name="T22" fmla="*/ 12700 w 27"/>
              <a:gd name="T23" fmla="*/ 6350 h 31"/>
              <a:gd name="T24" fmla="*/ 25400 w 27"/>
              <a:gd name="T25" fmla="*/ 0 h 31"/>
              <a:gd name="T26" fmla="*/ 31750 w 27"/>
              <a:gd name="T27" fmla="*/ 6350 h 31"/>
              <a:gd name="T28" fmla="*/ 38100 w 27"/>
              <a:gd name="T29" fmla="*/ 6350 h 31"/>
              <a:gd name="T30" fmla="*/ 42863 w 27"/>
              <a:gd name="T31" fmla="*/ 19050 h 31"/>
              <a:gd name="T32" fmla="*/ 42863 w 27"/>
              <a:gd name="T33" fmla="*/ 25400 h 3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7" h="31">
                <a:moveTo>
                  <a:pt x="27" y="16"/>
                </a:moveTo>
                <a:lnTo>
                  <a:pt x="27" y="23"/>
                </a:lnTo>
                <a:lnTo>
                  <a:pt x="24" y="27"/>
                </a:lnTo>
                <a:lnTo>
                  <a:pt x="20" y="31"/>
                </a:lnTo>
                <a:lnTo>
                  <a:pt x="16" y="31"/>
                </a:lnTo>
                <a:lnTo>
                  <a:pt x="8" y="31"/>
                </a:lnTo>
                <a:lnTo>
                  <a:pt x="4" y="27"/>
                </a:lnTo>
                <a:lnTo>
                  <a:pt x="0" y="23"/>
                </a:lnTo>
                <a:lnTo>
                  <a:pt x="0" y="16"/>
                </a:lnTo>
                <a:lnTo>
                  <a:pt x="0" y="12"/>
                </a:lnTo>
                <a:lnTo>
                  <a:pt x="4" y="4"/>
                </a:lnTo>
                <a:lnTo>
                  <a:pt x="8" y="4"/>
                </a:lnTo>
                <a:lnTo>
                  <a:pt x="16" y="0"/>
                </a:lnTo>
                <a:lnTo>
                  <a:pt x="20" y="4"/>
                </a:lnTo>
                <a:lnTo>
                  <a:pt x="24" y="4"/>
                </a:lnTo>
                <a:lnTo>
                  <a:pt x="27" y="12"/>
                </a:lnTo>
                <a:lnTo>
                  <a:pt x="27" y="16"/>
                </a:lnTo>
                <a:close/>
              </a:path>
            </a:pathLst>
          </a:custGeom>
          <a:solidFill>
            <a:srgbClr val="000000"/>
          </a:solidFill>
          <a:ln w="0">
            <a:solidFill>
              <a:srgbClr val="000000"/>
            </a:solidFill>
            <a:prstDash val="solid"/>
            <a:round/>
            <a:headEnd/>
            <a:tailEnd/>
          </a:ln>
        </p:spPr>
        <p:txBody>
          <a:bodyPr/>
          <a:lstStyle/>
          <a:p>
            <a:endParaRPr lang="en-US" sz="1688"/>
          </a:p>
        </p:txBody>
      </p:sp>
      <p:sp>
        <p:nvSpPr>
          <p:cNvPr id="47147" name="Freeform 60">
            <a:extLst>
              <a:ext uri="{FF2B5EF4-FFF2-40B4-BE49-F238E27FC236}">
                <a16:creationId xmlns:a16="http://schemas.microsoft.com/office/drawing/2014/main" id="{79FE4BB4-8E0C-4F39-A2ED-55E69F9F8487}"/>
              </a:ext>
            </a:extLst>
          </p:cNvPr>
          <p:cNvSpPr>
            <a:spLocks/>
          </p:cNvSpPr>
          <p:nvPr/>
        </p:nvSpPr>
        <p:spPr bwMode="auto">
          <a:xfrm>
            <a:off x="8222754" y="4260950"/>
            <a:ext cx="40183" cy="46136"/>
          </a:xfrm>
          <a:custGeom>
            <a:avLst/>
            <a:gdLst>
              <a:gd name="T0" fmla="*/ 42862 w 27"/>
              <a:gd name="T1" fmla="*/ 25400 h 31"/>
              <a:gd name="T2" fmla="*/ 42862 w 27"/>
              <a:gd name="T3" fmla="*/ 36512 h 31"/>
              <a:gd name="T4" fmla="*/ 36512 w 27"/>
              <a:gd name="T5" fmla="*/ 42862 h 31"/>
              <a:gd name="T6" fmla="*/ 30162 w 27"/>
              <a:gd name="T7" fmla="*/ 42862 h 31"/>
              <a:gd name="T8" fmla="*/ 17462 w 27"/>
              <a:gd name="T9" fmla="*/ 49212 h 31"/>
              <a:gd name="T10" fmla="*/ 12700 w 27"/>
              <a:gd name="T11" fmla="*/ 42862 h 31"/>
              <a:gd name="T12" fmla="*/ 6350 w 27"/>
              <a:gd name="T13" fmla="*/ 42862 h 31"/>
              <a:gd name="T14" fmla="*/ 0 w 27"/>
              <a:gd name="T15" fmla="*/ 36512 h 31"/>
              <a:gd name="T16" fmla="*/ 0 w 27"/>
              <a:gd name="T17" fmla="*/ 25400 h 31"/>
              <a:gd name="T18" fmla="*/ 0 w 27"/>
              <a:gd name="T19" fmla="*/ 12700 h 31"/>
              <a:gd name="T20" fmla="*/ 6350 w 27"/>
              <a:gd name="T21" fmla="*/ 6350 h 31"/>
              <a:gd name="T22" fmla="*/ 12700 w 27"/>
              <a:gd name="T23" fmla="*/ 0 h 31"/>
              <a:gd name="T24" fmla="*/ 17462 w 27"/>
              <a:gd name="T25" fmla="*/ 0 h 31"/>
              <a:gd name="T26" fmla="*/ 30162 w 27"/>
              <a:gd name="T27" fmla="*/ 0 h 31"/>
              <a:gd name="T28" fmla="*/ 36512 w 27"/>
              <a:gd name="T29" fmla="*/ 6350 h 31"/>
              <a:gd name="T30" fmla="*/ 42862 w 27"/>
              <a:gd name="T31" fmla="*/ 12700 h 31"/>
              <a:gd name="T32" fmla="*/ 42862 w 27"/>
              <a:gd name="T33" fmla="*/ 25400 h 3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7" h="31">
                <a:moveTo>
                  <a:pt x="27" y="16"/>
                </a:moveTo>
                <a:lnTo>
                  <a:pt x="27" y="23"/>
                </a:lnTo>
                <a:lnTo>
                  <a:pt x="23" y="27"/>
                </a:lnTo>
                <a:lnTo>
                  <a:pt x="19" y="27"/>
                </a:lnTo>
                <a:lnTo>
                  <a:pt x="11" y="31"/>
                </a:lnTo>
                <a:lnTo>
                  <a:pt x="8" y="27"/>
                </a:lnTo>
                <a:lnTo>
                  <a:pt x="4" y="27"/>
                </a:lnTo>
                <a:lnTo>
                  <a:pt x="0" y="23"/>
                </a:lnTo>
                <a:lnTo>
                  <a:pt x="0" y="16"/>
                </a:lnTo>
                <a:lnTo>
                  <a:pt x="0" y="8"/>
                </a:lnTo>
                <a:lnTo>
                  <a:pt x="4" y="4"/>
                </a:lnTo>
                <a:lnTo>
                  <a:pt x="8" y="0"/>
                </a:lnTo>
                <a:lnTo>
                  <a:pt x="11" y="0"/>
                </a:lnTo>
                <a:lnTo>
                  <a:pt x="19" y="0"/>
                </a:lnTo>
                <a:lnTo>
                  <a:pt x="23" y="4"/>
                </a:lnTo>
                <a:lnTo>
                  <a:pt x="27" y="8"/>
                </a:lnTo>
                <a:lnTo>
                  <a:pt x="27" y="16"/>
                </a:lnTo>
                <a:close/>
              </a:path>
            </a:pathLst>
          </a:custGeom>
          <a:solidFill>
            <a:srgbClr val="000000"/>
          </a:solidFill>
          <a:ln w="0">
            <a:solidFill>
              <a:srgbClr val="000000"/>
            </a:solidFill>
            <a:prstDash val="solid"/>
            <a:round/>
            <a:headEnd/>
            <a:tailEnd/>
          </a:ln>
        </p:spPr>
        <p:txBody>
          <a:bodyPr/>
          <a:lstStyle/>
          <a:p>
            <a:endParaRPr lang="en-US" sz="1688"/>
          </a:p>
        </p:txBody>
      </p:sp>
      <p:sp>
        <p:nvSpPr>
          <p:cNvPr id="47148" name="Freeform 61">
            <a:extLst>
              <a:ext uri="{FF2B5EF4-FFF2-40B4-BE49-F238E27FC236}">
                <a16:creationId xmlns:a16="http://schemas.microsoft.com/office/drawing/2014/main" id="{DAAD82B2-4933-48F3-A8CE-3FBADF7556D3}"/>
              </a:ext>
            </a:extLst>
          </p:cNvPr>
          <p:cNvSpPr>
            <a:spLocks/>
          </p:cNvSpPr>
          <p:nvPr/>
        </p:nvSpPr>
        <p:spPr bwMode="auto">
          <a:xfrm>
            <a:off x="8337351" y="4266903"/>
            <a:ext cx="35719" cy="34230"/>
          </a:xfrm>
          <a:custGeom>
            <a:avLst/>
            <a:gdLst>
              <a:gd name="T0" fmla="*/ 38100 w 24"/>
              <a:gd name="T1" fmla="*/ 19050 h 23"/>
              <a:gd name="T2" fmla="*/ 38100 w 24"/>
              <a:gd name="T3" fmla="*/ 25400 h 23"/>
              <a:gd name="T4" fmla="*/ 31750 w 24"/>
              <a:gd name="T5" fmla="*/ 30162 h 23"/>
              <a:gd name="T6" fmla="*/ 25400 w 24"/>
              <a:gd name="T7" fmla="*/ 36512 h 23"/>
              <a:gd name="T8" fmla="*/ 19050 w 24"/>
              <a:gd name="T9" fmla="*/ 36512 h 23"/>
              <a:gd name="T10" fmla="*/ 12700 w 24"/>
              <a:gd name="T11" fmla="*/ 36512 h 23"/>
              <a:gd name="T12" fmla="*/ 6350 w 24"/>
              <a:gd name="T13" fmla="*/ 30162 h 23"/>
              <a:gd name="T14" fmla="*/ 0 w 24"/>
              <a:gd name="T15" fmla="*/ 25400 h 23"/>
              <a:gd name="T16" fmla="*/ 0 w 24"/>
              <a:gd name="T17" fmla="*/ 19050 h 23"/>
              <a:gd name="T18" fmla="*/ 0 w 24"/>
              <a:gd name="T19" fmla="*/ 12700 h 23"/>
              <a:gd name="T20" fmla="*/ 6350 w 24"/>
              <a:gd name="T21" fmla="*/ 6350 h 23"/>
              <a:gd name="T22" fmla="*/ 12700 w 24"/>
              <a:gd name="T23" fmla="*/ 0 h 23"/>
              <a:gd name="T24" fmla="*/ 19050 w 24"/>
              <a:gd name="T25" fmla="*/ 0 h 23"/>
              <a:gd name="T26" fmla="*/ 25400 w 24"/>
              <a:gd name="T27" fmla="*/ 0 h 23"/>
              <a:gd name="T28" fmla="*/ 31750 w 24"/>
              <a:gd name="T29" fmla="*/ 6350 h 23"/>
              <a:gd name="T30" fmla="*/ 38100 w 24"/>
              <a:gd name="T31" fmla="*/ 12700 h 23"/>
              <a:gd name="T32" fmla="*/ 38100 w 24"/>
              <a:gd name="T33" fmla="*/ 19050 h 2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4" h="23">
                <a:moveTo>
                  <a:pt x="24" y="12"/>
                </a:moveTo>
                <a:lnTo>
                  <a:pt x="24" y="16"/>
                </a:lnTo>
                <a:lnTo>
                  <a:pt x="20" y="19"/>
                </a:lnTo>
                <a:lnTo>
                  <a:pt x="16" y="23"/>
                </a:lnTo>
                <a:lnTo>
                  <a:pt x="12" y="23"/>
                </a:lnTo>
                <a:lnTo>
                  <a:pt x="8" y="23"/>
                </a:lnTo>
                <a:lnTo>
                  <a:pt x="4" y="19"/>
                </a:lnTo>
                <a:lnTo>
                  <a:pt x="0" y="16"/>
                </a:lnTo>
                <a:lnTo>
                  <a:pt x="0" y="12"/>
                </a:lnTo>
                <a:lnTo>
                  <a:pt x="0" y="8"/>
                </a:lnTo>
                <a:lnTo>
                  <a:pt x="4" y="4"/>
                </a:lnTo>
                <a:lnTo>
                  <a:pt x="8" y="0"/>
                </a:lnTo>
                <a:lnTo>
                  <a:pt x="12" y="0"/>
                </a:lnTo>
                <a:lnTo>
                  <a:pt x="16" y="0"/>
                </a:lnTo>
                <a:lnTo>
                  <a:pt x="20" y="4"/>
                </a:lnTo>
                <a:lnTo>
                  <a:pt x="24" y="8"/>
                </a:lnTo>
                <a:lnTo>
                  <a:pt x="24" y="12"/>
                </a:lnTo>
                <a:close/>
              </a:path>
            </a:pathLst>
          </a:custGeom>
          <a:solidFill>
            <a:srgbClr val="00EBF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47149" name="Freeform 62">
            <a:extLst>
              <a:ext uri="{FF2B5EF4-FFF2-40B4-BE49-F238E27FC236}">
                <a16:creationId xmlns:a16="http://schemas.microsoft.com/office/drawing/2014/main" id="{5FE32820-8D25-47A0-8A5E-1876528140B8}"/>
              </a:ext>
            </a:extLst>
          </p:cNvPr>
          <p:cNvSpPr>
            <a:spLocks/>
          </p:cNvSpPr>
          <p:nvPr/>
        </p:nvSpPr>
        <p:spPr bwMode="auto">
          <a:xfrm>
            <a:off x="8222754" y="4260950"/>
            <a:ext cx="34230" cy="34230"/>
          </a:xfrm>
          <a:custGeom>
            <a:avLst/>
            <a:gdLst>
              <a:gd name="T0" fmla="*/ 36512 w 23"/>
              <a:gd name="T1" fmla="*/ 19050 h 23"/>
              <a:gd name="T2" fmla="*/ 36512 w 23"/>
              <a:gd name="T3" fmla="*/ 25400 h 23"/>
              <a:gd name="T4" fmla="*/ 30162 w 23"/>
              <a:gd name="T5" fmla="*/ 31750 h 23"/>
              <a:gd name="T6" fmla="*/ 23812 w 23"/>
              <a:gd name="T7" fmla="*/ 36512 h 23"/>
              <a:gd name="T8" fmla="*/ 17462 w 23"/>
              <a:gd name="T9" fmla="*/ 36512 h 23"/>
              <a:gd name="T10" fmla="*/ 12700 w 23"/>
              <a:gd name="T11" fmla="*/ 36512 h 23"/>
              <a:gd name="T12" fmla="*/ 6350 w 23"/>
              <a:gd name="T13" fmla="*/ 31750 h 23"/>
              <a:gd name="T14" fmla="*/ 0 w 23"/>
              <a:gd name="T15" fmla="*/ 25400 h 23"/>
              <a:gd name="T16" fmla="*/ 0 w 23"/>
              <a:gd name="T17" fmla="*/ 19050 h 23"/>
              <a:gd name="T18" fmla="*/ 0 w 23"/>
              <a:gd name="T19" fmla="*/ 12700 h 23"/>
              <a:gd name="T20" fmla="*/ 6350 w 23"/>
              <a:gd name="T21" fmla="*/ 6350 h 23"/>
              <a:gd name="T22" fmla="*/ 12700 w 23"/>
              <a:gd name="T23" fmla="*/ 0 h 23"/>
              <a:gd name="T24" fmla="*/ 17462 w 23"/>
              <a:gd name="T25" fmla="*/ 0 h 23"/>
              <a:gd name="T26" fmla="*/ 23812 w 23"/>
              <a:gd name="T27" fmla="*/ 0 h 23"/>
              <a:gd name="T28" fmla="*/ 30162 w 23"/>
              <a:gd name="T29" fmla="*/ 6350 h 23"/>
              <a:gd name="T30" fmla="*/ 36512 w 23"/>
              <a:gd name="T31" fmla="*/ 12700 h 23"/>
              <a:gd name="T32" fmla="*/ 36512 w 23"/>
              <a:gd name="T33" fmla="*/ 19050 h 2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3" h="23">
                <a:moveTo>
                  <a:pt x="23" y="12"/>
                </a:moveTo>
                <a:lnTo>
                  <a:pt x="23" y="16"/>
                </a:lnTo>
                <a:lnTo>
                  <a:pt x="19" y="20"/>
                </a:lnTo>
                <a:lnTo>
                  <a:pt x="15" y="23"/>
                </a:lnTo>
                <a:lnTo>
                  <a:pt x="11" y="23"/>
                </a:lnTo>
                <a:lnTo>
                  <a:pt x="8" y="23"/>
                </a:lnTo>
                <a:lnTo>
                  <a:pt x="4" y="20"/>
                </a:lnTo>
                <a:lnTo>
                  <a:pt x="0" y="16"/>
                </a:lnTo>
                <a:lnTo>
                  <a:pt x="0" y="12"/>
                </a:lnTo>
                <a:lnTo>
                  <a:pt x="0" y="8"/>
                </a:lnTo>
                <a:lnTo>
                  <a:pt x="4" y="4"/>
                </a:lnTo>
                <a:lnTo>
                  <a:pt x="8" y="0"/>
                </a:lnTo>
                <a:lnTo>
                  <a:pt x="11" y="0"/>
                </a:lnTo>
                <a:lnTo>
                  <a:pt x="15" y="0"/>
                </a:lnTo>
                <a:lnTo>
                  <a:pt x="19" y="4"/>
                </a:lnTo>
                <a:lnTo>
                  <a:pt x="23" y="8"/>
                </a:lnTo>
                <a:lnTo>
                  <a:pt x="23" y="12"/>
                </a:lnTo>
                <a:close/>
              </a:path>
            </a:pathLst>
          </a:custGeom>
          <a:solidFill>
            <a:srgbClr val="00EBF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47150" name="Freeform 63">
            <a:extLst>
              <a:ext uri="{FF2B5EF4-FFF2-40B4-BE49-F238E27FC236}">
                <a16:creationId xmlns:a16="http://schemas.microsoft.com/office/drawing/2014/main" id="{0732D3BF-0F28-46F3-A624-F21F8DD50B10}"/>
              </a:ext>
            </a:extLst>
          </p:cNvPr>
          <p:cNvSpPr>
            <a:spLocks/>
          </p:cNvSpPr>
          <p:nvPr/>
        </p:nvSpPr>
        <p:spPr bwMode="auto">
          <a:xfrm>
            <a:off x="8182570" y="2525614"/>
            <a:ext cx="299145" cy="133945"/>
          </a:xfrm>
          <a:custGeom>
            <a:avLst/>
            <a:gdLst>
              <a:gd name="T0" fmla="*/ 115888 w 201"/>
              <a:gd name="T1" fmla="*/ 74613 h 90"/>
              <a:gd name="T2" fmla="*/ 122238 w 201"/>
              <a:gd name="T3" fmla="*/ 68263 h 90"/>
              <a:gd name="T4" fmla="*/ 128588 w 201"/>
              <a:gd name="T5" fmla="*/ 68263 h 90"/>
              <a:gd name="T6" fmla="*/ 141288 w 201"/>
              <a:gd name="T7" fmla="*/ 68263 h 90"/>
              <a:gd name="T8" fmla="*/ 147638 w 201"/>
              <a:gd name="T9" fmla="*/ 80963 h 90"/>
              <a:gd name="T10" fmla="*/ 153988 w 201"/>
              <a:gd name="T11" fmla="*/ 87313 h 90"/>
              <a:gd name="T12" fmla="*/ 158750 w 201"/>
              <a:gd name="T13" fmla="*/ 104775 h 90"/>
              <a:gd name="T14" fmla="*/ 171450 w 201"/>
              <a:gd name="T15" fmla="*/ 117475 h 90"/>
              <a:gd name="T16" fmla="*/ 177800 w 201"/>
              <a:gd name="T17" fmla="*/ 130175 h 90"/>
              <a:gd name="T18" fmla="*/ 196850 w 201"/>
              <a:gd name="T19" fmla="*/ 136525 h 90"/>
              <a:gd name="T20" fmla="*/ 227013 w 201"/>
              <a:gd name="T21" fmla="*/ 142875 h 90"/>
              <a:gd name="T22" fmla="*/ 258763 w 201"/>
              <a:gd name="T23" fmla="*/ 136525 h 90"/>
              <a:gd name="T24" fmla="*/ 288925 w 201"/>
              <a:gd name="T25" fmla="*/ 123825 h 90"/>
              <a:gd name="T26" fmla="*/ 301625 w 201"/>
              <a:gd name="T27" fmla="*/ 111125 h 90"/>
              <a:gd name="T28" fmla="*/ 307975 w 201"/>
              <a:gd name="T29" fmla="*/ 104775 h 90"/>
              <a:gd name="T30" fmla="*/ 312738 w 201"/>
              <a:gd name="T31" fmla="*/ 74613 h 90"/>
              <a:gd name="T32" fmla="*/ 319088 w 201"/>
              <a:gd name="T33" fmla="*/ 49213 h 90"/>
              <a:gd name="T34" fmla="*/ 319088 w 201"/>
              <a:gd name="T35" fmla="*/ 25400 h 90"/>
              <a:gd name="T36" fmla="*/ 312738 w 201"/>
              <a:gd name="T37" fmla="*/ 19050 h 90"/>
              <a:gd name="T38" fmla="*/ 301625 w 201"/>
              <a:gd name="T39" fmla="*/ 12700 h 90"/>
              <a:gd name="T40" fmla="*/ 282575 w 201"/>
              <a:gd name="T41" fmla="*/ 6350 h 90"/>
              <a:gd name="T42" fmla="*/ 263525 w 201"/>
              <a:gd name="T43" fmla="*/ 6350 h 90"/>
              <a:gd name="T44" fmla="*/ 214313 w 201"/>
              <a:gd name="T45" fmla="*/ 0 h 90"/>
              <a:gd name="T46" fmla="*/ 153988 w 201"/>
              <a:gd name="T47" fmla="*/ 0 h 90"/>
              <a:gd name="T48" fmla="*/ 98425 w 201"/>
              <a:gd name="T49" fmla="*/ 0 h 90"/>
              <a:gd name="T50" fmla="*/ 55563 w 201"/>
              <a:gd name="T51" fmla="*/ 0 h 90"/>
              <a:gd name="T52" fmla="*/ 23813 w 201"/>
              <a:gd name="T53" fmla="*/ 6350 h 90"/>
              <a:gd name="T54" fmla="*/ 11113 w 201"/>
              <a:gd name="T55" fmla="*/ 12700 h 90"/>
              <a:gd name="T56" fmla="*/ 6350 w 201"/>
              <a:gd name="T57" fmla="*/ 12700 h 90"/>
              <a:gd name="T58" fmla="*/ 0 w 201"/>
              <a:gd name="T59" fmla="*/ 25400 h 90"/>
              <a:gd name="T60" fmla="*/ 0 w 201"/>
              <a:gd name="T61" fmla="*/ 36513 h 90"/>
              <a:gd name="T62" fmla="*/ 0 w 201"/>
              <a:gd name="T63" fmla="*/ 61913 h 90"/>
              <a:gd name="T64" fmla="*/ 6350 w 201"/>
              <a:gd name="T65" fmla="*/ 92075 h 90"/>
              <a:gd name="T66" fmla="*/ 23813 w 201"/>
              <a:gd name="T67" fmla="*/ 117475 h 90"/>
              <a:gd name="T68" fmla="*/ 30163 w 201"/>
              <a:gd name="T69" fmla="*/ 123825 h 90"/>
              <a:gd name="T70" fmla="*/ 42863 w 201"/>
              <a:gd name="T71" fmla="*/ 130175 h 90"/>
              <a:gd name="T72" fmla="*/ 66675 w 201"/>
              <a:gd name="T73" fmla="*/ 130175 h 90"/>
              <a:gd name="T74" fmla="*/ 85725 w 201"/>
              <a:gd name="T75" fmla="*/ 123825 h 90"/>
              <a:gd name="T76" fmla="*/ 98425 w 201"/>
              <a:gd name="T77" fmla="*/ 111125 h 90"/>
              <a:gd name="T78" fmla="*/ 104775 w 201"/>
              <a:gd name="T79" fmla="*/ 104775 h 90"/>
              <a:gd name="T80" fmla="*/ 109538 w 201"/>
              <a:gd name="T81" fmla="*/ 98425 h 90"/>
              <a:gd name="T82" fmla="*/ 115888 w 201"/>
              <a:gd name="T83" fmla="*/ 87313 h 90"/>
              <a:gd name="T84" fmla="*/ 115888 w 201"/>
              <a:gd name="T85" fmla="*/ 87313 h 90"/>
              <a:gd name="T86" fmla="*/ 115888 w 201"/>
              <a:gd name="T87" fmla="*/ 74613 h 9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01" h="90">
                <a:moveTo>
                  <a:pt x="73" y="47"/>
                </a:moveTo>
                <a:lnTo>
                  <a:pt x="77" y="43"/>
                </a:lnTo>
                <a:lnTo>
                  <a:pt x="81" y="43"/>
                </a:lnTo>
                <a:lnTo>
                  <a:pt x="89" y="43"/>
                </a:lnTo>
                <a:lnTo>
                  <a:pt x="93" y="51"/>
                </a:lnTo>
                <a:lnTo>
                  <a:pt x="97" y="55"/>
                </a:lnTo>
                <a:lnTo>
                  <a:pt x="100" y="66"/>
                </a:lnTo>
                <a:lnTo>
                  <a:pt x="108" y="74"/>
                </a:lnTo>
                <a:lnTo>
                  <a:pt x="112" y="82"/>
                </a:lnTo>
                <a:lnTo>
                  <a:pt x="124" y="86"/>
                </a:lnTo>
                <a:lnTo>
                  <a:pt x="143" y="90"/>
                </a:lnTo>
                <a:lnTo>
                  <a:pt x="163" y="86"/>
                </a:lnTo>
                <a:lnTo>
                  <a:pt x="182" y="78"/>
                </a:lnTo>
                <a:lnTo>
                  <a:pt x="190" y="70"/>
                </a:lnTo>
                <a:lnTo>
                  <a:pt x="194" y="66"/>
                </a:lnTo>
                <a:lnTo>
                  <a:pt x="197" y="47"/>
                </a:lnTo>
                <a:lnTo>
                  <a:pt x="201" y="31"/>
                </a:lnTo>
                <a:lnTo>
                  <a:pt x="201" y="16"/>
                </a:lnTo>
                <a:lnTo>
                  <a:pt x="197" y="12"/>
                </a:lnTo>
                <a:lnTo>
                  <a:pt x="190" y="8"/>
                </a:lnTo>
                <a:lnTo>
                  <a:pt x="178" y="4"/>
                </a:lnTo>
                <a:lnTo>
                  <a:pt x="166" y="4"/>
                </a:lnTo>
                <a:lnTo>
                  <a:pt x="135" y="0"/>
                </a:lnTo>
                <a:lnTo>
                  <a:pt x="97" y="0"/>
                </a:lnTo>
                <a:lnTo>
                  <a:pt x="62" y="0"/>
                </a:lnTo>
                <a:lnTo>
                  <a:pt x="35" y="0"/>
                </a:lnTo>
                <a:lnTo>
                  <a:pt x="15" y="4"/>
                </a:lnTo>
                <a:lnTo>
                  <a:pt x="7" y="8"/>
                </a:lnTo>
                <a:lnTo>
                  <a:pt x="4" y="8"/>
                </a:lnTo>
                <a:lnTo>
                  <a:pt x="0" y="16"/>
                </a:lnTo>
                <a:lnTo>
                  <a:pt x="0" y="23"/>
                </a:lnTo>
                <a:lnTo>
                  <a:pt x="0" y="39"/>
                </a:lnTo>
                <a:lnTo>
                  <a:pt x="4" y="58"/>
                </a:lnTo>
                <a:lnTo>
                  <a:pt x="15" y="74"/>
                </a:lnTo>
                <a:lnTo>
                  <a:pt x="19" y="78"/>
                </a:lnTo>
                <a:lnTo>
                  <a:pt x="27" y="82"/>
                </a:lnTo>
                <a:lnTo>
                  <a:pt x="42" y="82"/>
                </a:lnTo>
                <a:lnTo>
                  <a:pt x="54" y="78"/>
                </a:lnTo>
                <a:lnTo>
                  <a:pt x="62" y="70"/>
                </a:lnTo>
                <a:lnTo>
                  <a:pt x="66" y="66"/>
                </a:lnTo>
                <a:lnTo>
                  <a:pt x="69" y="62"/>
                </a:lnTo>
                <a:lnTo>
                  <a:pt x="73" y="55"/>
                </a:lnTo>
                <a:lnTo>
                  <a:pt x="73" y="47"/>
                </a:lnTo>
                <a:close/>
              </a:path>
            </a:pathLst>
          </a:custGeom>
          <a:solidFill>
            <a:srgbClr val="000000"/>
          </a:solidFill>
          <a:ln w="0">
            <a:solidFill>
              <a:srgbClr val="000000"/>
            </a:solidFill>
            <a:prstDash val="solid"/>
            <a:round/>
            <a:headEnd/>
            <a:tailEnd/>
          </a:ln>
        </p:spPr>
        <p:txBody>
          <a:bodyPr/>
          <a:lstStyle/>
          <a:p>
            <a:endParaRPr lang="en-US" sz="1688"/>
          </a:p>
        </p:txBody>
      </p:sp>
      <p:sp>
        <p:nvSpPr>
          <p:cNvPr id="47151" name="Freeform 64">
            <a:extLst>
              <a:ext uri="{FF2B5EF4-FFF2-40B4-BE49-F238E27FC236}">
                <a16:creationId xmlns:a16="http://schemas.microsoft.com/office/drawing/2014/main" id="{223DFA08-E66E-4C85-9C19-34BCE09EA88D}"/>
              </a:ext>
            </a:extLst>
          </p:cNvPr>
          <p:cNvSpPr>
            <a:spLocks/>
          </p:cNvSpPr>
          <p:nvPr/>
        </p:nvSpPr>
        <p:spPr bwMode="auto">
          <a:xfrm>
            <a:off x="8192989" y="2607469"/>
            <a:ext cx="29766" cy="28278"/>
          </a:xfrm>
          <a:custGeom>
            <a:avLst/>
            <a:gdLst>
              <a:gd name="T0" fmla="*/ 0 w 20"/>
              <a:gd name="T1" fmla="*/ 0 h 19"/>
              <a:gd name="T2" fmla="*/ 12700 w 20"/>
              <a:gd name="T3" fmla="*/ 17463 h 19"/>
              <a:gd name="T4" fmla="*/ 25400 w 20"/>
              <a:gd name="T5" fmla="*/ 30163 h 19"/>
              <a:gd name="T6" fmla="*/ 31750 w 20"/>
              <a:gd name="T7" fmla="*/ 30163 h 19"/>
              <a:gd name="T8" fmla="*/ 31750 w 20"/>
              <a:gd name="T9" fmla="*/ 23813 h 19"/>
              <a:gd name="T10" fmla="*/ 19050 w 20"/>
              <a:gd name="T11" fmla="*/ 11113 h 19"/>
              <a:gd name="T12" fmla="*/ 6350 w 20"/>
              <a:gd name="T13" fmla="*/ 0 h 19"/>
              <a:gd name="T14" fmla="*/ 0 w 20"/>
              <a:gd name="T15" fmla="*/ 0 h 1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0" h="19">
                <a:moveTo>
                  <a:pt x="0" y="0"/>
                </a:moveTo>
                <a:lnTo>
                  <a:pt x="8" y="11"/>
                </a:lnTo>
                <a:lnTo>
                  <a:pt x="16" y="19"/>
                </a:lnTo>
                <a:lnTo>
                  <a:pt x="20" y="19"/>
                </a:lnTo>
                <a:lnTo>
                  <a:pt x="20" y="15"/>
                </a:lnTo>
                <a:lnTo>
                  <a:pt x="12" y="7"/>
                </a:lnTo>
                <a:lnTo>
                  <a:pt x="4" y="0"/>
                </a:lnTo>
                <a:lnTo>
                  <a:pt x="0" y="0"/>
                </a:lnTo>
                <a:close/>
              </a:path>
            </a:pathLst>
          </a:custGeom>
          <a:solidFill>
            <a:srgbClr val="FFFFFF"/>
          </a:solidFill>
          <a:ln w="0">
            <a:solidFill>
              <a:srgbClr val="000000"/>
            </a:solidFill>
            <a:prstDash val="solid"/>
            <a:round/>
            <a:headEnd/>
            <a:tailEnd/>
          </a:ln>
        </p:spPr>
        <p:txBody>
          <a:bodyPr/>
          <a:lstStyle/>
          <a:p>
            <a:endParaRPr lang="en-US" sz="1688"/>
          </a:p>
        </p:txBody>
      </p:sp>
      <p:sp>
        <p:nvSpPr>
          <p:cNvPr id="47152" name="Freeform 65">
            <a:extLst>
              <a:ext uri="{FF2B5EF4-FFF2-40B4-BE49-F238E27FC236}">
                <a16:creationId xmlns:a16="http://schemas.microsoft.com/office/drawing/2014/main" id="{501A6623-F63B-4339-A6A2-D81FD002B463}"/>
              </a:ext>
            </a:extLst>
          </p:cNvPr>
          <p:cNvSpPr>
            <a:spLocks/>
          </p:cNvSpPr>
          <p:nvPr/>
        </p:nvSpPr>
        <p:spPr bwMode="auto">
          <a:xfrm>
            <a:off x="8256985" y="2531567"/>
            <a:ext cx="202406" cy="17859"/>
          </a:xfrm>
          <a:custGeom>
            <a:avLst/>
            <a:gdLst>
              <a:gd name="T0" fmla="*/ 0 w 136"/>
              <a:gd name="T1" fmla="*/ 6350 h 12"/>
              <a:gd name="T2" fmla="*/ 117475 w 136"/>
              <a:gd name="T3" fmla="*/ 0 h 12"/>
              <a:gd name="T4" fmla="*/ 166688 w 136"/>
              <a:gd name="T5" fmla="*/ 6350 h 12"/>
              <a:gd name="T6" fmla="*/ 190500 w 136"/>
              <a:gd name="T7" fmla="*/ 6350 h 12"/>
              <a:gd name="T8" fmla="*/ 209550 w 136"/>
              <a:gd name="T9" fmla="*/ 12700 h 12"/>
              <a:gd name="T10" fmla="*/ 215900 w 136"/>
              <a:gd name="T11" fmla="*/ 12700 h 12"/>
              <a:gd name="T12" fmla="*/ 215900 w 136"/>
              <a:gd name="T13" fmla="*/ 19050 h 12"/>
              <a:gd name="T14" fmla="*/ 209550 w 136"/>
              <a:gd name="T15" fmla="*/ 19050 h 12"/>
              <a:gd name="T16" fmla="*/ 196850 w 136"/>
              <a:gd name="T17" fmla="*/ 19050 h 12"/>
              <a:gd name="T18" fmla="*/ 179388 w 136"/>
              <a:gd name="T19" fmla="*/ 12700 h 12"/>
              <a:gd name="T20" fmla="*/ 153988 w 136"/>
              <a:gd name="T21" fmla="*/ 12700 h 12"/>
              <a:gd name="T22" fmla="*/ 128588 w 136"/>
              <a:gd name="T23" fmla="*/ 6350 h 12"/>
              <a:gd name="T24" fmla="*/ 6350 w 136"/>
              <a:gd name="T25" fmla="*/ 6350 h 12"/>
              <a:gd name="T26" fmla="*/ 0 w 136"/>
              <a:gd name="T27" fmla="*/ 6350 h 1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36" h="12">
                <a:moveTo>
                  <a:pt x="0" y="4"/>
                </a:moveTo>
                <a:lnTo>
                  <a:pt x="74" y="0"/>
                </a:lnTo>
                <a:lnTo>
                  <a:pt x="105" y="4"/>
                </a:lnTo>
                <a:lnTo>
                  <a:pt x="120" y="4"/>
                </a:lnTo>
                <a:lnTo>
                  <a:pt x="132" y="8"/>
                </a:lnTo>
                <a:lnTo>
                  <a:pt x="136" y="8"/>
                </a:lnTo>
                <a:lnTo>
                  <a:pt x="136" y="12"/>
                </a:lnTo>
                <a:lnTo>
                  <a:pt x="132" y="12"/>
                </a:lnTo>
                <a:lnTo>
                  <a:pt x="124" y="12"/>
                </a:lnTo>
                <a:lnTo>
                  <a:pt x="113" y="8"/>
                </a:lnTo>
                <a:lnTo>
                  <a:pt x="97" y="8"/>
                </a:lnTo>
                <a:lnTo>
                  <a:pt x="81" y="4"/>
                </a:lnTo>
                <a:lnTo>
                  <a:pt x="4" y="4"/>
                </a:lnTo>
                <a:lnTo>
                  <a:pt x="0" y="4"/>
                </a:lnTo>
                <a:close/>
              </a:path>
            </a:pathLst>
          </a:custGeom>
          <a:solidFill>
            <a:srgbClr val="FFFFFF"/>
          </a:solidFill>
          <a:ln w="0">
            <a:solidFill>
              <a:srgbClr val="000000"/>
            </a:solidFill>
            <a:prstDash val="solid"/>
            <a:round/>
            <a:headEnd/>
            <a:tailEnd/>
          </a:ln>
        </p:spPr>
        <p:txBody>
          <a:bodyPr/>
          <a:lstStyle/>
          <a:p>
            <a:endParaRPr lang="en-US" sz="1688"/>
          </a:p>
        </p:txBody>
      </p:sp>
      <p:sp>
        <p:nvSpPr>
          <p:cNvPr id="47153" name="Freeform 66">
            <a:extLst>
              <a:ext uri="{FF2B5EF4-FFF2-40B4-BE49-F238E27FC236}">
                <a16:creationId xmlns:a16="http://schemas.microsoft.com/office/drawing/2014/main" id="{7AF84B05-8549-4B6A-9134-DDDE3C62A44D}"/>
              </a:ext>
            </a:extLst>
          </p:cNvPr>
          <p:cNvSpPr>
            <a:spLocks/>
          </p:cNvSpPr>
          <p:nvPr/>
        </p:nvSpPr>
        <p:spPr bwMode="auto">
          <a:xfrm>
            <a:off x="8407301" y="2577703"/>
            <a:ext cx="58043" cy="69950"/>
          </a:xfrm>
          <a:custGeom>
            <a:avLst/>
            <a:gdLst>
              <a:gd name="T0" fmla="*/ 0 w 39"/>
              <a:gd name="T1" fmla="*/ 74613 h 47"/>
              <a:gd name="T2" fmla="*/ 0 w 39"/>
              <a:gd name="T3" fmla="*/ 74613 h 47"/>
              <a:gd name="T4" fmla="*/ 12700 w 39"/>
              <a:gd name="T5" fmla="*/ 68263 h 47"/>
              <a:gd name="T6" fmla="*/ 42862 w 39"/>
              <a:gd name="T7" fmla="*/ 55563 h 47"/>
              <a:gd name="T8" fmla="*/ 49212 w 39"/>
              <a:gd name="T9" fmla="*/ 42863 h 47"/>
              <a:gd name="T10" fmla="*/ 55562 w 39"/>
              <a:gd name="T11" fmla="*/ 25400 h 47"/>
              <a:gd name="T12" fmla="*/ 55562 w 39"/>
              <a:gd name="T13" fmla="*/ 12700 h 47"/>
              <a:gd name="T14" fmla="*/ 55562 w 39"/>
              <a:gd name="T15" fmla="*/ 0 h 47"/>
              <a:gd name="T16" fmla="*/ 55562 w 39"/>
              <a:gd name="T17" fmla="*/ 0 h 47"/>
              <a:gd name="T18" fmla="*/ 61912 w 39"/>
              <a:gd name="T19" fmla="*/ 0 h 47"/>
              <a:gd name="T20" fmla="*/ 61912 w 39"/>
              <a:gd name="T21" fmla="*/ 0 h 47"/>
              <a:gd name="T22" fmla="*/ 61912 w 39"/>
              <a:gd name="T23" fmla="*/ 12700 h 47"/>
              <a:gd name="T24" fmla="*/ 61912 w 39"/>
              <a:gd name="T25" fmla="*/ 36513 h 47"/>
              <a:gd name="T26" fmla="*/ 49212 w 39"/>
              <a:gd name="T27" fmla="*/ 49213 h 47"/>
              <a:gd name="T28" fmla="*/ 42862 w 39"/>
              <a:gd name="T29" fmla="*/ 61913 h 47"/>
              <a:gd name="T30" fmla="*/ 23812 w 39"/>
              <a:gd name="T31" fmla="*/ 68263 h 47"/>
              <a:gd name="T32" fmla="*/ 0 w 39"/>
              <a:gd name="T33" fmla="*/ 74613 h 47"/>
              <a:gd name="T34" fmla="*/ 0 w 39"/>
              <a:gd name="T35" fmla="*/ 74613 h 4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39" h="47">
                <a:moveTo>
                  <a:pt x="0" y="47"/>
                </a:moveTo>
                <a:lnTo>
                  <a:pt x="0" y="47"/>
                </a:lnTo>
                <a:lnTo>
                  <a:pt x="8" y="43"/>
                </a:lnTo>
                <a:lnTo>
                  <a:pt x="27" y="35"/>
                </a:lnTo>
                <a:lnTo>
                  <a:pt x="31" y="27"/>
                </a:lnTo>
                <a:lnTo>
                  <a:pt x="35" y="16"/>
                </a:lnTo>
                <a:lnTo>
                  <a:pt x="35" y="8"/>
                </a:lnTo>
                <a:lnTo>
                  <a:pt x="35" y="0"/>
                </a:lnTo>
                <a:lnTo>
                  <a:pt x="39" y="0"/>
                </a:lnTo>
                <a:lnTo>
                  <a:pt x="39" y="8"/>
                </a:lnTo>
                <a:lnTo>
                  <a:pt x="39" y="23"/>
                </a:lnTo>
                <a:lnTo>
                  <a:pt x="31" y="31"/>
                </a:lnTo>
                <a:lnTo>
                  <a:pt x="27" y="39"/>
                </a:lnTo>
                <a:lnTo>
                  <a:pt x="15" y="43"/>
                </a:lnTo>
                <a:lnTo>
                  <a:pt x="0" y="47"/>
                </a:lnTo>
                <a:close/>
              </a:path>
            </a:pathLst>
          </a:custGeom>
          <a:solidFill>
            <a:srgbClr val="FFFFFF"/>
          </a:solidFill>
          <a:ln w="0">
            <a:solidFill>
              <a:srgbClr val="000000"/>
            </a:solidFill>
            <a:prstDash val="solid"/>
            <a:round/>
            <a:headEnd/>
            <a:tailEnd/>
          </a:ln>
        </p:spPr>
        <p:txBody>
          <a:bodyPr/>
          <a:lstStyle/>
          <a:p>
            <a:endParaRPr lang="en-US" sz="1688"/>
          </a:p>
        </p:txBody>
      </p:sp>
      <p:sp>
        <p:nvSpPr>
          <p:cNvPr id="47154" name="Freeform 67">
            <a:extLst>
              <a:ext uri="{FF2B5EF4-FFF2-40B4-BE49-F238E27FC236}">
                <a16:creationId xmlns:a16="http://schemas.microsoft.com/office/drawing/2014/main" id="{1D075910-0ABB-4318-8F0D-4840AC615E99}"/>
              </a:ext>
            </a:extLst>
          </p:cNvPr>
          <p:cNvSpPr>
            <a:spLocks/>
          </p:cNvSpPr>
          <p:nvPr/>
        </p:nvSpPr>
        <p:spPr bwMode="auto">
          <a:xfrm>
            <a:off x="8262938" y="2739926"/>
            <a:ext cx="104180" cy="52089"/>
          </a:xfrm>
          <a:custGeom>
            <a:avLst/>
            <a:gdLst>
              <a:gd name="T0" fmla="*/ 0 w 70"/>
              <a:gd name="T1" fmla="*/ 19050 h 35"/>
              <a:gd name="T2" fmla="*/ 0 w 70"/>
              <a:gd name="T3" fmla="*/ 12700 h 35"/>
              <a:gd name="T4" fmla="*/ 12700 w 70"/>
              <a:gd name="T5" fmla="*/ 6350 h 35"/>
              <a:gd name="T6" fmla="*/ 19050 w 70"/>
              <a:gd name="T7" fmla="*/ 0 h 35"/>
              <a:gd name="T8" fmla="*/ 23813 w 70"/>
              <a:gd name="T9" fmla="*/ 0 h 35"/>
              <a:gd name="T10" fmla="*/ 30163 w 70"/>
              <a:gd name="T11" fmla="*/ 6350 h 35"/>
              <a:gd name="T12" fmla="*/ 30163 w 70"/>
              <a:gd name="T13" fmla="*/ 6350 h 35"/>
              <a:gd name="T14" fmla="*/ 36513 w 70"/>
              <a:gd name="T15" fmla="*/ 6350 h 35"/>
              <a:gd name="T16" fmla="*/ 42863 w 70"/>
              <a:gd name="T17" fmla="*/ 0 h 35"/>
              <a:gd name="T18" fmla="*/ 55563 w 70"/>
              <a:gd name="T19" fmla="*/ 0 h 35"/>
              <a:gd name="T20" fmla="*/ 79375 w 70"/>
              <a:gd name="T21" fmla="*/ 12700 h 35"/>
              <a:gd name="T22" fmla="*/ 104775 w 70"/>
              <a:gd name="T23" fmla="*/ 23812 h 35"/>
              <a:gd name="T24" fmla="*/ 111125 w 70"/>
              <a:gd name="T25" fmla="*/ 23812 h 35"/>
              <a:gd name="T26" fmla="*/ 104775 w 70"/>
              <a:gd name="T27" fmla="*/ 30162 h 35"/>
              <a:gd name="T28" fmla="*/ 92075 w 70"/>
              <a:gd name="T29" fmla="*/ 42862 h 35"/>
              <a:gd name="T30" fmla="*/ 68263 w 70"/>
              <a:gd name="T31" fmla="*/ 49212 h 35"/>
              <a:gd name="T32" fmla="*/ 49213 w 70"/>
              <a:gd name="T33" fmla="*/ 55562 h 35"/>
              <a:gd name="T34" fmla="*/ 19050 w 70"/>
              <a:gd name="T35" fmla="*/ 55562 h 35"/>
              <a:gd name="T36" fmla="*/ 6350 w 70"/>
              <a:gd name="T37" fmla="*/ 49212 h 35"/>
              <a:gd name="T38" fmla="*/ 0 w 70"/>
              <a:gd name="T39" fmla="*/ 42862 h 35"/>
              <a:gd name="T40" fmla="*/ 6350 w 70"/>
              <a:gd name="T41" fmla="*/ 23812 h 35"/>
              <a:gd name="T42" fmla="*/ 6350 w 70"/>
              <a:gd name="T43" fmla="*/ 23812 h 35"/>
              <a:gd name="T44" fmla="*/ 0 w 70"/>
              <a:gd name="T45" fmla="*/ 19050 h 35"/>
              <a:gd name="T46" fmla="*/ 0 w 70"/>
              <a:gd name="T47" fmla="*/ 19050 h 35"/>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70" h="35">
                <a:moveTo>
                  <a:pt x="0" y="12"/>
                </a:moveTo>
                <a:lnTo>
                  <a:pt x="0" y="8"/>
                </a:lnTo>
                <a:lnTo>
                  <a:pt x="8" y="4"/>
                </a:lnTo>
                <a:lnTo>
                  <a:pt x="12" y="0"/>
                </a:lnTo>
                <a:lnTo>
                  <a:pt x="15" y="0"/>
                </a:lnTo>
                <a:lnTo>
                  <a:pt x="19" y="4"/>
                </a:lnTo>
                <a:lnTo>
                  <a:pt x="23" y="4"/>
                </a:lnTo>
                <a:lnTo>
                  <a:pt x="27" y="0"/>
                </a:lnTo>
                <a:lnTo>
                  <a:pt x="35" y="0"/>
                </a:lnTo>
                <a:lnTo>
                  <a:pt x="50" y="8"/>
                </a:lnTo>
                <a:lnTo>
                  <a:pt x="66" y="15"/>
                </a:lnTo>
                <a:lnTo>
                  <a:pt x="70" y="15"/>
                </a:lnTo>
                <a:lnTo>
                  <a:pt x="66" y="19"/>
                </a:lnTo>
                <a:lnTo>
                  <a:pt x="58" y="27"/>
                </a:lnTo>
                <a:lnTo>
                  <a:pt x="43" y="31"/>
                </a:lnTo>
                <a:lnTo>
                  <a:pt x="31" y="35"/>
                </a:lnTo>
                <a:lnTo>
                  <a:pt x="12" y="35"/>
                </a:lnTo>
                <a:lnTo>
                  <a:pt x="4" y="31"/>
                </a:lnTo>
                <a:lnTo>
                  <a:pt x="0" y="27"/>
                </a:lnTo>
                <a:lnTo>
                  <a:pt x="4" y="15"/>
                </a:lnTo>
                <a:lnTo>
                  <a:pt x="0" y="12"/>
                </a:lnTo>
                <a:close/>
              </a:path>
            </a:pathLst>
          </a:custGeom>
          <a:solidFill>
            <a:srgbClr val="000000"/>
          </a:solidFill>
          <a:ln w="0">
            <a:solidFill>
              <a:srgbClr val="000000"/>
            </a:solidFill>
            <a:prstDash val="solid"/>
            <a:round/>
            <a:headEnd/>
            <a:tailEnd/>
          </a:ln>
        </p:spPr>
        <p:txBody>
          <a:bodyPr/>
          <a:lstStyle/>
          <a:p>
            <a:endParaRPr lang="en-US" sz="1688"/>
          </a:p>
        </p:txBody>
      </p:sp>
      <p:sp>
        <p:nvSpPr>
          <p:cNvPr id="47155" name="Freeform 68">
            <a:extLst>
              <a:ext uri="{FF2B5EF4-FFF2-40B4-BE49-F238E27FC236}">
                <a16:creationId xmlns:a16="http://schemas.microsoft.com/office/drawing/2014/main" id="{0C4E21EF-BD36-4235-9BA0-720FDE6B6F9C}"/>
              </a:ext>
            </a:extLst>
          </p:cNvPr>
          <p:cNvSpPr>
            <a:spLocks/>
          </p:cNvSpPr>
          <p:nvPr/>
        </p:nvSpPr>
        <p:spPr bwMode="auto">
          <a:xfrm>
            <a:off x="8274844" y="2745879"/>
            <a:ext cx="52090" cy="16371"/>
          </a:xfrm>
          <a:custGeom>
            <a:avLst/>
            <a:gdLst>
              <a:gd name="T0" fmla="*/ 0 w 35"/>
              <a:gd name="T1" fmla="*/ 12700 h 11"/>
              <a:gd name="T2" fmla="*/ 0 w 35"/>
              <a:gd name="T3" fmla="*/ 6350 h 11"/>
              <a:gd name="T4" fmla="*/ 6350 w 35"/>
              <a:gd name="T5" fmla="*/ 0 h 11"/>
              <a:gd name="T6" fmla="*/ 11113 w 35"/>
              <a:gd name="T7" fmla="*/ 0 h 11"/>
              <a:gd name="T8" fmla="*/ 17463 w 35"/>
              <a:gd name="T9" fmla="*/ 6350 h 11"/>
              <a:gd name="T10" fmla="*/ 23813 w 35"/>
              <a:gd name="T11" fmla="*/ 6350 h 11"/>
              <a:gd name="T12" fmla="*/ 30163 w 35"/>
              <a:gd name="T13" fmla="*/ 0 h 11"/>
              <a:gd name="T14" fmla="*/ 36513 w 35"/>
              <a:gd name="T15" fmla="*/ 0 h 11"/>
              <a:gd name="T16" fmla="*/ 49213 w 35"/>
              <a:gd name="T17" fmla="*/ 12700 h 11"/>
              <a:gd name="T18" fmla="*/ 55563 w 35"/>
              <a:gd name="T19" fmla="*/ 12700 h 11"/>
              <a:gd name="T20" fmla="*/ 49213 w 35"/>
              <a:gd name="T21" fmla="*/ 12700 h 11"/>
              <a:gd name="T22" fmla="*/ 42863 w 35"/>
              <a:gd name="T23" fmla="*/ 12700 h 11"/>
              <a:gd name="T24" fmla="*/ 30163 w 35"/>
              <a:gd name="T25" fmla="*/ 17462 h 11"/>
              <a:gd name="T26" fmla="*/ 17463 w 35"/>
              <a:gd name="T27" fmla="*/ 17462 h 11"/>
              <a:gd name="T28" fmla="*/ 11113 w 35"/>
              <a:gd name="T29" fmla="*/ 12700 h 11"/>
              <a:gd name="T30" fmla="*/ 6350 w 35"/>
              <a:gd name="T31" fmla="*/ 12700 h 11"/>
              <a:gd name="T32" fmla="*/ 0 w 35"/>
              <a:gd name="T33" fmla="*/ 12700 h 1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5" h="11">
                <a:moveTo>
                  <a:pt x="0" y="8"/>
                </a:moveTo>
                <a:lnTo>
                  <a:pt x="0" y="4"/>
                </a:lnTo>
                <a:lnTo>
                  <a:pt x="4" y="0"/>
                </a:lnTo>
                <a:lnTo>
                  <a:pt x="7" y="0"/>
                </a:lnTo>
                <a:lnTo>
                  <a:pt x="11" y="4"/>
                </a:lnTo>
                <a:lnTo>
                  <a:pt x="15" y="4"/>
                </a:lnTo>
                <a:lnTo>
                  <a:pt x="19" y="0"/>
                </a:lnTo>
                <a:lnTo>
                  <a:pt x="23" y="0"/>
                </a:lnTo>
                <a:lnTo>
                  <a:pt x="31" y="8"/>
                </a:lnTo>
                <a:lnTo>
                  <a:pt x="35" y="8"/>
                </a:lnTo>
                <a:lnTo>
                  <a:pt x="31" y="8"/>
                </a:lnTo>
                <a:lnTo>
                  <a:pt x="27" y="8"/>
                </a:lnTo>
                <a:lnTo>
                  <a:pt x="19" y="11"/>
                </a:lnTo>
                <a:lnTo>
                  <a:pt x="11" y="11"/>
                </a:lnTo>
                <a:lnTo>
                  <a:pt x="7" y="8"/>
                </a:lnTo>
                <a:lnTo>
                  <a:pt x="4" y="8"/>
                </a:lnTo>
                <a:lnTo>
                  <a:pt x="0" y="8"/>
                </a:lnTo>
                <a:close/>
              </a:path>
            </a:pathLst>
          </a:custGeom>
          <a:solidFill>
            <a:srgbClr val="FF8CA6"/>
          </a:solidFill>
          <a:ln w="0">
            <a:solidFill>
              <a:srgbClr val="000000"/>
            </a:solidFill>
            <a:prstDash val="solid"/>
            <a:round/>
            <a:headEnd/>
            <a:tailEnd/>
          </a:ln>
        </p:spPr>
        <p:txBody>
          <a:bodyPr/>
          <a:lstStyle/>
          <a:p>
            <a:endParaRPr lang="en-US" sz="1688"/>
          </a:p>
        </p:txBody>
      </p:sp>
      <p:sp>
        <p:nvSpPr>
          <p:cNvPr id="47156" name="Freeform 69">
            <a:extLst>
              <a:ext uri="{FF2B5EF4-FFF2-40B4-BE49-F238E27FC236}">
                <a16:creationId xmlns:a16="http://schemas.microsoft.com/office/drawing/2014/main" id="{E492C865-1270-473B-8F1C-F26486EF0426}"/>
              </a:ext>
            </a:extLst>
          </p:cNvPr>
          <p:cNvSpPr>
            <a:spLocks/>
          </p:cNvSpPr>
          <p:nvPr/>
        </p:nvSpPr>
        <p:spPr bwMode="auto">
          <a:xfrm>
            <a:off x="8274844" y="2768203"/>
            <a:ext cx="56555" cy="17859"/>
          </a:xfrm>
          <a:custGeom>
            <a:avLst/>
            <a:gdLst>
              <a:gd name="T0" fmla="*/ 0 w 38"/>
              <a:gd name="T1" fmla="*/ 0 h 12"/>
              <a:gd name="T2" fmla="*/ 0 w 38"/>
              <a:gd name="T3" fmla="*/ 12700 h 12"/>
              <a:gd name="T4" fmla="*/ 6350 w 38"/>
              <a:gd name="T5" fmla="*/ 12700 h 12"/>
              <a:gd name="T6" fmla="*/ 17463 w 38"/>
              <a:gd name="T7" fmla="*/ 19050 h 12"/>
              <a:gd name="T8" fmla="*/ 49213 w 38"/>
              <a:gd name="T9" fmla="*/ 12700 h 12"/>
              <a:gd name="T10" fmla="*/ 60325 w 38"/>
              <a:gd name="T11" fmla="*/ 6350 h 12"/>
              <a:gd name="T12" fmla="*/ 60325 w 38"/>
              <a:gd name="T13" fmla="*/ 6350 h 12"/>
              <a:gd name="T14" fmla="*/ 55563 w 38"/>
              <a:gd name="T15" fmla="*/ 0 h 12"/>
              <a:gd name="T16" fmla="*/ 42863 w 38"/>
              <a:gd name="T17" fmla="*/ 0 h 12"/>
              <a:gd name="T18" fmla="*/ 23813 w 38"/>
              <a:gd name="T19" fmla="*/ 0 h 12"/>
              <a:gd name="T20" fmla="*/ 11113 w 38"/>
              <a:gd name="T21" fmla="*/ 0 h 12"/>
              <a:gd name="T22" fmla="*/ 6350 w 38"/>
              <a:gd name="T23" fmla="*/ 0 h 12"/>
              <a:gd name="T24" fmla="*/ 0 w 38"/>
              <a:gd name="T25" fmla="*/ 0 h 12"/>
              <a:gd name="T26" fmla="*/ 0 w 38"/>
              <a:gd name="T27" fmla="*/ 0 h 1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8" h="12">
                <a:moveTo>
                  <a:pt x="0" y="0"/>
                </a:moveTo>
                <a:lnTo>
                  <a:pt x="0" y="8"/>
                </a:lnTo>
                <a:lnTo>
                  <a:pt x="4" y="8"/>
                </a:lnTo>
                <a:lnTo>
                  <a:pt x="11" y="12"/>
                </a:lnTo>
                <a:lnTo>
                  <a:pt x="31" y="8"/>
                </a:lnTo>
                <a:lnTo>
                  <a:pt x="38" y="4"/>
                </a:lnTo>
                <a:lnTo>
                  <a:pt x="35" y="0"/>
                </a:lnTo>
                <a:lnTo>
                  <a:pt x="27" y="0"/>
                </a:lnTo>
                <a:lnTo>
                  <a:pt x="15" y="0"/>
                </a:lnTo>
                <a:lnTo>
                  <a:pt x="7" y="0"/>
                </a:lnTo>
                <a:lnTo>
                  <a:pt x="4" y="0"/>
                </a:lnTo>
                <a:lnTo>
                  <a:pt x="0" y="0"/>
                </a:lnTo>
                <a:close/>
              </a:path>
            </a:pathLst>
          </a:custGeom>
          <a:solidFill>
            <a:srgbClr val="FF8CA6"/>
          </a:solidFill>
          <a:ln w="0">
            <a:solidFill>
              <a:srgbClr val="000000"/>
            </a:solidFill>
            <a:prstDash val="solid"/>
            <a:round/>
            <a:headEnd/>
            <a:tailEnd/>
          </a:ln>
        </p:spPr>
        <p:txBody>
          <a:bodyPr/>
          <a:lstStyle/>
          <a:p>
            <a:endParaRPr lang="en-US" sz="1688"/>
          </a:p>
        </p:txBody>
      </p:sp>
      <p:sp>
        <p:nvSpPr>
          <p:cNvPr id="47157" name="Freeform 70">
            <a:extLst>
              <a:ext uri="{FF2B5EF4-FFF2-40B4-BE49-F238E27FC236}">
                <a16:creationId xmlns:a16="http://schemas.microsoft.com/office/drawing/2014/main" id="{35E927B4-810F-47BC-B7B4-3BF6406D16C4}"/>
              </a:ext>
            </a:extLst>
          </p:cNvPr>
          <p:cNvSpPr>
            <a:spLocks/>
          </p:cNvSpPr>
          <p:nvPr/>
        </p:nvSpPr>
        <p:spPr bwMode="auto">
          <a:xfrm>
            <a:off x="8331399" y="2537521"/>
            <a:ext cx="122039" cy="86320"/>
          </a:xfrm>
          <a:custGeom>
            <a:avLst/>
            <a:gdLst>
              <a:gd name="T0" fmla="*/ 0 w 82"/>
              <a:gd name="T1" fmla="*/ 19050 h 58"/>
              <a:gd name="T2" fmla="*/ 6350 w 82"/>
              <a:gd name="T3" fmla="*/ 6350 h 58"/>
              <a:gd name="T4" fmla="*/ 19050 w 82"/>
              <a:gd name="T5" fmla="*/ 6350 h 58"/>
              <a:gd name="T6" fmla="*/ 44450 w 82"/>
              <a:gd name="T7" fmla="*/ 0 h 58"/>
              <a:gd name="T8" fmla="*/ 68263 w 82"/>
              <a:gd name="T9" fmla="*/ 6350 h 58"/>
              <a:gd name="T10" fmla="*/ 87313 w 82"/>
              <a:gd name="T11" fmla="*/ 12700 h 58"/>
              <a:gd name="T12" fmla="*/ 104775 w 82"/>
              <a:gd name="T13" fmla="*/ 19050 h 58"/>
              <a:gd name="T14" fmla="*/ 123825 w 82"/>
              <a:gd name="T15" fmla="*/ 23813 h 58"/>
              <a:gd name="T16" fmla="*/ 130175 w 82"/>
              <a:gd name="T17" fmla="*/ 30163 h 58"/>
              <a:gd name="T18" fmla="*/ 68263 w 82"/>
              <a:gd name="T19" fmla="*/ 19050 h 58"/>
              <a:gd name="T20" fmla="*/ 61913 w 82"/>
              <a:gd name="T21" fmla="*/ 19050 h 58"/>
              <a:gd name="T22" fmla="*/ 55563 w 82"/>
              <a:gd name="T23" fmla="*/ 19050 h 58"/>
              <a:gd name="T24" fmla="*/ 49213 w 82"/>
              <a:gd name="T25" fmla="*/ 23813 h 58"/>
              <a:gd name="T26" fmla="*/ 44450 w 82"/>
              <a:gd name="T27" fmla="*/ 23813 h 58"/>
              <a:gd name="T28" fmla="*/ 44450 w 82"/>
              <a:gd name="T29" fmla="*/ 30163 h 58"/>
              <a:gd name="T30" fmla="*/ 49213 w 82"/>
              <a:gd name="T31" fmla="*/ 30163 h 58"/>
              <a:gd name="T32" fmla="*/ 55563 w 82"/>
              <a:gd name="T33" fmla="*/ 30163 h 58"/>
              <a:gd name="T34" fmla="*/ 68263 w 82"/>
              <a:gd name="T35" fmla="*/ 36513 h 58"/>
              <a:gd name="T36" fmla="*/ 74613 w 82"/>
              <a:gd name="T37" fmla="*/ 42863 h 58"/>
              <a:gd name="T38" fmla="*/ 74613 w 82"/>
              <a:gd name="T39" fmla="*/ 42863 h 58"/>
              <a:gd name="T40" fmla="*/ 61913 w 82"/>
              <a:gd name="T41" fmla="*/ 36513 h 58"/>
              <a:gd name="T42" fmla="*/ 44450 w 82"/>
              <a:gd name="T43" fmla="*/ 36513 h 58"/>
              <a:gd name="T44" fmla="*/ 38100 w 82"/>
              <a:gd name="T45" fmla="*/ 36513 h 58"/>
              <a:gd name="T46" fmla="*/ 38100 w 82"/>
              <a:gd name="T47" fmla="*/ 42863 h 58"/>
              <a:gd name="T48" fmla="*/ 49213 w 82"/>
              <a:gd name="T49" fmla="*/ 42863 h 58"/>
              <a:gd name="T50" fmla="*/ 61913 w 82"/>
              <a:gd name="T51" fmla="*/ 49213 h 58"/>
              <a:gd name="T52" fmla="*/ 80963 w 82"/>
              <a:gd name="T53" fmla="*/ 55563 h 58"/>
              <a:gd name="T54" fmla="*/ 93663 w 82"/>
              <a:gd name="T55" fmla="*/ 68263 h 58"/>
              <a:gd name="T56" fmla="*/ 100013 w 82"/>
              <a:gd name="T57" fmla="*/ 74613 h 58"/>
              <a:gd name="T58" fmla="*/ 100013 w 82"/>
              <a:gd name="T59" fmla="*/ 74613 h 58"/>
              <a:gd name="T60" fmla="*/ 74613 w 82"/>
              <a:gd name="T61" fmla="*/ 61913 h 58"/>
              <a:gd name="T62" fmla="*/ 68263 w 82"/>
              <a:gd name="T63" fmla="*/ 61913 h 58"/>
              <a:gd name="T64" fmla="*/ 61913 w 82"/>
              <a:gd name="T65" fmla="*/ 74613 h 58"/>
              <a:gd name="T66" fmla="*/ 55563 w 82"/>
              <a:gd name="T67" fmla="*/ 74613 h 58"/>
              <a:gd name="T68" fmla="*/ 44450 w 82"/>
              <a:gd name="T69" fmla="*/ 74613 h 58"/>
              <a:gd name="T70" fmla="*/ 38100 w 82"/>
              <a:gd name="T71" fmla="*/ 68263 h 58"/>
              <a:gd name="T72" fmla="*/ 38100 w 82"/>
              <a:gd name="T73" fmla="*/ 68263 h 58"/>
              <a:gd name="T74" fmla="*/ 31750 w 82"/>
              <a:gd name="T75" fmla="*/ 68263 h 58"/>
              <a:gd name="T76" fmla="*/ 31750 w 82"/>
              <a:gd name="T77" fmla="*/ 68263 h 58"/>
              <a:gd name="T78" fmla="*/ 31750 w 82"/>
              <a:gd name="T79" fmla="*/ 74613 h 58"/>
              <a:gd name="T80" fmla="*/ 44450 w 82"/>
              <a:gd name="T81" fmla="*/ 92075 h 58"/>
              <a:gd name="T82" fmla="*/ 38100 w 82"/>
              <a:gd name="T83" fmla="*/ 85725 h 58"/>
              <a:gd name="T84" fmla="*/ 31750 w 82"/>
              <a:gd name="T85" fmla="*/ 85725 h 58"/>
              <a:gd name="T86" fmla="*/ 19050 w 82"/>
              <a:gd name="T87" fmla="*/ 79375 h 58"/>
              <a:gd name="T88" fmla="*/ 6350 w 82"/>
              <a:gd name="T89" fmla="*/ 74613 h 58"/>
              <a:gd name="T90" fmla="*/ 0 w 82"/>
              <a:gd name="T91" fmla="*/ 61913 h 58"/>
              <a:gd name="T92" fmla="*/ 6350 w 82"/>
              <a:gd name="T93" fmla="*/ 55563 h 58"/>
              <a:gd name="T94" fmla="*/ 6350 w 82"/>
              <a:gd name="T95" fmla="*/ 36513 h 58"/>
              <a:gd name="T96" fmla="*/ 6350 w 82"/>
              <a:gd name="T97" fmla="*/ 30163 h 58"/>
              <a:gd name="T98" fmla="*/ 0 w 82"/>
              <a:gd name="T99" fmla="*/ 23813 h 58"/>
              <a:gd name="T100" fmla="*/ 0 w 82"/>
              <a:gd name="T101" fmla="*/ 19050 h 5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82" h="58">
                <a:moveTo>
                  <a:pt x="0" y="12"/>
                </a:moveTo>
                <a:lnTo>
                  <a:pt x="4" y="4"/>
                </a:lnTo>
                <a:lnTo>
                  <a:pt x="12" y="4"/>
                </a:lnTo>
                <a:lnTo>
                  <a:pt x="28" y="0"/>
                </a:lnTo>
                <a:lnTo>
                  <a:pt x="43" y="4"/>
                </a:lnTo>
                <a:lnTo>
                  <a:pt x="55" y="8"/>
                </a:lnTo>
                <a:lnTo>
                  <a:pt x="66" y="12"/>
                </a:lnTo>
                <a:lnTo>
                  <a:pt x="78" y="15"/>
                </a:lnTo>
                <a:lnTo>
                  <a:pt x="82" y="19"/>
                </a:lnTo>
                <a:lnTo>
                  <a:pt x="43" y="12"/>
                </a:lnTo>
                <a:lnTo>
                  <a:pt x="39" y="12"/>
                </a:lnTo>
                <a:lnTo>
                  <a:pt x="35" y="12"/>
                </a:lnTo>
                <a:lnTo>
                  <a:pt x="31" y="15"/>
                </a:lnTo>
                <a:lnTo>
                  <a:pt x="28" y="15"/>
                </a:lnTo>
                <a:lnTo>
                  <a:pt x="28" y="19"/>
                </a:lnTo>
                <a:lnTo>
                  <a:pt x="31" y="19"/>
                </a:lnTo>
                <a:lnTo>
                  <a:pt x="35" y="19"/>
                </a:lnTo>
                <a:lnTo>
                  <a:pt x="43" y="23"/>
                </a:lnTo>
                <a:lnTo>
                  <a:pt x="47" y="27"/>
                </a:lnTo>
                <a:lnTo>
                  <a:pt x="39" y="23"/>
                </a:lnTo>
                <a:lnTo>
                  <a:pt x="28" y="23"/>
                </a:lnTo>
                <a:lnTo>
                  <a:pt x="24" y="23"/>
                </a:lnTo>
                <a:lnTo>
                  <a:pt x="24" y="27"/>
                </a:lnTo>
                <a:lnTo>
                  <a:pt x="31" y="27"/>
                </a:lnTo>
                <a:lnTo>
                  <a:pt x="39" y="31"/>
                </a:lnTo>
                <a:lnTo>
                  <a:pt x="51" y="35"/>
                </a:lnTo>
                <a:lnTo>
                  <a:pt x="59" y="43"/>
                </a:lnTo>
                <a:lnTo>
                  <a:pt x="63" y="47"/>
                </a:lnTo>
                <a:lnTo>
                  <a:pt x="47" y="39"/>
                </a:lnTo>
                <a:lnTo>
                  <a:pt x="43" y="39"/>
                </a:lnTo>
                <a:lnTo>
                  <a:pt x="39" y="47"/>
                </a:lnTo>
                <a:lnTo>
                  <a:pt x="35" y="47"/>
                </a:lnTo>
                <a:lnTo>
                  <a:pt x="28" y="47"/>
                </a:lnTo>
                <a:lnTo>
                  <a:pt x="24" y="43"/>
                </a:lnTo>
                <a:lnTo>
                  <a:pt x="20" y="43"/>
                </a:lnTo>
                <a:lnTo>
                  <a:pt x="20" y="47"/>
                </a:lnTo>
                <a:lnTo>
                  <a:pt x="28" y="58"/>
                </a:lnTo>
                <a:lnTo>
                  <a:pt x="24" y="54"/>
                </a:lnTo>
                <a:lnTo>
                  <a:pt x="20" y="54"/>
                </a:lnTo>
                <a:lnTo>
                  <a:pt x="12" y="50"/>
                </a:lnTo>
                <a:lnTo>
                  <a:pt x="4" y="47"/>
                </a:lnTo>
                <a:lnTo>
                  <a:pt x="0" y="39"/>
                </a:lnTo>
                <a:lnTo>
                  <a:pt x="4" y="35"/>
                </a:lnTo>
                <a:lnTo>
                  <a:pt x="4" y="23"/>
                </a:lnTo>
                <a:lnTo>
                  <a:pt x="4" y="19"/>
                </a:lnTo>
                <a:lnTo>
                  <a:pt x="0" y="15"/>
                </a:lnTo>
                <a:lnTo>
                  <a:pt x="0" y="12"/>
                </a:lnTo>
                <a:close/>
              </a:path>
            </a:pathLst>
          </a:custGeom>
          <a:solidFill>
            <a:srgbClr val="000000"/>
          </a:solidFill>
          <a:ln w="0">
            <a:solidFill>
              <a:srgbClr val="000000"/>
            </a:solidFill>
            <a:prstDash val="solid"/>
            <a:round/>
            <a:headEnd/>
            <a:tailEnd/>
          </a:ln>
        </p:spPr>
        <p:txBody>
          <a:bodyPr/>
          <a:lstStyle/>
          <a:p>
            <a:endParaRPr lang="en-US" sz="1688"/>
          </a:p>
        </p:txBody>
      </p:sp>
      <p:sp>
        <p:nvSpPr>
          <p:cNvPr id="47158" name="Freeform 71">
            <a:extLst>
              <a:ext uri="{FF2B5EF4-FFF2-40B4-BE49-F238E27FC236}">
                <a16:creationId xmlns:a16="http://schemas.microsoft.com/office/drawing/2014/main" id="{F3D2113C-DF4E-418F-B9D2-9F4BCAAB5114}"/>
              </a:ext>
            </a:extLst>
          </p:cNvPr>
          <p:cNvSpPr>
            <a:spLocks/>
          </p:cNvSpPr>
          <p:nvPr/>
        </p:nvSpPr>
        <p:spPr bwMode="auto">
          <a:xfrm>
            <a:off x="9059169" y="5094388"/>
            <a:ext cx="162222" cy="358675"/>
          </a:xfrm>
          <a:custGeom>
            <a:avLst/>
            <a:gdLst>
              <a:gd name="T0" fmla="*/ 73025 w 109"/>
              <a:gd name="T1" fmla="*/ 85725 h 241"/>
              <a:gd name="T2" fmla="*/ 55562 w 109"/>
              <a:gd name="T3" fmla="*/ 85725 h 241"/>
              <a:gd name="T4" fmla="*/ 36512 w 109"/>
              <a:gd name="T5" fmla="*/ 111125 h 241"/>
              <a:gd name="T6" fmla="*/ 36512 w 109"/>
              <a:gd name="T7" fmla="*/ 141287 h 241"/>
              <a:gd name="T8" fmla="*/ 55562 w 109"/>
              <a:gd name="T9" fmla="*/ 166687 h 241"/>
              <a:gd name="T10" fmla="*/ 73025 w 109"/>
              <a:gd name="T11" fmla="*/ 173037 h 241"/>
              <a:gd name="T12" fmla="*/ 98425 w 109"/>
              <a:gd name="T13" fmla="*/ 295275 h 241"/>
              <a:gd name="T14" fmla="*/ 117475 w 109"/>
              <a:gd name="T15" fmla="*/ 295275 h 241"/>
              <a:gd name="T16" fmla="*/ 134937 w 109"/>
              <a:gd name="T17" fmla="*/ 271462 h 241"/>
              <a:gd name="T18" fmla="*/ 134937 w 109"/>
              <a:gd name="T19" fmla="*/ 246062 h 241"/>
              <a:gd name="T20" fmla="*/ 117475 w 109"/>
              <a:gd name="T21" fmla="*/ 222250 h 241"/>
              <a:gd name="T22" fmla="*/ 98425 w 109"/>
              <a:gd name="T23" fmla="*/ 209550 h 241"/>
              <a:gd name="T24" fmla="*/ 73025 w 109"/>
              <a:gd name="T25" fmla="*/ 173037 h 241"/>
              <a:gd name="T26" fmla="*/ 98425 w 109"/>
              <a:gd name="T27" fmla="*/ 85725 h 241"/>
              <a:gd name="T28" fmla="*/ 111125 w 109"/>
              <a:gd name="T29" fmla="*/ 85725 h 241"/>
              <a:gd name="T30" fmla="*/ 134937 w 109"/>
              <a:gd name="T31" fmla="*/ 117475 h 241"/>
              <a:gd name="T32" fmla="*/ 141287 w 109"/>
              <a:gd name="T33" fmla="*/ 128587 h 241"/>
              <a:gd name="T34" fmla="*/ 173037 w 109"/>
              <a:gd name="T35" fmla="*/ 123825 h 241"/>
              <a:gd name="T36" fmla="*/ 166687 w 109"/>
              <a:gd name="T37" fmla="*/ 85725 h 241"/>
              <a:gd name="T38" fmla="*/ 134937 w 109"/>
              <a:gd name="T39" fmla="*/ 55562 h 241"/>
              <a:gd name="T40" fmla="*/ 98425 w 109"/>
              <a:gd name="T41" fmla="*/ 42862 h 241"/>
              <a:gd name="T42" fmla="*/ 73025 w 109"/>
              <a:gd name="T43" fmla="*/ 0 h 241"/>
              <a:gd name="T44" fmla="*/ 73025 w 109"/>
              <a:gd name="T45" fmla="*/ 42862 h 241"/>
              <a:gd name="T46" fmla="*/ 49212 w 109"/>
              <a:gd name="T47" fmla="*/ 49212 h 241"/>
              <a:gd name="T48" fmla="*/ 23812 w 109"/>
              <a:gd name="T49" fmla="*/ 61912 h 241"/>
              <a:gd name="T50" fmla="*/ 0 w 109"/>
              <a:gd name="T51" fmla="*/ 98425 h 241"/>
              <a:gd name="T52" fmla="*/ 0 w 109"/>
              <a:gd name="T53" fmla="*/ 153987 h 241"/>
              <a:gd name="T54" fmla="*/ 23812 w 109"/>
              <a:gd name="T55" fmla="*/ 190500 h 241"/>
              <a:gd name="T56" fmla="*/ 49212 w 109"/>
              <a:gd name="T57" fmla="*/ 209550 h 241"/>
              <a:gd name="T58" fmla="*/ 73025 w 109"/>
              <a:gd name="T59" fmla="*/ 209550 h 241"/>
              <a:gd name="T60" fmla="*/ 73025 w 109"/>
              <a:gd name="T61" fmla="*/ 295275 h 241"/>
              <a:gd name="T62" fmla="*/ 68262 w 109"/>
              <a:gd name="T63" fmla="*/ 295275 h 241"/>
              <a:gd name="T64" fmla="*/ 42862 w 109"/>
              <a:gd name="T65" fmla="*/ 284162 h 241"/>
              <a:gd name="T66" fmla="*/ 36512 w 109"/>
              <a:gd name="T67" fmla="*/ 271462 h 241"/>
              <a:gd name="T68" fmla="*/ 30162 w 109"/>
              <a:gd name="T69" fmla="*/ 258762 h 241"/>
              <a:gd name="T70" fmla="*/ 0 w 109"/>
              <a:gd name="T71" fmla="*/ 265112 h 241"/>
              <a:gd name="T72" fmla="*/ 6350 w 109"/>
              <a:gd name="T73" fmla="*/ 295275 h 241"/>
              <a:gd name="T74" fmla="*/ 36512 w 109"/>
              <a:gd name="T75" fmla="*/ 333375 h 241"/>
              <a:gd name="T76" fmla="*/ 68262 w 109"/>
              <a:gd name="T77" fmla="*/ 344487 h 241"/>
              <a:gd name="T78" fmla="*/ 73025 w 109"/>
              <a:gd name="T79" fmla="*/ 382587 h 241"/>
              <a:gd name="T80" fmla="*/ 98425 w 109"/>
              <a:gd name="T81" fmla="*/ 344487 h 241"/>
              <a:gd name="T82" fmla="*/ 111125 w 109"/>
              <a:gd name="T83" fmla="*/ 339725 h 241"/>
              <a:gd name="T84" fmla="*/ 134937 w 109"/>
              <a:gd name="T85" fmla="*/ 333375 h 241"/>
              <a:gd name="T86" fmla="*/ 160337 w 109"/>
              <a:gd name="T87" fmla="*/ 301625 h 241"/>
              <a:gd name="T88" fmla="*/ 173037 w 109"/>
              <a:gd name="T89" fmla="*/ 258762 h 241"/>
              <a:gd name="T90" fmla="*/ 160337 w 109"/>
              <a:gd name="T91" fmla="*/ 209550 h 241"/>
              <a:gd name="T92" fmla="*/ 134937 w 109"/>
              <a:gd name="T93" fmla="*/ 184150 h 241"/>
              <a:gd name="T94" fmla="*/ 111125 w 109"/>
              <a:gd name="T95" fmla="*/ 173037 h 241"/>
              <a:gd name="T96" fmla="*/ 98425 w 109"/>
              <a:gd name="T97" fmla="*/ 173037 h 241"/>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09" h="241">
                <a:moveTo>
                  <a:pt x="46" y="109"/>
                </a:moveTo>
                <a:lnTo>
                  <a:pt x="46" y="54"/>
                </a:lnTo>
                <a:lnTo>
                  <a:pt x="43" y="54"/>
                </a:lnTo>
                <a:lnTo>
                  <a:pt x="35" y="54"/>
                </a:lnTo>
                <a:lnTo>
                  <a:pt x="27" y="62"/>
                </a:lnTo>
                <a:lnTo>
                  <a:pt x="23" y="70"/>
                </a:lnTo>
                <a:lnTo>
                  <a:pt x="19" y="81"/>
                </a:lnTo>
                <a:lnTo>
                  <a:pt x="23" y="89"/>
                </a:lnTo>
                <a:lnTo>
                  <a:pt x="27" y="97"/>
                </a:lnTo>
                <a:lnTo>
                  <a:pt x="35" y="105"/>
                </a:lnTo>
                <a:lnTo>
                  <a:pt x="43" y="109"/>
                </a:lnTo>
                <a:lnTo>
                  <a:pt x="46" y="109"/>
                </a:lnTo>
                <a:lnTo>
                  <a:pt x="62" y="132"/>
                </a:lnTo>
                <a:lnTo>
                  <a:pt x="62" y="186"/>
                </a:lnTo>
                <a:lnTo>
                  <a:pt x="66" y="186"/>
                </a:lnTo>
                <a:lnTo>
                  <a:pt x="74" y="186"/>
                </a:lnTo>
                <a:lnTo>
                  <a:pt x="81" y="179"/>
                </a:lnTo>
                <a:lnTo>
                  <a:pt x="85" y="171"/>
                </a:lnTo>
                <a:lnTo>
                  <a:pt x="89" y="163"/>
                </a:lnTo>
                <a:lnTo>
                  <a:pt x="85" y="155"/>
                </a:lnTo>
                <a:lnTo>
                  <a:pt x="81" y="148"/>
                </a:lnTo>
                <a:lnTo>
                  <a:pt x="74" y="140"/>
                </a:lnTo>
                <a:lnTo>
                  <a:pt x="66" y="136"/>
                </a:lnTo>
                <a:lnTo>
                  <a:pt x="62" y="132"/>
                </a:lnTo>
                <a:lnTo>
                  <a:pt x="46" y="109"/>
                </a:lnTo>
                <a:lnTo>
                  <a:pt x="62" y="109"/>
                </a:lnTo>
                <a:lnTo>
                  <a:pt x="62" y="54"/>
                </a:lnTo>
                <a:lnTo>
                  <a:pt x="70" y="54"/>
                </a:lnTo>
                <a:lnTo>
                  <a:pt x="81" y="58"/>
                </a:lnTo>
                <a:lnTo>
                  <a:pt x="85" y="74"/>
                </a:lnTo>
                <a:lnTo>
                  <a:pt x="89" y="78"/>
                </a:lnTo>
                <a:lnTo>
                  <a:pt x="89" y="81"/>
                </a:lnTo>
                <a:lnTo>
                  <a:pt x="109" y="81"/>
                </a:lnTo>
                <a:lnTo>
                  <a:pt x="109" y="78"/>
                </a:lnTo>
                <a:lnTo>
                  <a:pt x="109" y="66"/>
                </a:lnTo>
                <a:lnTo>
                  <a:pt x="105" y="54"/>
                </a:lnTo>
                <a:lnTo>
                  <a:pt x="97" y="43"/>
                </a:lnTo>
                <a:lnTo>
                  <a:pt x="85" y="35"/>
                </a:lnTo>
                <a:lnTo>
                  <a:pt x="66" y="27"/>
                </a:lnTo>
                <a:lnTo>
                  <a:pt x="62" y="27"/>
                </a:lnTo>
                <a:lnTo>
                  <a:pt x="62" y="0"/>
                </a:lnTo>
                <a:lnTo>
                  <a:pt x="46" y="0"/>
                </a:lnTo>
                <a:lnTo>
                  <a:pt x="46" y="27"/>
                </a:lnTo>
                <a:lnTo>
                  <a:pt x="39" y="27"/>
                </a:lnTo>
                <a:lnTo>
                  <a:pt x="31" y="31"/>
                </a:lnTo>
                <a:lnTo>
                  <a:pt x="23" y="35"/>
                </a:lnTo>
                <a:lnTo>
                  <a:pt x="15" y="39"/>
                </a:lnTo>
                <a:lnTo>
                  <a:pt x="8" y="50"/>
                </a:lnTo>
                <a:lnTo>
                  <a:pt x="0" y="62"/>
                </a:lnTo>
                <a:lnTo>
                  <a:pt x="0" y="81"/>
                </a:lnTo>
                <a:lnTo>
                  <a:pt x="0" y="97"/>
                </a:lnTo>
                <a:lnTo>
                  <a:pt x="8" y="113"/>
                </a:lnTo>
                <a:lnTo>
                  <a:pt x="15" y="120"/>
                </a:lnTo>
                <a:lnTo>
                  <a:pt x="23" y="128"/>
                </a:lnTo>
                <a:lnTo>
                  <a:pt x="31" y="132"/>
                </a:lnTo>
                <a:lnTo>
                  <a:pt x="39" y="132"/>
                </a:lnTo>
                <a:lnTo>
                  <a:pt x="46" y="132"/>
                </a:lnTo>
                <a:lnTo>
                  <a:pt x="46" y="186"/>
                </a:lnTo>
                <a:lnTo>
                  <a:pt x="43" y="186"/>
                </a:lnTo>
                <a:lnTo>
                  <a:pt x="35" y="186"/>
                </a:lnTo>
                <a:lnTo>
                  <a:pt x="27" y="179"/>
                </a:lnTo>
                <a:lnTo>
                  <a:pt x="23" y="175"/>
                </a:lnTo>
                <a:lnTo>
                  <a:pt x="23" y="171"/>
                </a:lnTo>
                <a:lnTo>
                  <a:pt x="19" y="163"/>
                </a:lnTo>
                <a:lnTo>
                  <a:pt x="0" y="163"/>
                </a:lnTo>
                <a:lnTo>
                  <a:pt x="0" y="167"/>
                </a:lnTo>
                <a:lnTo>
                  <a:pt x="0" y="175"/>
                </a:lnTo>
                <a:lnTo>
                  <a:pt x="4" y="186"/>
                </a:lnTo>
                <a:lnTo>
                  <a:pt x="12" y="202"/>
                </a:lnTo>
                <a:lnTo>
                  <a:pt x="23" y="210"/>
                </a:lnTo>
                <a:lnTo>
                  <a:pt x="35" y="214"/>
                </a:lnTo>
                <a:lnTo>
                  <a:pt x="43" y="217"/>
                </a:lnTo>
                <a:lnTo>
                  <a:pt x="46" y="217"/>
                </a:lnTo>
                <a:lnTo>
                  <a:pt x="46" y="241"/>
                </a:lnTo>
                <a:lnTo>
                  <a:pt x="62" y="241"/>
                </a:lnTo>
                <a:lnTo>
                  <a:pt x="62" y="217"/>
                </a:lnTo>
                <a:lnTo>
                  <a:pt x="70" y="214"/>
                </a:lnTo>
                <a:lnTo>
                  <a:pt x="78" y="214"/>
                </a:lnTo>
                <a:lnTo>
                  <a:pt x="85" y="210"/>
                </a:lnTo>
                <a:lnTo>
                  <a:pt x="93" y="202"/>
                </a:lnTo>
                <a:lnTo>
                  <a:pt x="101" y="190"/>
                </a:lnTo>
                <a:lnTo>
                  <a:pt x="109" y="179"/>
                </a:lnTo>
                <a:lnTo>
                  <a:pt x="109" y="163"/>
                </a:lnTo>
                <a:lnTo>
                  <a:pt x="109" y="144"/>
                </a:lnTo>
                <a:lnTo>
                  <a:pt x="101" y="132"/>
                </a:lnTo>
                <a:lnTo>
                  <a:pt x="93" y="124"/>
                </a:lnTo>
                <a:lnTo>
                  <a:pt x="85" y="116"/>
                </a:lnTo>
                <a:lnTo>
                  <a:pt x="78" y="113"/>
                </a:lnTo>
                <a:lnTo>
                  <a:pt x="70" y="109"/>
                </a:lnTo>
                <a:lnTo>
                  <a:pt x="62" y="109"/>
                </a:lnTo>
                <a:lnTo>
                  <a:pt x="46" y="10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47159" name="Text Box 22">
            <a:extLst>
              <a:ext uri="{FF2B5EF4-FFF2-40B4-BE49-F238E27FC236}">
                <a16:creationId xmlns:a16="http://schemas.microsoft.com/office/drawing/2014/main" id="{3A5B96CA-1AFD-4BF4-AD1C-8616FBF3E54F}"/>
              </a:ext>
            </a:extLst>
          </p:cNvPr>
          <p:cNvSpPr txBox="1">
            <a:spLocks noChangeArrowheads="1"/>
          </p:cNvSpPr>
          <p:nvPr/>
        </p:nvSpPr>
        <p:spPr bwMode="auto">
          <a:xfrm>
            <a:off x="2024062" y="428625"/>
            <a:ext cx="8215313" cy="1071563"/>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000" b="1">
                <a:solidFill>
                  <a:schemeClr val="bg1"/>
                </a:solidFill>
              </a:rPr>
              <a:t>BASIC ACCOUNTING CONSTRAINTS</a:t>
            </a:r>
          </a:p>
          <a:p>
            <a:pPr eaLnBrk="1" hangingPunct="1">
              <a:spcBef>
                <a:spcPct val="50000"/>
              </a:spcBef>
            </a:pPr>
            <a:r>
              <a:rPr lang="en-US" altLang="en-US" sz="2250" b="1"/>
              <a:t>Study Objective 6</a:t>
            </a:r>
          </a:p>
        </p:txBody>
      </p:sp>
    </p:spTree>
  </p:cSld>
  <p:clrMapOvr>
    <a:masterClrMapping/>
  </p:clrMapOvr>
  <p:transition advTm="27386">
    <p:cover dir="u"/>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5">
            <a:extLst>
              <a:ext uri="{FF2B5EF4-FFF2-40B4-BE49-F238E27FC236}">
                <a16:creationId xmlns:a16="http://schemas.microsoft.com/office/drawing/2014/main" id="{1F9662E8-1F5F-4778-B968-5BF3B108553A}"/>
              </a:ext>
            </a:extLst>
          </p:cNvPr>
          <p:cNvSpPr>
            <a:spLocks noChangeArrowheads="1"/>
          </p:cNvSpPr>
          <p:nvPr/>
        </p:nvSpPr>
        <p:spPr bwMode="auto">
          <a:xfrm>
            <a:off x="4394895" y="1745755"/>
            <a:ext cx="3384352" cy="4736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endParaRPr lang="en-US" altLang="en-US" sz="2531" b="1">
              <a:latin typeface="Arial" panose="020B0604020202020204" pitchFamily="34" charset="0"/>
            </a:endParaRPr>
          </a:p>
        </p:txBody>
      </p:sp>
      <p:sp>
        <p:nvSpPr>
          <p:cNvPr id="49155" name="Rectangle 6">
            <a:extLst>
              <a:ext uri="{FF2B5EF4-FFF2-40B4-BE49-F238E27FC236}">
                <a16:creationId xmlns:a16="http://schemas.microsoft.com/office/drawing/2014/main" id="{11195109-32CE-4C90-8138-3DE62020D20E}"/>
              </a:ext>
            </a:extLst>
          </p:cNvPr>
          <p:cNvSpPr>
            <a:spLocks noChangeArrowheads="1"/>
          </p:cNvSpPr>
          <p:nvPr/>
        </p:nvSpPr>
        <p:spPr bwMode="auto">
          <a:xfrm>
            <a:off x="4394895" y="6264176"/>
            <a:ext cx="3384352" cy="4736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endParaRPr lang="en-US" altLang="en-US" sz="2531" b="1">
              <a:latin typeface="Arial" panose="020B0604020202020204" pitchFamily="34" charset="0"/>
            </a:endParaRPr>
          </a:p>
        </p:txBody>
      </p:sp>
      <p:sp>
        <p:nvSpPr>
          <p:cNvPr id="49156" name="Text Box 33">
            <a:extLst>
              <a:ext uri="{FF2B5EF4-FFF2-40B4-BE49-F238E27FC236}">
                <a16:creationId xmlns:a16="http://schemas.microsoft.com/office/drawing/2014/main" id="{F99182D6-77B7-4CF5-BE20-01C9145B2CF2}"/>
              </a:ext>
            </a:extLst>
          </p:cNvPr>
          <p:cNvSpPr txBox="1">
            <a:spLocks noChangeArrowheads="1"/>
          </p:cNvSpPr>
          <p:nvPr/>
        </p:nvSpPr>
        <p:spPr bwMode="auto">
          <a:xfrm>
            <a:off x="2024062" y="357188"/>
            <a:ext cx="8215313" cy="1015663"/>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000" b="1">
                <a:solidFill>
                  <a:schemeClr val="bg1"/>
                </a:solidFill>
              </a:rPr>
              <a:t>SUMMARY OF CONCEPTUAL FRAMEWORK</a:t>
            </a:r>
          </a:p>
        </p:txBody>
      </p:sp>
      <p:graphicFrame>
        <p:nvGraphicFramePr>
          <p:cNvPr id="49157" name="Object 7">
            <a:hlinkClick r:id="" action="ppaction://ole?verb=0"/>
            <a:extLst>
              <a:ext uri="{FF2B5EF4-FFF2-40B4-BE49-F238E27FC236}">
                <a16:creationId xmlns:a16="http://schemas.microsoft.com/office/drawing/2014/main" id="{466B0610-6469-45F3-A7DC-2728E7043EC2}"/>
              </a:ext>
            </a:extLst>
          </p:cNvPr>
          <p:cNvGraphicFramePr>
            <a:graphicFrameLocks/>
          </p:cNvGraphicFramePr>
          <p:nvPr/>
        </p:nvGraphicFramePr>
        <p:xfrm>
          <a:off x="3247430" y="2071687"/>
          <a:ext cx="5728395" cy="660797"/>
        </p:xfrm>
        <a:graphic>
          <a:graphicData uri="http://schemas.openxmlformats.org/presentationml/2006/ole">
            <mc:AlternateContent xmlns:mc="http://schemas.openxmlformats.org/markup-compatibility/2006">
              <mc:Choice xmlns:v="urn:schemas-microsoft-com:vml" Requires="v">
                <p:oleObj name="Micrografx Windows Draw 5.0 Drawing" r:id="rId3" imgW="6143625" imgH="1038225" progId="Draw.Document.5">
                  <p:embed/>
                </p:oleObj>
              </mc:Choice>
              <mc:Fallback>
                <p:oleObj name="Micrografx Windows Draw 5.0 Drawing" r:id="rId3" imgW="6143625" imgH="1038225" progId="Draw.Document.5">
                  <p:embed/>
                  <p:pic>
                    <p:nvPicPr>
                      <p:cNvPr id="49157" name="Object 7">
                        <a:hlinkClick r:id="" action="ppaction://ole?verb=0"/>
                        <a:extLst>
                          <a:ext uri="{FF2B5EF4-FFF2-40B4-BE49-F238E27FC236}">
                            <a16:creationId xmlns:a16="http://schemas.microsoft.com/office/drawing/2014/main" id="{466B0610-6469-45F3-A7DC-2728E7043EC2}"/>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47430" y="2071687"/>
                        <a:ext cx="5728395" cy="660797"/>
                      </a:xfrm>
                      <a:prstGeom prst="rect">
                        <a:avLst/>
                      </a:prstGeom>
                      <a:solidFill>
                        <a:srgbClr val="FFCC33"/>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9158" name="Rectangle 8">
            <a:extLst>
              <a:ext uri="{FF2B5EF4-FFF2-40B4-BE49-F238E27FC236}">
                <a16:creationId xmlns:a16="http://schemas.microsoft.com/office/drawing/2014/main" id="{2F7E5948-E80B-45FE-949C-BD21C33266E1}"/>
              </a:ext>
            </a:extLst>
          </p:cNvPr>
          <p:cNvSpPr>
            <a:spLocks noChangeArrowheads="1"/>
          </p:cNvSpPr>
          <p:nvPr/>
        </p:nvSpPr>
        <p:spPr bwMode="auto">
          <a:xfrm>
            <a:off x="3341192" y="2174380"/>
            <a:ext cx="5527477" cy="459317"/>
          </a:xfrm>
          <a:prstGeom prst="rect">
            <a:avLst/>
          </a:prstGeom>
          <a:noFill/>
          <a:ln>
            <a:noFill/>
          </a:ln>
          <a:effectLst/>
          <a:extLst>
            <a:ext uri="{909E8E84-426E-40DD-AFC4-6F175D3DCCD1}">
              <a14:hiddenFill xmlns:a14="http://schemas.microsoft.com/office/drawing/2010/main">
                <a:solidFill>
                  <a:srgbClr val="FFCC33"/>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2438" b="1">
                <a:latin typeface="Arial" panose="020B0604020202020204" pitchFamily="34" charset="0"/>
              </a:rPr>
              <a:t>Objectives of Financial Reporting</a:t>
            </a:r>
          </a:p>
        </p:txBody>
      </p:sp>
      <p:graphicFrame>
        <p:nvGraphicFramePr>
          <p:cNvPr id="49159" name="Object 10">
            <a:hlinkClick r:id="" action="ppaction://ole?verb=0"/>
            <a:extLst>
              <a:ext uri="{FF2B5EF4-FFF2-40B4-BE49-F238E27FC236}">
                <a16:creationId xmlns:a16="http://schemas.microsoft.com/office/drawing/2014/main" id="{CD68D15C-7577-48F2-886F-D9ACE099EDA5}"/>
              </a:ext>
            </a:extLst>
          </p:cNvPr>
          <p:cNvGraphicFramePr>
            <a:graphicFrameLocks/>
          </p:cNvGraphicFramePr>
          <p:nvPr/>
        </p:nvGraphicFramePr>
        <p:xfrm>
          <a:off x="3247430" y="4964906"/>
          <a:ext cx="5728395" cy="660797"/>
        </p:xfrm>
        <a:graphic>
          <a:graphicData uri="http://schemas.openxmlformats.org/presentationml/2006/ole">
            <mc:AlternateContent xmlns:mc="http://schemas.openxmlformats.org/markup-compatibility/2006">
              <mc:Choice xmlns:v="urn:schemas-microsoft-com:vml" Requires="v">
                <p:oleObj name="Micrografx Windows Draw 5.0 Drawing" r:id="rId5" imgW="6143625" imgH="1038225" progId="Draw.Document.5">
                  <p:embed/>
                </p:oleObj>
              </mc:Choice>
              <mc:Fallback>
                <p:oleObj name="Micrografx Windows Draw 5.0 Drawing" r:id="rId5" imgW="6143625" imgH="1038225" progId="Draw.Document.5">
                  <p:embed/>
                  <p:pic>
                    <p:nvPicPr>
                      <p:cNvPr id="49159" name="Object 10">
                        <a:hlinkClick r:id="" action="ppaction://ole?verb=0"/>
                        <a:extLst>
                          <a:ext uri="{FF2B5EF4-FFF2-40B4-BE49-F238E27FC236}">
                            <a16:creationId xmlns:a16="http://schemas.microsoft.com/office/drawing/2014/main" id="{CD68D15C-7577-48F2-886F-D9ACE099EDA5}"/>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47430" y="4964906"/>
                        <a:ext cx="5728395" cy="660797"/>
                      </a:xfrm>
                      <a:prstGeom prst="rect">
                        <a:avLst/>
                      </a:prstGeom>
                      <a:solidFill>
                        <a:srgbClr val="FFCC33"/>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9160" name="Line 11">
            <a:extLst>
              <a:ext uri="{FF2B5EF4-FFF2-40B4-BE49-F238E27FC236}">
                <a16:creationId xmlns:a16="http://schemas.microsoft.com/office/drawing/2014/main" id="{5C243470-6A09-449B-9062-3293E0F9B7F5}"/>
              </a:ext>
            </a:extLst>
          </p:cNvPr>
          <p:cNvSpPr>
            <a:spLocks noChangeShapeType="1"/>
          </p:cNvSpPr>
          <p:nvPr/>
        </p:nvSpPr>
        <p:spPr bwMode="auto">
          <a:xfrm>
            <a:off x="6096000" y="5048250"/>
            <a:ext cx="1489" cy="511969"/>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9161" name="Rectangle 12">
            <a:extLst>
              <a:ext uri="{FF2B5EF4-FFF2-40B4-BE49-F238E27FC236}">
                <a16:creationId xmlns:a16="http://schemas.microsoft.com/office/drawing/2014/main" id="{97F90A11-2D9B-45CC-964C-BDEAAB458F43}"/>
              </a:ext>
            </a:extLst>
          </p:cNvPr>
          <p:cNvSpPr>
            <a:spLocks noChangeArrowheads="1"/>
          </p:cNvSpPr>
          <p:nvPr/>
        </p:nvSpPr>
        <p:spPr bwMode="auto">
          <a:xfrm>
            <a:off x="3662661" y="5085458"/>
            <a:ext cx="2044898" cy="430398"/>
          </a:xfrm>
          <a:prstGeom prst="rect">
            <a:avLst/>
          </a:prstGeom>
          <a:noFill/>
          <a:ln>
            <a:noFill/>
          </a:ln>
          <a:effectLst/>
          <a:extLst>
            <a:ext uri="{909E8E84-426E-40DD-AFC4-6F175D3DCCD1}">
              <a14:hiddenFill xmlns:a14="http://schemas.microsoft.com/office/drawing/2010/main">
                <a:solidFill>
                  <a:srgbClr val="FFCC33"/>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2250" b="1">
                <a:latin typeface="Arial" panose="020B0604020202020204" pitchFamily="34" charset="0"/>
              </a:rPr>
              <a:t>Assumptions</a:t>
            </a:r>
          </a:p>
        </p:txBody>
      </p:sp>
      <p:sp>
        <p:nvSpPr>
          <p:cNvPr id="49162" name="Rectangle 13">
            <a:extLst>
              <a:ext uri="{FF2B5EF4-FFF2-40B4-BE49-F238E27FC236}">
                <a16:creationId xmlns:a16="http://schemas.microsoft.com/office/drawing/2014/main" id="{1F080627-C7D9-4849-BCF0-48517E1F3342}"/>
              </a:ext>
            </a:extLst>
          </p:cNvPr>
          <p:cNvSpPr>
            <a:spLocks noChangeArrowheads="1"/>
          </p:cNvSpPr>
          <p:nvPr/>
        </p:nvSpPr>
        <p:spPr bwMode="auto">
          <a:xfrm>
            <a:off x="6484443" y="5085458"/>
            <a:ext cx="2044898" cy="430398"/>
          </a:xfrm>
          <a:prstGeom prst="rect">
            <a:avLst/>
          </a:prstGeom>
          <a:noFill/>
          <a:ln>
            <a:noFill/>
          </a:ln>
          <a:effectLst/>
          <a:extLst>
            <a:ext uri="{909E8E84-426E-40DD-AFC4-6F175D3DCCD1}">
              <a14:hiddenFill xmlns:a14="http://schemas.microsoft.com/office/drawing/2010/main">
                <a:solidFill>
                  <a:srgbClr val="FFCC33"/>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2250" b="1">
                <a:latin typeface="Arial" panose="020B0604020202020204" pitchFamily="34" charset="0"/>
              </a:rPr>
              <a:t>Principles</a:t>
            </a:r>
          </a:p>
        </p:txBody>
      </p:sp>
      <p:graphicFrame>
        <p:nvGraphicFramePr>
          <p:cNvPr id="49163" name="Object 15">
            <a:hlinkClick r:id="" action="ppaction://ole?verb=0"/>
            <a:extLst>
              <a:ext uri="{FF2B5EF4-FFF2-40B4-BE49-F238E27FC236}">
                <a16:creationId xmlns:a16="http://schemas.microsoft.com/office/drawing/2014/main" id="{86649E3B-58FB-4962-99D9-6E93E9CDF363}"/>
              </a:ext>
            </a:extLst>
          </p:cNvPr>
          <p:cNvGraphicFramePr>
            <a:graphicFrameLocks/>
          </p:cNvGraphicFramePr>
          <p:nvPr/>
        </p:nvGraphicFramePr>
        <p:xfrm>
          <a:off x="3247430" y="4339828"/>
          <a:ext cx="5728395" cy="660797"/>
        </p:xfrm>
        <a:graphic>
          <a:graphicData uri="http://schemas.openxmlformats.org/presentationml/2006/ole">
            <mc:AlternateContent xmlns:mc="http://schemas.openxmlformats.org/markup-compatibility/2006">
              <mc:Choice xmlns:v="urn:schemas-microsoft-com:vml" Requires="v">
                <p:oleObj name="Micrografx Windows Draw 5.0 Drawing" r:id="rId6" imgW="6143625" imgH="1038225" progId="Draw.Document.5">
                  <p:embed/>
                </p:oleObj>
              </mc:Choice>
              <mc:Fallback>
                <p:oleObj name="Micrografx Windows Draw 5.0 Drawing" r:id="rId6" imgW="6143625" imgH="1038225" progId="Draw.Document.5">
                  <p:embed/>
                  <p:pic>
                    <p:nvPicPr>
                      <p:cNvPr id="49163" name="Object 15">
                        <a:hlinkClick r:id="" action="ppaction://ole?verb=0"/>
                        <a:extLst>
                          <a:ext uri="{FF2B5EF4-FFF2-40B4-BE49-F238E27FC236}">
                            <a16:creationId xmlns:a16="http://schemas.microsoft.com/office/drawing/2014/main" id="{86649E3B-58FB-4962-99D9-6E93E9CDF363}"/>
                          </a:ext>
                        </a:extLst>
                      </p:cNvPr>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47430" y="4339828"/>
                        <a:ext cx="5728395" cy="660797"/>
                      </a:xfrm>
                      <a:prstGeom prst="rect">
                        <a:avLst/>
                      </a:prstGeom>
                      <a:solidFill>
                        <a:srgbClr val="FFCC33"/>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9164" name="Rectangle 16">
            <a:extLst>
              <a:ext uri="{FF2B5EF4-FFF2-40B4-BE49-F238E27FC236}">
                <a16:creationId xmlns:a16="http://schemas.microsoft.com/office/drawing/2014/main" id="{E71A4F7D-8916-4321-90CA-F5B61C319953}"/>
              </a:ext>
            </a:extLst>
          </p:cNvPr>
          <p:cNvSpPr>
            <a:spLocks noChangeArrowheads="1"/>
          </p:cNvSpPr>
          <p:nvPr/>
        </p:nvSpPr>
        <p:spPr bwMode="auto">
          <a:xfrm>
            <a:off x="4519911" y="4460380"/>
            <a:ext cx="3152180" cy="430398"/>
          </a:xfrm>
          <a:prstGeom prst="rect">
            <a:avLst/>
          </a:prstGeom>
          <a:noFill/>
          <a:ln>
            <a:noFill/>
          </a:ln>
          <a:effectLst/>
          <a:extLst>
            <a:ext uri="{909E8E84-426E-40DD-AFC4-6F175D3DCCD1}">
              <a14:hiddenFill xmlns:a14="http://schemas.microsoft.com/office/drawing/2010/main">
                <a:solidFill>
                  <a:srgbClr val="FFCC33"/>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2250" b="1">
                <a:latin typeface="Arial" panose="020B0604020202020204" pitchFamily="34" charset="0"/>
              </a:rPr>
              <a:t>Operating Guidelines</a:t>
            </a:r>
          </a:p>
        </p:txBody>
      </p:sp>
      <p:sp>
        <p:nvSpPr>
          <p:cNvPr id="49165" name="Line 19">
            <a:extLst>
              <a:ext uri="{FF2B5EF4-FFF2-40B4-BE49-F238E27FC236}">
                <a16:creationId xmlns:a16="http://schemas.microsoft.com/office/drawing/2014/main" id="{88DBF86B-3509-4793-9F4D-86AF86583B2C}"/>
              </a:ext>
            </a:extLst>
          </p:cNvPr>
          <p:cNvSpPr>
            <a:spLocks noChangeShapeType="1"/>
          </p:cNvSpPr>
          <p:nvPr/>
        </p:nvSpPr>
        <p:spPr bwMode="auto">
          <a:xfrm>
            <a:off x="6096000" y="2756297"/>
            <a:ext cx="1489" cy="1559719"/>
          </a:xfrm>
          <a:prstGeom prst="line">
            <a:avLst/>
          </a:prstGeom>
          <a:noFill/>
          <a:ln w="5080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graphicFrame>
        <p:nvGraphicFramePr>
          <p:cNvPr id="49166" name="Object 20">
            <a:hlinkClick r:id="" action="ppaction://ole?verb=0"/>
            <a:extLst>
              <a:ext uri="{FF2B5EF4-FFF2-40B4-BE49-F238E27FC236}">
                <a16:creationId xmlns:a16="http://schemas.microsoft.com/office/drawing/2014/main" id="{E5F6BC76-B5F3-4E4E-91D7-F8143B91D12A}"/>
              </a:ext>
            </a:extLst>
          </p:cNvPr>
          <p:cNvGraphicFramePr>
            <a:graphicFrameLocks/>
          </p:cNvGraphicFramePr>
          <p:nvPr/>
        </p:nvGraphicFramePr>
        <p:xfrm>
          <a:off x="3256359" y="3089672"/>
          <a:ext cx="2643188" cy="881063"/>
        </p:xfrm>
        <a:graphic>
          <a:graphicData uri="http://schemas.openxmlformats.org/presentationml/2006/ole">
            <mc:AlternateContent xmlns:mc="http://schemas.openxmlformats.org/markup-compatibility/2006">
              <mc:Choice xmlns:v="urn:schemas-microsoft-com:vml" Requires="v">
                <p:oleObj name="Micrografx Windows Draw 5.0 Drawing" r:id="rId8" imgW="3374796" imgH="2149311" progId="Draw.Document.5">
                  <p:embed/>
                </p:oleObj>
              </mc:Choice>
              <mc:Fallback>
                <p:oleObj name="Micrografx Windows Draw 5.0 Drawing" r:id="rId8" imgW="3374796" imgH="2149311" progId="Draw.Document.5">
                  <p:embed/>
                  <p:pic>
                    <p:nvPicPr>
                      <p:cNvPr id="49166" name="Object 20">
                        <a:hlinkClick r:id="" action="ppaction://ole?verb=0"/>
                        <a:extLst>
                          <a:ext uri="{FF2B5EF4-FFF2-40B4-BE49-F238E27FC236}">
                            <a16:creationId xmlns:a16="http://schemas.microsoft.com/office/drawing/2014/main" id="{E5F6BC76-B5F3-4E4E-91D7-F8143B91D12A}"/>
                          </a:ext>
                        </a:extLst>
                      </p:cNvPr>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256359" y="3089672"/>
                        <a:ext cx="2643188" cy="881063"/>
                      </a:xfrm>
                      <a:prstGeom prst="rect">
                        <a:avLst/>
                      </a:prstGeom>
                      <a:solidFill>
                        <a:srgbClr val="FFCC33"/>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9167" name="Rectangle 21">
            <a:extLst>
              <a:ext uri="{FF2B5EF4-FFF2-40B4-BE49-F238E27FC236}">
                <a16:creationId xmlns:a16="http://schemas.microsoft.com/office/drawing/2014/main" id="{E2DC0AB5-E916-4A1E-9C78-E8BC1F066A1C}"/>
              </a:ext>
            </a:extLst>
          </p:cNvPr>
          <p:cNvSpPr>
            <a:spLocks noChangeArrowheads="1"/>
          </p:cNvSpPr>
          <p:nvPr/>
        </p:nvSpPr>
        <p:spPr bwMode="auto">
          <a:xfrm>
            <a:off x="3394771" y="3138786"/>
            <a:ext cx="2366367" cy="776647"/>
          </a:xfrm>
          <a:prstGeom prst="rect">
            <a:avLst/>
          </a:prstGeom>
          <a:noFill/>
          <a:ln>
            <a:noFill/>
          </a:ln>
          <a:effectLst/>
          <a:extLst>
            <a:ext uri="{909E8E84-426E-40DD-AFC4-6F175D3DCCD1}">
              <a14:hiddenFill xmlns:a14="http://schemas.microsoft.com/office/drawing/2010/main">
                <a:solidFill>
                  <a:srgbClr val="FFCC33"/>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500" b="1">
                <a:latin typeface="Arial" panose="020B0604020202020204" pitchFamily="34" charset="0"/>
              </a:rPr>
              <a:t>Qualitative Characteristics of Accounting Information</a:t>
            </a:r>
          </a:p>
        </p:txBody>
      </p:sp>
      <p:sp>
        <p:nvSpPr>
          <p:cNvPr id="49168" name="Line 23">
            <a:extLst>
              <a:ext uri="{FF2B5EF4-FFF2-40B4-BE49-F238E27FC236}">
                <a16:creationId xmlns:a16="http://schemas.microsoft.com/office/drawing/2014/main" id="{4E29C40A-8C4A-4B2C-815F-B46D1E9E5B8A}"/>
              </a:ext>
            </a:extLst>
          </p:cNvPr>
          <p:cNvSpPr>
            <a:spLocks noChangeShapeType="1"/>
          </p:cNvSpPr>
          <p:nvPr/>
        </p:nvSpPr>
        <p:spPr bwMode="auto">
          <a:xfrm>
            <a:off x="4560094" y="2762250"/>
            <a:ext cx="1489" cy="315516"/>
          </a:xfrm>
          <a:prstGeom prst="line">
            <a:avLst/>
          </a:prstGeom>
          <a:noFill/>
          <a:ln w="2540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9169" name="Line 24">
            <a:extLst>
              <a:ext uri="{FF2B5EF4-FFF2-40B4-BE49-F238E27FC236}">
                <a16:creationId xmlns:a16="http://schemas.microsoft.com/office/drawing/2014/main" id="{0EE1A34E-3717-4538-A89E-66EFAFED9D6F}"/>
              </a:ext>
            </a:extLst>
          </p:cNvPr>
          <p:cNvSpPr>
            <a:spLocks noChangeShapeType="1"/>
          </p:cNvSpPr>
          <p:nvPr/>
        </p:nvSpPr>
        <p:spPr bwMode="auto">
          <a:xfrm>
            <a:off x="4560094" y="3994547"/>
            <a:ext cx="1489" cy="333375"/>
          </a:xfrm>
          <a:prstGeom prst="line">
            <a:avLst/>
          </a:prstGeom>
          <a:noFill/>
          <a:ln w="2540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graphicFrame>
        <p:nvGraphicFramePr>
          <p:cNvPr id="49170" name="Object 25">
            <a:hlinkClick r:id="" action="ppaction://ole?verb=0"/>
            <a:extLst>
              <a:ext uri="{FF2B5EF4-FFF2-40B4-BE49-F238E27FC236}">
                <a16:creationId xmlns:a16="http://schemas.microsoft.com/office/drawing/2014/main" id="{D4C22BFE-9EF4-4B75-A0A3-10C1F40E9492}"/>
              </a:ext>
            </a:extLst>
          </p:cNvPr>
          <p:cNvGraphicFramePr>
            <a:graphicFrameLocks/>
          </p:cNvGraphicFramePr>
          <p:nvPr/>
        </p:nvGraphicFramePr>
        <p:xfrm>
          <a:off x="6328172" y="3089672"/>
          <a:ext cx="2643188" cy="881063"/>
        </p:xfrm>
        <a:graphic>
          <a:graphicData uri="http://schemas.openxmlformats.org/presentationml/2006/ole">
            <mc:AlternateContent xmlns:mc="http://schemas.openxmlformats.org/markup-compatibility/2006">
              <mc:Choice xmlns:v="urn:schemas-microsoft-com:vml" Requires="v">
                <p:oleObj name="Micrografx Windows Draw 5.0 Drawing" r:id="rId10" imgW="3374796" imgH="2149311" progId="Draw.Document.5">
                  <p:embed/>
                </p:oleObj>
              </mc:Choice>
              <mc:Fallback>
                <p:oleObj name="Micrografx Windows Draw 5.0 Drawing" r:id="rId10" imgW="3374796" imgH="2149311" progId="Draw.Document.5">
                  <p:embed/>
                  <p:pic>
                    <p:nvPicPr>
                      <p:cNvPr id="49170" name="Object 25">
                        <a:hlinkClick r:id="" action="ppaction://ole?verb=0"/>
                        <a:extLst>
                          <a:ext uri="{FF2B5EF4-FFF2-40B4-BE49-F238E27FC236}">
                            <a16:creationId xmlns:a16="http://schemas.microsoft.com/office/drawing/2014/main" id="{D4C22BFE-9EF4-4B75-A0A3-10C1F40E9492}"/>
                          </a:ext>
                        </a:extLst>
                      </p:cNvPr>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328172" y="3089672"/>
                        <a:ext cx="2643188" cy="881063"/>
                      </a:xfrm>
                      <a:prstGeom prst="rect">
                        <a:avLst/>
                      </a:prstGeom>
                      <a:solidFill>
                        <a:srgbClr val="FFCC33"/>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9171" name="Rectangle 26">
            <a:extLst>
              <a:ext uri="{FF2B5EF4-FFF2-40B4-BE49-F238E27FC236}">
                <a16:creationId xmlns:a16="http://schemas.microsoft.com/office/drawing/2014/main" id="{A478B5E5-BE68-48B3-AC51-1EFBDF8D57AE}"/>
              </a:ext>
            </a:extLst>
          </p:cNvPr>
          <p:cNvSpPr>
            <a:spLocks noChangeArrowheads="1"/>
          </p:cNvSpPr>
          <p:nvPr/>
        </p:nvSpPr>
        <p:spPr bwMode="auto">
          <a:xfrm>
            <a:off x="6609458" y="3228083"/>
            <a:ext cx="2098477" cy="545815"/>
          </a:xfrm>
          <a:prstGeom prst="rect">
            <a:avLst/>
          </a:prstGeom>
          <a:noFill/>
          <a:ln>
            <a:noFill/>
          </a:ln>
          <a:effectLst/>
          <a:extLst>
            <a:ext uri="{909E8E84-426E-40DD-AFC4-6F175D3DCCD1}">
              <a14:hiddenFill xmlns:a14="http://schemas.microsoft.com/office/drawing/2010/main">
                <a:solidFill>
                  <a:srgbClr val="FFCC33"/>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500" b="1">
                <a:latin typeface="Arial" panose="020B0604020202020204" pitchFamily="34" charset="0"/>
              </a:rPr>
              <a:t>Elements of Financial Statements</a:t>
            </a:r>
          </a:p>
        </p:txBody>
      </p:sp>
      <p:sp>
        <p:nvSpPr>
          <p:cNvPr id="49172" name="Line 28">
            <a:extLst>
              <a:ext uri="{FF2B5EF4-FFF2-40B4-BE49-F238E27FC236}">
                <a16:creationId xmlns:a16="http://schemas.microsoft.com/office/drawing/2014/main" id="{4026627D-B4A4-43D3-9270-B5AA38597323}"/>
              </a:ext>
            </a:extLst>
          </p:cNvPr>
          <p:cNvSpPr>
            <a:spLocks noChangeShapeType="1"/>
          </p:cNvSpPr>
          <p:nvPr/>
        </p:nvSpPr>
        <p:spPr bwMode="auto">
          <a:xfrm>
            <a:off x="7649766" y="2762250"/>
            <a:ext cx="1489" cy="315516"/>
          </a:xfrm>
          <a:prstGeom prst="line">
            <a:avLst/>
          </a:prstGeom>
          <a:noFill/>
          <a:ln w="2540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9173" name="Line 29">
            <a:extLst>
              <a:ext uri="{FF2B5EF4-FFF2-40B4-BE49-F238E27FC236}">
                <a16:creationId xmlns:a16="http://schemas.microsoft.com/office/drawing/2014/main" id="{D528EBF9-0455-4745-BE07-41094DFA98AD}"/>
              </a:ext>
            </a:extLst>
          </p:cNvPr>
          <p:cNvSpPr>
            <a:spLocks noChangeShapeType="1"/>
          </p:cNvSpPr>
          <p:nvPr/>
        </p:nvSpPr>
        <p:spPr bwMode="auto">
          <a:xfrm>
            <a:off x="7649766" y="3994547"/>
            <a:ext cx="1489" cy="333375"/>
          </a:xfrm>
          <a:prstGeom prst="line">
            <a:avLst/>
          </a:prstGeom>
          <a:noFill/>
          <a:ln w="2540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Tree>
  </p:cSld>
  <p:clrMapOvr>
    <a:masterClrMapping/>
  </p:clrMapOvr>
  <p:transition advTm="51929">
    <p:cover dir="u"/>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ext Box 4">
            <a:extLst>
              <a:ext uri="{FF2B5EF4-FFF2-40B4-BE49-F238E27FC236}">
                <a16:creationId xmlns:a16="http://schemas.microsoft.com/office/drawing/2014/main" id="{5A32D393-8F3C-4DC8-A9B8-C93826BE24A0}"/>
              </a:ext>
            </a:extLst>
          </p:cNvPr>
          <p:cNvSpPr txBox="1">
            <a:spLocks noChangeArrowheads="1"/>
          </p:cNvSpPr>
          <p:nvPr/>
        </p:nvSpPr>
        <p:spPr bwMode="auto">
          <a:xfrm>
            <a:off x="2024062" y="357187"/>
            <a:ext cx="8215313" cy="785813"/>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000" b="1">
                <a:solidFill>
                  <a:schemeClr val="bg1"/>
                </a:solidFill>
              </a:rPr>
              <a:t>REVIEW QUESTION</a:t>
            </a:r>
          </a:p>
        </p:txBody>
      </p:sp>
      <p:sp>
        <p:nvSpPr>
          <p:cNvPr id="51203" name="AutoShape 5">
            <a:extLst>
              <a:ext uri="{FF2B5EF4-FFF2-40B4-BE49-F238E27FC236}">
                <a16:creationId xmlns:a16="http://schemas.microsoft.com/office/drawing/2014/main" id="{82778A10-5546-4337-B8C7-374B386DAD00}"/>
              </a:ext>
            </a:extLst>
          </p:cNvPr>
          <p:cNvSpPr>
            <a:spLocks noChangeArrowheads="1"/>
          </p:cNvSpPr>
          <p:nvPr/>
        </p:nvSpPr>
        <p:spPr bwMode="auto">
          <a:xfrm>
            <a:off x="2667000" y="1357312"/>
            <a:ext cx="6858000" cy="2643188"/>
          </a:xfrm>
          <a:prstGeom prst="roundRect">
            <a:avLst>
              <a:gd name="adj" fmla="val 16667"/>
            </a:avLst>
          </a:prstGeom>
          <a:gradFill rotWithShape="0">
            <a:gsLst>
              <a:gs pos="0">
                <a:srgbClr val="FFCC33"/>
              </a:gs>
              <a:gs pos="100000">
                <a:srgbClr val="FFD864"/>
              </a:gs>
            </a:gsLst>
            <a:lin ang="5400000" scaled="1"/>
          </a:gradFill>
          <a:ln w="9525">
            <a:round/>
            <a:headEnd/>
            <a:tailEnd/>
          </a:ln>
          <a:effectLst/>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marL="457200" indent="-457200">
              <a:spcBef>
                <a:spcPct val="20000"/>
              </a:spcBef>
              <a:buChar char="•"/>
              <a:defRPr sz="3400">
                <a:solidFill>
                  <a:schemeClr val="tx1"/>
                </a:solidFill>
                <a:latin typeface="Arial" panose="020B0604020202020204" pitchFamily="34" charset="0"/>
              </a:defRPr>
            </a:lvl1pPr>
            <a:lvl2pPr marL="914400" indent="-457200">
              <a:spcBef>
                <a:spcPct val="20000"/>
              </a:spcBef>
              <a:buChar char="–"/>
              <a:defRPr sz="3000">
                <a:solidFill>
                  <a:schemeClr val="tx1"/>
                </a:solidFill>
                <a:latin typeface="Arial" panose="020B0604020202020204" pitchFamily="34" charset="0"/>
              </a:defRPr>
            </a:lvl2pPr>
            <a:lvl3pPr marL="1371600" indent="-457200">
              <a:spcBef>
                <a:spcPct val="20000"/>
              </a:spcBef>
              <a:buChar char="•"/>
              <a:defRPr sz="2500">
                <a:solidFill>
                  <a:schemeClr val="tx1"/>
                </a:solidFill>
                <a:latin typeface="Arial" panose="020B0604020202020204" pitchFamily="34" charset="0"/>
              </a:defRPr>
            </a:lvl3pPr>
            <a:lvl4pPr marL="1828800" indent="-457200">
              <a:spcBef>
                <a:spcPct val="20000"/>
              </a:spcBef>
              <a:buChar char="–"/>
              <a:defRPr sz="2100">
                <a:solidFill>
                  <a:schemeClr val="tx1"/>
                </a:solidFill>
                <a:latin typeface="Arial" panose="020B0604020202020204" pitchFamily="34" charset="0"/>
              </a:defRPr>
            </a:lvl4pPr>
            <a:lvl5pPr marL="2286000" indent="-457200">
              <a:spcBef>
                <a:spcPct val="20000"/>
              </a:spcBef>
              <a:buChar char="»"/>
              <a:defRPr sz="2100">
                <a:solidFill>
                  <a:schemeClr val="tx1"/>
                </a:solidFill>
                <a:latin typeface="Arial" panose="020B0604020202020204" pitchFamily="34" charset="0"/>
              </a:defRPr>
            </a:lvl5pPr>
            <a:lvl6pPr marL="2743200" indent="-457200" eaLnBrk="0" fontAlgn="base" hangingPunct="0">
              <a:spcBef>
                <a:spcPct val="20000"/>
              </a:spcBef>
              <a:spcAft>
                <a:spcPct val="0"/>
              </a:spcAft>
              <a:buChar char="»"/>
              <a:defRPr sz="2100">
                <a:solidFill>
                  <a:schemeClr val="tx1"/>
                </a:solidFill>
                <a:latin typeface="Arial" panose="020B0604020202020204" pitchFamily="34" charset="0"/>
              </a:defRPr>
            </a:lvl6pPr>
            <a:lvl7pPr marL="3200400" indent="-457200" eaLnBrk="0" fontAlgn="base" hangingPunct="0">
              <a:spcBef>
                <a:spcPct val="20000"/>
              </a:spcBef>
              <a:spcAft>
                <a:spcPct val="0"/>
              </a:spcAft>
              <a:buChar char="»"/>
              <a:defRPr sz="2100">
                <a:solidFill>
                  <a:schemeClr val="tx1"/>
                </a:solidFill>
                <a:latin typeface="Arial" panose="020B0604020202020204" pitchFamily="34" charset="0"/>
              </a:defRPr>
            </a:lvl7pPr>
            <a:lvl8pPr marL="3657600" indent="-457200" eaLnBrk="0" fontAlgn="base" hangingPunct="0">
              <a:spcBef>
                <a:spcPct val="20000"/>
              </a:spcBef>
              <a:spcAft>
                <a:spcPct val="0"/>
              </a:spcAft>
              <a:buChar char="»"/>
              <a:defRPr sz="2100">
                <a:solidFill>
                  <a:schemeClr val="tx1"/>
                </a:solidFill>
                <a:latin typeface="Arial" panose="020B0604020202020204" pitchFamily="34" charset="0"/>
              </a:defRPr>
            </a:lvl8pPr>
            <a:lvl9pPr marL="4114800" indent="-457200" eaLnBrk="0" fontAlgn="base" hangingPunct="0">
              <a:spcBef>
                <a:spcPct val="20000"/>
              </a:spcBef>
              <a:spcAft>
                <a:spcPct val="0"/>
              </a:spcAft>
              <a:buChar char="»"/>
              <a:defRPr sz="2100">
                <a:solidFill>
                  <a:schemeClr val="tx1"/>
                </a:solidFill>
                <a:latin typeface="Arial" panose="020B0604020202020204" pitchFamily="34" charset="0"/>
              </a:defRPr>
            </a:lvl9pPr>
          </a:lstStyle>
          <a:p>
            <a:pPr eaLnBrk="1" hangingPunct="1">
              <a:spcBef>
                <a:spcPct val="0"/>
              </a:spcBef>
              <a:buFontTx/>
              <a:buNone/>
            </a:pPr>
            <a:r>
              <a:rPr lang="en-US" altLang="en-US" sz="2250">
                <a:latin typeface="Times New Roman" panose="02020603050405020304" pitchFamily="18" charset="0"/>
              </a:rPr>
              <a:t>Valuing assets at their liquidation value rather than their </a:t>
            </a:r>
          </a:p>
          <a:p>
            <a:pPr eaLnBrk="1" hangingPunct="1">
              <a:spcBef>
                <a:spcPct val="0"/>
              </a:spcBef>
              <a:buFontTx/>
              <a:buNone/>
            </a:pPr>
            <a:r>
              <a:rPr lang="en-US" altLang="en-US" sz="2250">
                <a:latin typeface="Times New Roman" panose="02020603050405020304" pitchFamily="18" charset="0"/>
              </a:rPr>
              <a:t>cost is inconsistent with which of the following: </a:t>
            </a:r>
          </a:p>
          <a:p>
            <a:pPr eaLnBrk="1" hangingPunct="1">
              <a:spcBef>
                <a:spcPct val="0"/>
              </a:spcBef>
              <a:buFontTx/>
              <a:buNone/>
            </a:pPr>
            <a:endParaRPr lang="en-US" altLang="en-US" sz="2250">
              <a:latin typeface="Times New Roman" panose="02020603050405020304" pitchFamily="18" charset="0"/>
            </a:endParaRPr>
          </a:p>
          <a:p>
            <a:pPr eaLnBrk="1" hangingPunct="1">
              <a:spcBef>
                <a:spcPct val="0"/>
              </a:spcBef>
              <a:buFontTx/>
              <a:buAutoNum type="alphaLcPeriod"/>
            </a:pPr>
            <a:r>
              <a:rPr lang="en-US" altLang="en-US" sz="2250">
                <a:latin typeface="Times New Roman" panose="02020603050405020304" pitchFamily="18" charset="0"/>
              </a:rPr>
              <a:t>Time period assumption</a:t>
            </a:r>
          </a:p>
          <a:p>
            <a:pPr eaLnBrk="1" hangingPunct="1">
              <a:spcBef>
                <a:spcPct val="0"/>
              </a:spcBef>
              <a:buFontTx/>
              <a:buAutoNum type="alphaLcPeriod"/>
            </a:pPr>
            <a:r>
              <a:rPr lang="en-US" altLang="en-US" sz="2250">
                <a:latin typeface="Times New Roman" panose="02020603050405020304" pitchFamily="18" charset="0"/>
              </a:rPr>
              <a:t>Matching principle</a:t>
            </a:r>
          </a:p>
          <a:p>
            <a:pPr eaLnBrk="1" hangingPunct="1">
              <a:spcBef>
                <a:spcPct val="0"/>
              </a:spcBef>
              <a:buFontTx/>
              <a:buAutoNum type="alphaLcPeriod"/>
            </a:pPr>
            <a:r>
              <a:rPr lang="en-US" altLang="en-US" sz="2250">
                <a:latin typeface="Times New Roman" panose="02020603050405020304" pitchFamily="18" charset="0"/>
              </a:rPr>
              <a:t>Going concern assumption</a:t>
            </a:r>
          </a:p>
          <a:p>
            <a:pPr eaLnBrk="1" hangingPunct="1">
              <a:spcBef>
                <a:spcPct val="0"/>
              </a:spcBef>
              <a:buFontTx/>
              <a:buAutoNum type="alphaLcPeriod"/>
            </a:pPr>
            <a:r>
              <a:rPr lang="en-US" altLang="en-US" sz="2250">
                <a:latin typeface="Times New Roman" panose="02020603050405020304" pitchFamily="18" charset="0"/>
              </a:rPr>
              <a:t>Materiality constraint</a:t>
            </a:r>
          </a:p>
        </p:txBody>
      </p:sp>
      <p:sp>
        <p:nvSpPr>
          <p:cNvPr id="51204" name="Line 6">
            <a:extLst>
              <a:ext uri="{FF2B5EF4-FFF2-40B4-BE49-F238E27FC236}">
                <a16:creationId xmlns:a16="http://schemas.microsoft.com/office/drawing/2014/main" id="{5F7BEAD2-4285-4AEF-9DAB-4460B05DD380}"/>
              </a:ext>
            </a:extLst>
          </p:cNvPr>
          <p:cNvSpPr>
            <a:spLocks noChangeShapeType="1"/>
          </p:cNvSpPr>
          <p:nvPr/>
        </p:nvSpPr>
        <p:spPr bwMode="auto">
          <a:xfrm>
            <a:off x="3024187" y="2214563"/>
            <a:ext cx="4643438" cy="0"/>
          </a:xfrm>
          <a:prstGeom prst="line">
            <a:avLst/>
          </a:prstGeom>
          <a:noFill/>
          <a:ln w="57150" cmpd="thickThin">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103431" name="Rectangle 7">
            <a:extLst>
              <a:ext uri="{FF2B5EF4-FFF2-40B4-BE49-F238E27FC236}">
                <a16:creationId xmlns:a16="http://schemas.microsoft.com/office/drawing/2014/main" id="{C0491586-3B66-49E2-9EBA-1B52BAA31421}"/>
              </a:ext>
            </a:extLst>
          </p:cNvPr>
          <p:cNvSpPr>
            <a:spLocks noChangeArrowheads="1"/>
          </p:cNvSpPr>
          <p:nvPr/>
        </p:nvSpPr>
        <p:spPr bwMode="auto">
          <a:xfrm>
            <a:off x="2952750" y="4357687"/>
            <a:ext cx="6429375" cy="1785938"/>
          </a:xfrm>
          <a:prstGeom prst="rect">
            <a:avLst/>
          </a:prstGeom>
          <a:gradFill rotWithShape="0">
            <a:gsLst>
              <a:gs pos="0">
                <a:srgbClr val="E84D00"/>
              </a:gs>
              <a:gs pos="100000">
                <a:srgbClr val="EF834D"/>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Answer: </a:t>
            </a:r>
          </a:p>
          <a:p>
            <a:pPr eaLnBrk="1" hangingPunct="1"/>
            <a:r>
              <a:rPr lang="en-US" altLang="en-US" sz="2250" b="1">
                <a:solidFill>
                  <a:srgbClr val="1D1D59"/>
                </a:solidFill>
              </a:rPr>
              <a:t>Going concern assumption</a:t>
            </a:r>
          </a:p>
          <a:p>
            <a:pPr eaLnBrk="1" hangingPunct="1"/>
            <a:r>
              <a:rPr lang="en-US" altLang="en-US" sz="2250"/>
              <a:t>Liquidation values would suggest</a:t>
            </a:r>
          </a:p>
          <a:p>
            <a:pPr eaLnBrk="1" hangingPunct="1"/>
            <a:r>
              <a:rPr lang="en-US" altLang="en-US" sz="2250"/>
              <a:t>the company is going out of business.</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2409"/>
    </mc:Choice>
    <mc:Fallback xmlns="">
      <p:transition spd="slow" advTm="12409"/>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3431"/>
                                        </p:tgtEl>
                                        <p:attrNameLst>
                                          <p:attrName>style.visibility</p:attrName>
                                        </p:attrNameLst>
                                      </p:cBhvr>
                                      <p:to>
                                        <p:strVal val="visible"/>
                                      </p:to>
                                    </p:set>
                                    <p:anim calcmode="lin" valueType="num">
                                      <p:cBhvr additive="base">
                                        <p:cTn id="7" dur="500" fill="hold"/>
                                        <p:tgtEl>
                                          <p:spTgt spid="103431"/>
                                        </p:tgtEl>
                                        <p:attrNameLst>
                                          <p:attrName>ppt_x</p:attrName>
                                        </p:attrNameLst>
                                      </p:cBhvr>
                                      <p:tavLst>
                                        <p:tav tm="0">
                                          <p:val>
                                            <p:strVal val="#ppt_x"/>
                                          </p:val>
                                        </p:tav>
                                        <p:tav tm="100000">
                                          <p:val>
                                            <p:strVal val="#ppt_x"/>
                                          </p:val>
                                        </p:tav>
                                      </p:tavLst>
                                    </p:anim>
                                    <p:anim calcmode="lin" valueType="num">
                                      <p:cBhvr additive="base">
                                        <p:cTn id="8" dur="500" fill="hold"/>
                                        <p:tgtEl>
                                          <p:spTgt spid="1034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431"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ext Box 4">
            <a:extLst>
              <a:ext uri="{FF2B5EF4-FFF2-40B4-BE49-F238E27FC236}">
                <a16:creationId xmlns:a16="http://schemas.microsoft.com/office/drawing/2014/main" id="{395BCB4D-1D94-4D61-802D-43C257021B1F}"/>
              </a:ext>
            </a:extLst>
          </p:cNvPr>
          <p:cNvSpPr txBox="1">
            <a:spLocks noChangeArrowheads="1"/>
          </p:cNvSpPr>
          <p:nvPr/>
        </p:nvSpPr>
        <p:spPr bwMode="auto">
          <a:xfrm>
            <a:off x="1809750" y="285751"/>
            <a:ext cx="8429625" cy="1015663"/>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t>STUDY OBJECTIVE 7</a:t>
            </a:r>
          </a:p>
          <a:p>
            <a:pPr eaLnBrk="1" hangingPunct="1">
              <a:spcBef>
                <a:spcPct val="50000"/>
              </a:spcBef>
            </a:pPr>
            <a:r>
              <a:rPr lang="en-US" altLang="en-US" sz="2250" b="1">
                <a:solidFill>
                  <a:schemeClr val="bg1"/>
                </a:solidFill>
              </a:rPr>
              <a:t>ANALYZING CLASSIFIED FINANCIAL STATEMENTS</a:t>
            </a:r>
          </a:p>
        </p:txBody>
      </p:sp>
      <p:sp>
        <p:nvSpPr>
          <p:cNvPr id="53251" name="Rectangle 38">
            <a:extLst>
              <a:ext uri="{FF2B5EF4-FFF2-40B4-BE49-F238E27FC236}">
                <a16:creationId xmlns:a16="http://schemas.microsoft.com/office/drawing/2014/main" id="{652F2E2A-2B44-43B5-BA72-71DE877B255E}"/>
              </a:ext>
            </a:extLst>
          </p:cNvPr>
          <p:cNvSpPr>
            <a:spLocks noChangeArrowheads="1"/>
          </p:cNvSpPr>
          <p:nvPr/>
        </p:nvSpPr>
        <p:spPr bwMode="auto">
          <a:xfrm>
            <a:off x="3309937" y="1571625"/>
            <a:ext cx="5929313" cy="500063"/>
          </a:xfrm>
          <a:prstGeom prst="rect">
            <a:avLst/>
          </a:prstGeom>
          <a:gradFill rotWithShape="0">
            <a:gsLst>
              <a:gs pos="0">
                <a:srgbClr val="FFCC33"/>
              </a:gs>
              <a:gs pos="100000">
                <a:srgbClr val="FFD249"/>
              </a:gs>
            </a:gsLst>
            <a:lin ang="5400000" scaled="1"/>
          </a:gra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625"/>
              <a:t>Classified Balance Sheet</a:t>
            </a:r>
          </a:p>
        </p:txBody>
      </p:sp>
      <p:sp>
        <p:nvSpPr>
          <p:cNvPr id="53252" name="Rectangle 41">
            <a:extLst>
              <a:ext uri="{FF2B5EF4-FFF2-40B4-BE49-F238E27FC236}">
                <a16:creationId xmlns:a16="http://schemas.microsoft.com/office/drawing/2014/main" id="{620FA50F-E305-4FAB-AC12-A3B1DDB8D70D}"/>
              </a:ext>
            </a:extLst>
          </p:cNvPr>
          <p:cNvSpPr>
            <a:spLocks noChangeArrowheads="1"/>
          </p:cNvSpPr>
          <p:nvPr/>
        </p:nvSpPr>
        <p:spPr bwMode="auto">
          <a:xfrm>
            <a:off x="2095500" y="2357438"/>
            <a:ext cx="8143875" cy="3857625"/>
          </a:xfrm>
          <a:prstGeom prst="rect">
            <a:avLst/>
          </a:prstGeom>
          <a:solidFill>
            <a:srgbClr val="9A9ADE"/>
          </a:soli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9A9ADE"/>
            </a:extrusionClr>
            <a:contourClr>
              <a:srgbClr val="9A9ADE"/>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graphicFrame>
        <p:nvGraphicFramePr>
          <p:cNvPr id="86090" name="Group 74">
            <a:extLst>
              <a:ext uri="{FF2B5EF4-FFF2-40B4-BE49-F238E27FC236}">
                <a16:creationId xmlns:a16="http://schemas.microsoft.com/office/drawing/2014/main" id="{8D11BB44-6E77-4369-90B8-8F1F1F8F1301}"/>
              </a:ext>
            </a:extLst>
          </p:cNvPr>
          <p:cNvGraphicFramePr>
            <a:graphicFrameLocks noGrp="1"/>
          </p:cNvGraphicFramePr>
          <p:nvPr>
            <p:ph sz="half" idx="2"/>
          </p:nvPr>
        </p:nvGraphicFramePr>
        <p:xfrm>
          <a:off x="2595562" y="2714625"/>
          <a:ext cx="7072313" cy="3093875"/>
        </p:xfrm>
        <a:graphic>
          <a:graphicData uri="http://schemas.openxmlformats.org/drawingml/2006/table">
            <a:tbl>
              <a:tblPr/>
              <a:tblGrid>
                <a:gridCol w="3405188">
                  <a:extLst>
                    <a:ext uri="{9D8B030D-6E8A-4147-A177-3AD203B41FA5}">
                      <a16:colId xmlns:a16="http://schemas.microsoft.com/office/drawing/2014/main" val="20000"/>
                    </a:ext>
                  </a:extLst>
                </a:gridCol>
                <a:gridCol w="3667125">
                  <a:extLst>
                    <a:ext uri="{9D8B030D-6E8A-4147-A177-3AD203B41FA5}">
                      <a16:colId xmlns:a16="http://schemas.microsoft.com/office/drawing/2014/main" val="20001"/>
                    </a:ext>
                  </a:extLst>
                </a:gridCol>
              </a:tblGrid>
              <a:tr h="998443">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600" b="1" i="0" u="sng" strike="noStrike" cap="none" normalizeH="0" baseline="0">
                          <a:ln>
                            <a:noFill/>
                          </a:ln>
                          <a:solidFill>
                            <a:schemeClr val="tx1"/>
                          </a:solidFill>
                          <a:effectLst/>
                          <a:latin typeface="Times New Roman" panose="02020603050405020304" pitchFamily="18" charset="0"/>
                        </a:rPr>
                        <a:t>Assets</a:t>
                      </a:r>
                    </a:p>
                  </a:txBody>
                  <a:tcPr marL="85725" marR="85725" marT="42854" marB="4285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600" b="1" i="0" u="none" strike="noStrike" cap="none" normalizeH="0" baseline="0">
                          <a:ln>
                            <a:noFill/>
                          </a:ln>
                          <a:solidFill>
                            <a:schemeClr val="tx1"/>
                          </a:solidFill>
                          <a:effectLst/>
                          <a:latin typeface="Times New Roman" panose="02020603050405020304" pitchFamily="18" charset="0"/>
                        </a:rPr>
                        <a:t>Liabilities and</a:t>
                      </a:r>
                      <a:r>
                        <a:rPr kumimoji="0" lang="en-US" altLang="en-US" sz="2600" b="1" i="0" u="sng" strike="noStrike" cap="none" normalizeH="0" baseline="0">
                          <a:ln>
                            <a:noFill/>
                          </a:ln>
                          <a:solidFill>
                            <a:schemeClr val="tx1"/>
                          </a:solidFill>
                          <a:effectLst/>
                          <a:latin typeface="Times New Roman" panose="02020603050405020304" pitchFamily="18" charset="0"/>
                        </a:rPr>
                        <a:t> </a:t>
                      </a:r>
                    </a:p>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600" b="1" i="0" u="sng" strike="noStrike" cap="none" normalizeH="0" baseline="0">
                          <a:ln>
                            <a:noFill/>
                          </a:ln>
                          <a:solidFill>
                            <a:schemeClr val="tx1"/>
                          </a:solidFill>
                          <a:effectLst/>
                          <a:latin typeface="Times New Roman" panose="02020603050405020304" pitchFamily="18" charset="0"/>
                        </a:rPr>
                        <a:t>Stockholders Equity</a:t>
                      </a:r>
                    </a:p>
                  </a:txBody>
                  <a:tcPr marL="85725" marR="85725" marT="42854" marB="4285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34494">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1" i="0" u="none" strike="noStrike" cap="none" normalizeH="0" baseline="0">
                          <a:ln>
                            <a:noFill/>
                          </a:ln>
                          <a:solidFill>
                            <a:schemeClr val="tx1"/>
                          </a:solidFill>
                          <a:effectLst/>
                          <a:latin typeface="Times New Roman" panose="02020603050405020304" pitchFamily="18" charset="0"/>
                        </a:rPr>
                        <a:t>Current assets</a:t>
                      </a:r>
                    </a:p>
                  </a:txBody>
                  <a:tcPr marL="85725" marR="85725" marT="42854" marB="4285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1" i="0" u="none" strike="noStrike" cap="none" normalizeH="0" baseline="0">
                          <a:ln>
                            <a:noFill/>
                          </a:ln>
                          <a:solidFill>
                            <a:schemeClr val="tx1"/>
                          </a:solidFill>
                          <a:effectLst/>
                          <a:latin typeface="Times New Roman" panose="02020603050405020304" pitchFamily="18" charset="0"/>
                        </a:rPr>
                        <a:t>Current liabilities</a:t>
                      </a:r>
                    </a:p>
                  </a:txBody>
                  <a:tcPr marL="85725" marR="85725" marT="42854" marB="4285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35983">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1" i="0" u="none" strike="noStrike" cap="none" normalizeH="0" baseline="0">
                          <a:ln>
                            <a:noFill/>
                          </a:ln>
                          <a:solidFill>
                            <a:schemeClr val="tx1"/>
                          </a:solidFill>
                          <a:effectLst/>
                          <a:latin typeface="Times New Roman" panose="02020603050405020304" pitchFamily="18" charset="0"/>
                        </a:rPr>
                        <a:t>Long-term investments</a:t>
                      </a:r>
                    </a:p>
                  </a:txBody>
                  <a:tcPr marL="85725" marR="85725" marT="42854" marB="4285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1" i="0" u="none" strike="noStrike" cap="none" normalizeH="0" baseline="0">
                          <a:ln>
                            <a:noFill/>
                          </a:ln>
                          <a:solidFill>
                            <a:schemeClr val="tx1"/>
                          </a:solidFill>
                          <a:effectLst/>
                          <a:latin typeface="Times New Roman" panose="02020603050405020304" pitchFamily="18" charset="0"/>
                        </a:rPr>
                        <a:t>Long-term liabilities</a:t>
                      </a:r>
                    </a:p>
                  </a:txBody>
                  <a:tcPr marL="85725" marR="85725" marT="42854" marB="4285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771508">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1" i="0" u="none" strike="noStrike" cap="none" normalizeH="0" baseline="0">
                          <a:ln>
                            <a:noFill/>
                          </a:ln>
                          <a:solidFill>
                            <a:schemeClr val="tx1"/>
                          </a:solidFill>
                          <a:effectLst/>
                          <a:latin typeface="Times New Roman" panose="02020603050405020304" pitchFamily="18" charset="0"/>
                        </a:rPr>
                        <a:t>Property, plant &amp; equipment</a:t>
                      </a:r>
                    </a:p>
                  </a:txBody>
                  <a:tcPr marL="85725" marR="85725" marT="42854" marB="4285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1" i="0" u="none" strike="noStrike" cap="none" normalizeH="0" baseline="0">
                          <a:ln>
                            <a:noFill/>
                          </a:ln>
                          <a:solidFill>
                            <a:schemeClr val="tx1"/>
                          </a:solidFill>
                          <a:effectLst/>
                          <a:latin typeface="Times New Roman" panose="02020603050405020304" pitchFamily="18" charset="0"/>
                        </a:rPr>
                        <a:t>Stockholders’ equity</a:t>
                      </a:r>
                    </a:p>
                  </a:txBody>
                  <a:tcPr marL="85725" marR="85725" marT="42854" marB="4285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428608">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1" i="0" u="none" strike="noStrike" cap="none" normalizeH="0" baseline="0">
                          <a:ln>
                            <a:noFill/>
                          </a:ln>
                          <a:solidFill>
                            <a:schemeClr val="tx1"/>
                          </a:solidFill>
                          <a:effectLst/>
                          <a:latin typeface="Times New Roman" panose="02020603050405020304" pitchFamily="18" charset="0"/>
                        </a:rPr>
                        <a:t>Intangible assets</a:t>
                      </a:r>
                    </a:p>
                  </a:txBody>
                  <a:tcPr marL="85725" marR="85725" marT="42854" marB="4285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endParaRPr kumimoji="0" lang="en-US" altLang="en-US" sz="2300" b="1" i="0" u="none" strike="noStrike" cap="none" normalizeH="0" baseline="0">
                        <a:ln>
                          <a:noFill/>
                        </a:ln>
                        <a:solidFill>
                          <a:schemeClr val="tx1"/>
                        </a:solidFill>
                        <a:effectLst/>
                        <a:latin typeface="Times New Roman" panose="02020603050405020304" pitchFamily="18" charset="0"/>
                      </a:endParaRPr>
                    </a:p>
                  </a:txBody>
                  <a:tcPr marL="85725" marR="85725" marT="42854" marB="4285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spd="slow" p14:dur="2000" advTm="32912"/>
    </mc:Choice>
    <mc:Fallback xmlns="">
      <p:transition spd="slow" advTm="32912"/>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ext Box 4">
            <a:extLst>
              <a:ext uri="{FF2B5EF4-FFF2-40B4-BE49-F238E27FC236}">
                <a16:creationId xmlns:a16="http://schemas.microsoft.com/office/drawing/2014/main" id="{FBB5B072-6A14-4700-9F82-E98FBCF3ABDD}"/>
              </a:ext>
            </a:extLst>
          </p:cNvPr>
          <p:cNvSpPr txBox="1">
            <a:spLocks noChangeArrowheads="1"/>
          </p:cNvSpPr>
          <p:nvPr/>
        </p:nvSpPr>
        <p:spPr bwMode="auto">
          <a:xfrm>
            <a:off x="1809750" y="428625"/>
            <a:ext cx="8429625" cy="571500"/>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250" b="1">
                <a:solidFill>
                  <a:schemeClr val="bg1"/>
                </a:solidFill>
              </a:rPr>
              <a:t>ANALYZING CLASSIFIED FINANCIAL STATEMENTS</a:t>
            </a:r>
          </a:p>
        </p:txBody>
      </p:sp>
      <p:sp>
        <p:nvSpPr>
          <p:cNvPr id="55299" name="Rectangle 5">
            <a:extLst>
              <a:ext uri="{FF2B5EF4-FFF2-40B4-BE49-F238E27FC236}">
                <a16:creationId xmlns:a16="http://schemas.microsoft.com/office/drawing/2014/main" id="{77BBBCB4-3D5E-4F2D-8A81-DE9E8637F4D7}"/>
              </a:ext>
            </a:extLst>
          </p:cNvPr>
          <p:cNvSpPr>
            <a:spLocks noChangeArrowheads="1"/>
          </p:cNvSpPr>
          <p:nvPr/>
        </p:nvSpPr>
        <p:spPr bwMode="auto">
          <a:xfrm>
            <a:off x="3024187" y="1214437"/>
            <a:ext cx="5929313" cy="500063"/>
          </a:xfrm>
          <a:prstGeom prst="rect">
            <a:avLst/>
          </a:prstGeom>
          <a:gradFill rotWithShape="0">
            <a:gsLst>
              <a:gs pos="0">
                <a:srgbClr val="FFCC33"/>
              </a:gs>
              <a:gs pos="100000">
                <a:srgbClr val="FFD249"/>
              </a:gs>
            </a:gsLst>
            <a:lin ang="5400000" scaled="1"/>
          </a:gra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625"/>
              <a:t>Classified Income Statement</a:t>
            </a:r>
          </a:p>
        </p:txBody>
      </p:sp>
      <p:sp>
        <p:nvSpPr>
          <p:cNvPr id="55300" name="Rectangle 6">
            <a:extLst>
              <a:ext uri="{FF2B5EF4-FFF2-40B4-BE49-F238E27FC236}">
                <a16:creationId xmlns:a16="http://schemas.microsoft.com/office/drawing/2014/main" id="{22CB2FCD-B404-42A1-83BA-A0413E776577}"/>
              </a:ext>
            </a:extLst>
          </p:cNvPr>
          <p:cNvSpPr>
            <a:spLocks noChangeArrowheads="1"/>
          </p:cNvSpPr>
          <p:nvPr/>
        </p:nvSpPr>
        <p:spPr bwMode="auto">
          <a:xfrm>
            <a:off x="2381250" y="2000250"/>
            <a:ext cx="7215188" cy="4429125"/>
          </a:xfrm>
          <a:prstGeom prst="rect">
            <a:avLst/>
          </a:prstGeom>
          <a:solidFill>
            <a:srgbClr val="FF7733"/>
          </a:soli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FF7733"/>
            </a:extrusionClr>
            <a:contourClr>
              <a:srgbClr val="FF77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graphicFrame>
        <p:nvGraphicFramePr>
          <p:cNvPr id="89150" name="Group 62">
            <a:extLst>
              <a:ext uri="{FF2B5EF4-FFF2-40B4-BE49-F238E27FC236}">
                <a16:creationId xmlns:a16="http://schemas.microsoft.com/office/drawing/2014/main" id="{65C6A0A5-D497-4DFB-AB33-BFD7610F505C}"/>
              </a:ext>
            </a:extLst>
          </p:cNvPr>
          <p:cNvGraphicFramePr>
            <a:graphicFrameLocks noGrp="1"/>
          </p:cNvGraphicFramePr>
          <p:nvPr>
            <p:ph/>
          </p:nvPr>
        </p:nvGraphicFramePr>
        <p:xfrm>
          <a:off x="2595563" y="2286000"/>
          <a:ext cx="6715125" cy="3680334"/>
        </p:xfrm>
        <a:graphic>
          <a:graphicData uri="http://schemas.openxmlformats.org/drawingml/2006/table">
            <a:tbl>
              <a:tblPr/>
              <a:tblGrid>
                <a:gridCol w="2750344">
                  <a:extLst>
                    <a:ext uri="{9D8B030D-6E8A-4147-A177-3AD203B41FA5}">
                      <a16:colId xmlns:a16="http://schemas.microsoft.com/office/drawing/2014/main" val="20000"/>
                    </a:ext>
                  </a:extLst>
                </a:gridCol>
                <a:gridCol w="3964781">
                  <a:extLst>
                    <a:ext uri="{9D8B030D-6E8A-4147-A177-3AD203B41FA5}">
                      <a16:colId xmlns:a16="http://schemas.microsoft.com/office/drawing/2014/main" val="20001"/>
                    </a:ext>
                  </a:extLst>
                </a:gridCol>
              </a:tblGrid>
              <a:tr h="54292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3000" b="1" i="0" u="none" strike="noStrike" cap="none" normalizeH="0" baseline="0">
                          <a:ln>
                            <a:noFill/>
                          </a:ln>
                          <a:solidFill>
                            <a:schemeClr val="tx1"/>
                          </a:solidFill>
                          <a:effectLst/>
                          <a:latin typeface="Times New Roman" panose="02020603050405020304" pitchFamily="18" charset="0"/>
                        </a:rPr>
                        <a:t>Category</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3000" b="1" i="0" u="none" strike="noStrike" cap="none" normalizeH="0" baseline="0">
                          <a:ln>
                            <a:noFill/>
                          </a:ln>
                          <a:solidFill>
                            <a:schemeClr val="tx1"/>
                          </a:solidFill>
                          <a:effectLst/>
                          <a:latin typeface="Times New Roman" panose="02020603050405020304" pitchFamily="18" charset="0"/>
                        </a:rPr>
                        <a:t>Includes: </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97086">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Revenue sections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Sales, discounts, allowances</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87872">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Cost of goods sold</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Cost of items sold to produce sales</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65722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Operating expenses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Selling &amp; administrative expense information</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65722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Other revenues &amp; gains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Revenues or gains from non-operating transactions</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71437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Other expenses &amp; losses</a:t>
                      </a:r>
                    </a:p>
                    <a:p>
                      <a:pPr marL="0" marR="0" lvl="0" indent="0" algn="l" defTabSz="966788" rtl="0" eaLnBrk="1" fontAlgn="base" latinLnBrk="0" hangingPunct="1">
                        <a:lnSpc>
                          <a:spcPct val="100000"/>
                        </a:lnSpc>
                        <a:spcBef>
                          <a:spcPct val="20000"/>
                        </a:spcBef>
                        <a:spcAft>
                          <a:spcPct val="0"/>
                        </a:spcAft>
                        <a:buClrTx/>
                        <a:buSzTx/>
                        <a:buFontTx/>
                        <a:buNone/>
                        <a:tabLst/>
                      </a:pPr>
                      <a:endParaRPr kumimoji="0" lang="en-US" altLang="en-US" sz="1900" b="1" i="0" u="none" strike="noStrike" cap="none" normalizeH="0" baseline="0">
                        <a:ln>
                          <a:noFill/>
                        </a:ln>
                        <a:solidFill>
                          <a:schemeClr val="tx1"/>
                        </a:solidFill>
                        <a:effectLst/>
                        <a:latin typeface="Times New Roman" panose="02020603050405020304" pitchFamily="18" charset="0"/>
                      </a:endParaRP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Expenses or losses from non-operating transactions</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
        <p:nvSpPr>
          <p:cNvPr id="55324" name="Rectangle 63">
            <a:extLst>
              <a:ext uri="{FF2B5EF4-FFF2-40B4-BE49-F238E27FC236}">
                <a16:creationId xmlns:a16="http://schemas.microsoft.com/office/drawing/2014/main" id="{0CEEE5AE-1262-42DA-AB83-29974FC63CE2}"/>
              </a:ext>
            </a:extLst>
          </p:cNvPr>
          <p:cNvSpPr>
            <a:spLocks noChangeArrowheads="1"/>
          </p:cNvSpPr>
          <p:nvPr/>
        </p:nvSpPr>
        <p:spPr bwMode="auto">
          <a:xfrm>
            <a:off x="3095625" y="6072188"/>
            <a:ext cx="5857875" cy="285750"/>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063" b="1"/>
              <a:t>Also included are tax expense and EPS</a:t>
            </a:r>
          </a:p>
        </p:txBody>
      </p:sp>
    </p:spTree>
  </p:cSld>
  <p:clrMapOvr>
    <a:masterClrMapping/>
  </p:clrMapOvr>
  <mc:AlternateContent xmlns:mc="http://schemas.openxmlformats.org/markup-compatibility/2006" xmlns:p14="http://schemas.microsoft.com/office/powerpoint/2010/main">
    <mc:Choice Requires="p14">
      <p:transition spd="slow" p14:dur="2000" advTm="22788"/>
    </mc:Choice>
    <mc:Fallback xmlns="">
      <p:transition spd="slow" advTm="22788"/>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ext Box 4">
            <a:extLst>
              <a:ext uri="{FF2B5EF4-FFF2-40B4-BE49-F238E27FC236}">
                <a16:creationId xmlns:a16="http://schemas.microsoft.com/office/drawing/2014/main" id="{B58A6E55-E924-4553-8C57-15D0E7AF29CF}"/>
              </a:ext>
            </a:extLst>
          </p:cNvPr>
          <p:cNvSpPr txBox="1">
            <a:spLocks noChangeArrowheads="1"/>
          </p:cNvSpPr>
          <p:nvPr/>
        </p:nvSpPr>
        <p:spPr bwMode="auto">
          <a:xfrm>
            <a:off x="1809750" y="428625"/>
            <a:ext cx="8429625" cy="571500"/>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250" b="1">
                <a:solidFill>
                  <a:schemeClr val="bg1"/>
                </a:solidFill>
              </a:rPr>
              <a:t>INCOME STATEMENT  WITH TAX EXPENSE</a:t>
            </a:r>
          </a:p>
        </p:txBody>
      </p:sp>
      <p:sp>
        <p:nvSpPr>
          <p:cNvPr id="57347" name="Rectangle 5">
            <a:extLst>
              <a:ext uri="{FF2B5EF4-FFF2-40B4-BE49-F238E27FC236}">
                <a16:creationId xmlns:a16="http://schemas.microsoft.com/office/drawing/2014/main" id="{786E694E-461D-4000-91DD-05AA68507F33}"/>
              </a:ext>
            </a:extLst>
          </p:cNvPr>
          <p:cNvSpPr>
            <a:spLocks noChangeArrowheads="1"/>
          </p:cNvSpPr>
          <p:nvPr/>
        </p:nvSpPr>
        <p:spPr bwMode="auto">
          <a:xfrm>
            <a:off x="1952625" y="1285875"/>
            <a:ext cx="8072438" cy="5286375"/>
          </a:xfrm>
          <a:prstGeom prst="rect">
            <a:avLst/>
          </a:prstGeom>
          <a:gradFill rotWithShape="0">
            <a:gsLst>
              <a:gs pos="0">
                <a:srgbClr val="EC4F00"/>
              </a:gs>
              <a:gs pos="100000">
                <a:srgbClr val="E84E00"/>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EC4F00"/>
            </a:extrusionClr>
            <a:contourClr>
              <a:srgbClr val="EC4F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solidFill>
                <a:schemeClr val="bg1"/>
              </a:solidFill>
            </a:endParaRPr>
          </a:p>
        </p:txBody>
      </p:sp>
      <p:graphicFrame>
        <p:nvGraphicFramePr>
          <p:cNvPr id="91195" name="Group 59">
            <a:extLst>
              <a:ext uri="{FF2B5EF4-FFF2-40B4-BE49-F238E27FC236}">
                <a16:creationId xmlns:a16="http://schemas.microsoft.com/office/drawing/2014/main" id="{D66EAFCD-41C9-430A-AB45-3A88FC53BB68}"/>
              </a:ext>
            </a:extLst>
          </p:cNvPr>
          <p:cNvGraphicFramePr>
            <a:graphicFrameLocks noGrp="1"/>
          </p:cNvGraphicFramePr>
          <p:nvPr>
            <p:ph/>
          </p:nvPr>
        </p:nvGraphicFramePr>
        <p:xfrm>
          <a:off x="2595563" y="2428875"/>
          <a:ext cx="6837165" cy="3752860"/>
        </p:xfrm>
        <a:graphic>
          <a:graphicData uri="http://schemas.openxmlformats.org/drawingml/2006/table">
            <a:tbl>
              <a:tblPr/>
              <a:tblGrid>
                <a:gridCol w="5180708">
                  <a:extLst>
                    <a:ext uri="{9D8B030D-6E8A-4147-A177-3AD203B41FA5}">
                      <a16:colId xmlns:a16="http://schemas.microsoft.com/office/drawing/2014/main" val="20000"/>
                    </a:ext>
                  </a:extLst>
                </a:gridCol>
                <a:gridCol w="1656457">
                  <a:extLst>
                    <a:ext uri="{9D8B030D-6E8A-4147-A177-3AD203B41FA5}">
                      <a16:colId xmlns:a16="http://schemas.microsoft.com/office/drawing/2014/main" val="20001"/>
                    </a:ext>
                  </a:extLst>
                </a:gridCol>
              </a:tblGrid>
              <a:tr h="37147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Sales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$800,000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7147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Cost of goods sold</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sng" strike="noStrike" cap="none" normalizeH="0" baseline="0">
                          <a:ln>
                            <a:noFill/>
                          </a:ln>
                          <a:solidFill>
                            <a:schemeClr val="tx1"/>
                          </a:solidFill>
                          <a:effectLst/>
                          <a:latin typeface="Times New Roman" panose="02020603050405020304" pitchFamily="18" charset="0"/>
                        </a:rPr>
                        <a:t>600,000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7147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Gross profit</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200,000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7147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Operating expenses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sng" strike="noStrike" cap="none" normalizeH="0" baseline="0">
                          <a:ln>
                            <a:noFill/>
                          </a:ln>
                          <a:solidFill>
                            <a:schemeClr val="tx1"/>
                          </a:solidFill>
                          <a:effectLst/>
                          <a:latin typeface="Times New Roman" panose="02020603050405020304" pitchFamily="18" charset="0"/>
                        </a:rPr>
                        <a:t>50,000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7147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Income from operations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150,000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7147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Other revenues and gains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10,000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37147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Other expenses and losses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sng" strike="noStrike" cap="none" normalizeH="0" baseline="0">
                          <a:ln>
                            <a:noFill/>
                          </a:ln>
                          <a:solidFill>
                            <a:schemeClr val="tx1"/>
                          </a:solidFill>
                          <a:effectLst/>
                          <a:latin typeface="Times New Roman" panose="02020603050405020304" pitchFamily="18" charset="0"/>
                        </a:rPr>
                        <a:t>4,000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37147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bg1"/>
                          </a:solidFill>
                          <a:effectLst/>
                          <a:latin typeface="Times New Roman" panose="02020603050405020304" pitchFamily="18" charset="0"/>
                        </a:rPr>
                        <a:t>Income before income taxes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bg1"/>
                          </a:solidFill>
                          <a:effectLst/>
                          <a:latin typeface="Times New Roman" panose="02020603050405020304" pitchFamily="18" charset="0"/>
                        </a:rPr>
                        <a:t>156,000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37147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bg1"/>
                          </a:solidFill>
                          <a:effectLst/>
                          <a:latin typeface="Times New Roman" panose="02020603050405020304" pitchFamily="18" charset="0"/>
                        </a:rPr>
                        <a:t>Income tax expense (30%)</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sng" strike="noStrike" cap="none" normalizeH="0" baseline="0">
                          <a:ln>
                            <a:noFill/>
                          </a:ln>
                          <a:solidFill>
                            <a:schemeClr val="bg1"/>
                          </a:solidFill>
                          <a:effectLst/>
                          <a:latin typeface="Times New Roman" panose="02020603050405020304" pitchFamily="18" charset="0"/>
                        </a:rPr>
                        <a:t>46,800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37147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Net income</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$109,200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bl>
          </a:graphicData>
        </a:graphic>
      </p:graphicFrame>
      <p:sp>
        <p:nvSpPr>
          <p:cNvPr id="57383" name="Rectangle 58">
            <a:extLst>
              <a:ext uri="{FF2B5EF4-FFF2-40B4-BE49-F238E27FC236}">
                <a16:creationId xmlns:a16="http://schemas.microsoft.com/office/drawing/2014/main" id="{3136AD6E-6FAB-43B6-82CD-06558A05AC9A}"/>
              </a:ext>
            </a:extLst>
          </p:cNvPr>
          <p:cNvSpPr>
            <a:spLocks noChangeArrowheads="1"/>
          </p:cNvSpPr>
          <p:nvPr/>
        </p:nvSpPr>
        <p:spPr bwMode="auto">
          <a:xfrm>
            <a:off x="2809875" y="1285875"/>
            <a:ext cx="6429375" cy="1000125"/>
          </a:xfrm>
          <a:prstGeom prst="rect">
            <a:avLst/>
          </a:prstGeom>
          <a:noFill/>
          <a:ln>
            <a:noFill/>
          </a:ln>
          <a:effectLst/>
          <a:extLst>
            <a:ext uri="{909E8E84-426E-40DD-AFC4-6F175D3DCCD1}">
              <a14:hiddenFill xmlns:a14="http://schemas.microsoft.com/office/drawing/2010/main">
                <a:solidFill>
                  <a:srgbClr val="FF7733"/>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t>Leads, Inc</a:t>
            </a:r>
          </a:p>
          <a:p>
            <a:pPr eaLnBrk="1" hangingPunct="1"/>
            <a:r>
              <a:rPr lang="en-US" altLang="en-US" sz="2250" b="1"/>
              <a:t>Income Statement</a:t>
            </a:r>
          </a:p>
          <a:p>
            <a:pPr eaLnBrk="1" hangingPunct="1"/>
            <a:r>
              <a:rPr lang="en-US" altLang="en-US" sz="2250" b="1"/>
              <a:t>For the Year Ended December 31, 2006</a:t>
            </a:r>
          </a:p>
        </p:txBody>
      </p:sp>
    </p:spTree>
  </p:cSld>
  <p:clrMapOvr>
    <a:masterClrMapping/>
  </p:clrMapOvr>
  <mc:AlternateContent xmlns:mc="http://schemas.openxmlformats.org/markup-compatibility/2006" xmlns:p14="http://schemas.microsoft.com/office/powerpoint/2010/main">
    <mc:Choice Requires="p14">
      <p:transition spd="slow" p14:dur="2000" advTm="34979"/>
    </mc:Choice>
    <mc:Fallback xmlns="">
      <p:transition spd="slow" advTm="34979"/>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ext Box 4">
            <a:extLst>
              <a:ext uri="{FF2B5EF4-FFF2-40B4-BE49-F238E27FC236}">
                <a16:creationId xmlns:a16="http://schemas.microsoft.com/office/drawing/2014/main" id="{BBB3EAB8-2B7E-44E3-87BA-BE9C0C6ECBF0}"/>
              </a:ext>
            </a:extLst>
          </p:cNvPr>
          <p:cNvSpPr txBox="1">
            <a:spLocks noChangeArrowheads="1"/>
          </p:cNvSpPr>
          <p:nvPr/>
        </p:nvSpPr>
        <p:spPr bwMode="auto">
          <a:xfrm>
            <a:off x="1809750" y="571500"/>
            <a:ext cx="8429625" cy="438582"/>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250" b="1">
                <a:solidFill>
                  <a:schemeClr val="bg1"/>
                </a:solidFill>
              </a:rPr>
              <a:t>EARNINGS PER SHARE</a:t>
            </a:r>
          </a:p>
        </p:txBody>
      </p:sp>
      <p:sp>
        <p:nvSpPr>
          <p:cNvPr id="59395" name="Rectangle 8">
            <a:extLst>
              <a:ext uri="{FF2B5EF4-FFF2-40B4-BE49-F238E27FC236}">
                <a16:creationId xmlns:a16="http://schemas.microsoft.com/office/drawing/2014/main" id="{044F851B-DA0B-42ED-AEFC-AF6ADABB4685}"/>
              </a:ext>
            </a:extLst>
          </p:cNvPr>
          <p:cNvSpPr>
            <a:spLocks noChangeArrowheads="1"/>
          </p:cNvSpPr>
          <p:nvPr/>
        </p:nvSpPr>
        <p:spPr bwMode="auto">
          <a:xfrm>
            <a:off x="7381875" y="1500187"/>
            <a:ext cx="2428875" cy="1214438"/>
          </a:xfrm>
          <a:prstGeom prst="rect">
            <a:avLst/>
          </a:prstGeom>
          <a:gradFill rotWithShape="0">
            <a:gsLst>
              <a:gs pos="0">
                <a:srgbClr val="EC4F00"/>
              </a:gs>
              <a:gs pos="100000">
                <a:srgbClr val="EC5204"/>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EC4F00"/>
            </a:extrusionClr>
            <a:contourClr>
              <a:srgbClr val="EC4F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t>EPS</a:t>
            </a:r>
          </a:p>
        </p:txBody>
      </p:sp>
      <p:sp>
        <p:nvSpPr>
          <p:cNvPr id="59396" name="Line 10">
            <a:extLst>
              <a:ext uri="{FF2B5EF4-FFF2-40B4-BE49-F238E27FC236}">
                <a16:creationId xmlns:a16="http://schemas.microsoft.com/office/drawing/2014/main" id="{DD782CD9-7BBF-417B-AA3A-7C5DA8F63878}"/>
              </a:ext>
            </a:extLst>
          </p:cNvPr>
          <p:cNvSpPr>
            <a:spLocks noChangeShapeType="1"/>
          </p:cNvSpPr>
          <p:nvPr/>
        </p:nvSpPr>
        <p:spPr bwMode="auto">
          <a:xfrm>
            <a:off x="2238375" y="2286000"/>
            <a:ext cx="3929063"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59397" name="Text Box 11">
            <a:extLst>
              <a:ext uri="{FF2B5EF4-FFF2-40B4-BE49-F238E27FC236}">
                <a16:creationId xmlns:a16="http://schemas.microsoft.com/office/drawing/2014/main" id="{34E7CC12-909E-4AA0-8195-04510BBB5574}"/>
              </a:ext>
            </a:extLst>
          </p:cNvPr>
          <p:cNvSpPr txBox="1">
            <a:spLocks noChangeArrowheads="1"/>
          </p:cNvSpPr>
          <p:nvPr/>
        </p:nvSpPr>
        <p:spPr bwMode="auto">
          <a:xfrm>
            <a:off x="3381375" y="1714500"/>
            <a:ext cx="1500188" cy="784830"/>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250"/>
              <a:t>Net income</a:t>
            </a:r>
          </a:p>
        </p:txBody>
      </p:sp>
      <p:sp>
        <p:nvSpPr>
          <p:cNvPr id="59398" name="Text Box 12">
            <a:extLst>
              <a:ext uri="{FF2B5EF4-FFF2-40B4-BE49-F238E27FC236}">
                <a16:creationId xmlns:a16="http://schemas.microsoft.com/office/drawing/2014/main" id="{0DA9D59E-E201-4025-BE44-53F5F9AB79A8}"/>
              </a:ext>
            </a:extLst>
          </p:cNvPr>
          <p:cNvSpPr txBox="1">
            <a:spLocks noChangeArrowheads="1"/>
          </p:cNvSpPr>
          <p:nvPr/>
        </p:nvSpPr>
        <p:spPr bwMode="auto">
          <a:xfrm>
            <a:off x="2452687" y="2500313"/>
            <a:ext cx="3424536" cy="1131079"/>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Common shares outstanding</a:t>
            </a:r>
          </a:p>
          <a:p>
            <a:pPr eaLnBrk="1" hangingPunct="1"/>
            <a:endParaRPr lang="en-US" altLang="en-US" sz="2250"/>
          </a:p>
        </p:txBody>
      </p:sp>
      <p:sp>
        <p:nvSpPr>
          <p:cNvPr id="59399" name="Text Box 13">
            <a:extLst>
              <a:ext uri="{FF2B5EF4-FFF2-40B4-BE49-F238E27FC236}">
                <a16:creationId xmlns:a16="http://schemas.microsoft.com/office/drawing/2014/main" id="{05CF6DF0-91C0-4CBE-A05F-EA9E89A2CD09}"/>
              </a:ext>
            </a:extLst>
          </p:cNvPr>
          <p:cNvSpPr txBox="1">
            <a:spLocks noChangeArrowheads="1"/>
          </p:cNvSpPr>
          <p:nvPr/>
        </p:nvSpPr>
        <p:spPr bwMode="auto">
          <a:xfrm>
            <a:off x="6515732" y="1928813"/>
            <a:ext cx="431529" cy="611706"/>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375" b="1"/>
              <a:t>=</a:t>
            </a:r>
          </a:p>
        </p:txBody>
      </p:sp>
      <p:sp>
        <p:nvSpPr>
          <p:cNvPr id="59400" name="Rectangle 14">
            <a:extLst>
              <a:ext uri="{FF2B5EF4-FFF2-40B4-BE49-F238E27FC236}">
                <a16:creationId xmlns:a16="http://schemas.microsoft.com/office/drawing/2014/main" id="{AB08C0D2-CF80-4628-9755-2DD6D30CC672}"/>
              </a:ext>
            </a:extLst>
          </p:cNvPr>
          <p:cNvSpPr>
            <a:spLocks noChangeArrowheads="1"/>
          </p:cNvSpPr>
          <p:nvPr/>
        </p:nvSpPr>
        <p:spPr bwMode="auto">
          <a:xfrm>
            <a:off x="2095500" y="3286125"/>
            <a:ext cx="7643813" cy="3000375"/>
          </a:xfrm>
          <a:prstGeom prst="rect">
            <a:avLst/>
          </a:prstGeom>
          <a:solidFill>
            <a:srgbClr val="9A9ADE"/>
          </a:soli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9A9ADE"/>
            </a:extrusionClr>
            <a:contourClr>
              <a:srgbClr val="9A9ADE"/>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Assuming Leads, Inc. had 54,600 shares of </a:t>
            </a:r>
          </a:p>
          <a:p>
            <a:pPr eaLnBrk="1" hangingPunct="1"/>
            <a:r>
              <a:rPr lang="en-US" altLang="en-US" sz="2250"/>
              <a:t>common stock outstanding, EPS would be:</a:t>
            </a:r>
          </a:p>
          <a:p>
            <a:pPr eaLnBrk="1" hangingPunct="1"/>
            <a:endParaRPr lang="en-US" altLang="en-US" sz="2250"/>
          </a:p>
          <a:p>
            <a:pPr eaLnBrk="1" hangingPunct="1"/>
            <a:endParaRPr lang="en-US" altLang="en-US" sz="2250"/>
          </a:p>
          <a:p>
            <a:pPr eaLnBrk="1" hangingPunct="1"/>
            <a:endParaRPr lang="en-US" altLang="en-US" sz="2250"/>
          </a:p>
          <a:p>
            <a:pPr eaLnBrk="1" hangingPunct="1"/>
            <a:endParaRPr lang="en-US" altLang="en-US" sz="2250"/>
          </a:p>
          <a:p>
            <a:pPr eaLnBrk="1" hangingPunct="1"/>
            <a:endParaRPr lang="en-US" altLang="en-US" sz="2250"/>
          </a:p>
        </p:txBody>
      </p:sp>
      <p:sp>
        <p:nvSpPr>
          <p:cNvPr id="59401" name="Text Box 15">
            <a:extLst>
              <a:ext uri="{FF2B5EF4-FFF2-40B4-BE49-F238E27FC236}">
                <a16:creationId xmlns:a16="http://schemas.microsoft.com/office/drawing/2014/main" id="{3E96B827-7720-4C9E-A42B-F17A55503109}"/>
              </a:ext>
            </a:extLst>
          </p:cNvPr>
          <p:cNvSpPr txBox="1">
            <a:spLocks noChangeArrowheads="1"/>
          </p:cNvSpPr>
          <p:nvPr/>
        </p:nvSpPr>
        <p:spPr bwMode="auto">
          <a:xfrm>
            <a:off x="3667125" y="4429125"/>
            <a:ext cx="1143000" cy="438582"/>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250" b="1"/>
              <a:t>109,200</a:t>
            </a:r>
          </a:p>
        </p:txBody>
      </p:sp>
      <p:sp>
        <p:nvSpPr>
          <p:cNvPr id="59402" name="Text Box 16">
            <a:extLst>
              <a:ext uri="{FF2B5EF4-FFF2-40B4-BE49-F238E27FC236}">
                <a16:creationId xmlns:a16="http://schemas.microsoft.com/office/drawing/2014/main" id="{D08F2CFC-B932-4399-BFF0-40AF7465F7A5}"/>
              </a:ext>
            </a:extLst>
          </p:cNvPr>
          <p:cNvSpPr txBox="1">
            <a:spLocks noChangeArrowheads="1"/>
          </p:cNvSpPr>
          <p:nvPr/>
        </p:nvSpPr>
        <p:spPr bwMode="auto">
          <a:xfrm>
            <a:off x="3810000" y="5000625"/>
            <a:ext cx="1029891" cy="438582"/>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t>54,600</a:t>
            </a:r>
          </a:p>
        </p:txBody>
      </p:sp>
      <p:sp>
        <p:nvSpPr>
          <p:cNvPr id="59403" name="Text Box 17">
            <a:extLst>
              <a:ext uri="{FF2B5EF4-FFF2-40B4-BE49-F238E27FC236}">
                <a16:creationId xmlns:a16="http://schemas.microsoft.com/office/drawing/2014/main" id="{875F2525-1DBA-4AAD-B796-4D7CA282ADE2}"/>
              </a:ext>
            </a:extLst>
          </p:cNvPr>
          <p:cNvSpPr txBox="1">
            <a:spLocks noChangeArrowheads="1"/>
          </p:cNvSpPr>
          <p:nvPr/>
        </p:nvSpPr>
        <p:spPr bwMode="auto">
          <a:xfrm>
            <a:off x="5731522" y="4643438"/>
            <a:ext cx="428323" cy="611706"/>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375"/>
              <a:t>=</a:t>
            </a:r>
          </a:p>
        </p:txBody>
      </p:sp>
      <p:sp>
        <p:nvSpPr>
          <p:cNvPr id="59404" name="Text Box 18">
            <a:extLst>
              <a:ext uri="{FF2B5EF4-FFF2-40B4-BE49-F238E27FC236}">
                <a16:creationId xmlns:a16="http://schemas.microsoft.com/office/drawing/2014/main" id="{91A97A7B-3E23-4A8B-8DA9-AB4FE95C74A2}"/>
              </a:ext>
            </a:extLst>
          </p:cNvPr>
          <p:cNvSpPr txBox="1">
            <a:spLocks noChangeArrowheads="1"/>
          </p:cNvSpPr>
          <p:nvPr/>
        </p:nvSpPr>
        <p:spPr bwMode="auto">
          <a:xfrm>
            <a:off x="7086973" y="4714875"/>
            <a:ext cx="833883" cy="438582"/>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t>$2.00</a:t>
            </a:r>
          </a:p>
        </p:txBody>
      </p:sp>
      <p:sp>
        <p:nvSpPr>
          <p:cNvPr id="59405" name="Line 19">
            <a:extLst>
              <a:ext uri="{FF2B5EF4-FFF2-40B4-BE49-F238E27FC236}">
                <a16:creationId xmlns:a16="http://schemas.microsoft.com/office/drawing/2014/main" id="{D473BC0B-14E6-4C60-8905-FBD1B59A2CA9}"/>
              </a:ext>
            </a:extLst>
          </p:cNvPr>
          <p:cNvSpPr>
            <a:spLocks noChangeShapeType="1"/>
          </p:cNvSpPr>
          <p:nvPr/>
        </p:nvSpPr>
        <p:spPr bwMode="auto">
          <a:xfrm>
            <a:off x="3667125" y="4929188"/>
            <a:ext cx="1214438"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Tree>
  </p:cSld>
  <p:clrMapOvr>
    <a:masterClrMapping/>
  </p:clrMapOvr>
  <mc:AlternateContent xmlns:mc="http://schemas.openxmlformats.org/markup-compatibility/2006" xmlns:p14="http://schemas.microsoft.com/office/powerpoint/2010/main">
    <mc:Choice Requires="p14">
      <p:transition spd="slow" p14:dur="2000" advTm="11132"/>
    </mc:Choice>
    <mc:Fallback xmlns="">
      <p:transition spd="slow" advTm="11132"/>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ext Box 4">
            <a:extLst>
              <a:ext uri="{FF2B5EF4-FFF2-40B4-BE49-F238E27FC236}">
                <a16:creationId xmlns:a16="http://schemas.microsoft.com/office/drawing/2014/main" id="{4AB32BF0-468C-46D9-B94F-0CCFB49E5BBB}"/>
              </a:ext>
            </a:extLst>
          </p:cNvPr>
          <p:cNvSpPr txBox="1">
            <a:spLocks noChangeArrowheads="1"/>
          </p:cNvSpPr>
          <p:nvPr/>
        </p:nvSpPr>
        <p:spPr bwMode="auto">
          <a:xfrm>
            <a:off x="1809750" y="571500"/>
            <a:ext cx="8429625" cy="1102225"/>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solidFill>
                  <a:schemeClr val="bg1"/>
                </a:solidFill>
              </a:rPr>
              <a:t>FINANCIAL STATEMENTS</a:t>
            </a:r>
          </a:p>
          <a:p>
            <a:pPr eaLnBrk="1" hangingPunct="1">
              <a:spcBef>
                <a:spcPct val="50000"/>
              </a:spcBef>
            </a:pPr>
            <a:r>
              <a:rPr lang="en-US" altLang="en-US" sz="2625" b="1">
                <a:solidFill>
                  <a:schemeClr val="bg1"/>
                </a:solidFill>
              </a:rPr>
              <a:t>GENLYTE , INC. </a:t>
            </a:r>
          </a:p>
        </p:txBody>
      </p:sp>
      <p:sp>
        <p:nvSpPr>
          <p:cNvPr id="61443" name="Rectangle 86">
            <a:extLst>
              <a:ext uri="{FF2B5EF4-FFF2-40B4-BE49-F238E27FC236}">
                <a16:creationId xmlns:a16="http://schemas.microsoft.com/office/drawing/2014/main" id="{11A173EE-B419-4DED-A937-94339506FF91}"/>
              </a:ext>
            </a:extLst>
          </p:cNvPr>
          <p:cNvSpPr>
            <a:spLocks noChangeArrowheads="1"/>
          </p:cNvSpPr>
          <p:nvPr/>
        </p:nvSpPr>
        <p:spPr bwMode="auto">
          <a:xfrm>
            <a:off x="2095500" y="1928812"/>
            <a:ext cx="7858125" cy="4500563"/>
          </a:xfrm>
          <a:prstGeom prst="rect">
            <a:avLst/>
          </a:prstGeom>
          <a:gradFill rotWithShape="0">
            <a:gsLst>
              <a:gs pos="0">
                <a:srgbClr val="DC4900"/>
              </a:gs>
              <a:gs pos="100000">
                <a:srgbClr val="E88655"/>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DC4900"/>
            </a:extrusionClr>
            <a:contourClr>
              <a:srgbClr val="DC49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graphicFrame>
        <p:nvGraphicFramePr>
          <p:cNvPr id="94355" name="Group 147">
            <a:extLst>
              <a:ext uri="{FF2B5EF4-FFF2-40B4-BE49-F238E27FC236}">
                <a16:creationId xmlns:a16="http://schemas.microsoft.com/office/drawing/2014/main" id="{DECD7884-7AF4-4B59-A1F0-5230F148C3F9}"/>
              </a:ext>
            </a:extLst>
          </p:cNvPr>
          <p:cNvGraphicFramePr>
            <a:graphicFrameLocks noGrp="1"/>
          </p:cNvGraphicFramePr>
          <p:nvPr>
            <p:ph sz="half" idx="2"/>
          </p:nvPr>
        </p:nvGraphicFramePr>
        <p:xfrm>
          <a:off x="2381250" y="3286125"/>
          <a:ext cx="7286626" cy="2214562"/>
        </p:xfrm>
        <a:graphic>
          <a:graphicData uri="http://schemas.openxmlformats.org/drawingml/2006/table">
            <a:tbl>
              <a:tblPr/>
              <a:tblGrid>
                <a:gridCol w="2236887">
                  <a:extLst>
                    <a:ext uri="{9D8B030D-6E8A-4147-A177-3AD203B41FA5}">
                      <a16:colId xmlns:a16="http://schemas.microsoft.com/office/drawing/2014/main" val="20000"/>
                    </a:ext>
                  </a:extLst>
                </a:gridCol>
                <a:gridCol w="1119188">
                  <a:extLst>
                    <a:ext uri="{9D8B030D-6E8A-4147-A177-3AD203B41FA5}">
                      <a16:colId xmlns:a16="http://schemas.microsoft.com/office/drawing/2014/main" val="20001"/>
                    </a:ext>
                  </a:extLst>
                </a:gridCol>
                <a:gridCol w="2908102">
                  <a:extLst>
                    <a:ext uri="{9D8B030D-6E8A-4147-A177-3AD203B41FA5}">
                      <a16:colId xmlns:a16="http://schemas.microsoft.com/office/drawing/2014/main" val="20002"/>
                    </a:ext>
                  </a:extLst>
                </a:gridCol>
                <a:gridCol w="1022449">
                  <a:extLst>
                    <a:ext uri="{9D8B030D-6E8A-4147-A177-3AD203B41FA5}">
                      <a16:colId xmlns:a16="http://schemas.microsoft.com/office/drawing/2014/main" val="20003"/>
                    </a:ext>
                  </a:extLst>
                </a:gridCol>
              </a:tblGrid>
              <a:tr h="461367">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300" b="1" i="0" u="none" strike="noStrike" cap="none" normalizeH="0" baseline="0">
                          <a:ln>
                            <a:noFill/>
                          </a:ln>
                          <a:solidFill>
                            <a:srgbClr val="1D1D59"/>
                          </a:solidFill>
                          <a:effectLst/>
                          <a:latin typeface="Times New Roman" panose="02020603050405020304" pitchFamily="18" charset="0"/>
                        </a:rPr>
                        <a:t>Assets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endParaRPr kumimoji="0" lang="en-US" altLang="en-US" sz="2300" b="1" i="0" u="none" strike="noStrike" cap="none" normalizeH="0" baseline="0">
                        <a:ln>
                          <a:noFill/>
                        </a:ln>
                        <a:solidFill>
                          <a:srgbClr val="1D1D59"/>
                        </a:solidFill>
                        <a:effectLst/>
                        <a:latin typeface="Times New Roman" panose="02020603050405020304" pitchFamily="18" charset="0"/>
                      </a:endParaRPr>
                    </a:p>
                  </a:txBody>
                  <a:tcPr marL="85725" marR="85725" marT="42863" marB="4286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300" b="1" i="0" u="none" strike="noStrike" cap="none" normalizeH="0" baseline="0">
                          <a:ln>
                            <a:noFill/>
                          </a:ln>
                          <a:solidFill>
                            <a:srgbClr val="1D1D59"/>
                          </a:solidFill>
                          <a:effectLst/>
                          <a:latin typeface="Times New Roman" panose="02020603050405020304" pitchFamily="18" charset="0"/>
                        </a:rPr>
                        <a:t>Liabilities &amp; Equity</a:t>
                      </a:r>
                    </a:p>
                  </a:txBody>
                  <a:tcPr marL="85725" marR="85725" marT="42863" marB="4286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endParaRPr kumimoji="0" lang="en-US" altLang="en-US" sz="1900" b="1" i="0" u="none" strike="noStrike" cap="none" normalizeH="0" baseline="0">
                        <a:ln>
                          <a:noFill/>
                        </a:ln>
                        <a:solidFill>
                          <a:srgbClr val="1D1D59"/>
                        </a:solidFill>
                        <a:effectLst/>
                        <a:latin typeface="Times New Roman" panose="02020603050405020304" pitchFamily="18" charset="0"/>
                      </a:endParaRP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67320">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Current Assets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$156,000</a:t>
                      </a:r>
                    </a:p>
                  </a:txBody>
                  <a:tcPr marL="85725" marR="85725" marT="42863" marB="4286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Current liabilities</a:t>
                      </a:r>
                    </a:p>
                  </a:txBody>
                  <a:tcPr marL="85725" marR="85725" marT="42863" marB="4286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$70,000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2862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Plant &amp; equipment</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74,000</a:t>
                      </a:r>
                    </a:p>
                  </a:txBody>
                  <a:tcPr marL="85725" marR="85725" marT="42863" marB="4286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Long-term liabilities</a:t>
                      </a:r>
                    </a:p>
                  </a:txBody>
                  <a:tcPr marL="85725" marR="85725" marT="42863" marB="4286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114,000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2862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Intangible assets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700" b="1" i="0" u="sng" strike="noStrike" cap="none" normalizeH="0" baseline="0">
                          <a:ln>
                            <a:noFill/>
                          </a:ln>
                          <a:solidFill>
                            <a:schemeClr val="tx1"/>
                          </a:solidFill>
                          <a:effectLst/>
                          <a:latin typeface="Times New Roman" panose="02020603050405020304" pitchFamily="18" charset="0"/>
                        </a:rPr>
                        <a:t>14,000</a:t>
                      </a:r>
                    </a:p>
                  </a:txBody>
                  <a:tcPr marL="85725" marR="85725" marT="42863" marB="4286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Stockholders’ Equity</a:t>
                      </a:r>
                    </a:p>
                  </a:txBody>
                  <a:tcPr marL="85725" marR="85725" marT="42863" marB="4286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700" b="1" i="0" u="sng" strike="noStrike" cap="none" normalizeH="0" baseline="0">
                          <a:ln>
                            <a:noFill/>
                          </a:ln>
                          <a:solidFill>
                            <a:schemeClr val="tx1"/>
                          </a:solidFill>
                          <a:effectLst/>
                          <a:latin typeface="Times New Roman" panose="02020603050405020304" pitchFamily="18" charset="0"/>
                        </a:rPr>
                        <a:t>60,000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42862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Total assets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$244,000</a:t>
                      </a:r>
                    </a:p>
                  </a:txBody>
                  <a:tcPr marL="85725" marR="85725" marT="42863" marB="4286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Total liabilities &amp; equity</a:t>
                      </a:r>
                    </a:p>
                  </a:txBody>
                  <a:tcPr marL="85725" marR="85725" marT="42863" marB="4286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$244,000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 useBgFill="1">
        <p:nvSpPr>
          <p:cNvPr id="61476" name="Rectangle 148">
            <a:extLst>
              <a:ext uri="{FF2B5EF4-FFF2-40B4-BE49-F238E27FC236}">
                <a16:creationId xmlns:a16="http://schemas.microsoft.com/office/drawing/2014/main" id="{4671DDF1-AD55-4005-86F7-666AB9895EC6}"/>
              </a:ext>
            </a:extLst>
          </p:cNvPr>
          <p:cNvSpPr>
            <a:spLocks noChangeArrowheads="1"/>
          </p:cNvSpPr>
          <p:nvPr/>
        </p:nvSpPr>
        <p:spPr bwMode="auto">
          <a:xfrm>
            <a:off x="3524250" y="2071687"/>
            <a:ext cx="5072063" cy="928688"/>
          </a:xfrm>
          <a:prstGeom prst="rect">
            <a:avLst/>
          </a:prstGeom>
          <a:ln w="9525">
            <a:miter lim="800000"/>
            <a:headEnd/>
            <a:tailEnd/>
          </a:ln>
          <a:effectLst/>
          <a:scene3d>
            <a:camera prst="legacyPerspectiveTop"/>
            <a:lightRig rig="legacyFlat3" dir="b"/>
          </a:scene3d>
          <a:sp3d extrusionH="887400" prstMaterial="legacyMatte">
            <a:bevelT w="13500" h="13500" prst="angle"/>
            <a:bevelB w="13500" h="13500" prst="angle"/>
            <a:extrusionClr>
              <a:srgbClr val="C0FEF9"/>
            </a:extrusionClr>
            <a:contourClr>
              <a:srgbClr val="FFFFFF"/>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063"/>
              <a:t>Genlyte, Inc.</a:t>
            </a:r>
          </a:p>
          <a:p>
            <a:pPr eaLnBrk="1" hangingPunct="1"/>
            <a:r>
              <a:rPr lang="en-US" altLang="en-US" sz="2063"/>
              <a:t>Balance Sheet</a:t>
            </a:r>
          </a:p>
          <a:p>
            <a:pPr eaLnBrk="1" hangingPunct="1"/>
            <a:r>
              <a:rPr lang="en-US" altLang="en-US" sz="2063"/>
              <a:t>December 31, 2006</a:t>
            </a:r>
          </a:p>
        </p:txBody>
      </p:sp>
      <p:sp>
        <p:nvSpPr>
          <p:cNvPr id="61477" name="Rectangle 151">
            <a:extLst>
              <a:ext uri="{FF2B5EF4-FFF2-40B4-BE49-F238E27FC236}">
                <a16:creationId xmlns:a16="http://schemas.microsoft.com/office/drawing/2014/main" id="{A5025CF9-4168-4BBC-A0ED-4E4E7330EE25}"/>
              </a:ext>
            </a:extLst>
          </p:cNvPr>
          <p:cNvSpPr>
            <a:spLocks noChangeArrowheads="1"/>
          </p:cNvSpPr>
          <p:nvPr/>
        </p:nvSpPr>
        <p:spPr bwMode="auto">
          <a:xfrm>
            <a:off x="3238500" y="5929312"/>
            <a:ext cx="5786438" cy="357188"/>
          </a:xfrm>
          <a:prstGeom prst="rect">
            <a:avLst/>
          </a:prstGeom>
          <a:solidFill>
            <a:schemeClr val="accent1"/>
          </a:solidFill>
          <a:ln w="9525">
            <a:miter lim="800000"/>
            <a:headEnd/>
            <a:tailEnd/>
          </a:ln>
          <a:effectLst/>
          <a:scene3d>
            <a:camera prst="legacyPerspectiveTop"/>
            <a:lightRig rig="legacyFlat3" dir="b"/>
          </a:scene3d>
          <a:sp3d extrusionH="887400" prstMaterial="legacyMatte">
            <a:bevelT w="13500" h="13500" prst="angle"/>
            <a:bevelB w="13500" h="13500" prst="angle"/>
            <a:extrusionClr>
              <a:schemeClr val="accent1"/>
            </a:extrusionClr>
            <a:contourClr>
              <a:schemeClr val="accent1"/>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The following ratio analysis uses Genlyte data.</a:t>
            </a:r>
          </a:p>
        </p:txBody>
      </p:sp>
    </p:spTree>
  </p:cSld>
  <p:clrMapOvr>
    <a:masterClrMapping/>
  </p:clrMapOvr>
  <mc:AlternateContent xmlns:mc="http://schemas.openxmlformats.org/markup-compatibility/2006" xmlns:p14="http://schemas.microsoft.com/office/powerpoint/2010/main">
    <mc:Choice Requires="p14">
      <p:transition spd="slow" p14:dur="2000" advTm="17842"/>
    </mc:Choice>
    <mc:Fallback xmlns="">
      <p:transition spd="slow" advTm="17842"/>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ext Box 4">
            <a:extLst>
              <a:ext uri="{FF2B5EF4-FFF2-40B4-BE49-F238E27FC236}">
                <a16:creationId xmlns:a16="http://schemas.microsoft.com/office/drawing/2014/main" id="{1B42A29C-BAF7-4454-A8C8-2C3C9C354ECF}"/>
              </a:ext>
            </a:extLst>
          </p:cNvPr>
          <p:cNvSpPr txBox="1">
            <a:spLocks noChangeArrowheads="1"/>
          </p:cNvSpPr>
          <p:nvPr/>
        </p:nvSpPr>
        <p:spPr bwMode="auto">
          <a:xfrm>
            <a:off x="1881188" y="285750"/>
            <a:ext cx="8429625" cy="1102225"/>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solidFill>
                  <a:schemeClr val="bg1"/>
                </a:solidFill>
              </a:rPr>
              <a:t>FINANCIAL STATEMENTS</a:t>
            </a:r>
          </a:p>
          <a:p>
            <a:pPr eaLnBrk="1" hangingPunct="1">
              <a:spcBef>
                <a:spcPct val="50000"/>
              </a:spcBef>
            </a:pPr>
            <a:r>
              <a:rPr lang="en-US" altLang="en-US" sz="2625" b="1">
                <a:solidFill>
                  <a:schemeClr val="bg1"/>
                </a:solidFill>
              </a:rPr>
              <a:t>GENLYTE , INC. </a:t>
            </a:r>
          </a:p>
        </p:txBody>
      </p:sp>
      <p:sp>
        <p:nvSpPr>
          <p:cNvPr id="63491" name="Rectangle 41">
            <a:extLst>
              <a:ext uri="{FF2B5EF4-FFF2-40B4-BE49-F238E27FC236}">
                <a16:creationId xmlns:a16="http://schemas.microsoft.com/office/drawing/2014/main" id="{308BA3A3-1259-4795-B3E1-A369067F732E}"/>
              </a:ext>
            </a:extLst>
          </p:cNvPr>
          <p:cNvSpPr>
            <a:spLocks noChangeArrowheads="1"/>
          </p:cNvSpPr>
          <p:nvPr/>
        </p:nvSpPr>
        <p:spPr bwMode="auto">
          <a:xfrm>
            <a:off x="2809875" y="1571625"/>
            <a:ext cx="6429375" cy="857250"/>
          </a:xfrm>
          <a:prstGeom prst="rect">
            <a:avLst/>
          </a:prstGeom>
          <a:gradFill rotWithShape="0">
            <a:gsLst>
              <a:gs pos="0">
                <a:srgbClr val="FFCC33"/>
              </a:gs>
              <a:gs pos="100000">
                <a:srgbClr val="FBC932"/>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1875" b="1"/>
              <a:t>Genlyte, Inc.</a:t>
            </a:r>
          </a:p>
          <a:p>
            <a:pPr eaLnBrk="1" hangingPunct="1"/>
            <a:r>
              <a:rPr lang="en-US" altLang="en-US" sz="1875" b="1"/>
              <a:t>Income Statement</a:t>
            </a:r>
          </a:p>
          <a:p>
            <a:pPr eaLnBrk="1" hangingPunct="1"/>
            <a:r>
              <a:rPr lang="en-US" altLang="en-US" sz="1875" b="1"/>
              <a:t>For the Year Ended December 31, 2006</a:t>
            </a:r>
          </a:p>
        </p:txBody>
      </p:sp>
      <p:sp>
        <p:nvSpPr>
          <p:cNvPr id="63492" name="Rectangle 44">
            <a:extLst>
              <a:ext uri="{FF2B5EF4-FFF2-40B4-BE49-F238E27FC236}">
                <a16:creationId xmlns:a16="http://schemas.microsoft.com/office/drawing/2014/main" id="{4983DD05-BA20-48FB-8F5E-E07D65CEE615}"/>
              </a:ext>
            </a:extLst>
          </p:cNvPr>
          <p:cNvSpPr>
            <a:spLocks noChangeArrowheads="1"/>
          </p:cNvSpPr>
          <p:nvPr/>
        </p:nvSpPr>
        <p:spPr bwMode="auto">
          <a:xfrm>
            <a:off x="2166937" y="2500312"/>
            <a:ext cx="7500938" cy="4071938"/>
          </a:xfrm>
          <a:prstGeom prst="rect">
            <a:avLst/>
          </a:prstGeom>
          <a:gradFill rotWithShape="0">
            <a:gsLst>
              <a:gs pos="0">
                <a:srgbClr val="EC4F00"/>
              </a:gs>
              <a:gs pos="100000">
                <a:srgbClr val="D24600"/>
              </a:gs>
            </a:gsLst>
            <a:lin ang="5400000" scaled="1"/>
          </a:gra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EC4F00"/>
            </a:extrusionClr>
            <a:contourClr>
              <a:srgbClr val="EC4F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graphicFrame>
        <p:nvGraphicFramePr>
          <p:cNvPr id="97364" name="Group 84">
            <a:extLst>
              <a:ext uri="{FF2B5EF4-FFF2-40B4-BE49-F238E27FC236}">
                <a16:creationId xmlns:a16="http://schemas.microsoft.com/office/drawing/2014/main" id="{9C162DB7-E91D-4BF4-AFEF-4C95F3F72E60}"/>
              </a:ext>
            </a:extLst>
          </p:cNvPr>
          <p:cNvGraphicFramePr>
            <a:graphicFrameLocks noGrp="1"/>
          </p:cNvGraphicFramePr>
          <p:nvPr>
            <p:ph/>
          </p:nvPr>
        </p:nvGraphicFramePr>
        <p:xfrm>
          <a:off x="2381250" y="2714625"/>
          <a:ext cx="7000875" cy="3806006"/>
        </p:xfrm>
        <a:graphic>
          <a:graphicData uri="http://schemas.openxmlformats.org/drawingml/2006/table">
            <a:tbl>
              <a:tblPr/>
              <a:tblGrid>
                <a:gridCol w="5304234">
                  <a:extLst>
                    <a:ext uri="{9D8B030D-6E8A-4147-A177-3AD203B41FA5}">
                      <a16:colId xmlns:a16="http://schemas.microsoft.com/office/drawing/2014/main" val="20000"/>
                    </a:ext>
                  </a:extLst>
                </a:gridCol>
                <a:gridCol w="1696641">
                  <a:extLst>
                    <a:ext uri="{9D8B030D-6E8A-4147-A177-3AD203B41FA5}">
                      <a16:colId xmlns:a16="http://schemas.microsoft.com/office/drawing/2014/main" val="20001"/>
                    </a:ext>
                  </a:extLst>
                </a:gridCol>
              </a:tblGrid>
              <a:tr h="428558">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Sales</a:t>
                      </a:r>
                    </a:p>
                  </a:txBody>
                  <a:tcPr marL="85725" marR="85725" marT="42856" marB="4285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$430,000</a:t>
                      </a:r>
                    </a:p>
                  </a:txBody>
                  <a:tcPr marL="85725" marR="85725" marT="42856" marB="4285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71462">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Cost of goods sold</a:t>
                      </a:r>
                    </a:p>
                  </a:txBody>
                  <a:tcPr marL="85725" marR="85725" marT="42856" marB="4285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sng" strike="noStrike" cap="none" normalizeH="0" baseline="0">
                          <a:ln>
                            <a:noFill/>
                          </a:ln>
                          <a:solidFill>
                            <a:schemeClr val="tx1"/>
                          </a:solidFill>
                          <a:effectLst/>
                          <a:latin typeface="Times New Roman" panose="02020603050405020304" pitchFamily="18" charset="0"/>
                        </a:rPr>
                        <a:t>295,000</a:t>
                      </a:r>
                    </a:p>
                  </a:txBody>
                  <a:tcPr marL="85725" marR="85725" marT="42856" marB="4285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71462">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Gross profit</a:t>
                      </a:r>
                    </a:p>
                  </a:txBody>
                  <a:tcPr marL="85725" marR="85725" marT="42856" marB="4285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135,000</a:t>
                      </a:r>
                    </a:p>
                  </a:txBody>
                  <a:tcPr marL="85725" marR="85725" marT="42856" marB="4285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71462">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Selling and administrative expenses</a:t>
                      </a:r>
                    </a:p>
                  </a:txBody>
                  <a:tcPr marL="85725" marR="85725" marT="42856" marB="4285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sng" strike="noStrike" cap="none" normalizeH="0" baseline="0">
                          <a:ln>
                            <a:noFill/>
                          </a:ln>
                          <a:solidFill>
                            <a:schemeClr val="tx1"/>
                          </a:solidFill>
                          <a:effectLst/>
                          <a:latin typeface="Times New Roman" panose="02020603050405020304" pitchFamily="18" charset="0"/>
                        </a:rPr>
                        <a:t>109,000</a:t>
                      </a:r>
                    </a:p>
                  </a:txBody>
                  <a:tcPr marL="85725" marR="85725" marT="42856" marB="4285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71462">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Income from operations</a:t>
                      </a:r>
                    </a:p>
                  </a:txBody>
                  <a:tcPr marL="85725" marR="85725" marT="42856" marB="4285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26,000</a:t>
                      </a:r>
                    </a:p>
                  </a:txBody>
                  <a:tcPr marL="85725" marR="85725" marT="42856" marB="4285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71462">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Other expenses &amp; losses</a:t>
                      </a:r>
                    </a:p>
                  </a:txBody>
                  <a:tcPr marL="85725" marR="85725" marT="42856" marB="4285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5,000</a:t>
                      </a:r>
                    </a:p>
                  </a:txBody>
                  <a:tcPr marL="85725" marR="85725" marT="42856" marB="4285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371462">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Income before income taxes</a:t>
                      </a:r>
                    </a:p>
                  </a:txBody>
                  <a:tcPr marL="85725" marR="85725" marT="42856" marB="4285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sng" strike="noStrike" cap="none" normalizeH="0" baseline="0">
                          <a:ln>
                            <a:noFill/>
                          </a:ln>
                          <a:solidFill>
                            <a:schemeClr val="tx1"/>
                          </a:solidFill>
                          <a:effectLst/>
                          <a:latin typeface="Times New Roman" panose="02020603050405020304" pitchFamily="18" charset="0"/>
                        </a:rPr>
                        <a:t>21,000</a:t>
                      </a:r>
                    </a:p>
                  </a:txBody>
                  <a:tcPr marL="85725" marR="85725" marT="42856" marB="4285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371462">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Income tax expense (33.3%)</a:t>
                      </a:r>
                    </a:p>
                  </a:txBody>
                  <a:tcPr marL="85725" marR="85725" marT="42856" marB="4285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7,000</a:t>
                      </a:r>
                    </a:p>
                  </a:txBody>
                  <a:tcPr marL="85725" marR="85725" marT="42856" marB="4285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371462">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Net income</a:t>
                      </a:r>
                    </a:p>
                  </a:txBody>
                  <a:tcPr marL="85725" marR="85725" marT="42856" marB="4285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sng" strike="noStrike" cap="none" normalizeH="0" baseline="0">
                          <a:ln>
                            <a:noFill/>
                          </a:ln>
                          <a:solidFill>
                            <a:schemeClr val="tx1"/>
                          </a:solidFill>
                          <a:effectLst/>
                          <a:latin typeface="Times New Roman" panose="02020603050405020304" pitchFamily="18" charset="0"/>
                        </a:rPr>
                        <a:t>14,000</a:t>
                      </a:r>
                    </a:p>
                  </a:txBody>
                  <a:tcPr marL="85725" marR="85725" marT="42856" marB="4285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371462">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Earnings per share (40,000 shares outstanding)</a:t>
                      </a:r>
                    </a:p>
                  </a:txBody>
                  <a:tcPr marL="85725" marR="85725" marT="42856" marB="4285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0.35</a:t>
                      </a:r>
                    </a:p>
                  </a:txBody>
                  <a:tcPr marL="85725" marR="85725" marT="42856" marB="4285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spd="slow" p14:dur="2000" advTm="15915"/>
    </mc:Choice>
    <mc:Fallback xmlns="">
      <p:transition spd="slow" advTm="15915"/>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3">
            <a:extLst>
              <a:ext uri="{FF2B5EF4-FFF2-40B4-BE49-F238E27FC236}">
                <a16:creationId xmlns:a16="http://schemas.microsoft.com/office/drawing/2014/main" id="{9382A346-6E42-4E0A-BEA4-AC85ED3C5953}"/>
              </a:ext>
            </a:extLst>
          </p:cNvPr>
          <p:cNvSpPr>
            <a:spLocks noGrp="1" noChangeArrowheads="1"/>
          </p:cNvSpPr>
          <p:nvPr>
            <p:ph type="body" idx="1"/>
          </p:nvPr>
        </p:nvSpPr>
        <p:spPr>
          <a:xfrm>
            <a:off x="2166938" y="1143000"/>
            <a:ext cx="8102203" cy="428625"/>
          </a:xfrm>
        </p:spPr>
        <p:txBody>
          <a:bodyPr/>
          <a:lstStyle/>
          <a:p>
            <a:pPr algn="ctr" eaLnBrk="1" hangingPunct="1">
              <a:lnSpc>
                <a:spcPct val="80000"/>
              </a:lnSpc>
              <a:buFontTx/>
              <a:buNone/>
            </a:pPr>
            <a:r>
              <a:rPr lang="en-US" altLang="en-US" sz="2625" b="1">
                <a:latin typeface="Times New Roman" panose="02020603050405020304" pitchFamily="18" charset="0"/>
              </a:rPr>
              <a:t>Three major characteristics are evaluated</a:t>
            </a:r>
          </a:p>
        </p:txBody>
      </p:sp>
      <p:sp>
        <p:nvSpPr>
          <p:cNvPr id="65539" name="Text Box 4">
            <a:extLst>
              <a:ext uri="{FF2B5EF4-FFF2-40B4-BE49-F238E27FC236}">
                <a16:creationId xmlns:a16="http://schemas.microsoft.com/office/drawing/2014/main" id="{3E0AFAEA-B1D3-476E-9E53-E1401EE66A8E}"/>
              </a:ext>
            </a:extLst>
          </p:cNvPr>
          <p:cNvSpPr txBox="1">
            <a:spLocks noChangeArrowheads="1"/>
          </p:cNvSpPr>
          <p:nvPr/>
        </p:nvSpPr>
        <p:spPr bwMode="auto">
          <a:xfrm>
            <a:off x="1881188" y="285750"/>
            <a:ext cx="8429625" cy="496290"/>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solidFill>
                  <a:schemeClr val="bg1"/>
                </a:solidFill>
              </a:rPr>
              <a:t>ANALYZING FINANCIAL STATEMENTS</a:t>
            </a:r>
          </a:p>
        </p:txBody>
      </p:sp>
      <p:sp>
        <p:nvSpPr>
          <p:cNvPr id="65540" name="Rectangle 5">
            <a:extLst>
              <a:ext uri="{FF2B5EF4-FFF2-40B4-BE49-F238E27FC236}">
                <a16:creationId xmlns:a16="http://schemas.microsoft.com/office/drawing/2014/main" id="{F7C06ADF-D7A0-42E2-86F3-E2C151DDAFD1}"/>
              </a:ext>
            </a:extLst>
          </p:cNvPr>
          <p:cNvSpPr>
            <a:spLocks noChangeArrowheads="1"/>
          </p:cNvSpPr>
          <p:nvPr/>
        </p:nvSpPr>
        <p:spPr bwMode="auto">
          <a:xfrm>
            <a:off x="3810000" y="2000250"/>
            <a:ext cx="4643438" cy="928688"/>
          </a:xfrm>
          <a:prstGeom prst="rect">
            <a:avLst/>
          </a:prstGeom>
          <a:gradFill rotWithShape="0">
            <a:gsLst>
              <a:gs pos="0">
                <a:srgbClr val="FFCC33"/>
              </a:gs>
              <a:gs pos="100000">
                <a:srgbClr val="FFCD36"/>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t>LIQUIDITY</a:t>
            </a:r>
          </a:p>
        </p:txBody>
      </p:sp>
      <p:sp>
        <p:nvSpPr>
          <p:cNvPr id="65541" name="Rectangle 6">
            <a:extLst>
              <a:ext uri="{FF2B5EF4-FFF2-40B4-BE49-F238E27FC236}">
                <a16:creationId xmlns:a16="http://schemas.microsoft.com/office/drawing/2014/main" id="{2C3C9F59-0AB5-4283-B294-F2B1EF1545FB}"/>
              </a:ext>
            </a:extLst>
          </p:cNvPr>
          <p:cNvSpPr>
            <a:spLocks noChangeArrowheads="1"/>
          </p:cNvSpPr>
          <p:nvPr/>
        </p:nvSpPr>
        <p:spPr bwMode="auto">
          <a:xfrm>
            <a:off x="3238500" y="3214687"/>
            <a:ext cx="5572125" cy="928688"/>
          </a:xfrm>
          <a:prstGeom prst="rect">
            <a:avLst/>
          </a:prstGeom>
          <a:gradFill rotWithShape="0">
            <a:gsLst>
              <a:gs pos="0">
                <a:srgbClr val="FFCC33"/>
              </a:gs>
              <a:gs pos="100000">
                <a:srgbClr val="FFCD36"/>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t>PROFITABILITY</a:t>
            </a:r>
          </a:p>
        </p:txBody>
      </p:sp>
      <p:sp>
        <p:nvSpPr>
          <p:cNvPr id="65542" name="Rectangle 7">
            <a:extLst>
              <a:ext uri="{FF2B5EF4-FFF2-40B4-BE49-F238E27FC236}">
                <a16:creationId xmlns:a16="http://schemas.microsoft.com/office/drawing/2014/main" id="{0ED03983-8F17-4B99-9586-8E77CB16BB55}"/>
              </a:ext>
            </a:extLst>
          </p:cNvPr>
          <p:cNvSpPr>
            <a:spLocks noChangeArrowheads="1"/>
          </p:cNvSpPr>
          <p:nvPr/>
        </p:nvSpPr>
        <p:spPr bwMode="auto">
          <a:xfrm>
            <a:off x="2809875" y="4429125"/>
            <a:ext cx="6286500" cy="928688"/>
          </a:xfrm>
          <a:prstGeom prst="rect">
            <a:avLst/>
          </a:prstGeom>
          <a:gradFill rotWithShape="0">
            <a:gsLst>
              <a:gs pos="0">
                <a:srgbClr val="FFCC33"/>
              </a:gs>
              <a:gs pos="100000">
                <a:srgbClr val="FFCD36"/>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t>SOLVENCY</a:t>
            </a:r>
          </a:p>
        </p:txBody>
      </p:sp>
      <p:sp>
        <p:nvSpPr>
          <p:cNvPr id="65543" name="Text Box 8">
            <a:extLst>
              <a:ext uri="{FF2B5EF4-FFF2-40B4-BE49-F238E27FC236}">
                <a16:creationId xmlns:a16="http://schemas.microsoft.com/office/drawing/2014/main" id="{6B89384A-5FD2-4D73-A798-E078F711414C}"/>
              </a:ext>
            </a:extLst>
          </p:cNvPr>
          <p:cNvSpPr txBox="1">
            <a:spLocks noChangeArrowheads="1"/>
          </p:cNvSpPr>
          <p:nvPr/>
        </p:nvSpPr>
        <p:spPr bwMode="auto">
          <a:xfrm>
            <a:off x="1903798" y="5572125"/>
            <a:ext cx="8618065" cy="553998"/>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000" b="1"/>
              <a:t>Each can be evaluated by financial statement ratios</a:t>
            </a:r>
          </a:p>
        </p:txBody>
      </p:sp>
    </p:spTree>
  </p:cSld>
  <p:clrMapOvr>
    <a:masterClrMapping/>
  </p:clrMapOvr>
  <mc:AlternateContent xmlns:mc="http://schemas.openxmlformats.org/markup-compatibility/2006" xmlns:p14="http://schemas.microsoft.com/office/powerpoint/2010/main">
    <mc:Choice Requires="p14">
      <p:transition spd="slow" p14:dur="2000" advTm="16101"/>
    </mc:Choice>
    <mc:Fallback xmlns="">
      <p:transition spd="slow" advTm="16101"/>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ext Box 4">
            <a:extLst>
              <a:ext uri="{FF2B5EF4-FFF2-40B4-BE49-F238E27FC236}">
                <a16:creationId xmlns:a16="http://schemas.microsoft.com/office/drawing/2014/main" id="{98563E58-8FA1-4E58-90C0-F4ABD66B42B6}"/>
              </a:ext>
            </a:extLst>
          </p:cNvPr>
          <p:cNvSpPr txBox="1">
            <a:spLocks noChangeArrowheads="1"/>
          </p:cNvSpPr>
          <p:nvPr/>
        </p:nvSpPr>
        <p:spPr bwMode="auto">
          <a:xfrm>
            <a:off x="1881188" y="285750"/>
            <a:ext cx="8429625" cy="496290"/>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solidFill>
                  <a:schemeClr val="bg1"/>
                </a:solidFill>
              </a:rPr>
              <a:t>LIQUIDITY</a:t>
            </a:r>
          </a:p>
        </p:txBody>
      </p:sp>
      <p:sp>
        <p:nvSpPr>
          <p:cNvPr id="67587" name="Rectangle 5">
            <a:extLst>
              <a:ext uri="{FF2B5EF4-FFF2-40B4-BE49-F238E27FC236}">
                <a16:creationId xmlns:a16="http://schemas.microsoft.com/office/drawing/2014/main" id="{F9C4618B-0FD9-4309-894A-D2B6118546C1}"/>
              </a:ext>
            </a:extLst>
          </p:cNvPr>
          <p:cNvSpPr>
            <a:spLocks noChangeArrowheads="1"/>
          </p:cNvSpPr>
          <p:nvPr/>
        </p:nvSpPr>
        <p:spPr bwMode="auto">
          <a:xfrm>
            <a:off x="3167063" y="1143000"/>
            <a:ext cx="5572125" cy="1643063"/>
          </a:xfrm>
          <a:prstGeom prst="rect">
            <a:avLst/>
          </a:prstGeom>
          <a:gradFill rotWithShape="0">
            <a:gsLst>
              <a:gs pos="0">
                <a:srgbClr val="FFCC33"/>
              </a:gs>
              <a:gs pos="100000">
                <a:srgbClr val="FFD043"/>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t>LIQUDITY RATIOS</a:t>
            </a:r>
            <a:r>
              <a:rPr lang="en-US" altLang="en-US" sz="2250"/>
              <a:t> measure a company’s </a:t>
            </a:r>
          </a:p>
          <a:p>
            <a:pPr eaLnBrk="1" hangingPunct="1"/>
            <a:r>
              <a:rPr lang="en-US" altLang="en-US" sz="2250"/>
              <a:t>Ability to pay its maturing obligations </a:t>
            </a:r>
          </a:p>
          <a:p>
            <a:pPr eaLnBrk="1" hangingPunct="1"/>
            <a:r>
              <a:rPr lang="en-US" altLang="en-US" sz="2250"/>
              <a:t>and meet unexpected needs for cash.</a:t>
            </a:r>
          </a:p>
        </p:txBody>
      </p:sp>
      <p:sp>
        <p:nvSpPr>
          <p:cNvPr id="67588" name="AutoShape 6">
            <a:extLst>
              <a:ext uri="{FF2B5EF4-FFF2-40B4-BE49-F238E27FC236}">
                <a16:creationId xmlns:a16="http://schemas.microsoft.com/office/drawing/2014/main" id="{62FC93AE-4413-4A2E-909F-0DEC2A1175AB}"/>
              </a:ext>
            </a:extLst>
          </p:cNvPr>
          <p:cNvSpPr>
            <a:spLocks noChangeArrowheads="1"/>
          </p:cNvSpPr>
          <p:nvPr/>
        </p:nvSpPr>
        <p:spPr bwMode="auto">
          <a:xfrm>
            <a:off x="2095500" y="3143250"/>
            <a:ext cx="4000500" cy="1928813"/>
          </a:xfrm>
          <a:prstGeom prst="roundRect">
            <a:avLst>
              <a:gd name="adj" fmla="val 16667"/>
            </a:avLst>
          </a:prstGeom>
          <a:solidFill>
            <a:srgbClr val="9A9ADE"/>
          </a:solidFill>
          <a:ln w="9525">
            <a:round/>
            <a:headEnd/>
            <a:tailEnd/>
          </a:ln>
          <a:effectLst/>
          <a:scene3d>
            <a:camera prst="legacyPerspectiveBottom"/>
            <a:lightRig rig="legacyFlat3" dir="t"/>
          </a:scene3d>
          <a:sp3d extrusionH="887400" prstMaterial="legacyMatte">
            <a:bevelT w="13500" h="13500" prst="angle"/>
            <a:bevelB w="13500" h="13500" prst="angle"/>
            <a:extrusionClr>
              <a:srgbClr val="9A9ADE"/>
            </a:extrusionClr>
            <a:contourClr>
              <a:srgbClr val="9A9ADE"/>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000" b="1"/>
              <a:t>Current Ratio</a:t>
            </a:r>
          </a:p>
          <a:p>
            <a:pPr eaLnBrk="1" hangingPunct="1"/>
            <a:endParaRPr lang="en-US" altLang="en-US" sz="2250" b="1"/>
          </a:p>
          <a:p>
            <a:pPr eaLnBrk="1" hangingPunct="1"/>
            <a:r>
              <a:rPr lang="en-US" altLang="en-US" sz="2250"/>
              <a:t>Current assets/Current liabilities</a:t>
            </a:r>
          </a:p>
        </p:txBody>
      </p:sp>
      <p:sp>
        <p:nvSpPr>
          <p:cNvPr id="67589" name="AutoShape 7">
            <a:extLst>
              <a:ext uri="{FF2B5EF4-FFF2-40B4-BE49-F238E27FC236}">
                <a16:creationId xmlns:a16="http://schemas.microsoft.com/office/drawing/2014/main" id="{05DBAD35-D533-4660-9437-60409B401586}"/>
              </a:ext>
            </a:extLst>
          </p:cNvPr>
          <p:cNvSpPr>
            <a:spLocks noChangeArrowheads="1"/>
          </p:cNvSpPr>
          <p:nvPr/>
        </p:nvSpPr>
        <p:spPr bwMode="auto">
          <a:xfrm>
            <a:off x="6310313" y="3143250"/>
            <a:ext cx="4000500" cy="1928813"/>
          </a:xfrm>
          <a:prstGeom prst="roundRect">
            <a:avLst>
              <a:gd name="adj" fmla="val 16667"/>
            </a:avLst>
          </a:prstGeom>
          <a:gradFill rotWithShape="0">
            <a:gsLst>
              <a:gs pos="0">
                <a:srgbClr val="EC4F00"/>
              </a:gs>
              <a:gs pos="100000">
                <a:srgbClr val="E14B00"/>
              </a:gs>
            </a:gsLst>
            <a:lin ang="5400000" scaled="1"/>
          </a:gradFill>
          <a:ln w="9525">
            <a:round/>
            <a:headEnd/>
            <a:tailEnd/>
          </a:ln>
          <a:effectLst/>
          <a:scene3d>
            <a:camera prst="legacyPerspectiveBottom"/>
            <a:lightRig rig="legacyFlat3" dir="t"/>
          </a:scene3d>
          <a:sp3d extrusionH="887400" prstMaterial="legacyMatte">
            <a:bevelT w="13500" h="13500" prst="angle"/>
            <a:bevelB w="13500" h="13500" prst="angle"/>
            <a:extrusionClr>
              <a:srgbClr val="EC4F00"/>
            </a:extrusionClr>
            <a:contourClr>
              <a:srgbClr val="EC4F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000" b="1"/>
              <a:t>Working capital </a:t>
            </a:r>
          </a:p>
          <a:p>
            <a:pPr eaLnBrk="1" hangingPunct="1"/>
            <a:endParaRPr lang="en-US" altLang="en-US" sz="3000" b="1"/>
          </a:p>
          <a:p>
            <a:pPr eaLnBrk="1" hangingPunct="1"/>
            <a:r>
              <a:rPr lang="en-US" altLang="en-US" sz="2250"/>
              <a:t>Current assets – Current liabilities</a:t>
            </a:r>
          </a:p>
        </p:txBody>
      </p:sp>
      <p:sp>
        <p:nvSpPr>
          <p:cNvPr id="67590" name="Rectangle 8">
            <a:extLst>
              <a:ext uri="{FF2B5EF4-FFF2-40B4-BE49-F238E27FC236}">
                <a16:creationId xmlns:a16="http://schemas.microsoft.com/office/drawing/2014/main" id="{F777A21E-7B5C-4719-BE40-0862E3031A25}"/>
              </a:ext>
            </a:extLst>
          </p:cNvPr>
          <p:cNvSpPr>
            <a:spLocks noChangeArrowheads="1"/>
          </p:cNvSpPr>
          <p:nvPr/>
        </p:nvSpPr>
        <p:spPr bwMode="auto">
          <a:xfrm>
            <a:off x="2309812" y="5429250"/>
            <a:ext cx="3357563" cy="428625"/>
          </a:xfrm>
          <a:prstGeom prst="rect">
            <a:avLst/>
          </a:prstGeom>
          <a:solidFill>
            <a:srgbClr val="9A9ADE"/>
          </a:soli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9A9ADE"/>
            </a:extrusionClr>
            <a:contourClr>
              <a:srgbClr val="9A9ADE"/>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156,000/70,000 = 2.23 to 1</a:t>
            </a:r>
          </a:p>
        </p:txBody>
      </p:sp>
      <p:sp>
        <p:nvSpPr>
          <p:cNvPr id="67591" name="Rectangle 9">
            <a:extLst>
              <a:ext uri="{FF2B5EF4-FFF2-40B4-BE49-F238E27FC236}">
                <a16:creationId xmlns:a16="http://schemas.microsoft.com/office/drawing/2014/main" id="{FDBD95A0-A0FC-48C0-A6AE-1DCC2CC7227E}"/>
              </a:ext>
            </a:extLst>
          </p:cNvPr>
          <p:cNvSpPr>
            <a:spLocks noChangeArrowheads="1"/>
          </p:cNvSpPr>
          <p:nvPr/>
        </p:nvSpPr>
        <p:spPr bwMode="auto">
          <a:xfrm>
            <a:off x="6667500" y="5429250"/>
            <a:ext cx="3357563" cy="428625"/>
          </a:xfrm>
          <a:prstGeom prst="rect">
            <a:avLst/>
          </a:prstGeom>
          <a:gradFill rotWithShape="0">
            <a:gsLst>
              <a:gs pos="0">
                <a:srgbClr val="EC4F00"/>
              </a:gs>
              <a:gs pos="100000">
                <a:srgbClr val="EF6E2D"/>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EC4F00"/>
            </a:extrusionClr>
            <a:contourClr>
              <a:srgbClr val="EC4F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156,000 - $70,000 = $86,000</a:t>
            </a:r>
          </a:p>
        </p:txBody>
      </p:sp>
    </p:spTree>
  </p:cSld>
  <p:clrMapOvr>
    <a:masterClrMapping/>
  </p:clrMapOvr>
  <mc:AlternateContent xmlns:mc="http://schemas.openxmlformats.org/markup-compatibility/2006" xmlns:p14="http://schemas.microsoft.com/office/powerpoint/2010/main">
    <mc:Choice Requires="p14">
      <p:transition spd="slow" p14:dur="2000" advTm="7695"/>
    </mc:Choice>
    <mc:Fallback xmlns="">
      <p:transition spd="slow" advTm="7695"/>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ext Box 4">
            <a:extLst>
              <a:ext uri="{FF2B5EF4-FFF2-40B4-BE49-F238E27FC236}">
                <a16:creationId xmlns:a16="http://schemas.microsoft.com/office/drawing/2014/main" id="{B4C9A839-8A3E-48B3-9051-9D198C7C67C0}"/>
              </a:ext>
            </a:extLst>
          </p:cNvPr>
          <p:cNvSpPr txBox="1">
            <a:spLocks noChangeArrowheads="1"/>
          </p:cNvSpPr>
          <p:nvPr/>
        </p:nvSpPr>
        <p:spPr bwMode="auto">
          <a:xfrm>
            <a:off x="1881188" y="285750"/>
            <a:ext cx="8429625" cy="496290"/>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solidFill>
                  <a:schemeClr val="bg1"/>
                </a:solidFill>
              </a:rPr>
              <a:t>PROFITABILITY</a:t>
            </a:r>
          </a:p>
        </p:txBody>
      </p:sp>
      <p:sp>
        <p:nvSpPr>
          <p:cNvPr id="69635" name="Rectangle 5">
            <a:extLst>
              <a:ext uri="{FF2B5EF4-FFF2-40B4-BE49-F238E27FC236}">
                <a16:creationId xmlns:a16="http://schemas.microsoft.com/office/drawing/2014/main" id="{01C86DDF-218C-4ABB-BEE6-A69AB61211FD}"/>
              </a:ext>
            </a:extLst>
          </p:cNvPr>
          <p:cNvSpPr>
            <a:spLocks noChangeArrowheads="1"/>
          </p:cNvSpPr>
          <p:nvPr/>
        </p:nvSpPr>
        <p:spPr bwMode="auto">
          <a:xfrm>
            <a:off x="3238500" y="1143000"/>
            <a:ext cx="5715000" cy="1643063"/>
          </a:xfrm>
          <a:prstGeom prst="rect">
            <a:avLst/>
          </a:prstGeom>
          <a:gradFill rotWithShape="0">
            <a:gsLst>
              <a:gs pos="0">
                <a:srgbClr val="FFCC33"/>
              </a:gs>
              <a:gs pos="100000">
                <a:srgbClr val="F3C231"/>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t>PROFITABILITY RATIOS</a:t>
            </a:r>
            <a:r>
              <a:rPr lang="en-US" altLang="en-US" sz="2250">
                <a:solidFill>
                  <a:srgbClr val="FFFF66"/>
                </a:solidFill>
              </a:rPr>
              <a:t> </a:t>
            </a:r>
            <a:r>
              <a:rPr lang="en-US" altLang="en-US" sz="2250"/>
              <a:t>measure </a:t>
            </a:r>
          </a:p>
          <a:p>
            <a:pPr eaLnBrk="1" hangingPunct="1"/>
            <a:r>
              <a:rPr lang="en-US" altLang="en-US" sz="2250"/>
              <a:t>the operating success of a company </a:t>
            </a:r>
          </a:p>
          <a:p>
            <a:pPr eaLnBrk="1" hangingPunct="1"/>
            <a:r>
              <a:rPr lang="en-US" altLang="en-US" sz="2250"/>
              <a:t>for a given period of time.</a:t>
            </a:r>
          </a:p>
        </p:txBody>
      </p:sp>
      <p:sp>
        <p:nvSpPr>
          <p:cNvPr id="69636" name="AutoShape 7">
            <a:extLst>
              <a:ext uri="{FF2B5EF4-FFF2-40B4-BE49-F238E27FC236}">
                <a16:creationId xmlns:a16="http://schemas.microsoft.com/office/drawing/2014/main" id="{7425C2F2-2064-4291-ABCE-055F80689733}"/>
              </a:ext>
            </a:extLst>
          </p:cNvPr>
          <p:cNvSpPr>
            <a:spLocks noChangeArrowheads="1"/>
          </p:cNvSpPr>
          <p:nvPr/>
        </p:nvSpPr>
        <p:spPr bwMode="auto">
          <a:xfrm>
            <a:off x="1881187" y="2928937"/>
            <a:ext cx="4071938" cy="2643188"/>
          </a:xfrm>
          <a:prstGeom prst="roundRect">
            <a:avLst>
              <a:gd name="adj" fmla="val 16667"/>
            </a:avLst>
          </a:prstGeom>
          <a:gradFill rotWithShape="0">
            <a:gsLst>
              <a:gs pos="0">
                <a:srgbClr val="EC4F00"/>
              </a:gs>
              <a:gs pos="100000">
                <a:srgbClr val="EC5204"/>
              </a:gs>
            </a:gsLst>
            <a:lin ang="5400000" scaled="1"/>
          </a:gradFill>
          <a:ln w="9525">
            <a:round/>
            <a:headEnd/>
            <a:tailEnd/>
          </a:ln>
          <a:effectLst/>
          <a:scene3d>
            <a:camera prst="legacyPerspectiveBottom"/>
            <a:lightRig rig="legacyFlat3" dir="t"/>
          </a:scene3d>
          <a:sp3d extrusionH="887400" prstMaterial="legacyMatte">
            <a:bevelT w="13500" h="13500" prst="angle"/>
            <a:bevelB w="13500" h="13500" prst="angle"/>
            <a:extrusionClr>
              <a:srgbClr val="EC4F00"/>
            </a:extrusionClr>
            <a:contourClr>
              <a:srgbClr val="EC4F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4125" b="1"/>
              <a:t>ROA</a:t>
            </a:r>
          </a:p>
          <a:p>
            <a:pPr eaLnBrk="1" hangingPunct="1"/>
            <a:r>
              <a:rPr lang="en-US" altLang="en-US" sz="1875" b="1"/>
              <a:t>(return on assets)</a:t>
            </a:r>
            <a:r>
              <a:rPr lang="en-US" altLang="en-US" sz="3000" b="1"/>
              <a:t> </a:t>
            </a:r>
          </a:p>
          <a:p>
            <a:pPr eaLnBrk="1" hangingPunct="1"/>
            <a:endParaRPr lang="en-US" altLang="en-US" sz="2250"/>
          </a:p>
          <a:p>
            <a:pPr eaLnBrk="1" hangingPunct="1"/>
            <a:r>
              <a:rPr lang="en-US" altLang="en-US" sz="2250"/>
              <a:t>Net Income / Total Assets</a:t>
            </a:r>
          </a:p>
        </p:txBody>
      </p:sp>
      <p:sp>
        <p:nvSpPr>
          <p:cNvPr id="69637" name="Rectangle 9">
            <a:extLst>
              <a:ext uri="{FF2B5EF4-FFF2-40B4-BE49-F238E27FC236}">
                <a16:creationId xmlns:a16="http://schemas.microsoft.com/office/drawing/2014/main" id="{52C1A315-B37B-40D2-A45F-566564A690F5}"/>
              </a:ext>
            </a:extLst>
          </p:cNvPr>
          <p:cNvSpPr>
            <a:spLocks noChangeArrowheads="1"/>
          </p:cNvSpPr>
          <p:nvPr/>
        </p:nvSpPr>
        <p:spPr bwMode="auto">
          <a:xfrm>
            <a:off x="1952625" y="5929313"/>
            <a:ext cx="4071938" cy="428625"/>
          </a:xfrm>
          <a:prstGeom prst="rect">
            <a:avLst/>
          </a:prstGeom>
          <a:gradFill rotWithShape="0">
            <a:gsLst>
              <a:gs pos="0">
                <a:srgbClr val="EC4F00"/>
              </a:gs>
              <a:gs pos="100000">
                <a:srgbClr val="EF6824"/>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EC4F00"/>
            </a:extrusionClr>
            <a:contourClr>
              <a:srgbClr val="EC4F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$14,000 / $244,000 = 5.7%</a:t>
            </a:r>
          </a:p>
        </p:txBody>
      </p:sp>
      <p:sp>
        <p:nvSpPr>
          <p:cNvPr id="69638" name="AutoShape 10">
            <a:extLst>
              <a:ext uri="{FF2B5EF4-FFF2-40B4-BE49-F238E27FC236}">
                <a16:creationId xmlns:a16="http://schemas.microsoft.com/office/drawing/2014/main" id="{6623E8C9-DD4D-496B-B35F-08F30878616F}"/>
              </a:ext>
            </a:extLst>
          </p:cNvPr>
          <p:cNvSpPr>
            <a:spLocks noChangeArrowheads="1"/>
          </p:cNvSpPr>
          <p:nvPr/>
        </p:nvSpPr>
        <p:spPr bwMode="auto">
          <a:xfrm>
            <a:off x="6238875" y="2928937"/>
            <a:ext cx="4071938" cy="2643188"/>
          </a:xfrm>
          <a:prstGeom prst="roundRect">
            <a:avLst>
              <a:gd name="adj" fmla="val 16667"/>
            </a:avLst>
          </a:prstGeom>
          <a:solidFill>
            <a:srgbClr val="9A9ADE"/>
          </a:solidFill>
          <a:ln w="9525">
            <a:round/>
            <a:headEnd/>
            <a:tailEnd/>
          </a:ln>
          <a:effectLst/>
          <a:scene3d>
            <a:camera prst="legacyPerspectiveBottom"/>
            <a:lightRig rig="legacyFlat3" dir="t"/>
          </a:scene3d>
          <a:sp3d extrusionH="887400" prstMaterial="legacyMatte">
            <a:bevelT w="13500" h="13500" prst="angle"/>
            <a:bevelB w="13500" h="13500" prst="angle"/>
            <a:extrusionClr>
              <a:srgbClr val="9A9ADE"/>
            </a:extrusionClr>
            <a:contourClr>
              <a:srgbClr val="9A9ADE"/>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4125" b="1"/>
              <a:t>ROE</a:t>
            </a:r>
          </a:p>
          <a:p>
            <a:pPr eaLnBrk="1" hangingPunct="1"/>
            <a:r>
              <a:rPr lang="en-US" altLang="en-US" sz="1875" b="1"/>
              <a:t>(return on equity)</a:t>
            </a:r>
            <a:r>
              <a:rPr lang="en-US" altLang="en-US" sz="3000" b="1"/>
              <a:t> </a:t>
            </a:r>
          </a:p>
          <a:p>
            <a:pPr eaLnBrk="1" hangingPunct="1"/>
            <a:endParaRPr lang="en-US" altLang="en-US" sz="2250"/>
          </a:p>
          <a:p>
            <a:pPr eaLnBrk="1" hangingPunct="1"/>
            <a:r>
              <a:rPr lang="en-US" altLang="en-US" sz="2250">
                <a:solidFill>
                  <a:schemeClr val="tx2"/>
                </a:solidFill>
              </a:rPr>
              <a:t>Net Income / Common Equity</a:t>
            </a:r>
          </a:p>
        </p:txBody>
      </p:sp>
      <p:sp>
        <p:nvSpPr>
          <p:cNvPr id="69639" name="Rectangle 11">
            <a:extLst>
              <a:ext uri="{FF2B5EF4-FFF2-40B4-BE49-F238E27FC236}">
                <a16:creationId xmlns:a16="http://schemas.microsoft.com/office/drawing/2014/main" id="{9877B964-985B-42E7-837F-B3ABA9603D6D}"/>
              </a:ext>
            </a:extLst>
          </p:cNvPr>
          <p:cNvSpPr>
            <a:spLocks noChangeArrowheads="1"/>
          </p:cNvSpPr>
          <p:nvPr/>
        </p:nvSpPr>
        <p:spPr bwMode="auto">
          <a:xfrm>
            <a:off x="6310312" y="5929313"/>
            <a:ext cx="4071938" cy="428625"/>
          </a:xfrm>
          <a:prstGeom prst="rect">
            <a:avLst/>
          </a:prstGeom>
          <a:solidFill>
            <a:srgbClr val="9A9ADE"/>
          </a:soli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9A9ADE"/>
            </a:extrusionClr>
            <a:contourClr>
              <a:srgbClr val="9A9ADE"/>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$14,000 / $60,000 = 23.3%</a:t>
            </a:r>
          </a:p>
        </p:txBody>
      </p:sp>
    </p:spTree>
  </p:cSld>
  <p:clrMapOvr>
    <a:masterClrMapping/>
  </p:clrMapOvr>
  <mc:AlternateContent xmlns:mc="http://schemas.openxmlformats.org/markup-compatibility/2006" xmlns:p14="http://schemas.microsoft.com/office/powerpoint/2010/main">
    <mc:Choice Requires="p14">
      <p:transition spd="slow" p14:dur="2000" advTm="7881"/>
    </mc:Choice>
    <mc:Fallback xmlns="">
      <p:transition spd="slow" advTm="7881"/>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ext Box 4">
            <a:extLst>
              <a:ext uri="{FF2B5EF4-FFF2-40B4-BE49-F238E27FC236}">
                <a16:creationId xmlns:a16="http://schemas.microsoft.com/office/drawing/2014/main" id="{FA8FCEF4-F845-4BB2-82FA-D6EA380A9580}"/>
              </a:ext>
            </a:extLst>
          </p:cNvPr>
          <p:cNvSpPr txBox="1">
            <a:spLocks noChangeArrowheads="1"/>
          </p:cNvSpPr>
          <p:nvPr/>
        </p:nvSpPr>
        <p:spPr bwMode="auto">
          <a:xfrm>
            <a:off x="1881188" y="285750"/>
            <a:ext cx="8429625" cy="496290"/>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solidFill>
                  <a:schemeClr val="bg1"/>
                </a:solidFill>
              </a:rPr>
              <a:t>SOLVENCY</a:t>
            </a:r>
          </a:p>
        </p:txBody>
      </p:sp>
      <p:sp>
        <p:nvSpPr>
          <p:cNvPr id="71683" name="Rectangle 5">
            <a:extLst>
              <a:ext uri="{FF2B5EF4-FFF2-40B4-BE49-F238E27FC236}">
                <a16:creationId xmlns:a16="http://schemas.microsoft.com/office/drawing/2014/main" id="{EE8B7589-94CE-473C-8CCE-9A43FC3AD08E}"/>
              </a:ext>
            </a:extLst>
          </p:cNvPr>
          <p:cNvSpPr>
            <a:spLocks noChangeArrowheads="1"/>
          </p:cNvSpPr>
          <p:nvPr/>
        </p:nvSpPr>
        <p:spPr bwMode="auto">
          <a:xfrm>
            <a:off x="3238500" y="1143000"/>
            <a:ext cx="5715000" cy="1428750"/>
          </a:xfrm>
          <a:prstGeom prst="rect">
            <a:avLst/>
          </a:prstGeom>
          <a:solidFill>
            <a:schemeClr val="accent1"/>
          </a:solidFill>
          <a:ln w="9525">
            <a:miter lim="800000"/>
            <a:headEnd/>
            <a:tailEnd/>
          </a:ln>
          <a:effectLst/>
          <a:scene3d>
            <a:camera prst="legacyPerspectiveTop"/>
            <a:lightRig rig="legacyFlat3" dir="b"/>
          </a:scene3d>
          <a:sp3d extrusionH="887400" prstMaterial="legacyMatte">
            <a:bevelT w="13500" h="13500" prst="angle"/>
            <a:bevelB w="13500" h="13500" prst="angle"/>
            <a:extrusionClr>
              <a:schemeClr val="accent1"/>
            </a:extrusionClr>
            <a:contourClr>
              <a:schemeClr val="accent1"/>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t>SOLVENCY RATIOS</a:t>
            </a:r>
            <a:r>
              <a:rPr lang="en-US" altLang="en-US" sz="2250">
                <a:solidFill>
                  <a:schemeClr val="accent2"/>
                </a:solidFill>
              </a:rPr>
              <a:t> </a:t>
            </a:r>
            <a:r>
              <a:rPr lang="en-US" altLang="en-US" sz="2250"/>
              <a:t>measure the ability</a:t>
            </a:r>
          </a:p>
          <a:p>
            <a:pPr eaLnBrk="1" hangingPunct="1"/>
            <a:r>
              <a:rPr lang="en-US" altLang="en-US" sz="2250"/>
              <a:t>of a company to survive over the long term.</a:t>
            </a:r>
          </a:p>
        </p:txBody>
      </p:sp>
      <p:sp>
        <p:nvSpPr>
          <p:cNvPr id="71684" name="AutoShape 6">
            <a:extLst>
              <a:ext uri="{FF2B5EF4-FFF2-40B4-BE49-F238E27FC236}">
                <a16:creationId xmlns:a16="http://schemas.microsoft.com/office/drawing/2014/main" id="{3B0856E4-F7C8-4119-B501-6A0FC67A99FF}"/>
              </a:ext>
            </a:extLst>
          </p:cNvPr>
          <p:cNvSpPr>
            <a:spLocks noChangeArrowheads="1"/>
          </p:cNvSpPr>
          <p:nvPr/>
        </p:nvSpPr>
        <p:spPr bwMode="auto">
          <a:xfrm>
            <a:off x="1881187" y="2928937"/>
            <a:ext cx="4071938" cy="2643188"/>
          </a:xfrm>
          <a:prstGeom prst="roundRect">
            <a:avLst>
              <a:gd name="adj" fmla="val 16667"/>
            </a:avLst>
          </a:prstGeom>
          <a:gradFill rotWithShape="0">
            <a:gsLst>
              <a:gs pos="0">
                <a:srgbClr val="EC4F00"/>
              </a:gs>
              <a:gs pos="100000">
                <a:srgbClr val="ED5D14"/>
              </a:gs>
            </a:gsLst>
            <a:lin ang="5400000" scaled="1"/>
          </a:gradFill>
          <a:ln w="9525">
            <a:round/>
            <a:headEnd/>
            <a:tailEnd/>
          </a:ln>
          <a:effectLst/>
          <a:scene3d>
            <a:camera prst="legacyPerspectiveBottom"/>
            <a:lightRig rig="legacyFlat3" dir="t"/>
          </a:scene3d>
          <a:sp3d extrusionH="887400" prstMaterial="legacyMatte">
            <a:bevelT w="13500" h="13500" prst="angle"/>
            <a:bevelB w="13500" h="13500" prst="angle"/>
            <a:extrusionClr>
              <a:srgbClr val="EC4F00"/>
            </a:extrusionClr>
            <a:contourClr>
              <a:srgbClr val="EC4F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4125" b="1"/>
              <a:t>DTA</a:t>
            </a:r>
          </a:p>
          <a:p>
            <a:pPr eaLnBrk="1" hangingPunct="1"/>
            <a:r>
              <a:rPr lang="en-US" altLang="en-US" sz="1875" b="1"/>
              <a:t>(debt to total assets)</a:t>
            </a:r>
            <a:r>
              <a:rPr lang="en-US" altLang="en-US" sz="3000" b="1"/>
              <a:t> </a:t>
            </a:r>
          </a:p>
          <a:p>
            <a:pPr eaLnBrk="1" hangingPunct="1"/>
            <a:endParaRPr lang="en-US" altLang="en-US" sz="2250"/>
          </a:p>
          <a:p>
            <a:pPr eaLnBrk="1" hangingPunct="1"/>
            <a:r>
              <a:rPr lang="en-US" altLang="en-US" sz="2250"/>
              <a:t>Total Debt / Total Assets</a:t>
            </a:r>
          </a:p>
        </p:txBody>
      </p:sp>
      <p:sp>
        <p:nvSpPr>
          <p:cNvPr id="71685" name="Rectangle 7">
            <a:extLst>
              <a:ext uri="{FF2B5EF4-FFF2-40B4-BE49-F238E27FC236}">
                <a16:creationId xmlns:a16="http://schemas.microsoft.com/office/drawing/2014/main" id="{57D27551-0978-4179-B9CE-5FF6E16E9BA0}"/>
              </a:ext>
            </a:extLst>
          </p:cNvPr>
          <p:cNvSpPr>
            <a:spLocks noChangeArrowheads="1"/>
          </p:cNvSpPr>
          <p:nvPr/>
        </p:nvSpPr>
        <p:spPr bwMode="auto">
          <a:xfrm>
            <a:off x="1952625" y="5929313"/>
            <a:ext cx="4071938" cy="428625"/>
          </a:xfrm>
          <a:prstGeom prst="rect">
            <a:avLst/>
          </a:prstGeom>
          <a:gradFill rotWithShape="0">
            <a:gsLst>
              <a:gs pos="0">
                <a:srgbClr val="EC4F00"/>
              </a:gs>
              <a:gs pos="100000">
                <a:srgbClr val="F1793D"/>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EC4F00"/>
            </a:extrusionClr>
            <a:contourClr>
              <a:srgbClr val="EC4F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$184,000 / $244,000 = 75.4%</a:t>
            </a:r>
          </a:p>
        </p:txBody>
      </p:sp>
      <p:sp>
        <p:nvSpPr>
          <p:cNvPr id="71686" name="AutoShape 8">
            <a:extLst>
              <a:ext uri="{FF2B5EF4-FFF2-40B4-BE49-F238E27FC236}">
                <a16:creationId xmlns:a16="http://schemas.microsoft.com/office/drawing/2014/main" id="{5DCF7853-EE59-4A38-A9A4-7462F6F0A949}"/>
              </a:ext>
            </a:extLst>
          </p:cNvPr>
          <p:cNvSpPr>
            <a:spLocks noChangeArrowheads="1"/>
          </p:cNvSpPr>
          <p:nvPr/>
        </p:nvSpPr>
        <p:spPr bwMode="auto">
          <a:xfrm>
            <a:off x="6238875" y="2928937"/>
            <a:ext cx="4071938" cy="2643188"/>
          </a:xfrm>
          <a:prstGeom prst="roundRect">
            <a:avLst>
              <a:gd name="adj" fmla="val 16667"/>
            </a:avLst>
          </a:prstGeom>
          <a:gradFill rotWithShape="0">
            <a:gsLst>
              <a:gs pos="0">
                <a:srgbClr val="FFCC00"/>
              </a:gs>
              <a:gs pos="100000">
                <a:srgbClr val="FFD324"/>
              </a:gs>
            </a:gsLst>
            <a:lin ang="5400000" scaled="1"/>
          </a:gradFill>
          <a:ln w="9525">
            <a:round/>
            <a:headEnd/>
            <a:tailEnd/>
          </a:ln>
          <a:effectLst/>
          <a:scene3d>
            <a:camera prst="legacyPerspectiveBottom"/>
            <a:lightRig rig="legacyFlat3" dir="t"/>
          </a:scene3d>
          <a:sp3d extrusionH="887400" prstMaterial="legacyMatte">
            <a:bevelT w="13500" h="13500" prst="angle"/>
            <a:bevelB w="13500" h="13500" prst="angle"/>
            <a:extrusionClr>
              <a:srgbClr val="FFCC00"/>
            </a:extrusionClr>
            <a:contourClr>
              <a:srgbClr val="FFCC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4125" b="1"/>
              <a:t>DTE</a:t>
            </a:r>
          </a:p>
          <a:p>
            <a:pPr eaLnBrk="1" hangingPunct="1"/>
            <a:r>
              <a:rPr lang="en-US" altLang="en-US" sz="1875" b="1"/>
              <a:t>(debt to equity)</a:t>
            </a:r>
            <a:r>
              <a:rPr lang="en-US" altLang="en-US" sz="3000" b="1"/>
              <a:t> </a:t>
            </a:r>
          </a:p>
          <a:p>
            <a:pPr eaLnBrk="1" hangingPunct="1"/>
            <a:endParaRPr lang="en-US" altLang="en-US" sz="2250"/>
          </a:p>
          <a:p>
            <a:pPr eaLnBrk="1" hangingPunct="1"/>
            <a:r>
              <a:rPr lang="en-US" altLang="en-US" sz="2250"/>
              <a:t>Total Debt / Total Equity</a:t>
            </a:r>
          </a:p>
        </p:txBody>
      </p:sp>
      <p:sp>
        <p:nvSpPr>
          <p:cNvPr id="71687" name="Rectangle 9">
            <a:extLst>
              <a:ext uri="{FF2B5EF4-FFF2-40B4-BE49-F238E27FC236}">
                <a16:creationId xmlns:a16="http://schemas.microsoft.com/office/drawing/2014/main" id="{C95595ED-BD44-4F0F-82E2-4621C98F3E87}"/>
              </a:ext>
            </a:extLst>
          </p:cNvPr>
          <p:cNvSpPr>
            <a:spLocks noChangeArrowheads="1"/>
          </p:cNvSpPr>
          <p:nvPr/>
        </p:nvSpPr>
        <p:spPr bwMode="auto">
          <a:xfrm>
            <a:off x="6310312" y="5929313"/>
            <a:ext cx="4071938" cy="428625"/>
          </a:xfrm>
          <a:prstGeom prst="rect">
            <a:avLst/>
          </a:prstGeom>
          <a:gradFill rotWithShape="0">
            <a:gsLst>
              <a:gs pos="0">
                <a:srgbClr val="FFCC00"/>
              </a:gs>
              <a:gs pos="100000">
                <a:srgbClr val="FFDA45"/>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FFCC00"/>
            </a:extrusionClr>
            <a:contourClr>
              <a:srgbClr val="FFCC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$184,000 / $60,000 = 3.06 to 1</a:t>
            </a:r>
          </a:p>
        </p:txBody>
      </p:sp>
    </p:spTree>
  </p:cSld>
  <p:clrMapOvr>
    <a:masterClrMapping/>
  </p:clrMapOvr>
  <mc:AlternateContent xmlns:mc="http://schemas.openxmlformats.org/markup-compatibility/2006" xmlns:p14="http://schemas.microsoft.com/office/powerpoint/2010/main">
    <mc:Choice Requires="p14">
      <p:transition spd="slow" p14:dur="2000" advTm="38601"/>
    </mc:Choice>
    <mc:Fallback xmlns="">
      <p:transition spd="slow" advTm="38601"/>
    </mc:Fallback>
  </mc:AlternateContent>
</p:sld>
</file>

<file path=ppt/slides/slide5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5539" name="Rectangle 3">
            <a:extLst>
              <a:ext uri="{FF2B5EF4-FFF2-40B4-BE49-F238E27FC236}">
                <a16:creationId xmlns:a16="http://schemas.microsoft.com/office/drawing/2014/main" id="{FAB8274A-1266-4DDF-9CA2-4EA92A8857A0}"/>
              </a:ext>
            </a:extLst>
          </p:cNvPr>
          <p:cNvSpPr>
            <a:spLocks noGrp="1" noChangeArrowheads="1"/>
          </p:cNvSpPr>
          <p:nvPr>
            <p:ph type="body" idx="1"/>
          </p:nvPr>
        </p:nvSpPr>
        <p:spPr>
          <a:xfrm>
            <a:off x="2095500" y="1785937"/>
            <a:ext cx="8286750" cy="2786063"/>
          </a:xfrm>
          <a:gradFill rotWithShape="0">
            <a:gsLst>
              <a:gs pos="0">
                <a:srgbClr val="FFCC33"/>
              </a:gs>
              <a:gs pos="100000">
                <a:srgbClr val="FFCD36"/>
              </a:gs>
            </a:gsLst>
            <a:lin ang="5400000" scaled="1"/>
          </a:gradFill>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p:spPr>
        <p:txBody>
          <a:bodyPr vert="horz" lIns="90777" tIns="44644" rIns="90777" bIns="44644" rtlCol="0">
            <a:normAutofit/>
            <a:flatTx/>
          </a:bodyPr>
          <a:lstStyle/>
          <a:p>
            <a:pPr marL="260450" indent="-260450"/>
            <a:r>
              <a:rPr lang="en-US" altLang="en-US" sz="2625" b="1">
                <a:latin typeface="Times New Roman" panose="02020603050405020304" pitchFamily="18" charset="0"/>
              </a:rPr>
              <a:t>World markets are becoming increasingly intertwined.   </a:t>
            </a:r>
          </a:p>
          <a:p>
            <a:pPr marL="260450" indent="-260450"/>
            <a:r>
              <a:rPr lang="en-US" altLang="en-US" sz="2625" b="1">
                <a:latin typeface="Times New Roman" panose="02020603050405020304" pitchFamily="18" charset="0"/>
              </a:rPr>
              <a:t>Firms that conduct operations in more than one country through subsidiaries, divisions, or branches in abroad are referred to as multinational corporations.</a:t>
            </a:r>
          </a:p>
          <a:p>
            <a:pPr marL="260450" indent="-260450"/>
            <a:r>
              <a:rPr lang="en-US" altLang="en-US" sz="2625" b="1">
                <a:latin typeface="Times New Roman" panose="02020603050405020304" pitchFamily="18" charset="0"/>
              </a:rPr>
              <a:t>International transactions must be translated into U.S. dollars.</a:t>
            </a:r>
          </a:p>
          <a:p>
            <a:pPr marL="260450" indent="-260450"/>
            <a:endParaRPr lang="en-US" altLang="en-US" sz="2625" b="1">
              <a:latin typeface="Times New Roman" panose="02020603050405020304" pitchFamily="18" charset="0"/>
            </a:endParaRPr>
          </a:p>
        </p:txBody>
      </p:sp>
      <p:sp>
        <p:nvSpPr>
          <p:cNvPr id="73731" name="Text Box 8">
            <a:extLst>
              <a:ext uri="{FF2B5EF4-FFF2-40B4-BE49-F238E27FC236}">
                <a16:creationId xmlns:a16="http://schemas.microsoft.com/office/drawing/2014/main" id="{8AE327BB-963B-4C3A-A3E9-8FC1D4F07780}"/>
              </a:ext>
            </a:extLst>
          </p:cNvPr>
          <p:cNvSpPr txBox="1">
            <a:spLocks noChangeArrowheads="1"/>
          </p:cNvSpPr>
          <p:nvPr/>
        </p:nvSpPr>
        <p:spPr bwMode="auto">
          <a:xfrm>
            <a:off x="2024062" y="285750"/>
            <a:ext cx="8215313" cy="1275349"/>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t>STUDY OBJECTIVE 8</a:t>
            </a:r>
          </a:p>
          <a:p>
            <a:pPr eaLnBrk="1" hangingPunct="1">
              <a:spcBef>
                <a:spcPct val="50000"/>
              </a:spcBef>
            </a:pPr>
            <a:r>
              <a:rPr lang="en-US" altLang="en-US" sz="3375" b="1">
                <a:solidFill>
                  <a:schemeClr val="bg1"/>
                </a:solidFill>
              </a:rPr>
              <a:t>INTERNATIONAL OPERATIONS</a:t>
            </a:r>
          </a:p>
        </p:txBody>
      </p:sp>
      <p:sp>
        <p:nvSpPr>
          <p:cNvPr id="73732" name="Freeform 16">
            <a:extLst>
              <a:ext uri="{FF2B5EF4-FFF2-40B4-BE49-F238E27FC236}">
                <a16:creationId xmlns:a16="http://schemas.microsoft.com/office/drawing/2014/main" id="{93C5DF67-11A0-4804-AEF1-491BAEAEA835}"/>
              </a:ext>
            </a:extLst>
          </p:cNvPr>
          <p:cNvSpPr>
            <a:spLocks/>
          </p:cNvSpPr>
          <p:nvPr/>
        </p:nvSpPr>
        <p:spPr bwMode="auto">
          <a:xfrm>
            <a:off x="3024188" y="4863703"/>
            <a:ext cx="1717477" cy="1715989"/>
          </a:xfrm>
          <a:custGeom>
            <a:avLst/>
            <a:gdLst>
              <a:gd name="T0" fmla="*/ 1741488 w 2308"/>
              <a:gd name="T1" fmla="*/ 1430511 h 2307"/>
              <a:gd name="T2" fmla="*/ 1810544 w 2308"/>
              <a:gd name="T3" fmla="*/ 1217085 h 2307"/>
              <a:gd name="T4" fmla="*/ 1831975 w 2308"/>
              <a:gd name="T5" fmla="*/ 994138 h 2307"/>
              <a:gd name="T6" fmla="*/ 1812131 w 2308"/>
              <a:gd name="T7" fmla="*/ 802927 h 2307"/>
              <a:gd name="T8" fmla="*/ 1752600 w 2308"/>
              <a:gd name="T9" fmla="*/ 618857 h 2307"/>
              <a:gd name="T10" fmla="*/ 1661319 w 2308"/>
              <a:gd name="T11" fmla="*/ 437960 h 2307"/>
              <a:gd name="T12" fmla="*/ 1556544 w 2308"/>
              <a:gd name="T13" fmla="*/ 280072 h 2307"/>
              <a:gd name="T14" fmla="*/ 1450975 w 2308"/>
              <a:gd name="T15" fmla="*/ 157888 h 2307"/>
              <a:gd name="T16" fmla="*/ 1343819 w 2308"/>
              <a:gd name="T17" fmla="*/ 65853 h 2307"/>
              <a:gd name="T18" fmla="*/ 1240631 w 2308"/>
              <a:gd name="T19" fmla="*/ 11108 h 2307"/>
              <a:gd name="T20" fmla="*/ 1150938 w 2308"/>
              <a:gd name="T21" fmla="*/ 1587 h 2307"/>
              <a:gd name="T22" fmla="*/ 1094581 w 2308"/>
              <a:gd name="T23" fmla="*/ 23802 h 2307"/>
              <a:gd name="T24" fmla="*/ 1058069 w 2308"/>
              <a:gd name="T25" fmla="*/ 58712 h 2307"/>
              <a:gd name="T26" fmla="*/ 988219 w 2308"/>
              <a:gd name="T27" fmla="*/ 161061 h 2307"/>
              <a:gd name="T28" fmla="*/ 945356 w 2308"/>
              <a:gd name="T29" fmla="*/ 255477 h 2307"/>
              <a:gd name="T30" fmla="*/ 916781 w 2308"/>
              <a:gd name="T31" fmla="*/ 337991 h 2307"/>
              <a:gd name="T32" fmla="*/ 942975 w 2308"/>
              <a:gd name="T33" fmla="*/ 549830 h 2307"/>
              <a:gd name="T34" fmla="*/ 1112044 w 2308"/>
              <a:gd name="T35" fmla="*/ 575219 h 2307"/>
              <a:gd name="T36" fmla="*/ 1005681 w 2308"/>
              <a:gd name="T37" fmla="*/ 353859 h 2307"/>
              <a:gd name="T38" fmla="*/ 1454944 w 2308"/>
              <a:gd name="T39" fmla="*/ 549830 h 2307"/>
              <a:gd name="T40" fmla="*/ 1515269 w 2308"/>
              <a:gd name="T41" fmla="*/ 790233 h 2307"/>
              <a:gd name="T42" fmla="*/ 1515269 w 2308"/>
              <a:gd name="T43" fmla="*/ 1002072 h 2307"/>
              <a:gd name="T44" fmla="*/ 1539875 w 2308"/>
              <a:gd name="T45" fmla="*/ 1087760 h 2307"/>
              <a:gd name="T46" fmla="*/ 1094581 w 2308"/>
              <a:gd name="T47" fmla="*/ 1347204 h 2307"/>
              <a:gd name="T48" fmla="*/ 1197769 w 2308"/>
              <a:gd name="T49" fmla="*/ 1568564 h 2307"/>
              <a:gd name="T50" fmla="*/ 723106 w 2308"/>
              <a:gd name="T51" fmla="*/ 1373386 h 2307"/>
              <a:gd name="T52" fmla="*/ 405606 w 2308"/>
              <a:gd name="T53" fmla="*/ 1274210 h 2307"/>
              <a:gd name="T54" fmla="*/ 405606 w 2308"/>
              <a:gd name="T55" fmla="*/ 1063164 h 2307"/>
              <a:gd name="T56" fmla="*/ 380206 w 2308"/>
              <a:gd name="T57" fmla="*/ 976683 h 2307"/>
              <a:gd name="T58" fmla="*/ 546100 w 2308"/>
              <a:gd name="T59" fmla="*/ 575219 h 2307"/>
              <a:gd name="T60" fmla="*/ 433388 w 2308"/>
              <a:gd name="T61" fmla="*/ 558558 h 2307"/>
              <a:gd name="T62" fmla="*/ 374650 w 2308"/>
              <a:gd name="T63" fmla="*/ 569666 h 2307"/>
              <a:gd name="T64" fmla="*/ 321469 w 2308"/>
              <a:gd name="T65" fmla="*/ 583154 h 2307"/>
              <a:gd name="T66" fmla="*/ 257175 w 2308"/>
              <a:gd name="T67" fmla="*/ 606162 h 2307"/>
              <a:gd name="T68" fmla="*/ 149225 w 2308"/>
              <a:gd name="T69" fmla="*/ 667255 h 2307"/>
              <a:gd name="T70" fmla="*/ 71438 w 2308"/>
              <a:gd name="T71" fmla="*/ 748975 h 2307"/>
              <a:gd name="T72" fmla="*/ 23019 w 2308"/>
              <a:gd name="T73" fmla="*/ 848945 h 2307"/>
              <a:gd name="T74" fmla="*/ 0 w 2308"/>
              <a:gd name="T75" fmla="*/ 995725 h 2307"/>
              <a:gd name="T76" fmla="*/ 10319 w 2308"/>
              <a:gd name="T77" fmla="*/ 1087760 h 2307"/>
              <a:gd name="T78" fmla="*/ 56356 w 2308"/>
              <a:gd name="T79" fmla="*/ 1224226 h 2307"/>
              <a:gd name="T80" fmla="*/ 130175 w 2308"/>
              <a:gd name="T81" fmla="*/ 1340856 h 2307"/>
              <a:gd name="T82" fmla="*/ 233363 w 2308"/>
              <a:gd name="T83" fmla="*/ 1454313 h 2307"/>
              <a:gd name="T84" fmla="*/ 361156 w 2308"/>
              <a:gd name="T85" fmla="*/ 1557456 h 2307"/>
              <a:gd name="T86" fmla="*/ 510381 w 2308"/>
              <a:gd name="T87" fmla="*/ 1648698 h 2307"/>
              <a:gd name="T88" fmla="*/ 684213 w 2308"/>
              <a:gd name="T89" fmla="*/ 1728039 h 2307"/>
              <a:gd name="T90" fmla="*/ 862013 w 2308"/>
              <a:gd name="T91" fmla="*/ 1789131 h 2307"/>
              <a:gd name="T92" fmla="*/ 962025 w 2308"/>
              <a:gd name="T93" fmla="*/ 1812933 h 2307"/>
              <a:gd name="T94" fmla="*/ 1054894 w 2308"/>
              <a:gd name="T95" fmla="*/ 1826421 h 2307"/>
              <a:gd name="T96" fmla="*/ 1143794 w 2308"/>
              <a:gd name="T97" fmla="*/ 1830388 h 2307"/>
              <a:gd name="T98" fmla="*/ 1243806 w 2308"/>
              <a:gd name="T99" fmla="*/ 1824041 h 2307"/>
              <a:gd name="T100" fmla="*/ 1335088 w 2308"/>
              <a:gd name="T101" fmla="*/ 1803412 h 2307"/>
              <a:gd name="T102" fmla="*/ 1418431 w 2308"/>
              <a:gd name="T103" fmla="*/ 1772469 h 2307"/>
              <a:gd name="T104" fmla="*/ 1488281 w 2308"/>
              <a:gd name="T105" fmla="*/ 1734386 h 2307"/>
              <a:gd name="T106" fmla="*/ 1554163 w 2308"/>
              <a:gd name="T107" fmla="*/ 1685988 h 2307"/>
              <a:gd name="T108" fmla="*/ 1625600 w 2308"/>
              <a:gd name="T109" fmla="*/ 1614582 h 2307"/>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308" h="2307">
                <a:moveTo>
                  <a:pt x="2080" y="1996"/>
                </a:moveTo>
                <a:lnTo>
                  <a:pt x="2113" y="1951"/>
                </a:lnTo>
                <a:lnTo>
                  <a:pt x="2143" y="1904"/>
                </a:lnTo>
                <a:lnTo>
                  <a:pt x="2170" y="1854"/>
                </a:lnTo>
                <a:lnTo>
                  <a:pt x="2194" y="1803"/>
                </a:lnTo>
                <a:lnTo>
                  <a:pt x="2216" y="1751"/>
                </a:lnTo>
                <a:lnTo>
                  <a:pt x="2236" y="1698"/>
                </a:lnTo>
                <a:lnTo>
                  <a:pt x="2253" y="1644"/>
                </a:lnTo>
                <a:lnTo>
                  <a:pt x="2268" y="1589"/>
                </a:lnTo>
                <a:lnTo>
                  <a:pt x="2281" y="1534"/>
                </a:lnTo>
                <a:lnTo>
                  <a:pt x="2291" y="1477"/>
                </a:lnTo>
                <a:lnTo>
                  <a:pt x="2299" y="1421"/>
                </a:lnTo>
                <a:lnTo>
                  <a:pt x="2304" y="1364"/>
                </a:lnTo>
                <a:lnTo>
                  <a:pt x="2307" y="1308"/>
                </a:lnTo>
                <a:lnTo>
                  <a:pt x="2308" y="1253"/>
                </a:lnTo>
                <a:lnTo>
                  <a:pt x="2307" y="1197"/>
                </a:lnTo>
                <a:lnTo>
                  <a:pt x="2304" y="1143"/>
                </a:lnTo>
                <a:lnTo>
                  <a:pt x="2299" y="1100"/>
                </a:lnTo>
                <a:lnTo>
                  <a:pt x="2292" y="1056"/>
                </a:lnTo>
                <a:lnTo>
                  <a:pt x="2283" y="1012"/>
                </a:lnTo>
                <a:lnTo>
                  <a:pt x="2272" y="966"/>
                </a:lnTo>
                <a:lnTo>
                  <a:pt x="2258" y="920"/>
                </a:lnTo>
                <a:lnTo>
                  <a:pt x="2243" y="873"/>
                </a:lnTo>
                <a:lnTo>
                  <a:pt x="2227" y="827"/>
                </a:lnTo>
                <a:lnTo>
                  <a:pt x="2208" y="780"/>
                </a:lnTo>
                <a:lnTo>
                  <a:pt x="2187" y="734"/>
                </a:lnTo>
                <a:lnTo>
                  <a:pt x="2166" y="688"/>
                </a:lnTo>
                <a:lnTo>
                  <a:pt x="2143" y="642"/>
                </a:lnTo>
                <a:lnTo>
                  <a:pt x="2118" y="597"/>
                </a:lnTo>
                <a:lnTo>
                  <a:pt x="2093" y="552"/>
                </a:lnTo>
                <a:lnTo>
                  <a:pt x="2067" y="507"/>
                </a:lnTo>
                <a:lnTo>
                  <a:pt x="2040" y="464"/>
                </a:lnTo>
                <a:lnTo>
                  <a:pt x="2011" y="422"/>
                </a:lnTo>
                <a:lnTo>
                  <a:pt x="1986" y="387"/>
                </a:lnTo>
                <a:lnTo>
                  <a:pt x="1961" y="353"/>
                </a:lnTo>
                <a:lnTo>
                  <a:pt x="1935" y="319"/>
                </a:lnTo>
                <a:lnTo>
                  <a:pt x="1909" y="288"/>
                </a:lnTo>
                <a:lnTo>
                  <a:pt x="1882" y="257"/>
                </a:lnTo>
                <a:lnTo>
                  <a:pt x="1856" y="227"/>
                </a:lnTo>
                <a:lnTo>
                  <a:pt x="1828" y="199"/>
                </a:lnTo>
                <a:lnTo>
                  <a:pt x="1802" y="173"/>
                </a:lnTo>
                <a:lnTo>
                  <a:pt x="1774" y="148"/>
                </a:lnTo>
                <a:lnTo>
                  <a:pt x="1747" y="125"/>
                </a:lnTo>
                <a:lnTo>
                  <a:pt x="1720" y="103"/>
                </a:lnTo>
                <a:lnTo>
                  <a:pt x="1693" y="83"/>
                </a:lnTo>
                <a:lnTo>
                  <a:pt x="1666" y="65"/>
                </a:lnTo>
                <a:lnTo>
                  <a:pt x="1639" y="48"/>
                </a:lnTo>
                <a:lnTo>
                  <a:pt x="1613" y="35"/>
                </a:lnTo>
                <a:lnTo>
                  <a:pt x="1587" y="23"/>
                </a:lnTo>
                <a:lnTo>
                  <a:pt x="1563" y="14"/>
                </a:lnTo>
                <a:lnTo>
                  <a:pt x="1540" y="7"/>
                </a:lnTo>
                <a:lnTo>
                  <a:pt x="1516" y="2"/>
                </a:lnTo>
                <a:lnTo>
                  <a:pt x="1494" y="0"/>
                </a:lnTo>
                <a:lnTo>
                  <a:pt x="1471" y="0"/>
                </a:lnTo>
                <a:lnTo>
                  <a:pt x="1450" y="2"/>
                </a:lnTo>
                <a:lnTo>
                  <a:pt x="1430" y="7"/>
                </a:lnTo>
                <a:lnTo>
                  <a:pt x="1409" y="14"/>
                </a:lnTo>
                <a:lnTo>
                  <a:pt x="1398" y="19"/>
                </a:lnTo>
                <a:lnTo>
                  <a:pt x="1388" y="24"/>
                </a:lnTo>
                <a:lnTo>
                  <a:pt x="1379" y="30"/>
                </a:lnTo>
                <a:lnTo>
                  <a:pt x="1370" y="37"/>
                </a:lnTo>
                <a:lnTo>
                  <a:pt x="1359" y="45"/>
                </a:lnTo>
                <a:lnTo>
                  <a:pt x="1350" y="54"/>
                </a:lnTo>
                <a:lnTo>
                  <a:pt x="1342" y="63"/>
                </a:lnTo>
                <a:lnTo>
                  <a:pt x="1333" y="74"/>
                </a:lnTo>
                <a:lnTo>
                  <a:pt x="1312" y="100"/>
                </a:lnTo>
                <a:lnTo>
                  <a:pt x="1292" y="127"/>
                </a:lnTo>
                <a:lnTo>
                  <a:pt x="1275" y="152"/>
                </a:lnTo>
                <a:lnTo>
                  <a:pt x="1260" y="178"/>
                </a:lnTo>
                <a:lnTo>
                  <a:pt x="1245" y="203"/>
                </a:lnTo>
                <a:lnTo>
                  <a:pt x="1233" y="227"/>
                </a:lnTo>
                <a:lnTo>
                  <a:pt x="1221" y="251"/>
                </a:lnTo>
                <a:lnTo>
                  <a:pt x="1210" y="275"/>
                </a:lnTo>
                <a:lnTo>
                  <a:pt x="1200" y="298"/>
                </a:lnTo>
                <a:lnTo>
                  <a:pt x="1191" y="322"/>
                </a:lnTo>
                <a:lnTo>
                  <a:pt x="1183" y="343"/>
                </a:lnTo>
                <a:lnTo>
                  <a:pt x="1175" y="365"/>
                </a:lnTo>
                <a:lnTo>
                  <a:pt x="1168" y="386"/>
                </a:lnTo>
                <a:lnTo>
                  <a:pt x="1161" y="407"/>
                </a:lnTo>
                <a:lnTo>
                  <a:pt x="1155" y="426"/>
                </a:lnTo>
                <a:lnTo>
                  <a:pt x="1148" y="446"/>
                </a:lnTo>
                <a:lnTo>
                  <a:pt x="1155" y="446"/>
                </a:lnTo>
                <a:lnTo>
                  <a:pt x="1188" y="446"/>
                </a:lnTo>
                <a:lnTo>
                  <a:pt x="1188" y="478"/>
                </a:lnTo>
                <a:lnTo>
                  <a:pt x="1188" y="693"/>
                </a:lnTo>
                <a:lnTo>
                  <a:pt x="1188" y="725"/>
                </a:lnTo>
                <a:lnTo>
                  <a:pt x="1155" y="725"/>
                </a:lnTo>
                <a:lnTo>
                  <a:pt x="1049" y="725"/>
                </a:lnTo>
                <a:lnTo>
                  <a:pt x="1224" y="1113"/>
                </a:lnTo>
                <a:lnTo>
                  <a:pt x="1401" y="725"/>
                </a:lnTo>
                <a:lnTo>
                  <a:pt x="1298" y="725"/>
                </a:lnTo>
                <a:lnTo>
                  <a:pt x="1267" y="725"/>
                </a:lnTo>
                <a:lnTo>
                  <a:pt x="1267" y="693"/>
                </a:lnTo>
                <a:lnTo>
                  <a:pt x="1267" y="478"/>
                </a:lnTo>
                <a:lnTo>
                  <a:pt x="1267" y="446"/>
                </a:lnTo>
                <a:lnTo>
                  <a:pt x="1298" y="446"/>
                </a:lnTo>
                <a:lnTo>
                  <a:pt x="1800" y="446"/>
                </a:lnTo>
                <a:lnTo>
                  <a:pt x="1833" y="446"/>
                </a:lnTo>
                <a:lnTo>
                  <a:pt x="1833" y="478"/>
                </a:lnTo>
                <a:lnTo>
                  <a:pt x="1833" y="693"/>
                </a:lnTo>
                <a:lnTo>
                  <a:pt x="1833" y="725"/>
                </a:lnTo>
                <a:lnTo>
                  <a:pt x="1800" y="725"/>
                </a:lnTo>
                <a:lnTo>
                  <a:pt x="1730" y="725"/>
                </a:lnTo>
                <a:lnTo>
                  <a:pt x="1601" y="996"/>
                </a:lnTo>
                <a:lnTo>
                  <a:pt x="1909" y="996"/>
                </a:lnTo>
                <a:lnTo>
                  <a:pt x="1940" y="996"/>
                </a:lnTo>
                <a:lnTo>
                  <a:pt x="1940" y="1028"/>
                </a:lnTo>
                <a:lnTo>
                  <a:pt x="1940" y="1231"/>
                </a:lnTo>
                <a:lnTo>
                  <a:pt x="1940" y="1263"/>
                </a:lnTo>
                <a:lnTo>
                  <a:pt x="1909" y="1263"/>
                </a:lnTo>
                <a:lnTo>
                  <a:pt x="1474" y="1263"/>
                </a:lnTo>
                <a:lnTo>
                  <a:pt x="1438" y="1340"/>
                </a:lnTo>
                <a:lnTo>
                  <a:pt x="1909" y="1340"/>
                </a:lnTo>
                <a:lnTo>
                  <a:pt x="1940" y="1340"/>
                </a:lnTo>
                <a:lnTo>
                  <a:pt x="1940" y="1371"/>
                </a:lnTo>
                <a:lnTo>
                  <a:pt x="1940" y="1574"/>
                </a:lnTo>
                <a:lnTo>
                  <a:pt x="1940" y="1606"/>
                </a:lnTo>
                <a:lnTo>
                  <a:pt x="1909" y="1606"/>
                </a:lnTo>
                <a:lnTo>
                  <a:pt x="1379" y="1606"/>
                </a:lnTo>
                <a:lnTo>
                  <a:pt x="1379" y="1698"/>
                </a:lnTo>
                <a:lnTo>
                  <a:pt x="1478" y="1698"/>
                </a:lnTo>
                <a:lnTo>
                  <a:pt x="1509" y="1698"/>
                </a:lnTo>
                <a:lnTo>
                  <a:pt x="1509" y="1731"/>
                </a:lnTo>
                <a:lnTo>
                  <a:pt x="1509" y="1945"/>
                </a:lnTo>
                <a:lnTo>
                  <a:pt x="1509" y="1977"/>
                </a:lnTo>
                <a:lnTo>
                  <a:pt x="1478" y="1977"/>
                </a:lnTo>
                <a:lnTo>
                  <a:pt x="942" y="1977"/>
                </a:lnTo>
                <a:lnTo>
                  <a:pt x="911" y="1977"/>
                </a:lnTo>
                <a:lnTo>
                  <a:pt x="911" y="1945"/>
                </a:lnTo>
                <a:lnTo>
                  <a:pt x="911" y="1731"/>
                </a:lnTo>
                <a:lnTo>
                  <a:pt x="911" y="1698"/>
                </a:lnTo>
                <a:lnTo>
                  <a:pt x="942" y="1698"/>
                </a:lnTo>
                <a:lnTo>
                  <a:pt x="1040" y="1698"/>
                </a:lnTo>
                <a:lnTo>
                  <a:pt x="1040" y="1606"/>
                </a:lnTo>
                <a:lnTo>
                  <a:pt x="511" y="1606"/>
                </a:lnTo>
                <a:lnTo>
                  <a:pt x="479" y="1606"/>
                </a:lnTo>
                <a:lnTo>
                  <a:pt x="479" y="1574"/>
                </a:lnTo>
                <a:lnTo>
                  <a:pt x="479" y="1371"/>
                </a:lnTo>
                <a:lnTo>
                  <a:pt x="479" y="1340"/>
                </a:lnTo>
                <a:lnTo>
                  <a:pt x="511" y="1340"/>
                </a:lnTo>
                <a:lnTo>
                  <a:pt x="980" y="1340"/>
                </a:lnTo>
                <a:lnTo>
                  <a:pt x="943" y="1263"/>
                </a:lnTo>
                <a:lnTo>
                  <a:pt x="511" y="1263"/>
                </a:lnTo>
                <a:lnTo>
                  <a:pt x="479" y="1263"/>
                </a:lnTo>
                <a:lnTo>
                  <a:pt x="479" y="1231"/>
                </a:lnTo>
                <a:lnTo>
                  <a:pt x="479" y="1028"/>
                </a:lnTo>
                <a:lnTo>
                  <a:pt x="479" y="996"/>
                </a:lnTo>
                <a:lnTo>
                  <a:pt x="511" y="996"/>
                </a:lnTo>
                <a:lnTo>
                  <a:pt x="818" y="996"/>
                </a:lnTo>
                <a:lnTo>
                  <a:pt x="688" y="725"/>
                </a:lnTo>
                <a:lnTo>
                  <a:pt x="608" y="725"/>
                </a:lnTo>
                <a:lnTo>
                  <a:pt x="577" y="725"/>
                </a:lnTo>
                <a:lnTo>
                  <a:pt x="577" y="699"/>
                </a:lnTo>
                <a:lnTo>
                  <a:pt x="561" y="702"/>
                </a:lnTo>
                <a:lnTo>
                  <a:pt x="546" y="704"/>
                </a:lnTo>
                <a:lnTo>
                  <a:pt x="531" y="706"/>
                </a:lnTo>
                <a:lnTo>
                  <a:pt x="516" y="709"/>
                </a:lnTo>
                <a:lnTo>
                  <a:pt x="501" y="712"/>
                </a:lnTo>
                <a:lnTo>
                  <a:pt x="487" y="714"/>
                </a:lnTo>
                <a:lnTo>
                  <a:pt x="472" y="718"/>
                </a:lnTo>
                <a:lnTo>
                  <a:pt x="458" y="721"/>
                </a:lnTo>
                <a:lnTo>
                  <a:pt x="445" y="725"/>
                </a:lnTo>
                <a:lnTo>
                  <a:pt x="432" y="728"/>
                </a:lnTo>
                <a:lnTo>
                  <a:pt x="418" y="732"/>
                </a:lnTo>
                <a:lnTo>
                  <a:pt x="405" y="735"/>
                </a:lnTo>
                <a:lnTo>
                  <a:pt x="393" y="739"/>
                </a:lnTo>
                <a:lnTo>
                  <a:pt x="380" y="743"/>
                </a:lnTo>
                <a:lnTo>
                  <a:pt x="367" y="747"/>
                </a:lnTo>
                <a:lnTo>
                  <a:pt x="356" y="751"/>
                </a:lnTo>
                <a:lnTo>
                  <a:pt x="324" y="764"/>
                </a:lnTo>
                <a:lnTo>
                  <a:pt x="293" y="777"/>
                </a:lnTo>
                <a:lnTo>
                  <a:pt x="264" y="792"/>
                </a:lnTo>
                <a:lnTo>
                  <a:pt x="237" y="807"/>
                </a:lnTo>
                <a:lnTo>
                  <a:pt x="211" y="824"/>
                </a:lnTo>
                <a:lnTo>
                  <a:pt x="188" y="841"/>
                </a:lnTo>
                <a:lnTo>
                  <a:pt x="165" y="860"/>
                </a:lnTo>
                <a:lnTo>
                  <a:pt x="144" y="879"/>
                </a:lnTo>
                <a:lnTo>
                  <a:pt x="124" y="900"/>
                </a:lnTo>
                <a:lnTo>
                  <a:pt x="107" y="921"/>
                </a:lnTo>
                <a:lnTo>
                  <a:pt x="90" y="944"/>
                </a:lnTo>
                <a:lnTo>
                  <a:pt x="75" y="967"/>
                </a:lnTo>
                <a:lnTo>
                  <a:pt x="62" y="991"/>
                </a:lnTo>
                <a:lnTo>
                  <a:pt x="50" y="1016"/>
                </a:lnTo>
                <a:lnTo>
                  <a:pt x="38" y="1043"/>
                </a:lnTo>
                <a:lnTo>
                  <a:pt x="29" y="1070"/>
                </a:lnTo>
                <a:lnTo>
                  <a:pt x="16" y="1113"/>
                </a:lnTo>
                <a:lnTo>
                  <a:pt x="7" y="1156"/>
                </a:lnTo>
                <a:lnTo>
                  <a:pt x="2" y="1200"/>
                </a:lnTo>
                <a:lnTo>
                  <a:pt x="0" y="1243"/>
                </a:lnTo>
                <a:lnTo>
                  <a:pt x="0" y="1255"/>
                </a:lnTo>
                <a:lnTo>
                  <a:pt x="0" y="1268"/>
                </a:lnTo>
                <a:lnTo>
                  <a:pt x="0" y="1279"/>
                </a:lnTo>
                <a:lnTo>
                  <a:pt x="1" y="1292"/>
                </a:lnTo>
                <a:lnTo>
                  <a:pt x="6" y="1332"/>
                </a:lnTo>
                <a:lnTo>
                  <a:pt x="13" y="1371"/>
                </a:lnTo>
                <a:lnTo>
                  <a:pt x="22" y="1412"/>
                </a:lnTo>
                <a:lnTo>
                  <a:pt x="35" y="1452"/>
                </a:lnTo>
                <a:lnTo>
                  <a:pt x="45" y="1482"/>
                </a:lnTo>
                <a:lnTo>
                  <a:pt x="58" y="1512"/>
                </a:lnTo>
                <a:lnTo>
                  <a:pt x="71" y="1543"/>
                </a:lnTo>
                <a:lnTo>
                  <a:pt x="88" y="1573"/>
                </a:lnTo>
                <a:lnTo>
                  <a:pt x="104" y="1602"/>
                </a:lnTo>
                <a:lnTo>
                  <a:pt x="122" y="1632"/>
                </a:lnTo>
                <a:lnTo>
                  <a:pt x="143" y="1662"/>
                </a:lnTo>
                <a:lnTo>
                  <a:pt x="164" y="1690"/>
                </a:lnTo>
                <a:lnTo>
                  <a:pt x="187" y="1720"/>
                </a:lnTo>
                <a:lnTo>
                  <a:pt x="212" y="1749"/>
                </a:lnTo>
                <a:lnTo>
                  <a:pt x="237" y="1777"/>
                </a:lnTo>
                <a:lnTo>
                  <a:pt x="265" y="1806"/>
                </a:lnTo>
                <a:lnTo>
                  <a:pt x="294" y="1833"/>
                </a:lnTo>
                <a:lnTo>
                  <a:pt x="324" y="1861"/>
                </a:lnTo>
                <a:lnTo>
                  <a:pt x="356" y="1889"/>
                </a:lnTo>
                <a:lnTo>
                  <a:pt x="389" y="1915"/>
                </a:lnTo>
                <a:lnTo>
                  <a:pt x="422" y="1939"/>
                </a:lnTo>
                <a:lnTo>
                  <a:pt x="455" y="1963"/>
                </a:lnTo>
                <a:lnTo>
                  <a:pt x="491" y="1988"/>
                </a:lnTo>
                <a:lnTo>
                  <a:pt x="526" y="2011"/>
                </a:lnTo>
                <a:lnTo>
                  <a:pt x="564" y="2034"/>
                </a:lnTo>
                <a:lnTo>
                  <a:pt x="602" y="2056"/>
                </a:lnTo>
                <a:lnTo>
                  <a:pt x="643" y="2078"/>
                </a:lnTo>
                <a:lnTo>
                  <a:pt x="684" y="2098"/>
                </a:lnTo>
                <a:lnTo>
                  <a:pt x="727" y="2119"/>
                </a:lnTo>
                <a:lnTo>
                  <a:pt x="771" y="2140"/>
                </a:lnTo>
                <a:lnTo>
                  <a:pt x="816" y="2159"/>
                </a:lnTo>
                <a:lnTo>
                  <a:pt x="862" y="2178"/>
                </a:lnTo>
                <a:lnTo>
                  <a:pt x="909" y="2196"/>
                </a:lnTo>
                <a:lnTo>
                  <a:pt x="958" y="2214"/>
                </a:lnTo>
                <a:lnTo>
                  <a:pt x="1008" y="2231"/>
                </a:lnTo>
                <a:lnTo>
                  <a:pt x="1060" y="2247"/>
                </a:lnTo>
                <a:lnTo>
                  <a:pt x="1086" y="2255"/>
                </a:lnTo>
                <a:lnTo>
                  <a:pt x="1112" y="2262"/>
                </a:lnTo>
                <a:lnTo>
                  <a:pt x="1137" y="2268"/>
                </a:lnTo>
                <a:lnTo>
                  <a:pt x="1162" y="2273"/>
                </a:lnTo>
                <a:lnTo>
                  <a:pt x="1186" y="2279"/>
                </a:lnTo>
                <a:lnTo>
                  <a:pt x="1212" y="2285"/>
                </a:lnTo>
                <a:lnTo>
                  <a:pt x="1236" y="2288"/>
                </a:lnTo>
                <a:lnTo>
                  <a:pt x="1259" y="2293"/>
                </a:lnTo>
                <a:lnTo>
                  <a:pt x="1283" y="2296"/>
                </a:lnTo>
                <a:lnTo>
                  <a:pt x="1306" y="2299"/>
                </a:lnTo>
                <a:lnTo>
                  <a:pt x="1329" y="2302"/>
                </a:lnTo>
                <a:lnTo>
                  <a:pt x="1352" y="2303"/>
                </a:lnTo>
                <a:lnTo>
                  <a:pt x="1375" y="2306"/>
                </a:lnTo>
                <a:lnTo>
                  <a:pt x="1397" y="2307"/>
                </a:lnTo>
                <a:lnTo>
                  <a:pt x="1419" y="2307"/>
                </a:lnTo>
                <a:lnTo>
                  <a:pt x="1441" y="2307"/>
                </a:lnTo>
                <a:lnTo>
                  <a:pt x="1468" y="2307"/>
                </a:lnTo>
                <a:lnTo>
                  <a:pt x="1493" y="2306"/>
                </a:lnTo>
                <a:lnTo>
                  <a:pt x="1517" y="2303"/>
                </a:lnTo>
                <a:lnTo>
                  <a:pt x="1542" y="2301"/>
                </a:lnTo>
                <a:lnTo>
                  <a:pt x="1567" y="2299"/>
                </a:lnTo>
                <a:lnTo>
                  <a:pt x="1591" y="2294"/>
                </a:lnTo>
                <a:lnTo>
                  <a:pt x="1614" y="2291"/>
                </a:lnTo>
                <a:lnTo>
                  <a:pt x="1637" y="2285"/>
                </a:lnTo>
                <a:lnTo>
                  <a:pt x="1660" y="2280"/>
                </a:lnTo>
                <a:lnTo>
                  <a:pt x="1682" y="2273"/>
                </a:lnTo>
                <a:lnTo>
                  <a:pt x="1704" y="2267"/>
                </a:lnTo>
                <a:lnTo>
                  <a:pt x="1726" y="2260"/>
                </a:lnTo>
                <a:lnTo>
                  <a:pt x="1746" y="2252"/>
                </a:lnTo>
                <a:lnTo>
                  <a:pt x="1767" y="2243"/>
                </a:lnTo>
                <a:lnTo>
                  <a:pt x="1787" y="2234"/>
                </a:lnTo>
                <a:lnTo>
                  <a:pt x="1806" y="2225"/>
                </a:lnTo>
                <a:lnTo>
                  <a:pt x="1823" y="2216"/>
                </a:lnTo>
                <a:lnTo>
                  <a:pt x="1841" y="2207"/>
                </a:lnTo>
                <a:lnTo>
                  <a:pt x="1858" y="2196"/>
                </a:lnTo>
                <a:lnTo>
                  <a:pt x="1875" y="2186"/>
                </a:lnTo>
                <a:lnTo>
                  <a:pt x="1891" y="2175"/>
                </a:lnTo>
                <a:lnTo>
                  <a:pt x="1908" y="2164"/>
                </a:lnTo>
                <a:lnTo>
                  <a:pt x="1924" y="2152"/>
                </a:lnTo>
                <a:lnTo>
                  <a:pt x="1939" y="2141"/>
                </a:lnTo>
                <a:lnTo>
                  <a:pt x="1958" y="2125"/>
                </a:lnTo>
                <a:lnTo>
                  <a:pt x="1978" y="2108"/>
                </a:lnTo>
                <a:lnTo>
                  <a:pt x="1996" y="2090"/>
                </a:lnTo>
                <a:lnTo>
                  <a:pt x="2014" y="2073"/>
                </a:lnTo>
                <a:lnTo>
                  <a:pt x="2031" y="2055"/>
                </a:lnTo>
                <a:lnTo>
                  <a:pt x="2048" y="2035"/>
                </a:lnTo>
                <a:lnTo>
                  <a:pt x="2064" y="2015"/>
                </a:lnTo>
                <a:lnTo>
                  <a:pt x="2080" y="1996"/>
                </a:lnTo>
                <a:close/>
              </a:path>
            </a:pathLst>
          </a:custGeom>
          <a:solidFill>
            <a:srgbClr val="EC4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73733" name="Freeform 17">
            <a:extLst>
              <a:ext uri="{FF2B5EF4-FFF2-40B4-BE49-F238E27FC236}">
                <a16:creationId xmlns:a16="http://schemas.microsoft.com/office/drawing/2014/main" id="{0FAB4A9C-B951-438A-8F99-CC4CE21A1552}"/>
              </a:ext>
            </a:extLst>
          </p:cNvPr>
          <p:cNvSpPr>
            <a:spLocks/>
          </p:cNvSpPr>
          <p:nvPr/>
        </p:nvSpPr>
        <p:spPr bwMode="auto">
          <a:xfrm>
            <a:off x="3427512" y="5243216"/>
            <a:ext cx="992683" cy="1043285"/>
          </a:xfrm>
          <a:custGeom>
            <a:avLst/>
            <a:gdLst>
              <a:gd name="T0" fmla="*/ 0 w 1333"/>
              <a:gd name="T1" fmla="*/ 436733 h 1404"/>
              <a:gd name="T2" fmla="*/ 298674 w 1333"/>
              <a:gd name="T3" fmla="*/ 436733 h 1404"/>
              <a:gd name="T4" fmla="*/ 154103 w 1333"/>
              <a:gd name="T5" fmla="*/ 134745 h 1404"/>
              <a:gd name="T6" fmla="*/ 131067 w 1333"/>
              <a:gd name="T7" fmla="*/ 119685 h 1404"/>
              <a:gd name="T8" fmla="*/ 77051 w 1333"/>
              <a:gd name="T9" fmla="*/ 0 h 1404"/>
              <a:gd name="T10" fmla="*/ 460720 w 1333"/>
              <a:gd name="T11" fmla="*/ 119685 h 1404"/>
              <a:gd name="T12" fmla="*/ 322504 w 1333"/>
              <a:gd name="T13" fmla="*/ 119685 h 1404"/>
              <a:gd name="T14" fmla="*/ 518707 w 1333"/>
              <a:gd name="T15" fmla="*/ 550870 h 1404"/>
              <a:gd name="T16" fmla="*/ 564779 w 1333"/>
              <a:gd name="T17" fmla="*/ 550870 h 1404"/>
              <a:gd name="T18" fmla="*/ 760188 w 1333"/>
              <a:gd name="T19" fmla="*/ 119685 h 1404"/>
              <a:gd name="T20" fmla="*/ 625150 w 1333"/>
              <a:gd name="T21" fmla="*/ 119685 h 1404"/>
              <a:gd name="T22" fmla="*/ 973867 w 1333"/>
              <a:gd name="T23" fmla="*/ 0 h 1404"/>
              <a:gd name="T24" fmla="*/ 926206 w 1333"/>
              <a:gd name="T25" fmla="*/ 119685 h 1404"/>
              <a:gd name="T26" fmla="*/ 903965 w 1333"/>
              <a:gd name="T27" fmla="*/ 134745 h 1404"/>
              <a:gd name="T28" fmla="*/ 760188 w 1333"/>
              <a:gd name="T29" fmla="*/ 436733 h 1404"/>
              <a:gd name="T30" fmla="*/ 1058862 w 1333"/>
              <a:gd name="T31" fmla="*/ 436733 h 1404"/>
              <a:gd name="T32" fmla="*/ 724443 w 1333"/>
              <a:gd name="T33" fmla="*/ 546114 h 1404"/>
              <a:gd name="T34" fmla="*/ 701407 w 1333"/>
              <a:gd name="T35" fmla="*/ 561174 h 1404"/>
              <a:gd name="T36" fmla="*/ 629121 w 1333"/>
              <a:gd name="T37" fmla="*/ 708601 h 1404"/>
              <a:gd name="T38" fmla="*/ 1058862 w 1333"/>
              <a:gd name="T39" fmla="*/ 708601 h 1404"/>
              <a:gd name="T40" fmla="*/ 638653 w 1333"/>
              <a:gd name="T41" fmla="*/ 818775 h 1404"/>
              <a:gd name="T42" fmla="*/ 612440 w 1333"/>
              <a:gd name="T43" fmla="*/ 844139 h 1404"/>
              <a:gd name="T44" fmla="*/ 612440 w 1333"/>
              <a:gd name="T45" fmla="*/ 993152 h 1404"/>
              <a:gd name="T46" fmla="*/ 717294 w 1333"/>
              <a:gd name="T47" fmla="*/ 993152 h 1404"/>
              <a:gd name="T48" fmla="*/ 343157 w 1333"/>
              <a:gd name="T49" fmla="*/ 1112837 h 1404"/>
              <a:gd name="T50" fmla="*/ 419414 w 1333"/>
              <a:gd name="T51" fmla="*/ 993152 h 1404"/>
              <a:gd name="T52" fmla="*/ 445628 w 1333"/>
              <a:gd name="T53" fmla="*/ 968580 h 1404"/>
              <a:gd name="T54" fmla="*/ 445628 w 1333"/>
              <a:gd name="T55" fmla="*/ 818775 h 1404"/>
              <a:gd name="T56" fmla="*/ 0 w 1333"/>
              <a:gd name="T57" fmla="*/ 818775 h 1404"/>
              <a:gd name="T58" fmla="*/ 387640 w 1333"/>
              <a:gd name="T59" fmla="*/ 708601 h 1404"/>
              <a:gd name="T60" fmla="*/ 410676 w 1333"/>
              <a:gd name="T61" fmla="*/ 672141 h 1404"/>
              <a:gd name="T62" fmla="*/ 350306 w 1333"/>
              <a:gd name="T63" fmla="*/ 546114 h 1404"/>
              <a:gd name="T64" fmla="*/ 0 w 1333"/>
              <a:gd name="T65" fmla="*/ 546114 h 140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333" h="1404">
                <a:moveTo>
                  <a:pt x="0" y="689"/>
                </a:moveTo>
                <a:lnTo>
                  <a:pt x="0" y="551"/>
                </a:lnTo>
                <a:lnTo>
                  <a:pt x="326" y="551"/>
                </a:lnTo>
                <a:lnTo>
                  <a:pt x="376" y="551"/>
                </a:lnTo>
                <a:lnTo>
                  <a:pt x="354" y="505"/>
                </a:lnTo>
                <a:lnTo>
                  <a:pt x="194" y="170"/>
                </a:lnTo>
                <a:lnTo>
                  <a:pt x="185" y="151"/>
                </a:lnTo>
                <a:lnTo>
                  <a:pt x="165" y="151"/>
                </a:lnTo>
                <a:lnTo>
                  <a:pt x="97" y="151"/>
                </a:lnTo>
                <a:lnTo>
                  <a:pt x="97" y="0"/>
                </a:lnTo>
                <a:lnTo>
                  <a:pt x="580" y="0"/>
                </a:lnTo>
                <a:lnTo>
                  <a:pt x="580" y="151"/>
                </a:lnTo>
                <a:lnTo>
                  <a:pt x="457" y="151"/>
                </a:lnTo>
                <a:lnTo>
                  <a:pt x="406" y="151"/>
                </a:lnTo>
                <a:lnTo>
                  <a:pt x="427" y="196"/>
                </a:lnTo>
                <a:lnTo>
                  <a:pt x="653" y="695"/>
                </a:lnTo>
                <a:lnTo>
                  <a:pt x="681" y="760"/>
                </a:lnTo>
                <a:lnTo>
                  <a:pt x="711" y="695"/>
                </a:lnTo>
                <a:lnTo>
                  <a:pt x="936" y="196"/>
                </a:lnTo>
                <a:lnTo>
                  <a:pt x="957" y="151"/>
                </a:lnTo>
                <a:lnTo>
                  <a:pt x="907" y="151"/>
                </a:lnTo>
                <a:lnTo>
                  <a:pt x="787" y="151"/>
                </a:lnTo>
                <a:lnTo>
                  <a:pt x="787" y="0"/>
                </a:lnTo>
                <a:lnTo>
                  <a:pt x="1226" y="0"/>
                </a:lnTo>
                <a:lnTo>
                  <a:pt x="1226" y="151"/>
                </a:lnTo>
                <a:lnTo>
                  <a:pt x="1166" y="151"/>
                </a:lnTo>
                <a:lnTo>
                  <a:pt x="1146" y="151"/>
                </a:lnTo>
                <a:lnTo>
                  <a:pt x="1138" y="170"/>
                </a:lnTo>
                <a:lnTo>
                  <a:pt x="979" y="505"/>
                </a:lnTo>
                <a:lnTo>
                  <a:pt x="957" y="551"/>
                </a:lnTo>
                <a:lnTo>
                  <a:pt x="1007" y="551"/>
                </a:lnTo>
                <a:lnTo>
                  <a:pt x="1333" y="551"/>
                </a:lnTo>
                <a:lnTo>
                  <a:pt x="1333" y="689"/>
                </a:lnTo>
                <a:lnTo>
                  <a:pt x="912" y="689"/>
                </a:lnTo>
                <a:lnTo>
                  <a:pt x="891" y="689"/>
                </a:lnTo>
                <a:lnTo>
                  <a:pt x="883" y="708"/>
                </a:lnTo>
                <a:lnTo>
                  <a:pt x="814" y="848"/>
                </a:lnTo>
                <a:lnTo>
                  <a:pt x="792" y="894"/>
                </a:lnTo>
                <a:lnTo>
                  <a:pt x="843" y="894"/>
                </a:lnTo>
                <a:lnTo>
                  <a:pt x="1333" y="894"/>
                </a:lnTo>
                <a:lnTo>
                  <a:pt x="1333" y="1033"/>
                </a:lnTo>
                <a:lnTo>
                  <a:pt x="804" y="1033"/>
                </a:lnTo>
                <a:lnTo>
                  <a:pt x="771" y="1033"/>
                </a:lnTo>
                <a:lnTo>
                  <a:pt x="771" y="1065"/>
                </a:lnTo>
                <a:lnTo>
                  <a:pt x="771" y="1222"/>
                </a:lnTo>
                <a:lnTo>
                  <a:pt x="771" y="1253"/>
                </a:lnTo>
                <a:lnTo>
                  <a:pt x="804" y="1253"/>
                </a:lnTo>
                <a:lnTo>
                  <a:pt x="903" y="1253"/>
                </a:lnTo>
                <a:lnTo>
                  <a:pt x="903" y="1404"/>
                </a:lnTo>
                <a:lnTo>
                  <a:pt x="432" y="1404"/>
                </a:lnTo>
                <a:lnTo>
                  <a:pt x="432" y="1253"/>
                </a:lnTo>
                <a:lnTo>
                  <a:pt x="528" y="1253"/>
                </a:lnTo>
                <a:lnTo>
                  <a:pt x="561" y="1253"/>
                </a:lnTo>
                <a:lnTo>
                  <a:pt x="561" y="1222"/>
                </a:lnTo>
                <a:lnTo>
                  <a:pt x="561" y="1065"/>
                </a:lnTo>
                <a:lnTo>
                  <a:pt x="561" y="1033"/>
                </a:lnTo>
                <a:lnTo>
                  <a:pt x="528" y="1033"/>
                </a:lnTo>
                <a:lnTo>
                  <a:pt x="0" y="1033"/>
                </a:lnTo>
                <a:lnTo>
                  <a:pt x="0" y="894"/>
                </a:lnTo>
                <a:lnTo>
                  <a:pt x="488" y="894"/>
                </a:lnTo>
                <a:lnTo>
                  <a:pt x="537" y="894"/>
                </a:lnTo>
                <a:lnTo>
                  <a:pt x="517" y="848"/>
                </a:lnTo>
                <a:lnTo>
                  <a:pt x="450" y="708"/>
                </a:lnTo>
                <a:lnTo>
                  <a:pt x="441" y="689"/>
                </a:lnTo>
                <a:lnTo>
                  <a:pt x="421" y="689"/>
                </a:lnTo>
                <a:lnTo>
                  <a:pt x="0" y="6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73734" name="Freeform 14">
            <a:extLst>
              <a:ext uri="{FF2B5EF4-FFF2-40B4-BE49-F238E27FC236}">
                <a16:creationId xmlns:a16="http://schemas.microsoft.com/office/drawing/2014/main" id="{55B8BB41-3177-4C29-97B2-8F8F762931F0}"/>
              </a:ext>
            </a:extLst>
          </p:cNvPr>
          <p:cNvSpPr>
            <a:spLocks/>
          </p:cNvSpPr>
          <p:nvPr/>
        </p:nvSpPr>
        <p:spPr bwMode="auto">
          <a:xfrm>
            <a:off x="5167312" y="4935141"/>
            <a:ext cx="1715989" cy="1714500"/>
          </a:xfrm>
          <a:custGeom>
            <a:avLst/>
            <a:gdLst>
              <a:gd name="T0" fmla="*/ 1830388 w 2306"/>
              <a:gd name="T1" fmla="*/ 973138 h 2304"/>
              <a:gd name="T2" fmla="*/ 1765300 w 2306"/>
              <a:gd name="T3" fmla="*/ 655638 h 2304"/>
              <a:gd name="T4" fmla="*/ 1617663 w 2306"/>
              <a:gd name="T5" fmla="*/ 368300 h 2304"/>
              <a:gd name="T6" fmla="*/ 1509713 w 2306"/>
              <a:gd name="T7" fmla="*/ 222250 h 2304"/>
              <a:gd name="T8" fmla="*/ 1406525 w 2306"/>
              <a:gd name="T9" fmla="*/ 115094 h 2304"/>
              <a:gd name="T10" fmla="*/ 1281907 w 2306"/>
              <a:gd name="T11" fmla="*/ 29369 h 2304"/>
              <a:gd name="T12" fmla="*/ 1146969 w 2306"/>
              <a:gd name="T13" fmla="*/ 1588 h 2304"/>
              <a:gd name="T14" fmla="*/ 1065213 w 2306"/>
              <a:gd name="T15" fmla="*/ 48419 h 2304"/>
              <a:gd name="T16" fmla="*/ 966788 w 2306"/>
              <a:gd name="T17" fmla="*/ 202406 h 2304"/>
              <a:gd name="T18" fmla="*/ 914400 w 2306"/>
              <a:gd name="T19" fmla="*/ 344488 h 2304"/>
              <a:gd name="T20" fmla="*/ 1016000 w 2306"/>
              <a:gd name="T21" fmla="*/ 347663 h 2304"/>
              <a:gd name="T22" fmla="*/ 1274763 w 2306"/>
              <a:gd name="T23" fmla="*/ 394494 h 2304"/>
              <a:gd name="T24" fmla="*/ 1455738 w 2306"/>
              <a:gd name="T25" fmla="*/ 541338 h 2304"/>
              <a:gd name="T26" fmla="*/ 1506538 w 2306"/>
              <a:gd name="T27" fmla="*/ 781050 h 2304"/>
              <a:gd name="T28" fmla="*/ 1246188 w 2306"/>
              <a:gd name="T29" fmla="*/ 727869 h 2304"/>
              <a:gd name="T30" fmla="*/ 1163638 w 2306"/>
              <a:gd name="T31" fmla="*/ 597694 h 2304"/>
              <a:gd name="T32" fmla="*/ 1059657 w 2306"/>
              <a:gd name="T33" fmla="*/ 565944 h 2304"/>
              <a:gd name="T34" fmla="*/ 992982 w 2306"/>
              <a:gd name="T35" fmla="*/ 570706 h 2304"/>
              <a:gd name="T36" fmla="*/ 877094 w 2306"/>
              <a:gd name="T37" fmla="*/ 642938 h 2304"/>
              <a:gd name="T38" fmla="*/ 829469 w 2306"/>
              <a:gd name="T39" fmla="*/ 756444 h 2304"/>
              <a:gd name="T40" fmla="*/ 1097757 w 2306"/>
              <a:gd name="T41" fmla="*/ 973931 h 2304"/>
              <a:gd name="T42" fmla="*/ 1074738 w 2306"/>
              <a:gd name="T43" fmla="*/ 1027906 h 2304"/>
              <a:gd name="T44" fmla="*/ 852488 w 2306"/>
              <a:gd name="T45" fmla="*/ 1237456 h 2304"/>
              <a:gd name="T46" fmla="*/ 907256 w 2306"/>
              <a:gd name="T47" fmla="*/ 1317625 h 2304"/>
              <a:gd name="T48" fmla="*/ 985838 w 2306"/>
              <a:gd name="T49" fmla="*/ 1363663 h 2304"/>
              <a:gd name="T50" fmla="*/ 1077119 w 2306"/>
              <a:gd name="T51" fmla="*/ 1362075 h 2304"/>
              <a:gd name="T52" fmla="*/ 1156494 w 2306"/>
              <a:gd name="T53" fmla="*/ 1313656 h 2304"/>
              <a:gd name="T54" fmla="*/ 1213644 w 2306"/>
              <a:gd name="T55" fmla="*/ 1200944 h 2304"/>
              <a:gd name="T56" fmla="*/ 1227138 w 2306"/>
              <a:gd name="T57" fmla="*/ 1102519 h 2304"/>
              <a:gd name="T58" fmla="*/ 1516063 w 2306"/>
              <a:gd name="T59" fmla="*/ 1099344 h 2304"/>
              <a:gd name="T60" fmla="*/ 1517650 w 2306"/>
              <a:gd name="T61" fmla="*/ 1190625 h 2304"/>
              <a:gd name="T62" fmla="*/ 1454944 w 2306"/>
              <a:gd name="T63" fmla="*/ 1389856 h 2304"/>
              <a:gd name="T64" fmla="*/ 1275557 w 2306"/>
              <a:gd name="T65" fmla="*/ 1536700 h 2304"/>
              <a:gd name="T66" fmla="*/ 1107282 w 2306"/>
              <a:gd name="T67" fmla="*/ 1577975 h 2304"/>
              <a:gd name="T68" fmla="*/ 986632 w 2306"/>
              <a:gd name="T69" fmla="*/ 1581944 h 2304"/>
              <a:gd name="T70" fmla="*/ 896144 w 2306"/>
              <a:gd name="T71" fmla="*/ 1570831 h 2304"/>
              <a:gd name="T72" fmla="*/ 783431 w 2306"/>
              <a:gd name="T73" fmla="*/ 1534319 h 2304"/>
              <a:gd name="T74" fmla="*/ 650081 w 2306"/>
              <a:gd name="T75" fmla="*/ 1437481 h 2304"/>
              <a:gd name="T76" fmla="*/ 563563 w 2306"/>
              <a:gd name="T77" fmla="*/ 1295400 h 2304"/>
              <a:gd name="T78" fmla="*/ 252413 w 2306"/>
              <a:gd name="T79" fmla="*/ 1158875 h 2304"/>
              <a:gd name="T80" fmla="*/ 508000 w 2306"/>
              <a:gd name="T81" fmla="*/ 974725 h 2304"/>
              <a:gd name="T82" fmla="*/ 196056 w 2306"/>
              <a:gd name="T83" fmla="*/ 817563 h 2304"/>
              <a:gd name="T84" fmla="*/ 578644 w 2306"/>
              <a:gd name="T85" fmla="*/ 635794 h 2304"/>
              <a:gd name="T86" fmla="*/ 596900 w 2306"/>
              <a:gd name="T87" fmla="*/ 542131 h 2304"/>
              <a:gd name="T88" fmla="*/ 412750 w 2306"/>
              <a:gd name="T89" fmla="*/ 561181 h 2304"/>
              <a:gd name="T90" fmla="*/ 265113 w 2306"/>
              <a:gd name="T91" fmla="*/ 601663 h 2304"/>
              <a:gd name="T92" fmla="*/ 148431 w 2306"/>
              <a:gd name="T93" fmla="*/ 666750 h 2304"/>
              <a:gd name="T94" fmla="*/ 67469 w 2306"/>
              <a:gd name="T95" fmla="*/ 753269 h 2304"/>
              <a:gd name="T96" fmla="*/ 12700 w 2306"/>
              <a:gd name="T97" fmla="*/ 883444 h 2304"/>
              <a:gd name="T98" fmla="*/ 20638 w 2306"/>
              <a:gd name="T99" fmla="*/ 1129506 h 2304"/>
              <a:gd name="T100" fmla="*/ 109538 w 2306"/>
              <a:gd name="T101" fmla="*/ 1312069 h 2304"/>
              <a:gd name="T102" fmla="*/ 245269 w 2306"/>
              <a:gd name="T103" fmla="*/ 1462881 h 2304"/>
              <a:gd name="T104" fmla="*/ 446881 w 2306"/>
              <a:gd name="T105" fmla="*/ 1611313 h 2304"/>
              <a:gd name="T106" fmla="*/ 721519 w 2306"/>
              <a:gd name="T107" fmla="*/ 1739900 h 2304"/>
              <a:gd name="T108" fmla="*/ 966788 w 2306"/>
              <a:gd name="T109" fmla="*/ 1811338 h 2304"/>
              <a:gd name="T110" fmla="*/ 1148557 w 2306"/>
              <a:gd name="T111" fmla="*/ 1828800 h 2304"/>
              <a:gd name="T112" fmla="*/ 1298575 w 2306"/>
              <a:gd name="T113" fmla="*/ 1811338 h 2304"/>
              <a:gd name="T114" fmla="*/ 1424782 w 2306"/>
              <a:gd name="T115" fmla="*/ 1767681 h 2304"/>
              <a:gd name="T116" fmla="*/ 1511300 w 2306"/>
              <a:gd name="T117" fmla="*/ 1716088 h 2304"/>
              <a:gd name="T118" fmla="*/ 1612107 w 2306"/>
              <a:gd name="T119" fmla="*/ 1627981 h 2304"/>
              <a:gd name="T120" fmla="*/ 1707357 w 2306"/>
              <a:gd name="T121" fmla="*/ 1496219 h 230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306" h="2304">
                <a:moveTo>
                  <a:pt x="2186" y="1816"/>
                </a:moveTo>
                <a:lnTo>
                  <a:pt x="2220" y="1736"/>
                </a:lnTo>
                <a:lnTo>
                  <a:pt x="2249" y="1653"/>
                </a:lnTo>
                <a:lnTo>
                  <a:pt x="2270" y="1569"/>
                </a:lnTo>
                <a:lnTo>
                  <a:pt x="2288" y="1483"/>
                </a:lnTo>
                <a:lnTo>
                  <a:pt x="2299" y="1396"/>
                </a:lnTo>
                <a:lnTo>
                  <a:pt x="2305" y="1311"/>
                </a:lnTo>
                <a:lnTo>
                  <a:pt x="2306" y="1226"/>
                </a:lnTo>
                <a:lnTo>
                  <a:pt x="2302" y="1142"/>
                </a:lnTo>
                <a:lnTo>
                  <a:pt x="2297" y="1099"/>
                </a:lnTo>
                <a:lnTo>
                  <a:pt x="2290" y="1054"/>
                </a:lnTo>
                <a:lnTo>
                  <a:pt x="2281" y="1010"/>
                </a:lnTo>
                <a:lnTo>
                  <a:pt x="2269" y="964"/>
                </a:lnTo>
                <a:lnTo>
                  <a:pt x="2255" y="919"/>
                </a:lnTo>
                <a:lnTo>
                  <a:pt x="2241" y="873"/>
                </a:lnTo>
                <a:lnTo>
                  <a:pt x="2224" y="826"/>
                </a:lnTo>
                <a:lnTo>
                  <a:pt x="2206" y="780"/>
                </a:lnTo>
                <a:lnTo>
                  <a:pt x="2185" y="734"/>
                </a:lnTo>
                <a:lnTo>
                  <a:pt x="2164" y="688"/>
                </a:lnTo>
                <a:lnTo>
                  <a:pt x="2141" y="642"/>
                </a:lnTo>
                <a:lnTo>
                  <a:pt x="2117" y="596"/>
                </a:lnTo>
                <a:lnTo>
                  <a:pt x="2092" y="551"/>
                </a:lnTo>
                <a:lnTo>
                  <a:pt x="2065" y="507"/>
                </a:lnTo>
                <a:lnTo>
                  <a:pt x="2038" y="464"/>
                </a:lnTo>
                <a:lnTo>
                  <a:pt x="2010" y="422"/>
                </a:lnTo>
                <a:lnTo>
                  <a:pt x="1995" y="401"/>
                </a:lnTo>
                <a:lnTo>
                  <a:pt x="1980" y="379"/>
                </a:lnTo>
                <a:lnTo>
                  <a:pt x="1964" y="359"/>
                </a:lnTo>
                <a:lnTo>
                  <a:pt x="1949" y="339"/>
                </a:lnTo>
                <a:lnTo>
                  <a:pt x="1933" y="319"/>
                </a:lnTo>
                <a:lnTo>
                  <a:pt x="1918" y="300"/>
                </a:lnTo>
                <a:lnTo>
                  <a:pt x="1902" y="280"/>
                </a:lnTo>
                <a:lnTo>
                  <a:pt x="1886" y="262"/>
                </a:lnTo>
                <a:lnTo>
                  <a:pt x="1870" y="244"/>
                </a:lnTo>
                <a:lnTo>
                  <a:pt x="1853" y="226"/>
                </a:lnTo>
                <a:lnTo>
                  <a:pt x="1837" y="209"/>
                </a:lnTo>
                <a:lnTo>
                  <a:pt x="1821" y="192"/>
                </a:lnTo>
                <a:lnTo>
                  <a:pt x="1805" y="176"/>
                </a:lnTo>
                <a:lnTo>
                  <a:pt x="1788" y="160"/>
                </a:lnTo>
                <a:lnTo>
                  <a:pt x="1772" y="145"/>
                </a:lnTo>
                <a:lnTo>
                  <a:pt x="1756" y="131"/>
                </a:lnTo>
                <a:lnTo>
                  <a:pt x="1735" y="114"/>
                </a:lnTo>
                <a:lnTo>
                  <a:pt x="1715" y="99"/>
                </a:lnTo>
                <a:lnTo>
                  <a:pt x="1694" y="84"/>
                </a:lnTo>
                <a:lnTo>
                  <a:pt x="1675" y="70"/>
                </a:lnTo>
                <a:lnTo>
                  <a:pt x="1654" y="58"/>
                </a:lnTo>
                <a:lnTo>
                  <a:pt x="1635" y="46"/>
                </a:lnTo>
                <a:lnTo>
                  <a:pt x="1615" y="37"/>
                </a:lnTo>
                <a:lnTo>
                  <a:pt x="1595" y="28"/>
                </a:lnTo>
                <a:lnTo>
                  <a:pt x="1572" y="18"/>
                </a:lnTo>
                <a:lnTo>
                  <a:pt x="1551" y="10"/>
                </a:lnTo>
                <a:lnTo>
                  <a:pt x="1529" y="5"/>
                </a:lnTo>
                <a:lnTo>
                  <a:pt x="1507" y="1"/>
                </a:lnTo>
                <a:lnTo>
                  <a:pt x="1486" y="0"/>
                </a:lnTo>
                <a:lnTo>
                  <a:pt x="1465" y="0"/>
                </a:lnTo>
                <a:lnTo>
                  <a:pt x="1445" y="2"/>
                </a:lnTo>
                <a:lnTo>
                  <a:pt x="1425" y="7"/>
                </a:lnTo>
                <a:lnTo>
                  <a:pt x="1412" y="12"/>
                </a:lnTo>
                <a:lnTo>
                  <a:pt x="1400" y="17"/>
                </a:lnTo>
                <a:lnTo>
                  <a:pt x="1388" y="23"/>
                </a:lnTo>
                <a:lnTo>
                  <a:pt x="1375" y="31"/>
                </a:lnTo>
                <a:lnTo>
                  <a:pt x="1364" y="40"/>
                </a:lnTo>
                <a:lnTo>
                  <a:pt x="1354" y="50"/>
                </a:lnTo>
                <a:lnTo>
                  <a:pt x="1342" y="61"/>
                </a:lnTo>
                <a:lnTo>
                  <a:pt x="1332" y="73"/>
                </a:lnTo>
                <a:lnTo>
                  <a:pt x="1311" y="100"/>
                </a:lnTo>
                <a:lnTo>
                  <a:pt x="1291" y="127"/>
                </a:lnTo>
                <a:lnTo>
                  <a:pt x="1273" y="153"/>
                </a:lnTo>
                <a:lnTo>
                  <a:pt x="1258" y="180"/>
                </a:lnTo>
                <a:lnTo>
                  <a:pt x="1243" y="205"/>
                </a:lnTo>
                <a:lnTo>
                  <a:pt x="1230" y="230"/>
                </a:lnTo>
                <a:lnTo>
                  <a:pt x="1218" y="255"/>
                </a:lnTo>
                <a:lnTo>
                  <a:pt x="1207" y="279"/>
                </a:lnTo>
                <a:lnTo>
                  <a:pt x="1197" y="303"/>
                </a:lnTo>
                <a:lnTo>
                  <a:pt x="1189" y="326"/>
                </a:lnTo>
                <a:lnTo>
                  <a:pt x="1181" y="349"/>
                </a:lnTo>
                <a:lnTo>
                  <a:pt x="1173" y="371"/>
                </a:lnTo>
                <a:lnTo>
                  <a:pt x="1166" y="393"/>
                </a:lnTo>
                <a:lnTo>
                  <a:pt x="1159" y="414"/>
                </a:lnTo>
                <a:lnTo>
                  <a:pt x="1152" y="434"/>
                </a:lnTo>
                <a:lnTo>
                  <a:pt x="1145" y="454"/>
                </a:lnTo>
                <a:lnTo>
                  <a:pt x="1163" y="450"/>
                </a:lnTo>
                <a:lnTo>
                  <a:pt x="1182" y="447"/>
                </a:lnTo>
                <a:lnTo>
                  <a:pt x="1200" y="445"/>
                </a:lnTo>
                <a:lnTo>
                  <a:pt x="1220" y="442"/>
                </a:lnTo>
                <a:lnTo>
                  <a:pt x="1239" y="440"/>
                </a:lnTo>
                <a:lnTo>
                  <a:pt x="1259" y="439"/>
                </a:lnTo>
                <a:lnTo>
                  <a:pt x="1280" y="438"/>
                </a:lnTo>
                <a:lnTo>
                  <a:pt x="1302" y="438"/>
                </a:lnTo>
                <a:lnTo>
                  <a:pt x="1349" y="439"/>
                </a:lnTo>
                <a:lnTo>
                  <a:pt x="1395" y="442"/>
                </a:lnTo>
                <a:lnTo>
                  <a:pt x="1440" y="449"/>
                </a:lnTo>
                <a:lnTo>
                  <a:pt x="1484" y="457"/>
                </a:lnTo>
                <a:lnTo>
                  <a:pt x="1525" y="469"/>
                </a:lnTo>
                <a:lnTo>
                  <a:pt x="1567" y="482"/>
                </a:lnTo>
                <a:lnTo>
                  <a:pt x="1606" y="497"/>
                </a:lnTo>
                <a:lnTo>
                  <a:pt x="1643" y="514"/>
                </a:lnTo>
                <a:lnTo>
                  <a:pt x="1677" y="532"/>
                </a:lnTo>
                <a:lnTo>
                  <a:pt x="1711" y="553"/>
                </a:lnTo>
                <a:lnTo>
                  <a:pt x="1741" y="576"/>
                </a:lnTo>
                <a:lnTo>
                  <a:pt x="1768" y="600"/>
                </a:lnTo>
                <a:lnTo>
                  <a:pt x="1794" y="626"/>
                </a:lnTo>
                <a:lnTo>
                  <a:pt x="1815" y="653"/>
                </a:lnTo>
                <a:lnTo>
                  <a:pt x="1834" y="682"/>
                </a:lnTo>
                <a:lnTo>
                  <a:pt x="1850" y="712"/>
                </a:lnTo>
                <a:lnTo>
                  <a:pt x="1874" y="771"/>
                </a:lnTo>
                <a:lnTo>
                  <a:pt x="1890" y="824"/>
                </a:lnTo>
                <a:lnTo>
                  <a:pt x="1900" y="871"/>
                </a:lnTo>
                <a:lnTo>
                  <a:pt x="1903" y="911"/>
                </a:lnTo>
                <a:lnTo>
                  <a:pt x="1903" y="943"/>
                </a:lnTo>
                <a:lnTo>
                  <a:pt x="1901" y="968"/>
                </a:lnTo>
                <a:lnTo>
                  <a:pt x="1898" y="984"/>
                </a:lnTo>
                <a:lnTo>
                  <a:pt x="1897" y="991"/>
                </a:lnTo>
                <a:lnTo>
                  <a:pt x="1890" y="1015"/>
                </a:lnTo>
                <a:lnTo>
                  <a:pt x="1866" y="1015"/>
                </a:lnTo>
                <a:lnTo>
                  <a:pt x="1612" y="1015"/>
                </a:lnTo>
                <a:lnTo>
                  <a:pt x="1583" y="1015"/>
                </a:lnTo>
                <a:lnTo>
                  <a:pt x="1579" y="986"/>
                </a:lnTo>
                <a:lnTo>
                  <a:pt x="1576" y="949"/>
                </a:lnTo>
                <a:lnTo>
                  <a:pt x="1570" y="917"/>
                </a:lnTo>
                <a:lnTo>
                  <a:pt x="1564" y="888"/>
                </a:lnTo>
                <a:lnTo>
                  <a:pt x="1556" y="863"/>
                </a:lnTo>
                <a:lnTo>
                  <a:pt x="1545" y="839"/>
                </a:lnTo>
                <a:lnTo>
                  <a:pt x="1532" y="817"/>
                </a:lnTo>
                <a:lnTo>
                  <a:pt x="1517" y="797"/>
                </a:lnTo>
                <a:lnTo>
                  <a:pt x="1501" y="780"/>
                </a:lnTo>
                <a:lnTo>
                  <a:pt x="1484" y="766"/>
                </a:lnTo>
                <a:lnTo>
                  <a:pt x="1466" y="753"/>
                </a:lnTo>
                <a:lnTo>
                  <a:pt x="1449" y="743"/>
                </a:lnTo>
                <a:lnTo>
                  <a:pt x="1431" y="735"/>
                </a:lnTo>
                <a:lnTo>
                  <a:pt x="1412" y="728"/>
                </a:lnTo>
                <a:lnTo>
                  <a:pt x="1395" y="723"/>
                </a:lnTo>
                <a:lnTo>
                  <a:pt x="1378" y="719"/>
                </a:lnTo>
                <a:lnTo>
                  <a:pt x="1363" y="715"/>
                </a:lnTo>
                <a:lnTo>
                  <a:pt x="1348" y="714"/>
                </a:lnTo>
                <a:lnTo>
                  <a:pt x="1335" y="713"/>
                </a:lnTo>
                <a:lnTo>
                  <a:pt x="1324" y="712"/>
                </a:lnTo>
                <a:lnTo>
                  <a:pt x="1314" y="712"/>
                </a:lnTo>
                <a:lnTo>
                  <a:pt x="1304" y="712"/>
                </a:lnTo>
                <a:lnTo>
                  <a:pt x="1292" y="713"/>
                </a:lnTo>
                <a:lnTo>
                  <a:pt x="1282" y="714"/>
                </a:lnTo>
                <a:lnTo>
                  <a:pt x="1272" y="715"/>
                </a:lnTo>
                <a:lnTo>
                  <a:pt x="1261" y="717"/>
                </a:lnTo>
                <a:lnTo>
                  <a:pt x="1251" y="719"/>
                </a:lnTo>
                <a:lnTo>
                  <a:pt x="1242" y="721"/>
                </a:lnTo>
                <a:lnTo>
                  <a:pt x="1233" y="723"/>
                </a:lnTo>
                <a:lnTo>
                  <a:pt x="1203" y="734"/>
                </a:lnTo>
                <a:lnTo>
                  <a:pt x="1176" y="745"/>
                </a:lnTo>
                <a:lnTo>
                  <a:pt x="1153" y="760"/>
                </a:lnTo>
                <a:lnTo>
                  <a:pt x="1135" y="776"/>
                </a:lnTo>
                <a:lnTo>
                  <a:pt x="1119" y="793"/>
                </a:lnTo>
                <a:lnTo>
                  <a:pt x="1105" y="810"/>
                </a:lnTo>
                <a:lnTo>
                  <a:pt x="1093" y="827"/>
                </a:lnTo>
                <a:lnTo>
                  <a:pt x="1084" y="844"/>
                </a:lnTo>
                <a:lnTo>
                  <a:pt x="1076" y="859"/>
                </a:lnTo>
                <a:lnTo>
                  <a:pt x="1069" y="876"/>
                </a:lnTo>
                <a:lnTo>
                  <a:pt x="1062" y="893"/>
                </a:lnTo>
                <a:lnTo>
                  <a:pt x="1056" y="911"/>
                </a:lnTo>
                <a:lnTo>
                  <a:pt x="1051" y="931"/>
                </a:lnTo>
                <a:lnTo>
                  <a:pt x="1045" y="953"/>
                </a:lnTo>
                <a:lnTo>
                  <a:pt x="1040" y="975"/>
                </a:lnTo>
                <a:lnTo>
                  <a:pt x="1036" y="998"/>
                </a:lnTo>
                <a:lnTo>
                  <a:pt x="1383" y="998"/>
                </a:lnTo>
                <a:lnTo>
                  <a:pt x="1416" y="998"/>
                </a:lnTo>
                <a:lnTo>
                  <a:pt x="1416" y="1030"/>
                </a:lnTo>
                <a:lnTo>
                  <a:pt x="1416" y="1195"/>
                </a:lnTo>
                <a:lnTo>
                  <a:pt x="1416" y="1227"/>
                </a:lnTo>
                <a:lnTo>
                  <a:pt x="1383" y="1227"/>
                </a:lnTo>
                <a:lnTo>
                  <a:pt x="1016" y="1227"/>
                </a:lnTo>
                <a:lnTo>
                  <a:pt x="1016" y="1235"/>
                </a:lnTo>
                <a:lnTo>
                  <a:pt x="1016" y="1243"/>
                </a:lnTo>
                <a:lnTo>
                  <a:pt x="1016" y="1252"/>
                </a:lnTo>
                <a:lnTo>
                  <a:pt x="1017" y="1263"/>
                </a:lnTo>
                <a:lnTo>
                  <a:pt x="1322" y="1263"/>
                </a:lnTo>
                <a:lnTo>
                  <a:pt x="1354" y="1263"/>
                </a:lnTo>
                <a:lnTo>
                  <a:pt x="1354" y="1295"/>
                </a:lnTo>
                <a:lnTo>
                  <a:pt x="1354" y="1460"/>
                </a:lnTo>
                <a:lnTo>
                  <a:pt x="1354" y="1492"/>
                </a:lnTo>
                <a:lnTo>
                  <a:pt x="1322" y="1492"/>
                </a:lnTo>
                <a:lnTo>
                  <a:pt x="1051" y="1492"/>
                </a:lnTo>
                <a:lnTo>
                  <a:pt x="1056" y="1509"/>
                </a:lnTo>
                <a:lnTo>
                  <a:pt x="1062" y="1526"/>
                </a:lnTo>
                <a:lnTo>
                  <a:pt x="1068" y="1543"/>
                </a:lnTo>
                <a:lnTo>
                  <a:pt x="1074" y="1559"/>
                </a:lnTo>
                <a:lnTo>
                  <a:pt x="1081" y="1572"/>
                </a:lnTo>
                <a:lnTo>
                  <a:pt x="1087" y="1586"/>
                </a:lnTo>
                <a:lnTo>
                  <a:pt x="1094" y="1600"/>
                </a:lnTo>
                <a:lnTo>
                  <a:pt x="1102" y="1612"/>
                </a:lnTo>
                <a:lnTo>
                  <a:pt x="1112" y="1624"/>
                </a:lnTo>
                <a:lnTo>
                  <a:pt x="1122" y="1637"/>
                </a:lnTo>
                <a:lnTo>
                  <a:pt x="1132" y="1648"/>
                </a:lnTo>
                <a:lnTo>
                  <a:pt x="1143" y="1660"/>
                </a:lnTo>
                <a:lnTo>
                  <a:pt x="1154" y="1670"/>
                </a:lnTo>
                <a:lnTo>
                  <a:pt x="1166" y="1680"/>
                </a:lnTo>
                <a:lnTo>
                  <a:pt x="1177" y="1688"/>
                </a:lnTo>
                <a:lnTo>
                  <a:pt x="1190" y="1696"/>
                </a:lnTo>
                <a:lnTo>
                  <a:pt x="1203" y="1701"/>
                </a:lnTo>
                <a:lnTo>
                  <a:pt x="1215" y="1708"/>
                </a:lnTo>
                <a:lnTo>
                  <a:pt x="1229" y="1713"/>
                </a:lnTo>
                <a:lnTo>
                  <a:pt x="1242" y="1718"/>
                </a:lnTo>
                <a:lnTo>
                  <a:pt x="1256" y="1720"/>
                </a:lnTo>
                <a:lnTo>
                  <a:pt x="1269" y="1722"/>
                </a:lnTo>
                <a:lnTo>
                  <a:pt x="1284" y="1725"/>
                </a:lnTo>
                <a:lnTo>
                  <a:pt x="1298" y="1725"/>
                </a:lnTo>
                <a:lnTo>
                  <a:pt x="1313" y="1725"/>
                </a:lnTo>
                <a:lnTo>
                  <a:pt x="1328" y="1722"/>
                </a:lnTo>
                <a:lnTo>
                  <a:pt x="1343" y="1720"/>
                </a:lnTo>
                <a:lnTo>
                  <a:pt x="1357" y="1716"/>
                </a:lnTo>
                <a:lnTo>
                  <a:pt x="1371" y="1712"/>
                </a:lnTo>
                <a:lnTo>
                  <a:pt x="1385" y="1706"/>
                </a:lnTo>
                <a:lnTo>
                  <a:pt x="1398" y="1700"/>
                </a:lnTo>
                <a:lnTo>
                  <a:pt x="1411" y="1692"/>
                </a:lnTo>
                <a:lnTo>
                  <a:pt x="1424" y="1684"/>
                </a:lnTo>
                <a:lnTo>
                  <a:pt x="1435" y="1675"/>
                </a:lnTo>
                <a:lnTo>
                  <a:pt x="1447" y="1666"/>
                </a:lnTo>
                <a:lnTo>
                  <a:pt x="1457" y="1655"/>
                </a:lnTo>
                <a:lnTo>
                  <a:pt x="1468" y="1644"/>
                </a:lnTo>
                <a:lnTo>
                  <a:pt x="1477" y="1631"/>
                </a:lnTo>
                <a:lnTo>
                  <a:pt x="1486" y="1619"/>
                </a:lnTo>
                <a:lnTo>
                  <a:pt x="1494" y="1605"/>
                </a:lnTo>
                <a:lnTo>
                  <a:pt x="1506" y="1583"/>
                </a:lnTo>
                <a:lnTo>
                  <a:pt x="1515" y="1560"/>
                </a:lnTo>
                <a:lnTo>
                  <a:pt x="1523" y="1537"/>
                </a:lnTo>
                <a:lnTo>
                  <a:pt x="1529" y="1513"/>
                </a:lnTo>
                <a:lnTo>
                  <a:pt x="1533" y="1490"/>
                </a:lnTo>
                <a:lnTo>
                  <a:pt x="1537" y="1465"/>
                </a:lnTo>
                <a:lnTo>
                  <a:pt x="1540" y="1441"/>
                </a:lnTo>
                <a:lnTo>
                  <a:pt x="1542" y="1418"/>
                </a:lnTo>
                <a:lnTo>
                  <a:pt x="1542" y="1413"/>
                </a:lnTo>
                <a:lnTo>
                  <a:pt x="1542" y="1409"/>
                </a:lnTo>
                <a:lnTo>
                  <a:pt x="1545" y="1399"/>
                </a:lnTo>
                <a:lnTo>
                  <a:pt x="1546" y="1389"/>
                </a:lnTo>
                <a:lnTo>
                  <a:pt x="1546" y="1385"/>
                </a:lnTo>
                <a:lnTo>
                  <a:pt x="1575" y="1385"/>
                </a:lnTo>
                <a:lnTo>
                  <a:pt x="1886" y="1385"/>
                </a:lnTo>
                <a:lnTo>
                  <a:pt x="1887" y="1385"/>
                </a:lnTo>
                <a:lnTo>
                  <a:pt x="1891" y="1385"/>
                </a:lnTo>
                <a:lnTo>
                  <a:pt x="1896" y="1385"/>
                </a:lnTo>
                <a:lnTo>
                  <a:pt x="1903" y="1385"/>
                </a:lnTo>
                <a:lnTo>
                  <a:pt x="1910" y="1385"/>
                </a:lnTo>
                <a:lnTo>
                  <a:pt x="1915" y="1385"/>
                </a:lnTo>
                <a:lnTo>
                  <a:pt x="1919" y="1385"/>
                </a:lnTo>
                <a:lnTo>
                  <a:pt x="1920" y="1385"/>
                </a:lnTo>
                <a:lnTo>
                  <a:pt x="1918" y="1418"/>
                </a:lnTo>
                <a:lnTo>
                  <a:pt x="1918" y="1424"/>
                </a:lnTo>
                <a:lnTo>
                  <a:pt x="1917" y="1447"/>
                </a:lnTo>
                <a:lnTo>
                  <a:pt x="1915" y="1472"/>
                </a:lnTo>
                <a:lnTo>
                  <a:pt x="1912" y="1500"/>
                </a:lnTo>
                <a:lnTo>
                  <a:pt x="1909" y="1529"/>
                </a:lnTo>
                <a:lnTo>
                  <a:pt x="1904" y="1559"/>
                </a:lnTo>
                <a:lnTo>
                  <a:pt x="1897" y="1590"/>
                </a:lnTo>
                <a:lnTo>
                  <a:pt x="1889" y="1622"/>
                </a:lnTo>
                <a:lnTo>
                  <a:pt x="1879" y="1654"/>
                </a:lnTo>
                <a:lnTo>
                  <a:pt x="1866" y="1686"/>
                </a:lnTo>
                <a:lnTo>
                  <a:pt x="1850" y="1719"/>
                </a:lnTo>
                <a:lnTo>
                  <a:pt x="1833" y="1751"/>
                </a:lnTo>
                <a:lnTo>
                  <a:pt x="1811" y="1782"/>
                </a:lnTo>
                <a:lnTo>
                  <a:pt x="1786" y="1813"/>
                </a:lnTo>
                <a:lnTo>
                  <a:pt x="1757" y="1842"/>
                </a:lnTo>
                <a:lnTo>
                  <a:pt x="1723" y="1870"/>
                </a:lnTo>
                <a:lnTo>
                  <a:pt x="1686" y="1896"/>
                </a:lnTo>
                <a:lnTo>
                  <a:pt x="1661" y="1911"/>
                </a:lnTo>
                <a:lnTo>
                  <a:pt x="1635" y="1925"/>
                </a:lnTo>
                <a:lnTo>
                  <a:pt x="1607" y="1936"/>
                </a:lnTo>
                <a:lnTo>
                  <a:pt x="1579" y="1947"/>
                </a:lnTo>
                <a:lnTo>
                  <a:pt x="1553" y="1957"/>
                </a:lnTo>
                <a:lnTo>
                  <a:pt x="1525" y="1964"/>
                </a:lnTo>
                <a:lnTo>
                  <a:pt x="1498" y="1971"/>
                </a:lnTo>
                <a:lnTo>
                  <a:pt x="1471" y="1977"/>
                </a:lnTo>
                <a:lnTo>
                  <a:pt x="1445" y="1981"/>
                </a:lnTo>
                <a:lnTo>
                  <a:pt x="1419" y="1986"/>
                </a:lnTo>
                <a:lnTo>
                  <a:pt x="1395" y="1988"/>
                </a:lnTo>
                <a:lnTo>
                  <a:pt x="1371" y="1991"/>
                </a:lnTo>
                <a:lnTo>
                  <a:pt x="1349" y="1992"/>
                </a:lnTo>
                <a:lnTo>
                  <a:pt x="1327" y="1993"/>
                </a:lnTo>
                <a:lnTo>
                  <a:pt x="1307" y="1994"/>
                </a:lnTo>
                <a:lnTo>
                  <a:pt x="1290" y="1994"/>
                </a:lnTo>
                <a:lnTo>
                  <a:pt x="1274" y="1994"/>
                </a:lnTo>
                <a:lnTo>
                  <a:pt x="1259" y="1994"/>
                </a:lnTo>
                <a:lnTo>
                  <a:pt x="1243" y="1993"/>
                </a:lnTo>
                <a:lnTo>
                  <a:pt x="1228" y="1992"/>
                </a:lnTo>
                <a:lnTo>
                  <a:pt x="1213" y="1991"/>
                </a:lnTo>
                <a:lnTo>
                  <a:pt x="1199" y="1989"/>
                </a:lnTo>
                <a:lnTo>
                  <a:pt x="1184" y="1988"/>
                </a:lnTo>
                <a:lnTo>
                  <a:pt x="1170" y="1986"/>
                </a:lnTo>
                <a:lnTo>
                  <a:pt x="1157" y="1984"/>
                </a:lnTo>
                <a:lnTo>
                  <a:pt x="1143" y="1981"/>
                </a:lnTo>
                <a:lnTo>
                  <a:pt x="1129" y="1979"/>
                </a:lnTo>
                <a:lnTo>
                  <a:pt x="1116" y="1976"/>
                </a:lnTo>
                <a:lnTo>
                  <a:pt x="1102" y="1973"/>
                </a:lnTo>
                <a:lnTo>
                  <a:pt x="1090" y="1970"/>
                </a:lnTo>
                <a:lnTo>
                  <a:pt x="1077" y="1965"/>
                </a:lnTo>
                <a:lnTo>
                  <a:pt x="1064" y="1962"/>
                </a:lnTo>
                <a:lnTo>
                  <a:pt x="1038" y="1953"/>
                </a:lnTo>
                <a:lnTo>
                  <a:pt x="1011" y="1943"/>
                </a:lnTo>
                <a:lnTo>
                  <a:pt x="987" y="1933"/>
                </a:lnTo>
                <a:lnTo>
                  <a:pt x="963" y="1921"/>
                </a:lnTo>
                <a:lnTo>
                  <a:pt x="939" y="1909"/>
                </a:lnTo>
                <a:lnTo>
                  <a:pt x="917" y="1895"/>
                </a:lnTo>
                <a:lnTo>
                  <a:pt x="895" y="1880"/>
                </a:lnTo>
                <a:lnTo>
                  <a:pt x="875" y="1864"/>
                </a:lnTo>
                <a:lnTo>
                  <a:pt x="855" y="1848"/>
                </a:lnTo>
                <a:lnTo>
                  <a:pt x="836" y="1830"/>
                </a:lnTo>
                <a:lnTo>
                  <a:pt x="819" y="1811"/>
                </a:lnTo>
                <a:lnTo>
                  <a:pt x="802" y="1791"/>
                </a:lnTo>
                <a:lnTo>
                  <a:pt x="786" y="1772"/>
                </a:lnTo>
                <a:lnTo>
                  <a:pt x="771" y="1750"/>
                </a:lnTo>
                <a:lnTo>
                  <a:pt x="757" y="1727"/>
                </a:lnTo>
                <a:lnTo>
                  <a:pt x="744" y="1704"/>
                </a:lnTo>
                <a:lnTo>
                  <a:pt x="731" y="1681"/>
                </a:lnTo>
                <a:lnTo>
                  <a:pt x="721" y="1658"/>
                </a:lnTo>
                <a:lnTo>
                  <a:pt x="710" y="1632"/>
                </a:lnTo>
                <a:lnTo>
                  <a:pt x="700" y="1606"/>
                </a:lnTo>
                <a:lnTo>
                  <a:pt x="691" y="1579"/>
                </a:lnTo>
                <a:lnTo>
                  <a:pt x="682" y="1552"/>
                </a:lnTo>
                <a:lnTo>
                  <a:pt x="674" y="1522"/>
                </a:lnTo>
                <a:lnTo>
                  <a:pt x="667" y="1492"/>
                </a:lnTo>
                <a:lnTo>
                  <a:pt x="350" y="1492"/>
                </a:lnTo>
                <a:lnTo>
                  <a:pt x="318" y="1492"/>
                </a:lnTo>
                <a:lnTo>
                  <a:pt x="318" y="1460"/>
                </a:lnTo>
                <a:lnTo>
                  <a:pt x="318" y="1295"/>
                </a:lnTo>
                <a:lnTo>
                  <a:pt x="318" y="1263"/>
                </a:lnTo>
                <a:lnTo>
                  <a:pt x="350" y="1263"/>
                </a:lnTo>
                <a:lnTo>
                  <a:pt x="640" y="1263"/>
                </a:lnTo>
                <a:lnTo>
                  <a:pt x="640" y="1253"/>
                </a:lnTo>
                <a:lnTo>
                  <a:pt x="640" y="1245"/>
                </a:lnTo>
                <a:lnTo>
                  <a:pt x="640" y="1236"/>
                </a:lnTo>
                <a:lnTo>
                  <a:pt x="640" y="1228"/>
                </a:lnTo>
                <a:lnTo>
                  <a:pt x="640" y="1227"/>
                </a:lnTo>
                <a:lnTo>
                  <a:pt x="279" y="1227"/>
                </a:lnTo>
                <a:lnTo>
                  <a:pt x="247" y="1227"/>
                </a:lnTo>
                <a:lnTo>
                  <a:pt x="247" y="1195"/>
                </a:lnTo>
                <a:lnTo>
                  <a:pt x="247" y="1030"/>
                </a:lnTo>
                <a:lnTo>
                  <a:pt x="247" y="998"/>
                </a:lnTo>
                <a:lnTo>
                  <a:pt x="279" y="998"/>
                </a:lnTo>
                <a:lnTo>
                  <a:pt x="666" y="998"/>
                </a:lnTo>
                <a:lnTo>
                  <a:pt x="674" y="961"/>
                </a:lnTo>
                <a:lnTo>
                  <a:pt x="684" y="923"/>
                </a:lnTo>
                <a:lnTo>
                  <a:pt x="697" y="882"/>
                </a:lnTo>
                <a:lnTo>
                  <a:pt x="712" y="842"/>
                </a:lnTo>
                <a:lnTo>
                  <a:pt x="729" y="801"/>
                </a:lnTo>
                <a:lnTo>
                  <a:pt x="749" y="760"/>
                </a:lnTo>
                <a:lnTo>
                  <a:pt x="772" y="720"/>
                </a:lnTo>
                <a:lnTo>
                  <a:pt x="798" y="681"/>
                </a:lnTo>
                <a:lnTo>
                  <a:pt x="795" y="681"/>
                </a:lnTo>
                <a:lnTo>
                  <a:pt x="791" y="681"/>
                </a:lnTo>
                <a:lnTo>
                  <a:pt x="788" y="682"/>
                </a:lnTo>
                <a:lnTo>
                  <a:pt x="784" y="682"/>
                </a:lnTo>
                <a:lnTo>
                  <a:pt x="752" y="683"/>
                </a:lnTo>
                <a:lnTo>
                  <a:pt x="720" y="685"/>
                </a:lnTo>
                <a:lnTo>
                  <a:pt x="689" y="687"/>
                </a:lnTo>
                <a:lnTo>
                  <a:pt x="659" y="690"/>
                </a:lnTo>
                <a:lnTo>
                  <a:pt x="629" y="692"/>
                </a:lnTo>
                <a:lnTo>
                  <a:pt x="600" y="696"/>
                </a:lnTo>
                <a:lnTo>
                  <a:pt x="573" y="699"/>
                </a:lnTo>
                <a:lnTo>
                  <a:pt x="546" y="704"/>
                </a:lnTo>
                <a:lnTo>
                  <a:pt x="520" y="707"/>
                </a:lnTo>
                <a:lnTo>
                  <a:pt x="494" y="713"/>
                </a:lnTo>
                <a:lnTo>
                  <a:pt x="469" y="718"/>
                </a:lnTo>
                <a:lnTo>
                  <a:pt x="445" y="723"/>
                </a:lnTo>
                <a:lnTo>
                  <a:pt x="422" y="729"/>
                </a:lnTo>
                <a:lnTo>
                  <a:pt x="400" y="736"/>
                </a:lnTo>
                <a:lnTo>
                  <a:pt x="377" y="743"/>
                </a:lnTo>
                <a:lnTo>
                  <a:pt x="356" y="750"/>
                </a:lnTo>
                <a:lnTo>
                  <a:pt x="334" y="758"/>
                </a:lnTo>
                <a:lnTo>
                  <a:pt x="313" y="767"/>
                </a:lnTo>
                <a:lnTo>
                  <a:pt x="293" y="776"/>
                </a:lnTo>
                <a:lnTo>
                  <a:pt x="273" y="786"/>
                </a:lnTo>
                <a:lnTo>
                  <a:pt x="255" y="795"/>
                </a:lnTo>
                <a:lnTo>
                  <a:pt x="236" y="805"/>
                </a:lnTo>
                <a:lnTo>
                  <a:pt x="219" y="817"/>
                </a:lnTo>
                <a:lnTo>
                  <a:pt x="203" y="828"/>
                </a:lnTo>
                <a:lnTo>
                  <a:pt x="187" y="840"/>
                </a:lnTo>
                <a:lnTo>
                  <a:pt x="172" y="851"/>
                </a:lnTo>
                <a:lnTo>
                  <a:pt x="158" y="864"/>
                </a:lnTo>
                <a:lnTo>
                  <a:pt x="144" y="878"/>
                </a:lnTo>
                <a:lnTo>
                  <a:pt x="131" y="891"/>
                </a:lnTo>
                <a:lnTo>
                  <a:pt x="119" y="905"/>
                </a:lnTo>
                <a:lnTo>
                  <a:pt x="107" y="919"/>
                </a:lnTo>
                <a:lnTo>
                  <a:pt x="96" y="934"/>
                </a:lnTo>
                <a:lnTo>
                  <a:pt x="85" y="949"/>
                </a:lnTo>
                <a:lnTo>
                  <a:pt x="75" y="965"/>
                </a:lnTo>
                <a:lnTo>
                  <a:pt x="66" y="982"/>
                </a:lnTo>
                <a:lnTo>
                  <a:pt x="58" y="998"/>
                </a:lnTo>
                <a:lnTo>
                  <a:pt x="50" y="1015"/>
                </a:lnTo>
                <a:lnTo>
                  <a:pt x="41" y="1032"/>
                </a:lnTo>
                <a:lnTo>
                  <a:pt x="35" y="1051"/>
                </a:lnTo>
                <a:lnTo>
                  <a:pt x="29" y="1069"/>
                </a:lnTo>
                <a:lnTo>
                  <a:pt x="16" y="1113"/>
                </a:lnTo>
                <a:lnTo>
                  <a:pt x="7" y="1157"/>
                </a:lnTo>
                <a:lnTo>
                  <a:pt x="2" y="1202"/>
                </a:lnTo>
                <a:lnTo>
                  <a:pt x="0" y="1248"/>
                </a:lnTo>
                <a:lnTo>
                  <a:pt x="1" y="1282"/>
                </a:lnTo>
                <a:lnTo>
                  <a:pt x="5" y="1317"/>
                </a:lnTo>
                <a:lnTo>
                  <a:pt x="9" y="1352"/>
                </a:lnTo>
                <a:lnTo>
                  <a:pt x="17" y="1387"/>
                </a:lnTo>
                <a:lnTo>
                  <a:pt x="26" y="1423"/>
                </a:lnTo>
                <a:lnTo>
                  <a:pt x="38" y="1457"/>
                </a:lnTo>
                <a:lnTo>
                  <a:pt x="52" y="1493"/>
                </a:lnTo>
                <a:lnTo>
                  <a:pt x="67" y="1528"/>
                </a:lnTo>
                <a:lnTo>
                  <a:pt x="79" y="1553"/>
                </a:lnTo>
                <a:lnTo>
                  <a:pt x="92" y="1578"/>
                </a:lnTo>
                <a:lnTo>
                  <a:pt x="107" y="1602"/>
                </a:lnTo>
                <a:lnTo>
                  <a:pt x="122" y="1628"/>
                </a:lnTo>
                <a:lnTo>
                  <a:pt x="138" y="1653"/>
                </a:lnTo>
                <a:lnTo>
                  <a:pt x="157" y="1677"/>
                </a:lnTo>
                <a:lnTo>
                  <a:pt x="175" y="1701"/>
                </a:lnTo>
                <a:lnTo>
                  <a:pt x="195" y="1726"/>
                </a:lnTo>
                <a:lnTo>
                  <a:pt x="215" y="1750"/>
                </a:lnTo>
                <a:lnTo>
                  <a:pt x="237" y="1774"/>
                </a:lnTo>
                <a:lnTo>
                  <a:pt x="259" y="1797"/>
                </a:lnTo>
                <a:lnTo>
                  <a:pt x="283" y="1820"/>
                </a:lnTo>
                <a:lnTo>
                  <a:pt x="309" y="1843"/>
                </a:lnTo>
                <a:lnTo>
                  <a:pt x="334" y="1866"/>
                </a:lnTo>
                <a:lnTo>
                  <a:pt x="362" y="1889"/>
                </a:lnTo>
                <a:lnTo>
                  <a:pt x="389" y="1911"/>
                </a:lnTo>
                <a:lnTo>
                  <a:pt x="422" y="1935"/>
                </a:lnTo>
                <a:lnTo>
                  <a:pt x="455" y="1960"/>
                </a:lnTo>
                <a:lnTo>
                  <a:pt x="490" y="1984"/>
                </a:lnTo>
                <a:lnTo>
                  <a:pt x="526" y="2007"/>
                </a:lnTo>
                <a:lnTo>
                  <a:pt x="563" y="2030"/>
                </a:lnTo>
                <a:lnTo>
                  <a:pt x="602" y="2052"/>
                </a:lnTo>
                <a:lnTo>
                  <a:pt x="643" y="2074"/>
                </a:lnTo>
                <a:lnTo>
                  <a:pt x="683" y="2095"/>
                </a:lnTo>
                <a:lnTo>
                  <a:pt x="726" y="2116"/>
                </a:lnTo>
                <a:lnTo>
                  <a:pt x="769" y="2136"/>
                </a:lnTo>
                <a:lnTo>
                  <a:pt x="816" y="2155"/>
                </a:lnTo>
                <a:lnTo>
                  <a:pt x="862" y="2174"/>
                </a:lnTo>
                <a:lnTo>
                  <a:pt x="909" y="2192"/>
                </a:lnTo>
                <a:lnTo>
                  <a:pt x="958" y="2209"/>
                </a:lnTo>
                <a:lnTo>
                  <a:pt x="1008" y="2227"/>
                </a:lnTo>
                <a:lnTo>
                  <a:pt x="1060" y="2243"/>
                </a:lnTo>
                <a:lnTo>
                  <a:pt x="1092" y="2252"/>
                </a:lnTo>
                <a:lnTo>
                  <a:pt x="1124" y="2261"/>
                </a:lnTo>
                <a:lnTo>
                  <a:pt x="1157" y="2269"/>
                </a:lnTo>
                <a:lnTo>
                  <a:pt x="1188" y="2276"/>
                </a:lnTo>
                <a:lnTo>
                  <a:pt x="1218" y="2282"/>
                </a:lnTo>
                <a:lnTo>
                  <a:pt x="1249" y="2288"/>
                </a:lnTo>
                <a:lnTo>
                  <a:pt x="1277" y="2292"/>
                </a:lnTo>
                <a:lnTo>
                  <a:pt x="1307" y="2296"/>
                </a:lnTo>
                <a:lnTo>
                  <a:pt x="1336" y="2298"/>
                </a:lnTo>
                <a:lnTo>
                  <a:pt x="1364" y="2300"/>
                </a:lnTo>
                <a:lnTo>
                  <a:pt x="1393" y="2303"/>
                </a:lnTo>
                <a:lnTo>
                  <a:pt x="1419" y="2303"/>
                </a:lnTo>
                <a:lnTo>
                  <a:pt x="1447" y="2304"/>
                </a:lnTo>
                <a:lnTo>
                  <a:pt x="1473" y="2303"/>
                </a:lnTo>
                <a:lnTo>
                  <a:pt x="1500" y="2302"/>
                </a:lnTo>
                <a:lnTo>
                  <a:pt x="1525" y="2299"/>
                </a:lnTo>
                <a:lnTo>
                  <a:pt x="1548" y="2297"/>
                </a:lnTo>
                <a:lnTo>
                  <a:pt x="1570" y="2294"/>
                </a:lnTo>
                <a:lnTo>
                  <a:pt x="1593" y="2290"/>
                </a:lnTo>
                <a:lnTo>
                  <a:pt x="1615" y="2287"/>
                </a:lnTo>
                <a:lnTo>
                  <a:pt x="1636" y="2282"/>
                </a:lnTo>
                <a:lnTo>
                  <a:pt x="1658" y="2276"/>
                </a:lnTo>
                <a:lnTo>
                  <a:pt x="1677" y="2271"/>
                </a:lnTo>
                <a:lnTo>
                  <a:pt x="1698" y="2265"/>
                </a:lnTo>
                <a:lnTo>
                  <a:pt x="1718" y="2258"/>
                </a:lnTo>
                <a:lnTo>
                  <a:pt x="1737" y="2251"/>
                </a:lnTo>
                <a:lnTo>
                  <a:pt x="1757" y="2244"/>
                </a:lnTo>
                <a:lnTo>
                  <a:pt x="1776" y="2236"/>
                </a:lnTo>
                <a:lnTo>
                  <a:pt x="1795" y="2227"/>
                </a:lnTo>
                <a:lnTo>
                  <a:pt x="1812" y="2219"/>
                </a:lnTo>
                <a:lnTo>
                  <a:pt x="1830" y="2208"/>
                </a:lnTo>
                <a:lnTo>
                  <a:pt x="1848" y="2199"/>
                </a:lnTo>
                <a:lnTo>
                  <a:pt x="1859" y="2192"/>
                </a:lnTo>
                <a:lnTo>
                  <a:pt x="1871" y="2185"/>
                </a:lnTo>
                <a:lnTo>
                  <a:pt x="1882" y="2177"/>
                </a:lnTo>
                <a:lnTo>
                  <a:pt x="1894" y="2170"/>
                </a:lnTo>
                <a:lnTo>
                  <a:pt x="1904" y="2162"/>
                </a:lnTo>
                <a:lnTo>
                  <a:pt x="1916" y="2154"/>
                </a:lnTo>
                <a:lnTo>
                  <a:pt x="1927" y="2146"/>
                </a:lnTo>
                <a:lnTo>
                  <a:pt x="1938" y="2138"/>
                </a:lnTo>
                <a:lnTo>
                  <a:pt x="1957" y="2122"/>
                </a:lnTo>
                <a:lnTo>
                  <a:pt x="1977" y="2105"/>
                </a:lnTo>
                <a:lnTo>
                  <a:pt x="1995" y="2087"/>
                </a:lnTo>
                <a:lnTo>
                  <a:pt x="2014" y="2069"/>
                </a:lnTo>
                <a:lnTo>
                  <a:pt x="2031" y="2051"/>
                </a:lnTo>
                <a:lnTo>
                  <a:pt x="2048" y="2032"/>
                </a:lnTo>
                <a:lnTo>
                  <a:pt x="2064" y="2012"/>
                </a:lnTo>
                <a:lnTo>
                  <a:pt x="2079" y="1992"/>
                </a:lnTo>
                <a:lnTo>
                  <a:pt x="2095" y="1971"/>
                </a:lnTo>
                <a:lnTo>
                  <a:pt x="2109" y="1950"/>
                </a:lnTo>
                <a:lnTo>
                  <a:pt x="2124" y="1928"/>
                </a:lnTo>
                <a:lnTo>
                  <a:pt x="2137" y="1907"/>
                </a:lnTo>
                <a:lnTo>
                  <a:pt x="2151" y="1885"/>
                </a:lnTo>
                <a:lnTo>
                  <a:pt x="2163" y="1862"/>
                </a:lnTo>
                <a:lnTo>
                  <a:pt x="2175" y="1839"/>
                </a:lnTo>
                <a:lnTo>
                  <a:pt x="2186" y="1816"/>
                </a:lnTo>
                <a:close/>
              </a:path>
            </a:pathLst>
          </a:custGeom>
          <a:solidFill>
            <a:srgbClr val="EC4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73735" name="Freeform 15">
            <a:extLst>
              <a:ext uri="{FF2B5EF4-FFF2-40B4-BE49-F238E27FC236}">
                <a16:creationId xmlns:a16="http://schemas.microsoft.com/office/drawing/2014/main" id="{DF58D837-2948-418E-A831-5BC933ABDB81}"/>
              </a:ext>
            </a:extLst>
          </p:cNvPr>
          <p:cNvSpPr>
            <a:spLocks/>
          </p:cNvSpPr>
          <p:nvPr/>
        </p:nvSpPr>
        <p:spPr bwMode="auto">
          <a:xfrm>
            <a:off x="5399485" y="5308700"/>
            <a:ext cx="1145977" cy="1062633"/>
          </a:xfrm>
          <a:custGeom>
            <a:avLst/>
            <a:gdLst>
              <a:gd name="T0" fmla="*/ 986784 w 1541"/>
              <a:gd name="T1" fmla="*/ 1100138 h 1428"/>
              <a:gd name="T2" fmla="*/ 889216 w 1541"/>
              <a:gd name="T3" fmla="*/ 1123950 h 1428"/>
              <a:gd name="T4" fmla="*/ 804340 w 1541"/>
              <a:gd name="T5" fmla="*/ 1131888 h 1428"/>
              <a:gd name="T6" fmla="*/ 743261 w 1541"/>
              <a:gd name="T7" fmla="*/ 1131888 h 1428"/>
              <a:gd name="T8" fmla="*/ 690114 w 1541"/>
              <a:gd name="T9" fmla="*/ 1127919 h 1428"/>
              <a:gd name="T10" fmla="*/ 640934 w 1541"/>
              <a:gd name="T11" fmla="*/ 1118394 h 1428"/>
              <a:gd name="T12" fmla="*/ 575889 w 1541"/>
              <a:gd name="T13" fmla="*/ 1097756 h 1428"/>
              <a:gd name="T14" fmla="*/ 493392 w 1541"/>
              <a:gd name="T15" fmla="*/ 1052513 h 1428"/>
              <a:gd name="T16" fmla="*/ 428347 w 1541"/>
              <a:gd name="T17" fmla="*/ 991394 h 1428"/>
              <a:gd name="T18" fmla="*/ 377580 w 1541"/>
              <a:gd name="T19" fmla="*/ 911225 h 1428"/>
              <a:gd name="T20" fmla="*/ 338711 w 1541"/>
              <a:gd name="T21" fmla="*/ 804863 h 1428"/>
              <a:gd name="T22" fmla="*/ 56320 w 1541"/>
              <a:gd name="T23" fmla="*/ 734219 h 1428"/>
              <a:gd name="T24" fmla="*/ 312535 w 1541"/>
              <a:gd name="T25" fmla="*/ 614363 h 1428"/>
              <a:gd name="T26" fmla="*/ 312535 w 1541"/>
              <a:gd name="T27" fmla="*/ 564356 h 1428"/>
              <a:gd name="T28" fmla="*/ 0 w 1541"/>
              <a:gd name="T29" fmla="*/ 523875 h 1428"/>
              <a:gd name="T30" fmla="*/ 334745 w 1541"/>
              <a:gd name="T31" fmla="*/ 387350 h 1428"/>
              <a:gd name="T32" fmla="*/ 405343 w 1541"/>
              <a:gd name="T33" fmla="*/ 203994 h 1428"/>
              <a:gd name="T34" fmla="*/ 547332 w 1541"/>
              <a:gd name="T35" fmla="*/ 59531 h 1428"/>
              <a:gd name="T36" fmla="*/ 786096 w 1541"/>
              <a:gd name="T37" fmla="*/ 0 h 1428"/>
              <a:gd name="T38" fmla="*/ 944743 w 1541"/>
              <a:gd name="T39" fmla="*/ 21431 h 1428"/>
              <a:gd name="T40" fmla="*/ 1076420 w 1541"/>
              <a:gd name="T41" fmla="*/ 80169 h 1428"/>
              <a:gd name="T42" fmla="*/ 1164469 w 1541"/>
              <a:gd name="T43" fmla="*/ 167481 h 1428"/>
              <a:gd name="T44" fmla="*/ 1208097 w 1541"/>
              <a:gd name="T45" fmla="*/ 291306 h 1428"/>
              <a:gd name="T46" fmla="*/ 1054209 w 1541"/>
              <a:gd name="T47" fmla="*/ 355600 h 1428"/>
              <a:gd name="T48" fmla="*/ 1024066 w 1541"/>
              <a:gd name="T49" fmla="*/ 244475 h 1428"/>
              <a:gd name="T50" fmla="*/ 945536 w 1541"/>
              <a:gd name="T51" fmla="*/ 158750 h 1428"/>
              <a:gd name="T52" fmla="*/ 859073 w 1541"/>
              <a:gd name="T53" fmla="*/ 123825 h 1428"/>
              <a:gd name="T54" fmla="*/ 795615 w 1541"/>
              <a:gd name="T55" fmla="*/ 116681 h 1428"/>
              <a:gd name="T56" fmla="*/ 744848 w 1541"/>
              <a:gd name="T57" fmla="*/ 120650 h 1428"/>
              <a:gd name="T58" fmla="*/ 686148 w 1541"/>
              <a:gd name="T59" fmla="*/ 138113 h 1428"/>
              <a:gd name="T60" fmla="*/ 627449 w 1541"/>
              <a:gd name="T61" fmla="*/ 173038 h 1428"/>
              <a:gd name="T62" fmla="*/ 588580 w 1541"/>
              <a:gd name="T63" fmla="*/ 215106 h 1428"/>
              <a:gd name="T64" fmla="*/ 560024 w 1541"/>
              <a:gd name="T65" fmla="*/ 263525 h 1428"/>
              <a:gd name="T66" fmla="*/ 529088 w 1541"/>
              <a:gd name="T67" fmla="*/ 365125 h 1428"/>
              <a:gd name="T68" fmla="*/ 824964 w 1541"/>
              <a:gd name="T69" fmla="*/ 443706 h 1428"/>
              <a:gd name="T70" fmla="*/ 507670 w 1541"/>
              <a:gd name="T71" fmla="*/ 554038 h 1428"/>
              <a:gd name="T72" fmla="*/ 509257 w 1541"/>
              <a:gd name="T73" fmla="*/ 593725 h 1428"/>
              <a:gd name="T74" fmla="*/ 776577 w 1541"/>
              <a:gd name="T75" fmla="*/ 654844 h 1428"/>
              <a:gd name="T76" fmla="*/ 534640 w 1541"/>
              <a:gd name="T77" fmla="*/ 787400 h 1428"/>
              <a:gd name="T78" fmla="*/ 568749 w 1541"/>
              <a:gd name="T79" fmla="*/ 879475 h 1428"/>
              <a:gd name="T80" fmla="*/ 614757 w 1541"/>
              <a:gd name="T81" fmla="*/ 945356 h 1428"/>
              <a:gd name="T82" fmla="*/ 673456 w 1541"/>
              <a:gd name="T83" fmla="*/ 991394 h 1428"/>
              <a:gd name="T84" fmla="*/ 740088 w 1541"/>
              <a:gd name="T85" fmla="*/ 1016000 h 1428"/>
              <a:gd name="T86" fmla="*/ 813066 w 1541"/>
              <a:gd name="T87" fmla="*/ 1019175 h 1428"/>
              <a:gd name="T88" fmla="*/ 884457 w 1541"/>
              <a:gd name="T89" fmla="*/ 996156 h 1428"/>
              <a:gd name="T90" fmla="*/ 944743 w 1541"/>
              <a:gd name="T91" fmla="*/ 950913 h 1428"/>
              <a:gd name="T92" fmla="*/ 992337 w 1541"/>
              <a:gd name="T93" fmla="*/ 881856 h 1428"/>
              <a:gd name="T94" fmla="*/ 1020893 w 1541"/>
              <a:gd name="T95" fmla="*/ 787400 h 1428"/>
              <a:gd name="T96" fmla="*/ 1219995 w 1541"/>
              <a:gd name="T97" fmla="*/ 787400 h 1428"/>
              <a:gd name="T98" fmla="*/ 1198578 w 1541"/>
              <a:gd name="T99" fmla="*/ 889000 h 1428"/>
              <a:gd name="T100" fmla="*/ 1143845 w 1541"/>
              <a:gd name="T101" fmla="*/ 992188 h 142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541" h="1428">
                <a:moveTo>
                  <a:pt x="1341" y="1340"/>
                </a:moveTo>
                <a:lnTo>
                  <a:pt x="1318" y="1354"/>
                </a:lnTo>
                <a:lnTo>
                  <a:pt x="1294" y="1365"/>
                </a:lnTo>
                <a:lnTo>
                  <a:pt x="1269" y="1377"/>
                </a:lnTo>
                <a:lnTo>
                  <a:pt x="1244" y="1386"/>
                </a:lnTo>
                <a:lnTo>
                  <a:pt x="1220" y="1394"/>
                </a:lnTo>
                <a:lnTo>
                  <a:pt x="1195" y="1401"/>
                </a:lnTo>
                <a:lnTo>
                  <a:pt x="1170" y="1407"/>
                </a:lnTo>
                <a:lnTo>
                  <a:pt x="1145" y="1413"/>
                </a:lnTo>
                <a:lnTo>
                  <a:pt x="1121" y="1416"/>
                </a:lnTo>
                <a:lnTo>
                  <a:pt x="1098" y="1419"/>
                </a:lnTo>
                <a:lnTo>
                  <a:pt x="1075" y="1423"/>
                </a:lnTo>
                <a:lnTo>
                  <a:pt x="1054" y="1424"/>
                </a:lnTo>
                <a:lnTo>
                  <a:pt x="1033" y="1426"/>
                </a:lnTo>
                <a:lnTo>
                  <a:pt x="1014" y="1426"/>
                </a:lnTo>
                <a:lnTo>
                  <a:pt x="995" y="1428"/>
                </a:lnTo>
                <a:lnTo>
                  <a:pt x="979" y="1428"/>
                </a:lnTo>
                <a:lnTo>
                  <a:pt x="964" y="1428"/>
                </a:lnTo>
                <a:lnTo>
                  <a:pt x="950" y="1428"/>
                </a:lnTo>
                <a:lnTo>
                  <a:pt x="937" y="1426"/>
                </a:lnTo>
                <a:lnTo>
                  <a:pt x="923" y="1425"/>
                </a:lnTo>
                <a:lnTo>
                  <a:pt x="909" y="1425"/>
                </a:lnTo>
                <a:lnTo>
                  <a:pt x="895" y="1424"/>
                </a:lnTo>
                <a:lnTo>
                  <a:pt x="882" y="1422"/>
                </a:lnTo>
                <a:lnTo>
                  <a:pt x="870" y="1421"/>
                </a:lnTo>
                <a:lnTo>
                  <a:pt x="856" y="1418"/>
                </a:lnTo>
                <a:lnTo>
                  <a:pt x="844" y="1416"/>
                </a:lnTo>
                <a:lnTo>
                  <a:pt x="832" y="1414"/>
                </a:lnTo>
                <a:lnTo>
                  <a:pt x="819" y="1411"/>
                </a:lnTo>
                <a:lnTo>
                  <a:pt x="808" y="1409"/>
                </a:lnTo>
                <a:lnTo>
                  <a:pt x="796" y="1406"/>
                </a:lnTo>
                <a:lnTo>
                  <a:pt x="784" y="1402"/>
                </a:lnTo>
                <a:lnTo>
                  <a:pt x="773" y="1399"/>
                </a:lnTo>
                <a:lnTo>
                  <a:pt x="749" y="1391"/>
                </a:lnTo>
                <a:lnTo>
                  <a:pt x="726" y="1383"/>
                </a:lnTo>
                <a:lnTo>
                  <a:pt x="704" y="1373"/>
                </a:lnTo>
                <a:lnTo>
                  <a:pt x="682" y="1363"/>
                </a:lnTo>
                <a:lnTo>
                  <a:pt x="661" y="1352"/>
                </a:lnTo>
                <a:lnTo>
                  <a:pt x="642" y="1340"/>
                </a:lnTo>
                <a:lnTo>
                  <a:pt x="622" y="1326"/>
                </a:lnTo>
                <a:lnTo>
                  <a:pt x="605" y="1312"/>
                </a:lnTo>
                <a:lnTo>
                  <a:pt x="588" y="1299"/>
                </a:lnTo>
                <a:lnTo>
                  <a:pt x="570" y="1282"/>
                </a:lnTo>
                <a:lnTo>
                  <a:pt x="555" y="1266"/>
                </a:lnTo>
                <a:lnTo>
                  <a:pt x="540" y="1249"/>
                </a:lnTo>
                <a:lnTo>
                  <a:pt x="525" y="1231"/>
                </a:lnTo>
                <a:lnTo>
                  <a:pt x="513" y="1211"/>
                </a:lnTo>
                <a:lnTo>
                  <a:pt x="500" y="1191"/>
                </a:lnTo>
                <a:lnTo>
                  <a:pt x="488" y="1171"/>
                </a:lnTo>
                <a:lnTo>
                  <a:pt x="476" y="1148"/>
                </a:lnTo>
                <a:lnTo>
                  <a:pt x="465" y="1123"/>
                </a:lnTo>
                <a:lnTo>
                  <a:pt x="454" y="1098"/>
                </a:lnTo>
                <a:lnTo>
                  <a:pt x="445" y="1072"/>
                </a:lnTo>
                <a:lnTo>
                  <a:pt x="435" y="1044"/>
                </a:lnTo>
                <a:lnTo>
                  <a:pt x="427" y="1014"/>
                </a:lnTo>
                <a:lnTo>
                  <a:pt x="420" y="984"/>
                </a:lnTo>
                <a:lnTo>
                  <a:pt x="414" y="952"/>
                </a:lnTo>
                <a:lnTo>
                  <a:pt x="409" y="925"/>
                </a:lnTo>
                <a:lnTo>
                  <a:pt x="382" y="925"/>
                </a:lnTo>
                <a:lnTo>
                  <a:pt x="71" y="925"/>
                </a:lnTo>
                <a:lnTo>
                  <a:pt x="71" y="825"/>
                </a:lnTo>
                <a:lnTo>
                  <a:pt x="363" y="825"/>
                </a:lnTo>
                <a:lnTo>
                  <a:pt x="396" y="825"/>
                </a:lnTo>
                <a:lnTo>
                  <a:pt x="395" y="792"/>
                </a:lnTo>
                <a:lnTo>
                  <a:pt x="394" y="774"/>
                </a:lnTo>
                <a:lnTo>
                  <a:pt x="394" y="758"/>
                </a:lnTo>
                <a:lnTo>
                  <a:pt x="393" y="742"/>
                </a:lnTo>
                <a:lnTo>
                  <a:pt x="393" y="726"/>
                </a:lnTo>
                <a:lnTo>
                  <a:pt x="393" y="719"/>
                </a:lnTo>
                <a:lnTo>
                  <a:pt x="394" y="711"/>
                </a:lnTo>
                <a:lnTo>
                  <a:pt x="394" y="702"/>
                </a:lnTo>
                <a:lnTo>
                  <a:pt x="394" y="694"/>
                </a:lnTo>
                <a:lnTo>
                  <a:pt x="395" y="660"/>
                </a:lnTo>
                <a:lnTo>
                  <a:pt x="362" y="660"/>
                </a:lnTo>
                <a:lnTo>
                  <a:pt x="0" y="660"/>
                </a:lnTo>
                <a:lnTo>
                  <a:pt x="0" y="559"/>
                </a:lnTo>
                <a:lnTo>
                  <a:pt x="381" y="559"/>
                </a:lnTo>
                <a:lnTo>
                  <a:pt x="408" y="559"/>
                </a:lnTo>
                <a:lnTo>
                  <a:pt x="412" y="534"/>
                </a:lnTo>
                <a:lnTo>
                  <a:pt x="422" y="488"/>
                </a:lnTo>
                <a:lnTo>
                  <a:pt x="434" y="440"/>
                </a:lnTo>
                <a:lnTo>
                  <a:pt x="448" y="394"/>
                </a:lnTo>
                <a:lnTo>
                  <a:pt x="467" y="347"/>
                </a:lnTo>
                <a:lnTo>
                  <a:pt x="487" y="302"/>
                </a:lnTo>
                <a:lnTo>
                  <a:pt x="511" y="257"/>
                </a:lnTo>
                <a:lnTo>
                  <a:pt x="539" y="216"/>
                </a:lnTo>
                <a:lnTo>
                  <a:pt x="570" y="175"/>
                </a:lnTo>
                <a:lnTo>
                  <a:pt x="606" y="139"/>
                </a:lnTo>
                <a:lnTo>
                  <a:pt x="646" y="105"/>
                </a:lnTo>
                <a:lnTo>
                  <a:pt x="690" y="75"/>
                </a:lnTo>
                <a:lnTo>
                  <a:pt x="740" y="50"/>
                </a:lnTo>
                <a:lnTo>
                  <a:pt x="795" y="29"/>
                </a:lnTo>
                <a:lnTo>
                  <a:pt x="855" y="13"/>
                </a:lnTo>
                <a:lnTo>
                  <a:pt x="919" y="4"/>
                </a:lnTo>
                <a:lnTo>
                  <a:pt x="991" y="0"/>
                </a:lnTo>
                <a:lnTo>
                  <a:pt x="1032" y="1"/>
                </a:lnTo>
                <a:lnTo>
                  <a:pt x="1074" y="5"/>
                </a:lnTo>
                <a:lnTo>
                  <a:pt x="1114" y="11"/>
                </a:lnTo>
                <a:lnTo>
                  <a:pt x="1153" y="18"/>
                </a:lnTo>
                <a:lnTo>
                  <a:pt x="1191" y="27"/>
                </a:lnTo>
                <a:lnTo>
                  <a:pt x="1228" y="38"/>
                </a:lnTo>
                <a:lnTo>
                  <a:pt x="1263" y="51"/>
                </a:lnTo>
                <a:lnTo>
                  <a:pt x="1296" y="66"/>
                </a:lnTo>
                <a:lnTo>
                  <a:pt x="1327" y="82"/>
                </a:lnTo>
                <a:lnTo>
                  <a:pt x="1357" y="101"/>
                </a:lnTo>
                <a:lnTo>
                  <a:pt x="1385" y="120"/>
                </a:lnTo>
                <a:lnTo>
                  <a:pt x="1409" y="141"/>
                </a:lnTo>
                <a:lnTo>
                  <a:pt x="1432" y="163"/>
                </a:lnTo>
                <a:lnTo>
                  <a:pt x="1451" y="186"/>
                </a:lnTo>
                <a:lnTo>
                  <a:pt x="1468" y="211"/>
                </a:lnTo>
                <a:lnTo>
                  <a:pt x="1481" y="236"/>
                </a:lnTo>
                <a:lnTo>
                  <a:pt x="1496" y="273"/>
                </a:lnTo>
                <a:lnTo>
                  <a:pt x="1508" y="307"/>
                </a:lnTo>
                <a:lnTo>
                  <a:pt x="1517" y="338"/>
                </a:lnTo>
                <a:lnTo>
                  <a:pt x="1523" y="367"/>
                </a:lnTo>
                <a:lnTo>
                  <a:pt x="1526" y="392"/>
                </a:lnTo>
                <a:lnTo>
                  <a:pt x="1527" y="414"/>
                </a:lnTo>
                <a:lnTo>
                  <a:pt x="1527" y="433"/>
                </a:lnTo>
                <a:lnTo>
                  <a:pt x="1527" y="448"/>
                </a:lnTo>
                <a:lnTo>
                  <a:pt x="1329" y="448"/>
                </a:lnTo>
                <a:lnTo>
                  <a:pt x="1325" y="417"/>
                </a:lnTo>
                <a:lnTo>
                  <a:pt x="1319" y="390"/>
                </a:lnTo>
                <a:lnTo>
                  <a:pt x="1312" y="363"/>
                </a:lnTo>
                <a:lnTo>
                  <a:pt x="1305" y="339"/>
                </a:lnTo>
                <a:lnTo>
                  <a:pt x="1291" y="308"/>
                </a:lnTo>
                <a:lnTo>
                  <a:pt x="1274" y="279"/>
                </a:lnTo>
                <a:lnTo>
                  <a:pt x="1256" y="255"/>
                </a:lnTo>
                <a:lnTo>
                  <a:pt x="1236" y="234"/>
                </a:lnTo>
                <a:lnTo>
                  <a:pt x="1214" y="216"/>
                </a:lnTo>
                <a:lnTo>
                  <a:pt x="1192" y="200"/>
                </a:lnTo>
                <a:lnTo>
                  <a:pt x="1170" y="187"/>
                </a:lnTo>
                <a:lnTo>
                  <a:pt x="1147" y="175"/>
                </a:lnTo>
                <a:lnTo>
                  <a:pt x="1125" y="167"/>
                </a:lnTo>
                <a:lnTo>
                  <a:pt x="1104" y="160"/>
                </a:lnTo>
                <a:lnTo>
                  <a:pt x="1083" y="156"/>
                </a:lnTo>
                <a:lnTo>
                  <a:pt x="1063" y="151"/>
                </a:lnTo>
                <a:lnTo>
                  <a:pt x="1045" y="149"/>
                </a:lnTo>
                <a:lnTo>
                  <a:pt x="1029" y="148"/>
                </a:lnTo>
                <a:lnTo>
                  <a:pt x="1015" y="147"/>
                </a:lnTo>
                <a:lnTo>
                  <a:pt x="1003" y="147"/>
                </a:lnTo>
                <a:lnTo>
                  <a:pt x="991" y="147"/>
                </a:lnTo>
                <a:lnTo>
                  <a:pt x="977" y="148"/>
                </a:lnTo>
                <a:lnTo>
                  <a:pt x="964" y="149"/>
                </a:lnTo>
                <a:lnTo>
                  <a:pt x="952" y="150"/>
                </a:lnTo>
                <a:lnTo>
                  <a:pt x="939" y="152"/>
                </a:lnTo>
                <a:lnTo>
                  <a:pt x="927" y="155"/>
                </a:lnTo>
                <a:lnTo>
                  <a:pt x="916" y="157"/>
                </a:lnTo>
                <a:lnTo>
                  <a:pt x="904" y="160"/>
                </a:lnTo>
                <a:lnTo>
                  <a:pt x="885" y="166"/>
                </a:lnTo>
                <a:lnTo>
                  <a:pt x="865" y="174"/>
                </a:lnTo>
                <a:lnTo>
                  <a:pt x="848" y="181"/>
                </a:lnTo>
                <a:lnTo>
                  <a:pt x="832" y="190"/>
                </a:lnTo>
                <a:lnTo>
                  <a:pt x="817" y="198"/>
                </a:lnTo>
                <a:lnTo>
                  <a:pt x="804" y="209"/>
                </a:lnTo>
                <a:lnTo>
                  <a:pt x="791" y="218"/>
                </a:lnTo>
                <a:lnTo>
                  <a:pt x="780" y="228"/>
                </a:lnTo>
                <a:lnTo>
                  <a:pt x="768" y="239"/>
                </a:lnTo>
                <a:lnTo>
                  <a:pt x="759" y="249"/>
                </a:lnTo>
                <a:lnTo>
                  <a:pt x="750" y="261"/>
                </a:lnTo>
                <a:lnTo>
                  <a:pt x="742" y="271"/>
                </a:lnTo>
                <a:lnTo>
                  <a:pt x="735" y="281"/>
                </a:lnTo>
                <a:lnTo>
                  <a:pt x="728" y="292"/>
                </a:lnTo>
                <a:lnTo>
                  <a:pt x="722" y="302"/>
                </a:lnTo>
                <a:lnTo>
                  <a:pt x="717" y="311"/>
                </a:lnTo>
                <a:lnTo>
                  <a:pt x="706" y="332"/>
                </a:lnTo>
                <a:lnTo>
                  <a:pt x="697" y="354"/>
                </a:lnTo>
                <a:lnTo>
                  <a:pt x="689" y="378"/>
                </a:lnTo>
                <a:lnTo>
                  <a:pt x="681" y="403"/>
                </a:lnTo>
                <a:lnTo>
                  <a:pt x="673" y="431"/>
                </a:lnTo>
                <a:lnTo>
                  <a:pt x="667" y="460"/>
                </a:lnTo>
                <a:lnTo>
                  <a:pt x="660" y="491"/>
                </a:lnTo>
                <a:lnTo>
                  <a:pt x="655" y="523"/>
                </a:lnTo>
                <a:lnTo>
                  <a:pt x="650" y="559"/>
                </a:lnTo>
                <a:lnTo>
                  <a:pt x="687" y="559"/>
                </a:lnTo>
                <a:lnTo>
                  <a:pt x="1040" y="559"/>
                </a:lnTo>
                <a:lnTo>
                  <a:pt x="1040" y="660"/>
                </a:lnTo>
                <a:lnTo>
                  <a:pt x="673" y="660"/>
                </a:lnTo>
                <a:lnTo>
                  <a:pt x="642" y="660"/>
                </a:lnTo>
                <a:lnTo>
                  <a:pt x="642" y="691"/>
                </a:lnTo>
                <a:lnTo>
                  <a:pt x="640" y="698"/>
                </a:lnTo>
                <a:lnTo>
                  <a:pt x="640" y="705"/>
                </a:lnTo>
                <a:lnTo>
                  <a:pt x="640" y="711"/>
                </a:lnTo>
                <a:lnTo>
                  <a:pt x="640" y="716"/>
                </a:lnTo>
                <a:lnTo>
                  <a:pt x="640" y="731"/>
                </a:lnTo>
                <a:lnTo>
                  <a:pt x="642" y="748"/>
                </a:lnTo>
                <a:lnTo>
                  <a:pt x="643" y="770"/>
                </a:lnTo>
                <a:lnTo>
                  <a:pt x="644" y="795"/>
                </a:lnTo>
                <a:lnTo>
                  <a:pt x="645" y="825"/>
                </a:lnTo>
                <a:lnTo>
                  <a:pt x="675" y="825"/>
                </a:lnTo>
                <a:lnTo>
                  <a:pt x="979" y="825"/>
                </a:lnTo>
                <a:lnTo>
                  <a:pt x="979" y="925"/>
                </a:lnTo>
                <a:lnTo>
                  <a:pt x="698" y="925"/>
                </a:lnTo>
                <a:lnTo>
                  <a:pt x="659" y="925"/>
                </a:lnTo>
                <a:lnTo>
                  <a:pt x="667" y="964"/>
                </a:lnTo>
                <a:lnTo>
                  <a:pt x="674" y="992"/>
                </a:lnTo>
                <a:lnTo>
                  <a:pt x="681" y="1017"/>
                </a:lnTo>
                <a:lnTo>
                  <a:pt x="689" y="1043"/>
                </a:lnTo>
                <a:lnTo>
                  <a:pt x="698" y="1066"/>
                </a:lnTo>
                <a:lnTo>
                  <a:pt x="707" y="1088"/>
                </a:lnTo>
                <a:lnTo>
                  <a:pt x="717" y="1108"/>
                </a:lnTo>
                <a:lnTo>
                  <a:pt x="727" y="1128"/>
                </a:lnTo>
                <a:lnTo>
                  <a:pt x="738" y="1145"/>
                </a:lnTo>
                <a:lnTo>
                  <a:pt x="750" y="1161"/>
                </a:lnTo>
                <a:lnTo>
                  <a:pt x="763" y="1178"/>
                </a:lnTo>
                <a:lnTo>
                  <a:pt x="775" y="1191"/>
                </a:lnTo>
                <a:lnTo>
                  <a:pt x="789" y="1205"/>
                </a:lnTo>
                <a:lnTo>
                  <a:pt x="803" y="1218"/>
                </a:lnTo>
                <a:lnTo>
                  <a:pt x="818" y="1229"/>
                </a:lnTo>
                <a:lnTo>
                  <a:pt x="833" y="1240"/>
                </a:lnTo>
                <a:lnTo>
                  <a:pt x="849" y="1249"/>
                </a:lnTo>
                <a:lnTo>
                  <a:pt x="865" y="1258"/>
                </a:lnTo>
                <a:lnTo>
                  <a:pt x="881" y="1265"/>
                </a:lnTo>
                <a:lnTo>
                  <a:pt x="899" y="1271"/>
                </a:lnTo>
                <a:lnTo>
                  <a:pt x="916" y="1277"/>
                </a:lnTo>
                <a:lnTo>
                  <a:pt x="933" y="1280"/>
                </a:lnTo>
                <a:lnTo>
                  <a:pt x="950" y="1284"/>
                </a:lnTo>
                <a:lnTo>
                  <a:pt x="969" y="1285"/>
                </a:lnTo>
                <a:lnTo>
                  <a:pt x="987" y="1286"/>
                </a:lnTo>
                <a:lnTo>
                  <a:pt x="1007" y="1285"/>
                </a:lnTo>
                <a:lnTo>
                  <a:pt x="1025" y="1284"/>
                </a:lnTo>
                <a:lnTo>
                  <a:pt x="1045" y="1280"/>
                </a:lnTo>
                <a:lnTo>
                  <a:pt x="1063" y="1276"/>
                </a:lnTo>
                <a:lnTo>
                  <a:pt x="1081" y="1270"/>
                </a:lnTo>
                <a:lnTo>
                  <a:pt x="1098" y="1263"/>
                </a:lnTo>
                <a:lnTo>
                  <a:pt x="1115" y="1255"/>
                </a:lnTo>
                <a:lnTo>
                  <a:pt x="1132" y="1246"/>
                </a:lnTo>
                <a:lnTo>
                  <a:pt x="1147" y="1235"/>
                </a:lnTo>
                <a:lnTo>
                  <a:pt x="1163" y="1224"/>
                </a:lnTo>
                <a:lnTo>
                  <a:pt x="1177" y="1211"/>
                </a:lnTo>
                <a:lnTo>
                  <a:pt x="1191" y="1198"/>
                </a:lnTo>
                <a:lnTo>
                  <a:pt x="1205" y="1183"/>
                </a:lnTo>
                <a:lnTo>
                  <a:pt x="1216" y="1168"/>
                </a:lnTo>
                <a:lnTo>
                  <a:pt x="1228" y="1151"/>
                </a:lnTo>
                <a:lnTo>
                  <a:pt x="1238" y="1134"/>
                </a:lnTo>
                <a:lnTo>
                  <a:pt x="1251" y="1111"/>
                </a:lnTo>
                <a:lnTo>
                  <a:pt x="1261" y="1087"/>
                </a:lnTo>
                <a:lnTo>
                  <a:pt x="1269" y="1064"/>
                </a:lnTo>
                <a:lnTo>
                  <a:pt x="1276" y="1039"/>
                </a:lnTo>
                <a:lnTo>
                  <a:pt x="1282" y="1015"/>
                </a:lnTo>
                <a:lnTo>
                  <a:pt x="1287" y="992"/>
                </a:lnTo>
                <a:lnTo>
                  <a:pt x="1290" y="969"/>
                </a:lnTo>
                <a:lnTo>
                  <a:pt x="1292" y="946"/>
                </a:lnTo>
                <a:lnTo>
                  <a:pt x="1541" y="946"/>
                </a:lnTo>
                <a:lnTo>
                  <a:pt x="1540" y="968"/>
                </a:lnTo>
                <a:lnTo>
                  <a:pt x="1538" y="992"/>
                </a:lnTo>
                <a:lnTo>
                  <a:pt x="1534" y="1016"/>
                </a:lnTo>
                <a:lnTo>
                  <a:pt x="1531" y="1042"/>
                </a:lnTo>
                <a:lnTo>
                  <a:pt x="1525" y="1067"/>
                </a:lnTo>
                <a:lnTo>
                  <a:pt x="1519" y="1093"/>
                </a:lnTo>
                <a:lnTo>
                  <a:pt x="1511" y="1120"/>
                </a:lnTo>
                <a:lnTo>
                  <a:pt x="1502" y="1146"/>
                </a:lnTo>
                <a:lnTo>
                  <a:pt x="1491" y="1173"/>
                </a:lnTo>
                <a:lnTo>
                  <a:pt x="1477" y="1199"/>
                </a:lnTo>
                <a:lnTo>
                  <a:pt x="1461" y="1225"/>
                </a:lnTo>
                <a:lnTo>
                  <a:pt x="1442" y="1250"/>
                </a:lnTo>
                <a:lnTo>
                  <a:pt x="1422" y="1274"/>
                </a:lnTo>
                <a:lnTo>
                  <a:pt x="1397" y="1297"/>
                </a:lnTo>
                <a:lnTo>
                  <a:pt x="1371" y="1319"/>
                </a:lnTo>
                <a:lnTo>
                  <a:pt x="1341" y="13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73736" name="Freeform 12">
            <a:extLst>
              <a:ext uri="{FF2B5EF4-FFF2-40B4-BE49-F238E27FC236}">
                <a16:creationId xmlns:a16="http://schemas.microsoft.com/office/drawing/2014/main" id="{D673020F-D379-46C9-887A-A0EA638B191E}"/>
              </a:ext>
            </a:extLst>
          </p:cNvPr>
          <p:cNvSpPr>
            <a:spLocks/>
          </p:cNvSpPr>
          <p:nvPr/>
        </p:nvSpPr>
        <p:spPr bwMode="auto">
          <a:xfrm>
            <a:off x="7383364" y="4929187"/>
            <a:ext cx="1717477" cy="1715989"/>
          </a:xfrm>
          <a:custGeom>
            <a:avLst/>
            <a:gdLst>
              <a:gd name="T0" fmla="*/ 1802632 w 2310"/>
              <a:gd name="T1" fmla="*/ 766763 h 2306"/>
              <a:gd name="T2" fmla="*/ 1736807 w 2310"/>
              <a:gd name="T3" fmla="*/ 583406 h 2306"/>
              <a:gd name="T4" fmla="*/ 1640847 w 2310"/>
              <a:gd name="T5" fmla="*/ 403225 h 2306"/>
              <a:gd name="T6" fmla="*/ 1532990 w 2310"/>
              <a:gd name="T7" fmla="*/ 249238 h 2306"/>
              <a:gd name="T8" fmla="*/ 1421168 w 2310"/>
              <a:gd name="T9" fmla="*/ 127794 h 2306"/>
              <a:gd name="T10" fmla="*/ 1307761 w 2310"/>
              <a:gd name="T11" fmla="*/ 42069 h 2306"/>
              <a:gd name="T12" fmla="*/ 1224489 w 2310"/>
              <a:gd name="T13" fmla="*/ 6350 h 2306"/>
              <a:gd name="T14" fmla="*/ 1181664 w 2310"/>
              <a:gd name="T15" fmla="*/ 0 h 2306"/>
              <a:gd name="T16" fmla="*/ 1111874 w 2310"/>
              <a:gd name="T17" fmla="*/ 14288 h 2306"/>
              <a:gd name="T18" fmla="*/ 1037326 w 2310"/>
              <a:gd name="T19" fmla="*/ 84931 h 2306"/>
              <a:gd name="T20" fmla="*/ 964364 w 2310"/>
              <a:gd name="T21" fmla="*/ 211138 h 2306"/>
              <a:gd name="T22" fmla="*/ 994501 w 2310"/>
              <a:gd name="T23" fmla="*/ 247650 h 2306"/>
              <a:gd name="T24" fmla="*/ 1095220 w 2310"/>
              <a:gd name="T25" fmla="*/ 237331 h 2306"/>
              <a:gd name="T26" fmla="*/ 1227661 w 2310"/>
              <a:gd name="T27" fmla="*/ 234156 h 2306"/>
              <a:gd name="T28" fmla="*/ 1352172 w 2310"/>
              <a:gd name="T29" fmla="*/ 259556 h 2306"/>
              <a:gd name="T30" fmla="*/ 1196732 w 2310"/>
              <a:gd name="T31" fmla="*/ 463550 h 2306"/>
              <a:gd name="T32" fmla="*/ 1138838 w 2310"/>
              <a:gd name="T33" fmla="*/ 465138 h 2306"/>
              <a:gd name="T34" fmla="*/ 1086496 w 2310"/>
              <a:gd name="T35" fmla="*/ 471488 h 2306"/>
              <a:gd name="T36" fmla="*/ 1042084 w 2310"/>
              <a:gd name="T37" fmla="*/ 489744 h 2306"/>
              <a:gd name="T38" fmla="*/ 972295 w 2310"/>
              <a:gd name="T39" fmla="*/ 594519 h 2306"/>
              <a:gd name="T40" fmla="*/ 1151527 w 2310"/>
              <a:gd name="T41" fmla="*/ 700088 h 2306"/>
              <a:gd name="T42" fmla="*/ 918367 w 2310"/>
              <a:gd name="T43" fmla="*/ 923925 h 2306"/>
              <a:gd name="T44" fmla="*/ 1234006 w 2310"/>
              <a:gd name="T45" fmla="*/ 983457 h 2306"/>
              <a:gd name="T46" fmla="*/ 1451305 w 2310"/>
              <a:gd name="T47" fmla="*/ 1494632 h 2306"/>
              <a:gd name="T48" fmla="*/ 474252 w 2310"/>
              <a:gd name="T49" fmla="*/ 1293019 h 2306"/>
              <a:gd name="T50" fmla="*/ 548799 w 2310"/>
              <a:gd name="T51" fmla="*/ 923925 h 2306"/>
              <a:gd name="T52" fmla="*/ 548799 w 2310"/>
              <a:gd name="T53" fmla="*/ 700088 h 2306"/>
              <a:gd name="T54" fmla="*/ 684413 w 2310"/>
              <a:gd name="T55" fmla="*/ 615156 h 2306"/>
              <a:gd name="T56" fmla="*/ 692344 w 2310"/>
              <a:gd name="T57" fmla="*/ 535781 h 2306"/>
              <a:gd name="T58" fmla="*/ 644760 w 2310"/>
              <a:gd name="T59" fmla="*/ 540544 h 2306"/>
              <a:gd name="T60" fmla="*/ 547213 w 2310"/>
              <a:gd name="T61" fmla="*/ 544513 h 2306"/>
              <a:gd name="T62" fmla="*/ 433012 w 2310"/>
              <a:gd name="T63" fmla="*/ 558800 h 2306"/>
              <a:gd name="T64" fmla="*/ 334672 w 2310"/>
              <a:gd name="T65" fmla="*/ 579438 h 2306"/>
              <a:gd name="T66" fmla="*/ 232367 w 2310"/>
              <a:gd name="T67" fmla="*/ 615950 h 2306"/>
              <a:gd name="T68" fmla="*/ 130855 w 2310"/>
              <a:gd name="T69" fmla="*/ 681831 h 2306"/>
              <a:gd name="T70" fmla="*/ 59480 w 2310"/>
              <a:gd name="T71" fmla="*/ 766763 h 2306"/>
              <a:gd name="T72" fmla="*/ 11896 w 2310"/>
              <a:gd name="T73" fmla="*/ 885031 h 2306"/>
              <a:gd name="T74" fmla="*/ 3172 w 2310"/>
              <a:gd name="T75" fmla="*/ 1042988 h 2306"/>
              <a:gd name="T76" fmla="*/ 31723 w 2310"/>
              <a:gd name="T77" fmla="*/ 1167607 h 2306"/>
              <a:gd name="T78" fmla="*/ 95961 w 2310"/>
              <a:gd name="T79" fmla="*/ 1293019 h 2306"/>
              <a:gd name="T80" fmla="*/ 149096 w 2310"/>
              <a:gd name="T81" fmla="*/ 1366044 h 2306"/>
              <a:gd name="T82" fmla="*/ 214920 w 2310"/>
              <a:gd name="T83" fmla="*/ 1437482 h 2306"/>
              <a:gd name="T84" fmla="*/ 292640 w 2310"/>
              <a:gd name="T85" fmla="*/ 1505744 h 2306"/>
              <a:gd name="T86" fmla="*/ 417944 w 2310"/>
              <a:gd name="T87" fmla="*/ 1595438 h 2306"/>
              <a:gd name="T88" fmla="*/ 576557 w 2310"/>
              <a:gd name="T89" fmla="*/ 1681957 h 2306"/>
              <a:gd name="T90" fmla="*/ 761340 w 2310"/>
              <a:gd name="T91" fmla="*/ 1756569 h 2306"/>
              <a:gd name="T92" fmla="*/ 950882 w 2310"/>
              <a:gd name="T93" fmla="*/ 1810544 h 2306"/>
              <a:gd name="T94" fmla="*/ 1118219 w 2310"/>
              <a:gd name="T95" fmla="*/ 1830388 h 2306"/>
              <a:gd name="T96" fmla="*/ 1264935 w 2310"/>
              <a:gd name="T97" fmla="*/ 1820069 h 2306"/>
              <a:gd name="T98" fmla="*/ 1371999 w 2310"/>
              <a:gd name="T99" fmla="*/ 1792288 h 2306"/>
              <a:gd name="T100" fmla="*/ 1437030 w 2310"/>
              <a:gd name="T101" fmla="*/ 1764507 h 2306"/>
              <a:gd name="T102" fmla="*/ 1495716 w 2310"/>
              <a:gd name="T103" fmla="*/ 1730375 h 2306"/>
              <a:gd name="T104" fmla="*/ 1580574 w 2310"/>
              <a:gd name="T105" fmla="*/ 1662907 h 2306"/>
              <a:gd name="T106" fmla="*/ 1736807 w 2310"/>
              <a:gd name="T107" fmla="*/ 1443832 h 2306"/>
              <a:gd name="T108" fmla="*/ 1816907 w 2310"/>
              <a:gd name="T109" fmla="*/ 1178719 h 2306"/>
              <a:gd name="T110" fmla="*/ 1828010 w 2310"/>
              <a:gd name="T111" fmla="*/ 908050 h 230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2310" h="2306">
                <a:moveTo>
                  <a:pt x="2305" y="1144"/>
                </a:moveTo>
                <a:lnTo>
                  <a:pt x="2300" y="1101"/>
                </a:lnTo>
                <a:lnTo>
                  <a:pt x="2294" y="1056"/>
                </a:lnTo>
                <a:lnTo>
                  <a:pt x="2284" y="1012"/>
                </a:lnTo>
                <a:lnTo>
                  <a:pt x="2273" y="966"/>
                </a:lnTo>
                <a:lnTo>
                  <a:pt x="2260" y="920"/>
                </a:lnTo>
                <a:lnTo>
                  <a:pt x="2245" y="874"/>
                </a:lnTo>
                <a:lnTo>
                  <a:pt x="2228" y="828"/>
                </a:lnTo>
                <a:lnTo>
                  <a:pt x="2209" y="781"/>
                </a:lnTo>
                <a:lnTo>
                  <a:pt x="2190" y="735"/>
                </a:lnTo>
                <a:lnTo>
                  <a:pt x="2168" y="689"/>
                </a:lnTo>
                <a:lnTo>
                  <a:pt x="2145" y="643"/>
                </a:lnTo>
                <a:lnTo>
                  <a:pt x="2121" y="597"/>
                </a:lnTo>
                <a:lnTo>
                  <a:pt x="2095" y="552"/>
                </a:lnTo>
                <a:lnTo>
                  <a:pt x="2069" y="508"/>
                </a:lnTo>
                <a:lnTo>
                  <a:pt x="2042" y="465"/>
                </a:lnTo>
                <a:lnTo>
                  <a:pt x="2013" y="423"/>
                </a:lnTo>
                <a:lnTo>
                  <a:pt x="1987" y="386"/>
                </a:lnTo>
                <a:lnTo>
                  <a:pt x="1960" y="350"/>
                </a:lnTo>
                <a:lnTo>
                  <a:pt x="1933" y="314"/>
                </a:lnTo>
                <a:lnTo>
                  <a:pt x="1905" y="281"/>
                </a:lnTo>
                <a:lnTo>
                  <a:pt x="1877" y="249"/>
                </a:lnTo>
                <a:lnTo>
                  <a:pt x="1849" y="219"/>
                </a:lnTo>
                <a:lnTo>
                  <a:pt x="1821" y="189"/>
                </a:lnTo>
                <a:lnTo>
                  <a:pt x="1792" y="161"/>
                </a:lnTo>
                <a:lnTo>
                  <a:pt x="1763" y="136"/>
                </a:lnTo>
                <a:lnTo>
                  <a:pt x="1735" y="113"/>
                </a:lnTo>
                <a:lnTo>
                  <a:pt x="1706" y="91"/>
                </a:lnTo>
                <a:lnTo>
                  <a:pt x="1677" y="71"/>
                </a:lnTo>
                <a:lnTo>
                  <a:pt x="1649" y="53"/>
                </a:lnTo>
                <a:lnTo>
                  <a:pt x="1622" y="38"/>
                </a:lnTo>
                <a:lnTo>
                  <a:pt x="1594" y="25"/>
                </a:lnTo>
                <a:lnTo>
                  <a:pt x="1566" y="15"/>
                </a:lnTo>
                <a:lnTo>
                  <a:pt x="1555" y="12"/>
                </a:lnTo>
                <a:lnTo>
                  <a:pt x="1544" y="8"/>
                </a:lnTo>
                <a:lnTo>
                  <a:pt x="1533" y="6"/>
                </a:lnTo>
                <a:lnTo>
                  <a:pt x="1523" y="3"/>
                </a:lnTo>
                <a:lnTo>
                  <a:pt x="1511" y="2"/>
                </a:lnTo>
                <a:lnTo>
                  <a:pt x="1501" y="1"/>
                </a:lnTo>
                <a:lnTo>
                  <a:pt x="1490" y="0"/>
                </a:lnTo>
                <a:lnTo>
                  <a:pt x="1480" y="0"/>
                </a:lnTo>
                <a:lnTo>
                  <a:pt x="1459" y="1"/>
                </a:lnTo>
                <a:lnTo>
                  <a:pt x="1440" y="5"/>
                </a:lnTo>
                <a:lnTo>
                  <a:pt x="1420" y="10"/>
                </a:lnTo>
                <a:lnTo>
                  <a:pt x="1402" y="18"/>
                </a:lnTo>
                <a:lnTo>
                  <a:pt x="1384" y="29"/>
                </a:lnTo>
                <a:lnTo>
                  <a:pt x="1367" y="41"/>
                </a:lnTo>
                <a:lnTo>
                  <a:pt x="1350" y="56"/>
                </a:lnTo>
                <a:lnTo>
                  <a:pt x="1335" y="74"/>
                </a:lnTo>
                <a:lnTo>
                  <a:pt x="1308" y="107"/>
                </a:lnTo>
                <a:lnTo>
                  <a:pt x="1285" y="141"/>
                </a:lnTo>
                <a:lnTo>
                  <a:pt x="1264" y="173"/>
                </a:lnTo>
                <a:lnTo>
                  <a:pt x="1247" y="204"/>
                </a:lnTo>
                <a:lnTo>
                  <a:pt x="1231" y="236"/>
                </a:lnTo>
                <a:lnTo>
                  <a:pt x="1216" y="266"/>
                </a:lnTo>
                <a:lnTo>
                  <a:pt x="1204" y="296"/>
                </a:lnTo>
                <a:lnTo>
                  <a:pt x="1193" y="325"/>
                </a:lnTo>
                <a:lnTo>
                  <a:pt x="1213" y="320"/>
                </a:lnTo>
                <a:lnTo>
                  <a:pt x="1232" y="316"/>
                </a:lnTo>
                <a:lnTo>
                  <a:pt x="1254" y="312"/>
                </a:lnTo>
                <a:lnTo>
                  <a:pt x="1276" y="309"/>
                </a:lnTo>
                <a:lnTo>
                  <a:pt x="1300" y="306"/>
                </a:lnTo>
                <a:lnTo>
                  <a:pt x="1325" y="304"/>
                </a:lnTo>
                <a:lnTo>
                  <a:pt x="1352" y="302"/>
                </a:lnTo>
                <a:lnTo>
                  <a:pt x="1381" y="299"/>
                </a:lnTo>
                <a:lnTo>
                  <a:pt x="1411" y="298"/>
                </a:lnTo>
                <a:lnTo>
                  <a:pt x="1442" y="297"/>
                </a:lnTo>
                <a:lnTo>
                  <a:pt x="1475" y="296"/>
                </a:lnTo>
                <a:lnTo>
                  <a:pt x="1510" y="296"/>
                </a:lnTo>
                <a:lnTo>
                  <a:pt x="1548" y="295"/>
                </a:lnTo>
                <a:lnTo>
                  <a:pt x="1587" y="295"/>
                </a:lnTo>
                <a:lnTo>
                  <a:pt x="1629" y="295"/>
                </a:lnTo>
                <a:lnTo>
                  <a:pt x="1672" y="295"/>
                </a:lnTo>
                <a:lnTo>
                  <a:pt x="1705" y="295"/>
                </a:lnTo>
                <a:lnTo>
                  <a:pt x="1705" y="327"/>
                </a:lnTo>
                <a:lnTo>
                  <a:pt x="1705" y="553"/>
                </a:lnTo>
                <a:lnTo>
                  <a:pt x="1705" y="584"/>
                </a:lnTo>
                <a:lnTo>
                  <a:pt x="1672" y="584"/>
                </a:lnTo>
                <a:lnTo>
                  <a:pt x="1524" y="584"/>
                </a:lnTo>
                <a:lnTo>
                  <a:pt x="1509" y="584"/>
                </a:lnTo>
                <a:lnTo>
                  <a:pt x="1494" y="584"/>
                </a:lnTo>
                <a:lnTo>
                  <a:pt x="1480" y="584"/>
                </a:lnTo>
                <a:lnTo>
                  <a:pt x="1465" y="584"/>
                </a:lnTo>
                <a:lnTo>
                  <a:pt x="1451" y="585"/>
                </a:lnTo>
                <a:lnTo>
                  <a:pt x="1436" y="586"/>
                </a:lnTo>
                <a:lnTo>
                  <a:pt x="1423" y="586"/>
                </a:lnTo>
                <a:lnTo>
                  <a:pt x="1410" y="589"/>
                </a:lnTo>
                <a:lnTo>
                  <a:pt x="1396" y="590"/>
                </a:lnTo>
                <a:lnTo>
                  <a:pt x="1383" y="592"/>
                </a:lnTo>
                <a:lnTo>
                  <a:pt x="1370" y="594"/>
                </a:lnTo>
                <a:lnTo>
                  <a:pt x="1359" y="598"/>
                </a:lnTo>
                <a:lnTo>
                  <a:pt x="1346" y="602"/>
                </a:lnTo>
                <a:lnTo>
                  <a:pt x="1335" y="606"/>
                </a:lnTo>
                <a:lnTo>
                  <a:pt x="1324" y="612"/>
                </a:lnTo>
                <a:lnTo>
                  <a:pt x="1314" y="617"/>
                </a:lnTo>
                <a:lnTo>
                  <a:pt x="1289" y="636"/>
                </a:lnTo>
                <a:lnTo>
                  <a:pt x="1269" y="659"/>
                </a:lnTo>
                <a:lnTo>
                  <a:pt x="1252" y="684"/>
                </a:lnTo>
                <a:lnTo>
                  <a:pt x="1238" y="714"/>
                </a:lnTo>
                <a:lnTo>
                  <a:pt x="1226" y="749"/>
                </a:lnTo>
                <a:lnTo>
                  <a:pt x="1217" y="788"/>
                </a:lnTo>
                <a:lnTo>
                  <a:pt x="1208" y="833"/>
                </a:lnTo>
                <a:lnTo>
                  <a:pt x="1200" y="882"/>
                </a:lnTo>
                <a:lnTo>
                  <a:pt x="1420" y="882"/>
                </a:lnTo>
                <a:lnTo>
                  <a:pt x="1452" y="882"/>
                </a:lnTo>
                <a:lnTo>
                  <a:pt x="1452" y="915"/>
                </a:lnTo>
                <a:lnTo>
                  <a:pt x="1452" y="1133"/>
                </a:lnTo>
                <a:lnTo>
                  <a:pt x="1452" y="1164"/>
                </a:lnTo>
                <a:lnTo>
                  <a:pt x="1420" y="1164"/>
                </a:lnTo>
                <a:lnTo>
                  <a:pt x="1158" y="1164"/>
                </a:lnTo>
                <a:lnTo>
                  <a:pt x="1102" y="1598"/>
                </a:lnTo>
                <a:lnTo>
                  <a:pt x="1524" y="1598"/>
                </a:lnTo>
                <a:lnTo>
                  <a:pt x="1524" y="1272"/>
                </a:lnTo>
                <a:lnTo>
                  <a:pt x="1524" y="1239"/>
                </a:lnTo>
                <a:lnTo>
                  <a:pt x="1556" y="1239"/>
                </a:lnTo>
                <a:lnTo>
                  <a:pt x="1798" y="1239"/>
                </a:lnTo>
                <a:lnTo>
                  <a:pt x="1830" y="1239"/>
                </a:lnTo>
                <a:lnTo>
                  <a:pt x="1830" y="1272"/>
                </a:lnTo>
                <a:lnTo>
                  <a:pt x="1830" y="1851"/>
                </a:lnTo>
                <a:lnTo>
                  <a:pt x="1830" y="1883"/>
                </a:lnTo>
                <a:lnTo>
                  <a:pt x="1798" y="1883"/>
                </a:lnTo>
                <a:lnTo>
                  <a:pt x="631" y="1883"/>
                </a:lnTo>
                <a:lnTo>
                  <a:pt x="598" y="1883"/>
                </a:lnTo>
                <a:lnTo>
                  <a:pt x="598" y="1851"/>
                </a:lnTo>
                <a:lnTo>
                  <a:pt x="598" y="1629"/>
                </a:lnTo>
                <a:lnTo>
                  <a:pt x="598" y="1598"/>
                </a:lnTo>
                <a:lnTo>
                  <a:pt x="631" y="1598"/>
                </a:lnTo>
                <a:lnTo>
                  <a:pt x="746" y="1598"/>
                </a:lnTo>
                <a:lnTo>
                  <a:pt x="806" y="1164"/>
                </a:lnTo>
                <a:lnTo>
                  <a:pt x="692" y="1164"/>
                </a:lnTo>
                <a:lnTo>
                  <a:pt x="659" y="1164"/>
                </a:lnTo>
                <a:lnTo>
                  <a:pt x="659" y="1133"/>
                </a:lnTo>
                <a:lnTo>
                  <a:pt x="659" y="915"/>
                </a:lnTo>
                <a:lnTo>
                  <a:pt x="659" y="882"/>
                </a:lnTo>
                <a:lnTo>
                  <a:pt x="692" y="882"/>
                </a:lnTo>
                <a:lnTo>
                  <a:pt x="845" y="882"/>
                </a:lnTo>
                <a:lnTo>
                  <a:pt x="850" y="855"/>
                </a:lnTo>
                <a:lnTo>
                  <a:pt x="854" y="828"/>
                </a:lnTo>
                <a:lnTo>
                  <a:pt x="858" y="802"/>
                </a:lnTo>
                <a:lnTo>
                  <a:pt x="863" y="775"/>
                </a:lnTo>
                <a:lnTo>
                  <a:pt x="868" y="750"/>
                </a:lnTo>
                <a:lnTo>
                  <a:pt x="873" y="723"/>
                </a:lnTo>
                <a:lnTo>
                  <a:pt x="878" y="699"/>
                </a:lnTo>
                <a:lnTo>
                  <a:pt x="884" y="674"/>
                </a:lnTo>
                <a:lnTo>
                  <a:pt x="873" y="675"/>
                </a:lnTo>
                <a:lnTo>
                  <a:pt x="862" y="677"/>
                </a:lnTo>
                <a:lnTo>
                  <a:pt x="851" y="678"/>
                </a:lnTo>
                <a:lnTo>
                  <a:pt x="838" y="680"/>
                </a:lnTo>
                <a:lnTo>
                  <a:pt x="825" y="680"/>
                </a:lnTo>
                <a:lnTo>
                  <a:pt x="813" y="681"/>
                </a:lnTo>
                <a:lnTo>
                  <a:pt x="800" y="682"/>
                </a:lnTo>
                <a:lnTo>
                  <a:pt x="786" y="682"/>
                </a:lnTo>
                <a:lnTo>
                  <a:pt x="753" y="683"/>
                </a:lnTo>
                <a:lnTo>
                  <a:pt x="722" y="685"/>
                </a:lnTo>
                <a:lnTo>
                  <a:pt x="690" y="686"/>
                </a:lnTo>
                <a:lnTo>
                  <a:pt x="659" y="690"/>
                </a:lnTo>
                <a:lnTo>
                  <a:pt x="631" y="692"/>
                </a:lnTo>
                <a:lnTo>
                  <a:pt x="602" y="696"/>
                </a:lnTo>
                <a:lnTo>
                  <a:pt x="573" y="699"/>
                </a:lnTo>
                <a:lnTo>
                  <a:pt x="546" y="704"/>
                </a:lnTo>
                <a:lnTo>
                  <a:pt x="520" y="708"/>
                </a:lnTo>
                <a:lnTo>
                  <a:pt x="495" y="713"/>
                </a:lnTo>
                <a:lnTo>
                  <a:pt x="469" y="719"/>
                </a:lnTo>
                <a:lnTo>
                  <a:pt x="445" y="724"/>
                </a:lnTo>
                <a:lnTo>
                  <a:pt x="422" y="730"/>
                </a:lnTo>
                <a:lnTo>
                  <a:pt x="399" y="737"/>
                </a:lnTo>
                <a:lnTo>
                  <a:pt x="377" y="744"/>
                </a:lnTo>
                <a:lnTo>
                  <a:pt x="356" y="751"/>
                </a:lnTo>
                <a:lnTo>
                  <a:pt x="324" y="764"/>
                </a:lnTo>
                <a:lnTo>
                  <a:pt x="293" y="776"/>
                </a:lnTo>
                <a:lnTo>
                  <a:pt x="264" y="791"/>
                </a:lnTo>
                <a:lnTo>
                  <a:pt x="238" y="806"/>
                </a:lnTo>
                <a:lnTo>
                  <a:pt x="211" y="824"/>
                </a:lnTo>
                <a:lnTo>
                  <a:pt x="188" y="841"/>
                </a:lnTo>
                <a:lnTo>
                  <a:pt x="165" y="859"/>
                </a:lnTo>
                <a:lnTo>
                  <a:pt x="144" y="879"/>
                </a:lnTo>
                <a:lnTo>
                  <a:pt x="125" y="900"/>
                </a:lnTo>
                <a:lnTo>
                  <a:pt x="107" y="920"/>
                </a:lnTo>
                <a:lnTo>
                  <a:pt x="90" y="943"/>
                </a:lnTo>
                <a:lnTo>
                  <a:pt x="75" y="966"/>
                </a:lnTo>
                <a:lnTo>
                  <a:pt x="62" y="991"/>
                </a:lnTo>
                <a:lnTo>
                  <a:pt x="50" y="1016"/>
                </a:lnTo>
                <a:lnTo>
                  <a:pt x="38" y="1042"/>
                </a:lnTo>
                <a:lnTo>
                  <a:pt x="29" y="1070"/>
                </a:lnTo>
                <a:lnTo>
                  <a:pt x="15" y="1115"/>
                </a:lnTo>
                <a:lnTo>
                  <a:pt x="6" y="1161"/>
                </a:lnTo>
                <a:lnTo>
                  <a:pt x="1" y="1208"/>
                </a:lnTo>
                <a:lnTo>
                  <a:pt x="0" y="1254"/>
                </a:lnTo>
                <a:lnTo>
                  <a:pt x="1" y="1284"/>
                </a:lnTo>
                <a:lnTo>
                  <a:pt x="4" y="1314"/>
                </a:lnTo>
                <a:lnTo>
                  <a:pt x="7" y="1345"/>
                </a:lnTo>
                <a:lnTo>
                  <a:pt x="13" y="1375"/>
                </a:lnTo>
                <a:lnTo>
                  <a:pt x="21" y="1407"/>
                </a:lnTo>
                <a:lnTo>
                  <a:pt x="30" y="1439"/>
                </a:lnTo>
                <a:lnTo>
                  <a:pt x="40" y="1471"/>
                </a:lnTo>
                <a:lnTo>
                  <a:pt x="53" y="1503"/>
                </a:lnTo>
                <a:lnTo>
                  <a:pt x="68" y="1534"/>
                </a:lnTo>
                <a:lnTo>
                  <a:pt x="84" y="1566"/>
                </a:lnTo>
                <a:lnTo>
                  <a:pt x="102" y="1598"/>
                </a:lnTo>
                <a:lnTo>
                  <a:pt x="121" y="1629"/>
                </a:lnTo>
                <a:lnTo>
                  <a:pt x="134" y="1647"/>
                </a:lnTo>
                <a:lnTo>
                  <a:pt x="147" y="1665"/>
                </a:lnTo>
                <a:lnTo>
                  <a:pt x="159" y="1685"/>
                </a:lnTo>
                <a:lnTo>
                  <a:pt x="174" y="1702"/>
                </a:lnTo>
                <a:lnTo>
                  <a:pt x="188" y="1721"/>
                </a:lnTo>
                <a:lnTo>
                  <a:pt x="204" y="1739"/>
                </a:lnTo>
                <a:lnTo>
                  <a:pt x="219" y="1758"/>
                </a:lnTo>
                <a:lnTo>
                  <a:pt x="236" y="1775"/>
                </a:lnTo>
                <a:lnTo>
                  <a:pt x="253" y="1793"/>
                </a:lnTo>
                <a:lnTo>
                  <a:pt x="271" y="1811"/>
                </a:lnTo>
                <a:lnTo>
                  <a:pt x="289" y="1828"/>
                </a:lnTo>
                <a:lnTo>
                  <a:pt x="308" y="1846"/>
                </a:lnTo>
                <a:lnTo>
                  <a:pt x="327" y="1864"/>
                </a:lnTo>
                <a:lnTo>
                  <a:pt x="348" y="1881"/>
                </a:lnTo>
                <a:lnTo>
                  <a:pt x="369" y="1897"/>
                </a:lnTo>
                <a:lnTo>
                  <a:pt x="390" y="1914"/>
                </a:lnTo>
                <a:lnTo>
                  <a:pt x="422" y="1938"/>
                </a:lnTo>
                <a:lnTo>
                  <a:pt x="455" y="1963"/>
                </a:lnTo>
                <a:lnTo>
                  <a:pt x="491" y="1987"/>
                </a:lnTo>
                <a:lnTo>
                  <a:pt x="527" y="2010"/>
                </a:lnTo>
                <a:lnTo>
                  <a:pt x="565" y="2033"/>
                </a:lnTo>
                <a:lnTo>
                  <a:pt x="604" y="2055"/>
                </a:lnTo>
                <a:lnTo>
                  <a:pt x="643" y="2077"/>
                </a:lnTo>
                <a:lnTo>
                  <a:pt x="685" y="2099"/>
                </a:lnTo>
                <a:lnTo>
                  <a:pt x="727" y="2119"/>
                </a:lnTo>
                <a:lnTo>
                  <a:pt x="771" y="2139"/>
                </a:lnTo>
                <a:lnTo>
                  <a:pt x="817" y="2158"/>
                </a:lnTo>
                <a:lnTo>
                  <a:pt x="863" y="2177"/>
                </a:lnTo>
                <a:lnTo>
                  <a:pt x="911" y="2195"/>
                </a:lnTo>
                <a:lnTo>
                  <a:pt x="960" y="2213"/>
                </a:lnTo>
                <a:lnTo>
                  <a:pt x="1010" y="2230"/>
                </a:lnTo>
                <a:lnTo>
                  <a:pt x="1062" y="2246"/>
                </a:lnTo>
                <a:lnTo>
                  <a:pt x="1109" y="2260"/>
                </a:lnTo>
                <a:lnTo>
                  <a:pt x="1154" y="2271"/>
                </a:lnTo>
                <a:lnTo>
                  <a:pt x="1199" y="2281"/>
                </a:lnTo>
                <a:lnTo>
                  <a:pt x="1244" y="2289"/>
                </a:lnTo>
                <a:lnTo>
                  <a:pt x="1286" y="2296"/>
                </a:lnTo>
                <a:lnTo>
                  <a:pt x="1328" y="2300"/>
                </a:lnTo>
                <a:lnTo>
                  <a:pt x="1369" y="2304"/>
                </a:lnTo>
                <a:lnTo>
                  <a:pt x="1410" y="2306"/>
                </a:lnTo>
                <a:lnTo>
                  <a:pt x="1449" y="2306"/>
                </a:lnTo>
                <a:lnTo>
                  <a:pt x="1487" y="2305"/>
                </a:lnTo>
                <a:lnTo>
                  <a:pt x="1524" y="2302"/>
                </a:lnTo>
                <a:lnTo>
                  <a:pt x="1559" y="2299"/>
                </a:lnTo>
                <a:lnTo>
                  <a:pt x="1595" y="2293"/>
                </a:lnTo>
                <a:lnTo>
                  <a:pt x="1630" y="2286"/>
                </a:lnTo>
                <a:lnTo>
                  <a:pt x="1663" y="2278"/>
                </a:lnTo>
                <a:lnTo>
                  <a:pt x="1695" y="2269"/>
                </a:lnTo>
                <a:lnTo>
                  <a:pt x="1713" y="2263"/>
                </a:lnTo>
                <a:lnTo>
                  <a:pt x="1730" y="2258"/>
                </a:lnTo>
                <a:lnTo>
                  <a:pt x="1747" y="2252"/>
                </a:lnTo>
                <a:lnTo>
                  <a:pt x="1763" y="2245"/>
                </a:lnTo>
                <a:lnTo>
                  <a:pt x="1780" y="2238"/>
                </a:lnTo>
                <a:lnTo>
                  <a:pt x="1796" y="2230"/>
                </a:lnTo>
                <a:lnTo>
                  <a:pt x="1812" y="2223"/>
                </a:lnTo>
                <a:lnTo>
                  <a:pt x="1827" y="2215"/>
                </a:lnTo>
                <a:lnTo>
                  <a:pt x="1842" y="2207"/>
                </a:lnTo>
                <a:lnTo>
                  <a:pt x="1857" y="2198"/>
                </a:lnTo>
                <a:lnTo>
                  <a:pt x="1872" y="2190"/>
                </a:lnTo>
                <a:lnTo>
                  <a:pt x="1886" y="2180"/>
                </a:lnTo>
                <a:lnTo>
                  <a:pt x="1901" y="2170"/>
                </a:lnTo>
                <a:lnTo>
                  <a:pt x="1914" y="2161"/>
                </a:lnTo>
                <a:lnTo>
                  <a:pt x="1927" y="2150"/>
                </a:lnTo>
                <a:lnTo>
                  <a:pt x="1941" y="2140"/>
                </a:lnTo>
                <a:lnTo>
                  <a:pt x="1993" y="2095"/>
                </a:lnTo>
                <a:lnTo>
                  <a:pt x="2040" y="2047"/>
                </a:lnTo>
                <a:lnTo>
                  <a:pt x="2084" y="1995"/>
                </a:lnTo>
                <a:lnTo>
                  <a:pt x="2123" y="1938"/>
                </a:lnTo>
                <a:lnTo>
                  <a:pt x="2159" y="1880"/>
                </a:lnTo>
                <a:lnTo>
                  <a:pt x="2190" y="1819"/>
                </a:lnTo>
                <a:lnTo>
                  <a:pt x="2217" y="1754"/>
                </a:lnTo>
                <a:lnTo>
                  <a:pt x="2242" y="1689"/>
                </a:lnTo>
                <a:lnTo>
                  <a:pt x="2262" y="1622"/>
                </a:lnTo>
                <a:lnTo>
                  <a:pt x="2279" y="1554"/>
                </a:lnTo>
                <a:lnTo>
                  <a:pt x="2291" y="1485"/>
                </a:lnTo>
                <a:lnTo>
                  <a:pt x="2302" y="1416"/>
                </a:lnTo>
                <a:lnTo>
                  <a:pt x="2307" y="1346"/>
                </a:lnTo>
                <a:lnTo>
                  <a:pt x="2310" y="1278"/>
                </a:lnTo>
                <a:lnTo>
                  <a:pt x="2308" y="1211"/>
                </a:lnTo>
                <a:lnTo>
                  <a:pt x="2305" y="1144"/>
                </a:lnTo>
                <a:close/>
              </a:path>
            </a:pathLst>
          </a:custGeom>
          <a:solidFill>
            <a:srgbClr val="EC4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73737" name="Freeform 13">
            <a:extLst>
              <a:ext uri="{FF2B5EF4-FFF2-40B4-BE49-F238E27FC236}">
                <a16:creationId xmlns:a16="http://schemas.microsoft.com/office/drawing/2014/main" id="{959EF785-0251-43A8-81E0-21C5AC8C2E71}"/>
              </a:ext>
            </a:extLst>
          </p:cNvPr>
          <p:cNvSpPr>
            <a:spLocks/>
          </p:cNvSpPr>
          <p:nvPr/>
        </p:nvSpPr>
        <p:spPr bwMode="auto">
          <a:xfrm>
            <a:off x="7875985" y="5197079"/>
            <a:ext cx="820043" cy="1086445"/>
          </a:xfrm>
          <a:custGeom>
            <a:avLst/>
            <a:gdLst>
              <a:gd name="T0" fmla="*/ 167330 w 1103"/>
              <a:gd name="T1" fmla="*/ 617115 h 1461"/>
              <a:gd name="T2" fmla="*/ 142746 w 1103"/>
              <a:gd name="T3" fmla="*/ 588559 h 1461"/>
              <a:gd name="T4" fmla="*/ 47582 w 1103"/>
              <a:gd name="T5" fmla="*/ 465612 h 1461"/>
              <a:gd name="T6" fmla="*/ 187948 w 1103"/>
              <a:gd name="T7" fmla="*/ 465612 h 1461"/>
              <a:gd name="T8" fmla="*/ 196672 w 1103"/>
              <a:gd name="T9" fmla="*/ 413261 h 1461"/>
              <a:gd name="T10" fmla="*/ 206188 w 1103"/>
              <a:gd name="T11" fmla="*/ 352184 h 1461"/>
              <a:gd name="T12" fmla="*/ 217290 w 1103"/>
              <a:gd name="T13" fmla="*/ 293486 h 1461"/>
              <a:gd name="T14" fmla="*/ 232358 w 1103"/>
              <a:gd name="T15" fmla="*/ 237962 h 1461"/>
              <a:gd name="T16" fmla="*/ 250598 w 1103"/>
              <a:gd name="T17" fmla="*/ 186404 h 1461"/>
              <a:gd name="T18" fmla="*/ 272803 w 1103"/>
              <a:gd name="T19" fmla="*/ 140398 h 1461"/>
              <a:gd name="T20" fmla="*/ 302145 w 1103"/>
              <a:gd name="T21" fmla="*/ 99944 h 1461"/>
              <a:gd name="T22" fmla="*/ 338624 w 1103"/>
              <a:gd name="T23" fmla="*/ 65836 h 1461"/>
              <a:gd name="T24" fmla="*/ 375104 w 1103"/>
              <a:gd name="T25" fmla="*/ 42833 h 1461"/>
              <a:gd name="T26" fmla="*/ 406825 w 1103"/>
              <a:gd name="T27" fmla="*/ 29349 h 1461"/>
              <a:gd name="T28" fmla="*/ 443304 w 1103"/>
              <a:gd name="T29" fmla="*/ 19830 h 1461"/>
              <a:gd name="T30" fmla="*/ 485335 w 1103"/>
              <a:gd name="T31" fmla="*/ 11105 h 1461"/>
              <a:gd name="T32" fmla="*/ 533710 w 1103"/>
              <a:gd name="T33" fmla="*/ 6346 h 1461"/>
              <a:gd name="T34" fmla="*/ 590015 w 1103"/>
              <a:gd name="T35" fmla="*/ 3173 h 1461"/>
              <a:gd name="T36" fmla="*/ 656630 w 1103"/>
              <a:gd name="T37" fmla="*/ 1586 h 1461"/>
              <a:gd name="T38" fmla="*/ 732760 w 1103"/>
              <a:gd name="T39" fmla="*/ 0 h 1461"/>
              <a:gd name="T40" fmla="*/ 775584 w 1103"/>
              <a:gd name="T41" fmla="*/ 128499 h 1461"/>
              <a:gd name="T42" fmla="*/ 670111 w 1103"/>
              <a:gd name="T43" fmla="*/ 128499 h 1461"/>
              <a:gd name="T44" fmla="*/ 643148 w 1103"/>
              <a:gd name="T45" fmla="*/ 128499 h 1461"/>
              <a:gd name="T46" fmla="*/ 617771 w 1103"/>
              <a:gd name="T47" fmla="*/ 129293 h 1461"/>
              <a:gd name="T48" fmla="*/ 593187 w 1103"/>
              <a:gd name="T49" fmla="*/ 130879 h 1461"/>
              <a:gd name="T50" fmla="*/ 568603 w 1103"/>
              <a:gd name="T51" fmla="*/ 134845 h 1461"/>
              <a:gd name="T52" fmla="*/ 544812 w 1103"/>
              <a:gd name="T53" fmla="*/ 138811 h 1461"/>
              <a:gd name="T54" fmla="*/ 521814 w 1103"/>
              <a:gd name="T55" fmla="*/ 146743 h 1461"/>
              <a:gd name="T56" fmla="*/ 499609 w 1103"/>
              <a:gd name="T57" fmla="*/ 156262 h 1461"/>
              <a:gd name="T58" fmla="*/ 460751 w 1103"/>
              <a:gd name="T59" fmla="*/ 184817 h 1461"/>
              <a:gd name="T60" fmla="*/ 419513 w 1103"/>
              <a:gd name="T61" fmla="*/ 240342 h 1461"/>
              <a:gd name="T62" fmla="*/ 394929 w 1103"/>
              <a:gd name="T63" fmla="*/ 310144 h 1461"/>
              <a:gd name="T64" fmla="*/ 378276 w 1103"/>
              <a:gd name="T65" fmla="*/ 391051 h 1461"/>
              <a:gd name="T66" fmla="*/ 366380 w 1103"/>
              <a:gd name="T67" fmla="*/ 465612 h 1461"/>
              <a:gd name="T68" fmla="*/ 574947 w 1103"/>
              <a:gd name="T69" fmla="*/ 465612 h 1461"/>
              <a:gd name="T70" fmla="*/ 371138 w 1103"/>
              <a:gd name="T71" fmla="*/ 588559 h 1461"/>
              <a:gd name="T72" fmla="*/ 344968 w 1103"/>
              <a:gd name="T73" fmla="*/ 610769 h 1461"/>
              <a:gd name="T74" fmla="*/ 290249 w 1103"/>
              <a:gd name="T75" fmla="*/ 1032755 h 1461"/>
              <a:gd name="T76" fmla="*/ 708177 w 1103"/>
              <a:gd name="T77" fmla="*/ 1032755 h 1461"/>
              <a:gd name="T78" fmla="*/ 733554 w 1103"/>
              <a:gd name="T79" fmla="*/ 1007373 h 1461"/>
              <a:gd name="T80" fmla="*/ 874713 w 1103"/>
              <a:gd name="T81" fmla="*/ 749580 h 1461"/>
              <a:gd name="T82" fmla="*/ 0 w 1103"/>
              <a:gd name="T83" fmla="*/ 1158875 h 1461"/>
              <a:gd name="T84" fmla="*/ 87233 w 1103"/>
              <a:gd name="T85" fmla="*/ 1032755 h 1461"/>
              <a:gd name="T86" fmla="*/ 112610 w 1103"/>
              <a:gd name="T87" fmla="*/ 1010545 h 1461"/>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03" h="1461">
                <a:moveTo>
                  <a:pt x="142" y="1274"/>
                </a:moveTo>
                <a:lnTo>
                  <a:pt x="211" y="778"/>
                </a:lnTo>
                <a:lnTo>
                  <a:pt x="216" y="742"/>
                </a:lnTo>
                <a:lnTo>
                  <a:pt x="180" y="742"/>
                </a:lnTo>
                <a:lnTo>
                  <a:pt x="60" y="742"/>
                </a:lnTo>
                <a:lnTo>
                  <a:pt x="60" y="587"/>
                </a:lnTo>
                <a:lnTo>
                  <a:pt x="210" y="587"/>
                </a:lnTo>
                <a:lnTo>
                  <a:pt x="237" y="587"/>
                </a:lnTo>
                <a:lnTo>
                  <a:pt x="242" y="560"/>
                </a:lnTo>
                <a:lnTo>
                  <a:pt x="248" y="521"/>
                </a:lnTo>
                <a:lnTo>
                  <a:pt x="253" y="482"/>
                </a:lnTo>
                <a:lnTo>
                  <a:pt x="260" y="444"/>
                </a:lnTo>
                <a:lnTo>
                  <a:pt x="267" y="407"/>
                </a:lnTo>
                <a:lnTo>
                  <a:pt x="274" y="370"/>
                </a:lnTo>
                <a:lnTo>
                  <a:pt x="283" y="334"/>
                </a:lnTo>
                <a:lnTo>
                  <a:pt x="293" y="300"/>
                </a:lnTo>
                <a:lnTo>
                  <a:pt x="303" y="268"/>
                </a:lnTo>
                <a:lnTo>
                  <a:pt x="316" y="235"/>
                </a:lnTo>
                <a:lnTo>
                  <a:pt x="329" y="205"/>
                </a:lnTo>
                <a:lnTo>
                  <a:pt x="344" y="177"/>
                </a:lnTo>
                <a:lnTo>
                  <a:pt x="362" y="150"/>
                </a:lnTo>
                <a:lnTo>
                  <a:pt x="381" y="126"/>
                </a:lnTo>
                <a:lnTo>
                  <a:pt x="403" y="103"/>
                </a:lnTo>
                <a:lnTo>
                  <a:pt x="427" y="83"/>
                </a:lnTo>
                <a:lnTo>
                  <a:pt x="455" y="65"/>
                </a:lnTo>
                <a:lnTo>
                  <a:pt x="473" y="54"/>
                </a:lnTo>
                <a:lnTo>
                  <a:pt x="493" y="45"/>
                </a:lnTo>
                <a:lnTo>
                  <a:pt x="513" y="37"/>
                </a:lnTo>
                <a:lnTo>
                  <a:pt x="535" y="30"/>
                </a:lnTo>
                <a:lnTo>
                  <a:pt x="559" y="25"/>
                </a:lnTo>
                <a:lnTo>
                  <a:pt x="584" y="19"/>
                </a:lnTo>
                <a:lnTo>
                  <a:pt x="612" y="14"/>
                </a:lnTo>
                <a:lnTo>
                  <a:pt x="641" y="11"/>
                </a:lnTo>
                <a:lnTo>
                  <a:pt x="673" y="8"/>
                </a:lnTo>
                <a:lnTo>
                  <a:pt x="707" y="6"/>
                </a:lnTo>
                <a:lnTo>
                  <a:pt x="744" y="4"/>
                </a:lnTo>
                <a:lnTo>
                  <a:pt x="785" y="3"/>
                </a:lnTo>
                <a:lnTo>
                  <a:pt x="828" y="2"/>
                </a:lnTo>
                <a:lnTo>
                  <a:pt x="875" y="0"/>
                </a:lnTo>
                <a:lnTo>
                  <a:pt x="924" y="0"/>
                </a:lnTo>
                <a:lnTo>
                  <a:pt x="978" y="0"/>
                </a:lnTo>
                <a:lnTo>
                  <a:pt x="978" y="162"/>
                </a:lnTo>
                <a:lnTo>
                  <a:pt x="861" y="162"/>
                </a:lnTo>
                <a:lnTo>
                  <a:pt x="845" y="162"/>
                </a:lnTo>
                <a:lnTo>
                  <a:pt x="827" y="162"/>
                </a:lnTo>
                <a:lnTo>
                  <a:pt x="811" y="162"/>
                </a:lnTo>
                <a:lnTo>
                  <a:pt x="795" y="163"/>
                </a:lnTo>
                <a:lnTo>
                  <a:pt x="779" y="163"/>
                </a:lnTo>
                <a:lnTo>
                  <a:pt x="763" y="164"/>
                </a:lnTo>
                <a:lnTo>
                  <a:pt x="748" y="165"/>
                </a:lnTo>
                <a:lnTo>
                  <a:pt x="732" y="167"/>
                </a:lnTo>
                <a:lnTo>
                  <a:pt x="717" y="170"/>
                </a:lnTo>
                <a:lnTo>
                  <a:pt x="702" y="172"/>
                </a:lnTo>
                <a:lnTo>
                  <a:pt x="687" y="175"/>
                </a:lnTo>
                <a:lnTo>
                  <a:pt x="672" y="180"/>
                </a:lnTo>
                <a:lnTo>
                  <a:pt x="658" y="185"/>
                </a:lnTo>
                <a:lnTo>
                  <a:pt x="644" y="190"/>
                </a:lnTo>
                <a:lnTo>
                  <a:pt x="630" y="197"/>
                </a:lnTo>
                <a:lnTo>
                  <a:pt x="616" y="205"/>
                </a:lnTo>
                <a:lnTo>
                  <a:pt x="581" y="233"/>
                </a:lnTo>
                <a:lnTo>
                  <a:pt x="552" y="266"/>
                </a:lnTo>
                <a:lnTo>
                  <a:pt x="529" y="303"/>
                </a:lnTo>
                <a:lnTo>
                  <a:pt x="511" y="345"/>
                </a:lnTo>
                <a:lnTo>
                  <a:pt x="498" y="391"/>
                </a:lnTo>
                <a:lnTo>
                  <a:pt x="486" y="440"/>
                </a:lnTo>
                <a:lnTo>
                  <a:pt x="477" y="493"/>
                </a:lnTo>
                <a:lnTo>
                  <a:pt x="468" y="550"/>
                </a:lnTo>
                <a:lnTo>
                  <a:pt x="462" y="587"/>
                </a:lnTo>
                <a:lnTo>
                  <a:pt x="500" y="587"/>
                </a:lnTo>
                <a:lnTo>
                  <a:pt x="725" y="587"/>
                </a:lnTo>
                <a:lnTo>
                  <a:pt x="725" y="742"/>
                </a:lnTo>
                <a:lnTo>
                  <a:pt x="468" y="742"/>
                </a:lnTo>
                <a:lnTo>
                  <a:pt x="439" y="742"/>
                </a:lnTo>
                <a:lnTo>
                  <a:pt x="435" y="770"/>
                </a:lnTo>
                <a:lnTo>
                  <a:pt x="371" y="1266"/>
                </a:lnTo>
                <a:lnTo>
                  <a:pt x="366" y="1302"/>
                </a:lnTo>
                <a:lnTo>
                  <a:pt x="402" y="1302"/>
                </a:lnTo>
                <a:lnTo>
                  <a:pt x="893" y="1302"/>
                </a:lnTo>
                <a:lnTo>
                  <a:pt x="925" y="1302"/>
                </a:lnTo>
                <a:lnTo>
                  <a:pt x="925" y="1270"/>
                </a:lnTo>
                <a:lnTo>
                  <a:pt x="925" y="945"/>
                </a:lnTo>
                <a:lnTo>
                  <a:pt x="1103" y="945"/>
                </a:lnTo>
                <a:lnTo>
                  <a:pt x="1103" y="1461"/>
                </a:lnTo>
                <a:lnTo>
                  <a:pt x="0" y="1461"/>
                </a:lnTo>
                <a:lnTo>
                  <a:pt x="0" y="1302"/>
                </a:lnTo>
                <a:lnTo>
                  <a:pt x="110" y="1302"/>
                </a:lnTo>
                <a:lnTo>
                  <a:pt x="138" y="1302"/>
                </a:lnTo>
                <a:lnTo>
                  <a:pt x="142" y="127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Tree>
    <p:custDataLst>
      <p:tags r:id="rId1"/>
    </p:custDataLst>
  </p:cSld>
  <p:clrMapOvr>
    <a:masterClrMapping/>
  </p:clrMapOvr>
  <p:transition advTm="48725">
    <p:cover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65539">
                                            <p:txEl>
                                              <p:pRg st="0" end="0"/>
                                            </p:txEl>
                                          </p:spTgt>
                                        </p:tgtEl>
                                        <p:attrNameLst>
                                          <p:attrName>style.visibility</p:attrName>
                                        </p:attrNameLst>
                                      </p:cBhvr>
                                      <p:to>
                                        <p:strVal val="visible"/>
                                      </p:to>
                                    </p:set>
                                    <p:animEffect transition="in" filter="barn(outVertical)">
                                      <p:cBhvr>
                                        <p:cTn id="7" dur="500"/>
                                        <p:tgtEl>
                                          <p:spTgt spid="6553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37" fill="hold" grpId="0" nodeType="clickEffect">
                                  <p:stCondLst>
                                    <p:cond delay="0"/>
                                  </p:stCondLst>
                                  <p:childTnLst>
                                    <p:set>
                                      <p:cBhvr>
                                        <p:cTn id="11" dur="1" fill="hold">
                                          <p:stCondLst>
                                            <p:cond delay="0"/>
                                          </p:stCondLst>
                                        </p:cTn>
                                        <p:tgtEl>
                                          <p:spTgt spid="65539">
                                            <p:txEl>
                                              <p:pRg st="1" end="1"/>
                                            </p:txEl>
                                          </p:spTgt>
                                        </p:tgtEl>
                                        <p:attrNameLst>
                                          <p:attrName>style.visibility</p:attrName>
                                        </p:attrNameLst>
                                      </p:cBhvr>
                                      <p:to>
                                        <p:strVal val="visible"/>
                                      </p:to>
                                    </p:set>
                                    <p:animEffect transition="in" filter="barn(outVertical)">
                                      <p:cBhvr>
                                        <p:cTn id="12" dur="500"/>
                                        <p:tgtEl>
                                          <p:spTgt spid="65539">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6" presetClass="entr" presetSubtype="37" fill="hold" grpId="0" nodeType="clickEffect">
                                  <p:stCondLst>
                                    <p:cond delay="0"/>
                                  </p:stCondLst>
                                  <p:childTnLst>
                                    <p:set>
                                      <p:cBhvr>
                                        <p:cTn id="16" dur="1" fill="hold">
                                          <p:stCondLst>
                                            <p:cond delay="0"/>
                                          </p:stCondLst>
                                        </p:cTn>
                                        <p:tgtEl>
                                          <p:spTgt spid="65539">
                                            <p:txEl>
                                              <p:pRg st="2" end="2"/>
                                            </p:txEl>
                                          </p:spTgt>
                                        </p:tgtEl>
                                        <p:attrNameLst>
                                          <p:attrName>style.visibility</p:attrName>
                                        </p:attrNameLst>
                                      </p:cBhvr>
                                      <p:to>
                                        <p:strVal val="visible"/>
                                      </p:to>
                                    </p:set>
                                    <p:animEffect transition="in" filter="barn(outVertical)">
                                      <p:cBhvr>
                                        <p:cTn id="17" dur="500"/>
                                        <p:tgtEl>
                                          <p:spTgt spid="6553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9" grpId="0" build="p"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2.3"/>
</p:tagLst>
</file>

<file path=ppt/tags/tag2.xml><?xml version="1.0" encoding="utf-8"?>
<p:tagLst xmlns:a="http://schemas.openxmlformats.org/drawingml/2006/main" xmlns:r="http://schemas.openxmlformats.org/officeDocument/2006/relationships" xmlns:p="http://schemas.openxmlformats.org/presentationml/2006/main">
  <p:tag name="TIMING" val="|1.3|8.1|2.2"/>
</p:tagLst>
</file>

<file path=ppt/tags/tag3.xml><?xml version="1.0" encoding="utf-8"?>
<p:tagLst xmlns:a="http://schemas.openxmlformats.org/drawingml/2006/main" xmlns:r="http://schemas.openxmlformats.org/officeDocument/2006/relationships" xmlns:p="http://schemas.openxmlformats.org/presentationml/2006/main">
  <p:tag name="TIMING" val="|3.5"/>
</p:tagLst>
</file>

<file path=ppt/tags/tag4.xml><?xml version="1.0" encoding="utf-8"?>
<p:tagLst xmlns:a="http://schemas.openxmlformats.org/drawingml/2006/main" xmlns:r="http://schemas.openxmlformats.org/officeDocument/2006/relationships" xmlns:p="http://schemas.openxmlformats.org/presentationml/2006/main">
  <p:tag name="TIMING" val="|2.4|3.6|10.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1372</TotalTime>
  <Words>2146</Words>
  <Application>Microsoft Office PowerPoint</Application>
  <PresentationFormat>Widescreen</PresentationFormat>
  <Paragraphs>557</Paragraphs>
  <Slides>50</Slides>
  <Notes>42</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2</vt:i4>
      </vt:variant>
      <vt:variant>
        <vt:lpstr>Slide Titles</vt:lpstr>
      </vt:variant>
      <vt:variant>
        <vt:i4>50</vt:i4>
      </vt:variant>
    </vt:vector>
  </HeadingPairs>
  <TitlesOfParts>
    <vt:vector size="61" baseType="lpstr">
      <vt:lpstr>Arial</vt:lpstr>
      <vt:lpstr>Arial Black</vt:lpstr>
      <vt:lpstr>Calibri</vt:lpstr>
      <vt:lpstr>Calibri Light</vt:lpstr>
      <vt:lpstr>Monotype Sorts</vt:lpstr>
      <vt:lpstr>Tajawal Medium</vt:lpstr>
      <vt:lpstr>Times New Roman</vt:lpstr>
      <vt:lpstr>Wingdings</vt:lpstr>
      <vt:lpstr>Office Theme</vt:lpstr>
      <vt:lpstr>Clip</vt:lpstr>
      <vt:lpstr>Micrografx Windows Draw 5.0 Drawing</vt:lpstr>
      <vt:lpstr>PowerPoint Presentation</vt:lpstr>
      <vt:lpstr>PowerPoint Presentation</vt:lpstr>
      <vt:lpstr>PowerPoint Presentation</vt:lpstr>
      <vt:lpstr>PowerPoint Presentation</vt:lpstr>
      <vt:lpstr>Building Blocks of Analysis</vt:lpstr>
      <vt:lpstr>PowerPoint Presentation</vt:lpstr>
      <vt:lpstr>Allowance Method</vt:lpstr>
      <vt:lpstr>Estimating Bad Debts Expense</vt:lpstr>
      <vt:lpstr>Plant Assets</vt:lpstr>
      <vt:lpstr>Statement of Cash Flows</vt:lpstr>
      <vt:lpstr>Capital Structure and Dividend Policy Decisions</vt:lpstr>
      <vt:lpstr>Capital Structure</vt:lpstr>
      <vt:lpstr>Target Capital Structure</vt:lpstr>
      <vt:lpstr>Factors Influence Capital Structure Decisions</vt:lpstr>
      <vt:lpstr>PowerPoint Presentation</vt:lpstr>
      <vt:lpstr>PowerPoint Presentation</vt:lpstr>
      <vt:lpstr>PowerPoint Presentation</vt:lpstr>
      <vt:lpstr>PowerPoint Presentation</vt:lpstr>
      <vt:lpst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Hamouda</cp:lastModifiedBy>
  <cp:revision>32</cp:revision>
  <dcterms:created xsi:type="dcterms:W3CDTF">2021-08-03T13:03:26Z</dcterms:created>
  <dcterms:modified xsi:type="dcterms:W3CDTF">2022-08-05T13:42:33Z</dcterms:modified>
</cp:coreProperties>
</file>