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charts/chart2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91" r:id="rId3"/>
    <p:sldId id="274" r:id="rId4"/>
    <p:sldId id="275" r:id="rId5"/>
    <p:sldId id="292" r:id="rId6"/>
    <p:sldId id="293" r:id="rId7"/>
    <p:sldId id="294" r:id="rId8"/>
    <p:sldId id="278" r:id="rId9"/>
    <p:sldId id="281" r:id="rId10"/>
    <p:sldId id="282" r:id="rId11"/>
    <p:sldId id="295" r:id="rId12"/>
    <p:sldId id="284" r:id="rId13"/>
    <p:sldId id="285" r:id="rId14"/>
    <p:sldId id="286" r:id="rId15"/>
    <p:sldId id="287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4610"/>
  </p:normalViewPr>
  <p:slideViewPr>
    <p:cSldViewPr snapToGrid="0" snapToObjects="1">
      <p:cViewPr varScale="1">
        <p:scale>
          <a:sx n="76" d="100"/>
          <a:sy n="76" d="100"/>
        </p:scale>
        <p:origin x="304" y="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 b="0" i="0" u="none" strike="noStrike">
                <a:solidFill>
                  <a:srgbClr val="0B3C5D"/>
                </a:solidFill>
                <a:latin typeface="Arial"/>
              </a:defRPr>
            </a:pPr>
            <a:r>
              <a:rPr lang="en-US" sz="1300" b="0" i="0" u="none" strike="noStrike">
                <a:solidFill>
                  <a:srgbClr val="0B3C5D"/>
                </a:solidFill>
                <a:latin typeface="Arial"/>
              </a:rPr>
              <a:t>Train / Validation / Test Split</a:t>
            </a: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Split</c:v>
                </c:pt>
              </c:strCache>
            </c:strRef>
          </c:tx>
          <c:spPr>
            <a:solidFill>
              <a:schemeClr val="accent1"/>
            </a:solidFill>
            <a:ln w="9525" cap="flat">
              <a:solidFill>
                <a:srgbClr val="F9F9F9"/>
              </a:solidFill>
              <a:prstDash val="solid"/>
              <a:round/>
            </a:ln>
            <a:effectLst/>
          </c:spPr>
          <c:dPt>
            <c:idx val="0"/>
            <c:bubble3D val="0"/>
            <c:spPr>
              <a:solidFill>
                <a:srgbClr val="0B3C5D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1-5DBB-4079-ACCD-A82B371A30F2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3-5DBB-4079-ACCD-A82B371A30F2}"/>
              </c:ext>
            </c:extLst>
          </c:dPt>
          <c:dPt>
            <c:idx val="2"/>
            <c:bubble3D val="0"/>
            <c:spPr>
              <a:solidFill>
                <a:srgbClr val="002060"/>
              </a:solidFill>
              <a:effectLst/>
            </c:spPr>
            <c:extLst>
              <c:ext xmlns:c16="http://schemas.microsoft.com/office/drawing/2014/chart" uri="{C3380CC4-5D6E-409C-BE32-E72D297353CC}">
                <c16:uniqueId val="{00000005-5DBB-4079-ACCD-A82B371A30F2}"/>
              </c:ext>
            </c:extLst>
          </c:dPt>
          <c:dLbls>
            <c:dLbl>
              <c:idx val="0"/>
              <c:layout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DBB-4079-ACCD-A82B371A30F2}"/>
                </c:ext>
              </c:extLst>
            </c:dLbl>
            <c:dLbl>
              <c:idx val="1"/>
              <c:layout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5DBB-4079-ACCD-A82B371A30F2}"/>
                </c:ext>
              </c:extLst>
            </c:dLbl>
            <c:dLbl>
              <c:idx val="2"/>
              <c:layout/>
              <c:numFmt formatCode="0%" sourceLinked="0"/>
              <c:spPr/>
              <c:txPr>
                <a:bodyPr/>
                <a:lstStyle/>
                <a:p>
                  <a:pPr>
                    <a:defRPr sz="1100" b="1" i="0" u="none" strike="noStrike">
                      <a:solidFill>
                        <a:srgbClr val="FFFFFF"/>
                      </a:solidFill>
                      <a:latin typeface="Arial"/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5DBB-4079-ACCD-A82B371A30F2}"/>
                </c:ext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 i="0" u="none" strike="noStrike">
                    <a:solidFill>
                      <a:srgbClr val="000000"/>
                    </a:solidFill>
                    <a:latin typeface="Arial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Training (70%)</c:v>
                </c:pt>
                <c:pt idx="1">
                  <c:v>Validation (10%)</c:v>
                </c:pt>
                <c:pt idx="2">
                  <c:v>Testing (20%)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1760</c:v>
                </c:pt>
                <c:pt idx="1">
                  <c:v>251</c:v>
                </c:pt>
                <c:pt idx="2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DBB-4079-ACCD-A82B371A30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txPr>
        <a:bodyPr/>
        <a:lstStyle/>
        <a:p>
          <a:pPr>
            <a:defRPr sz="1100">
              <a:solidFill>
                <a:srgbClr val="1B2430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300" b="0" i="0" u="none" strike="noStrike">
                <a:solidFill>
                  <a:srgbClr val="0B3C5D"/>
                </a:solidFill>
                <a:latin typeface="Arial"/>
              </a:defRPr>
            </a:pPr>
            <a:r>
              <a:rPr lang="en-US" sz="1300" b="0" i="0" u="none" strike="noStrike">
                <a:solidFill>
                  <a:srgbClr val="0B3C5D"/>
                </a:solidFill>
                <a:latin typeface="Arial"/>
              </a:rPr>
              <a:t>Train / Validation / Test Split</a:t>
            </a:r>
          </a:p>
        </c:rich>
      </c:tx>
      <c:layout/>
      <c:overlay val="0"/>
    </c:title>
    <c:autoTitleDeleted val="0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txPr>
        <a:bodyPr/>
        <a:lstStyle/>
        <a:p>
          <a:pPr>
            <a:defRPr sz="1100">
              <a:solidFill>
                <a:srgbClr val="1B2430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8904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63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human problem first. The goal is not just classification; it is reducing communication barriers for Deaf and Mute individuals by converting visual hand gestures into text.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586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defines the gap. Emphasize that the study is not merely another model test, but a controlled comparison that also considers practical deployment metrics and a working application.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86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slide defines the gap. Emphasize that the study is not merely another model test, but a controlled comparison that also considers practical deployment metrics and a working application.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9596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dataset: 36 classes, letters a-z and digits 0-9, 2,515 images. Highlight that the test set has 504 images, 14 per class, and was not augmented.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171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the dataset: 36 classes, letters a-z and digits 0-9, 2,515 images. Highlight that the test set has 504 images, 14 per class, and was not augmented.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0673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most important point here is fairness: all six models were evaluated on the same 504-image test set and same GPU with comparable settings.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304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not read every number. Focus on the separation between transformer-based models and CNN baselines. State that the Hybrid model reached the highest accuracy.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293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 not read every number. Focus on the separation between transformer-based models and CNN baselines. State that the Hybrid model reached the highest accuracy.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03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is one of the strongest findings. Explain that Swin was unexpectedly the fastest overall, so the practical recommendation is not simply “choose a CNN for speed.”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640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that the Gradio app is a demonstration, not the main scientific contribution. It shows how single-letter recognition can support word formation and spelling correction.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973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Summarize the study in less than one minute: Hybrid is most accurate, Swin is most practical, and the work can be extended to dynamic gestures and video conferencing.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605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Thank the committee and invite questions. Keep this slide on screen during the question period.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141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STER">
    <p:bg>
      <p:bgPr>
        <a:solidFill>
          <a:srgbClr val="F8FB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548640" y="6446520"/>
            <a:ext cx="11155680" cy="0"/>
          </a:xfrm>
          <a:prstGeom prst="line">
            <a:avLst/>
          </a:prstGeom>
          <a:noFill/>
          <a:ln w="6350">
            <a:solidFill>
              <a:srgbClr val="D6E4F0"/>
            </a:solidFill>
            <a:prstDash val="solid"/>
          </a:ln>
        </p:spPr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33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18" Type="http://schemas.openxmlformats.org/officeDocument/2006/relationships/image" Target="../media/image27.png"/><Relationship Id="rId3" Type="http://schemas.openxmlformats.org/officeDocument/2006/relationships/image" Target="../media/image4.png"/><Relationship Id="rId21" Type="http://schemas.openxmlformats.org/officeDocument/2006/relationships/image" Target="../media/image30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17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25.png"/><Relationship Id="rId20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24" Type="http://schemas.openxmlformats.org/officeDocument/2006/relationships/image" Target="../media/image33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23" Type="http://schemas.openxmlformats.org/officeDocument/2006/relationships/image" Target="../media/image32.png"/><Relationship Id="rId10" Type="http://schemas.openxmlformats.org/officeDocument/2006/relationships/image" Target="../media/image19.png"/><Relationship Id="rId19" Type="http://schemas.openxmlformats.org/officeDocument/2006/relationships/image" Target="../media/image28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Relationship Id="rId22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chart" Target="../charts/char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12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chart" Target="../charts/chart2.xml"/><Relationship Id="rId9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5" y="8403"/>
            <a:ext cx="12192000" cy="6858000"/>
          </a:xfrm>
          <a:prstGeom prst="rect">
            <a:avLst/>
          </a:prstGeom>
        </p:spPr>
      </p:pic>
      <p:pic>
        <p:nvPicPr>
          <p:cNvPr id="3" name="Image 1" descr="image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5640" y="201168"/>
            <a:ext cx="1243584" cy="569687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274320" y="621792"/>
            <a:ext cx="7973568" cy="6126480"/>
          </a:xfrm>
          <a:prstGeom prst="rect">
            <a:avLst/>
          </a:prstGeom>
          <a:noFill/>
          <a:ln/>
          <a:effectLst>
            <a:outerShdw blurRad="38100" dist="25400" dir="2700000" algn="bl" rotWithShape="0">
              <a:srgbClr val="000000">
                <a:alpha val="40000"/>
              </a:srgbClr>
            </a:outerShdw>
          </a:effectLst>
        </p:spPr>
        <p:txBody>
          <a:bodyPr wrap="square" rtlCol="0" anchor="t"/>
          <a:lstStyle/>
          <a:p>
            <a:pPr marL="0" indent="0">
              <a:lnSpc>
                <a:spcPct val="100000"/>
              </a:lnSpc>
              <a:buNone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Study of Deep Learning Models for American Sign Language Fingerspelling Recognition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9DC3E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Master's Thesis Presentation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Prepared By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Anas Alzain			ID: 453001724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Mohammed Alqathmi		ID: 253001437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Dr. Hager Saleh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College of Informatics</a:t>
            </a:r>
            <a:endParaRPr lang="en-US" sz="3600" dirty="0"/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 Comoros</a:t>
            </a:r>
            <a:endParaRPr lang="en-US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images/hand_watermark_ref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8193" y="1325880"/>
            <a:ext cx="2763462" cy="493776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11475720" y="6263640"/>
            <a:ext cx="1280160" cy="1280160"/>
          </a:xfrm>
          <a:prstGeom prst="roundRect">
            <a:avLst>
              <a:gd name="adj" fmla="val 25000"/>
            </a:avLst>
          </a:prstGeom>
          <a:solidFill>
            <a:srgbClr val="1450C4"/>
          </a:solidFill>
          <a:ln/>
        </p:spPr>
      </p:sp>
      <p:sp>
        <p:nvSpPr>
          <p:cNvPr id="4" name="Text 1"/>
          <p:cNvSpPr/>
          <p:nvPr/>
        </p:nvSpPr>
        <p:spPr>
          <a:xfrm>
            <a:off x="548640" y="164592"/>
            <a:ext cx="4114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0C1B4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Agenda</a:t>
            </a:r>
            <a:endParaRPr lang="en-US" sz="3400" dirty="0"/>
          </a:p>
        </p:txBody>
      </p:sp>
      <p:sp>
        <p:nvSpPr>
          <p:cNvPr id="5" name="Shape 2"/>
          <p:cNvSpPr/>
          <p:nvPr/>
        </p:nvSpPr>
        <p:spPr>
          <a:xfrm>
            <a:off x="594360" y="868680"/>
            <a:ext cx="2834640" cy="0"/>
          </a:xfrm>
          <a:prstGeom prst="line">
            <a:avLst/>
          </a:prstGeom>
          <a:noFill/>
          <a:ln w="19050">
            <a:solidFill>
              <a:srgbClr val="1450C4"/>
            </a:solidFill>
            <a:prstDash val="solid"/>
          </a:ln>
        </p:spPr>
      </p:sp>
      <p:pic>
        <p:nvPicPr>
          <p:cNvPr id="6" name="Image 1" descr="images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3001" y="384048"/>
            <a:ext cx="1205773" cy="568853"/>
          </a:xfrm>
          <a:prstGeom prst="rect">
            <a:avLst/>
          </a:prstGeom>
        </p:spPr>
      </p:pic>
      <p:sp>
        <p:nvSpPr>
          <p:cNvPr id="7" name="Shape 3"/>
          <p:cNvSpPr/>
          <p:nvPr/>
        </p:nvSpPr>
        <p:spPr>
          <a:xfrm>
            <a:off x="868680" y="1600200"/>
            <a:ext cx="0" cy="4224528"/>
          </a:xfrm>
          <a:prstGeom prst="line">
            <a:avLst/>
          </a:prstGeom>
          <a:noFill/>
          <a:ln w="25400">
            <a:solidFill>
              <a:srgbClr val="C7D2E8"/>
            </a:solidFill>
            <a:prstDash val="solid"/>
          </a:ln>
        </p:spPr>
      </p:sp>
      <p:sp>
        <p:nvSpPr>
          <p:cNvPr id="8" name="Shape 4"/>
          <p:cNvSpPr/>
          <p:nvPr/>
        </p:nvSpPr>
        <p:spPr>
          <a:xfrm>
            <a:off x="685800" y="141732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9" name="Text 5"/>
          <p:cNvSpPr/>
          <p:nvPr/>
        </p:nvSpPr>
        <p:spPr>
          <a:xfrm>
            <a:off x="685800" y="14173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950" dirty="0"/>
          </a:p>
        </p:txBody>
      </p:sp>
      <p:sp>
        <p:nvSpPr>
          <p:cNvPr id="10" name="Text 6"/>
          <p:cNvSpPr/>
          <p:nvPr/>
        </p:nvSpPr>
        <p:spPr>
          <a:xfrm>
            <a:off x="1307592" y="138988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Overview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685800" y="202082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685800" y="20208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950" dirty="0"/>
          </a:p>
        </p:txBody>
      </p:sp>
      <p:sp>
        <p:nvSpPr>
          <p:cNvPr id="13" name="Text 9"/>
          <p:cNvSpPr/>
          <p:nvPr/>
        </p:nvSpPr>
        <p:spPr>
          <a:xfrm>
            <a:off x="1307592" y="199339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685800" y="262432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5" name="Text 11"/>
          <p:cNvSpPr/>
          <p:nvPr/>
        </p:nvSpPr>
        <p:spPr>
          <a:xfrm>
            <a:off x="685800" y="26243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50" dirty="0"/>
          </a:p>
        </p:txBody>
      </p:sp>
      <p:sp>
        <p:nvSpPr>
          <p:cNvPr id="16" name="Text 12"/>
          <p:cNvSpPr/>
          <p:nvPr/>
        </p:nvSpPr>
        <p:spPr>
          <a:xfrm>
            <a:off x="1307592" y="259689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685800" y="3227832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18" name="Text 14"/>
          <p:cNvSpPr/>
          <p:nvPr/>
        </p:nvSpPr>
        <p:spPr>
          <a:xfrm>
            <a:off x="685800" y="32278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50" dirty="0"/>
          </a:p>
        </p:txBody>
      </p:sp>
      <p:sp>
        <p:nvSpPr>
          <p:cNvPr id="19" name="Text 15"/>
          <p:cNvSpPr/>
          <p:nvPr/>
        </p:nvSpPr>
        <p:spPr>
          <a:xfrm>
            <a:off x="1307592" y="3200400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Gap</a:t>
            </a:r>
            <a:endParaRPr lang="en-US" sz="1250" dirty="0"/>
          </a:p>
        </p:txBody>
      </p:sp>
      <p:sp>
        <p:nvSpPr>
          <p:cNvPr id="20" name="Shape 16"/>
          <p:cNvSpPr/>
          <p:nvPr/>
        </p:nvSpPr>
        <p:spPr>
          <a:xfrm>
            <a:off x="685800" y="3831336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1" name="Text 17"/>
          <p:cNvSpPr/>
          <p:nvPr/>
        </p:nvSpPr>
        <p:spPr>
          <a:xfrm>
            <a:off x="685800" y="38313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950" dirty="0"/>
          </a:p>
        </p:txBody>
      </p:sp>
      <p:sp>
        <p:nvSpPr>
          <p:cNvPr id="22" name="Text 18"/>
          <p:cNvSpPr/>
          <p:nvPr/>
        </p:nvSpPr>
        <p:spPr>
          <a:xfrm>
            <a:off x="1307592" y="3803904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Objectives and Contributions</a:t>
            </a:r>
            <a:endParaRPr lang="en-US" sz="1250" dirty="0"/>
          </a:p>
        </p:txBody>
      </p:sp>
      <p:sp>
        <p:nvSpPr>
          <p:cNvPr id="23" name="Shape 19"/>
          <p:cNvSpPr/>
          <p:nvPr/>
        </p:nvSpPr>
        <p:spPr>
          <a:xfrm>
            <a:off x="685800" y="443484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4" name="Text 20"/>
          <p:cNvSpPr/>
          <p:nvPr/>
        </p:nvSpPr>
        <p:spPr>
          <a:xfrm>
            <a:off x="685800" y="44348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950" dirty="0"/>
          </a:p>
        </p:txBody>
      </p:sp>
      <p:sp>
        <p:nvSpPr>
          <p:cNvPr id="25" name="Text 21"/>
          <p:cNvSpPr/>
          <p:nvPr/>
        </p:nvSpPr>
        <p:spPr>
          <a:xfrm>
            <a:off x="1307592" y="440740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and Data Preparation</a:t>
            </a:r>
            <a:endParaRPr lang="en-US" sz="1250" dirty="0"/>
          </a:p>
        </p:txBody>
      </p:sp>
      <p:sp>
        <p:nvSpPr>
          <p:cNvPr id="26" name="Shape 22"/>
          <p:cNvSpPr/>
          <p:nvPr/>
        </p:nvSpPr>
        <p:spPr>
          <a:xfrm>
            <a:off x="685800" y="503834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27" name="Text 23"/>
          <p:cNvSpPr/>
          <p:nvPr/>
        </p:nvSpPr>
        <p:spPr>
          <a:xfrm>
            <a:off x="685800" y="50383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50" dirty="0"/>
          </a:p>
        </p:txBody>
      </p:sp>
      <p:sp>
        <p:nvSpPr>
          <p:cNvPr id="28" name="Text 24"/>
          <p:cNvSpPr/>
          <p:nvPr/>
        </p:nvSpPr>
        <p:spPr>
          <a:xfrm>
            <a:off x="1307592" y="501091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Augmentation and Preprocessing</a:t>
            </a:r>
            <a:endParaRPr lang="en-US" sz="1250" dirty="0"/>
          </a:p>
        </p:txBody>
      </p:sp>
      <p:sp>
        <p:nvSpPr>
          <p:cNvPr id="29" name="Shape 25"/>
          <p:cNvSpPr/>
          <p:nvPr/>
        </p:nvSpPr>
        <p:spPr>
          <a:xfrm>
            <a:off x="685800" y="564184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0" name="Text 26"/>
          <p:cNvSpPr/>
          <p:nvPr/>
        </p:nvSpPr>
        <p:spPr>
          <a:xfrm>
            <a:off x="685800" y="564184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50" dirty="0"/>
          </a:p>
        </p:txBody>
      </p:sp>
      <p:sp>
        <p:nvSpPr>
          <p:cNvPr id="31" name="Text 27"/>
          <p:cNvSpPr/>
          <p:nvPr/>
        </p:nvSpPr>
        <p:spPr>
          <a:xfrm>
            <a:off x="1307592" y="561441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Models and Architectures</a:t>
            </a:r>
            <a:endParaRPr lang="en-US" sz="1250" dirty="0"/>
          </a:p>
        </p:txBody>
      </p:sp>
      <p:sp>
        <p:nvSpPr>
          <p:cNvPr id="32" name="Shape 28"/>
          <p:cNvSpPr/>
          <p:nvPr/>
        </p:nvSpPr>
        <p:spPr>
          <a:xfrm>
            <a:off x="6537960" y="1600200"/>
            <a:ext cx="0" cy="4224528"/>
          </a:xfrm>
          <a:prstGeom prst="line">
            <a:avLst/>
          </a:prstGeom>
          <a:noFill/>
          <a:ln w="25400">
            <a:solidFill>
              <a:srgbClr val="C7D2E8"/>
            </a:solidFill>
            <a:prstDash val="solid"/>
          </a:ln>
        </p:spPr>
      </p:sp>
      <p:sp>
        <p:nvSpPr>
          <p:cNvPr id="33" name="Shape 29"/>
          <p:cNvSpPr/>
          <p:nvPr/>
        </p:nvSpPr>
        <p:spPr>
          <a:xfrm>
            <a:off x="6355080" y="141732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4" name="Text 30"/>
          <p:cNvSpPr/>
          <p:nvPr/>
        </p:nvSpPr>
        <p:spPr>
          <a:xfrm>
            <a:off x="6355080" y="141732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950" dirty="0"/>
          </a:p>
        </p:txBody>
      </p:sp>
      <p:sp>
        <p:nvSpPr>
          <p:cNvPr id="35" name="Text 31"/>
          <p:cNvSpPr/>
          <p:nvPr/>
        </p:nvSpPr>
        <p:spPr>
          <a:xfrm>
            <a:off x="6976872" y="138988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Hybrid MobileNetV2-Swin Architecture</a:t>
            </a:r>
            <a:endParaRPr lang="en-US" sz="1250" dirty="0"/>
          </a:p>
        </p:txBody>
      </p:sp>
      <p:sp>
        <p:nvSpPr>
          <p:cNvPr id="36" name="Shape 32"/>
          <p:cNvSpPr/>
          <p:nvPr/>
        </p:nvSpPr>
        <p:spPr>
          <a:xfrm>
            <a:off x="6355080" y="202082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37" name="Text 33"/>
          <p:cNvSpPr/>
          <p:nvPr/>
        </p:nvSpPr>
        <p:spPr>
          <a:xfrm>
            <a:off x="6355080" y="202082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50" dirty="0"/>
          </a:p>
        </p:txBody>
      </p:sp>
      <p:sp>
        <p:nvSpPr>
          <p:cNvPr id="38" name="Text 34"/>
          <p:cNvSpPr/>
          <p:nvPr/>
        </p:nvSpPr>
        <p:spPr>
          <a:xfrm>
            <a:off x="6976872" y="199339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Setup and Training Configuration</a:t>
            </a:r>
            <a:endParaRPr lang="en-US" sz="1250" dirty="0"/>
          </a:p>
        </p:txBody>
      </p:sp>
      <p:sp>
        <p:nvSpPr>
          <p:cNvPr id="39" name="Shape 35"/>
          <p:cNvSpPr/>
          <p:nvPr/>
        </p:nvSpPr>
        <p:spPr>
          <a:xfrm>
            <a:off x="6355080" y="262432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0" name="Text 36"/>
          <p:cNvSpPr/>
          <p:nvPr/>
        </p:nvSpPr>
        <p:spPr>
          <a:xfrm>
            <a:off x="6355080" y="262432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950" dirty="0"/>
          </a:p>
        </p:txBody>
      </p:sp>
      <p:sp>
        <p:nvSpPr>
          <p:cNvPr id="41" name="Text 37"/>
          <p:cNvSpPr/>
          <p:nvPr/>
        </p:nvSpPr>
        <p:spPr>
          <a:xfrm>
            <a:off x="6976872" y="259689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Evaluation Metrics</a:t>
            </a:r>
            <a:endParaRPr lang="en-US" sz="1250" dirty="0"/>
          </a:p>
        </p:txBody>
      </p:sp>
      <p:sp>
        <p:nvSpPr>
          <p:cNvPr id="42" name="Shape 38"/>
          <p:cNvSpPr/>
          <p:nvPr/>
        </p:nvSpPr>
        <p:spPr>
          <a:xfrm>
            <a:off x="6355080" y="3227832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3" name="Text 39"/>
          <p:cNvSpPr/>
          <p:nvPr/>
        </p:nvSpPr>
        <p:spPr>
          <a:xfrm>
            <a:off x="6355080" y="3227832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50" dirty="0"/>
          </a:p>
        </p:txBody>
      </p:sp>
      <p:sp>
        <p:nvSpPr>
          <p:cNvPr id="44" name="Text 40"/>
          <p:cNvSpPr/>
          <p:nvPr/>
        </p:nvSpPr>
        <p:spPr>
          <a:xfrm>
            <a:off x="6976872" y="3200400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Performance Comparison and Results Analysis</a:t>
            </a:r>
            <a:endParaRPr lang="en-US" sz="1250" dirty="0"/>
          </a:p>
        </p:txBody>
      </p:sp>
      <p:sp>
        <p:nvSpPr>
          <p:cNvPr id="45" name="Shape 41"/>
          <p:cNvSpPr/>
          <p:nvPr/>
        </p:nvSpPr>
        <p:spPr>
          <a:xfrm>
            <a:off x="6355080" y="3831336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6" name="Text 42"/>
          <p:cNvSpPr/>
          <p:nvPr/>
        </p:nvSpPr>
        <p:spPr>
          <a:xfrm>
            <a:off x="6355080" y="3831336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950" dirty="0"/>
          </a:p>
        </p:txBody>
      </p:sp>
      <p:sp>
        <p:nvSpPr>
          <p:cNvPr id="47" name="Text 43"/>
          <p:cNvSpPr/>
          <p:nvPr/>
        </p:nvSpPr>
        <p:spPr>
          <a:xfrm>
            <a:off x="6976872" y="3803904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Error Analysis and Discussion</a:t>
            </a:r>
            <a:endParaRPr lang="en-US" sz="1250" dirty="0"/>
          </a:p>
        </p:txBody>
      </p:sp>
      <p:sp>
        <p:nvSpPr>
          <p:cNvPr id="48" name="Shape 44"/>
          <p:cNvSpPr/>
          <p:nvPr/>
        </p:nvSpPr>
        <p:spPr>
          <a:xfrm>
            <a:off x="6355080" y="4434840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49" name="Text 45"/>
          <p:cNvSpPr/>
          <p:nvPr/>
        </p:nvSpPr>
        <p:spPr>
          <a:xfrm>
            <a:off x="6355080" y="4434840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50" dirty="0"/>
          </a:p>
        </p:txBody>
      </p:sp>
      <p:sp>
        <p:nvSpPr>
          <p:cNvPr id="50" name="Text 46"/>
          <p:cNvSpPr/>
          <p:nvPr/>
        </p:nvSpPr>
        <p:spPr>
          <a:xfrm>
            <a:off x="6976872" y="4407408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ASL Recognition Application Demonstration</a:t>
            </a:r>
            <a:endParaRPr lang="en-US" sz="1250" dirty="0"/>
          </a:p>
        </p:txBody>
      </p:sp>
      <p:sp>
        <p:nvSpPr>
          <p:cNvPr id="51" name="Shape 47"/>
          <p:cNvSpPr/>
          <p:nvPr/>
        </p:nvSpPr>
        <p:spPr>
          <a:xfrm>
            <a:off x="6355080" y="5038344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52" name="Text 48"/>
          <p:cNvSpPr/>
          <p:nvPr/>
        </p:nvSpPr>
        <p:spPr>
          <a:xfrm>
            <a:off x="6355080" y="5038344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950" dirty="0"/>
          </a:p>
        </p:txBody>
      </p:sp>
      <p:sp>
        <p:nvSpPr>
          <p:cNvPr id="53" name="Text 49"/>
          <p:cNvSpPr/>
          <p:nvPr/>
        </p:nvSpPr>
        <p:spPr>
          <a:xfrm>
            <a:off x="6976872" y="5010912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 and Future Work</a:t>
            </a:r>
            <a:endParaRPr lang="en-US" sz="1250" dirty="0"/>
          </a:p>
        </p:txBody>
      </p:sp>
      <p:sp>
        <p:nvSpPr>
          <p:cNvPr id="54" name="Shape 50"/>
          <p:cNvSpPr/>
          <p:nvPr/>
        </p:nvSpPr>
        <p:spPr>
          <a:xfrm>
            <a:off x="6355080" y="5641848"/>
            <a:ext cx="365760" cy="365760"/>
          </a:xfrm>
          <a:prstGeom prst="ellipse">
            <a:avLst/>
          </a:prstGeom>
          <a:solidFill>
            <a:srgbClr val="0C1B4D"/>
          </a:solidFill>
          <a:ln w="19050">
            <a:solidFill>
              <a:srgbClr val="FFFFFF"/>
            </a:solidFill>
            <a:prstDash val="solid"/>
          </a:ln>
        </p:spPr>
      </p:sp>
      <p:sp>
        <p:nvSpPr>
          <p:cNvPr id="55" name="Text 51"/>
          <p:cNvSpPr/>
          <p:nvPr/>
        </p:nvSpPr>
        <p:spPr>
          <a:xfrm>
            <a:off x="6355080" y="5641848"/>
            <a:ext cx="3657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950" dirty="0"/>
          </a:p>
        </p:txBody>
      </p:sp>
      <p:sp>
        <p:nvSpPr>
          <p:cNvPr id="56" name="Text 52"/>
          <p:cNvSpPr/>
          <p:nvPr/>
        </p:nvSpPr>
        <p:spPr>
          <a:xfrm>
            <a:off x="6976872" y="5614416"/>
            <a:ext cx="4498848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23232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 / Questions &amp; Discussion</a:t>
            </a:r>
            <a:endParaRPr lang="en-US" sz="1250" dirty="0"/>
          </a:p>
        </p:txBody>
      </p:sp>
    </p:spTree>
    <p:extLst>
      <p:ext uri="{BB962C8B-B14F-4D97-AF65-F5344CB8AC3E}">
        <p14:creationId xmlns:p14="http://schemas.microsoft.com/office/powerpoint/2010/main" val="41799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world_map_recolor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9200" y="914400"/>
            <a:ext cx="6583680" cy="3705288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742950" y="246888"/>
            <a:ext cx="872109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Motivation: Breaking the Communication Barrier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pic>
        <p:nvPicPr>
          <p:cNvPr id="5" name="Image 0" descr="/mnt/data/thesis_media/word/media/image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968637"/>
            <a:ext cx="4937760" cy="281760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5989320" y="914400"/>
            <a:ext cx="5120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Why this matters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5989320" y="150876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6099048" y="16733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D5D9B"/>
                </a:solidFill>
              </a:rPr>
              <a:t>1.5B+</a:t>
            </a:r>
            <a:endParaRPr lang="en-US" sz="2800" dirty="0"/>
          </a:p>
        </p:txBody>
      </p:sp>
      <p:sp>
        <p:nvSpPr>
          <p:cNvPr id="9" name="Text 6"/>
          <p:cNvSpPr/>
          <p:nvPr/>
        </p:nvSpPr>
        <p:spPr>
          <a:xfrm>
            <a:off x="6117336" y="222199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people worldwide live with some degree of hearing loss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8549640" y="150876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659368" y="167335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7A7E8"/>
                </a:solidFill>
              </a:rPr>
              <a:t>430M</a:t>
            </a:r>
            <a:endParaRPr lang="en-US" sz="2800" dirty="0"/>
          </a:p>
        </p:txBody>
      </p:sp>
      <p:sp>
        <p:nvSpPr>
          <p:cNvPr id="12" name="Text 9"/>
          <p:cNvSpPr/>
          <p:nvPr/>
        </p:nvSpPr>
        <p:spPr>
          <a:xfrm>
            <a:off x="8677656" y="222199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people require intervention for disabling hearing loss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5989320" y="297180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6099048" y="313639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5B642"/>
                </a:solidFill>
              </a:rPr>
              <a:t>2050</a:t>
            </a:r>
            <a:endParaRPr lang="en-US" sz="2800" dirty="0"/>
          </a:p>
        </p:txBody>
      </p:sp>
      <p:sp>
        <p:nvSpPr>
          <p:cNvPr id="15" name="Text 12"/>
          <p:cNvSpPr/>
          <p:nvPr/>
        </p:nvSpPr>
        <p:spPr>
          <a:xfrm>
            <a:off x="6117336" y="368503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projected to reach nearly 2.5B people</a:t>
            </a:r>
            <a:endParaRPr lang="en-US" sz="1100" dirty="0"/>
          </a:p>
        </p:txBody>
      </p:sp>
      <p:sp>
        <p:nvSpPr>
          <p:cNvPr id="16" name="Shape 13"/>
          <p:cNvSpPr/>
          <p:nvPr/>
        </p:nvSpPr>
        <p:spPr>
          <a:xfrm>
            <a:off x="8549640" y="2971800"/>
            <a:ext cx="2286000" cy="1234440"/>
          </a:xfrm>
          <a:prstGeom prst="roundRect">
            <a:avLst>
              <a:gd name="adj" fmla="val 1111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8659368" y="3136392"/>
            <a:ext cx="20665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3BB273"/>
                </a:solidFill>
              </a:rPr>
              <a:t>ASL</a:t>
            </a:r>
            <a:endParaRPr lang="en-US" sz="2800" dirty="0"/>
          </a:p>
        </p:txBody>
      </p:sp>
      <p:sp>
        <p:nvSpPr>
          <p:cNvPr id="18" name="Text 15"/>
          <p:cNvSpPr/>
          <p:nvPr/>
        </p:nvSpPr>
        <p:spPr>
          <a:xfrm>
            <a:off x="8677656" y="3685032"/>
            <a:ext cx="20299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fingerspelling is a key building block of communication</a:t>
            </a:r>
            <a:endParaRPr lang="en-US" sz="1100" dirty="0"/>
          </a:p>
        </p:txBody>
      </p:sp>
      <p:sp>
        <p:nvSpPr>
          <p:cNvPr id="19" name="Shape 16"/>
          <p:cNvSpPr/>
          <p:nvPr/>
        </p:nvSpPr>
        <p:spPr>
          <a:xfrm>
            <a:off x="1113638" y="5013132"/>
            <a:ext cx="1014984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1387958" y="5214300"/>
            <a:ext cx="18288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7A7E8"/>
                </a:solidFill>
              </a:rPr>
              <a:t>Research direction</a:t>
            </a:r>
            <a:endParaRPr lang="en-US" sz="1100" dirty="0"/>
          </a:p>
        </p:txBody>
      </p:sp>
      <p:sp>
        <p:nvSpPr>
          <p:cNvPr id="21" name="Text 18"/>
          <p:cNvSpPr/>
          <p:nvPr/>
        </p:nvSpPr>
        <p:spPr>
          <a:xfrm>
            <a:off x="2896718" y="5168580"/>
            <a:ext cx="7772400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0B2545"/>
                </a:solidFill>
              </a:rPr>
              <a:t>Use computer vision and deep learning to convert static ASL fingerspelling images into readable letters and words.</a:t>
            </a:r>
            <a:endParaRPr lang="en-US" sz="1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67378" y="86716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b="1" dirty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pic>
        <p:nvPicPr>
          <p:cNvPr id="30" name="Image 1" descr="images/logo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25912" y="206943"/>
            <a:ext cx="1252728" cy="591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593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31520" y="155448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Problem Statement &amp; Research Gap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731520" y="91440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What the literature often does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731520" y="1417320"/>
            <a:ext cx="4297680" cy="621792"/>
          </a:xfrm>
          <a:prstGeom prst="roundRect">
            <a:avLst>
              <a:gd name="adj" fmla="val 2205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896112" y="1563624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15554"/>
                </a:solidFill>
              </a:rPr>
              <a:t>✕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243584" y="1508760"/>
            <a:ext cx="1737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CNN-only comparisons</a:t>
            </a:r>
            <a:endParaRPr lang="en-US" sz="1150" dirty="0"/>
          </a:p>
        </p:txBody>
      </p:sp>
      <p:sp>
        <p:nvSpPr>
          <p:cNvPr id="9" name="Text 7"/>
          <p:cNvSpPr/>
          <p:nvPr/>
        </p:nvSpPr>
        <p:spPr>
          <a:xfrm>
            <a:off x="1243584" y="1746504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No direct ViT/Swin/Hybrid benchmark</a:t>
            </a:r>
            <a:endParaRPr lang="en-US" sz="950" dirty="0"/>
          </a:p>
        </p:txBody>
      </p:sp>
      <p:sp>
        <p:nvSpPr>
          <p:cNvPr id="10" name="Shape 8"/>
          <p:cNvSpPr/>
          <p:nvPr/>
        </p:nvSpPr>
        <p:spPr>
          <a:xfrm>
            <a:off x="731520" y="2286000"/>
            <a:ext cx="4297680" cy="621792"/>
          </a:xfrm>
          <a:prstGeom prst="roundRect">
            <a:avLst>
              <a:gd name="adj" fmla="val 2205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96112" y="2432304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15554"/>
                </a:solidFill>
              </a:rPr>
              <a:t>✕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243584" y="2377440"/>
            <a:ext cx="1737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Accuracy-focused reporting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1243584" y="2615184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Limited inference time, size, parameters</a:t>
            </a:r>
            <a:endParaRPr lang="en-US" sz="950" dirty="0"/>
          </a:p>
        </p:txBody>
      </p:sp>
      <p:sp>
        <p:nvSpPr>
          <p:cNvPr id="14" name="Shape 12"/>
          <p:cNvSpPr/>
          <p:nvPr/>
        </p:nvSpPr>
        <p:spPr>
          <a:xfrm>
            <a:off x="731520" y="3154680"/>
            <a:ext cx="4297680" cy="621792"/>
          </a:xfrm>
          <a:prstGeom prst="roundRect">
            <a:avLst>
              <a:gd name="adj" fmla="val 2205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96112" y="3300984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15554"/>
                </a:solidFill>
              </a:rPr>
              <a:t>✕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243584" y="3246120"/>
            <a:ext cx="1737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Single-letter classification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1243584" y="3483864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Limited word-level demonstration</a:t>
            </a:r>
            <a:endParaRPr lang="en-US" sz="950" dirty="0"/>
          </a:p>
        </p:txBody>
      </p:sp>
      <p:sp>
        <p:nvSpPr>
          <p:cNvPr id="18" name="Shape 16"/>
          <p:cNvSpPr/>
          <p:nvPr/>
        </p:nvSpPr>
        <p:spPr>
          <a:xfrm>
            <a:off x="731520" y="4023360"/>
            <a:ext cx="4297680" cy="621792"/>
          </a:xfrm>
          <a:prstGeom prst="roundRect">
            <a:avLst>
              <a:gd name="adj" fmla="val 2205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896112" y="4169664"/>
            <a:ext cx="228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E15554"/>
                </a:solidFill>
              </a:rPr>
              <a:t>✕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243584" y="4114800"/>
            <a:ext cx="1737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Fragmented protocols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1243584" y="4352544"/>
            <a:ext cx="3291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Different datasets, settings, metrics</a:t>
            </a:r>
            <a:endParaRPr lang="en-US" sz="950" dirty="0"/>
          </a:p>
        </p:txBody>
      </p:sp>
      <p:sp>
        <p:nvSpPr>
          <p:cNvPr id="22" name="Shape 20"/>
          <p:cNvSpPr/>
          <p:nvPr/>
        </p:nvSpPr>
        <p:spPr>
          <a:xfrm>
            <a:off x="5376672" y="2770632"/>
            <a:ext cx="594360" cy="548640"/>
          </a:xfrm>
          <a:prstGeom prst="chevron">
            <a:avLst/>
          </a:prstGeom>
          <a:solidFill>
            <a:srgbClr val="27A7E8"/>
          </a:solidFill>
          <a:ln w="12700">
            <a:solidFill>
              <a:srgbClr val="27A7E8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46520" y="91440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This thesis addresses</a:t>
            </a:r>
            <a:endParaRPr lang="en-US" sz="1800" dirty="0"/>
          </a:p>
        </p:txBody>
      </p:sp>
      <p:sp>
        <p:nvSpPr>
          <p:cNvPr id="24" name="Shape 22"/>
          <p:cNvSpPr/>
          <p:nvPr/>
        </p:nvSpPr>
        <p:spPr>
          <a:xfrm>
            <a:off x="6446520" y="1417320"/>
            <a:ext cx="4480560" cy="621792"/>
          </a:xfrm>
          <a:prstGeom prst="roundRect">
            <a:avLst>
              <a:gd name="adj" fmla="val 22059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629400" y="1563624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273"/>
                </a:solidFill>
              </a:rPr>
              <a:t>✓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6995160" y="1508760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Unified 6-model benchmark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6995160" y="1746504"/>
            <a:ext cx="33832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3 CNNs + ViT + Swin + Hybrid</a:t>
            </a:r>
            <a:endParaRPr lang="en-US" sz="950" dirty="0"/>
          </a:p>
        </p:txBody>
      </p:sp>
      <p:sp>
        <p:nvSpPr>
          <p:cNvPr id="28" name="Shape 26"/>
          <p:cNvSpPr/>
          <p:nvPr/>
        </p:nvSpPr>
        <p:spPr>
          <a:xfrm>
            <a:off x="6446520" y="2286000"/>
            <a:ext cx="4480560" cy="621792"/>
          </a:xfrm>
          <a:prstGeom prst="roundRect">
            <a:avLst>
              <a:gd name="adj" fmla="val 22059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629400" y="2432304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273"/>
                </a:solidFill>
              </a:rPr>
              <a:t>✓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6995160" y="2377440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Deployment-aware evaluation</a:t>
            </a:r>
            <a:endParaRPr lang="en-US" sz="1150" dirty="0"/>
          </a:p>
        </p:txBody>
      </p:sp>
      <p:sp>
        <p:nvSpPr>
          <p:cNvPr id="31" name="Text 29"/>
          <p:cNvSpPr/>
          <p:nvPr/>
        </p:nvSpPr>
        <p:spPr>
          <a:xfrm>
            <a:off x="6995160" y="2615184"/>
            <a:ext cx="33832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Accuracy, F1, time, size, parameters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6446520" y="3154680"/>
            <a:ext cx="4480560" cy="621792"/>
          </a:xfrm>
          <a:prstGeom prst="roundRect">
            <a:avLst>
              <a:gd name="adj" fmla="val 22059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6629400" y="3300984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273"/>
                </a:solidFill>
              </a:rPr>
              <a:t>✓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6995160" y="3246120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Per-class error analysis</a:t>
            </a:r>
            <a:endParaRPr lang="en-US" sz="1150" dirty="0"/>
          </a:p>
        </p:txBody>
      </p:sp>
      <p:sp>
        <p:nvSpPr>
          <p:cNvPr id="35" name="Text 33"/>
          <p:cNvSpPr/>
          <p:nvPr/>
        </p:nvSpPr>
        <p:spPr>
          <a:xfrm>
            <a:off x="6995160" y="3483864"/>
            <a:ext cx="33832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Focus on difficult class pairs</a:t>
            </a:r>
            <a:endParaRPr lang="en-US" sz="950" dirty="0"/>
          </a:p>
        </p:txBody>
      </p:sp>
      <p:sp>
        <p:nvSpPr>
          <p:cNvPr id="36" name="Shape 34"/>
          <p:cNvSpPr/>
          <p:nvPr/>
        </p:nvSpPr>
        <p:spPr>
          <a:xfrm>
            <a:off x="6446520" y="4023360"/>
            <a:ext cx="4480560" cy="621792"/>
          </a:xfrm>
          <a:prstGeom prst="roundRect">
            <a:avLst>
              <a:gd name="adj" fmla="val 22059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6629400" y="4169664"/>
            <a:ext cx="2560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273"/>
                </a:solidFill>
              </a:rPr>
              <a:t>✓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6995160" y="4114800"/>
            <a:ext cx="192024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132238"/>
                </a:solidFill>
              </a:rPr>
              <a:t>Practical Gradio demo</a:t>
            </a:r>
            <a:endParaRPr lang="en-US" sz="1150" dirty="0"/>
          </a:p>
        </p:txBody>
      </p:sp>
      <p:sp>
        <p:nvSpPr>
          <p:cNvPr id="39" name="Text 37"/>
          <p:cNvSpPr/>
          <p:nvPr/>
        </p:nvSpPr>
        <p:spPr>
          <a:xfrm>
            <a:off x="6995160" y="4352544"/>
            <a:ext cx="33832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</a:rPr>
              <a:t>Word formation + spelling correction</a:t>
            </a:r>
            <a:endParaRPr lang="en-US" sz="950" dirty="0"/>
          </a:p>
        </p:txBody>
      </p:sp>
      <p:sp>
        <p:nvSpPr>
          <p:cNvPr id="4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  <p:pic>
        <p:nvPicPr>
          <p:cNvPr id="43" name="Image 1" descr="image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6430" y="155448"/>
            <a:ext cx="1241477" cy="585697"/>
          </a:xfrm>
          <a:prstGeom prst="rect">
            <a:avLst/>
          </a:prstGeom>
        </p:spPr>
      </p:pic>
      <p:sp>
        <p:nvSpPr>
          <p:cNvPr id="44" name="Rounded Rectangle 43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Calibri"/>
              </a:rPr>
              <a:t>2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94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xagon 1"/>
          <p:cNvSpPr/>
          <p:nvPr/>
        </p:nvSpPr>
        <p:spPr>
          <a:xfrm>
            <a:off x="416379" y="810730"/>
            <a:ext cx="2153516" cy="3911087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Hexagon 3"/>
          <p:cNvSpPr/>
          <p:nvPr/>
        </p:nvSpPr>
        <p:spPr>
          <a:xfrm>
            <a:off x="2711007" y="812203"/>
            <a:ext cx="2153516" cy="3911087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Hexagon 5"/>
          <p:cNvSpPr/>
          <p:nvPr/>
        </p:nvSpPr>
        <p:spPr>
          <a:xfrm>
            <a:off x="5005635" y="810730"/>
            <a:ext cx="2153516" cy="3911087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Hexagon 7"/>
          <p:cNvSpPr/>
          <p:nvPr/>
        </p:nvSpPr>
        <p:spPr>
          <a:xfrm>
            <a:off x="7300263" y="838082"/>
            <a:ext cx="2153516" cy="3911087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Hexagon 9"/>
          <p:cNvSpPr/>
          <p:nvPr/>
        </p:nvSpPr>
        <p:spPr>
          <a:xfrm>
            <a:off x="9594891" y="838082"/>
            <a:ext cx="2153516" cy="3911087"/>
          </a:xfrm>
          <a:prstGeom prst="hexag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1530" y="152540"/>
            <a:ext cx="4706522" cy="4770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2500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Objectives &amp; Contributions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655" y="1283180"/>
            <a:ext cx="887071" cy="59229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250" y="1281756"/>
            <a:ext cx="741709" cy="4952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469" y="1212932"/>
            <a:ext cx="920662" cy="6147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550" y="1181600"/>
            <a:ext cx="996849" cy="6655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149" y="1237424"/>
            <a:ext cx="828054" cy="504106"/>
          </a:xfrm>
          <a:prstGeom prst="rect">
            <a:avLst/>
          </a:prstGeom>
        </p:spPr>
      </p:pic>
      <p:sp>
        <p:nvSpPr>
          <p:cNvPr id="18" name="Flowchart: Connector 17"/>
          <p:cNvSpPr/>
          <p:nvPr/>
        </p:nvSpPr>
        <p:spPr>
          <a:xfrm>
            <a:off x="1281484" y="659181"/>
            <a:ext cx="380046" cy="223990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9" name="Flowchart: Connector 18"/>
          <p:cNvSpPr/>
          <p:nvPr/>
        </p:nvSpPr>
        <p:spPr>
          <a:xfrm>
            <a:off x="3576112" y="659181"/>
            <a:ext cx="380046" cy="223990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" name="Flowchart: Connector 19"/>
          <p:cNvSpPr/>
          <p:nvPr/>
        </p:nvSpPr>
        <p:spPr>
          <a:xfrm>
            <a:off x="5879901" y="659180"/>
            <a:ext cx="380046" cy="223990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Flowchart: Connector 20"/>
          <p:cNvSpPr/>
          <p:nvPr/>
        </p:nvSpPr>
        <p:spPr>
          <a:xfrm>
            <a:off x="8165367" y="667344"/>
            <a:ext cx="380046" cy="223990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2" name="Flowchart: Connector 21"/>
          <p:cNvSpPr/>
          <p:nvPr/>
        </p:nvSpPr>
        <p:spPr>
          <a:xfrm>
            <a:off x="10459995" y="736597"/>
            <a:ext cx="380046" cy="223990"/>
          </a:xfrm>
          <a:prstGeom prst="flowChartConnector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38681" y="1887262"/>
            <a:ext cx="1735097" cy="2603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Assemble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algn="ctr"/>
            <a:r>
              <a:rPr lang="en-US" dirty="0" smtClean="0"/>
              <a:t>Prepare </a:t>
            </a:r>
            <a:r>
              <a:rPr lang="en-US" dirty="0"/>
              <a:t>a 36-class ASL fingerspelling dataset with a consistent train/validation/test </a:t>
            </a:r>
            <a:r>
              <a:rPr lang="en-US" dirty="0" smtClean="0"/>
              <a:t>split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2831163" y="1903794"/>
            <a:ext cx="1857401" cy="2324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Train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algn="ctr"/>
            <a:r>
              <a:rPr lang="en-US" dirty="0" smtClean="0"/>
              <a:t>Train </a:t>
            </a:r>
            <a:r>
              <a:rPr lang="en-US" dirty="0"/>
              <a:t>six deep learning architectures under the same experimental protocol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056774" y="1928081"/>
            <a:ext cx="20585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Evaluate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pPr algn="ctr"/>
            <a:r>
              <a:rPr lang="en-US" dirty="0" smtClean="0"/>
              <a:t>Evaluate </a:t>
            </a:r>
            <a:r>
              <a:rPr lang="en-US" dirty="0"/>
              <a:t>accuracy, precision, recall, F1-score, inference time, and model </a:t>
            </a:r>
            <a:r>
              <a:rPr lang="en-US" dirty="0" smtClean="0"/>
              <a:t>complexity</a:t>
            </a:r>
            <a:endParaRPr lang="en-US" dirty="0"/>
          </a:p>
        </p:txBody>
      </p:sp>
      <p:sp>
        <p:nvSpPr>
          <p:cNvPr id="26" name="Rectangle 25"/>
          <p:cNvSpPr/>
          <p:nvPr/>
        </p:nvSpPr>
        <p:spPr>
          <a:xfrm>
            <a:off x="7227408" y="1966255"/>
            <a:ext cx="2351304" cy="1766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/>
              <a:t>Analyze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pPr algn="ctr"/>
            <a:r>
              <a:rPr lang="en-US" dirty="0" smtClean="0"/>
              <a:t>Analyze </a:t>
            </a:r>
            <a:r>
              <a:rPr lang="en-US" dirty="0"/>
              <a:t>per-class errors and model performance differences.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9758464" y="1966255"/>
            <a:ext cx="1845764" cy="2324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/>
              <a:t>Demonstrate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pPr algn="ctr"/>
            <a:r>
              <a:rPr lang="en-US" dirty="0" smtClean="0"/>
              <a:t>Demonstrate </a:t>
            </a:r>
            <a:r>
              <a:rPr lang="en-US" dirty="0"/>
              <a:t>multi-letter word formation and spelling correction using </a:t>
            </a:r>
            <a:r>
              <a:rPr lang="en-US" dirty="0" err="1"/>
              <a:t>Gradio</a:t>
            </a:r>
            <a:r>
              <a:rPr lang="en-US" dirty="0"/>
              <a:t>.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  <p:sp>
        <p:nvSpPr>
          <p:cNvPr id="3" name="Right Arrow 2"/>
          <p:cNvSpPr/>
          <p:nvPr/>
        </p:nvSpPr>
        <p:spPr>
          <a:xfrm>
            <a:off x="2452343" y="2620735"/>
            <a:ext cx="379561" cy="158602"/>
          </a:xfrm>
          <a:prstGeom prst="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>
            <a:off x="4746971" y="2622208"/>
            <a:ext cx="379561" cy="158602"/>
          </a:xfrm>
          <a:prstGeom prst="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7041599" y="2620735"/>
            <a:ext cx="379561" cy="158602"/>
          </a:xfrm>
          <a:prstGeom prst="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9336227" y="2648087"/>
            <a:ext cx="379561" cy="158602"/>
          </a:xfrm>
          <a:prstGeom prst="right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 23"/>
          <p:cNvSpPr/>
          <p:nvPr/>
        </p:nvSpPr>
        <p:spPr>
          <a:xfrm>
            <a:off x="896720" y="4842067"/>
            <a:ext cx="29260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Main contributions</a:t>
            </a:r>
            <a:endParaRPr lang="en-US" sz="1800" dirty="0"/>
          </a:p>
        </p:txBody>
      </p:sp>
      <p:sp>
        <p:nvSpPr>
          <p:cNvPr id="31" name="Shape 24"/>
          <p:cNvSpPr/>
          <p:nvPr/>
        </p:nvSpPr>
        <p:spPr>
          <a:xfrm>
            <a:off x="902912" y="5198537"/>
            <a:ext cx="32461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2" name="Text 25"/>
          <p:cNvSpPr/>
          <p:nvPr/>
        </p:nvSpPr>
        <p:spPr>
          <a:xfrm>
            <a:off x="1067504" y="5363129"/>
            <a:ext cx="2880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</a:rPr>
              <a:t>Novel Hybrid MobileNetV2–Swin model</a:t>
            </a:r>
            <a:endParaRPr lang="en-US" sz="1300" dirty="0"/>
          </a:p>
        </p:txBody>
      </p:sp>
      <p:sp>
        <p:nvSpPr>
          <p:cNvPr id="33" name="Text 26"/>
          <p:cNvSpPr/>
          <p:nvPr/>
        </p:nvSpPr>
        <p:spPr>
          <a:xfrm>
            <a:off x="1067504" y="5747177"/>
            <a:ext cx="2788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17A92"/>
                </a:solidFill>
              </a:rPr>
              <a:t>Fuses convolutional and self-attention features.</a:t>
            </a:r>
            <a:endParaRPr lang="en-US" sz="1050" dirty="0"/>
          </a:p>
        </p:txBody>
      </p:sp>
      <p:sp>
        <p:nvSpPr>
          <p:cNvPr id="34" name="Shape 27"/>
          <p:cNvSpPr/>
          <p:nvPr/>
        </p:nvSpPr>
        <p:spPr>
          <a:xfrm>
            <a:off x="4560512" y="5198537"/>
            <a:ext cx="32461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5" name="Text 28"/>
          <p:cNvSpPr/>
          <p:nvPr/>
        </p:nvSpPr>
        <p:spPr>
          <a:xfrm>
            <a:off x="4725104" y="5363129"/>
            <a:ext cx="2880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</a:rPr>
              <a:t>Fair six-model comparison</a:t>
            </a:r>
            <a:endParaRPr lang="en-US" sz="1300" dirty="0"/>
          </a:p>
        </p:txBody>
      </p:sp>
      <p:sp>
        <p:nvSpPr>
          <p:cNvPr id="36" name="Text 29"/>
          <p:cNvSpPr/>
          <p:nvPr/>
        </p:nvSpPr>
        <p:spPr>
          <a:xfrm>
            <a:off x="4725104" y="5747177"/>
            <a:ext cx="2788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17A92"/>
                </a:solidFill>
              </a:rPr>
              <a:t>Same dataset, same split, same GPU.</a:t>
            </a:r>
            <a:endParaRPr lang="en-US" sz="1050" dirty="0"/>
          </a:p>
        </p:txBody>
      </p:sp>
      <p:sp>
        <p:nvSpPr>
          <p:cNvPr id="37" name="Shape 30"/>
          <p:cNvSpPr/>
          <p:nvPr/>
        </p:nvSpPr>
        <p:spPr>
          <a:xfrm>
            <a:off x="8218112" y="5198537"/>
            <a:ext cx="32461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8" name="Text 31"/>
          <p:cNvSpPr/>
          <p:nvPr/>
        </p:nvSpPr>
        <p:spPr>
          <a:xfrm>
            <a:off x="8382704" y="5363129"/>
            <a:ext cx="288036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B2545"/>
                </a:solidFill>
              </a:rPr>
              <a:t>Practical assistive workflow</a:t>
            </a:r>
            <a:endParaRPr lang="en-US" sz="1300" dirty="0"/>
          </a:p>
        </p:txBody>
      </p:sp>
      <p:sp>
        <p:nvSpPr>
          <p:cNvPr id="39" name="Text 32"/>
          <p:cNvSpPr/>
          <p:nvPr/>
        </p:nvSpPr>
        <p:spPr>
          <a:xfrm>
            <a:off x="8382704" y="5747177"/>
            <a:ext cx="27889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617A92"/>
                </a:solidFill>
              </a:rPr>
              <a:t>Recognize letters, build words, correct spelling.</a:t>
            </a:r>
            <a:endParaRPr lang="en-US" sz="1050" dirty="0"/>
          </a:p>
        </p:txBody>
      </p:sp>
      <p:sp>
        <p:nvSpPr>
          <p:cNvPr id="41" name="Rounded Rectangle 40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2" name="TextBox 41"/>
          <p:cNvSpPr txBox="1"/>
          <p:nvPr/>
        </p:nvSpPr>
        <p:spPr>
          <a:xfrm>
            <a:off x="67378" y="69782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Calibri"/>
              </a:rPr>
              <a:t>3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5612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40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  <p:pic>
        <p:nvPicPr>
          <p:cNvPr id="43" name="Image 1" descr="images/logo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6430" y="155448"/>
            <a:ext cx="1241477" cy="585697"/>
          </a:xfrm>
          <a:prstGeom prst="rect">
            <a:avLst/>
          </a:prstGeom>
        </p:spPr>
      </p:pic>
      <p:sp>
        <p:nvSpPr>
          <p:cNvPr id="44" name="Rounded Rectangle 43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latin typeface="Calibri"/>
              </a:rPr>
              <a:t>4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46" name="Shape 41"/>
          <p:cNvSpPr/>
          <p:nvPr/>
        </p:nvSpPr>
        <p:spPr>
          <a:xfrm>
            <a:off x="1709928" y="2825496"/>
            <a:ext cx="1380744" cy="260604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47" name="Shape 41"/>
          <p:cNvSpPr/>
          <p:nvPr/>
        </p:nvSpPr>
        <p:spPr>
          <a:xfrm>
            <a:off x="274320" y="2816352"/>
            <a:ext cx="1396694" cy="2587752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51" name="Text 2"/>
          <p:cNvSpPr/>
          <p:nvPr/>
        </p:nvSpPr>
        <p:spPr>
          <a:xfrm>
            <a:off x="674368" y="166257"/>
            <a:ext cx="9268817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400" dirty="0">
                <a:solidFill>
                  <a:srgbClr val="1B243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ASL Sign Language Recognition - </a:t>
            </a:r>
            <a:r>
              <a:rPr lang="en-US" sz="2400" b="1" dirty="0">
                <a:solidFill>
                  <a:srgbClr val="1B243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Proposed Methodology Pipeline</a:t>
            </a:r>
            <a:endParaRPr lang="en-US" sz="2400" dirty="0"/>
          </a:p>
        </p:txBody>
      </p:sp>
      <p:sp>
        <p:nvSpPr>
          <p:cNvPr id="59" name="Shape 9"/>
          <p:cNvSpPr/>
          <p:nvPr/>
        </p:nvSpPr>
        <p:spPr>
          <a:xfrm>
            <a:off x="1636776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60" name="Shape 10"/>
          <p:cNvSpPr/>
          <p:nvPr/>
        </p:nvSpPr>
        <p:spPr>
          <a:xfrm>
            <a:off x="772668" y="1207008"/>
            <a:ext cx="384048" cy="384048"/>
          </a:xfrm>
          <a:prstGeom prst="ellipse">
            <a:avLst/>
          </a:prstGeom>
          <a:solidFill>
            <a:srgbClr val="0E7A8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61" name="Text 11"/>
          <p:cNvSpPr/>
          <p:nvPr/>
        </p:nvSpPr>
        <p:spPr>
          <a:xfrm>
            <a:off x="772668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500" dirty="0"/>
          </a:p>
        </p:txBody>
      </p:sp>
      <p:pic>
        <p:nvPicPr>
          <p:cNvPr id="62" name="Image 2" descr="images/icons/col1_db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092" y="1737360"/>
            <a:ext cx="457200" cy="457200"/>
          </a:xfrm>
          <a:prstGeom prst="rect">
            <a:avLst/>
          </a:prstGeom>
        </p:spPr>
      </p:pic>
      <p:sp>
        <p:nvSpPr>
          <p:cNvPr id="63" name="Text 12"/>
          <p:cNvSpPr/>
          <p:nvPr/>
        </p:nvSpPr>
        <p:spPr>
          <a:xfrm>
            <a:off x="274320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Collection</a:t>
            </a:r>
            <a:endParaRPr lang="en-US" sz="1050" dirty="0"/>
          </a:p>
        </p:txBody>
      </p:sp>
      <p:sp>
        <p:nvSpPr>
          <p:cNvPr id="64" name="Shape 14"/>
          <p:cNvSpPr/>
          <p:nvPr/>
        </p:nvSpPr>
        <p:spPr>
          <a:xfrm>
            <a:off x="274320" y="5440680"/>
            <a:ext cx="1380744" cy="45720"/>
          </a:xfrm>
          <a:prstGeom prst="rect">
            <a:avLst/>
          </a:prstGeom>
          <a:solidFill>
            <a:srgbClr val="0E7A82"/>
          </a:solidFill>
          <a:ln/>
        </p:spPr>
      </p:sp>
      <p:sp>
        <p:nvSpPr>
          <p:cNvPr id="65" name="Text 16"/>
          <p:cNvSpPr/>
          <p:nvPr/>
        </p:nvSpPr>
        <p:spPr>
          <a:xfrm>
            <a:off x="356616" y="3127248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6" name="Text 18"/>
          <p:cNvSpPr/>
          <p:nvPr/>
        </p:nvSpPr>
        <p:spPr>
          <a:xfrm>
            <a:off x="662940" y="3127248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7" name="Text 22"/>
          <p:cNvSpPr/>
          <p:nvPr/>
        </p:nvSpPr>
        <p:spPr>
          <a:xfrm>
            <a:off x="1275588" y="3127248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8" name="Text 26"/>
          <p:cNvSpPr/>
          <p:nvPr/>
        </p:nvSpPr>
        <p:spPr>
          <a:xfrm>
            <a:off x="662940" y="3566160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69" name="Text 28"/>
          <p:cNvSpPr/>
          <p:nvPr/>
        </p:nvSpPr>
        <p:spPr>
          <a:xfrm>
            <a:off x="969264" y="3566160"/>
            <a:ext cx="274320" cy="182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70" name="Text 31"/>
          <p:cNvSpPr/>
          <p:nvPr/>
        </p:nvSpPr>
        <p:spPr>
          <a:xfrm>
            <a:off x="356616" y="389534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71" name="Text 32"/>
          <p:cNvSpPr/>
          <p:nvPr/>
        </p:nvSpPr>
        <p:spPr>
          <a:xfrm>
            <a:off x="475488" y="3895344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Collect ASL alphabet hand images/videos</a:t>
            </a:r>
            <a:endParaRPr lang="en-US" sz="700" dirty="0"/>
          </a:p>
        </p:txBody>
      </p:sp>
      <p:sp>
        <p:nvSpPr>
          <p:cNvPr id="72" name="Text 33"/>
          <p:cNvSpPr/>
          <p:nvPr/>
        </p:nvSpPr>
        <p:spPr>
          <a:xfrm>
            <a:off x="356616" y="432511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73" name="Text 34"/>
          <p:cNvSpPr/>
          <p:nvPr/>
        </p:nvSpPr>
        <p:spPr>
          <a:xfrm>
            <a:off x="475488" y="4325112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Diverse subjects, lighting and backgrounds</a:t>
            </a:r>
            <a:endParaRPr lang="en-US" sz="700" dirty="0"/>
          </a:p>
        </p:txBody>
      </p:sp>
      <p:sp>
        <p:nvSpPr>
          <p:cNvPr id="74" name="Text 35"/>
          <p:cNvSpPr/>
          <p:nvPr/>
        </p:nvSpPr>
        <p:spPr>
          <a:xfrm>
            <a:off x="356616" y="475488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75" name="Text 36"/>
          <p:cNvSpPr/>
          <p:nvPr/>
        </p:nvSpPr>
        <p:spPr>
          <a:xfrm>
            <a:off x="475488" y="4754880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Balanced classes for all letters (A–Z)</a:t>
            </a:r>
            <a:endParaRPr lang="en-US" sz="700" dirty="0"/>
          </a:p>
        </p:txBody>
      </p:sp>
      <p:sp>
        <p:nvSpPr>
          <p:cNvPr id="76" name="Shape 37"/>
          <p:cNvSpPr/>
          <p:nvPr/>
        </p:nvSpPr>
        <p:spPr>
          <a:xfrm>
            <a:off x="3072384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77" name="Shape 38"/>
          <p:cNvSpPr/>
          <p:nvPr/>
        </p:nvSpPr>
        <p:spPr>
          <a:xfrm>
            <a:off x="2208276" y="1207008"/>
            <a:ext cx="384048" cy="384048"/>
          </a:xfrm>
          <a:prstGeom prst="ellipse">
            <a:avLst/>
          </a:prstGeom>
          <a:solidFill>
            <a:srgbClr val="00849A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78" name="Text 39"/>
          <p:cNvSpPr/>
          <p:nvPr/>
        </p:nvSpPr>
        <p:spPr>
          <a:xfrm>
            <a:off x="2208276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500" dirty="0"/>
          </a:p>
        </p:txBody>
      </p:sp>
      <p:pic>
        <p:nvPicPr>
          <p:cNvPr id="79" name="Image 11" descr="images/icons/col2_doc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1700" y="1737360"/>
            <a:ext cx="457200" cy="457200"/>
          </a:xfrm>
          <a:prstGeom prst="rect">
            <a:avLst/>
          </a:prstGeom>
        </p:spPr>
      </p:pic>
      <p:sp>
        <p:nvSpPr>
          <p:cNvPr id="80" name="Text 40"/>
          <p:cNvSpPr/>
          <p:nvPr/>
        </p:nvSpPr>
        <p:spPr>
          <a:xfrm>
            <a:off x="1709928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Preparation</a:t>
            </a:r>
            <a:endParaRPr lang="en-US" sz="1050" dirty="0"/>
          </a:p>
        </p:txBody>
      </p:sp>
      <p:sp>
        <p:nvSpPr>
          <p:cNvPr id="81" name="Shape 42"/>
          <p:cNvSpPr/>
          <p:nvPr/>
        </p:nvSpPr>
        <p:spPr>
          <a:xfrm>
            <a:off x="1709928" y="5440680"/>
            <a:ext cx="1380744" cy="45720"/>
          </a:xfrm>
          <a:prstGeom prst="rect">
            <a:avLst/>
          </a:prstGeom>
          <a:solidFill>
            <a:srgbClr val="00849A"/>
          </a:solidFill>
          <a:ln/>
        </p:spPr>
      </p:sp>
      <p:pic>
        <p:nvPicPr>
          <p:cNvPr id="82" name="Image 13" descr="images/icons/col2_doc_w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1176" y="2980944"/>
            <a:ext cx="137160" cy="137160"/>
          </a:xfrm>
          <a:prstGeom prst="rect">
            <a:avLst/>
          </a:prstGeom>
        </p:spPr>
      </p:pic>
      <p:sp>
        <p:nvSpPr>
          <p:cNvPr id="83" name="Text 46"/>
          <p:cNvSpPr/>
          <p:nvPr/>
        </p:nvSpPr>
        <p:spPr>
          <a:xfrm>
            <a:off x="2359152" y="3127248"/>
            <a:ext cx="521208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</a:t>
            </a:r>
            <a:endParaRPr lang="en-US" sz="650" dirty="0"/>
          </a:p>
        </p:txBody>
      </p:sp>
      <p:pic>
        <p:nvPicPr>
          <p:cNvPr id="84" name="Image 15" descr="images/icons/col2_doc_w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1176" y="3410712"/>
            <a:ext cx="137160" cy="137160"/>
          </a:xfrm>
          <a:prstGeom prst="rect">
            <a:avLst/>
          </a:prstGeom>
        </p:spPr>
      </p:pic>
      <p:sp>
        <p:nvSpPr>
          <p:cNvPr id="85" name="Text 50"/>
          <p:cNvSpPr/>
          <p:nvPr/>
        </p:nvSpPr>
        <p:spPr>
          <a:xfrm>
            <a:off x="2359152" y="3557016"/>
            <a:ext cx="521208" cy="1645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Crop</a:t>
            </a:r>
            <a:endParaRPr lang="en-US" sz="650" dirty="0"/>
          </a:p>
        </p:txBody>
      </p:sp>
      <p:sp>
        <p:nvSpPr>
          <p:cNvPr id="86" name="Text 51"/>
          <p:cNvSpPr/>
          <p:nvPr/>
        </p:nvSpPr>
        <p:spPr>
          <a:xfrm>
            <a:off x="1792224" y="38587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87" name="Text 52"/>
          <p:cNvSpPr/>
          <p:nvPr/>
        </p:nvSpPr>
        <p:spPr>
          <a:xfrm>
            <a:off x="1911096" y="38587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 extraction (for videos)</a:t>
            </a:r>
            <a:endParaRPr lang="en-US" sz="700" dirty="0"/>
          </a:p>
        </p:txBody>
      </p:sp>
      <p:sp>
        <p:nvSpPr>
          <p:cNvPr id="88" name="Text 53"/>
          <p:cNvSpPr/>
          <p:nvPr/>
        </p:nvSpPr>
        <p:spPr>
          <a:xfrm>
            <a:off x="1792224" y="414223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89" name="Text 54"/>
          <p:cNvSpPr/>
          <p:nvPr/>
        </p:nvSpPr>
        <p:spPr>
          <a:xfrm>
            <a:off x="1911096" y="4142232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Hand detection &amp; cropping</a:t>
            </a:r>
            <a:endParaRPr lang="en-US" sz="700" dirty="0"/>
          </a:p>
        </p:txBody>
      </p:sp>
      <p:sp>
        <p:nvSpPr>
          <p:cNvPr id="90" name="Text 55"/>
          <p:cNvSpPr/>
          <p:nvPr/>
        </p:nvSpPr>
        <p:spPr>
          <a:xfrm>
            <a:off x="1792224" y="442569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91" name="Text 56"/>
          <p:cNvSpPr/>
          <p:nvPr/>
        </p:nvSpPr>
        <p:spPr>
          <a:xfrm>
            <a:off x="1911096" y="442569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Skin segmentation</a:t>
            </a:r>
            <a:endParaRPr lang="en-US" sz="700" dirty="0"/>
          </a:p>
        </p:txBody>
      </p:sp>
      <p:sp>
        <p:nvSpPr>
          <p:cNvPr id="92" name="Text 57"/>
          <p:cNvSpPr/>
          <p:nvPr/>
        </p:nvSpPr>
        <p:spPr>
          <a:xfrm>
            <a:off x="1792224" y="470916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93" name="Text 58"/>
          <p:cNvSpPr/>
          <p:nvPr/>
        </p:nvSpPr>
        <p:spPr>
          <a:xfrm>
            <a:off x="1911096" y="4709160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Landmark extraction</a:t>
            </a:r>
            <a:endParaRPr lang="en-US" sz="700" dirty="0"/>
          </a:p>
        </p:txBody>
      </p:sp>
      <p:sp>
        <p:nvSpPr>
          <p:cNvPr id="94" name="Text 59"/>
          <p:cNvSpPr/>
          <p:nvPr/>
        </p:nvSpPr>
        <p:spPr>
          <a:xfrm>
            <a:off x="1792224" y="499262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084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95" name="Text 60"/>
          <p:cNvSpPr/>
          <p:nvPr/>
        </p:nvSpPr>
        <p:spPr>
          <a:xfrm>
            <a:off x="1911096" y="4992624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Resize to consistent input size</a:t>
            </a:r>
            <a:endParaRPr lang="en-US" sz="700" dirty="0"/>
          </a:p>
        </p:txBody>
      </p:sp>
      <p:sp>
        <p:nvSpPr>
          <p:cNvPr id="96" name="Shape 61"/>
          <p:cNvSpPr/>
          <p:nvPr/>
        </p:nvSpPr>
        <p:spPr>
          <a:xfrm>
            <a:off x="4507992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97" name="Shape 62"/>
          <p:cNvSpPr/>
          <p:nvPr/>
        </p:nvSpPr>
        <p:spPr>
          <a:xfrm>
            <a:off x="3643884" y="1207008"/>
            <a:ext cx="384048" cy="384048"/>
          </a:xfrm>
          <a:prstGeom prst="ellipse">
            <a:avLst/>
          </a:prstGeom>
          <a:solidFill>
            <a:srgbClr val="0A6CB3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98" name="Text 63"/>
          <p:cNvSpPr/>
          <p:nvPr/>
        </p:nvSpPr>
        <p:spPr>
          <a:xfrm>
            <a:off x="3643884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500" dirty="0"/>
          </a:p>
        </p:txBody>
      </p:sp>
      <p:pic>
        <p:nvPicPr>
          <p:cNvPr id="99" name="Image 16" descr="images/icons/col3_wan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7308" y="1737360"/>
            <a:ext cx="457200" cy="457200"/>
          </a:xfrm>
          <a:prstGeom prst="rect">
            <a:avLst/>
          </a:prstGeom>
        </p:spPr>
      </p:pic>
      <p:sp>
        <p:nvSpPr>
          <p:cNvPr id="100" name="Text 64"/>
          <p:cNvSpPr/>
          <p:nvPr/>
        </p:nvSpPr>
        <p:spPr>
          <a:xfrm>
            <a:off x="3145536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 Augmentation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Normalization</a:t>
            </a:r>
            <a:endParaRPr lang="en-US" sz="1050" dirty="0"/>
          </a:p>
        </p:txBody>
      </p:sp>
      <p:sp>
        <p:nvSpPr>
          <p:cNvPr id="101" name="Shape 65"/>
          <p:cNvSpPr/>
          <p:nvPr/>
        </p:nvSpPr>
        <p:spPr>
          <a:xfrm>
            <a:off x="3120390" y="2834640"/>
            <a:ext cx="1380744" cy="265176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02" name="Shape 66"/>
          <p:cNvSpPr/>
          <p:nvPr/>
        </p:nvSpPr>
        <p:spPr>
          <a:xfrm>
            <a:off x="3145536" y="5440680"/>
            <a:ext cx="1380744" cy="45720"/>
          </a:xfrm>
          <a:prstGeom prst="rect">
            <a:avLst/>
          </a:prstGeom>
          <a:solidFill>
            <a:srgbClr val="0A6CB3"/>
          </a:solidFill>
          <a:ln/>
        </p:spPr>
      </p:sp>
      <p:sp>
        <p:nvSpPr>
          <p:cNvPr id="103" name="Text 71"/>
          <p:cNvSpPr/>
          <p:nvPr/>
        </p:nvSpPr>
        <p:spPr>
          <a:xfrm>
            <a:off x="3227831" y="4146804"/>
            <a:ext cx="160021" cy="1884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04" name="Text 72"/>
          <p:cNvSpPr/>
          <p:nvPr/>
        </p:nvSpPr>
        <p:spPr>
          <a:xfrm>
            <a:off x="3311833" y="417118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Rotation, scaling, flipping</a:t>
            </a:r>
            <a:endParaRPr lang="en-US" sz="700" dirty="0"/>
          </a:p>
        </p:txBody>
      </p:sp>
      <p:sp>
        <p:nvSpPr>
          <p:cNvPr id="105" name="Text 73"/>
          <p:cNvSpPr/>
          <p:nvPr/>
        </p:nvSpPr>
        <p:spPr>
          <a:xfrm>
            <a:off x="3227832" y="4416552"/>
            <a:ext cx="173736" cy="21945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06" name="Text 74"/>
          <p:cNvSpPr/>
          <p:nvPr/>
        </p:nvSpPr>
        <p:spPr>
          <a:xfrm>
            <a:off x="3344418" y="4425696"/>
            <a:ext cx="1124712" cy="34823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Brightness &amp; contrast adjustment</a:t>
            </a:r>
            <a:endParaRPr lang="en-US" sz="700" dirty="0"/>
          </a:p>
        </p:txBody>
      </p:sp>
      <p:sp>
        <p:nvSpPr>
          <p:cNvPr id="107" name="Text 75"/>
          <p:cNvSpPr/>
          <p:nvPr/>
        </p:nvSpPr>
        <p:spPr>
          <a:xfrm>
            <a:off x="3227832" y="4754118"/>
            <a:ext cx="173736" cy="20192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08" name="Text 76"/>
          <p:cNvSpPr/>
          <p:nvPr/>
        </p:nvSpPr>
        <p:spPr>
          <a:xfrm>
            <a:off x="3344418" y="47731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Background variation</a:t>
            </a:r>
            <a:endParaRPr lang="en-US" sz="700" dirty="0"/>
          </a:p>
        </p:txBody>
      </p:sp>
      <p:sp>
        <p:nvSpPr>
          <p:cNvPr id="109" name="Text 77"/>
          <p:cNvSpPr/>
          <p:nvPr/>
        </p:nvSpPr>
        <p:spPr>
          <a:xfrm>
            <a:off x="3227832" y="4956048"/>
            <a:ext cx="173736" cy="3291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6CB3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10" name="Text 78"/>
          <p:cNvSpPr/>
          <p:nvPr/>
        </p:nvSpPr>
        <p:spPr>
          <a:xfrm>
            <a:off x="3346704" y="4980432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 smtClean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Normalization </a:t>
            </a: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(pixel scaling &amp; standardization)</a:t>
            </a:r>
            <a:endParaRPr lang="en-US" sz="700" dirty="0"/>
          </a:p>
        </p:txBody>
      </p:sp>
      <p:sp>
        <p:nvSpPr>
          <p:cNvPr id="111" name="Shape 79"/>
          <p:cNvSpPr/>
          <p:nvPr/>
        </p:nvSpPr>
        <p:spPr>
          <a:xfrm>
            <a:off x="5943600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12" name="Shape 80"/>
          <p:cNvSpPr/>
          <p:nvPr/>
        </p:nvSpPr>
        <p:spPr>
          <a:xfrm>
            <a:off x="5079492" y="1207008"/>
            <a:ext cx="384048" cy="384048"/>
          </a:xfrm>
          <a:prstGeom prst="ellipse">
            <a:avLst/>
          </a:prstGeom>
          <a:solidFill>
            <a:srgbClr val="0A2F6E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13" name="Text 81"/>
          <p:cNvSpPr/>
          <p:nvPr/>
        </p:nvSpPr>
        <p:spPr>
          <a:xfrm>
            <a:off x="5079492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500" dirty="0"/>
          </a:p>
        </p:txBody>
      </p:sp>
      <p:pic>
        <p:nvPicPr>
          <p:cNvPr id="114" name="Image 25" descr="images/icons/col4_brain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42916" y="1737360"/>
            <a:ext cx="457200" cy="457200"/>
          </a:xfrm>
          <a:prstGeom prst="rect">
            <a:avLst/>
          </a:prstGeom>
        </p:spPr>
      </p:pic>
      <p:sp>
        <p:nvSpPr>
          <p:cNvPr id="115" name="Text 82"/>
          <p:cNvSpPr/>
          <p:nvPr/>
        </p:nvSpPr>
        <p:spPr>
          <a:xfrm>
            <a:off x="4581144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 Training —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Six Architectures</a:t>
            </a:r>
            <a:endParaRPr lang="en-US" sz="1050" dirty="0"/>
          </a:p>
        </p:txBody>
      </p:sp>
      <p:sp>
        <p:nvSpPr>
          <p:cNvPr id="116" name="Shape 83"/>
          <p:cNvSpPr/>
          <p:nvPr/>
        </p:nvSpPr>
        <p:spPr>
          <a:xfrm>
            <a:off x="4581144" y="2834640"/>
            <a:ext cx="1380744" cy="265176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17" name="Shape 84"/>
          <p:cNvSpPr/>
          <p:nvPr/>
        </p:nvSpPr>
        <p:spPr>
          <a:xfrm>
            <a:off x="4581144" y="5440680"/>
            <a:ext cx="1380744" cy="45720"/>
          </a:xfrm>
          <a:prstGeom prst="rect">
            <a:avLst/>
          </a:prstGeom>
          <a:solidFill>
            <a:srgbClr val="0A2F6E"/>
          </a:solidFill>
          <a:ln/>
        </p:spPr>
      </p:sp>
      <p:sp>
        <p:nvSpPr>
          <p:cNvPr id="118" name="Text 103"/>
          <p:cNvSpPr/>
          <p:nvPr/>
        </p:nvSpPr>
        <p:spPr>
          <a:xfrm>
            <a:off x="4663440" y="437997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19" name="Text 104"/>
          <p:cNvSpPr/>
          <p:nvPr/>
        </p:nvSpPr>
        <p:spPr>
          <a:xfrm>
            <a:off x="4782312" y="437997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 learning</a:t>
            </a:r>
            <a:endParaRPr lang="en-US" sz="700" dirty="0"/>
          </a:p>
        </p:txBody>
      </p:sp>
      <p:sp>
        <p:nvSpPr>
          <p:cNvPr id="120" name="Text 105"/>
          <p:cNvSpPr/>
          <p:nvPr/>
        </p:nvSpPr>
        <p:spPr>
          <a:xfrm>
            <a:off x="4663440" y="466344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21" name="Text 106"/>
          <p:cNvSpPr/>
          <p:nvPr/>
        </p:nvSpPr>
        <p:spPr>
          <a:xfrm>
            <a:off x="4782312" y="4663440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Fine-tuning on ASL dataset</a:t>
            </a:r>
            <a:endParaRPr lang="en-US" sz="700" dirty="0"/>
          </a:p>
        </p:txBody>
      </p:sp>
      <p:sp>
        <p:nvSpPr>
          <p:cNvPr id="122" name="Text 107"/>
          <p:cNvSpPr/>
          <p:nvPr/>
        </p:nvSpPr>
        <p:spPr>
          <a:xfrm>
            <a:off x="4663440" y="494690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23" name="Text 108"/>
          <p:cNvSpPr/>
          <p:nvPr/>
        </p:nvSpPr>
        <p:spPr>
          <a:xfrm>
            <a:off x="4782312" y="4946904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Adam optimizer</a:t>
            </a:r>
            <a:endParaRPr lang="en-US" sz="700" dirty="0"/>
          </a:p>
        </p:txBody>
      </p:sp>
      <p:sp>
        <p:nvSpPr>
          <p:cNvPr id="124" name="Text 109"/>
          <p:cNvSpPr/>
          <p:nvPr/>
        </p:nvSpPr>
        <p:spPr>
          <a:xfrm>
            <a:off x="4663440" y="52303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0A2F6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25" name="Text 110"/>
          <p:cNvSpPr/>
          <p:nvPr/>
        </p:nvSpPr>
        <p:spPr>
          <a:xfrm>
            <a:off x="4782312" y="52303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stopping &amp; LR scheduling</a:t>
            </a:r>
            <a:endParaRPr lang="en-US" sz="700" dirty="0"/>
          </a:p>
        </p:txBody>
      </p:sp>
      <p:sp>
        <p:nvSpPr>
          <p:cNvPr id="126" name="Shape 111"/>
          <p:cNvSpPr/>
          <p:nvPr/>
        </p:nvSpPr>
        <p:spPr>
          <a:xfrm>
            <a:off x="7379208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27" name="Shape 112"/>
          <p:cNvSpPr/>
          <p:nvPr/>
        </p:nvSpPr>
        <p:spPr>
          <a:xfrm>
            <a:off x="6515100" y="1207008"/>
            <a:ext cx="384048" cy="384048"/>
          </a:xfrm>
          <a:prstGeom prst="ellipse">
            <a:avLst/>
          </a:prstGeom>
          <a:solidFill>
            <a:srgbClr val="6349A2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28" name="Text 113"/>
          <p:cNvSpPr/>
          <p:nvPr/>
        </p:nvSpPr>
        <p:spPr>
          <a:xfrm>
            <a:off x="6515100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500" dirty="0"/>
          </a:p>
        </p:txBody>
      </p:sp>
      <p:pic>
        <p:nvPicPr>
          <p:cNvPr id="129" name="Image 26" descr="images/icons/col5_clip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8524" y="1737360"/>
            <a:ext cx="457200" cy="457200"/>
          </a:xfrm>
          <a:prstGeom prst="rect">
            <a:avLst/>
          </a:prstGeom>
        </p:spPr>
      </p:pic>
      <p:sp>
        <p:nvSpPr>
          <p:cNvPr id="130" name="Text 114"/>
          <p:cNvSpPr/>
          <p:nvPr/>
        </p:nvSpPr>
        <p:spPr>
          <a:xfrm>
            <a:off x="6016752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</a:t>
            </a:r>
            <a:endParaRPr lang="en-US" sz="1050" dirty="0"/>
          </a:p>
        </p:txBody>
      </p:sp>
      <p:sp>
        <p:nvSpPr>
          <p:cNvPr id="131" name="Shape 115"/>
          <p:cNvSpPr/>
          <p:nvPr/>
        </p:nvSpPr>
        <p:spPr>
          <a:xfrm>
            <a:off x="6016752" y="2834640"/>
            <a:ext cx="1380744" cy="265176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32" name="Shape 116"/>
          <p:cNvSpPr/>
          <p:nvPr/>
        </p:nvSpPr>
        <p:spPr>
          <a:xfrm>
            <a:off x="6016752" y="5440680"/>
            <a:ext cx="1380744" cy="45720"/>
          </a:xfrm>
          <a:prstGeom prst="rect">
            <a:avLst/>
          </a:prstGeom>
          <a:solidFill>
            <a:srgbClr val="6349A2"/>
          </a:solidFill>
          <a:ln/>
        </p:spPr>
      </p:sp>
      <p:sp>
        <p:nvSpPr>
          <p:cNvPr id="133" name="Shape 117"/>
          <p:cNvSpPr/>
          <p:nvPr/>
        </p:nvSpPr>
        <p:spPr>
          <a:xfrm>
            <a:off x="6089904" y="29260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34" name="Text 118"/>
          <p:cNvSpPr/>
          <p:nvPr/>
        </p:nvSpPr>
        <p:spPr>
          <a:xfrm>
            <a:off x="6089904" y="29626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endParaRPr lang="en-US" sz="650" dirty="0"/>
          </a:p>
        </p:txBody>
      </p:sp>
      <p:sp>
        <p:nvSpPr>
          <p:cNvPr id="135" name="Text 119"/>
          <p:cNvSpPr/>
          <p:nvPr/>
        </p:nvSpPr>
        <p:spPr>
          <a:xfrm>
            <a:off x="6089904" y="30998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92.6%</a:t>
            </a:r>
            <a:endParaRPr lang="en-US" sz="1100" dirty="0"/>
          </a:p>
        </p:txBody>
      </p:sp>
      <p:sp>
        <p:nvSpPr>
          <p:cNvPr id="136" name="Shape 120"/>
          <p:cNvSpPr/>
          <p:nvPr/>
        </p:nvSpPr>
        <p:spPr>
          <a:xfrm>
            <a:off x="6711696" y="29260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37" name="Text 121"/>
          <p:cNvSpPr/>
          <p:nvPr/>
        </p:nvSpPr>
        <p:spPr>
          <a:xfrm>
            <a:off x="6711696" y="29626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Precision</a:t>
            </a:r>
            <a:endParaRPr lang="en-US" sz="650" dirty="0"/>
          </a:p>
        </p:txBody>
      </p:sp>
      <p:sp>
        <p:nvSpPr>
          <p:cNvPr id="138" name="Text 122"/>
          <p:cNvSpPr/>
          <p:nvPr/>
        </p:nvSpPr>
        <p:spPr>
          <a:xfrm>
            <a:off x="6711696" y="30998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91.3%</a:t>
            </a:r>
            <a:endParaRPr lang="en-US" sz="1100" dirty="0"/>
          </a:p>
        </p:txBody>
      </p:sp>
      <p:sp>
        <p:nvSpPr>
          <p:cNvPr id="139" name="Shape 123"/>
          <p:cNvSpPr/>
          <p:nvPr/>
        </p:nvSpPr>
        <p:spPr>
          <a:xfrm>
            <a:off x="6089904" y="33832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40" name="Text 124"/>
          <p:cNvSpPr/>
          <p:nvPr/>
        </p:nvSpPr>
        <p:spPr>
          <a:xfrm>
            <a:off x="6089904" y="34198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Recall</a:t>
            </a:r>
            <a:endParaRPr lang="en-US" sz="650" dirty="0"/>
          </a:p>
        </p:txBody>
      </p:sp>
      <p:sp>
        <p:nvSpPr>
          <p:cNvPr id="141" name="Text 125"/>
          <p:cNvSpPr/>
          <p:nvPr/>
        </p:nvSpPr>
        <p:spPr>
          <a:xfrm>
            <a:off x="6089904" y="35570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91.8%</a:t>
            </a:r>
            <a:endParaRPr lang="en-US" sz="1100" dirty="0"/>
          </a:p>
        </p:txBody>
      </p:sp>
      <p:sp>
        <p:nvSpPr>
          <p:cNvPr id="142" name="Shape 126"/>
          <p:cNvSpPr/>
          <p:nvPr/>
        </p:nvSpPr>
        <p:spPr>
          <a:xfrm>
            <a:off x="6711696" y="3383280"/>
            <a:ext cx="576072" cy="420624"/>
          </a:xfrm>
          <a:prstGeom prst="roundRect">
            <a:avLst>
              <a:gd name="adj" fmla="val 8696"/>
            </a:avLst>
          </a:prstGeom>
          <a:solidFill>
            <a:srgbClr val="EFEAF7"/>
          </a:solidFill>
          <a:ln/>
        </p:spPr>
      </p:sp>
      <p:sp>
        <p:nvSpPr>
          <p:cNvPr id="143" name="Text 127"/>
          <p:cNvSpPr/>
          <p:nvPr/>
        </p:nvSpPr>
        <p:spPr>
          <a:xfrm>
            <a:off x="6711696" y="3419856"/>
            <a:ext cx="576072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</a:t>
            </a:r>
            <a:endParaRPr lang="en-US" sz="650" dirty="0"/>
          </a:p>
        </p:txBody>
      </p:sp>
      <p:sp>
        <p:nvSpPr>
          <p:cNvPr id="144" name="Text 128"/>
          <p:cNvSpPr/>
          <p:nvPr/>
        </p:nvSpPr>
        <p:spPr>
          <a:xfrm>
            <a:off x="6711696" y="3557016"/>
            <a:ext cx="576072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91.5%</a:t>
            </a:r>
            <a:endParaRPr lang="en-US" sz="1100" dirty="0"/>
          </a:p>
        </p:txBody>
      </p:sp>
      <p:sp>
        <p:nvSpPr>
          <p:cNvPr id="145" name="Text 145"/>
          <p:cNvSpPr/>
          <p:nvPr/>
        </p:nvSpPr>
        <p:spPr>
          <a:xfrm>
            <a:off x="6016752" y="4626864"/>
            <a:ext cx="1380744" cy="1463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" i="1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 (Sample)</a:t>
            </a:r>
            <a:endParaRPr lang="en-US" sz="600" dirty="0"/>
          </a:p>
        </p:txBody>
      </p:sp>
      <p:sp>
        <p:nvSpPr>
          <p:cNvPr id="146" name="Text 146"/>
          <p:cNvSpPr/>
          <p:nvPr/>
        </p:nvSpPr>
        <p:spPr>
          <a:xfrm>
            <a:off x="6099048" y="480974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47" name="Text 147"/>
          <p:cNvSpPr/>
          <p:nvPr/>
        </p:nvSpPr>
        <p:spPr>
          <a:xfrm>
            <a:off x="6217920" y="4809744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Accuracy, Precision, Recall, F1-Score</a:t>
            </a:r>
            <a:endParaRPr lang="en-US" sz="700" dirty="0"/>
          </a:p>
        </p:txBody>
      </p:sp>
      <p:sp>
        <p:nvSpPr>
          <p:cNvPr id="148" name="Text 148"/>
          <p:cNvSpPr/>
          <p:nvPr/>
        </p:nvSpPr>
        <p:spPr>
          <a:xfrm>
            <a:off x="6099048" y="523951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49" name="Text 149"/>
          <p:cNvSpPr/>
          <p:nvPr/>
        </p:nvSpPr>
        <p:spPr>
          <a:xfrm>
            <a:off x="6217920" y="5239512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</a:t>
            </a:r>
            <a:endParaRPr lang="en-US" sz="700" dirty="0"/>
          </a:p>
        </p:txBody>
      </p:sp>
      <p:sp>
        <p:nvSpPr>
          <p:cNvPr id="150" name="Text 150"/>
          <p:cNvSpPr/>
          <p:nvPr/>
        </p:nvSpPr>
        <p:spPr>
          <a:xfrm>
            <a:off x="6099048" y="552297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6349A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51" name="Text 151"/>
          <p:cNvSpPr/>
          <p:nvPr/>
        </p:nvSpPr>
        <p:spPr>
          <a:xfrm>
            <a:off x="6217920" y="552297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ROC-AUC (per class)</a:t>
            </a:r>
            <a:endParaRPr lang="en-US" sz="700" dirty="0"/>
          </a:p>
        </p:txBody>
      </p:sp>
      <p:sp>
        <p:nvSpPr>
          <p:cNvPr id="152" name="Shape 152"/>
          <p:cNvSpPr/>
          <p:nvPr/>
        </p:nvSpPr>
        <p:spPr>
          <a:xfrm>
            <a:off x="8814816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53" name="Shape 153"/>
          <p:cNvSpPr/>
          <p:nvPr/>
        </p:nvSpPr>
        <p:spPr>
          <a:xfrm>
            <a:off x="7950708" y="1207008"/>
            <a:ext cx="384048" cy="384048"/>
          </a:xfrm>
          <a:prstGeom prst="ellipse">
            <a:avLst/>
          </a:prstGeom>
          <a:solidFill>
            <a:srgbClr val="7E4A9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54" name="Text 154"/>
          <p:cNvSpPr/>
          <p:nvPr/>
        </p:nvSpPr>
        <p:spPr>
          <a:xfrm>
            <a:off x="7950708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1500" dirty="0"/>
          </a:p>
        </p:txBody>
      </p:sp>
      <p:pic>
        <p:nvPicPr>
          <p:cNvPr id="155" name="Image 27" descr="images/icons/col6_scale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14132" y="1737360"/>
            <a:ext cx="457200" cy="457200"/>
          </a:xfrm>
          <a:prstGeom prst="rect">
            <a:avLst/>
          </a:prstGeom>
        </p:spPr>
      </p:pic>
      <p:sp>
        <p:nvSpPr>
          <p:cNvPr id="156" name="Text 155"/>
          <p:cNvSpPr/>
          <p:nvPr/>
        </p:nvSpPr>
        <p:spPr>
          <a:xfrm>
            <a:off x="7452360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Analysis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&amp; Selection</a:t>
            </a:r>
            <a:endParaRPr lang="en-US" sz="1050" dirty="0"/>
          </a:p>
        </p:txBody>
      </p:sp>
      <p:sp>
        <p:nvSpPr>
          <p:cNvPr id="157" name="Shape 156"/>
          <p:cNvSpPr/>
          <p:nvPr/>
        </p:nvSpPr>
        <p:spPr>
          <a:xfrm>
            <a:off x="7452360" y="2834640"/>
            <a:ext cx="1380744" cy="265176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58" name="Shape 157"/>
          <p:cNvSpPr/>
          <p:nvPr/>
        </p:nvSpPr>
        <p:spPr>
          <a:xfrm>
            <a:off x="7452360" y="5440680"/>
            <a:ext cx="1380744" cy="45720"/>
          </a:xfrm>
          <a:prstGeom prst="rect">
            <a:avLst/>
          </a:prstGeom>
          <a:solidFill>
            <a:srgbClr val="7E4A9C"/>
          </a:solidFill>
          <a:ln/>
        </p:spPr>
      </p:sp>
      <p:pic>
        <p:nvPicPr>
          <p:cNvPr id="159" name="Image 28" descr="images/icons/trophy_icon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30464" y="4052824"/>
            <a:ext cx="146304" cy="146304"/>
          </a:xfrm>
          <a:prstGeom prst="rect">
            <a:avLst/>
          </a:prstGeom>
        </p:spPr>
      </p:pic>
      <p:sp>
        <p:nvSpPr>
          <p:cNvPr id="160" name="Text 174"/>
          <p:cNvSpPr/>
          <p:nvPr/>
        </p:nvSpPr>
        <p:spPr>
          <a:xfrm>
            <a:off x="7534656" y="426110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61" name="Text 175"/>
          <p:cNvSpPr/>
          <p:nvPr/>
        </p:nvSpPr>
        <p:spPr>
          <a:xfrm>
            <a:off x="7653528" y="4261104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Compare all six architectures</a:t>
            </a:r>
            <a:endParaRPr lang="en-US" sz="700" dirty="0"/>
          </a:p>
        </p:txBody>
      </p:sp>
      <p:sp>
        <p:nvSpPr>
          <p:cNvPr id="162" name="Text 176"/>
          <p:cNvSpPr/>
          <p:nvPr/>
        </p:nvSpPr>
        <p:spPr>
          <a:xfrm>
            <a:off x="7534656" y="45445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63" name="Text 177"/>
          <p:cNvSpPr/>
          <p:nvPr/>
        </p:nvSpPr>
        <p:spPr>
          <a:xfrm>
            <a:off x="7653528" y="45445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Rank by multiple metrics</a:t>
            </a:r>
            <a:endParaRPr lang="en-US" sz="700" dirty="0"/>
          </a:p>
        </p:txBody>
      </p:sp>
      <p:sp>
        <p:nvSpPr>
          <p:cNvPr id="164" name="Text 178"/>
          <p:cNvSpPr/>
          <p:nvPr/>
        </p:nvSpPr>
        <p:spPr>
          <a:xfrm>
            <a:off x="7534656" y="4828032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7E4A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65" name="Text 179"/>
          <p:cNvSpPr/>
          <p:nvPr/>
        </p:nvSpPr>
        <p:spPr>
          <a:xfrm>
            <a:off x="7653528" y="4828032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Select best-performing model</a:t>
            </a:r>
            <a:endParaRPr lang="en-US" sz="700" dirty="0"/>
          </a:p>
        </p:txBody>
      </p:sp>
      <p:sp>
        <p:nvSpPr>
          <p:cNvPr id="166" name="Shape 180"/>
          <p:cNvSpPr/>
          <p:nvPr/>
        </p:nvSpPr>
        <p:spPr>
          <a:xfrm>
            <a:off x="10250424" y="1399032"/>
            <a:ext cx="91440" cy="0"/>
          </a:xfrm>
          <a:prstGeom prst="line">
            <a:avLst/>
          </a:prstGeom>
          <a:noFill/>
          <a:ln w="19050">
            <a:solidFill>
              <a:srgbClr val="8892A6"/>
            </a:solidFill>
            <a:prstDash val="solid"/>
            <a:tailEnd type="triangle"/>
          </a:ln>
        </p:spPr>
      </p:sp>
      <p:sp>
        <p:nvSpPr>
          <p:cNvPr id="167" name="Shape 181"/>
          <p:cNvSpPr/>
          <p:nvPr/>
        </p:nvSpPr>
        <p:spPr>
          <a:xfrm>
            <a:off x="9386316" y="1207008"/>
            <a:ext cx="384048" cy="384048"/>
          </a:xfrm>
          <a:prstGeom prst="ellipse">
            <a:avLst/>
          </a:prstGeom>
          <a:solidFill>
            <a:srgbClr val="E96815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68" name="Text 182"/>
          <p:cNvSpPr/>
          <p:nvPr/>
        </p:nvSpPr>
        <p:spPr>
          <a:xfrm>
            <a:off x="9386316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1500" dirty="0"/>
          </a:p>
        </p:txBody>
      </p:sp>
      <p:pic>
        <p:nvPicPr>
          <p:cNvPr id="169" name="Image 29" descr="images/icons/col7_puzzle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349740" y="1737360"/>
            <a:ext cx="457200" cy="457200"/>
          </a:xfrm>
          <a:prstGeom prst="rect">
            <a:avLst/>
          </a:prstGeom>
        </p:spPr>
      </p:pic>
      <p:sp>
        <p:nvSpPr>
          <p:cNvPr id="170" name="Text 183"/>
          <p:cNvSpPr/>
          <p:nvPr/>
        </p:nvSpPr>
        <p:spPr>
          <a:xfrm>
            <a:off x="8887968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Multi-Letter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Formation</a:t>
            </a:r>
            <a:endParaRPr lang="en-US" sz="1050" dirty="0"/>
          </a:p>
        </p:txBody>
      </p:sp>
      <p:sp>
        <p:nvSpPr>
          <p:cNvPr id="171" name="Shape 184"/>
          <p:cNvSpPr/>
          <p:nvPr/>
        </p:nvSpPr>
        <p:spPr>
          <a:xfrm>
            <a:off x="8887968" y="2834640"/>
            <a:ext cx="1380744" cy="265176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72" name="Shape 185"/>
          <p:cNvSpPr/>
          <p:nvPr/>
        </p:nvSpPr>
        <p:spPr>
          <a:xfrm>
            <a:off x="8887968" y="5440680"/>
            <a:ext cx="1380744" cy="45720"/>
          </a:xfrm>
          <a:prstGeom prst="rect">
            <a:avLst/>
          </a:prstGeom>
          <a:solidFill>
            <a:srgbClr val="E96815"/>
          </a:solidFill>
          <a:ln/>
        </p:spPr>
      </p:sp>
      <p:sp>
        <p:nvSpPr>
          <p:cNvPr id="173" name="Text 195"/>
          <p:cNvSpPr/>
          <p:nvPr/>
        </p:nvSpPr>
        <p:spPr>
          <a:xfrm>
            <a:off x="9943186" y="3090672"/>
            <a:ext cx="215798" cy="1188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700" dirty="0"/>
          </a:p>
        </p:txBody>
      </p:sp>
      <p:sp>
        <p:nvSpPr>
          <p:cNvPr id="174" name="Text 199"/>
          <p:cNvSpPr/>
          <p:nvPr/>
        </p:nvSpPr>
        <p:spPr>
          <a:xfrm>
            <a:off x="9699955" y="3291840"/>
            <a:ext cx="215798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800" dirty="0"/>
          </a:p>
        </p:txBody>
      </p:sp>
      <p:sp>
        <p:nvSpPr>
          <p:cNvPr id="175" name="Text 202"/>
          <p:cNvSpPr/>
          <p:nvPr/>
        </p:nvSpPr>
        <p:spPr>
          <a:xfrm>
            <a:off x="9116568" y="3474720"/>
            <a:ext cx="923544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HELLO</a:t>
            </a:r>
            <a:endParaRPr lang="en-US" sz="1000" dirty="0"/>
          </a:p>
        </p:txBody>
      </p:sp>
      <p:sp>
        <p:nvSpPr>
          <p:cNvPr id="176" name="Text 203"/>
          <p:cNvSpPr/>
          <p:nvPr/>
        </p:nvSpPr>
        <p:spPr>
          <a:xfrm>
            <a:off x="8970264" y="38587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77" name="Text 204"/>
          <p:cNvSpPr/>
          <p:nvPr/>
        </p:nvSpPr>
        <p:spPr>
          <a:xfrm>
            <a:off x="9089136" y="3858768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Sequence modeling for letter recognition</a:t>
            </a:r>
            <a:endParaRPr lang="en-US" sz="700" dirty="0"/>
          </a:p>
        </p:txBody>
      </p:sp>
      <p:sp>
        <p:nvSpPr>
          <p:cNvPr id="178" name="Text 205"/>
          <p:cNvSpPr/>
          <p:nvPr/>
        </p:nvSpPr>
        <p:spPr>
          <a:xfrm>
            <a:off x="8970264" y="428853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79" name="Text 206"/>
          <p:cNvSpPr/>
          <p:nvPr/>
        </p:nvSpPr>
        <p:spPr>
          <a:xfrm>
            <a:off x="9089136" y="4288536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Temporal smoothing</a:t>
            </a:r>
            <a:endParaRPr lang="en-US" sz="700" dirty="0"/>
          </a:p>
        </p:txBody>
      </p:sp>
      <p:sp>
        <p:nvSpPr>
          <p:cNvPr id="180" name="Text 207"/>
          <p:cNvSpPr/>
          <p:nvPr/>
        </p:nvSpPr>
        <p:spPr>
          <a:xfrm>
            <a:off x="8970264" y="4572000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81" name="Text 208"/>
          <p:cNvSpPr/>
          <p:nvPr/>
        </p:nvSpPr>
        <p:spPr>
          <a:xfrm>
            <a:off x="9089136" y="4572000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Word construction from predicted letter sequence</a:t>
            </a:r>
            <a:endParaRPr lang="en-US" sz="700" dirty="0"/>
          </a:p>
        </p:txBody>
      </p:sp>
      <p:sp>
        <p:nvSpPr>
          <p:cNvPr id="182" name="Text 209"/>
          <p:cNvSpPr/>
          <p:nvPr/>
        </p:nvSpPr>
        <p:spPr>
          <a:xfrm>
            <a:off x="8970264" y="50017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E9681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183" name="Text 210"/>
          <p:cNvSpPr/>
          <p:nvPr/>
        </p:nvSpPr>
        <p:spPr>
          <a:xfrm>
            <a:off x="9089136" y="5001768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 for continuous signing</a:t>
            </a:r>
            <a:endParaRPr lang="en-US" sz="700" dirty="0"/>
          </a:p>
        </p:txBody>
      </p:sp>
      <p:sp>
        <p:nvSpPr>
          <p:cNvPr id="184" name="Shape 211"/>
          <p:cNvSpPr/>
          <p:nvPr/>
        </p:nvSpPr>
        <p:spPr>
          <a:xfrm>
            <a:off x="10821924" y="1207008"/>
            <a:ext cx="384048" cy="384048"/>
          </a:xfrm>
          <a:prstGeom prst="ellipse">
            <a:avLst/>
          </a:prstGeom>
          <a:solidFill>
            <a:srgbClr val="D9550C"/>
          </a:solidFill>
          <a:ln w="25400">
            <a:solidFill>
              <a:srgbClr val="FFFFFF"/>
            </a:solidFill>
            <a:prstDash val="solid"/>
          </a:ln>
        </p:spPr>
      </p:sp>
      <p:sp>
        <p:nvSpPr>
          <p:cNvPr id="185" name="Text 212"/>
          <p:cNvSpPr/>
          <p:nvPr/>
        </p:nvSpPr>
        <p:spPr>
          <a:xfrm>
            <a:off x="10821924" y="1207008"/>
            <a:ext cx="384048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1500" dirty="0"/>
          </a:p>
        </p:txBody>
      </p:sp>
      <p:pic>
        <p:nvPicPr>
          <p:cNvPr id="186" name="Image 35" descr="images/icons/col8_spell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785348" y="1737360"/>
            <a:ext cx="457200" cy="457200"/>
          </a:xfrm>
          <a:prstGeom prst="rect">
            <a:avLst/>
          </a:prstGeom>
        </p:spPr>
      </p:pic>
      <p:sp>
        <p:nvSpPr>
          <p:cNvPr id="187" name="Text 213"/>
          <p:cNvSpPr/>
          <p:nvPr/>
        </p:nvSpPr>
        <p:spPr>
          <a:xfrm>
            <a:off x="10323576" y="2286000"/>
            <a:ext cx="1380744" cy="502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Automatic Spelling</a:t>
            </a:r>
            <a:endParaRPr lang="en-US" sz="1050" dirty="0"/>
          </a:p>
          <a:p>
            <a:pPr marL="0" indent="0" algn="ctr">
              <a:lnSpc>
                <a:spcPct val="102000"/>
              </a:lnSpc>
              <a:buNone/>
            </a:pPr>
            <a:r>
              <a:rPr lang="en-US" sz="1050" b="1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Correction</a:t>
            </a:r>
            <a:endParaRPr lang="en-US" sz="1050" dirty="0"/>
          </a:p>
        </p:txBody>
      </p:sp>
      <p:sp>
        <p:nvSpPr>
          <p:cNvPr id="188" name="Shape 214"/>
          <p:cNvSpPr/>
          <p:nvPr/>
        </p:nvSpPr>
        <p:spPr>
          <a:xfrm>
            <a:off x="10323576" y="2834640"/>
            <a:ext cx="1380744" cy="2651760"/>
          </a:xfrm>
          <a:prstGeom prst="roundRect">
            <a:avLst>
              <a:gd name="adj" fmla="val 3311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189" name="Shape 215"/>
          <p:cNvSpPr/>
          <p:nvPr/>
        </p:nvSpPr>
        <p:spPr>
          <a:xfrm>
            <a:off x="10323576" y="5440680"/>
            <a:ext cx="1380744" cy="45720"/>
          </a:xfrm>
          <a:prstGeom prst="rect">
            <a:avLst/>
          </a:prstGeom>
          <a:solidFill>
            <a:srgbClr val="D9550C"/>
          </a:solidFill>
          <a:ln/>
        </p:spPr>
      </p:sp>
      <p:sp>
        <p:nvSpPr>
          <p:cNvPr id="190" name="Shape 216"/>
          <p:cNvSpPr/>
          <p:nvPr/>
        </p:nvSpPr>
        <p:spPr>
          <a:xfrm>
            <a:off x="10396728" y="2926080"/>
            <a:ext cx="1234440" cy="365760"/>
          </a:xfrm>
          <a:prstGeom prst="roundRect">
            <a:avLst>
              <a:gd name="adj" fmla="val 10000"/>
            </a:avLst>
          </a:prstGeom>
          <a:solidFill>
            <a:srgbClr val="FCEBEA"/>
          </a:solidFill>
          <a:ln/>
        </p:spPr>
      </p:sp>
      <p:sp>
        <p:nvSpPr>
          <p:cNvPr id="191" name="Text 217"/>
          <p:cNvSpPr/>
          <p:nvPr/>
        </p:nvSpPr>
        <p:spPr>
          <a:xfrm>
            <a:off x="10396728" y="2953512"/>
            <a:ext cx="12344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" dirty="0">
                <a:solidFill>
                  <a:srgbClr val="B23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Recognized Output
</a:t>
            </a:r>
            <a:endParaRPr lang="en-US" sz="6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850" b="1" dirty="0">
                <a:solidFill>
                  <a:srgbClr val="B23B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(Hell0)</a:t>
            </a:r>
            <a:endParaRPr lang="en-US" sz="600" dirty="0"/>
          </a:p>
        </p:txBody>
      </p:sp>
      <p:sp>
        <p:nvSpPr>
          <p:cNvPr id="192" name="Text 218"/>
          <p:cNvSpPr/>
          <p:nvPr/>
        </p:nvSpPr>
        <p:spPr>
          <a:xfrm>
            <a:off x="10323576" y="3346704"/>
            <a:ext cx="1380744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↓</a:t>
            </a:r>
            <a:endParaRPr lang="en-US" sz="800" dirty="0"/>
          </a:p>
        </p:txBody>
      </p:sp>
      <p:sp>
        <p:nvSpPr>
          <p:cNvPr id="193" name="Shape 219"/>
          <p:cNvSpPr/>
          <p:nvPr/>
        </p:nvSpPr>
        <p:spPr>
          <a:xfrm>
            <a:off x="10396728" y="3483864"/>
            <a:ext cx="1234440" cy="365760"/>
          </a:xfrm>
          <a:prstGeom prst="roundRect">
            <a:avLst>
              <a:gd name="adj" fmla="val 10000"/>
            </a:avLst>
          </a:prstGeom>
          <a:solidFill>
            <a:srgbClr val="E7F5EA"/>
          </a:solidFill>
          <a:ln/>
        </p:spPr>
      </p:sp>
      <p:sp>
        <p:nvSpPr>
          <p:cNvPr id="194" name="Text 220"/>
          <p:cNvSpPr/>
          <p:nvPr/>
        </p:nvSpPr>
        <p:spPr>
          <a:xfrm>
            <a:off x="10396728" y="3511296"/>
            <a:ext cx="123444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600" dirty="0">
                <a:solidFill>
                  <a:srgbClr val="1F7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Corrected Output
</a:t>
            </a:r>
            <a:endParaRPr lang="en-US" sz="600" dirty="0"/>
          </a:p>
          <a:p>
            <a:pPr marL="0" indent="0" algn="ctr">
              <a:lnSpc>
                <a:spcPct val="100000"/>
              </a:lnSpc>
              <a:buNone/>
            </a:pPr>
            <a:r>
              <a:rPr lang="en-US" sz="850" b="1" dirty="0">
                <a:solidFill>
                  <a:srgbClr val="1F7A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(HELLO)</a:t>
            </a:r>
            <a:endParaRPr lang="en-US" sz="600" dirty="0"/>
          </a:p>
        </p:txBody>
      </p:sp>
      <p:sp>
        <p:nvSpPr>
          <p:cNvPr id="195" name="Text 221"/>
          <p:cNvSpPr/>
          <p:nvPr/>
        </p:nvSpPr>
        <p:spPr>
          <a:xfrm>
            <a:off x="10396728" y="3941064"/>
            <a:ext cx="1234440" cy="137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50" b="1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 Suggestions</a:t>
            </a:r>
            <a:endParaRPr lang="en-US" sz="650" dirty="0"/>
          </a:p>
        </p:txBody>
      </p:sp>
      <p:sp>
        <p:nvSpPr>
          <p:cNvPr id="196" name="Text 222"/>
          <p:cNvSpPr/>
          <p:nvPr/>
        </p:nvSpPr>
        <p:spPr>
          <a:xfrm>
            <a:off x="10415016" y="4096512"/>
            <a:ext cx="68580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HELLO</a:t>
            </a:r>
            <a:endParaRPr lang="en-US" sz="600" dirty="0"/>
          </a:p>
        </p:txBody>
      </p:sp>
      <p:sp>
        <p:nvSpPr>
          <p:cNvPr id="197" name="Text 223"/>
          <p:cNvSpPr/>
          <p:nvPr/>
        </p:nvSpPr>
        <p:spPr>
          <a:xfrm>
            <a:off x="11100816" y="4096512"/>
            <a:ext cx="50292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(0.96)</a:t>
            </a:r>
            <a:endParaRPr lang="en-US" sz="600" dirty="0"/>
          </a:p>
        </p:txBody>
      </p:sp>
      <p:sp>
        <p:nvSpPr>
          <p:cNvPr id="198" name="Text 224"/>
          <p:cNvSpPr/>
          <p:nvPr/>
        </p:nvSpPr>
        <p:spPr>
          <a:xfrm>
            <a:off x="10415016" y="4233672"/>
            <a:ext cx="68580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HELLO</a:t>
            </a:r>
            <a:endParaRPr lang="en-US" sz="600" dirty="0"/>
          </a:p>
        </p:txBody>
      </p:sp>
      <p:sp>
        <p:nvSpPr>
          <p:cNvPr id="199" name="Text 225"/>
          <p:cNvSpPr/>
          <p:nvPr/>
        </p:nvSpPr>
        <p:spPr>
          <a:xfrm>
            <a:off x="11100816" y="4233672"/>
            <a:ext cx="50292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(0.89)</a:t>
            </a:r>
            <a:endParaRPr lang="en-US" sz="600" dirty="0"/>
          </a:p>
        </p:txBody>
      </p:sp>
      <p:sp>
        <p:nvSpPr>
          <p:cNvPr id="200" name="Text 226"/>
          <p:cNvSpPr/>
          <p:nvPr/>
        </p:nvSpPr>
        <p:spPr>
          <a:xfrm>
            <a:off x="10415016" y="4370832"/>
            <a:ext cx="68580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6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HELLO</a:t>
            </a:r>
            <a:endParaRPr lang="en-US" sz="600" dirty="0"/>
          </a:p>
        </p:txBody>
      </p:sp>
      <p:sp>
        <p:nvSpPr>
          <p:cNvPr id="201" name="Text 227"/>
          <p:cNvSpPr/>
          <p:nvPr/>
        </p:nvSpPr>
        <p:spPr>
          <a:xfrm>
            <a:off x="11100816" y="4370832"/>
            <a:ext cx="502920" cy="12801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6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(0.78)</a:t>
            </a:r>
            <a:endParaRPr lang="en-US" sz="600" dirty="0"/>
          </a:p>
        </p:txBody>
      </p:sp>
      <p:sp>
        <p:nvSpPr>
          <p:cNvPr id="202" name="Text 228"/>
          <p:cNvSpPr/>
          <p:nvPr/>
        </p:nvSpPr>
        <p:spPr>
          <a:xfrm>
            <a:off x="10405872" y="4544568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203" name="Text 229"/>
          <p:cNvSpPr/>
          <p:nvPr/>
        </p:nvSpPr>
        <p:spPr>
          <a:xfrm>
            <a:off x="10524744" y="4544568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Dictionary &amp; language model based correction</a:t>
            </a:r>
            <a:endParaRPr lang="en-US" sz="700" dirty="0"/>
          </a:p>
        </p:txBody>
      </p:sp>
      <p:sp>
        <p:nvSpPr>
          <p:cNvPr id="204" name="Text 230"/>
          <p:cNvSpPr/>
          <p:nvPr/>
        </p:nvSpPr>
        <p:spPr>
          <a:xfrm>
            <a:off x="10405872" y="4974336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205" name="Text 231"/>
          <p:cNvSpPr/>
          <p:nvPr/>
        </p:nvSpPr>
        <p:spPr>
          <a:xfrm>
            <a:off x="10524744" y="4974336"/>
            <a:ext cx="1124712" cy="411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Edit distance &amp; confidence scoring</a:t>
            </a:r>
            <a:endParaRPr lang="en-US" sz="700" dirty="0"/>
          </a:p>
        </p:txBody>
      </p:sp>
      <p:sp>
        <p:nvSpPr>
          <p:cNvPr id="206" name="Text 232"/>
          <p:cNvSpPr/>
          <p:nvPr/>
        </p:nvSpPr>
        <p:spPr>
          <a:xfrm>
            <a:off x="10405872" y="5404104"/>
            <a:ext cx="118872" cy="274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750" dirty="0">
                <a:solidFill>
                  <a:srgbClr val="D9550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•</a:t>
            </a:r>
            <a:endParaRPr lang="en-US" sz="750" dirty="0"/>
          </a:p>
        </p:txBody>
      </p:sp>
      <p:sp>
        <p:nvSpPr>
          <p:cNvPr id="207" name="Text 233"/>
          <p:cNvSpPr/>
          <p:nvPr/>
        </p:nvSpPr>
        <p:spPr>
          <a:xfrm>
            <a:off x="10524744" y="5404104"/>
            <a:ext cx="1124712" cy="26517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700" dirty="0">
                <a:solidFill>
                  <a:srgbClr val="5B5B5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Improved final text output</a:t>
            </a:r>
            <a:endParaRPr lang="en-US" sz="700" dirty="0"/>
          </a:p>
        </p:txBody>
      </p:sp>
      <p:sp>
        <p:nvSpPr>
          <p:cNvPr id="208" name="Shape 234"/>
          <p:cNvSpPr/>
          <p:nvPr/>
        </p:nvSpPr>
        <p:spPr>
          <a:xfrm>
            <a:off x="274320" y="5623560"/>
            <a:ext cx="11643055" cy="960120"/>
          </a:xfrm>
          <a:prstGeom prst="roundRect">
            <a:avLst>
              <a:gd name="adj" fmla="val 7619"/>
            </a:avLst>
          </a:prstGeom>
          <a:solidFill>
            <a:srgbClr val="FFFFFF"/>
          </a:solidFill>
          <a:ln w="12700">
            <a:solidFill>
              <a:srgbClr val="E3E6EC"/>
            </a:solidFill>
            <a:prstDash val="solid"/>
          </a:ln>
        </p:spPr>
      </p:sp>
      <p:sp>
        <p:nvSpPr>
          <p:cNvPr id="209" name="Shape 235"/>
          <p:cNvSpPr/>
          <p:nvPr/>
        </p:nvSpPr>
        <p:spPr>
          <a:xfrm>
            <a:off x="457200" y="5870448"/>
            <a:ext cx="457200" cy="457200"/>
          </a:xfrm>
          <a:prstGeom prst="ellipse">
            <a:avLst/>
          </a:prstGeom>
          <a:solidFill>
            <a:srgbClr val="E6F4F3"/>
          </a:solidFill>
          <a:ln w="12700">
            <a:solidFill>
              <a:srgbClr val="0E7A82"/>
            </a:solidFill>
            <a:prstDash val="solid"/>
          </a:ln>
        </p:spPr>
      </p:sp>
      <p:pic>
        <p:nvPicPr>
          <p:cNvPr id="210" name="Image 36" descr="images/icons/goal_target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6928" y="5980176"/>
            <a:ext cx="237744" cy="237744"/>
          </a:xfrm>
          <a:prstGeom prst="rect">
            <a:avLst/>
          </a:prstGeom>
        </p:spPr>
      </p:pic>
      <p:sp>
        <p:nvSpPr>
          <p:cNvPr id="211" name="Text 236"/>
          <p:cNvSpPr/>
          <p:nvPr/>
        </p:nvSpPr>
        <p:spPr>
          <a:xfrm>
            <a:off x="1051560" y="5788152"/>
            <a:ext cx="3246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050" b="1" dirty="0">
                <a:solidFill>
                  <a:srgbClr val="0E7A8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Goal:  </a:t>
            </a:r>
            <a:r>
              <a:rPr lang="en-US" sz="105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an accurate, robust, and real-time ASL sign language recognition system.</a:t>
            </a:r>
            <a:endParaRPr lang="en-US" sz="1050" dirty="0"/>
          </a:p>
        </p:txBody>
      </p:sp>
      <p:pic>
        <p:nvPicPr>
          <p:cNvPr id="212" name="Image 37" descr="images/icons/trend_up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26280" y="5897880"/>
            <a:ext cx="384048" cy="384048"/>
          </a:xfrm>
          <a:prstGeom prst="rect">
            <a:avLst/>
          </a:prstGeom>
        </p:spPr>
      </p:pic>
      <p:sp>
        <p:nvSpPr>
          <p:cNvPr id="213" name="Text 237"/>
          <p:cNvSpPr/>
          <p:nvPr/>
        </p:nvSpPr>
        <p:spPr>
          <a:xfrm>
            <a:off x="5029200" y="5788152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Accurate Recognition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Robust Performance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Generalizable Model</a:t>
            </a:r>
            <a:endParaRPr lang="en-US" sz="1000" dirty="0"/>
          </a:p>
        </p:txBody>
      </p:sp>
      <p:pic>
        <p:nvPicPr>
          <p:cNvPr id="214" name="Image 38" descr="images/icons/users_icon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903720" y="5897880"/>
            <a:ext cx="384048" cy="384048"/>
          </a:xfrm>
          <a:prstGeom prst="rect">
            <a:avLst/>
          </a:prstGeom>
        </p:spPr>
      </p:pic>
      <p:sp>
        <p:nvSpPr>
          <p:cNvPr id="215" name="Text 238"/>
          <p:cNvSpPr/>
          <p:nvPr/>
        </p:nvSpPr>
        <p:spPr>
          <a:xfrm>
            <a:off x="7406640" y="5788152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Inclusive Communication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Assistive Technology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Real-World Impact</a:t>
            </a:r>
            <a:endParaRPr lang="en-US" sz="1000" dirty="0"/>
          </a:p>
        </p:txBody>
      </p:sp>
      <p:pic>
        <p:nvPicPr>
          <p:cNvPr id="216" name="Image 39" descr="images/icons/monitor_icon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281160" y="5897880"/>
            <a:ext cx="384048" cy="384048"/>
          </a:xfrm>
          <a:prstGeom prst="rect">
            <a:avLst/>
          </a:prstGeom>
        </p:spPr>
      </p:pic>
      <p:sp>
        <p:nvSpPr>
          <p:cNvPr id="217" name="Text 239"/>
          <p:cNvSpPr/>
          <p:nvPr/>
        </p:nvSpPr>
        <p:spPr>
          <a:xfrm>
            <a:off x="9784080" y="5788152"/>
            <a:ext cx="1783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Letters to Words,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Recognition to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2B2B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Reliable Communication.</a:t>
            </a:r>
            <a:endParaRPr lang="en-US" sz="1000" dirty="0"/>
          </a:p>
        </p:txBody>
      </p:sp>
      <p:pic>
        <p:nvPicPr>
          <p:cNvPr id="218" name="Picture 21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60679" y="2877612"/>
            <a:ext cx="1041223" cy="981155"/>
          </a:xfrm>
          <a:prstGeom prst="rect">
            <a:avLst/>
          </a:prstGeom>
        </p:spPr>
      </p:pic>
      <p:pic>
        <p:nvPicPr>
          <p:cNvPr id="219" name="Picture 21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883663" y="2885189"/>
            <a:ext cx="1017322" cy="981453"/>
          </a:xfrm>
          <a:prstGeom prst="rect">
            <a:avLst/>
          </a:prstGeom>
        </p:spPr>
      </p:pic>
      <p:pic>
        <p:nvPicPr>
          <p:cNvPr id="220" name="Picture 219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182111" y="2889251"/>
            <a:ext cx="1212234" cy="1207008"/>
          </a:xfrm>
          <a:prstGeom prst="rect">
            <a:avLst/>
          </a:prstGeom>
        </p:spPr>
      </p:pic>
      <p:pic>
        <p:nvPicPr>
          <p:cNvPr id="221" name="Picture 220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687981" y="2891870"/>
            <a:ext cx="1167070" cy="1445180"/>
          </a:xfrm>
          <a:prstGeom prst="rect">
            <a:avLst/>
          </a:prstGeom>
        </p:spPr>
      </p:pic>
      <p:pic>
        <p:nvPicPr>
          <p:cNvPr id="222" name="Picture 22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221843" y="3854365"/>
            <a:ext cx="928765" cy="722373"/>
          </a:xfrm>
          <a:prstGeom prst="rect">
            <a:avLst/>
          </a:prstGeom>
        </p:spPr>
      </p:pic>
      <p:pic>
        <p:nvPicPr>
          <p:cNvPr id="223" name="Picture 222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6368" y="2862072"/>
            <a:ext cx="1225296" cy="1171448"/>
          </a:xfrm>
          <a:prstGeom prst="rect">
            <a:avLst/>
          </a:prstGeom>
        </p:spPr>
      </p:pic>
      <p:pic>
        <p:nvPicPr>
          <p:cNvPr id="224" name="Picture 22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8911502" y="2841943"/>
            <a:ext cx="1333676" cy="102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91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20755" y="151886"/>
            <a:ext cx="4271555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Dataset &amp; Preprocessing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21" name="Shape 18"/>
          <p:cNvSpPr/>
          <p:nvPr/>
        </p:nvSpPr>
        <p:spPr>
          <a:xfrm>
            <a:off x="1237706" y="5848126"/>
            <a:ext cx="9875520" cy="292608"/>
          </a:xfrm>
          <a:prstGeom prst="roundRect">
            <a:avLst>
              <a:gd name="adj" fmla="val 21875"/>
            </a:avLst>
          </a:prstGeom>
          <a:solidFill>
            <a:srgbClr val="E8F2FB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22" name="Shape 19"/>
          <p:cNvSpPr/>
          <p:nvPr/>
        </p:nvSpPr>
        <p:spPr>
          <a:xfrm>
            <a:off x="512064" y="5848126"/>
            <a:ext cx="7638506" cy="325150"/>
          </a:xfrm>
          <a:prstGeom prst="roundRect">
            <a:avLst>
              <a:gd name="adj" fmla="val 21875"/>
            </a:avLst>
          </a:prstGeom>
          <a:solidFill>
            <a:srgbClr val="1D5D9B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23" name="Shape 20"/>
          <p:cNvSpPr/>
          <p:nvPr/>
        </p:nvSpPr>
        <p:spPr>
          <a:xfrm>
            <a:off x="8150570" y="5848126"/>
            <a:ext cx="1368986" cy="292608"/>
          </a:xfrm>
          <a:prstGeom prst="rect">
            <a:avLst/>
          </a:prstGeom>
          <a:solidFill>
            <a:srgbClr val="27A7E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24" name="Shape 21"/>
          <p:cNvSpPr/>
          <p:nvPr/>
        </p:nvSpPr>
        <p:spPr>
          <a:xfrm>
            <a:off x="9519556" y="5848126"/>
            <a:ext cx="2319311" cy="292608"/>
          </a:xfrm>
          <a:prstGeom prst="roundRect">
            <a:avLst>
              <a:gd name="adj" fmla="val 21875"/>
            </a:avLst>
          </a:prstGeom>
          <a:solidFill>
            <a:srgbClr val="3BB273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569868" y="6259606"/>
            <a:ext cx="19202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1D5D9B"/>
                </a:solidFill>
              </a:rPr>
              <a:t>Train 70% (1,760)</a:t>
            </a:r>
            <a:endParaRPr lang="en-US" sz="900" dirty="0"/>
          </a:p>
        </p:txBody>
      </p:sp>
      <p:sp>
        <p:nvSpPr>
          <p:cNvPr id="26" name="Text 23"/>
          <p:cNvSpPr/>
          <p:nvPr/>
        </p:nvSpPr>
        <p:spPr>
          <a:xfrm>
            <a:off x="8174406" y="6259606"/>
            <a:ext cx="13716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27A7E8"/>
                </a:solidFill>
              </a:rPr>
              <a:t>Val 10% (251)</a:t>
            </a:r>
            <a:endParaRPr lang="en-US" sz="900" dirty="0"/>
          </a:p>
        </p:txBody>
      </p:sp>
      <p:sp>
        <p:nvSpPr>
          <p:cNvPr id="27" name="Text 24"/>
          <p:cNvSpPr/>
          <p:nvPr/>
        </p:nvSpPr>
        <p:spPr>
          <a:xfrm>
            <a:off x="9624063" y="6259606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dirty="0">
                <a:solidFill>
                  <a:srgbClr val="3BB273"/>
                </a:solidFill>
              </a:rPr>
              <a:t>Test 20% (504)</a:t>
            </a:r>
            <a:endParaRPr lang="en-US" sz="900" dirty="0"/>
          </a:p>
        </p:txBody>
      </p:sp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890" y="1518557"/>
            <a:ext cx="6424260" cy="4041322"/>
          </a:xfrm>
          <a:prstGeom prst="rect">
            <a:avLst/>
          </a:prstGeom>
        </p:spPr>
      </p:pic>
      <p:sp>
        <p:nvSpPr>
          <p:cNvPr id="30" name="Rounded Rectangle 29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Calibri"/>
              </a:rPr>
              <a:t>5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  <p:graphicFrame>
        <p:nvGraphicFramePr>
          <p:cNvPr id="33" name="Chart 0"/>
          <p:cNvGraphicFramePr/>
          <p:nvPr/>
        </p:nvGraphicFramePr>
        <p:xfrm>
          <a:off x="7204099" y="1349304"/>
          <a:ext cx="4777753" cy="294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4" name="Table 0"/>
          <p:cNvGraphicFramePr>
            <a:graphicFrameLocks noGrp="1"/>
          </p:cNvGraphicFramePr>
          <p:nvPr>
            <p:extLst/>
          </p:nvPr>
        </p:nvGraphicFramePr>
        <p:xfrm>
          <a:off x="6998372" y="4493079"/>
          <a:ext cx="4983480" cy="1066800"/>
        </p:xfrm>
        <a:graphic>
          <a:graphicData uri="http://schemas.openxmlformats.org/drawingml/2006/table">
            <a:tbl>
              <a:tblPr/>
              <a:tblGrid>
                <a:gridCol w="1661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1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611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86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Split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Images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 Class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3C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Training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1,760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≈ 48.9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Validation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251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≈ 7.0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3F6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Testing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504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dirty="0">
                          <a:solidFill>
                            <a:srgbClr val="1B243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14 (exact)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3E9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5" name="Text 5"/>
          <p:cNvSpPr/>
          <p:nvPr/>
        </p:nvSpPr>
        <p:spPr>
          <a:xfrm>
            <a:off x="5407762" y="6335159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  <p:pic>
        <p:nvPicPr>
          <p:cNvPr id="36" name="Image 0" descr="images/icons/dataset_db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755" y="688834"/>
            <a:ext cx="256032" cy="256032"/>
          </a:xfrm>
          <a:prstGeom prst="rect">
            <a:avLst/>
          </a:prstGeom>
        </p:spPr>
      </p:pic>
      <p:pic>
        <p:nvPicPr>
          <p:cNvPr id="37" name="Image 1" descr="images/icons/dataset_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2733" y="955350"/>
            <a:ext cx="256032" cy="256032"/>
          </a:xfrm>
          <a:prstGeom prst="rect">
            <a:avLst/>
          </a:prstGeom>
        </p:spPr>
      </p:pic>
      <p:sp>
        <p:nvSpPr>
          <p:cNvPr id="38" name="Text 2"/>
          <p:cNvSpPr/>
          <p:nvPr/>
        </p:nvSpPr>
        <p:spPr>
          <a:xfrm>
            <a:off x="885174" y="643019"/>
            <a:ext cx="10698480" cy="62466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Characteristics:  </a:t>
            </a:r>
            <a:r>
              <a:rPr lang="en-US" sz="13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ASL fingerspelling images — 36 classes (Letters A–Z, Numbers 0–9), 2,515 images total</a:t>
            </a:r>
            <a:r>
              <a:rPr lang="en-US" sz="1300" dirty="0" smtClean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b="1" dirty="0">
                <a:solidFill>
                  <a:srgbClr val="0B3C5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Dataset Preparation:  </a:t>
            </a:r>
            <a:r>
              <a:rPr lang="en-US" sz="1300" dirty="0">
                <a:solidFill>
                  <a:srgbClr val="1B24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 preprocessing &amp; normalization (224×224), data augmentation to improve robustness, and a fixed 70% / 10% / 20% split.</a:t>
            </a: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45590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  <p:sp>
        <p:nvSpPr>
          <p:cNvPr id="30" name="Rounded Rectangle 29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latin typeface="Calibri"/>
              </a:rPr>
              <a:t>6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  <p:graphicFrame>
        <p:nvGraphicFramePr>
          <p:cNvPr id="33" name="Chart 0"/>
          <p:cNvGraphicFramePr/>
          <p:nvPr>
            <p:extLst>
              <p:ext uri="{D42A27DB-BD31-4B8C-83A1-F6EECF244321}">
                <p14:modId xmlns:p14="http://schemas.microsoft.com/office/powerpoint/2010/main" val="785245984"/>
              </p:ext>
            </p:extLst>
          </p:nvPr>
        </p:nvGraphicFramePr>
        <p:xfrm>
          <a:off x="7204099" y="1349304"/>
          <a:ext cx="4777753" cy="294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5" name="Text 5"/>
          <p:cNvSpPr/>
          <p:nvPr/>
        </p:nvSpPr>
        <p:spPr>
          <a:xfrm>
            <a:off x="5407762" y="6335159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E74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  <p:sp>
        <p:nvSpPr>
          <p:cNvPr id="39" name="Shape 4"/>
          <p:cNvSpPr/>
          <p:nvPr/>
        </p:nvSpPr>
        <p:spPr>
          <a:xfrm>
            <a:off x="364124" y="3200400"/>
            <a:ext cx="1417320" cy="1371600"/>
          </a:xfrm>
          <a:prstGeom prst="roundRect">
            <a:avLst>
              <a:gd name="adj" fmla="val 9333"/>
            </a:avLst>
          </a:prstGeom>
          <a:solidFill>
            <a:srgbClr val="EAF1FF"/>
          </a:solidFill>
          <a:ln w="22225">
            <a:solidFill>
              <a:srgbClr val="3E6FE0"/>
            </a:solidFill>
            <a:prstDash val="solid"/>
          </a:ln>
        </p:spPr>
      </p:sp>
      <p:sp>
        <p:nvSpPr>
          <p:cNvPr id="40" name="Shape 5"/>
          <p:cNvSpPr/>
          <p:nvPr/>
        </p:nvSpPr>
        <p:spPr>
          <a:xfrm>
            <a:off x="789320" y="3374136"/>
            <a:ext cx="566928" cy="566928"/>
          </a:xfrm>
          <a:prstGeom prst="roundRect">
            <a:avLst>
              <a:gd name="adj" fmla="val 12903"/>
            </a:avLst>
          </a:prstGeom>
          <a:solidFill>
            <a:srgbClr val="FFFFFF"/>
          </a:solidFill>
          <a:ln w="15875">
            <a:solidFill>
              <a:srgbClr val="3E6FE0"/>
            </a:solidFill>
            <a:prstDash val="solid"/>
          </a:ln>
        </p:spPr>
      </p:sp>
      <p:pic>
        <p:nvPicPr>
          <p:cNvPr id="41" name="Image 0" descr="images/ic_input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048" y="3483864"/>
            <a:ext cx="347472" cy="347472"/>
          </a:xfrm>
          <a:prstGeom prst="rect">
            <a:avLst/>
          </a:prstGeom>
        </p:spPr>
      </p:pic>
      <p:sp>
        <p:nvSpPr>
          <p:cNvPr id="42" name="Text 6"/>
          <p:cNvSpPr/>
          <p:nvPr/>
        </p:nvSpPr>
        <p:spPr>
          <a:xfrm>
            <a:off x="364124" y="4069080"/>
            <a:ext cx="1417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Input Image</a:t>
            </a:r>
            <a:endParaRPr lang="en-US" sz="1250" dirty="0"/>
          </a:p>
        </p:txBody>
      </p:sp>
      <p:sp>
        <p:nvSpPr>
          <p:cNvPr id="43" name="Text 7"/>
          <p:cNvSpPr/>
          <p:nvPr/>
        </p:nvSpPr>
        <p:spPr>
          <a:xfrm>
            <a:off x="364124" y="4315968"/>
            <a:ext cx="1417320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224 × 224</a:t>
            </a:r>
            <a:endParaRPr lang="en-US" sz="1100" dirty="0"/>
          </a:p>
        </p:txBody>
      </p:sp>
      <p:sp>
        <p:nvSpPr>
          <p:cNvPr id="44" name="Shape 8"/>
          <p:cNvSpPr/>
          <p:nvPr/>
        </p:nvSpPr>
        <p:spPr>
          <a:xfrm>
            <a:off x="2238644" y="1920240"/>
            <a:ext cx="3246120" cy="1417320"/>
          </a:xfrm>
          <a:prstGeom prst="roundRect">
            <a:avLst>
              <a:gd name="adj" fmla="val 9032"/>
            </a:avLst>
          </a:prstGeom>
          <a:solidFill>
            <a:srgbClr val="E8FBF6"/>
          </a:solidFill>
          <a:ln w="22225">
            <a:solidFill>
              <a:srgbClr val="0F9A8E"/>
            </a:solidFill>
            <a:prstDash val="solid"/>
          </a:ln>
        </p:spPr>
      </p:sp>
      <p:sp>
        <p:nvSpPr>
          <p:cNvPr id="45" name="Shape 9"/>
          <p:cNvSpPr/>
          <p:nvPr/>
        </p:nvSpPr>
        <p:spPr>
          <a:xfrm>
            <a:off x="2430668" y="2318004"/>
            <a:ext cx="621792" cy="621792"/>
          </a:xfrm>
          <a:prstGeom prst="ellipse">
            <a:avLst/>
          </a:prstGeom>
          <a:solidFill>
            <a:srgbClr val="0F9A8E"/>
          </a:solidFill>
          <a:ln/>
        </p:spPr>
      </p:sp>
      <p:pic>
        <p:nvPicPr>
          <p:cNvPr id="46" name="Image 1" descr="images/ic_mobilenet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6116" y="2473452"/>
            <a:ext cx="310896" cy="310896"/>
          </a:xfrm>
          <a:prstGeom prst="rect">
            <a:avLst/>
          </a:prstGeom>
        </p:spPr>
      </p:pic>
      <p:sp>
        <p:nvSpPr>
          <p:cNvPr id="47" name="Text 10"/>
          <p:cNvSpPr/>
          <p:nvPr/>
        </p:nvSpPr>
        <p:spPr>
          <a:xfrm>
            <a:off x="3153044" y="2121408"/>
            <a:ext cx="2194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9A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MobileNetV2 Branch</a:t>
            </a:r>
            <a:endParaRPr lang="en-US" sz="1350" dirty="0"/>
          </a:p>
        </p:txBody>
      </p:sp>
      <p:sp>
        <p:nvSpPr>
          <p:cNvPr id="48" name="Text 11"/>
          <p:cNvSpPr/>
          <p:nvPr/>
        </p:nvSpPr>
        <p:spPr>
          <a:xfrm>
            <a:off x="3153044" y="2450592"/>
            <a:ext cx="2194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 convolutional features
</a:t>
            </a:r>
            <a:endParaRPr lang="en-US" sz="1150" dirty="0"/>
          </a:p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1,280-D vector</a:t>
            </a:r>
            <a:endParaRPr lang="en-US" sz="1150" dirty="0"/>
          </a:p>
        </p:txBody>
      </p:sp>
      <p:sp>
        <p:nvSpPr>
          <p:cNvPr id="49" name="Shape 12"/>
          <p:cNvSpPr/>
          <p:nvPr/>
        </p:nvSpPr>
        <p:spPr>
          <a:xfrm>
            <a:off x="2284627" y="4270248"/>
            <a:ext cx="3246120" cy="1417320"/>
          </a:xfrm>
          <a:prstGeom prst="roundRect">
            <a:avLst>
              <a:gd name="adj" fmla="val 9032"/>
            </a:avLst>
          </a:prstGeom>
          <a:solidFill>
            <a:srgbClr val="FFF1E0"/>
          </a:solidFill>
          <a:ln w="22225">
            <a:solidFill>
              <a:srgbClr val="F0791E"/>
            </a:solidFill>
            <a:prstDash val="solid"/>
          </a:ln>
        </p:spPr>
      </p:sp>
      <p:sp>
        <p:nvSpPr>
          <p:cNvPr id="50" name="Shape 13"/>
          <p:cNvSpPr/>
          <p:nvPr/>
        </p:nvSpPr>
        <p:spPr>
          <a:xfrm>
            <a:off x="2430668" y="4695444"/>
            <a:ext cx="621792" cy="621792"/>
          </a:xfrm>
          <a:prstGeom prst="ellipse">
            <a:avLst/>
          </a:prstGeom>
          <a:solidFill>
            <a:srgbClr val="F0791E"/>
          </a:solidFill>
          <a:ln/>
        </p:spPr>
      </p:sp>
      <p:pic>
        <p:nvPicPr>
          <p:cNvPr id="51" name="Image 2" descr="images/ic_swi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86116" y="4850892"/>
            <a:ext cx="310896" cy="310896"/>
          </a:xfrm>
          <a:prstGeom prst="rect">
            <a:avLst/>
          </a:prstGeom>
        </p:spPr>
      </p:pic>
      <p:sp>
        <p:nvSpPr>
          <p:cNvPr id="52" name="Text 14"/>
          <p:cNvSpPr/>
          <p:nvPr/>
        </p:nvSpPr>
        <p:spPr>
          <a:xfrm>
            <a:off x="3153044" y="4498848"/>
            <a:ext cx="219456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F0791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Swin-Tiny Branch</a:t>
            </a:r>
            <a:endParaRPr lang="en-US" sz="1350" dirty="0"/>
          </a:p>
        </p:txBody>
      </p:sp>
      <p:sp>
        <p:nvSpPr>
          <p:cNvPr id="53" name="Text 15"/>
          <p:cNvSpPr/>
          <p:nvPr/>
        </p:nvSpPr>
        <p:spPr>
          <a:xfrm>
            <a:off x="3153044" y="4828032"/>
            <a:ext cx="21945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115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Shifted-window </a:t>
            </a:r>
            <a:r>
              <a:rPr lang="en-US" sz="1150" dirty="0" smtClean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attention
</a:t>
            </a:r>
          </a:p>
          <a:p>
            <a:pPr marL="0" indent="0">
              <a:lnSpc>
                <a:spcPct val="125000"/>
              </a:lnSpc>
              <a:buNone/>
            </a:pPr>
            <a:r>
              <a:rPr lang="en-US" sz="1150" dirty="0" smtClean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768-D vector</a:t>
            </a:r>
            <a:endParaRPr lang="en-US" sz="1150" dirty="0"/>
          </a:p>
        </p:txBody>
      </p:sp>
      <p:sp>
        <p:nvSpPr>
          <p:cNvPr id="54" name="Shape 16"/>
          <p:cNvSpPr/>
          <p:nvPr/>
        </p:nvSpPr>
        <p:spPr>
          <a:xfrm>
            <a:off x="5941964" y="3200400"/>
            <a:ext cx="2011680" cy="1371600"/>
          </a:xfrm>
          <a:prstGeom prst="roundRect">
            <a:avLst>
              <a:gd name="adj" fmla="val 9333"/>
            </a:avLst>
          </a:prstGeom>
          <a:solidFill>
            <a:srgbClr val="EAFBFF"/>
          </a:solidFill>
          <a:ln w="22225">
            <a:solidFill>
              <a:srgbClr val="29B6E8"/>
            </a:solidFill>
            <a:prstDash val="solid"/>
          </a:ln>
        </p:spPr>
      </p:sp>
      <p:sp>
        <p:nvSpPr>
          <p:cNvPr id="55" name="Shape 17"/>
          <p:cNvSpPr/>
          <p:nvPr/>
        </p:nvSpPr>
        <p:spPr>
          <a:xfrm>
            <a:off x="6097412" y="3584448"/>
            <a:ext cx="603504" cy="603504"/>
          </a:xfrm>
          <a:prstGeom prst="ellipse">
            <a:avLst/>
          </a:prstGeom>
          <a:solidFill>
            <a:srgbClr val="29B6E8"/>
          </a:solidFill>
          <a:ln/>
        </p:spPr>
      </p:sp>
      <p:pic>
        <p:nvPicPr>
          <p:cNvPr id="56" name="Image 3" descr="images/ic_concat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8288" y="3735324"/>
            <a:ext cx="301752" cy="301752"/>
          </a:xfrm>
          <a:prstGeom prst="rect">
            <a:avLst/>
          </a:prstGeom>
        </p:spPr>
      </p:pic>
      <p:sp>
        <p:nvSpPr>
          <p:cNvPr id="57" name="Text 18"/>
          <p:cNvSpPr/>
          <p:nvPr/>
        </p:nvSpPr>
        <p:spPr>
          <a:xfrm>
            <a:off x="6783212" y="3566160"/>
            <a:ext cx="10789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b="1" dirty="0" smtClean="0">
                <a:solidFill>
                  <a:srgbClr val="29B6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Feature Concatenation</a:t>
            </a:r>
            <a:endParaRPr lang="en-US" sz="1150" dirty="0"/>
          </a:p>
        </p:txBody>
      </p:sp>
      <p:sp>
        <p:nvSpPr>
          <p:cNvPr id="58" name="Text 19"/>
          <p:cNvSpPr/>
          <p:nvPr/>
        </p:nvSpPr>
        <p:spPr>
          <a:xfrm>
            <a:off x="6783212" y="3950208"/>
            <a:ext cx="1078992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 smtClean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2,048-D fused vector</a:t>
            </a:r>
            <a:endParaRPr lang="en-US" sz="1050" dirty="0"/>
          </a:p>
        </p:txBody>
      </p:sp>
      <p:sp>
        <p:nvSpPr>
          <p:cNvPr id="59" name="Shape 20"/>
          <p:cNvSpPr/>
          <p:nvPr/>
        </p:nvSpPr>
        <p:spPr>
          <a:xfrm>
            <a:off x="8319404" y="3200400"/>
            <a:ext cx="1828800" cy="1371600"/>
          </a:xfrm>
          <a:prstGeom prst="roundRect">
            <a:avLst>
              <a:gd name="adj" fmla="val 9333"/>
            </a:avLst>
          </a:prstGeom>
          <a:solidFill>
            <a:srgbClr val="FDF3D9"/>
          </a:solidFill>
          <a:ln w="22225">
            <a:solidFill>
              <a:srgbClr val="E0972E"/>
            </a:solidFill>
            <a:prstDash val="solid"/>
          </a:ln>
        </p:spPr>
      </p:sp>
      <p:sp>
        <p:nvSpPr>
          <p:cNvPr id="60" name="Shape 21"/>
          <p:cNvSpPr/>
          <p:nvPr/>
        </p:nvSpPr>
        <p:spPr>
          <a:xfrm>
            <a:off x="8456564" y="3602736"/>
            <a:ext cx="566928" cy="566928"/>
          </a:xfrm>
          <a:prstGeom prst="ellipse">
            <a:avLst/>
          </a:prstGeom>
          <a:solidFill>
            <a:srgbClr val="E0972E"/>
          </a:solidFill>
          <a:ln/>
        </p:spPr>
      </p:sp>
      <p:pic>
        <p:nvPicPr>
          <p:cNvPr id="61" name="Image 4" descr="images/ic_classhea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98296" y="3744468"/>
            <a:ext cx="283464" cy="283464"/>
          </a:xfrm>
          <a:prstGeom prst="rect">
            <a:avLst/>
          </a:prstGeom>
        </p:spPr>
      </p:pic>
      <p:sp>
        <p:nvSpPr>
          <p:cNvPr id="62" name="Text 22"/>
          <p:cNvSpPr/>
          <p:nvPr/>
        </p:nvSpPr>
        <p:spPr>
          <a:xfrm>
            <a:off x="9064312" y="3438144"/>
            <a:ext cx="1033272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1150" b="1" dirty="0">
                <a:solidFill>
                  <a:srgbClr val="E09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Classification </a:t>
            </a:r>
            <a:r>
              <a:rPr lang="en-US" sz="1150" b="1" dirty="0" smtClean="0">
                <a:solidFill>
                  <a:srgbClr val="E097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Head</a:t>
            </a:r>
            <a:endParaRPr lang="en-US" sz="1150" dirty="0"/>
          </a:p>
        </p:txBody>
      </p:sp>
      <p:sp>
        <p:nvSpPr>
          <p:cNvPr id="63" name="Text 23"/>
          <p:cNvSpPr/>
          <p:nvPr/>
        </p:nvSpPr>
        <p:spPr>
          <a:xfrm>
            <a:off x="9096644" y="3803904"/>
            <a:ext cx="960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FC 2048 -&gt; 512
</a:t>
            </a:r>
            <a:endParaRPr lang="en-US" sz="100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000" dirty="0">
                <a:solidFill>
                  <a:srgbClr val="3A3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ReLU + Dropout 0.5</a:t>
            </a:r>
            <a:endParaRPr lang="en-US" sz="1000" dirty="0"/>
          </a:p>
        </p:txBody>
      </p:sp>
      <p:sp>
        <p:nvSpPr>
          <p:cNvPr id="64" name="Shape 24"/>
          <p:cNvSpPr/>
          <p:nvPr/>
        </p:nvSpPr>
        <p:spPr>
          <a:xfrm>
            <a:off x="10513964" y="3200400"/>
            <a:ext cx="1463040" cy="1371600"/>
          </a:xfrm>
          <a:prstGeom prst="roundRect">
            <a:avLst>
              <a:gd name="adj" fmla="val 9333"/>
            </a:avLst>
          </a:prstGeom>
          <a:solidFill>
            <a:srgbClr val="FDE4DE"/>
          </a:solidFill>
          <a:ln w="22225">
            <a:solidFill>
              <a:srgbClr val="E15347"/>
            </a:solidFill>
            <a:prstDash val="solid"/>
          </a:ln>
        </p:spPr>
      </p:sp>
      <p:sp>
        <p:nvSpPr>
          <p:cNvPr id="65" name="Shape 25"/>
          <p:cNvSpPr/>
          <p:nvPr/>
        </p:nvSpPr>
        <p:spPr>
          <a:xfrm>
            <a:off x="10971164" y="3364992"/>
            <a:ext cx="548640" cy="548640"/>
          </a:xfrm>
          <a:prstGeom prst="ellipse">
            <a:avLst/>
          </a:prstGeom>
          <a:solidFill>
            <a:srgbClr val="E15347"/>
          </a:solidFill>
          <a:ln/>
        </p:spPr>
      </p:sp>
      <p:pic>
        <p:nvPicPr>
          <p:cNvPr id="66" name="Image 5" descr="images/ic_output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108324" y="3502152"/>
            <a:ext cx="274320" cy="274320"/>
          </a:xfrm>
          <a:prstGeom prst="rect">
            <a:avLst/>
          </a:prstGeom>
        </p:spPr>
      </p:pic>
      <p:sp>
        <p:nvSpPr>
          <p:cNvPr id="67" name="Text 26"/>
          <p:cNvSpPr/>
          <p:nvPr/>
        </p:nvSpPr>
        <p:spPr>
          <a:xfrm>
            <a:off x="10513964" y="3986784"/>
            <a:ext cx="1463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1100" b="1" dirty="0">
                <a:solidFill>
                  <a:srgbClr val="E153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36-Class Output
</a:t>
            </a:r>
            <a:endParaRPr lang="en-US" sz="1100" dirty="0"/>
          </a:p>
          <a:p>
            <a:pPr marL="0" indent="0" algn="ctr">
              <a:lnSpc>
                <a:spcPct val="120000"/>
              </a:lnSpc>
              <a:buNone/>
            </a:pPr>
            <a:r>
              <a:rPr lang="en-US" sz="1100" dirty="0">
                <a:solidFill>
                  <a:srgbClr val="E153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A-Z and 0-9</a:t>
            </a:r>
            <a:endParaRPr lang="en-US" sz="1100" dirty="0"/>
          </a:p>
        </p:txBody>
      </p:sp>
      <p:sp>
        <p:nvSpPr>
          <p:cNvPr id="68" name="Shape 27"/>
          <p:cNvSpPr/>
          <p:nvPr/>
        </p:nvSpPr>
        <p:spPr>
          <a:xfrm flipV="1">
            <a:off x="967629" y="2628900"/>
            <a:ext cx="1069847" cy="57150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69" name="Shape 28"/>
          <p:cNvSpPr/>
          <p:nvPr/>
        </p:nvSpPr>
        <p:spPr>
          <a:xfrm>
            <a:off x="2037476" y="2628900"/>
            <a:ext cx="0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70" name="Shape 29"/>
          <p:cNvSpPr/>
          <p:nvPr/>
        </p:nvSpPr>
        <p:spPr>
          <a:xfrm>
            <a:off x="2037476" y="2628900"/>
            <a:ext cx="201168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  <a:tailEnd type="triangle"/>
          </a:ln>
        </p:spPr>
      </p:sp>
      <p:sp>
        <p:nvSpPr>
          <p:cNvPr id="71" name="Shape 30"/>
          <p:cNvSpPr/>
          <p:nvPr/>
        </p:nvSpPr>
        <p:spPr>
          <a:xfrm>
            <a:off x="967629" y="4572000"/>
            <a:ext cx="1069847" cy="43434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72" name="Shape 31"/>
          <p:cNvSpPr/>
          <p:nvPr/>
        </p:nvSpPr>
        <p:spPr>
          <a:xfrm>
            <a:off x="2037476" y="5006340"/>
            <a:ext cx="0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</a:ln>
        </p:spPr>
      </p:sp>
      <p:sp>
        <p:nvSpPr>
          <p:cNvPr id="73" name="Shape 32"/>
          <p:cNvSpPr/>
          <p:nvPr/>
        </p:nvSpPr>
        <p:spPr>
          <a:xfrm>
            <a:off x="2037476" y="5006340"/>
            <a:ext cx="201168" cy="0"/>
          </a:xfrm>
          <a:prstGeom prst="line">
            <a:avLst/>
          </a:prstGeom>
          <a:noFill/>
          <a:ln w="28575">
            <a:solidFill>
              <a:srgbClr val="2F5FD6"/>
            </a:solidFill>
            <a:prstDash val="solid"/>
            <a:tailEnd type="triangle"/>
          </a:ln>
        </p:spPr>
      </p:sp>
      <p:sp>
        <p:nvSpPr>
          <p:cNvPr id="74" name="Shape 33"/>
          <p:cNvSpPr/>
          <p:nvPr/>
        </p:nvSpPr>
        <p:spPr>
          <a:xfrm>
            <a:off x="5484764" y="2628900"/>
            <a:ext cx="256032" cy="0"/>
          </a:xfrm>
          <a:prstGeom prst="line">
            <a:avLst/>
          </a:prstGeom>
          <a:noFill/>
          <a:ln w="28575">
            <a:solidFill>
              <a:srgbClr val="0F9A8E"/>
            </a:solidFill>
            <a:prstDash val="solid"/>
          </a:ln>
        </p:spPr>
      </p:sp>
      <p:sp>
        <p:nvSpPr>
          <p:cNvPr id="75" name="Shape 34"/>
          <p:cNvSpPr/>
          <p:nvPr/>
        </p:nvSpPr>
        <p:spPr>
          <a:xfrm>
            <a:off x="5740796" y="2628900"/>
            <a:ext cx="0" cy="1257300"/>
          </a:xfrm>
          <a:prstGeom prst="line">
            <a:avLst/>
          </a:prstGeom>
          <a:noFill/>
          <a:ln w="28575">
            <a:solidFill>
              <a:srgbClr val="0F9A8E"/>
            </a:solidFill>
            <a:prstDash val="solid"/>
          </a:ln>
        </p:spPr>
      </p:sp>
      <p:sp>
        <p:nvSpPr>
          <p:cNvPr id="76" name="Shape 35"/>
          <p:cNvSpPr/>
          <p:nvPr/>
        </p:nvSpPr>
        <p:spPr>
          <a:xfrm>
            <a:off x="5740796" y="3886200"/>
            <a:ext cx="201168" cy="0"/>
          </a:xfrm>
          <a:prstGeom prst="line">
            <a:avLst/>
          </a:prstGeom>
          <a:noFill/>
          <a:ln w="28575">
            <a:solidFill>
              <a:srgbClr val="0F9A8E"/>
            </a:solidFill>
            <a:prstDash val="solid"/>
            <a:tailEnd type="triangle"/>
          </a:ln>
        </p:spPr>
      </p:sp>
      <p:sp>
        <p:nvSpPr>
          <p:cNvPr id="77" name="Shape 36"/>
          <p:cNvSpPr/>
          <p:nvPr/>
        </p:nvSpPr>
        <p:spPr>
          <a:xfrm>
            <a:off x="5484764" y="5006340"/>
            <a:ext cx="256032" cy="0"/>
          </a:xfrm>
          <a:prstGeom prst="line">
            <a:avLst/>
          </a:prstGeom>
          <a:noFill/>
          <a:ln w="28575">
            <a:solidFill>
              <a:srgbClr val="F0791E"/>
            </a:solidFill>
            <a:prstDash val="solid"/>
          </a:ln>
        </p:spPr>
      </p:sp>
      <p:sp>
        <p:nvSpPr>
          <p:cNvPr id="78" name="Shape 37"/>
          <p:cNvSpPr/>
          <p:nvPr/>
        </p:nvSpPr>
        <p:spPr>
          <a:xfrm>
            <a:off x="5740796" y="3886200"/>
            <a:ext cx="0" cy="1120140"/>
          </a:xfrm>
          <a:prstGeom prst="line">
            <a:avLst/>
          </a:prstGeom>
          <a:noFill/>
          <a:ln w="28575">
            <a:solidFill>
              <a:srgbClr val="F0791E"/>
            </a:solidFill>
            <a:prstDash val="solid"/>
          </a:ln>
        </p:spPr>
      </p:sp>
      <p:sp>
        <p:nvSpPr>
          <p:cNvPr id="79" name="Shape 38"/>
          <p:cNvSpPr/>
          <p:nvPr/>
        </p:nvSpPr>
        <p:spPr>
          <a:xfrm>
            <a:off x="5740796" y="3886200"/>
            <a:ext cx="201168" cy="0"/>
          </a:xfrm>
          <a:prstGeom prst="line">
            <a:avLst/>
          </a:prstGeom>
          <a:noFill/>
          <a:ln w="28575">
            <a:solidFill>
              <a:srgbClr val="F0791E"/>
            </a:solidFill>
            <a:prstDash val="solid"/>
            <a:tailEnd type="triangle"/>
          </a:ln>
        </p:spPr>
      </p:sp>
      <p:sp>
        <p:nvSpPr>
          <p:cNvPr id="80" name="Shape 39"/>
          <p:cNvSpPr/>
          <p:nvPr/>
        </p:nvSpPr>
        <p:spPr>
          <a:xfrm>
            <a:off x="7953644" y="3886200"/>
            <a:ext cx="365760" cy="0"/>
          </a:xfrm>
          <a:prstGeom prst="line">
            <a:avLst/>
          </a:prstGeom>
          <a:noFill/>
          <a:ln w="28575">
            <a:solidFill>
              <a:srgbClr val="29B6E8"/>
            </a:solidFill>
            <a:prstDash val="solid"/>
            <a:tailEnd type="triangle"/>
          </a:ln>
        </p:spPr>
      </p:sp>
      <p:sp>
        <p:nvSpPr>
          <p:cNvPr id="81" name="Shape 40"/>
          <p:cNvSpPr/>
          <p:nvPr/>
        </p:nvSpPr>
        <p:spPr>
          <a:xfrm>
            <a:off x="10148204" y="3886200"/>
            <a:ext cx="365760" cy="0"/>
          </a:xfrm>
          <a:prstGeom prst="line">
            <a:avLst/>
          </a:prstGeom>
          <a:noFill/>
          <a:ln w="28575">
            <a:solidFill>
              <a:srgbClr val="E15347"/>
            </a:solidFill>
            <a:prstDash val="solid"/>
            <a:tailEnd type="triangle"/>
          </a:ln>
        </p:spPr>
      </p:sp>
      <p:sp>
        <p:nvSpPr>
          <p:cNvPr id="82" name="Text 0"/>
          <p:cNvSpPr/>
          <p:nvPr/>
        </p:nvSpPr>
        <p:spPr>
          <a:xfrm>
            <a:off x="789320" y="196424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 smtClean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Proposed Hybrid MobileNetV2-Swin Architecture</a:t>
            </a:r>
            <a:endParaRPr lang="en-US" sz="2500" dirty="0"/>
          </a:p>
        </p:txBody>
      </p:sp>
      <p:sp>
        <p:nvSpPr>
          <p:cNvPr id="83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</p:spTree>
    <p:extLst>
      <p:ext uri="{BB962C8B-B14F-4D97-AF65-F5344CB8AC3E}">
        <p14:creationId xmlns:p14="http://schemas.microsoft.com/office/powerpoint/2010/main" val="275048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22960" y="191371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Experimental Setup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Shape 3"/>
          <p:cNvSpPr/>
          <p:nvPr/>
        </p:nvSpPr>
        <p:spPr>
          <a:xfrm>
            <a:off x="777240" y="114300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60120" y="132588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Image Size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960120" y="158191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224×224</a:t>
            </a:r>
            <a:endParaRPr lang="en-US" sz="1800" dirty="0"/>
          </a:p>
        </p:txBody>
      </p:sp>
      <p:sp>
        <p:nvSpPr>
          <p:cNvPr id="8" name="Shape 6"/>
          <p:cNvSpPr/>
          <p:nvPr/>
        </p:nvSpPr>
        <p:spPr>
          <a:xfrm>
            <a:off x="4480560" y="114300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663440" y="132588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Batch Size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663440" y="158191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16</a:t>
            </a:r>
            <a:endParaRPr lang="en-US" sz="1800" dirty="0"/>
          </a:p>
        </p:txBody>
      </p:sp>
      <p:sp>
        <p:nvSpPr>
          <p:cNvPr id="11" name="Shape 9"/>
          <p:cNvSpPr/>
          <p:nvPr/>
        </p:nvSpPr>
        <p:spPr>
          <a:xfrm>
            <a:off x="8183880" y="114300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366760" y="132588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Epochs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8366760" y="158191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r>
              <a:rPr lang="en-US" sz="1800" b="1" dirty="0">
                <a:solidFill>
                  <a:srgbClr val="0B2545"/>
                </a:solidFill>
              </a:rPr>
              <a:t>Up to </a:t>
            </a:r>
            <a:r>
              <a:rPr lang="en-US" sz="1800" b="1" dirty="0" smtClean="0">
                <a:solidFill>
                  <a:srgbClr val="0B2545"/>
                </a:solidFill>
              </a:rPr>
              <a:t>30 </a:t>
            </a:r>
            <a:br>
              <a:rPr lang="en-US" sz="1800" b="1" dirty="0" smtClean="0">
                <a:solidFill>
                  <a:srgbClr val="0B2545"/>
                </a:solidFill>
              </a:rPr>
            </a:br>
            <a:r>
              <a:rPr lang="en-US" b="1" dirty="0">
                <a:solidFill>
                  <a:srgbClr val="0B2545"/>
                </a:solidFill>
              </a:rPr>
              <a:t>Maximum Epochs 30 (Early Stopping </a:t>
            </a:r>
            <a:r>
              <a:rPr lang="en-US" b="1" dirty="0" smtClean="0">
                <a:solidFill>
                  <a:srgbClr val="0B2545"/>
                </a:solidFill>
              </a:rPr>
              <a:t>Applied)</a:t>
            </a:r>
            <a:endParaRPr lang="en-US" sz="1800" dirty="0"/>
          </a:p>
        </p:txBody>
      </p:sp>
      <p:sp>
        <p:nvSpPr>
          <p:cNvPr id="14" name="Shape 12"/>
          <p:cNvSpPr/>
          <p:nvPr/>
        </p:nvSpPr>
        <p:spPr>
          <a:xfrm>
            <a:off x="777240" y="246888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60120" y="265176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Learning Rate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960120" y="290779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0.0001</a:t>
            </a:r>
            <a:endParaRPr lang="en-US" sz="1800" dirty="0"/>
          </a:p>
        </p:txBody>
      </p:sp>
      <p:sp>
        <p:nvSpPr>
          <p:cNvPr id="17" name="Shape 15"/>
          <p:cNvSpPr/>
          <p:nvPr/>
        </p:nvSpPr>
        <p:spPr>
          <a:xfrm>
            <a:off x="4480560" y="246888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663440" y="265176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Split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663440" y="290779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70 / 10 / 20</a:t>
            </a:r>
            <a:endParaRPr lang="en-US" sz="1800" dirty="0"/>
          </a:p>
        </p:txBody>
      </p:sp>
      <p:sp>
        <p:nvSpPr>
          <p:cNvPr id="20" name="Shape 18"/>
          <p:cNvSpPr/>
          <p:nvPr/>
        </p:nvSpPr>
        <p:spPr>
          <a:xfrm>
            <a:off x="8183880" y="2468880"/>
            <a:ext cx="3246120" cy="960120"/>
          </a:xfrm>
          <a:prstGeom prst="roundRect">
            <a:avLst>
              <a:gd name="adj" fmla="val 14286"/>
            </a:avLst>
          </a:prstGeom>
          <a:solidFill>
            <a:srgbClr val="F2FAFF"/>
          </a:solidFill>
          <a:ln w="12700">
            <a:solidFill>
              <a:srgbClr val="27A7E8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366760" y="2651760"/>
            <a:ext cx="1280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617A92"/>
                </a:solidFill>
              </a:rPr>
              <a:t>GPU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8366760" y="2907792"/>
            <a:ext cx="27889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NVIDIA A100</a:t>
            </a:r>
            <a:endParaRPr lang="en-US" sz="1800" dirty="0"/>
          </a:p>
        </p:txBody>
      </p:sp>
      <p:sp>
        <p:nvSpPr>
          <p:cNvPr id="23" name="Shape 21"/>
          <p:cNvSpPr/>
          <p:nvPr/>
        </p:nvSpPr>
        <p:spPr>
          <a:xfrm>
            <a:off x="777240" y="4069080"/>
            <a:ext cx="1033272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1051560" y="4315968"/>
            <a:ext cx="15087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dirty="0">
                <a:solidFill>
                  <a:srgbClr val="27A7E8"/>
                </a:solidFill>
              </a:rPr>
              <a:t>Evaluation metrics</a:t>
            </a:r>
            <a:endParaRPr lang="en-US" sz="1050" dirty="0"/>
          </a:p>
        </p:txBody>
      </p:sp>
      <p:sp>
        <p:nvSpPr>
          <p:cNvPr id="25" name="Text 23"/>
          <p:cNvSpPr/>
          <p:nvPr/>
        </p:nvSpPr>
        <p:spPr>
          <a:xfrm>
            <a:off x="2514600" y="4224528"/>
            <a:ext cx="7772400" cy="292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B2545"/>
                </a:solidFill>
              </a:rPr>
              <a:t>Accuracy  •  Weighted Precision/Recall/F1  •  Macro F1  •  Inference time  •  Model size  •  Parameter count</a:t>
            </a:r>
            <a:endParaRPr lang="en-US" sz="1500" dirty="0"/>
          </a:p>
        </p:txBody>
      </p:sp>
      <p:sp>
        <p:nvSpPr>
          <p:cNvPr id="2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7378" y="44381"/>
            <a:ext cx="423512" cy="2769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en-US" b="1" dirty="0" smtClean="0">
                <a:solidFill>
                  <a:srgbClr val="FFFFFF"/>
                </a:solidFill>
                <a:latin typeface="Calibri"/>
              </a:rPr>
              <a:t>7</a:t>
            </a:r>
            <a:endParaRPr b="1" dirty="0">
              <a:solidFill>
                <a:srgbClr val="FFFFFF"/>
              </a:solidFill>
              <a:latin typeface="Calibri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65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3232" y="189086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Performance Results: Transformer-Based Models Lead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Shape 3"/>
          <p:cNvSpPr/>
          <p:nvPr/>
        </p:nvSpPr>
        <p:spPr>
          <a:xfrm>
            <a:off x="685800" y="960120"/>
            <a:ext cx="7132320" cy="4297680"/>
          </a:xfrm>
          <a:prstGeom prst="roundRect">
            <a:avLst>
              <a:gd name="adj" fmla="val 319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207008" y="3526971"/>
            <a:ext cx="603504" cy="633549"/>
          </a:xfrm>
          <a:prstGeom prst="rect">
            <a:avLst/>
          </a:prstGeom>
          <a:solidFill>
            <a:srgbClr val="1D5D9B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115568" y="3252651"/>
            <a:ext cx="78638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</a:rPr>
              <a:t>89.88%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1042416" y="4279392"/>
            <a:ext cx="932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2B3A4A"/>
                </a:solidFill>
              </a:rPr>
              <a:t>EfficientNetB0</a:t>
            </a:r>
            <a:endParaRPr lang="en-US" sz="830" dirty="0"/>
          </a:p>
        </p:txBody>
      </p:sp>
      <p:sp>
        <p:nvSpPr>
          <p:cNvPr id="9" name="Shape 7"/>
          <p:cNvSpPr/>
          <p:nvPr/>
        </p:nvSpPr>
        <p:spPr>
          <a:xfrm>
            <a:off x="2304288" y="3202033"/>
            <a:ext cx="603504" cy="958487"/>
          </a:xfrm>
          <a:prstGeom prst="rect">
            <a:avLst/>
          </a:prstGeom>
          <a:solidFill>
            <a:srgbClr val="1D5D9B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212848" y="2927713"/>
            <a:ext cx="78638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</a:rPr>
              <a:t>91.87%</a:t>
            </a:r>
            <a:endParaRPr lang="en-US" sz="850" dirty="0"/>
          </a:p>
        </p:txBody>
      </p:sp>
      <p:sp>
        <p:nvSpPr>
          <p:cNvPr id="11" name="Text 9"/>
          <p:cNvSpPr/>
          <p:nvPr/>
        </p:nvSpPr>
        <p:spPr>
          <a:xfrm>
            <a:off x="2139696" y="4279392"/>
            <a:ext cx="932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2B3A4A"/>
                </a:solidFill>
              </a:rPr>
              <a:t>MobileNetV2</a:t>
            </a:r>
            <a:endParaRPr lang="en-US" sz="830" dirty="0"/>
          </a:p>
        </p:txBody>
      </p:sp>
      <p:sp>
        <p:nvSpPr>
          <p:cNvPr id="12" name="Shape 10"/>
          <p:cNvSpPr/>
          <p:nvPr/>
        </p:nvSpPr>
        <p:spPr>
          <a:xfrm>
            <a:off x="3401568" y="3105694"/>
            <a:ext cx="603504" cy="1054826"/>
          </a:xfrm>
          <a:prstGeom prst="rect">
            <a:avLst/>
          </a:prstGeom>
          <a:solidFill>
            <a:srgbClr val="1D5D9B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310128" y="2831374"/>
            <a:ext cx="78638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</a:rPr>
              <a:t>92.46%</a:t>
            </a:r>
            <a:endParaRPr lang="en-US" sz="850" dirty="0"/>
          </a:p>
        </p:txBody>
      </p:sp>
      <p:sp>
        <p:nvSpPr>
          <p:cNvPr id="14" name="Text 12"/>
          <p:cNvSpPr/>
          <p:nvPr/>
        </p:nvSpPr>
        <p:spPr>
          <a:xfrm>
            <a:off x="3236976" y="4279392"/>
            <a:ext cx="932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2B3A4A"/>
                </a:solidFill>
              </a:rPr>
              <a:t>ResNet50</a:t>
            </a:r>
            <a:endParaRPr lang="en-US" sz="830" dirty="0"/>
          </a:p>
        </p:txBody>
      </p:sp>
      <p:sp>
        <p:nvSpPr>
          <p:cNvPr id="15" name="Shape 13"/>
          <p:cNvSpPr/>
          <p:nvPr/>
        </p:nvSpPr>
        <p:spPr>
          <a:xfrm>
            <a:off x="4498848" y="2068830"/>
            <a:ext cx="603504" cy="2091690"/>
          </a:xfrm>
          <a:prstGeom prst="rect">
            <a:avLst/>
          </a:prstGeom>
          <a:solidFill>
            <a:srgbClr val="27A7E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407408" y="1794510"/>
            <a:ext cx="78638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</a:rPr>
              <a:t>98.81%</a:t>
            </a:r>
            <a:endParaRPr lang="en-US" sz="850" dirty="0"/>
          </a:p>
        </p:txBody>
      </p:sp>
      <p:sp>
        <p:nvSpPr>
          <p:cNvPr id="17" name="Text 15"/>
          <p:cNvSpPr/>
          <p:nvPr/>
        </p:nvSpPr>
        <p:spPr>
          <a:xfrm>
            <a:off x="4334256" y="4279392"/>
            <a:ext cx="932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2B3A4A"/>
                </a:solidFill>
              </a:rPr>
              <a:t>ViT</a:t>
            </a:r>
            <a:endParaRPr lang="en-US" sz="830" dirty="0"/>
          </a:p>
        </p:txBody>
      </p:sp>
      <p:sp>
        <p:nvSpPr>
          <p:cNvPr id="18" name="Shape 16"/>
          <p:cNvSpPr/>
          <p:nvPr/>
        </p:nvSpPr>
        <p:spPr>
          <a:xfrm>
            <a:off x="5596128" y="1939834"/>
            <a:ext cx="603504" cy="2220686"/>
          </a:xfrm>
          <a:prstGeom prst="rect">
            <a:avLst/>
          </a:prstGeom>
          <a:solidFill>
            <a:srgbClr val="27A7E8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5504688" y="1665514"/>
            <a:ext cx="78638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</a:rPr>
              <a:t>99.60%</a:t>
            </a:r>
            <a:endParaRPr lang="en-US" sz="850" dirty="0"/>
          </a:p>
        </p:txBody>
      </p:sp>
      <p:sp>
        <p:nvSpPr>
          <p:cNvPr id="20" name="Text 18"/>
          <p:cNvSpPr/>
          <p:nvPr/>
        </p:nvSpPr>
        <p:spPr>
          <a:xfrm>
            <a:off x="5431536" y="4279392"/>
            <a:ext cx="932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2B3A4A"/>
                </a:solidFill>
              </a:rPr>
              <a:t>Swin</a:t>
            </a:r>
            <a:endParaRPr lang="en-US" sz="830" dirty="0"/>
          </a:p>
        </p:txBody>
      </p:sp>
      <p:sp>
        <p:nvSpPr>
          <p:cNvPr id="21" name="Shape 19"/>
          <p:cNvSpPr/>
          <p:nvPr/>
        </p:nvSpPr>
        <p:spPr>
          <a:xfrm>
            <a:off x="6693408" y="1907177"/>
            <a:ext cx="603504" cy="2253343"/>
          </a:xfrm>
          <a:prstGeom prst="rect">
            <a:avLst/>
          </a:prstGeom>
          <a:solidFill>
            <a:srgbClr val="F5B642"/>
          </a:solidFill>
          <a:ln w="12700">
            <a:solidFill>
              <a:srgbClr val="333333">
                <a:alpha val="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601968" y="1632857"/>
            <a:ext cx="786384" cy="1554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0B2545"/>
                </a:solidFill>
              </a:rPr>
              <a:t>99.80%</a:t>
            </a:r>
            <a:endParaRPr lang="en-US" sz="850" dirty="0"/>
          </a:p>
        </p:txBody>
      </p:sp>
      <p:sp>
        <p:nvSpPr>
          <p:cNvPr id="23" name="Text 21"/>
          <p:cNvSpPr/>
          <p:nvPr/>
        </p:nvSpPr>
        <p:spPr>
          <a:xfrm>
            <a:off x="6528816" y="4279392"/>
            <a:ext cx="932688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30" dirty="0">
                <a:solidFill>
                  <a:srgbClr val="2B3A4A"/>
                </a:solidFill>
              </a:rPr>
              <a:t>Hybrid</a:t>
            </a:r>
            <a:endParaRPr lang="en-US" sz="830" dirty="0"/>
          </a:p>
        </p:txBody>
      </p:sp>
      <p:sp>
        <p:nvSpPr>
          <p:cNvPr id="24" name="Shape 22"/>
          <p:cNvSpPr/>
          <p:nvPr/>
        </p:nvSpPr>
        <p:spPr>
          <a:xfrm>
            <a:off x="960120" y="4160520"/>
            <a:ext cx="6583680" cy="0"/>
          </a:xfrm>
          <a:prstGeom prst="line">
            <a:avLst/>
          </a:prstGeom>
          <a:noFill/>
          <a:ln w="8890">
            <a:solidFill>
              <a:srgbClr val="A8BBD0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960120" y="1234440"/>
            <a:ext cx="1828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dirty="0">
                <a:solidFill>
                  <a:srgbClr val="617A92"/>
                </a:solidFill>
              </a:rPr>
              <a:t>Test accuracy (%)</a:t>
            </a:r>
            <a:endParaRPr lang="en-US" sz="950" dirty="0"/>
          </a:p>
        </p:txBody>
      </p:sp>
      <p:sp>
        <p:nvSpPr>
          <p:cNvPr id="26" name="Shape 24"/>
          <p:cNvSpPr/>
          <p:nvPr/>
        </p:nvSpPr>
        <p:spPr>
          <a:xfrm>
            <a:off x="8275320" y="960120"/>
            <a:ext cx="2514600" cy="1170432"/>
          </a:xfrm>
          <a:prstGeom prst="roundRect">
            <a:avLst>
              <a:gd name="adj" fmla="val 1171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385048" y="1124712"/>
            <a:ext cx="22951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5B642"/>
                </a:solidFill>
              </a:rPr>
              <a:t>99.80%</a:t>
            </a:r>
            <a:endParaRPr lang="en-US" sz="2800" dirty="0"/>
          </a:p>
        </p:txBody>
      </p:sp>
      <p:sp>
        <p:nvSpPr>
          <p:cNvPr id="28" name="Text 26"/>
          <p:cNvSpPr/>
          <p:nvPr/>
        </p:nvSpPr>
        <p:spPr>
          <a:xfrm>
            <a:off x="8403336" y="1673352"/>
            <a:ext cx="22585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Hybrid MobileNetV2–Swin accuracy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8275320" y="2423160"/>
            <a:ext cx="2514600" cy="1170432"/>
          </a:xfrm>
          <a:prstGeom prst="roundRect">
            <a:avLst>
              <a:gd name="adj" fmla="val 1171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8385048" y="2587752"/>
            <a:ext cx="22951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7A7E8"/>
                </a:solidFill>
              </a:rPr>
              <a:t>99.60%</a:t>
            </a:r>
            <a:endParaRPr lang="en-US" sz="2800" dirty="0"/>
          </a:p>
        </p:txBody>
      </p:sp>
      <p:sp>
        <p:nvSpPr>
          <p:cNvPr id="31" name="Text 29"/>
          <p:cNvSpPr/>
          <p:nvPr/>
        </p:nvSpPr>
        <p:spPr>
          <a:xfrm>
            <a:off x="8403336" y="3136392"/>
            <a:ext cx="22585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Swin Transformer accuracy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8275320" y="3886200"/>
            <a:ext cx="2514600" cy="1170432"/>
          </a:xfrm>
          <a:prstGeom prst="roundRect">
            <a:avLst>
              <a:gd name="adj" fmla="val 11719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8385048" y="4050792"/>
            <a:ext cx="22951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1D5D9B"/>
                </a:solidFill>
              </a:rPr>
              <a:t>98.81%</a:t>
            </a:r>
            <a:endParaRPr lang="en-US" sz="2800" dirty="0"/>
          </a:p>
        </p:txBody>
      </p:sp>
      <p:sp>
        <p:nvSpPr>
          <p:cNvPr id="34" name="Text 32"/>
          <p:cNvSpPr/>
          <p:nvPr/>
        </p:nvSpPr>
        <p:spPr>
          <a:xfrm>
            <a:off x="8403336" y="4599432"/>
            <a:ext cx="22585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Vision Transformer accuracy</a:t>
            </a:r>
            <a:endParaRPr lang="en-US" sz="1100" dirty="0"/>
          </a:p>
        </p:txBody>
      </p:sp>
      <p:sp>
        <p:nvSpPr>
          <p:cNvPr id="35" name="Shape 33"/>
          <p:cNvSpPr/>
          <p:nvPr/>
        </p:nvSpPr>
        <p:spPr>
          <a:xfrm>
            <a:off x="685800" y="5440680"/>
            <a:ext cx="10149840" cy="411480"/>
          </a:xfrm>
          <a:prstGeom prst="roundRect">
            <a:avLst>
              <a:gd name="adj" fmla="val 33333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1097280" y="5550408"/>
            <a:ext cx="9235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2545"/>
                </a:solidFill>
              </a:rPr>
              <a:t>Top tier: Hybrid, Swin, and ViT all exceed 98.8%; CNN baselines remain between 89.9% and 92.5%.</a:t>
            </a:r>
            <a:endParaRPr lang="en-US" sz="1150" dirty="0"/>
          </a:p>
        </p:txBody>
      </p:sp>
      <p:sp>
        <p:nvSpPr>
          <p:cNvPr id="3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10</a:t>
            </a:fld>
            <a:endParaRPr lang="en-US"/>
          </a:p>
        </p:txBody>
      </p:sp>
      <p:sp>
        <p:nvSpPr>
          <p:cNvPr id="38" name="Rounded Rectangle 37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8</a:t>
            </a:r>
            <a:endParaRPr dirty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64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37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11</a:t>
            </a:fld>
            <a:endParaRPr lang="en-US"/>
          </a:p>
        </p:txBody>
      </p:sp>
      <p:sp>
        <p:nvSpPr>
          <p:cNvPr id="38" name="Rounded Rectangle 37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9</a:t>
            </a:r>
            <a:endParaRPr dirty="0"/>
          </a:p>
        </p:txBody>
      </p:sp>
      <p:sp>
        <p:nvSpPr>
          <p:cNvPr id="39" name="Text 0"/>
          <p:cNvSpPr/>
          <p:nvPr/>
        </p:nvSpPr>
        <p:spPr>
          <a:xfrm>
            <a:off x="758952" y="155448"/>
            <a:ext cx="89611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Per-Class Error Analysis</a:t>
            </a:r>
            <a:endParaRPr lang="en-US" sz="2500" dirty="0"/>
          </a:p>
        </p:txBody>
      </p:sp>
      <p:sp>
        <p:nvSpPr>
          <p:cNvPr id="41" name="Shape 2"/>
          <p:cNvSpPr/>
          <p:nvPr/>
        </p:nvSpPr>
        <p:spPr>
          <a:xfrm>
            <a:off x="2523320" y="667512"/>
            <a:ext cx="7145056" cy="4800600"/>
          </a:xfrm>
          <a:prstGeom prst="roundRect">
            <a:avLst>
              <a:gd name="adj" fmla="val 952"/>
            </a:avLst>
          </a:prstGeom>
          <a:solidFill>
            <a:srgbClr val="FFFFFF"/>
          </a:solidFill>
          <a:ln w="12700">
            <a:solidFill>
              <a:srgbClr val="E4E9EE"/>
            </a:solidFill>
            <a:prstDash val="solid"/>
          </a:ln>
          <a:effectLst>
            <a:outerShdw blurRad="76200" dist="25400" dir="5400000" algn="bl" rotWithShape="0">
              <a:srgbClr val="9AA5AF">
                <a:alpha val="25000"/>
              </a:srgbClr>
            </a:outerShdw>
          </a:effectLst>
        </p:spPr>
      </p:sp>
      <p:pic>
        <p:nvPicPr>
          <p:cNvPr id="42" name="Image 0" descr="confusion_matrix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1163" y="740664"/>
            <a:ext cx="9748157" cy="4654296"/>
          </a:xfrm>
          <a:prstGeom prst="rect">
            <a:avLst/>
          </a:prstGeom>
        </p:spPr>
      </p:pic>
      <p:sp>
        <p:nvSpPr>
          <p:cNvPr id="43" name="Shape 3"/>
          <p:cNvSpPr/>
          <p:nvPr/>
        </p:nvSpPr>
        <p:spPr>
          <a:xfrm>
            <a:off x="502920" y="5532120"/>
            <a:ext cx="11185855" cy="868680"/>
          </a:xfrm>
          <a:prstGeom prst="roundRect">
            <a:avLst>
              <a:gd name="adj" fmla="val 8421"/>
            </a:avLst>
          </a:prstGeom>
          <a:solidFill>
            <a:srgbClr val="FAFBFC"/>
          </a:solidFill>
          <a:ln w="12700">
            <a:solidFill>
              <a:srgbClr val="D8DEE5"/>
            </a:solidFill>
            <a:prstDash val="solid"/>
          </a:ln>
        </p:spPr>
      </p:sp>
      <p:sp>
        <p:nvSpPr>
          <p:cNvPr id="44" name="Text 4"/>
          <p:cNvSpPr/>
          <p:nvPr/>
        </p:nvSpPr>
        <p:spPr>
          <a:xfrm>
            <a:off x="758952" y="5678424"/>
            <a:ext cx="2654421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b="1" kern="0" spc="50" dirty="0">
                <a:solidFill>
                  <a:srgbClr val="E1555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DOMINANT CONFUSION</a:t>
            </a:r>
            <a:endParaRPr lang="en-US" sz="1000" dirty="0"/>
          </a:p>
        </p:txBody>
      </p:sp>
      <p:sp>
        <p:nvSpPr>
          <p:cNvPr id="45" name="Text 5"/>
          <p:cNvSpPr/>
          <p:nvPr/>
        </p:nvSpPr>
        <p:spPr>
          <a:xfrm>
            <a:off x="758952" y="5934456"/>
            <a:ext cx="2654421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digit '0'  ↔  letter 'o'</a:t>
            </a:r>
            <a:endParaRPr lang="en-US" sz="1550" dirty="0"/>
          </a:p>
        </p:txBody>
      </p:sp>
      <p:sp>
        <p:nvSpPr>
          <p:cNvPr id="46" name="Shape 6"/>
          <p:cNvSpPr/>
          <p:nvPr/>
        </p:nvSpPr>
        <p:spPr>
          <a:xfrm>
            <a:off x="3523101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47" name="Shape 7"/>
          <p:cNvSpPr/>
          <p:nvPr/>
        </p:nvSpPr>
        <p:spPr>
          <a:xfrm>
            <a:off x="3760845" y="5751576"/>
            <a:ext cx="91440" cy="91440"/>
          </a:xfrm>
          <a:prstGeom prst="ellipse">
            <a:avLst/>
          </a:prstGeom>
          <a:solidFill>
            <a:srgbClr val="F5B642"/>
          </a:solidFill>
          <a:ln/>
        </p:spPr>
      </p:sp>
      <p:sp>
        <p:nvSpPr>
          <p:cNvPr id="48" name="Text 8"/>
          <p:cNvSpPr/>
          <p:nvPr/>
        </p:nvSpPr>
        <p:spPr>
          <a:xfrm>
            <a:off x="3925437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5B6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Hybrid</a:t>
            </a:r>
            <a:endParaRPr lang="en-US" sz="1200" dirty="0"/>
          </a:p>
        </p:txBody>
      </p:sp>
      <p:sp>
        <p:nvSpPr>
          <p:cNvPr id="49" name="Text 9"/>
          <p:cNvSpPr/>
          <p:nvPr/>
        </p:nvSpPr>
        <p:spPr>
          <a:xfrm>
            <a:off x="3760845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error</a:t>
            </a:r>
            <a:endParaRPr lang="en-US" sz="1150" dirty="0"/>
          </a:p>
        </p:txBody>
      </p:sp>
      <p:sp>
        <p:nvSpPr>
          <p:cNvPr id="50" name="Text 10"/>
          <p:cNvSpPr/>
          <p:nvPr/>
        </p:nvSpPr>
        <p:spPr>
          <a:xfrm>
            <a:off x="3760845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 → o only</a:t>
            </a:r>
            <a:endParaRPr lang="en-US" sz="950" dirty="0"/>
          </a:p>
        </p:txBody>
      </p:sp>
      <p:sp>
        <p:nvSpPr>
          <p:cNvPr id="51" name="Shape 11"/>
          <p:cNvSpPr/>
          <p:nvPr/>
        </p:nvSpPr>
        <p:spPr>
          <a:xfrm>
            <a:off x="5564519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52" name="Shape 12"/>
          <p:cNvSpPr/>
          <p:nvPr/>
        </p:nvSpPr>
        <p:spPr>
          <a:xfrm>
            <a:off x="5802263" y="5751576"/>
            <a:ext cx="91440" cy="91440"/>
          </a:xfrm>
          <a:prstGeom prst="ellipse">
            <a:avLst/>
          </a:prstGeom>
          <a:solidFill>
            <a:srgbClr val="27A7E8"/>
          </a:solidFill>
          <a:ln/>
        </p:spPr>
      </p:sp>
      <p:sp>
        <p:nvSpPr>
          <p:cNvPr id="53" name="Text 13"/>
          <p:cNvSpPr/>
          <p:nvPr/>
        </p:nvSpPr>
        <p:spPr>
          <a:xfrm>
            <a:off x="5966855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27A7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Swin</a:t>
            </a:r>
            <a:endParaRPr lang="en-US" sz="1200" dirty="0"/>
          </a:p>
        </p:txBody>
      </p:sp>
      <p:sp>
        <p:nvSpPr>
          <p:cNvPr id="54" name="Text 14"/>
          <p:cNvSpPr/>
          <p:nvPr/>
        </p:nvSpPr>
        <p:spPr>
          <a:xfrm>
            <a:off x="5802263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 errors</a:t>
            </a:r>
            <a:endParaRPr lang="en-US" sz="1150" dirty="0"/>
          </a:p>
        </p:txBody>
      </p:sp>
      <p:sp>
        <p:nvSpPr>
          <p:cNvPr id="55" name="Text 15"/>
          <p:cNvSpPr/>
          <p:nvPr/>
        </p:nvSpPr>
        <p:spPr>
          <a:xfrm>
            <a:off x="5802263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 ↔ o</a:t>
            </a:r>
            <a:endParaRPr lang="en-US" sz="950" dirty="0"/>
          </a:p>
        </p:txBody>
      </p:sp>
      <p:sp>
        <p:nvSpPr>
          <p:cNvPr id="56" name="Shape 16"/>
          <p:cNvSpPr/>
          <p:nvPr/>
        </p:nvSpPr>
        <p:spPr>
          <a:xfrm>
            <a:off x="7605938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57" name="Shape 17"/>
          <p:cNvSpPr/>
          <p:nvPr/>
        </p:nvSpPr>
        <p:spPr>
          <a:xfrm>
            <a:off x="7843682" y="5751576"/>
            <a:ext cx="91440" cy="91440"/>
          </a:xfrm>
          <a:prstGeom prst="ellipse">
            <a:avLst/>
          </a:prstGeom>
          <a:solidFill>
            <a:srgbClr val="1D5D9B"/>
          </a:solidFill>
          <a:ln/>
        </p:spPr>
      </p:sp>
      <p:sp>
        <p:nvSpPr>
          <p:cNvPr id="58" name="Text 18"/>
          <p:cNvSpPr/>
          <p:nvPr/>
        </p:nvSpPr>
        <p:spPr>
          <a:xfrm>
            <a:off x="8008274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1D5D9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ViT</a:t>
            </a:r>
            <a:endParaRPr lang="en-US" sz="1200" dirty="0"/>
          </a:p>
        </p:txBody>
      </p:sp>
      <p:sp>
        <p:nvSpPr>
          <p:cNvPr id="59" name="Text 19"/>
          <p:cNvSpPr/>
          <p:nvPr/>
        </p:nvSpPr>
        <p:spPr>
          <a:xfrm>
            <a:off x="7843682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 errors</a:t>
            </a:r>
            <a:endParaRPr lang="en-US" sz="1150" dirty="0"/>
          </a:p>
        </p:txBody>
      </p:sp>
      <p:sp>
        <p:nvSpPr>
          <p:cNvPr id="60" name="Text 20"/>
          <p:cNvSpPr/>
          <p:nvPr/>
        </p:nvSpPr>
        <p:spPr>
          <a:xfrm>
            <a:off x="7843682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mostly 0 / o</a:t>
            </a:r>
            <a:endParaRPr lang="en-US" sz="950" dirty="0"/>
          </a:p>
        </p:txBody>
      </p:sp>
      <p:sp>
        <p:nvSpPr>
          <p:cNvPr id="61" name="Shape 21"/>
          <p:cNvSpPr/>
          <p:nvPr/>
        </p:nvSpPr>
        <p:spPr>
          <a:xfrm>
            <a:off x="9647357" y="5660136"/>
            <a:ext cx="0" cy="612648"/>
          </a:xfrm>
          <a:prstGeom prst="line">
            <a:avLst/>
          </a:prstGeom>
          <a:noFill/>
          <a:ln w="12700">
            <a:solidFill>
              <a:srgbClr val="D8DEE5"/>
            </a:solidFill>
            <a:prstDash val="solid"/>
          </a:ln>
        </p:spPr>
      </p:sp>
      <p:sp>
        <p:nvSpPr>
          <p:cNvPr id="62" name="Shape 22"/>
          <p:cNvSpPr/>
          <p:nvPr/>
        </p:nvSpPr>
        <p:spPr>
          <a:xfrm>
            <a:off x="9885101" y="5751576"/>
            <a:ext cx="91440" cy="91440"/>
          </a:xfrm>
          <a:prstGeom prst="ellipse">
            <a:avLst/>
          </a:prstGeom>
          <a:solidFill>
            <a:srgbClr val="E15554"/>
          </a:solidFill>
          <a:ln/>
        </p:spPr>
      </p:sp>
      <p:sp>
        <p:nvSpPr>
          <p:cNvPr id="63" name="Text 23"/>
          <p:cNvSpPr/>
          <p:nvPr/>
        </p:nvSpPr>
        <p:spPr>
          <a:xfrm>
            <a:off x="10049693" y="5669280"/>
            <a:ext cx="1492779" cy="2377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E1555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CNNs</a:t>
            </a:r>
            <a:endParaRPr lang="en-US" sz="1200" dirty="0"/>
          </a:p>
        </p:txBody>
      </p:sp>
      <p:sp>
        <p:nvSpPr>
          <p:cNvPr id="64" name="Text 24"/>
          <p:cNvSpPr/>
          <p:nvPr/>
        </p:nvSpPr>
        <p:spPr>
          <a:xfrm>
            <a:off x="9885101" y="5934456"/>
            <a:ext cx="1675659" cy="21945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broader errors</a:t>
            </a:r>
            <a:endParaRPr lang="en-US" sz="1150" dirty="0"/>
          </a:p>
        </p:txBody>
      </p:sp>
      <p:sp>
        <p:nvSpPr>
          <p:cNvPr id="65" name="Text 25"/>
          <p:cNvSpPr/>
          <p:nvPr/>
        </p:nvSpPr>
        <p:spPr>
          <a:xfrm>
            <a:off x="9885101" y="6153912"/>
            <a:ext cx="1675659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m/n/o, u/v/w, 4/5</a:t>
            </a:r>
            <a:endParaRPr lang="en-US" sz="950" dirty="0"/>
          </a:p>
        </p:txBody>
      </p:sp>
      <p:sp>
        <p:nvSpPr>
          <p:cNvPr id="67" name="Text 27"/>
          <p:cNvSpPr/>
          <p:nvPr/>
        </p:nvSpPr>
        <p:spPr>
          <a:xfrm>
            <a:off x="11475720" y="6492240"/>
            <a:ext cx="54864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17A9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0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33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89433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Accuracy–Speed Trade-off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Shape 3"/>
          <p:cNvSpPr/>
          <p:nvPr/>
        </p:nvSpPr>
        <p:spPr>
          <a:xfrm>
            <a:off x="685800" y="960120"/>
            <a:ext cx="6583680" cy="4480560"/>
          </a:xfrm>
          <a:prstGeom prst="roundRect">
            <a:avLst>
              <a:gd name="adj" fmla="val 3061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1234440" y="4800600"/>
            <a:ext cx="5303520" cy="0"/>
          </a:xfrm>
          <a:prstGeom prst="line">
            <a:avLst/>
          </a:prstGeom>
          <a:noFill/>
          <a:ln w="12700">
            <a:solidFill>
              <a:srgbClr val="9CB4CC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1234440" y="4800600"/>
            <a:ext cx="0" cy="0"/>
          </a:xfrm>
          <a:prstGeom prst="line">
            <a:avLst/>
          </a:prstGeom>
          <a:noFill/>
          <a:ln w="12700">
            <a:solidFill>
              <a:srgbClr val="9CB4CC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1783080" y="5093208"/>
            <a:ext cx="41148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dirty="0">
                <a:solidFill>
                  <a:srgbClr val="617A92"/>
                </a:solidFill>
              </a:rPr>
              <a:t>Faster  ←  Total inference time (s)  →  Slower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 rot="16200000">
            <a:off x="640080" y="2697480"/>
            <a:ext cx="5486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617A92"/>
                </a:solidFill>
              </a:rPr>
              <a:t>Accuracy</a:t>
            </a:r>
            <a:endParaRPr lang="en-US" sz="900" dirty="0"/>
          </a:p>
        </p:txBody>
      </p:sp>
      <p:sp>
        <p:nvSpPr>
          <p:cNvPr id="10" name="Shape 8"/>
          <p:cNvSpPr/>
          <p:nvPr/>
        </p:nvSpPr>
        <p:spPr>
          <a:xfrm>
            <a:off x="1585570" y="1589532"/>
            <a:ext cx="146304" cy="146304"/>
          </a:xfrm>
          <a:prstGeom prst="ellipse">
            <a:avLst/>
          </a:prstGeom>
          <a:solidFill>
            <a:srgbClr val="27A7E8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247242" y="1333500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27A7E8"/>
                </a:solidFill>
              </a:rPr>
              <a:t>Swin</a:t>
            </a:r>
            <a:endParaRPr lang="en-US" sz="850" dirty="0"/>
          </a:p>
        </p:txBody>
      </p:sp>
      <p:sp>
        <p:nvSpPr>
          <p:cNvPr id="12" name="Shape 10"/>
          <p:cNvSpPr/>
          <p:nvPr/>
        </p:nvSpPr>
        <p:spPr>
          <a:xfrm>
            <a:off x="1907860" y="4218889"/>
            <a:ext cx="146304" cy="146304"/>
          </a:xfrm>
          <a:prstGeom prst="ellipse">
            <a:avLst/>
          </a:prstGeom>
          <a:solidFill>
            <a:srgbClr val="1D5D9B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569532" y="3962857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1D5D9B"/>
                </a:solidFill>
              </a:rPr>
              <a:t>EffNet</a:t>
            </a:r>
            <a:endParaRPr lang="en-US" sz="850" dirty="0"/>
          </a:p>
        </p:txBody>
      </p:sp>
      <p:sp>
        <p:nvSpPr>
          <p:cNvPr id="14" name="Shape 12"/>
          <p:cNvSpPr/>
          <p:nvPr/>
        </p:nvSpPr>
        <p:spPr>
          <a:xfrm>
            <a:off x="2005772" y="3680574"/>
            <a:ext cx="146304" cy="146304"/>
          </a:xfrm>
          <a:prstGeom prst="ellipse">
            <a:avLst/>
          </a:prstGeom>
          <a:solidFill>
            <a:srgbClr val="1D5D9B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667444" y="3424542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1D5D9B"/>
                </a:solidFill>
              </a:rPr>
              <a:t>MobileNet</a:t>
            </a:r>
            <a:endParaRPr lang="en-US" sz="850" dirty="0"/>
          </a:p>
        </p:txBody>
      </p:sp>
      <p:sp>
        <p:nvSpPr>
          <p:cNvPr id="16" name="Shape 14"/>
          <p:cNvSpPr/>
          <p:nvPr/>
        </p:nvSpPr>
        <p:spPr>
          <a:xfrm>
            <a:off x="2974684" y="3520973"/>
            <a:ext cx="146304" cy="146304"/>
          </a:xfrm>
          <a:prstGeom prst="ellipse">
            <a:avLst/>
          </a:prstGeom>
          <a:solidFill>
            <a:srgbClr val="1D5D9B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2636356" y="3264941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1D5D9B"/>
                </a:solidFill>
              </a:rPr>
              <a:t>ResNet</a:t>
            </a:r>
            <a:endParaRPr lang="en-US" sz="850" dirty="0"/>
          </a:p>
        </p:txBody>
      </p:sp>
      <p:sp>
        <p:nvSpPr>
          <p:cNvPr id="18" name="Shape 16"/>
          <p:cNvSpPr/>
          <p:nvPr/>
        </p:nvSpPr>
        <p:spPr>
          <a:xfrm>
            <a:off x="3431603" y="1535430"/>
            <a:ext cx="146304" cy="146304"/>
          </a:xfrm>
          <a:prstGeom prst="ellipse">
            <a:avLst/>
          </a:prstGeom>
          <a:solidFill>
            <a:srgbClr val="F5B642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093275" y="1279398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5B642"/>
                </a:solidFill>
              </a:rPr>
              <a:t>Hybrid</a:t>
            </a:r>
            <a:endParaRPr lang="en-US" sz="850" dirty="0"/>
          </a:p>
        </p:txBody>
      </p:sp>
      <p:sp>
        <p:nvSpPr>
          <p:cNvPr id="20" name="Shape 18"/>
          <p:cNvSpPr/>
          <p:nvPr/>
        </p:nvSpPr>
        <p:spPr>
          <a:xfrm>
            <a:off x="6162915" y="1803235"/>
            <a:ext cx="146304" cy="146304"/>
          </a:xfrm>
          <a:prstGeom prst="ellipse">
            <a:avLst/>
          </a:prstGeom>
          <a:solidFill>
            <a:srgbClr val="E15554"/>
          </a:solidFill>
          <a:ln w="6350">
            <a:solidFill>
              <a:srgbClr val="FFFFFF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5824587" y="1547203"/>
            <a:ext cx="8229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50" dirty="0">
                <a:solidFill>
                  <a:srgbClr val="E15554"/>
                </a:solidFill>
              </a:rPr>
              <a:t>ViT</a:t>
            </a:r>
            <a:endParaRPr lang="en-US" sz="850" dirty="0"/>
          </a:p>
        </p:txBody>
      </p:sp>
      <p:sp>
        <p:nvSpPr>
          <p:cNvPr id="22" name="Shape 20"/>
          <p:cNvSpPr/>
          <p:nvPr/>
        </p:nvSpPr>
        <p:spPr>
          <a:xfrm>
            <a:off x="7726680" y="1097280"/>
            <a:ext cx="2743200" cy="1051560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836408" y="1261872"/>
            <a:ext cx="2523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27A7E8"/>
                </a:solidFill>
              </a:rPr>
              <a:t>Swin</a:t>
            </a:r>
            <a:endParaRPr lang="en-US" sz="2800" dirty="0"/>
          </a:p>
        </p:txBody>
      </p:sp>
      <p:sp>
        <p:nvSpPr>
          <p:cNvPr id="24" name="Text 22"/>
          <p:cNvSpPr/>
          <p:nvPr/>
        </p:nvSpPr>
        <p:spPr>
          <a:xfrm>
            <a:off x="7854696" y="1810512"/>
            <a:ext cx="24871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Fastest + very high accuracy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7726680" y="2423160"/>
            <a:ext cx="2743200" cy="1051560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836408" y="2587752"/>
            <a:ext cx="2523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5B642"/>
                </a:solidFill>
              </a:rPr>
              <a:t>Hybrid</a:t>
            </a:r>
            <a:endParaRPr lang="en-US" sz="2800" dirty="0"/>
          </a:p>
        </p:txBody>
      </p:sp>
      <p:sp>
        <p:nvSpPr>
          <p:cNvPr id="27" name="Text 25"/>
          <p:cNvSpPr/>
          <p:nvPr/>
        </p:nvSpPr>
        <p:spPr>
          <a:xfrm>
            <a:off x="7854696" y="3136392"/>
            <a:ext cx="24871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Highest accuracy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7726680" y="3749040"/>
            <a:ext cx="2743200" cy="1051560"/>
          </a:xfrm>
          <a:prstGeom prst="roundRect">
            <a:avLst>
              <a:gd name="adj" fmla="val 13043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7836408" y="3913632"/>
            <a:ext cx="2523744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3BB273"/>
                </a:solidFill>
              </a:rPr>
              <a:t>MobileNetV2</a:t>
            </a:r>
            <a:endParaRPr lang="en-US" sz="2800" dirty="0"/>
          </a:p>
        </p:txBody>
      </p:sp>
      <p:sp>
        <p:nvSpPr>
          <p:cNvPr id="30" name="Text 28"/>
          <p:cNvSpPr/>
          <p:nvPr/>
        </p:nvSpPr>
        <p:spPr>
          <a:xfrm>
            <a:off x="7854696" y="4462272"/>
            <a:ext cx="2487168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2B3A4A"/>
                </a:solidFill>
              </a:rPr>
              <a:t>Smallest model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685800" y="5623560"/>
            <a:ext cx="10241280" cy="438912"/>
          </a:xfrm>
          <a:prstGeom prst="roundRect">
            <a:avLst>
              <a:gd name="adj" fmla="val 31250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960120" y="5742432"/>
            <a:ext cx="9692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0B2545"/>
                </a:solidFill>
              </a:rPr>
              <a:t>Recommendation: deploy Swin when speed and accuracy both matter; deploy Hybrid when maximum accuracy is the priority.</a:t>
            </a:r>
            <a:endParaRPr lang="en-US" sz="1150" dirty="0"/>
          </a:p>
        </p:txBody>
      </p:sp>
      <p:sp>
        <p:nvSpPr>
          <p:cNvPr id="33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12</a:t>
            </a:fld>
            <a:endParaRPr lang="en-US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  <p:sp>
        <p:nvSpPr>
          <p:cNvPr id="35" name="Rounded Rectangle 34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7473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85800" y="178307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Gradio Application: From Letters to Words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pic>
        <p:nvPicPr>
          <p:cNvPr id="5" name="Image 0" descr="/mnt/data/thesis_media/word/media/image20.png"/>
          <p:cNvPicPr>
            <a:picLocks noChangeAspect="1"/>
          </p:cNvPicPr>
          <p:nvPr/>
        </p:nvPicPr>
        <p:blipFill>
          <a:blip r:embed="rId3"/>
          <a:srcRect l="2921" r="2921"/>
          <a:stretch/>
        </p:blipFill>
        <p:spPr>
          <a:xfrm>
            <a:off x="685800" y="960120"/>
            <a:ext cx="3753230" cy="2762794"/>
          </a:xfrm>
          <a:prstGeom prst="rect">
            <a:avLst/>
          </a:prstGeom>
        </p:spPr>
      </p:pic>
      <p:pic>
        <p:nvPicPr>
          <p:cNvPr id="6" name="Image 1" descr="/mnt/data/thesis_media/word/media/image21.png"/>
          <p:cNvPicPr>
            <a:picLocks noChangeAspect="1"/>
          </p:cNvPicPr>
          <p:nvPr/>
        </p:nvPicPr>
        <p:blipFill>
          <a:blip r:embed="rId4"/>
          <a:srcRect t="11110" b="11110"/>
          <a:stretch/>
        </p:blipFill>
        <p:spPr>
          <a:xfrm>
            <a:off x="4434840" y="960119"/>
            <a:ext cx="3766362" cy="2772461"/>
          </a:xfrm>
          <a:prstGeom prst="rect">
            <a:avLst/>
          </a:prstGeom>
        </p:spPr>
      </p:pic>
      <p:sp>
        <p:nvSpPr>
          <p:cNvPr id="8" name="Shape 3"/>
          <p:cNvSpPr/>
          <p:nvPr/>
        </p:nvSpPr>
        <p:spPr>
          <a:xfrm>
            <a:off x="685800" y="3946615"/>
            <a:ext cx="329184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9" name="Text 4"/>
          <p:cNvSpPr/>
          <p:nvPr/>
        </p:nvSpPr>
        <p:spPr>
          <a:xfrm>
            <a:off x="832104" y="4147783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</a:rPr>
              <a:t>Single Image / Camera</a:t>
            </a:r>
            <a:endParaRPr lang="en-US" sz="1200" dirty="0"/>
          </a:p>
        </p:txBody>
      </p:sp>
      <p:sp>
        <p:nvSpPr>
          <p:cNvPr id="10" name="Text 5"/>
          <p:cNvSpPr/>
          <p:nvPr/>
        </p:nvSpPr>
        <p:spPr>
          <a:xfrm>
            <a:off x="832104" y="4440391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617A92"/>
                </a:solidFill>
              </a:rPr>
              <a:t>Predict letter + confidence</a:t>
            </a:r>
            <a:endParaRPr lang="en-US" sz="950" dirty="0"/>
          </a:p>
        </p:txBody>
      </p:sp>
      <p:sp>
        <p:nvSpPr>
          <p:cNvPr id="11" name="Shape 6"/>
          <p:cNvSpPr/>
          <p:nvPr/>
        </p:nvSpPr>
        <p:spPr>
          <a:xfrm>
            <a:off x="4589960" y="3946615"/>
            <a:ext cx="329184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2" name="Text 7"/>
          <p:cNvSpPr/>
          <p:nvPr/>
        </p:nvSpPr>
        <p:spPr>
          <a:xfrm>
            <a:off x="4736264" y="4147783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</a:rPr>
              <a:t>Multiple Images to Word</a:t>
            </a:r>
            <a:endParaRPr lang="en-US" sz="1200" dirty="0"/>
          </a:p>
        </p:txBody>
      </p:sp>
      <p:sp>
        <p:nvSpPr>
          <p:cNvPr id="13" name="Text 8"/>
          <p:cNvSpPr/>
          <p:nvPr/>
        </p:nvSpPr>
        <p:spPr>
          <a:xfrm>
            <a:off x="4736264" y="4440391"/>
            <a:ext cx="299923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617A92"/>
                </a:solidFill>
              </a:rPr>
              <a:t>Assemble sequence + correct spelling</a:t>
            </a:r>
            <a:endParaRPr lang="en-US" sz="950" dirty="0"/>
          </a:p>
        </p:txBody>
      </p:sp>
      <p:sp>
        <p:nvSpPr>
          <p:cNvPr id="14" name="Shape 9"/>
          <p:cNvSpPr/>
          <p:nvPr/>
        </p:nvSpPr>
        <p:spPr>
          <a:xfrm>
            <a:off x="8681902" y="3946615"/>
            <a:ext cx="2743200" cy="960120"/>
          </a:xfrm>
          <a:prstGeom prst="roundRect">
            <a:avLst>
              <a:gd name="adj" fmla="val 14286"/>
            </a:avLst>
          </a:prstGeom>
          <a:solidFill>
            <a:srgbClr val="FFFF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5" name="Text 10"/>
          <p:cNvSpPr/>
          <p:nvPr/>
        </p:nvSpPr>
        <p:spPr>
          <a:xfrm>
            <a:off x="8828206" y="4147783"/>
            <a:ext cx="2450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B2545"/>
                </a:solidFill>
              </a:rPr>
              <a:t>Model Comparison</a:t>
            </a:r>
            <a:endParaRPr lang="en-US" sz="1200" dirty="0"/>
          </a:p>
        </p:txBody>
      </p:sp>
      <p:sp>
        <p:nvSpPr>
          <p:cNvPr id="16" name="Text 11"/>
          <p:cNvSpPr/>
          <p:nvPr/>
        </p:nvSpPr>
        <p:spPr>
          <a:xfrm>
            <a:off x="8828206" y="4440391"/>
            <a:ext cx="2450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617A92"/>
                </a:solidFill>
              </a:rPr>
              <a:t>Compare all six model metrics</a:t>
            </a:r>
            <a:endParaRPr lang="en-US" sz="950" dirty="0"/>
          </a:p>
        </p:txBody>
      </p:sp>
      <p:sp>
        <p:nvSpPr>
          <p:cNvPr id="17" name="Shape 12"/>
          <p:cNvSpPr/>
          <p:nvPr/>
        </p:nvSpPr>
        <p:spPr>
          <a:xfrm>
            <a:off x="2086896" y="5259758"/>
            <a:ext cx="7863840" cy="658368"/>
          </a:xfrm>
          <a:prstGeom prst="roundRect">
            <a:avLst>
              <a:gd name="adj" fmla="val 20833"/>
            </a:avLst>
          </a:prstGeom>
          <a:solidFill>
            <a:srgbClr val="F3F8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18" name="Text 13"/>
          <p:cNvSpPr/>
          <p:nvPr/>
        </p:nvSpPr>
        <p:spPr>
          <a:xfrm>
            <a:off x="2726976" y="5442638"/>
            <a:ext cx="6583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B2545"/>
                </a:solidFill>
              </a:rPr>
              <a:t>Example: EHLLO  →  HELLO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13</a:t>
            </a:fld>
            <a:endParaRPr lang="en-US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816" y="960120"/>
            <a:ext cx="3831258" cy="2772460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10</a:t>
            </a:r>
            <a:endParaRPr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21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46888"/>
            <a:ext cx="89611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0B2545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Conclusion &amp; Future Work</a:t>
            </a:r>
            <a:endParaRPr lang="en-US" sz="2500" dirty="0"/>
          </a:p>
        </p:txBody>
      </p:sp>
      <p:sp>
        <p:nvSpPr>
          <p:cNvPr id="4" name="Text 2"/>
          <p:cNvSpPr/>
          <p:nvPr/>
        </p:nvSpPr>
        <p:spPr>
          <a:xfrm>
            <a:off x="640080" y="6510528"/>
            <a:ext cx="64008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50" dirty="0">
                <a:solidFill>
                  <a:srgbClr val="7C93AA"/>
                </a:solidFill>
              </a:rPr>
              <a:t>A Comparative Study of Deep Learning Models for ASL Fingerspelling Recognition</a:t>
            </a:r>
            <a:endParaRPr lang="en-US" sz="750" dirty="0"/>
          </a:p>
        </p:txBody>
      </p:sp>
      <p:sp>
        <p:nvSpPr>
          <p:cNvPr id="5" name="Text 3"/>
          <p:cNvSpPr/>
          <p:nvPr/>
        </p:nvSpPr>
        <p:spPr>
          <a:xfrm>
            <a:off x="777240" y="960120"/>
            <a:ext cx="29260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Key conclusions</a:t>
            </a:r>
            <a:endParaRPr lang="en-US" sz="1800" dirty="0"/>
          </a:p>
        </p:txBody>
      </p:sp>
      <p:sp>
        <p:nvSpPr>
          <p:cNvPr id="6" name="Shape 4"/>
          <p:cNvSpPr/>
          <p:nvPr/>
        </p:nvSpPr>
        <p:spPr>
          <a:xfrm>
            <a:off x="777240" y="1481328"/>
            <a:ext cx="23317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F5B642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23544" y="1682496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5B642"/>
                </a:solidFill>
              </a:rPr>
              <a:t>Hybrid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923544" y="2029968"/>
            <a:ext cx="201168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020" dirty="0">
                <a:solidFill>
                  <a:srgbClr val="2B3A4A"/>
                </a:solidFill>
              </a:rPr>
              <a:t>Highest accuracy: 99.80%</a:t>
            </a:r>
            <a:endParaRPr lang="en-US" sz="1020" dirty="0"/>
          </a:p>
        </p:txBody>
      </p:sp>
      <p:sp>
        <p:nvSpPr>
          <p:cNvPr id="9" name="Shape 7"/>
          <p:cNvSpPr/>
          <p:nvPr/>
        </p:nvSpPr>
        <p:spPr>
          <a:xfrm>
            <a:off x="3566160" y="1481328"/>
            <a:ext cx="23317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27A7E8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712464" y="1682496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27A7E8"/>
                </a:solidFill>
              </a:rPr>
              <a:t>Swin</a:t>
            </a:r>
            <a:endParaRPr lang="en-US" sz="1500" dirty="0"/>
          </a:p>
        </p:txBody>
      </p:sp>
      <p:sp>
        <p:nvSpPr>
          <p:cNvPr id="11" name="Text 9"/>
          <p:cNvSpPr/>
          <p:nvPr/>
        </p:nvSpPr>
        <p:spPr>
          <a:xfrm>
            <a:off x="3712464" y="2029968"/>
            <a:ext cx="201168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020" dirty="0">
                <a:solidFill>
                  <a:srgbClr val="2B3A4A"/>
                </a:solidFill>
              </a:rPr>
              <a:t>Best accuracy–speed balance</a:t>
            </a:r>
            <a:endParaRPr lang="en-US" sz="1020" dirty="0"/>
          </a:p>
        </p:txBody>
      </p:sp>
      <p:sp>
        <p:nvSpPr>
          <p:cNvPr id="12" name="Shape 10"/>
          <p:cNvSpPr/>
          <p:nvPr/>
        </p:nvSpPr>
        <p:spPr>
          <a:xfrm>
            <a:off x="6355080" y="1481328"/>
            <a:ext cx="23317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1D5D9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501384" y="1682496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D5D9B"/>
                </a:solidFill>
              </a:rPr>
              <a:t>Transformers</a:t>
            </a:r>
            <a:endParaRPr lang="en-US" sz="1500" dirty="0"/>
          </a:p>
        </p:txBody>
      </p:sp>
      <p:sp>
        <p:nvSpPr>
          <p:cNvPr id="14" name="Text 12"/>
          <p:cNvSpPr/>
          <p:nvPr/>
        </p:nvSpPr>
        <p:spPr>
          <a:xfrm>
            <a:off x="6501384" y="2029968"/>
            <a:ext cx="201168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020" dirty="0">
                <a:solidFill>
                  <a:srgbClr val="2B3A4A"/>
                </a:solidFill>
              </a:rPr>
              <a:t>Clearly outperform CNN baselines</a:t>
            </a:r>
            <a:endParaRPr lang="en-US" sz="1020" dirty="0"/>
          </a:p>
        </p:txBody>
      </p:sp>
      <p:sp>
        <p:nvSpPr>
          <p:cNvPr id="15" name="Shape 13"/>
          <p:cNvSpPr/>
          <p:nvPr/>
        </p:nvSpPr>
        <p:spPr>
          <a:xfrm>
            <a:off x="9144000" y="1481328"/>
            <a:ext cx="2331720" cy="1143000"/>
          </a:xfrm>
          <a:prstGeom prst="roundRect">
            <a:avLst>
              <a:gd name="adj" fmla="val 12000"/>
            </a:avLst>
          </a:prstGeom>
          <a:solidFill>
            <a:srgbClr val="FFFFFF"/>
          </a:solidFill>
          <a:ln w="12700">
            <a:solidFill>
              <a:srgbClr val="3BB27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290304" y="1682496"/>
            <a:ext cx="20116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3BB273"/>
                </a:solidFill>
              </a:rPr>
              <a:t>Gradio</a:t>
            </a:r>
            <a:endParaRPr lang="en-US" sz="1500" dirty="0"/>
          </a:p>
        </p:txBody>
      </p:sp>
      <p:sp>
        <p:nvSpPr>
          <p:cNvPr id="17" name="Text 15"/>
          <p:cNvSpPr/>
          <p:nvPr/>
        </p:nvSpPr>
        <p:spPr>
          <a:xfrm>
            <a:off x="9290304" y="2029968"/>
            <a:ext cx="2011680" cy="21945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 algn="ctr">
              <a:buNone/>
            </a:pPr>
            <a:r>
              <a:rPr lang="en-US" sz="1020" dirty="0">
                <a:solidFill>
                  <a:srgbClr val="2B3A4A"/>
                </a:solidFill>
              </a:rPr>
              <a:t>Shows practical word-level workflow</a:t>
            </a:r>
            <a:endParaRPr lang="en-US" sz="1020" dirty="0"/>
          </a:p>
        </p:txBody>
      </p:sp>
      <p:sp>
        <p:nvSpPr>
          <p:cNvPr id="18" name="Text 16"/>
          <p:cNvSpPr/>
          <p:nvPr/>
        </p:nvSpPr>
        <p:spPr>
          <a:xfrm>
            <a:off x="777240" y="3246120"/>
            <a:ext cx="29260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B2545"/>
                </a:solidFill>
              </a:rPr>
              <a:t>Future work</a:t>
            </a:r>
            <a:endParaRPr lang="en-US" sz="1800" dirty="0"/>
          </a:p>
        </p:txBody>
      </p:sp>
      <p:sp>
        <p:nvSpPr>
          <p:cNvPr id="19" name="Shape 17"/>
          <p:cNvSpPr/>
          <p:nvPr/>
        </p:nvSpPr>
        <p:spPr>
          <a:xfrm>
            <a:off x="777240" y="3749040"/>
            <a:ext cx="4663440" cy="640080"/>
          </a:xfrm>
          <a:prstGeom prst="roundRect">
            <a:avLst>
              <a:gd name="adj" fmla="val 21429"/>
            </a:avLst>
          </a:prstGeom>
          <a:solidFill>
            <a:srgbClr val="F8FA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941832" y="3895344"/>
            <a:ext cx="2148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</a:rPr>
              <a:t>Larger &amp; diverse datasets</a:t>
            </a:r>
            <a:endParaRPr lang="en-US" sz="1150" dirty="0"/>
          </a:p>
        </p:txBody>
      </p:sp>
      <p:sp>
        <p:nvSpPr>
          <p:cNvPr id="21" name="Text 19"/>
          <p:cNvSpPr/>
          <p:nvPr/>
        </p:nvSpPr>
        <p:spPr>
          <a:xfrm>
            <a:off x="3200400" y="3895344"/>
            <a:ext cx="1965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80" dirty="0">
                <a:solidFill>
                  <a:srgbClr val="617A92"/>
                </a:solidFill>
              </a:rPr>
              <a:t>lighting, backgrounds, skin tones</a:t>
            </a:r>
            <a:endParaRPr lang="en-US" sz="980" dirty="0"/>
          </a:p>
        </p:txBody>
      </p:sp>
      <p:sp>
        <p:nvSpPr>
          <p:cNvPr id="22" name="Shape 20"/>
          <p:cNvSpPr/>
          <p:nvPr/>
        </p:nvSpPr>
        <p:spPr>
          <a:xfrm>
            <a:off x="5943600" y="3749040"/>
            <a:ext cx="4663440" cy="640080"/>
          </a:xfrm>
          <a:prstGeom prst="roundRect">
            <a:avLst>
              <a:gd name="adj" fmla="val 21429"/>
            </a:avLst>
          </a:prstGeom>
          <a:solidFill>
            <a:srgbClr val="F8FA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108192" y="3895344"/>
            <a:ext cx="2148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</a:rPr>
              <a:t>Dynamic gestures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8366760" y="3895344"/>
            <a:ext cx="1965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80" dirty="0">
                <a:solidFill>
                  <a:srgbClr val="617A92"/>
                </a:solidFill>
              </a:rPr>
              <a:t>move beyond static fingerspelling</a:t>
            </a:r>
            <a:endParaRPr lang="en-US" sz="980" dirty="0"/>
          </a:p>
        </p:txBody>
      </p:sp>
      <p:sp>
        <p:nvSpPr>
          <p:cNvPr id="25" name="Shape 23"/>
          <p:cNvSpPr/>
          <p:nvPr/>
        </p:nvSpPr>
        <p:spPr>
          <a:xfrm>
            <a:off x="777240" y="4709160"/>
            <a:ext cx="4663440" cy="640080"/>
          </a:xfrm>
          <a:prstGeom prst="roundRect">
            <a:avLst>
              <a:gd name="adj" fmla="val 21429"/>
            </a:avLst>
          </a:prstGeom>
          <a:solidFill>
            <a:srgbClr val="F8FA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941832" y="4855464"/>
            <a:ext cx="2148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</a:rPr>
              <a:t>Compression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3200400" y="4855464"/>
            <a:ext cx="1965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r">
              <a:buNone/>
            </a:pPr>
            <a:r>
              <a:rPr lang="en-US" sz="980" dirty="0">
                <a:solidFill>
                  <a:srgbClr val="617A92"/>
                </a:solidFill>
              </a:rPr>
              <a:t>distillation and quantization</a:t>
            </a:r>
            <a:endParaRPr lang="en-US" sz="980" dirty="0"/>
          </a:p>
        </p:txBody>
      </p:sp>
      <p:sp>
        <p:nvSpPr>
          <p:cNvPr id="28" name="Shape 26"/>
          <p:cNvSpPr/>
          <p:nvPr/>
        </p:nvSpPr>
        <p:spPr>
          <a:xfrm>
            <a:off x="5943600" y="4709160"/>
            <a:ext cx="4663440" cy="640080"/>
          </a:xfrm>
          <a:prstGeom prst="roundRect">
            <a:avLst>
              <a:gd name="adj" fmla="val 21429"/>
            </a:avLst>
          </a:prstGeom>
          <a:solidFill>
            <a:srgbClr val="F8FAFF"/>
          </a:solidFill>
          <a:ln w="12700">
            <a:solidFill>
              <a:srgbClr val="E2ECF6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108192" y="4855464"/>
            <a:ext cx="2148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B2545"/>
                </a:solidFill>
              </a:rPr>
              <a:t>Video conferencing</a:t>
            </a:r>
            <a:endParaRPr lang="en-US" sz="1150" dirty="0"/>
          </a:p>
        </p:txBody>
      </p:sp>
      <p:sp>
        <p:nvSpPr>
          <p:cNvPr id="30" name="Text 28"/>
          <p:cNvSpPr/>
          <p:nvPr/>
        </p:nvSpPr>
        <p:spPr>
          <a:xfrm>
            <a:off x="8366760" y="4855464"/>
            <a:ext cx="19659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r">
              <a:buNone/>
            </a:pPr>
            <a:r>
              <a:rPr lang="en-US" sz="980" dirty="0">
                <a:solidFill>
                  <a:srgbClr val="617A92"/>
                </a:solidFill>
              </a:rPr>
              <a:t>real-time integration in remote meetings</a:t>
            </a:r>
            <a:endParaRPr lang="en-US" sz="980" dirty="0"/>
          </a:p>
        </p:txBody>
      </p:sp>
      <p:sp>
        <p:nvSpPr>
          <p:cNvPr id="31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14</a:t>
            </a:fld>
            <a:endParaRPr lang="en-US"/>
          </a:p>
        </p:txBody>
      </p:sp>
      <p:sp>
        <p:nvSpPr>
          <p:cNvPr id="32" name="Rounded Rectangle 31"/>
          <p:cNvSpPr/>
          <p:nvPr/>
        </p:nvSpPr>
        <p:spPr>
          <a:xfrm>
            <a:off x="0" y="0"/>
            <a:ext cx="512064" cy="442762"/>
          </a:xfrm>
          <a:prstGeom prst="roundRect">
            <a:avLst>
              <a:gd name="adj" fmla="val 15000"/>
            </a:avLst>
          </a:prstGeom>
          <a:solidFill>
            <a:srgbClr val="0B3C5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11</a:t>
            </a:r>
            <a:endParaRPr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2630" y="90750"/>
            <a:ext cx="1238424" cy="595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133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B2545"/>
          </a:solidFill>
          <a:ln w="12700">
            <a:solidFill>
              <a:srgbClr val="0B2545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 rot="5400000">
            <a:off x="8183880" y="182880"/>
            <a:ext cx="3749040" cy="6400800"/>
          </a:xfrm>
          <a:prstGeom prst="arc">
            <a:avLst/>
          </a:prstGeom>
          <a:solidFill>
            <a:srgbClr val="0B2545">
              <a:alpha val="0"/>
            </a:srgbClr>
          </a:solidFill>
          <a:ln w="38100">
            <a:solidFill>
              <a:srgbClr val="27A7E8">
                <a:alpha val="80000"/>
              </a:srgbClr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14400" y="2194560"/>
            <a:ext cx="548640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600" b="1" dirty="0">
                <a:solidFill>
                  <a:srgbClr val="FFFFFF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Thank You</a:t>
            </a:r>
            <a:endParaRPr lang="en-US" sz="4600" dirty="0"/>
          </a:p>
        </p:txBody>
      </p:sp>
      <p:sp>
        <p:nvSpPr>
          <p:cNvPr id="5" name="Text 3"/>
          <p:cNvSpPr/>
          <p:nvPr/>
        </p:nvSpPr>
        <p:spPr>
          <a:xfrm>
            <a:off x="960120" y="2971800"/>
            <a:ext cx="36576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93C5FD"/>
                </a:solidFill>
              </a:rPr>
              <a:t>Questions?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960120" y="5120640"/>
            <a:ext cx="585216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300" dirty="0">
                <a:solidFill>
                  <a:srgbClr val="BBD8F5"/>
                </a:solidFill>
              </a:rPr>
              <a:t>A Comparative Study of Deep Learning Models for American Sign Language Fingerspelling Recognition</a:t>
            </a:r>
            <a:endParaRPr lang="en-US" sz="1300" dirty="0"/>
          </a:p>
        </p:txBody>
      </p:sp>
      <p:sp>
        <p:nvSpPr>
          <p:cNvPr id="7" name="Text 5"/>
          <p:cNvSpPr/>
          <p:nvPr/>
        </p:nvSpPr>
        <p:spPr>
          <a:xfrm>
            <a:off x="960120" y="5577840"/>
            <a:ext cx="384048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FFFFFF"/>
                </a:solidFill>
              </a:rPr>
              <a:t>Mohammed Alqathmi  •  Anas Alzain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475720" y="6492240"/>
            <a:ext cx="800000" cy="30000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AA6C1"/>
                </a:solidFill>
                <a:latin typeface="Aptos"/>
                <a:ea typeface="Aptos"/>
                <a:cs typeface="Aptos"/>
              </a:defRPr>
            </a:lvl1pPr>
          </a:lstStyle>
          <a:p>
            <a:pPr algn="l"/>
            <a:fld id="{F7021451-1387-4CA6-816F-3879F97B5CBC}" type="slidenum">
              <a:rPr lang="en-US" b="0"/>
              <a:t>15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64636" y="97749"/>
            <a:ext cx="1477788" cy="715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718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1533</Words>
  <Application>Microsoft Office PowerPoint</Application>
  <PresentationFormat>Widescreen</PresentationFormat>
  <Paragraphs>424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moalq</cp:lastModifiedBy>
  <cp:revision>29</cp:revision>
  <dcterms:created xsi:type="dcterms:W3CDTF">2026-07-28T22:15:17Z</dcterms:created>
  <dcterms:modified xsi:type="dcterms:W3CDTF">2026-07-29T16:43:38Z</dcterms:modified>
</cp:coreProperties>
</file>