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313" r:id="rId7"/>
    <p:sldId id="276" r:id="rId8"/>
    <p:sldId id="501" r:id="rId9"/>
    <p:sldId id="571" r:id="rId10"/>
    <p:sldId id="572" r:id="rId11"/>
    <p:sldId id="573" r:id="rId12"/>
    <p:sldId id="574" r:id="rId13"/>
    <p:sldId id="578" r:id="rId14"/>
    <p:sldId id="579" r:id="rId15"/>
    <p:sldId id="580" r:id="rId16"/>
    <p:sldId id="575" r:id="rId17"/>
    <p:sldId id="543" r:id="rId18"/>
    <p:sldId id="576" r:id="rId19"/>
    <p:sldId id="544" r:id="rId20"/>
    <p:sldId id="577" r:id="rId21"/>
    <p:sldId id="581" r:id="rId22"/>
    <p:sldId id="585" r:id="rId23"/>
    <p:sldId id="582" r:id="rId24"/>
    <p:sldId id="583" r:id="rId25"/>
    <p:sldId id="584" r:id="rId26"/>
    <p:sldId id="586" r:id="rId27"/>
    <p:sldId id="587" r:id="rId28"/>
    <p:sldId id="588" r:id="rId29"/>
    <p:sldId id="589" r:id="rId30"/>
    <p:sldId id="592" r:id="rId31"/>
    <p:sldId id="590" r:id="rId32"/>
    <p:sldId id="593" r:id="rId33"/>
    <p:sldId id="594" r:id="rId34"/>
    <p:sldId id="595" r:id="rId35"/>
    <p:sldId id="545" r:id="rId36"/>
    <p:sldId id="597" r:id="rId37"/>
    <p:sldId id="596" r:id="rId38"/>
    <p:sldId id="547" r:id="rId39"/>
    <p:sldId id="555" r:id="rId40"/>
    <p:sldId id="556" r:id="rId41"/>
    <p:sldId id="548" r:id="rId42"/>
    <p:sldId id="539" r:id="rId43"/>
    <p:sldId id="600" r:id="rId44"/>
    <p:sldId id="598" r:id="rId45"/>
    <p:sldId id="601" r:id="rId46"/>
    <p:sldId id="57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01"/>
            <p14:sldId id="571"/>
            <p14:sldId id="572"/>
            <p14:sldId id="573"/>
            <p14:sldId id="574"/>
            <p14:sldId id="578"/>
            <p14:sldId id="579"/>
            <p14:sldId id="580"/>
            <p14:sldId id="575"/>
            <p14:sldId id="543"/>
            <p14:sldId id="576"/>
            <p14:sldId id="544"/>
            <p14:sldId id="577"/>
            <p14:sldId id="581"/>
            <p14:sldId id="585"/>
            <p14:sldId id="582"/>
            <p14:sldId id="583"/>
            <p14:sldId id="584"/>
            <p14:sldId id="586"/>
            <p14:sldId id="587"/>
            <p14:sldId id="588"/>
            <p14:sldId id="589"/>
            <p14:sldId id="592"/>
            <p14:sldId id="590"/>
            <p14:sldId id="593"/>
            <p14:sldId id="594"/>
            <p14:sldId id="595"/>
            <p14:sldId id="545"/>
            <p14:sldId id="597"/>
            <p14:sldId id="596"/>
            <p14:sldId id="547"/>
            <p14:sldId id="555"/>
            <p14:sldId id="556"/>
            <p14:sldId id="548"/>
            <p14:sldId id="539"/>
            <p14:sldId id="600"/>
            <p14:sldId id="598"/>
            <p14:sldId id="601"/>
            <p14:sldId id="5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8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87551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66634-6E7E-1040-DF6F-A00C565EFA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F86406-C6CB-8EE4-B826-03F9E74040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DDB3E3-E3C7-3C38-3191-05AB3868A5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4D37C0-1CBC-C2BF-6B32-78E1C69F221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035322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407C5-6A74-E8D2-355D-9AFCB4E02D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3976E9-78C2-0DF9-F540-2495D2DE57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398B16-938C-0501-0827-9E6E0B9703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9BEFC9-6D3A-2218-3A00-4A5D4653D47F}"/>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677249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172FE-41EE-AAF0-5CA4-2AC954DA6E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8EA479-9830-4720-3245-EA28FD83DA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7FD9F9-3601-0A16-5A5D-763A23C05F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623354-8C40-BDAD-6F42-C34EAA7DE896}"/>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9093551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FAE82-8166-FBF0-E178-B5C215807E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F27F92-4A82-20C0-4E5B-6393D66520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8B5F22-860A-8B92-668F-BE86C9C60C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007144-C521-9DBB-CF76-4CBD99F327A0}"/>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7569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5320D-5AE5-76FC-A672-B31D72F7F0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2E2BB9-4D69-AFCF-CBEF-AA176A457B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7E378D-3644-BCDF-903F-9582C7AE8E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8DEDF8-AC9F-7F65-B8F5-63FE1969269B}"/>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2231084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EB7CA-2656-6EEF-B57A-FC5D53F646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40A91B-5A0D-49E8-6835-51F9C7F7E5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90ABB1-44DF-7705-5353-229894B4E00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2CCF9E3-562F-BAF0-2A34-600BE6074E0C}"/>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2505876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6224898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7FE21-8BA2-D8A6-36F6-EEA625515F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A84740-E03B-645F-23FD-01B93F2EEC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F0171D-E14E-03F5-EEAC-5D7E187DF6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02EABB-942B-F5CD-C7EC-CF010C37084D}"/>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1555533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8476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ablebits.com/office-addins-blog/make-scatter-plot-excel/" TargetMode="Externa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Wesam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169868" y="5098781"/>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2"/>
    </mc:Choice>
    <mc:Fallback xmlns="">
      <p:transition spd="slow" advTm="190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699607" y="3307880"/>
            <a:ext cx="5920114" cy="954107"/>
          </a:xfrm>
          <a:prstGeom prst="rect">
            <a:avLst/>
          </a:prstGeom>
          <a:noFill/>
        </p:spPr>
        <p:txBody>
          <a:bodyPr wrap="square" rtlCol="0">
            <a:spAutoFit/>
          </a:bodyPr>
          <a:lstStyle/>
          <a:p>
            <a:r>
              <a:rPr lang="en-US" sz="2800" b="1" dirty="0">
                <a:solidFill>
                  <a:srgbClr val="00B0F0"/>
                </a:solidFill>
                <a:latin typeface="Alexandria" charset="0"/>
              </a:rPr>
              <a:t>Descriptive Analytics I:, Statistical Modeling , and Data Analytics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93369" y="4757816"/>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Wesam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2400" b="1" dirty="0">
                <a:solidFill>
                  <a:srgbClr val="00B0F0"/>
                </a:solidFill>
                <a:latin typeface="Alexandria" charset="0"/>
              </a:rPr>
              <a:t>Learning Objectives:</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12953"/>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00E75E3-23B7-5E78-805A-4E8C3A7B0909}"/>
              </a:ext>
            </a:extLst>
          </p:cNvPr>
          <p:cNvSpPr txBox="1"/>
          <p:nvPr/>
        </p:nvSpPr>
        <p:spPr>
          <a:xfrm>
            <a:off x="3465860" y="2197587"/>
            <a:ext cx="8806525" cy="4131900"/>
          </a:xfrm>
          <a:prstGeom prst="rect">
            <a:avLst/>
          </a:prstGeom>
          <a:noFill/>
        </p:spPr>
        <p:txBody>
          <a:bodyPr wrap="square">
            <a:spAutoFit/>
          </a:bodyPr>
          <a:lstStyle/>
          <a:p>
            <a:pPr algn="l"/>
            <a:endParaRPr lang="en-US" sz="1050" b="0" i="0" u="none" strike="noStrike" baseline="0" dirty="0">
              <a:solidFill>
                <a:srgbClr val="000000"/>
              </a:solidFill>
              <a:latin typeface="Arial" panose="020B0604020202020204" pitchFamily="34" charset="0"/>
            </a:endParaRPr>
          </a:p>
          <a:p>
            <a:pPr marL="461963" marR="20920" indent="-461963" algn="just">
              <a:lnSpc>
                <a:spcPct val="200000"/>
              </a:lnSpc>
            </a:pPr>
            <a:r>
              <a:rPr lang="en-US" sz="2400" b="1" dirty="0">
                <a:solidFill>
                  <a:srgbClr val="00B0F0"/>
                </a:solidFill>
                <a:latin typeface="Alexandria" charset="0"/>
              </a:rPr>
              <a:t>1.1</a:t>
            </a:r>
            <a:r>
              <a:rPr lang="en-US" sz="2400" dirty="0">
                <a:latin typeface="Times New Roman" panose="02020603050405020304" pitchFamily="18" charset="0"/>
                <a:cs typeface="Times New Roman" panose="02020603050405020304" pitchFamily="18" charset="0"/>
              </a:rPr>
              <a:t> Learn about descriptive and inferential statistics</a:t>
            </a:r>
          </a:p>
          <a:p>
            <a:pPr marR="20920" algn="just">
              <a:lnSpc>
                <a:spcPct val="200000"/>
              </a:lnSpc>
            </a:pPr>
            <a:r>
              <a:rPr lang="en-US" sz="2400" b="1" dirty="0">
                <a:solidFill>
                  <a:srgbClr val="00B0F0"/>
                </a:solidFill>
                <a:latin typeface="Alexandria" charset="0"/>
              </a:rPr>
              <a:t>1.2 </a:t>
            </a:r>
            <a:r>
              <a:rPr lang="en-US" sz="2400" dirty="0">
                <a:latin typeface="Times New Roman" panose="02020603050405020304" pitchFamily="18" charset="0"/>
                <a:cs typeface="Times New Roman" panose="02020603050405020304" pitchFamily="18" charset="0"/>
              </a:rPr>
              <a:t>descriptive and inferential statistics using Excel</a:t>
            </a:r>
            <a:endParaRPr lang="en-US" sz="2400" b="1" dirty="0">
              <a:solidFill>
                <a:srgbClr val="00B0F0"/>
              </a:solidFill>
              <a:latin typeface="Alexandria" charset="0"/>
            </a:endParaRPr>
          </a:p>
          <a:p>
            <a:pPr marR="20920" algn="just">
              <a:lnSpc>
                <a:spcPct val="200000"/>
              </a:lnSpc>
            </a:pPr>
            <a:r>
              <a:rPr lang="en-US" sz="2400" b="1" dirty="0">
                <a:solidFill>
                  <a:srgbClr val="00B0F0"/>
                </a:solidFill>
                <a:latin typeface="Alexandria" charset="0"/>
              </a:rPr>
              <a:t>1.3 </a:t>
            </a:r>
            <a:r>
              <a:rPr lang="en-US" sz="2400" dirty="0">
                <a:latin typeface="Times New Roman" panose="02020603050405020304" pitchFamily="18" charset="0"/>
                <a:cs typeface="Times New Roman" panose="02020603050405020304" pitchFamily="18" charset="0"/>
              </a:rPr>
              <a:t>Define business reporting</a:t>
            </a:r>
          </a:p>
          <a:p>
            <a:pPr algn="just">
              <a:lnSpc>
                <a:spcPct val="200000"/>
              </a:lnSpc>
            </a:pPr>
            <a:r>
              <a:rPr lang="en-US" sz="2400" b="1" dirty="0">
                <a:solidFill>
                  <a:srgbClr val="00B0F0"/>
                </a:solidFill>
                <a:latin typeface="Alexandria" charset="0"/>
              </a:rPr>
              <a:t>1.4 </a:t>
            </a:r>
            <a:r>
              <a:rPr lang="en-US" sz="2400" dirty="0">
                <a:latin typeface="Times New Roman" panose="02020603050405020304" pitchFamily="18" charset="0"/>
                <a:cs typeface="Times New Roman" panose="02020603050405020304" pitchFamily="18" charset="0"/>
              </a:rPr>
              <a:t>The data analytics lifecycle</a:t>
            </a:r>
          </a:p>
          <a:p>
            <a:pPr marR="17990">
              <a:lnSpc>
                <a:spcPct val="150000"/>
              </a:lnSpc>
            </a:pPr>
            <a:endParaRPr lang="en-US" sz="2400" dirty="0">
              <a:latin typeface="Times New Roman" panose="02020603050405020304" pitchFamily="18" charset="0"/>
              <a:cs typeface="Times New Roman" panose="02020603050405020304" pitchFamily="18" charset="0"/>
            </a:endParaRPr>
          </a:p>
          <a:p>
            <a:pPr marR="17990"/>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p:cNvSpPr txBox="1"/>
          <p:nvPr/>
        </p:nvSpPr>
        <p:spPr>
          <a:xfrm>
            <a:off x="2346764" y="1037778"/>
            <a:ext cx="6917816" cy="646331"/>
          </a:xfrm>
          <a:prstGeom prst="rect">
            <a:avLst/>
          </a:prstGeom>
          <a:noFill/>
        </p:spPr>
        <p:txBody>
          <a:bodyPr wrap="square" rtlCol="0">
            <a:spAutoFit/>
          </a:bodyPr>
          <a:lstStyle/>
          <a:p>
            <a:endParaRPr lang="en-US" dirty="0"/>
          </a:p>
          <a:p>
            <a:r>
              <a:rPr lang="en-US" b="1" dirty="0"/>
              <a:t>Measures of dispersion (May Also Be called measures of spread) :</a:t>
            </a:r>
            <a:endParaRPr lang="en-US" sz="2000" b="1" dirty="0">
              <a:latin typeface="Alexandria" charset="0"/>
            </a:endParaRPr>
          </a:p>
        </p:txBody>
      </p:sp>
      <p:sp>
        <p:nvSpPr>
          <p:cNvPr id="5" name="Rectangle 4"/>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E3B87877-68AD-2F9C-0914-13E892A3D1CE}"/>
              </a:ext>
            </a:extLst>
          </p:cNvPr>
          <p:cNvSpPr txBox="1"/>
          <p:nvPr/>
        </p:nvSpPr>
        <p:spPr>
          <a:xfrm>
            <a:off x="762000" y="1881564"/>
            <a:ext cx="10668000" cy="4613058"/>
          </a:xfrm>
          <a:prstGeom prst="rect">
            <a:avLst/>
          </a:prstGeom>
          <a:noFill/>
        </p:spPr>
        <p:txBody>
          <a:bodyPr wrap="square" rtlCol="0">
            <a:spAutoFit/>
          </a:bodyPr>
          <a:lstStyle/>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Measures of dispersion </a:t>
            </a:r>
            <a:r>
              <a:rPr lang="en-US" dirty="0">
                <a:latin typeface="Times New Roman" panose="02020603050405020304" pitchFamily="18" charset="0"/>
                <a:cs typeface="Times New Roman" panose="02020603050405020304" pitchFamily="18" charset="0"/>
              </a:rPr>
              <a:t>are a </a:t>
            </a:r>
            <a:r>
              <a:rPr lang="en-US" dirty="0">
                <a:solidFill>
                  <a:srgbClr val="FF0000"/>
                </a:solidFill>
                <a:latin typeface="Times New Roman" panose="02020603050405020304" pitchFamily="18" charset="0"/>
                <a:cs typeface="Times New Roman" panose="02020603050405020304" pitchFamily="18" charset="0"/>
              </a:rPr>
              <a:t>representation of the numerical spread of a given data set</a:t>
            </a:r>
            <a:r>
              <a:rPr lang="en-US" dirty="0">
                <a:latin typeface="Times New Roman" panose="02020603050405020304" pitchFamily="18" charset="0"/>
                <a:cs typeface="Times New Roman" panose="02020603050405020304" pitchFamily="18" charset="0"/>
              </a:rPr>
              <a:t>. </a:t>
            </a:r>
          </a:p>
          <a:p>
            <a:pPr algn="just">
              <a:lnSpc>
                <a:spcPct val="150000"/>
              </a:lnSpc>
            </a:pPr>
            <a:r>
              <a:rPr lang="en-US" dirty="0">
                <a:latin typeface="Times New Roman" panose="02020603050405020304" pitchFamily="18" charset="0"/>
                <a:cs typeface="Times New Roman" panose="02020603050405020304" pitchFamily="18" charset="0"/>
              </a:rPr>
              <a:t>To describe this dispersion, a number of statistical measures are developed; </a:t>
            </a:r>
            <a:r>
              <a:rPr lang="en-US" dirty="0">
                <a:solidFill>
                  <a:srgbClr val="FF0000"/>
                </a:solidFill>
                <a:latin typeface="Times New Roman" panose="02020603050405020304" pitchFamily="18" charset="0"/>
                <a:cs typeface="Times New Roman" panose="02020603050405020304" pitchFamily="18" charset="0"/>
              </a:rPr>
              <a:t>the most notable ones are range, variance, and standard deviation .</a:t>
            </a:r>
          </a:p>
          <a:p>
            <a:pPr algn="just">
              <a:lnSpc>
                <a:spcPct val="150000"/>
              </a:lnSpc>
            </a:pPr>
            <a:r>
              <a:rPr lang="en-US" dirty="0">
                <a:latin typeface="Times New Roman" panose="02020603050405020304" pitchFamily="18" charset="0"/>
                <a:cs typeface="Times New Roman" panose="02020603050405020304" pitchFamily="18" charset="0"/>
              </a:rPr>
              <a:t>One of </a:t>
            </a:r>
            <a:r>
              <a:rPr lang="en-US" dirty="0">
                <a:solidFill>
                  <a:srgbClr val="FF0000"/>
                </a:solidFill>
                <a:latin typeface="Times New Roman" panose="02020603050405020304" pitchFamily="18" charset="0"/>
                <a:cs typeface="Times New Roman" panose="02020603050405020304" pitchFamily="18" charset="0"/>
              </a:rPr>
              <a:t>the main reasons why the measures of dispersion/spread of data values </a:t>
            </a:r>
            <a:r>
              <a:rPr lang="en-US" dirty="0">
                <a:latin typeface="Times New Roman" panose="02020603050405020304" pitchFamily="18" charset="0"/>
                <a:cs typeface="Times New Roman" panose="02020603050405020304" pitchFamily="18" charset="0"/>
              </a:rPr>
              <a:t>are important is the fact</a:t>
            </a:r>
          </a:p>
          <a:p>
            <a:pPr algn="just">
              <a:lnSpc>
                <a:spcPct val="150000"/>
              </a:lnSpc>
            </a:pPr>
            <a:r>
              <a:rPr lang="en-US" dirty="0">
                <a:latin typeface="Times New Roman" panose="02020603050405020304" pitchFamily="18" charset="0"/>
                <a:cs typeface="Times New Roman" panose="02020603050405020304" pitchFamily="18" charset="0"/>
              </a:rPr>
              <a:t>that it gives us a framework within which we can judge the central tendency: gives us </a:t>
            </a:r>
            <a:r>
              <a:rPr lang="en-US" dirty="0">
                <a:solidFill>
                  <a:srgbClr val="FF0000"/>
                </a:solidFill>
                <a:latin typeface="Times New Roman" panose="02020603050405020304" pitchFamily="18" charset="0"/>
                <a:cs typeface="Times New Roman" panose="02020603050405020304" pitchFamily="18" charset="0"/>
              </a:rPr>
              <a:t>the indication of how well the mean (or other centrality measures) represents the sample data. </a:t>
            </a:r>
            <a:r>
              <a:rPr lang="en-US" dirty="0">
                <a:latin typeface="Times New Roman" panose="02020603050405020304" pitchFamily="18" charset="0"/>
                <a:cs typeface="Times New Roman" panose="02020603050405020304" pitchFamily="18" charset="0"/>
              </a:rPr>
              <a:t>If the </a:t>
            </a:r>
            <a:r>
              <a:rPr lang="en-US" dirty="0">
                <a:solidFill>
                  <a:srgbClr val="FF0000"/>
                </a:solidFill>
                <a:latin typeface="Times New Roman" panose="02020603050405020304" pitchFamily="18" charset="0"/>
                <a:cs typeface="Times New Roman" panose="02020603050405020304" pitchFamily="18" charset="0"/>
              </a:rPr>
              <a:t>dispersion of values in the data set is large</a:t>
            </a:r>
            <a:r>
              <a:rPr lang="en-US" dirty="0">
                <a:latin typeface="Times New Roman" panose="02020603050405020304" pitchFamily="18" charset="0"/>
                <a:cs typeface="Times New Roman" panose="02020603050405020304" pitchFamily="18" charset="0"/>
              </a:rPr>
              <a:t>, the </a:t>
            </a:r>
            <a:r>
              <a:rPr lang="en-US" dirty="0">
                <a:solidFill>
                  <a:srgbClr val="FF0000"/>
                </a:solidFill>
                <a:latin typeface="Times New Roman" panose="02020603050405020304" pitchFamily="18" charset="0"/>
                <a:cs typeface="Times New Roman" panose="02020603050405020304" pitchFamily="18" charset="0"/>
              </a:rPr>
              <a:t>mean is not deemed to be </a:t>
            </a:r>
            <a:r>
              <a:rPr lang="en-US" dirty="0" err="1">
                <a:solidFill>
                  <a:srgbClr val="FF0000"/>
                </a:solidFill>
                <a:latin typeface="Times New Roman" panose="02020603050405020304" pitchFamily="18" charset="0"/>
                <a:cs typeface="Times New Roman" panose="02020603050405020304" pitchFamily="18" charset="0"/>
              </a:rPr>
              <a:t>avery</a:t>
            </a:r>
            <a:r>
              <a:rPr lang="en-US" dirty="0">
                <a:solidFill>
                  <a:srgbClr val="FF0000"/>
                </a:solidFill>
                <a:latin typeface="Times New Roman" panose="02020603050405020304" pitchFamily="18" charset="0"/>
                <a:cs typeface="Times New Roman" panose="02020603050405020304" pitchFamily="18" charset="0"/>
              </a:rPr>
              <a:t> good representation of the data</a:t>
            </a:r>
            <a:r>
              <a:rPr lang="en-US" dirty="0">
                <a:latin typeface="Times New Roman" panose="02020603050405020304" pitchFamily="18" charset="0"/>
                <a:cs typeface="Times New Roman" panose="02020603050405020304" pitchFamily="18" charset="0"/>
              </a:rPr>
              <a:t>. </a:t>
            </a:r>
          </a:p>
          <a:p>
            <a:pPr algn="just">
              <a:lnSpc>
                <a:spcPct val="150000"/>
              </a:lnSpc>
            </a:pPr>
            <a:r>
              <a:rPr lang="en-US" dirty="0">
                <a:latin typeface="Times New Roman" panose="02020603050405020304" pitchFamily="18" charset="0"/>
                <a:cs typeface="Times New Roman" panose="02020603050405020304" pitchFamily="18" charset="0"/>
              </a:rPr>
              <a:t>For instance, consider </a:t>
            </a:r>
            <a:r>
              <a:rPr lang="en-US" dirty="0">
                <a:solidFill>
                  <a:srgbClr val="FF0000"/>
                </a:solidFill>
                <a:latin typeface="Times New Roman" panose="02020603050405020304" pitchFamily="18" charset="0"/>
                <a:cs typeface="Times New Roman" panose="02020603050405020304" pitchFamily="18" charset="0"/>
              </a:rPr>
              <a:t>a salary dataset: [15k, 18k, 16k, 14k, 15k, 15k, 12k, 17k, 90k, 95k]. </a:t>
            </a:r>
            <a:r>
              <a:rPr lang="en-US" dirty="0">
                <a:latin typeface="Times New Roman" panose="02020603050405020304" pitchFamily="18" charset="0"/>
                <a:cs typeface="Times New Roman" panose="02020603050405020304" pitchFamily="18" charset="0"/>
              </a:rPr>
              <a:t>The </a:t>
            </a:r>
            <a:r>
              <a:rPr lang="en-US" dirty="0">
                <a:solidFill>
                  <a:srgbClr val="FF0000"/>
                </a:solidFill>
                <a:latin typeface="Times New Roman" panose="02020603050405020304" pitchFamily="18" charset="0"/>
                <a:cs typeface="Times New Roman" panose="02020603050405020304" pitchFamily="18" charset="0"/>
              </a:rPr>
              <a:t>mean</a:t>
            </a:r>
            <a:r>
              <a:rPr lang="en-US" dirty="0">
                <a:latin typeface="Times New Roman" panose="02020603050405020304" pitchFamily="18" charset="0"/>
                <a:cs typeface="Times New Roman" panose="02020603050405020304" pitchFamily="18" charset="0"/>
              </a:rPr>
              <a:t> is approximately </a:t>
            </a:r>
            <a:r>
              <a:rPr lang="en-US" dirty="0">
                <a:solidFill>
                  <a:srgbClr val="FF0000"/>
                </a:solidFill>
                <a:latin typeface="Times New Roman" panose="02020603050405020304" pitchFamily="18" charset="0"/>
                <a:cs typeface="Times New Roman" panose="02020603050405020304" pitchFamily="18" charset="0"/>
              </a:rPr>
              <a:t>30.7k</a:t>
            </a:r>
            <a:r>
              <a:rPr lang="en-US" dirty="0">
                <a:latin typeface="Times New Roman" panose="02020603050405020304" pitchFamily="18" charset="0"/>
                <a:cs typeface="Times New Roman" panose="02020603050405020304" pitchFamily="18" charset="0"/>
              </a:rPr>
              <a:t>, heavily influenced by the </a:t>
            </a:r>
            <a:r>
              <a:rPr lang="en-US" dirty="0">
                <a:solidFill>
                  <a:srgbClr val="FF0000"/>
                </a:solidFill>
                <a:latin typeface="Times New Roman" panose="02020603050405020304" pitchFamily="18" charset="0"/>
                <a:cs typeface="Times New Roman" panose="02020603050405020304" pitchFamily="18" charset="0"/>
              </a:rPr>
              <a:t>two high outliers (90k, 95k). This makes the mean unrepresentative of the typical salary, which lies mostly in the 12k–18k range.</a:t>
            </a:r>
          </a:p>
          <a:p>
            <a:pPr algn="just">
              <a:lnSpc>
                <a:spcPct val="150000"/>
              </a:lnSpc>
            </a:pPr>
            <a:endParaRPr lang="en-US"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06DE2-BD82-7E4B-D2D2-4845F40181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F71F77-4FF5-60C5-B8F7-AABCE9D66B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4FA44056-0417-02D1-044D-A4CECAC52BCF}"/>
              </a:ext>
            </a:extLst>
          </p:cNvPr>
          <p:cNvSpPr txBox="1"/>
          <p:nvPr/>
        </p:nvSpPr>
        <p:spPr>
          <a:xfrm>
            <a:off x="2346764" y="970669"/>
            <a:ext cx="7239363" cy="677108"/>
          </a:xfrm>
          <a:prstGeom prst="rect">
            <a:avLst/>
          </a:prstGeom>
          <a:noFill/>
        </p:spPr>
        <p:txBody>
          <a:bodyPr wrap="square" rtlCol="0">
            <a:spAutoFit/>
          </a:bodyPr>
          <a:lstStyle/>
          <a:p>
            <a:endParaRPr lang="en-US" dirty="0"/>
          </a:p>
          <a:p>
            <a:r>
              <a:rPr lang="en-US" sz="2000" b="1" dirty="0"/>
              <a:t>Measures of dispersion (May Also Be called measures of spread) :</a:t>
            </a:r>
            <a:endParaRPr lang="en-US" sz="2400" b="1" dirty="0">
              <a:latin typeface="Alexandria" charset="0"/>
            </a:endParaRPr>
          </a:p>
        </p:txBody>
      </p:sp>
      <p:sp>
        <p:nvSpPr>
          <p:cNvPr id="5" name="Rectangle 4">
            <a:extLst>
              <a:ext uri="{FF2B5EF4-FFF2-40B4-BE49-F238E27FC236}">
                <a16:creationId xmlns:a16="http://schemas.microsoft.com/office/drawing/2014/main" id="{EB025456-B80C-402C-6C5F-543E436A47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7C3BA5C-52B5-61BB-9089-57C4D6037A0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B8C9572-6B21-A568-2F5B-91B064C78086}"/>
              </a:ext>
            </a:extLst>
          </p:cNvPr>
          <p:cNvSpPr txBox="1"/>
          <p:nvPr/>
        </p:nvSpPr>
        <p:spPr>
          <a:xfrm>
            <a:off x="695945" y="2019969"/>
            <a:ext cx="10541000" cy="4555093"/>
          </a:xfrm>
          <a:prstGeom prst="rect">
            <a:avLst/>
          </a:prstGeom>
          <a:noFill/>
        </p:spPr>
        <p:txBody>
          <a:bodyPr wrap="square" rtlCol="0">
            <a:spAutoFit/>
          </a:bodyPr>
          <a:lstStyle/>
          <a:p>
            <a:pPr algn="just">
              <a:lnSpc>
                <a:spcPct val="150000"/>
              </a:lnSpc>
            </a:pPr>
            <a:r>
              <a:rPr lang="en-US" dirty="0">
                <a:latin typeface="Times New Roman" panose="02020603050405020304" pitchFamily="18" charset="0"/>
                <a:cs typeface="Times New Roman" panose="02020603050405020304" pitchFamily="18" charset="0"/>
              </a:rPr>
              <a:t>It is often </a:t>
            </a:r>
            <a:r>
              <a:rPr lang="en-US" dirty="0">
                <a:solidFill>
                  <a:srgbClr val="FF0000"/>
                </a:solidFill>
                <a:latin typeface="Times New Roman" panose="02020603050405020304" pitchFamily="18" charset="0"/>
                <a:cs typeface="Times New Roman" panose="02020603050405020304" pitchFamily="18" charset="0"/>
              </a:rPr>
              <a:t>perceived as </a:t>
            </a:r>
            <a:r>
              <a:rPr lang="en-US" dirty="0" err="1">
                <a:solidFill>
                  <a:srgbClr val="FF0000"/>
                </a:solidFill>
                <a:latin typeface="Times New Roman" panose="02020603050405020304" pitchFamily="18" charset="0"/>
                <a:cs typeface="Times New Roman" panose="02020603050405020304" pitchFamily="18" charset="0"/>
              </a:rPr>
              <a:t>apositive</a:t>
            </a:r>
            <a:r>
              <a:rPr lang="en-US" dirty="0">
                <a:solidFill>
                  <a:srgbClr val="FF0000"/>
                </a:solidFill>
                <a:latin typeface="Times New Roman" panose="02020603050405020304" pitchFamily="18" charset="0"/>
                <a:cs typeface="Times New Roman" panose="02020603050405020304" pitchFamily="18" charset="0"/>
              </a:rPr>
              <a:t> sign to see a small variation within each data sample</a:t>
            </a:r>
            <a:r>
              <a:rPr lang="en-US" dirty="0">
                <a:latin typeface="Times New Roman" panose="02020603050405020304" pitchFamily="18" charset="0"/>
                <a:cs typeface="Times New Roman" panose="02020603050405020304" pitchFamily="18" charset="0"/>
              </a:rPr>
              <a:t>, as it may indicate homogeneity</a:t>
            </a:r>
            <a:r>
              <a:rPr lang="en-US" dirty="0">
                <a:solidFill>
                  <a:srgbClr val="FF0000"/>
                </a:solidFill>
                <a:latin typeface="Times New Roman" panose="02020603050405020304" pitchFamily="18" charset="0"/>
                <a:cs typeface="Times New Roman" panose="02020603050405020304" pitchFamily="18" charset="0"/>
              </a:rPr>
              <a:t>, similarity, and robustness within the collected data. </a:t>
            </a:r>
            <a:r>
              <a:rPr lang="en-US" dirty="0">
                <a:latin typeface="Times New Roman" panose="02020603050405020304" pitchFamily="18" charset="0"/>
                <a:cs typeface="Times New Roman" panose="02020603050405020304" pitchFamily="18" charset="0"/>
              </a:rPr>
              <a:t>For instance, </a:t>
            </a:r>
            <a:r>
              <a:rPr lang="en-US" dirty="0">
                <a:solidFill>
                  <a:srgbClr val="FF0000"/>
                </a:solidFill>
                <a:latin typeface="Times New Roman" panose="02020603050405020304" pitchFamily="18" charset="0"/>
                <a:cs typeface="Times New Roman" panose="02020603050405020304" pitchFamily="18" charset="0"/>
              </a:rPr>
              <a:t>ages in a narrow range (e.g., 39–52) indicate similarity</a:t>
            </a:r>
            <a:r>
              <a:rPr lang="en-US" dirty="0">
                <a:latin typeface="Times New Roman" panose="02020603050405020304" pitchFamily="18" charset="0"/>
                <a:cs typeface="Times New Roman" panose="02020603050405020304" pitchFamily="18" charset="0"/>
              </a:rPr>
              <a:t> and robustness, </a:t>
            </a:r>
            <a:r>
              <a:rPr lang="en-US" dirty="0">
                <a:solidFill>
                  <a:srgbClr val="FF0000"/>
                </a:solidFill>
                <a:latin typeface="Times New Roman" panose="02020603050405020304" pitchFamily="18" charset="0"/>
                <a:cs typeface="Times New Roman" panose="02020603050405020304" pitchFamily="18" charset="0"/>
              </a:rPr>
              <a:t>making the data reliable  for analysis</a:t>
            </a:r>
            <a:r>
              <a:rPr lang="en-US" dirty="0">
                <a:latin typeface="Times New Roman" panose="02020603050405020304" pitchFamily="18" charset="0"/>
                <a:cs typeface="Times New Roman" panose="02020603050405020304" pitchFamily="18" charset="0"/>
              </a:rPr>
              <a:t>.</a:t>
            </a:r>
          </a:p>
          <a:p>
            <a:pPr>
              <a:lnSpc>
                <a:spcPct val="150000"/>
              </a:lnSpc>
            </a:pPr>
            <a:r>
              <a:rPr lang="en-US" b="1" u="sng" dirty="0">
                <a:solidFill>
                  <a:srgbClr val="FF0000"/>
                </a:solidFill>
                <a:latin typeface="Times New Roman" panose="02020603050405020304" pitchFamily="18" charset="0"/>
                <a:cs typeface="Times New Roman" panose="02020603050405020304" pitchFamily="18" charset="0"/>
              </a:rPr>
              <a:t>Range: </a:t>
            </a:r>
            <a:r>
              <a:rPr lang="en-US" dirty="0">
                <a:latin typeface="Times New Roman" panose="02020603050405020304" pitchFamily="18" charset="0"/>
                <a:cs typeface="Times New Roman" panose="02020603050405020304" pitchFamily="18" charset="0"/>
              </a:rPr>
              <a:t>It is the difference between the largest and the smallest values in a given data set (i.e., variables).</a:t>
            </a:r>
          </a:p>
          <a:p>
            <a:pPr algn="ctr">
              <a:lnSpc>
                <a:spcPct val="150000"/>
              </a:lnSpc>
            </a:pPr>
            <a:r>
              <a:rPr lang="en-US" dirty="0">
                <a:solidFill>
                  <a:srgbClr val="FF0000"/>
                </a:solidFill>
                <a:latin typeface="Times New Roman" panose="02020603050405020304" pitchFamily="18" charset="0"/>
                <a:cs typeface="Times New Roman" panose="02020603050405020304" pitchFamily="18" charset="0"/>
              </a:rPr>
              <a:t>(range = maximum – minimum)</a:t>
            </a:r>
          </a:p>
          <a:p>
            <a:pPr>
              <a:lnSpc>
                <a:spcPct val="150000"/>
              </a:lnSpc>
            </a:pPr>
            <a:r>
              <a:rPr lang="en-US" dirty="0">
                <a:latin typeface="Times New Roman" panose="02020603050405020304" pitchFamily="18" charset="0"/>
                <a:cs typeface="Times New Roman" panose="02020603050405020304" pitchFamily="18" charset="0"/>
              </a:rPr>
              <a:t>Example: For example, let us consider the following data set:   </a:t>
            </a:r>
          </a:p>
          <a:p>
            <a:pPr algn="just">
              <a:lnSpc>
                <a:spcPct val="150000"/>
              </a:lnSpc>
            </a:pPr>
            <a:r>
              <a:rPr lang="en-US" dirty="0">
                <a:latin typeface="Times New Roman" panose="02020603050405020304" pitchFamily="18" charset="0"/>
                <a:cs typeface="Times New Roman" panose="02020603050405020304" pitchFamily="18" charset="0"/>
              </a:rPr>
              <a:t>Sol: </a:t>
            </a:r>
            <a:r>
              <a:rPr lang="en-US" dirty="0">
                <a:solidFill>
                  <a:srgbClr val="FF0000"/>
                </a:solidFill>
                <a:latin typeface="Times New Roman" panose="02020603050405020304" pitchFamily="18" charset="0"/>
                <a:cs typeface="Times New Roman" panose="02020603050405020304" pitchFamily="18" charset="0"/>
              </a:rPr>
              <a:t>The maximum value is 85 and the minimum value is 23</a:t>
            </a:r>
            <a:r>
              <a:rPr lang="en-US" dirty="0">
                <a:latin typeface="Times New Roman" panose="02020603050405020304" pitchFamily="18" charset="0"/>
                <a:cs typeface="Times New Roman" panose="02020603050405020304" pitchFamily="18" charset="0"/>
              </a:rPr>
              <a:t>. This results in a range of </a:t>
            </a:r>
            <a:r>
              <a:rPr lang="en-US" dirty="0">
                <a:solidFill>
                  <a:srgbClr val="FF0000"/>
                </a:solidFill>
                <a:latin typeface="Times New Roman" panose="02020603050405020304" pitchFamily="18" charset="0"/>
                <a:cs typeface="Times New Roman" panose="02020603050405020304" pitchFamily="18" charset="0"/>
              </a:rPr>
              <a:t>62</a:t>
            </a:r>
            <a:r>
              <a:rPr lang="en-US" dirty="0">
                <a:latin typeface="Times New Roman" panose="02020603050405020304" pitchFamily="18" charset="0"/>
                <a:cs typeface="Times New Roman" panose="02020603050405020304" pitchFamily="18" charset="0"/>
              </a:rPr>
              <a:t>. The range can be used to </a:t>
            </a:r>
            <a:r>
              <a:rPr lang="en-US" dirty="0">
                <a:solidFill>
                  <a:srgbClr val="FF0000"/>
                </a:solidFill>
                <a:latin typeface="Times New Roman" panose="02020603050405020304" pitchFamily="18" charset="0"/>
                <a:cs typeface="Times New Roman" panose="02020603050405020304" pitchFamily="18" charset="0"/>
              </a:rPr>
              <a:t>detect any errors when entering data</a:t>
            </a:r>
            <a:r>
              <a:rPr lang="en-US" dirty="0">
                <a:latin typeface="Times New Roman" panose="02020603050405020304" pitchFamily="18" charset="0"/>
                <a:cs typeface="Times New Roman" panose="02020603050405020304" pitchFamily="18" charset="0"/>
              </a:rPr>
              <a:t>. For example, if you have recorded the age of school children in your study and your range </a:t>
            </a:r>
            <a:r>
              <a:rPr lang="en-US" dirty="0">
                <a:solidFill>
                  <a:srgbClr val="FF0000"/>
                </a:solidFill>
                <a:latin typeface="Times New Roman" panose="02020603050405020304" pitchFamily="18" charset="0"/>
                <a:cs typeface="Times New Roman" panose="02020603050405020304" pitchFamily="18" charset="0"/>
              </a:rPr>
              <a:t>is 7 to 123 years old you know you have made a mistake!</a:t>
            </a:r>
          </a:p>
          <a:p>
            <a:pPr marL="285750" indent="-285750" algn="just">
              <a:lnSpc>
                <a:spcPct val="150000"/>
              </a:lnSpc>
              <a:buFont typeface="Arial" panose="020B0604020202020204" pitchFamily="34" charset="0"/>
              <a:buChar char="•"/>
            </a:pPr>
            <a:endParaRPr lang="en-US" dirty="0">
              <a:solidFill>
                <a:srgbClr val="FF0000"/>
              </a:solidFill>
            </a:endParaRPr>
          </a:p>
          <a:p>
            <a:endParaRPr lang="en-US" sz="2000" dirty="0">
              <a:solidFill>
                <a:srgbClr val="FF0000"/>
              </a:solidFill>
            </a:endParaRPr>
          </a:p>
        </p:txBody>
      </p:sp>
      <p:pic>
        <p:nvPicPr>
          <p:cNvPr id="7" name="Graphic 21">
            <a:extLst>
              <a:ext uri="{FF2B5EF4-FFF2-40B4-BE49-F238E27FC236}">
                <a16:creationId xmlns:a16="http://schemas.microsoft.com/office/drawing/2014/main" id="{F8CC5591-3DA6-4995-C846-0A07F03C60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Table 5">
            <a:extLst>
              <a:ext uri="{FF2B5EF4-FFF2-40B4-BE49-F238E27FC236}">
                <a16:creationId xmlns:a16="http://schemas.microsoft.com/office/drawing/2014/main" id="{E2E71FAE-841D-6C56-4787-A67AE95DBF8E}"/>
              </a:ext>
            </a:extLst>
          </p:cNvPr>
          <p:cNvGraphicFramePr>
            <a:graphicFrameLocks noGrp="1"/>
          </p:cNvGraphicFramePr>
          <p:nvPr>
            <p:extLst>
              <p:ext uri="{D42A27DB-BD31-4B8C-83A1-F6EECF244321}">
                <p14:modId xmlns:p14="http://schemas.microsoft.com/office/powerpoint/2010/main" val="3231469727"/>
              </p:ext>
            </p:extLst>
          </p:nvPr>
        </p:nvGraphicFramePr>
        <p:xfrm>
          <a:off x="6538127" y="4230944"/>
          <a:ext cx="3048000" cy="274320"/>
        </p:xfrm>
        <a:graphic>
          <a:graphicData uri="http://schemas.openxmlformats.org/drawingml/2006/table">
            <a:tbl>
              <a:tblPr/>
              <a:tblGrid>
                <a:gridCol w="304800">
                  <a:extLst>
                    <a:ext uri="{9D8B030D-6E8A-4147-A177-3AD203B41FA5}">
                      <a16:colId xmlns:a16="http://schemas.microsoft.com/office/drawing/2014/main" val="1145097422"/>
                    </a:ext>
                  </a:extLst>
                </a:gridCol>
                <a:gridCol w="304800">
                  <a:extLst>
                    <a:ext uri="{9D8B030D-6E8A-4147-A177-3AD203B41FA5}">
                      <a16:colId xmlns:a16="http://schemas.microsoft.com/office/drawing/2014/main" val="133141001"/>
                    </a:ext>
                  </a:extLst>
                </a:gridCol>
                <a:gridCol w="304800">
                  <a:extLst>
                    <a:ext uri="{9D8B030D-6E8A-4147-A177-3AD203B41FA5}">
                      <a16:colId xmlns:a16="http://schemas.microsoft.com/office/drawing/2014/main" val="447176833"/>
                    </a:ext>
                  </a:extLst>
                </a:gridCol>
                <a:gridCol w="304800">
                  <a:extLst>
                    <a:ext uri="{9D8B030D-6E8A-4147-A177-3AD203B41FA5}">
                      <a16:colId xmlns:a16="http://schemas.microsoft.com/office/drawing/2014/main" val="3119723544"/>
                    </a:ext>
                  </a:extLst>
                </a:gridCol>
                <a:gridCol w="271307">
                  <a:extLst>
                    <a:ext uri="{9D8B030D-6E8A-4147-A177-3AD203B41FA5}">
                      <a16:colId xmlns:a16="http://schemas.microsoft.com/office/drawing/2014/main" val="1831341595"/>
                    </a:ext>
                  </a:extLst>
                </a:gridCol>
                <a:gridCol w="338293">
                  <a:extLst>
                    <a:ext uri="{9D8B030D-6E8A-4147-A177-3AD203B41FA5}">
                      <a16:colId xmlns:a16="http://schemas.microsoft.com/office/drawing/2014/main" val="2926906921"/>
                    </a:ext>
                  </a:extLst>
                </a:gridCol>
                <a:gridCol w="304800">
                  <a:extLst>
                    <a:ext uri="{9D8B030D-6E8A-4147-A177-3AD203B41FA5}">
                      <a16:colId xmlns:a16="http://schemas.microsoft.com/office/drawing/2014/main" val="1829166093"/>
                    </a:ext>
                  </a:extLst>
                </a:gridCol>
                <a:gridCol w="304800">
                  <a:extLst>
                    <a:ext uri="{9D8B030D-6E8A-4147-A177-3AD203B41FA5}">
                      <a16:colId xmlns:a16="http://schemas.microsoft.com/office/drawing/2014/main" val="1330324661"/>
                    </a:ext>
                  </a:extLst>
                </a:gridCol>
                <a:gridCol w="304800">
                  <a:extLst>
                    <a:ext uri="{9D8B030D-6E8A-4147-A177-3AD203B41FA5}">
                      <a16:colId xmlns:a16="http://schemas.microsoft.com/office/drawing/2014/main" val="743737114"/>
                    </a:ext>
                  </a:extLst>
                </a:gridCol>
                <a:gridCol w="304800">
                  <a:extLst>
                    <a:ext uri="{9D8B030D-6E8A-4147-A177-3AD203B41FA5}">
                      <a16:colId xmlns:a16="http://schemas.microsoft.com/office/drawing/2014/main" val="1751591998"/>
                    </a:ext>
                  </a:extLst>
                </a:gridCol>
              </a:tblGrid>
              <a:tr h="0">
                <a:tc>
                  <a:txBody>
                    <a:bodyPr/>
                    <a:lstStyle/>
                    <a:p>
                      <a:pPr algn="ctr"/>
                      <a:r>
                        <a:rPr lang="en-US" dirty="0"/>
                        <a:t>23</a:t>
                      </a:r>
                    </a:p>
                  </a:txBody>
                  <a:tcPr marL="0" marR="0" marT="0" marB="0" anchor="ctr">
                    <a:lnL>
                      <a:noFill/>
                    </a:lnL>
                    <a:lnR>
                      <a:noFill/>
                    </a:lnR>
                    <a:lnT>
                      <a:noFill/>
                    </a:lnT>
                    <a:lnB>
                      <a:noFill/>
                    </a:lnB>
                    <a:noFill/>
                  </a:tcPr>
                </a:tc>
                <a:tc>
                  <a:txBody>
                    <a:bodyPr/>
                    <a:lstStyle/>
                    <a:p>
                      <a:pPr algn="ctr"/>
                      <a:r>
                        <a:rPr lang="en-US"/>
                        <a:t>56</a:t>
                      </a:r>
                    </a:p>
                  </a:txBody>
                  <a:tcPr marL="0" marR="0" marT="0" marB="0" anchor="ctr">
                    <a:lnL>
                      <a:noFill/>
                    </a:lnL>
                    <a:lnR>
                      <a:noFill/>
                    </a:lnR>
                    <a:lnT>
                      <a:noFill/>
                    </a:lnT>
                    <a:lnB>
                      <a:noFill/>
                    </a:lnB>
                    <a:noFill/>
                  </a:tcPr>
                </a:tc>
                <a:tc>
                  <a:txBody>
                    <a:bodyPr/>
                    <a:lstStyle/>
                    <a:p>
                      <a:pPr algn="ctr"/>
                      <a:r>
                        <a:rPr lang="en-US"/>
                        <a:t>45</a:t>
                      </a:r>
                    </a:p>
                  </a:txBody>
                  <a:tcPr marL="0" marR="0" marT="0" marB="0" anchor="ctr">
                    <a:lnL>
                      <a:noFill/>
                    </a:lnL>
                    <a:lnR>
                      <a:noFill/>
                    </a:lnR>
                    <a:lnT>
                      <a:noFill/>
                    </a:lnT>
                    <a:lnB>
                      <a:noFill/>
                    </a:lnB>
                    <a:noFill/>
                  </a:tcPr>
                </a:tc>
                <a:tc>
                  <a:txBody>
                    <a:bodyPr/>
                    <a:lstStyle/>
                    <a:p>
                      <a:pPr algn="ctr"/>
                      <a:r>
                        <a:rPr lang="en-US"/>
                        <a:t>65</a:t>
                      </a:r>
                    </a:p>
                  </a:txBody>
                  <a:tcPr marL="0" marR="0" marT="0" marB="0" anchor="ctr">
                    <a:lnL>
                      <a:noFill/>
                    </a:lnL>
                    <a:lnR>
                      <a:noFill/>
                    </a:lnR>
                    <a:lnT>
                      <a:noFill/>
                    </a:lnT>
                    <a:lnB>
                      <a:noFill/>
                    </a:lnB>
                    <a:noFill/>
                  </a:tcPr>
                </a:tc>
                <a:tc>
                  <a:txBody>
                    <a:bodyPr/>
                    <a:lstStyle/>
                    <a:p>
                      <a:pPr algn="ctr"/>
                      <a:r>
                        <a:rPr lang="en-US"/>
                        <a:t>59</a:t>
                      </a:r>
                    </a:p>
                  </a:txBody>
                  <a:tcPr marL="0" marR="0" marT="0" marB="0" anchor="ctr">
                    <a:lnL>
                      <a:noFill/>
                    </a:lnL>
                    <a:lnR>
                      <a:noFill/>
                    </a:lnR>
                    <a:lnT>
                      <a:noFill/>
                    </a:lnT>
                    <a:lnB>
                      <a:noFill/>
                    </a:lnB>
                    <a:noFill/>
                  </a:tcPr>
                </a:tc>
                <a:tc>
                  <a:txBody>
                    <a:bodyPr/>
                    <a:lstStyle/>
                    <a:p>
                      <a:pPr algn="ctr"/>
                      <a:r>
                        <a:rPr lang="en-US"/>
                        <a:t>55</a:t>
                      </a:r>
                    </a:p>
                  </a:txBody>
                  <a:tcPr marL="0" marR="0" marT="0" marB="0" anchor="ctr">
                    <a:lnL>
                      <a:noFill/>
                    </a:lnL>
                    <a:lnR>
                      <a:noFill/>
                    </a:lnR>
                    <a:lnT>
                      <a:noFill/>
                    </a:lnT>
                    <a:lnB>
                      <a:noFill/>
                    </a:lnB>
                    <a:noFill/>
                  </a:tcPr>
                </a:tc>
                <a:tc>
                  <a:txBody>
                    <a:bodyPr/>
                    <a:lstStyle/>
                    <a:p>
                      <a:pPr algn="ctr"/>
                      <a:r>
                        <a:rPr lang="en-US"/>
                        <a:t>62</a:t>
                      </a:r>
                    </a:p>
                  </a:txBody>
                  <a:tcPr marL="0" marR="0" marT="0" marB="0" anchor="ctr">
                    <a:lnL>
                      <a:noFill/>
                    </a:lnL>
                    <a:lnR>
                      <a:noFill/>
                    </a:lnR>
                    <a:lnT>
                      <a:noFill/>
                    </a:lnT>
                    <a:lnB>
                      <a:noFill/>
                    </a:lnB>
                    <a:noFill/>
                  </a:tcPr>
                </a:tc>
                <a:tc>
                  <a:txBody>
                    <a:bodyPr/>
                    <a:lstStyle/>
                    <a:p>
                      <a:pPr algn="ctr"/>
                      <a:r>
                        <a:rPr lang="en-US"/>
                        <a:t>54</a:t>
                      </a:r>
                    </a:p>
                  </a:txBody>
                  <a:tcPr marL="0" marR="0" marT="0" marB="0" anchor="ctr">
                    <a:lnL>
                      <a:noFill/>
                    </a:lnL>
                    <a:lnR>
                      <a:noFill/>
                    </a:lnR>
                    <a:lnT>
                      <a:noFill/>
                    </a:lnT>
                    <a:lnB>
                      <a:noFill/>
                    </a:lnB>
                    <a:noFill/>
                  </a:tcPr>
                </a:tc>
                <a:tc>
                  <a:txBody>
                    <a:bodyPr/>
                    <a:lstStyle/>
                    <a:p>
                      <a:pPr algn="ctr"/>
                      <a:r>
                        <a:rPr lang="en-US"/>
                        <a:t>85</a:t>
                      </a:r>
                    </a:p>
                  </a:txBody>
                  <a:tcPr marL="0" marR="0" marT="0" marB="0" anchor="ctr">
                    <a:lnL>
                      <a:noFill/>
                    </a:lnL>
                    <a:lnR>
                      <a:noFill/>
                    </a:lnR>
                    <a:lnT>
                      <a:noFill/>
                    </a:lnT>
                    <a:lnB>
                      <a:noFill/>
                    </a:lnB>
                    <a:noFill/>
                  </a:tcPr>
                </a:tc>
                <a:tc>
                  <a:txBody>
                    <a:bodyPr/>
                    <a:lstStyle/>
                    <a:p>
                      <a:pPr algn="ctr"/>
                      <a:r>
                        <a:rPr lang="en-US" dirty="0"/>
                        <a:t>25</a:t>
                      </a:r>
                    </a:p>
                  </a:txBody>
                  <a:tcPr marL="0" marR="0" marT="0" marB="0" anchor="ctr">
                    <a:lnL>
                      <a:noFill/>
                    </a:lnL>
                    <a:lnR>
                      <a:noFill/>
                    </a:lnR>
                    <a:lnT>
                      <a:noFill/>
                    </a:lnT>
                    <a:lnB>
                      <a:noFill/>
                    </a:lnB>
                    <a:noFill/>
                  </a:tcPr>
                </a:tc>
                <a:extLst>
                  <a:ext uri="{0D108BD9-81ED-4DB2-BD59-A6C34878D82A}">
                    <a16:rowId xmlns:a16="http://schemas.microsoft.com/office/drawing/2014/main" val="42105490"/>
                  </a:ext>
                </a:extLst>
              </a:tr>
            </a:tbl>
          </a:graphicData>
        </a:graphic>
      </p:graphicFrame>
    </p:spTree>
    <p:extLst>
      <p:ext uri="{BB962C8B-B14F-4D97-AF65-F5344CB8AC3E}">
        <p14:creationId xmlns:p14="http://schemas.microsoft.com/office/powerpoint/2010/main" val="2854999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C3EBED-AD68-2C89-A5F0-BC510FF5F0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9231BF-C9D6-FD3A-1823-60804CF4CD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B2C0F125-7AC9-F9C8-E364-E534EA078C8E}"/>
              </a:ext>
            </a:extLst>
          </p:cNvPr>
          <p:cNvSpPr txBox="1"/>
          <p:nvPr/>
        </p:nvSpPr>
        <p:spPr>
          <a:xfrm>
            <a:off x="2346764" y="970669"/>
            <a:ext cx="7239363" cy="677108"/>
          </a:xfrm>
          <a:prstGeom prst="rect">
            <a:avLst/>
          </a:prstGeom>
          <a:noFill/>
        </p:spPr>
        <p:txBody>
          <a:bodyPr wrap="square" rtlCol="0">
            <a:spAutoFit/>
          </a:bodyPr>
          <a:lstStyle/>
          <a:p>
            <a:endParaRPr lang="en-US" dirty="0"/>
          </a:p>
          <a:p>
            <a:r>
              <a:rPr lang="en-US" sz="2000" b="1" dirty="0"/>
              <a:t>Measures of dispersion (May Also Be called measures of spread) :</a:t>
            </a:r>
            <a:endParaRPr lang="en-US" sz="2400" b="1" dirty="0">
              <a:latin typeface="Alexandria" charset="0"/>
            </a:endParaRPr>
          </a:p>
        </p:txBody>
      </p:sp>
      <p:sp>
        <p:nvSpPr>
          <p:cNvPr id="5" name="Rectangle 4">
            <a:extLst>
              <a:ext uri="{FF2B5EF4-FFF2-40B4-BE49-F238E27FC236}">
                <a16:creationId xmlns:a16="http://schemas.microsoft.com/office/drawing/2014/main" id="{39F6D622-9262-DFAE-EB9D-51032D7926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B40C22E-299A-5C79-0F26-6514E9D7934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a:extLst>
              <a:ext uri="{FF2B5EF4-FFF2-40B4-BE49-F238E27FC236}">
                <a16:creationId xmlns:a16="http://schemas.microsoft.com/office/drawing/2014/main" id="{1FCB9436-9C95-48FA-88F1-1D935D6E2FB8}"/>
              </a:ext>
            </a:extLst>
          </p:cNvPr>
          <p:cNvSpPr txBox="1"/>
          <p:nvPr/>
        </p:nvSpPr>
        <p:spPr>
          <a:xfrm>
            <a:off x="695945" y="2019969"/>
            <a:ext cx="10648644" cy="3428118"/>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pPr>
              <a:lnSpc>
                <a:spcPct val="150000"/>
              </a:lnSpc>
            </a:pPr>
            <a:r>
              <a:rPr lang="en-US" b="1" u="sng" dirty="0">
                <a:solidFill>
                  <a:srgbClr val="FF0000"/>
                </a:solidFill>
                <a:latin typeface="Times New Roman" panose="02020603050405020304" pitchFamily="18" charset="0"/>
                <a:cs typeface="Times New Roman" panose="02020603050405020304" pitchFamily="18" charset="0"/>
              </a:rPr>
              <a:t>Variance: </a:t>
            </a:r>
            <a:r>
              <a:rPr lang="en-US" dirty="0">
                <a:latin typeface="Times New Roman" panose="02020603050405020304" pitchFamily="18" charset="0"/>
                <a:cs typeface="Times New Roman" panose="02020603050405020304" pitchFamily="18" charset="0"/>
              </a:rPr>
              <a:t>It is a method used to </a:t>
            </a:r>
            <a:r>
              <a:rPr lang="en-US" dirty="0">
                <a:solidFill>
                  <a:srgbClr val="FF0000"/>
                </a:solidFill>
                <a:latin typeface="Times New Roman" panose="02020603050405020304" pitchFamily="18" charset="0"/>
                <a:cs typeface="Times New Roman" panose="02020603050405020304" pitchFamily="18" charset="0"/>
              </a:rPr>
              <a:t>calculate the deviation of all data points in a given data set from the mean as shown in Eq.2.1</a:t>
            </a:r>
            <a:r>
              <a:rPr lang="en-US" dirty="0">
                <a:latin typeface="Times New Roman" panose="02020603050405020304" pitchFamily="18" charset="0"/>
                <a:cs typeface="Times New Roman" panose="02020603050405020304" pitchFamily="18" charset="0"/>
              </a:rPr>
              <a:t>.</a:t>
            </a:r>
          </a:p>
          <a:p>
            <a:pPr>
              <a:lnSpc>
                <a:spcPct val="150000"/>
              </a:lnSpc>
            </a:pPr>
            <a:r>
              <a:rPr lang="en-US" dirty="0">
                <a:latin typeface="Times New Roman" panose="02020603050405020304" pitchFamily="18" charset="0"/>
                <a:cs typeface="Times New Roman" panose="02020603050405020304" pitchFamily="18" charset="0"/>
              </a:rPr>
              <a:t>The </a:t>
            </a:r>
            <a:r>
              <a:rPr lang="en-US" dirty="0">
                <a:solidFill>
                  <a:srgbClr val="FF0000"/>
                </a:solidFill>
                <a:latin typeface="Times New Roman" panose="02020603050405020304" pitchFamily="18" charset="0"/>
                <a:cs typeface="Times New Roman" panose="02020603050405020304" pitchFamily="18" charset="0"/>
              </a:rPr>
              <a:t>larger the variance</a:t>
            </a:r>
            <a:r>
              <a:rPr lang="en-US" dirty="0">
                <a:latin typeface="Times New Roman" panose="02020603050405020304" pitchFamily="18" charset="0"/>
                <a:cs typeface="Times New Roman" panose="02020603050405020304" pitchFamily="18" charset="0"/>
              </a:rPr>
              <a:t>, the </a:t>
            </a:r>
            <a:r>
              <a:rPr lang="en-US" dirty="0">
                <a:solidFill>
                  <a:srgbClr val="FF0000"/>
                </a:solidFill>
                <a:latin typeface="Times New Roman" panose="02020603050405020304" pitchFamily="18" charset="0"/>
                <a:cs typeface="Times New Roman" panose="02020603050405020304" pitchFamily="18" charset="0"/>
              </a:rPr>
              <a:t>more the data are spread out from the mean </a:t>
            </a:r>
            <a:r>
              <a:rPr lang="en-US" dirty="0">
                <a:latin typeface="Times New Roman" panose="02020603050405020304" pitchFamily="18" charset="0"/>
                <a:cs typeface="Times New Roman" panose="02020603050405020304" pitchFamily="18" charset="0"/>
              </a:rPr>
              <a:t>and the more variability one can observe in the data sample.</a:t>
            </a:r>
          </a:p>
          <a:p>
            <a:pPr>
              <a:lnSpc>
                <a:spcPct val="150000"/>
              </a:lnSpc>
            </a:pPr>
            <a:endParaRPr lang="en-US" dirty="0">
              <a:latin typeface="Times New Roman" panose="02020603050405020304" pitchFamily="18" charset="0"/>
              <a:cs typeface="Times New Roman" panose="02020603050405020304" pitchFamily="18" charset="0"/>
            </a:endParaRPr>
          </a:p>
          <a:p>
            <a:endParaRPr lang="en-US" sz="2000" dirty="0">
              <a:solidFill>
                <a:srgbClr val="FF0000"/>
              </a:solidFill>
            </a:endParaRPr>
          </a:p>
          <a:p>
            <a:endParaRPr lang="en-US" sz="2000" dirty="0">
              <a:solidFill>
                <a:srgbClr val="FF0000"/>
              </a:solidFill>
            </a:endParaRPr>
          </a:p>
          <a:p>
            <a:pPr>
              <a:lnSpc>
                <a:spcPct val="150000"/>
              </a:lnSpc>
            </a:pPr>
            <a:r>
              <a:rPr lang="en-US" dirty="0">
                <a:latin typeface="Times New Roman" panose="02020603050405020304" pitchFamily="18" charset="0"/>
                <a:cs typeface="Times New Roman" panose="02020603050405020304" pitchFamily="18" charset="0"/>
              </a:rPr>
              <a:t>Where </a:t>
            </a:r>
            <a:r>
              <a:rPr lang="en-US" dirty="0">
                <a:solidFill>
                  <a:srgbClr val="FF0000"/>
                </a:solidFill>
                <a:latin typeface="Times New Roman" panose="02020603050405020304" pitchFamily="18" charset="0"/>
                <a:cs typeface="Times New Roman" panose="02020603050405020304" pitchFamily="18" charset="0"/>
              </a:rPr>
              <a:t>n is the number of samples</a:t>
            </a:r>
            <a:r>
              <a:rPr lang="en-US" dirty="0">
                <a:latin typeface="Times New Roman" panose="02020603050405020304" pitchFamily="18" charset="0"/>
                <a:cs typeface="Times New Roman" panose="02020603050405020304" pitchFamily="18" charset="0"/>
              </a:rPr>
              <a:t>, </a:t>
            </a:r>
            <a:r>
              <a:rPr lang="en-US" dirty="0">
                <a:solidFill>
                  <a:srgbClr val="FF0000"/>
                </a:solidFill>
                <a:latin typeface="Times New Roman" panose="02020603050405020304" pitchFamily="18" charset="0"/>
                <a:cs typeface="Times New Roman" panose="02020603050405020304" pitchFamily="18" charset="0"/>
              </a:rPr>
              <a:t>x is the mean of the sample </a:t>
            </a:r>
            <a:r>
              <a:rPr lang="en-US" dirty="0">
                <a:latin typeface="Times New Roman" panose="02020603050405020304" pitchFamily="18" charset="0"/>
                <a:cs typeface="Times New Roman" panose="02020603050405020304" pitchFamily="18" charset="0"/>
              </a:rPr>
              <a:t>and </a:t>
            </a:r>
            <a:r>
              <a:rPr lang="en-US" dirty="0">
                <a:solidFill>
                  <a:srgbClr val="FF0000"/>
                </a:solidFill>
                <a:latin typeface="Times New Roman" panose="02020603050405020304" pitchFamily="18" charset="0"/>
                <a:cs typeface="Times New Roman" panose="02020603050405020304" pitchFamily="18" charset="0"/>
              </a:rPr>
              <a:t>xi is the </a:t>
            </a:r>
            <a:r>
              <a:rPr lang="en-US" dirty="0" err="1">
                <a:solidFill>
                  <a:srgbClr val="FF0000"/>
                </a:solidFill>
                <a:latin typeface="Times New Roman" panose="02020603050405020304" pitchFamily="18" charset="0"/>
                <a:cs typeface="Times New Roman" panose="02020603050405020304" pitchFamily="18" charset="0"/>
              </a:rPr>
              <a:t>ith</a:t>
            </a:r>
            <a:r>
              <a:rPr lang="en-US" dirty="0">
                <a:solidFill>
                  <a:srgbClr val="FF0000"/>
                </a:solidFill>
                <a:latin typeface="Times New Roman" panose="02020603050405020304" pitchFamily="18" charset="0"/>
                <a:cs typeface="Times New Roman" panose="02020603050405020304" pitchFamily="18" charset="0"/>
              </a:rPr>
              <a:t> value in the data set</a:t>
            </a:r>
            <a:r>
              <a:rPr lang="en-US" dirty="0">
                <a:latin typeface="Times New Roman" panose="02020603050405020304" pitchFamily="18" charset="0"/>
                <a:cs typeface="Times New Roman" panose="02020603050405020304" pitchFamily="18" charset="0"/>
              </a:rPr>
              <a:t>.</a:t>
            </a:r>
          </a:p>
        </p:txBody>
      </p:sp>
      <p:pic>
        <p:nvPicPr>
          <p:cNvPr id="7" name="Graphic 21">
            <a:extLst>
              <a:ext uri="{FF2B5EF4-FFF2-40B4-BE49-F238E27FC236}">
                <a16:creationId xmlns:a16="http://schemas.microsoft.com/office/drawing/2014/main" id="{AA2F9AB5-2357-14B3-1013-E7AA3FC3FB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E6FB0DC-9076-2996-E3D5-EA4169B8A8B4}"/>
              </a:ext>
            </a:extLst>
          </p:cNvPr>
          <p:cNvPicPr>
            <a:picLocks noChangeAspect="1"/>
          </p:cNvPicPr>
          <p:nvPr/>
        </p:nvPicPr>
        <p:blipFill>
          <a:blip r:embed="rId4"/>
          <a:stretch>
            <a:fillRect/>
          </a:stretch>
        </p:blipFill>
        <p:spPr>
          <a:xfrm>
            <a:off x="3853018" y="3908893"/>
            <a:ext cx="3943350" cy="1200150"/>
          </a:xfrm>
          <a:prstGeom prst="rect">
            <a:avLst/>
          </a:prstGeom>
        </p:spPr>
      </p:pic>
    </p:spTree>
    <p:extLst>
      <p:ext uri="{BB962C8B-B14F-4D97-AF65-F5344CB8AC3E}">
        <p14:creationId xmlns:p14="http://schemas.microsoft.com/office/powerpoint/2010/main" val="598965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1407AE-EF46-32E0-AEDC-76B47E3A8B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B7BCC5-0B50-167E-5D34-7872B3623F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AF360AAC-25BE-746D-3975-E38199CE3CF2}"/>
              </a:ext>
            </a:extLst>
          </p:cNvPr>
          <p:cNvSpPr txBox="1"/>
          <p:nvPr/>
        </p:nvSpPr>
        <p:spPr>
          <a:xfrm>
            <a:off x="2346764" y="970669"/>
            <a:ext cx="7239363" cy="677108"/>
          </a:xfrm>
          <a:prstGeom prst="rect">
            <a:avLst/>
          </a:prstGeom>
          <a:noFill/>
        </p:spPr>
        <p:txBody>
          <a:bodyPr wrap="square" rtlCol="0">
            <a:spAutoFit/>
          </a:bodyPr>
          <a:lstStyle/>
          <a:p>
            <a:endParaRPr lang="en-US" dirty="0"/>
          </a:p>
          <a:p>
            <a:r>
              <a:rPr lang="en-US" sz="2000" b="1" dirty="0"/>
              <a:t>Measures of dispersion (May Also Be called measures of spread) :</a:t>
            </a:r>
            <a:endParaRPr lang="en-US" sz="2400" b="1" dirty="0">
              <a:latin typeface="Alexandria" charset="0"/>
            </a:endParaRPr>
          </a:p>
        </p:txBody>
      </p:sp>
      <p:sp>
        <p:nvSpPr>
          <p:cNvPr id="5" name="Rectangle 4">
            <a:extLst>
              <a:ext uri="{FF2B5EF4-FFF2-40B4-BE49-F238E27FC236}">
                <a16:creationId xmlns:a16="http://schemas.microsoft.com/office/drawing/2014/main" id="{E988031E-4CE5-434F-71FF-5744D7C937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8BE476F-8344-9F40-8CAB-F531EBD8F7D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D328BA94-F9B4-0B13-AA04-0CA0A3213F0B}"/>
              </a:ext>
            </a:extLst>
          </p:cNvPr>
          <p:cNvSpPr txBox="1"/>
          <p:nvPr/>
        </p:nvSpPr>
        <p:spPr>
          <a:xfrm>
            <a:off x="695945" y="2019969"/>
            <a:ext cx="10648644" cy="3091616"/>
          </a:xfrm>
          <a:prstGeom prst="rect">
            <a:avLst/>
          </a:prstGeom>
          <a:noFill/>
        </p:spPr>
        <p:txBody>
          <a:bodyPr wrap="square" rtlCol="0">
            <a:spAutoFit/>
          </a:bodyPr>
          <a:lstStyle/>
          <a:p>
            <a:pPr>
              <a:lnSpc>
                <a:spcPct val="150000"/>
              </a:lnSpc>
            </a:pPr>
            <a:r>
              <a:rPr lang="en-US" dirty="0">
                <a:solidFill>
                  <a:srgbClr val="FF0000"/>
                </a:solidFill>
                <a:latin typeface="Times New Roman" panose="02020603050405020304" pitchFamily="18" charset="0"/>
                <a:cs typeface="Times New Roman" panose="02020603050405020304" pitchFamily="18" charset="0"/>
              </a:rPr>
              <a:t>Example with Small Variance: </a:t>
            </a:r>
            <a:r>
              <a:rPr lang="en-US" dirty="0">
                <a:latin typeface="Times New Roman" panose="02020603050405020304" pitchFamily="18" charset="0"/>
                <a:cs typeface="Times New Roman" panose="02020603050405020304" pitchFamily="18" charset="0"/>
              </a:rPr>
              <a:t>Consider the dataset: 28, 29, 30, 31, 32. </a:t>
            </a:r>
            <a:r>
              <a:rPr lang="en-US" dirty="0">
                <a:solidFill>
                  <a:srgbClr val="FF0000"/>
                </a:solidFill>
                <a:latin typeface="Times New Roman" panose="02020603050405020304" pitchFamily="18" charset="0"/>
                <a:cs typeface="Times New Roman" panose="02020603050405020304" pitchFamily="18" charset="0"/>
              </a:rPr>
              <a:t>The mean is 30, and the variance is 2</a:t>
            </a:r>
            <a:r>
              <a:rPr lang="en-US" dirty="0">
                <a:latin typeface="Times New Roman" panose="02020603050405020304" pitchFamily="18" charset="0"/>
                <a:cs typeface="Times New Roman" panose="02020603050405020304" pitchFamily="18" charset="0"/>
              </a:rPr>
              <a:t>, showing the data points </a:t>
            </a:r>
            <a:r>
              <a:rPr lang="en-US" dirty="0">
                <a:solidFill>
                  <a:srgbClr val="FF0000"/>
                </a:solidFill>
                <a:latin typeface="Times New Roman" panose="02020603050405020304" pitchFamily="18" charset="0"/>
                <a:cs typeface="Times New Roman" panose="02020603050405020304" pitchFamily="18" charset="0"/>
              </a:rPr>
              <a:t>are closely clustered, indicating low variability</a:t>
            </a:r>
            <a:r>
              <a:rPr lang="en-US" dirty="0">
                <a:latin typeface="Times New Roman" panose="02020603050405020304" pitchFamily="18" charset="0"/>
                <a:cs typeface="Times New Roman" panose="02020603050405020304" pitchFamily="18" charset="0"/>
              </a:rPr>
              <a:t>.</a:t>
            </a:r>
          </a:p>
          <a:p>
            <a:pPr>
              <a:lnSpc>
                <a:spcPct val="150000"/>
              </a:lnSpc>
            </a:pPr>
            <a:r>
              <a:rPr lang="en-US" dirty="0">
                <a:solidFill>
                  <a:srgbClr val="FF0000"/>
                </a:solidFill>
                <a:latin typeface="Times New Roman" panose="02020603050405020304" pitchFamily="18" charset="0"/>
                <a:cs typeface="Times New Roman" panose="02020603050405020304" pitchFamily="18" charset="0"/>
              </a:rPr>
              <a:t>Example with Large Variance</a:t>
            </a:r>
            <a:r>
              <a:rPr lang="en-US" dirty="0">
                <a:latin typeface="Times New Roman" panose="02020603050405020304" pitchFamily="18" charset="0"/>
                <a:cs typeface="Times New Roman" panose="02020603050405020304" pitchFamily="18" charset="0"/>
              </a:rPr>
              <a:t>: Now, take 10, 20, 30, 40, 100. The </a:t>
            </a:r>
            <a:r>
              <a:rPr lang="en-US" dirty="0">
                <a:solidFill>
                  <a:srgbClr val="FF0000"/>
                </a:solidFill>
                <a:latin typeface="Times New Roman" panose="02020603050405020304" pitchFamily="18" charset="0"/>
                <a:cs typeface="Times New Roman" panose="02020603050405020304" pitchFamily="18" charset="0"/>
              </a:rPr>
              <a:t>mean is 40, and the variance is 980</a:t>
            </a:r>
            <a:r>
              <a:rPr lang="en-US" dirty="0">
                <a:latin typeface="Times New Roman" panose="02020603050405020304" pitchFamily="18" charset="0"/>
                <a:cs typeface="Times New Roman" panose="02020603050405020304" pitchFamily="18" charset="0"/>
              </a:rPr>
              <a:t>, reflecting </a:t>
            </a:r>
            <a:r>
              <a:rPr lang="en-US" dirty="0">
                <a:solidFill>
                  <a:srgbClr val="FF0000"/>
                </a:solidFill>
                <a:latin typeface="Times New Roman" panose="02020603050405020304" pitchFamily="18" charset="0"/>
                <a:cs typeface="Times New Roman" panose="02020603050405020304" pitchFamily="18" charset="0"/>
              </a:rPr>
              <a:t>high variability due to the outlier (100), showing the data is widely spread.</a:t>
            </a:r>
          </a:p>
          <a:p>
            <a:pPr>
              <a:lnSpc>
                <a:spcPct val="150000"/>
              </a:lnSpc>
            </a:pPr>
            <a:endParaRPr lang="en-US" sz="2000" dirty="0"/>
          </a:p>
          <a:p>
            <a:pPr>
              <a:lnSpc>
                <a:spcPct val="150000"/>
              </a:lnSpc>
            </a:pPr>
            <a:endParaRPr lang="en-US" sz="2000" dirty="0"/>
          </a:p>
          <a:p>
            <a:pPr>
              <a:lnSpc>
                <a:spcPct val="150000"/>
              </a:lnSpc>
            </a:pPr>
            <a:endParaRPr lang="en-US" sz="2000" dirty="0">
              <a:solidFill>
                <a:srgbClr val="FF0000"/>
              </a:solidFill>
            </a:endParaRPr>
          </a:p>
        </p:txBody>
      </p:sp>
      <p:pic>
        <p:nvPicPr>
          <p:cNvPr id="7" name="Graphic 21">
            <a:extLst>
              <a:ext uri="{FF2B5EF4-FFF2-40B4-BE49-F238E27FC236}">
                <a16:creationId xmlns:a16="http://schemas.microsoft.com/office/drawing/2014/main" id="{96DC399F-665E-8ED2-CB62-7C25BCB58C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239298F1-F38D-DEF4-7520-7B824DF8D012}"/>
              </a:ext>
            </a:extLst>
          </p:cNvPr>
          <p:cNvPicPr>
            <a:picLocks noChangeAspect="1"/>
          </p:cNvPicPr>
          <p:nvPr/>
        </p:nvPicPr>
        <p:blipFill>
          <a:blip r:embed="rId4"/>
          <a:stretch>
            <a:fillRect/>
          </a:stretch>
        </p:blipFill>
        <p:spPr>
          <a:xfrm>
            <a:off x="1795462" y="4183571"/>
            <a:ext cx="8601075" cy="1400175"/>
          </a:xfrm>
          <a:prstGeom prst="rect">
            <a:avLst/>
          </a:prstGeom>
        </p:spPr>
      </p:pic>
    </p:spTree>
    <p:extLst>
      <p:ext uri="{BB962C8B-B14F-4D97-AF65-F5344CB8AC3E}">
        <p14:creationId xmlns:p14="http://schemas.microsoft.com/office/powerpoint/2010/main" val="1260099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2A91FE-F620-E816-25D0-8C88E35B60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CC9536-5AC4-ED1A-D78A-379AB7E7B0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99CE686F-A6C3-8D14-E395-096D04E56F30}"/>
              </a:ext>
            </a:extLst>
          </p:cNvPr>
          <p:cNvSpPr txBox="1"/>
          <p:nvPr/>
        </p:nvSpPr>
        <p:spPr>
          <a:xfrm>
            <a:off x="2346764" y="970669"/>
            <a:ext cx="7239363" cy="677108"/>
          </a:xfrm>
          <a:prstGeom prst="rect">
            <a:avLst/>
          </a:prstGeom>
          <a:noFill/>
        </p:spPr>
        <p:txBody>
          <a:bodyPr wrap="square" rtlCol="0">
            <a:spAutoFit/>
          </a:bodyPr>
          <a:lstStyle/>
          <a:p>
            <a:endParaRPr lang="en-US" dirty="0"/>
          </a:p>
          <a:p>
            <a:r>
              <a:rPr lang="en-US" sz="2000" b="1" dirty="0"/>
              <a:t>Measures of dispersion (May Also Be called measures of spread) :</a:t>
            </a:r>
            <a:endParaRPr lang="en-US" sz="2400" b="1" dirty="0">
              <a:latin typeface="Alexandria" charset="0"/>
            </a:endParaRPr>
          </a:p>
        </p:txBody>
      </p:sp>
      <p:sp>
        <p:nvSpPr>
          <p:cNvPr id="5" name="Rectangle 4">
            <a:extLst>
              <a:ext uri="{FF2B5EF4-FFF2-40B4-BE49-F238E27FC236}">
                <a16:creationId xmlns:a16="http://schemas.microsoft.com/office/drawing/2014/main" id="{40B8945A-6C31-5B1B-6414-C522918CA9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681ED59-4419-F60B-D2DB-CC17278121A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sp>
        <p:nvSpPr>
          <p:cNvPr id="48" name="TextBox 47">
            <a:extLst>
              <a:ext uri="{FF2B5EF4-FFF2-40B4-BE49-F238E27FC236}">
                <a16:creationId xmlns:a16="http://schemas.microsoft.com/office/drawing/2014/main" id="{25018821-6D23-3571-06B3-BB501C30C1E1}"/>
              </a:ext>
            </a:extLst>
          </p:cNvPr>
          <p:cNvSpPr txBox="1"/>
          <p:nvPr/>
        </p:nvSpPr>
        <p:spPr>
          <a:xfrm>
            <a:off x="695945" y="2019969"/>
            <a:ext cx="10648644" cy="3447098"/>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pPr>
              <a:lnSpc>
                <a:spcPct val="200000"/>
              </a:lnSpc>
            </a:pPr>
            <a:r>
              <a:rPr lang="en-US" dirty="0">
                <a:latin typeface="Times New Roman" panose="02020603050405020304" pitchFamily="18" charset="0"/>
                <a:cs typeface="Times New Roman" panose="02020603050405020304" pitchFamily="18" charset="0"/>
              </a:rPr>
              <a:t>Standard Deviation : The standard deviation is also </a:t>
            </a:r>
            <a:r>
              <a:rPr lang="en-US" dirty="0">
                <a:solidFill>
                  <a:srgbClr val="FF0000"/>
                </a:solidFill>
                <a:latin typeface="Times New Roman" panose="02020603050405020304" pitchFamily="18" charset="0"/>
                <a:cs typeface="Times New Roman" panose="02020603050405020304" pitchFamily="18" charset="0"/>
              </a:rPr>
              <a:t>a measure of the spread of values within a set of data. </a:t>
            </a:r>
          </a:p>
          <a:p>
            <a:pPr>
              <a:lnSpc>
                <a:spcPct val="200000"/>
              </a:lnSpc>
            </a:pPr>
            <a:r>
              <a:rPr lang="en-US" dirty="0">
                <a:latin typeface="Times New Roman" panose="02020603050405020304" pitchFamily="18" charset="0"/>
                <a:cs typeface="Times New Roman" panose="02020603050405020304" pitchFamily="18" charset="0"/>
              </a:rPr>
              <a:t>The standard deviation is calculated by</a:t>
            </a:r>
            <a:r>
              <a:rPr lang="en-US" dirty="0">
                <a:solidFill>
                  <a:srgbClr val="FF0000"/>
                </a:solidFill>
                <a:latin typeface="Times New Roman" panose="02020603050405020304" pitchFamily="18" charset="0"/>
                <a:cs typeface="Times New Roman" panose="02020603050405020304" pitchFamily="18" charset="0"/>
              </a:rPr>
              <a:t> simply taking the square root of the variations. </a:t>
            </a:r>
          </a:p>
          <a:p>
            <a:pPr>
              <a:lnSpc>
                <a:spcPct val="200000"/>
              </a:lnSpc>
            </a:pPr>
            <a:r>
              <a:rPr lang="en-US" dirty="0">
                <a:latin typeface="Times New Roman" panose="02020603050405020304" pitchFamily="18" charset="0"/>
                <a:cs typeface="Times New Roman" panose="02020603050405020304" pitchFamily="18" charset="0"/>
              </a:rPr>
              <a:t>The </a:t>
            </a:r>
            <a:r>
              <a:rPr lang="en-US" dirty="0">
                <a:solidFill>
                  <a:srgbClr val="FF0000"/>
                </a:solidFill>
                <a:latin typeface="Times New Roman" panose="02020603050405020304" pitchFamily="18" charset="0"/>
                <a:cs typeface="Times New Roman" panose="02020603050405020304" pitchFamily="18" charset="0"/>
              </a:rPr>
              <a:t>following formula </a:t>
            </a:r>
            <a:r>
              <a:rPr lang="en-US" dirty="0">
                <a:latin typeface="Times New Roman" panose="02020603050405020304" pitchFamily="18" charset="0"/>
                <a:cs typeface="Times New Roman" panose="02020603050405020304" pitchFamily="18" charset="0"/>
              </a:rPr>
              <a:t>shows the calculation of standard deviation from a given sample of data points.</a:t>
            </a:r>
          </a:p>
          <a:p>
            <a:pPr>
              <a:lnSpc>
                <a:spcPct val="200000"/>
              </a:lnSpc>
            </a:pPr>
            <a:endParaRPr lang="en-US" dirty="0">
              <a:latin typeface="Times New Roman" panose="02020603050405020304" pitchFamily="18" charset="0"/>
              <a:cs typeface="Times New Roman" panose="02020603050405020304" pitchFamily="18" charset="0"/>
            </a:endParaRPr>
          </a:p>
          <a:p>
            <a:pPr>
              <a:lnSpc>
                <a:spcPct val="200000"/>
              </a:lnSpc>
            </a:pPr>
            <a:endParaRPr lang="en-US" dirty="0">
              <a:latin typeface="Times New Roman" panose="02020603050405020304" pitchFamily="18" charset="0"/>
              <a:cs typeface="Times New Roman" panose="02020603050405020304" pitchFamily="18" charset="0"/>
            </a:endParaRPr>
          </a:p>
          <a:p>
            <a:endParaRPr lang="en-US" sz="2000" dirty="0">
              <a:solidFill>
                <a:srgbClr val="FF0000"/>
              </a:solidFill>
            </a:endParaRPr>
          </a:p>
        </p:txBody>
      </p:sp>
      <p:pic>
        <p:nvPicPr>
          <p:cNvPr id="7" name="Graphic 21">
            <a:extLst>
              <a:ext uri="{FF2B5EF4-FFF2-40B4-BE49-F238E27FC236}">
                <a16:creationId xmlns:a16="http://schemas.microsoft.com/office/drawing/2014/main" id="{B3E42862-693D-FA13-075E-B40DE92092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AF3FC7FB-3042-3F3E-5484-3967517361FC}"/>
              </a:ext>
            </a:extLst>
          </p:cNvPr>
          <p:cNvPicPr>
            <a:picLocks noChangeAspect="1"/>
          </p:cNvPicPr>
          <p:nvPr/>
        </p:nvPicPr>
        <p:blipFill>
          <a:blip r:embed="rId4"/>
          <a:stretch>
            <a:fillRect/>
          </a:stretch>
        </p:blipFill>
        <p:spPr>
          <a:xfrm>
            <a:off x="3533931" y="4181192"/>
            <a:ext cx="4581525" cy="1285875"/>
          </a:xfrm>
          <a:prstGeom prst="rect">
            <a:avLst/>
          </a:prstGeom>
        </p:spPr>
      </p:pic>
    </p:spTree>
    <p:extLst>
      <p:ext uri="{BB962C8B-B14F-4D97-AF65-F5344CB8AC3E}">
        <p14:creationId xmlns:p14="http://schemas.microsoft.com/office/powerpoint/2010/main" val="36033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63A0B-34A8-9082-1FC7-62DF01EDFB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AEED51-5FAF-2592-EFA4-309A8ABC218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A426ED03-7D8C-A588-16DF-E47C2134EBB2}"/>
              </a:ext>
            </a:extLst>
          </p:cNvPr>
          <p:cNvSpPr txBox="1"/>
          <p:nvPr/>
        </p:nvSpPr>
        <p:spPr>
          <a:xfrm>
            <a:off x="2346764" y="970669"/>
            <a:ext cx="7239363" cy="677108"/>
          </a:xfrm>
          <a:prstGeom prst="rect">
            <a:avLst/>
          </a:prstGeom>
          <a:noFill/>
        </p:spPr>
        <p:txBody>
          <a:bodyPr wrap="square" rtlCol="0">
            <a:spAutoFit/>
          </a:bodyPr>
          <a:lstStyle/>
          <a:p>
            <a:endParaRPr lang="en-US" dirty="0"/>
          </a:p>
          <a:p>
            <a:r>
              <a:rPr lang="en-US" sz="2000" b="1" dirty="0"/>
              <a:t>Measures of dispersion (May Also Be called measures of spread) :</a:t>
            </a:r>
            <a:endParaRPr lang="en-US" sz="2400" b="1" dirty="0">
              <a:latin typeface="Alexandria" charset="0"/>
            </a:endParaRPr>
          </a:p>
        </p:txBody>
      </p:sp>
      <p:sp>
        <p:nvSpPr>
          <p:cNvPr id="5" name="Rectangle 4">
            <a:extLst>
              <a:ext uri="{FF2B5EF4-FFF2-40B4-BE49-F238E27FC236}">
                <a16:creationId xmlns:a16="http://schemas.microsoft.com/office/drawing/2014/main" id="{A8BEB19B-3566-92AC-AFFA-220D755339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7FC8348-DC5C-086F-0640-D0029DCA446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DBD5FF02-5326-32CD-BE0D-17FF92B47566}"/>
              </a:ext>
            </a:extLst>
          </p:cNvPr>
          <p:cNvSpPr txBox="1"/>
          <p:nvPr/>
        </p:nvSpPr>
        <p:spPr>
          <a:xfrm>
            <a:off x="695945" y="2019969"/>
            <a:ext cx="10648644" cy="2062103"/>
          </a:xfrm>
          <a:prstGeom prst="rect">
            <a:avLst/>
          </a:prstGeom>
          <a:noFill/>
        </p:spPr>
        <p:txBody>
          <a:bodyPr wrap="square" rtlCol="0">
            <a:spAutoFit/>
          </a:bodyPr>
          <a:lstStyle/>
          <a:p>
            <a:pPr>
              <a:lnSpc>
                <a:spcPct val="200000"/>
              </a:lnSpc>
            </a:pPr>
            <a:r>
              <a:rPr lang="en-US" dirty="0">
                <a:latin typeface="Times New Roman" panose="02020603050405020304" pitchFamily="18" charset="0"/>
                <a:cs typeface="Times New Roman" panose="02020603050405020304" pitchFamily="18" charset="0"/>
              </a:rPr>
              <a:t>Let’s calculate </a:t>
            </a:r>
            <a:r>
              <a:rPr lang="en-US" dirty="0">
                <a:solidFill>
                  <a:srgbClr val="FF0000"/>
                </a:solidFill>
                <a:latin typeface="Times New Roman" panose="02020603050405020304" pitchFamily="18" charset="0"/>
                <a:cs typeface="Times New Roman" panose="02020603050405020304" pitchFamily="18" charset="0"/>
              </a:rPr>
              <a:t>the variance and STD of </a:t>
            </a:r>
            <a:r>
              <a:rPr lang="en-US" dirty="0">
                <a:latin typeface="Times New Roman" panose="02020603050405020304" pitchFamily="18" charset="0"/>
                <a:cs typeface="Times New Roman" panose="02020603050405020304" pitchFamily="18" charset="0"/>
              </a:rPr>
              <a:t>the following data set:</a:t>
            </a:r>
          </a:p>
          <a:p>
            <a:pPr>
              <a:lnSpc>
                <a:spcPct val="200000"/>
              </a:lnSpc>
            </a:pPr>
            <a:endParaRPr lang="en-US" dirty="0"/>
          </a:p>
          <a:p>
            <a:pPr>
              <a:lnSpc>
                <a:spcPct val="200000"/>
              </a:lnSpc>
            </a:pPr>
            <a:endParaRPr lang="en-US" dirty="0">
              <a:latin typeface="Times New Roman" panose="02020603050405020304" pitchFamily="18" charset="0"/>
              <a:cs typeface="Times New Roman" panose="02020603050405020304" pitchFamily="18" charset="0"/>
            </a:endParaRPr>
          </a:p>
          <a:p>
            <a:endParaRPr lang="en-US" sz="2000" dirty="0">
              <a:solidFill>
                <a:srgbClr val="FF0000"/>
              </a:solidFill>
            </a:endParaRPr>
          </a:p>
        </p:txBody>
      </p:sp>
      <p:pic>
        <p:nvPicPr>
          <p:cNvPr id="7" name="Graphic 21">
            <a:extLst>
              <a:ext uri="{FF2B5EF4-FFF2-40B4-BE49-F238E27FC236}">
                <a16:creationId xmlns:a16="http://schemas.microsoft.com/office/drawing/2014/main" id="{D2D0C3F7-4028-AA4B-5FAD-F7D88C6CC7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F65EE10B-BDC8-C458-4CA6-054A6D354939}"/>
              </a:ext>
            </a:extLst>
          </p:cNvPr>
          <p:cNvPicPr>
            <a:picLocks noChangeAspect="1"/>
          </p:cNvPicPr>
          <p:nvPr/>
        </p:nvPicPr>
        <p:blipFill>
          <a:blip r:embed="rId4"/>
          <a:stretch>
            <a:fillRect/>
          </a:stretch>
        </p:blipFill>
        <p:spPr>
          <a:xfrm>
            <a:off x="762000" y="2687710"/>
            <a:ext cx="7990114" cy="3070194"/>
          </a:xfrm>
          <a:prstGeom prst="rect">
            <a:avLst/>
          </a:prstGeom>
        </p:spPr>
      </p:pic>
      <p:sp>
        <p:nvSpPr>
          <p:cNvPr id="8" name="TextBox 7">
            <a:extLst>
              <a:ext uri="{FF2B5EF4-FFF2-40B4-BE49-F238E27FC236}">
                <a16:creationId xmlns:a16="http://schemas.microsoft.com/office/drawing/2014/main" id="{7F5EEE44-8A55-5672-F2DB-8A9ACF663BDE}"/>
              </a:ext>
            </a:extLst>
          </p:cNvPr>
          <p:cNvSpPr txBox="1"/>
          <p:nvPr/>
        </p:nvSpPr>
        <p:spPr>
          <a:xfrm>
            <a:off x="9053565" y="2687710"/>
            <a:ext cx="1989573" cy="1477328"/>
          </a:xfrm>
          <a:prstGeom prst="rect">
            <a:avLst/>
          </a:prstGeom>
          <a:noFill/>
        </p:spPr>
        <p:txBody>
          <a:bodyPr wrap="square" rtlCol="0">
            <a:spAutoFit/>
          </a:bodyPr>
          <a:lstStyle/>
          <a:p>
            <a:pPr>
              <a:lnSpc>
                <a:spcPct val="150000"/>
              </a:lnSpc>
            </a:pPr>
            <a:r>
              <a:rPr lang="en-US" u="sng" dirty="0">
                <a:solidFill>
                  <a:srgbClr val="FF0000"/>
                </a:solidFill>
                <a:latin typeface="Times New Roman" panose="02020603050405020304" pitchFamily="18" charset="0"/>
                <a:cs typeface="Times New Roman" panose="02020603050405020304" pitchFamily="18" charset="0"/>
              </a:rPr>
              <a:t>Standard Deviation   </a:t>
            </a:r>
            <a:r>
              <a:rPr lang="en-US" dirty="0">
                <a:solidFill>
                  <a:srgbClr val="FF0000"/>
                </a:solidFill>
                <a:latin typeface="Times New Roman" panose="02020603050405020304" pitchFamily="18" charset="0"/>
                <a:cs typeface="Times New Roman" panose="02020603050405020304" pitchFamily="18" charset="0"/>
              </a:rPr>
              <a:t>= </a:t>
            </a:r>
            <a:r>
              <a:rPr lang="en-US" b="1" dirty="0">
                <a:solidFill>
                  <a:srgbClr val="FF0000"/>
                </a:solidFill>
                <a:latin typeface="Times New Roman" panose="02020603050405020304" pitchFamily="18" charset="0"/>
                <a:cs typeface="Times New Roman" panose="02020603050405020304" pitchFamily="18" charset="0"/>
              </a:rPr>
              <a:t>3.72</a:t>
            </a:r>
          </a:p>
          <a:p>
            <a:endParaRPr lang="en-US" dirty="0"/>
          </a:p>
          <a:p>
            <a:endParaRPr lang="en-US" dirty="0"/>
          </a:p>
        </p:txBody>
      </p:sp>
    </p:spTree>
    <p:extLst>
      <p:ext uri="{BB962C8B-B14F-4D97-AF65-F5344CB8AC3E}">
        <p14:creationId xmlns:p14="http://schemas.microsoft.com/office/powerpoint/2010/main" val="1530894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649A3-DC34-0CE3-0352-49D23ECFA7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565B69-925A-6EFF-4304-49452BDF8FD4}"/>
              </a:ext>
            </a:extLst>
          </p:cNvPr>
          <p:cNvSpPr/>
          <p:nvPr/>
        </p:nvSpPr>
        <p:spPr>
          <a:xfrm>
            <a:off x="617280" y="169554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280DEC1-94D9-DD33-59BF-60D7669B94D7}"/>
              </a:ext>
            </a:extLst>
          </p:cNvPr>
          <p:cNvSpPr txBox="1"/>
          <p:nvPr/>
        </p:nvSpPr>
        <p:spPr>
          <a:xfrm>
            <a:off x="2346764" y="637669"/>
            <a:ext cx="7112971" cy="1107996"/>
          </a:xfrm>
          <a:prstGeom prst="rect">
            <a:avLst/>
          </a:prstGeom>
          <a:noFill/>
        </p:spPr>
        <p:txBody>
          <a:bodyPr wrap="square" rtlCol="0">
            <a:spAutoFit/>
          </a:bodyPr>
          <a:lstStyle/>
          <a:p>
            <a:endParaRPr lang="en-US" dirty="0"/>
          </a:p>
          <a:p>
            <a:r>
              <a:rPr lang="en-US" sz="2400" b="1" dirty="0"/>
              <a:t>How to do analysis regression in Excel with Analysis </a:t>
            </a:r>
            <a:r>
              <a:rPr lang="en-US" sz="2400" b="1" dirty="0" err="1"/>
              <a:t>ToolPak</a:t>
            </a:r>
            <a:endParaRPr lang="en-US" sz="2400" b="1" dirty="0"/>
          </a:p>
        </p:txBody>
      </p:sp>
      <p:sp>
        <p:nvSpPr>
          <p:cNvPr id="5" name="Rectangle 4">
            <a:extLst>
              <a:ext uri="{FF2B5EF4-FFF2-40B4-BE49-F238E27FC236}">
                <a16:creationId xmlns:a16="http://schemas.microsoft.com/office/drawing/2014/main" id="{F1328E76-9DB1-1B55-2DCC-34DE1C74EE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29116F6-A7BE-F3C1-C5C0-9B036F2D959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8EFA13AA-14C3-BF04-7438-2A7D41FF1D78}"/>
              </a:ext>
            </a:extLst>
          </p:cNvPr>
          <p:cNvSpPr txBox="1"/>
          <p:nvPr/>
        </p:nvSpPr>
        <p:spPr>
          <a:xfrm>
            <a:off x="708692" y="2082996"/>
            <a:ext cx="10812720" cy="2957861"/>
          </a:xfrm>
          <a:prstGeom prst="rect">
            <a:avLst/>
          </a:prstGeom>
          <a:noFill/>
        </p:spPr>
        <p:txBody>
          <a:bodyPr wrap="square" rtlCol="0">
            <a:spAutoFit/>
          </a:bodyPr>
          <a:lstStyle/>
          <a:p>
            <a:pPr algn="just">
              <a:lnSpc>
                <a:spcPct val="150000"/>
              </a:lnSpc>
            </a:pPr>
            <a:r>
              <a:rPr lang="en-US" dirty="0">
                <a:latin typeface="Times New Roman" panose="02020603050405020304" pitchFamily="18" charset="0"/>
                <a:cs typeface="Times New Roman" panose="02020603050405020304" pitchFamily="18" charset="0"/>
              </a:rPr>
              <a:t>In your Excel, click </a:t>
            </a:r>
            <a:r>
              <a:rPr lang="en-US" dirty="0">
                <a:solidFill>
                  <a:srgbClr val="C00000"/>
                </a:solidFill>
                <a:latin typeface="Times New Roman" panose="02020603050405020304" pitchFamily="18" charset="0"/>
                <a:cs typeface="Times New Roman" panose="02020603050405020304" pitchFamily="18" charset="0"/>
              </a:rPr>
              <a:t>File &gt; Options.</a:t>
            </a:r>
          </a:p>
          <a:p>
            <a:pPr algn="just">
              <a:lnSpc>
                <a:spcPct val="150000"/>
              </a:lnSpc>
            </a:pPr>
            <a:r>
              <a:rPr lang="en-US" dirty="0">
                <a:latin typeface="Times New Roman" panose="02020603050405020304" pitchFamily="18" charset="0"/>
                <a:cs typeface="Times New Roman" panose="02020603050405020304" pitchFamily="18" charset="0"/>
              </a:rPr>
              <a:t>In the Excel Options dialog box, select </a:t>
            </a:r>
            <a:r>
              <a:rPr lang="en-US" dirty="0">
                <a:solidFill>
                  <a:srgbClr val="C00000"/>
                </a:solidFill>
                <a:latin typeface="Times New Roman" panose="02020603050405020304" pitchFamily="18" charset="0"/>
                <a:cs typeface="Times New Roman" panose="02020603050405020304" pitchFamily="18" charset="0"/>
              </a:rPr>
              <a:t>Add-ins</a:t>
            </a:r>
            <a:r>
              <a:rPr lang="en-US" dirty="0">
                <a:latin typeface="Times New Roman" panose="02020603050405020304" pitchFamily="18" charset="0"/>
                <a:cs typeface="Times New Roman" panose="02020603050405020304" pitchFamily="18" charset="0"/>
              </a:rPr>
              <a:t> on the left sidebar, make sure </a:t>
            </a:r>
            <a:r>
              <a:rPr lang="en-US" dirty="0">
                <a:solidFill>
                  <a:srgbClr val="C00000"/>
                </a:solidFill>
                <a:latin typeface="Times New Roman" panose="02020603050405020304" pitchFamily="18" charset="0"/>
                <a:cs typeface="Times New Roman" panose="02020603050405020304" pitchFamily="18" charset="0"/>
              </a:rPr>
              <a:t>Excel Add-ins is selected in the Manage box, and click Go</a:t>
            </a:r>
          </a:p>
          <a:p>
            <a:pPr algn="just">
              <a:lnSpc>
                <a:spcPct val="150000"/>
              </a:lnSpc>
            </a:pPr>
            <a:r>
              <a:rPr lang="en-US" dirty="0">
                <a:latin typeface="Times New Roman" panose="02020603050405020304" pitchFamily="18" charset="0"/>
                <a:cs typeface="Times New Roman" panose="02020603050405020304" pitchFamily="18" charset="0"/>
              </a:rPr>
              <a:t>In the Add-ins dialog box, </a:t>
            </a:r>
            <a:r>
              <a:rPr lang="en-US" dirty="0">
                <a:solidFill>
                  <a:srgbClr val="C00000"/>
                </a:solidFill>
                <a:latin typeface="Times New Roman" panose="02020603050405020304" pitchFamily="18" charset="0"/>
                <a:cs typeface="Times New Roman" panose="02020603050405020304" pitchFamily="18" charset="0"/>
              </a:rPr>
              <a:t>tick off Analysis </a:t>
            </a:r>
            <a:r>
              <a:rPr lang="en-US" dirty="0" err="1">
                <a:solidFill>
                  <a:srgbClr val="C00000"/>
                </a:solidFill>
                <a:latin typeface="Times New Roman" panose="02020603050405020304" pitchFamily="18" charset="0"/>
                <a:cs typeface="Times New Roman" panose="02020603050405020304" pitchFamily="18" charset="0"/>
              </a:rPr>
              <a:t>Toolpak</a:t>
            </a:r>
            <a:r>
              <a:rPr lang="en-US" dirty="0">
                <a:solidFill>
                  <a:srgbClr val="C00000"/>
                </a:solidFill>
                <a:latin typeface="Times New Roman" panose="02020603050405020304" pitchFamily="18" charset="0"/>
                <a:cs typeface="Times New Roman" panose="02020603050405020304" pitchFamily="18" charset="0"/>
              </a:rPr>
              <a:t>, and click OK:</a:t>
            </a:r>
          </a:p>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rPr>
              <a:t>This will add the Data Analysis tools to the Data tab of your Excel ribbon</a:t>
            </a:r>
          </a:p>
          <a:p>
            <a:pPr algn="just">
              <a:lnSpc>
                <a:spcPct val="150000"/>
              </a:lnSpc>
            </a:pPr>
            <a:endParaRPr lang="en-US" dirty="0">
              <a:solidFill>
                <a:srgbClr val="C00000"/>
              </a:solidFill>
              <a:latin typeface="Times New Roman" panose="02020603050405020304" pitchFamily="18" charset="0"/>
              <a:cs typeface="Times New Roman" panose="02020603050405020304" pitchFamily="18" charset="0"/>
            </a:endParaRPr>
          </a:p>
          <a:p>
            <a:pPr algn="just">
              <a:lnSpc>
                <a:spcPct val="150000"/>
              </a:lnSpc>
            </a:pPr>
            <a:endParaRPr lang="en-US" dirty="0"/>
          </a:p>
        </p:txBody>
      </p:sp>
      <p:pic>
        <p:nvPicPr>
          <p:cNvPr id="7" name="Graphic 21">
            <a:extLst>
              <a:ext uri="{FF2B5EF4-FFF2-40B4-BE49-F238E27FC236}">
                <a16:creationId xmlns:a16="http://schemas.microsoft.com/office/drawing/2014/main" id="{39D796C3-2279-2CF8-DBD9-0190E29C8C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12929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50F75-021C-DB02-F193-C774A6FF5B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0B3CB4-AC4B-53FA-FBC2-C5DE53AFBD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D312BA0-A245-3DCA-8831-ECE295524684}"/>
              </a:ext>
            </a:extLst>
          </p:cNvPr>
          <p:cNvSpPr txBox="1"/>
          <p:nvPr/>
        </p:nvSpPr>
        <p:spPr>
          <a:xfrm>
            <a:off x="2346764" y="624343"/>
            <a:ext cx="6913968" cy="738664"/>
          </a:xfrm>
          <a:prstGeom prst="rect">
            <a:avLst/>
          </a:prstGeom>
          <a:noFill/>
        </p:spPr>
        <p:txBody>
          <a:bodyPr wrap="square" rtlCol="0">
            <a:spAutoFit/>
          </a:bodyPr>
          <a:lstStyle/>
          <a:p>
            <a:endParaRPr lang="en-US" dirty="0"/>
          </a:p>
          <a:p>
            <a:r>
              <a:rPr lang="en-US" sz="2400" b="1" dirty="0"/>
              <a:t>How to do analysis in Excel with Analysis </a:t>
            </a:r>
            <a:r>
              <a:rPr lang="en-US" sz="2400" b="1" dirty="0" err="1"/>
              <a:t>ToolPak</a:t>
            </a:r>
            <a:endParaRPr lang="en-US" sz="2400" b="1" dirty="0"/>
          </a:p>
        </p:txBody>
      </p:sp>
      <p:sp>
        <p:nvSpPr>
          <p:cNvPr id="5" name="Rectangle 4">
            <a:extLst>
              <a:ext uri="{FF2B5EF4-FFF2-40B4-BE49-F238E27FC236}">
                <a16:creationId xmlns:a16="http://schemas.microsoft.com/office/drawing/2014/main" id="{F7BACB64-551A-574B-048A-4CE8736ACF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CBACE8E-C17D-F7EB-BF4A-175E295C87E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D80C63F3-E5BA-E58D-C220-E0158E5504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624473A-C6CB-1E1C-9A04-5C77927EB3AB}"/>
              </a:ext>
            </a:extLst>
          </p:cNvPr>
          <p:cNvPicPr>
            <a:picLocks noChangeAspect="1"/>
          </p:cNvPicPr>
          <p:nvPr/>
        </p:nvPicPr>
        <p:blipFill>
          <a:blip r:embed="rId3"/>
          <a:stretch>
            <a:fillRect/>
          </a:stretch>
        </p:blipFill>
        <p:spPr>
          <a:xfrm>
            <a:off x="2491485" y="1740867"/>
            <a:ext cx="5845119" cy="4259668"/>
          </a:xfrm>
          <a:prstGeom prst="rect">
            <a:avLst/>
          </a:prstGeom>
        </p:spPr>
      </p:pic>
    </p:spTree>
    <p:extLst>
      <p:ext uri="{BB962C8B-B14F-4D97-AF65-F5344CB8AC3E}">
        <p14:creationId xmlns:p14="http://schemas.microsoft.com/office/powerpoint/2010/main" val="1559071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89A85F-79E4-862B-B1DF-791A4BB643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64ABEC-FF26-7EC7-7E09-10D07C266CB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B3C4ED4-B888-8BFF-A02A-B16D98383519}"/>
              </a:ext>
            </a:extLst>
          </p:cNvPr>
          <p:cNvSpPr txBox="1"/>
          <p:nvPr/>
        </p:nvSpPr>
        <p:spPr>
          <a:xfrm>
            <a:off x="2346764" y="624343"/>
            <a:ext cx="6913968" cy="738664"/>
          </a:xfrm>
          <a:prstGeom prst="rect">
            <a:avLst/>
          </a:prstGeom>
          <a:noFill/>
        </p:spPr>
        <p:txBody>
          <a:bodyPr wrap="square" rtlCol="0">
            <a:spAutoFit/>
          </a:bodyPr>
          <a:lstStyle/>
          <a:p>
            <a:endParaRPr lang="en-US" dirty="0"/>
          </a:p>
          <a:p>
            <a:r>
              <a:rPr lang="en-US" sz="2400" b="1" dirty="0"/>
              <a:t>How to do analysis in Excel with Analysis </a:t>
            </a:r>
            <a:r>
              <a:rPr lang="en-US" sz="2400" b="1" dirty="0" err="1"/>
              <a:t>ToolPak</a:t>
            </a:r>
            <a:endParaRPr lang="en-US" sz="2400" b="1" dirty="0"/>
          </a:p>
        </p:txBody>
      </p:sp>
      <p:sp>
        <p:nvSpPr>
          <p:cNvPr id="5" name="Rectangle 4">
            <a:extLst>
              <a:ext uri="{FF2B5EF4-FFF2-40B4-BE49-F238E27FC236}">
                <a16:creationId xmlns:a16="http://schemas.microsoft.com/office/drawing/2014/main" id="{5E9BF040-C159-A244-ECD2-E691409F6E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85E6797-547F-47CF-80CF-64ACA659679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FA57467E-CB85-B5A7-43F9-76171BE756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F02113D2-22A1-A965-C29C-73EA524BF5FD}"/>
              </a:ext>
            </a:extLst>
          </p:cNvPr>
          <p:cNvPicPr>
            <a:picLocks noChangeAspect="1"/>
          </p:cNvPicPr>
          <p:nvPr/>
        </p:nvPicPr>
        <p:blipFill>
          <a:blip r:embed="rId3"/>
          <a:stretch>
            <a:fillRect/>
          </a:stretch>
        </p:blipFill>
        <p:spPr>
          <a:xfrm>
            <a:off x="3170104" y="1684001"/>
            <a:ext cx="4132972" cy="4370412"/>
          </a:xfrm>
          <a:prstGeom prst="rect">
            <a:avLst/>
          </a:prstGeom>
        </p:spPr>
      </p:pic>
    </p:spTree>
    <p:extLst>
      <p:ext uri="{BB962C8B-B14F-4D97-AF65-F5344CB8AC3E}">
        <p14:creationId xmlns:p14="http://schemas.microsoft.com/office/powerpoint/2010/main" val="384083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5C11F-A55A-2FE4-9747-F70CBC35C4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3B721A-7482-CEC0-1EA9-F693A07614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7D287A53-A22C-1E33-D372-C16D4D74ADC9}"/>
              </a:ext>
            </a:extLst>
          </p:cNvPr>
          <p:cNvSpPr txBox="1"/>
          <p:nvPr/>
        </p:nvSpPr>
        <p:spPr>
          <a:xfrm>
            <a:off x="2346764" y="970669"/>
            <a:ext cx="7239363" cy="677108"/>
          </a:xfrm>
          <a:prstGeom prst="rect">
            <a:avLst/>
          </a:prstGeom>
          <a:noFill/>
        </p:spPr>
        <p:txBody>
          <a:bodyPr wrap="square" rtlCol="0">
            <a:spAutoFit/>
          </a:bodyPr>
          <a:lstStyle/>
          <a:p>
            <a:endParaRPr lang="en-US" dirty="0"/>
          </a:p>
          <a:p>
            <a:r>
              <a:rPr lang="en-US" sz="2000" b="1" dirty="0"/>
              <a:t>Measures of dispersion (May Also Be called measures of spread) :</a:t>
            </a:r>
            <a:endParaRPr lang="en-US" sz="2400" b="1" dirty="0">
              <a:latin typeface="Alexandria" charset="0"/>
            </a:endParaRPr>
          </a:p>
        </p:txBody>
      </p:sp>
      <p:sp>
        <p:nvSpPr>
          <p:cNvPr id="5" name="Rectangle 4">
            <a:extLst>
              <a:ext uri="{FF2B5EF4-FFF2-40B4-BE49-F238E27FC236}">
                <a16:creationId xmlns:a16="http://schemas.microsoft.com/office/drawing/2014/main" id="{0CB12C3E-8449-636F-24CC-4CFA9D2E86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1972952-2CDE-AAD7-DCF2-7B9939C95F1E}"/>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11</a:t>
            </a:r>
          </a:p>
        </p:txBody>
      </p:sp>
      <p:sp>
        <p:nvSpPr>
          <p:cNvPr id="48" name="TextBox 47">
            <a:extLst>
              <a:ext uri="{FF2B5EF4-FFF2-40B4-BE49-F238E27FC236}">
                <a16:creationId xmlns:a16="http://schemas.microsoft.com/office/drawing/2014/main" id="{5FFA9FD4-B100-9CC5-4D6F-2676B4D58000}"/>
              </a:ext>
            </a:extLst>
          </p:cNvPr>
          <p:cNvSpPr txBox="1"/>
          <p:nvPr/>
        </p:nvSpPr>
        <p:spPr>
          <a:xfrm>
            <a:off x="695945" y="2019969"/>
            <a:ext cx="10648644" cy="2062103"/>
          </a:xfrm>
          <a:prstGeom prst="rect">
            <a:avLst/>
          </a:prstGeom>
          <a:noFill/>
        </p:spPr>
        <p:txBody>
          <a:bodyPr wrap="square" rtlCol="0">
            <a:spAutoFit/>
          </a:bodyPr>
          <a:lstStyle/>
          <a:p>
            <a:pPr>
              <a:lnSpc>
                <a:spcPct val="200000"/>
              </a:lnSpc>
            </a:pPr>
            <a:r>
              <a:rPr lang="en-US" dirty="0">
                <a:latin typeface="Times New Roman" panose="02020603050405020304" pitchFamily="18" charset="0"/>
                <a:cs typeface="Times New Roman" panose="02020603050405020304" pitchFamily="18" charset="0"/>
              </a:rPr>
              <a:t>Let’s calculate </a:t>
            </a:r>
            <a:r>
              <a:rPr lang="en-US" dirty="0">
                <a:solidFill>
                  <a:srgbClr val="FF0000"/>
                </a:solidFill>
                <a:latin typeface="Times New Roman" panose="02020603050405020304" pitchFamily="18" charset="0"/>
                <a:cs typeface="Times New Roman" panose="02020603050405020304" pitchFamily="18" charset="0"/>
              </a:rPr>
              <a:t>descriptive  statistics of </a:t>
            </a:r>
            <a:r>
              <a:rPr lang="en-US" dirty="0">
                <a:latin typeface="Times New Roman" panose="02020603050405020304" pitchFamily="18" charset="0"/>
                <a:cs typeface="Times New Roman" panose="02020603050405020304" pitchFamily="18" charset="0"/>
              </a:rPr>
              <a:t>the follow data set using </a:t>
            </a:r>
            <a:r>
              <a:rPr lang="en-US" dirty="0">
                <a:solidFill>
                  <a:srgbClr val="FF0000"/>
                </a:solidFill>
                <a:latin typeface="Times New Roman" panose="02020603050405020304" pitchFamily="18" charset="0"/>
                <a:cs typeface="Times New Roman" panose="02020603050405020304" pitchFamily="18" charset="0"/>
              </a:rPr>
              <a:t>Excel:</a:t>
            </a:r>
          </a:p>
          <a:p>
            <a:pPr>
              <a:lnSpc>
                <a:spcPct val="200000"/>
              </a:lnSpc>
            </a:pPr>
            <a:endParaRPr lang="en-US" dirty="0"/>
          </a:p>
          <a:p>
            <a:pPr>
              <a:lnSpc>
                <a:spcPct val="200000"/>
              </a:lnSpc>
            </a:pPr>
            <a:endParaRPr lang="en-US" dirty="0">
              <a:latin typeface="Times New Roman" panose="02020603050405020304" pitchFamily="18" charset="0"/>
              <a:cs typeface="Times New Roman" panose="02020603050405020304" pitchFamily="18" charset="0"/>
            </a:endParaRPr>
          </a:p>
          <a:p>
            <a:endParaRPr lang="en-US" sz="2000" dirty="0">
              <a:solidFill>
                <a:srgbClr val="FF0000"/>
              </a:solidFill>
            </a:endParaRPr>
          </a:p>
        </p:txBody>
      </p:sp>
      <p:pic>
        <p:nvPicPr>
          <p:cNvPr id="7" name="Graphic 21">
            <a:extLst>
              <a:ext uri="{FF2B5EF4-FFF2-40B4-BE49-F238E27FC236}">
                <a16:creationId xmlns:a16="http://schemas.microsoft.com/office/drawing/2014/main" id="{1F2EFB16-B97A-A4A7-E507-EA5A518A2B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97FA085F-AEAE-184D-043E-93381C04C57C}"/>
              </a:ext>
            </a:extLst>
          </p:cNvPr>
          <p:cNvPicPr>
            <a:picLocks noChangeAspect="1"/>
          </p:cNvPicPr>
          <p:nvPr/>
        </p:nvPicPr>
        <p:blipFill>
          <a:blip r:embed="rId4"/>
          <a:stretch>
            <a:fillRect/>
          </a:stretch>
        </p:blipFill>
        <p:spPr>
          <a:xfrm>
            <a:off x="998048" y="2750009"/>
            <a:ext cx="1732503" cy="2786750"/>
          </a:xfrm>
          <a:prstGeom prst="rect">
            <a:avLst/>
          </a:prstGeom>
        </p:spPr>
      </p:pic>
      <p:pic>
        <p:nvPicPr>
          <p:cNvPr id="11" name="Picture 10">
            <a:extLst>
              <a:ext uri="{FF2B5EF4-FFF2-40B4-BE49-F238E27FC236}">
                <a16:creationId xmlns:a16="http://schemas.microsoft.com/office/drawing/2014/main" id="{CBCAA283-7BBB-EC63-F3CD-5DA93A4EC703}"/>
              </a:ext>
            </a:extLst>
          </p:cNvPr>
          <p:cNvPicPr>
            <a:picLocks noChangeAspect="1"/>
          </p:cNvPicPr>
          <p:nvPr/>
        </p:nvPicPr>
        <p:blipFill>
          <a:blip r:embed="rId5"/>
          <a:stretch>
            <a:fillRect/>
          </a:stretch>
        </p:blipFill>
        <p:spPr>
          <a:xfrm>
            <a:off x="4297346" y="2605387"/>
            <a:ext cx="3299208" cy="3028806"/>
          </a:xfrm>
          <a:prstGeom prst="rect">
            <a:avLst/>
          </a:prstGeom>
        </p:spPr>
      </p:pic>
      <p:sp>
        <p:nvSpPr>
          <p:cNvPr id="12" name="TextBox 11">
            <a:extLst>
              <a:ext uri="{FF2B5EF4-FFF2-40B4-BE49-F238E27FC236}">
                <a16:creationId xmlns:a16="http://schemas.microsoft.com/office/drawing/2014/main" id="{1DD19143-9909-CFA8-0E6F-AC2338FEA651}"/>
              </a:ext>
            </a:extLst>
          </p:cNvPr>
          <p:cNvSpPr txBox="1"/>
          <p:nvPr/>
        </p:nvSpPr>
        <p:spPr>
          <a:xfrm>
            <a:off x="8531051" y="2471895"/>
            <a:ext cx="2532184" cy="32778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t>Go to the </a:t>
            </a:r>
            <a:r>
              <a:rPr lang="en-US" dirty="0">
                <a:solidFill>
                  <a:srgbClr val="FF0000"/>
                </a:solidFill>
              </a:rPr>
              <a:t>Data tab.</a:t>
            </a:r>
          </a:p>
          <a:p>
            <a:pPr marL="285750" indent="-285750">
              <a:lnSpc>
                <a:spcPct val="150000"/>
              </a:lnSpc>
              <a:buFont typeface="Arial" panose="020B0604020202020204" pitchFamily="34" charset="0"/>
              <a:buChar char="•"/>
            </a:pPr>
            <a:r>
              <a:rPr lang="en-US" dirty="0"/>
              <a:t>Click on </a:t>
            </a:r>
            <a:r>
              <a:rPr lang="en-US" dirty="0">
                <a:solidFill>
                  <a:srgbClr val="FF0000"/>
                </a:solidFill>
              </a:rPr>
              <a:t>Data Analysis </a:t>
            </a:r>
            <a:r>
              <a:rPr lang="en-US" dirty="0"/>
              <a:t>in the Analysis group.</a:t>
            </a:r>
          </a:p>
          <a:p>
            <a:pPr marL="285750" indent="-285750">
              <a:lnSpc>
                <a:spcPct val="150000"/>
              </a:lnSpc>
              <a:buFont typeface="Arial" panose="020B0604020202020204" pitchFamily="34" charset="0"/>
              <a:buChar char="•"/>
            </a:pPr>
            <a:r>
              <a:rPr lang="en-US" dirty="0"/>
              <a:t>In the </a:t>
            </a:r>
            <a:r>
              <a:rPr lang="en-US" dirty="0">
                <a:solidFill>
                  <a:srgbClr val="FF0000"/>
                </a:solidFill>
              </a:rPr>
              <a:t>Data Analysis dialog box</a:t>
            </a:r>
            <a:r>
              <a:rPr lang="en-US" dirty="0"/>
              <a:t>, scroll to and select </a:t>
            </a:r>
            <a:r>
              <a:rPr lang="en-US" dirty="0">
                <a:solidFill>
                  <a:srgbClr val="FF0000"/>
                </a:solidFill>
              </a:rPr>
              <a:t>Descriptive Statistics.</a:t>
            </a:r>
          </a:p>
          <a:p>
            <a:endParaRPr lang="en-US" dirty="0"/>
          </a:p>
        </p:txBody>
      </p:sp>
      <p:sp>
        <p:nvSpPr>
          <p:cNvPr id="14" name="TextBox 13">
            <a:extLst>
              <a:ext uri="{FF2B5EF4-FFF2-40B4-BE49-F238E27FC236}">
                <a16:creationId xmlns:a16="http://schemas.microsoft.com/office/drawing/2014/main" id="{DB8B3B4E-1AA3-6797-0292-E2740B7366A6}"/>
              </a:ext>
            </a:extLst>
          </p:cNvPr>
          <p:cNvSpPr txBox="1"/>
          <p:nvPr/>
        </p:nvSpPr>
        <p:spPr>
          <a:xfrm>
            <a:off x="1135464" y="5566487"/>
            <a:ext cx="1732503" cy="369332"/>
          </a:xfrm>
          <a:prstGeom prst="rect">
            <a:avLst/>
          </a:prstGeom>
          <a:noFill/>
        </p:spPr>
        <p:txBody>
          <a:bodyPr wrap="square" rtlCol="0">
            <a:spAutoFit/>
          </a:bodyPr>
          <a:lstStyle/>
          <a:p>
            <a:r>
              <a:rPr lang="en-US" dirty="0"/>
              <a:t>Excel Dataset</a:t>
            </a:r>
          </a:p>
        </p:txBody>
      </p:sp>
      <p:sp>
        <p:nvSpPr>
          <p:cNvPr id="15" name="TextBox 14">
            <a:extLst>
              <a:ext uri="{FF2B5EF4-FFF2-40B4-BE49-F238E27FC236}">
                <a16:creationId xmlns:a16="http://schemas.microsoft.com/office/drawing/2014/main" id="{7F0B5784-85F0-BE1F-1813-5286ECA1102F}"/>
              </a:ext>
            </a:extLst>
          </p:cNvPr>
          <p:cNvSpPr txBox="1"/>
          <p:nvPr/>
        </p:nvSpPr>
        <p:spPr>
          <a:xfrm>
            <a:off x="4739054" y="5657135"/>
            <a:ext cx="2857500" cy="369332"/>
          </a:xfrm>
          <a:prstGeom prst="rect">
            <a:avLst/>
          </a:prstGeom>
          <a:noFill/>
        </p:spPr>
        <p:txBody>
          <a:bodyPr wrap="square" rtlCol="0">
            <a:spAutoFit/>
          </a:bodyPr>
          <a:lstStyle/>
          <a:p>
            <a:r>
              <a:rPr lang="en-US" dirty="0"/>
              <a:t>Statistics of the Dataset</a:t>
            </a:r>
          </a:p>
        </p:txBody>
      </p:sp>
    </p:spTree>
    <p:extLst>
      <p:ext uri="{BB962C8B-B14F-4D97-AF65-F5344CB8AC3E}">
        <p14:creationId xmlns:p14="http://schemas.microsoft.com/office/powerpoint/2010/main" val="862503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B0F6AE-F56C-A729-3AB7-277CDDF75C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167010-4C8B-CE95-3ABD-DB2FD5B0CE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71EA954F-A394-AE8D-5F1F-D53A75889A0F}"/>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Regression Modeling for Inferential Statistics:</a:t>
            </a:r>
          </a:p>
        </p:txBody>
      </p:sp>
      <p:sp>
        <p:nvSpPr>
          <p:cNvPr id="5" name="Rectangle 4">
            <a:extLst>
              <a:ext uri="{FF2B5EF4-FFF2-40B4-BE49-F238E27FC236}">
                <a16:creationId xmlns:a16="http://schemas.microsoft.com/office/drawing/2014/main" id="{AF43AD4C-738C-ABBE-BCC9-C5E8AE8881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011F8B2-CA74-C4FD-A9C3-1B0CB8DCE1C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12</a:t>
            </a:r>
          </a:p>
        </p:txBody>
      </p:sp>
      <p:sp>
        <p:nvSpPr>
          <p:cNvPr id="48" name="TextBox 47">
            <a:extLst>
              <a:ext uri="{FF2B5EF4-FFF2-40B4-BE49-F238E27FC236}">
                <a16:creationId xmlns:a16="http://schemas.microsoft.com/office/drawing/2014/main" id="{1BB96601-97C6-14ED-F5F0-B24E5068B23E}"/>
              </a:ext>
            </a:extLst>
          </p:cNvPr>
          <p:cNvSpPr txBox="1"/>
          <p:nvPr/>
        </p:nvSpPr>
        <p:spPr>
          <a:xfrm>
            <a:off x="708692" y="2176832"/>
            <a:ext cx="10541000" cy="5035353"/>
          </a:xfrm>
          <a:prstGeom prst="rect">
            <a:avLst/>
          </a:prstGeom>
          <a:noFill/>
        </p:spPr>
        <p:txBody>
          <a:bodyPr wrap="square" rtlCol="0">
            <a:spAutoFit/>
          </a:bodyPr>
          <a:lstStyle/>
          <a:p>
            <a:pPr algn="just">
              <a:lnSpc>
                <a:spcPct val="150000"/>
              </a:lnSpc>
            </a:pPr>
            <a:r>
              <a:rPr lang="en-US" dirty="0">
                <a:solidFill>
                  <a:srgbClr val="C00000"/>
                </a:solidFill>
              </a:rPr>
              <a:t>Regression, especially linear regression</a:t>
            </a:r>
            <a:r>
              <a:rPr lang="en-US" dirty="0"/>
              <a:t>, is perhaps the most widely known and used analytics technique in statistics. Regression has become the </a:t>
            </a:r>
            <a:r>
              <a:rPr lang="en-US" dirty="0">
                <a:solidFill>
                  <a:srgbClr val="C00000"/>
                </a:solidFill>
              </a:rPr>
              <a:t>statistical technique</a:t>
            </a:r>
            <a:r>
              <a:rPr lang="en-US" dirty="0"/>
              <a:t> for characterization of </a:t>
            </a:r>
            <a:r>
              <a:rPr lang="en-US" dirty="0">
                <a:solidFill>
                  <a:srgbClr val="C00000"/>
                </a:solidFill>
              </a:rPr>
              <a:t>relationships between explanatory (input) variable(s) and response (output) variable.</a:t>
            </a:r>
          </a:p>
          <a:p>
            <a:pPr algn="just">
              <a:lnSpc>
                <a:spcPct val="150000"/>
              </a:lnSpc>
            </a:pPr>
            <a:r>
              <a:rPr lang="en-US" dirty="0"/>
              <a:t>Regression aims to </a:t>
            </a:r>
            <a:r>
              <a:rPr lang="en-US" dirty="0">
                <a:solidFill>
                  <a:srgbClr val="C00000"/>
                </a:solidFill>
              </a:rPr>
              <a:t>capture the functional relationship between and among the characteristics of the real world </a:t>
            </a:r>
            <a:r>
              <a:rPr lang="en-US" dirty="0"/>
              <a:t>and describe this relationship with a mathematical model, which may then be used to </a:t>
            </a:r>
            <a:r>
              <a:rPr lang="en-US" dirty="0">
                <a:solidFill>
                  <a:srgbClr val="C00000"/>
                </a:solidFill>
              </a:rPr>
              <a:t>discover and understand the complexities of reality—explore and explain relationships or forecast future occurrences.</a:t>
            </a:r>
          </a:p>
          <a:p>
            <a:pPr algn="just">
              <a:lnSpc>
                <a:spcPct val="150000"/>
              </a:lnSpc>
            </a:pPr>
            <a:r>
              <a:rPr lang="en-US" dirty="0"/>
              <a:t>In prediction, regression identifies additive mathematical relationships (in the form of an equation) between </a:t>
            </a:r>
            <a:r>
              <a:rPr lang="en-US" dirty="0">
                <a:solidFill>
                  <a:srgbClr val="C00000"/>
                </a:solidFill>
              </a:rPr>
              <a:t>one or more explanatory variables </a:t>
            </a:r>
            <a:r>
              <a:rPr lang="en-US" dirty="0"/>
              <a:t>and a </a:t>
            </a:r>
            <a:r>
              <a:rPr lang="en-US" dirty="0">
                <a:solidFill>
                  <a:srgbClr val="C00000"/>
                </a:solidFill>
              </a:rPr>
              <a:t>response variable</a:t>
            </a:r>
            <a:r>
              <a:rPr lang="en-US" dirty="0"/>
              <a:t>. Once determined, </a:t>
            </a:r>
            <a:r>
              <a:rPr lang="en-US" dirty="0">
                <a:solidFill>
                  <a:srgbClr val="C00000"/>
                </a:solidFill>
              </a:rPr>
              <a:t>this equation can be used to forecast the values of the response variable for a given set of values of the explanatory variables.</a:t>
            </a:r>
          </a:p>
          <a:p>
            <a:pPr>
              <a:lnSpc>
                <a:spcPct val="150000"/>
              </a:lnSpc>
            </a:pPr>
            <a:endParaRPr lang="en-US" dirty="0"/>
          </a:p>
          <a:p>
            <a:pPr>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7B3BEFB2-1F9C-B355-8173-0FB8E03C0B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7284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1DB0E-D18D-55EC-C2E9-63C9EAA58D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48143D-189E-44BC-67BE-20E24EAAD2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72BC4EAE-A822-7101-BB6D-36A5C10863E9}"/>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Regression Modeling for Inferential Statistics:</a:t>
            </a:r>
          </a:p>
        </p:txBody>
      </p:sp>
      <p:sp>
        <p:nvSpPr>
          <p:cNvPr id="5" name="Rectangle 4">
            <a:extLst>
              <a:ext uri="{FF2B5EF4-FFF2-40B4-BE49-F238E27FC236}">
                <a16:creationId xmlns:a16="http://schemas.microsoft.com/office/drawing/2014/main" id="{96BC88DC-D8A1-AACF-F301-7BFDAC8664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BE057FB-7613-CE98-9F2F-2921A47030D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a:extLst>
              <a:ext uri="{FF2B5EF4-FFF2-40B4-BE49-F238E27FC236}">
                <a16:creationId xmlns:a16="http://schemas.microsoft.com/office/drawing/2014/main" id="{1839A24B-D57C-86F1-BCCA-1665E7D72959}"/>
              </a:ext>
            </a:extLst>
          </p:cNvPr>
          <p:cNvSpPr txBox="1"/>
          <p:nvPr/>
        </p:nvSpPr>
        <p:spPr>
          <a:xfrm>
            <a:off x="708692" y="2176832"/>
            <a:ext cx="10541000" cy="4204356"/>
          </a:xfrm>
          <a:prstGeom prst="rect">
            <a:avLst/>
          </a:prstGeom>
          <a:noFill/>
        </p:spPr>
        <p:txBody>
          <a:bodyPr wrap="square" rtlCol="0">
            <a:spAutoFit/>
          </a:bodyPr>
          <a:lstStyle/>
          <a:p>
            <a:pPr algn="justLow">
              <a:lnSpc>
                <a:spcPct val="150000"/>
              </a:lnSpc>
            </a:pPr>
            <a:r>
              <a:rPr lang="en-US" dirty="0">
                <a:solidFill>
                  <a:srgbClr val="C00000"/>
                </a:solidFill>
                <a:latin typeface="Times New Roman" panose="02020603050405020304" pitchFamily="18" charset="0"/>
                <a:cs typeface="Times New Roman" panose="02020603050405020304" pitchFamily="18" charset="0"/>
              </a:rPr>
              <a:t>Simple versus Multiple Regression : </a:t>
            </a:r>
            <a:r>
              <a:rPr lang="en-US" dirty="0">
                <a:latin typeface="Times New Roman" panose="02020603050405020304" pitchFamily="18" charset="0"/>
                <a:cs typeface="Times New Roman" panose="02020603050405020304" pitchFamily="18" charset="0"/>
              </a:rPr>
              <a:t>If the regression equation is built </a:t>
            </a:r>
            <a:r>
              <a:rPr lang="en-US" dirty="0">
                <a:solidFill>
                  <a:srgbClr val="C00000"/>
                </a:solidFill>
                <a:latin typeface="Times New Roman" panose="02020603050405020304" pitchFamily="18" charset="0"/>
                <a:cs typeface="Times New Roman" panose="02020603050405020304" pitchFamily="18" charset="0"/>
              </a:rPr>
              <a:t>between one response variable and one explanatory variable</a:t>
            </a:r>
            <a:r>
              <a:rPr lang="en-US" dirty="0">
                <a:latin typeface="Times New Roman" panose="02020603050405020304" pitchFamily="18" charset="0"/>
                <a:cs typeface="Times New Roman" panose="02020603050405020304" pitchFamily="18" charset="0"/>
              </a:rPr>
              <a:t>, then it is called </a:t>
            </a:r>
            <a:r>
              <a:rPr lang="en-US" dirty="0">
                <a:solidFill>
                  <a:srgbClr val="C00000"/>
                </a:solidFill>
                <a:latin typeface="Times New Roman" panose="02020603050405020304" pitchFamily="18" charset="0"/>
                <a:cs typeface="Times New Roman" panose="02020603050405020304" pitchFamily="18" charset="0"/>
              </a:rPr>
              <a:t>simple regression</a:t>
            </a:r>
            <a:r>
              <a:rPr lang="en-US" dirty="0">
                <a:latin typeface="Times New Roman" panose="02020603050405020304" pitchFamily="18" charset="0"/>
                <a:cs typeface="Times New Roman" panose="02020603050405020304" pitchFamily="18" charset="0"/>
              </a:rPr>
              <a:t>. </a:t>
            </a:r>
          </a:p>
          <a:p>
            <a:pPr algn="justLow">
              <a:lnSpc>
                <a:spcPct val="150000"/>
              </a:lnSpc>
            </a:pPr>
            <a:r>
              <a:rPr lang="en-US" dirty="0">
                <a:solidFill>
                  <a:srgbClr val="C00000"/>
                </a:solidFill>
                <a:latin typeface="Times New Roman" panose="02020603050405020304" pitchFamily="18" charset="0"/>
                <a:cs typeface="Times New Roman" panose="02020603050405020304" pitchFamily="18" charset="0"/>
              </a:rPr>
              <a:t>For instance, </a:t>
            </a:r>
            <a:r>
              <a:rPr lang="en-US" dirty="0">
                <a:latin typeface="Times New Roman" panose="02020603050405020304" pitchFamily="18" charset="0"/>
                <a:cs typeface="Times New Roman" panose="02020603050405020304" pitchFamily="18" charset="0"/>
              </a:rPr>
              <a:t>the regression equation built to predict/explain the relationship between </a:t>
            </a:r>
            <a:r>
              <a:rPr lang="en-US" dirty="0" err="1">
                <a:solidFill>
                  <a:srgbClr val="C00000"/>
                </a:solidFill>
                <a:latin typeface="Times New Roman" panose="02020603050405020304" pitchFamily="18" charset="0"/>
                <a:cs typeface="Times New Roman" panose="02020603050405020304" pitchFamily="18" charset="0"/>
              </a:rPr>
              <a:t>aheight</a:t>
            </a:r>
            <a:r>
              <a:rPr lang="en-US" dirty="0">
                <a:solidFill>
                  <a:srgbClr val="C00000"/>
                </a:solidFill>
                <a:latin typeface="Times New Roman" panose="02020603050405020304" pitchFamily="18" charset="0"/>
                <a:cs typeface="Times New Roman" panose="02020603050405020304" pitchFamily="18" charset="0"/>
              </a:rPr>
              <a:t> of a person (explanatory variable) </a:t>
            </a:r>
            <a:r>
              <a:rPr lang="en-US" dirty="0">
                <a:latin typeface="Times New Roman" panose="02020603050405020304" pitchFamily="18" charset="0"/>
                <a:cs typeface="Times New Roman" panose="02020603050405020304" pitchFamily="18" charset="0"/>
              </a:rPr>
              <a:t>and </a:t>
            </a:r>
            <a:r>
              <a:rPr lang="en-US" dirty="0">
                <a:solidFill>
                  <a:srgbClr val="C00000"/>
                </a:solidFill>
                <a:latin typeface="Times New Roman" panose="02020603050405020304" pitchFamily="18" charset="0"/>
                <a:cs typeface="Times New Roman" panose="02020603050405020304" pitchFamily="18" charset="0"/>
              </a:rPr>
              <a:t>the weight of a person (response variable) </a:t>
            </a:r>
            <a:r>
              <a:rPr lang="en-US" dirty="0">
                <a:latin typeface="Times New Roman" panose="02020603050405020304" pitchFamily="18" charset="0"/>
                <a:cs typeface="Times New Roman" panose="02020603050405020304" pitchFamily="18" charset="0"/>
              </a:rPr>
              <a:t>is a good example of </a:t>
            </a:r>
            <a:r>
              <a:rPr lang="en-US" dirty="0">
                <a:solidFill>
                  <a:srgbClr val="C00000"/>
                </a:solidFill>
                <a:latin typeface="Times New Roman" panose="02020603050405020304" pitchFamily="18" charset="0"/>
                <a:cs typeface="Times New Roman" panose="02020603050405020304" pitchFamily="18" charset="0"/>
              </a:rPr>
              <a:t>simple regression</a:t>
            </a:r>
            <a:r>
              <a:rPr lang="en-US" dirty="0">
                <a:latin typeface="Times New Roman" panose="02020603050405020304" pitchFamily="18" charset="0"/>
                <a:cs typeface="Times New Roman" panose="02020603050405020304" pitchFamily="18" charset="0"/>
              </a:rPr>
              <a:t>. </a:t>
            </a:r>
            <a:r>
              <a:rPr lang="en-US" dirty="0">
                <a:solidFill>
                  <a:srgbClr val="C00000"/>
                </a:solidFill>
                <a:latin typeface="Times New Roman" panose="02020603050405020304" pitchFamily="18" charset="0"/>
                <a:cs typeface="Times New Roman" panose="02020603050405020304" pitchFamily="18" charset="0"/>
              </a:rPr>
              <a:t>Multiple regression </a:t>
            </a:r>
            <a:r>
              <a:rPr lang="en-US" dirty="0">
                <a:latin typeface="Times New Roman" panose="02020603050405020304" pitchFamily="18" charset="0"/>
                <a:cs typeface="Times New Roman" panose="02020603050405020304" pitchFamily="18" charset="0"/>
              </a:rPr>
              <a:t>is the extension of simple regression where the </a:t>
            </a:r>
            <a:r>
              <a:rPr lang="en-US" dirty="0">
                <a:solidFill>
                  <a:srgbClr val="C00000"/>
                </a:solidFill>
                <a:latin typeface="Times New Roman" panose="02020603050405020304" pitchFamily="18" charset="0"/>
                <a:cs typeface="Times New Roman" panose="02020603050405020304" pitchFamily="18" charset="0"/>
              </a:rPr>
              <a:t>explanatory variables are more than one</a:t>
            </a:r>
            <a:r>
              <a:rPr lang="en-US" dirty="0">
                <a:latin typeface="Times New Roman" panose="02020603050405020304" pitchFamily="18" charset="0"/>
                <a:cs typeface="Times New Roman" panose="02020603050405020304" pitchFamily="18" charset="0"/>
              </a:rPr>
              <a:t>.</a:t>
            </a:r>
          </a:p>
          <a:p>
            <a:pPr algn="justLow">
              <a:lnSpc>
                <a:spcPct val="150000"/>
              </a:lnSpc>
            </a:pPr>
            <a:r>
              <a:rPr lang="en-US" dirty="0">
                <a:solidFill>
                  <a:srgbClr val="C00000"/>
                </a:solidFill>
                <a:latin typeface="Times New Roman" panose="02020603050405020304" pitchFamily="18" charset="0"/>
                <a:cs typeface="Times New Roman" panose="02020603050405020304" pitchFamily="18" charset="0"/>
              </a:rPr>
              <a:t>For instance, </a:t>
            </a:r>
            <a:r>
              <a:rPr lang="en-US" dirty="0">
                <a:latin typeface="Times New Roman" panose="02020603050405020304" pitchFamily="18" charset="0"/>
                <a:cs typeface="Times New Roman" panose="02020603050405020304" pitchFamily="18" charset="0"/>
              </a:rPr>
              <a:t>in the previous example, if we were to include not only the height of the person but </a:t>
            </a:r>
            <a:r>
              <a:rPr lang="en-US" dirty="0">
                <a:solidFill>
                  <a:srgbClr val="C00000"/>
                </a:solidFill>
                <a:latin typeface="Times New Roman" panose="02020603050405020304" pitchFamily="18" charset="0"/>
                <a:cs typeface="Times New Roman" panose="02020603050405020304" pitchFamily="18" charset="0"/>
              </a:rPr>
              <a:t>also other</a:t>
            </a:r>
          </a:p>
          <a:p>
            <a:pPr algn="justLow">
              <a:lnSpc>
                <a:spcPct val="150000"/>
              </a:lnSpc>
            </a:pPr>
            <a:r>
              <a:rPr lang="en-US" dirty="0">
                <a:solidFill>
                  <a:srgbClr val="C00000"/>
                </a:solidFill>
                <a:latin typeface="Times New Roman" panose="02020603050405020304" pitchFamily="18" charset="0"/>
                <a:cs typeface="Times New Roman" panose="02020603050405020304" pitchFamily="18" charset="0"/>
              </a:rPr>
              <a:t>personal characteristics (e.g., BMI, gender, ethnicity) </a:t>
            </a:r>
            <a:r>
              <a:rPr lang="en-US" dirty="0">
                <a:latin typeface="Times New Roman" panose="02020603050405020304" pitchFamily="18" charset="0"/>
                <a:cs typeface="Times New Roman" panose="02020603050405020304" pitchFamily="18" charset="0"/>
              </a:rPr>
              <a:t>to </a:t>
            </a:r>
            <a:r>
              <a:rPr lang="en-US" dirty="0">
                <a:solidFill>
                  <a:srgbClr val="C00000"/>
                </a:solidFill>
                <a:latin typeface="Times New Roman" panose="02020603050405020304" pitchFamily="18" charset="0"/>
                <a:cs typeface="Times New Roman" panose="02020603050405020304" pitchFamily="18" charset="0"/>
              </a:rPr>
              <a:t>predict the weight of a person</a:t>
            </a:r>
            <a:r>
              <a:rPr lang="en-US" dirty="0">
                <a:latin typeface="Times New Roman" panose="02020603050405020304" pitchFamily="18" charset="0"/>
                <a:cs typeface="Times New Roman" panose="02020603050405020304" pitchFamily="18" charset="0"/>
              </a:rPr>
              <a:t>, then we would be performing </a:t>
            </a:r>
            <a:r>
              <a:rPr lang="en-US" dirty="0">
                <a:solidFill>
                  <a:srgbClr val="C00000"/>
                </a:solidFill>
                <a:latin typeface="Times New Roman" panose="02020603050405020304" pitchFamily="18" charset="0"/>
                <a:cs typeface="Times New Roman" panose="02020603050405020304" pitchFamily="18" charset="0"/>
              </a:rPr>
              <a:t>multiple regression analysis. </a:t>
            </a:r>
            <a:r>
              <a:rPr lang="en-US" dirty="0">
                <a:latin typeface="Times New Roman" panose="02020603050405020304" pitchFamily="18" charset="0"/>
                <a:cs typeface="Times New Roman" panose="02020603050405020304" pitchFamily="18" charset="0"/>
              </a:rPr>
              <a:t>In both cases, </a:t>
            </a:r>
            <a:r>
              <a:rPr lang="en-US" dirty="0">
                <a:solidFill>
                  <a:srgbClr val="C00000"/>
                </a:solidFill>
                <a:latin typeface="Times New Roman" panose="02020603050405020304" pitchFamily="18" charset="0"/>
                <a:cs typeface="Times New Roman" panose="02020603050405020304" pitchFamily="18" charset="0"/>
              </a:rPr>
              <a:t>the relationship</a:t>
            </a:r>
            <a:r>
              <a:rPr lang="en-US" dirty="0">
                <a:latin typeface="Times New Roman" panose="02020603050405020304" pitchFamily="18" charset="0"/>
                <a:cs typeface="Times New Roman" panose="02020603050405020304" pitchFamily="18" charset="0"/>
              </a:rPr>
              <a:t> between the response variable and the explanatory variable(s) </a:t>
            </a:r>
            <a:r>
              <a:rPr lang="en-US" dirty="0">
                <a:solidFill>
                  <a:srgbClr val="C00000"/>
                </a:solidFill>
                <a:latin typeface="Times New Roman" panose="02020603050405020304" pitchFamily="18" charset="0"/>
                <a:cs typeface="Times New Roman" panose="02020603050405020304" pitchFamily="18" charset="0"/>
              </a:rPr>
              <a:t>are linear and additive in nature</a:t>
            </a:r>
            <a:r>
              <a:rPr lang="en-US" dirty="0">
                <a:latin typeface="Times New Roman" panose="02020603050405020304" pitchFamily="18" charset="0"/>
                <a:cs typeface="Times New Roman" panose="02020603050405020304" pitchFamily="18" charset="0"/>
              </a:rPr>
              <a:t>. </a:t>
            </a: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36AB4C2C-DB45-92B0-3CEE-704A77E4AC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119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7CA85-39C2-70A9-B217-E32D9AA1D6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64B72F-5577-279B-DF92-2E1F17F43E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003319D8-4EB0-3F5D-2190-DEC68EB57177}"/>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Regression Modeling for Inferential Statistics:</a:t>
            </a:r>
          </a:p>
        </p:txBody>
      </p:sp>
      <p:sp>
        <p:nvSpPr>
          <p:cNvPr id="5" name="Rectangle 4">
            <a:extLst>
              <a:ext uri="{FF2B5EF4-FFF2-40B4-BE49-F238E27FC236}">
                <a16:creationId xmlns:a16="http://schemas.microsoft.com/office/drawing/2014/main" id="{A659F07F-220E-3D1C-CCB8-C2F54A119A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64C2333-96E0-2980-282B-EB2B00B2561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14</a:t>
            </a:r>
          </a:p>
        </p:txBody>
      </p:sp>
      <p:sp>
        <p:nvSpPr>
          <p:cNvPr id="48" name="TextBox 47">
            <a:extLst>
              <a:ext uri="{FF2B5EF4-FFF2-40B4-BE49-F238E27FC236}">
                <a16:creationId xmlns:a16="http://schemas.microsoft.com/office/drawing/2014/main" id="{0E207161-CE37-D61B-3ADC-63E5537AF35A}"/>
              </a:ext>
            </a:extLst>
          </p:cNvPr>
          <p:cNvSpPr txBox="1"/>
          <p:nvPr/>
        </p:nvSpPr>
        <p:spPr>
          <a:xfrm>
            <a:off x="708692" y="2082996"/>
            <a:ext cx="10812720" cy="5450851"/>
          </a:xfrm>
          <a:prstGeom prst="rect">
            <a:avLst/>
          </a:prstGeom>
          <a:noFill/>
        </p:spPr>
        <p:txBody>
          <a:bodyPr wrap="square" rtlCol="0">
            <a:spAutoFit/>
          </a:bodyPr>
          <a:lstStyle/>
          <a:p>
            <a:pPr algn="just">
              <a:lnSpc>
                <a:spcPct val="150000"/>
              </a:lnSpc>
            </a:pPr>
            <a:r>
              <a:rPr lang="en-US" dirty="0"/>
              <a:t>To understand the relationship between two variables, the simplest thing that one can do is to </a:t>
            </a:r>
            <a:r>
              <a:rPr lang="en-US" dirty="0">
                <a:solidFill>
                  <a:srgbClr val="C00000"/>
                </a:solidFill>
              </a:rPr>
              <a:t>draw a scatter plot</a:t>
            </a:r>
            <a:r>
              <a:rPr lang="en-US" dirty="0"/>
              <a:t>, where the </a:t>
            </a:r>
            <a:r>
              <a:rPr lang="en-US" i="1" dirty="0">
                <a:solidFill>
                  <a:srgbClr val="C00000"/>
                </a:solidFill>
              </a:rPr>
              <a:t>y</a:t>
            </a:r>
            <a:r>
              <a:rPr lang="en-US" dirty="0">
                <a:solidFill>
                  <a:srgbClr val="C00000"/>
                </a:solidFill>
              </a:rPr>
              <a:t>-axis represents the values of the response variable </a:t>
            </a:r>
            <a:r>
              <a:rPr lang="en-US" dirty="0"/>
              <a:t>and the </a:t>
            </a:r>
            <a:r>
              <a:rPr lang="en-US" i="1" dirty="0">
                <a:solidFill>
                  <a:srgbClr val="C00000"/>
                </a:solidFill>
              </a:rPr>
              <a:t>x</a:t>
            </a:r>
            <a:r>
              <a:rPr lang="en-US" dirty="0">
                <a:solidFill>
                  <a:srgbClr val="C00000"/>
                </a:solidFill>
              </a:rPr>
              <a:t>-axis</a:t>
            </a:r>
            <a:r>
              <a:rPr lang="en-US" dirty="0"/>
              <a:t> represents the values of the </a:t>
            </a:r>
            <a:r>
              <a:rPr lang="en-US" dirty="0">
                <a:solidFill>
                  <a:srgbClr val="C00000"/>
                </a:solidFill>
              </a:rPr>
              <a:t>explanatory variable</a:t>
            </a:r>
            <a:r>
              <a:rPr lang="en-US" dirty="0"/>
              <a:t> (see Figure 3.1). </a:t>
            </a:r>
          </a:p>
          <a:p>
            <a:pPr algn="just">
              <a:lnSpc>
                <a:spcPct val="150000"/>
              </a:lnSpc>
            </a:pPr>
            <a:r>
              <a:rPr lang="en-US" dirty="0"/>
              <a:t>A scatter plot would </a:t>
            </a:r>
            <a:r>
              <a:rPr lang="en-US" dirty="0">
                <a:solidFill>
                  <a:srgbClr val="C00000"/>
                </a:solidFill>
              </a:rPr>
              <a:t>show the changes in the response variable as a function of the changes in the explanatory variable. </a:t>
            </a:r>
          </a:p>
          <a:p>
            <a:pPr algn="just">
              <a:lnSpc>
                <a:spcPct val="150000"/>
              </a:lnSpc>
            </a:pPr>
            <a:r>
              <a:rPr lang="en-US" dirty="0">
                <a:solidFill>
                  <a:srgbClr val="C00000"/>
                </a:solidFill>
              </a:rPr>
              <a:t>In the case shown in Figure 3.1, </a:t>
            </a:r>
            <a:r>
              <a:rPr lang="en-US" dirty="0"/>
              <a:t>there seems to be </a:t>
            </a:r>
            <a:r>
              <a:rPr lang="en-US" dirty="0">
                <a:solidFill>
                  <a:srgbClr val="C00000"/>
                </a:solidFill>
              </a:rPr>
              <a:t>a positive relationship between the two</a:t>
            </a:r>
            <a:r>
              <a:rPr lang="en-US" dirty="0"/>
              <a:t>; as the explanatory variable values increase, so does the response variable. Simple regression analysis aims to find </a:t>
            </a:r>
            <a:r>
              <a:rPr lang="en-US" dirty="0">
                <a:solidFill>
                  <a:srgbClr val="C00000"/>
                </a:solidFill>
              </a:rPr>
              <a:t>a mathematical representation of this relationship.</a:t>
            </a:r>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705BD48E-0020-F4BB-A2A4-7426C89CD1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3472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4541D4-C688-F65B-3ECA-AFDC9C0012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6C9120-3F9D-18F4-5743-DC2040FD1F65}"/>
              </a:ext>
            </a:extLst>
          </p:cNvPr>
          <p:cNvSpPr/>
          <p:nvPr/>
        </p:nvSpPr>
        <p:spPr>
          <a:xfrm>
            <a:off x="617280" y="170559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A9479FC-2E1F-45E5-505C-9D6328379208}"/>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Regression Modeling for Inferential Statistics:</a:t>
            </a:r>
          </a:p>
        </p:txBody>
      </p:sp>
      <p:sp>
        <p:nvSpPr>
          <p:cNvPr id="5" name="Rectangle 4">
            <a:extLst>
              <a:ext uri="{FF2B5EF4-FFF2-40B4-BE49-F238E27FC236}">
                <a16:creationId xmlns:a16="http://schemas.microsoft.com/office/drawing/2014/main" id="{01C25771-1160-26D0-85DB-2814EB5E34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8FAB804-F5A6-71EF-77E1-205478F431A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15</a:t>
            </a:r>
          </a:p>
        </p:txBody>
      </p:sp>
      <p:sp>
        <p:nvSpPr>
          <p:cNvPr id="48" name="TextBox 47">
            <a:extLst>
              <a:ext uri="{FF2B5EF4-FFF2-40B4-BE49-F238E27FC236}">
                <a16:creationId xmlns:a16="http://schemas.microsoft.com/office/drawing/2014/main" id="{AE5F10DA-6A8E-88A3-B4A7-6B4CECB39675}"/>
              </a:ext>
            </a:extLst>
          </p:cNvPr>
          <p:cNvSpPr txBox="1"/>
          <p:nvPr/>
        </p:nvSpPr>
        <p:spPr>
          <a:xfrm>
            <a:off x="708692" y="2082996"/>
            <a:ext cx="10812720" cy="880369"/>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98E7B014-6D5C-1799-EA97-3E55A817A8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68DB09B6-3A27-2BA1-AA1D-39C67155F8B7}"/>
              </a:ext>
            </a:extLst>
          </p:cNvPr>
          <p:cNvPicPr>
            <a:picLocks noChangeAspect="1"/>
          </p:cNvPicPr>
          <p:nvPr/>
        </p:nvPicPr>
        <p:blipFill>
          <a:blip r:embed="rId3"/>
          <a:stretch>
            <a:fillRect/>
          </a:stretch>
        </p:blipFill>
        <p:spPr>
          <a:xfrm>
            <a:off x="2346763" y="1735348"/>
            <a:ext cx="6016137" cy="4320527"/>
          </a:xfrm>
          <a:prstGeom prst="rect">
            <a:avLst/>
          </a:prstGeom>
        </p:spPr>
      </p:pic>
      <p:sp>
        <p:nvSpPr>
          <p:cNvPr id="6" name="TextBox 5">
            <a:extLst>
              <a:ext uri="{FF2B5EF4-FFF2-40B4-BE49-F238E27FC236}">
                <a16:creationId xmlns:a16="http://schemas.microsoft.com/office/drawing/2014/main" id="{BF6BD859-1B6F-90AF-BFAF-7BEAE491A3CE}"/>
              </a:ext>
            </a:extLst>
          </p:cNvPr>
          <p:cNvSpPr txBox="1"/>
          <p:nvPr/>
        </p:nvSpPr>
        <p:spPr>
          <a:xfrm>
            <a:off x="9260732" y="2523180"/>
            <a:ext cx="2081719" cy="923330"/>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Figure 3.1 A Scatter Plot and a Linear Regression Line.</a:t>
            </a:r>
          </a:p>
        </p:txBody>
      </p:sp>
    </p:spTree>
    <p:extLst>
      <p:ext uri="{BB962C8B-B14F-4D97-AF65-F5344CB8AC3E}">
        <p14:creationId xmlns:p14="http://schemas.microsoft.com/office/powerpoint/2010/main" val="2429124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8E012B-0F73-A55E-C5CD-AA2CA0CE34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A04670-C736-5ADE-F2A1-34CBEC53BAA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17681BD-85AB-3193-75FF-E9934C418912}"/>
              </a:ext>
            </a:extLst>
          </p:cNvPr>
          <p:cNvSpPr txBox="1"/>
          <p:nvPr/>
        </p:nvSpPr>
        <p:spPr>
          <a:xfrm>
            <a:off x="2346762" y="577499"/>
            <a:ext cx="6447041" cy="1107996"/>
          </a:xfrm>
          <a:prstGeom prst="rect">
            <a:avLst/>
          </a:prstGeom>
          <a:noFill/>
        </p:spPr>
        <p:txBody>
          <a:bodyPr wrap="square" rtlCol="0">
            <a:spAutoFit/>
          </a:bodyPr>
          <a:lstStyle/>
          <a:p>
            <a:endParaRPr lang="en-US" dirty="0"/>
          </a:p>
          <a:p>
            <a:r>
              <a:rPr lang="en-US" sz="2400" b="1" dirty="0"/>
              <a:t>Regression Modeling for Inferential Statistics using Excel:</a:t>
            </a:r>
          </a:p>
        </p:txBody>
      </p:sp>
      <p:sp>
        <p:nvSpPr>
          <p:cNvPr id="5" name="Rectangle 4">
            <a:extLst>
              <a:ext uri="{FF2B5EF4-FFF2-40B4-BE49-F238E27FC236}">
                <a16:creationId xmlns:a16="http://schemas.microsoft.com/office/drawing/2014/main" id="{4C5AB262-B1B0-E27F-48CF-211C79637E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9F5BFEB-0D9A-795F-E3F7-98BD041444D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16</a:t>
            </a:r>
          </a:p>
        </p:txBody>
      </p:sp>
      <p:sp>
        <p:nvSpPr>
          <p:cNvPr id="48" name="TextBox 47">
            <a:extLst>
              <a:ext uri="{FF2B5EF4-FFF2-40B4-BE49-F238E27FC236}">
                <a16:creationId xmlns:a16="http://schemas.microsoft.com/office/drawing/2014/main" id="{1A61D7C2-64F7-AF17-355C-E2A4E5B1D97B}"/>
              </a:ext>
            </a:extLst>
          </p:cNvPr>
          <p:cNvSpPr txBox="1"/>
          <p:nvPr/>
        </p:nvSpPr>
        <p:spPr>
          <a:xfrm>
            <a:off x="708692" y="2082996"/>
            <a:ext cx="10812720" cy="880369"/>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2782C594-30DA-9873-8D3E-681C81CD41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BF8114B3-2BEA-2E63-347D-FB9D893656FB}"/>
              </a:ext>
            </a:extLst>
          </p:cNvPr>
          <p:cNvPicPr>
            <a:picLocks noChangeAspect="1"/>
          </p:cNvPicPr>
          <p:nvPr/>
        </p:nvPicPr>
        <p:blipFill>
          <a:blip r:embed="rId3"/>
          <a:stretch>
            <a:fillRect/>
          </a:stretch>
        </p:blipFill>
        <p:spPr>
          <a:xfrm>
            <a:off x="833265" y="2176683"/>
            <a:ext cx="5043589" cy="2918805"/>
          </a:xfrm>
          <a:prstGeom prst="rect">
            <a:avLst/>
          </a:prstGeom>
        </p:spPr>
      </p:pic>
      <p:sp>
        <p:nvSpPr>
          <p:cNvPr id="12" name="TextBox 11">
            <a:extLst>
              <a:ext uri="{FF2B5EF4-FFF2-40B4-BE49-F238E27FC236}">
                <a16:creationId xmlns:a16="http://schemas.microsoft.com/office/drawing/2014/main" id="{81673C39-6994-D2EA-C3BE-B9FD47678BA3}"/>
              </a:ext>
            </a:extLst>
          </p:cNvPr>
          <p:cNvSpPr txBox="1"/>
          <p:nvPr/>
        </p:nvSpPr>
        <p:spPr>
          <a:xfrm>
            <a:off x="6580760" y="2453302"/>
            <a:ext cx="4426086" cy="2031325"/>
          </a:xfrm>
          <a:prstGeom prst="rect">
            <a:avLst/>
          </a:prstGeom>
          <a:noFill/>
        </p:spPr>
        <p:txBody>
          <a:bodyPr wrap="square" rtlCol="0">
            <a:spAutoFit/>
          </a:bodyPr>
          <a:lstStyle/>
          <a:p>
            <a:pPr algn="just"/>
            <a:r>
              <a:rPr lang="en-US" dirty="0"/>
              <a:t>In this example, we are going to do a simple linear regression in Excel. What we have is a list of </a:t>
            </a:r>
            <a:r>
              <a:rPr lang="en-US" dirty="0">
                <a:solidFill>
                  <a:srgbClr val="C00000"/>
                </a:solidFill>
              </a:rPr>
              <a:t>average monthly rainfall for some months in column B</a:t>
            </a:r>
            <a:r>
              <a:rPr lang="en-US" dirty="0"/>
              <a:t>, which is our independent variable (predictor), and </a:t>
            </a:r>
            <a:r>
              <a:rPr lang="en-US" dirty="0">
                <a:solidFill>
                  <a:srgbClr val="C00000"/>
                </a:solidFill>
              </a:rPr>
              <a:t>the number of umbrellas sold in column C,</a:t>
            </a:r>
            <a:r>
              <a:rPr lang="en-US" dirty="0"/>
              <a:t> which is the dependent variable.</a:t>
            </a:r>
          </a:p>
        </p:txBody>
      </p:sp>
    </p:spTree>
    <p:extLst>
      <p:ext uri="{BB962C8B-B14F-4D97-AF65-F5344CB8AC3E}">
        <p14:creationId xmlns:p14="http://schemas.microsoft.com/office/powerpoint/2010/main" val="2930549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AD1D51-5995-5182-D60D-33522FF57C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03FA6A-9D25-2C97-3572-82ADCC6727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04C6CB4-D4C2-87D4-B6E3-2020F97225CF}"/>
              </a:ext>
            </a:extLst>
          </p:cNvPr>
          <p:cNvSpPr txBox="1"/>
          <p:nvPr/>
        </p:nvSpPr>
        <p:spPr>
          <a:xfrm>
            <a:off x="2346762" y="577499"/>
            <a:ext cx="6447041" cy="1107996"/>
          </a:xfrm>
          <a:prstGeom prst="rect">
            <a:avLst/>
          </a:prstGeom>
          <a:noFill/>
        </p:spPr>
        <p:txBody>
          <a:bodyPr wrap="square" rtlCol="0">
            <a:spAutoFit/>
          </a:bodyPr>
          <a:lstStyle/>
          <a:p>
            <a:endParaRPr lang="en-US" dirty="0"/>
          </a:p>
          <a:p>
            <a:r>
              <a:rPr lang="en-US" sz="2400" b="1" dirty="0"/>
              <a:t>Regression Modeling for Inferential Statistics using Excel:</a:t>
            </a:r>
          </a:p>
        </p:txBody>
      </p:sp>
      <p:sp>
        <p:nvSpPr>
          <p:cNvPr id="5" name="Rectangle 4">
            <a:extLst>
              <a:ext uri="{FF2B5EF4-FFF2-40B4-BE49-F238E27FC236}">
                <a16:creationId xmlns:a16="http://schemas.microsoft.com/office/drawing/2014/main" id="{2352D6DA-D0E1-F289-DF83-8FD10C8E5AE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90E3874-7EA3-ABDF-2F08-236E4F38504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17</a:t>
            </a:r>
          </a:p>
        </p:txBody>
      </p:sp>
      <p:sp>
        <p:nvSpPr>
          <p:cNvPr id="48" name="TextBox 47">
            <a:extLst>
              <a:ext uri="{FF2B5EF4-FFF2-40B4-BE49-F238E27FC236}">
                <a16:creationId xmlns:a16="http://schemas.microsoft.com/office/drawing/2014/main" id="{6D0B429C-4EF8-AA7D-77C7-8D140854AC65}"/>
              </a:ext>
            </a:extLst>
          </p:cNvPr>
          <p:cNvSpPr txBox="1"/>
          <p:nvPr/>
        </p:nvSpPr>
        <p:spPr>
          <a:xfrm>
            <a:off x="762000" y="2119371"/>
            <a:ext cx="10812720" cy="2585323"/>
          </a:xfrm>
          <a:prstGeom prst="rect">
            <a:avLst/>
          </a:prstGeom>
          <a:noFill/>
        </p:spPr>
        <p:txBody>
          <a:bodyPr wrap="square" rtlCol="0">
            <a:spAutoFit/>
          </a:bodyPr>
          <a:lstStyle/>
          <a:p>
            <a:pPr>
              <a:lnSpc>
                <a:spcPct val="200000"/>
              </a:lnSpc>
            </a:pPr>
            <a:r>
              <a:rPr lang="en-US" dirty="0">
                <a:latin typeface="Times New Roman" panose="02020603050405020304" pitchFamily="18" charset="0"/>
                <a:cs typeface="Times New Roman" panose="02020603050405020304" pitchFamily="18" charset="0"/>
              </a:rPr>
              <a:t>If you need to quickly visualize the relationship between the two variables, draw a linear regression chart. That's very easy! Here's how:</a:t>
            </a:r>
          </a:p>
          <a:p>
            <a:pPr>
              <a:lnSpc>
                <a:spcPct val="200000"/>
              </a:lnSpc>
            </a:pPr>
            <a:r>
              <a:rPr lang="en-US" dirty="0">
                <a:latin typeface="Times New Roman" panose="02020603050405020304" pitchFamily="18" charset="0"/>
                <a:cs typeface="Times New Roman" panose="02020603050405020304" pitchFamily="18" charset="0"/>
              </a:rPr>
              <a:t>Select the two columns with your data, including headers.</a:t>
            </a:r>
          </a:p>
          <a:p>
            <a:pPr>
              <a:lnSpc>
                <a:spcPct val="200000"/>
              </a:lnSpc>
            </a:pPr>
            <a:r>
              <a:rPr lang="en-US" dirty="0">
                <a:latin typeface="Times New Roman" panose="02020603050405020304" pitchFamily="18" charset="0"/>
                <a:cs typeface="Times New Roman" panose="02020603050405020304" pitchFamily="18" charset="0"/>
              </a:rPr>
              <a:t>On the </a:t>
            </a:r>
            <a:r>
              <a:rPr lang="en-US" dirty="0">
                <a:solidFill>
                  <a:srgbClr val="C00000"/>
                </a:solidFill>
                <a:latin typeface="Times New Roman" panose="02020603050405020304" pitchFamily="18" charset="0"/>
                <a:cs typeface="Times New Roman" panose="02020603050405020304" pitchFamily="18" charset="0"/>
              </a:rPr>
              <a:t>Inset tab, in the Charts group, click the Scatter chart icon, and select the </a:t>
            </a:r>
            <a:r>
              <a:rPr lang="en-US" b="1" dirty="0">
                <a:solidFill>
                  <a:srgbClr val="C00000"/>
                </a:solidFill>
                <a:latin typeface="Times New Roman" panose="02020603050405020304" pitchFamily="18" charset="0"/>
                <a:cs typeface="Times New Roman" panose="02020603050405020304" pitchFamily="18" charset="0"/>
              </a:rPr>
              <a:t>Scatter</a:t>
            </a:r>
            <a:r>
              <a:rPr lang="en-US" dirty="0">
                <a:solidFill>
                  <a:srgbClr val="C00000"/>
                </a:solidFill>
                <a:latin typeface="Times New Roman" panose="02020603050405020304" pitchFamily="18" charset="0"/>
                <a:cs typeface="Times New Roman" panose="02020603050405020304" pitchFamily="18" charset="0"/>
              </a:rPr>
              <a:t> thumbnail (the first one): </a:t>
            </a:r>
          </a:p>
          <a:p>
            <a:endParaRPr lang="en-US" dirty="0">
              <a:solidFill>
                <a:srgbClr val="C00000"/>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67E7B20-E4EC-0A68-578D-799ACA961E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7447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E9FD3-214F-82B7-CE1E-9C7284D1B5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E8AF56-7481-72DA-5559-7E91BDA049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E493E2F-5344-8743-0006-FDA3114F7714}"/>
              </a:ext>
            </a:extLst>
          </p:cNvPr>
          <p:cNvSpPr txBox="1"/>
          <p:nvPr/>
        </p:nvSpPr>
        <p:spPr>
          <a:xfrm>
            <a:off x="2346762" y="577499"/>
            <a:ext cx="6447041" cy="1107996"/>
          </a:xfrm>
          <a:prstGeom prst="rect">
            <a:avLst/>
          </a:prstGeom>
          <a:noFill/>
        </p:spPr>
        <p:txBody>
          <a:bodyPr wrap="square" rtlCol="0">
            <a:spAutoFit/>
          </a:bodyPr>
          <a:lstStyle/>
          <a:p>
            <a:endParaRPr lang="en-US" dirty="0"/>
          </a:p>
          <a:p>
            <a:r>
              <a:rPr lang="en-US" sz="2400" b="1" dirty="0"/>
              <a:t>Regression Modeling for Inferential Statistics using Excel:</a:t>
            </a:r>
          </a:p>
        </p:txBody>
      </p:sp>
      <p:sp>
        <p:nvSpPr>
          <p:cNvPr id="5" name="Rectangle 4">
            <a:extLst>
              <a:ext uri="{FF2B5EF4-FFF2-40B4-BE49-F238E27FC236}">
                <a16:creationId xmlns:a16="http://schemas.microsoft.com/office/drawing/2014/main" id="{48A3A660-30B7-673F-A0B3-BF2E8A8BBA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B5DD753-208C-0B15-5D93-74E7E70D619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18</a:t>
            </a:r>
          </a:p>
        </p:txBody>
      </p:sp>
      <p:sp>
        <p:nvSpPr>
          <p:cNvPr id="48" name="TextBox 47">
            <a:extLst>
              <a:ext uri="{FF2B5EF4-FFF2-40B4-BE49-F238E27FC236}">
                <a16:creationId xmlns:a16="http://schemas.microsoft.com/office/drawing/2014/main" id="{E1C41649-99EB-58B6-40C2-E741D3D4EE72}"/>
              </a:ext>
            </a:extLst>
          </p:cNvPr>
          <p:cNvSpPr txBox="1"/>
          <p:nvPr/>
        </p:nvSpPr>
        <p:spPr>
          <a:xfrm>
            <a:off x="708692" y="2082996"/>
            <a:ext cx="10812720" cy="880369"/>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DD4AB940-609B-42F2-B3E5-45C3269BE1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5A90D02-C00B-CE8C-10DD-CF7962E940C1}"/>
              </a:ext>
            </a:extLst>
          </p:cNvPr>
          <p:cNvPicPr>
            <a:picLocks noChangeAspect="1"/>
          </p:cNvPicPr>
          <p:nvPr/>
        </p:nvPicPr>
        <p:blipFill>
          <a:blip r:embed="rId3"/>
          <a:stretch>
            <a:fillRect/>
          </a:stretch>
        </p:blipFill>
        <p:spPr>
          <a:xfrm>
            <a:off x="2924712" y="1737952"/>
            <a:ext cx="7173445" cy="4313368"/>
          </a:xfrm>
          <a:prstGeom prst="rect">
            <a:avLst/>
          </a:prstGeom>
        </p:spPr>
      </p:pic>
    </p:spTree>
    <p:extLst>
      <p:ext uri="{BB962C8B-B14F-4D97-AF65-F5344CB8AC3E}">
        <p14:creationId xmlns:p14="http://schemas.microsoft.com/office/powerpoint/2010/main" val="1304414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CB2965-F26F-3374-A8A9-6317F5B759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1897A6-81F9-6BF0-1D34-F4C3AC2275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EFB3115-BB7C-5980-B351-8B6A4BD3F398}"/>
              </a:ext>
            </a:extLst>
          </p:cNvPr>
          <p:cNvSpPr txBox="1"/>
          <p:nvPr/>
        </p:nvSpPr>
        <p:spPr>
          <a:xfrm>
            <a:off x="2346762" y="577499"/>
            <a:ext cx="6447041" cy="1107996"/>
          </a:xfrm>
          <a:prstGeom prst="rect">
            <a:avLst/>
          </a:prstGeom>
          <a:noFill/>
        </p:spPr>
        <p:txBody>
          <a:bodyPr wrap="square" rtlCol="0">
            <a:spAutoFit/>
          </a:bodyPr>
          <a:lstStyle/>
          <a:p>
            <a:endParaRPr lang="en-US" dirty="0"/>
          </a:p>
          <a:p>
            <a:r>
              <a:rPr lang="en-US" sz="2400" b="1" dirty="0"/>
              <a:t>Regression Modeling for Inferential Statistics using Excel:</a:t>
            </a:r>
          </a:p>
        </p:txBody>
      </p:sp>
      <p:sp>
        <p:nvSpPr>
          <p:cNvPr id="5" name="Rectangle 4">
            <a:extLst>
              <a:ext uri="{FF2B5EF4-FFF2-40B4-BE49-F238E27FC236}">
                <a16:creationId xmlns:a16="http://schemas.microsoft.com/office/drawing/2014/main" id="{C9804DAB-A9FF-E21E-EC0E-FF805BD27C8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E8EC05A-C1D6-ECC3-A3FB-CD86217119B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19</a:t>
            </a:r>
          </a:p>
        </p:txBody>
      </p:sp>
      <p:sp>
        <p:nvSpPr>
          <p:cNvPr id="48" name="TextBox 47">
            <a:extLst>
              <a:ext uri="{FF2B5EF4-FFF2-40B4-BE49-F238E27FC236}">
                <a16:creationId xmlns:a16="http://schemas.microsoft.com/office/drawing/2014/main" id="{E1E74F10-2D5D-81F4-EB72-4C5A7F60ECB3}"/>
              </a:ext>
            </a:extLst>
          </p:cNvPr>
          <p:cNvSpPr txBox="1"/>
          <p:nvPr/>
        </p:nvSpPr>
        <p:spPr>
          <a:xfrm>
            <a:off x="708692" y="2082996"/>
            <a:ext cx="10812720" cy="880369"/>
          </a:xfrm>
          <a:prstGeom prst="rect">
            <a:avLst/>
          </a:prstGeom>
          <a:noFill/>
        </p:spPr>
        <p:txBody>
          <a:bodyPr wrap="square" rtlCol="0">
            <a:spAutoFit/>
          </a:bodyPr>
          <a:lstStyle/>
          <a:p>
            <a:pPr algn="just">
              <a:lnSpc>
                <a:spcPct val="150000"/>
              </a:lnSpc>
            </a:pPr>
            <a:r>
              <a:rPr lang="en-US" dirty="0"/>
              <a:t>This will insert a </a:t>
            </a:r>
            <a:r>
              <a:rPr lang="en-US" dirty="0">
                <a:solidFill>
                  <a:srgbClr val="C00000"/>
                </a:solidFill>
                <a:hlinkClick r:id="rId2">
                  <a:extLst>
                    <a:ext uri="{A12FA001-AC4F-418D-AE19-62706E023703}">
                      <ahyp:hlinkClr xmlns:ahyp="http://schemas.microsoft.com/office/drawing/2018/hyperlinkcolor" val="tx"/>
                    </a:ext>
                  </a:extLst>
                </a:hlinkClick>
              </a:rPr>
              <a:t>scatter plot</a:t>
            </a:r>
            <a:r>
              <a:rPr lang="en-US" dirty="0">
                <a:solidFill>
                  <a:srgbClr val="C00000"/>
                </a:solidFill>
              </a:rPr>
              <a:t> </a:t>
            </a:r>
            <a:r>
              <a:rPr lang="en-US" dirty="0"/>
              <a:t>in your worksheet, which will resemble this one:</a:t>
            </a:r>
          </a:p>
          <a:p>
            <a:pPr algn="just">
              <a:lnSpc>
                <a:spcPct val="150000"/>
              </a:lnSpc>
            </a:pPr>
            <a:r>
              <a:rPr lang="en-US" dirty="0"/>
              <a:t> </a:t>
            </a:r>
          </a:p>
        </p:txBody>
      </p:sp>
      <p:pic>
        <p:nvPicPr>
          <p:cNvPr id="7" name="Graphic 21">
            <a:extLst>
              <a:ext uri="{FF2B5EF4-FFF2-40B4-BE49-F238E27FC236}">
                <a16:creationId xmlns:a16="http://schemas.microsoft.com/office/drawing/2014/main" id="{6EBA5F7B-3A78-1A31-7639-4E382EA99D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083A21E9-CFFC-084C-AB4C-422BAADDFCEA}"/>
              </a:ext>
            </a:extLst>
          </p:cNvPr>
          <p:cNvPicPr>
            <a:picLocks noChangeAspect="1"/>
          </p:cNvPicPr>
          <p:nvPr/>
        </p:nvPicPr>
        <p:blipFill>
          <a:blip r:embed="rId4"/>
          <a:stretch>
            <a:fillRect/>
          </a:stretch>
        </p:blipFill>
        <p:spPr>
          <a:xfrm>
            <a:off x="3021492" y="2523180"/>
            <a:ext cx="5403499" cy="3401151"/>
          </a:xfrm>
          <a:prstGeom prst="rect">
            <a:avLst/>
          </a:prstGeom>
        </p:spPr>
      </p:pic>
    </p:spTree>
    <p:extLst>
      <p:ext uri="{BB962C8B-B14F-4D97-AF65-F5344CB8AC3E}">
        <p14:creationId xmlns:p14="http://schemas.microsoft.com/office/powerpoint/2010/main" val="2569665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E9A20-4C9B-FC2C-A203-C026C164BA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6F65F7-A7A3-5926-4D8A-3EDCA55012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Click </a:t>
            </a:r>
            <a:r>
              <a:rPr lang="en-US" i="1"/>
              <a:t>OK</a:t>
            </a:r>
            <a:r>
              <a:rPr lang="en-US"/>
              <a:t> and observe the regression analysis output created by Excel.</a:t>
            </a:r>
            <a:endParaRPr lang="en-US" dirty="0"/>
          </a:p>
        </p:txBody>
      </p:sp>
      <p:sp>
        <p:nvSpPr>
          <p:cNvPr id="3" name="TextBox 2">
            <a:extLst>
              <a:ext uri="{FF2B5EF4-FFF2-40B4-BE49-F238E27FC236}">
                <a16:creationId xmlns:a16="http://schemas.microsoft.com/office/drawing/2014/main" id="{E9090397-FAA1-C098-D152-4FC7641880F8}"/>
              </a:ext>
            </a:extLst>
          </p:cNvPr>
          <p:cNvSpPr txBox="1"/>
          <p:nvPr/>
        </p:nvSpPr>
        <p:spPr>
          <a:xfrm>
            <a:off x="2346762" y="577499"/>
            <a:ext cx="6447041" cy="1107996"/>
          </a:xfrm>
          <a:prstGeom prst="rect">
            <a:avLst/>
          </a:prstGeom>
          <a:noFill/>
        </p:spPr>
        <p:txBody>
          <a:bodyPr wrap="square" rtlCol="0">
            <a:spAutoFit/>
          </a:bodyPr>
          <a:lstStyle/>
          <a:p>
            <a:endParaRPr lang="en-US" dirty="0"/>
          </a:p>
          <a:p>
            <a:r>
              <a:rPr lang="en-US" sz="2400" b="1" dirty="0"/>
              <a:t>Regression Modeling for Inferential Statistics using Excel:</a:t>
            </a:r>
          </a:p>
        </p:txBody>
      </p:sp>
      <p:sp>
        <p:nvSpPr>
          <p:cNvPr id="5" name="Rectangle 4">
            <a:extLst>
              <a:ext uri="{FF2B5EF4-FFF2-40B4-BE49-F238E27FC236}">
                <a16:creationId xmlns:a16="http://schemas.microsoft.com/office/drawing/2014/main" id="{AF098FE3-122D-DC7A-2509-BF6B7E13E7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9974AB7-D016-38D7-34E7-05CE5B5E386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20</a:t>
            </a:r>
          </a:p>
        </p:txBody>
      </p:sp>
      <p:sp>
        <p:nvSpPr>
          <p:cNvPr id="48" name="TextBox 47">
            <a:extLst>
              <a:ext uri="{FF2B5EF4-FFF2-40B4-BE49-F238E27FC236}">
                <a16:creationId xmlns:a16="http://schemas.microsoft.com/office/drawing/2014/main" id="{69D2A19C-41C5-0ADD-C3DE-C2B1A28E5CD9}"/>
              </a:ext>
            </a:extLst>
          </p:cNvPr>
          <p:cNvSpPr txBox="1"/>
          <p:nvPr/>
        </p:nvSpPr>
        <p:spPr>
          <a:xfrm>
            <a:off x="708692" y="2082996"/>
            <a:ext cx="10812720" cy="880369"/>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DC247A5E-42C2-9D96-0D7D-97B04B0A18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39F3243-CC4D-F48D-090A-913C416B68C6}"/>
              </a:ext>
            </a:extLst>
          </p:cNvPr>
          <p:cNvSpPr txBox="1"/>
          <p:nvPr/>
        </p:nvSpPr>
        <p:spPr>
          <a:xfrm>
            <a:off x="8249055" y="2523180"/>
            <a:ext cx="2908571" cy="1754326"/>
          </a:xfrm>
          <a:prstGeom prst="rect">
            <a:avLst/>
          </a:prstGeom>
          <a:noFill/>
        </p:spPr>
        <p:txBody>
          <a:bodyPr wrap="square" rtlCol="0">
            <a:spAutoFit/>
          </a:bodyPr>
          <a:lstStyle/>
          <a:p>
            <a:pPr algn="just"/>
            <a:r>
              <a:rPr lang="en-US" dirty="0"/>
              <a:t>Now, we need to draw the least squares regression line. To have it done, right click on any point and choose </a:t>
            </a:r>
            <a:r>
              <a:rPr lang="en-US" b="1" dirty="0"/>
              <a:t>Add Trendline…</a:t>
            </a:r>
            <a:r>
              <a:rPr lang="en-US" dirty="0"/>
              <a:t> from the context menu. </a:t>
            </a:r>
            <a:endParaRPr lang="en-US" dirty="0">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44747227-897D-E141-C491-754EB9DE829C}"/>
              </a:ext>
            </a:extLst>
          </p:cNvPr>
          <p:cNvPicPr>
            <a:picLocks noChangeAspect="1"/>
          </p:cNvPicPr>
          <p:nvPr/>
        </p:nvPicPr>
        <p:blipFill>
          <a:blip r:embed="rId3"/>
          <a:stretch>
            <a:fillRect/>
          </a:stretch>
        </p:blipFill>
        <p:spPr>
          <a:xfrm>
            <a:off x="1475552" y="2156436"/>
            <a:ext cx="6160661" cy="3744048"/>
          </a:xfrm>
          <a:prstGeom prst="rect">
            <a:avLst/>
          </a:prstGeom>
        </p:spPr>
      </p:pic>
    </p:spTree>
    <p:extLst>
      <p:ext uri="{BB962C8B-B14F-4D97-AF65-F5344CB8AC3E}">
        <p14:creationId xmlns:p14="http://schemas.microsoft.com/office/powerpoint/2010/main" val="1619508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91370A-7B55-8CCE-BA74-787EAB0A22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008F6D-2AAA-4E2D-1DDD-F15E3B2DD7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Click </a:t>
            </a:r>
            <a:r>
              <a:rPr lang="en-US" i="1"/>
              <a:t>OK</a:t>
            </a:r>
            <a:r>
              <a:rPr lang="en-US"/>
              <a:t> and observe the regression analysis output created by Excel.</a:t>
            </a:r>
            <a:endParaRPr lang="en-US" dirty="0"/>
          </a:p>
        </p:txBody>
      </p:sp>
      <p:sp>
        <p:nvSpPr>
          <p:cNvPr id="3" name="TextBox 2">
            <a:extLst>
              <a:ext uri="{FF2B5EF4-FFF2-40B4-BE49-F238E27FC236}">
                <a16:creationId xmlns:a16="http://schemas.microsoft.com/office/drawing/2014/main" id="{F564B5B7-062F-33CE-E38E-417E9FD7A58E}"/>
              </a:ext>
            </a:extLst>
          </p:cNvPr>
          <p:cNvSpPr txBox="1"/>
          <p:nvPr/>
        </p:nvSpPr>
        <p:spPr>
          <a:xfrm>
            <a:off x="2346762" y="577499"/>
            <a:ext cx="6447041" cy="1107996"/>
          </a:xfrm>
          <a:prstGeom prst="rect">
            <a:avLst/>
          </a:prstGeom>
          <a:noFill/>
        </p:spPr>
        <p:txBody>
          <a:bodyPr wrap="square" rtlCol="0">
            <a:spAutoFit/>
          </a:bodyPr>
          <a:lstStyle/>
          <a:p>
            <a:endParaRPr lang="en-US" dirty="0"/>
          </a:p>
          <a:p>
            <a:r>
              <a:rPr lang="en-US" sz="2400" b="1" dirty="0"/>
              <a:t>Regression Modeling for Inferential Statistics using Excel:</a:t>
            </a:r>
          </a:p>
        </p:txBody>
      </p:sp>
      <p:sp>
        <p:nvSpPr>
          <p:cNvPr id="5" name="Rectangle 4">
            <a:extLst>
              <a:ext uri="{FF2B5EF4-FFF2-40B4-BE49-F238E27FC236}">
                <a16:creationId xmlns:a16="http://schemas.microsoft.com/office/drawing/2014/main" id="{73C6666D-92CB-E2ED-9032-A7074946E2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E9E32DB-EF37-F7AD-FC46-8B0B00C12C8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21</a:t>
            </a:r>
          </a:p>
        </p:txBody>
      </p:sp>
      <p:sp>
        <p:nvSpPr>
          <p:cNvPr id="48" name="TextBox 47">
            <a:extLst>
              <a:ext uri="{FF2B5EF4-FFF2-40B4-BE49-F238E27FC236}">
                <a16:creationId xmlns:a16="http://schemas.microsoft.com/office/drawing/2014/main" id="{8C962AC1-C128-441B-C4A2-76FD03B4EC62}"/>
              </a:ext>
            </a:extLst>
          </p:cNvPr>
          <p:cNvSpPr txBox="1"/>
          <p:nvPr/>
        </p:nvSpPr>
        <p:spPr>
          <a:xfrm>
            <a:off x="708692" y="2082996"/>
            <a:ext cx="10812720" cy="880369"/>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555FCE4F-AF97-B75B-17DB-9A11AFB0A5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BE2DAC2-0FD0-2E92-1167-96C60477EBF3}"/>
              </a:ext>
            </a:extLst>
          </p:cNvPr>
          <p:cNvSpPr txBox="1"/>
          <p:nvPr/>
        </p:nvSpPr>
        <p:spPr>
          <a:xfrm>
            <a:off x="8249055" y="2523180"/>
            <a:ext cx="2976664" cy="1477328"/>
          </a:xfrm>
          <a:prstGeom prst="rect">
            <a:avLst/>
          </a:prstGeom>
          <a:noFill/>
        </p:spPr>
        <p:txBody>
          <a:bodyPr wrap="square" rtlCol="0">
            <a:spAutoFit/>
          </a:bodyPr>
          <a:lstStyle/>
          <a:p>
            <a:pPr algn="just"/>
            <a:r>
              <a:rPr lang="en-US" dirty="0"/>
              <a:t>On the right pane, select the </a:t>
            </a:r>
            <a:r>
              <a:rPr lang="en-US" b="1" dirty="0"/>
              <a:t>Linear</a:t>
            </a:r>
            <a:r>
              <a:rPr lang="en-US" dirty="0"/>
              <a:t> trendline shape and, optionally, check </a:t>
            </a:r>
            <a:r>
              <a:rPr lang="en-US" b="1" dirty="0"/>
              <a:t>Display Equation on Chart </a:t>
            </a:r>
            <a:r>
              <a:rPr lang="en-US" dirty="0"/>
              <a:t>to get your regression formula: </a:t>
            </a:r>
            <a:endParaRPr lang="en-US" dirty="0">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EF326A7B-7733-3B30-2CB2-2E971474C2AC}"/>
              </a:ext>
            </a:extLst>
          </p:cNvPr>
          <p:cNvPicPr>
            <a:picLocks noChangeAspect="1"/>
          </p:cNvPicPr>
          <p:nvPr/>
        </p:nvPicPr>
        <p:blipFill>
          <a:blip r:embed="rId3"/>
          <a:stretch>
            <a:fillRect/>
          </a:stretch>
        </p:blipFill>
        <p:spPr>
          <a:xfrm>
            <a:off x="2984871" y="1738765"/>
            <a:ext cx="2550167" cy="4055354"/>
          </a:xfrm>
          <a:prstGeom prst="rect">
            <a:avLst/>
          </a:prstGeom>
        </p:spPr>
      </p:pic>
    </p:spTree>
    <p:extLst>
      <p:ext uri="{BB962C8B-B14F-4D97-AF65-F5344CB8AC3E}">
        <p14:creationId xmlns:p14="http://schemas.microsoft.com/office/powerpoint/2010/main" val="1329179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078726-90D7-0361-F688-CE43716D84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F8DC31-C0F3-4E7B-9ED0-31E7207FB4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Click </a:t>
            </a:r>
            <a:r>
              <a:rPr lang="en-US" i="1"/>
              <a:t>OK</a:t>
            </a:r>
            <a:r>
              <a:rPr lang="en-US"/>
              <a:t> and observe the regression analysis output created by Excel.</a:t>
            </a:r>
            <a:endParaRPr lang="en-US" dirty="0"/>
          </a:p>
        </p:txBody>
      </p:sp>
      <p:sp>
        <p:nvSpPr>
          <p:cNvPr id="3" name="TextBox 2">
            <a:extLst>
              <a:ext uri="{FF2B5EF4-FFF2-40B4-BE49-F238E27FC236}">
                <a16:creationId xmlns:a16="http://schemas.microsoft.com/office/drawing/2014/main" id="{6DA394D6-179E-2E91-6002-FB29266E7C46}"/>
              </a:ext>
            </a:extLst>
          </p:cNvPr>
          <p:cNvSpPr txBox="1"/>
          <p:nvPr/>
        </p:nvSpPr>
        <p:spPr>
          <a:xfrm>
            <a:off x="2346762" y="577499"/>
            <a:ext cx="6447041" cy="1107996"/>
          </a:xfrm>
          <a:prstGeom prst="rect">
            <a:avLst/>
          </a:prstGeom>
          <a:noFill/>
        </p:spPr>
        <p:txBody>
          <a:bodyPr wrap="square" rtlCol="0">
            <a:spAutoFit/>
          </a:bodyPr>
          <a:lstStyle/>
          <a:p>
            <a:endParaRPr lang="en-US" dirty="0"/>
          </a:p>
          <a:p>
            <a:r>
              <a:rPr lang="en-US" sz="2400" b="1" dirty="0"/>
              <a:t>Regression Modeling for Inferential Statistics using Excel:</a:t>
            </a:r>
          </a:p>
        </p:txBody>
      </p:sp>
      <p:sp>
        <p:nvSpPr>
          <p:cNvPr id="5" name="Rectangle 4">
            <a:extLst>
              <a:ext uri="{FF2B5EF4-FFF2-40B4-BE49-F238E27FC236}">
                <a16:creationId xmlns:a16="http://schemas.microsoft.com/office/drawing/2014/main" id="{08CDF9FF-E261-020D-F77D-7B6503EF39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F40030A-FAF5-1D08-5D93-D85E715337C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22</a:t>
            </a:r>
          </a:p>
        </p:txBody>
      </p:sp>
      <p:sp>
        <p:nvSpPr>
          <p:cNvPr id="48" name="TextBox 47">
            <a:extLst>
              <a:ext uri="{FF2B5EF4-FFF2-40B4-BE49-F238E27FC236}">
                <a16:creationId xmlns:a16="http://schemas.microsoft.com/office/drawing/2014/main" id="{B9A65BF2-6406-A2EB-EA5F-086C93AC1D68}"/>
              </a:ext>
            </a:extLst>
          </p:cNvPr>
          <p:cNvSpPr txBox="1"/>
          <p:nvPr/>
        </p:nvSpPr>
        <p:spPr>
          <a:xfrm>
            <a:off x="708692" y="2082996"/>
            <a:ext cx="10812720" cy="880369"/>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5908FAE4-13DD-0454-C937-19D6669210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E34B8936-907D-24F1-D39A-05841828860C}"/>
              </a:ext>
            </a:extLst>
          </p:cNvPr>
          <p:cNvPicPr>
            <a:picLocks noChangeAspect="1"/>
          </p:cNvPicPr>
          <p:nvPr/>
        </p:nvPicPr>
        <p:blipFill>
          <a:blip r:embed="rId3"/>
          <a:stretch>
            <a:fillRect/>
          </a:stretch>
        </p:blipFill>
        <p:spPr>
          <a:xfrm>
            <a:off x="2358381" y="1779182"/>
            <a:ext cx="6024841" cy="4238625"/>
          </a:xfrm>
          <a:prstGeom prst="rect">
            <a:avLst/>
          </a:prstGeom>
        </p:spPr>
      </p:pic>
      <p:sp>
        <p:nvSpPr>
          <p:cNvPr id="9" name="TextBox 8">
            <a:extLst>
              <a:ext uri="{FF2B5EF4-FFF2-40B4-BE49-F238E27FC236}">
                <a16:creationId xmlns:a16="http://schemas.microsoft.com/office/drawing/2014/main" id="{39A8E8FE-B5FD-A5E2-187E-B90FCE857931}"/>
              </a:ext>
            </a:extLst>
          </p:cNvPr>
          <p:cNvSpPr txBox="1"/>
          <p:nvPr/>
        </p:nvSpPr>
        <p:spPr>
          <a:xfrm>
            <a:off x="8474634" y="2056624"/>
            <a:ext cx="2731630" cy="2308324"/>
          </a:xfrm>
          <a:prstGeom prst="rect">
            <a:avLst/>
          </a:prstGeom>
          <a:noFill/>
        </p:spPr>
        <p:txBody>
          <a:bodyPr wrap="square" rtlCol="0">
            <a:spAutoFit/>
          </a:bodyPr>
          <a:lstStyle/>
          <a:p>
            <a:pPr algn="just"/>
            <a:r>
              <a:rPr lang="en-US" dirty="0"/>
              <a:t>You may want to make a few more improvements:</a:t>
            </a:r>
          </a:p>
          <a:p>
            <a:pPr algn="just"/>
            <a:r>
              <a:rPr lang="en-US" dirty="0">
                <a:solidFill>
                  <a:srgbClr val="C00000"/>
                </a:solidFill>
              </a:rPr>
              <a:t>Drag the equation </a:t>
            </a:r>
            <a:r>
              <a:rPr lang="en-US" dirty="0"/>
              <a:t>wherever you see fit.</a:t>
            </a:r>
          </a:p>
          <a:p>
            <a:pPr algn="just"/>
            <a:r>
              <a:rPr lang="en-US" dirty="0"/>
              <a:t>Add </a:t>
            </a:r>
            <a:r>
              <a:rPr lang="en-US" dirty="0">
                <a:solidFill>
                  <a:srgbClr val="C00000"/>
                </a:solidFill>
              </a:rPr>
              <a:t>axes titles (</a:t>
            </a:r>
            <a:r>
              <a:rPr lang="en-US" i="1" dirty="0">
                <a:solidFill>
                  <a:srgbClr val="C00000"/>
                </a:solidFill>
              </a:rPr>
              <a:t>Chart Elements</a:t>
            </a:r>
            <a:r>
              <a:rPr lang="en-US" dirty="0">
                <a:solidFill>
                  <a:srgbClr val="C00000"/>
                </a:solidFill>
              </a:rPr>
              <a:t> button &gt; </a:t>
            </a:r>
            <a:r>
              <a:rPr lang="en-US" i="1" dirty="0">
                <a:solidFill>
                  <a:srgbClr val="C00000"/>
                </a:solidFill>
              </a:rPr>
              <a:t>Axis Titles</a:t>
            </a:r>
            <a:r>
              <a:rPr lang="en-US" dirty="0">
                <a:solidFill>
                  <a:srgbClr val="C00000"/>
                </a:solidFill>
              </a:rPr>
              <a:t>).</a:t>
            </a:r>
          </a:p>
          <a:p>
            <a:endParaRPr lang="en-US" dirty="0"/>
          </a:p>
        </p:txBody>
      </p:sp>
    </p:spTree>
    <p:extLst>
      <p:ext uri="{BB962C8B-B14F-4D97-AF65-F5344CB8AC3E}">
        <p14:creationId xmlns:p14="http://schemas.microsoft.com/office/powerpoint/2010/main" val="1953595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3F970F-09D0-2506-E953-0396171ADC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D732AF-6CF4-76B9-3BB3-37FE3BC3F1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Click </a:t>
            </a:r>
            <a:r>
              <a:rPr lang="en-US" i="1"/>
              <a:t>OK</a:t>
            </a:r>
            <a:r>
              <a:rPr lang="en-US"/>
              <a:t> and observe the regression analysis output created by Excel.</a:t>
            </a:r>
            <a:endParaRPr lang="en-US" dirty="0"/>
          </a:p>
        </p:txBody>
      </p:sp>
      <p:sp>
        <p:nvSpPr>
          <p:cNvPr id="3" name="TextBox 2">
            <a:extLst>
              <a:ext uri="{FF2B5EF4-FFF2-40B4-BE49-F238E27FC236}">
                <a16:creationId xmlns:a16="http://schemas.microsoft.com/office/drawing/2014/main" id="{03621139-B356-C049-AF61-FE6297FFB85C}"/>
              </a:ext>
            </a:extLst>
          </p:cNvPr>
          <p:cNvSpPr txBox="1"/>
          <p:nvPr/>
        </p:nvSpPr>
        <p:spPr>
          <a:xfrm>
            <a:off x="2346764" y="987280"/>
            <a:ext cx="6447041" cy="738664"/>
          </a:xfrm>
          <a:prstGeom prst="rect">
            <a:avLst/>
          </a:prstGeom>
          <a:noFill/>
        </p:spPr>
        <p:txBody>
          <a:bodyPr wrap="square" rtlCol="0">
            <a:spAutoFit/>
          </a:bodyPr>
          <a:lstStyle/>
          <a:p>
            <a:endParaRPr lang="en-US" dirty="0"/>
          </a:p>
          <a:p>
            <a:r>
              <a:rPr lang="en-US" sz="2400" b="1" dirty="0"/>
              <a:t>Business Reporting:</a:t>
            </a:r>
            <a:endParaRPr lang="en-US" sz="3200" b="1" dirty="0"/>
          </a:p>
        </p:txBody>
      </p:sp>
      <p:sp>
        <p:nvSpPr>
          <p:cNvPr id="5" name="Rectangle 4">
            <a:extLst>
              <a:ext uri="{FF2B5EF4-FFF2-40B4-BE49-F238E27FC236}">
                <a16:creationId xmlns:a16="http://schemas.microsoft.com/office/drawing/2014/main" id="{976834F2-61A3-BDC9-3893-9157A42391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2876A41-BFFE-2AEB-D27F-3A4067BFC6D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23</a:t>
            </a:r>
          </a:p>
        </p:txBody>
      </p:sp>
      <p:sp>
        <p:nvSpPr>
          <p:cNvPr id="48" name="TextBox 47">
            <a:extLst>
              <a:ext uri="{FF2B5EF4-FFF2-40B4-BE49-F238E27FC236}">
                <a16:creationId xmlns:a16="http://schemas.microsoft.com/office/drawing/2014/main" id="{3D363971-BE61-FABD-8A6A-987D9475C9A4}"/>
              </a:ext>
            </a:extLst>
          </p:cNvPr>
          <p:cNvSpPr txBox="1"/>
          <p:nvPr/>
        </p:nvSpPr>
        <p:spPr>
          <a:xfrm>
            <a:off x="708692" y="2082996"/>
            <a:ext cx="10721308" cy="4162161"/>
          </a:xfrm>
          <a:prstGeom prst="rect">
            <a:avLst/>
          </a:prstGeom>
          <a:noFill/>
        </p:spPr>
        <p:txBody>
          <a:bodyPr wrap="square" rtlCol="0">
            <a:spAutoFit/>
          </a:bodyPr>
          <a:lstStyle/>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rPr>
              <a:t>Decision makers </a:t>
            </a:r>
            <a:r>
              <a:rPr lang="en-US" dirty="0">
                <a:latin typeface="Times New Roman" panose="02020603050405020304" pitchFamily="18" charset="0"/>
                <a:cs typeface="Times New Roman" panose="02020603050405020304" pitchFamily="18" charset="0"/>
              </a:rPr>
              <a:t>are in need of </a:t>
            </a:r>
            <a:r>
              <a:rPr lang="en-US" dirty="0">
                <a:solidFill>
                  <a:srgbClr val="C00000"/>
                </a:solidFill>
                <a:latin typeface="Times New Roman" panose="02020603050405020304" pitchFamily="18" charset="0"/>
                <a:cs typeface="Times New Roman" panose="02020603050405020304" pitchFamily="18" charset="0"/>
              </a:rPr>
              <a:t>information to make accurate and timely decisions</a:t>
            </a:r>
            <a:r>
              <a:rPr lang="en-US" dirty="0">
                <a:latin typeface="Times New Roman" panose="02020603050405020304" pitchFamily="18" charset="0"/>
                <a:cs typeface="Times New Roman" panose="02020603050405020304" pitchFamily="18" charset="0"/>
              </a:rPr>
              <a:t>. Information is essentially the contextualization of data. In addition to statistical means that were explained in the previous section. The information is usually provided to the decision makers in the form of a written report (digital or on paper), although it can also be provided orally. </a:t>
            </a:r>
          </a:p>
          <a:p>
            <a:pPr algn="just">
              <a:lnSpc>
                <a:spcPct val="150000"/>
              </a:lnSpc>
            </a:pPr>
            <a:r>
              <a:rPr lang="en-US" dirty="0">
                <a:latin typeface="Times New Roman" panose="02020603050405020304" pitchFamily="18" charset="0"/>
                <a:cs typeface="Times New Roman" panose="02020603050405020304" pitchFamily="18" charset="0"/>
              </a:rPr>
              <a:t>Simply put, </a:t>
            </a:r>
            <a:r>
              <a:rPr lang="en-US" dirty="0">
                <a:solidFill>
                  <a:srgbClr val="C00000"/>
                </a:solidFill>
                <a:latin typeface="Times New Roman" panose="02020603050405020304" pitchFamily="18" charset="0"/>
                <a:cs typeface="Times New Roman" panose="02020603050405020304" pitchFamily="18" charset="0"/>
              </a:rPr>
              <a:t>a report is any communication artifact prepared with the specific intention of conveying information </a:t>
            </a:r>
            <a:r>
              <a:rPr lang="en-US" dirty="0">
                <a:latin typeface="Times New Roman" panose="02020603050405020304" pitchFamily="18" charset="0"/>
                <a:cs typeface="Times New Roman" panose="02020603050405020304" pitchFamily="18" charset="0"/>
              </a:rPr>
              <a:t>in a digestible form to whoever needs it, whenever and wherever they may need it. </a:t>
            </a:r>
          </a:p>
          <a:p>
            <a:pPr algn="just">
              <a:lnSpc>
                <a:spcPct val="150000"/>
              </a:lnSpc>
            </a:pPr>
            <a:r>
              <a:rPr lang="en-US" dirty="0">
                <a:latin typeface="Times New Roman" panose="02020603050405020304" pitchFamily="18" charset="0"/>
                <a:cs typeface="Times New Roman" panose="02020603050405020304" pitchFamily="18" charset="0"/>
              </a:rPr>
              <a:t>It is usually </a:t>
            </a:r>
            <a:r>
              <a:rPr lang="en-US" dirty="0">
                <a:solidFill>
                  <a:srgbClr val="C00000"/>
                </a:solidFill>
                <a:latin typeface="Times New Roman" panose="02020603050405020304" pitchFamily="18" charset="0"/>
                <a:cs typeface="Times New Roman" panose="02020603050405020304" pitchFamily="18" charset="0"/>
              </a:rPr>
              <a:t>a document that contains information (usually driven from data) organized in a narrative</a:t>
            </a:r>
            <a:r>
              <a:rPr lang="en-US" dirty="0">
                <a:latin typeface="Times New Roman" panose="02020603050405020304" pitchFamily="18" charset="0"/>
                <a:cs typeface="Times New Roman" panose="02020603050405020304" pitchFamily="18" charset="0"/>
              </a:rPr>
              <a:t>, graphic, and/or tabular form, prepared periodically (recurring) or on an as-needed (ad hoc) basis, referring to specific</a:t>
            </a:r>
          </a:p>
          <a:p>
            <a:pPr algn="just">
              <a:lnSpc>
                <a:spcPct val="150000"/>
              </a:lnSpc>
            </a:pPr>
            <a:r>
              <a:rPr lang="en-US" dirty="0">
                <a:latin typeface="Times New Roman" panose="02020603050405020304" pitchFamily="18" charset="0"/>
                <a:cs typeface="Times New Roman" panose="02020603050405020304" pitchFamily="18" charset="0"/>
              </a:rPr>
              <a:t>time periods, events, occurrences, or subjects. </a:t>
            </a:r>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8B6B842-C774-9B0D-5CB0-399E70EB17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37512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0C3957-ED7C-B323-FEE3-E4675D4F95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B47B30-F2D7-87C7-03B8-F3DDCF5696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Click </a:t>
            </a:r>
            <a:r>
              <a:rPr lang="en-US" i="1"/>
              <a:t>OK</a:t>
            </a:r>
            <a:r>
              <a:rPr lang="en-US"/>
              <a:t> and observe the regression analysis output created by Excel.</a:t>
            </a:r>
            <a:endParaRPr lang="en-US" dirty="0"/>
          </a:p>
        </p:txBody>
      </p:sp>
      <p:sp>
        <p:nvSpPr>
          <p:cNvPr id="3" name="TextBox 2">
            <a:extLst>
              <a:ext uri="{FF2B5EF4-FFF2-40B4-BE49-F238E27FC236}">
                <a16:creationId xmlns:a16="http://schemas.microsoft.com/office/drawing/2014/main" id="{B2E227AF-3CE2-58B6-029D-9C3DD3DE88CA}"/>
              </a:ext>
            </a:extLst>
          </p:cNvPr>
          <p:cNvSpPr txBox="1"/>
          <p:nvPr/>
        </p:nvSpPr>
        <p:spPr>
          <a:xfrm>
            <a:off x="2346764" y="987280"/>
            <a:ext cx="6447041" cy="738664"/>
          </a:xfrm>
          <a:prstGeom prst="rect">
            <a:avLst/>
          </a:prstGeom>
          <a:noFill/>
        </p:spPr>
        <p:txBody>
          <a:bodyPr wrap="square" rtlCol="0">
            <a:spAutoFit/>
          </a:bodyPr>
          <a:lstStyle/>
          <a:p>
            <a:endParaRPr lang="en-US" dirty="0"/>
          </a:p>
          <a:p>
            <a:r>
              <a:rPr lang="en-US" sz="2400" b="1" dirty="0"/>
              <a:t>Business Reporting:</a:t>
            </a:r>
            <a:endParaRPr lang="en-US" sz="3200" b="1" dirty="0"/>
          </a:p>
        </p:txBody>
      </p:sp>
      <p:sp>
        <p:nvSpPr>
          <p:cNvPr id="5" name="Rectangle 4">
            <a:extLst>
              <a:ext uri="{FF2B5EF4-FFF2-40B4-BE49-F238E27FC236}">
                <a16:creationId xmlns:a16="http://schemas.microsoft.com/office/drawing/2014/main" id="{BC575248-0B5B-00F5-7FF0-49D8DAB9B5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E9C9FD-7F46-0AB2-2CF6-2AD09A3E56E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24</a:t>
            </a:r>
          </a:p>
        </p:txBody>
      </p:sp>
      <p:sp>
        <p:nvSpPr>
          <p:cNvPr id="48" name="TextBox 47">
            <a:extLst>
              <a:ext uri="{FF2B5EF4-FFF2-40B4-BE49-F238E27FC236}">
                <a16:creationId xmlns:a16="http://schemas.microsoft.com/office/drawing/2014/main" id="{D22CD663-7B6D-90F6-6B63-5B24C7AD7E52}"/>
              </a:ext>
            </a:extLst>
          </p:cNvPr>
          <p:cNvSpPr txBox="1"/>
          <p:nvPr/>
        </p:nvSpPr>
        <p:spPr>
          <a:xfrm>
            <a:off x="762000" y="2019969"/>
            <a:ext cx="10668000" cy="3782061"/>
          </a:xfrm>
          <a:prstGeom prst="rect">
            <a:avLst/>
          </a:prstGeom>
          <a:noFill/>
        </p:spPr>
        <p:txBody>
          <a:bodyPr wrap="square" rtlCol="0">
            <a:spAutoFit/>
          </a:bodyPr>
          <a:lstStyle/>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rPr>
              <a:t>Business reports </a:t>
            </a:r>
            <a:r>
              <a:rPr lang="en-US" dirty="0">
                <a:latin typeface="Times New Roman" panose="02020603050405020304" pitchFamily="18" charset="0"/>
                <a:cs typeface="Times New Roman" panose="02020603050405020304" pitchFamily="18" charset="0"/>
              </a:rPr>
              <a:t>can fulfill many different (but often related) functions. Here are a few of the most prevailing ones:</a:t>
            </a:r>
          </a:p>
          <a:p>
            <a:pPr algn="just">
              <a:lnSpc>
                <a:spcPct val="150000"/>
              </a:lnSpc>
            </a:pPr>
            <a:r>
              <a:rPr lang="en-US" dirty="0">
                <a:latin typeface="Times New Roman" panose="02020603050405020304" pitchFamily="18" charset="0"/>
                <a:cs typeface="Times New Roman" panose="02020603050405020304" pitchFamily="18" charset="0"/>
              </a:rPr>
              <a:t>• </a:t>
            </a:r>
            <a:r>
              <a:rPr lang="en-US" dirty="0">
                <a:solidFill>
                  <a:srgbClr val="C00000"/>
                </a:solidFill>
                <a:latin typeface="Times New Roman" panose="02020603050405020304" pitchFamily="18" charset="0"/>
                <a:cs typeface="Times New Roman" panose="02020603050405020304" pitchFamily="18" charset="0"/>
              </a:rPr>
              <a:t>To ensure that all departments are functioning properly</a:t>
            </a:r>
          </a:p>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rPr>
              <a:t>• To provide information</a:t>
            </a:r>
          </a:p>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rPr>
              <a:t>• To provide the results of an analysis</a:t>
            </a:r>
          </a:p>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rPr>
              <a:t>Business reporting </a:t>
            </a:r>
            <a:r>
              <a:rPr lang="en-US" dirty="0">
                <a:latin typeface="Times New Roman" panose="02020603050405020304" pitchFamily="18" charset="0"/>
                <a:cs typeface="Times New Roman" panose="02020603050405020304" pitchFamily="18" charset="0"/>
              </a:rPr>
              <a:t>(also called BI) is an </a:t>
            </a:r>
            <a:r>
              <a:rPr lang="en-US" dirty="0">
                <a:solidFill>
                  <a:srgbClr val="C00000"/>
                </a:solidFill>
                <a:latin typeface="Times New Roman" panose="02020603050405020304" pitchFamily="18" charset="0"/>
                <a:cs typeface="Times New Roman" panose="02020603050405020304" pitchFamily="18" charset="0"/>
              </a:rPr>
              <a:t>essential part of the larger drive toward improved, evidence-based, optimal managerial decision making.</a:t>
            </a:r>
            <a:r>
              <a:rPr lang="en-US" dirty="0">
                <a:latin typeface="Times New Roman" panose="02020603050405020304" pitchFamily="18" charset="0"/>
                <a:cs typeface="Times New Roman" panose="02020603050405020304" pitchFamily="18" charset="0"/>
              </a:rPr>
              <a:t> The </a:t>
            </a:r>
            <a:r>
              <a:rPr lang="en-US" dirty="0">
                <a:solidFill>
                  <a:srgbClr val="C00000"/>
                </a:solidFill>
                <a:latin typeface="Times New Roman" panose="02020603050405020304" pitchFamily="18" charset="0"/>
                <a:cs typeface="Times New Roman" panose="02020603050405020304" pitchFamily="18" charset="0"/>
              </a:rPr>
              <a:t>foundation of these business reports is various sources of data coming </a:t>
            </a:r>
            <a:r>
              <a:rPr lang="en-US" dirty="0">
                <a:latin typeface="Times New Roman" panose="02020603050405020304" pitchFamily="18" charset="0"/>
                <a:cs typeface="Times New Roman" panose="02020603050405020304" pitchFamily="18" charset="0"/>
              </a:rPr>
              <a:t>from both inside and outside the organization .</a:t>
            </a:r>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732BD5F-0E02-2C2F-EC40-ADF3C14BD9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1971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5538E1-1087-D931-078C-ED3F320773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048CB2-C33F-031F-D067-23E53D8C88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Click </a:t>
            </a:r>
            <a:r>
              <a:rPr lang="en-US" i="1"/>
              <a:t>OK</a:t>
            </a:r>
            <a:r>
              <a:rPr lang="en-US"/>
              <a:t> and observe the regression analysis output created by Excel.</a:t>
            </a:r>
            <a:endParaRPr lang="en-US" dirty="0"/>
          </a:p>
        </p:txBody>
      </p:sp>
      <p:sp>
        <p:nvSpPr>
          <p:cNvPr id="3" name="TextBox 2">
            <a:extLst>
              <a:ext uri="{FF2B5EF4-FFF2-40B4-BE49-F238E27FC236}">
                <a16:creationId xmlns:a16="http://schemas.microsoft.com/office/drawing/2014/main" id="{8E5CF4AA-4F0A-3DC3-BF47-221AF8F14EAD}"/>
              </a:ext>
            </a:extLst>
          </p:cNvPr>
          <p:cNvSpPr txBox="1"/>
          <p:nvPr/>
        </p:nvSpPr>
        <p:spPr>
          <a:xfrm>
            <a:off x="2346764" y="987280"/>
            <a:ext cx="6447041" cy="738664"/>
          </a:xfrm>
          <a:prstGeom prst="rect">
            <a:avLst/>
          </a:prstGeom>
          <a:noFill/>
        </p:spPr>
        <p:txBody>
          <a:bodyPr wrap="square" rtlCol="0">
            <a:spAutoFit/>
          </a:bodyPr>
          <a:lstStyle/>
          <a:p>
            <a:endParaRPr lang="en-US" dirty="0"/>
          </a:p>
          <a:p>
            <a:r>
              <a:rPr lang="en-US" sz="2400" b="1" dirty="0"/>
              <a:t>Business Reporting:</a:t>
            </a:r>
            <a:endParaRPr lang="en-US" sz="3200" b="1" dirty="0"/>
          </a:p>
        </p:txBody>
      </p:sp>
      <p:sp>
        <p:nvSpPr>
          <p:cNvPr id="5" name="Rectangle 4">
            <a:extLst>
              <a:ext uri="{FF2B5EF4-FFF2-40B4-BE49-F238E27FC236}">
                <a16:creationId xmlns:a16="http://schemas.microsoft.com/office/drawing/2014/main" id="{7CA051EA-F9E3-EB80-575A-90FE151B61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A54BD0D-312D-9121-AE2F-151C7245E5FB}"/>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25</a:t>
            </a:r>
          </a:p>
        </p:txBody>
      </p:sp>
      <p:pic>
        <p:nvPicPr>
          <p:cNvPr id="7" name="Graphic 21">
            <a:extLst>
              <a:ext uri="{FF2B5EF4-FFF2-40B4-BE49-F238E27FC236}">
                <a16:creationId xmlns:a16="http://schemas.microsoft.com/office/drawing/2014/main" id="{0959DEDF-30AB-DFD1-290B-18AD5958B0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64C2CE12-86FF-243D-0A26-9A1E5F9728E8}"/>
              </a:ext>
            </a:extLst>
          </p:cNvPr>
          <p:cNvPicPr>
            <a:picLocks noChangeAspect="1"/>
          </p:cNvPicPr>
          <p:nvPr/>
        </p:nvPicPr>
        <p:blipFill>
          <a:blip r:embed="rId3"/>
          <a:stretch>
            <a:fillRect/>
          </a:stretch>
        </p:blipFill>
        <p:spPr>
          <a:xfrm>
            <a:off x="2584405" y="1685495"/>
            <a:ext cx="6737961" cy="4267833"/>
          </a:xfrm>
          <a:prstGeom prst="rect">
            <a:avLst/>
          </a:prstGeom>
        </p:spPr>
      </p:pic>
      <p:sp>
        <p:nvSpPr>
          <p:cNvPr id="6" name="TextBox 5">
            <a:extLst>
              <a:ext uri="{FF2B5EF4-FFF2-40B4-BE49-F238E27FC236}">
                <a16:creationId xmlns:a16="http://schemas.microsoft.com/office/drawing/2014/main" id="{70DF8624-46E6-6543-513F-B202EF9408FC}"/>
              </a:ext>
            </a:extLst>
          </p:cNvPr>
          <p:cNvSpPr txBox="1"/>
          <p:nvPr/>
        </p:nvSpPr>
        <p:spPr>
          <a:xfrm>
            <a:off x="9560006" y="2898843"/>
            <a:ext cx="1694896" cy="2031325"/>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Figure 3.2 The Role of Information Reporting in Managerial Decision Making.</a:t>
            </a:r>
          </a:p>
        </p:txBody>
      </p:sp>
    </p:spTree>
    <p:extLst>
      <p:ext uri="{BB962C8B-B14F-4D97-AF65-F5344CB8AC3E}">
        <p14:creationId xmlns:p14="http://schemas.microsoft.com/office/powerpoint/2010/main" val="1539082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655CA-1E0C-623A-6532-59AA61DDB4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3A6FD9-B340-9595-8A75-46505EDBC2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Click </a:t>
            </a:r>
            <a:r>
              <a:rPr lang="en-US" i="1"/>
              <a:t>OK</a:t>
            </a:r>
            <a:r>
              <a:rPr lang="en-US"/>
              <a:t> and observe the regression analysis output created by Excel.</a:t>
            </a:r>
            <a:endParaRPr lang="en-US" dirty="0"/>
          </a:p>
        </p:txBody>
      </p:sp>
      <p:sp>
        <p:nvSpPr>
          <p:cNvPr id="3" name="TextBox 2">
            <a:extLst>
              <a:ext uri="{FF2B5EF4-FFF2-40B4-BE49-F238E27FC236}">
                <a16:creationId xmlns:a16="http://schemas.microsoft.com/office/drawing/2014/main" id="{3C08BDBC-D88A-6AB9-AE2E-641DF42C58D4}"/>
              </a:ext>
            </a:extLst>
          </p:cNvPr>
          <p:cNvSpPr txBox="1"/>
          <p:nvPr/>
        </p:nvSpPr>
        <p:spPr>
          <a:xfrm>
            <a:off x="2346764" y="987280"/>
            <a:ext cx="6447041" cy="738664"/>
          </a:xfrm>
          <a:prstGeom prst="rect">
            <a:avLst/>
          </a:prstGeom>
          <a:noFill/>
        </p:spPr>
        <p:txBody>
          <a:bodyPr wrap="square" rtlCol="0">
            <a:spAutoFit/>
          </a:bodyPr>
          <a:lstStyle/>
          <a:p>
            <a:endParaRPr lang="en-US" dirty="0"/>
          </a:p>
          <a:p>
            <a:r>
              <a:rPr lang="en-US" sz="2400" b="1" dirty="0"/>
              <a:t>Business Reporting:</a:t>
            </a:r>
            <a:endParaRPr lang="en-US" sz="3200" b="1" dirty="0"/>
          </a:p>
        </p:txBody>
      </p:sp>
      <p:sp>
        <p:nvSpPr>
          <p:cNvPr id="5" name="Rectangle 4">
            <a:extLst>
              <a:ext uri="{FF2B5EF4-FFF2-40B4-BE49-F238E27FC236}">
                <a16:creationId xmlns:a16="http://schemas.microsoft.com/office/drawing/2014/main" id="{47E5A880-5EDD-92AA-CDB8-98C8BA5D4C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08F7CED-6422-5608-1A94-36375B7B57B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26</a:t>
            </a:r>
          </a:p>
        </p:txBody>
      </p:sp>
      <p:sp>
        <p:nvSpPr>
          <p:cNvPr id="48" name="TextBox 47">
            <a:extLst>
              <a:ext uri="{FF2B5EF4-FFF2-40B4-BE49-F238E27FC236}">
                <a16:creationId xmlns:a16="http://schemas.microsoft.com/office/drawing/2014/main" id="{9D15AAE6-6E4E-3E3D-B1A0-B28893EE28BB}"/>
              </a:ext>
            </a:extLst>
          </p:cNvPr>
          <p:cNvSpPr txBox="1"/>
          <p:nvPr/>
        </p:nvSpPr>
        <p:spPr>
          <a:xfrm>
            <a:off x="762000" y="2019969"/>
            <a:ext cx="10812720" cy="3228063"/>
          </a:xfrm>
          <a:prstGeom prst="rect">
            <a:avLst/>
          </a:prstGeom>
          <a:noFill/>
        </p:spPr>
        <p:txBody>
          <a:bodyPr wrap="square" rtlCol="0">
            <a:spAutoFit/>
          </a:bodyPr>
          <a:lstStyle/>
          <a:p>
            <a:pPr>
              <a:lnSpc>
                <a:spcPct val="200000"/>
              </a:lnSpc>
            </a:pPr>
            <a:r>
              <a:rPr lang="en-US" dirty="0">
                <a:latin typeface="Times New Roman" panose="02020603050405020304" pitchFamily="18" charset="0"/>
                <a:cs typeface="Times New Roman" panose="02020603050405020304" pitchFamily="18" charset="0"/>
              </a:rPr>
              <a:t>Figure 3.2 shows the continuous </a:t>
            </a:r>
            <a:r>
              <a:rPr lang="en-US" dirty="0">
                <a:solidFill>
                  <a:srgbClr val="C00000"/>
                </a:solidFill>
                <a:latin typeface="Times New Roman" panose="02020603050405020304" pitchFamily="18" charset="0"/>
                <a:cs typeface="Times New Roman" panose="02020603050405020304" pitchFamily="18" charset="0"/>
              </a:rPr>
              <a:t>cycle of data acquisition →information generation → decision making → business process management. </a:t>
            </a:r>
          </a:p>
          <a:p>
            <a:pPr>
              <a:lnSpc>
                <a:spcPct val="200000"/>
              </a:lnSpc>
            </a:pPr>
            <a:r>
              <a:rPr lang="en-US" dirty="0">
                <a:latin typeface="Times New Roman" panose="02020603050405020304" pitchFamily="18" charset="0"/>
                <a:cs typeface="Times New Roman" panose="02020603050405020304" pitchFamily="18" charset="0"/>
              </a:rPr>
              <a:t>Perhaps the most critical task in </a:t>
            </a:r>
            <a:r>
              <a:rPr lang="en-US" dirty="0">
                <a:solidFill>
                  <a:srgbClr val="C00000"/>
                </a:solidFill>
                <a:latin typeface="Times New Roman" panose="02020603050405020304" pitchFamily="18" charset="0"/>
                <a:cs typeface="Times New Roman" panose="02020603050405020304" pitchFamily="18" charset="0"/>
              </a:rPr>
              <a:t>this cyclical process is the reporting (i.e., information generation</a:t>
            </a:r>
            <a:r>
              <a:rPr lang="en-US" dirty="0">
                <a:latin typeface="Times New Roman" panose="02020603050405020304" pitchFamily="18" charset="0"/>
                <a:cs typeface="Times New Roman" panose="02020603050405020304" pitchFamily="18" charset="0"/>
              </a:rPr>
              <a:t>)— converting </a:t>
            </a:r>
            <a:r>
              <a:rPr lang="en-US" dirty="0">
                <a:solidFill>
                  <a:srgbClr val="C00000"/>
                </a:solidFill>
                <a:latin typeface="Times New Roman" panose="02020603050405020304" pitchFamily="18" charset="0"/>
                <a:cs typeface="Times New Roman" panose="02020603050405020304" pitchFamily="18" charset="0"/>
              </a:rPr>
              <a:t>data from different sources into actionable information.</a:t>
            </a:r>
          </a:p>
          <a:p>
            <a:pPr>
              <a:lnSpc>
                <a:spcPct val="200000"/>
              </a:lnSpc>
            </a:pPr>
            <a:r>
              <a:rPr lang="en-US" dirty="0">
                <a:solidFill>
                  <a:srgbClr val="C00000"/>
                </a:solidFill>
                <a:latin typeface="Times New Roman" panose="02020603050405020304" pitchFamily="18" charset="0"/>
                <a:cs typeface="Times New Roman" panose="02020603050405020304" pitchFamily="18" charset="0"/>
              </a:rPr>
              <a:t>Key to any successful report are clarity, brevity, completeness, and correctness.</a:t>
            </a:r>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93E642E-F126-B2A8-2BB0-40B7E58018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45199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0012F-8C25-127A-1E67-B71AFC232A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3A0C3B-D5B9-153E-C117-1057E4BBB209}"/>
              </a:ext>
            </a:extLst>
          </p:cNvPr>
          <p:cNvSpPr/>
          <p:nvPr/>
        </p:nvSpPr>
        <p:spPr>
          <a:xfrm>
            <a:off x="617280" y="19421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Click </a:t>
            </a:r>
            <a:r>
              <a:rPr lang="en-US" i="1"/>
              <a:t>OK</a:t>
            </a:r>
            <a:r>
              <a:rPr lang="en-US"/>
              <a:t> and observe the regression analysis output created by Excel.</a:t>
            </a:r>
            <a:endParaRPr lang="en-US" dirty="0"/>
          </a:p>
        </p:txBody>
      </p:sp>
      <p:sp>
        <p:nvSpPr>
          <p:cNvPr id="3" name="TextBox 2">
            <a:extLst>
              <a:ext uri="{FF2B5EF4-FFF2-40B4-BE49-F238E27FC236}">
                <a16:creationId xmlns:a16="http://schemas.microsoft.com/office/drawing/2014/main" id="{B93853C3-5787-4CA9-A958-297E5E919F54}"/>
              </a:ext>
            </a:extLst>
          </p:cNvPr>
          <p:cNvSpPr txBox="1"/>
          <p:nvPr/>
        </p:nvSpPr>
        <p:spPr>
          <a:xfrm>
            <a:off x="2346764" y="987280"/>
            <a:ext cx="6447041" cy="738664"/>
          </a:xfrm>
          <a:prstGeom prst="rect">
            <a:avLst/>
          </a:prstGeom>
          <a:noFill/>
        </p:spPr>
        <p:txBody>
          <a:bodyPr wrap="square" rtlCol="0">
            <a:spAutoFit/>
          </a:bodyPr>
          <a:lstStyle/>
          <a:p>
            <a:endParaRPr lang="en-US" dirty="0"/>
          </a:p>
          <a:p>
            <a:r>
              <a:rPr lang="en-US" sz="2400" b="1" dirty="0"/>
              <a:t>Business Reporting:</a:t>
            </a:r>
            <a:endParaRPr lang="en-US" sz="3200" b="1" dirty="0"/>
          </a:p>
        </p:txBody>
      </p:sp>
      <p:sp>
        <p:nvSpPr>
          <p:cNvPr id="5" name="Rectangle 4">
            <a:extLst>
              <a:ext uri="{FF2B5EF4-FFF2-40B4-BE49-F238E27FC236}">
                <a16:creationId xmlns:a16="http://schemas.microsoft.com/office/drawing/2014/main" id="{26426299-A7C8-3EAB-C7F4-AFA5C3CBCC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672C255-9760-B2BB-5673-96E19D916668}"/>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27</a:t>
            </a:r>
          </a:p>
        </p:txBody>
      </p:sp>
      <p:sp>
        <p:nvSpPr>
          <p:cNvPr id="48" name="TextBox 47">
            <a:extLst>
              <a:ext uri="{FF2B5EF4-FFF2-40B4-BE49-F238E27FC236}">
                <a16:creationId xmlns:a16="http://schemas.microsoft.com/office/drawing/2014/main" id="{E63A2AC8-D694-F339-08F6-97A958EB95F7}"/>
              </a:ext>
            </a:extLst>
          </p:cNvPr>
          <p:cNvSpPr txBox="1"/>
          <p:nvPr/>
        </p:nvSpPr>
        <p:spPr>
          <a:xfrm>
            <a:off x="762000" y="2019969"/>
            <a:ext cx="10668000" cy="4613058"/>
          </a:xfrm>
          <a:prstGeom prst="rect">
            <a:avLst/>
          </a:prstGeom>
          <a:noFill/>
        </p:spPr>
        <p:txBody>
          <a:bodyPr wrap="square" rtlCol="0">
            <a:spAutoFit/>
          </a:bodyPr>
          <a:lstStyle/>
          <a:p>
            <a:pPr algn="just">
              <a:lnSpc>
                <a:spcPct val="150000"/>
              </a:lnSpc>
            </a:pPr>
            <a:r>
              <a:rPr lang="en-US" dirty="0">
                <a:latin typeface="Times New Roman" panose="02020603050405020304" pitchFamily="18" charset="0"/>
                <a:cs typeface="Times New Roman" panose="02020603050405020304" pitchFamily="18" charset="0"/>
              </a:rPr>
              <a:t>Even though there are a wide variety of business reports, the ones that are often used for managerial purposes can be grouped into </a:t>
            </a:r>
            <a:r>
              <a:rPr lang="en-US" dirty="0">
                <a:solidFill>
                  <a:srgbClr val="C00000"/>
                </a:solidFill>
                <a:latin typeface="Times New Roman" panose="02020603050405020304" pitchFamily="18" charset="0"/>
                <a:cs typeface="Times New Roman" panose="02020603050405020304" pitchFamily="18" charset="0"/>
              </a:rPr>
              <a:t>two major categories:</a:t>
            </a:r>
          </a:p>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rPr>
              <a:t>Metric Management Reports: </a:t>
            </a:r>
            <a:r>
              <a:rPr lang="en-US" dirty="0">
                <a:latin typeface="Times New Roman" panose="02020603050405020304" pitchFamily="18" charset="0"/>
                <a:cs typeface="Times New Roman" panose="02020603050405020304" pitchFamily="18" charset="0"/>
              </a:rPr>
              <a:t>In many organizations, </a:t>
            </a:r>
            <a:r>
              <a:rPr lang="en-US" dirty="0">
                <a:solidFill>
                  <a:srgbClr val="C00000"/>
                </a:solidFill>
                <a:latin typeface="Times New Roman" panose="02020603050405020304" pitchFamily="18" charset="0"/>
                <a:cs typeface="Times New Roman" panose="02020603050405020304" pitchFamily="18" charset="0"/>
              </a:rPr>
              <a:t>business performance is managed through outcome-oriented metrics. </a:t>
            </a:r>
            <a:r>
              <a:rPr lang="en-US" dirty="0">
                <a:latin typeface="Times New Roman" panose="02020603050405020304" pitchFamily="18" charset="0"/>
                <a:cs typeface="Times New Roman" panose="02020603050405020304" pitchFamily="18" charset="0"/>
              </a:rPr>
              <a:t>For internal management, they are </a:t>
            </a:r>
            <a:r>
              <a:rPr lang="en-US" dirty="0">
                <a:solidFill>
                  <a:srgbClr val="C00000"/>
                </a:solidFill>
                <a:latin typeface="Times New Roman" panose="02020603050405020304" pitchFamily="18" charset="0"/>
                <a:cs typeface="Times New Roman" panose="02020603050405020304" pitchFamily="18" charset="0"/>
              </a:rPr>
              <a:t>key performance indicators (KPIs). </a:t>
            </a:r>
          </a:p>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rPr>
              <a:t>KPIs are specific, measurable </a:t>
            </a:r>
            <a:r>
              <a:rPr lang="en-US" dirty="0">
                <a:latin typeface="Times New Roman" panose="02020603050405020304" pitchFamily="18" charset="0"/>
                <a:cs typeface="Times New Roman" panose="02020603050405020304" pitchFamily="18" charset="0"/>
              </a:rPr>
              <a:t>values that indicate </a:t>
            </a:r>
            <a:r>
              <a:rPr lang="en-US" dirty="0">
                <a:solidFill>
                  <a:srgbClr val="C00000"/>
                </a:solidFill>
                <a:latin typeface="Times New Roman" panose="02020603050405020304" pitchFamily="18" charset="0"/>
                <a:cs typeface="Times New Roman" panose="02020603050405020304" pitchFamily="18" charset="0"/>
              </a:rPr>
              <a:t>how effectively a company is achieving key business objectives.</a:t>
            </a:r>
            <a:r>
              <a:rPr lang="en-US" dirty="0">
                <a:latin typeface="Times New Roman" panose="02020603050405020304" pitchFamily="18" charset="0"/>
                <a:cs typeface="Times New Roman" panose="02020603050405020304" pitchFamily="18" charset="0"/>
              </a:rPr>
              <a:t> They are a subset of metrics that matter most for tracking success.</a:t>
            </a:r>
          </a:p>
          <a:p>
            <a:pPr>
              <a:lnSpc>
                <a:spcPct val="150000"/>
              </a:lnSpc>
            </a:pPr>
            <a:r>
              <a:rPr lang="en-US" u="sng" dirty="0">
                <a:solidFill>
                  <a:srgbClr val="C00000"/>
                </a:solidFill>
                <a:latin typeface="Times New Roman" panose="02020603050405020304" pitchFamily="18" charset="0"/>
                <a:cs typeface="Times New Roman" panose="02020603050405020304" pitchFamily="18" charset="0"/>
              </a:rPr>
              <a:t>Example KPIs:</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Customer Satisfaction Score (CSAT)</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Employee Turnover Rate</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Net Profit Margin</a:t>
            </a:r>
          </a:p>
          <a:p>
            <a:pPr algn="just">
              <a:lnSpc>
                <a:spcPct val="150000"/>
              </a:lnSpc>
            </a:pPr>
            <a:endParaRPr lang="en-US" dirty="0">
              <a:solidFill>
                <a:srgbClr val="C00000"/>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FA77E6B-D521-9F45-FB55-EE8058DA01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508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67EC4-A3F7-BD91-5DE8-D5394167CA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C4DC0D-7565-8F8A-E046-606BAAC3DCF8}"/>
              </a:ext>
            </a:extLst>
          </p:cNvPr>
          <p:cNvSpPr/>
          <p:nvPr/>
        </p:nvSpPr>
        <p:spPr>
          <a:xfrm>
            <a:off x="617280" y="19421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Click </a:t>
            </a:r>
            <a:r>
              <a:rPr lang="en-US" i="1"/>
              <a:t>OK</a:t>
            </a:r>
            <a:r>
              <a:rPr lang="en-US"/>
              <a:t> and observe the regression analysis output created by Excel.</a:t>
            </a:r>
            <a:endParaRPr lang="en-US" dirty="0"/>
          </a:p>
        </p:txBody>
      </p:sp>
      <p:sp>
        <p:nvSpPr>
          <p:cNvPr id="3" name="TextBox 2">
            <a:extLst>
              <a:ext uri="{FF2B5EF4-FFF2-40B4-BE49-F238E27FC236}">
                <a16:creationId xmlns:a16="http://schemas.microsoft.com/office/drawing/2014/main" id="{DE4AA11B-FF08-8447-9BBC-B66052312B20}"/>
              </a:ext>
            </a:extLst>
          </p:cNvPr>
          <p:cNvSpPr txBox="1"/>
          <p:nvPr/>
        </p:nvSpPr>
        <p:spPr>
          <a:xfrm>
            <a:off x="2346764" y="987280"/>
            <a:ext cx="6447041" cy="738664"/>
          </a:xfrm>
          <a:prstGeom prst="rect">
            <a:avLst/>
          </a:prstGeom>
          <a:noFill/>
        </p:spPr>
        <p:txBody>
          <a:bodyPr wrap="square" rtlCol="0">
            <a:spAutoFit/>
          </a:bodyPr>
          <a:lstStyle/>
          <a:p>
            <a:endParaRPr lang="en-US" dirty="0"/>
          </a:p>
          <a:p>
            <a:r>
              <a:rPr lang="en-US" sz="2400" b="1" dirty="0"/>
              <a:t>Business Reporting:</a:t>
            </a:r>
            <a:endParaRPr lang="en-US" sz="3200" b="1" dirty="0"/>
          </a:p>
        </p:txBody>
      </p:sp>
      <p:sp>
        <p:nvSpPr>
          <p:cNvPr id="5" name="Rectangle 4">
            <a:extLst>
              <a:ext uri="{FF2B5EF4-FFF2-40B4-BE49-F238E27FC236}">
                <a16:creationId xmlns:a16="http://schemas.microsoft.com/office/drawing/2014/main" id="{97EE7709-D634-FC3E-51D6-49619B6DBA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018F792-3600-748D-1A8D-F0C25A164C9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28</a:t>
            </a:r>
          </a:p>
        </p:txBody>
      </p:sp>
      <p:sp>
        <p:nvSpPr>
          <p:cNvPr id="48" name="TextBox 47">
            <a:extLst>
              <a:ext uri="{FF2B5EF4-FFF2-40B4-BE49-F238E27FC236}">
                <a16:creationId xmlns:a16="http://schemas.microsoft.com/office/drawing/2014/main" id="{65460266-D65A-7D6B-0698-65BAB8F5742B}"/>
              </a:ext>
            </a:extLst>
          </p:cNvPr>
          <p:cNvSpPr txBox="1"/>
          <p:nvPr/>
        </p:nvSpPr>
        <p:spPr>
          <a:xfrm>
            <a:off x="762000" y="2019969"/>
            <a:ext cx="10668000" cy="3331938"/>
          </a:xfrm>
          <a:prstGeom prst="rect">
            <a:avLst/>
          </a:prstGeom>
          <a:noFill/>
        </p:spPr>
        <p:txBody>
          <a:bodyPr wrap="square" rtlCol="0">
            <a:spAutoFit/>
          </a:bodyPr>
          <a:lstStyle/>
          <a:p>
            <a:pPr algn="just">
              <a:lnSpc>
                <a:spcPct val="200000"/>
              </a:lnSpc>
            </a:pPr>
            <a:r>
              <a:rPr lang="en-US" dirty="0">
                <a:solidFill>
                  <a:srgbClr val="C00000"/>
                </a:solidFill>
                <a:latin typeface="Times New Roman" panose="02020603050405020304" pitchFamily="18" charset="0"/>
                <a:cs typeface="Times New Roman" panose="02020603050405020304" pitchFamily="18" charset="0"/>
              </a:rPr>
              <a:t>Dashboard -Type Reports: </a:t>
            </a:r>
            <a:r>
              <a:rPr lang="en-US" dirty="0">
                <a:latin typeface="Times New Roman" panose="02020603050405020304" pitchFamily="18" charset="0"/>
                <a:cs typeface="Times New Roman" panose="02020603050405020304" pitchFamily="18" charset="0"/>
              </a:rPr>
              <a:t>A popular idea in business reporting in recent years has been to present a range of different performance indicators on one page, like a dashboard in a car. </a:t>
            </a:r>
          </a:p>
          <a:p>
            <a:pPr algn="just">
              <a:lnSpc>
                <a:spcPct val="200000"/>
              </a:lnSpc>
            </a:pPr>
            <a:r>
              <a:rPr lang="en-US" dirty="0">
                <a:latin typeface="Times New Roman" panose="02020603050405020304" pitchFamily="18" charset="0"/>
                <a:cs typeface="Times New Roman" panose="02020603050405020304" pitchFamily="18" charset="0"/>
              </a:rPr>
              <a:t>Typically, </a:t>
            </a:r>
            <a:r>
              <a:rPr lang="en-US" dirty="0">
                <a:solidFill>
                  <a:srgbClr val="C00000"/>
                </a:solidFill>
                <a:latin typeface="Times New Roman" panose="02020603050405020304" pitchFamily="18" charset="0"/>
                <a:cs typeface="Times New Roman" panose="02020603050405020304" pitchFamily="18" charset="0"/>
              </a:rPr>
              <a:t>dashboard vendors would provide a set of predefined reports with static elements and fixed structure</a:t>
            </a:r>
            <a:r>
              <a:rPr lang="en-US" dirty="0">
                <a:latin typeface="Times New Roman" panose="02020603050405020304" pitchFamily="18" charset="0"/>
                <a:cs typeface="Times New Roman" panose="02020603050405020304" pitchFamily="18" charset="0"/>
              </a:rPr>
              <a:t>, but also allow for customization of the dashboard widgets, views, and set targets for various metrics. </a:t>
            </a:r>
          </a:p>
          <a:p>
            <a:pPr algn="just">
              <a:lnSpc>
                <a:spcPct val="200000"/>
              </a:lnSpc>
            </a:pPr>
            <a:r>
              <a:rPr lang="en-US" dirty="0">
                <a:latin typeface="Times New Roman" panose="02020603050405020304" pitchFamily="18" charset="0"/>
                <a:cs typeface="Times New Roman" panose="02020603050405020304" pitchFamily="18" charset="0"/>
              </a:rPr>
              <a:t>It’s common to have </a:t>
            </a:r>
            <a:r>
              <a:rPr lang="en-US" dirty="0">
                <a:solidFill>
                  <a:srgbClr val="C00000"/>
                </a:solidFill>
                <a:latin typeface="Times New Roman" panose="02020603050405020304" pitchFamily="18" charset="0"/>
                <a:cs typeface="Times New Roman" panose="02020603050405020304" pitchFamily="18" charset="0"/>
              </a:rPr>
              <a:t>color-coded traffic lights defined for performance </a:t>
            </a:r>
            <a:r>
              <a:rPr lang="en-US" dirty="0">
                <a:latin typeface="Times New Roman" panose="02020603050405020304" pitchFamily="18" charset="0"/>
                <a:cs typeface="Times New Roman" panose="02020603050405020304" pitchFamily="18" charset="0"/>
              </a:rPr>
              <a:t>(red, orange, green) to draw management’s attention to particular areas. </a:t>
            </a:r>
          </a:p>
        </p:txBody>
      </p:sp>
      <p:pic>
        <p:nvPicPr>
          <p:cNvPr id="7" name="Graphic 21">
            <a:extLst>
              <a:ext uri="{FF2B5EF4-FFF2-40B4-BE49-F238E27FC236}">
                <a16:creationId xmlns:a16="http://schemas.microsoft.com/office/drawing/2014/main" id="{0D496642-4A48-1D44-316B-EE7CE9FB6B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41145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6489E-6ACF-A436-0768-3F75B16632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4ABD3B-71B4-BB3D-FB23-2AB8AA0651DD}"/>
              </a:ext>
            </a:extLst>
          </p:cNvPr>
          <p:cNvSpPr/>
          <p:nvPr/>
        </p:nvSpPr>
        <p:spPr>
          <a:xfrm>
            <a:off x="617280" y="19421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Click </a:t>
            </a:r>
            <a:r>
              <a:rPr lang="en-US" i="1"/>
              <a:t>OK</a:t>
            </a:r>
            <a:r>
              <a:rPr lang="en-US"/>
              <a:t> and observe the regression analysis output created by Excel.</a:t>
            </a:r>
            <a:endParaRPr lang="en-US" dirty="0"/>
          </a:p>
        </p:txBody>
      </p:sp>
      <p:sp>
        <p:nvSpPr>
          <p:cNvPr id="3" name="TextBox 2">
            <a:extLst>
              <a:ext uri="{FF2B5EF4-FFF2-40B4-BE49-F238E27FC236}">
                <a16:creationId xmlns:a16="http://schemas.microsoft.com/office/drawing/2014/main" id="{BE7D8B3E-2671-E9EB-DA66-57D6FB68E9CC}"/>
              </a:ext>
            </a:extLst>
          </p:cNvPr>
          <p:cNvSpPr txBox="1"/>
          <p:nvPr/>
        </p:nvSpPr>
        <p:spPr>
          <a:xfrm>
            <a:off x="2346764" y="987280"/>
            <a:ext cx="6447041" cy="738664"/>
          </a:xfrm>
          <a:prstGeom prst="rect">
            <a:avLst/>
          </a:prstGeom>
          <a:noFill/>
        </p:spPr>
        <p:txBody>
          <a:bodyPr wrap="square" rtlCol="0">
            <a:spAutoFit/>
          </a:bodyPr>
          <a:lstStyle/>
          <a:p>
            <a:endParaRPr lang="en-US" dirty="0"/>
          </a:p>
          <a:p>
            <a:r>
              <a:rPr lang="en-US" sz="2400" b="1" dirty="0"/>
              <a:t>Business Reporting:</a:t>
            </a:r>
            <a:endParaRPr lang="en-US" sz="3200" b="1" dirty="0"/>
          </a:p>
        </p:txBody>
      </p:sp>
      <p:sp>
        <p:nvSpPr>
          <p:cNvPr id="5" name="Rectangle 4">
            <a:extLst>
              <a:ext uri="{FF2B5EF4-FFF2-40B4-BE49-F238E27FC236}">
                <a16:creationId xmlns:a16="http://schemas.microsoft.com/office/drawing/2014/main" id="{A8EAD653-A0DB-1D06-35DC-0A65C27211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2E04015-F425-2065-8FBB-C75AFA8D3A0E}"/>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29</a:t>
            </a:r>
          </a:p>
        </p:txBody>
      </p:sp>
      <p:sp>
        <p:nvSpPr>
          <p:cNvPr id="48" name="TextBox 47">
            <a:extLst>
              <a:ext uri="{FF2B5EF4-FFF2-40B4-BE49-F238E27FC236}">
                <a16:creationId xmlns:a16="http://schemas.microsoft.com/office/drawing/2014/main" id="{5D99BC9B-EEBA-9DD4-2BF6-14F3AFAE778C}"/>
              </a:ext>
            </a:extLst>
          </p:cNvPr>
          <p:cNvSpPr txBox="1"/>
          <p:nvPr/>
        </p:nvSpPr>
        <p:spPr>
          <a:xfrm>
            <a:off x="8451857" y="2871026"/>
            <a:ext cx="2978143" cy="1669944"/>
          </a:xfrm>
          <a:prstGeom prst="rect">
            <a:avLst/>
          </a:prstGeom>
          <a:noFill/>
        </p:spPr>
        <p:txBody>
          <a:bodyPr wrap="square" rtlCol="0">
            <a:spAutoFit/>
          </a:bodyPr>
          <a:lstStyle/>
          <a:p>
            <a:pPr algn="just">
              <a:lnSpc>
                <a:spcPct val="200000"/>
              </a:lnSpc>
            </a:pPr>
            <a:r>
              <a:rPr lang="en-US" dirty="0">
                <a:latin typeface="Times New Roman" panose="02020603050405020304" pitchFamily="18" charset="0"/>
                <a:cs typeface="Times New Roman" panose="02020603050405020304" pitchFamily="18" charset="0"/>
              </a:rPr>
              <a:t>Figure 3.3:</a:t>
            </a:r>
          </a:p>
          <a:p>
            <a:pPr algn="just">
              <a:lnSpc>
                <a:spcPct val="200000"/>
              </a:lnSpc>
            </a:pPr>
            <a:r>
              <a:rPr lang="en-US" dirty="0">
                <a:latin typeface="Times New Roman" panose="02020603050405020304" pitchFamily="18" charset="0"/>
                <a:cs typeface="Times New Roman" panose="02020603050405020304" pitchFamily="18" charset="0"/>
              </a:rPr>
              <a:t>Example of Dashboard -Type Reports</a:t>
            </a:r>
          </a:p>
        </p:txBody>
      </p:sp>
      <p:pic>
        <p:nvPicPr>
          <p:cNvPr id="7" name="Graphic 21">
            <a:extLst>
              <a:ext uri="{FF2B5EF4-FFF2-40B4-BE49-F238E27FC236}">
                <a16:creationId xmlns:a16="http://schemas.microsoft.com/office/drawing/2014/main" id="{D333A8FC-FCC1-9978-8C1E-B12FD2262A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CBE2FCB-4143-2A1E-7207-C6BB889DD1D7}"/>
              </a:ext>
            </a:extLst>
          </p:cNvPr>
          <p:cNvPicPr>
            <a:picLocks noChangeAspect="1"/>
          </p:cNvPicPr>
          <p:nvPr/>
        </p:nvPicPr>
        <p:blipFill>
          <a:blip r:embed="rId3"/>
          <a:stretch>
            <a:fillRect/>
          </a:stretch>
        </p:blipFill>
        <p:spPr>
          <a:xfrm>
            <a:off x="617280" y="2153280"/>
            <a:ext cx="7331312" cy="3662520"/>
          </a:xfrm>
          <a:prstGeom prst="rect">
            <a:avLst/>
          </a:prstGeom>
        </p:spPr>
      </p:pic>
    </p:spTree>
    <p:extLst>
      <p:ext uri="{BB962C8B-B14F-4D97-AF65-F5344CB8AC3E}">
        <p14:creationId xmlns:p14="http://schemas.microsoft.com/office/powerpoint/2010/main" val="2163483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EB301-E0DA-9628-EAF5-351D6824CD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0053EA-9923-9845-353F-135BBDF2FCF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27516906-6A20-69AA-EE9A-8249B74495FC}"/>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data analytics lifecycle:</a:t>
            </a:r>
          </a:p>
        </p:txBody>
      </p:sp>
      <p:sp>
        <p:nvSpPr>
          <p:cNvPr id="5" name="Rectangle 4">
            <a:extLst>
              <a:ext uri="{FF2B5EF4-FFF2-40B4-BE49-F238E27FC236}">
                <a16:creationId xmlns:a16="http://schemas.microsoft.com/office/drawing/2014/main" id="{286A64C3-610B-415C-018A-91E6A9F423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7319032-137F-E516-4079-56B1AACB1C4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30</a:t>
            </a:r>
          </a:p>
        </p:txBody>
      </p:sp>
      <p:sp>
        <p:nvSpPr>
          <p:cNvPr id="48" name="TextBox 47">
            <a:extLst>
              <a:ext uri="{FF2B5EF4-FFF2-40B4-BE49-F238E27FC236}">
                <a16:creationId xmlns:a16="http://schemas.microsoft.com/office/drawing/2014/main" id="{A29C0FF8-E435-BA7F-8BA0-4E4CBC39228F}"/>
              </a:ext>
            </a:extLst>
          </p:cNvPr>
          <p:cNvSpPr txBox="1"/>
          <p:nvPr/>
        </p:nvSpPr>
        <p:spPr>
          <a:xfrm>
            <a:off x="762000" y="1896102"/>
            <a:ext cx="10668000" cy="1295868"/>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5E815FBE-C354-3F95-7C52-2ACFB6A0AE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D85AD8D-1834-7A20-A892-B1A1E981E927}"/>
              </a:ext>
            </a:extLst>
          </p:cNvPr>
          <p:cNvPicPr>
            <a:picLocks noChangeAspect="1"/>
          </p:cNvPicPr>
          <p:nvPr/>
        </p:nvPicPr>
        <p:blipFill>
          <a:blip r:embed="rId3"/>
          <a:stretch>
            <a:fillRect/>
          </a:stretch>
        </p:blipFill>
        <p:spPr>
          <a:xfrm>
            <a:off x="1060315" y="2218316"/>
            <a:ext cx="7110919" cy="3645923"/>
          </a:xfrm>
          <a:prstGeom prst="rect">
            <a:avLst/>
          </a:prstGeom>
        </p:spPr>
      </p:pic>
      <p:sp>
        <p:nvSpPr>
          <p:cNvPr id="6" name="TextBox 5">
            <a:extLst>
              <a:ext uri="{FF2B5EF4-FFF2-40B4-BE49-F238E27FC236}">
                <a16:creationId xmlns:a16="http://schemas.microsoft.com/office/drawing/2014/main" id="{CD00D2D6-AE84-9D14-3EB8-88EE12399E1C}"/>
              </a:ext>
            </a:extLst>
          </p:cNvPr>
          <p:cNvSpPr txBox="1"/>
          <p:nvPr/>
        </p:nvSpPr>
        <p:spPr>
          <a:xfrm>
            <a:off x="9004570" y="3308890"/>
            <a:ext cx="2425430" cy="646331"/>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Figure 3.4: The data analytics lifecycle</a:t>
            </a:r>
          </a:p>
        </p:txBody>
      </p:sp>
    </p:spTree>
    <p:extLst>
      <p:ext uri="{BB962C8B-B14F-4D97-AF65-F5344CB8AC3E}">
        <p14:creationId xmlns:p14="http://schemas.microsoft.com/office/powerpoint/2010/main" val="3181393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6048B-F9DE-1B45-90C5-0E9D57DB12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3761AE-B02C-9976-234A-358841091EC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ED776CAA-EE1D-2377-F778-991CC9CCA288}"/>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data analytics lifecycle:</a:t>
            </a:r>
          </a:p>
        </p:txBody>
      </p:sp>
      <p:sp>
        <p:nvSpPr>
          <p:cNvPr id="5" name="Rectangle 4">
            <a:extLst>
              <a:ext uri="{FF2B5EF4-FFF2-40B4-BE49-F238E27FC236}">
                <a16:creationId xmlns:a16="http://schemas.microsoft.com/office/drawing/2014/main" id="{3C38BAB3-B653-C03B-86A9-A8D63C6365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1F2B865-EE59-BA12-3273-46554EE5713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31</a:t>
            </a:r>
          </a:p>
        </p:txBody>
      </p:sp>
      <p:sp>
        <p:nvSpPr>
          <p:cNvPr id="48" name="TextBox 47">
            <a:extLst>
              <a:ext uri="{FF2B5EF4-FFF2-40B4-BE49-F238E27FC236}">
                <a16:creationId xmlns:a16="http://schemas.microsoft.com/office/drawing/2014/main" id="{786D3D3E-33B0-58B5-D2CE-1839C9DBC389}"/>
              </a:ext>
            </a:extLst>
          </p:cNvPr>
          <p:cNvSpPr txBox="1"/>
          <p:nvPr/>
        </p:nvSpPr>
        <p:spPr>
          <a:xfrm>
            <a:off x="761999" y="2101396"/>
            <a:ext cx="8095382" cy="4273286"/>
          </a:xfrm>
          <a:prstGeom prst="rect">
            <a:avLst/>
          </a:prstGeom>
          <a:noFill/>
        </p:spPr>
        <p:txBody>
          <a:bodyPr wrap="square" rtlCol="0">
            <a:sp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first phase of the analytics cycle is about </a:t>
            </a:r>
            <a:r>
              <a:rPr lang="en-US" sz="2000" dirty="0">
                <a:solidFill>
                  <a:srgbClr val="C00000"/>
                </a:solidFill>
                <a:latin typeface="Times New Roman" panose="02020603050405020304" pitchFamily="18" charset="0"/>
                <a:cs typeface="Times New Roman" panose="02020603050405020304" pitchFamily="18" charset="0"/>
              </a:rPr>
              <a:t>understanding the problem that needs to be solved.</a:t>
            </a:r>
            <a:r>
              <a:rPr lang="en-US" sz="2000" dirty="0">
                <a:latin typeface="Times New Roman" panose="02020603050405020304" pitchFamily="18" charset="0"/>
                <a:cs typeface="Times New Roman" panose="02020603050405020304" pitchFamily="18" charset="0"/>
              </a:rPr>
              <a:t> This includes identifying the </a:t>
            </a:r>
            <a:r>
              <a:rPr lang="en-US" sz="2000" dirty="0">
                <a:solidFill>
                  <a:srgbClr val="C00000"/>
                </a:solidFill>
                <a:latin typeface="Times New Roman" panose="02020603050405020304" pitchFamily="18" charset="0"/>
                <a:cs typeface="Times New Roman" panose="02020603050405020304" pitchFamily="18" charset="0"/>
              </a:rPr>
              <a:t>business objectives</a:t>
            </a:r>
            <a:r>
              <a:rPr lang="en-US" sz="2000" dirty="0">
                <a:latin typeface="Times New Roman" panose="02020603050405020304" pitchFamily="18" charset="0"/>
                <a:cs typeface="Times New Roman" panose="02020603050405020304" pitchFamily="18" charset="0"/>
              </a:rPr>
              <a:t>, the </a:t>
            </a:r>
            <a:r>
              <a:rPr lang="en-US" sz="2000" dirty="0">
                <a:solidFill>
                  <a:srgbClr val="C00000"/>
                </a:solidFill>
                <a:latin typeface="Times New Roman" panose="02020603050405020304" pitchFamily="18" charset="0"/>
                <a:cs typeface="Times New Roman" panose="02020603050405020304" pitchFamily="18" charset="0"/>
              </a:rPr>
              <a:t>available data</a:t>
            </a:r>
            <a:r>
              <a:rPr lang="en-US" sz="2000" dirty="0">
                <a:latin typeface="Times New Roman" panose="02020603050405020304" pitchFamily="18" charset="0"/>
                <a:cs typeface="Times New Roman" panose="02020603050405020304" pitchFamily="18" charset="0"/>
              </a:rPr>
              <a:t>, and </a:t>
            </a:r>
            <a:r>
              <a:rPr lang="en-US" sz="2000" dirty="0">
                <a:solidFill>
                  <a:srgbClr val="C00000"/>
                </a:solidFill>
                <a:latin typeface="Times New Roman" panose="02020603050405020304" pitchFamily="18" charset="0"/>
                <a:cs typeface="Times New Roman" panose="02020603050405020304" pitchFamily="18" charset="0"/>
              </a:rPr>
              <a:t>the resources needed to solve the problem</a:t>
            </a:r>
            <a:r>
              <a:rPr lang="en-US" sz="2000" dirty="0">
                <a:latin typeface="Times New Roman" panose="02020603050405020304" pitchFamily="18" charset="0"/>
                <a:cs typeface="Times New Roman" panose="02020603050405020304" pitchFamily="18" charset="0"/>
              </a:rPr>
              <a:t>.</a:t>
            </a:r>
            <a:endParaRPr lang="en-US" sz="2000" dirty="0">
              <a:solidFill>
                <a:srgbClr val="C00000"/>
              </a:solidFill>
              <a:latin typeface="Times New Roman" panose="02020603050405020304" pitchFamily="18" charset="0"/>
              <a:cs typeface="Times New Roman" panose="02020603050405020304" pitchFamily="18" charset="0"/>
            </a:endParaRPr>
          </a:p>
          <a:p>
            <a:pPr>
              <a:lnSpc>
                <a:spcPct val="150000"/>
              </a:lnSpc>
            </a:pPr>
            <a:r>
              <a:rPr lang="en-US" sz="2000" dirty="0">
                <a:solidFill>
                  <a:srgbClr val="C00000"/>
                </a:solidFill>
                <a:latin typeface="Times New Roman" panose="02020603050405020304" pitchFamily="18" charset="0"/>
                <a:cs typeface="Times New Roman" panose="02020603050405020304" pitchFamily="18" charset="0"/>
              </a:rPr>
              <a:t>Key questions:</a:t>
            </a:r>
          </a:p>
          <a:p>
            <a:pPr>
              <a:lnSpc>
                <a:spcPct val="150000"/>
              </a:lnSpc>
            </a:pPr>
            <a:r>
              <a:rPr lang="en-US" sz="2000" dirty="0">
                <a:latin typeface="Times New Roman" panose="02020603050405020304" pitchFamily="18" charset="0"/>
                <a:cs typeface="Times New Roman" panose="02020603050405020304" pitchFamily="18" charset="0"/>
              </a:rPr>
              <a:t>● What are the business goals?</a:t>
            </a:r>
          </a:p>
          <a:p>
            <a:pPr>
              <a:lnSpc>
                <a:spcPct val="150000"/>
              </a:lnSpc>
            </a:pPr>
            <a:r>
              <a:rPr lang="en-US" sz="2000" dirty="0">
                <a:latin typeface="Times New Roman" panose="02020603050405020304" pitchFamily="18" charset="0"/>
                <a:cs typeface="Times New Roman" panose="02020603050405020304" pitchFamily="18" charset="0"/>
              </a:rPr>
              <a:t>● What decisions need to be made to achieve those goals?</a:t>
            </a:r>
          </a:p>
          <a:p>
            <a:pPr>
              <a:lnSpc>
                <a:spcPct val="150000"/>
              </a:lnSpc>
            </a:pPr>
            <a:r>
              <a:rPr lang="en-US" sz="2000" dirty="0">
                <a:latin typeface="Times New Roman" panose="02020603050405020304" pitchFamily="18" charset="0"/>
                <a:cs typeface="Times New Roman" panose="02020603050405020304" pitchFamily="18" charset="0"/>
              </a:rPr>
              <a:t>● Who are the stakeholders making those decisions, and what are their needs?</a:t>
            </a:r>
          </a:p>
          <a:p>
            <a:pPr>
              <a:lnSpc>
                <a:spcPct val="150000"/>
              </a:lnSpc>
            </a:pPr>
            <a:endParaRPr lang="en-US" sz="24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97B3152-B549-3DAC-2267-DC1084167A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C2ED0EA-A21B-51B9-C8FA-258C3B4B70C6}"/>
              </a:ext>
            </a:extLst>
          </p:cNvPr>
          <p:cNvPicPr>
            <a:picLocks noChangeAspect="1"/>
          </p:cNvPicPr>
          <p:nvPr/>
        </p:nvPicPr>
        <p:blipFill>
          <a:blip r:embed="rId3"/>
          <a:stretch>
            <a:fillRect/>
          </a:stretch>
        </p:blipFill>
        <p:spPr>
          <a:xfrm>
            <a:off x="8857381" y="2095405"/>
            <a:ext cx="2572619" cy="3347121"/>
          </a:xfrm>
          <a:prstGeom prst="rect">
            <a:avLst/>
          </a:prstGeom>
        </p:spPr>
      </p:pic>
    </p:spTree>
    <p:extLst>
      <p:ext uri="{BB962C8B-B14F-4D97-AF65-F5344CB8AC3E}">
        <p14:creationId xmlns:p14="http://schemas.microsoft.com/office/powerpoint/2010/main" val="4071513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42780-B12A-5CCC-0C74-0D731763B0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1FC28B-853D-79E8-6CD1-79D6BD23A9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98DA212F-23C6-3867-99D3-0B42E797032B}"/>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data analytics lifecycle:</a:t>
            </a:r>
          </a:p>
        </p:txBody>
      </p:sp>
      <p:sp>
        <p:nvSpPr>
          <p:cNvPr id="5" name="Rectangle 4">
            <a:extLst>
              <a:ext uri="{FF2B5EF4-FFF2-40B4-BE49-F238E27FC236}">
                <a16:creationId xmlns:a16="http://schemas.microsoft.com/office/drawing/2014/main" id="{C0212751-0DC1-953E-A97F-795C8D31C2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4300B1A-130F-ADAB-49EE-7B18DA96DC8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32</a:t>
            </a:r>
          </a:p>
        </p:txBody>
      </p:sp>
      <p:pic>
        <p:nvPicPr>
          <p:cNvPr id="7" name="Graphic 21">
            <a:extLst>
              <a:ext uri="{FF2B5EF4-FFF2-40B4-BE49-F238E27FC236}">
                <a16:creationId xmlns:a16="http://schemas.microsoft.com/office/drawing/2014/main" id="{C33CA1DA-A06B-11E6-F05F-BC9AC515F6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3CE08595-3E51-C8DB-F4A0-D6CD56970F4C}"/>
              </a:ext>
            </a:extLst>
          </p:cNvPr>
          <p:cNvPicPr>
            <a:picLocks noChangeAspect="1"/>
          </p:cNvPicPr>
          <p:nvPr/>
        </p:nvPicPr>
        <p:blipFill>
          <a:blip r:embed="rId3"/>
          <a:stretch>
            <a:fillRect/>
          </a:stretch>
        </p:blipFill>
        <p:spPr>
          <a:xfrm>
            <a:off x="762000" y="2057507"/>
            <a:ext cx="10580451" cy="3991062"/>
          </a:xfrm>
          <a:prstGeom prst="rect">
            <a:avLst/>
          </a:prstGeom>
        </p:spPr>
      </p:pic>
    </p:spTree>
    <p:extLst>
      <p:ext uri="{BB962C8B-B14F-4D97-AF65-F5344CB8AC3E}">
        <p14:creationId xmlns:p14="http://schemas.microsoft.com/office/powerpoint/2010/main" val="2394619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6FBA7C-3424-334A-0AEB-8F00016AA9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D3A0CD-E8BF-07F4-C0AA-79CE448E4C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CDB80DD8-CF1E-A721-E68C-A2448138A300}"/>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data analytics lifecycle:</a:t>
            </a:r>
          </a:p>
        </p:txBody>
      </p:sp>
      <p:sp>
        <p:nvSpPr>
          <p:cNvPr id="5" name="Rectangle 4">
            <a:extLst>
              <a:ext uri="{FF2B5EF4-FFF2-40B4-BE49-F238E27FC236}">
                <a16:creationId xmlns:a16="http://schemas.microsoft.com/office/drawing/2014/main" id="{34569FC6-BD34-24D6-C8B6-611B440FE6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CBD9CD3-BB9E-6DC0-C5F6-006A71DDDB4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33</a:t>
            </a:r>
          </a:p>
        </p:txBody>
      </p:sp>
      <p:sp>
        <p:nvSpPr>
          <p:cNvPr id="48" name="TextBox 47">
            <a:extLst>
              <a:ext uri="{FF2B5EF4-FFF2-40B4-BE49-F238E27FC236}">
                <a16:creationId xmlns:a16="http://schemas.microsoft.com/office/drawing/2014/main" id="{42431793-023F-186B-DD3F-63E21E6C3548}"/>
              </a:ext>
            </a:extLst>
          </p:cNvPr>
          <p:cNvSpPr txBox="1"/>
          <p:nvPr/>
        </p:nvSpPr>
        <p:spPr>
          <a:xfrm>
            <a:off x="762000" y="1954993"/>
            <a:ext cx="10668000" cy="5355312"/>
          </a:xfrm>
          <a:prstGeom prst="rect">
            <a:avLst/>
          </a:prstGeom>
          <a:noFill/>
        </p:spPr>
        <p:txBody>
          <a:bodyPr wrap="square" rtlCol="0">
            <a:spAutoFit/>
          </a:bodyPr>
          <a:lstStyle/>
          <a:p>
            <a:pPr>
              <a:lnSpc>
                <a:spcPct val="200000"/>
              </a:lnSpc>
            </a:pPr>
            <a:r>
              <a:rPr lang="en-US" b="1" dirty="0">
                <a:solidFill>
                  <a:srgbClr val="C00000"/>
                </a:solidFill>
                <a:latin typeface="Times New Roman" panose="02020603050405020304" pitchFamily="18" charset="0"/>
                <a:cs typeface="Times New Roman" panose="02020603050405020304" pitchFamily="18" charset="0"/>
              </a:rPr>
              <a:t>Descriptive Analytics Example:</a:t>
            </a:r>
          </a:p>
          <a:p>
            <a:pPr algn="just">
              <a:lnSpc>
                <a:spcPct val="200000"/>
              </a:lnSpc>
            </a:pPr>
            <a:r>
              <a:rPr lang="en-US" dirty="0">
                <a:latin typeface="Times New Roman" panose="02020603050405020304" pitchFamily="18" charset="0"/>
                <a:cs typeface="Times New Roman" panose="02020603050405020304" pitchFamily="18" charset="0"/>
              </a:rPr>
              <a:t>Let’s look at an example. Let’s say you want to </a:t>
            </a:r>
            <a:r>
              <a:rPr lang="en-US" dirty="0">
                <a:solidFill>
                  <a:srgbClr val="C00000"/>
                </a:solidFill>
                <a:latin typeface="Times New Roman" panose="02020603050405020304" pitchFamily="18" charset="0"/>
                <a:cs typeface="Times New Roman" panose="02020603050405020304" pitchFamily="18" charset="0"/>
              </a:rPr>
              <a:t>understand your company’s revenue drivers</a:t>
            </a:r>
            <a:r>
              <a:rPr lang="en-US" dirty="0">
                <a:latin typeface="Times New Roman" panose="02020603050405020304" pitchFamily="18" charset="0"/>
                <a:cs typeface="Times New Roman" panose="02020603050405020304" pitchFamily="18" charset="0"/>
              </a:rPr>
              <a:t>. You perform descriptive analytics on your sales data, answering questions such as:</a:t>
            </a:r>
          </a:p>
          <a:p>
            <a:pPr marL="285750" indent="-285750" algn="just">
              <a:lnSpc>
                <a:spcPct val="200000"/>
              </a:lnSpc>
              <a:buFont typeface="Arial" panose="020B0604020202020204" pitchFamily="34" charset="0"/>
              <a:buChar char="•"/>
            </a:pPr>
            <a:r>
              <a:rPr lang="en-US" dirty="0">
                <a:solidFill>
                  <a:srgbClr val="C00000"/>
                </a:solidFill>
                <a:latin typeface="Times New Roman" panose="02020603050405020304" pitchFamily="18" charset="0"/>
                <a:cs typeface="Times New Roman" panose="02020603050405020304" pitchFamily="18" charset="0"/>
              </a:rPr>
              <a:t>How many sales were made in the last month? (The count of sales.)</a:t>
            </a:r>
          </a:p>
          <a:p>
            <a:pPr marL="285750" indent="-285750" algn="just">
              <a:lnSpc>
                <a:spcPct val="200000"/>
              </a:lnSpc>
              <a:buFont typeface="Arial" panose="020B0604020202020204" pitchFamily="34" charset="0"/>
              <a:buChar char="•"/>
            </a:pPr>
            <a:r>
              <a:rPr lang="en-US" dirty="0">
                <a:solidFill>
                  <a:srgbClr val="C00000"/>
                </a:solidFill>
                <a:latin typeface="Times New Roman" panose="02020603050405020304" pitchFamily="18" charset="0"/>
                <a:cs typeface="Times New Roman" panose="02020603050405020304" pitchFamily="18" charset="0"/>
              </a:rPr>
              <a:t>How much is the average transaction value? (The mean sale price.)</a:t>
            </a:r>
          </a:p>
          <a:p>
            <a:pPr marL="285750" indent="-285750" algn="just">
              <a:lnSpc>
                <a:spcPct val="200000"/>
              </a:lnSpc>
              <a:buFont typeface="Arial" panose="020B0604020202020204" pitchFamily="34" charset="0"/>
              <a:buChar char="•"/>
            </a:pPr>
            <a:r>
              <a:rPr lang="en-US" dirty="0">
                <a:solidFill>
                  <a:srgbClr val="C00000"/>
                </a:solidFill>
                <a:latin typeface="Times New Roman" panose="02020603050405020304" pitchFamily="18" charset="0"/>
                <a:cs typeface="Times New Roman" panose="02020603050405020304" pitchFamily="18" charset="0"/>
              </a:rPr>
              <a:t>How much variation is there between total sales per store? (The standard deviation of total sales by store.)</a:t>
            </a:r>
          </a:p>
          <a:p>
            <a:pPr marL="285750" indent="-285750" algn="just">
              <a:lnSpc>
                <a:spcPct val="200000"/>
              </a:lnSpc>
              <a:buFont typeface="Arial" panose="020B0604020202020204" pitchFamily="34" charset="0"/>
              <a:buChar char="•"/>
            </a:pPr>
            <a:r>
              <a:rPr lang="en-US" dirty="0">
                <a:solidFill>
                  <a:srgbClr val="C00000"/>
                </a:solidFill>
                <a:latin typeface="Times New Roman" panose="02020603050405020304" pitchFamily="18" charset="0"/>
                <a:cs typeface="Times New Roman" panose="02020603050405020304" pitchFamily="18" charset="0"/>
              </a:rPr>
              <a:t>What were the total sales per day? (A line plot of total sales versus date.)</a:t>
            </a:r>
          </a:p>
          <a:p>
            <a:pPr algn="just">
              <a:lnSpc>
                <a:spcPct val="200000"/>
              </a:lnSpc>
            </a:pPr>
            <a:endParaRPr lang="en-US" dirty="0"/>
          </a:p>
          <a:p>
            <a:endParaRPr lang="en-US" dirty="0"/>
          </a:p>
          <a:p>
            <a:endParaRPr lang="en-US" dirty="0"/>
          </a:p>
          <a:p>
            <a:endParaRPr lang="en-US" dirty="0"/>
          </a:p>
        </p:txBody>
      </p:sp>
      <p:pic>
        <p:nvPicPr>
          <p:cNvPr id="7" name="Graphic 21">
            <a:extLst>
              <a:ext uri="{FF2B5EF4-FFF2-40B4-BE49-F238E27FC236}">
                <a16:creationId xmlns:a16="http://schemas.microsoft.com/office/drawing/2014/main" id="{6A60D54A-8487-5FB7-5F70-57897B70D1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4425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FAA02C-031D-B3E8-0846-80CB7A1A39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02E1BB-4DD9-E63E-B36A-47422075A8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TextBox 2">
            <a:extLst>
              <a:ext uri="{FF2B5EF4-FFF2-40B4-BE49-F238E27FC236}">
                <a16:creationId xmlns:a16="http://schemas.microsoft.com/office/drawing/2014/main" id="{09864622-03BA-95D6-5282-5AFC01597B77}"/>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data analytics lifecycle:</a:t>
            </a:r>
          </a:p>
        </p:txBody>
      </p:sp>
      <p:sp>
        <p:nvSpPr>
          <p:cNvPr id="5" name="Rectangle 4">
            <a:extLst>
              <a:ext uri="{FF2B5EF4-FFF2-40B4-BE49-F238E27FC236}">
                <a16:creationId xmlns:a16="http://schemas.microsoft.com/office/drawing/2014/main" id="{824E80F6-65EF-6E43-92DC-57FA2C544759}"/>
              </a:ext>
            </a:extLst>
          </p:cNvPr>
          <p:cNvSpPr/>
          <p:nvPr/>
        </p:nvSpPr>
        <p:spPr>
          <a:xfrm>
            <a:off x="942307" y="7782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F332ED6-1177-4BAF-6607-61D30CB0957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34</a:t>
            </a:r>
          </a:p>
        </p:txBody>
      </p:sp>
      <p:pic>
        <p:nvPicPr>
          <p:cNvPr id="7" name="Graphic 21">
            <a:extLst>
              <a:ext uri="{FF2B5EF4-FFF2-40B4-BE49-F238E27FC236}">
                <a16:creationId xmlns:a16="http://schemas.microsoft.com/office/drawing/2014/main" id="{EF2C6BCB-95D5-FC5C-2CFE-04080C6919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8FECB64-FFD8-50E6-F4F1-1C1D3F9803DA}"/>
              </a:ext>
            </a:extLst>
          </p:cNvPr>
          <p:cNvSpPr txBox="1"/>
          <p:nvPr/>
        </p:nvSpPr>
        <p:spPr>
          <a:xfrm>
            <a:off x="981856" y="1685494"/>
            <a:ext cx="10487692" cy="2123658"/>
          </a:xfrm>
          <a:prstGeom prst="rect">
            <a:avLst/>
          </a:prstGeom>
          <a:noFill/>
        </p:spPr>
        <p:txBody>
          <a:bodyPr wrap="square" rtlCol="0">
            <a:spAutoFit/>
          </a:bodyPr>
          <a:lstStyle/>
          <a:p>
            <a:pPr>
              <a:lnSpc>
                <a:spcPct val="150000"/>
              </a:lnSpc>
            </a:pPr>
            <a:r>
              <a:rPr lang="en-US" dirty="0">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Stage 2: Collect &amp; preprocess data</a:t>
            </a:r>
          </a:p>
          <a:p>
            <a:pPr marL="285750" indent="-28575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Transform raw data into </a:t>
            </a:r>
            <a:r>
              <a:rPr lang="en-US" sz="2000" dirty="0">
                <a:solidFill>
                  <a:srgbClr val="C00000"/>
                </a:solidFill>
                <a:latin typeface="Times New Roman" panose="02020603050405020304" pitchFamily="18" charset="0"/>
                <a:cs typeface="Times New Roman" panose="02020603050405020304" pitchFamily="18" charset="0"/>
              </a:rPr>
              <a:t>usable information</a:t>
            </a:r>
          </a:p>
          <a:p>
            <a:pPr marL="285750" indent="-28575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Most data requires </a:t>
            </a:r>
            <a:r>
              <a:rPr lang="en-US" sz="2000" dirty="0">
                <a:solidFill>
                  <a:srgbClr val="C00000"/>
                </a:solidFill>
                <a:latin typeface="Times New Roman" panose="02020603050405020304" pitchFamily="18" charset="0"/>
                <a:cs typeface="Times New Roman" panose="02020603050405020304" pitchFamily="18" charset="0"/>
              </a:rPr>
              <a:t>some transformation</a:t>
            </a:r>
          </a:p>
          <a:p>
            <a:pPr>
              <a:lnSpc>
                <a:spcPct val="150000"/>
              </a:lnSpc>
            </a:pPr>
            <a:endParaRPr lang="en-US" dirty="0">
              <a:latin typeface="Times New Roman" panose="02020603050405020304" pitchFamily="18" charset="0"/>
              <a:cs typeface="Times New Roman" panose="02020603050405020304" pitchFamily="18" charset="0"/>
            </a:endParaRPr>
          </a:p>
          <a:p>
            <a:endParaRPr lang="en-US" dirty="0"/>
          </a:p>
        </p:txBody>
      </p:sp>
      <p:pic>
        <p:nvPicPr>
          <p:cNvPr id="9" name="Picture 8">
            <a:extLst>
              <a:ext uri="{FF2B5EF4-FFF2-40B4-BE49-F238E27FC236}">
                <a16:creationId xmlns:a16="http://schemas.microsoft.com/office/drawing/2014/main" id="{14F0A3B5-44A0-2034-7437-18FD7FDE7854}"/>
              </a:ext>
            </a:extLst>
          </p:cNvPr>
          <p:cNvPicPr>
            <a:picLocks noChangeAspect="1"/>
          </p:cNvPicPr>
          <p:nvPr/>
        </p:nvPicPr>
        <p:blipFill>
          <a:blip r:embed="rId3"/>
          <a:stretch>
            <a:fillRect/>
          </a:stretch>
        </p:blipFill>
        <p:spPr>
          <a:xfrm>
            <a:off x="7436151" y="1944276"/>
            <a:ext cx="3833727" cy="3743325"/>
          </a:xfrm>
          <a:prstGeom prst="rect">
            <a:avLst/>
          </a:prstGeom>
        </p:spPr>
      </p:pic>
      <p:pic>
        <p:nvPicPr>
          <p:cNvPr id="12" name="Picture 11">
            <a:extLst>
              <a:ext uri="{FF2B5EF4-FFF2-40B4-BE49-F238E27FC236}">
                <a16:creationId xmlns:a16="http://schemas.microsoft.com/office/drawing/2014/main" id="{AB73D9C4-F7EA-04A6-3BE7-C08483B3BC82}"/>
              </a:ext>
            </a:extLst>
          </p:cNvPr>
          <p:cNvPicPr>
            <a:picLocks noChangeAspect="1"/>
          </p:cNvPicPr>
          <p:nvPr/>
        </p:nvPicPr>
        <p:blipFill>
          <a:blip r:embed="rId4"/>
          <a:stretch>
            <a:fillRect/>
          </a:stretch>
        </p:blipFill>
        <p:spPr>
          <a:xfrm>
            <a:off x="852154" y="3126668"/>
            <a:ext cx="5373548" cy="2929239"/>
          </a:xfrm>
          <a:prstGeom prst="rect">
            <a:avLst/>
          </a:prstGeom>
        </p:spPr>
      </p:pic>
    </p:spTree>
    <p:extLst>
      <p:ext uri="{BB962C8B-B14F-4D97-AF65-F5344CB8AC3E}">
        <p14:creationId xmlns:p14="http://schemas.microsoft.com/office/powerpoint/2010/main" val="496067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7DAED-7F85-FCB1-7387-E2E5E84C56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D96DFF-F2FF-F37B-6666-78CBA2FE3D65}"/>
              </a:ext>
            </a:extLst>
          </p:cNvPr>
          <p:cNvSpPr/>
          <p:nvPr/>
        </p:nvSpPr>
        <p:spPr>
          <a:xfrm>
            <a:off x="541917" y="1966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TextBox 2">
            <a:extLst>
              <a:ext uri="{FF2B5EF4-FFF2-40B4-BE49-F238E27FC236}">
                <a16:creationId xmlns:a16="http://schemas.microsoft.com/office/drawing/2014/main" id="{7629EA91-0C7A-1B09-BE6E-67F4F2FD9FD8}"/>
              </a:ext>
            </a:extLst>
          </p:cNvPr>
          <p:cNvSpPr txBox="1"/>
          <p:nvPr/>
        </p:nvSpPr>
        <p:spPr>
          <a:xfrm>
            <a:off x="2346764" y="1175499"/>
            <a:ext cx="6345060" cy="738664"/>
          </a:xfrm>
          <a:prstGeom prst="rect">
            <a:avLst/>
          </a:prstGeom>
          <a:noFill/>
        </p:spPr>
        <p:txBody>
          <a:bodyPr wrap="square" rtlCol="0">
            <a:spAutoFit/>
          </a:bodyPr>
          <a:lstStyle/>
          <a:p>
            <a:endParaRPr lang="en-US" dirty="0"/>
          </a:p>
          <a:p>
            <a:r>
              <a:rPr lang="en-US" sz="2400" b="1" dirty="0"/>
              <a:t>The data analytics lifecycle:</a:t>
            </a:r>
          </a:p>
        </p:txBody>
      </p:sp>
      <p:sp>
        <p:nvSpPr>
          <p:cNvPr id="5" name="Rectangle 4">
            <a:extLst>
              <a:ext uri="{FF2B5EF4-FFF2-40B4-BE49-F238E27FC236}">
                <a16:creationId xmlns:a16="http://schemas.microsoft.com/office/drawing/2014/main" id="{6E7049DC-DE0B-551C-9C10-3E703C48EE0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E68D474-38A8-F9DF-B50E-6531BFD16B2B}"/>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35</a:t>
            </a:r>
          </a:p>
        </p:txBody>
      </p:sp>
      <p:pic>
        <p:nvPicPr>
          <p:cNvPr id="7" name="Graphic 21">
            <a:extLst>
              <a:ext uri="{FF2B5EF4-FFF2-40B4-BE49-F238E27FC236}">
                <a16:creationId xmlns:a16="http://schemas.microsoft.com/office/drawing/2014/main" id="{CD90D165-CF88-6554-D652-13A0A3CF39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FCD87FFA-FD4B-0B4F-B8CD-B61956A46573}"/>
              </a:ext>
            </a:extLst>
          </p:cNvPr>
          <p:cNvSpPr txBox="1"/>
          <p:nvPr/>
        </p:nvSpPr>
        <p:spPr>
          <a:xfrm>
            <a:off x="3908808" y="5752167"/>
            <a:ext cx="9566031" cy="369332"/>
          </a:xfrm>
          <a:prstGeom prst="rect">
            <a:avLst/>
          </a:prstGeom>
          <a:noFill/>
        </p:spPr>
        <p:txBody>
          <a:bodyPr wrap="square" rtlCol="0">
            <a:spAutoFit/>
          </a:bodyPr>
          <a:lstStyle/>
          <a:p>
            <a:r>
              <a:rPr lang="en-US" dirty="0"/>
              <a:t>Figure 3.4 Stage 2: Collect &amp; preprocess data.</a:t>
            </a:r>
          </a:p>
        </p:txBody>
      </p:sp>
      <p:pic>
        <p:nvPicPr>
          <p:cNvPr id="4" name="Picture 3">
            <a:extLst>
              <a:ext uri="{FF2B5EF4-FFF2-40B4-BE49-F238E27FC236}">
                <a16:creationId xmlns:a16="http://schemas.microsoft.com/office/drawing/2014/main" id="{5BD14F45-93AA-91C0-6BF0-A0D13397D572}"/>
              </a:ext>
            </a:extLst>
          </p:cNvPr>
          <p:cNvPicPr>
            <a:picLocks noChangeAspect="1"/>
          </p:cNvPicPr>
          <p:nvPr/>
        </p:nvPicPr>
        <p:blipFill>
          <a:blip r:embed="rId3"/>
          <a:stretch>
            <a:fillRect/>
          </a:stretch>
        </p:blipFill>
        <p:spPr>
          <a:xfrm>
            <a:off x="2346764" y="2129925"/>
            <a:ext cx="7958295" cy="3406481"/>
          </a:xfrm>
          <a:prstGeom prst="rect">
            <a:avLst/>
          </a:prstGeom>
        </p:spPr>
      </p:pic>
    </p:spTree>
    <p:extLst>
      <p:ext uri="{BB962C8B-B14F-4D97-AF65-F5344CB8AC3E}">
        <p14:creationId xmlns:p14="http://schemas.microsoft.com/office/powerpoint/2010/main" val="2176270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9E13E-0B45-F54B-58F9-FED7CFE468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87687C-D281-0E9F-488B-64F6221FFC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1BAF27CB-0169-0289-B696-B7ECF0D9F1CD}"/>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data analytics lifecycle:</a:t>
            </a:r>
          </a:p>
        </p:txBody>
      </p:sp>
      <p:sp>
        <p:nvSpPr>
          <p:cNvPr id="5" name="Rectangle 4">
            <a:extLst>
              <a:ext uri="{FF2B5EF4-FFF2-40B4-BE49-F238E27FC236}">
                <a16:creationId xmlns:a16="http://schemas.microsoft.com/office/drawing/2014/main" id="{BFF33524-F901-4604-4357-A8F463C29B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830B1CB-DE50-3E09-89D0-122925A58F0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36</a:t>
            </a:r>
          </a:p>
        </p:txBody>
      </p:sp>
      <p:pic>
        <p:nvPicPr>
          <p:cNvPr id="7" name="Graphic 21">
            <a:extLst>
              <a:ext uri="{FF2B5EF4-FFF2-40B4-BE49-F238E27FC236}">
                <a16:creationId xmlns:a16="http://schemas.microsoft.com/office/drawing/2014/main" id="{77B86D3C-E532-6573-FE0F-EA7B1909F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E48250-CB94-CA48-14BF-C5093FF6F28C}"/>
              </a:ext>
            </a:extLst>
          </p:cNvPr>
          <p:cNvSpPr txBox="1"/>
          <p:nvPr/>
        </p:nvSpPr>
        <p:spPr>
          <a:xfrm>
            <a:off x="1717206" y="4839778"/>
            <a:ext cx="7961644" cy="784830"/>
          </a:xfrm>
          <a:prstGeom prst="rect">
            <a:avLst/>
          </a:prstGeom>
          <a:noFill/>
        </p:spPr>
        <p:txBody>
          <a:bodyPr wrap="square" rtlCol="0">
            <a:spAutoFit/>
          </a:bodyPr>
          <a:lstStyle/>
          <a:p>
            <a:pPr algn="ctr">
              <a:lnSpc>
                <a:spcPct val="150000"/>
              </a:lnSpc>
            </a:pPr>
            <a:r>
              <a:rPr lang="en-US" dirty="0"/>
              <a:t>Figure 3.5  Strategies for data collection</a:t>
            </a:r>
          </a:p>
          <a:p>
            <a:endParaRPr lang="en-US" dirty="0"/>
          </a:p>
        </p:txBody>
      </p:sp>
      <p:pic>
        <p:nvPicPr>
          <p:cNvPr id="8" name="Picture 7">
            <a:extLst>
              <a:ext uri="{FF2B5EF4-FFF2-40B4-BE49-F238E27FC236}">
                <a16:creationId xmlns:a16="http://schemas.microsoft.com/office/drawing/2014/main" id="{72F19D18-EDDE-956E-9D2C-01F47E0034FE}"/>
              </a:ext>
            </a:extLst>
          </p:cNvPr>
          <p:cNvPicPr>
            <a:picLocks noChangeAspect="1"/>
          </p:cNvPicPr>
          <p:nvPr/>
        </p:nvPicPr>
        <p:blipFill>
          <a:blip r:embed="rId3"/>
          <a:stretch>
            <a:fillRect/>
          </a:stretch>
        </p:blipFill>
        <p:spPr>
          <a:xfrm>
            <a:off x="918350" y="2417619"/>
            <a:ext cx="10210579" cy="1944225"/>
          </a:xfrm>
          <a:prstGeom prst="rect">
            <a:avLst/>
          </a:prstGeom>
        </p:spPr>
      </p:pic>
    </p:spTree>
    <p:extLst>
      <p:ext uri="{BB962C8B-B14F-4D97-AF65-F5344CB8AC3E}">
        <p14:creationId xmlns:p14="http://schemas.microsoft.com/office/powerpoint/2010/main" val="2646323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5A29E0-4E43-DD98-D6D1-FBD19B1289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EFFA87-D891-F95C-3D4C-635D3ACC12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631AF585-DA83-A745-BED2-8C3E0AB4D040}"/>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data analytics lifecycle:</a:t>
            </a:r>
          </a:p>
        </p:txBody>
      </p:sp>
      <p:sp>
        <p:nvSpPr>
          <p:cNvPr id="5" name="Rectangle 4">
            <a:extLst>
              <a:ext uri="{FF2B5EF4-FFF2-40B4-BE49-F238E27FC236}">
                <a16:creationId xmlns:a16="http://schemas.microsoft.com/office/drawing/2014/main" id="{8B5B77B1-5E69-0D16-2EA0-88780C6DAF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0912F26-318E-3EFA-A071-AB11B05F3D3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37</a:t>
            </a:r>
          </a:p>
        </p:txBody>
      </p:sp>
      <p:sp>
        <p:nvSpPr>
          <p:cNvPr id="48" name="TextBox 47">
            <a:extLst>
              <a:ext uri="{FF2B5EF4-FFF2-40B4-BE49-F238E27FC236}">
                <a16:creationId xmlns:a16="http://schemas.microsoft.com/office/drawing/2014/main" id="{A3CF840A-19FB-C3D6-7324-8E7063B60769}"/>
              </a:ext>
            </a:extLst>
          </p:cNvPr>
          <p:cNvSpPr txBox="1"/>
          <p:nvPr/>
        </p:nvSpPr>
        <p:spPr>
          <a:xfrm>
            <a:off x="889000" y="2140286"/>
            <a:ext cx="10541000" cy="3788858"/>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A591CB94-8862-B4BD-E580-25A762EC7C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EE5F21BA-A11C-326D-7512-AFF4F08DF185}"/>
              </a:ext>
            </a:extLst>
          </p:cNvPr>
          <p:cNvSpPr txBox="1"/>
          <p:nvPr/>
        </p:nvSpPr>
        <p:spPr>
          <a:xfrm>
            <a:off x="9407130" y="3408890"/>
            <a:ext cx="2022870" cy="923330"/>
          </a:xfrm>
          <a:prstGeom prst="rect">
            <a:avLst/>
          </a:prstGeom>
          <a:noFill/>
        </p:spPr>
        <p:txBody>
          <a:bodyPr wrap="square" rtlCol="0">
            <a:spAutoFit/>
          </a:bodyPr>
          <a:lstStyle/>
          <a:p>
            <a:r>
              <a:rPr lang="en-US" dirty="0"/>
              <a:t>Figure 3.6 Data preprocessing (</a:t>
            </a:r>
            <a:r>
              <a:rPr lang="en-US" dirty="0">
                <a:solidFill>
                  <a:srgbClr val="C00000"/>
                </a:solidFill>
              </a:rPr>
              <a:t>Formatting)</a:t>
            </a:r>
          </a:p>
        </p:txBody>
      </p:sp>
      <p:pic>
        <p:nvPicPr>
          <p:cNvPr id="6" name="Picture 5">
            <a:extLst>
              <a:ext uri="{FF2B5EF4-FFF2-40B4-BE49-F238E27FC236}">
                <a16:creationId xmlns:a16="http://schemas.microsoft.com/office/drawing/2014/main" id="{573B7868-CCE9-19AB-ACFB-25C21B541A52}"/>
              </a:ext>
            </a:extLst>
          </p:cNvPr>
          <p:cNvPicPr>
            <a:picLocks noChangeAspect="1"/>
          </p:cNvPicPr>
          <p:nvPr/>
        </p:nvPicPr>
        <p:blipFill>
          <a:blip r:embed="rId3"/>
          <a:stretch>
            <a:fillRect/>
          </a:stretch>
        </p:blipFill>
        <p:spPr>
          <a:xfrm>
            <a:off x="889000" y="2058277"/>
            <a:ext cx="8115300" cy="3952875"/>
          </a:xfrm>
          <a:prstGeom prst="rect">
            <a:avLst/>
          </a:prstGeom>
        </p:spPr>
      </p:pic>
    </p:spTree>
    <p:extLst>
      <p:ext uri="{BB962C8B-B14F-4D97-AF65-F5344CB8AC3E}">
        <p14:creationId xmlns:p14="http://schemas.microsoft.com/office/powerpoint/2010/main" val="2322179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D5D420-335F-48AD-1E2E-DF1435249D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B1F9D2-0BE5-A856-B259-C26B022959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14F464B1-93A6-D1A4-8DD9-FAEADAB86F2F}"/>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data analytics lifecycle:</a:t>
            </a:r>
          </a:p>
        </p:txBody>
      </p:sp>
      <p:sp>
        <p:nvSpPr>
          <p:cNvPr id="5" name="Rectangle 4">
            <a:extLst>
              <a:ext uri="{FF2B5EF4-FFF2-40B4-BE49-F238E27FC236}">
                <a16:creationId xmlns:a16="http://schemas.microsoft.com/office/drawing/2014/main" id="{3F04A20A-E015-5AA2-F8AB-573FA38F41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A814CF8-313C-32A4-007E-C249616C752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38</a:t>
            </a:r>
          </a:p>
        </p:txBody>
      </p:sp>
      <p:sp>
        <p:nvSpPr>
          <p:cNvPr id="48" name="TextBox 47">
            <a:extLst>
              <a:ext uri="{FF2B5EF4-FFF2-40B4-BE49-F238E27FC236}">
                <a16:creationId xmlns:a16="http://schemas.microsoft.com/office/drawing/2014/main" id="{46B6C906-C77D-EE9A-EC4D-C1A2AA2EBC87}"/>
              </a:ext>
            </a:extLst>
          </p:cNvPr>
          <p:cNvSpPr txBox="1"/>
          <p:nvPr/>
        </p:nvSpPr>
        <p:spPr>
          <a:xfrm>
            <a:off x="889000" y="2140286"/>
            <a:ext cx="10541000" cy="3788858"/>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9A7C807B-5391-C9D3-6BAD-FCEA84D870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71C6280-302C-426E-A10F-8B344025BC7B}"/>
              </a:ext>
            </a:extLst>
          </p:cNvPr>
          <p:cNvSpPr txBox="1"/>
          <p:nvPr/>
        </p:nvSpPr>
        <p:spPr>
          <a:xfrm>
            <a:off x="9407130" y="3408890"/>
            <a:ext cx="2022870" cy="923330"/>
          </a:xfrm>
          <a:prstGeom prst="rect">
            <a:avLst/>
          </a:prstGeom>
          <a:noFill/>
        </p:spPr>
        <p:txBody>
          <a:bodyPr wrap="square" rtlCol="0">
            <a:spAutoFit/>
          </a:bodyPr>
          <a:lstStyle/>
          <a:p>
            <a:r>
              <a:rPr lang="en-US" dirty="0"/>
              <a:t>Figure 3.7 Data preprocessing (</a:t>
            </a:r>
            <a:r>
              <a:rPr lang="en-US" dirty="0">
                <a:solidFill>
                  <a:srgbClr val="C00000"/>
                </a:solidFill>
              </a:rPr>
              <a:t>Cleaning</a:t>
            </a:r>
            <a:r>
              <a:rPr lang="en-US" dirty="0"/>
              <a:t>)</a:t>
            </a:r>
          </a:p>
        </p:txBody>
      </p:sp>
      <p:pic>
        <p:nvPicPr>
          <p:cNvPr id="4" name="Picture 3">
            <a:extLst>
              <a:ext uri="{FF2B5EF4-FFF2-40B4-BE49-F238E27FC236}">
                <a16:creationId xmlns:a16="http://schemas.microsoft.com/office/drawing/2014/main" id="{90D6DFC9-C661-E49D-7053-FB1F144359F0}"/>
              </a:ext>
            </a:extLst>
          </p:cNvPr>
          <p:cNvPicPr>
            <a:picLocks noChangeAspect="1"/>
          </p:cNvPicPr>
          <p:nvPr/>
        </p:nvPicPr>
        <p:blipFill>
          <a:blip r:embed="rId3"/>
          <a:stretch>
            <a:fillRect/>
          </a:stretch>
        </p:blipFill>
        <p:spPr>
          <a:xfrm>
            <a:off x="1117826" y="2101396"/>
            <a:ext cx="7483563" cy="3171825"/>
          </a:xfrm>
          <a:prstGeom prst="rect">
            <a:avLst/>
          </a:prstGeom>
        </p:spPr>
      </p:pic>
    </p:spTree>
    <p:extLst>
      <p:ext uri="{BB962C8B-B14F-4D97-AF65-F5344CB8AC3E}">
        <p14:creationId xmlns:p14="http://schemas.microsoft.com/office/powerpoint/2010/main" val="2014420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B1F820-5BB8-940F-AD8A-D75ED09089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78AD44-C57D-C3E6-0E14-E576E22C0B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E1CFFA5D-6E12-FEE3-07DF-02AEB17AB655}"/>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data analytics lifecycle:</a:t>
            </a:r>
          </a:p>
        </p:txBody>
      </p:sp>
      <p:sp>
        <p:nvSpPr>
          <p:cNvPr id="5" name="Rectangle 4">
            <a:extLst>
              <a:ext uri="{FF2B5EF4-FFF2-40B4-BE49-F238E27FC236}">
                <a16:creationId xmlns:a16="http://schemas.microsoft.com/office/drawing/2014/main" id="{D33E009C-70AE-2039-6783-3D35A01902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D7ED71D-CEBC-7D63-FA93-641143E5D23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39</a:t>
            </a:r>
          </a:p>
        </p:txBody>
      </p:sp>
      <p:sp>
        <p:nvSpPr>
          <p:cNvPr id="48" name="TextBox 47">
            <a:extLst>
              <a:ext uri="{FF2B5EF4-FFF2-40B4-BE49-F238E27FC236}">
                <a16:creationId xmlns:a16="http://schemas.microsoft.com/office/drawing/2014/main" id="{BB3CE502-4643-220A-72CA-871529410031}"/>
              </a:ext>
            </a:extLst>
          </p:cNvPr>
          <p:cNvSpPr txBox="1"/>
          <p:nvPr/>
        </p:nvSpPr>
        <p:spPr>
          <a:xfrm>
            <a:off x="889000" y="2140286"/>
            <a:ext cx="10541000" cy="3788858"/>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199B7044-A704-F53F-53B2-F7B3B807C3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2FEF33B2-A461-223F-AEA9-F361C4E06F11}"/>
              </a:ext>
            </a:extLst>
          </p:cNvPr>
          <p:cNvSpPr txBox="1"/>
          <p:nvPr/>
        </p:nvSpPr>
        <p:spPr>
          <a:xfrm>
            <a:off x="9275522" y="3067246"/>
            <a:ext cx="2029765" cy="1200329"/>
          </a:xfrm>
          <a:prstGeom prst="rect">
            <a:avLst/>
          </a:prstGeom>
          <a:noFill/>
        </p:spPr>
        <p:txBody>
          <a:bodyPr wrap="square" rtlCol="0">
            <a:spAutoFit/>
          </a:bodyPr>
          <a:lstStyle/>
          <a:p>
            <a:pPr algn="just"/>
            <a:r>
              <a:rPr lang="en-US" dirty="0">
                <a:latin typeface="Times New Roman" panose="02020603050405020304" pitchFamily="18" charset="0"/>
                <a:cs typeface="Times New Roman" panose="02020603050405020304" pitchFamily="18" charset="0"/>
              </a:rPr>
              <a:t>Figure 3.8 Data preprocessing (</a:t>
            </a:r>
            <a:r>
              <a:rPr lang="en-US" dirty="0">
                <a:solidFill>
                  <a:srgbClr val="C00000"/>
                </a:solidFill>
                <a:latin typeface="Times New Roman" panose="02020603050405020304" pitchFamily="18" charset="0"/>
                <a:cs typeface="Times New Roman" panose="02020603050405020304" pitchFamily="18" charset="0"/>
              </a:rPr>
              <a:t>Handling missing</a:t>
            </a:r>
          </a:p>
          <a:p>
            <a:pPr algn="just"/>
            <a:r>
              <a:rPr lang="en-US" dirty="0">
                <a:solidFill>
                  <a:srgbClr val="C00000"/>
                </a:solidFill>
                <a:latin typeface="Times New Roman" panose="02020603050405020304" pitchFamily="18" charset="0"/>
                <a:cs typeface="Times New Roman" panose="02020603050405020304" pitchFamily="18" charset="0"/>
              </a:rPr>
              <a:t>values)</a:t>
            </a:r>
          </a:p>
        </p:txBody>
      </p:sp>
      <p:pic>
        <p:nvPicPr>
          <p:cNvPr id="4" name="Picture 3">
            <a:extLst>
              <a:ext uri="{FF2B5EF4-FFF2-40B4-BE49-F238E27FC236}">
                <a16:creationId xmlns:a16="http://schemas.microsoft.com/office/drawing/2014/main" id="{247819AA-FF98-C307-CBC2-872BEA720652}"/>
              </a:ext>
            </a:extLst>
          </p:cNvPr>
          <p:cNvPicPr>
            <a:picLocks noChangeAspect="1"/>
          </p:cNvPicPr>
          <p:nvPr/>
        </p:nvPicPr>
        <p:blipFill>
          <a:blip r:embed="rId3"/>
          <a:stretch>
            <a:fillRect/>
          </a:stretch>
        </p:blipFill>
        <p:spPr>
          <a:xfrm>
            <a:off x="761999" y="2556187"/>
            <a:ext cx="8090599" cy="3014505"/>
          </a:xfrm>
          <a:prstGeom prst="rect">
            <a:avLst/>
          </a:prstGeom>
        </p:spPr>
      </p:pic>
    </p:spTree>
    <p:extLst>
      <p:ext uri="{BB962C8B-B14F-4D97-AF65-F5344CB8AC3E}">
        <p14:creationId xmlns:p14="http://schemas.microsoft.com/office/powerpoint/2010/main" val="4255844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5921F-5020-16AD-0D04-5C2E9C8286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F8520A-507A-F4C2-DB34-814BC8DC86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AE351B8B-A465-C069-C1AA-59C9BFC9B9E7}"/>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data analytics lifecycle:</a:t>
            </a:r>
          </a:p>
        </p:txBody>
      </p:sp>
      <p:sp>
        <p:nvSpPr>
          <p:cNvPr id="5" name="Rectangle 4">
            <a:extLst>
              <a:ext uri="{FF2B5EF4-FFF2-40B4-BE49-F238E27FC236}">
                <a16:creationId xmlns:a16="http://schemas.microsoft.com/office/drawing/2014/main" id="{0D5E8330-14F7-ADF3-92A6-592C1FEE83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5A2CEC4-962E-5869-92D8-F8B2BB66F7A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40</a:t>
            </a:r>
          </a:p>
        </p:txBody>
      </p:sp>
      <p:sp>
        <p:nvSpPr>
          <p:cNvPr id="48" name="TextBox 47">
            <a:extLst>
              <a:ext uri="{FF2B5EF4-FFF2-40B4-BE49-F238E27FC236}">
                <a16:creationId xmlns:a16="http://schemas.microsoft.com/office/drawing/2014/main" id="{F32DADE4-68DF-A533-381F-5A6C0E79CEAD}"/>
              </a:ext>
            </a:extLst>
          </p:cNvPr>
          <p:cNvSpPr txBox="1"/>
          <p:nvPr/>
        </p:nvSpPr>
        <p:spPr>
          <a:xfrm>
            <a:off x="889000" y="2140286"/>
            <a:ext cx="10541000" cy="3788858"/>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CAF93C57-4955-3CE5-8788-FD84807A0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36F33968-784C-7039-31EB-B346488A7F9F}"/>
              </a:ext>
            </a:extLst>
          </p:cNvPr>
          <p:cNvSpPr txBox="1"/>
          <p:nvPr/>
        </p:nvSpPr>
        <p:spPr>
          <a:xfrm>
            <a:off x="9275522" y="3067246"/>
            <a:ext cx="2029765" cy="923330"/>
          </a:xfrm>
          <a:prstGeom prst="rect">
            <a:avLst/>
          </a:prstGeom>
          <a:noFill/>
        </p:spPr>
        <p:txBody>
          <a:bodyPr wrap="square" rtlCol="0">
            <a:spAutoFit/>
          </a:bodyPr>
          <a:lstStyle/>
          <a:p>
            <a:pPr algn="just"/>
            <a:r>
              <a:rPr lang="en-US" dirty="0">
                <a:latin typeface="Times New Roman" panose="02020603050405020304" pitchFamily="18" charset="0"/>
                <a:cs typeface="Times New Roman" panose="02020603050405020304" pitchFamily="18" charset="0"/>
              </a:rPr>
              <a:t>Figure 3.9 Data preprocessing (</a:t>
            </a:r>
            <a:r>
              <a:rPr lang="en-US" dirty="0">
                <a:solidFill>
                  <a:srgbClr val="C00000"/>
                </a:solidFill>
              </a:rPr>
              <a:t>Transformation</a:t>
            </a:r>
            <a:r>
              <a:rPr lang="en-US" dirty="0">
                <a:solidFill>
                  <a:srgbClr val="C00000"/>
                </a:solidFill>
                <a:latin typeface="Times New Roman" panose="02020603050405020304" pitchFamily="18" charset="0"/>
                <a:cs typeface="Times New Roman" panose="02020603050405020304" pitchFamily="18" charset="0"/>
              </a:rPr>
              <a:t>)</a:t>
            </a:r>
          </a:p>
        </p:txBody>
      </p:sp>
      <p:pic>
        <p:nvPicPr>
          <p:cNvPr id="6" name="Picture 5">
            <a:extLst>
              <a:ext uri="{FF2B5EF4-FFF2-40B4-BE49-F238E27FC236}">
                <a16:creationId xmlns:a16="http://schemas.microsoft.com/office/drawing/2014/main" id="{5F4AE45F-897B-7BAC-76AD-2239FF43DD69}"/>
              </a:ext>
            </a:extLst>
          </p:cNvPr>
          <p:cNvPicPr>
            <a:picLocks noChangeAspect="1"/>
          </p:cNvPicPr>
          <p:nvPr/>
        </p:nvPicPr>
        <p:blipFill>
          <a:blip r:embed="rId3"/>
          <a:stretch>
            <a:fillRect/>
          </a:stretch>
        </p:blipFill>
        <p:spPr>
          <a:xfrm>
            <a:off x="1567542" y="2140286"/>
            <a:ext cx="6159639" cy="3657238"/>
          </a:xfrm>
          <a:prstGeom prst="rect">
            <a:avLst/>
          </a:prstGeom>
        </p:spPr>
      </p:pic>
    </p:spTree>
    <p:extLst>
      <p:ext uri="{BB962C8B-B14F-4D97-AF65-F5344CB8AC3E}">
        <p14:creationId xmlns:p14="http://schemas.microsoft.com/office/powerpoint/2010/main" val="2261517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24920-C096-DD6F-47F3-4E7499061A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19F754-E78F-BF3F-8EAD-822B506BFC10}"/>
              </a:ext>
            </a:extLst>
          </p:cNvPr>
          <p:cNvSpPr/>
          <p:nvPr/>
        </p:nvSpPr>
        <p:spPr>
          <a:xfrm>
            <a:off x="316392" y="21094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mj-lt"/>
              <a:buAutoNum type="arabicPeriod"/>
            </a:pPr>
            <a:r>
              <a:rPr lang="en-US" dirty="0">
                <a:solidFill>
                  <a:schemeClr val="tx1"/>
                </a:solidFill>
                <a:latin typeface="Times New Roman" panose="02020603050405020304" pitchFamily="18" charset="0"/>
                <a:cs typeface="Times New Roman" panose="02020603050405020304" pitchFamily="18" charset="0"/>
              </a:rPr>
              <a:t>Descriptive statistics methods can be used to measure central tendency, dispersion, or the shape of a given data set.</a:t>
            </a:r>
          </a:p>
          <a:p>
            <a:pPr marL="342900" indent="-342900">
              <a:lnSpc>
                <a:spcPct val="150000"/>
              </a:lnSpc>
              <a:buFont typeface="+mj-lt"/>
              <a:buAutoNum type="arabicPeriod"/>
            </a:pPr>
            <a:r>
              <a:rPr lang="en-US" dirty="0">
                <a:solidFill>
                  <a:schemeClr val="tx1"/>
                </a:solidFill>
                <a:latin typeface="Times New Roman" panose="02020603050405020304" pitchFamily="18" charset="0"/>
                <a:cs typeface="Times New Roman" panose="02020603050405020304" pitchFamily="18" charset="0"/>
              </a:rPr>
              <a:t>Regression, especially linear regression, is perhaps the most widely known and used analytics technique in statistics.</a:t>
            </a:r>
          </a:p>
          <a:p>
            <a:pPr marL="342900" indent="-342900">
              <a:lnSpc>
                <a:spcPct val="150000"/>
              </a:lnSpc>
              <a:buFont typeface="+mj-lt"/>
              <a:buAutoNum type="arabicPeriod"/>
            </a:pPr>
            <a:r>
              <a:rPr lang="en-US" dirty="0">
                <a:solidFill>
                  <a:schemeClr val="tx1"/>
                </a:solidFill>
                <a:latin typeface="Times New Roman" panose="02020603050405020304" pitchFamily="18" charset="0"/>
                <a:cs typeface="Times New Roman" panose="02020603050405020304" pitchFamily="18" charset="0"/>
              </a:rPr>
              <a:t>A report is any communication artifact prepared with the specific intention of conveying information in a presentable form.</a:t>
            </a:r>
          </a:p>
          <a:p>
            <a:pPr marL="342900" indent="-342900">
              <a:lnSpc>
                <a:spcPct val="150000"/>
              </a:lnSpc>
              <a:buFont typeface="+mj-lt"/>
              <a:buAutoNum type="arabicPeriod"/>
            </a:pPr>
            <a:r>
              <a:rPr lang="en-US" dirty="0">
                <a:solidFill>
                  <a:schemeClr val="tx1"/>
                </a:solidFill>
                <a:latin typeface="Times New Roman" panose="02020603050405020304" pitchFamily="18" charset="0"/>
                <a:cs typeface="Times New Roman" panose="02020603050405020304" pitchFamily="18" charset="0"/>
              </a:rPr>
              <a:t>A business report is a written document that contains information regarding business matters.</a:t>
            </a:r>
          </a:p>
          <a:p>
            <a:pPr marL="342900" indent="-342900">
              <a:lnSpc>
                <a:spcPct val="150000"/>
              </a:lnSpc>
              <a:buFont typeface="+mj-lt"/>
              <a:buAutoNum type="arabicPeriod"/>
            </a:pPr>
            <a:r>
              <a:rPr lang="en-US" dirty="0">
                <a:solidFill>
                  <a:schemeClr val="tx1"/>
                </a:solidFill>
                <a:latin typeface="Times New Roman" panose="02020603050405020304" pitchFamily="18" charset="0"/>
                <a:cs typeface="Times New Roman" panose="02020603050405020304" pitchFamily="18" charset="0"/>
              </a:rPr>
              <a:t>The data analytics lifecycle.</a:t>
            </a:r>
          </a:p>
        </p:txBody>
      </p:sp>
      <p:sp>
        <p:nvSpPr>
          <p:cNvPr id="3" name="TextBox 2">
            <a:extLst>
              <a:ext uri="{FF2B5EF4-FFF2-40B4-BE49-F238E27FC236}">
                <a16:creationId xmlns:a16="http://schemas.microsoft.com/office/drawing/2014/main" id="{FAFFAE09-E692-8056-1289-A4611E4C700E}"/>
              </a:ext>
            </a:extLst>
          </p:cNvPr>
          <p:cNvSpPr txBox="1"/>
          <p:nvPr/>
        </p:nvSpPr>
        <p:spPr>
          <a:xfrm>
            <a:off x="2346764" y="1667891"/>
            <a:ext cx="7683588" cy="400110"/>
          </a:xfrm>
          <a:prstGeom prst="rect">
            <a:avLst/>
          </a:prstGeom>
          <a:noFill/>
        </p:spPr>
        <p:txBody>
          <a:bodyPr wrap="square" rtlCol="0">
            <a:spAutoFit/>
          </a:bodyPr>
          <a:lstStyle/>
          <a:p>
            <a:r>
              <a:rPr lang="en-US" sz="2000" b="1" dirty="0"/>
              <a:t>Summary</a:t>
            </a:r>
            <a:endParaRPr lang="en-US" sz="2400" b="1" dirty="0">
              <a:latin typeface="Alexandria"/>
            </a:endParaRPr>
          </a:p>
        </p:txBody>
      </p:sp>
      <p:sp>
        <p:nvSpPr>
          <p:cNvPr id="5" name="Rectangle 4">
            <a:extLst>
              <a:ext uri="{FF2B5EF4-FFF2-40B4-BE49-F238E27FC236}">
                <a16:creationId xmlns:a16="http://schemas.microsoft.com/office/drawing/2014/main" id="{282783C4-428B-5A46-CDDA-C72CD0248E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27A8877-C7B3-D7F9-7C3B-89F35C3A7FB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41</a:t>
            </a:r>
          </a:p>
        </p:txBody>
      </p:sp>
      <p:pic>
        <p:nvPicPr>
          <p:cNvPr id="7" name="Graphic 21">
            <a:extLst>
              <a:ext uri="{FF2B5EF4-FFF2-40B4-BE49-F238E27FC236}">
                <a16:creationId xmlns:a16="http://schemas.microsoft.com/office/drawing/2014/main" id="{B87B291A-AEFB-E9B1-60D6-5786144FE5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6628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688354b5-287c-4cda-825e-1d7935aea40e"/>
    <ds:schemaRef ds:uri="http://schemas.microsoft.com/office/2006/documentManagement/types"/>
    <ds:schemaRef ds:uri="http://purl.org/dc/terms/"/>
    <ds:schemaRef ds:uri="aca13214-df29-4e3c-a050-857c0bf7bd8e"/>
    <ds:schemaRef ds:uri="http://www.w3.org/XML/1998/namespace"/>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1217</TotalTime>
  <Words>2867</Words>
  <Application>Microsoft Office PowerPoint</Application>
  <PresentationFormat>Widescreen</PresentationFormat>
  <Paragraphs>336</Paragraphs>
  <Slides>44</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wesam ahmed abd elsamie</cp:lastModifiedBy>
  <cp:revision>190</cp:revision>
  <dcterms:created xsi:type="dcterms:W3CDTF">2023-04-29T09:08:00Z</dcterms:created>
  <dcterms:modified xsi:type="dcterms:W3CDTF">2025-06-25T16:11:28Z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