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9"/>
  </p:notesMasterIdLst>
  <p:sldIdLst>
    <p:sldId id="480" r:id="rId3"/>
    <p:sldId id="490" r:id="rId4"/>
    <p:sldId id="313" r:id="rId5"/>
    <p:sldId id="508" r:id="rId6"/>
    <p:sldId id="522" r:id="rId7"/>
    <p:sldId id="523" r:id="rId8"/>
    <p:sldId id="524" r:id="rId9"/>
    <p:sldId id="525" r:id="rId10"/>
    <p:sldId id="526" r:id="rId11"/>
    <p:sldId id="527" r:id="rId12"/>
    <p:sldId id="528" r:id="rId13"/>
    <p:sldId id="529" r:id="rId14"/>
    <p:sldId id="530" r:id="rId15"/>
    <p:sldId id="531" r:id="rId16"/>
    <p:sldId id="532" r:id="rId17"/>
    <p:sldId id="534" r:id="rId18"/>
    <p:sldId id="535" r:id="rId19"/>
    <p:sldId id="533" r:id="rId20"/>
    <p:sldId id="536" r:id="rId21"/>
    <p:sldId id="537" r:id="rId22"/>
    <p:sldId id="538" r:id="rId23"/>
    <p:sldId id="539" r:id="rId24"/>
    <p:sldId id="540" r:id="rId25"/>
    <p:sldId id="541" r:id="rId26"/>
    <p:sldId id="542" r:id="rId27"/>
    <p:sldId id="543" r:id="rId28"/>
    <p:sldId id="544" r:id="rId29"/>
    <p:sldId id="545" r:id="rId30"/>
    <p:sldId id="546" r:id="rId31"/>
    <p:sldId id="547" r:id="rId32"/>
    <p:sldId id="548" r:id="rId33"/>
    <p:sldId id="549" r:id="rId34"/>
    <p:sldId id="550" r:id="rId35"/>
    <p:sldId id="551" r:id="rId36"/>
    <p:sldId id="552"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0"/>
            <p14:sldId id="313"/>
            <p14:sldId id="508"/>
            <p14:sldId id="522"/>
            <p14:sldId id="523"/>
            <p14:sldId id="524"/>
            <p14:sldId id="525"/>
            <p14:sldId id="526"/>
            <p14:sldId id="527"/>
            <p14:sldId id="528"/>
            <p14:sldId id="529"/>
            <p14:sldId id="530"/>
            <p14:sldId id="531"/>
            <p14:sldId id="532"/>
            <p14:sldId id="534"/>
            <p14:sldId id="535"/>
            <p14:sldId id="533"/>
            <p14:sldId id="536"/>
            <p14:sldId id="537"/>
            <p14:sldId id="538"/>
            <p14:sldId id="539"/>
            <p14:sldId id="540"/>
            <p14:sldId id="541"/>
            <p14:sldId id="542"/>
            <p14:sldId id="543"/>
            <p14:sldId id="544"/>
            <p14:sldId id="545"/>
            <p14:sldId id="546"/>
            <p14:sldId id="547"/>
            <p14:sldId id="548"/>
            <p14:sldId id="549"/>
            <p14:sldId id="550"/>
            <p14:sldId id="551"/>
            <p14:sldId id="5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15" autoAdjust="0"/>
    <p:restoredTop sz="93738" autoAdjust="0"/>
  </p:normalViewPr>
  <p:slideViewPr>
    <p:cSldViewPr snapToGrid="0">
      <p:cViewPr varScale="1">
        <p:scale>
          <a:sx n="85" d="100"/>
          <a:sy n="85" d="100"/>
        </p:scale>
        <p:origin x="666" y="-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578694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10/6/2023</a:t>
            </a:fld>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10/6/2023</a:t>
            </a:fld>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10/6/2023</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lvl1pPr>
              <a:defRPr sz="1600"/>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5828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5.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17" cstate="hq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dirty="0" smtClean="0"/>
              <a:t>“Click </a:t>
            </a:r>
            <a:r>
              <a:rPr lang="en-US" dirty="0"/>
              <a:t>to edit Master text </a:t>
            </a:r>
            <a:r>
              <a:rPr lang="en-US" dirty="0" smtClean="0"/>
              <a:t>styles”</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4" cstate="hq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103447733"/>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6.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2.svg"/><Relationship Id="rId9"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013989" y="3214540"/>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Yasser </a:t>
            </a:r>
            <a:r>
              <a:rPr lang="en-US" sz="2400" dirty="0" err="1" smtClean="0">
                <a:solidFill>
                  <a:schemeClr val="bg1"/>
                </a:solidFill>
                <a:latin typeface="Times New Roman" panose="02020603050405020304" pitchFamily="18" charset="0"/>
                <a:cs typeface="Times New Roman" panose="02020603050405020304" pitchFamily="18" charset="0"/>
              </a:rPr>
              <a:t>Abdelhamid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81745" y="2455568"/>
            <a:ext cx="5424305"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Software Engineering</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3908" y="5843657"/>
            <a:ext cx="2335794"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1 </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425664" cy="707886"/>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IT 382</a:t>
            </a:r>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Software Engineering</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5093"/>
    </mc:Choice>
    <mc:Fallback xmlns="">
      <p:transition spd="slow" advTm="2509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39051" y="1259065"/>
            <a:ext cx="4113898"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Chapter 1: Introduction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00000"/>
              </a:lnSpc>
              <a:spcBef>
                <a:spcPts val="600"/>
              </a:spcBef>
              <a:buClr>
                <a:schemeClr val="accent1">
                  <a:lumMod val="50000"/>
                </a:schemeClr>
              </a:buClr>
              <a:buSzPct val="73000"/>
              <a:buNone/>
            </a:pPr>
            <a:r>
              <a:rPr lang="en-US" sz="2600" dirty="0">
                <a:solidFill>
                  <a:prstClr val="black"/>
                </a:solidFill>
                <a:latin typeface="Trebuchet MS"/>
              </a:rPr>
              <a:t>This chapter introduces the basic concepts related to software engineering.</a:t>
            </a:r>
          </a:p>
          <a:p>
            <a:pPr marL="0" indent="0">
              <a:buNone/>
            </a:pPr>
            <a:endParaRPr lang="en-GB" b="1" dirty="0"/>
          </a:p>
          <a:p>
            <a:pPr marL="0" indent="0">
              <a:buNone/>
            </a:pPr>
            <a:endParaRPr lang="en-GB" b="1" dirty="0" smtClean="0"/>
          </a:p>
          <a:p>
            <a:pPr marL="0" indent="0">
              <a:buFont typeface="Arial" panose="020B0604020202020204" pitchFamily="34" charset="0"/>
              <a:buNone/>
            </a:pPr>
            <a:r>
              <a:rPr lang="en-GB" b="1" dirty="0" smtClean="0"/>
              <a:t> </a:t>
            </a:r>
            <a:endParaRPr lang="en-US" dirty="0"/>
          </a:p>
        </p:txBody>
      </p:sp>
    </p:spTree>
    <p:extLst>
      <p:ext uri="{BB962C8B-B14F-4D97-AF65-F5344CB8AC3E}">
        <p14:creationId xmlns:p14="http://schemas.microsoft.com/office/powerpoint/2010/main" val="1890456517"/>
      </p:ext>
    </p:extLst>
  </p:cSld>
  <p:clrMapOvr>
    <a:masterClrMapping/>
  </p:clrMapOvr>
  <mc:AlternateContent xmlns:mc="http://schemas.openxmlformats.org/markup-compatibility/2006" xmlns:p14="http://schemas.microsoft.com/office/powerpoint/2010/main">
    <mc:Choice Requires="p14">
      <p:transition spd="slow" p14:dur="2000" advTm="16119"/>
    </mc:Choice>
    <mc:Fallback xmlns="">
      <p:transition spd="slow" advTm="1611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r>
              <a:rPr lang="en-US" sz="2600" dirty="0">
                <a:solidFill>
                  <a:prstClr val="black"/>
                </a:solidFill>
                <a:latin typeface="Trebuchet MS"/>
              </a:rPr>
              <a:t>Understand what software engineering is and why it is important.</a:t>
            </a:r>
          </a:p>
          <a:p>
            <a:pPr marL="274320" lvl="0" indent="-274320">
              <a:lnSpc>
                <a:spcPct val="100000"/>
              </a:lnSpc>
              <a:spcBef>
                <a:spcPts val="600"/>
              </a:spcBef>
              <a:buClr>
                <a:srgbClr val="B13F9A"/>
              </a:buClr>
              <a:buSzPct val="73000"/>
              <a:buFont typeface="Wingdings 2"/>
              <a:buChar char=""/>
            </a:pPr>
            <a:r>
              <a:rPr lang="en-US" sz="2600" dirty="0">
                <a:solidFill>
                  <a:prstClr val="black"/>
                </a:solidFill>
                <a:latin typeface="Trebuchet MS"/>
              </a:rPr>
              <a:t>Understand that the development of different types of software systems may require different software engineering techniques.</a:t>
            </a:r>
          </a:p>
          <a:p>
            <a:pPr marL="274320" lvl="0" indent="-274320">
              <a:lnSpc>
                <a:spcPct val="100000"/>
              </a:lnSpc>
              <a:spcBef>
                <a:spcPts val="600"/>
              </a:spcBef>
              <a:buClr>
                <a:srgbClr val="B13F9A"/>
              </a:buClr>
              <a:buSzPct val="73000"/>
              <a:buFont typeface="Wingdings 2"/>
              <a:buChar char=""/>
            </a:pPr>
            <a:r>
              <a:rPr lang="en-US" sz="2600" dirty="0">
                <a:solidFill>
                  <a:prstClr val="black"/>
                </a:solidFill>
                <a:latin typeface="Trebuchet MS"/>
              </a:rPr>
              <a:t>Understand some ethical and professional issues that are important for software engineers.</a:t>
            </a:r>
          </a:p>
          <a:p>
            <a:pPr marL="274320" lvl="0" indent="-274320">
              <a:lnSpc>
                <a:spcPct val="100000"/>
              </a:lnSpc>
              <a:spcBef>
                <a:spcPts val="600"/>
              </a:spcBef>
              <a:buClr>
                <a:srgbClr val="B13F9A"/>
              </a:buClr>
              <a:buSzPct val="73000"/>
              <a:buFont typeface="Wingdings 2"/>
              <a:buChar char=""/>
            </a:pPr>
            <a:r>
              <a:rPr lang="en-US" sz="2600" dirty="0">
                <a:solidFill>
                  <a:prstClr val="black"/>
                </a:solidFill>
                <a:latin typeface="Trebuchet MS"/>
              </a:rPr>
              <a:t>Introducing case studies.</a:t>
            </a:r>
          </a:p>
          <a:p>
            <a:pPr marL="0" indent="0">
              <a:buNone/>
            </a:pPr>
            <a:endParaRPr lang="en-GB" b="1" dirty="0" smtClean="0"/>
          </a:p>
          <a:p>
            <a:pPr marL="0" indent="0">
              <a:buFont typeface="Arial" panose="020B0604020202020204" pitchFamily="34" charset="0"/>
              <a:buNone/>
            </a:pPr>
            <a:r>
              <a:rPr lang="en-GB" b="1" dirty="0" smtClean="0"/>
              <a:t> </a:t>
            </a:r>
            <a:endParaRPr lang="en-US"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35045"/>
    </mc:Choice>
    <mc:Fallback xmlns="">
      <p:transition spd="slow" advTm="13504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Software Importance </a:t>
            </a:r>
          </a:p>
        </p:txBody>
      </p:sp>
      <p:sp>
        <p:nvSpPr>
          <p:cNvPr id="4" name="Content Placeholder 3"/>
          <p:cNvSpPr>
            <a:spLocks noGrp="1"/>
          </p:cNvSpPr>
          <p:nvPr>
            <p:ph idx="1"/>
          </p:nvPr>
        </p:nvSpPr>
        <p:spPr/>
        <p:txBody>
          <a:bodyPr/>
          <a:lstStyle/>
          <a:p>
            <a:r>
              <a:rPr lang="en-US" dirty="0"/>
              <a:t>The economies of ALL developed nations are dependent on software.</a:t>
            </a:r>
          </a:p>
          <a:p>
            <a:r>
              <a:rPr lang="en-US" dirty="0"/>
              <a:t>More and more systems are software controlled</a:t>
            </a:r>
          </a:p>
          <a:p>
            <a:r>
              <a:rPr lang="en-US" dirty="0"/>
              <a:t>Expenditure on software represents a </a:t>
            </a:r>
            <a:br>
              <a:rPr lang="en-US" dirty="0"/>
            </a:br>
            <a:r>
              <a:rPr lang="en-US" dirty="0"/>
              <a:t>significant fraction of GNP in all developed countries.</a:t>
            </a:r>
          </a:p>
          <a:p>
            <a:r>
              <a:rPr lang="en-US" dirty="0"/>
              <a:t>Software engineering is concerned with theories, methods and tools for professional software development.</a:t>
            </a:r>
          </a:p>
          <a:p>
            <a:endParaRPr lang="en-US" dirty="0"/>
          </a:p>
        </p:txBody>
      </p:sp>
    </p:spTree>
    <p:extLst>
      <p:ext uri="{BB962C8B-B14F-4D97-AF65-F5344CB8AC3E}">
        <p14:creationId xmlns:p14="http://schemas.microsoft.com/office/powerpoint/2010/main" val="917969919"/>
      </p:ext>
    </p:extLst>
  </p:cSld>
  <p:clrMapOvr>
    <a:masterClrMapping/>
  </p:clrMapOvr>
  <mc:AlternateContent xmlns:mc="http://schemas.openxmlformats.org/markup-compatibility/2006" xmlns:p14="http://schemas.microsoft.com/office/powerpoint/2010/main">
    <mc:Choice Requires="p14">
      <p:transition spd="slow" p14:dur="2000" advTm="234008"/>
    </mc:Choice>
    <mc:Fallback xmlns="">
      <p:transition spd="slow" advTm="234008"/>
    </mc:Fallback>
  </mc:AlternateContent>
  <p:timing>
    <p:tnLst>
      <p:par>
        <p:cTn id="1" dur="indefinite" restart="never" nodeType="tmRoot"/>
      </p:par>
    </p:tnLst>
  </p:timing>
  <p:extLst mod="1"/>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costs</a:t>
            </a:r>
          </a:p>
        </p:txBody>
      </p:sp>
      <p:sp>
        <p:nvSpPr>
          <p:cNvPr id="3" name="Content Placeholder 2"/>
          <p:cNvSpPr>
            <a:spLocks noGrp="1"/>
          </p:cNvSpPr>
          <p:nvPr>
            <p:ph idx="1"/>
          </p:nvPr>
        </p:nvSpPr>
        <p:spPr/>
        <p:txBody>
          <a:bodyPr/>
          <a:lstStyle/>
          <a:p>
            <a:r>
              <a:rPr lang="en-US" dirty="0"/>
              <a:t>Software costs often dominate computer system costs. The costs of software on a PC are often greater than the hardware cost.</a:t>
            </a:r>
          </a:p>
          <a:p>
            <a:r>
              <a:rPr lang="en-US" dirty="0"/>
              <a:t>Software costs more to maintain than it does to develop. For systems with a long life, maintenance costs may be several times development costs.</a:t>
            </a:r>
          </a:p>
          <a:p>
            <a:r>
              <a:rPr lang="en-US" dirty="0"/>
              <a:t>Software engineering is concerned with cost-effective software development.</a:t>
            </a:r>
          </a:p>
          <a:p>
            <a:endParaRPr lang="en-US" dirty="0"/>
          </a:p>
        </p:txBody>
      </p:sp>
    </p:spTree>
    <p:extLst>
      <p:ext uri="{BB962C8B-B14F-4D97-AF65-F5344CB8AC3E}">
        <p14:creationId xmlns:p14="http://schemas.microsoft.com/office/powerpoint/2010/main" val="3143534903"/>
      </p:ext>
    </p:extLst>
  </p:cSld>
  <p:clrMapOvr>
    <a:masterClrMapping/>
  </p:clrMapOvr>
  <mc:AlternateContent xmlns:mc="http://schemas.openxmlformats.org/markup-compatibility/2006" xmlns:p14="http://schemas.microsoft.com/office/powerpoint/2010/main">
    <mc:Choice Requires="p14">
      <p:transition spd="slow" p14:dur="2000" advTm="172833"/>
    </mc:Choice>
    <mc:Fallback xmlns="">
      <p:transition spd="slow" advTm="172833"/>
    </mc:Fallback>
  </mc:AlternateContent>
  <p:timing>
    <p:tnLst>
      <p:par>
        <p:cTn id="1" dur="indefinite" restart="never" nodeType="tmRoot"/>
      </p:par>
    </p:tnLst>
  </p:timing>
  <p:extLst mod="1"/>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products</a:t>
            </a:r>
          </a:p>
        </p:txBody>
      </p:sp>
      <p:sp>
        <p:nvSpPr>
          <p:cNvPr id="3" name="Content Placeholder 2"/>
          <p:cNvSpPr>
            <a:spLocks noGrp="1"/>
          </p:cNvSpPr>
          <p:nvPr>
            <p:ph idx="1"/>
          </p:nvPr>
        </p:nvSpPr>
        <p:spPr/>
        <p:txBody>
          <a:bodyPr>
            <a:normAutofit/>
          </a:bodyPr>
          <a:lstStyle/>
          <a:p>
            <a:r>
              <a:rPr lang="en-US" dirty="0"/>
              <a:t>Generic products</a:t>
            </a:r>
          </a:p>
          <a:p>
            <a:pPr lvl="1"/>
            <a:r>
              <a:rPr lang="en-US" dirty="0"/>
              <a:t>Stand-alone systems that are marketed and sold to any customer who wishes to buy them.</a:t>
            </a:r>
          </a:p>
          <a:p>
            <a:pPr lvl="1"/>
            <a:r>
              <a:rPr lang="en-US" dirty="0"/>
              <a:t>Examples – PC software such as graphics programs, project management tools; CAD software; software for specific markets such as appointments systems for dentists.</a:t>
            </a:r>
          </a:p>
          <a:p>
            <a:r>
              <a:rPr lang="en-US" dirty="0"/>
              <a:t>Customized products</a:t>
            </a:r>
          </a:p>
          <a:p>
            <a:pPr lvl="1"/>
            <a:r>
              <a:rPr lang="en-US" dirty="0"/>
              <a:t>Software that is commissioned by a specific customer to meet his own needs. </a:t>
            </a:r>
          </a:p>
          <a:p>
            <a:pPr lvl="1"/>
            <a:r>
              <a:rPr lang="en-US" dirty="0"/>
              <a:t>Examples – embedded control systems, air traffic control software, traffic monitoring systems.</a:t>
            </a:r>
          </a:p>
          <a:p>
            <a:endParaRPr lang="en-US" dirty="0"/>
          </a:p>
        </p:txBody>
      </p:sp>
    </p:spTree>
    <p:extLst>
      <p:ext uri="{BB962C8B-B14F-4D97-AF65-F5344CB8AC3E}">
        <p14:creationId xmlns:p14="http://schemas.microsoft.com/office/powerpoint/2010/main" val="3527388705"/>
      </p:ext>
    </p:extLst>
  </p:cSld>
  <p:clrMapOvr>
    <a:masterClrMapping/>
  </p:clrMapOvr>
  <mc:AlternateContent xmlns:mc="http://schemas.openxmlformats.org/markup-compatibility/2006" xmlns:p14="http://schemas.microsoft.com/office/powerpoint/2010/main">
    <mc:Choice Requires="p14">
      <p:transition spd="slow" p14:dur="2000" advTm="314362"/>
    </mc:Choice>
    <mc:Fallback xmlns="">
      <p:transition spd="slow" advTm="314362"/>
    </mc:Fallback>
  </mc:AlternateContent>
  <p:timing>
    <p:tnLst>
      <p:par>
        <p:cTn id="1" dur="indefinite" restart="never" nodeType="tmRoot"/>
      </p:par>
    </p:tnLst>
  </p:timing>
  <p:extLst mod="1"/>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specification</a:t>
            </a:r>
          </a:p>
        </p:txBody>
      </p:sp>
      <p:sp>
        <p:nvSpPr>
          <p:cNvPr id="3" name="Content Placeholder 2"/>
          <p:cNvSpPr>
            <a:spLocks noGrp="1"/>
          </p:cNvSpPr>
          <p:nvPr>
            <p:ph idx="1"/>
          </p:nvPr>
        </p:nvSpPr>
        <p:spPr/>
        <p:txBody>
          <a:bodyPr/>
          <a:lstStyle/>
          <a:p>
            <a:r>
              <a:rPr lang="en-US" dirty="0"/>
              <a:t>Generic products</a:t>
            </a:r>
          </a:p>
          <a:p>
            <a:pPr lvl="1"/>
            <a:r>
              <a:rPr lang="en-US" dirty="0"/>
              <a:t>The specification of what the software should do is owned by the software developer and decisions on software change are made by the developer.</a:t>
            </a:r>
          </a:p>
          <a:p>
            <a:r>
              <a:rPr lang="en-US" dirty="0"/>
              <a:t>Customized products</a:t>
            </a:r>
          </a:p>
          <a:p>
            <a:pPr lvl="1"/>
            <a:r>
              <a:rPr lang="en-US" dirty="0"/>
              <a:t>The specification of what the software should do is owned by the customer for the software and they make decisions on software changes that are required.</a:t>
            </a:r>
          </a:p>
          <a:p>
            <a:endParaRPr lang="en-US" dirty="0"/>
          </a:p>
        </p:txBody>
      </p:sp>
    </p:spTree>
    <p:extLst>
      <p:ext uri="{BB962C8B-B14F-4D97-AF65-F5344CB8AC3E}">
        <p14:creationId xmlns:p14="http://schemas.microsoft.com/office/powerpoint/2010/main" val="2532392798"/>
      </p:ext>
    </p:extLst>
  </p:cSld>
  <p:clrMapOvr>
    <a:masterClrMapping/>
  </p:clrMapOvr>
  <mc:AlternateContent xmlns:mc="http://schemas.openxmlformats.org/markup-compatibility/2006" xmlns:p14="http://schemas.microsoft.com/office/powerpoint/2010/main">
    <mc:Choice Requires="p14">
      <p:transition spd="slow" p14:dur="2000" advTm="165778"/>
    </mc:Choice>
    <mc:Fallback xmlns="">
      <p:transition spd="slow" advTm="165778"/>
    </mc:Fallback>
  </mc:AlternateContent>
  <p:timing>
    <p:tnLst>
      <p:par>
        <p:cTn id="1" dur="indefinite" restart="never" nodeType="tmRoot"/>
      </p:par>
    </p:tnLst>
  </p:timing>
  <p:extLst mod="1"/>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What is software</a:t>
            </a:r>
            <a:r>
              <a:rPr lang="en-US" dirty="0" smtClean="0"/>
              <a:t>?</a:t>
            </a:r>
            <a:endParaRPr lang="en-US" dirty="0"/>
          </a:p>
        </p:txBody>
      </p:sp>
      <p:sp>
        <p:nvSpPr>
          <p:cNvPr id="3" name="Content Placeholder 2"/>
          <p:cNvSpPr>
            <a:spLocks noGrp="1"/>
          </p:cNvSpPr>
          <p:nvPr>
            <p:ph type="subTitle" idx="1"/>
          </p:nvPr>
        </p:nvSpPr>
        <p:spPr/>
        <p:txBody>
          <a:bodyPr/>
          <a:lstStyle/>
          <a:p>
            <a:r>
              <a:rPr lang="en-US" dirty="0"/>
              <a:t>Computer programs and associated documentation. Software products may be developed for a particular customer or may be developed for a general market.</a:t>
            </a:r>
          </a:p>
        </p:txBody>
      </p:sp>
    </p:spTree>
    <p:extLst>
      <p:ext uri="{BB962C8B-B14F-4D97-AF65-F5344CB8AC3E}">
        <p14:creationId xmlns:p14="http://schemas.microsoft.com/office/powerpoint/2010/main" val="458108697"/>
      </p:ext>
    </p:extLst>
  </p:cSld>
  <p:clrMapOvr>
    <a:masterClrMapping/>
  </p:clrMapOvr>
  <mc:AlternateContent xmlns:mc="http://schemas.openxmlformats.org/markup-compatibility/2006" xmlns:p14="http://schemas.microsoft.com/office/powerpoint/2010/main">
    <mc:Choice Requires="p14">
      <p:transition spd="slow" p14:dur="2000" advTm="108196"/>
    </mc:Choice>
    <mc:Fallback xmlns="">
      <p:transition spd="slow" advTm="10819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US" dirty="0"/>
              <a:t>What are the attributes of good software</a:t>
            </a:r>
            <a:r>
              <a:rPr lang="en-US" dirty="0" smtClean="0"/>
              <a:t>?</a:t>
            </a:r>
            <a:endParaRPr lang="en-US" dirty="0"/>
          </a:p>
        </p:txBody>
      </p:sp>
      <p:sp>
        <p:nvSpPr>
          <p:cNvPr id="5" name="Subtitle 4"/>
          <p:cNvSpPr>
            <a:spLocks noGrp="1"/>
          </p:cNvSpPr>
          <p:nvPr>
            <p:ph type="subTitle" idx="1"/>
          </p:nvPr>
        </p:nvSpPr>
        <p:spPr/>
        <p:txBody>
          <a:bodyPr/>
          <a:lstStyle/>
          <a:p>
            <a:r>
              <a:rPr lang="en-US" dirty="0"/>
              <a:t>Good software should deliver the required functionality and performance to the user and should be maintainable, dependable and usable.</a:t>
            </a:r>
          </a:p>
          <a:p>
            <a:endParaRPr lang="en-US" dirty="0"/>
          </a:p>
        </p:txBody>
      </p:sp>
    </p:spTree>
    <p:extLst>
      <p:ext uri="{BB962C8B-B14F-4D97-AF65-F5344CB8AC3E}">
        <p14:creationId xmlns:p14="http://schemas.microsoft.com/office/powerpoint/2010/main" val="2814342953"/>
      </p:ext>
    </p:extLst>
  </p:cSld>
  <p:clrMapOvr>
    <a:masterClrMapping/>
  </p:clrMapOvr>
  <mc:AlternateContent xmlns:mc="http://schemas.openxmlformats.org/markup-compatibility/2006" xmlns:p14="http://schemas.microsoft.com/office/powerpoint/2010/main">
    <mc:Choice Requires="p14">
      <p:transition spd="slow" p14:dur="2000" advTm="258284"/>
    </mc:Choice>
    <mc:Fallback xmlns="">
      <p:transition spd="slow" advTm="25828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US" dirty="0"/>
              <a:t>What is software engineering</a:t>
            </a:r>
            <a:r>
              <a:rPr lang="en-US" dirty="0" smtClean="0"/>
              <a:t>?</a:t>
            </a:r>
            <a:endParaRPr lang="en-US" dirty="0"/>
          </a:p>
        </p:txBody>
      </p:sp>
      <p:sp>
        <p:nvSpPr>
          <p:cNvPr id="5" name="Subtitle 4"/>
          <p:cNvSpPr>
            <a:spLocks noGrp="1"/>
          </p:cNvSpPr>
          <p:nvPr>
            <p:ph type="subTitle" idx="1"/>
          </p:nvPr>
        </p:nvSpPr>
        <p:spPr/>
        <p:txBody>
          <a:bodyPr/>
          <a:lstStyle/>
          <a:p>
            <a:r>
              <a:rPr lang="en-US" dirty="0"/>
              <a:t>Software engineering is an engineering discipline that is concerned with all aspects of software production.</a:t>
            </a:r>
          </a:p>
          <a:p>
            <a:endParaRPr lang="en-US" dirty="0"/>
          </a:p>
        </p:txBody>
      </p:sp>
    </p:spTree>
    <p:extLst>
      <p:ext uri="{BB962C8B-B14F-4D97-AF65-F5344CB8AC3E}">
        <p14:creationId xmlns:p14="http://schemas.microsoft.com/office/powerpoint/2010/main" val="2195088875"/>
      </p:ext>
    </p:extLst>
  </p:cSld>
  <p:clrMapOvr>
    <a:masterClrMapping/>
  </p:clrMapOvr>
  <mc:AlternateContent xmlns:mc="http://schemas.openxmlformats.org/markup-compatibility/2006" xmlns:p14="http://schemas.microsoft.com/office/powerpoint/2010/main">
    <mc:Choice Requires="p14">
      <p:transition spd="slow" p14:dur="2000" advTm="103703"/>
    </mc:Choice>
    <mc:Fallback xmlns="">
      <p:transition spd="slow" advTm="10370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US" dirty="0"/>
              <a:t>What are the fundamental software engineering activities?</a:t>
            </a:r>
          </a:p>
        </p:txBody>
      </p:sp>
      <p:sp>
        <p:nvSpPr>
          <p:cNvPr id="5" name="Subtitle 4"/>
          <p:cNvSpPr>
            <a:spLocks noGrp="1"/>
          </p:cNvSpPr>
          <p:nvPr>
            <p:ph type="subTitle" idx="1"/>
          </p:nvPr>
        </p:nvSpPr>
        <p:spPr/>
        <p:txBody>
          <a:bodyPr/>
          <a:lstStyle/>
          <a:p>
            <a:r>
              <a:rPr lang="en-US" dirty="0"/>
              <a:t>Software specification, software development, software validation and software evolution.</a:t>
            </a:r>
          </a:p>
          <a:p>
            <a:endParaRPr lang="en-US" dirty="0"/>
          </a:p>
        </p:txBody>
      </p:sp>
    </p:spTree>
    <p:extLst>
      <p:ext uri="{BB962C8B-B14F-4D97-AF65-F5344CB8AC3E}">
        <p14:creationId xmlns:p14="http://schemas.microsoft.com/office/powerpoint/2010/main" val="2340368683"/>
      </p:ext>
    </p:extLst>
  </p:cSld>
  <p:clrMapOvr>
    <a:masterClrMapping/>
  </p:clrMapOvr>
  <mc:AlternateContent xmlns:mc="http://schemas.openxmlformats.org/markup-compatibility/2006" xmlns:p14="http://schemas.microsoft.com/office/powerpoint/2010/main">
    <mc:Choice Requires="p14">
      <p:transition spd="slow" p14:dur="2000" advTm="290940"/>
    </mc:Choice>
    <mc:Fallback xmlns="">
      <p:transition spd="slow" advTm="290940"/>
    </mc:Fallback>
  </mc:AlternateContent>
  <p:timing>
    <p:tnLst>
      <p:par>
        <p:cTn id="1" dur="indefinite" restart="never" nodeType="tmRoot"/>
      </p:par>
    </p:tnLst>
  </p:timing>
  <p:extLst mod="1"/>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is the difference between software engineering and computer science?</a:t>
            </a:r>
          </a:p>
        </p:txBody>
      </p:sp>
      <p:sp>
        <p:nvSpPr>
          <p:cNvPr id="5" name="Subtitle 4"/>
          <p:cNvSpPr>
            <a:spLocks noGrp="1"/>
          </p:cNvSpPr>
          <p:nvPr>
            <p:ph type="subTitle" idx="1"/>
          </p:nvPr>
        </p:nvSpPr>
        <p:spPr/>
        <p:txBody>
          <a:bodyPr/>
          <a:lstStyle/>
          <a:p>
            <a:r>
              <a:rPr lang="en-US" dirty="0"/>
              <a:t>Computer science focuses on theory and fundamentals; software engineering is concerned with the practicalities of developing and delivering useful software.</a:t>
            </a:r>
          </a:p>
          <a:p>
            <a:endParaRPr lang="en-US" dirty="0"/>
          </a:p>
        </p:txBody>
      </p:sp>
    </p:spTree>
    <p:extLst>
      <p:ext uri="{BB962C8B-B14F-4D97-AF65-F5344CB8AC3E}">
        <p14:creationId xmlns:p14="http://schemas.microsoft.com/office/powerpoint/2010/main" val="493405418"/>
      </p:ext>
    </p:extLst>
  </p:cSld>
  <p:clrMapOvr>
    <a:masterClrMapping/>
  </p:clrMapOvr>
  <mc:AlternateContent xmlns:mc="http://schemas.openxmlformats.org/markup-compatibility/2006" xmlns:p14="http://schemas.microsoft.com/office/powerpoint/2010/main">
    <mc:Choice Requires="p14">
      <p:transition spd="slow" p14:dur="2000" advTm="134254"/>
    </mc:Choice>
    <mc:Fallback xmlns="">
      <p:transition spd="slow" advTm="134254"/>
    </mc:Fallback>
  </mc:AlternateContent>
  <p:timing>
    <p:tnLst>
      <p:par>
        <p:cTn id="1" dur="indefinite" restart="never" nodeType="tmRoot"/>
      </p:par>
    </p:tnLst>
  </p:timing>
  <p:extLst mod="1"/>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is the difference between software engineering and system engineering?</a:t>
            </a:r>
          </a:p>
        </p:txBody>
      </p:sp>
      <p:sp>
        <p:nvSpPr>
          <p:cNvPr id="5" name="Subtitle 4"/>
          <p:cNvSpPr>
            <a:spLocks noGrp="1"/>
          </p:cNvSpPr>
          <p:nvPr>
            <p:ph type="subTitle" idx="1"/>
          </p:nvPr>
        </p:nvSpPr>
        <p:spPr/>
        <p:txBody>
          <a:bodyPr/>
          <a:lstStyle/>
          <a:p>
            <a:r>
              <a:rPr lang="en-US" dirty="0"/>
              <a:t>System engineering is concerned with all aspects of computer-based systems development including hardware, software and process engineering. Software engineering is part of this more general process</a:t>
            </a:r>
            <a:r>
              <a:rPr lang="en-US" dirty="0" smtClean="0"/>
              <a:t>.</a:t>
            </a:r>
            <a:endParaRPr lang="en-US" dirty="0"/>
          </a:p>
        </p:txBody>
      </p:sp>
    </p:spTree>
    <p:extLst>
      <p:ext uri="{BB962C8B-B14F-4D97-AF65-F5344CB8AC3E}">
        <p14:creationId xmlns:p14="http://schemas.microsoft.com/office/powerpoint/2010/main" val="737841636"/>
      </p:ext>
    </p:extLst>
  </p:cSld>
  <p:clrMapOvr>
    <a:masterClrMapping/>
  </p:clrMapOvr>
  <mc:AlternateContent xmlns:mc="http://schemas.openxmlformats.org/markup-compatibility/2006" xmlns:p14="http://schemas.microsoft.com/office/powerpoint/2010/main">
    <mc:Choice Requires="p14">
      <p:transition spd="slow" p14:dur="2000" advTm="84787"/>
    </mc:Choice>
    <mc:Fallback xmlns="">
      <p:transition spd="slow" advTm="84787"/>
    </mc:Fallback>
  </mc:AlternateContent>
  <p:timing>
    <p:tnLst>
      <p:par>
        <p:cTn id="1" dur="indefinite" restart="never" nodeType="tmRoot"/>
      </p:par>
    </p:tnLst>
  </p:timing>
  <p:extLst mod="1"/>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are the key challenges facing software engineering?</a:t>
            </a:r>
          </a:p>
        </p:txBody>
      </p:sp>
      <p:sp>
        <p:nvSpPr>
          <p:cNvPr id="5" name="Subtitle 4"/>
          <p:cNvSpPr>
            <a:spLocks noGrp="1"/>
          </p:cNvSpPr>
          <p:nvPr>
            <p:ph type="subTitle" idx="1"/>
          </p:nvPr>
        </p:nvSpPr>
        <p:spPr/>
        <p:txBody>
          <a:bodyPr/>
          <a:lstStyle/>
          <a:p>
            <a:r>
              <a:rPr lang="en-US" dirty="0"/>
              <a:t>Coping with increasing diversity, demands for reduced delivery times and developing trustworthy software.</a:t>
            </a:r>
          </a:p>
        </p:txBody>
      </p:sp>
    </p:spTree>
    <p:extLst>
      <p:ext uri="{BB962C8B-B14F-4D97-AF65-F5344CB8AC3E}">
        <p14:creationId xmlns:p14="http://schemas.microsoft.com/office/powerpoint/2010/main" val="2895043415"/>
      </p:ext>
    </p:extLst>
  </p:cSld>
  <p:clrMapOvr>
    <a:masterClrMapping/>
  </p:clrMapOvr>
  <mc:AlternateContent xmlns:mc="http://schemas.openxmlformats.org/markup-compatibility/2006" xmlns:p14="http://schemas.microsoft.com/office/powerpoint/2010/main">
    <mc:Choice Requires="p14">
      <p:transition spd="slow" p14:dur="2000" advTm="237977"/>
    </mc:Choice>
    <mc:Fallback xmlns="">
      <p:transition spd="slow" advTm="237977"/>
    </mc:Fallback>
  </mc:AlternateContent>
  <p:timing>
    <p:tnLst>
      <p:par>
        <p:cTn id="1" dur="indefinite" restart="never" nodeType="tmRoot"/>
      </p:par>
    </p:tnLst>
  </p:timing>
  <p:extLst mod="1"/>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are the costs of software engineering?</a:t>
            </a:r>
          </a:p>
        </p:txBody>
      </p:sp>
      <p:sp>
        <p:nvSpPr>
          <p:cNvPr id="5" name="Subtitle 4"/>
          <p:cNvSpPr>
            <a:spLocks noGrp="1"/>
          </p:cNvSpPr>
          <p:nvPr>
            <p:ph type="subTitle" idx="1"/>
          </p:nvPr>
        </p:nvSpPr>
        <p:spPr/>
        <p:txBody>
          <a:bodyPr/>
          <a:lstStyle/>
          <a:p>
            <a:r>
              <a:rPr lang="en-US" dirty="0"/>
              <a:t>Roughly 60% of software costs are development costs, 40% are testing costs. For custom software, evolution costs often exceed development costs.</a:t>
            </a:r>
          </a:p>
        </p:txBody>
      </p:sp>
    </p:spTree>
    <p:extLst>
      <p:ext uri="{BB962C8B-B14F-4D97-AF65-F5344CB8AC3E}">
        <p14:creationId xmlns:p14="http://schemas.microsoft.com/office/powerpoint/2010/main" val="3341288017"/>
      </p:ext>
    </p:extLst>
  </p:cSld>
  <p:clrMapOvr>
    <a:masterClrMapping/>
  </p:clrMapOvr>
  <mc:AlternateContent xmlns:mc="http://schemas.openxmlformats.org/markup-compatibility/2006" xmlns:p14="http://schemas.microsoft.com/office/powerpoint/2010/main">
    <mc:Choice Requires="p14">
      <p:transition spd="slow" p14:dur="2000" advTm="79659"/>
    </mc:Choice>
    <mc:Fallback xmlns="">
      <p:transition spd="slow" advTm="7965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are the best software engineering techniques and methods?</a:t>
            </a:r>
          </a:p>
        </p:txBody>
      </p:sp>
      <p:sp>
        <p:nvSpPr>
          <p:cNvPr id="5" name="Subtitle 4"/>
          <p:cNvSpPr>
            <a:spLocks noGrp="1"/>
          </p:cNvSpPr>
          <p:nvPr>
            <p:ph type="subTitle" idx="1"/>
          </p:nvPr>
        </p:nvSpPr>
        <p:spPr>
          <a:xfrm>
            <a:off x="1524000" y="3602037"/>
            <a:ext cx="9144000" cy="2584273"/>
          </a:xfrm>
        </p:spPr>
        <p:txBody>
          <a:bodyPr>
            <a:normAutofit/>
          </a:bodyPr>
          <a:lstStyle/>
          <a:p>
            <a:r>
              <a:rPr lang="en-US" dirty="0"/>
              <a:t>While all software projects have to be professionally managed and developed, different techniques are appropriate for different types of system. For example, games should always be developed using a series of prototypes whereas safety critical control systems require a complete and analyzable specification to be developed. You can’t, therefore, say that one method is better than another.</a:t>
            </a:r>
          </a:p>
        </p:txBody>
      </p:sp>
    </p:spTree>
    <p:extLst>
      <p:ext uri="{BB962C8B-B14F-4D97-AF65-F5344CB8AC3E}">
        <p14:creationId xmlns:p14="http://schemas.microsoft.com/office/powerpoint/2010/main" val="2338217479"/>
      </p:ext>
    </p:extLst>
  </p:cSld>
  <p:clrMapOvr>
    <a:masterClrMapping/>
  </p:clrMapOvr>
  <mc:AlternateContent xmlns:mc="http://schemas.openxmlformats.org/markup-compatibility/2006" xmlns:p14="http://schemas.microsoft.com/office/powerpoint/2010/main">
    <mc:Choice Requires="p14">
      <p:transition spd="slow" p14:dur="2000" advTm="354925"/>
    </mc:Choice>
    <mc:Fallback xmlns="">
      <p:transition spd="slow" advTm="354925"/>
    </mc:Fallback>
  </mc:AlternateContent>
  <p:timing>
    <p:tnLst>
      <p:par>
        <p:cTn id="1" dur="indefinite" restart="never" nodeType="tmRoot"/>
      </p:par>
    </p:tnLst>
  </p:timing>
  <p:extLst mod="1"/>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differences has the web made to software engineering</a:t>
            </a:r>
            <a:r>
              <a:rPr lang="en-US" dirty="0" smtClean="0"/>
              <a:t>?</a:t>
            </a:r>
            <a:endParaRPr lang="en-US" dirty="0"/>
          </a:p>
        </p:txBody>
      </p:sp>
      <p:sp>
        <p:nvSpPr>
          <p:cNvPr id="3" name="Content Placeholder 2"/>
          <p:cNvSpPr>
            <a:spLocks noGrp="1"/>
          </p:cNvSpPr>
          <p:nvPr>
            <p:ph idx="1"/>
          </p:nvPr>
        </p:nvSpPr>
        <p:spPr/>
        <p:txBody>
          <a:bodyPr/>
          <a:lstStyle/>
          <a:p>
            <a:r>
              <a:rPr lang="en-US" dirty="0"/>
              <a:t>The web has led to the availability of software services and the possibility of developing highly distributed service-based systems. </a:t>
            </a:r>
            <a:endParaRPr lang="en-US" dirty="0" smtClean="0"/>
          </a:p>
          <a:p>
            <a:r>
              <a:rPr lang="en-US" dirty="0" smtClean="0"/>
              <a:t>Web-based </a:t>
            </a:r>
            <a:r>
              <a:rPr lang="en-US" dirty="0"/>
              <a:t>systems development has led to important advances in programming languages and software reuse.</a:t>
            </a:r>
          </a:p>
          <a:p>
            <a:endParaRPr lang="en-US" dirty="0"/>
          </a:p>
        </p:txBody>
      </p:sp>
    </p:spTree>
    <p:extLst>
      <p:ext uri="{BB962C8B-B14F-4D97-AF65-F5344CB8AC3E}">
        <p14:creationId xmlns:p14="http://schemas.microsoft.com/office/powerpoint/2010/main" val="1008433343"/>
      </p:ext>
    </p:extLst>
  </p:cSld>
  <p:clrMapOvr>
    <a:masterClrMapping/>
  </p:clrMapOvr>
  <mc:AlternateContent xmlns:mc="http://schemas.openxmlformats.org/markup-compatibility/2006" xmlns:p14="http://schemas.microsoft.com/office/powerpoint/2010/main">
    <mc:Choice Requires="p14">
      <p:transition spd="slow" p14:dur="2000" advTm="113749"/>
    </mc:Choice>
    <mc:Fallback xmlns="">
      <p:transition spd="slow" advTm="11374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smtClean="0">
                <a:latin typeface="Arial"/>
                <a:cs typeface="Arial"/>
              </a:rPr>
              <a:t>What is meant by Maintainability?</a:t>
            </a:r>
            <a:endParaRPr lang="en-US" dirty="0"/>
          </a:p>
        </p:txBody>
      </p:sp>
      <p:sp>
        <p:nvSpPr>
          <p:cNvPr id="3" name="Content Placeholder 2"/>
          <p:cNvSpPr>
            <a:spLocks noGrp="1"/>
          </p:cNvSpPr>
          <p:nvPr>
            <p:ph idx="1"/>
          </p:nvPr>
        </p:nvSpPr>
        <p:spPr/>
        <p:txBody>
          <a:bodyPr/>
          <a:lstStyle/>
          <a:p>
            <a:r>
              <a:rPr lang="en-GB" dirty="0">
                <a:latin typeface="Arial"/>
                <a:cs typeface="Arial"/>
              </a:rPr>
              <a:t>Software should be written in such a way so that it can evolve to meet the changing needs of customers. </a:t>
            </a:r>
            <a:endParaRPr lang="en-GB" dirty="0" smtClean="0">
              <a:latin typeface="Arial"/>
              <a:cs typeface="Arial"/>
            </a:endParaRPr>
          </a:p>
          <a:p>
            <a:r>
              <a:rPr lang="en-GB" dirty="0" smtClean="0">
                <a:latin typeface="Arial"/>
                <a:cs typeface="Arial"/>
              </a:rPr>
              <a:t>This </a:t>
            </a:r>
            <a:r>
              <a:rPr lang="en-GB" dirty="0">
                <a:latin typeface="Arial"/>
                <a:cs typeface="Arial"/>
              </a:rPr>
              <a:t>is a critical attribute because software change is an inevitable requirement of a changing business environment.</a:t>
            </a:r>
            <a:endParaRPr lang="en-GB" dirty="0">
              <a:solidFill>
                <a:srgbClr val="000000"/>
              </a:solidFill>
              <a:latin typeface="Arial"/>
              <a:ea typeface="Times New Roman"/>
              <a:cs typeface="Arial"/>
            </a:endParaRPr>
          </a:p>
          <a:p>
            <a:endParaRPr lang="en-US" dirty="0"/>
          </a:p>
        </p:txBody>
      </p:sp>
    </p:spTree>
    <p:extLst>
      <p:ext uri="{BB962C8B-B14F-4D97-AF65-F5344CB8AC3E}">
        <p14:creationId xmlns:p14="http://schemas.microsoft.com/office/powerpoint/2010/main" val="185759588"/>
      </p:ext>
    </p:extLst>
  </p:cSld>
  <p:clrMapOvr>
    <a:masterClrMapping/>
  </p:clrMapOvr>
  <mc:AlternateContent xmlns:mc="http://schemas.openxmlformats.org/markup-compatibility/2006" xmlns:p14="http://schemas.microsoft.com/office/powerpoint/2010/main">
    <mc:Choice Requires="p14">
      <p:transition spd="slow" p14:dur="2000" advTm="138842"/>
    </mc:Choice>
    <mc:Fallback xmlns="">
      <p:transition spd="slow" advTm="13884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Arial"/>
                <a:cs typeface="Arial"/>
              </a:rPr>
              <a:t>What is meant by Dependability and </a:t>
            </a:r>
            <a:r>
              <a:rPr lang="en-GB" sz="3600" dirty="0" smtClean="0">
                <a:latin typeface="Arial"/>
                <a:cs typeface="Arial"/>
              </a:rPr>
              <a:t>security?</a:t>
            </a:r>
            <a:endParaRPr lang="en-US" dirty="0"/>
          </a:p>
        </p:txBody>
      </p:sp>
      <p:sp>
        <p:nvSpPr>
          <p:cNvPr id="3" name="Content Placeholder 2"/>
          <p:cNvSpPr>
            <a:spLocks noGrp="1"/>
          </p:cNvSpPr>
          <p:nvPr>
            <p:ph idx="1"/>
          </p:nvPr>
        </p:nvSpPr>
        <p:spPr/>
        <p:txBody>
          <a:bodyPr/>
          <a:lstStyle/>
          <a:p>
            <a:r>
              <a:rPr lang="en-US" dirty="0"/>
              <a:t>Software dependability includes a range of characteristics including reliability, security and safety</a:t>
            </a:r>
            <a:r>
              <a:rPr lang="en-US" dirty="0" smtClean="0"/>
              <a:t>.</a:t>
            </a:r>
          </a:p>
          <a:p>
            <a:r>
              <a:rPr lang="en-US" dirty="0" smtClean="0"/>
              <a:t> </a:t>
            </a:r>
            <a:r>
              <a:rPr lang="en-US" dirty="0"/>
              <a:t>Dependable software should not cause physical or economic damage in the event of system failure</a:t>
            </a:r>
            <a:r>
              <a:rPr lang="en-US" dirty="0" smtClean="0"/>
              <a:t>.</a:t>
            </a:r>
          </a:p>
          <a:p>
            <a:r>
              <a:rPr lang="en-US" dirty="0" smtClean="0"/>
              <a:t> </a:t>
            </a:r>
            <a:r>
              <a:rPr lang="en-US" dirty="0"/>
              <a:t>Malicious users should not be  able to access or damage the system.</a:t>
            </a:r>
          </a:p>
          <a:p>
            <a:endParaRPr lang="en-US" dirty="0"/>
          </a:p>
        </p:txBody>
      </p:sp>
    </p:spTree>
    <p:extLst>
      <p:ext uri="{BB962C8B-B14F-4D97-AF65-F5344CB8AC3E}">
        <p14:creationId xmlns:p14="http://schemas.microsoft.com/office/powerpoint/2010/main" val="3917605892"/>
      </p:ext>
    </p:extLst>
  </p:cSld>
  <p:clrMapOvr>
    <a:masterClrMapping/>
  </p:clrMapOvr>
  <mc:AlternateContent xmlns:mc="http://schemas.openxmlformats.org/markup-compatibility/2006" xmlns:p14="http://schemas.microsoft.com/office/powerpoint/2010/main">
    <mc:Choice Requires="p14">
      <p:transition spd="slow" p14:dur="2000" advTm="185611"/>
    </mc:Choice>
    <mc:Fallback xmlns="">
      <p:transition spd="slow" advTm="185611"/>
    </mc:Fallback>
  </mc:AlternateContent>
  <p:timing>
    <p:tnLst>
      <p:par>
        <p:cTn id="1" dur="indefinite" restart="never" nodeType="tmRoot"/>
      </p:par>
    </p:tnLst>
  </p:timing>
  <p:extLst mod="1"/>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latin typeface="Arial"/>
                <a:cs typeface="Arial"/>
              </a:rPr>
              <a:t>What is meant by Efficiency?</a:t>
            </a:r>
            <a:endParaRPr lang="en-US" dirty="0"/>
          </a:p>
        </p:txBody>
      </p:sp>
      <p:sp>
        <p:nvSpPr>
          <p:cNvPr id="3" name="Content Placeholder 2"/>
          <p:cNvSpPr>
            <a:spLocks noGrp="1"/>
          </p:cNvSpPr>
          <p:nvPr>
            <p:ph idx="1"/>
          </p:nvPr>
        </p:nvSpPr>
        <p:spPr/>
        <p:txBody>
          <a:bodyPr/>
          <a:lstStyle/>
          <a:p>
            <a:r>
              <a:rPr lang="en-US" dirty="0"/>
              <a:t>Software should not make wasteful use of system resources such as memory and processor cycles</a:t>
            </a:r>
            <a:r>
              <a:rPr lang="en-US" dirty="0" smtClean="0"/>
              <a:t>.</a:t>
            </a:r>
          </a:p>
          <a:p>
            <a:r>
              <a:rPr lang="en-US" dirty="0" smtClean="0"/>
              <a:t> </a:t>
            </a:r>
            <a:r>
              <a:rPr lang="en-US" dirty="0"/>
              <a:t>Efficiency therefore includes responsiveness, processing time, memory </a:t>
            </a:r>
            <a:r>
              <a:rPr lang="en-US" dirty="0" smtClean="0"/>
              <a:t>utilization, </a:t>
            </a:r>
            <a:r>
              <a:rPr lang="en-US" dirty="0"/>
              <a:t>etc.</a:t>
            </a:r>
          </a:p>
          <a:p>
            <a:endParaRPr lang="en-US" dirty="0"/>
          </a:p>
        </p:txBody>
      </p:sp>
    </p:spTree>
    <p:extLst>
      <p:ext uri="{BB962C8B-B14F-4D97-AF65-F5344CB8AC3E}">
        <p14:creationId xmlns:p14="http://schemas.microsoft.com/office/powerpoint/2010/main" val="3830279233"/>
      </p:ext>
    </p:extLst>
  </p:cSld>
  <p:clrMapOvr>
    <a:masterClrMapping/>
  </p:clrMapOvr>
  <mc:AlternateContent xmlns:mc="http://schemas.openxmlformats.org/markup-compatibility/2006" xmlns:p14="http://schemas.microsoft.com/office/powerpoint/2010/main">
    <mc:Choice Requires="p14">
      <p:transition spd="slow" p14:dur="2000" advTm="167234"/>
    </mc:Choice>
    <mc:Fallback xmlns="">
      <p:transition spd="slow" advTm="16723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latin typeface="Arial"/>
                <a:cs typeface="Arial"/>
              </a:rPr>
              <a:t>What is meant by Acceptability?</a:t>
            </a:r>
            <a:endParaRPr lang="en-US" dirty="0"/>
          </a:p>
        </p:txBody>
      </p:sp>
      <p:sp>
        <p:nvSpPr>
          <p:cNvPr id="3" name="Content Placeholder 2"/>
          <p:cNvSpPr>
            <a:spLocks noGrp="1"/>
          </p:cNvSpPr>
          <p:nvPr>
            <p:ph idx="1"/>
          </p:nvPr>
        </p:nvSpPr>
        <p:spPr/>
        <p:txBody>
          <a:bodyPr/>
          <a:lstStyle/>
          <a:p>
            <a:r>
              <a:rPr lang="en-US" dirty="0"/>
              <a:t>Software must be acceptable to the type of users for which it is designed. </a:t>
            </a:r>
            <a:endParaRPr lang="en-US" dirty="0" smtClean="0"/>
          </a:p>
          <a:p>
            <a:r>
              <a:rPr lang="en-US" dirty="0" smtClean="0"/>
              <a:t>This </a:t>
            </a:r>
            <a:r>
              <a:rPr lang="en-US" dirty="0"/>
              <a:t>means that it must be understandable, usable and compatible with other systems that they use. </a:t>
            </a:r>
          </a:p>
          <a:p>
            <a:endParaRPr lang="en-US" dirty="0"/>
          </a:p>
        </p:txBody>
      </p:sp>
    </p:spTree>
    <p:extLst>
      <p:ext uri="{BB962C8B-B14F-4D97-AF65-F5344CB8AC3E}">
        <p14:creationId xmlns:p14="http://schemas.microsoft.com/office/powerpoint/2010/main" val="926208767"/>
      </p:ext>
    </p:extLst>
  </p:cSld>
  <p:clrMapOvr>
    <a:masterClrMapping/>
  </p:clrMapOvr>
  <mc:AlternateContent xmlns:mc="http://schemas.openxmlformats.org/markup-compatibility/2006" xmlns:p14="http://schemas.microsoft.com/office/powerpoint/2010/main">
    <mc:Choice Requires="p14">
      <p:transition spd="slow" p14:dur="2000" advTm="132819"/>
    </mc:Choice>
    <mc:Fallback xmlns="">
      <p:transition spd="slow" advTm="13281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engineering</a:t>
            </a:r>
          </a:p>
        </p:txBody>
      </p:sp>
      <p:sp>
        <p:nvSpPr>
          <p:cNvPr id="3" name="Content Placeholder 2"/>
          <p:cNvSpPr>
            <a:spLocks noGrp="1"/>
          </p:cNvSpPr>
          <p:nvPr>
            <p:ph idx="1"/>
          </p:nvPr>
        </p:nvSpPr>
        <p:spPr/>
        <p:txBody>
          <a:bodyPr>
            <a:normAutofit lnSpcReduction="10000"/>
          </a:bodyPr>
          <a:lstStyle/>
          <a:p>
            <a:r>
              <a:rPr lang="en-US" dirty="0"/>
              <a:t>Software engineering is an engineering discipline that is concerned with all aspects of software production from the early stages of system specification to maintaining the system after it has gone into use.</a:t>
            </a:r>
          </a:p>
          <a:p>
            <a:r>
              <a:rPr lang="en-US" b="1" dirty="0"/>
              <a:t>Engineering discipline</a:t>
            </a:r>
          </a:p>
          <a:p>
            <a:pPr lvl="1"/>
            <a:r>
              <a:rPr lang="en-US" dirty="0"/>
              <a:t>Using appropriate theories and methods to solve problems bearing in mind organizational and financial constraints.</a:t>
            </a:r>
          </a:p>
          <a:p>
            <a:r>
              <a:rPr lang="en-US" b="1" dirty="0"/>
              <a:t>All aspects of software production</a:t>
            </a:r>
          </a:p>
          <a:p>
            <a:pPr lvl="1"/>
            <a:r>
              <a:rPr lang="en-US" dirty="0"/>
              <a:t>Not just technical process of development. Also project management and the development of tools, methods etc. to support software production.</a:t>
            </a:r>
          </a:p>
          <a:p>
            <a:endParaRPr lang="en-US" dirty="0"/>
          </a:p>
        </p:txBody>
      </p:sp>
    </p:spTree>
    <p:extLst>
      <p:ext uri="{BB962C8B-B14F-4D97-AF65-F5344CB8AC3E}">
        <p14:creationId xmlns:p14="http://schemas.microsoft.com/office/powerpoint/2010/main" val="984895947"/>
      </p:ext>
    </p:extLst>
  </p:cSld>
  <p:clrMapOvr>
    <a:masterClrMapping/>
  </p:clrMapOvr>
  <mc:AlternateContent xmlns:mc="http://schemas.openxmlformats.org/markup-compatibility/2006" xmlns:p14="http://schemas.microsoft.com/office/powerpoint/2010/main">
    <mc:Choice Requires="p14">
      <p:transition spd="slow" p14:dur="2000" advTm="16994"/>
    </mc:Choice>
    <mc:Fallback xmlns="">
      <p:transition spd="slow" advTm="1699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Importance of software engineering</a:t>
            </a:r>
          </a:p>
        </p:txBody>
      </p:sp>
      <p:sp>
        <p:nvSpPr>
          <p:cNvPr id="3" name="Content Placeholder 2"/>
          <p:cNvSpPr>
            <a:spLocks noGrp="1"/>
          </p:cNvSpPr>
          <p:nvPr>
            <p:ph idx="1"/>
          </p:nvPr>
        </p:nvSpPr>
        <p:spPr/>
        <p:txBody>
          <a:bodyPr/>
          <a:lstStyle/>
          <a:p>
            <a:r>
              <a:rPr lang="en-US" dirty="0"/>
              <a:t>More and more, individuals and society rely on advanced software systems. We need to be able to produce reliable and trustworthy systems economically and quickly.</a:t>
            </a:r>
          </a:p>
          <a:p>
            <a:r>
              <a:rPr lang="en-US" dirty="0"/>
              <a:t>It is usually cheaper, in the long run, to use software engineering methods and techniques for software systems rather than just write the programs as if it were a personal programming project. </a:t>
            </a:r>
          </a:p>
          <a:p>
            <a:r>
              <a:rPr lang="en-US" dirty="0"/>
              <a:t>For most types of system, the majority of costs are the costs of changing the software after it has gone into use.</a:t>
            </a:r>
          </a:p>
          <a:p>
            <a:endParaRPr lang="en-US" dirty="0"/>
          </a:p>
          <a:p>
            <a:endParaRPr lang="en-US" dirty="0"/>
          </a:p>
        </p:txBody>
      </p:sp>
    </p:spTree>
    <p:extLst>
      <p:ext uri="{BB962C8B-B14F-4D97-AF65-F5344CB8AC3E}">
        <p14:creationId xmlns:p14="http://schemas.microsoft.com/office/powerpoint/2010/main" val="2012371716"/>
      </p:ext>
    </p:extLst>
  </p:cSld>
  <p:clrMapOvr>
    <a:masterClrMapping/>
  </p:clrMapOvr>
  <mc:AlternateContent xmlns:mc="http://schemas.openxmlformats.org/markup-compatibility/2006" xmlns:p14="http://schemas.microsoft.com/office/powerpoint/2010/main">
    <mc:Choice Requires="p14">
      <p:transition spd="slow" p14:dur="2000" advTm="336833"/>
    </mc:Choice>
    <mc:Fallback xmlns="">
      <p:transition spd="slow" advTm="336833"/>
    </mc:Fallback>
  </mc:AlternateContent>
  <p:timing>
    <p:tnLst>
      <p:par>
        <p:cTn id="1" dur="indefinite" restart="never" nodeType="tmRoot"/>
      </p:par>
    </p:tnLst>
  </p:timing>
  <p:extLst mod="1"/>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process activities</a:t>
            </a:r>
          </a:p>
        </p:txBody>
      </p:sp>
      <p:sp>
        <p:nvSpPr>
          <p:cNvPr id="3" name="Content Placeholder 2"/>
          <p:cNvSpPr>
            <a:spLocks noGrp="1"/>
          </p:cNvSpPr>
          <p:nvPr>
            <p:ph idx="1"/>
          </p:nvPr>
        </p:nvSpPr>
        <p:spPr/>
        <p:txBody>
          <a:bodyPr/>
          <a:lstStyle/>
          <a:p>
            <a:r>
              <a:rPr lang="en-US" b="1" dirty="0"/>
              <a:t>Software specification</a:t>
            </a:r>
            <a:r>
              <a:rPr lang="en-US" dirty="0"/>
              <a:t>, where customers and engineers define the software that is to be produced and the constraints on its operation.</a:t>
            </a:r>
          </a:p>
          <a:p>
            <a:r>
              <a:rPr lang="en-US" b="1" dirty="0"/>
              <a:t>Software development</a:t>
            </a:r>
            <a:r>
              <a:rPr lang="en-US" dirty="0"/>
              <a:t>, where the software is designed and programmed.</a:t>
            </a:r>
          </a:p>
          <a:p>
            <a:r>
              <a:rPr lang="en-US" b="1" dirty="0"/>
              <a:t>Software validation</a:t>
            </a:r>
            <a:r>
              <a:rPr lang="en-US" dirty="0"/>
              <a:t>, where the software is checked to ensure that it is what the customer requires.</a:t>
            </a:r>
          </a:p>
          <a:p>
            <a:r>
              <a:rPr lang="en-US" b="1" dirty="0"/>
              <a:t>Software evolution</a:t>
            </a:r>
            <a:r>
              <a:rPr lang="en-US" dirty="0"/>
              <a:t>, where the software is modified to reflect changing customer and market requirements.</a:t>
            </a:r>
          </a:p>
          <a:p>
            <a:endParaRPr lang="en-US" dirty="0"/>
          </a:p>
        </p:txBody>
      </p:sp>
    </p:spTree>
    <p:extLst>
      <p:ext uri="{BB962C8B-B14F-4D97-AF65-F5344CB8AC3E}">
        <p14:creationId xmlns:p14="http://schemas.microsoft.com/office/powerpoint/2010/main" val="4013952480"/>
      </p:ext>
    </p:extLst>
  </p:cSld>
  <p:clrMapOvr>
    <a:masterClrMapping/>
  </p:clrMapOvr>
  <mc:AlternateContent xmlns:mc="http://schemas.openxmlformats.org/markup-compatibility/2006" xmlns:p14="http://schemas.microsoft.com/office/powerpoint/2010/main">
    <mc:Choice Requires="p14">
      <p:transition spd="slow" p14:dur="2000" advTm="257376"/>
    </mc:Choice>
    <mc:Fallback xmlns="">
      <p:transition spd="slow" advTm="257376"/>
    </mc:Fallback>
  </mc:AlternateContent>
  <p:timing>
    <p:tnLst>
      <p:par>
        <p:cTn id="1" dur="indefinite" restart="never" nodeType="tmRoot"/>
      </p:par>
    </p:tnLst>
  </p:timing>
  <p:extLst mod="1"/>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 issues that affect most software</a:t>
            </a:r>
          </a:p>
        </p:txBody>
      </p:sp>
      <p:sp>
        <p:nvSpPr>
          <p:cNvPr id="3" name="Content Placeholder 2"/>
          <p:cNvSpPr>
            <a:spLocks noGrp="1"/>
          </p:cNvSpPr>
          <p:nvPr>
            <p:ph idx="1"/>
          </p:nvPr>
        </p:nvSpPr>
        <p:spPr/>
        <p:txBody>
          <a:bodyPr>
            <a:normAutofit lnSpcReduction="10000"/>
          </a:bodyPr>
          <a:lstStyle/>
          <a:p>
            <a:r>
              <a:rPr lang="en-US" dirty="0"/>
              <a:t>Heterogeneity </a:t>
            </a:r>
          </a:p>
          <a:p>
            <a:pPr lvl="1"/>
            <a:r>
              <a:rPr lang="en-US" dirty="0"/>
              <a:t>Increasingly, systems are required to operate as distributed systems across networks that include different types of computers and mobile devices. </a:t>
            </a:r>
          </a:p>
          <a:p>
            <a:r>
              <a:rPr lang="en-US" dirty="0"/>
              <a:t>Business and social change </a:t>
            </a:r>
          </a:p>
          <a:p>
            <a:pPr lvl="1"/>
            <a:r>
              <a:rPr lang="en-US" dirty="0"/>
              <a:t>Business and society are changing incredibly quickly as emerging economies develop and new technologies become available. They need to be able to change their existing software and to rapidly develop new software. </a:t>
            </a:r>
          </a:p>
          <a:p>
            <a:r>
              <a:rPr lang="en-US" dirty="0"/>
              <a:t>Security and trust </a:t>
            </a:r>
          </a:p>
          <a:p>
            <a:pPr lvl="1"/>
            <a:r>
              <a:rPr lang="en-US" dirty="0"/>
              <a:t>As software is intertwined with all aspects of our lives, it is essential that we can trust that software. </a:t>
            </a:r>
          </a:p>
          <a:p>
            <a:endParaRPr lang="en-US" dirty="0"/>
          </a:p>
        </p:txBody>
      </p:sp>
    </p:spTree>
    <p:extLst>
      <p:ext uri="{BB962C8B-B14F-4D97-AF65-F5344CB8AC3E}">
        <p14:creationId xmlns:p14="http://schemas.microsoft.com/office/powerpoint/2010/main" val="783176453"/>
      </p:ext>
    </p:extLst>
  </p:cSld>
  <p:clrMapOvr>
    <a:masterClrMapping/>
  </p:clrMapOvr>
  <mc:AlternateContent xmlns:mc="http://schemas.openxmlformats.org/markup-compatibility/2006" xmlns:p14="http://schemas.microsoft.com/office/powerpoint/2010/main">
    <mc:Choice Requires="p14">
      <p:transition spd="slow" p14:dur="2000" advTm="228623"/>
    </mc:Choice>
    <mc:Fallback xmlns="">
      <p:transition spd="slow" advTm="22862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engineering diversity</a:t>
            </a:r>
          </a:p>
        </p:txBody>
      </p:sp>
      <p:sp>
        <p:nvSpPr>
          <p:cNvPr id="3" name="Content Placeholder 2"/>
          <p:cNvSpPr>
            <a:spLocks noGrp="1"/>
          </p:cNvSpPr>
          <p:nvPr>
            <p:ph idx="1"/>
          </p:nvPr>
        </p:nvSpPr>
        <p:spPr/>
        <p:txBody>
          <a:bodyPr/>
          <a:lstStyle/>
          <a:p>
            <a:r>
              <a:rPr lang="en-US" dirty="0"/>
              <a:t>There are many different types of software systems and there is no universal set of software techniques that is applicable to all of these systems.</a:t>
            </a:r>
          </a:p>
          <a:p>
            <a:r>
              <a:rPr lang="en-US" dirty="0"/>
              <a:t>The used software engineering methods and tools depend on </a:t>
            </a:r>
          </a:p>
          <a:p>
            <a:pPr lvl="1"/>
            <a:r>
              <a:rPr lang="en-US" dirty="0"/>
              <a:t>the type of application being developed,</a:t>
            </a:r>
          </a:p>
          <a:p>
            <a:pPr lvl="1"/>
            <a:r>
              <a:rPr lang="en-US" dirty="0"/>
              <a:t> the requirements of the customer and</a:t>
            </a:r>
          </a:p>
          <a:p>
            <a:pPr lvl="1"/>
            <a:r>
              <a:rPr lang="en-US" dirty="0"/>
              <a:t> the background of the development team.</a:t>
            </a:r>
          </a:p>
          <a:p>
            <a:endParaRPr lang="en-US" dirty="0"/>
          </a:p>
        </p:txBody>
      </p:sp>
    </p:spTree>
    <p:extLst>
      <p:ext uri="{BB962C8B-B14F-4D97-AF65-F5344CB8AC3E}">
        <p14:creationId xmlns:p14="http://schemas.microsoft.com/office/powerpoint/2010/main" val="2800137907"/>
      </p:ext>
    </p:extLst>
  </p:cSld>
  <p:clrMapOvr>
    <a:masterClrMapping/>
  </p:clrMapOvr>
  <mc:AlternateContent xmlns:mc="http://schemas.openxmlformats.org/markup-compatibility/2006" xmlns:p14="http://schemas.microsoft.com/office/powerpoint/2010/main">
    <mc:Choice Requires="p14">
      <p:transition spd="slow" p14:dur="2000" advTm="204683"/>
    </mc:Choice>
    <mc:Fallback xmlns="">
      <p:transition spd="slow" advTm="204683"/>
    </mc:Fallback>
  </mc:AlternateContent>
  <p:timing>
    <p:tnLst>
      <p:par>
        <p:cTn id="1" dur="indefinite" restart="never" nodeType="tmRoot"/>
      </p:par>
    </p:tnLst>
  </p:timing>
  <p:extLst mod="1"/>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Application types</a:t>
            </a:r>
          </a:p>
        </p:txBody>
      </p:sp>
      <p:sp>
        <p:nvSpPr>
          <p:cNvPr id="3" name="Content Placeholder 2"/>
          <p:cNvSpPr>
            <a:spLocks noGrp="1"/>
          </p:cNvSpPr>
          <p:nvPr>
            <p:ph idx="1"/>
          </p:nvPr>
        </p:nvSpPr>
        <p:spPr/>
        <p:txBody>
          <a:bodyPr>
            <a:normAutofit lnSpcReduction="10000"/>
          </a:bodyPr>
          <a:lstStyle/>
          <a:p>
            <a:r>
              <a:rPr lang="en-US" dirty="0"/>
              <a:t>Stand-alone applications </a:t>
            </a:r>
          </a:p>
          <a:p>
            <a:pPr lvl="1"/>
            <a:r>
              <a:rPr lang="en-US" dirty="0"/>
              <a:t>These are application systems that run on a local computer, such as a PC. They include all necessary functionality and do not need to be connected to a network. </a:t>
            </a:r>
          </a:p>
          <a:p>
            <a:r>
              <a:rPr lang="en-US" dirty="0"/>
              <a:t>Interactive transaction-based applications </a:t>
            </a:r>
          </a:p>
          <a:p>
            <a:pPr lvl="1"/>
            <a:r>
              <a:rPr lang="en-US" dirty="0"/>
              <a:t>Applications that execute on a remote computer and are accessed by users from their own PCs or terminals. These include web applications such as e-commerce applications. </a:t>
            </a:r>
          </a:p>
          <a:p>
            <a:r>
              <a:rPr lang="en-US" dirty="0"/>
              <a:t>Embedded control systems </a:t>
            </a:r>
          </a:p>
          <a:p>
            <a:pPr lvl="1"/>
            <a:r>
              <a:rPr lang="en-US" dirty="0"/>
              <a:t>These are software control systems that control and manage hardware devices. Numerically, there are probably more embedded systems than any other type of system. </a:t>
            </a:r>
          </a:p>
          <a:p>
            <a:endParaRPr lang="en-US" dirty="0"/>
          </a:p>
        </p:txBody>
      </p:sp>
    </p:spTree>
    <p:extLst>
      <p:ext uri="{BB962C8B-B14F-4D97-AF65-F5344CB8AC3E}">
        <p14:creationId xmlns:p14="http://schemas.microsoft.com/office/powerpoint/2010/main" val="1228165690"/>
      </p:ext>
    </p:extLst>
  </p:cSld>
  <p:clrMapOvr>
    <a:masterClrMapping/>
  </p:clrMapOvr>
  <mc:AlternateContent xmlns:mc="http://schemas.openxmlformats.org/markup-compatibility/2006" xmlns:p14="http://schemas.microsoft.com/office/powerpoint/2010/main">
    <mc:Choice Requires="p14">
      <p:transition spd="slow" p14:dur="2000" advTm="189748"/>
    </mc:Choice>
    <mc:Fallback xmlns="">
      <p:transition spd="slow" advTm="189748"/>
    </mc:Fallback>
  </mc:AlternateContent>
  <p:timing>
    <p:tnLst>
      <p:par>
        <p:cTn id="1" dur="indefinite" restart="never" nodeType="tmRoot"/>
      </p:par>
    </p:tnLst>
  </p:timing>
  <p:extLst mod="1"/>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Application </a:t>
            </a:r>
            <a:r>
              <a:rPr lang="en-US" dirty="0" smtClean="0"/>
              <a:t>types (Cont.)</a:t>
            </a:r>
            <a:endParaRPr lang="en-US" dirty="0"/>
          </a:p>
        </p:txBody>
      </p:sp>
      <p:sp>
        <p:nvSpPr>
          <p:cNvPr id="3" name="Content Placeholder 2"/>
          <p:cNvSpPr>
            <a:spLocks noGrp="1"/>
          </p:cNvSpPr>
          <p:nvPr>
            <p:ph idx="1"/>
          </p:nvPr>
        </p:nvSpPr>
        <p:spPr/>
        <p:txBody>
          <a:bodyPr>
            <a:normAutofit/>
          </a:bodyPr>
          <a:lstStyle/>
          <a:p>
            <a:r>
              <a:rPr lang="en-US" dirty="0"/>
              <a:t>Batch processing systems </a:t>
            </a:r>
          </a:p>
          <a:p>
            <a:pPr lvl="1"/>
            <a:r>
              <a:rPr lang="en-US" dirty="0"/>
              <a:t>These are business systems that are designed to process data in large batches. They process large numbers of individual inputs to create corresponding outputs. </a:t>
            </a:r>
          </a:p>
          <a:p>
            <a:r>
              <a:rPr lang="en-US" dirty="0"/>
              <a:t>Entertainment systems </a:t>
            </a:r>
          </a:p>
          <a:p>
            <a:pPr lvl="1"/>
            <a:r>
              <a:rPr lang="en-US" dirty="0"/>
              <a:t>These are systems that are primarily for personal use and which are intended to entertain the user. </a:t>
            </a:r>
          </a:p>
          <a:p>
            <a:r>
              <a:rPr lang="en-US" dirty="0"/>
              <a:t>Systems for modelling and simulation </a:t>
            </a:r>
          </a:p>
          <a:p>
            <a:pPr lvl="1"/>
            <a:r>
              <a:rPr lang="en-US" dirty="0"/>
              <a:t>These are systems that are developed by scientists and engineers to model physical processes or situations, which include many, separate, interacting objects. </a:t>
            </a:r>
          </a:p>
          <a:p>
            <a:endParaRPr lang="en-US" dirty="0"/>
          </a:p>
        </p:txBody>
      </p:sp>
    </p:spTree>
    <p:extLst>
      <p:ext uri="{BB962C8B-B14F-4D97-AF65-F5344CB8AC3E}">
        <p14:creationId xmlns:p14="http://schemas.microsoft.com/office/powerpoint/2010/main" val="3375084990"/>
      </p:ext>
    </p:extLst>
  </p:cSld>
  <p:clrMapOvr>
    <a:masterClrMapping/>
  </p:clrMapOvr>
  <mc:AlternateContent xmlns:mc="http://schemas.openxmlformats.org/markup-compatibility/2006" xmlns:p14="http://schemas.microsoft.com/office/powerpoint/2010/main">
    <mc:Choice Requires="p14">
      <p:transition spd="slow" p14:dur="2000" advTm="185741"/>
    </mc:Choice>
    <mc:Fallback xmlns="">
      <p:transition spd="slow" advTm="185741"/>
    </mc:Fallback>
  </mc:AlternateContent>
  <p:timing>
    <p:tnLst>
      <p:par>
        <p:cTn id="1" dur="indefinite" restart="never" nodeType="tmRoot"/>
      </p:par>
    </p:tnLst>
  </p:timing>
  <p:extLst mod="1"/>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Application types (Cont.)</a:t>
            </a:r>
          </a:p>
        </p:txBody>
      </p:sp>
      <p:sp>
        <p:nvSpPr>
          <p:cNvPr id="3" name="Content Placeholder 2"/>
          <p:cNvSpPr>
            <a:spLocks noGrp="1"/>
          </p:cNvSpPr>
          <p:nvPr>
            <p:ph idx="1"/>
          </p:nvPr>
        </p:nvSpPr>
        <p:spPr/>
        <p:txBody>
          <a:bodyPr/>
          <a:lstStyle/>
          <a:p>
            <a:r>
              <a:rPr lang="en-US" dirty="0"/>
              <a:t>Data collection systems 	</a:t>
            </a:r>
          </a:p>
          <a:p>
            <a:pPr lvl="1"/>
            <a:r>
              <a:rPr lang="en-US" dirty="0"/>
              <a:t>These are systems that collect data from their environment using a set of sensors and send that data to other systems for processing. </a:t>
            </a:r>
          </a:p>
          <a:p>
            <a:r>
              <a:rPr lang="en-US" dirty="0"/>
              <a:t>Systems of systems </a:t>
            </a:r>
          </a:p>
          <a:p>
            <a:pPr lvl="1"/>
            <a:r>
              <a:rPr lang="en-US" dirty="0"/>
              <a:t>These are systems that are composed of a number of other software systems. </a:t>
            </a:r>
          </a:p>
          <a:p>
            <a:endParaRPr lang="en-US" dirty="0"/>
          </a:p>
        </p:txBody>
      </p:sp>
    </p:spTree>
    <p:extLst>
      <p:ext uri="{BB962C8B-B14F-4D97-AF65-F5344CB8AC3E}">
        <p14:creationId xmlns:p14="http://schemas.microsoft.com/office/powerpoint/2010/main" val="2610809547"/>
      </p:ext>
    </p:extLst>
  </p:cSld>
  <p:clrMapOvr>
    <a:masterClrMapping/>
  </p:clrMapOvr>
  <mc:AlternateContent xmlns:mc="http://schemas.openxmlformats.org/markup-compatibility/2006" xmlns:p14="http://schemas.microsoft.com/office/powerpoint/2010/main">
    <mc:Choice Requires="p14">
      <p:transition spd="slow" p14:dur="2000" advTm="90643"/>
    </mc:Choice>
    <mc:Fallback xmlns="">
      <p:transition spd="slow" advTm="90643"/>
    </mc:Fallback>
  </mc:AlternateContent>
  <p:timing>
    <p:tnLst>
      <p:par>
        <p:cTn id="1" dur="indefinite" restart="never" nodeType="tmRoot"/>
      </p:par>
    </p:tnLst>
  </p:timing>
  <p:extLst mod="1"/>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engineering fundamentals</a:t>
            </a:r>
          </a:p>
        </p:txBody>
      </p:sp>
      <p:sp>
        <p:nvSpPr>
          <p:cNvPr id="3" name="Content Placeholder 2"/>
          <p:cNvSpPr>
            <a:spLocks noGrp="1"/>
          </p:cNvSpPr>
          <p:nvPr>
            <p:ph idx="1"/>
          </p:nvPr>
        </p:nvSpPr>
        <p:spPr/>
        <p:txBody>
          <a:bodyPr>
            <a:normAutofit fontScale="92500"/>
          </a:bodyPr>
          <a:lstStyle/>
          <a:p>
            <a:r>
              <a:rPr lang="en-US" dirty="0"/>
              <a:t>Some fundamental principles apply to all types of software system, irrespective of the development techniques used:</a:t>
            </a:r>
          </a:p>
          <a:p>
            <a:endParaRPr lang="en-US" dirty="0"/>
          </a:p>
          <a:p>
            <a:pPr lvl="1"/>
            <a:r>
              <a:rPr lang="en-US" dirty="0"/>
              <a:t>Systems should be developed using a managed and understood development process. Of course, different processes are used for different types of software.</a:t>
            </a:r>
          </a:p>
          <a:p>
            <a:pPr lvl="1"/>
            <a:r>
              <a:rPr lang="en-US" dirty="0"/>
              <a:t>Dependability and performance are important for all types of system. </a:t>
            </a:r>
          </a:p>
          <a:p>
            <a:pPr lvl="1"/>
            <a:r>
              <a:rPr lang="en-US" dirty="0"/>
              <a:t>Understanding and managing the software specification and requirements (what the software should do) are important. </a:t>
            </a:r>
          </a:p>
          <a:p>
            <a:pPr lvl="1"/>
            <a:r>
              <a:rPr lang="en-US" dirty="0"/>
              <a:t>Where appropriate, you should reuse software that has already been developed rather than write new software.</a:t>
            </a:r>
          </a:p>
          <a:p>
            <a:endParaRPr lang="en-US" dirty="0"/>
          </a:p>
          <a:p>
            <a:endParaRPr lang="en-US" dirty="0"/>
          </a:p>
        </p:txBody>
      </p:sp>
    </p:spTree>
    <p:extLst>
      <p:ext uri="{BB962C8B-B14F-4D97-AF65-F5344CB8AC3E}">
        <p14:creationId xmlns:p14="http://schemas.microsoft.com/office/powerpoint/2010/main" val="1992703334"/>
      </p:ext>
    </p:extLst>
  </p:cSld>
  <p:clrMapOvr>
    <a:masterClrMapping/>
  </p:clrMapOvr>
  <mc:AlternateContent xmlns:mc="http://schemas.openxmlformats.org/markup-compatibility/2006" xmlns:p14="http://schemas.microsoft.com/office/powerpoint/2010/main">
    <mc:Choice Requires="p14">
      <p:transition spd="slow" p14:dur="2000" advTm="209815"/>
    </mc:Choice>
    <mc:Fallback xmlns="">
      <p:transition spd="slow" advTm="209815"/>
    </mc:Fallback>
  </mc:AlternateContent>
  <p:timing>
    <p:tnLst>
      <p:par>
        <p:cTn id="1" dur="indefinite" restart="never" nodeType="tmRoot"/>
      </p:par>
    </p:tnLst>
  </p:timing>
  <p:extLst mod="1"/>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engineering and the Web</a:t>
            </a:r>
          </a:p>
        </p:txBody>
      </p:sp>
      <p:sp>
        <p:nvSpPr>
          <p:cNvPr id="3" name="Content Placeholder 2"/>
          <p:cNvSpPr>
            <a:spLocks noGrp="1"/>
          </p:cNvSpPr>
          <p:nvPr>
            <p:ph idx="1"/>
          </p:nvPr>
        </p:nvSpPr>
        <p:spPr/>
        <p:txBody>
          <a:bodyPr/>
          <a:lstStyle/>
          <a:p>
            <a:r>
              <a:rPr lang="en-US" dirty="0"/>
              <a:t>The Web is now a platform for running application and organizations are increasingly developing web-based systems rather than local systems.</a:t>
            </a:r>
          </a:p>
          <a:p>
            <a:r>
              <a:rPr lang="en-US" dirty="0"/>
              <a:t>Web services allow application functionality to be accessed over the Web.</a:t>
            </a:r>
          </a:p>
          <a:p>
            <a:r>
              <a:rPr lang="en-US" dirty="0"/>
              <a:t>Cloud computing is an approach to the provision of computer services where applications run remotely on the ‘cloud’. </a:t>
            </a:r>
          </a:p>
          <a:p>
            <a:r>
              <a:rPr lang="en-US" dirty="0"/>
              <a:t>Users do not buy software but  pay according to use.</a:t>
            </a:r>
          </a:p>
          <a:p>
            <a:endParaRPr lang="en-US" dirty="0"/>
          </a:p>
        </p:txBody>
      </p:sp>
    </p:spTree>
    <p:extLst>
      <p:ext uri="{BB962C8B-B14F-4D97-AF65-F5344CB8AC3E}">
        <p14:creationId xmlns:p14="http://schemas.microsoft.com/office/powerpoint/2010/main" val="1092074759"/>
      </p:ext>
    </p:extLst>
  </p:cSld>
  <p:clrMapOvr>
    <a:masterClrMapping/>
  </p:clrMapOvr>
  <mc:AlternateContent xmlns:mc="http://schemas.openxmlformats.org/markup-compatibility/2006" xmlns:p14="http://schemas.microsoft.com/office/powerpoint/2010/main">
    <mc:Choice Requires="p14">
      <p:transition spd="slow" p14:dur="2000" advTm="217675"/>
    </mc:Choice>
    <mc:Fallback xmlns="">
      <p:transition spd="slow" advTm="21767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software engineering</a:t>
            </a:r>
          </a:p>
        </p:txBody>
      </p:sp>
      <p:sp>
        <p:nvSpPr>
          <p:cNvPr id="3" name="Content Placeholder 2"/>
          <p:cNvSpPr>
            <a:spLocks noGrp="1"/>
          </p:cNvSpPr>
          <p:nvPr>
            <p:ph idx="1"/>
          </p:nvPr>
        </p:nvSpPr>
        <p:spPr/>
        <p:txBody>
          <a:bodyPr>
            <a:normAutofit fontScale="92500" lnSpcReduction="10000"/>
          </a:bodyPr>
          <a:lstStyle/>
          <a:p>
            <a:r>
              <a:rPr lang="en-US" dirty="0"/>
              <a:t>Software reuse is the dominant approach for constructing web-based systems. 	</a:t>
            </a:r>
          </a:p>
          <a:p>
            <a:r>
              <a:rPr lang="en-US" dirty="0"/>
              <a:t>When building these systems, you think about how you can assemble them from pre-existing software components and systems.</a:t>
            </a:r>
          </a:p>
          <a:p>
            <a:r>
              <a:rPr lang="en-US" dirty="0"/>
              <a:t>Web-based systems should be developed and delivered incrementally.</a:t>
            </a:r>
          </a:p>
          <a:p>
            <a:r>
              <a:rPr lang="en-US" dirty="0"/>
              <a:t>It is now generally recognized that it is impractical to specify all the requirements for such systems in advance. </a:t>
            </a:r>
          </a:p>
          <a:p>
            <a:r>
              <a:rPr lang="en-US" dirty="0"/>
              <a:t>User interfaces are constrained by the capabilities of web browsers. </a:t>
            </a:r>
          </a:p>
          <a:p>
            <a:endParaRPr lang="en-US" dirty="0"/>
          </a:p>
        </p:txBody>
      </p:sp>
    </p:spTree>
    <p:extLst>
      <p:ext uri="{BB962C8B-B14F-4D97-AF65-F5344CB8AC3E}">
        <p14:creationId xmlns:p14="http://schemas.microsoft.com/office/powerpoint/2010/main" val="1031166352"/>
      </p:ext>
    </p:extLst>
  </p:cSld>
  <p:clrMapOvr>
    <a:masterClrMapping/>
  </p:clrMapOvr>
  <mc:AlternateContent xmlns:mc="http://schemas.openxmlformats.org/markup-compatibility/2006" xmlns:p14="http://schemas.microsoft.com/office/powerpoint/2010/main">
    <mc:Choice Requires="p14">
      <p:transition spd="slow" p14:dur="2000" advTm="216641"/>
    </mc:Choice>
    <mc:Fallback xmlns="">
      <p:transition spd="slow" advTm="216641"/>
    </mc:Fallback>
  </mc:AlternateContent>
  <p:timing>
    <p:tnLst>
      <p:par>
        <p:cTn id="1" dur="indefinite" restart="never" nodeType="tmRoot"/>
      </p:par>
    </p:tnLst>
  </p:timing>
  <p:extLst mod="1"/>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Web-based software engineering</a:t>
            </a:r>
          </a:p>
        </p:txBody>
      </p:sp>
      <p:sp>
        <p:nvSpPr>
          <p:cNvPr id="3" name="Content Placeholder 2"/>
          <p:cNvSpPr>
            <a:spLocks noGrp="1"/>
          </p:cNvSpPr>
          <p:nvPr>
            <p:ph idx="1"/>
          </p:nvPr>
        </p:nvSpPr>
        <p:spPr/>
        <p:txBody>
          <a:bodyPr/>
          <a:lstStyle/>
          <a:p>
            <a:r>
              <a:rPr lang="en-US" dirty="0"/>
              <a:t>Web-based systems are complex distributed systems, but the fundamental principles of software engineering discussed previously are as applicable to them as well as any other types of system.</a:t>
            </a:r>
          </a:p>
          <a:p>
            <a:endParaRPr lang="en-US" dirty="0"/>
          </a:p>
        </p:txBody>
      </p:sp>
    </p:spTree>
    <p:extLst>
      <p:ext uri="{BB962C8B-B14F-4D97-AF65-F5344CB8AC3E}">
        <p14:creationId xmlns:p14="http://schemas.microsoft.com/office/powerpoint/2010/main" val="1823279884"/>
      </p:ext>
    </p:extLst>
  </p:cSld>
  <p:clrMapOvr>
    <a:masterClrMapping/>
  </p:clrMapOvr>
  <mc:AlternateContent xmlns:mc="http://schemas.openxmlformats.org/markup-compatibility/2006" xmlns:p14="http://schemas.microsoft.com/office/powerpoint/2010/main">
    <mc:Choice Requires="p14">
      <p:transition spd="slow" p14:dur="2000" advTm="64537"/>
    </mc:Choice>
    <mc:Fallback xmlns="">
      <p:transition spd="slow" advTm="6453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lnSpcReduction="10000"/>
          </a:bodyPr>
          <a:lstStyle/>
          <a:p>
            <a:r>
              <a:rPr lang="en-US" dirty="0"/>
              <a:t>Software engineering is an engineering discipline that is concerned with all aspects of software production.</a:t>
            </a:r>
          </a:p>
          <a:p>
            <a:r>
              <a:rPr lang="en-US" dirty="0"/>
              <a:t>Essential software product attributes are maintainability, dependability and security, efficiency and acceptability.</a:t>
            </a:r>
          </a:p>
          <a:p>
            <a:r>
              <a:rPr lang="en-US" dirty="0"/>
              <a:t>The high-level activities of specification, development, validation and evolution are part of all software processes.</a:t>
            </a:r>
          </a:p>
          <a:p>
            <a:r>
              <a:rPr lang="en-US" dirty="0"/>
              <a:t>The fundamental notions of software engineering are universally applicable to all types of system development. </a:t>
            </a:r>
          </a:p>
        </p:txBody>
      </p:sp>
    </p:spTree>
    <p:extLst>
      <p:ext uri="{BB962C8B-B14F-4D97-AF65-F5344CB8AC3E}">
        <p14:creationId xmlns:p14="http://schemas.microsoft.com/office/powerpoint/2010/main" val="2146358503"/>
      </p:ext>
    </p:extLst>
  </p:cSld>
  <p:clrMapOvr>
    <a:masterClrMapping/>
  </p:clrMapOvr>
  <mc:AlternateContent xmlns:mc="http://schemas.openxmlformats.org/markup-compatibility/2006" xmlns:p14="http://schemas.microsoft.com/office/powerpoint/2010/main">
    <mc:Choice Requires="p14">
      <p:transition spd="slow" p14:dur="2000" advTm="137564"/>
    </mc:Choice>
    <mc:Fallback xmlns="">
      <p:transition spd="slow" advTm="13756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dirty="0"/>
              <a:t>There are many different types of systems and each requires appropriate software engineering tools and techniques for their development. </a:t>
            </a:r>
          </a:p>
          <a:p>
            <a:r>
              <a:rPr lang="en-US" dirty="0"/>
              <a:t>The fundamental ideas of software engineering are applicable to all types of software systems. </a:t>
            </a:r>
          </a:p>
          <a:p>
            <a:endParaRPr lang="en-US" dirty="0"/>
          </a:p>
          <a:p>
            <a:endParaRPr lang="en-US" dirty="0"/>
          </a:p>
        </p:txBody>
      </p:sp>
    </p:spTree>
    <p:extLst>
      <p:ext uri="{BB962C8B-B14F-4D97-AF65-F5344CB8AC3E}">
        <p14:creationId xmlns:p14="http://schemas.microsoft.com/office/powerpoint/2010/main" val="1324845518"/>
      </p:ext>
    </p:extLst>
  </p:cSld>
  <p:clrMapOvr>
    <a:masterClrMapping/>
  </p:clrMapOvr>
  <mc:AlternateContent xmlns:mc="http://schemas.openxmlformats.org/markup-compatibility/2006" xmlns:p14="http://schemas.microsoft.com/office/powerpoint/2010/main">
    <mc:Choice Requires="p14">
      <p:transition spd="slow" p14:dur="2000" advTm="78940"/>
    </mc:Choice>
    <mc:Fallback xmlns="">
      <p:transition spd="slow" advTm="78940"/>
    </mc:Fallback>
  </mc:AlternateContent>
  <p:timing>
    <p:tnLst>
      <p:par>
        <p:cTn id="1" dur="indefinite" restart="never" nodeType="tmRoot"/>
      </p:par>
    </p:tnLst>
  </p:timing>
  <p:extLst mod="1"/>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9"/>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2148"/>
    </mc:Choice>
    <mc:Fallback xmlns="">
      <p:transition spd="slow" advTm="12148"/>
    </mc:Fallback>
  </mc:AlternateContent>
  <p:timing>
    <p:tnLst>
      <p:par>
        <p:cTn id="1" dur="indefinite" restart="never" nodeType="tmRoot"/>
      </p:par>
    </p:tnLst>
  </p:timing>
  <p:extLst mod="1"/>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1506</TotalTime>
  <Words>1853</Words>
  <Application>Microsoft Office PowerPoint</Application>
  <PresentationFormat>Widescreen</PresentationFormat>
  <Paragraphs>154</Paragraphs>
  <Slides>36</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36</vt:i4>
      </vt:variant>
    </vt:vector>
  </HeadingPairs>
  <TitlesOfParts>
    <vt:vector size="44" baseType="lpstr">
      <vt:lpstr>Arial</vt:lpstr>
      <vt:lpstr>Calibri</vt:lpstr>
      <vt:lpstr>Times New Roman</vt:lpstr>
      <vt:lpstr>Trebuchet MS</vt:lpstr>
      <vt:lpstr>Wingdings</vt:lpstr>
      <vt:lpstr>Wingdings 2</vt:lpstr>
      <vt:lpstr>Office Theme</vt:lpstr>
      <vt:lpstr>1_Office Theme</vt:lpstr>
      <vt:lpstr>PowerPoint Presentation</vt:lpstr>
      <vt:lpstr>PowerPoint Presentation</vt:lpstr>
      <vt:lpstr>PowerPoint Presentation</vt:lpstr>
      <vt:lpstr>Software Importance </vt:lpstr>
      <vt:lpstr>Software costs</vt:lpstr>
      <vt:lpstr>Software products</vt:lpstr>
      <vt:lpstr>Product specification</vt:lpstr>
      <vt:lpstr>What is software?</vt:lpstr>
      <vt:lpstr>What are the attributes of good software?</vt:lpstr>
      <vt:lpstr>What is software engineering?</vt:lpstr>
      <vt:lpstr>What are the fundamental software engineering activities?</vt:lpstr>
      <vt:lpstr>What is the difference between software engineering and computer science?</vt:lpstr>
      <vt:lpstr>What is the difference between software engineering and system engineering?</vt:lpstr>
      <vt:lpstr>What are the key challenges facing software engineering?</vt:lpstr>
      <vt:lpstr>What are the costs of software engineering?</vt:lpstr>
      <vt:lpstr>What are the best software engineering techniques and methods?</vt:lpstr>
      <vt:lpstr>What differences has the web made to software engineering?</vt:lpstr>
      <vt:lpstr>What is meant by Maintainability?</vt:lpstr>
      <vt:lpstr>What is meant by Dependability and security?</vt:lpstr>
      <vt:lpstr>What is meant by Efficiency?</vt:lpstr>
      <vt:lpstr>What is meant by Acceptability?</vt:lpstr>
      <vt:lpstr>Software engineering</vt:lpstr>
      <vt:lpstr>Importance of software engineering</vt:lpstr>
      <vt:lpstr>Software process activities</vt:lpstr>
      <vt:lpstr>General issues that affect most software</vt:lpstr>
      <vt:lpstr>Software engineering diversity</vt:lpstr>
      <vt:lpstr>Application types</vt:lpstr>
      <vt:lpstr>Application types (Cont.)</vt:lpstr>
      <vt:lpstr>Application types (Cont.)</vt:lpstr>
      <vt:lpstr>Software engineering fundamentals</vt:lpstr>
      <vt:lpstr>Software engineering and the Web</vt:lpstr>
      <vt:lpstr>Web software engineering</vt:lpstr>
      <vt:lpstr>Web-based software engineering</vt:lpstr>
      <vt:lpstr>summary</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cp:lastModifiedBy>
  <cp:revision>85</cp:revision>
  <dcterms:created xsi:type="dcterms:W3CDTF">2023-04-29T09:08:23Z</dcterms:created>
  <dcterms:modified xsi:type="dcterms:W3CDTF">2023-10-06T13:14:41Z</dcterms:modified>
</cp:coreProperties>
</file>