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87" r:id="rId3"/>
    <p:sldMasterId id="2147483706" r:id="rId4"/>
  </p:sldMasterIdLst>
  <p:notesMasterIdLst>
    <p:notesMasterId r:id="rId54"/>
  </p:notesMasterIdLst>
  <p:sldIdLst>
    <p:sldId id="494" r:id="rId5"/>
    <p:sldId id="313" r:id="rId6"/>
    <p:sldId id="649" r:id="rId7"/>
    <p:sldId id="537" r:id="rId8"/>
    <p:sldId id="542" r:id="rId9"/>
    <p:sldId id="641" r:id="rId10"/>
    <p:sldId id="642" r:id="rId11"/>
    <p:sldId id="643" r:id="rId12"/>
    <p:sldId id="644" r:id="rId13"/>
    <p:sldId id="639" r:id="rId14"/>
    <p:sldId id="646" r:id="rId15"/>
    <p:sldId id="647" r:id="rId16"/>
    <p:sldId id="681" r:id="rId17"/>
    <p:sldId id="640" r:id="rId18"/>
    <p:sldId id="654" r:id="rId19"/>
    <p:sldId id="645" r:id="rId20"/>
    <p:sldId id="581" r:id="rId21"/>
    <p:sldId id="656" r:id="rId22"/>
    <p:sldId id="657" r:id="rId23"/>
    <p:sldId id="659" r:id="rId24"/>
    <p:sldId id="583" r:id="rId25"/>
    <p:sldId id="660" r:id="rId26"/>
    <p:sldId id="661" r:id="rId27"/>
    <p:sldId id="662" r:id="rId28"/>
    <p:sldId id="665" r:id="rId29"/>
    <p:sldId id="655" r:id="rId30"/>
    <p:sldId id="669" r:id="rId31"/>
    <p:sldId id="670" r:id="rId32"/>
    <p:sldId id="673" r:id="rId33"/>
    <p:sldId id="582" r:id="rId34"/>
    <p:sldId id="674" r:id="rId35"/>
    <p:sldId id="675" r:id="rId36"/>
    <p:sldId id="585" r:id="rId37"/>
    <p:sldId id="676" r:id="rId38"/>
    <p:sldId id="788" r:id="rId39"/>
    <p:sldId id="789" r:id="rId40"/>
    <p:sldId id="790" r:id="rId41"/>
    <p:sldId id="799" r:id="rId42"/>
    <p:sldId id="797" r:id="rId43"/>
    <p:sldId id="813" r:id="rId44"/>
    <p:sldId id="792" r:id="rId45"/>
    <p:sldId id="955" r:id="rId46"/>
    <p:sldId id="960" r:id="rId47"/>
    <p:sldId id="961" r:id="rId48"/>
    <p:sldId id="962" r:id="rId49"/>
    <p:sldId id="963" r:id="rId50"/>
    <p:sldId id="964" r:id="rId51"/>
    <p:sldId id="965" r:id="rId52"/>
    <p:sldId id="680"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13"/>
            <p14:sldId id="649"/>
            <p14:sldId id="537"/>
            <p14:sldId id="542"/>
            <p14:sldId id="641"/>
            <p14:sldId id="642"/>
            <p14:sldId id="643"/>
            <p14:sldId id="644"/>
            <p14:sldId id="639"/>
            <p14:sldId id="646"/>
            <p14:sldId id="647"/>
            <p14:sldId id="681"/>
            <p14:sldId id="640"/>
            <p14:sldId id="654"/>
            <p14:sldId id="645"/>
            <p14:sldId id="581"/>
            <p14:sldId id="656"/>
            <p14:sldId id="657"/>
            <p14:sldId id="659"/>
            <p14:sldId id="583"/>
            <p14:sldId id="660"/>
            <p14:sldId id="661"/>
            <p14:sldId id="662"/>
            <p14:sldId id="665"/>
            <p14:sldId id="655"/>
            <p14:sldId id="669"/>
            <p14:sldId id="670"/>
            <p14:sldId id="673"/>
            <p14:sldId id="582"/>
            <p14:sldId id="674"/>
            <p14:sldId id="675"/>
            <p14:sldId id="585"/>
            <p14:sldId id="676"/>
            <p14:sldId id="788"/>
            <p14:sldId id="789"/>
            <p14:sldId id="790"/>
            <p14:sldId id="799"/>
            <p14:sldId id="797"/>
            <p14:sldId id="813"/>
            <p14:sldId id="792"/>
            <p14:sldId id="955"/>
            <p14:sldId id="960"/>
            <p14:sldId id="961"/>
            <p14:sldId id="962"/>
            <p14:sldId id="963"/>
            <p14:sldId id="964"/>
            <p14:sldId id="965"/>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78059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96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988214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98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image" Target="../media/image1.pn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theme" Target="../theme/theme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image" Target="../media/image1.png"/><Relationship Id="rId2" Type="http://schemas.openxmlformats.org/officeDocument/2006/relationships/slideLayout" Target="../slideLayouts/slideLayout52.xml"/><Relationship Id="rId16" Type="http://schemas.openxmlformats.org/officeDocument/2006/relationships/theme" Target="../theme/theme4.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2.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jp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45.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5.svg"/><Relationship Id="rId2" Type="http://schemas.openxmlformats.org/officeDocument/2006/relationships/image" Target="../media/image25.jpeg"/><Relationship Id="rId1" Type="http://schemas.openxmlformats.org/officeDocument/2006/relationships/slideLayout" Target="../slideLayouts/slideLayout49.xml"/><Relationship Id="rId6" Type="http://schemas.openxmlformats.org/officeDocument/2006/relationships/image" Target="../media/image28.png"/><Relationship Id="rId5" Type="http://schemas.openxmlformats.org/officeDocument/2006/relationships/image" Target="../media/image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Methodology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000769"/>
            <a:ext cx="4936387" cy="4154984"/>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Methodology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Onion</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philosophy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approach</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strategy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choice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Time horizon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collection and analysis techniques</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9071634" cy="4389500"/>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1671607" y="1085420"/>
            <a:ext cx="9466749" cy="4949620"/>
          </a:xfrm>
          <a:prstGeom prst="rect">
            <a:avLst/>
          </a:prstGeom>
        </p:spPr>
      </p:pic>
    </p:spTree>
    <p:extLst>
      <p:ext uri="{BB962C8B-B14F-4D97-AF65-F5344CB8AC3E}">
        <p14:creationId xmlns:p14="http://schemas.microsoft.com/office/powerpoint/2010/main" val="46655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5"/>
            <a:ext cx="11569649" cy="456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#3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#4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#5 – Time Horizon</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#6 – Data Collection Method (Techniques &amp; Tools)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3108959"/>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483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8578" y="1518482"/>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4413887"/>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4676037"/>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4413887"/>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3119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4404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تقنيات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06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سيتناول هذا القسم التقنيات الفردية لجمع البيانات.</a:t>
            </a:r>
          </a:p>
          <a:p>
            <a:pPr marL="457200" lvl="0" indent="-457200" algn="just" rtl="1">
              <a:buFont typeface="Wingdings" panose="05000000000000000000" pitchFamily="2" charset="2"/>
              <a:buChar char="q"/>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قد يتضمن تصميم البحث الواحد واحدة أو أكثر من تقنيات جمع البيانات.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تذكر أن جمع البيانات وتحليل البيانات يسيران جنبًا إلى جنب في كثير من الأحيان؛ فكر مليًا في اختيار وتصميم أدوات جمع البيانات الخاصة بك وتذكر أن كل ما يتم جمعه يحتاج إلى تحليل</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649487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Interviews</a:t>
            </a:r>
          </a:p>
        </p:txBody>
      </p:sp>
      <p:sp>
        <p:nvSpPr>
          <p:cNvPr id="4" name="TextBox 3">
            <a:extLst>
              <a:ext uri="{FF2B5EF4-FFF2-40B4-BE49-F238E27FC236}">
                <a16:creationId xmlns:a16="http://schemas.microsoft.com/office/drawing/2014/main" id="{7B17767D-CAB2-4637-AA9F-31AB3F157EF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E45F39E7-FA43-4881-A8A6-EF9E93D3BC20}"/>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051176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3AFB2552-5A51-4BB4-9898-BD0A6895A8C0}"/>
              </a:ext>
            </a:extLst>
          </p:cNvPr>
          <p:cNvSpPr txBox="1"/>
          <p:nvPr/>
        </p:nvSpPr>
        <p:spPr>
          <a:xfrm>
            <a:off x="771563" y="1641015"/>
            <a:ext cx="8777727" cy="37856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interview can take a number of different forms, from the very structured, formal interview which is usually a researcher-administered questionnaire, to the very informal, purposeful conversation (Dexter, 1970; Lincoln and Guba, 1985)</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يمكن أن تتخذ المقابلة البحثية عددًا من الأشكال المختلفة، بدءًا من المقابلة الرسمية المنظمة للغاية والتي عادة ما تكون عبارة عن استبيان يديره الباحث، إلى المحادثة الهادفة وغير الرسمية للغاية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3471465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Questionnaires</a:t>
            </a:r>
          </a:p>
        </p:txBody>
      </p:sp>
      <p:sp>
        <p:nvSpPr>
          <p:cNvPr id="4" name="TextBox 3">
            <a:extLst>
              <a:ext uri="{FF2B5EF4-FFF2-40B4-BE49-F238E27FC236}">
                <a16:creationId xmlns:a16="http://schemas.microsoft.com/office/drawing/2014/main" id="{95290B75-62B3-44BF-BA74-0F42A9AFC148}"/>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4E2063C-D7C5-4E70-882A-3CB2D019F47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415145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2923877"/>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data are usually obtained by means of a questionnaire, a series of pre-determined questions that can be either self-administered, administered by mail, or asked interviewers.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عادة ما يتم الحصول على بيانات المسح عن طريق الاستبيان، وهو عبارة عن سلسلة من الأسئلة المحددة مسبقًا والتي يمكن طرحها ذاتيًا، أو إدارتها عن طريق البريد، أو طرحها على القائمين على المقابلات.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6150843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6046784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3"/>
            <a:ext cx="9765841" cy="25646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Scale items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Scale items are often included in questionnaires although they are a data collection technique in their own right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535202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768626" y="851329"/>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2336</TotalTime>
  <Words>2150</Words>
  <Application>Microsoft Office PowerPoint</Application>
  <PresentationFormat>Widescreen</PresentationFormat>
  <Paragraphs>358</Paragraphs>
  <Slides>49</Slides>
  <Notes>20</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49</vt:i4>
      </vt:variant>
    </vt:vector>
  </HeadingPairs>
  <TitlesOfParts>
    <vt:vector size="62" baseType="lpstr">
      <vt:lpstr>Arial</vt:lpstr>
      <vt:lpstr>Arvo</vt:lpstr>
      <vt:lpstr>Calibri</vt:lpstr>
      <vt:lpstr>Calibri Light</vt:lpstr>
      <vt:lpstr>Roboto Light</vt:lpstr>
      <vt:lpstr>Tajawal ExtraBold</vt:lpstr>
      <vt:lpstr>Tajawal Medium</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306</cp:revision>
  <dcterms:created xsi:type="dcterms:W3CDTF">2023-04-29T09:08:23Z</dcterms:created>
  <dcterms:modified xsi:type="dcterms:W3CDTF">2024-02-23T15:46:06Z</dcterms:modified>
</cp:coreProperties>
</file>