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6"/>
  </p:notesMasterIdLst>
  <p:sldIdLst>
    <p:sldId id="257" r:id="rId2"/>
    <p:sldId id="262" r:id="rId3"/>
    <p:sldId id="456" r:id="rId4"/>
    <p:sldId id="306" r:id="rId5"/>
    <p:sldId id="317" r:id="rId6"/>
    <p:sldId id="381" r:id="rId7"/>
    <p:sldId id="322" r:id="rId8"/>
    <p:sldId id="309" r:id="rId9"/>
    <p:sldId id="324" r:id="rId10"/>
    <p:sldId id="438" r:id="rId11"/>
    <p:sldId id="460" r:id="rId12"/>
    <p:sldId id="361" r:id="rId13"/>
    <p:sldId id="310" r:id="rId14"/>
    <p:sldId id="313" r:id="rId15"/>
    <p:sldId id="461" r:id="rId16"/>
    <p:sldId id="474" r:id="rId17"/>
    <p:sldId id="366" r:id="rId18"/>
    <p:sldId id="351" r:id="rId19"/>
    <p:sldId id="350" r:id="rId20"/>
    <p:sldId id="424" r:id="rId21"/>
    <p:sldId id="429" r:id="rId22"/>
    <p:sldId id="430" r:id="rId23"/>
    <p:sldId id="475" r:id="rId24"/>
    <p:sldId id="454" r:id="rId25"/>
    <p:sldId id="476" r:id="rId26"/>
    <p:sldId id="542" r:id="rId27"/>
    <p:sldId id="466" r:id="rId28"/>
    <p:sldId id="539" r:id="rId29"/>
    <p:sldId id="550" r:id="rId30"/>
    <p:sldId id="483" r:id="rId31"/>
    <p:sldId id="519" r:id="rId32"/>
    <p:sldId id="551" r:id="rId33"/>
    <p:sldId id="571" r:id="rId34"/>
    <p:sldId id="553" r:id="rId35"/>
    <p:sldId id="572" r:id="rId36"/>
    <p:sldId id="484" r:id="rId37"/>
    <p:sldId id="485" r:id="rId38"/>
    <p:sldId id="503" r:id="rId39"/>
    <p:sldId id="513" r:id="rId40"/>
    <p:sldId id="573" r:id="rId41"/>
    <p:sldId id="522" r:id="rId42"/>
    <p:sldId id="524" r:id="rId43"/>
    <p:sldId id="521" r:id="rId44"/>
    <p:sldId id="535" r:id="rId45"/>
    <p:sldId id="536" r:id="rId46"/>
    <p:sldId id="574" r:id="rId47"/>
    <p:sldId id="575" r:id="rId48"/>
    <p:sldId id="622" r:id="rId49"/>
    <p:sldId id="621" r:id="rId50"/>
    <p:sldId id="587" r:id="rId51"/>
    <p:sldId id="624" r:id="rId52"/>
    <p:sldId id="625" r:id="rId53"/>
    <p:sldId id="626" r:id="rId54"/>
    <p:sldId id="630" r:id="rId55"/>
    <p:sldId id="631" r:id="rId56"/>
    <p:sldId id="583" r:id="rId57"/>
    <p:sldId id="584" r:id="rId58"/>
    <p:sldId id="632" r:id="rId59"/>
    <p:sldId id="588" r:id="rId60"/>
    <p:sldId id="567" r:id="rId61"/>
    <p:sldId id="614" r:id="rId62"/>
    <p:sldId id="633" r:id="rId63"/>
    <p:sldId id="556" r:id="rId64"/>
    <p:sldId id="557" r:id="rId65"/>
    <p:sldId id="558" r:id="rId66"/>
    <p:sldId id="561" r:id="rId67"/>
    <p:sldId id="597" r:id="rId68"/>
    <p:sldId id="601" r:id="rId69"/>
    <p:sldId id="602" r:id="rId70"/>
    <p:sldId id="636" r:id="rId71"/>
    <p:sldId id="604" r:id="rId72"/>
    <p:sldId id="637" r:id="rId73"/>
    <p:sldId id="638" r:id="rId74"/>
    <p:sldId id="576" r:id="rId75"/>
    <p:sldId id="581" r:id="rId76"/>
    <p:sldId id="607" r:id="rId77"/>
    <p:sldId id="608" r:id="rId78"/>
    <p:sldId id="612" r:id="rId79"/>
    <p:sldId id="639" r:id="rId80"/>
    <p:sldId id="640" r:id="rId81"/>
    <p:sldId id="641" r:id="rId82"/>
    <p:sldId id="609" r:id="rId83"/>
    <p:sldId id="620" r:id="rId84"/>
    <p:sldId id="629" r:id="rId85"/>
    <p:sldId id="642" r:id="rId86"/>
    <p:sldId id="646" r:id="rId87"/>
    <p:sldId id="647" r:id="rId88"/>
    <p:sldId id="648" r:id="rId89"/>
    <p:sldId id="650" r:id="rId90"/>
    <p:sldId id="585" r:id="rId91"/>
    <p:sldId id="649" r:id="rId92"/>
    <p:sldId id="589" r:id="rId93"/>
    <p:sldId id="593" r:id="rId94"/>
    <p:sldId id="292" r:id="rId9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8C0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3" d="100"/>
          <a:sy n="63" d="100"/>
        </p:scale>
        <p:origin x="804"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viewProps" Target="view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5:58.457"/>
    </inkml:context>
    <inkml:brush xml:id="br0">
      <inkml:brushProperty name="width" value="0.05" units="cm"/>
      <inkml:brushProperty name="height" value="0.05" units="cm"/>
      <inkml:brushProperty name="color" value="#FFFFFF"/>
    </inkml:brush>
  </inkml:definitions>
  <inkml:trace contextRef="#ctx0" brushRef="#br0">0 1 24575,'137'0'0,"23"0"0,95 0-658,100 0-1975,87 0 1452,542 0-1450,1326 0 2648,-2453 0 1928,-33 0-1556,-63 0 50,-3793 0-1769,5444 0 6319,-1507 0-4531,-463 19-262,537-16-196,4-2 0,0 1 0,0 0 0,0 2 0,0 0 0,0 1 0,-16 7 0,-7 8 0,21-10 0,0 0 0,0-2 0,-1 0 0,-38 9 0,28-13 0,0-1 0,-48-1 0,147-4 0,804 1 0,-827 0 0,-36-1 0,-11-2 0,-13-1 0,-12-2 0,0 2 0,0 1 0,-28 0 0,-83 3 0,86 1 0,-842 1 0,1003-1-13,1353-20-913,-1326 14-283,-30 2-4834</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05.467"/>
    </inkml:context>
    <inkml:brush xml:id="br0">
      <inkml:brushProperty name="width" value="0.35" units="cm"/>
      <inkml:brushProperty name="height" value="0.35" units="cm"/>
      <inkml:brushProperty name="color" value="#FFFFFF"/>
    </inkml:brush>
  </inkml:definitions>
  <inkml:trace contextRef="#ctx0" brushRef="#br0">602 463 24575,'0'-1'0,"0"-1"0,1 1 0,-1 0 0,0 0 0,1 0 0,-1 0 0,1 0 0,-1 0 0,1 0 0,-1 0 0,1 0 0,0 0 0,0 0 0,-1 0 0,1 0 0,0 1 0,0-1 0,0 0 0,2-1 0,25-13 0,-16 9 0,68-33-107,150-49-1,94-6-320,-255 75 339,219-51-94,53-15 219,-292 67-36,-42 13 0,-10 2 0,-4 4 0,-1 0 0,1 0 0,0 1 0,-1-1 0,-8 5 0,-6 1 0,-306 94 332,-134 33 215,233-77-547,-5 1 0,173-46 0,-119 7 0,150-17 0,-1 1 0,1 2 0,-48 13 0,-81 40 0,149-54 0,0 1 0,0 0 0,1 0 0,-1 1 0,1 0 0,1 1 0,-1 0 0,-12 13 0,16-13 0,0-1 0,0 1 0,1 1 0,0-1 0,0 0 0,0 1 0,1 0 0,0 0 0,1 0 0,0 0 0,-2 15 0,1 33 0,6-50 0,4-10 0,10-16 0,-13 15 0,220-257 0,-189 227 0,2 1 0,1 2 0,1 1 0,86-49 0,-96 66 0,0 2 0,1 1 0,1 1 0,-1 1 0,40-5 0,164-11 0,-192 21 0,660-12 0,34 93-688,-155 24 688,-518-88 0,-47-8 0,-14-2 0,-29 1 0,-699 58-116,-365 99 93,710-104-37,272-47 435,-164-6-1,240-6-261,-10 0-101,-61 3 1,102-1-13,1 0 0,-1 1 0,1-1 0,-1 0 0,1 0 0,-1 1 0,1-1 0,-1 1 0,1-1 0,-1 1 0,1 0 0,-1 0 0,-1 1 0,2-1 0,1-1 0,0 0 0,0 1 0,0-1 0,-1 1 0,1-1 0,0 0 0,0 1 0,0-1 0,0 1 0,0-1 0,0 0 0,0 1 0,0-1 0,0 1 0,0-1 0,0 1 0,0-1 0,0 1 0,0-1 0,0 0 0,0 1 0,0-1 0,1 1 0,-1-1 0,0 0 0,0 1 0,0-1 0,1 0 0,-1 1 0,1 0 0,1 1 0,1 1 0,0-1 0,0 0 0,0 0 0,0 0 0,0 0 0,0 0 0,0-1 0,1 1 0,-1-1 0,1 0 0,3 1 0,30 5 0,0-1 0,41 1 0,83-4 0,-99-3 0,-54 0 0,630-2 0,-538-4 0,0-4 0,175-40 0,157-43 0,-319 75 0,213-7 0,368 29 0,-672-4 0,38-1 0,-55 0 0,0 0 0,0 0 0,0 0 0,0 0 0,0-1 0,-1 0 0,1 0 0,-1 0 0,7-4 0,-10 5 0,0 1 0,0-1 0,0 0 0,0 0 0,0 0 0,0 0 0,0 0 0,0 0 0,0 0 0,-1 0 0,1 0 0,0 0 0,-1 0 0,1 0 0,-1 0 0,1-1 0,-1 1 0,1 0 0,-1 0 0,0-1 0,0 1 0,0 0 0,0-1 0,0-1 0,0 2 0,-1 0 0,1 0 0,-1-1 0,1 1 0,-1 0 0,0 0 0,1 0 0,-1 0 0,0 0 0,0 0 0,0 1 0,0-1 0,0 0 0,0 0 0,0 1 0,0-1 0,0 0 0,0 1 0,0-1 0,0 1 0,-1 0 0,1-1 0,0 1 0,0 0 0,-3-1 0,-3 1 0,0-1 0,0 1 0,0 0 0,0 1 0,0 0 0,0 0 0,0 0 0,0 1 0,-10 3 0,-10 6 0,-25 15 0,11-7 0,21-11 0,0-1 0,-1-1 0,1 0 0,-2-2 0,-41 4 0,-112-8 0,92-2 0,44 2 0,-1307 11 0,1308-10 0,-608 20 0,636-21 0,0-1 0,-1 0 0,1 0 0,0-1 0,0 0 0,0-1 0,0 0 0,1 0 0,-1-1 0,1-1 0,0 1 0,0-2 0,0 1 0,1-1 0,0 0 0,0-1 0,-8-8 0,11 10 0,0-1 0,-1 1 0,0 0 0,0 0 0,-1 1 0,1 0 0,-1 0 0,0 0 0,0 1 0,0 0 0,-1 0 0,1 1 0,-1 0 0,-11-2 0,-191-24-1365</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13.669"/>
    </inkml:context>
    <inkml:brush xml:id="br0">
      <inkml:brushProperty name="width" value="0.35" units="cm"/>
      <inkml:brushProperty name="height" value="0.35" units="cm"/>
      <inkml:brushProperty name="color" value="#FFFFCC"/>
    </inkml:brush>
  </inkml:definitions>
  <inkml:trace contextRef="#ctx0" brushRef="#br0">1700 54 24575,'-1'2'0,"1"0"0,-1 0 0,0 1 0,1-1 0,-1 0 0,0 0 0,0 0 0,0 0 0,-1-1 0,1 1 0,0 0 0,-1 0 0,1-1 0,-1 1 0,1-1 0,-1 1 0,0-1 0,0 0 0,0 0 0,1 1 0,-1-1 0,0-1 0,-3 2 0,-9 4 0,1-1 0,-20 5 0,28-9 0,-225 49 0,67-17 0,-794 152 0,943-182 0,-183 37 0,159-27 0,38-13 0,0 0 0,0 0 0,0 0 0,1 0 0,-1 0 0,0 0 0,0 0 0,0 0 0,1 0 0,-1 0 0,0 0 0,0 0 0,0 1 0,0-1 0,1 0 0,-1 0 0,0 0 0,0 0 0,0 0 0,0 0 0,0 0 0,1 1 0,-1-1 0,0 0 0,0 0 0,0 0 0,0 0 0,0 1 0,0-1 0,0 0 0,0 0 0,0 0 0,0 1 0,0-1 0,0 0 0,0 0 0,0 0 0,0 0 0,0 1 0,0-1 0,0 0 0,0 0 0,0 0 0,0 1 0,0-1 0,0 0 0,0 0 0,0 0 0,0 0 0,0 1 0,0-1 0,0 0 0,-1 0 0,1 0 0,0 0 0,0 1 0,0-1 0,0 0 0,0 0 0,-1 0 0,1 0 0,0 0 0,15 3 0,1-1 0,0 0 0,-1-2 0,18 0 0,1 0 0,1166-18-671,-1185 17 671,148-11 0,-146 9 0,-17 3 0,0 0 0,-1 0 0,1 0 0,0 0 0,0 0 0,0 0 0,0 0 0,0 0 0,0 0 0,0 0 0,0 0 0,0 0 0,0 0 0,0 0 0,0 0 0,0 0 0,-1 0 0,1 0 0,0 0 0,0 0 0,0 0 0,0 0 0,0 0 0,0 0 0,0 0 0,0 0 0,0 0 0,0 0 0,0 0 0,0 0 0,0 0 0,0 0 0,0 0 0,0 0 0,0-1 0,0 1 0,0 0 0,0 0 0,-1 0 0,1 0 0,0 0 0,0 0 0,0 0 0,0 0 0,0 0 0,0 0 0,0 0 0,0 0 0,0 0 0,0-1 0,0 1 0,1 0 0,-33-2 0,-460-5 0,-151-28 112,620 33-28,-132-7 391,132 11-475,21 0 0,13 1 0,314 31 40,10-26-160,-263-7 36,842 1-1976,-3-53 530,-19-71 1506,-811 106 24,-57 8-6,-24 8 10,0 0-1,0-1 1,0 1-1,0 0 1,0 0 0,0 0-1,0-1 1,0 1-1,0 0 1,0 0-1,0 0 1,0 0 0,-1-1-1,1 1 1,0 0-1,0 0 1,0 0-1,0 0 1,0-1 0,0 1-1,0 0 1,0 0-1,-1 0 1,1 0-1,0 0 1,0 0 0,0-1-1,0 1 1,0 0-1,-1 0 1,1 0-1,0 0 1,0 0 0,0 0-1,0 0 1,-1 0-1,1 0 1,0 0 0,0 0-1,0 0 1,-1 0-1,1 0 1,0 0-1,0 0 1,0 0 0,0 0-1,-1 0 1,1 0-1,0 0 1,0 0-1,0 0 1,-43-2 718,-153 4 365,-152-4 702,-647-93-1789,752 57 254,-239-41-1873</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33.722"/>
    </inkml:context>
    <inkml:brush xml:id="br0">
      <inkml:brushProperty name="width" value="0.35" units="cm"/>
      <inkml:brushProperty name="height" value="0.35" units="cm"/>
      <inkml:brushProperty name="color" value="#FFFFF7"/>
    </inkml:brush>
  </inkml:definitions>
  <inkml:trace contextRef="#ctx0" brushRef="#br0">702 634 24575,'0'10'0,"-1"0"0,1 1 0,-2-1 0,1 0 0,-1 0 0,-1 0 0,0 0 0,0-1 0,-1 1 0,0-1 0,-1 0 0,0 0 0,0 0 0,-1-1 0,0 1 0,-12 10 0,-31 32 0,-109 83 0,64-58 0,-60 60 0,121-105 0,2 2 0,-43 59 0,68-82 0,0 0 0,0 0 0,1 0 0,1 0 0,-7 22 0,10-29 0,1 0 0,-1 0 0,1 1 0,-1-1 0,1 1 0,0-1 0,1 0 0,-1 1 0,0-1 0,2 6 0,-1-7 0,0-1 0,0 1 0,0 0 0,0-1 0,0 1 0,0-1 0,0 1 0,0-1 0,0 1 0,1-1 0,-1 0 0,1 0 0,-1 1 0,1-1 0,-1 0 0,1-1 0,0 1 0,0 0 0,-1 0 0,3 0 0,0 0 0,1 0 0,-1-1 0,0 1 0,0-1 0,1 0 0,-1-1 0,0 1 0,0 0 0,0-1 0,0 0 0,1 0 0,-1-1 0,0 1 0,5-3 0,6-4 0,0 0 0,18-14 0,28-26 0,-2-2 0,81-92 0,-52 51 0,482-448 0,-479 453 0,-303 252 0,97-80 0,-300 228 0,239-182 0,120-90 0,43-37 0,13-5 0,-1-1 0,1 1 0,0-1 0,0 1 0,-1-1 0,1 1 0,0-1 0,0 1 0,0-1 0,0 1 0,0-1 0,0 1 0,0-1 0,0 1 0,0-1 0,0 1 0,0-1 0,0 1 0,0-1 0,0 1 0,0-1 0,1 1 0,-1-1 0,0 1 0,0-1 0,1 1 0,-1-1 0,0 1 0,1-1 0,-1 1 0,43-81 0,-19 38 0,196-389-210,91-161-126,-302 578 336,-3 4 0,1 0 0,0 1 0,0 0 0,10-10 0,-16 19-1,0 0 0,0 0 1,0 0-1,0 0 1,0 0-1,0 0 1,0 1-1,0-1 0,1 0 1,-1 1-1,0-1 1,0 1-1,0 0 1,1-1-1,-1 1 1,0 0-1,0 0 0,1-1 1,-1 1-1,0 0 1,1 0-1,-1 0 1,0 1-1,1-1 1,1 1-1,-1 0 5,0 0 1,0 0-1,1 1 0,-1-1 1,0 1-1,0 0 0,0 0 1,0-1-1,-1 1 0,1 1 0,2 3 1,4 7 99,-2 0 1,1 0 0,6 22-1,-3-1-81,-1 0-1,-2 1 0,-2 0 1,3 46-1,-9 145-37,-1-140 9,0 349 6,2-430 0,3 31 0,-3-36 0,0 1 0,0 0 0,0-1 0,0 1 0,1-1 0,-1 1 0,0 0 0,0-1 0,1 1 0,-1-1 0,0 1 0,1-1 0,-1 1 0,0-1 0,1 1 0,-1-1 0,1 1 0,-1-1 0,1 0 0,-1 1 0,1-1 0,-1 0 0,1 1 0,-1-1 0,1 0 0,0 0 0,-1 1 0,1-1 0,-1 0 0,1 0 0,0 0 0,-1 0 0,1 0 0,0 0 0,-1 0 0,1 0 0,-1 0 0,1 0 0,0 0 0,-1-1 0,1 1 0,-1 0 0,1 0 0,0 0 0,-1-1 0,1 1 0,-1 0 0,1-1 0,-1 1 0,1-1 0,8-6 0,0-1 0,0 0 0,-1 0 0,0-1 0,-1 0 0,11-16 0,-6 9 0,134-184-82,94-124-230,14 15 121,-240 294 191,1-2 0,0 0 0,1 1 0,1 0 0,0 2 0,20-14 0,-35 27 0,0 0 0,0 0 0,-1 0 0,1 0 0,0 1 0,0-1 0,0 0 0,0 1 0,0 0 0,0-1 0,0 1 0,0 0 0,3 0 0,-4 0 0,-1 1 0,1-1 0,0 0 0,0 1 0,0-1 0,0 0 0,0 1 0,-1-1 0,1 1 0,0 0 0,0-1 0,-1 1 0,1-1 0,-1 1 0,1 0 0,0 0 0,-1-1 0,1 1 0,-1 0 0,1 1 0,0 2 0,1 1 0,-1-1 0,0 1 0,-1-1 0,1 1 0,-1-1 0,0 1 0,0-1 0,-2 9 0,-3 20 70,-2 0-1,-1 0 1,-19 46 0,-48 94 235,70-163-304,-32 67-1,-88 135 0,89-162 0,-2-2 0,-2-1 0,-62 57 0,57-64 0,-1-1 0,-1-2 0,-2-3 0,-93 49 0,124-75 0,-1-1 0,0-1 0,-1-1 0,0-1 0,1 0 0,-27 0 0,-1-2 0,-74-6 0,108 3 0,1-1 0,-1 0 0,1 0 0,0-1 0,-1-1 0,-15-6 0,22 6 0,0 1 0,0-1 0,0 1 0,1-2 0,0 1 0,0 0 0,0-1 0,0 0 0,1 0 0,0-1 0,0 1 0,0-1 0,-5-11 0,0-3 0,1 0 0,0 0 0,2-1 0,0 0 0,1 0 0,-2-34 0,6 43 0,0 0 0,1 1 0,1-1 0,0 1 0,1-1 0,0 1 0,1 0 0,0-1 0,0 1 0,1 0 0,1 1 0,0-1 0,0 1 0,8-10 0,0 1 0,2 0 0,0 2 0,1-1 0,32-25 0,-37 35 0,0 0 0,0 2 0,0-1 0,1 2 0,0-1 0,0 1 0,0 1 0,1 0 0,0 1 0,16-2 0,10 1 0,1 1 0,-1 2 0,1 2 0,0 2 0,-1 1 0,73 18 0,-84-14 0,0 1 0,-1 1 0,0 1 0,0 1 0,-2 2 0,1 1 0,-2 0 0,0 2 0,42 39 0,-61-51 0,-1 0 0,1 0 0,-1 0 0,0 1 0,0 0 0,-1 0 0,0 0 0,0 0 0,0 0 0,0 1 0,-1-1 0,2 13 0,-3-15 0,-1 0 0,0-1 0,0 1 0,0 0 0,-1 0 0,1 0 0,-1 0 0,0-1 0,0 1 0,0 0 0,0-1 0,-1 1 0,0-1 0,0 1 0,1-1 0,-2 0 0,1 0 0,0 0 0,-1 0 0,1 0 0,-1 0 0,0-1 0,-6 5 0,-17 10 0,-1 0 0,-49 21 0,-65 18 0,99-40 0,-170 56 0,-330 68 0,503-130 0,39-10 0,0 0 0,0 0 0,0 0 0,0 0 0,0 0 0,0 0 0,0 0 0,0 0 0,0 0 0,1 0 0,-1 0 0,0 0 0,0 0 0,0 0 0,0 1 0,0-1 0,0 0 0,0 0 0,0 0 0,0 0 0,0 0 0,0 0 0,0 0 0,0 0 0,0 0 0,0 0 0,0 0 0,0 0 0,0 0 0,0 1 0,0-1 0,0 0 0,0 0 0,0 0 0,-1 0 0,1 0 0,0 0 0,0 0 0,0 0 0,0 0 0,0 0 0,0 0 0,0 0 0,0 0 0,0 0 0,0 0 0,14 2 0,23 0 0,-1-4 0,1-2 0,-1-1 0,1-2 0,61-20 0,134-64 0,466-239 0,-484 207 0,-159 87 0,89-76 0,-108 77 0,54-71 0,-18 19 0,-49 62 0,-5 3 0,2 1 0,0 0 0,1 2 0,28-19 0,-41 32 0,1-1 0,-1 0 0,0 0 0,-1-1 0,11-13 0,-8 13 0,-6 13 0,-5 21 0,-9 7 0,-1 0 0,-2-1 0,-1-1 0,-1 0 0,-28 42 0,6-19 0,-84 95 0,55-81 0,-123 97 0,-91 43 0,155-118 0,74-53 0,-157 118 0,191-141 0,1 0 0,0 1 0,-22 27 0,26-22 0,12-20 0,0 0 0,0 0 0,0 0 0,0 0 0,0 0 0,0 0 0,0 0 0,0 0 0,0 0 0,0 1 0,0-1 0,0 0 0,0 0 0,0 0 0,0 0 0,0 0 0,0 0 0,0 0 0,0 0 0,0 1 0,0-1 0,0 0 0,0 0 0,1 0 0,-1 0 0,0 0 0,0 0 0,0 0 0,0 0 0,0 0 0,0 0 0,0 0 0,0 1 0,0-1 0,0 0 0,0 0 0,1 0 0,-1 0 0,0 0 0,0 0 0,0 0 0,0 0 0,0 0 0,0 0 0,0 0 0,0 0 0,0 0 0,1 0 0,-1 0 0,0 0 0,0 0 0,13-6 0,76-59 0,-12 8 0,330-194-232,15 22-200,4-3 193,-348 188 239,39-21 0,165-121 0,-256 167 0,-21 19 0,-6 7 0,-7 10 131,0 0 0,-1-1-1,-1 0 1,-1-1 0,-14 18 0,1-2-13,-211 281-118,-174 213 0,396-509 0,4-5 0,0 0 0,0 0 0,-8 18 0,15-21 0,8-8 0,10-10 0,52-45 0,76-81 0,-111 103 0,277-297 0,-300 318 0,23-30 0,-31 39 0,0-1 0,0 1 0,0-1 0,-1 1 0,1-1 0,-1 0 0,0 0 0,0 0 0,1-8 0,-2 11 0,0 1 0,1-1 0,-1 0 0,0 0 0,-1 0 0,1 1 0,0-1 0,0 0 0,0 0 0,0 0 0,0 1 0,-1-1 0,1 0 0,0 0 0,-1 1 0,1-1 0,-1 0 0,1 1 0,-1-1 0,1 0 0,-1 1 0,1-1 0,-1 1 0,1-1 0,-1 1 0,0-1 0,1 1 0,-1 0 0,0-1 0,0 1 0,1 0 0,-1-1 0,0 1 0,0 0 0,-1-1 0,-1 1 0,-1 0 0,1 0 0,-1 0 0,1 1 0,-1-1 0,0 1 0,-4 1 0,-27 10 0,1 1 0,0 2 0,-41 24 0,-6 3 0,-577 222 0,244-108 0,335-124 0,-279 128 0,354-157 0,-13 6 0,-28 21 0,42-28 0,-1 1 0,1-1 0,1 1 0,-1 0 0,0 0 0,1 0 0,-1 0 0,1 0 0,0 0 0,0 1 0,0-1 0,0 1 0,1 0 0,0-1 0,-2 5 0,3-6 0,0-1 0,0 0 0,0 0 0,1 1 0,-1-1 0,0 0 0,0 0 0,1 0 0,-1 1 0,1-1 0,-1 0 0,1 0 0,-1 0 0,1 0 0,0 0 0,-1 0 0,1 0 0,0 0 0,0 0 0,0 0 0,0-1 0,0 1 0,0 0 0,0 0 0,0-1 0,0 1 0,0-1 0,0 1 0,0-1 0,1 1 0,1-1 0,4 2 0,-1 0 0,1-1 0,0 0 0,10 0 0,4-1 0,0-2 0,0 0 0,-1-1 0,1-1 0,28-9 0,101-44 0,-125 47 0,517-235-455,-99 40 116,-16 31 339,-219 91 0,-178 71-28,35-21 0,-52 26 148,-1-1 0,0-1-1,-1 0 1,0 0-1,11-13 1,139-156 12,-121 130-132,-1-3 0,57-101 0,18-25 0,-113 175 0,1 0 0,-1 0 0,1 0 0,-1 0 0,1 1 0,0-1 0,0 0 0,0 1 0,0-1 0,0 1 0,4-3 0,-6 4 0,0 0 0,1 0 0,-1 0 0,1 0 0,-1 0 0,0 0 0,1 0 0,-1 0 0,0 1 0,1-1 0,-1 0 0,0 0 0,1 0 0,-1 0 0,0 0 0,1 1 0,-1-1 0,0 0 0,1 0 0,-1 0 0,0 1 0,0-1 0,1 0 0,-1 1 0,0-1 0,0 0 0,1 1 0,4 19 0,-3 13 0,-1-1 0,-2 1 0,-8 56 0,5-56 0,-7 43 0,-4 0 0,-3-1 0,-3-1 0,-55 127 0,16-68 0,-36 89 0,87-192 0,10-22 0,4-10 0,8-15 0,6-18 0,-2 0 0,13-39 0,-2 6 0,4-7 0,72-182 0,-92 214 0,-12 42 0,0 1 0,0-1 0,0 1 0,1-1 0,-1 1 0,0-1 0,0 1 0,0-1 0,0 1 0,0-1 0,0 1 0,0-1 0,0 1 0,0-1 0,0 1 0,-1 0 0,1-1 0,0 1 0,0-1 0,0 1 0,0-1 0,-1 1 0,1-1 0,0 1 0,-1 0 0,1-1 0,0 1 0,-1 0 0,1-1 0,0 1 0,-1 0 0,1-1 0,0 1 0,-1 0 0,1 0 0,-1-1 0,1 1 0,-1 0 0,1 0 0,-1 0 0,1 0 0,-1 0 0,-1 0 0,0 0 0,0 1 0,0 0 0,0-1 0,0 1 0,1 0 0,-1 0 0,0 0 0,-2 1 0,-91 73 0,4-3 0,-95 47 0,13-9 0,137-82 0,-54 53 0,53-42 0,35-35 0,0-1 0,-1 0 0,1 1 0,0-1 0,1 1 0,-1 0 0,1 0 0,0 0 0,-1 0 0,0 6 0,2-8 0,0-1 0,1 1 0,-1-1 0,0 0 0,0 1 0,0-1 0,1 1 0,-1-1 0,1 0 0,-1 1 0,1-1 0,0 0 0,-1 0 0,1 0 0,0 1 0,0-1 0,0 0 0,0 0 0,0 0 0,0 0 0,0 0 0,0-1 0,0 1 0,0 0 0,3 1 0,2 1 0,1-1 0,0 1 0,12 3 0,-13-5 0,40 9 0,0-2 0,0-3 0,1-1 0,73-3 0,-94-4 0,-1 0 0,0-1 0,0-2 0,-1 0 0,0-2 0,0-1 0,0-1 0,-1 0 0,-1-2 0,38-26 0,-8 0 0,-2-2 0,-1-2 0,45-53 0,-57 52 0,42-64 0,-16 21 0,-43 58 0,-2 0 0,-1-2 0,15-35 0,-22 35 0,3-8 0,-12 36 0,-1 1 0,1-1 0,0 0 0,0 1 0,0-1 0,0 0 0,1 1 0,-1 0 0,0-1 0,0 1 0,1 0 0,-1 0 0,1-1 0,-1 1 0,4-1 0,-3 2 0,-1 0 0,0 0 0,1 0 0,-1 0 0,0 0 0,1 0 0,-1 0 0,1 1 0,-1-1 0,0 1 0,1-1 0,-1 1 0,0-1 0,0 1 0,1 0 0,-1 0 0,0-1 0,0 1 0,0 0 0,0 0 0,0 0 0,0 0 0,0 0 0,0 1 0,-1-1 0,1 0 0,0 1 0,1 1 0,23 30 0,-2 2 0,-1 1 0,25 57 0,-40-74 0,-1 0 0,0 1 0,-2 0 0,0 0 0,-1 0 0,0 27 0,5 32 0,9 51 0,-18-154 0,2-30 0,0 5 0,-1 41 0,-1-13 0,1-1 0,0 1 0,2 0 0,1 0 0,10-41 0,-23 71 0,-172 152 0,145-132 0,-2-3 0,-1-1 0,-52 23 0,80-42 0,1 0 0,0 1 0,0 0 0,1 1 0,-15 14 0,-40 49 0,17-16 0,47-54 0,0 0 0,0 0 0,1 0 0,-1 0 0,0 0 0,0-1 0,0 1 0,0 0 0,0 0 0,0-1 0,-1 1 0,1 0 0,0-1 0,-2 1 0,3-1 0,0-1 0,-1 0 0,1 1 0,0-1 0,0 1 0,0-1 0,0 0 0,0 1 0,0-1 0,0 0 0,0 1 0,1-1 0,-1 1 0,0-1 0,0 0 0,0 1 0,1-1 0,-1 1 0,1-2 0,21-41 0,9-10 0,195-310 0,-212 341 0,-13 21 0,-1 1 0,0 0 0,0 0 0,0 0 0,0-1 0,0 1 0,0 0 0,0 0 0,0 0 0,0-1 0,0 1 0,0 0 0,0 0 0,0-1 0,0 1 0,0 0 0,0 0 0,0 0 0,0-1 0,0 1 0,0 0 0,0 0 0,0-1 0,0 1 0,0 0 0,0 0 0,0 0 0,0-1 0,-1 1 0,1 0 0,0 0 0,0 0 0,0 0 0,0-1 0,-1 1 0,1 0 0,0 0 0,0 0 0,0 0 0,0 0 0,-1 0 0,1 0 0,0 0 0,0-1 0,-1 1 0,1 0 0,0 0 0,0 0 0,0 0 0,-1 0 0,1 0 0,0 0 0,0 0 0,-1 0 0,-9 2 0,0-1 0,0 2 0,1-1 0,-1 1 0,1 1 0,-1 0 0,1 0 0,-11 7 0,-14 6 0,-60 20 0,-1-4 0,-123 26 0,-206 21 0,300-59 0,-58 10 0,-278 53 0,325-55 0,-294 72 0,209-48 0,71-19 0,139-32 0,0 1 0,1 0 0,-1 0 0,1 1 0,0 1 0,0 0 0,-12 8 0,17-10 0,0 1 0,0-1 0,1 1 0,-1-1 0,1 1 0,0 0 0,1 0 0,-1 1 0,1-1 0,-1 0 0,1 1 0,1 0 0,-1-1 0,1 1 0,-1 0 0,0 9 0,2-12 0,0 0 0,0 0 0,0 0 0,0 0 0,0 0 0,0 0 0,1 0 0,-1 0 0,1 0 0,0 0 0,-1 0 0,1 0 0,0 0 0,0-1 0,0 1 0,0 0 0,0-1 0,3 3 0,-1 0 0,1-1 0,-1-1 0,1 1 0,0 0 0,0-1 0,0 0 0,8 4 0,4-1 0,0 0 0,0-1 0,24 3 0,44 0 0,162-6 0,-132-3 0,202 0-1365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4/24/2024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a:t>
            </a:fld>
            <a:endParaRPr lang="en-US"/>
          </a:p>
        </p:txBody>
      </p:sp>
    </p:spTree>
    <p:extLst>
      <p:ext uri="{BB962C8B-B14F-4D97-AF65-F5344CB8AC3E}">
        <p14:creationId xmlns:p14="http://schemas.microsoft.com/office/powerpoint/2010/main" val="26146298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9</a:t>
            </a:fld>
            <a:endParaRPr lang="en-US"/>
          </a:p>
        </p:txBody>
      </p:sp>
    </p:spTree>
    <p:extLst>
      <p:ext uri="{BB962C8B-B14F-4D97-AF65-F5344CB8AC3E}">
        <p14:creationId xmlns:p14="http://schemas.microsoft.com/office/powerpoint/2010/main" val="7104818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10</a:t>
            </a:fld>
            <a:endParaRPr lang="en-US"/>
          </a:p>
        </p:txBody>
      </p:sp>
    </p:spTree>
    <p:extLst>
      <p:ext uri="{BB962C8B-B14F-4D97-AF65-F5344CB8AC3E}">
        <p14:creationId xmlns:p14="http://schemas.microsoft.com/office/powerpoint/2010/main" val="3493594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12</a:t>
            </a:fld>
            <a:endParaRPr lang="en-US"/>
          </a:p>
        </p:txBody>
      </p:sp>
    </p:spTree>
    <p:extLst>
      <p:ext uri="{BB962C8B-B14F-4D97-AF65-F5344CB8AC3E}">
        <p14:creationId xmlns:p14="http://schemas.microsoft.com/office/powerpoint/2010/main" val="8227016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13</a:t>
            </a:fld>
            <a:endParaRPr lang="en-US"/>
          </a:p>
        </p:txBody>
      </p:sp>
    </p:spTree>
    <p:extLst>
      <p:ext uri="{BB962C8B-B14F-4D97-AF65-F5344CB8AC3E}">
        <p14:creationId xmlns:p14="http://schemas.microsoft.com/office/powerpoint/2010/main" val="10491668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14</a:t>
            </a:fld>
            <a:endParaRPr lang="en-US"/>
          </a:p>
        </p:txBody>
      </p:sp>
    </p:spTree>
    <p:extLst>
      <p:ext uri="{BB962C8B-B14F-4D97-AF65-F5344CB8AC3E}">
        <p14:creationId xmlns:p14="http://schemas.microsoft.com/office/powerpoint/2010/main" val="38692075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19</a:t>
            </a:fld>
            <a:endParaRPr lang="en-US"/>
          </a:p>
        </p:txBody>
      </p:sp>
    </p:spTree>
    <p:extLst>
      <p:ext uri="{BB962C8B-B14F-4D97-AF65-F5344CB8AC3E}">
        <p14:creationId xmlns:p14="http://schemas.microsoft.com/office/powerpoint/2010/main" val="18043505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20</a:t>
            </a:fld>
            <a:endParaRPr lang="en-US"/>
          </a:p>
        </p:txBody>
      </p:sp>
    </p:spTree>
    <p:extLst>
      <p:ext uri="{BB962C8B-B14F-4D97-AF65-F5344CB8AC3E}">
        <p14:creationId xmlns:p14="http://schemas.microsoft.com/office/powerpoint/2010/main" val="4448041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21</a:t>
            </a:fld>
            <a:endParaRPr lang="en-US"/>
          </a:p>
        </p:txBody>
      </p:sp>
    </p:spTree>
    <p:extLst>
      <p:ext uri="{BB962C8B-B14F-4D97-AF65-F5344CB8AC3E}">
        <p14:creationId xmlns:p14="http://schemas.microsoft.com/office/powerpoint/2010/main" val="6868629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22</a:t>
            </a:fld>
            <a:endParaRPr lang="en-US"/>
          </a:p>
        </p:txBody>
      </p:sp>
    </p:spTree>
    <p:extLst>
      <p:ext uri="{BB962C8B-B14F-4D97-AF65-F5344CB8AC3E}">
        <p14:creationId xmlns:p14="http://schemas.microsoft.com/office/powerpoint/2010/main" val="27310396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23</a:t>
            </a:fld>
            <a:endParaRPr lang="en-US"/>
          </a:p>
        </p:txBody>
      </p:sp>
    </p:spTree>
    <p:extLst>
      <p:ext uri="{BB962C8B-B14F-4D97-AF65-F5344CB8AC3E}">
        <p14:creationId xmlns:p14="http://schemas.microsoft.com/office/powerpoint/2010/main" val="24878420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24</a:t>
            </a:fld>
            <a:endParaRPr lang="en-US"/>
          </a:p>
        </p:txBody>
      </p:sp>
    </p:spTree>
    <p:extLst>
      <p:ext uri="{BB962C8B-B14F-4D97-AF65-F5344CB8AC3E}">
        <p14:creationId xmlns:p14="http://schemas.microsoft.com/office/powerpoint/2010/main" val="17311294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33</a:t>
            </a:fld>
            <a:endParaRPr lang="en-US" dirty="0"/>
          </a:p>
        </p:txBody>
      </p:sp>
    </p:spTree>
    <p:extLst>
      <p:ext uri="{BB962C8B-B14F-4D97-AF65-F5344CB8AC3E}">
        <p14:creationId xmlns:p14="http://schemas.microsoft.com/office/powerpoint/2010/main" val="41935383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34</a:t>
            </a:fld>
            <a:endParaRPr lang="en-US" dirty="0"/>
          </a:p>
        </p:txBody>
      </p:sp>
    </p:spTree>
    <p:extLst>
      <p:ext uri="{BB962C8B-B14F-4D97-AF65-F5344CB8AC3E}">
        <p14:creationId xmlns:p14="http://schemas.microsoft.com/office/powerpoint/2010/main" val="32257339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40</a:t>
            </a:fld>
            <a:endParaRPr lang="en-US" dirty="0"/>
          </a:p>
        </p:txBody>
      </p:sp>
    </p:spTree>
    <p:extLst>
      <p:ext uri="{BB962C8B-B14F-4D97-AF65-F5344CB8AC3E}">
        <p14:creationId xmlns:p14="http://schemas.microsoft.com/office/powerpoint/2010/main" val="31521479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92</a:t>
            </a:fld>
            <a:endParaRPr lang="en-US"/>
          </a:p>
        </p:txBody>
      </p:sp>
    </p:spTree>
    <p:extLst>
      <p:ext uri="{BB962C8B-B14F-4D97-AF65-F5344CB8AC3E}">
        <p14:creationId xmlns:p14="http://schemas.microsoft.com/office/powerpoint/2010/main" val="31070200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93</a:t>
            </a:fld>
            <a:endParaRPr lang="en-US"/>
          </a:p>
        </p:txBody>
      </p:sp>
    </p:spTree>
    <p:extLst>
      <p:ext uri="{BB962C8B-B14F-4D97-AF65-F5344CB8AC3E}">
        <p14:creationId xmlns:p14="http://schemas.microsoft.com/office/powerpoint/2010/main" val="3921387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jp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jp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JP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7.emf"/><Relationship Id="rId7"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jpg"/><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8.jpeg"/></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customXml" Target="../ink/ink1.xml"/><Relationship Id="rId13" Type="http://schemas.openxmlformats.org/officeDocument/2006/relationships/image" Target="NULL"/><Relationship Id="rId3" Type="http://schemas.openxmlformats.org/officeDocument/2006/relationships/image" Target="../media/image7.emf"/><Relationship Id="rId7" Type="http://schemas.microsoft.com/office/2007/relationships/hdphoto" Target="../media/hdphoto3.wdp"/><Relationship Id="rId12" Type="http://schemas.openxmlformats.org/officeDocument/2006/relationships/customXml" Target="../ink/ink2.xml"/><Relationship Id="rId17" Type="http://schemas.openxmlformats.org/officeDocument/2006/relationships/image" Target="NULL"/><Relationship Id="rId2" Type="http://schemas.openxmlformats.org/officeDocument/2006/relationships/image" Target="../media/image6.png"/><Relationship Id="rId16" Type="http://schemas.openxmlformats.org/officeDocument/2006/relationships/customXml" Target="../ink/ink4.xml"/><Relationship Id="rId1" Type="http://schemas.openxmlformats.org/officeDocument/2006/relationships/slideLayout" Target="../slideLayouts/slideLayout7.xml"/><Relationship Id="rId6" Type="http://schemas.openxmlformats.org/officeDocument/2006/relationships/image" Target="../media/image19.png"/><Relationship Id="rId11" Type="http://schemas.openxmlformats.org/officeDocument/2006/relationships/image" Target="NULL"/><Relationship Id="rId5" Type="http://schemas.openxmlformats.org/officeDocument/2006/relationships/image" Target="../media/image9.emf"/><Relationship Id="rId15" Type="http://schemas.openxmlformats.org/officeDocument/2006/relationships/image" Target="NULL"/><Relationship Id="rId4" Type="http://schemas.openxmlformats.org/officeDocument/2006/relationships/image" Target="../media/image8.emf"/><Relationship Id="rId14" Type="http://schemas.openxmlformats.org/officeDocument/2006/relationships/customXml" Target="../ink/ink3.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7" Type="http://schemas.microsoft.com/office/2007/relationships/hdphoto" Target="../media/hdphoto4.wdp"/><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2.jp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6.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jpg"/><Relationship Id="rId5" Type="http://schemas.openxmlformats.org/officeDocument/2006/relationships/image" Target="../media/image9.emf"/><Relationship Id="rId4" Type="http://schemas.openxmlformats.org/officeDocument/2006/relationships/image" Target="../media/image8.emf"/></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gif"/><Relationship Id="rId5" Type="http://schemas.openxmlformats.org/officeDocument/2006/relationships/image" Target="../media/image9.emf"/><Relationship Id="rId4" Type="http://schemas.openxmlformats.org/officeDocument/2006/relationships/image" Target="../media/image8.emf"/></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5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6" Type="http://schemas.microsoft.com/office/2007/relationships/hdphoto" Target="../media/hdphoto7.wdp"/><Relationship Id="rId5" Type="http://schemas.openxmlformats.org/officeDocument/2006/relationships/image" Target="../media/image26.png"/><Relationship Id="rId4" Type="http://schemas.openxmlformats.org/officeDocument/2006/relationships/image" Target="../media/image9.emf"/></Relationships>
</file>

<file path=ppt/slides/_rels/slide6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6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6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6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emf"/><Relationship Id="rId5" Type="http://schemas.openxmlformats.org/officeDocument/2006/relationships/image" Target="../media/image9.emf"/><Relationship Id="rId4" Type="http://schemas.openxmlformats.org/officeDocument/2006/relationships/image" Target="../media/image8.emf"/></Relationships>
</file>

<file path=ppt/slides/_rels/slide6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emf"/><Relationship Id="rId5" Type="http://schemas.openxmlformats.org/officeDocument/2006/relationships/image" Target="../media/image9.emf"/><Relationship Id="rId4" Type="http://schemas.openxmlformats.org/officeDocument/2006/relationships/image" Target="../media/image8.emf"/></Relationships>
</file>

<file path=ppt/slides/_rels/slide7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7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7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7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6" Type="http://schemas.microsoft.com/office/2007/relationships/hdphoto" Target="../media/hdphoto8.wdp"/><Relationship Id="rId5" Type="http://schemas.openxmlformats.org/officeDocument/2006/relationships/image" Target="../media/image31.png"/><Relationship Id="rId4" Type="http://schemas.openxmlformats.org/officeDocument/2006/relationships/image" Target="../media/image9.emf"/></Relationships>
</file>

<file path=ppt/slides/_rels/slide7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7.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9.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9.emf"/><Relationship Id="rId4" Type="http://schemas.openxmlformats.org/officeDocument/2006/relationships/image" Target="../media/image8.emf"/></Relationships>
</file>

<file path=ppt/slides/_rels/slide7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3.emf"/><Relationship Id="rId5" Type="http://schemas.openxmlformats.org/officeDocument/2006/relationships/image" Target="../media/image9.emf"/><Relationship Id="rId4" Type="http://schemas.openxmlformats.org/officeDocument/2006/relationships/image" Target="../media/image8.emf"/></Relationships>
</file>

<file path=ppt/slides/_rels/slide8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3.emf"/><Relationship Id="rId5" Type="http://schemas.openxmlformats.org/officeDocument/2006/relationships/image" Target="../media/image9.emf"/><Relationship Id="rId4" Type="http://schemas.openxmlformats.org/officeDocument/2006/relationships/image" Target="../media/image8.emf"/></Relationships>
</file>

<file path=ppt/slides/_rels/slide8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8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4.gif"/><Relationship Id="rId5" Type="http://schemas.openxmlformats.org/officeDocument/2006/relationships/image" Target="../media/image9.emf"/><Relationship Id="rId4" Type="http://schemas.openxmlformats.org/officeDocument/2006/relationships/image" Target="../media/image8.emf"/></Relationships>
</file>

<file path=ppt/slides/_rels/slide8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8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Revision – Final Session</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18040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Final Exam </a:t>
            </a:r>
          </a:p>
        </p:txBody>
      </p:sp>
      <p:sp>
        <p:nvSpPr>
          <p:cNvPr id="8" name="TextBox 7"/>
          <p:cNvSpPr txBox="1"/>
          <p:nvPr/>
        </p:nvSpPr>
        <p:spPr>
          <a:xfrm>
            <a:off x="303279" y="236724"/>
            <a:ext cx="1422184"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Outline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9920" y="1503955"/>
            <a:ext cx="9450846" cy="2932341"/>
          </a:xfrm>
          <a:prstGeom prst="rect">
            <a:avLst/>
          </a:prstGeom>
          <a:noFill/>
        </p:spPr>
        <p:txBody>
          <a:bodyPr wrap="square" rtlCol="0">
            <a:spAutoFit/>
            <a:scene3d>
              <a:camera prst="orthographicFront"/>
              <a:lightRig rig="threePt" dir="t"/>
            </a:scene3d>
            <a:sp3d extrusionH="57150">
              <a:bevelT w="38100" h="38100"/>
            </a:sp3d>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About Exam Design</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20 Questions</a:t>
            </a:r>
            <a:endParaRPr lang="en-US" sz="2400" b="1" dirty="0">
              <a:ln w="9525">
                <a:noFill/>
                <a:prstDash val="solid"/>
              </a:ln>
              <a:solidFill>
                <a:srgbClr val="0A1F61"/>
              </a:solidFill>
              <a:latin typeface="Tajawal ExtraBold" panose="00000800000000000000" pitchFamily="2" charset="-78"/>
              <a:cs typeface="Tajawal ExtraBold" panose="00000800000000000000" pitchFamily="2" charset="-78"/>
            </a:endParaRP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60 mins</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Each question 3 mins</a:t>
            </a:r>
          </a:p>
        </p:txBody>
      </p:sp>
      <p:sp>
        <p:nvSpPr>
          <p:cNvPr id="10" name="TextBox 9">
            <a:extLst>
              <a:ext uri="{FF2B5EF4-FFF2-40B4-BE49-F238E27FC236}">
                <a16:creationId xmlns:a16="http://schemas.microsoft.com/office/drawing/2014/main" id="{BA11B522-BBBA-09DC-9C85-E8B8A247AF3D}"/>
              </a:ext>
            </a:extLst>
          </p:cNvPr>
          <p:cNvSpPr txBox="1"/>
          <p:nvPr/>
        </p:nvSpPr>
        <p:spPr>
          <a:xfrm>
            <a:off x="5026650" y="2099520"/>
            <a:ext cx="2506135" cy="1323439"/>
          </a:xfrm>
          <a:prstGeom prst="rect">
            <a:avLst/>
          </a:prstGeom>
          <a:noFill/>
        </p:spPr>
        <p:txBody>
          <a:bodyPr wrap="none" rtlCol="0">
            <a:spAutoFit/>
          </a:bodyPr>
          <a:lstStyle/>
          <a:p>
            <a:r>
              <a:rPr lang="en-US" sz="2000" b="1" dirty="0">
                <a:ln w="9525">
                  <a:noFill/>
                  <a:prstDash val="solid"/>
                </a:ln>
                <a:solidFill>
                  <a:schemeClr val="accent5"/>
                </a:solidFill>
                <a:effectLst>
                  <a:outerShdw blurRad="12700" dist="38100" dir="2700000" algn="tl" rotWithShape="0">
                    <a:schemeClr val="accent5">
                      <a:lumMod val="60000"/>
                      <a:lumOff val="40000"/>
                    </a:schemeClr>
                  </a:outerShdw>
                </a:effectLst>
                <a:cs typeface="Tajawal ExtraBold" panose="00000800000000000000" pitchFamily="2" charset="-78"/>
              </a:rPr>
              <a:t>5 Audio Questions</a:t>
            </a:r>
          </a:p>
          <a:p>
            <a:r>
              <a:rPr lang="en-US" sz="2000" b="1" dirty="0">
                <a:ln w="9525">
                  <a:noFill/>
                  <a:prstDash val="solid"/>
                </a:ln>
                <a:solidFill>
                  <a:schemeClr val="accent5"/>
                </a:solidFill>
                <a:effectLst>
                  <a:outerShdw blurRad="12700" dist="38100" dir="2700000" algn="tl" rotWithShape="0">
                    <a:schemeClr val="accent5">
                      <a:lumMod val="60000"/>
                      <a:lumOff val="40000"/>
                    </a:schemeClr>
                  </a:outerShdw>
                </a:effectLst>
                <a:cs typeface="Tajawal ExtraBold" panose="00000800000000000000" pitchFamily="2" charset="-78"/>
              </a:rPr>
              <a:t>True or False </a:t>
            </a:r>
          </a:p>
          <a:p>
            <a:r>
              <a:rPr lang="en-US" sz="2000" b="1" dirty="0">
                <a:ln w="9525">
                  <a:noFill/>
                  <a:prstDash val="solid"/>
                </a:ln>
                <a:solidFill>
                  <a:schemeClr val="accent5"/>
                </a:solidFill>
                <a:effectLst>
                  <a:outerShdw blurRad="12700" dist="38100" dir="2700000" algn="tl" rotWithShape="0">
                    <a:schemeClr val="accent5">
                      <a:lumMod val="60000"/>
                      <a:lumOff val="40000"/>
                    </a:schemeClr>
                  </a:outerShdw>
                </a:effectLst>
                <a:cs typeface="Tajawal ExtraBold" panose="00000800000000000000" pitchFamily="2" charset="-78"/>
              </a:rPr>
              <a:t>MCQ</a:t>
            </a:r>
          </a:p>
          <a:p>
            <a:r>
              <a:rPr lang="en-US" sz="2000" b="1" dirty="0">
                <a:ln w="9525">
                  <a:noFill/>
                  <a:prstDash val="solid"/>
                </a:ln>
                <a:solidFill>
                  <a:schemeClr val="accent5"/>
                </a:solidFill>
                <a:effectLst>
                  <a:outerShdw blurRad="12700" dist="38100" dir="2700000" algn="tl" rotWithShape="0">
                    <a:schemeClr val="accent5">
                      <a:lumMod val="60000"/>
                      <a:lumOff val="40000"/>
                    </a:schemeClr>
                  </a:outerShdw>
                </a:effectLst>
                <a:cs typeface="Tajawal ExtraBold" panose="00000800000000000000" pitchFamily="2" charset="-78"/>
              </a:rPr>
              <a:t>Models (T or F , MCQ)</a:t>
            </a:r>
          </a:p>
        </p:txBody>
      </p:sp>
      <p:sp>
        <p:nvSpPr>
          <p:cNvPr id="11" name="Left Brace 10">
            <a:extLst>
              <a:ext uri="{FF2B5EF4-FFF2-40B4-BE49-F238E27FC236}">
                <a16:creationId xmlns:a16="http://schemas.microsoft.com/office/drawing/2014/main" id="{4AD77224-EDB0-12CA-08DB-9CC7AED34121}"/>
              </a:ext>
            </a:extLst>
          </p:cNvPr>
          <p:cNvSpPr/>
          <p:nvPr/>
        </p:nvSpPr>
        <p:spPr>
          <a:xfrm>
            <a:off x="4721280" y="2090614"/>
            <a:ext cx="332509" cy="1323439"/>
          </a:xfrm>
          <a:prstGeom prst="leftBrace">
            <a:avLst/>
          </a:prstGeom>
        </p:spPr>
        <p:style>
          <a:lnRef idx="3">
            <a:schemeClr val="accent1"/>
          </a:lnRef>
          <a:fillRef idx="0">
            <a:schemeClr val="accent1"/>
          </a:fillRef>
          <a:effectRef idx="2">
            <a:schemeClr val="accent1"/>
          </a:effectRef>
          <a:fontRef idx="minor">
            <a:schemeClr val="tx1"/>
          </a:fontRef>
        </p:style>
        <p:txBody>
          <a:bodyPr rtlCol="0" anchor="ctr"/>
          <a:lstStyle/>
          <a:p>
            <a:pPr algn="ctr"/>
            <a:endParaRPr lang="en-US"/>
          </a:p>
        </p:txBody>
      </p:sp>
      <p:sp>
        <p:nvSpPr>
          <p:cNvPr id="12" name="Rectangle 11">
            <a:extLst>
              <a:ext uri="{FF2B5EF4-FFF2-40B4-BE49-F238E27FC236}">
                <a16:creationId xmlns:a16="http://schemas.microsoft.com/office/drawing/2014/main" id="{2D4BED2F-0545-9621-B0E8-0C4BFB333316}"/>
              </a:ext>
            </a:extLst>
          </p:cNvPr>
          <p:cNvSpPr/>
          <p:nvPr/>
        </p:nvSpPr>
        <p:spPr>
          <a:xfrm>
            <a:off x="3345669" y="4785469"/>
            <a:ext cx="6664453" cy="1200329"/>
          </a:xfrm>
          <a:prstGeom prst="rect">
            <a:avLst/>
          </a:prstGeom>
          <a:noFill/>
        </p:spPr>
        <p:txBody>
          <a:bodyPr wrap="none" lIns="91440" tIns="45720" rIns="91440" bIns="45720">
            <a:spAutoFit/>
          </a:bodyPr>
          <a:lstStyle/>
          <a:p>
            <a:pPr algn="ctr"/>
            <a:r>
              <a:rPr lang="en-US" sz="3600" b="1" cap="none" spc="0" dirty="0">
                <a:ln w="0"/>
                <a:solidFill>
                  <a:srgbClr val="FF0000"/>
                </a:solidFill>
                <a:effectLst>
                  <a:outerShdw blurRad="38100" dist="19050" dir="2700000" algn="tl" rotWithShape="0">
                    <a:schemeClr val="dk1">
                      <a:alpha val="40000"/>
                    </a:schemeClr>
                  </a:outerShdw>
                </a:effectLst>
              </a:rPr>
              <a:t>Exam date:</a:t>
            </a:r>
            <a:r>
              <a:rPr lang="ar-EG" sz="3600" b="1" cap="none" spc="0" dirty="0">
                <a:ln w="0"/>
                <a:solidFill>
                  <a:srgbClr val="FF0000"/>
                </a:solidFill>
                <a:effectLst>
                  <a:outerShdw blurRad="38100" dist="19050" dir="2700000" algn="tl" rotWithShape="0">
                    <a:schemeClr val="dk1">
                      <a:alpha val="40000"/>
                    </a:schemeClr>
                  </a:outerShdw>
                </a:effectLst>
              </a:rPr>
              <a:t> الخميس 02/ مايو /2024 </a:t>
            </a:r>
            <a:r>
              <a:rPr lang="en-US" sz="3600" b="1" cap="none" spc="0" dirty="0">
                <a:ln w="0"/>
                <a:solidFill>
                  <a:srgbClr val="FF0000"/>
                </a:solidFill>
                <a:effectLst>
                  <a:outerShdw blurRad="38100" dist="19050" dir="2700000" algn="tl" rotWithShape="0">
                    <a:schemeClr val="dk1">
                      <a:alpha val="40000"/>
                    </a:schemeClr>
                  </a:outerShdw>
                </a:effectLst>
              </a:rPr>
              <a:t> </a:t>
            </a:r>
            <a:endParaRPr lang="ar-EG" sz="3600" b="1" cap="none" spc="0" dirty="0">
              <a:ln w="0"/>
              <a:solidFill>
                <a:srgbClr val="FF0000"/>
              </a:solidFill>
              <a:effectLst>
                <a:outerShdw blurRad="38100" dist="19050" dir="2700000" algn="tl" rotWithShape="0">
                  <a:schemeClr val="dk1">
                    <a:alpha val="40000"/>
                  </a:schemeClr>
                </a:outerShdw>
              </a:effectLst>
            </a:endParaRPr>
          </a:p>
          <a:p>
            <a:pPr algn="ctr"/>
            <a:r>
              <a:rPr lang="ar-EG" sz="3600" b="1" dirty="0">
                <a:ln w="0"/>
                <a:solidFill>
                  <a:srgbClr val="FF0000"/>
                </a:solidFill>
                <a:effectLst>
                  <a:outerShdw blurRad="38100" dist="19050" dir="2700000" algn="tl" rotWithShape="0">
                    <a:schemeClr val="dk1">
                      <a:alpha val="40000"/>
                    </a:schemeClr>
                  </a:outerShdw>
                </a:effectLst>
              </a:rPr>
              <a:t>من 9 إلى 10 مساءً</a:t>
            </a:r>
            <a:endParaRPr lang="en-US" sz="3600" b="1"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5630773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4086208" y="1625673"/>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W2 – Lecture 1</a:t>
            </a:r>
          </a:p>
        </p:txBody>
      </p:sp>
    </p:spTree>
    <p:extLst>
      <p:ext uri="{BB962C8B-B14F-4D97-AF65-F5344CB8AC3E}">
        <p14:creationId xmlns:p14="http://schemas.microsoft.com/office/powerpoint/2010/main" val="7207264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63647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Why management is important?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671005"/>
          </a:xfrm>
          <a:prstGeom prst="rect">
            <a:avLst/>
          </a:prstGeom>
          <a:noFill/>
        </p:spPr>
        <p:txBody>
          <a:bodyPr wrap="square" rtlCol="0">
            <a:spAutoFit/>
          </a:bodyPr>
          <a:lstStyle/>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1.	The </a:t>
            </a:r>
            <a:r>
              <a:rPr lang="en-US" sz="2400" b="1" dirty="0">
                <a:solidFill>
                  <a:srgbClr val="FF0000"/>
                </a:solidFill>
                <a:latin typeface="Tajawal ExtraBold" panose="00000800000000000000" pitchFamily="2" charset="-78"/>
                <a:cs typeface="Tajawal ExtraBold" panose="00000800000000000000" pitchFamily="2" charset="-78"/>
              </a:rPr>
              <a:t>more efficient and effective </a:t>
            </a:r>
            <a:r>
              <a:rPr lang="en-US" sz="2400" b="1" dirty="0">
                <a:solidFill>
                  <a:srgbClr val="0A1F61"/>
                </a:solidFill>
                <a:latin typeface="Tajawal ExtraBold" panose="00000800000000000000" pitchFamily="2" charset="-78"/>
                <a:cs typeface="Tajawal ExtraBold" panose="00000800000000000000" pitchFamily="2" charset="-78"/>
              </a:rPr>
              <a:t>use of </a:t>
            </a:r>
            <a:r>
              <a:rPr lang="en-US" sz="2400" b="1" u="sng" dirty="0">
                <a:solidFill>
                  <a:srgbClr val="0A1F61"/>
                </a:solidFill>
                <a:latin typeface="Tajawal ExtraBold" panose="00000800000000000000" pitchFamily="2" charset="-78"/>
                <a:cs typeface="Tajawal ExtraBold" panose="00000800000000000000" pitchFamily="2" charset="-78"/>
              </a:rPr>
              <a:t>resources</a:t>
            </a:r>
            <a:r>
              <a:rPr lang="en-US" sz="2400" b="1" dirty="0">
                <a:solidFill>
                  <a:srgbClr val="0A1F61"/>
                </a:solidFill>
                <a:latin typeface="Tajawal ExtraBold" panose="00000800000000000000" pitchFamily="2" charset="-78"/>
                <a:cs typeface="Tajawal ExtraBold" panose="00000800000000000000" pitchFamily="2" charset="-78"/>
              </a:rPr>
              <a:t> that organizations make of those resources, </a:t>
            </a:r>
            <a:r>
              <a:rPr lang="en-US" sz="2400" b="1" dirty="0">
                <a:solidFill>
                  <a:srgbClr val="FF0000"/>
                </a:solidFill>
                <a:latin typeface="Tajawal ExtraBold" panose="00000800000000000000" pitchFamily="2" charset="-78"/>
                <a:cs typeface="Tajawal ExtraBold" panose="00000800000000000000" pitchFamily="2" charset="-78"/>
              </a:rPr>
              <a:t>the greater </a:t>
            </a:r>
            <a:r>
              <a:rPr lang="en-US" sz="2400" b="1" dirty="0">
                <a:solidFill>
                  <a:srgbClr val="0A1F61"/>
                </a:solidFill>
                <a:latin typeface="Tajawal ExtraBold" panose="00000800000000000000" pitchFamily="2" charset="-78"/>
                <a:cs typeface="Tajawal ExtraBold" panose="00000800000000000000" pitchFamily="2" charset="-78"/>
              </a:rPr>
              <a:t>the relative well-being and </a:t>
            </a:r>
            <a:r>
              <a:rPr lang="en-US" sz="2400" b="1" dirty="0">
                <a:solidFill>
                  <a:srgbClr val="FF0000"/>
                </a:solidFill>
                <a:latin typeface="Tajawal ExtraBold" panose="00000800000000000000" pitchFamily="2" charset="-78"/>
                <a:cs typeface="Tajawal ExtraBold" panose="00000800000000000000" pitchFamily="2" charset="-78"/>
              </a:rPr>
              <a:t>prosperity</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u="sng" dirty="0">
                <a:solidFill>
                  <a:srgbClr val="0A1F61"/>
                </a:solidFill>
                <a:latin typeface="Tajawal ExtraBold" panose="00000800000000000000" pitchFamily="2" charset="-78"/>
                <a:cs typeface="Tajawal ExtraBold" panose="00000800000000000000" pitchFamily="2" charset="-78"/>
              </a:rPr>
              <a:t>of people in that society</a:t>
            </a:r>
          </a:p>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2.	Helps people </a:t>
            </a:r>
            <a:r>
              <a:rPr lang="en-US" sz="2400" b="1" u="sng" dirty="0">
                <a:solidFill>
                  <a:srgbClr val="0A1F61"/>
                </a:solidFill>
                <a:latin typeface="Tajawal ExtraBold" panose="00000800000000000000" pitchFamily="2" charset="-78"/>
                <a:cs typeface="Tajawal ExtraBold" panose="00000800000000000000" pitchFamily="2" charset="-78"/>
              </a:rPr>
              <a:t>deal with their bosses and coworkers</a:t>
            </a:r>
          </a:p>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3.	Opens a path to </a:t>
            </a:r>
            <a:r>
              <a:rPr lang="en-US" sz="2400" b="1" u="sng" dirty="0">
                <a:solidFill>
                  <a:srgbClr val="0A1F61"/>
                </a:solidFill>
                <a:latin typeface="Tajawal ExtraBold" panose="00000800000000000000" pitchFamily="2" charset="-78"/>
                <a:cs typeface="Tajawal ExtraBold" panose="00000800000000000000" pitchFamily="2" charset="-78"/>
              </a:rPr>
              <a:t>a well-paying job and a satisfying career</a:t>
            </a:r>
          </a:p>
        </p:txBody>
      </p:sp>
    </p:spTree>
    <p:extLst>
      <p:ext uri="{BB962C8B-B14F-4D97-AF65-F5344CB8AC3E}">
        <p14:creationId xmlns:p14="http://schemas.microsoft.com/office/powerpoint/2010/main" val="16591194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6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4309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Levels of Management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239BE21B-0475-130A-B186-38304972A77A}"/>
              </a:ext>
            </a:extLst>
          </p:cNvPr>
          <p:cNvPicPr>
            <a:picLocks noChangeAspect="1"/>
          </p:cNvPicPr>
          <p:nvPr/>
        </p:nvPicPr>
        <p:blipFill>
          <a:blip r:embed="rId6">
            <a:lum bright="-12000" contrast="34000"/>
            <a:extLst>
              <a:ext uri="{28A0092B-C50C-407E-A947-70E740481C1C}">
                <a14:useLocalDpi xmlns:a14="http://schemas.microsoft.com/office/drawing/2010/main" val="0"/>
              </a:ext>
            </a:extLst>
          </a:blip>
          <a:srcRect/>
          <a:stretch>
            <a:fillRect/>
          </a:stretch>
        </p:blipFill>
        <p:spPr bwMode="auto">
          <a:xfrm>
            <a:off x="6032323" y="1783370"/>
            <a:ext cx="5411499" cy="3725609"/>
          </a:xfrm>
          <a:prstGeom prst="rect">
            <a:avLst/>
          </a:prstGeom>
          <a:noFill/>
          <a:ln>
            <a:noFill/>
          </a:ln>
        </p:spPr>
      </p:pic>
      <p:sp>
        <p:nvSpPr>
          <p:cNvPr id="12" name="TextBox 11">
            <a:extLst>
              <a:ext uri="{FF2B5EF4-FFF2-40B4-BE49-F238E27FC236}">
                <a16:creationId xmlns:a16="http://schemas.microsoft.com/office/drawing/2014/main" id="{A7301323-7CE2-84DB-7023-E699F037E487}"/>
              </a:ext>
            </a:extLst>
          </p:cNvPr>
          <p:cNvSpPr txBox="1"/>
          <p:nvPr/>
        </p:nvSpPr>
        <p:spPr>
          <a:xfrm>
            <a:off x="1402125" y="1331672"/>
            <a:ext cx="4560726" cy="4455835"/>
          </a:xfrm>
          <a:prstGeom prst="rect">
            <a:avLst/>
          </a:prstGeom>
          <a:noFill/>
        </p:spPr>
        <p:txBody>
          <a:bodyPr wrap="square" rtlCol="0">
            <a:spAutoFit/>
          </a:bodyPr>
          <a:lstStyle/>
          <a:p>
            <a:pPr marL="344488" indent="-225425" algn="just">
              <a:lnSpc>
                <a:spcPct val="150000"/>
              </a:lnSpc>
              <a:buFont typeface="Wingdings" panose="05000000000000000000" pitchFamily="2" charset="2"/>
              <a:buChar char="q"/>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Areas of Managers</a:t>
            </a:r>
          </a:p>
          <a:p>
            <a:pPr marL="461963"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Department</a:t>
            </a:r>
          </a:p>
          <a:p>
            <a:pPr marL="576263" lvl="1">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A group of managers and employees who work together and possess similar skills or use the same knowledge, tools,</a:t>
            </a:r>
            <a:r>
              <a:rPr lang="ar-EG"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or techniques</a:t>
            </a:r>
          </a:p>
        </p:txBody>
      </p:sp>
    </p:spTree>
    <p:extLst>
      <p:ext uri="{BB962C8B-B14F-4D97-AF65-F5344CB8AC3E}">
        <p14:creationId xmlns:p14="http://schemas.microsoft.com/office/powerpoint/2010/main" val="25537077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0685" y="1303434"/>
            <a:ext cx="10442246" cy="3901837"/>
          </a:xfrm>
          <a:prstGeom prst="rect">
            <a:avLst/>
          </a:prstGeom>
          <a:noFill/>
        </p:spPr>
        <p:txBody>
          <a:bodyPr wrap="square" rtlCol="0">
            <a:spAutoFit/>
          </a:bodyPr>
          <a:lstStyle/>
          <a:p>
            <a:pPr marL="119063" algn="just">
              <a:lnSpc>
                <a:spcPct val="150000"/>
              </a:lnSpc>
              <a:tabLst>
                <a:tab pos="403225" algn="l"/>
              </a:tabLst>
            </a:pPr>
            <a:endParaRPr lang="en-US" sz="2400" b="1" dirty="0">
              <a:solidFill>
                <a:srgbClr val="0A1F61"/>
              </a:solidFill>
              <a:latin typeface="Tajawal ExtraBold" panose="00000800000000000000" pitchFamily="2" charset="-78"/>
              <a:cs typeface="Tajawal ExtraBold" panose="00000800000000000000" pitchFamily="2" charset="-78"/>
            </a:endParaRPr>
          </a:p>
          <a:p>
            <a:pPr marL="461963" indent="-342900" algn="just">
              <a:lnSpc>
                <a:spcPct val="150000"/>
              </a:lnSpc>
              <a:buFont typeface="Arial" panose="020B0604020202020204" pitchFamily="34" charset="0"/>
              <a:buChar char="•"/>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First line managers </a:t>
            </a:r>
            <a:r>
              <a:rPr lang="en-US" sz="2400" b="1" dirty="0">
                <a:solidFill>
                  <a:srgbClr val="0A1F61"/>
                </a:solidFill>
                <a:latin typeface="Tajawal ExtraBold" panose="00000800000000000000" pitchFamily="2" charset="-78"/>
                <a:cs typeface="Tajawal ExtraBold" panose="00000800000000000000" pitchFamily="2" charset="-78"/>
              </a:rPr>
              <a:t>- Responsible for daily </a:t>
            </a:r>
            <a:r>
              <a:rPr lang="en-US" sz="2400" b="1" dirty="0">
                <a:solidFill>
                  <a:srgbClr val="FF0000"/>
                </a:solidFill>
                <a:latin typeface="Tajawal ExtraBold" panose="00000800000000000000" pitchFamily="2" charset="-78"/>
                <a:cs typeface="Tajawal ExtraBold" panose="00000800000000000000" pitchFamily="2" charset="-78"/>
              </a:rPr>
              <a:t>supervision of the non-managerial employees</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u="sng" dirty="0">
                <a:solidFill>
                  <a:srgbClr val="0A1F61"/>
                </a:solidFill>
                <a:latin typeface="Tajawal ExtraBold" panose="00000800000000000000" pitchFamily="2" charset="-78"/>
                <a:cs typeface="Tajawal ExtraBold" panose="00000800000000000000" pitchFamily="2" charset="-78"/>
              </a:rPr>
              <a:t>who perform many of the specific activities necessary to produce goods and services</a:t>
            </a:r>
          </a:p>
          <a:p>
            <a:pPr marL="461963" indent="-342900" algn="just">
              <a:lnSpc>
                <a:spcPct val="150000"/>
              </a:lnSpc>
              <a:buFont typeface="Arial" panose="020B0604020202020204" pitchFamily="34" charset="0"/>
              <a:buChar char="•"/>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Middle managers</a:t>
            </a:r>
            <a:r>
              <a:rPr lang="en-US" sz="2400" b="1" dirty="0">
                <a:solidFill>
                  <a:srgbClr val="0A1F61"/>
                </a:solidFill>
                <a:latin typeface="Tajawal ExtraBold" panose="00000800000000000000" pitchFamily="2" charset="-78"/>
                <a:cs typeface="Tajawal ExtraBold" panose="00000800000000000000" pitchFamily="2" charset="-78"/>
              </a:rPr>
              <a:t> - </a:t>
            </a:r>
            <a:r>
              <a:rPr lang="en-US" sz="2400" b="1" dirty="0">
                <a:solidFill>
                  <a:srgbClr val="FF0000"/>
                </a:solidFill>
                <a:latin typeface="Tajawal ExtraBold" panose="00000800000000000000" pitchFamily="2" charset="-78"/>
                <a:cs typeface="Tajawal ExtraBold" panose="00000800000000000000" pitchFamily="2" charset="-78"/>
              </a:rPr>
              <a:t>Supervise first-line managers</a:t>
            </a:r>
            <a:r>
              <a:rPr lang="en-US" sz="2400" b="1" dirty="0">
                <a:solidFill>
                  <a:srgbClr val="0A1F61"/>
                </a:solidFill>
                <a:latin typeface="Tajawal ExtraBold" panose="00000800000000000000" pitchFamily="2" charset="-78"/>
                <a:cs typeface="Tajawal ExtraBold" panose="00000800000000000000" pitchFamily="2" charset="-78"/>
              </a:rPr>
              <a:t>. Responsible for finding the best way to organize human and other resources </a:t>
            </a:r>
            <a:r>
              <a:rPr lang="en-US" sz="2400" b="1" u="sng" dirty="0">
                <a:solidFill>
                  <a:srgbClr val="0A1F61"/>
                </a:solidFill>
                <a:latin typeface="Tajawal ExtraBold" panose="00000800000000000000" pitchFamily="2" charset="-78"/>
                <a:cs typeface="Tajawal ExtraBold" panose="00000800000000000000" pitchFamily="2" charset="-78"/>
              </a:rPr>
              <a:t>to achieve organizational goals</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04309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Levels of Management</a:t>
            </a:r>
          </a:p>
        </p:txBody>
      </p:sp>
    </p:spTree>
    <p:extLst>
      <p:ext uri="{BB962C8B-B14F-4D97-AF65-F5344CB8AC3E}">
        <p14:creationId xmlns:p14="http://schemas.microsoft.com/office/powerpoint/2010/main" val="29165667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5691" y="1303434"/>
            <a:ext cx="10442246" cy="4455835"/>
          </a:xfrm>
          <a:prstGeom prst="rect">
            <a:avLst/>
          </a:prstGeom>
          <a:noFill/>
        </p:spPr>
        <p:txBody>
          <a:bodyPr wrap="square" rtlCol="0">
            <a:spAutoFit/>
          </a:bodyPr>
          <a:lstStyle/>
          <a:p>
            <a:pPr marL="461963" indent="-342900" algn="just">
              <a:lnSpc>
                <a:spcPct val="150000"/>
              </a:lnSpc>
              <a:buFont typeface="Arial" panose="020B0604020202020204" pitchFamily="34" charset="0"/>
              <a:buChar char="•"/>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Top managers </a:t>
            </a:r>
            <a:r>
              <a:rPr lang="en-US" sz="2400" b="1" dirty="0">
                <a:solidFill>
                  <a:srgbClr val="0A1F61"/>
                </a:solidFill>
                <a:latin typeface="Tajawal ExtraBold" panose="00000800000000000000" pitchFamily="2" charset="-78"/>
                <a:cs typeface="Tajawal ExtraBold" panose="00000800000000000000" pitchFamily="2" charset="-78"/>
              </a:rPr>
              <a:t>– Responsible </a:t>
            </a:r>
            <a:r>
              <a:rPr lang="en-US" sz="2400" b="1" dirty="0">
                <a:solidFill>
                  <a:srgbClr val="FF0000"/>
                </a:solidFill>
                <a:latin typeface="Tajawal ExtraBold" panose="00000800000000000000" pitchFamily="2" charset="-78"/>
                <a:cs typeface="Tajawal ExtraBold" panose="00000800000000000000" pitchFamily="2" charset="-78"/>
              </a:rPr>
              <a:t>for the performance of all departments </a:t>
            </a:r>
            <a:r>
              <a:rPr lang="en-US" sz="2400" b="1" dirty="0">
                <a:solidFill>
                  <a:srgbClr val="0A1F61"/>
                </a:solidFill>
                <a:latin typeface="Tajawal ExtraBold" panose="00000800000000000000" pitchFamily="2" charset="-78"/>
                <a:cs typeface="Tajawal ExtraBold" panose="00000800000000000000" pitchFamily="2" charset="-78"/>
              </a:rPr>
              <a:t>and have cross-departmental responsibility. </a:t>
            </a:r>
          </a:p>
          <a:p>
            <a:pPr marL="919163" lvl="1" indent="-342900" algn="just">
              <a:lnSpc>
                <a:spcPct val="150000"/>
              </a:lnSpc>
              <a:buFont typeface="Arial" panose="020B0604020202020204" pitchFamily="34" charset="0"/>
              <a:buChar char="•"/>
              <a:tabLst>
                <a:tab pos="403225" algn="l"/>
              </a:tabLst>
            </a:pPr>
            <a:r>
              <a:rPr lang="en-US" sz="2400" b="1" u="sng" dirty="0">
                <a:solidFill>
                  <a:srgbClr val="0A1F61"/>
                </a:solidFill>
                <a:latin typeface="Tajawal ExtraBold" panose="00000800000000000000" pitchFamily="2" charset="-78"/>
                <a:cs typeface="Tajawal ExtraBold" panose="00000800000000000000" pitchFamily="2" charset="-78"/>
              </a:rPr>
              <a:t>Establish organizational goals and monitor middle managers</a:t>
            </a:r>
          </a:p>
          <a:p>
            <a:pPr marL="919163" lvl="1"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Decide how different departments should interact</a:t>
            </a:r>
          </a:p>
          <a:p>
            <a:pPr marL="919163" lvl="1"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Ultimately responsible for the success or failure of an organization</a:t>
            </a:r>
          </a:p>
          <a:p>
            <a:pPr marL="344488" indent="-225425" algn="just">
              <a:lnSpc>
                <a:spcPct val="150000"/>
              </a:lnSpc>
              <a:buFont typeface="Wingdings" panose="05000000000000000000" pitchFamily="2" charset="2"/>
              <a:buChar char="q"/>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Chief executive officer (CEO) </a:t>
            </a:r>
            <a:r>
              <a:rPr lang="en-US" sz="2400" b="1" dirty="0">
                <a:solidFill>
                  <a:srgbClr val="0A1F61"/>
                </a:solidFill>
                <a:latin typeface="Tajawal ExtraBold" panose="00000800000000000000" pitchFamily="2" charset="-78"/>
                <a:cs typeface="Tajawal ExtraBold" panose="00000800000000000000" pitchFamily="2" charset="-78"/>
              </a:rPr>
              <a:t>is </a:t>
            </a:r>
            <a:r>
              <a:rPr lang="en-US" sz="2400" b="1" dirty="0">
                <a:solidFill>
                  <a:srgbClr val="FF0000"/>
                </a:solidFill>
                <a:latin typeface="Tajawal ExtraBold" panose="00000800000000000000" pitchFamily="2" charset="-78"/>
                <a:cs typeface="Tajawal ExtraBold" panose="00000800000000000000" pitchFamily="2" charset="-78"/>
              </a:rPr>
              <a:t>company’s most senior and important manager</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04309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Levels of Management</a:t>
            </a:r>
          </a:p>
        </p:txBody>
      </p:sp>
    </p:spTree>
    <p:extLst>
      <p:ext uri="{BB962C8B-B14F-4D97-AF65-F5344CB8AC3E}">
        <p14:creationId xmlns:p14="http://schemas.microsoft.com/office/powerpoint/2010/main" val="16585480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2692C825-97C0-AD76-0A16-4599515401AB}"/>
              </a:ext>
            </a:extLst>
          </p:cNvPr>
          <p:cNvPicPr>
            <a:picLocks noChangeAspect="1"/>
          </p:cNvPicPr>
          <p:nvPr/>
        </p:nvPicPr>
        <p:blipFill rotWithShape="1">
          <a:blip r:embed="rId5"/>
          <a:srcRect l="3086" r="6479"/>
          <a:stretch/>
        </p:blipFill>
        <p:spPr>
          <a:xfrm>
            <a:off x="2858966" y="1300176"/>
            <a:ext cx="8232586" cy="5511571"/>
          </a:xfrm>
          <a:prstGeom prst="rect">
            <a:avLst/>
          </a:prstGeom>
        </p:spPr>
      </p:pic>
      <p:sp>
        <p:nvSpPr>
          <p:cNvPr id="3" name="Rectangle 2">
            <a:extLst>
              <a:ext uri="{FF2B5EF4-FFF2-40B4-BE49-F238E27FC236}">
                <a16:creationId xmlns:a16="http://schemas.microsoft.com/office/drawing/2014/main" id="{4F5C044D-FB09-42EB-2C49-65AF82DF6829}"/>
              </a:ext>
            </a:extLst>
          </p:cNvPr>
          <p:cNvSpPr/>
          <p:nvPr/>
        </p:nvSpPr>
        <p:spPr>
          <a:xfrm rot="20439738">
            <a:off x="177143" y="1853772"/>
            <a:ext cx="4304255" cy="646331"/>
          </a:xfrm>
          <a:prstGeom prst="rect">
            <a:avLst/>
          </a:prstGeom>
          <a:noFill/>
        </p:spPr>
        <p:txBody>
          <a:bodyPr wrap="none" lIns="91440" tIns="45720" rIns="91440" bIns="45720">
            <a:spAutoFit/>
          </a:bodyPr>
          <a:lstStyle/>
          <a:p>
            <a:pPr algn="ctr"/>
            <a:r>
              <a:rPr lang="en-US" sz="3600" b="0" cap="none" spc="0" dirty="0">
                <a:ln w="0"/>
                <a:solidFill>
                  <a:srgbClr val="FF0000"/>
                </a:solidFill>
                <a:effectLst>
                  <a:outerShdw blurRad="38100" dist="19050" dir="2700000" algn="tl" rotWithShape="0">
                    <a:schemeClr val="dk1">
                      <a:alpha val="40000"/>
                    </a:schemeClr>
                  </a:outerShdw>
                </a:effectLst>
              </a:rPr>
              <a:t>Remember Mind Map</a:t>
            </a:r>
          </a:p>
        </p:txBody>
      </p:sp>
    </p:spTree>
    <p:extLst>
      <p:ext uri="{BB962C8B-B14F-4D97-AF65-F5344CB8AC3E}">
        <p14:creationId xmlns:p14="http://schemas.microsoft.com/office/powerpoint/2010/main" val="3280750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5691" y="1303434"/>
            <a:ext cx="10442246" cy="5009833"/>
          </a:xfrm>
          <a:prstGeom prst="rect">
            <a:avLst/>
          </a:prstGeom>
          <a:noFill/>
        </p:spPr>
        <p:txBody>
          <a:bodyPr wrap="square" rtlCol="0">
            <a:spAutoFit/>
          </a:bodyPr>
          <a:lstStyle/>
          <a:p>
            <a:pPr marL="461963" indent="-342900" algn="just">
              <a:lnSpc>
                <a:spcPct val="150000"/>
              </a:lnSpc>
              <a:buFont typeface="Wingdings" panose="05000000000000000000" pitchFamily="2" charset="2"/>
              <a:buChar char="q"/>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Organizational Performance</a:t>
            </a:r>
          </a:p>
          <a:p>
            <a:pPr marL="119063" algn="just">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how </a:t>
            </a:r>
            <a:r>
              <a:rPr lang="en-US" sz="2400" b="1" dirty="0">
                <a:solidFill>
                  <a:srgbClr val="FF0000"/>
                </a:solidFill>
                <a:latin typeface="Tajawal ExtraBold" panose="00000800000000000000" pitchFamily="2" charset="-78"/>
                <a:cs typeface="Tajawal ExtraBold" panose="00000800000000000000" pitchFamily="2" charset="-78"/>
              </a:rPr>
              <a:t>efficiently</a:t>
            </a:r>
            <a:r>
              <a:rPr lang="en-US" sz="2400" b="1"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FF0000"/>
                </a:solidFill>
                <a:latin typeface="Tajawal ExtraBold" panose="00000800000000000000" pitchFamily="2" charset="-78"/>
                <a:cs typeface="Tajawal ExtraBold" panose="00000800000000000000" pitchFamily="2" charset="-78"/>
              </a:rPr>
              <a:t>effectively</a:t>
            </a:r>
            <a:r>
              <a:rPr lang="en-US" sz="2400" b="1" dirty="0">
                <a:solidFill>
                  <a:srgbClr val="0A1F61"/>
                </a:solidFill>
                <a:latin typeface="Tajawal ExtraBold" panose="00000800000000000000" pitchFamily="2" charset="-78"/>
                <a:cs typeface="Tajawal ExtraBold" panose="00000800000000000000" pitchFamily="2" charset="-78"/>
              </a:rPr>
              <a:t> managers </a:t>
            </a:r>
            <a:r>
              <a:rPr lang="en-US" sz="2400" b="1" dirty="0">
                <a:solidFill>
                  <a:srgbClr val="FF0000"/>
                </a:solidFill>
                <a:latin typeface="Tajawal ExtraBold" panose="00000800000000000000" pitchFamily="2" charset="-78"/>
                <a:cs typeface="Tajawal ExtraBold" panose="00000800000000000000" pitchFamily="2" charset="-78"/>
              </a:rPr>
              <a:t>use available resources to satisfy customers</a:t>
            </a:r>
            <a:r>
              <a:rPr lang="en-US" sz="2400" b="1" dirty="0">
                <a:solidFill>
                  <a:srgbClr val="0A1F61"/>
                </a:solidFill>
                <a:latin typeface="Tajawal ExtraBold" panose="00000800000000000000" pitchFamily="2" charset="-78"/>
                <a:cs typeface="Tajawal ExtraBold" panose="00000800000000000000" pitchFamily="2" charset="-78"/>
              </a:rPr>
              <a:t> and </a:t>
            </a:r>
            <a:r>
              <a:rPr lang="en-US" sz="2400" b="1" u="sng" dirty="0">
                <a:solidFill>
                  <a:srgbClr val="0A1F61"/>
                </a:solidFill>
                <a:latin typeface="Tajawal ExtraBold" panose="00000800000000000000" pitchFamily="2" charset="-78"/>
                <a:cs typeface="Tajawal ExtraBold" panose="00000800000000000000" pitchFamily="2" charset="-78"/>
              </a:rPr>
              <a:t>achieve organizational goals</a:t>
            </a:r>
            <a:r>
              <a:rPr lang="en-US" sz="2400" b="1" dirty="0">
                <a:solidFill>
                  <a:srgbClr val="0A1F61"/>
                </a:solidFill>
                <a:latin typeface="Tajawal ExtraBold" panose="00000800000000000000" pitchFamily="2" charset="-78"/>
                <a:cs typeface="Tajawal ExtraBold" panose="00000800000000000000" pitchFamily="2" charset="-78"/>
              </a:rPr>
              <a:t>.</a:t>
            </a:r>
          </a:p>
          <a:p>
            <a:pPr marL="461963" indent="-342900" algn="just">
              <a:lnSpc>
                <a:spcPct val="150000"/>
              </a:lnSpc>
              <a:buFont typeface="Wingdings" panose="05000000000000000000" pitchFamily="2" charset="2"/>
              <a:buChar char="§"/>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Efficiency </a:t>
            </a:r>
            <a:r>
              <a:rPr lang="ar-EG" sz="2400" b="1" dirty="0">
                <a:solidFill>
                  <a:srgbClr val="FF0000"/>
                </a:solidFill>
                <a:latin typeface="Tajawal ExtraBold" panose="00000800000000000000" pitchFamily="2" charset="-78"/>
                <a:cs typeface="Tajawal ExtraBold" panose="00000800000000000000" pitchFamily="2" charset="-78"/>
              </a:rPr>
              <a:t>كفاءة</a:t>
            </a:r>
            <a:endParaRPr lang="en-US" sz="2400" b="1" dirty="0">
              <a:solidFill>
                <a:srgbClr val="FF0000"/>
              </a:solidFill>
              <a:latin typeface="Tajawal ExtraBold" panose="00000800000000000000" pitchFamily="2" charset="-78"/>
              <a:cs typeface="Tajawal ExtraBold" panose="00000800000000000000" pitchFamily="2" charset="-78"/>
            </a:endParaRPr>
          </a:p>
          <a:p>
            <a:pPr marL="576263" lvl="1" algn="just">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how well or how productively resources are used to achieve a goal</a:t>
            </a:r>
          </a:p>
          <a:p>
            <a:pPr marL="461963" indent="-342900" algn="just">
              <a:lnSpc>
                <a:spcPct val="150000"/>
              </a:lnSpc>
              <a:buFont typeface="Wingdings" panose="05000000000000000000" pitchFamily="2" charset="2"/>
              <a:buChar char="§"/>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Effectiveness </a:t>
            </a:r>
            <a:r>
              <a:rPr lang="ar-EG" sz="2400" b="1" dirty="0">
                <a:solidFill>
                  <a:srgbClr val="FF0000"/>
                </a:solidFill>
                <a:latin typeface="Tajawal ExtraBold" panose="00000800000000000000" pitchFamily="2" charset="-78"/>
                <a:cs typeface="Tajawal ExtraBold" panose="00000800000000000000" pitchFamily="2" charset="-78"/>
              </a:rPr>
              <a:t>فعالية</a:t>
            </a:r>
            <a:endParaRPr lang="en-US" sz="2400" b="1" dirty="0">
              <a:solidFill>
                <a:srgbClr val="FF0000"/>
              </a:solidFill>
              <a:latin typeface="Tajawal ExtraBold" panose="00000800000000000000" pitchFamily="2" charset="-78"/>
              <a:cs typeface="Tajawal ExtraBold" panose="00000800000000000000" pitchFamily="2" charset="-78"/>
            </a:endParaRPr>
          </a:p>
          <a:p>
            <a:pPr marL="576263" lvl="1" algn="just">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the appropriateness of the goals an organization is pursuing and the degree to which they are achieved.</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97764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Organizational Performance</a:t>
            </a:r>
          </a:p>
        </p:txBody>
      </p:sp>
    </p:spTree>
    <p:extLst>
      <p:ext uri="{BB962C8B-B14F-4D97-AF65-F5344CB8AC3E}">
        <p14:creationId xmlns:p14="http://schemas.microsoft.com/office/powerpoint/2010/main" val="10393616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05612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ABCB7A5-865E-AD3D-5FE7-8FF050C682AC}"/>
              </a:ext>
            </a:extLst>
          </p:cNvPr>
          <p:cNvSpPr txBox="1"/>
          <p:nvPr/>
        </p:nvSpPr>
        <p:spPr>
          <a:xfrm>
            <a:off x="1579474" y="1318022"/>
            <a:ext cx="10209890" cy="4832092"/>
          </a:xfrm>
          <a:prstGeom prst="rect">
            <a:avLst/>
          </a:prstGeom>
          <a:noFill/>
        </p:spPr>
        <p:txBody>
          <a:bodyPr wrap="square">
            <a:spAutoFit/>
          </a:bodyPr>
          <a:lstStyle/>
          <a:p>
            <a:pPr marL="342900" indent="-342900">
              <a:buFont typeface="Wingdings" panose="05000000000000000000" pitchFamily="2" charset="2"/>
              <a:buChar char="q"/>
            </a:pPr>
            <a:r>
              <a:rPr lang="en-US" sz="2800" b="1" dirty="0">
                <a:solidFill>
                  <a:srgbClr val="FF0000"/>
                </a:solidFill>
                <a:cs typeface="Tajawal ExtraBold" panose="00000800000000000000" pitchFamily="2" charset="-78"/>
              </a:rPr>
              <a:t>Digital leadership </a:t>
            </a:r>
            <a:r>
              <a:rPr lang="en-US" sz="2800" b="1" u="sng" dirty="0">
                <a:solidFill>
                  <a:srgbClr val="0A1F61"/>
                </a:solidFill>
                <a:cs typeface="Tajawal ExtraBold" panose="00000800000000000000" pitchFamily="2" charset="-78"/>
              </a:rPr>
              <a:t>is</a:t>
            </a:r>
            <a:r>
              <a:rPr lang="en-US" sz="2800" b="1" dirty="0">
                <a:solidFill>
                  <a:srgbClr val="0A1F61"/>
                </a:solidFill>
                <a:cs typeface="Tajawal ExtraBold" panose="00000800000000000000" pitchFamily="2" charset="-78"/>
              </a:rPr>
              <a:t> currently considered </a:t>
            </a:r>
            <a:r>
              <a:rPr lang="en-US" sz="2800" b="1" u="sng" dirty="0">
                <a:solidFill>
                  <a:srgbClr val="0A1F61"/>
                </a:solidFill>
                <a:cs typeface="Tajawal ExtraBold" panose="00000800000000000000" pitchFamily="2" charset="-78"/>
              </a:rPr>
              <a:t>a necessity in improving organizational performance</a:t>
            </a:r>
            <a:r>
              <a:rPr lang="en-US" sz="2800" b="1" dirty="0">
                <a:solidFill>
                  <a:srgbClr val="0A1F61"/>
                </a:solidFill>
                <a:cs typeface="Tajawal ExtraBold" panose="00000800000000000000" pitchFamily="2" charset="-78"/>
              </a:rPr>
              <a:t> by </a:t>
            </a:r>
            <a:r>
              <a:rPr lang="en-US" sz="2800" b="1" dirty="0">
                <a:solidFill>
                  <a:srgbClr val="FF0000"/>
                </a:solidFill>
                <a:cs typeface="Tajawal ExtraBold" panose="00000800000000000000" pitchFamily="2" charset="-78"/>
              </a:rPr>
              <a:t>creating competitive advantage</a:t>
            </a:r>
            <a:r>
              <a:rPr lang="en-US" sz="2800" b="1" dirty="0">
                <a:solidFill>
                  <a:srgbClr val="0A1F61"/>
                </a:solidFill>
                <a:cs typeface="Tajawal ExtraBold" panose="00000800000000000000" pitchFamily="2" charset="-78"/>
              </a:rPr>
              <a:t> in the </a:t>
            </a:r>
            <a:r>
              <a:rPr lang="en-US" sz="2800" b="1" dirty="0">
                <a:solidFill>
                  <a:srgbClr val="FF0000"/>
                </a:solidFill>
                <a:cs typeface="Tajawal ExtraBold" panose="00000800000000000000" pitchFamily="2" charset="-78"/>
              </a:rPr>
              <a:t>era of the industrial revolution 4.0</a:t>
            </a:r>
            <a:r>
              <a:rPr lang="en-US" sz="2800" b="1" dirty="0">
                <a:solidFill>
                  <a:srgbClr val="0A1F61"/>
                </a:solidFill>
                <a:cs typeface="Tajawal ExtraBold" panose="00000800000000000000" pitchFamily="2" charset="-78"/>
              </a:rPr>
              <a:t>.</a:t>
            </a:r>
          </a:p>
          <a:p>
            <a:pPr algn="just"/>
            <a:endParaRPr lang="en-US" sz="28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800" b="1" dirty="0">
                <a:solidFill>
                  <a:srgbClr val="0A1F61"/>
                </a:solidFill>
                <a:cs typeface="Tajawal ExtraBold" panose="00000800000000000000" pitchFamily="2" charset="-78"/>
              </a:rPr>
              <a:t>Digital leadership: </a:t>
            </a:r>
            <a:r>
              <a:rPr lang="en-US" sz="2800" dirty="0">
                <a:solidFill>
                  <a:srgbClr val="0A1F61"/>
                </a:solidFill>
                <a:cs typeface="Tajawal ExtraBold" panose="00000800000000000000" pitchFamily="2" charset="-78"/>
              </a:rPr>
              <a:t>practice-oriented research has linked </a:t>
            </a:r>
            <a:r>
              <a:rPr lang="en-US" sz="2800" dirty="0">
                <a:solidFill>
                  <a:srgbClr val="FF0000"/>
                </a:solidFill>
                <a:cs typeface="Tajawal ExtraBold" panose="00000800000000000000" pitchFamily="2" charset="-78"/>
              </a:rPr>
              <a:t>digitization and leadership</a:t>
            </a:r>
            <a:r>
              <a:rPr lang="en-US" sz="2800" dirty="0">
                <a:solidFill>
                  <a:srgbClr val="0A1F61"/>
                </a:solidFill>
                <a:cs typeface="Tajawal ExtraBold" panose="00000800000000000000" pitchFamily="2" charset="-78"/>
              </a:rPr>
              <a:t>.</a:t>
            </a:r>
          </a:p>
          <a:p>
            <a:pPr marL="342900" indent="-342900" algn="just">
              <a:buFont typeface="Wingdings" panose="05000000000000000000" pitchFamily="2" charset="2"/>
              <a:buChar char="q"/>
            </a:pPr>
            <a:r>
              <a:rPr lang="en-US" sz="2800" b="1" dirty="0">
                <a:solidFill>
                  <a:srgbClr val="0A1F61"/>
                </a:solidFill>
                <a:cs typeface="Tajawal ExtraBold" panose="00000800000000000000" pitchFamily="2" charset="-78"/>
              </a:rPr>
              <a:t>Digital leadership </a:t>
            </a:r>
            <a:r>
              <a:rPr lang="en-US" sz="2800" b="1" u="sng" dirty="0">
                <a:solidFill>
                  <a:srgbClr val="FF0000"/>
                </a:solidFill>
                <a:cs typeface="Tajawal ExtraBold" panose="00000800000000000000" pitchFamily="2" charset="-78"/>
              </a:rPr>
              <a:t>refers to </a:t>
            </a:r>
            <a:r>
              <a:rPr lang="en-US" sz="2800" dirty="0">
                <a:solidFill>
                  <a:srgbClr val="FF0000"/>
                </a:solidFill>
                <a:cs typeface="Tajawal ExtraBold" panose="00000800000000000000" pitchFamily="2" charset="-78"/>
              </a:rPr>
              <a:t>the leadership abilities to manage the staff’s online activities</a:t>
            </a:r>
            <a:r>
              <a:rPr lang="en-US" sz="2800" dirty="0">
                <a:solidFill>
                  <a:srgbClr val="0A1F61"/>
                </a:solidFill>
                <a:cs typeface="Tajawal ExtraBold" panose="00000800000000000000" pitchFamily="2" charset="-78"/>
              </a:rPr>
              <a:t> (e.g., posting product descriptions &amp; handling customer queries), </a:t>
            </a:r>
            <a:r>
              <a:rPr lang="en-US" sz="2800" dirty="0">
                <a:solidFill>
                  <a:srgbClr val="FF0000"/>
                </a:solidFill>
                <a:cs typeface="Tajawal ExtraBold" panose="00000800000000000000" pitchFamily="2" charset="-78"/>
              </a:rPr>
              <a:t>leading marketing activities, problem-solving, and decision-making concerning online activities of the business.</a:t>
            </a:r>
          </a:p>
        </p:txBody>
      </p:sp>
    </p:spTree>
    <p:extLst>
      <p:ext uri="{BB962C8B-B14F-4D97-AF65-F5344CB8AC3E}">
        <p14:creationId xmlns:p14="http://schemas.microsoft.com/office/powerpoint/2010/main" val="35605621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25684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Broadcast Programming Influences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29BA5A67-6598-C91A-2E94-D98544004472}"/>
              </a:ext>
            </a:extLst>
          </p:cNvPr>
          <p:cNvSpPr txBox="1">
            <a:spLocks/>
          </p:cNvSpPr>
          <p:nvPr/>
        </p:nvSpPr>
        <p:spPr>
          <a:xfrm>
            <a:off x="1328085" y="1456818"/>
            <a:ext cx="10656908" cy="52367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b="1" dirty="0">
                <a:solidFill>
                  <a:srgbClr val="0A1F61"/>
                </a:solidFill>
              </a:rPr>
              <a:t>Broadcast programming is determined by four influences:</a:t>
            </a:r>
            <a:endParaRPr lang="en-US" altLang="en-US" dirty="0">
              <a:solidFill>
                <a:srgbClr val="0A1F61"/>
              </a:solidFill>
            </a:endParaRPr>
          </a:p>
          <a:p>
            <a:pPr marL="823913" lvl="1" indent="-457200">
              <a:buFont typeface="Tw Cen MT" panose="020B0602020104020603" pitchFamily="34" charset="0"/>
              <a:buAutoNum type="arabicPeriod"/>
            </a:pPr>
            <a:r>
              <a:rPr lang="en-US" altLang="en-US" sz="2000" b="1" dirty="0">
                <a:solidFill>
                  <a:srgbClr val="0A1F61"/>
                </a:solidFill>
              </a:rPr>
              <a:t>The Audience: </a:t>
            </a:r>
            <a:r>
              <a:rPr lang="en-US" altLang="en-US" sz="2000" dirty="0">
                <a:solidFill>
                  <a:srgbClr val="0A1F61"/>
                </a:solidFill>
              </a:rPr>
              <a:t>Want to hear or view program content that satisfies their need at a particular time. Programs must attract listeners or viewers and satisfy their needs.</a:t>
            </a:r>
          </a:p>
          <a:p>
            <a:pPr marL="823913" lvl="1" indent="-457200">
              <a:buFont typeface="Tw Cen MT" panose="020B0602020104020603" pitchFamily="34" charset="0"/>
              <a:buAutoNum type="arabicPeriod"/>
            </a:pPr>
            <a:r>
              <a:rPr lang="en-US" altLang="en-US" sz="2000" b="1" dirty="0">
                <a:solidFill>
                  <a:srgbClr val="0A1F61"/>
                </a:solidFill>
              </a:rPr>
              <a:t>The Broadcaster: </a:t>
            </a:r>
            <a:r>
              <a:rPr lang="en-US" altLang="en-US" sz="2000" dirty="0">
                <a:solidFill>
                  <a:srgbClr val="0A1F61"/>
                </a:solidFill>
              </a:rPr>
              <a:t>Responsible for operating the station profitably for its owners. General rule: the greater the audience, the greater the profit. Must select and schedule programs to attract as big an audience as possible.</a:t>
            </a:r>
          </a:p>
          <a:p>
            <a:pPr marL="823913" lvl="1" indent="-457200">
              <a:buFont typeface="Tw Cen MT" panose="020B0602020104020603" pitchFamily="34" charset="0"/>
              <a:buAutoNum type="arabicPeriod"/>
            </a:pPr>
            <a:r>
              <a:rPr lang="en-US" altLang="en-US" sz="2000" b="1" dirty="0">
                <a:solidFill>
                  <a:srgbClr val="0A1F61"/>
                </a:solidFill>
              </a:rPr>
              <a:t>The Advertiser: </a:t>
            </a:r>
            <a:r>
              <a:rPr lang="en-US" altLang="en-US" sz="2000" dirty="0">
                <a:solidFill>
                  <a:srgbClr val="0A1F61"/>
                </a:solidFill>
              </a:rPr>
              <a:t>Uses radio or TV station to bring a product or service to the attention of those most likely to use it. Wants programming that attracts as big a number of people as possible among target audience, plus competitive cost.</a:t>
            </a:r>
          </a:p>
          <a:p>
            <a:pPr marL="823913" lvl="1" indent="-457200">
              <a:buFont typeface="Tw Cen MT" panose="020B0602020104020603" pitchFamily="34" charset="0"/>
              <a:buAutoNum type="arabicPeriod"/>
            </a:pPr>
            <a:r>
              <a:rPr lang="en-US" altLang="en-US" sz="2000" b="1" dirty="0">
                <a:solidFill>
                  <a:srgbClr val="0A1F61"/>
                </a:solidFill>
              </a:rPr>
              <a:t>The Regulator: </a:t>
            </a:r>
            <a:r>
              <a:rPr lang="en-US" altLang="en-US" sz="2000" dirty="0">
                <a:solidFill>
                  <a:srgbClr val="0A1F61"/>
                </a:solidFill>
              </a:rPr>
              <a:t>Goal is to ensure station is operated in a way that serves the public interest.  Compels or encourages broadcasters to use programming practices to satisfy that goal.</a:t>
            </a:r>
          </a:p>
          <a:p>
            <a:pPr marL="823913" lvl="1" indent="-457200">
              <a:buFont typeface="Wingdings 2" panose="05020102010507070707" pitchFamily="18" charset="2"/>
              <a:buNone/>
            </a:pPr>
            <a:r>
              <a:rPr lang="en-US" altLang="en-US" sz="2000" i="1" dirty="0">
                <a:solidFill>
                  <a:srgbClr val="0A1F61"/>
                </a:solidFill>
              </a:rPr>
              <a:t>The programming you see on TV results from effective interaction of these four influences</a:t>
            </a:r>
          </a:p>
        </p:txBody>
      </p:sp>
    </p:spTree>
    <p:extLst>
      <p:ext uri="{BB962C8B-B14F-4D97-AF65-F5344CB8AC3E}">
        <p14:creationId xmlns:p14="http://schemas.microsoft.com/office/powerpoint/2010/main" val="14860970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530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61659BF-6767-BB59-EE36-A7487AFCA0B9}"/>
              </a:ext>
            </a:extLst>
          </p:cNvPr>
          <p:cNvSpPr txBox="1"/>
          <p:nvPr/>
        </p:nvSpPr>
        <p:spPr>
          <a:xfrm>
            <a:off x="5346866" y="3064678"/>
            <a:ext cx="4735285" cy="989823"/>
          </a:xfrm>
          <a:prstGeom prst="rect">
            <a:avLst/>
          </a:prstGeom>
          <a:noFill/>
        </p:spPr>
        <p:txBody>
          <a:bodyPr wrap="square">
            <a:spAutoFit/>
          </a:bodyPr>
          <a:lstStyle/>
          <a:p>
            <a:pPr algn="ctr" eaLnBrk="1" hangingPunct="1">
              <a:lnSpc>
                <a:spcPct val="80000"/>
              </a:lnSpc>
            </a:pPr>
            <a:r>
              <a:rPr lang="en-US" altLang="en-US" sz="3600" b="1" dirty="0">
                <a:solidFill>
                  <a:srgbClr val="C00000"/>
                </a:solidFill>
              </a:rPr>
              <a:t>Organizing process </a:t>
            </a:r>
          </a:p>
          <a:p>
            <a:pPr algn="ctr" eaLnBrk="1" hangingPunct="1">
              <a:lnSpc>
                <a:spcPct val="80000"/>
              </a:lnSpc>
            </a:pPr>
            <a:r>
              <a:rPr lang="en-US" altLang="en-US" sz="3600" b="1" dirty="0">
                <a:solidFill>
                  <a:srgbClr val="C00000"/>
                </a:solidFill>
              </a:rPr>
              <a:t>in Media Organization</a:t>
            </a:r>
          </a:p>
        </p:txBody>
      </p:sp>
      <p:pic>
        <p:nvPicPr>
          <p:cNvPr id="13" name="Picture 12" descr="Logo, arrow&#10;&#10;Description automatically generated with medium confidence">
            <a:extLst>
              <a:ext uri="{FF2B5EF4-FFF2-40B4-BE49-F238E27FC236}">
                <a16:creationId xmlns:a16="http://schemas.microsoft.com/office/drawing/2014/main" id="{1B34AEE5-D464-57CB-6660-91A0D0E6EAEB}"/>
              </a:ext>
            </a:extLst>
          </p:cNvPr>
          <p:cNvPicPr>
            <a:picLocks noChangeAspect="1"/>
          </p:cNvPicPr>
          <p:nvPr/>
        </p:nvPicPr>
        <p:blipFill>
          <a:blip r:embed="rId7">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1263799" y="1794516"/>
            <a:ext cx="4270337" cy="3530145"/>
          </a:xfrm>
          <a:prstGeom prst="rect">
            <a:avLst/>
          </a:prstGeom>
        </p:spPr>
      </p:pic>
    </p:spTree>
    <p:extLst>
      <p:ext uri="{BB962C8B-B14F-4D97-AF65-F5344CB8AC3E}">
        <p14:creationId xmlns:p14="http://schemas.microsoft.com/office/powerpoint/2010/main" val="1300826510"/>
      </p:ext>
    </p:extLst>
  </p:cSld>
  <p:clrMapOvr>
    <a:masterClrMapping/>
  </p:clrMapOvr>
  <p:transition spd="slow">
    <p:randomBar dir="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530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0686" y="1456817"/>
            <a:ext cx="10442246" cy="4844403"/>
          </a:xfrm>
          <a:prstGeom prst="rect">
            <a:avLst/>
          </a:prstGeom>
          <a:noFill/>
        </p:spPr>
        <p:txBody>
          <a:bodyPr wrap="square" rtlCol="0">
            <a:spAutoFit/>
          </a:bodyPr>
          <a:lstStyle/>
          <a:p>
            <a:pPr eaLnBrk="1" hangingPunct="1">
              <a:lnSpc>
                <a:spcPct val="80000"/>
              </a:lnSpc>
            </a:pPr>
            <a:r>
              <a:rPr lang="en-US" altLang="en-US" sz="2800" b="1" dirty="0">
                <a:solidFill>
                  <a:srgbClr val="C00000"/>
                </a:solidFill>
              </a:rPr>
              <a:t>Organizing process in Media Organization</a:t>
            </a:r>
          </a:p>
          <a:p>
            <a:pPr eaLnBrk="1" hangingPunct="1">
              <a:lnSpc>
                <a:spcPct val="80000"/>
              </a:lnSpc>
            </a:pPr>
            <a:endParaRPr lang="en-US" altLang="en-US" sz="2800" b="1" dirty="0">
              <a:solidFill>
                <a:srgbClr val="002060"/>
              </a:solidFill>
            </a:endParaRPr>
          </a:p>
          <a:p>
            <a:pPr marL="800100" lvl="1" indent="-342900" eaLnBrk="1" hangingPunct="1">
              <a:buFont typeface="Wingdings" panose="05000000000000000000" pitchFamily="2" charset="2"/>
              <a:buChar char="q"/>
            </a:pPr>
            <a:r>
              <a:rPr lang="en-US" altLang="en-US" sz="2400" b="1" dirty="0">
                <a:solidFill>
                  <a:srgbClr val="002060"/>
                </a:solidFill>
              </a:rPr>
              <a:t>Sales department – sale of time to advertisers, principal source of revenue for broadcast stations. Subdivided to national sales, local or regional sales</a:t>
            </a:r>
          </a:p>
          <a:p>
            <a:pPr marL="800100" lvl="1" indent="-342900" eaLnBrk="1" hangingPunct="1">
              <a:buFont typeface="Wingdings" panose="05000000000000000000" pitchFamily="2" charset="2"/>
              <a:buChar char="q"/>
            </a:pPr>
            <a:r>
              <a:rPr lang="en-US" altLang="en-US" sz="2400" b="1" dirty="0">
                <a:solidFill>
                  <a:srgbClr val="002060"/>
                </a:solidFill>
              </a:rPr>
              <a:t>Program department – Headed by program manager/director. Plans, selects, schedules and monitors programming, provides content for website</a:t>
            </a:r>
          </a:p>
          <a:p>
            <a:pPr marL="800100" lvl="1" indent="-342900" eaLnBrk="1" hangingPunct="1">
              <a:buFont typeface="Wingdings" panose="05000000000000000000" pitchFamily="2" charset="2"/>
              <a:buChar char="q"/>
            </a:pPr>
            <a:r>
              <a:rPr lang="en-US" altLang="en-US" sz="2400" b="1" dirty="0">
                <a:solidFill>
                  <a:srgbClr val="002060"/>
                </a:solidFill>
              </a:rPr>
              <a:t>Promotion and Marketing department – Attract and maintain audiences</a:t>
            </a:r>
          </a:p>
          <a:p>
            <a:pPr marL="800100" lvl="1" indent="-342900" eaLnBrk="1" hangingPunct="1">
              <a:buFont typeface="Wingdings" panose="05000000000000000000" pitchFamily="2" charset="2"/>
              <a:buChar char="q"/>
            </a:pPr>
            <a:r>
              <a:rPr lang="en-US" altLang="en-US" sz="2400" b="1" dirty="0">
                <a:solidFill>
                  <a:srgbClr val="002060"/>
                </a:solidFill>
              </a:rPr>
              <a:t>News department – Usually kept separate from entertainment function, supervised by news director. </a:t>
            </a:r>
          </a:p>
          <a:p>
            <a:pPr marL="800100" lvl="1" indent="-342900">
              <a:buFont typeface="Wingdings" panose="05000000000000000000" pitchFamily="2" charset="2"/>
              <a:buChar char="q"/>
            </a:pPr>
            <a:r>
              <a:rPr lang="en-US" altLang="en-US" sz="2400" b="1" dirty="0">
                <a:solidFill>
                  <a:srgbClr val="002060"/>
                </a:solidFill>
              </a:rPr>
              <a:t>Production department – Headed by production or creative director. Writes and produces commercials, technical support for newscast production, master control.</a:t>
            </a:r>
          </a:p>
        </p:txBody>
      </p:sp>
      <p:sp>
        <p:nvSpPr>
          <p:cNvPr id="11" name="Rectangle 10">
            <a:extLst>
              <a:ext uri="{FF2B5EF4-FFF2-40B4-BE49-F238E27FC236}">
                <a16:creationId xmlns:a16="http://schemas.microsoft.com/office/drawing/2014/main" id="{6AA6006A-5711-A702-6D97-66F14A0857F8}"/>
              </a:ext>
            </a:extLst>
          </p:cNvPr>
          <p:cNvSpPr/>
          <p:nvPr/>
        </p:nvSpPr>
        <p:spPr>
          <a:xfrm>
            <a:off x="4800965" y="1661980"/>
            <a:ext cx="5325240" cy="584775"/>
          </a:xfrm>
          <a:prstGeom prst="rect">
            <a:avLst/>
          </a:prstGeom>
          <a:noFill/>
        </p:spPr>
        <p:txBody>
          <a:bodyPr wrap="none" lIns="91440" tIns="45720" rIns="91440" bIns="45720">
            <a:spAutoFit/>
          </a:bodyPr>
          <a:lstStyle/>
          <a:p>
            <a:pPr algn="ctr"/>
            <a:r>
              <a:rPr lang="en-US" sz="3200" b="0" cap="none" spc="0" dirty="0">
                <a:ln w="0"/>
                <a:solidFill>
                  <a:srgbClr val="24A9E1"/>
                </a:solidFill>
                <a:effectLst>
                  <a:outerShdw blurRad="38100" dist="19050" dir="2700000" algn="tl" rotWithShape="0">
                    <a:schemeClr val="dk1">
                      <a:alpha val="40000"/>
                    </a:schemeClr>
                  </a:outerShdw>
                </a:effectLst>
              </a:rPr>
              <a:t>To achieve organizational goals</a:t>
            </a:r>
          </a:p>
        </p:txBody>
      </p:sp>
    </p:spTree>
    <p:extLst>
      <p:ext uri="{BB962C8B-B14F-4D97-AF65-F5344CB8AC3E}">
        <p14:creationId xmlns:p14="http://schemas.microsoft.com/office/powerpoint/2010/main" val="24211626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353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80342" y="1442090"/>
            <a:ext cx="10976033" cy="4244239"/>
          </a:xfrm>
          <a:prstGeom prst="rect">
            <a:avLst/>
          </a:prstGeom>
          <a:noFill/>
        </p:spPr>
        <p:txBody>
          <a:bodyPr wrap="square" rtlCol="0">
            <a:spAutoFit/>
          </a:bodyPr>
          <a:lstStyle/>
          <a:p>
            <a:pPr eaLnBrk="1" hangingPunct="1">
              <a:lnSpc>
                <a:spcPct val="80000"/>
              </a:lnSpc>
            </a:pPr>
            <a:r>
              <a:rPr lang="en-US" altLang="en-US" sz="2800" b="1" dirty="0">
                <a:solidFill>
                  <a:srgbClr val="C00000"/>
                </a:solidFill>
              </a:rPr>
              <a:t>      Organizing process in Media Organization</a:t>
            </a:r>
          </a:p>
          <a:p>
            <a:pPr eaLnBrk="1" hangingPunct="1">
              <a:lnSpc>
                <a:spcPct val="80000"/>
              </a:lnSpc>
            </a:pPr>
            <a:endParaRPr lang="en-US" altLang="en-US" sz="2800" b="1" dirty="0">
              <a:solidFill>
                <a:srgbClr val="C00000"/>
              </a:solidFill>
            </a:endParaRPr>
          </a:p>
          <a:p>
            <a:pPr marL="800100" lvl="1" indent="-342900" eaLnBrk="1" hangingPunct="1">
              <a:buFont typeface="Wingdings" panose="05000000000000000000" pitchFamily="2" charset="2"/>
              <a:buChar char="q"/>
            </a:pPr>
            <a:r>
              <a:rPr lang="en-US" altLang="en-US" sz="2500" b="1" dirty="0">
                <a:solidFill>
                  <a:srgbClr val="002060"/>
                </a:solidFill>
              </a:rPr>
              <a:t>Engineering department – Headed by chief engineer. Selects, operates, maintains studio, control room, transmitting equipment, computers.</a:t>
            </a:r>
          </a:p>
          <a:p>
            <a:pPr marL="800100" lvl="1" indent="-342900" eaLnBrk="1" hangingPunct="1">
              <a:buFont typeface="Wingdings" panose="05000000000000000000" pitchFamily="2" charset="2"/>
              <a:buChar char="q"/>
            </a:pPr>
            <a:r>
              <a:rPr lang="en-US" altLang="en-US" sz="2500" b="1" dirty="0">
                <a:solidFill>
                  <a:srgbClr val="002060"/>
                </a:solidFill>
              </a:rPr>
              <a:t>Business department – Accounting, secretarial, billing, payroll, HR</a:t>
            </a:r>
          </a:p>
          <a:p>
            <a:pPr marL="800100" lvl="1" indent="-342900" eaLnBrk="1" hangingPunct="1">
              <a:buFont typeface="Wingdings" panose="05000000000000000000" pitchFamily="2" charset="2"/>
              <a:buChar char="q"/>
            </a:pPr>
            <a:r>
              <a:rPr lang="en-US" altLang="en-US" sz="2500" b="1" dirty="0">
                <a:solidFill>
                  <a:srgbClr val="002060"/>
                </a:solidFill>
              </a:rPr>
              <a:t>[Sometimes] Traffic – Daily scheduling of all content to be aired, compiles availability sheet for times available for purchase by advertisers, monitoring of ad content to ensure compliance with contracts. Sometimes with Sales department.</a:t>
            </a:r>
          </a:p>
          <a:p>
            <a:pPr marL="800100" lvl="1" indent="-342900" eaLnBrk="1" hangingPunct="1">
              <a:buFont typeface="Wingdings" panose="05000000000000000000" pitchFamily="2" charset="2"/>
              <a:buChar char="q"/>
            </a:pPr>
            <a:r>
              <a:rPr lang="en-US" altLang="en-US" sz="2500" b="1" dirty="0">
                <a:solidFill>
                  <a:srgbClr val="002060"/>
                </a:solidFill>
              </a:rPr>
              <a:t>[Sometimes] Continuity – Writing of commercial copy, often with Sales department.</a:t>
            </a:r>
          </a:p>
        </p:txBody>
      </p:sp>
      <p:pic>
        <p:nvPicPr>
          <p:cNvPr id="10" name="Picture 9">
            <a:extLst>
              <a:ext uri="{FF2B5EF4-FFF2-40B4-BE49-F238E27FC236}">
                <a16:creationId xmlns:a16="http://schemas.microsoft.com/office/drawing/2014/main" id="{06F6CD66-D031-922A-C50E-26AE2BC29E0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Tree>
    <p:extLst>
      <p:ext uri="{BB962C8B-B14F-4D97-AF65-F5344CB8AC3E}">
        <p14:creationId xmlns:p14="http://schemas.microsoft.com/office/powerpoint/2010/main" val="17728525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625673"/>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W3 – Lecture 2</a:t>
            </a:r>
          </a:p>
        </p:txBody>
      </p:sp>
    </p:spTree>
    <p:extLst>
      <p:ext uri="{BB962C8B-B14F-4D97-AF65-F5344CB8AC3E}">
        <p14:creationId xmlns:p14="http://schemas.microsoft.com/office/powerpoint/2010/main" val="39046337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55819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Qualities of successful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99408" y="1398434"/>
            <a:ext cx="10873267" cy="4493538"/>
          </a:xfrm>
          <a:prstGeom prst="rect">
            <a:avLst/>
          </a:prstGeom>
          <a:noFill/>
        </p:spPr>
        <p:txBody>
          <a:bodyPr wrap="square" rtlCol="0">
            <a:spAutoFit/>
          </a:bodyPr>
          <a:lstStyle/>
          <a:p>
            <a:pPr marL="974725" indent="-4572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Integrity: </a:t>
            </a:r>
            <a:r>
              <a:rPr lang="en-US" sz="2200" b="1" dirty="0">
                <a:solidFill>
                  <a:srgbClr val="0A1F61"/>
                </a:solidFill>
                <a:latin typeface="Tajawal ExtraBold" panose="00000800000000000000" pitchFamily="2" charset="-78"/>
                <a:cs typeface="Tajawal ExtraBold" panose="00000800000000000000" pitchFamily="2" charset="-78"/>
              </a:rPr>
              <a:t>To trust you, people have to know that </a:t>
            </a:r>
            <a:r>
              <a:rPr lang="en-US" sz="2200" b="1" dirty="0">
                <a:solidFill>
                  <a:srgbClr val="C00000"/>
                </a:solidFill>
                <a:latin typeface="Tajawal ExtraBold" panose="00000800000000000000" pitchFamily="2" charset="-78"/>
                <a:cs typeface="Tajawal ExtraBold" panose="00000800000000000000" pitchFamily="2" charset="-78"/>
              </a:rPr>
              <a:t>you say what you believe and act </a:t>
            </a:r>
            <a:r>
              <a:rPr lang="en-US" sz="2200" b="1" dirty="0">
                <a:solidFill>
                  <a:srgbClr val="0A1F61"/>
                </a:solidFill>
                <a:latin typeface="Tajawal ExtraBold" panose="00000800000000000000" pitchFamily="2" charset="-78"/>
                <a:cs typeface="Tajawal ExtraBold" panose="00000800000000000000" pitchFamily="2" charset="-78"/>
              </a:rPr>
              <a:t>accordingly. If people trust you, they may follow you to the ends of the earth.</a:t>
            </a:r>
          </a:p>
          <a:p>
            <a:pPr marL="974725" indent="-4572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Courage: </a:t>
            </a:r>
            <a:r>
              <a:rPr lang="en-US" sz="2200" b="1" dirty="0">
                <a:solidFill>
                  <a:srgbClr val="0A1F61"/>
                </a:solidFill>
                <a:latin typeface="Tajawal ExtraBold" panose="00000800000000000000" pitchFamily="2" charset="-78"/>
                <a:cs typeface="Tajawal ExtraBold" panose="00000800000000000000" pitchFamily="2" charset="-78"/>
              </a:rPr>
              <a:t>Leadership means that you show others the way through the dark, scary, forest. </a:t>
            </a:r>
            <a:r>
              <a:rPr lang="en-US" sz="2200" b="1" dirty="0">
                <a:solidFill>
                  <a:srgbClr val="C00000"/>
                </a:solidFill>
                <a:latin typeface="Tajawal ExtraBold" panose="00000800000000000000" pitchFamily="2" charset="-78"/>
                <a:cs typeface="Tajawal ExtraBold" panose="00000800000000000000" pitchFamily="2" charset="-78"/>
              </a:rPr>
              <a:t>Go ahead and speak the truth-</a:t>
            </a:r>
            <a:r>
              <a:rPr lang="en-US" sz="2200" b="1" dirty="0">
                <a:solidFill>
                  <a:srgbClr val="0A1F61"/>
                </a:solidFill>
                <a:latin typeface="Tajawal ExtraBold" panose="00000800000000000000" pitchFamily="2" charset="-78"/>
                <a:cs typeface="Tajawal ExtraBold" panose="00000800000000000000" pitchFamily="2" charset="-78"/>
              </a:rPr>
              <a:t>-even when it's not popular.</a:t>
            </a:r>
          </a:p>
          <a:p>
            <a:pPr marL="974725" indent="-4572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Commitment:</a:t>
            </a:r>
            <a:r>
              <a:rPr lang="en-US" sz="2200" b="1" dirty="0">
                <a:solidFill>
                  <a:srgbClr val="0A1F61"/>
                </a:solidFill>
                <a:latin typeface="Tajawal ExtraBold" panose="00000800000000000000" pitchFamily="2" charset="-78"/>
                <a:cs typeface="Tajawal ExtraBold" panose="00000800000000000000" pitchFamily="2" charset="-78"/>
              </a:rPr>
              <a:t> You have </a:t>
            </a:r>
            <a:r>
              <a:rPr lang="en-US" sz="2200" b="1" dirty="0">
                <a:solidFill>
                  <a:srgbClr val="C00000"/>
                </a:solidFill>
                <a:latin typeface="Tajawal ExtraBold" panose="00000800000000000000" pitchFamily="2" charset="-78"/>
                <a:cs typeface="Tajawal ExtraBold" panose="00000800000000000000" pitchFamily="2" charset="-78"/>
              </a:rPr>
              <a:t>to stick with a task through the good times and the bad</a:t>
            </a:r>
            <a:r>
              <a:rPr lang="en-US" sz="2200" b="1" dirty="0">
                <a:solidFill>
                  <a:srgbClr val="0A1F61"/>
                </a:solidFill>
                <a:latin typeface="Tajawal ExtraBold" panose="00000800000000000000" pitchFamily="2" charset="-78"/>
                <a:cs typeface="Tajawal ExtraBold" panose="00000800000000000000" pitchFamily="2" charset="-78"/>
              </a:rPr>
              <a:t>. Your commitment will serve as a model.</a:t>
            </a:r>
          </a:p>
          <a:p>
            <a:pPr marL="974725" indent="-4572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Ability to care about others: </a:t>
            </a:r>
            <a:r>
              <a:rPr lang="en-US" sz="2200" b="1" dirty="0">
                <a:solidFill>
                  <a:srgbClr val="0A1F61"/>
                </a:solidFill>
                <a:latin typeface="Tajawal ExtraBold" panose="00000800000000000000" pitchFamily="2" charset="-78"/>
                <a:cs typeface="Tajawal ExtraBold" panose="00000800000000000000" pitchFamily="2" charset="-78"/>
              </a:rPr>
              <a:t>People will follow you if they know you care about them and about others. </a:t>
            </a:r>
            <a:r>
              <a:rPr lang="en-US" sz="2200" b="1" dirty="0">
                <a:solidFill>
                  <a:srgbClr val="C00000"/>
                </a:solidFill>
                <a:latin typeface="Tajawal ExtraBold" panose="00000800000000000000" pitchFamily="2" charset="-78"/>
                <a:cs typeface="Tajawal ExtraBold" panose="00000800000000000000" pitchFamily="2" charset="-78"/>
              </a:rPr>
              <a:t>The greater your ability to care about all types of people, the more confidence they will have in you.</a:t>
            </a:r>
          </a:p>
          <a:p>
            <a:pPr marL="974725" indent="-4572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Creativity and flexibility: </a:t>
            </a:r>
            <a:r>
              <a:rPr lang="en-US" sz="2200" b="1" dirty="0">
                <a:solidFill>
                  <a:srgbClr val="0A1F61"/>
                </a:solidFill>
                <a:latin typeface="Tajawal ExtraBold" panose="00000800000000000000" pitchFamily="2" charset="-78"/>
                <a:cs typeface="Tajawal ExtraBold" panose="00000800000000000000" pitchFamily="2" charset="-78"/>
              </a:rPr>
              <a:t>Every situation will call for a different response. </a:t>
            </a:r>
            <a:r>
              <a:rPr lang="en-US" sz="2200" b="1" dirty="0">
                <a:solidFill>
                  <a:srgbClr val="C00000"/>
                </a:solidFill>
                <a:latin typeface="Tajawal ExtraBold" panose="00000800000000000000" pitchFamily="2" charset="-78"/>
                <a:cs typeface="Tajawal ExtraBold" panose="00000800000000000000" pitchFamily="2" charset="-78"/>
              </a:rPr>
              <a:t>Be ready to change and come up with new solutions</a:t>
            </a:r>
            <a:r>
              <a:rPr lang="en-US" sz="2200" b="1" dirty="0">
                <a:solidFill>
                  <a:srgbClr val="0A1F61"/>
                </a:solidFill>
                <a:latin typeface="Tajawal ExtraBold" panose="00000800000000000000" pitchFamily="2" charset="-78"/>
                <a:cs typeface="Tajawal ExtraBold" panose="00000800000000000000" pitchFamily="2" charset="-78"/>
              </a:rPr>
              <a:t>.</a:t>
            </a:r>
          </a:p>
        </p:txBody>
      </p:sp>
      <p:pic>
        <p:nvPicPr>
          <p:cNvPr id="18" name="Picture 17">
            <a:extLst>
              <a:ext uri="{FF2B5EF4-FFF2-40B4-BE49-F238E27FC236}">
                <a16:creationId xmlns:a16="http://schemas.microsoft.com/office/drawing/2014/main" id="{6E7507C5-EF50-2AE0-6ECC-AAEDB51643D2}"/>
              </a:ext>
            </a:extLst>
          </p:cNvPr>
          <p:cNvPicPr>
            <a:picLocks noChangeAspect="1"/>
          </p:cNvPicPr>
          <p:nvPr/>
        </p:nvPicPr>
        <p:blipFill>
          <a:blip r:embed="rId5"/>
          <a:stretch>
            <a:fillRect/>
          </a:stretch>
        </p:blipFill>
        <p:spPr>
          <a:xfrm>
            <a:off x="2440788" y="6341127"/>
            <a:ext cx="9902229" cy="204838"/>
          </a:xfrm>
          <a:prstGeom prst="rect">
            <a:avLst/>
          </a:prstGeom>
        </p:spPr>
      </p:pic>
    </p:spTree>
    <p:extLst>
      <p:ext uri="{BB962C8B-B14F-4D97-AF65-F5344CB8AC3E}">
        <p14:creationId xmlns:p14="http://schemas.microsoft.com/office/powerpoint/2010/main" val="23542625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9258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Vision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578946"/>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What is a vision?</a:t>
            </a:r>
          </a:p>
          <a:p>
            <a:pPr marL="1431925" lvl="1" indent="-457200" algn="just">
              <a:lnSpc>
                <a:spcPct val="150000"/>
              </a:lnSpc>
              <a:buFont typeface="Wingdings" panose="05000000000000000000" pitchFamily="2" charset="2"/>
              <a:buChar char="§"/>
            </a:pPr>
            <a:r>
              <a:rPr lang="en-US" sz="2000" b="1" dirty="0">
                <a:solidFill>
                  <a:srgbClr val="FF0000"/>
                </a:solidFill>
                <a:latin typeface="Tajawal ExtraBold" panose="00000800000000000000" pitchFamily="2" charset="-78"/>
                <a:cs typeface="Tajawal ExtraBold" panose="00000800000000000000" pitchFamily="2" charset="-78"/>
              </a:rPr>
              <a:t>It is a statement </a:t>
            </a:r>
            <a:r>
              <a:rPr lang="en-US" sz="2000" b="1" dirty="0">
                <a:solidFill>
                  <a:srgbClr val="0A1F61"/>
                </a:solidFill>
                <a:latin typeface="Tajawal ExtraBold" panose="00000800000000000000" pitchFamily="2" charset="-78"/>
                <a:cs typeface="Tajawal ExtraBold" panose="00000800000000000000" pitchFamily="2" charset="-78"/>
              </a:rPr>
              <a:t>that communicates how you would like things to be. </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 vision is your </a:t>
            </a:r>
            <a:r>
              <a:rPr lang="en-US" sz="2000" b="1" dirty="0">
                <a:solidFill>
                  <a:srgbClr val="FF0000"/>
                </a:solidFill>
                <a:latin typeface="Tajawal ExtraBold" panose="00000800000000000000" pitchFamily="2" charset="-78"/>
                <a:cs typeface="Tajawal ExtraBold" panose="00000800000000000000" pitchFamily="2" charset="-78"/>
              </a:rPr>
              <a:t>big picture </a:t>
            </a:r>
            <a:r>
              <a:rPr lang="en-US" sz="2000" b="1" dirty="0">
                <a:solidFill>
                  <a:srgbClr val="0A1F61"/>
                </a:solidFill>
                <a:latin typeface="Tajawal ExtraBold" panose="00000800000000000000" pitchFamily="2" charset="-78"/>
                <a:cs typeface="Tajawal ExtraBold" panose="00000800000000000000" pitchFamily="2" charset="-78"/>
              </a:rPr>
              <a:t>of the way things ought to be. It is your billboard image of what you are working towards.</a:t>
            </a:r>
          </a:p>
          <a:p>
            <a:pPr marL="974725" indent="-457200" algn="just">
              <a:lnSpc>
                <a:spcPct val="20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What is the vision process?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Developing your vision.</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Communicating your vision to others.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Developing the group's vision.</a:t>
            </a:r>
          </a:p>
        </p:txBody>
      </p:sp>
    </p:spTree>
    <p:extLst>
      <p:ext uri="{BB962C8B-B14F-4D97-AF65-F5344CB8AC3E}">
        <p14:creationId xmlns:p14="http://schemas.microsoft.com/office/powerpoint/2010/main" val="36036254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056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people's needs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640501"/>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Why should the leader try to understand people's needs?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keep the group moving forward towards </a:t>
            </a:r>
            <a:r>
              <a:rPr lang="en-US" sz="2400" b="1" dirty="0">
                <a:solidFill>
                  <a:srgbClr val="FF0000"/>
                </a:solidFill>
                <a:latin typeface="Tajawal ExtraBold" panose="00000800000000000000" pitchFamily="2" charset="-78"/>
                <a:cs typeface="Tajawal ExtraBold" panose="00000800000000000000" pitchFamily="2" charset="-78"/>
              </a:rPr>
              <a:t>shared and desired goals</a:t>
            </a:r>
            <a:r>
              <a:rPr lang="en-US" sz="2400" b="1" dirty="0">
                <a:solidFill>
                  <a:srgbClr val="0A1F61"/>
                </a:solidFill>
                <a:latin typeface="Tajawal ExtraBold" panose="00000800000000000000" pitchFamily="2" charset="-78"/>
                <a:cs typeface="Tajawal ExtraBold" panose="00000800000000000000" pitchFamily="2" charset="-78"/>
              </a:rPr>
              <a:t>.</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a:t>
            </a:r>
            <a:r>
              <a:rPr lang="en-US" sz="2400" b="1" dirty="0">
                <a:solidFill>
                  <a:srgbClr val="FF0000"/>
                </a:solidFill>
                <a:latin typeface="Tajawal ExtraBold" panose="00000800000000000000" pitchFamily="2" charset="-78"/>
                <a:cs typeface="Tajawal ExtraBold" panose="00000800000000000000" pitchFamily="2" charset="-78"/>
              </a:rPr>
              <a:t>strengthen connections </a:t>
            </a:r>
            <a:r>
              <a:rPr lang="en-US" sz="2400" b="1" dirty="0">
                <a:solidFill>
                  <a:srgbClr val="0A1F61"/>
                </a:solidFill>
                <a:latin typeface="Tajawal ExtraBold" panose="00000800000000000000" pitchFamily="2" charset="-78"/>
                <a:cs typeface="Tajawal ExtraBold" panose="00000800000000000000" pitchFamily="2" charset="-78"/>
              </a:rPr>
              <a:t>with the group and increase the likelihood of </a:t>
            </a:r>
            <a:r>
              <a:rPr lang="en-US" sz="2400" b="1" dirty="0">
                <a:solidFill>
                  <a:srgbClr val="FF0000"/>
                </a:solidFill>
                <a:latin typeface="Tajawal ExtraBold" panose="00000800000000000000" pitchFamily="2" charset="-78"/>
                <a:cs typeface="Tajawal ExtraBold" panose="00000800000000000000" pitchFamily="2" charset="-78"/>
              </a:rPr>
              <a:t>success</a:t>
            </a:r>
            <a:r>
              <a:rPr lang="en-US" sz="2400" b="1" dirty="0">
                <a:solidFill>
                  <a:srgbClr val="0A1F61"/>
                </a:solidFill>
                <a:latin typeface="Tajawal ExtraBold" panose="00000800000000000000" pitchFamily="2" charset="-78"/>
                <a:cs typeface="Tajawal ExtraBold" panose="00000800000000000000" pitchFamily="2" charset="-78"/>
              </a:rPr>
              <a:t> .</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keep </a:t>
            </a:r>
            <a:r>
              <a:rPr lang="en-US" sz="2400" b="1" dirty="0">
                <a:solidFill>
                  <a:srgbClr val="FF0000"/>
                </a:solidFill>
                <a:latin typeface="Tajawal ExtraBold" panose="00000800000000000000" pitchFamily="2" charset="-78"/>
                <a:cs typeface="Tajawal ExtraBold" panose="00000800000000000000" pitchFamily="2" charset="-78"/>
              </a:rPr>
              <a:t>morale high</a:t>
            </a:r>
            <a:r>
              <a:rPr lang="en-US" sz="2400" b="1" dirty="0">
                <a:solidFill>
                  <a:srgbClr val="0A1F61"/>
                </a:solidFill>
                <a:latin typeface="Tajawal ExtraBold" panose="00000800000000000000" pitchFamily="2" charset="-78"/>
                <a:cs typeface="Tajawal ExtraBold" panose="00000800000000000000" pitchFamily="2" charset="-78"/>
              </a:rPr>
              <a:t>.</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a:t>
            </a:r>
            <a:r>
              <a:rPr lang="en-US" sz="2400" b="1" dirty="0">
                <a:solidFill>
                  <a:srgbClr val="FF0000"/>
                </a:solidFill>
                <a:latin typeface="Tajawal ExtraBold" panose="00000800000000000000" pitchFamily="2" charset="-78"/>
                <a:cs typeface="Tajawal ExtraBold" panose="00000800000000000000" pitchFamily="2" charset="-78"/>
              </a:rPr>
              <a:t>reinforce members' belief </a:t>
            </a:r>
            <a:r>
              <a:rPr lang="en-US" sz="2400" b="1" dirty="0">
                <a:solidFill>
                  <a:srgbClr val="0A1F61"/>
                </a:solidFill>
                <a:latin typeface="Tajawal ExtraBold" panose="00000800000000000000" pitchFamily="2" charset="-78"/>
                <a:cs typeface="Tajawal ExtraBold" panose="00000800000000000000" pitchFamily="2" charset="-78"/>
              </a:rPr>
              <a:t>in the leader.</a:t>
            </a:r>
          </a:p>
        </p:txBody>
      </p:sp>
    </p:spTree>
    <p:extLst>
      <p:ext uri="{BB962C8B-B14F-4D97-AF65-F5344CB8AC3E}">
        <p14:creationId xmlns:p14="http://schemas.microsoft.com/office/powerpoint/2010/main" val="12306378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7945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Influencing People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54393" y="1303434"/>
            <a:ext cx="6971417" cy="4640501"/>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Influence: </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Is the ability to persuade someone to act or think in the way you want.</a:t>
            </a:r>
          </a:p>
          <a:p>
            <a:pPr marL="914400" lvl="1" indent="-344488"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Elements of influence </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Communicator</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Message</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Audience</a:t>
            </a:r>
          </a:p>
          <a:p>
            <a:pPr marL="1139825" lvl="1" indent="-165100" algn="just">
              <a:lnSpc>
                <a:spcPct val="150000"/>
              </a:lnSpc>
              <a:buFont typeface="Wingdings" panose="05000000000000000000" pitchFamily="2" charset="2"/>
              <a:buChar char="§"/>
            </a:pPr>
            <a:endParaRPr lang="en-US" sz="2400" b="1"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A picture containing accessory, vector graphics&#10;&#10;Description automatically generated">
            <a:extLst>
              <a:ext uri="{FF2B5EF4-FFF2-40B4-BE49-F238E27FC236}">
                <a16:creationId xmlns:a16="http://schemas.microsoft.com/office/drawing/2014/main" id="{770AB0E3-9F82-9B73-1852-EEFB00813FE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748963" y="2913634"/>
            <a:ext cx="4040401" cy="3030301"/>
          </a:xfrm>
          <a:prstGeom prst="rect">
            <a:avLst/>
          </a:prstGeom>
        </p:spPr>
      </p:pic>
    </p:spTree>
    <p:extLst>
      <p:ext uri="{BB962C8B-B14F-4D97-AF65-F5344CB8AC3E}">
        <p14:creationId xmlns:p14="http://schemas.microsoft.com/office/powerpoint/2010/main" val="37595035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63675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Components of Mass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875" y="1431915"/>
            <a:ext cx="10940326" cy="4369209"/>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4. Mass Communication:</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process through which messages reach the audience via the mass media is called mass communication.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is a complicated process (Why?) Because we should know:</a:t>
            </a:r>
          </a:p>
          <a:p>
            <a:pPr marL="1431925" lvl="1" indent="-457200" algn="just">
              <a:lnSpc>
                <a:spcPct val="150000"/>
              </a:lnSpc>
              <a:buFont typeface="Wingdings" panose="05000000000000000000" pitchFamily="2" charset="2"/>
              <a:buChar char="Ø"/>
            </a:pPr>
            <a:r>
              <a:rPr lang="en-US" sz="2200" b="1" dirty="0">
                <a:solidFill>
                  <a:srgbClr val="0070C0"/>
                </a:solidFill>
                <a:latin typeface="Tajawal ExtraBold" panose="00000800000000000000" pitchFamily="2" charset="-78"/>
                <a:cs typeface="Tajawal ExtraBold" panose="00000800000000000000" pitchFamily="2" charset="-78"/>
              </a:rPr>
              <a:t>Why do people pay more attention to some messages than to others? </a:t>
            </a:r>
          </a:p>
          <a:p>
            <a:pPr marL="1431925" lvl="1" indent="-457200" algn="just">
              <a:lnSpc>
                <a:spcPct val="150000"/>
              </a:lnSpc>
              <a:buFont typeface="Wingdings" panose="05000000000000000000" pitchFamily="2" charset="2"/>
              <a:buChar char="Ø"/>
            </a:pPr>
            <a:r>
              <a:rPr lang="en-US" sz="2200" b="1" dirty="0">
                <a:solidFill>
                  <a:srgbClr val="0070C0"/>
                </a:solidFill>
                <a:latin typeface="Tajawal ExtraBold" panose="00000800000000000000" pitchFamily="2" charset="-78"/>
                <a:cs typeface="Tajawal ExtraBold" panose="00000800000000000000" pitchFamily="2" charset="-78"/>
              </a:rPr>
              <a:t>How does one advertisement generate more sales than another? </a:t>
            </a:r>
          </a:p>
          <a:p>
            <a:pPr marL="1431925" lvl="1" indent="-457200" algn="just">
              <a:lnSpc>
                <a:spcPct val="150000"/>
              </a:lnSpc>
              <a:buFont typeface="Wingdings" panose="05000000000000000000" pitchFamily="2" charset="2"/>
              <a:buChar char="Ø"/>
            </a:pPr>
            <a:r>
              <a:rPr lang="en-US" sz="2200" b="1" dirty="0">
                <a:solidFill>
                  <a:srgbClr val="0070C0"/>
                </a:solidFill>
                <a:latin typeface="Tajawal ExtraBold" panose="00000800000000000000" pitchFamily="2" charset="-78"/>
                <a:cs typeface="Tajawal ExtraBold" panose="00000800000000000000" pitchFamily="2" charset="-78"/>
              </a:rPr>
              <a:t>Is behavior, including violent behavior, triggered</a:t>
            </a:r>
            <a:r>
              <a:rPr lang="ar-EG" sz="2200" b="1" dirty="0">
                <a:solidFill>
                  <a:srgbClr val="0070C0"/>
                </a:solidFill>
                <a:latin typeface="Tajawal ExtraBold" panose="00000800000000000000" pitchFamily="2" charset="-78"/>
                <a:cs typeface="Tajawal ExtraBold" panose="00000800000000000000" pitchFamily="2" charset="-78"/>
              </a:rPr>
              <a:t>  </a:t>
            </a:r>
            <a:r>
              <a:rPr lang="en-US" sz="2200" b="1" dirty="0">
                <a:solidFill>
                  <a:srgbClr val="0070C0"/>
                </a:solidFill>
                <a:latin typeface="Tajawal ExtraBold" panose="00000800000000000000" pitchFamily="2" charset="-78"/>
                <a:cs typeface="Tajawal ExtraBold" panose="00000800000000000000" pitchFamily="2" charset="-78"/>
              </a:rPr>
              <a:t>through the mass communication process? </a:t>
            </a:r>
          </a:p>
        </p:txBody>
      </p:sp>
    </p:spTree>
    <p:extLst>
      <p:ext uri="{BB962C8B-B14F-4D97-AF65-F5344CB8AC3E}">
        <p14:creationId xmlns:p14="http://schemas.microsoft.com/office/powerpoint/2010/main" val="37343946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8245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Mass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875" y="1431915"/>
            <a:ext cx="10940326" cy="4640501"/>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The concept “mass’’ in mass communication is defined as a large, heterogeneous, assorted, anonymous audience.</a:t>
            </a:r>
          </a:p>
          <a:p>
            <a:pPr marL="1031875" indent="-514350" algn="just">
              <a:lnSpc>
                <a:spcPct val="150000"/>
              </a:lnSpc>
              <a:buAutoNum type="arabicPeriod"/>
            </a:pPr>
            <a:r>
              <a:rPr lang="en-US" sz="2400" b="1" dirty="0">
                <a:solidFill>
                  <a:srgbClr val="0A1F61"/>
                </a:solidFill>
                <a:latin typeface="Tajawal ExtraBold" panose="00000800000000000000" pitchFamily="2" charset="-78"/>
                <a:cs typeface="Tajawal ExtraBold" panose="00000800000000000000" pitchFamily="2" charset="-78"/>
              </a:rPr>
              <a:t>‘Large’ means we can’t exactly count the number of the members of audience. It is large but it doesn’t mean that the audience includes all people.</a:t>
            </a:r>
          </a:p>
          <a:p>
            <a:pPr marL="1031875" indent="-514350" algn="just">
              <a:lnSpc>
                <a:spcPct val="150000"/>
              </a:lnSpc>
              <a:buAutoNum type="arabicPeriod"/>
            </a:pPr>
            <a:r>
              <a:rPr lang="en-US" sz="2400" b="1" dirty="0">
                <a:solidFill>
                  <a:srgbClr val="0A1F61"/>
                </a:solidFill>
                <a:latin typeface="Tajawal ExtraBold" panose="00000800000000000000" pitchFamily="2" charset="-78"/>
                <a:cs typeface="Tajawal ExtraBold" panose="00000800000000000000" pitchFamily="2" charset="-78"/>
              </a:rPr>
              <a:t>‘Heterogeneous’ means the audience of mass media includes all types of people with different characteristics –the rich, the poor, farmers, politicians …...</a:t>
            </a:r>
          </a:p>
        </p:txBody>
      </p:sp>
    </p:spTree>
    <p:extLst>
      <p:ext uri="{BB962C8B-B14F-4D97-AF65-F5344CB8AC3E}">
        <p14:creationId xmlns:p14="http://schemas.microsoft.com/office/powerpoint/2010/main" val="31645019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8245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Mass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32349" y="1303434"/>
            <a:ext cx="10940326" cy="5737148"/>
          </a:xfrm>
          <a:prstGeom prst="rect">
            <a:avLst/>
          </a:prstGeom>
          <a:noFill/>
        </p:spPr>
        <p:txBody>
          <a:bodyPr wrap="square" rtlCol="0">
            <a:spAutoFit/>
          </a:bodyPr>
          <a:lstStyle/>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3. ‘Assorted’ (diverse) means the audience of mass media is not necessarily limited to a particular geographical sector. They may be scattered everywhere. For example, a newspaper may have a reader in every corner of the world.</a:t>
            </a: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4. ‘Anonymous’ means we can’t specifically identify a reader of a newspaper with his certain characteristics. Today he may be reader of a particular newspaper. Tomorrow, he may change his media habit. Anybody at any time may be a member of mass media audience.</a:t>
            </a:r>
          </a:p>
          <a:p>
            <a:pPr marL="517525" algn="just">
              <a:lnSpc>
                <a:spcPct val="150000"/>
              </a:lnSpc>
            </a:pPr>
            <a:endParaRPr lang="en-US" sz="2800" b="1" dirty="0">
              <a:solidFill>
                <a:srgbClr val="0A1F61"/>
              </a:solidFill>
              <a:latin typeface="Tajawal ExtraBold" panose="00000800000000000000" pitchFamily="2" charset="-78"/>
              <a:cs typeface="Tajawal ExtraBold" panose="00000800000000000000" pitchFamily="2" charset="-78"/>
            </a:endParaRPr>
          </a:p>
          <a:p>
            <a:pPr marL="517525" algn="just">
              <a:lnSpc>
                <a:spcPct val="150000"/>
              </a:lnSpc>
            </a:pPr>
            <a:endParaRPr lang="en-US" sz="28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270914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98564" y="1752220"/>
            <a:ext cx="11235461" cy="3539430"/>
          </a:xfrm>
          <a:prstGeom prst="rect">
            <a:avLst/>
          </a:prstGeom>
          <a:noFill/>
        </p:spPr>
        <p:txBody>
          <a:bodyPr wrap="square" rtlCol="0">
            <a:spAutoFit/>
          </a:bodyPr>
          <a:lstStyle/>
          <a:p>
            <a:pPr algn="just"/>
            <a:r>
              <a:rPr lang="en-US" sz="2800" b="1" dirty="0">
                <a:solidFill>
                  <a:srgbClr val="0A1F61"/>
                </a:solidFill>
                <a:latin typeface="Tajawal ExtraBold" panose="00000800000000000000" pitchFamily="2" charset="-78"/>
                <a:cs typeface="Tajawal ExtraBold" panose="00000800000000000000" pitchFamily="2" charset="-78"/>
              </a:rPr>
              <a:t>a) Sender</a:t>
            </a:r>
          </a:p>
          <a:p>
            <a:pPr algn="just"/>
            <a:r>
              <a:rPr lang="en-US" sz="2800" b="1" dirty="0">
                <a:solidFill>
                  <a:srgbClr val="0A1F61"/>
                </a:solidFill>
                <a:latin typeface="Tajawal ExtraBold" panose="00000800000000000000" pitchFamily="2" charset="-78"/>
                <a:cs typeface="Tajawal ExtraBold" panose="00000800000000000000" pitchFamily="2" charset="-78"/>
              </a:rPr>
              <a:t>b) Message</a:t>
            </a:r>
          </a:p>
          <a:p>
            <a:pPr algn="just"/>
            <a:r>
              <a:rPr lang="en-US" sz="2800" b="1" dirty="0">
                <a:solidFill>
                  <a:srgbClr val="0A1F61"/>
                </a:solidFill>
                <a:latin typeface="Tajawal ExtraBold" panose="00000800000000000000" pitchFamily="2" charset="-78"/>
                <a:cs typeface="Tajawal ExtraBold" panose="00000800000000000000" pitchFamily="2" charset="-78"/>
              </a:rPr>
              <a:t>c) Channel</a:t>
            </a:r>
          </a:p>
          <a:p>
            <a:pPr algn="just"/>
            <a:r>
              <a:rPr lang="en-US" sz="2800" b="1" dirty="0">
                <a:solidFill>
                  <a:srgbClr val="0A1F61"/>
                </a:solidFill>
                <a:latin typeface="Tajawal ExtraBold" panose="00000800000000000000" pitchFamily="2" charset="-78"/>
                <a:cs typeface="Tajawal ExtraBold" panose="00000800000000000000" pitchFamily="2" charset="-78"/>
              </a:rPr>
              <a:t>d) Receiver</a:t>
            </a:r>
          </a:p>
          <a:p>
            <a:pPr algn="just"/>
            <a:r>
              <a:rPr lang="en-US" sz="2800" b="1" dirty="0">
                <a:solidFill>
                  <a:srgbClr val="0A1F61"/>
                </a:solidFill>
                <a:latin typeface="Tajawal ExtraBold" panose="00000800000000000000" pitchFamily="2" charset="-78"/>
                <a:cs typeface="Tajawal ExtraBold" panose="00000800000000000000" pitchFamily="2" charset="-78"/>
              </a:rPr>
              <a:t>e) Noise</a:t>
            </a:r>
          </a:p>
          <a:p>
            <a:pPr algn="just"/>
            <a:r>
              <a:rPr lang="en-US" sz="2800" b="1" dirty="0">
                <a:solidFill>
                  <a:srgbClr val="0A1F61"/>
                </a:solidFill>
                <a:latin typeface="Tajawal ExtraBold" panose="00000800000000000000" pitchFamily="2" charset="-78"/>
                <a:cs typeface="Tajawal ExtraBold" panose="00000800000000000000" pitchFamily="2" charset="-78"/>
              </a:rPr>
              <a:t>f) Feedback</a:t>
            </a:r>
          </a:p>
          <a:p>
            <a:pPr algn="just"/>
            <a:r>
              <a:rPr lang="en-US" sz="2800" b="1" dirty="0">
                <a:solidFill>
                  <a:srgbClr val="0A1F61"/>
                </a:solidFill>
                <a:latin typeface="Tajawal ExtraBold" panose="00000800000000000000" pitchFamily="2" charset="-78"/>
                <a:cs typeface="Tajawal ExtraBold" panose="00000800000000000000" pitchFamily="2" charset="-78"/>
              </a:rPr>
              <a:t>g) Context</a:t>
            </a:r>
          </a:p>
          <a:p>
            <a:pPr algn="just"/>
            <a:r>
              <a:rPr lang="en-US" sz="2800" b="1" dirty="0">
                <a:solidFill>
                  <a:srgbClr val="0A1F61"/>
                </a:solidFill>
                <a:latin typeface="Tajawal ExtraBold" panose="00000800000000000000" pitchFamily="2" charset="-78"/>
                <a:cs typeface="Tajawal ExtraBold" panose="00000800000000000000" pitchFamily="2" charset="-78"/>
              </a:rPr>
              <a:t>h) Effect</a:t>
            </a:r>
          </a:p>
        </p:txBody>
      </p:sp>
      <p:pic>
        <p:nvPicPr>
          <p:cNvPr id="10" name="Picture 9">
            <a:extLst>
              <a:ext uri="{FF2B5EF4-FFF2-40B4-BE49-F238E27FC236}">
                <a16:creationId xmlns:a16="http://schemas.microsoft.com/office/drawing/2014/main" id="{C1BFD07A-2B81-AAC9-47E8-704923B65478}"/>
              </a:ext>
            </a:extLst>
          </p:cNvPr>
          <p:cNvPicPr>
            <a:picLocks noChangeAspect="1"/>
          </p:cNvPicPr>
          <p:nvPr/>
        </p:nvPicPr>
        <p:blipFill rotWithShape="1">
          <a:blip r:embed="rId7">
            <a:extLst>
              <a:ext uri="{28A0092B-C50C-407E-A947-70E740481C1C}">
                <a14:useLocalDpi xmlns:a14="http://schemas.microsoft.com/office/drawing/2010/main" val="0"/>
              </a:ext>
            </a:extLst>
          </a:blip>
          <a:srcRect b="8182"/>
          <a:stretch/>
        </p:blipFill>
        <p:spPr>
          <a:xfrm>
            <a:off x="3011543" y="1431915"/>
            <a:ext cx="9061132" cy="4202493"/>
          </a:xfrm>
          <a:prstGeom prst="rect">
            <a:avLst/>
          </a:prstGeom>
        </p:spPr>
      </p:pic>
    </p:spTree>
    <p:extLst>
      <p:ext uri="{BB962C8B-B14F-4D97-AF65-F5344CB8AC3E}">
        <p14:creationId xmlns:p14="http://schemas.microsoft.com/office/powerpoint/2010/main" val="2984606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511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310455"/>
            <a:ext cx="10198510" cy="577850"/>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G) Effect: Communication effects are of three types</a:t>
            </a:r>
          </a:p>
        </p:txBody>
      </p:sp>
      <p:graphicFrame>
        <p:nvGraphicFramePr>
          <p:cNvPr id="11" name="Table 6">
            <a:extLst>
              <a:ext uri="{FF2B5EF4-FFF2-40B4-BE49-F238E27FC236}">
                <a16:creationId xmlns:a16="http://schemas.microsoft.com/office/drawing/2014/main" id="{66BA1DEC-DB5B-529C-749F-147F44D67706}"/>
              </a:ext>
            </a:extLst>
          </p:cNvPr>
          <p:cNvGraphicFramePr>
            <a:graphicFrameLocks noGrp="1"/>
          </p:cNvGraphicFramePr>
          <p:nvPr/>
        </p:nvGraphicFramePr>
        <p:xfrm>
          <a:off x="970808" y="2107188"/>
          <a:ext cx="10988040" cy="3718560"/>
        </p:xfrm>
        <a:graphic>
          <a:graphicData uri="http://schemas.openxmlformats.org/drawingml/2006/table">
            <a:tbl>
              <a:tblPr firstRow="1" bandRow="1">
                <a:tableStyleId>{69CF1AB2-1976-4502-BF36-3FF5EA218861}</a:tableStyleId>
              </a:tblPr>
              <a:tblGrid>
                <a:gridCol w="3662680">
                  <a:extLst>
                    <a:ext uri="{9D8B030D-6E8A-4147-A177-3AD203B41FA5}">
                      <a16:colId xmlns:a16="http://schemas.microsoft.com/office/drawing/2014/main" val="3323634545"/>
                    </a:ext>
                  </a:extLst>
                </a:gridCol>
                <a:gridCol w="3662680">
                  <a:extLst>
                    <a:ext uri="{9D8B030D-6E8A-4147-A177-3AD203B41FA5}">
                      <a16:colId xmlns:a16="http://schemas.microsoft.com/office/drawing/2014/main" val="3158055310"/>
                    </a:ext>
                  </a:extLst>
                </a:gridCol>
                <a:gridCol w="3662680">
                  <a:extLst>
                    <a:ext uri="{9D8B030D-6E8A-4147-A177-3AD203B41FA5}">
                      <a16:colId xmlns:a16="http://schemas.microsoft.com/office/drawing/2014/main" val="3535208616"/>
                    </a:ext>
                  </a:extLst>
                </a:gridCol>
              </a:tblGrid>
              <a:tr h="761663">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dirty="0">
                          <a:solidFill>
                            <a:srgbClr val="C00000"/>
                          </a:solidFill>
                          <a:latin typeface="Book Antiqua" panose="02040602050305030304" pitchFamily="18" charset="0"/>
                        </a:rPr>
                        <a:t>Cognitive effects</a:t>
                      </a:r>
                      <a:endParaRPr lang="ar-EG" sz="2400" b="1" u="none" dirty="0">
                        <a:solidFill>
                          <a:srgbClr val="C00000"/>
                        </a:solidFill>
                        <a:latin typeface="Book Antiqua" panose="0204060205030503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400" b="1" u="none" dirty="0">
                          <a:solidFill>
                            <a:srgbClr val="C00000"/>
                          </a:solidFill>
                          <a:latin typeface="Book Antiqua" panose="02040602050305030304" pitchFamily="18" charset="0"/>
                        </a:rPr>
                        <a:t>تأثيرات إدراكية</a:t>
                      </a:r>
                      <a:endParaRPr lang="en-US" sz="2400" u="none"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kern="1200" dirty="0">
                          <a:solidFill>
                            <a:srgbClr val="C00000"/>
                          </a:solidFill>
                          <a:latin typeface="Book Antiqua" panose="02040602050305030304" pitchFamily="18" charset="0"/>
                          <a:ea typeface="+mn-ea"/>
                          <a:cs typeface="+mn-cs"/>
                        </a:rPr>
                        <a:t>Affective effects </a:t>
                      </a:r>
                      <a:endParaRPr lang="ar-EG" sz="2400" b="1" u="none" kern="1200" dirty="0">
                        <a:solidFill>
                          <a:srgbClr val="C00000"/>
                        </a:solidFill>
                        <a:latin typeface="Book Antiqua" panose="02040602050305030304" pitchFamily="18"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400" b="1" u="none" kern="1200" dirty="0">
                          <a:solidFill>
                            <a:srgbClr val="C00000"/>
                          </a:solidFill>
                          <a:latin typeface="Book Antiqua" panose="02040602050305030304" pitchFamily="18" charset="0"/>
                          <a:ea typeface="+mn-ea"/>
                          <a:cs typeface="+mn-cs"/>
                        </a:rPr>
                        <a:t>تأثيرات عاطفية</a:t>
                      </a:r>
                      <a:endParaRPr lang="en-US" sz="2400" b="1" u="none" kern="1200" dirty="0">
                        <a:solidFill>
                          <a:srgbClr val="C00000"/>
                        </a:solidFill>
                        <a:latin typeface="Book Antiqua" panose="02040602050305030304" pitchFamily="18" charset="0"/>
                        <a:ea typeface="+mn-ea"/>
                        <a:cs typeface="+mn-cs"/>
                      </a:endParaRP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kern="1200" dirty="0">
                          <a:solidFill>
                            <a:srgbClr val="C00000"/>
                          </a:solidFill>
                          <a:latin typeface="Book Antiqua" panose="02040602050305030304" pitchFamily="18" charset="0"/>
                          <a:ea typeface="+mn-ea"/>
                          <a:cs typeface="+mn-cs"/>
                        </a:rPr>
                        <a:t>Behavioral effects</a:t>
                      </a:r>
                      <a:endParaRPr lang="ar-EG" sz="2400" b="1" u="none" kern="1200" dirty="0">
                        <a:solidFill>
                          <a:srgbClr val="C00000"/>
                        </a:solidFill>
                        <a:latin typeface="Book Antiqua" panose="02040602050305030304" pitchFamily="18"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400" b="1" u="none" kern="1200" dirty="0">
                          <a:solidFill>
                            <a:srgbClr val="C00000"/>
                          </a:solidFill>
                          <a:latin typeface="Book Antiqua" panose="02040602050305030304" pitchFamily="18" charset="0"/>
                          <a:ea typeface="+mn-ea"/>
                          <a:cs typeface="+mn-cs"/>
                        </a:rPr>
                        <a:t>تأثيرات سلوكية</a:t>
                      </a:r>
                      <a:endParaRPr lang="en-US" sz="2400" b="1" u="none" kern="1200" dirty="0">
                        <a:solidFill>
                          <a:srgbClr val="C00000"/>
                        </a:solidFill>
                        <a:latin typeface="Book Antiqua" panose="02040602050305030304" pitchFamily="18" charset="0"/>
                        <a:ea typeface="+mn-ea"/>
                        <a:cs typeface="+mn-cs"/>
                      </a:endParaRPr>
                    </a:p>
                  </a:txBody>
                  <a:tcPr/>
                </a:tc>
                <a:extLst>
                  <a:ext uri="{0D108BD9-81ED-4DB2-BD59-A6C34878D82A}">
                    <a16:rowId xmlns:a16="http://schemas.microsoft.com/office/drawing/2014/main" val="2528808177"/>
                  </a:ext>
                </a:extLst>
              </a:tr>
              <a:tr h="1371600">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dirty="0">
                          <a:latin typeface="Book Antiqua" panose="02040602050305030304" pitchFamily="18" charset="0"/>
                        </a:rPr>
                        <a:t>The consequences take place in the receiver’s intelligence due to</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dirty="0">
                          <a:latin typeface="Book Antiqua" panose="02040602050305030304" pitchFamily="18" charset="0"/>
                        </a:rPr>
                        <a:t>communication.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The consequences occurred in the emotions of the person/s due to</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communication.</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The change in the receiver’s behavior or actions due to communication.</a:t>
                      </a:r>
                    </a:p>
                  </a:txBody>
                  <a:tcPr/>
                </a:tc>
                <a:extLst>
                  <a:ext uri="{0D108BD9-81ED-4DB2-BD59-A6C34878D82A}">
                    <a16:rowId xmlns:a16="http://schemas.microsoft.com/office/drawing/2014/main" val="3466679799"/>
                  </a:ext>
                </a:extLst>
              </a:tr>
              <a:tr h="904688">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solidFill>
                            <a:schemeClr val="accent1">
                              <a:lumMod val="75000"/>
                            </a:schemeClr>
                          </a:solidFill>
                          <a:latin typeface="Book Antiqua" panose="02040602050305030304" pitchFamily="18" charset="0"/>
                        </a:rPr>
                        <a:t>Example : Knowledge acquisition</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Compassion</a:t>
                      </a:r>
                      <a:r>
                        <a:rPr lang="ar-EG" sz="1800" b="1" dirty="0">
                          <a:solidFill>
                            <a:schemeClr val="accent1">
                              <a:lumMod val="75000"/>
                            </a:schemeClr>
                          </a:solidFill>
                          <a:latin typeface="Book Antiqua" panose="02040602050305030304" pitchFamily="18" charset="0"/>
                        </a:rPr>
                        <a:t> تعاطف </a:t>
                      </a:r>
                      <a:r>
                        <a:rPr lang="en-US" sz="1800" b="1" dirty="0">
                          <a:solidFill>
                            <a:schemeClr val="accent1">
                              <a:lumMod val="75000"/>
                            </a:schemeClr>
                          </a:solidFill>
                          <a:latin typeface="Book Antiqua" panose="02040602050305030304" pitchFamily="18" charset="0"/>
                        </a:rPr>
                        <a:t>, love etc.</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Political campaign and change in people’s voting behavior or purchasing new</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solidFill>
                            <a:schemeClr val="accent1">
                              <a:lumMod val="75000"/>
                            </a:schemeClr>
                          </a:solidFill>
                          <a:latin typeface="Book Antiqua" panose="02040602050305030304" pitchFamily="18" charset="0"/>
                        </a:rPr>
                        <a:t>products inspired by the advertisements.</a:t>
                      </a:r>
                    </a:p>
                  </a:txBody>
                  <a:tcPr/>
                </a:tc>
                <a:extLst>
                  <a:ext uri="{0D108BD9-81ED-4DB2-BD59-A6C34878D82A}">
                    <a16:rowId xmlns:a16="http://schemas.microsoft.com/office/drawing/2014/main" val="948668087"/>
                  </a:ext>
                </a:extLst>
              </a:tr>
            </a:tbl>
          </a:graphicData>
        </a:graphic>
      </p:graphicFrame>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Tree>
    <p:extLst>
      <p:ext uri="{BB962C8B-B14F-4D97-AF65-F5344CB8AC3E}">
        <p14:creationId xmlns:p14="http://schemas.microsoft.com/office/powerpoint/2010/main" val="5388880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459418"/>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W4 – Lecture 3</a:t>
            </a:r>
          </a:p>
        </p:txBody>
      </p:sp>
    </p:spTree>
    <p:extLst>
      <p:ext uri="{BB962C8B-B14F-4D97-AF65-F5344CB8AC3E}">
        <p14:creationId xmlns:p14="http://schemas.microsoft.com/office/powerpoint/2010/main" val="6978824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9865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Trait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09306" y="1259569"/>
            <a:ext cx="10859141" cy="4600042"/>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Theories that </a:t>
            </a:r>
            <a:r>
              <a:rPr lang="en-US" sz="2200" b="1" dirty="0">
                <a:solidFill>
                  <a:srgbClr val="FF0000"/>
                </a:solidFill>
                <a:latin typeface="Tajawal ExtraBold" panose="00000800000000000000" pitchFamily="2" charset="-78"/>
                <a:cs typeface="Tajawal ExtraBold" panose="00000800000000000000" pitchFamily="2" charset="-78"/>
              </a:rPr>
              <a:t>sought personality, social, physical or intellectual traits </a:t>
            </a:r>
            <a:r>
              <a:rPr lang="en-US" sz="2200" b="1" dirty="0">
                <a:solidFill>
                  <a:srgbClr val="0A1F61"/>
                </a:solidFill>
                <a:latin typeface="Tajawal ExtraBold" panose="00000800000000000000" pitchFamily="2" charset="-78"/>
                <a:cs typeface="Tajawal ExtraBold" panose="00000800000000000000" pitchFamily="2" charset="-78"/>
              </a:rPr>
              <a:t>and differentiated leaders from non-leaders.</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 tend to be described as: </a:t>
            </a:r>
            <a:r>
              <a:rPr lang="en-US" sz="2200" b="1" dirty="0">
                <a:solidFill>
                  <a:srgbClr val="FF0000"/>
                </a:solidFill>
                <a:latin typeface="Tajawal ExtraBold" panose="00000800000000000000" pitchFamily="2" charset="-78"/>
                <a:cs typeface="Tajawal ExtraBold" panose="00000800000000000000" pitchFamily="2" charset="-78"/>
              </a:rPr>
              <a:t>confident, iron-willed, determined &amp; decisive</a:t>
            </a:r>
            <a:r>
              <a:rPr lang="en-US" sz="2200" b="1" dirty="0">
                <a:solidFill>
                  <a:srgbClr val="0A1F61"/>
                </a:solidFill>
                <a:latin typeface="Tajawal ExtraBold" panose="00000800000000000000" pitchFamily="2" charset="-78"/>
                <a:cs typeface="Tajawal ExtraBold" panose="00000800000000000000" pitchFamily="2" charset="-78"/>
              </a:rPr>
              <a:t> (Margaret Thatcher, </a:t>
            </a:r>
            <a:r>
              <a:rPr lang="en-US" sz="2200" b="1" dirty="0" err="1">
                <a:solidFill>
                  <a:srgbClr val="0A1F61"/>
                </a:solidFill>
                <a:latin typeface="Tajawal ExtraBold" panose="00000800000000000000" pitchFamily="2" charset="-78"/>
                <a:cs typeface="Tajawal ExtraBold" panose="00000800000000000000" pitchFamily="2" charset="-78"/>
              </a:rPr>
              <a:t>Mandella</a:t>
            </a:r>
            <a:r>
              <a:rPr lang="en-US" sz="2200" b="1" dirty="0">
                <a:solidFill>
                  <a:srgbClr val="0A1F61"/>
                </a:solidFill>
                <a:latin typeface="Tajawal ExtraBold" panose="00000800000000000000" pitchFamily="2" charset="-78"/>
                <a:cs typeface="Tajawal ExtraBold" panose="00000800000000000000" pitchFamily="2" charset="-78"/>
              </a:rPr>
              <a:t>, Sadat). Whom else??</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Other terms used include: Charismatic, Enthusiastic &amp; Courageous</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Research failed to show consistent attributes that differentiated LEADERS from NON LEADERS</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However, </a:t>
            </a:r>
            <a:r>
              <a:rPr lang="en-US" sz="2200" b="1" dirty="0">
                <a:solidFill>
                  <a:srgbClr val="FF0000"/>
                </a:solidFill>
                <a:latin typeface="Tajawal ExtraBold" panose="00000800000000000000" pitchFamily="2" charset="-78"/>
                <a:cs typeface="Tajawal ExtraBold" panose="00000800000000000000" pitchFamily="2" charset="-78"/>
              </a:rPr>
              <a:t>research</a:t>
            </a:r>
            <a:r>
              <a:rPr lang="en-US" sz="2200" b="1" dirty="0">
                <a:solidFill>
                  <a:srgbClr val="0A1F61"/>
                </a:solidFill>
                <a:latin typeface="Tajawal ExtraBold" panose="00000800000000000000" pitchFamily="2" charset="-78"/>
                <a:cs typeface="Tajawal ExtraBold" panose="00000800000000000000" pitchFamily="2" charset="-78"/>
              </a:rPr>
              <a:t> was successful in </a:t>
            </a:r>
            <a:r>
              <a:rPr lang="en-US" sz="2200" b="1" dirty="0">
                <a:solidFill>
                  <a:srgbClr val="FF0000"/>
                </a:solidFill>
                <a:latin typeface="Tajawal ExtraBold" panose="00000800000000000000" pitchFamily="2" charset="-78"/>
                <a:cs typeface="Tajawal ExtraBold" panose="00000800000000000000" pitchFamily="2" charset="-78"/>
              </a:rPr>
              <a:t>identifying traits </a:t>
            </a:r>
            <a:r>
              <a:rPr lang="en-US" sz="2200" b="1" dirty="0">
                <a:solidFill>
                  <a:srgbClr val="0A1F61"/>
                </a:solidFill>
                <a:latin typeface="Tajawal ExtraBold" panose="00000800000000000000" pitchFamily="2" charset="-78"/>
                <a:cs typeface="Tajawal ExtraBold" panose="00000800000000000000" pitchFamily="2" charset="-78"/>
              </a:rPr>
              <a:t>that were </a:t>
            </a:r>
            <a:r>
              <a:rPr lang="en-US" sz="2200" b="1" dirty="0">
                <a:solidFill>
                  <a:srgbClr val="FF0000"/>
                </a:solidFill>
                <a:latin typeface="Tajawal ExtraBold" panose="00000800000000000000" pitchFamily="2" charset="-78"/>
                <a:cs typeface="Tajawal ExtraBold" panose="00000800000000000000" pitchFamily="2" charset="-78"/>
              </a:rPr>
              <a:t>CONSISTENTLY ASSOCIATED WITH LEADERS</a:t>
            </a:r>
            <a:r>
              <a:rPr lang="en-US" sz="2200" b="1" dirty="0">
                <a:solidFill>
                  <a:srgbClr val="0A1F61"/>
                </a:solidFill>
                <a:latin typeface="Tajawal ExtraBold" panose="00000800000000000000" pitchFamily="2" charset="-78"/>
                <a:cs typeface="Tajawal ExtraBold" panose="00000800000000000000" pitchFamily="2" charset="-78"/>
              </a:rPr>
              <a:t>.</a:t>
            </a:r>
          </a:p>
        </p:txBody>
      </p:sp>
      <p:sp>
        <p:nvSpPr>
          <p:cNvPr id="10" name="Rectangle 9">
            <a:extLst>
              <a:ext uri="{FF2B5EF4-FFF2-40B4-BE49-F238E27FC236}">
                <a16:creationId xmlns:a16="http://schemas.microsoft.com/office/drawing/2014/main" id="{6DC0F7FE-4D78-DDE8-AE69-AB4B5F1D23B4}"/>
              </a:ext>
            </a:extLst>
          </p:cNvPr>
          <p:cNvSpPr/>
          <p:nvPr/>
        </p:nvSpPr>
        <p:spPr>
          <a:xfrm>
            <a:off x="9468082" y="523605"/>
            <a:ext cx="2257348" cy="646331"/>
          </a:xfrm>
          <a:prstGeom prst="rect">
            <a:avLst/>
          </a:prstGeom>
          <a:noFill/>
        </p:spPr>
        <p:txBody>
          <a:bodyPr wrap="none" lIns="91440" tIns="45720" rIns="91440" bIns="45720">
            <a:spAutoFit/>
          </a:bodyPr>
          <a:lstStyle/>
          <a:p>
            <a:pPr algn="ctr"/>
            <a:r>
              <a:rPr lang="ar-EG" sz="3600" dirty="0">
                <a:ln w="0"/>
                <a:solidFill>
                  <a:srgbClr val="FF0000"/>
                </a:solidFill>
                <a:effectLst>
                  <a:outerShdw blurRad="38100" dist="19050" dir="2700000" algn="tl" rotWithShape="0">
                    <a:schemeClr val="dk1">
                      <a:alpha val="40000"/>
                    </a:schemeClr>
                  </a:outerShdw>
                </a:effectLst>
              </a:rPr>
              <a:t>نظرية السمات</a:t>
            </a:r>
            <a:endParaRPr lang="en-US" sz="3600" b="0"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909968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9865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Trait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462156"/>
            <a:ext cx="10818985" cy="4194866"/>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6 Traits in which LEADERS Differ from Non-Leaders: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Ambition &amp; Energy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Desire to Lead</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Honesty &amp; Integrity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Self-Confidence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Intelligence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Job-Relevant Knowledge and more recently,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High self-monitors (high flexibility in adjusting their behavior in different situations)</a:t>
            </a:r>
          </a:p>
        </p:txBody>
      </p:sp>
      <p:pic>
        <p:nvPicPr>
          <p:cNvPr id="10" name="Picture 9" descr="Diagram&#10;&#10;Description automatically generated">
            <a:extLst>
              <a:ext uri="{FF2B5EF4-FFF2-40B4-BE49-F238E27FC236}">
                <a16:creationId xmlns:a16="http://schemas.microsoft.com/office/drawing/2014/main" id="{D06BD77B-A938-410B-3817-667388A056FE}"/>
              </a:ext>
            </a:extLst>
          </p:cNvPr>
          <p:cNvPicPr>
            <a:picLocks noChangeAspect="1"/>
          </p:cNvPicPr>
          <p:nvPr/>
        </p:nvPicPr>
        <p:blipFill rotWithShape="1">
          <a:blip r:embed="rId6" cstate="print">
            <a:duotone>
              <a:schemeClr val="accent2">
                <a:shade val="45000"/>
                <a:satMod val="135000"/>
              </a:schemeClr>
              <a:prstClr val="white"/>
            </a:duotone>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rcRect b="5380"/>
          <a:stretch/>
        </p:blipFill>
        <p:spPr>
          <a:xfrm>
            <a:off x="8098400" y="2005646"/>
            <a:ext cx="3974275" cy="2506977"/>
          </a:xfrm>
          <a:prstGeom prst="rect">
            <a:avLst/>
          </a:prstGeom>
        </p:spPr>
      </p:pic>
    </p:spTree>
    <p:extLst>
      <p:ext uri="{BB962C8B-B14F-4D97-AF65-F5344CB8AC3E}">
        <p14:creationId xmlns:p14="http://schemas.microsoft.com/office/powerpoint/2010/main" val="955069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7338" y="543490"/>
            <a:ext cx="647805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3. Behavioral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1" y="1241990"/>
            <a:ext cx="10491006" cy="5263107"/>
          </a:xfrm>
          <a:prstGeom prst="rect">
            <a:avLst/>
          </a:prstGeom>
          <a:noFill/>
        </p:spPr>
        <p:txBody>
          <a:bodyPr wrap="square" rtlCol="0">
            <a:spAutoFit/>
          </a:bodyPr>
          <a:lstStyle/>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type of leadership theory </a:t>
            </a:r>
            <a:r>
              <a:rPr lang="en-US" sz="2400" b="1" dirty="0">
                <a:solidFill>
                  <a:srgbClr val="FF0000"/>
                </a:solidFill>
                <a:latin typeface="Tajawal ExtraBold" panose="00000800000000000000" pitchFamily="2" charset="-78"/>
                <a:cs typeface="Tajawal ExtraBold" panose="00000800000000000000" pitchFamily="2" charset="-78"/>
              </a:rPr>
              <a:t>focuses on a leader’s actions </a:t>
            </a:r>
            <a:r>
              <a:rPr lang="en-US" sz="2400" b="1" dirty="0">
                <a:solidFill>
                  <a:srgbClr val="0A1F61"/>
                </a:solidFill>
                <a:latin typeface="Tajawal ExtraBold" panose="00000800000000000000" pitchFamily="2" charset="-78"/>
                <a:cs typeface="Tajawal ExtraBold" panose="00000800000000000000" pitchFamily="2" charset="-78"/>
              </a:rPr>
              <a:t>and </a:t>
            </a:r>
            <a:r>
              <a:rPr lang="en-US" sz="2400" b="1" dirty="0">
                <a:solidFill>
                  <a:srgbClr val="FF0000"/>
                </a:solidFill>
                <a:latin typeface="Tajawal ExtraBold" panose="00000800000000000000" pitchFamily="2" charset="-78"/>
                <a:cs typeface="Tajawal ExtraBold" panose="00000800000000000000" pitchFamily="2" charset="-78"/>
              </a:rPr>
              <a:t>behavior</a:t>
            </a:r>
            <a:r>
              <a:rPr lang="en-US" sz="2400" b="1" dirty="0">
                <a:solidFill>
                  <a:srgbClr val="0A1F61"/>
                </a:solidFill>
                <a:latin typeface="Tajawal ExtraBold" panose="00000800000000000000" pitchFamily="2" charset="-78"/>
                <a:cs typeface="Tajawal ExtraBold" panose="00000800000000000000" pitchFamily="2" charset="-78"/>
              </a:rPr>
              <a:t>, with very little emphasis on their qualities and traits. </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behavioral leadership theory, </a:t>
            </a:r>
            <a:r>
              <a:rPr lang="en-US" sz="2400" b="1" dirty="0">
                <a:solidFill>
                  <a:srgbClr val="FF0000"/>
                </a:solidFill>
                <a:latin typeface="Tajawal ExtraBold" panose="00000800000000000000" pitchFamily="2" charset="-78"/>
                <a:cs typeface="Tajawal ExtraBold" panose="00000800000000000000" pitchFamily="2" charset="-78"/>
              </a:rPr>
              <a:t>an effective leader has many acquired skills</a:t>
            </a:r>
            <a:r>
              <a:rPr lang="en-US" sz="2400" b="1" dirty="0">
                <a:solidFill>
                  <a:srgbClr val="0A1F61"/>
                </a:solidFill>
                <a:latin typeface="Tajawal ExtraBold" panose="00000800000000000000" pitchFamily="2" charset="-78"/>
                <a:cs typeface="Tajawal ExtraBold" panose="00000800000000000000" pitchFamily="2" charset="-78"/>
              </a:rPr>
              <a:t>. In addition to it, the theory also </a:t>
            </a:r>
            <a:r>
              <a:rPr lang="en-US" sz="2400" b="1" dirty="0">
                <a:solidFill>
                  <a:srgbClr val="FF0000"/>
                </a:solidFill>
                <a:latin typeface="Tajawal ExtraBold" panose="00000800000000000000" pitchFamily="2" charset="-78"/>
                <a:cs typeface="Tajawal ExtraBold" panose="00000800000000000000" pitchFamily="2" charset="-78"/>
              </a:rPr>
              <a:t>considers that an individual can learn skills to become a good leader</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 theories proposing that specific behaviors differentiate leaders from non-leaders.</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so, </a:t>
            </a:r>
            <a:r>
              <a:rPr lang="en-US" sz="2400" b="1" dirty="0">
                <a:solidFill>
                  <a:srgbClr val="FF0000"/>
                </a:solidFill>
                <a:latin typeface="Tajawal ExtraBold" panose="00000800000000000000" pitchFamily="2" charset="-78"/>
                <a:cs typeface="Tajawal ExtraBold" panose="00000800000000000000" pitchFamily="2" charset="-78"/>
              </a:rPr>
              <a:t>we could train non-leaders to become leaders</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These theories had some success in identifying consistent relationships between Leadership &amp; Group Performance.</a:t>
            </a:r>
          </a:p>
        </p:txBody>
      </p:sp>
      <p:sp>
        <p:nvSpPr>
          <p:cNvPr id="10" name="Rectangle 9">
            <a:extLst>
              <a:ext uri="{FF2B5EF4-FFF2-40B4-BE49-F238E27FC236}">
                <a16:creationId xmlns:a16="http://schemas.microsoft.com/office/drawing/2014/main" id="{BAF19E6B-0879-3B31-142D-C23B73F2FB90}"/>
              </a:ext>
            </a:extLst>
          </p:cNvPr>
          <p:cNvSpPr/>
          <p:nvPr/>
        </p:nvSpPr>
        <p:spPr>
          <a:xfrm>
            <a:off x="9413054" y="523605"/>
            <a:ext cx="2581156" cy="646331"/>
          </a:xfrm>
          <a:prstGeom prst="rect">
            <a:avLst/>
          </a:prstGeom>
          <a:noFill/>
        </p:spPr>
        <p:txBody>
          <a:bodyPr wrap="none" lIns="91440" tIns="45720" rIns="91440" bIns="45720">
            <a:spAutoFit/>
          </a:bodyPr>
          <a:lstStyle/>
          <a:p>
            <a:pPr algn="ctr"/>
            <a:r>
              <a:rPr lang="ar-EG" sz="3600" dirty="0">
                <a:ln w="0"/>
                <a:solidFill>
                  <a:srgbClr val="FF0000"/>
                </a:solidFill>
                <a:effectLst>
                  <a:outerShdw blurRad="38100" dist="19050" dir="2700000" algn="tl" rotWithShape="0">
                    <a:schemeClr val="dk1">
                      <a:alpha val="40000"/>
                    </a:schemeClr>
                  </a:outerShdw>
                </a:effectLst>
              </a:rPr>
              <a:t>النظرية السلوكية</a:t>
            </a:r>
            <a:endParaRPr lang="en-US" sz="3600" b="0"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912080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7338" y="543490"/>
            <a:ext cx="647805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3. Behavioral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96F5FBF7-F4A2-244C-8E41-2B038B28B8D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10253" y="1434977"/>
            <a:ext cx="8484648" cy="4433913"/>
          </a:xfrm>
          <a:prstGeom prst="rect">
            <a:avLst/>
          </a:prstGeom>
        </p:spPr>
      </p:pic>
      <p:pic>
        <p:nvPicPr>
          <p:cNvPr id="13" name="Picture 12" descr="Text&#10;&#10;Description automatically generated with medium confidence">
            <a:extLst>
              <a:ext uri="{FF2B5EF4-FFF2-40B4-BE49-F238E27FC236}">
                <a16:creationId xmlns:a16="http://schemas.microsoft.com/office/drawing/2014/main" id="{6B73C1AE-328B-68CB-AEE5-EF2087797BCF}"/>
              </a:ext>
            </a:extLst>
          </p:cNvPr>
          <p:cNvPicPr>
            <a:picLocks noChangeAspect="1"/>
          </p:cNvPicPr>
          <p:nvPr/>
        </p:nvPicPr>
        <p:blipFill rotWithShape="1">
          <a:blip r:embed="rId7">
            <a:extLst>
              <a:ext uri="{BEBA8EAE-BF5A-486C-A8C5-ECC9F3942E4B}">
                <a14:imgProps xmlns:a14="http://schemas.microsoft.com/office/drawing/2010/main">
                  <a14:imgLayer r:embed="rId8">
                    <a14:imgEffect>
                      <a14:sharpenSoften amount="50000"/>
                    </a14:imgEffect>
                    <a14:imgEffect>
                      <a14:saturation sat="400000"/>
                    </a14:imgEffect>
                  </a14:imgLayer>
                </a14:imgProps>
              </a:ext>
              <a:ext uri="{28A0092B-C50C-407E-A947-70E740481C1C}">
                <a14:useLocalDpi xmlns:a14="http://schemas.microsoft.com/office/drawing/2010/main" val="0"/>
              </a:ext>
            </a:extLst>
          </a:blip>
          <a:srcRect l="2969" t="14378" r="25539" b="4259"/>
          <a:stretch/>
        </p:blipFill>
        <p:spPr>
          <a:xfrm>
            <a:off x="197099" y="1748574"/>
            <a:ext cx="3146961" cy="2014549"/>
          </a:xfrm>
          <a:prstGeom prst="rect">
            <a:avLst/>
          </a:prstGeom>
        </p:spPr>
      </p:pic>
      <p:pic>
        <p:nvPicPr>
          <p:cNvPr id="15" name="Picture 14" descr="A picture containing text, nature&#10;&#10;Description automatically generated">
            <a:extLst>
              <a:ext uri="{FF2B5EF4-FFF2-40B4-BE49-F238E27FC236}">
                <a16:creationId xmlns:a16="http://schemas.microsoft.com/office/drawing/2014/main" id="{949C4AB7-5F0F-9AEE-0543-DF695C7F15CC}"/>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1140" t="20925" r="22057" b="20924"/>
          <a:stretch/>
        </p:blipFill>
        <p:spPr>
          <a:xfrm>
            <a:off x="293192" y="3763123"/>
            <a:ext cx="2947020" cy="1697039"/>
          </a:xfrm>
          <a:prstGeom prst="rect">
            <a:avLst/>
          </a:prstGeom>
        </p:spPr>
      </p:pic>
      <p:sp>
        <p:nvSpPr>
          <p:cNvPr id="9" name="Rectangle 8">
            <a:extLst>
              <a:ext uri="{FF2B5EF4-FFF2-40B4-BE49-F238E27FC236}">
                <a16:creationId xmlns:a16="http://schemas.microsoft.com/office/drawing/2014/main" id="{C5BC42A5-2ED7-9B9C-65DD-8149B280B6B5}"/>
              </a:ext>
            </a:extLst>
          </p:cNvPr>
          <p:cNvSpPr/>
          <p:nvPr/>
        </p:nvSpPr>
        <p:spPr>
          <a:xfrm>
            <a:off x="9413054" y="523605"/>
            <a:ext cx="2581156" cy="646331"/>
          </a:xfrm>
          <a:prstGeom prst="rect">
            <a:avLst/>
          </a:prstGeom>
          <a:noFill/>
        </p:spPr>
        <p:txBody>
          <a:bodyPr wrap="none" lIns="91440" tIns="45720" rIns="91440" bIns="45720">
            <a:spAutoFit/>
          </a:bodyPr>
          <a:lstStyle/>
          <a:p>
            <a:pPr algn="ctr"/>
            <a:r>
              <a:rPr lang="ar-EG" sz="3600" dirty="0">
                <a:ln w="0"/>
                <a:solidFill>
                  <a:srgbClr val="FF0000"/>
                </a:solidFill>
                <a:effectLst>
                  <a:outerShdw blurRad="38100" dist="19050" dir="2700000" algn="tl" rotWithShape="0">
                    <a:schemeClr val="dk1">
                      <a:alpha val="40000"/>
                    </a:schemeClr>
                  </a:outerShdw>
                </a:effectLst>
              </a:rPr>
              <a:t>النظرية السلوكية</a:t>
            </a:r>
            <a:endParaRPr lang="en-US" sz="3600" b="0"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487974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6775" y="558878"/>
            <a:ext cx="7233134"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561115" cy="4984185"/>
          </a:xfrm>
          <a:prstGeom prst="rect">
            <a:avLst/>
          </a:prstGeom>
          <a:noFill/>
        </p:spPr>
        <p:txBody>
          <a:bodyPr wrap="square" rtlCol="0">
            <a:spAutoFit/>
          </a:bodyPr>
          <a:lstStyle/>
          <a:p>
            <a:pPr marL="517525"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A different view, popularized by James MacGregor Burns, contrasts two styles of leadership: transactional and transformational.</a:t>
            </a:r>
          </a:p>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Transactional Leader</a:t>
            </a:r>
            <a:r>
              <a:rPr lang="en-US" sz="2400" b="1" dirty="0">
                <a:solidFill>
                  <a:srgbClr val="0A1F61"/>
                </a:solidFill>
                <a:latin typeface="Tajawal ExtraBold" panose="00000800000000000000" pitchFamily="2" charset="-78"/>
                <a:cs typeface="Tajawal ExtraBold" panose="00000800000000000000" pitchFamily="2" charset="-78"/>
              </a:rPr>
              <a:t>: One who </a:t>
            </a:r>
            <a:r>
              <a:rPr lang="en-US" sz="2400" b="1" dirty="0">
                <a:solidFill>
                  <a:srgbClr val="FF0000"/>
                </a:solidFill>
                <a:latin typeface="Tajawal ExtraBold" panose="00000800000000000000" pitchFamily="2" charset="-78"/>
                <a:cs typeface="Tajawal ExtraBold" panose="00000800000000000000" pitchFamily="2" charset="-78"/>
              </a:rPr>
              <a:t>guides or motivates </a:t>
            </a:r>
            <a:r>
              <a:rPr lang="en-US" sz="2400" b="1" dirty="0">
                <a:solidFill>
                  <a:srgbClr val="0A1F61"/>
                </a:solidFill>
                <a:latin typeface="Tajawal ExtraBold" panose="00000800000000000000" pitchFamily="2" charset="-78"/>
                <a:cs typeface="Tajawal ExtraBold" panose="00000800000000000000" pitchFamily="2" charset="-78"/>
              </a:rPr>
              <a:t>their followers in the direction of established goals by </a:t>
            </a:r>
            <a:r>
              <a:rPr lang="en-US" sz="2400" b="1" dirty="0">
                <a:solidFill>
                  <a:srgbClr val="FF0000"/>
                </a:solidFill>
                <a:latin typeface="Tajawal ExtraBold" panose="00000800000000000000" pitchFamily="2" charset="-78"/>
                <a:cs typeface="Tajawal ExtraBold" panose="00000800000000000000" pitchFamily="2" charset="-78"/>
              </a:rPr>
              <a:t>clarifying role and task requirements</a:t>
            </a:r>
            <a:r>
              <a:rPr lang="en-US" sz="2400" b="1" dirty="0">
                <a:solidFill>
                  <a:srgbClr val="0A1F61"/>
                </a:solidFill>
                <a:latin typeface="Tajawal ExtraBold" panose="00000800000000000000" pitchFamily="2" charset="-78"/>
                <a:cs typeface="Tajawal ExtraBold" panose="00000800000000000000" pitchFamily="2" charset="-78"/>
              </a:rPr>
              <a:t>.</a:t>
            </a:r>
          </a:p>
          <a:p>
            <a:pPr marL="973138" lvl="1" indent="-403225"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Transactional leadership </a:t>
            </a:r>
            <a:r>
              <a:rPr lang="en-US" sz="2400" b="1" dirty="0">
                <a:solidFill>
                  <a:srgbClr val="0A1F61"/>
                </a:solidFill>
                <a:latin typeface="Tajawal ExtraBold" panose="00000800000000000000" pitchFamily="2" charset="-78"/>
                <a:cs typeface="Tajawal ExtraBold" panose="00000800000000000000" pitchFamily="2" charset="-78"/>
              </a:rPr>
              <a:t>views leadership as based on </a:t>
            </a:r>
            <a:r>
              <a:rPr lang="en-US" sz="2400" b="1" u="sng" dirty="0">
                <a:solidFill>
                  <a:srgbClr val="FF0000"/>
                </a:solidFill>
                <a:latin typeface="Tajawal ExtraBold" panose="00000800000000000000" pitchFamily="2" charset="-78"/>
                <a:cs typeface="Tajawal ExtraBold" panose="00000800000000000000" pitchFamily="2" charset="-78"/>
              </a:rPr>
              <a:t>transactions </a:t>
            </a:r>
            <a:r>
              <a:rPr lang="en-US" sz="2400" b="1" u="sng" dirty="0">
                <a:solidFill>
                  <a:srgbClr val="0A1F61"/>
                </a:solidFill>
                <a:latin typeface="Tajawal ExtraBold" panose="00000800000000000000" pitchFamily="2" charset="-78"/>
                <a:cs typeface="Tajawal ExtraBold" panose="00000800000000000000" pitchFamily="2" charset="-78"/>
              </a:rPr>
              <a:t>between </a:t>
            </a:r>
            <a:r>
              <a:rPr lang="en-US" sz="2400" b="1" u="sng" dirty="0">
                <a:solidFill>
                  <a:srgbClr val="FF0000"/>
                </a:solidFill>
                <a:latin typeface="Tajawal ExtraBold" panose="00000800000000000000" pitchFamily="2" charset="-78"/>
                <a:cs typeface="Tajawal ExtraBold" panose="00000800000000000000" pitchFamily="2" charset="-78"/>
              </a:rPr>
              <a:t>leader and followers</a:t>
            </a:r>
            <a:r>
              <a:rPr lang="en-US" sz="2400" b="1" dirty="0">
                <a:solidFill>
                  <a:srgbClr val="0A1F61"/>
                </a:solidFill>
                <a:latin typeface="Tajawal ExtraBold" panose="00000800000000000000" pitchFamily="2" charset="-78"/>
                <a:cs typeface="Tajawal ExtraBold" panose="00000800000000000000" pitchFamily="2" charset="-78"/>
              </a:rPr>
              <a:t>. Thus rewards, punishments, exchanges (economic, emotional, physical) and other such "transactions" are the basis of leadership. </a:t>
            </a:r>
          </a:p>
          <a:p>
            <a:pPr marL="1430338" lvl="2" indent="-403225" algn="just">
              <a:lnSpc>
                <a:spcPts val="3200"/>
              </a:lnSpc>
              <a:buFont typeface="Wingdings" panose="05000000000000000000" pitchFamily="2" charset="2"/>
              <a:buChar char="§"/>
            </a:pPr>
            <a:r>
              <a:rPr lang="en-US" sz="2400" b="1" i="1" dirty="0">
                <a:solidFill>
                  <a:srgbClr val="7030A0"/>
                </a:solidFill>
                <a:latin typeface="Tajawal ExtraBold" panose="00000800000000000000" pitchFamily="2" charset="-78"/>
                <a:cs typeface="Tajawal ExtraBold" panose="00000800000000000000" pitchFamily="2" charset="-78"/>
              </a:rPr>
              <a:t>An organization leads by paying you and telling you what you need to do; you respond by doing what you need to do efficiently and well, and the organization will prosper.</a:t>
            </a:r>
          </a:p>
        </p:txBody>
      </p:sp>
      <p:sp>
        <p:nvSpPr>
          <p:cNvPr id="10" name="Rectangle 9">
            <a:extLst>
              <a:ext uri="{FF2B5EF4-FFF2-40B4-BE49-F238E27FC236}">
                <a16:creationId xmlns:a16="http://schemas.microsoft.com/office/drawing/2014/main" id="{C6C4F09A-A2DE-8ED6-1525-CA5B0F7C5E2A}"/>
              </a:ext>
            </a:extLst>
          </p:cNvPr>
          <p:cNvSpPr/>
          <p:nvPr/>
        </p:nvSpPr>
        <p:spPr>
          <a:xfrm>
            <a:off x="9007154" y="97214"/>
            <a:ext cx="3225562" cy="954107"/>
          </a:xfrm>
          <a:prstGeom prst="rect">
            <a:avLst/>
          </a:prstGeom>
          <a:noFill/>
        </p:spPr>
        <p:txBody>
          <a:bodyPr wrap="none" lIns="91440" tIns="45720" rIns="91440" bIns="45720">
            <a:spAutoFit/>
          </a:bodyPr>
          <a:lstStyle/>
          <a:p>
            <a:pPr algn="ctr"/>
            <a:r>
              <a:rPr lang="ar-EG" sz="2800" dirty="0">
                <a:ln w="0"/>
                <a:solidFill>
                  <a:srgbClr val="FF0000"/>
                </a:solidFill>
                <a:effectLst>
                  <a:outerShdw blurRad="38100" dist="19050" dir="2700000" algn="tl" rotWithShape="0">
                    <a:schemeClr val="dk1">
                      <a:alpha val="40000"/>
                    </a:schemeClr>
                  </a:outerShdw>
                </a:effectLst>
              </a:rPr>
              <a:t>نظرية المعاملات/ التبادلية </a:t>
            </a:r>
          </a:p>
          <a:p>
            <a:pPr algn="ctr"/>
            <a:r>
              <a:rPr lang="ar-EG" sz="2800" dirty="0">
                <a:ln w="0"/>
                <a:solidFill>
                  <a:srgbClr val="FF0000"/>
                </a:solidFill>
                <a:effectLst>
                  <a:outerShdw blurRad="38100" dist="19050" dir="2700000" algn="tl" rotWithShape="0">
                    <a:schemeClr val="dk1">
                      <a:alpha val="40000"/>
                    </a:schemeClr>
                  </a:outerShdw>
                </a:effectLst>
              </a:rPr>
              <a:t>والتحولية</a:t>
            </a:r>
            <a:endParaRPr lang="en-US" sz="2800" b="0"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204771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7233134"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5067541"/>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Transformational Leader: </a:t>
            </a:r>
            <a:r>
              <a:rPr lang="en-US" sz="2400" b="1" dirty="0">
                <a:solidFill>
                  <a:srgbClr val="0A1F61"/>
                </a:solidFill>
                <a:latin typeface="Tajawal ExtraBold" panose="00000800000000000000" pitchFamily="2" charset="-78"/>
                <a:cs typeface="Tajawal ExtraBold" panose="00000800000000000000" pitchFamily="2" charset="-78"/>
              </a:rPr>
              <a:t>One who </a:t>
            </a:r>
            <a:r>
              <a:rPr lang="en-US" sz="2400" b="1" dirty="0">
                <a:solidFill>
                  <a:srgbClr val="FF0000"/>
                </a:solidFill>
                <a:latin typeface="Tajawal ExtraBold" panose="00000800000000000000" pitchFamily="2" charset="-78"/>
                <a:cs typeface="Tajawal ExtraBold" panose="00000800000000000000" pitchFamily="2" charset="-78"/>
              </a:rPr>
              <a:t>inspires followers </a:t>
            </a:r>
            <a:r>
              <a:rPr lang="en-US" sz="2400" b="1" dirty="0">
                <a:solidFill>
                  <a:srgbClr val="0A1F61"/>
                </a:solidFill>
                <a:latin typeface="Tajawal ExtraBold" panose="00000800000000000000" pitchFamily="2" charset="-78"/>
                <a:cs typeface="Tajawal ExtraBold" panose="00000800000000000000" pitchFamily="2" charset="-78"/>
              </a:rPr>
              <a:t>to transcend (go beyond) </a:t>
            </a:r>
            <a:r>
              <a:rPr lang="en-US" sz="2400" b="1" dirty="0">
                <a:solidFill>
                  <a:srgbClr val="FF0000"/>
                </a:solidFill>
                <a:latin typeface="Tajawal ExtraBold" panose="00000800000000000000" pitchFamily="2" charset="-78"/>
                <a:cs typeface="Tajawal ExtraBold" panose="00000800000000000000" pitchFamily="2" charset="-78"/>
              </a:rPr>
              <a:t>their own self-interests </a:t>
            </a:r>
            <a:r>
              <a:rPr lang="en-US" sz="2400" b="1" dirty="0">
                <a:solidFill>
                  <a:srgbClr val="0A1F61"/>
                </a:solidFill>
                <a:latin typeface="Tajawal ExtraBold" panose="00000800000000000000" pitchFamily="2" charset="-78"/>
                <a:cs typeface="Tajawal ExtraBold" panose="00000800000000000000" pitchFamily="2" charset="-78"/>
              </a:rPr>
              <a:t>for the good of the organization, provide personal consideration and intellectual stimulation, and who possess charisma (heroic or extraordinary leadership abilities observed by the followers).</a:t>
            </a:r>
          </a:p>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Transformational leadership </a:t>
            </a:r>
            <a:r>
              <a:rPr lang="en-US" sz="2400" b="1" dirty="0">
                <a:solidFill>
                  <a:srgbClr val="0A1F61"/>
                </a:solidFill>
                <a:latin typeface="Tajawal ExtraBold" panose="00000800000000000000" pitchFamily="2" charset="-78"/>
                <a:cs typeface="Tajawal ExtraBold" panose="00000800000000000000" pitchFamily="2" charset="-78"/>
              </a:rPr>
              <a:t>sees a true leader as one who can distill the values and hopes and needs of followers into a vision, and then encourage and empower followers to pursue that vision. </a:t>
            </a:r>
          </a:p>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 transactional leader </a:t>
            </a:r>
            <a:r>
              <a:rPr lang="en-US" sz="2400" b="1" dirty="0">
                <a:solidFill>
                  <a:srgbClr val="0A1F61"/>
                </a:solidFill>
                <a:latin typeface="Tajawal ExtraBold" panose="00000800000000000000" pitchFamily="2" charset="-78"/>
                <a:cs typeface="Tajawal ExtraBold" panose="00000800000000000000" pitchFamily="2" charset="-78"/>
              </a:rPr>
              <a:t>thinks of improvement or development as doing the same thing better: an organization that reaches more people, a company that makes more money. </a:t>
            </a:r>
          </a:p>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 transformational leader </a:t>
            </a:r>
            <a:r>
              <a:rPr lang="en-US" sz="2400" b="1" dirty="0">
                <a:solidFill>
                  <a:srgbClr val="0A1F61"/>
                </a:solidFill>
                <a:latin typeface="Tajawal ExtraBold" panose="00000800000000000000" pitchFamily="2" charset="-78"/>
                <a:cs typeface="Tajawal ExtraBold" panose="00000800000000000000" pitchFamily="2" charset="-78"/>
              </a:rPr>
              <a:t>thinks about changing the world, even if only on a small scale.</a:t>
            </a:r>
          </a:p>
        </p:txBody>
      </p:sp>
    </p:spTree>
    <p:extLst>
      <p:ext uri="{BB962C8B-B14F-4D97-AF65-F5344CB8AC3E}">
        <p14:creationId xmlns:p14="http://schemas.microsoft.com/office/powerpoint/2010/main" val="3503691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7233134"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Timeline&#10;&#10;Description automatically generated">
            <a:extLst>
              <a:ext uri="{FF2B5EF4-FFF2-40B4-BE49-F238E27FC236}">
                <a16:creationId xmlns:a16="http://schemas.microsoft.com/office/drawing/2014/main" id="{9A53279A-1DD2-C5FD-2932-088A7460E84D}"/>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tretch>
            <a:fillRect/>
          </a:stretch>
        </p:blipFill>
        <p:spPr>
          <a:xfrm>
            <a:off x="2230733" y="1365923"/>
            <a:ext cx="8992289" cy="4877174"/>
          </a:xfrm>
          <a:prstGeom prst="rect">
            <a:avLst/>
          </a:prstGeom>
        </p:spPr>
      </p:pic>
      <mc:AlternateContent xmlns:mc="http://schemas.openxmlformats.org/markup-compatibility/2006" xmlns:p14="http://schemas.microsoft.com/office/powerpoint/2010/main">
        <mc:Choice Requires="p14">
          <p:contentPart p14:bwMode="auto" r:id="rId8">
            <p14:nvContentPartPr>
              <p14:cNvPr id="12" name="Ink 11">
                <a:extLst>
                  <a:ext uri="{FF2B5EF4-FFF2-40B4-BE49-F238E27FC236}">
                    <a16:creationId xmlns:a16="http://schemas.microsoft.com/office/drawing/2014/main" id="{317EB59F-79A4-3982-84CA-0655D36563D4}"/>
                  </a:ext>
                </a:extLst>
              </p14:cNvPr>
              <p14:cNvContentPartPr/>
              <p14:nvPr/>
            </p14:nvContentPartPr>
            <p14:xfrm>
              <a:off x="9606782" y="4001456"/>
              <a:ext cx="1671840" cy="48600"/>
            </p14:xfrm>
          </p:contentPart>
        </mc:Choice>
        <mc:Fallback xmlns="">
          <p:pic>
            <p:nvPicPr>
              <p:cNvPr id="12" name="Ink 11">
                <a:extLst>
                  <a:ext uri="{FF2B5EF4-FFF2-40B4-BE49-F238E27FC236}">
                    <a16:creationId xmlns:a16="http://schemas.microsoft.com/office/drawing/2014/main" id="{317EB59F-79A4-3982-84CA-0655D36563D4}"/>
                  </a:ext>
                </a:extLst>
              </p:cNvPr>
              <p:cNvPicPr/>
              <p:nvPr/>
            </p:nvPicPr>
            <p:blipFill>
              <a:blip r:embed="rId11"/>
              <a:stretch>
                <a:fillRect/>
              </a:stretch>
            </p:blipFill>
            <p:spPr>
              <a:xfrm>
                <a:off x="9597782" y="3992816"/>
                <a:ext cx="1689480" cy="6624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3" name="Ink 12">
                <a:extLst>
                  <a:ext uri="{FF2B5EF4-FFF2-40B4-BE49-F238E27FC236}">
                    <a16:creationId xmlns:a16="http://schemas.microsoft.com/office/drawing/2014/main" id="{A126104A-AF78-7783-A380-4D90A2AB01D2}"/>
                  </a:ext>
                </a:extLst>
              </p14:cNvPr>
              <p14:cNvContentPartPr/>
              <p14:nvPr/>
            </p14:nvContentPartPr>
            <p14:xfrm>
              <a:off x="9604262" y="3894536"/>
              <a:ext cx="1285920" cy="258840"/>
            </p14:xfrm>
          </p:contentPart>
        </mc:Choice>
        <mc:Fallback xmlns="">
          <p:pic>
            <p:nvPicPr>
              <p:cNvPr id="13" name="Ink 12">
                <a:extLst>
                  <a:ext uri="{FF2B5EF4-FFF2-40B4-BE49-F238E27FC236}">
                    <a16:creationId xmlns:a16="http://schemas.microsoft.com/office/drawing/2014/main" id="{A126104A-AF78-7783-A380-4D90A2AB01D2}"/>
                  </a:ext>
                </a:extLst>
              </p:cNvPr>
              <p:cNvPicPr/>
              <p:nvPr/>
            </p:nvPicPr>
            <p:blipFill>
              <a:blip r:embed="rId13"/>
              <a:stretch>
                <a:fillRect/>
              </a:stretch>
            </p:blipFill>
            <p:spPr>
              <a:xfrm>
                <a:off x="9541262" y="3831536"/>
                <a:ext cx="1411560" cy="38448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4" name="Ink 13">
                <a:extLst>
                  <a:ext uri="{FF2B5EF4-FFF2-40B4-BE49-F238E27FC236}">
                    <a16:creationId xmlns:a16="http://schemas.microsoft.com/office/drawing/2014/main" id="{0F948F0F-4F3B-0253-F59E-820DA40468E5}"/>
                  </a:ext>
                </a:extLst>
              </p14:cNvPr>
              <p14:cNvContentPartPr/>
              <p14:nvPr/>
            </p14:nvContentPartPr>
            <p14:xfrm>
              <a:off x="9672302" y="3993896"/>
              <a:ext cx="1339200" cy="164160"/>
            </p14:xfrm>
          </p:contentPart>
        </mc:Choice>
        <mc:Fallback xmlns="">
          <p:pic>
            <p:nvPicPr>
              <p:cNvPr id="14" name="Ink 13">
                <a:extLst>
                  <a:ext uri="{FF2B5EF4-FFF2-40B4-BE49-F238E27FC236}">
                    <a16:creationId xmlns:a16="http://schemas.microsoft.com/office/drawing/2014/main" id="{0F948F0F-4F3B-0253-F59E-820DA40468E5}"/>
                  </a:ext>
                </a:extLst>
              </p:cNvPr>
              <p:cNvPicPr/>
              <p:nvPr/>
            </p:nvPicPr>
            <p:blipFill>
              <a:blip r:embed="rId15"/>
              <a:stretch>
                <a:fillRect/>
              </a:stretch>
            </p:blipFill>
            <p:spPr>
              <a:xfrm>
                <a:off x="9609662" y="3930896"/>
                <a:ext cx="1464840" cy="2898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5" name="Ink 14">
                <a:extLst>
                  <a:ext uri="{FF2B5EF4-FFF2-40B4-BE49-F238E27FC236}">
                    <a16:creationId xmlns:a16="http://schemas.microsoft.com/office/drawing/2014/main" id="{6ADC5498-2B45-EBA4-A3AB-4E2FE35E523F}"/>
                  </a:ext>
                </a:extLst>
              </p14:cNvPr>
              <p14:cNvContentPartPr/>
              <p14:nvPr/>
            </p14:nvContentPartPr>
            <p14:xfrm>
              <a:off x="9496982" y="3749456"/>
              <a:ext cx="1554120" cy="586440"/>
            </p14:xfrm>
          </p:contentPart>
        </mc:Choice>
        <mc:Fallback xmlns="">
          <p:pic>
            <p:nvPicPr>
              <p:cNvPr id="15" name="Ink 14">
                <a:extLst>
                  <a:ext uri="{FF2B5EF4-FFF2-40B4-BE49-F238E27FC236}">
                    <a16:creationId xmlns:a16="http://schemas.microsoft.com/office/drawing/2014/main" id="{6ADC5498-2B45-EBA4-A3AB-4E2FE35E523F}"/>
                  </a:ext>
                </a:extLst>
              </p:cNvPr>
              <p:cNvPicPr/>
              <p:nvPr/>
            </p:nvPicPr>
            <p:blipFill>
              <a:blip r:embed="rId17"/>
              <a:stretch>
                <a:fillRect/>
              </a:stretch>
            </p:blipFill>
            <p:spPr>
              <a:xfrm>
                <a:off x="9433982" y="3686456"/>
                <a:ext cx="1679760" cy="712080"/>
              </a:xfrm>
              <a:prstGeom prst="rect">
                <a:avLst/>
              </a:prstGeom>
            </p:spPr>
          </p:pic>
        </mc:Fallback>
      </mc:AlternateContent>
    </p:spTree>
    <p:extLst>
      <p:ext uri="{BB962C8B-B14F-4D97-AF65-F5344CB8AC3E}">
        <p14:creationId xmlns:p14="http://schemas.microsoft.com/office/powerpoint/2010/main" val="3775461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538247"/>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pSp>
        <p:nvGrpSpPr>
          <p:cNvPr id="10" name="Group 9">
            <a:extLst>
              <a:ext uri="{FF2B5EF4-FFF2-40B4-BE49-F238E27FC236}">
                <a16:creationId xmlns:a16="http://schemas.microsoft.com/office/drawing/2014/main" id="{C07CC63E-D883-D01C-E2BD-F835E08EA75B}"/>
              </a:ext>
            </a:extLst>
          </p:cNvPr>
          <p:cNvGrpSpPr/>
          <p:nvPr/>
        </p:nvGrpSpPr>
        <p:grpSpPr>
          <a:xfrm>
            <a:off x="7352403" y="3179742"/>
            <a:ext cx="4839597" cy="3469228"/>
            <a:chOff x="4623454" y="2624447"/>
            <a:chExt cx="6312143" cy="4098620"/>
          </a:xfrm>
        </p:grpSpPr>
        <p:pic>
          <p:nvPicPr>
            <p:cNvPr id="11" name="Picture 10" descr="Chart, funnel chart&#10;&#10;Description automatically generated">
              <a:extLst>
                <a:ext uri="{FF2B5EF4-FFF2-40B4-BE49-F238E27FC236}">
                  <a16:creationId xmlns:a16="http://schemas.microsoft.com/office/drawing/2014/main" id="{9341B286-3BF2-4D39-4B69-34736DBA33DA}"/>
                </a:ext>
              </a:extLst>
            </p:cNvPr>
            <p:cNvPicPr>
              <a:picLocks noChangeAspect="1"/>
            </p:cNvPicPr>
            <p:nvPr/>
          </p:nvPicPr>
          <p:blipFill rotWithShape="1">
            <a:blip r:embed="rId6">
              <a:extLst>
                <a:ext uri="{BEBA8EAE-BF5A-486C-A8C5-ECC9F3942E4B}">
                  <a14:imgProps xmlns:a14="http://schemas.microsoft.com/office/drawing/2010/main">
                    <a14:imgLayer r:embed="rId7">
                      <a14:imgEffect>
                        <a14:sharpenSoften amount="50000"/>
                      </a14:imgEffect>
                      <a14:imgEffect>
                        <a14:saturation sat="400000"/>
                      </a14:imgEffect>
                    </a14:imgLayer>
                  </a14:imgProps>
                </a:ext>
                <a:ext uri="{28A0092B-C50C-407E-A947-70E740481C1C}">
                  <a14:useLocalDpi xmlns:a14="http://schemas.microsoft.com/office/drawing/2010/main" val="0"/>
                </a:ext>
              </a:extLst>
            </a:blip>
            <a:srcRect t="2890" b="10533"/>
            <a:stretch/>
          </p:blipFill>
          <p:spPr>
            <a:xfrm>
              <a:off x="4623454" y="2624447"/>
              <a:ext cx="6312143" cy="4098620"/>
            </a:xfrm>
            <a:prstGeom prst="rect">
              <a:avLst/>
            </a:prstGeom>
          </p:spPr>
        </p:pic>
        <p:sp>
          <p:nvSpPr>
            <p:cNvPr id="9" name="Rectangle 8">
              <a:extLst>
                <a:ext uri="{FF2B5EF4-FFF2-40B4-BE49-F238E27FC236}">
                  <a16:creationId xmlns:a16="http://schemas.microsoft.com/office/drawing/2014/main" id="{CB405813-FA29-388F-DAD3-1D1A5006EDB4}"/>
                </a:ext>
              </a:extLst>
            </p:cNvPr>
            <p:cNvSpPr/>
            <p:nvPr/>
          </p:nvSpPr>
          <p:spPr>
            <a:xfrm>
              <a:off x="4703314" y="3559589"/>
              <a:ext cx="1127470" cy="10599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TextBox 18">
            <a:extLst>
              <a:ext uri="{FF2B5EF4-FFF2-40B4-BE49-F238E27FC236}">
                <a16:creationId xmlns:a16="http://schemas.microsoft.com/office/drawing/2014/main" id="{A1C04DDF-6AEA-E1B7-B6D7-25F1344AA220}"/>
              </a:ext>
            </a:extLst>
          </p:cNvPr>
          <p:cNvSpPr txBox="1"/>
          <p:nvPr/>
        </p:nvSpPr>
        <p:spPr>
          <a:xfrm>
            <a:off x="511693" y="1576547"/>
            <a:ext cx="6929124" cy="4972580"/>
          </a:xfrm>
          <a:prstGeom prst="rect">
            <a:avLst/>
          </a:prstGeom>
          <a:noFill/>
        </p:spPr>
        <p:txBody>
          <a:bodyPr wrap="square" rtlCol="0">
            <a:spAutoFit/>
          </a:bodyPr>
          <a:lstStyle/>
          <a:p>
            <a:pPr marL="517525" algn="just">
              <a:lnSpc>
                <a:spcPts val="3200"/>
              </a:lnSpc>
            </a:pPr>
            <a:r>
              <a:rPr lang="en-US" sz="2400" b="1" dirty="0">
                <a:solidFill>
                  <a:srgbClr val="C00000"/>
                </a:solidFill>
                <a:latin typeface="Tajawal ExtraBold" panose="00000800000000000000" pitchFamily="2" charset="-78"/>
                <a:cs typeface="Tajawal ExtraBold" panose="00000800000000000000" pitchFamily="2" charset="-78"/>
              </a:rPr>
              <a:t>The Charismatic Leader</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Charismatic leaders may affect an organization and the individuals they lead in a strong, positive way. </a:t>
            </a: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However, this leadership style can also lead to dangerous situations if used in the wrong manner.</a:t>
            </a:r>
          </a:p>
          <a:p>
            <a:pPr marL="860425" indent="-342900" algn="just">
              <a:lnSpc>
                <a:spcPts val="32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Charismatic leadership is defined by three behavioral dimensions: envisioning (communication about vision), energizing (communication about passion), and enabling (communication about care and support). </a:t>
            </a:r>
          </a:p>
        </p:txBody>
      </p:sp>
      <p:sp>
        <p:nvSpPr>
          <p:cNvPr id="12" name="TextBox 11">
            <a:extLst>
              <a:ext uri="{FF2B5EF4-FFF2-40B4-BE49-F238E27FC236}">
                <a16:creationId xmlns:a16="http://schemas.microsoft.com/office/drawing/2014/main" id="{CC2138BC-C196-E693-6067-04E27DDD1829}"/>
              </a:ext>
            </a:extLst>
          </p:cNvPr>
          <p:cNvSpPr txBox="1"/>
          <p:nvPr/>
        </p:nvSpPr>
        <p:spPr>
          <a:xfrm>
            <a:off x="11404270" y="3971282"/>
            <a:ext cx="314510" cy="400110"/>
          </a:xfrm>
          <a:prstGeom prst="rect">
            <a:avLst/>
          </a:prstGeom>
          <a:noFill/>
        </p:spPr>
        <p:txBody>
          <a:bodyPr wrap="none" rtlCol="0">
            <a:spAutoFit/>
          </a:bodyPr>
          <a:lstStyle/>
          <a:p>
            <a:r>
              <a:rPr lang="en-US" sz="2000" b="1" dirty="0">
                <a:solidFill>
                  <a:srgbClr val="C00000"/>
                </a:solidFill>
              </a:rPr>
              <a:t>1</a:t>
            </a:r>
          </a:p>
        </p:txBody>
      </p:sp>
      <p:sp>
        <p:nvSpPr>
          <p:cNvPr id="13" name="TextBox 12">
            <a:extLst>
              <a:ext uri="{FF2B5EF4-FFF2-40B4-BE49-F238E27FC236}">
                <a16:creationId xmlns:a16="http://schemas.microsoft.com/office/drawing/2014/main" id="{F44BE747-1733-8FE0-4D02-2A507B7839C2}"/>
              </a:ext>
            </a:extLst>
          </p:cNvPr>
          <p:cNvSpPr txBox="1"/>
          <p:nvPr/>
        </p:nvSpPr>
        <p:spPr>
          <a:xfrm>
            <a:off x="8259979" y="4458256"/>
            <a:ext cx="314510" cy="400110"/>
          </a:xfrm>
          <a:prstGeom prst="rect">
            <a:avLst/>
          </a:prstGeom>
          <a:noFill/>
        </p:spPr>
        <p:txBody>
          <a:bodyPr wrap="none" rtlCol="0">
            <a:spAutoFit/>
          </a:bodyPr>
          <a:lstStyle/>
          <a:p>
            <a:r>
              <a:rPr lang="en-US" sz="2000" b="1" dirty="0">
                <a:solidFill>
                  <a:srgbClr val="C00000"/>
                </a:solidFill>
              </a:rPr>
              <a:t>2</a:t>
            </a:r>
          </a:p>
        </p:txBody>
      </p:sp>
      <p:sp>
        <p:nvSpPr>
          <p:cNvPr id="14" name="TextBox 13">
            <a:extLst>
              <a:ext uri="{FF2B5EF4-FFF2-40B4-BE49-F238E27FC236}">
                <a16:creationId xmlns:a16="http://schemas.microsoft.com/office/drawing/2014/main" id="{E4B2361C-635F-4D2C-503A-115568962C53}"/>
              </a:ext>
            </a:extLst>
          </p:cNvPr>
          <p:cNvSpPr txBox="1"/>
          <p:nvPr/>
        </p:nvSpPr>
        <p:spPr>
          <a:xfrm>
            <a:off x="10549938" y="5108869"/>
            <a:ext cx="314510" cy="400110"/>
          </a:xfrm>
          <a:prstGeom prst="rect">
            <a:avLst/>
          </a:prstGeom>
          <a:noFill/>
        </p:spPr>
        <p:txBody>
          <a:bodyPr wrap="none" rtlCol="0">
            <a:spAutoFit/>
          </a:bodyPr>
          <a:lstStyle/>
          <a:p>
            <a:r>
              <a:rPr lang="en-US" sz="2000" b="1" dirty="0">
                <a:solidFill>
                  <a:srgbClr val="C00000"/>
                </a:solidFill>
              </a:rPr>
              <a:t>3</a:t>
            </a:r>
          </a:p>
        </p:txBody>
      </p:sp>
      <p:sp>
        <p:nvSpPr>
          <p:cNvPr id="15" name="TextBox 14">
            <a:extLst>
              <a:ext uri="{FF2B5EF4-FFF2-40B4-BE49-F238E27FC236}">
                <a16:creationId xmlns:a16="http://schemas.microsoft.com/office/drawing/2014/main" id="{419AED80-361F-2AC1-2567-B9F27C61BC57}"/>
              </a:ext>
            </a:extLst>
          </p:cNvPr>
          <p:cNvSpPr txBox="1"/>
          <p:nvPr/>
        </p:nvSpPr>
        <p:spPr>
          <a:xfrm>
            <a:off x="7622573" y="1927898"/>
            <a:ext cx="4241162" cy="1077218"/>
          </a:xfrm>
          <a:prstGeom prst="rect">
            <a:avLst/>
          </a:prstGeom>
          <a:solidFill>
            <a:schemeClr val="accent4">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2">
            <a:schemeClr val="accent1"/>
          </a:fillRef>
          <a:effectRef idx="1">
            <a:schemeClr val="accent1"/>
          </a:effectRef>
          <a:fontRef idx="minor">
            <a:schemeClr val="dk1"/>
          </a:fontRef>
        </p:style>
        <p:txBody>
          <a:bodyPr wrap="none" rtlCol="0">
            <a:spAutoFit/>
          </a:bodyPr>
          <a:lstStyle/>
          <a:p>
            <a:pPr algn="ctr"/>
            <a:r>
              <a:rPr lang="en-US" sz="2800" b="1" dirty="0">
                <a:solidFill>
                  <a:srgbClr val="C00000"/>
                </a:solidFill>
              </a:rPr>
              <a:t>3E</a:t>
            </a:r>
            <a:r>
              <a:rPr lang="en-US" sz="2000" b="1" dirty="0">
                <a:solidFill>
                  <a:srgbClr val="C00000"/>
                </a:solidFill>
              </a:rPr>
              <a:t>s: </a:t>
            </a:r>
            <a:r>
              <a:rPr lang="en-US" sz="2000" b="1" dirty="0">
                <a:solidFill>
                  <a:srgbClr val="7030A0"/>
                </a:solidFill>
              </a:rPr>
              <a:t>Envisioning</a:t>
            </a:r>
            <a:r>
              <a:rPr lang="en-US" sz="2000" b="1" dirty="0">
                <a:solidFill>
                  <a:srgbClr val="C00000"/>
                </a:solidFill>
              </a:rPr>
              <a:t>, </a:t>
            </a:r>
            <a:r>
              <a:rPr lang="en-US" sz="2000" b="1" dirty="0">
                <a:solidFill>
                  <a:schemeClr val="accent1">
                    <a:lumMod val="75000"/>
                  </a:schemeClr>
                </a:solidFill>
              </a:rPr>
              <a:t>Energizing</a:t>
            </a:r>
            <a:r>
              <a:rPr lang="en-US" sz="2000" b="1" dirty="0">
                <a:solidFill>
                  <a:srgbClr val="C00000"/>
                </a:solidFill>
              </a:rPr>
              <a:t>, </a:t>
            </a:r>
            <a:r>
              <a:rPr lang="en-US" sz="2000" b="1" dirty="0">
                <a:solidFill>
                  <a:srgbClr val="33CC33"/>
                </a:solidFill>
              </a:rPr>
              <a:t>Enabling</a:t>
            </a:r>
          </a:p>
          <a:p>
            <a:pPr algn="ctr"/>
            <a:r>
              <a:rPr lang="en-US" b="1" dirty="0">
                <a:solidFill>
                  <a:srgbClr val="C00000"/>
                </a:solidFill>
              </a:rPr>
              <a:t>“</a:t>
            </a:r>
            <a:r>
              <a:rPr lang="en-US" b="1" dirty="0">
                <a:solidFill>
                  <a:srgbClr val="7030A0"/>
                </a:solidFill>
              </a:rPr>
              <a:t>Vision</a:t>
            </a:r>
            <a:r>
              <a:rPr lang="en-US" b="1" dirty="0">
                <a:solidFill>
                  <a:srgbClr val="C00000"/>
                </a:solidFill>
              </a:rPr>
              <a:t>, </a:t>
            </a:r>
            <a:r>
              <a:rPr lang="en-US" b="1" dirty="0">
                <a:solidFill>
                  <a:schemeClr val="accent1">
                    <a:lumMod val="75000"/>
                  </a:schemeClr>
                </a:solidFill>
              </a:rPr>
              <a:t>Passion</a:t>
            </a:r>
            <a:r>
              <a:rPr lang="en-US" b="1" dirty="0">
                <a:solidFill>
                  <a:srgbClr val="C00000"/>
                </a:solidFill>
              </a:rPr>
              <a:t>, and </a:t>
            </a:r>
            <a:r>
              <a:rPr lang="en-US" b="1" dirty="0">
                <a:solidFill>
                  <a:srgbClr val="33CC33"/>
                </a:solidFill>
              </a:rPr>
              <a:t>Care</a:t>
            </a:r>
            <a:r>
              <a:rPr lang="en-US" b="1" dirty="0">
                <a:solidFill>
                  <a:srgbClr val="C00000"/>
                </a:solidFill>
              </a:rPr>
              <a:t>”</a:t>
            </a:r>
          </a:p>
          <a:p>
            <a:pPr algn="ctr"/>
            <a:endParaRPr lang="en-US" dirty="0">
              <a:solidFill>
                <a:srgbClr val="C00000"/>
              </a:solidFill>
            </a:endParaRPr>
          </a:p>
        </p:txBody>
      </p:sp>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21" name="Rectangle 20">
            <a:extLst>
              <a:ext uri="{FF2B5EF4-FFF2-40B4-BE49-F238E27FC236}">
                <a16:creationId xmlns:a16="http://schemas.microsoft.com/office/drawing/2014/main" id="{8483F396-F867-F7A9-0AE9-05CF77CE6F7D}"/>
              </a:ext>
            </a:extLst>
          </p:cNvPr>
          <p:cNvSpPr/>
          <p:nvPr/>
        </p:nvSpPr>
        <p:spPr>
          <a:xfrm>
            <a:off x="7413633" y="1745673"/>
            <a:ext cx="4647753" cy="4972580"/>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52E98D85-93EF-C7F0-0564-BCCE9AA76BAE}"/>
              </a:ext>
            </a:extLst>
          </p:cNvPr>
          <p:cNvSpPr/>
          <p:nvPr/>
        </p:nvSpPr>
        <p:spPr>
          <a:xfrm>
            <a:off x="9345350" y="535480"/>
            <a:ext cx="2906565" cy="646331"/>
          </a:xfrm>
          <a:prstGeom prst="rect">
            <a:avLst/>
          </a:prstGeom>
          <a:noFill/>
        </p:spPr>
        <p:txBody>
          <a:bodyPr wrap="none" lIns="91440" tIns="45720" rIns="91440" bIns="45720">
            <a:spAutoFit/>
          </a:bodyPr>
          <a:lstStyle/>
          <a:p>
            <a:pPr algn="ctr"/>
            <a:r>
              <a:rPr lang="ar-EG" sz="3600" dirty="0">
                <a:ln w="0"/>
                <a:solidFill>
                  <a:srgbClr val="FF0000"/>
                </a:solidFill>
                <a:effectLst>
                  <a:outerShdw blurRad="38100" dist="19050" dir="2700000" algn="tl" rotWithShape="0">
                    <a:schemeClr val="dk1">
                      <a:alpha val="40000"/>
                    </a:schemeClr>
                  </a:outerShdw>
                </a:effectLst>
              </a:rPr>
              <a:t>النظرية الكاريزمية</a:t>
            </a:r>
            <a:endParaRPr lang="en-US" sz="3600" b="0"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296178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7488" y="5707817"/>
            <a:ext cx="1222425" cy="1096206"/>
          </a:xfrm>
          <a:prstGeom prst="rect">
            <a:avLst/>
          </a:prstGeom>
        </p:spPr>
      </p:pic>
      <p:pic>
        <p:nvPicPr>
          <p:cNvPr id="3" name="Picture 2"/>
          <p:cNvPicPr>
            <a:picLocks noChangeAspect="1"/>
          </p:cNvPicPr>
          <p:nvPr/>
        </p:nvPicPr>
        <p:blipFill>
          <a:blip r:embed="rId4"/>
          <a:stretch>
            <a:fillRect/>
          </a:stretch>
        </p:blipFill>
        <p:spPr>
          <a:xfrm>
            <a:off x="2440788" y="641238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pSp>
        <p:nvGrpSpPr>
          <p:cNvPr id="12" name="Group 11">
            <a:extLst>
              <a:ext uri="{FF2B5EF4-FFF2-40B4-BE49-F238E27FC236}">
                <a16:creationId xmlns:a16="http://schemas.microsoft.com/office/drawing/2014/main" id="{960CC6F5-5141-8FFC-89A6-844FF5263DEB}"/>
              </a:ext>
            </a:extLst>
          </p:cNvPr>
          <p:cNvGrpSpPr/>
          <p:nvPr/>
        </p:nvGrpSpPr>
        <p:grpSpPr>
          <a:xfrm>
            <a:off x="6685807" y="1610200"/>
            <a:ext cx="5386867" cy="4663674"/>
            <a:chOff x="6685807" y="1610200"/>
            <a:chExt cx="5386867" cy="4663674"/>
          </a:xfrm>
        </p:grpSpPr>
        <p:pic>
          <p:nvPicPr>
            <p:cNvPr id="11" name="Picture 10" descr="A picture containing text, businesscard, vector graphics&#10;&#10;Description automatically generated">
              <a:extLst>
                <a:ext uri="{FF2B5EF4-FFF2-40B4-BE49-F238E27FC236}">
                  <a16:creationId xmlns:a16="http://schemas.microsoft.com/office/drawing/2014/main" id="{DFBC928B-6757-3E8C-2E5A-C7D125974548}"/>
                </a:ext>
              </a:extLst>
            </p:cNvPr>
            <p:cNvPicPr>
              <a:picLocks noChangeAspect="1"/>
            </p:cNvPicPr>
            <p:nvPr/>
          </p:nvPicPr>
          <p:blipFill rotWithShape="1">
            <a:blip r:embed="rId7">
              <a:extLst>
                <a:ext uri="{BEBA8EAE-BF5A-486C-A8C5-ECC9F3942E4B}">
                  <a14:imgProps xmlns:a14="http://schemas.microsoft.com/office/drawing/2010/main">
                    <a14:imgLayer r:embed="rId8">
                      <a14:imgEffect>
                        <a14:sharpenSoften amount="25000"/>
                      </a14:imgEffect>
                      <a14:imgEffect>
                        <a14:saturation sat="400000"/>
                      </a14:imgEffect>
                    </a14:imgLayer>
                  </a14:imgProps>
                </a:ext>
                <a:ext uri="{28A0092B-C50C-407E-A947-70E740481C1C}">
                  <a14:useLocalDpi xmlns:a14="http://schemas.microsoft.com/office/drawing/2010/main" val="0"/>
                </a:ext>
              </a:extLst>
            </a:blip>
            <a:srcRect l="23252" t="5794" r="17836" b="3536"/>
            <a:stretch/>
          </p:blipFill>
          <p:spPr>
            <a:xfrm>
              <a:off x="6685807" y="1610200"/>
              <a:ext cx="5386867" cy="4663674"/>
            </a:xfrm>
            <a:prstGeom prst="rect">
              <a:avLst/>
            </a:prstGeom>
          </p:spPr>
        </p:pic>
        <p:sp>
          <p:nvSpPr>
            <p:cNvPr id="10" name="Rectangle 9">
              <a:extLst>
                <a:ext uri="{FF2B5EF4-FFF2-40B4-BE49-F238E27FC236}">
                  <a16:creationId xmlns:a16="http://schemas.microsoft.com/office/drawing/2014/main" id="{055F7DB1-BA21-559B-E191-9FBAEE32B1CC}"/>
                </a:ext>
              </a:extLst>
            </p:cNvPr>
            <p:cNvSpPr/>
            <p:nvPr/>
          </p:nvSpPr>
          <p:spPr>
            <a:xfrm>
              <a:off x="6685807" y="1610200"/>
              <a:ext cx="1698172" cy="313603"/>
            </a:xfrm>
            <a:prstGeom prst="rect">
              <a:avLst/>
            </a:prstGeom>
            <a:solidFill>
              <a:srgbClr val="0C3A6B"/>
            </a:solidFill>
            <a:ln>
              <a:solidFill>
                <a:srgbClr val="0C3A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TextBox 12">
            <a:extLst>
              <a:ext uri="{FF2B5EF4-FFF2-40B4-BE49-F238E27FC236}">
                <a16:creationId xmlns:a16="http://schemas.microsoft.com/office/drawing/2014/main" id="{7DFC43F4-0AAD-4062-DE3B-F014C47E8E34}"/>
              </a:ext>
            </a:extLst>
          </p:cNvPr>
          <p:cNvSpPr txBox="1"/>
          <p:nvPr/>
        </p:nvSpPr>
        <p:spPr>
          <a:xfrm>
            <a:off x="-108037" y="1507949"/>
            <a:ext cx="6913168" cy="4199868"/>
          </a:xfrm>
          <a:prstGeom prst="rect">
            <a:avLst/>
          </a:prstGeom>
          <a:noFill/>
        </p:spPr>
        <p:txBody>
          <a:bodyPr wrap="square" rtlCol="0">
            <a:spAutoFit/>
          </a:bodyPr>
          <a:lstStyle/>
          <a:p>
            <a:pPr marL="517525">
              <a:lnSpc>
                <a:spcPct val="150000"/>
              </a:lnSpc>
            </a:pPr>
            <a:r>
              <a:rPr lang="en-US" sz="2400" b="1" dirty="0">
                <a:solidFill>
                  <a:srgbClr val="C00000"/>
                </a:solidFill>
                <a:latin typeface="Tajawal ExtraBold" panose="00000800000000000000" pitchFamily="2" charset="-78"/>
                <a:cs typeface="Tajawal ExtraBold" panose="00000800000000000000" pitchFamily="2" charset="-78"/>
              </a:rPr>
              <a:t>Five Principles Of Visionary Leadership</a:t>
            </a:r>
          </a:p>
          <a:p>
            <a:pPr marL="803275" indent="-174625">
              <a:lnSpc>
                <a:spcPts val="2800"/>
              </a:lnSpc>
              <a:buFont typeface="Wingdings" panose="05000000000000000000" pitchFamily="2" charset="2"/>
              <a:buChar char="§"/>
            </a:pPr>
            <a:r>
              <a:rPr lang="en-US" b="1" dirty="0">
                <a:solidFill>
                  <a:srgbClr val="CC2A04"/>
                </a:solidFill>
                <a:latin typeface="Tajawal ExtraBold" panose="00000800000000000000" pitchFamily="2" charset="-78"/>
                <a:cs typeface="Tajawal ExtraBold" panose="00000800000000000000" pitchFamily="2" charset="-78"/>
              </a:rPr>
              <a:t>Challenge the Process </a:t>
            </a:r>
            <a:r>
              <a:rPr lang="en-US" b="1" dirty="0">
                <a:solidFill>
                  <a:srgbClr val="0A1F61"/>
                </a:solidFill>
                <a:latin typeface="Tajawal ExtraBold" panose="00000800000000000000" pitchFamily="2" charset="-78"/>
                <a:cs typeface="Tajawal ExtraBold" panose="00000800000000000000" pitchFamily="2" charset="-78"/>
              </a:rPr>
              <a:t>- Be a pioneer - encourage innovation and support people with ideas.</a:t>
            </a:r>
          </a:p>
          <a:p>
            <a:pPr marL="803275" indent="-174625">
              <a:lnSpc>
                <a:spcPts val="2800"/>
              </a:lnSpc>
              <a:buFont typeface="Wingdings" panose="05000000000000000000" pitchFamily="2" charset="2"/>
              <a:buChar char="§"/>
            </a:pPr>
            <a:r>
              <a:rPr lang="en-US" b="1" dirty="0">
                <a:solidFill>
                  <a:srgbClr val="E27908"/>
                </a:solidFill>
                <a:latin typeface="Tajawal ExtraBold" panose="00000800000000000000" pitchFamily="2" charset="-78"/>
                <a:cs typeface="Tajawal ExtraBold" panose="00000800000000000000" pitchFamily="2" charset="-78"/>
              </a:rPr>
              <a:t>Be Enthusiastic </a:t>
            </a:r>
            <a:r>
              <a:rPr lang="en-US" b="1" dirty="0">
                <a:solidFill>
                  <a:srgbClr val="0A1F61"/>
                </a:solidFill>
                <a:latin typeface="Tajawal ExtraBold" panose="00000800000000000000" pitchFamily="2" charset="-78"/>
                <a:cs typeface="Tajawal ExtraBold" panose="00000800000000000000" pitchFamily="2" charset="-78"/>
              </a:rPr>
              <a:t>- Inspire others through personal enthusiasm to share in a common vision.</a:t>
            </a:r>
          </a:p>
          <a:p>
            <a:pPr marL="803275" indent="-174625">
              <a:lnSpc>
                <a:spcPts val="2800"/>
              </a:lnSpc>
              <a:buFont typeface="Wingdings" panose="05000000000000000000" pitchFamily="2" charset="2"/>
              <a:buChar char="§"/>
            </a:pPr>
            <a:r>
              <a:rPr lang="en-US" b="1" dirty="0">
                <a:solidFill>
                  <a:srgbClr val="5BA60A"/>
                </a:solidFill>
                <a:latin typeface="Tajawal ExtraBold" panose="00000800000000000000" pitchFamily="2" charset="-78"/>
                <a:cs typeface="Tajawal ExtraBold" panose="00000800000000000000" pitchFamily="2" charset="-78"/>
              </a:rPr>
              <a:t>Help Others to Act </a:t>
            </a:r>
            <a:r>
              <a:rPr lang="en-US" b="1" dirty="0">
                <a:solidFill>
                  <a:srgbClr val="0A1F61"/>
                </a:solidFill>
                <a:latin typeface="Tajawal ExtraBold" panose="00000800000000000000" pitchFamily="2" charset="-78"/>
                <a:cs typeface="Tajawal ExtraBold" panose="00000800000000000000" pitchFamily="2" charset="-78"/>
              </a:rPr>
              <a:t>- Be a team player and support the efforts and talents of others.</a:t>
            </a:r>
          </a:p>
          <a:p>
            <a:pPr marL="803275" indent="-174625">
              <a:lnSpc>
                <a:spcPts val="2800"/>
              </a:lnSpc>
              <a:buFont typeface="Wingdings" panose="05000000000000000000" pitchFamily="2" charset="2"/>
              <a:buChar char="§"/>
            </a:pPr>
            <a:r>
              <a:rPr lang="en-US" b="1" dirty="0">
                <a:solidFill>
                  <a:srgbClr val="0577BD"/>
                </a:solidFill>
                <a:latin typeface="Tajawal ExtraBold" panose="00000800000000000000" pitchFamily="2" charset="-78"/>
                <a:cs typeface="Tajawal ExtraBold" panose="00000800000000000000" pitchFamily="2" charset="-78"/>
              </a:rPr>
              <a:t>Set the Example </a:t>
            </a:r>
            <a:r>
              <a:rPr lang="en-US" b="1" dirty="0">
                <a:solidFill>
                  <a:srgbClr val="0A1F61"/>
                </a:solidFill>
                <a:latin typeface="Tajawal ExtraBold" panose="00000800000000000000" pitchFamily="2" charset="-78"/>
                <a:cs typeface="Tajawal ExtraBold" panose="00000800000000000000" pitchFamily="2" charset="-78"/>
              </a:rPr>
              <a:t>- Provide a consistent role model of how others can and should act.</a:t>
            </a:r>
          </a:p>
          <a:p>
            <a:pPr marL="803275" indent="-174625">
              <a:lnSpc>
                <a:spcPts val="2800"/>
              </a:lnSpc>
              <a:buFont typeface="Wingdings" panose="05000000000000000000" pitchFamily="2" charset="2"/>
              <a:buChar char="§"/>
            </a:pPr>
            <a:r>
              <a:rPr lang="en-US" b="1" dirty="0">
                <a:solidFill>
                  <a:srgbClr val="15BDC9"/>
                </a:solidFill>
                <a:latin typeface="Tajawal ExtraBold" panose="00000800000000000000" pitchFamily="2" charset="-78"/>
                <a:cs typeface="Tajawal ExtraBold" panose="00000800000000000000" pitchFamily="2" charset="-78"/>
              </a:rPr>
              <a:t>Celebrate Achievements </a:t>
            </a:r>
            <a:r>
              <a:rPr lang="en-US" b="1" dirty="0">
                <a:solidFill>
                  <a:srgbClr val="0A1F61"/>
                </a:solidFill>
                <a:latin typeface="Tajawal ExtraBold" panose="00000800000000000000" pitchFamily="2" charset="-78"/>
                <a:cs typeface="Tajawal ExtraBold" panose="00000800000000000000" pitchFamily="2" charset="-78"/>
              </a:rPr>
              <a:t>- Bring emotion into the workplace and rally "hearts" as well as "minds." </a:t>
            </a:r>
          </a:p>
        </p:txBody>
      </p:sp>
      <p:sp>
        <p:nvSpPr>
          <p:cNvPr id="9" name="Rectangle 8">
            <a:extLst>
              <a:ext uri="{FF2B5EF4-FFF2-40B4-BE49-F238E27FC236}">
                <a16:creationId xmlns:a16="http://schemas.microsoft.com/office/drawing/2014/main" id="{5E6BCC60-78E3-6CD7-26CB-B944F2549EC9}"/>
              </a:ext>
            </a:extLst>
          </p:cNvPr>
          <p:cNvSpPr/>
          <p:nvPr/>
        </p:nvSpPr>
        <p:spPr>
          <a:xfrm>
            <a:off x="2981528" y="1245852"/>
            <a:ext cx="3443571" cy="523220"/>
          </a:xfrm>
          <a:prstGeom prst="rect">
            <a:avLst/>
          </a:prstGeom>
          <a:noFill/>
        </p:spPr>
        <p:txBody>
          <a:bodyPr wrap="none" lIns="91440" tIns="45720" rIns="91440" bIns="45720">
            <a:spAutoFit/>
          </a:bodyPr>
          <a:lstStyle/>
          <a:p>
            <a:pPr algn="ctr"/>
            <a:r>
              <a:rPr lang="ar-EG" sz="2800" b="1" cap="none" spc="0" dirty="0">
                <a:ln w="0"/>
                <a:solidFill>
                  <a:srgbClr val="FF0000"/>
                </a:solidFill>
                <a:effectLst>
                  <a:outerShdw blurRad="38100" dist="19050" dir="2700000" algn="tl" rotWithShape="0">
                    <a:schemeClr val="dk1">
                      <a:alpha val="40000"/>
                    </a:schemeClr>
                  </a:outerShdw>
                </a:effectLst>
              </a:rPr>
              <a:t>القيادة المتبصرة /  </a:t>
            </a:r>
            <a:r>
              <a:rPr lang="ar-EG" sz="2800" b="1" cap="none" spc="0" dirty="0" err="1">
                <a:ln w="0"/>
                <a:solidFill>
                  <a:srgbClr val="FF0000"/>
                </a:solidFill>
                <a:effectLst>
                  <a:outerShdw blurRad="38100" dist="19050" dir="2700000" algn="tl" rotWithShape="0">
                    <a:schemeClr val="dk1">
                      <a:alpha val="40000"/>
                    </a:schemeClr>
                  </a:outerShdw>
                </a:effectLst>
              </a:rPr>
              <a:t>الرؤيوية</a:t>
            </a:r>
            <a:endParaRPr lang="en-US" sz="2800" b="1"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877536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518795"/>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W5 – Lecture 4</a:t>
            </a:r>
          </a:p>
        </p:txBody>
      </p:sp>
    </p:spTree>
    <p:extLst>
      <p:ext uri="{BB962C8B-B14F-4D97-AF65-F5344CB8AC3E}">
        <p14:creationId xmlns:p14="http://schemas.microsoft.com/office/powerpoint/2010/main" val="24168569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styles </a:t>
            </a:r>
            <a:r>
              <a:rPr lang="en-US" sz="2400" b="1" u="sng" dirty="0">
                <a:solidFill>
                  <a:srgbClr val="0A1F61"/>
                </a:solidFill>
                <a:latin typeface="Tajawal ExtraBold" panose="00000800000000000000" pitchFamily="2" charset="-78"/>
                <a:cs typeface="Tajawal ExtraBold" panose="00000800000000000000" pitchFamily="2" charset="-78"/>
              </a:rPr>
              <a:t>encompass how they relate to others within and outside the organization</a:t>
            </a:r>
            <a:r>
              <a:rPr lang="en-US" sz="2400" b="1" dirty="0">
                <a:solidFill>
                  <a:srgbClr val="0A1F61"/>
                </a:solidFill>
                <a:latin typeface="Tajawal ExtraBold" panose="00000800000000000000" pitchFamily="2" charset="-78"/>
                <a:cs typeface="Tajawal ExtraBold" panose="00000800000000000000" pitchFamily="2" charset="-78"/>
              </a:rPr>
              <a:t>, how they view themselves and their position, and - to a very large extent - whether or not they are successful as leaders.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a task needs to be accomplished, how does a particular leader set out to get it done? If an emergency arises, how does a leader handle it? If the organization needs the support of the community, how does a leader go about mobilizing it? All of these depend on leadership style.</a:t>
            </a:r>
          </a:p>
        </p:txBody>
      </p:sp>
    </p:spTree>
    <p:extLst>
      <p:ext uri="{BB962C8B-B14F-4D97-AF65-F5344CB8AC3E}">
        <p14:creationId xmlns:p14="http://schemas.microsoft.com/office/powerpoint/2010/main" val="2960522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431080"/>
            <a:ext cx="10818985" cy="4981300"/>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We will focus on individual leaders, but leadership can be invested in a team, or in several teams, or in different people at different times.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Many - perhaps most - organizations have several levels of leadership, and thus many leaders.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style of an organization's leadership is reflected in both the nature of that organization and its relationships with the community.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a leader is suspicious and jealous of power, others in the organization are likely to behave similarly, in dealing with both colleagues and the community.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a leader is collaborative and open, this behavior is likely to encourage the same attitudes among staff members, and to work collaboratively with other organizations.</a:t>
            </a:r>
          </a:p>
        </p:txBody>
      </p:sp>
    </p:spTree>
    <p:extLst>
      <p:ext uri="{BB962C8B-B14F-4D97-AF65-F5344CB8AC3E}">
        <p14:creationId xmlns:p14="http://schemas.microsoft.com/office/powerpoint/2010/main" val="2498644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83771" y="1270327"/>
            <a:ext cx="11288904"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2. </a:t>
            </a:r>
            <a:r>
              <a:rPr lang="en-US" sz="2400" b="1" dirty="0">
                <a:solidFill>
                  <a:srgbClr val="C00000"/>
                </a:solidFill>
                <a:latin typeface="Tajawal ExtraBold" panose="00000800000000000000" pitchFamily="2" charset="-78"/>
                <a:cs typeface="Tajawal ExtraBold" panose="00000800000000000000" pitchFamily="2" charset="-78"/>
              </a:rPr>
              <a:t>Managerial</a:t>
            </a:r>
            <a:r>
              <a:rPr lang="en-US" sz="2400" b="1" dirty="0">
                <a:solidFill>
                  <a:srgbClr val="0A1F61"/>
                </a:solidFill>
                <a:latin typeface="Tajawal ExtraBold" panose="00000800000000000000" pitchFamily="2" charset="-78"/>
                <a:cs typeface="Tajawal ExtraBold" panose="00000800000000000000" pitchFamily="2" charset="-78"/>
              </a:rPr>
              <a:t>. The leader who sees him/herself as a manager is concerned primarily with the running of the organization. Where it's going is not at issue, as long as it gets there in good shape. The leader may pay attention to relationships with and among staff members, but only in the service of keeping things running smoothly. Depending upon the nature and stability of the organization, the main focus may be on funding, on strengthening the organization's systems and infrastructure (policies, positions, equipment, etc.), or on making sure day-to-day operations go well (including making sure that everyone is doing what he's supposed to).</a:t>
            </a:r>
          </a:p>
        </p:txBody>
      </p:sp>
    </p:spTree>
    <p:extLst>
      <p:ext uri="{BB962C8B-B14F-4D97-AF65-F5344CB8AC3E}">
        <p14:creationId xmlns:p14="http://schemas.microsoft.com/office/powerpoint/2010/main" val="3728975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4. </a:t>
            </a:r>
            <a:r>
              <a:rPr lang="en-US" sz="2400" b="1" dirty="0">
                <a:solidFill>
                  <a:srgbClr val="C00000"/>
                </a:solidFill>
                <a:latin typeface="Tajawal ExtraBold" panose="00000800000000000000" pitchFamily="2" charset="-78"/>
                <a:cs typeface="Tajawal ExtraBold" panose="00000800000000000000" pitchFamily="2" charset="-78"/>
              </a:rPr>
              <a:t>Collaborative</a:t>
            </a:r>
            <a:r>
              <a:rPr lang="en-US" sz="2400" b="1" dirty="0">
                <a:solidFill>
                  <a:srgbClr val="0A1F61"/>
                </a:solidFill>
                <a:latin typeface="Tajawal ExtraBold" panose="00000800000000000000" pitchFamily="2" charset="-78"/>
                <a:cs typeface="Tajawal ExtraBold" panose="00000800000000000000" pitchFamily="2" charset="-78"/>
              </a:rPr>
              <a:t>. A collaborative leader tries to involve everyone in the organization in leadership. The leader is truly first among equals, in that he/she may initiate discussion, pinpoint problems or issues that need to be addressed, and keep track of the organization as a whole, rather than of one particular job. But decisions are made through a collaborative process of discussion, and some form of either </a:t>
            </a:r>
            <a:r>
              <a:rPr lang="en-US" sz="2400" b="1" dirty="0">
                <a:solidFill>
                  <a:srgbClr val="FF0000"/>
                </a:solidFill>
                <a:latin typeface="Tajawal ExtraBold" panose="00000800000000000000" pitchFamily="2" charset="-78"/>
                <a:cs typeface="Tajawal ExtraBold" panose="00000800000000000000" pitchFamily="2" charset="-78"/>
              </a:rPr>
              <a:t>majority or consensus agreement</a:t>
            </a:r>
            <a:r>
              <a:rPr lang="en-US" sz="2400" b="1" dirty="0">
                <a:solidFill>
                  <a:srgbClr val="0A1F61"/>
                </a:solidFill>
                <a:latin typeface="Tajawal ExtraBold" panose="00000800000000000000" pitchFamily="2" charset="-78"/>
                <a:cs typeface="Tajawal ExtraBold" panose="00000800000000000000" pitchFamily="2" charset="-78"/>
              </a:rPr>
              <a:t>. Toward that end, a collaborative leader tries to foster trust and teamwork among the staff as a whole.</a:t>
            </a:r>
          </a:p>
        </p:txBody>
      </p:sp>
    </p:spTree>
    <p:extLst>
      <p:ext uri="{BB962C8B-B14F-4D97-AF65-F5344CB8AC3E}">
        <p14:creationId xmlns:p14="http://schemas.microsoft.com/office/powerpoint/2010/main" val="1342425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5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Table&#10;&#10;Description automatically generated">
            <a:extLst>
              <a:ext uri="{FF2B5EF4-FFF2-40B4-BE49-F238E27FC236}">
                <a16:creationId xmlns:a16="http://schemas.microsoft.com/office/drawing/2014/main" id="{D43691ED-0982-B4A8-4633-BBF67DBB2F7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31292" y="1294410"/>
            <a:ext cx="8853792" cy="5020100"/>
          </a:xfrm>
          <a:prstGeom prst="rect">
            <a:avLst/>
          </a:prstGeom>
        </p:spPr>
      </p:pic>
    </p:spTree>
    <p:extLst>
      <p:ext uri="{BB962C8B-B14F-4D97-AF65-F5344CB8AC3E}">
        <p14:creationId xmlns:p14="http://schemas.microsoft.com/office/powerpoint/2010/main" val="766972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50" y="1308743"/>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at least two other factors that have to be considered when choosing a leadership style. </a:t>
            </a:r>
          </a:p>
          <a:p>
            <a:pPr marL="974725" indent="-457200" algn="just">
              <a:lnSpc>
                <a:spcPts val="3800"/>
              </a:lnSpc>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Leadership style must be </a:t>
            </a:r>
            <a:r>
              <a:rPr lang="en-US" sz="2400" b="1" dirty="0">
                <a:solidFill>
                  <a:srgbClr val="FF0000"/>
                </a:solidFill>
                <a:latin typeface="Tajawal ExtraBold" panose="00000800000000000000" pitchFamily="2" charset="-78"/>
                <a:cs typeface="Tajawal ExtraBold" panose="00000800000000000000" pitchFamily="2" charset="-78"/>
              </a:rPr>
              <a:t>consistent with what people in the organization expect</a:t>
            </a:r>
            <a:r>
              <a:rPr lang="en-US" sz="2400" b="1" dirty="0">
                <a:solidFill>
                  <a:srgbClr val="0A1F61"/>
                </a:solidFill>
                <a:latin typeface="Tajawal ExtraBold" panose="00000800000000000000" pitchFamily="2" charset="-78"/>
                <a:cs typeface="Tajawal ExtraBold" panose="00000800000000000000" pitchFamily="2" charset="-78"/>
              </a:rPr>
              <a:t>. You can try to change their expectations and perceptions of how an organization should be run - that's part of leadership - but you have to start by meeting them at least halfway, or you'll never get close enough to talk about it.</a:t>
            </a:r>
          </a:p>
          <a:p>
            <a:pPr marL="517525" algn="just">
              <a:lnSpc>
                <a:spcPts val="38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30409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50" y="1308743"/>
            <a:ext cx="11182026" cy="3939027"/>
          </a:xfrm>
          <a:prstGeom prst="rect">
            <a:avLst/>
          </a:prstGeom>
          <a:noFill/>
        </p:spPr>
        <p:txBody>
          <a:bodyPr wrap="square" rtlCol="0">
            <a:spAutoFit/>
          </a:bodyPr>
          <a:lstStyle/>
          <a:p>
            <a:pPr marL="974725" indent="-457200" algn="just">
              <a:lnSpc>
                <a:spcPts val="3800"/>
              </a:lnSpc>
              <a:buFont typeface="+mj-lt"/>
              <a:buAutoNum type="arabicPeriod" startAt="2"/>
            </a:pPr>
            <a:r>
              <a:rPr lang="en-US" sz="2400" b="1" dirty="0">
                <a:solidFill>
                  <a:srgbClr val="0A1F61"/>
                </a:solidFill>
                <a:latin typeface="Tajawal ExtraBold" panose="00000800000000000000" pitchFamily="2" charset="-78"/>
                <a:cs typeface="Tajawal ExtraBold" panose="00000800000000000000" pitchFamily="2" charset="-78"/>
              </a:rPr>
              <a:t>Finally, your style needs to be </a:t>
            </a:r>
            <a:r>
              <a:rPr lang="en-US" sz="2400" b="1" dirty="0">
                <a:solidFill>
                  <a:srgbClr val="FF0000"/>
                </a:solidFill>
                <a:latin typeface="Tajawal ExtraBold" panose="00000800000000000000" pitchFamily="2" charset="-78"/>
                <a:cs typeface="Tajawal ExtraBold" panose="00000800000000000000" pitchFamily="2" charset="-78"/>
              </a:rPr>
              <a:t>consistent with the goals, mission, and philosophy of your organization</a:t>
            </a:r>
            <a:r>
              <a:rPr lang="en-US" sz="2400" b="1" dirty="0">
                <a:solidFill>
                  <a:srgbClr val="0A1F61"/>
                </a:solidFill>
                <a:latin typeface="Tajawal ExtraBold" panose="00000800000000000000" pitchFamily="2" charset="-78"/>
                <a:cs typeface="Tajawal ExtraBold" panose="00000800000000000000" pitchFamily="2" charset="-78"/>
              </a:rPr>
              <a:t>. An organization cannot remain faithful to its mission if its internal structure is at odds with its guiding principles. An organization dedicated to empowerment of the target population, for instance, must empower its staff as well. For most grass roots and community-based organizations, this consistency would mean using some variation of a democratic or collaborative style.</a:t>
            </a:r>
          </a:p>
        </p:txBody>
      </p:sp>
    </p:spTree>
    <p:extLst>
      <p:ext uri="{BB962C8B-B14F-4D97-AF65-F5344CB8AC3E}">
        <p14:creationId xmlns:p14="http://schemas.microsoft.com/office/powerpoint/2010/main" val="3156811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0" y="1857257"/>
            <a:ext cx="11182026" cy="2964401"/>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kind of leader do you want to be? Perhaps even more important, how would you be most effective as a leader? What kind of leadership style would be of the most benefit to your organization, and would allow you to be the best leader you could be? </a:t>
            </a:r>
          </a:p>
          <a:p>
            <a:pPr marL="517525" algn="just">
              <a:lnSpc>
                <a:spcPts val="38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Most real leaders </a:t>
            </a:r>
            <a:r>
              <a:rPr lang="en-US" sz="2400" b="1" dirty="0">
                <a:solidFill>
                  <a:srgbClr val="FF0000"/>
                </a:solidFill>
                <a:latin typeface="Tajawal ExtraBold" panose="00000800000000000000" pitchFamily="2" charset="-78"/>
                <a:cs typeface="Tajawal ExtraBold" panose="00000800000000000000" pitchFamily="2" charset="-78"/>
              </a:rPr>
              <a:t>use a combination of styles</a:t>
            </a:r>
            <a:r>
              <a:rPr lang="en-US" sz="24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2516680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7" y="1388097"/>
            <a:ext cx="10493258" cy="4893647"/>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Finally, </a:t>
            </a:r>
            <a:r>
              <a:rPr lang="en-US" sz="2400" b="1" dirty="0">
                <a:solidFill>
                  <a:srgbClr val="0A1F61"/>
                </a:solidFill>
                <a:latin typeface="Tajawal ExtraBold" panose="00000800000000000000" pitchFamily="2" charset="-78"/>
                <a:cs typeface="Tajawal ExtraBold" panose="00000800000000000000" pitchFamily="2" charset="-78"/>
              </a:rPr>
              <a:t>Leadership style depends on the leader's and organization's conception of what leadership is, and on the leader's choice of leadership methods. Depending how those fit together, a leader might adopt one of a variety styles, each reflected in the way the organization operates and the way its staff members relate to one another. Some (very stereotyped) possibilities:</a:t>
            </a:r>
          </a:p>
          <a:p>
            <a:pPr marL="860425" indent="-342900" algn="just">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Autocratic</a:t>
            </a:r>
            <a:r>
              <a:rPr lang="en-US" sz="2400" b="1" dirty="0">
                <a:solidFill>
                  <a:srgbClr val="0A1F61"/>
                </a:solidFill>
                <a:latin typeface="Tajawal ExtraBold" panose="00000800000000000000" pitchFamily="2" charset="-78"/>
                <a:cs typeface="Tajawal ExtraBold" panose="00000800000000000000" pitchFamily="2" charset="-78"/>
              </a:rPr>
              <a:t> - totally in control, making all decisions himself</a:t>
            </a:r>
          </a:p>
          <a:p>
            <a:pPr marL="860425" indent="-342900" algn="just">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Managerial </a:t>
            </a:r>
            <a:r>
              <a:rPr lang="en-US" sz="2400" b="1" dirty="0">
                <a:solidFill>
                  <a:srgbClr val="0A1F61"/>
                </a:solidFill>
                <a:latin typeface="Tajawal ExtraBold" panose="00000800000000000000" pitchFamily="2" charset="-78"/>
                <a:cs typeface="Tajawal ExtraBold" panose="00000800000000000000" pitchFamily="2" charset="-78"/>
              </a:rPr>
              <a:t>- concerned with the smooth operation, rather than the goals and effectiveness, of the organization</a:t>
            </a:r>
          </a:p>
          <a:p>
            <a:pPr marL="860425" indent="-342900" algn="just">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Democratic</a:t>
            </a:r>
            <a:r>
              <a:rPr lang="en-US" sz="2400" b="1" dirty="0">
                <a:solidFill>
                  <a:srgbClr val="0A1F61"/>
                </a:solidFill>
                <a:latin typeface="Tajawal ExtraBold" panose="00000800000000000000" pitchFamily="2" charset="-78"/>
                <a:cs typeface="Tajawal ExtraBold" panose="00000800000000000000" pitchFamily="2" charset="-78"/>
              </a:rPr>
              <a:t> - consulting with others, encouraging equality within the organization, but making final decisions herself</a:t>
            </a:r>
          </a:p>
          <a:p>
            <a:pPr marL="860425" indent="-342900" algn="just">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Collaborative</a:t>
            </a:r>
            <a:r>
              <a:rPr lang="en-US" sz="2400" b="1" dirty="0">
                <a:solidFill>
                  <a:srgbClr val="0A1F61"/>
                </a:solidFill>
                <a:latin typeface="Tajawal ExtraBold" panose="00000800000000000000" pitchFamily="2" charset="-78"/>
                <a:cs typeface="Tajawal ExtraBold" panose="00000800000000000000" pitchFamily="2" charset="-78"/>
              </a:rPr>
              <a:t> - sharing leadership, involving others in all major decisions, spreading ownership of the organization.</a:t>
            </a:r>
          </a:p>
        </p:txBody>
      </p:sp>
    </p:spTree>
    <p:extLst>
      <p:ext uri="{BB962C8B-B14F-4D97-AF65-F5344CB8AC3E}">
        <p14:creationId xmlns:p14="http://schemas.microsoft.com/office/powerpoint/2010/main" val="59659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4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85558" y="1353728"/>
            <a:ext cx="10610867" cy="4711674"/>
          </a:xfrm>
          <a:prstGeom prst="rect">
            <a:avLst/>
          </a:prstGeom>
          <a:noFill/>
        </p:spPr>
        <p:txBody>
          <a:bodyPr wrap="square" rtlCol="0">
            <a:spAutoFit/>
          </a:bodyPr>
          <a:lstStyle/>
          <a:p>
            <a:pPr marL="342900"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Another way of looking at leadership is to categorize it as either transactional or transformational. </a:t>
            </a:r>
          </a:p>
          <a:p>
            <a:pPr marL="342900"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Combining this view with that based on the four styles makes it easier to understand how leaders operate and make decisions. It also makes clear that different styles may be appropriate for different purposes, and that most leaders shift back and forth among several in the course of a day, even if there is one that characterizes them.</a:t>
            </a:r>
          </a:p>
          <a:p>
            <a:pPr marL="342900"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You can choose and develop leadership styles and skills by assessing your own tendencies and talents; understanding the needs of the organization or initiative; observing other leaders and finding a mentor; believing in yourself and being prepared to change.</a:t>
            </a:r>
          </a:p>
        </p:txBody>
      </p:sp>
    </p:spTree>
    <p:extLst>
      <p:ext uri="{BB962C8B-B14F-4D97-AF65-F5344CB8AC3E}">
        <p14:creationId xmlns:p14="http://schemas.microsoft.com/office/powerpoint/2010/main" val="2956312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518795"/>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W6 – </a:t>
            </a:r>
            <a:r>
              <a:rPr lang="en-US" sz="6600" b="1">
                <a:ln w="3175">
                  <a:solidFill>
                    <a:schemeClr val="accent2"/>
                  </a:solidFill>
                  <a:prstDash val="solid"/>
                </a:ln>
                <a:solidFill>
                  <a:schemeClr val="bg1"/>
                </a:solidFill>
                <a:effectLst>
                  <a:glow rad="38100">
                    <a:srgbClr val="FF8C01">
                      <a:alpha val="60000"/>
                    </a:srgbClr>
                  </a:glow>
                </a:effectLst>
                <a:latin typeface="+mj-lt"/>
                <a:ea typeface="+mj-ea"/>
                <a:cs typeface="+mj-cs"/>
              </a:rPr>
              <a:t>Lecture 5</a:t>
            </a:r>
            <a:endPar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endParaRPr>
          </a:p>
        </p:txBody>
      </p:sp>
    </p:spTree>
    <p:extLst>
      <p:ext uri="{BB962C8B-B14F-4D97-AF65-F5344CB8AC3E}">
        <p14:creationId xmlns:p14="http://schemas.microsoft.com/office/powerpoint/2010/main" val="83355983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561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744312"/>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Digitization</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Digitization refers to creating a digital representation of physical objects or attributes.  For instance, we scan a paper document and save it as a digital document (e.g., PDF).  In other words, digitization is about converting something non-digital into a digital representation or artifact.  Computerized systems can then use it for various use cases.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Digitization is foundational.  This is the connection between the physical world and software.  This is what we been doing since the 1960s.  It is an enabler for all the processes that provide business value because of the need for consumable data.</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786750170"/>
      </p:ext>
    </p:extLst>
  </p:cSld>
  <p:clrMapOvr>
    <a:masterClrMapping/>
  </p:clrMapOvr>
  <mc:AlternateContent xmlns:mc="http://schemas.openxmlformats.org/markup-compatibility/2006" xmlns:p14="http://schemas.microsoft.com/office/powerpoint/2010/main">
    <mc:Choice Requires="p14">
      <p:transition p14:dur="10" advTm="223000"/>
    </mc:Choice>
    <mc:Fallback xmlns="">
      <p:transition advTm="2230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6487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178116"/>
            <a:ext cx="10818985" cy="520597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 refers to enabling or improving processes by leveraging digital technologies and digitized data.  Therefore, digitalization presumes digitization. Digitalization improves an existing business process or processes but doesn’t change or transform them.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 is the use of digital technologies to change a business model and provide new revenue and value-producing opportunities; it is the process of moving to a digital business.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 affects many aspects of organizations, including information technology, strategy and business models, products and services, internal and external processes, organization, and company culture.</a:t>
            </a:r>
          </a:p>
        </p:txBody>
      </p:sp>
    </p:spTree>
    <p:extLst>
      <p:ext uri="{BB962C8B-B14F-4D97-AF65-F5344CB8AC3E}">
        <p14:creationId xmlns:p14="http://schemas.microsoft.com/office/powerpoint/2010/main" val="1138821019"/>
      </p:ext>
    </p:extLst>
  </p:cSld>
  <p:clrMapOvr>
    <a:masterClrMapping/>
  </p:clrMapOvr>
  <mc:AlternateContent xmlns:mc="http://schemas.openxmlformats.org/markup-compatibility/2006" xmlns:p14="http://schemas.microsoft.com/office/powerpoint/2010/main">
    <mc:Choice Requires="p14">
      <p:transition p14:dur="10" advTm="277000"/>
    </mc:Choice>
    <mc:Fallback xmlns="">
      <p:transition advTm="27700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descr="Diagram&#10;&#10;Description automatically generated">
            <a:extLst>
              <a:ext uri="{FF2B5EF4-FFF2-40B4-BE49-F238E27FC236}">
                <a16:creationId xmlns:a16="http://schemas.microsoft.com/office/drawing/2014/main" id="{287A6ECF-52FD-C413-719F-0123C4965158}"/>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2460387" y="1483534"/>
            <a:ext cx="8580120" cy="4777740"/>
          </a:xfrm>
          <a:prstGeom prst="rect">
            <a:avLst/>
          </a:prstGeom>
        </p:spPr>
      </p:pic>
    </p:spTree>
    <p:extLst>
      <p:ext uri="{BB962C8B-B14F-4D97-AF65-F5344CB8AC3E}">
        <p14:creationId xmlns:p14="http://schemas.microsoft.com/office/powerpoint/2010/main" val="3871780344"/>
      </p:ext>
    </p:extLst>
  </p:cSld>
  <p:clrMapOvr>
    <a:masterClrMapping/>
  </p:clrMapOvr>
  <mc:AlternateContent xmlns:mc="http://schemas.openxmlformats.org/markup-compatibility/2006" xmlns:p14="http://schemas.microsoft.com/office/powerpoint/2010/main">
    <mc:Choice Requires="p14">
      <p:transition p14:dur="10" advTm="331300"/>
    </mc:Choice>
    <mc:Fallback xmlns="">
      <p:transition advTm="33130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26178" y="1350534"/>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 is really business transformation enabled by digitalization.  The “digital” moniker is a little bit of a misnomer because the essence of digital transformation is the changing of business processes enabled or forced by digitalization technologies. </a:t>
            </a:r>
          </a:p>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Industry 4.0 is revolutionizing </a:t>
            </a:r>
            <a:r>
              <a:rPr lang="en-US" sz="2400" b="1" dirty="0">
                <a:solidFill>
                  <a:srgbClr val="0A1F61"/>
                </a:solidFill>
                <a:latin typeface="Tajawal ExtraBold" panose="00000800000000000000" pitchFamily="2" charset="-78"/>
                <a:cs typeface="Tajawal ExtraBold" panose="00000800000000000000" pitchFamily="2" charset="-78"/>
              </a:rPr>
              <a:t>the way companies manufacture, improve and distribute their products. It focuses on the combination of Digital Transformation and Digitalization.</a:t>
            </a:r>
          </a:p>
        </p:txBody>
      </p:sp>
    </p:spTree>
    <p:extLst>
      <p:ext uri="{BB962C8B-B14F-4D97-AF65-F5344CB8AC3E}">
        <p14:creationId xmlns:p14="http://schemas.microsoft.com/office/powerpoint/2010/main" val="2642758523"/>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8036" y="1514735"/>
            <a:ext cx="7739340"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D2C video streaming: </a:t>
            </a: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One of the most notable trends is the move from traditional broadcasting to Direct-to-consumer (D2C) video streaming. The result is that viewers now have more control than ever over what they watch, when they watch it, and how they access it. </a:t>
            </a:r>
          </a:p>
        </p:txBody>
      </p:sp>
      <p:pic>
        <p:nvPicPr>
          <p:cNvPr id="11" name="Picture 10" descr="A person holding a device&#10;&#10;Description automatically generated with low confidence">
            <a:extLst>
              <a:ext uri="{FF2B5EF4-FFF2-40B4-BE49-F238E27FC236}">
                <a16:creationId xmlns:a16="http://schemas.microsoft.com/office/drawing/2014/main" id="{E91AE3F5-3F76-A7AC-A658-1EED7B693722}"/>
              </a:ext>
            </a:extLst>
          </p:cNvPr>
          <p:cNvPicPr>
            <a:picLocks noChangeAspect="1"/>
          </p:cNvPicPr>
          <p:nvPr/>
        </p:nvPicPr>
        <p:blipFill rotWithShape="1">
          <a:blip r:embed="rId6">
            <a:extLst>
              <a:ext uri="{28A0092B-C50C-407E-A947-70E740481C1C}">
                <a14:useLocalDpi xmlns:a14="http://schemas.microsoft.com/office/drawing/2010/main" val="0"/>
              </a:ext>
            </a:extLst>
          </a:blip>
          <a:srcRect l="10937" t="11601" r="11349" b="19246"/>
          <a:stretch/>
        </p:blipFill>
        <p:spPr>
          <a:xfrm>
            <a:off x="7631304" y="3429000"/>
            <a:ext cx="4441371" cy="2470067"/>
          </a:xfrm>
          <a:prstGeom prst="rect">
            <a:avLst/>
          </a:prstGeom>
        </p:spPr>
      </p:pic>
    </p:spTree>
    <p:extLst>
      <p:ext uri="{BB962C8B-B14F-4D97-AF65-F5344CB8AC3E}">
        <p14:creationId xmlns:p14="http://schemas.microsoft.com/office/powerpoint/2010/main" val="570041219"/>
      </p:ext>
    </p:extLst>
  </p:cSld>
  <p:clrMapOvr>
    <a:masterClrMapping/>
  </p:clrMapOvr>
  <mc:AlternateContent xmlns:mc="http://schemas.openxmlformats.org/markup-compatibility/2006" xmlns:p14="http://schemas.microsoft.com/office/powerpoint/2010/main">
    <mc:Choice Requires="p14">
      <p:transition p14:dur="10" advTm="110000"/>
    </mc:Choice>
    <mc:Fallback xmlns="">
      <p:transition advTm="11000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8037" y="1514735"/>
            <a:ext cx="12180711"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role of artificial intelligence</a:t>
            </a: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AI is being used to create more personalized content, improve audience targeting, and enhance the overall user experience. As a result, AI is becoming an essential tool for media companies looking to stay ahead of the curve. One of the most exciting trends in AI-driven media is the use of creative intelligence. By harnessing the power of AI, media companies are able to create better, more original content that resonates with audiences. </a:t>
            </a:r>
          </a:p>
        </p:txBody>
      </p:sp>
    </p:spTree>
    <p:extLst>
      <p:ext uri="{BB962C8B-B14F-4D97-AF65-F5344CB8AC3E}">
        <p14:creationId xmlns:p14="http://schemas.microsoft.com/office/powerpoint/2010/main" val="357177276"/>
      </p:ext>
    </p:extLst>
  </p:cSld>
  <p:clrMapOvr>
    <a:masterClrMapping/>
  </p:clrMapOvr>
  <mc:AlternateContent xmlns:mc="http://schemas.openxmlformats.org/markup-compatibility/2006" xmlns:p14="http://schemas.microsoft.com/office/powerpoint/2010/main">
    <mc:Choice Requires="p14">
      <p:transition p14:dur="10" advTm="258000"/>
    </mc:Choice>
    <mc:Fallback xmlns="">
      <p:transition advTm="25800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885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8037" y="1514735"/>
            <a:ext cx="12180711" cy="4274375"/>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Personalized content</a:t>
            </a: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By using data about their readers, media companies can deliver tailored content that is more likely to engage and retain readers. This approach has already yielded success for some publishers, and it is expected to become even more widespread in the years to come.</a:t>
            </a:r>
          </a:p>
          <a:p>
            <a:pPr marL="1431925" lvl="2" algn="just"/>
            <a:endParaRPr lang="en-US" sz="1200" b="1" dirty="0">
              <a:solidFill>
                <a:srgbClr val="0A1F61"/>
              </a:solidFill>
              <a:latin typeface="Tajawal ExtraBold" panose="00000800000000000000" pitchFamily="2" charset="-78"/>
              <a:cs typeface="Tajawal ExtraBold" panose="00000800000000000000" pitchFamily="2" charset="-78"/>
            </a:endParaRPr>
          </a:p>
          <a:p>
            <a:pPr marL="1947863"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In conclusion, </a:t>
            </a:r>
            <a:r>
              <a:rPr lang="en-US" sz="2400" b="1" i="1" dirty="0">
                <a:solidFill>
                  <a:srgbClr val="C00000"/>
                </a:solidFill>
                <a:latin typeface="Tajawal ExtraBold" panose="00000800000000000000" pitchFamily="2" charset="-78"/>
                <a:cs typeface="Tajawal ExtraBold" panose="00000800000000000000" pitchFamily="2" charset="-78"/>
              </a:rPr>
              <a:t>there are many benefits of embracing digital transformation in media, such as increased audience engagement, new revenue opportunities, and cost savings.</a:t>
            </a:r>
          </a:p>
        </p:txBody>
      </p:sp>
    </p:spTree>
    <p:extLst>
      <p:ext uri="{BB962C8B-B14F-4D97-AF65-F5344CB8AC3E}">
        <p14:creationId xmlns:p14="http://schemas.microsoft.com/office/powerpoint/2010/main" val="913072884"/>
      </p:ext>
    </p:extLst>
  </p:cSld>
  <p:clrMapOvr>
    <a:masterClrMapping/>
  </p:clrMapOvr>
  <mc:AlternateContent xmlns:mc="http://schemas.openxmlformats.org/markup-compatibility/2006" xmlns:p14="http://schemas.microsoft.com/office/powerpoint/2010/main">
    <mc:Choice Requires="p14">
      <p:transition p14:dur="10" advTm="205000"/>
    </mc:Choice>
    <mc:Fallback xmlns="">
      <p:transition advTm="20500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664308" y="650214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27597" y="1334570"/>
            <a:ext cx="7783396" cy="456798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leader will increasingly act as an online influencer and integrator of virtual identities that are aligned around their own ideals and objectives. </a:t>
            </a:r>
            <a:r>
              <a:rPr lang="en-US" sz="2200" b="1" dirty="0">
                <a:solidFill>
                  <a:srgbClr val="C00000"/>
                </a:solidFill>
                <a:latin typeface="Tajawal ExtraBold" panose="00000800000000000000" pitchFamily="2" charset="-78"/>
                <a:cs typeface="Tajawal ExtraBold" panose="00000800000000000000" pitchFamily="2" charset="-78"/>
              </a:rPr>
              <a:t>Digital leadership </a:t>
            </a:r>
            <a:r>
              <a:rPr lang="en-US" sz="2200" b="1" dirty="0">
                <a:solidFill>
                  <a:srgbClr val="0A1F61"/>
                </a:solidFill>
                <a:latin typeface="Tajawal ExtraBold" panose="00000800000000000000" pitchFamily="2" charset="-78"/>
                <a:cs typeface="Tajawal ExtraBold" panose="00000800000000000000" pitchFamily="2" charset="-78"/>
              </a:rPr>
              <a:t>has been demonstrated to have a bigger impact on </a:t>
            </a:r>
            <a:r>
              <a:rPr lang="en-US" sz="2200" b="1" dirty="0">
                <a:solidFill>
                  <a:srgbClr val="C00000"/>
                </a:solidFill>
                <a:latin typeface="Tajawal ExtraBold" panose="00000800000000000000" pitchFamily="2" charset="-78"/>
                <a:cs typeface="Tajawal ExtraBold" panose="00000800000000000000" pitchFamily="2" charset="-78"/>
              </a:rPr>
              <a:t>digital disruption </a:t>
            </a:r>
            <a:r>
              <a:rPr lang="en-US" sz="2200" b="1" dirty="0">
                <a:solidFill>
                  <a:srgbClr val="0A1F61"/>
                </a:solidFill>
                <a:latin typeface="Tajawal ExtraBold" panose="00000800000000000000" pitchFamily="2" charset="-78"/>
                <a:cs typeface="Tajawal ExtraBold" panose="00000800000000000000" pitchFamily="2" charset="-78"/>
              </a:rPr>
              <a:t>than </a:t>
            </a:r>
            <a:r>
              <a:rPr lang="en-US" sz="2200" b="1" dirty="0">
                <a:solidFill>
                  <a:srgbClr val="C00000"/>
                </a:solidFill>
                <a:latin typeface="Tajawal ExtraBold" panose="00000800000000000000" pitchFamily="2" charset="-78"/>
                <a:cs typeface="Tajawal ExtraBold" panose="00000800000000000000" pitchFamily="2" charset="-78"/>
              </a:rPr>
              <a:t>innovation management</a:t>
            </a:r>
            <a:r>
              <a:rPr lang="en-US" sz="22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sustainable competitive advantage afforded by technology and digitalization enables businesses to create a digitalization objective and guides organizations in determining how to accomplish this goal. </a:t>
            </a:r>
          </a:p>
        </p:txBody>
      </p:sp>
      <p:sp>
        <p:nvSpPr>
          <p:cNvPr id="10" name="Scroll: Vertical 9">
            <a:extLst>
              <a:ext uri="{FF2B5EF4-FFF2-40B4-BE49-F238E27FC236}">
                <a16:creationId xmlns:a16="http://schemas.microsoft.com/office/drawing/2014/main" id="{B5263477-604F-7FBE-EA41-79E325E421D2}"/>
              </a:ext>
            </a:extLst>
          </p:cNvPr>
          <p:cNvSpPr/>
          <p:nvPr/>
        </p:nvSpPr>
        <p:spPr>
          <a:xfrm>
            <a:off x="8507316" y="1089328"/>
            <a:ext cx="3606140" cy="5163918"/>
          </a:xfrm>
          <a:prstGeom prst="verticalScroll">
            <a:avLst/>
          </a:prstGeom>
          <a:solidFill>
            <a:schemeClr val="accent6">
              <a:lumMod val="20000"/>
              <a:lumOff val="80000"/>
            </a:schemeClr>
          </a:solidFill>
          <a:ln>
            <a:solidFill>
              <a:schemeClr val="accent6">
                <a:lumMod val="50000"/>
              </a:schemeClr>
            </a:solidFill>
          </a:ln>
          <a:effectLst>
            <a:outerShdw blurRad="50800" dist="38100" dir="8100000" algn="tr"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rtlCol="0" anchor="ctr"/>
          <a:lstStyle/>
          <a:p>
            <a:r>
              <a:rPr lang="en-US" sz="1600" b="1" dirty="0">
                <a:ln w="0"/>
                <a:solidFill>
                  <a:srgbClr val="C00000"/>
                </a:solidFill>
                <a:effectLst>
                  <a:outerShdw blurRad="38100" dist="19050" dir="2700000" algn="tl" rotWithShape="0">
                    <a:schemeClr val="dk1">
                      <a:alpha val="40000"/>
                    </a:schemeClr>
                  </a:outerShdw>
                </a:effectLst>
              </a:rPr>
              <a:t>Digital disruption </a:t>
            </a:r>
            <a:r>
              <a:rPr lang="en-US" sz="1600" dirty="0">
                <a:ln w="0"/>
                <a:solidFill>
                  <a:schemeClr val="tx1"/>
                </a:solidFill>
                <a:effectLst>
                  <a:outerShdw blurRad="38100" dist="19050" dir="2700000" algn="tl" rotWithShape="0">
                    <a:schemeClr val="dk1">
                      <a:alpha val="40000"/>
                    </a:schemeClr>
                  </a:outerShdw>
                </a:effectLst>
              </a:rPr>
              <a:t>refers to a change in expectations and behaviors caused by, or expressed through, digital capabilities, channels, or assets, that radically alters</a:t>
            </a:r>
            <a:r>
              <a:rPr lang="ar-EG" sz="1600" dirty="0">
                <a:ln w="0"/>
                <a:solidFill>
                  <a:schemeClr val="tx1"/>
                </a:solidFill>
                <a:effectLst>
                  <a:outerShdw blurRad="38100" dist="19050" dir="2700000" algn="tl" rotWithShape="0">
                    <a:schemeClr val="dk1">
                      <a:alpha val="40000"/>
                    </a:schemeClr>
                  </a:outerShdw>
                </a:effectLst>
              </a:rPr>
              <a:t> يتغير جذريا</a:t>
            </a:r>
            <a:r>
              <a:rPr lang="en-US" sz="1600" dirty="0">
                <a:ln w="0"/>
                <a:solidFill>
                  <a:schemeClr val="tx1"/>
                </a:solidFill>
                <a:effectLst>
                  <a:outerShdw blurRad="38100" dist="19050" dir="2700000" algn="tl" rotWithShape="0">
                    <a:schemeClr val="dk1">
                      <a:alpha val="40000"/>
                    </a:schemeClr>
                  </a:outerShdw>
                </a:effectLst>
              </a:rPr>
              <a:t> the culture, market, industry, or process.</a:t>
            </a:r>
          </a:p>
          <a:p>
            <a:r>
              <a:rPr lang="en-US" sz="1600" b="1" dirty="0">
                <a:ln w="0"/>
                <a:solidFill>
                  <a:srgbClr val="C00000"/>
                </a:solidFill>
                <a:effectLst>
                  <a:outerShdw blurRad="38100" dist="19050" dir="2700000" algn="tl" rotWithShape="0">
                    <a:schemeClr val="dk1">
                      <a:alpha val="40000"/>
                    </a:schemeClr>
                  </a:outerShdw>
                </a:effectLst>
              </a:rPr>
              <a:t>Innovation management </a:t>
            </a:r>
            <a:r>
              <a:rPr lang="en-US" sz="1600" dirty="0">
                <a:ln w="0"/>
                <a:solidFill>
                  <a:schemeClr val="tx1"/>
                </a:solidFill>
                <a:effectLst>
                  <a:outerShdw blurRad="38100" dist="19050" dir="2700000" algn="tl" rotWithShape="0">
                    <a:schemeClr val="dk1">
                      <a:alpha val="40000"/>
                    </a:schemeClr>
                  </a:outerShdw>
                </a:effectLst>
              </a:rPr>
              <a:t>is a combination of the management of innovation processes, and change management. It includes a set of tools that allow managers plus workers or users to cooperate with a common understanding of processes and goals. </a:t>
            </a:r>
          </a:p>
        </p:txBody>
      </p:sp>
      <p:pic>
        <p:nvPicPr>
          <p:cNvPr id="14" name="Picture 13" descr="Icon&#10;&#10;Description automatically generated">
            <a:extLst>
              <a:ext uri="{FF2B5EF4-FFF2-40B4-BE49-F238E27FC236}">
                <a16:creationId xmlns:a16="http://schemas.microsoft.com/office/drawing/2014/main" id="{FAA12A15-D7B8-E8EF-BEE3-D5EFAE58F29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824664" y="305206"/>
            <a:ext cx="1539739" cy="1539739"/>
          </a:xfrm>
          <a:prstGeom prst="rect">
            <a:avLst/>
          </a:prstGeom>
        </p:spPr>
      </p:pic>
      <p:sp>
        <p:nvSpPr>
          <p:cNvPr id="12" name="TextBox 11">
            <a:extLst>
              <a:ext uri="{FF2B5EF4-FFF2-40B4-BE49-F238E27FC236}">
                <a16:creationId xmlns:a16="http://schemas.microsoft.com/office/drawing/2014/main" id="{411ECD1E-74AF-36C7-62CE-7D3729ECD748}"/>
              </a:ext>
            </a:extLst>
          </p:cNvPr>
          <p:cNvSpPr txBox="1"/>
          <p:nvPr/>
        </p:nvSpPr>
        <p:spPr>
          <a:xfrm>
            <a:off x="2050022" y="5796122"/>
            <a:ext cx="6228080" cy="646331"/>
          </a:xfrm>
          <a:prstGeom prst="rect">
            <a:avLst/>
          </a:prstGeom>
          <a:noFill/>
        </p:spPr>
        <p:txBody>
          <a:bodyPr wrap="square">
            <a:spAutoFit/>
          </a:bodyPr>
          <a:lstStyle/>
          <a:p>
            <a:pPr algn="r" rtl="1"/>
            <a:r>
              <a:rPr lang="en-US" b="1" dirty="0"/>
              <a:t>إن </a:t>
            </a:r>
            <a:r>
              <a:rPr lang="en-US" b="1" dirty="0" err="1"/>
              <a:t>الميزة</a:t>
            </a:r>
            <a:r>
              <a:rPr lang="en-US" b="1" dirty="0"/>
              <a:t> </a:t>
            </a:r>
            <a:r>
              <a:rPr lang="en-US" b="1" dirty="0" err="1"/>
              <a:t>التنافسية</a:t>
            </a:r>
            <a:r>
              <a:rPr lang="en-US" b="1" dirty="0"/>
              <a:t> </a:t>
            </a:r>
            <a:r>
              <a:rPr lang="en-US" b="1" dirty="0" err="1"/>
              <a:t>المستدامة</a:t>
            </a:r>
            <a:r>
              <a:rPr lang="en-US" b="1" dirty="0"/>
              <a:t> التي </a:t>
            </a:r>
            <a:r>
              <a:rPr lang="en-US" b="1" dirty="0" err="1"/>
              <a:t>توفرها</a:t>
            </a:r>
            <a:r>
              <a:rPr lang="en-US" b="1" dirty="0"/>
              <a:t> </a:t>
            </a:r>
            <a:r>
              <a:rPr lang="en-US" b="1" dirty="0" err="1"/>
              <a:t>التكنولوجيا</a:t>
            </a:r>
            <a:r>
              <a:rPr lang="en-US" b="1" dirty="0"/>
              <a:t> </a:t>
            </a:r>
            <a:r>
              <a:rPr lang="en-US" b="1" dirty="0" err="1"/>
              <a:t>والرقمنة</a:t>
            </a:r>
            <a:r>
              <a:rPr lang="en-US" b="1" dirty="0"/>
              <a:t> </a:t>
            </a:r>
            <a:r>
              <a:rPr lang="en-US" b="1" dirty="0" err="1"/>
              <a:t>تمكن</a:t>
            </a:r>
            <a:r>
              <a:rPr lang="en-US" b="1" dirty="0"/>
              <a:t> </a:t>
            </a:r>
            <a:r>
              <a:rPr lang="en-US" b="1" dirty="0" err="1"/>
              <a:t>الشركات</a:t>
            </a:r>
            <a:r>
              <a:rPr lang="en-US" b="1" dirty="0"/>
              <a:t> من </a:t>
            </a:r>
            <a:r>
              <a:rPr lang="en-US" b="1" dirty="0" err="1"/>
              <a:t>إنشاء</a:t>
            </a:r>
            <a:r>
              <a:rPr lang="en-US" b="1" dirty="0"/>
              <a:t> </a:t>
            </a:r>
            <a:r>
              <a:rPr lang="en-US" b="1" dirty="0" err="1"/>
              <a:t>هدف</a:t>
            </a:r>
            <a:r>
              <a:rPr lang="en-US" b="1" dirty="0"/>
              <a:t> </a:t>
            </a:r>
            <a:r>
              <a:rPr lang="en-US" b="1" dirty="0" err="1"/>
              <a:t>للرقمنة</a:t>
            </a:r>
            <a:r>
              <a:rPr lang="en-US" b="1" dirty="0"/>
              <a:t> </a:t>
            </a:r>
            <a:r>
              <a:rPr lang="en-US" b="1" dirty="0" err="1"/>
              <a:t>وتوجيه</a:t>
            </a:r>
            <a:r>
              <a:rPr lang="en-US" b="1" dirty="0"/>
              <a:t> </a:t>
            </a:r>
            <a:r>
              <a:rPr lang="en-US" b="1" dirty="0" err="1"/>
              <a:t>المؤسسات</a:t>
            </a:r>
            <a:r>
              <a:rPr lang="en-US" b="1" dirty="0"/>
              <a:t> في </a:t>
            </a:r>
            <a:r>
              <a:rPr lang="en-US" b="1" dirty="0" err="1"/>
              <a:t>تحديد</a:t>
            </a:r>
            <a:r>
              <a:rPr lang="en-US" b="1" dirty="0"/>
              <a:t> </a:t>
            </a:r>
            <a:r>
              <a:rPr lang="en-US" b="1" dirty="0" err="1"/>
              <a:t>كيفية</a:t>
            </a:r>
            <a:r>
              <a:rPr lang="en-US" b="1" dirty="0"/>
              <a:t> </a:t>
            </a:r>
            <a:r>
              <a:rPr lang="en-US" b="1" dirty="0" err="1"/>
              <a:t>تحقيق</a:t>
            </a:r>
            <a:r>
              <a:rPr lang="en-US" b="1" dirty="0"/>
              <a:t> </a:t>
            </a:r>
            <a:r>
              <a:rPr lang="en-US" b="1" dirty="0" err="1"/>
              <a:t>هذا</a:t>
            </a:r>
            <a:r>
              <a:rPr lang="en-US" b="1" dirty="0"/>
              <a:t> </a:t>
            </a:r>
            <a:r>
              <a:rPr lang="en-US" b="1" dirty="0" err="1"/>
              <a:t>الهدف</a:t>
            </a:r>
            <a:r>
              <a:rPr lang="en-US" b="1" dirty="0"/>
              <a:t>.</a:t>
            </a:r>
          </a:p>
        </p:txBody>
      </p:sp>
    </p:spTree>
    <p:extLst>
      <p:ext uri="{BB962C8B-B14F-4D97-AF65-F5344CB8AC3E}">
        <p14:creationId xmlns:p14="http://schemas.microsoft.com/office/powerpoint/2010/main" val="2519707858"/>
      </p:ext>
    </p:extLst>
  </p:cSld>
  <p:clrMapOvr>
    <a:masterClrMapping/>
  </p:clrMapOvr>
  <mc:AlternateContent xmlns:mc="http://schemas.openxmlformats.org/markup-compatibility/2006" xmlns:p14="http://schemas.microsoft.com/office/powerpoint/2010/main">
    <mc:Choice Requires="p14">
      <p:transition p14:dur="10" advTm="364000"/>
    </mc:Choice>
    <mc:Fallback xmlns="">
      <p:transition advTm="36400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518795"/>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W7 – Lecture 6</a:t>
            </a:r>
          </a:p>
        </p:txBody>
      </p:sp>
    </p:spTree>
    <p:extLst>
      <p:ext uri="{BB962C8B-B14F-4D97-AF65-F5344CB8AC3E}">
        <p14:creationId xmlns:p14="http://schemas.microsoft.com/office/powerpoint/2010/main" val="62079030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act on </a:t>
            </a:r>
            <a:r>
              <a:rPr lang="en-US" sz="2400" b="1" dirty="0">
                <a:solidFill>
                  <a:srgbClr val="C00000"/>
                </a:solidFill>
                <a:latin typeface="Tajawal ExtraBold" panose="00000800000000000000" pitchFamily="2" charset="-78"/>
                <a:cs typeface="Tajawal ExtraBold" panose="00000800000000000000" pitchFamily="2" charset="-78"/>
              </a:rPr>
              <a:t>three levels</a:t>
            </a:r>
            <a:r>
              <a:rPr lang="en-US" sz="2400" b="1" dirty="0">
                <a:solidFill>
                  <a:srgbClr val="0A1F61"/>
                </a:solidFill>
                <a:latin typeface="Tajawal ExtraBold" panose="00000800000000000000" pitchFamily="2" charset="-78"/>
                <a:cs typeface="Tajawal ExtraBold" panose="00000800000000000000" pitchFamily="2" charset="-78"/>
              </a:rPr>
              <a:t>: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encourage </a:t>
            </a:r>
            <a:r>
              <a:rPr lang="en-US" sz="2400" b="1" dirty="0">
                <a:solidFill>
                  <a:srgbClr val="FF0000"/>
                </a:solidFill>
                <a:latin typeface="Tajawal ExtraBold" panose="00000800000000000000" pitchFamily="2" charset="-78"/>
                <a:cs typeface="Tajawal ExtraBold" panose="00000800000000000000" pitchFamily="2" charset="-78"/>
              </a:rPr>
              <a:t>members</a:t>
            </a:r>
            <a:r>
              <a:rPr lang="en-US" sz="2400" b="1" dirty="0">
                <a:solidFill>
                  <a:srgbClr val="0A1F61"/>
                </a:solidFill>
                <a:latin typeface="Tajawal ExtraBold" panose="00000800000000000000" pitchFamily="2" charset="-78"/>
                <a:cs typeface="Tajawal ExtraBold" panose="00000800000000000000" pitchFamily="2" charset="-78"/>
              </a:rPr>
              <a:t> of the organization to consolidate knowledge gained through their individual activities,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consolidate and share knowledge within the </a:t>
            </a:r>
            <a:r>
              <a:rPr lang="en-US" sz="2400" b="1" dirty="0">
                <a:solidFill>
                  <a:srgbClr val="FF0000"/>
                </a:solidFill>
                <a:latin typeface="Tajawal ExtraBold" panose="00000800000000000000" pitchFamily="2" charset="-78"/>
                <a:cs typeface="Tajawal ExtraBold" panose="00000800000000000000" pitchFamily="2" charset="-78"/>
              </a:rPr>
              <a:t>team</a:t>
            </a:r>
            <a:r>
              <a:rPr lang="en-US" sz="2400" b="1" dirty="0">
                <a:solidFill>
                  <a:srgbClr val="0A1F61"/>
                </a:solidFill>
                <a:latin typeface="Tajawal ExtraBold" panose="00000800000000000000" pitchFamily="2" charset="-78"/>
                <a:cs typeface="Tajawal ExtraBold" panose="00000800000000000000" pitchFamily="2" charset="-78"/>
              </a:rPr>
              <a:t> or group to foster deeper understanding,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mediate knowledge between members of the </a:t>
            </a:r>
            <a:r>
              <a:rPr lang="en-US" sz="2400" b="1" dirty="0">
                <a:solidFill>
                  <a:srgbClr val="FF0000"/>
                </a:solidFill>
                <a:latin typeface="Tajawal ExtraBold" panose="00000800000000000000" pitchFamily="2" charset="-78"/>
                <a:cs typeface="Tajawal ExtraBold" panose="00000800000000000000" pitchFamily="2" charset="-78"/>
              </a:rPr>
              <a:t>organization</a:t>
            </a:r>
            <a:r>
              <a:rPr lang="en-US" sz="2400" b="1" dirty="0">
                <a:solidFill>
                  <a:srgbClr val="0A1F61"/>
                </a:solidFill>
                <a:latin typeface="Tajawal ExtraBold" panose="00000800000000000000" pitchFamily="2" charset="-78"/>
                <a:cs typeface="Tajawal ExtraBold" panose="00000800000000000000" pitchFamily="2" charset="-78"/>
              </a:rPr>
              <a:t> or groups, and they bring outside knowledge into the organization .</a:t>
            </a:r>
          </a:p>
        </p:txBody>
      </p:sp>
    </p:spTree>
    <p:extLst>
      <p:ext uri="{BB962C8B-B14F-4D97-AF65-F5344CB8AC3E}">
        <p14:creationId xmlns:p14="http://schemas.microsoft.com/office/powerpoint/2010/main" val="45038654"/>
      </p:ext>
    </p:extLst>
  </p:cSld>
  <p:clrMapOvr>
    <a:masterClrMapping/>
  </p:clrMapOvr>
  <mc:AlternateContent xmlns:mc="http://schemas.openxmlformats.org/markup-compatibility/2006" xmlns:p14="http://schemas.microsoft.com/office/powerpoint/2010/main">
    <mc:Choice Requires="p14">
      <p:transition p14:dur="10" advTm="368000"/>
    </mc:Choice>
    <mc:Fallback xmlns="">
      <p:transition advTm="36800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Digital leaders </a:t>
            </a:r>
            <a:r>
              <a:rPr lang="en-US" sz="2400" b="1" dirty="0">
                <a:solidFill>
                  <a:srgbClr val="0A1F61"/>
                </a:solidFill>
                <a:latin typeface="Tajawal ExtraBold" panose="00000800000000000000" pitchFamily="2" charset="-78"/>
                <a:cs typeface="Tajawal ExtraBold" panose="00000800000000000000" pitchFamily="2" charset="-78"/>
              </a:rPr>
              <a:t>are responsible for maintaining effective communication with employees, the executive team, and the information technology team inside the business, as well as </a:t>
            </a:r>
            <a:r>
              <a:rPr lang="en-US" sz="2400" b="1" dirty="0">
                <a:solidFill>
                  <a:srgbClr val="FF0000"/>
                </a:solidFill>
                <a:latin typeface="Tajawal ExtraBold" panose="00000800000000000000" pitchFamily="2" charset="-78"/>
                <a:cs typeface="Tajawal ExtraBold" panose="00000800000000000000" pitchFamily="2" charset="-78"/>
              </a:rPr>
              <a:t>coordinating</a:t>
            </a:r>
            <a:r>
              <a:rPr lang="en-US" sz="2400" b="1" dirty="0">
                <a:solidFill>
                  <a:srgbClr val="0A1F61"/>
                </a:solidFill>
                <a:latin typeface="Tajawal ExtraBold" panose="00000800000000000000" pitchFamily="2" charset="-78"/>
                <a:cs typeface="Tajawal ExtraBold" panose="00000800000000000000" pitchFamily="2" charset="-78"/>
              </a:rPr>
              <a:t> across these </a:t>
            </a:r>
            <a:r>
              <a:rPr lang="en-US" sz="2400" b="1" dirty="0">
                <a:solidFill>
                  <a:srgbClr val="FF0000"/>
                </a:solidFill>
                <a:latin typeface="Tajawal ExtraBold" panose="00000800000000000000" pitchFamily="2" charset="-78"/>
                <a:cs typeface="Tajawal ExtraBold" panose="00000800000000000000" pitchFamily="2" charset="-78"/>
              </a:rPr>
              <a:t>three groups </a:t>
            </a:r>
            <a:r>
              <a:rPr lang="en-US" sz="2400" b="1" dirty="0">
                <a:solidFill>
                  <a:srgbClr val="0A1F61"/>
                </a:solidFill>
                <a:latin typeface="Tajawal ExtraBold" panose="00000800000000000000" pitchFamily="2" charset="-78"/>
                <a:cs typeface="Tajawal ExtraBold" panose="00000800000000000000" pitchFamily="2" charset="-78"/>
              </a:rPr>
              <a:t>in order to realize digitalization or digital applications.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must be </a:t>
            </a:r>
            <a:r>
              <a:rPr lang="en-US" sz="2400" b="1" dirty="0">
                <a:solidFill>
                  <a:srgbClr val="FF0000"/>
                </a:solidFill>
                <a:latin typeface="Tajawal ExtraBold" panose="00000800000000000000" pitchFamily="2" charset="-78"/>
                <a:cs typeface="Tajawal ExtraBold" panose="00000800000000000000" pitchFamily="2" charset="-78"/>
              </a:rPr>
              <a:t>transparent</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FF0000"/>
                </a:solidFill>
                <a:latin typeface="Tajawal ExtraBold" panose="00000800000000000000" pitchFamily="2" charset="-78"/>
                <a:cs typeface="Tajawal ExtraBold" panose="00000800000000000000" pitchFamily="2" charset="-78"/>
              </a:rPr>
              <a:t>unbiased,</a:t>
            </a:r>
            <a:r>
              <a:rPr lang="en-US" sz="2400" b="1" dirty="0">
                <a:solidFill>
                  <a:srgbClr val="0A1F61"/>
                </a:solidFill>
                <a:latin typeface="Tajawal ExtraBold" panose="00000800000000000000" pitchFamily="2" charset="-78"/>
                <a:cs typeface="Tajawal ExtraBold" panose="00000800000000000000" pitchFamily="2" charset="-78"/>
              </a:rPr>
              <a:t> and sympathetic in order to </a:t>
            </a:r>
            <a:r>
              <a:rPr lang="en-US" sz="2400" b="1" dirty="0">
                <a:solidFill>
                  <a:srgbClr val="FF0000"/>
                </a:solidFill>
                <a:latin typeface="Tajawal ExtraBold" panose="00000800000000000000" pitchFamily="2" charset="-78"/>
                <a:cs typeface="Tajawal ExtraBold" panose="00000800000000000000" pitchFamily="2" charset="-78"/>
              </a:rPr>
              <a:t>facilitate communication </a:t>
            </a:r>
            <a:r>
              <a:rPr lang="en-US" sz="2400" b="1" dirty="0">
                <a:solidFill>
                  <a:srgbClr val="0A1F61"/>
                </a:solidFill>
                <a:latin typeface="Tajawal ExtraBold" panose="00000800000000000000" pitchFamily="2" charset="-78"/>
                <a:cs typeface="Tajawal ExtraBold" panose="00000800000000000000" pitchFamily="2" charset="-78"/>
              </a:rPr>
              <a:t>between these three groups and to resolve inter-unit issues. </a:t>
            </a:r>
          </a:p>
        </p:txBody>
      </p:sp>
    </p:spTree>
    <p:extLst>
      <p:ext uri="{BB962C8B-B14F-4D97-AF65-F5344CB8AC3E}">
        <p14:creationId xmlns:p14="http://schemas.microsoft.com/office/powerpoint/2010/main" val="831238574"/>
      </p:ext>
    </p:extLst>
  </p:cSld>
  <p:clrMapOvr>
    <a:masterClrMapping/>
  </p:clrMapOvr>
  <mc:AlternateContent xmlns:mc="http://schemas.openxmlformats.org/markup-compatibility/2006" xmlns:p14="http://schemas.microsoft.com/office/powerpoint/2010/main">
    <mc:Choice Requires="p14">
      <p:transition p14:dur="10" advTm="119000"/>
    </mc:Choice>
    <mc:Fallback xmlns="">
      <p:transition advTm="11900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the evaluations, digital leaders possess a specific amount of </a:t>
            </a:r>
            <a:r>
              <a:rPr lang="en-US" sz="2400" b="1" dirty="0">
                <a:solidFill>
                  <a:srgbClr val="FF0000"/>
                </a:solidFill>
                <a:latin typeface="Tajawal ExtraBold" panose="00000800000000000000" pitchFamily="2" charset="-78"/>
                <a:cs typeface="Tajawal ExtraBold" panose="00000800000000000000" pitchFamily="2" charset="-78"/>
              </a:rPr>
              <a:t>digital expertise and experience</a:t>
            </a:r>
            <a:r>
              <a:rPr lang="en-US" sz="2400" b="1" dirty="0">
                <a:solidFill>
                  <a:srgbClr val="0A1F61"/>
                </a:solidFill>
                <a:latin typeface="Tajawal ExtraBold" panose="00000800000000000000" pitchFamily="2" charset="-78"/>
                <a:cs typeface="Tajawal ExtraBold" panose="00000800000000000000" pitchFamily="2" charset="-78"/>
              </a:rPr>
              <a:t>, a </a:t>
            </a:r>
            <a:r>
              <a:rPr lang="en-US" sz="2400" b="1" dirty="0">
                <a:solidFill>
                  <a:srgbClr val="FF0000"/>
                </a:solidFill>
                <a:latin typeface="Tajawal ExtraBold" panose="00000800000000000000" pitchFamily="2" charset="-78"/>
                <a:cs typeface="Tajawal ExtraBold" panose="00000800000000000000" pitchFamily="2" charset="-78"/>
              </a:rPr>
              <a:t>vision </a:t>
            </a:r>
            <a:r>
              <a:rPr lang="en-US" sz="2400" b="1" dirty="0">
                <a:solidFill>
                  <a:srgbClr val="0A1F61"/>
                </a:solidFill>
                <a:latin typeface="Tajawal ExtraBold" panose="00000800000000000000" pitchFamily="2" charset="-78"/>
                <a:cs typeface="Tajawal ExtraBold" panose="00000800000000000000" pitchFamily="2" charset="-78"/>
              </a:rPr>
              <a:t>for businesses to achieve their </a:t>
            </a:r>
            <a:r>
              <a:rPr lang="en-US" sz="2400" b="1" dirty="0">
                <a:solidFill>
                  <a:srgbClr val="FF0000"/>
                </a:solidFill>
                <a:latin typeface="Tajawal ExtraBold" panose="00000800000000000000" pitchFamily="2" charset="-78"/>
                <a:cs typeface="Tajawal ExtraBold" panose="00000800000000000000" pitchFamily="2" charset="-78"/>
              </a:rPr>
              <a:t>digital goals</a:t>
            </a:r>
            <a:r>
              <a:rPr lang="en-US" sz="2400" b="1" dirty="0">
                <a:solidFill>
                  <a:srgbClr val="0A1F61"/>
                </a:solidFill>
                <a:latin typeface="Tajawal ExtraBold" panose="00000800000000000000" pitchFamily="2" charset="-78"/>
                <a:cs typeface="Tajawal ExtraBold" panose="00000800000000000000" pitchFamily="2" charset="-78"/>
              </a:rPr>
              <a:t>, and the </a:t>
            </a:r>
            <a:r>
              <a:rPr lang="en-US" sz="2400" b="1" dirty="0">
                <a:solidFill>
                  <a:srgbClr val="FF0000"/>
                </a:solidFill>
                <a:latin typeface="Tajawal ExtraBold" panose="00000800000000000000" pitchFamily="2" charset="-78"/>
                <a:cs typeface="Tajawal ExtraBold" panose="00000800000000000000" pitchFamily="2" charset="-78"/>
              </a:rPr>
              <a:t>ability to adjust </a:t>
            </a:r>
            <a:r>
              <a:rPr lang="en-US" sz="2400" b="1" dirty="0">
                <a:solidFill>
                  <a:srgbClr val="0A1F61"/>
                </a:solidFill>
                <a:latin typeface="Tajawal ExtraBold" panose="00000800000000000000" pitchFamily="2" charset="-78"/>
                <a:cs typeface="Tajawal ExtraBold" panose="00000800000000000000" pitchFamily="2" charset="-78"/>
              </a:rPr>
              <a:t>their ideas and policies to changing situations.</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Due to the qualities of digital leadership, it can be compared to other leadership styles. Digital leadership practices are inextricably linked to emotional intelligence and leadership types such as transformational and transactional leadership</a:t>
            </a:r>
          </a:p>
        </p:txBody>
      </p:sp>
    </p:spTree>
    <p:extLst>
      <p:ext uri="{BB962C8B-B14F-4D97-AF65-F5344CB8AC3E}">
        <p14:creationId xmlns:p14="http://schemas.microsoft.com/office/powerpoint/2010/main" val="1202763520"/>
      </p:ext>
    </p:extLst>
  </p:cSld>
  <p:clrMapOvr>
    <a:masterClrMapping/>
  </p:clrMapOvr>
  <mc:AlternateContent xmlns:mc="http://schemas.openxmlformats.org/markup-compatibility/2006" xmlns:p14="http://schemas.microsoft.com/office/powerpoint/2010/main">
    <mc:Choice Requires="p14">
      <p:transition p14:dur="10" advTm="93000"/>
    </mc:Choice>
    <mc:Fallback xmlns="">
      <p:transition advTm="9300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A6832FB5-918E-E453-7901-0B736DDBE63C}"/>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Effect>
                      <a14:brightnessContrast contrast="-20000"/>
                    </a14:imgEffect>
                  </a14:imgLayer>
                </a14:imgProps>
              </a:ext>
            </a:extLst>
          </a:blip>
          <a:srcRect l="25254" t="27359" r="14792" b="7925"/>
          <a:stretch/>
        </p:blipFill>
        <p:spPr>
          <a:xfrm>
            <a:off x="2486375" y="390107"/>
            <a:ext cx="9586300" cy="5820688"/>
          </a:xfrm>
          <a:prstGeom prst="rect">
            <a:avLst/>
          </a:prstGeom>
        </p:spPr>
      </p:pic>
      <p:sp>
        <p:nvSpPr>
          <p:cNvPr id="7" name="TextBox 6"/>
          <p:cNvSpPr txBox="1"/>
          <p:nvPr/>
        </p:nvSpPr>
        <p:spPr>
          <a:xfrm>
            <a:off x="2393389" y="231706"/>
            <a:ext cx="3009884" cy="830997"/>
          </a:xfrm>
          <a:prstGeom prst="rect">
            <a:avLst/>
          </a:prstGeom>
          <a:solidFill>
            <a:srgbClr val="24A9E1"/>
          </a:solidFill>
          <a:ln>
            <a:solidFill>
              <a:srgbClr val="0A1F61"/>
            </a:solidFill>
          </a:ln>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sz="2400" b="1" dirty="0">
                <a:solidFill>
                  <a:srgbClr val="0A1F61"/>
                </a:solidFill>
                <a:latin typeface="Tajawal Medium" panose="00000600000000000000" pitchFamily="2" charset="-78"/>
                <a:cs typeface="Tajawal Medium" panose="00000600000000000000" pitchFamily="2" charset="-78"/>
              </a:rPr>
              <a:t>Characteristics of </a:t>
            </a:r>
          </a:p>
          <a:p>
            <a:pPr algn="ctr"/>
            <a:r>
              <a:rPr lang="en-US" sz="2400" b="1" dirty="0">
                <a:solidFill>
                  <a:srgbClr val="0A1F61"/>
                </a:solidFill>
                <a:latin typeface="Tajawal Medium" panose="00000600000000000000" pitchFamily="2" charset="-78"/>
                <a:cs typeface="Tajawal Medium" panose="00000600000000000000" pitchFamily="2" charset="-78"/>
              </a:rPr>
              <a:t>digital leaders</a:t>
            </a:r>
          </a:p>
        </p:txBody>
      </p:sp>
    </p:spTree>
    <p:extLst>
      <p:ext uri="{BB962C8B-B14F-4D97-AF65-F5344CB8AC3E}">
        <p14:creationId xmlns:p14="http://schemas.microsoft.com/office/powerpoint/2010/main" val="2380834354"/>
      </p:ext>
    </p:extLst>
  </p:cSld>
  <p:clrMapOvr>
    <a:masterClrMapping/>
  </p:clrMapOvr>
  <mc:AlternateContent xmlns:mc="http://schemas.openxmlformats.org/markup-compatibility/2006" xmlns:p14="http://schemas.microsoft.com/office/powerpoint/2010/main">
    <mc:Choice Requires="p14">
      <p:transition p14:dur="10" advTm="238200"/>
    </mc:Choice>
    <mc:Fallback xmlns="">
      <p:transition advTm="23820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44733"/>
            <a:ext cx="616067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components of digital leadership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Digital Leadership Components">
            <a:extLst>
              <a:ext uri="{FF2B5EF4-FFF2-40B4-BE49-F238E27FC236}">
                <a16:creationId xmlns:a16="http://schemas.microsoft.com/office/drawing/2014/main" id="{29C8DFA4-9692-A393-B4E1-EE9224C9C20F}"/>
              </a:ext>
            </a:extLst>
          </p:cNvPr>
          <p:cNvPicPr>
            <a:picLocks noChangeAspect="1"/>
          </p:cNvPicPr>
          <p:nvPr/>
        </p:nvPicPr>
        <p:blipFill rotWithShape="1">
          <a:blip r:embed="rId6">
            <a:extLst>
              <a:ext uri="{28A0092B-C50C-407E-A947-70E740481C1C}">
                <a14:useLocalDpi xmlns:a14="http://schemas.microsoft.com/office/drawing/2010/main" val="0"/>
              </a:ext>
            </a:extLst>
          </a:blip>
          <a:srcRect l="19404" t="3028" r="20540" b="10631"/>
          <a:stretch/>
        </p:blipFill>
        <p:spPr bwMode="auto">
          <a:xfrm>
            <a:off x="8348353" y="-931"/>
            <a:ext cx="3724321" cy="6826904"/>
          </a:xfrm>
          <a:prstGeom prst="rect">
            <a:avLst/>
          </a:prstGeom>
          <a:noFill/>
          <a:ln>
            <a:noFill/>
          </a:ln>
        </p:spPr>
      </p:pic>
      <p:sp>
        <p:nvSpPr>
          <p:cNvPr id="10" name="TextBox 9">
            <a:extLst>
              <a:ext uri="{FF2B5EF4-FFF2-40B4-BE49-F238E27FC236}">
                <a16:creationId xmlns:a16="http://schemas.microsoft.com/office/drawing/2014/main" id="{13615B62-CD47-B028-E96F-B72B1B80E0E8}"/>
              </a:ext>
            </a:extLst>
          </p:cNvPr>
          <p:cNvSpPr txBox="1"/>
          <p:nvPr/>
        </p:nvSpPr>
        <p:spPr>
          <a:xfrm>
            <a:off x="1353787" y="1303434"/>
            <a:ext cx="6994565" cy="5113644"/>
          </a:xfrm>
          <a:prstGeom prst="rect">
            <a:avLst/>
          </a:prstGeom>
          <a:noFill/>
        </p:spPr>
        <p:txBody>
          <a:bodyPr wrap="square" rtlCol="0">
            <a:spAutoFit/>
          </a:bodyPr>
          <a:lstStyle/>
          <a:p>
            <a:pPr marL="517525"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1. </a:t>
            </a:r>
            <a:r>
              <a:rPr lang="en-US" sz="2000" b="1" dirty="0">
                <a:solidFill>
                  <a:srgbClr val="FF0000"/>
                </a:solidFill>
                <a:latin typeface="Tajawal ExtraBold" panose="00000800000000000000" pitchFamily="2" charset="-78"/>
                <a:cs typeface="Tajawal ExtraBold" panose="00000800000000000000" pitchFamily="2" charset="-78"/>
              </a:rPr>
              <a:t>Media competence: </a:t>
            </a:r>
            <a:r>
              <a:rPr lang="en-US" sz="2000" b="1" dirty="0">
                <a:solidFill>
                  <a:srgbClr val="0A1F61"/>
                </a:solidFill>
                <a:latin typeface="Tajawal ExtraBold" panose="00000800000000000000" pitchFamily="2" charset="-78"/>
                <a:cs typeface="Tajawal ExtraBold" panose="00000800000000000000" pitchFamily="2" charset="-78"/>
              </a:rPr>
              <a:t>An effective digital leader is technically savvy and knows digital programs and media so well they can use them optimally to achieve business goals.</a:t>
            </a:r>
          </a:p>
          <a:p>
            <a:pPr marL="517525"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2. </a:t>
            </a:r>
            <a:r>
              <a:rPr lang="en-US" sz="2000" b="1" dirty="0">
                <a:solidFill>
                  <a:srgbClr val="FF0000"/>
                </a:solidFill>
                <a:latin typeface="Tajawal ExtraBold" panose="00000800000000000000" pitchFamily="2" charset="-78"/>
                <a:cs typeface="Tajawal ExtraBold" panose="00000800000000000000" pitchFamily="2" charset="-78"/>
              </a:rPr>
              <a:t>Agility:</a:t>
            </a:r>
            <a:r>
              <a:rPr lang="en-US" sz="2000" b="1" dirty="0">
                <a:solidFill>
                  <a:srgbClr val="0A1F61"/>
                </a:solidFill>
                <a:latin typeface="Tajawal ExtraBold" panose="00000800000000000000" pitchFamily="2" charset="-78"/>
                <a:cs typeface="Tajawal ExtraBold" panose="00000800000000000000" pitchFamily="2" charset="-78"/>
              </a:rPr>
              <a:t> Nowadays, the demands placed on companies change frequently and at high speed. Being able </a:t>
            </a:r>
            <a:r>
              <a:rPr lang="en-US" sz="2000" b="1" dirty="0">
                <a:solidFill>
                  <a:srgbClr val="FF0000"/>
                </a:solidFill>
                <a:latin typeface="Tajawal ExtraBold" panose="00000800000000000000" pitchFamily="2" charset="-78"/>
                <a:cs typeface="Tajawal ExtraBold" panose="00000800000000000000" pitchFamily="2" charset="-78"/>
              </a:rPr>
              <a:t>to react flexibly to these changes </a:t>
            </a:r>
            <a:r>
              <a:rPr lang="en-US" sz="2000" b="1" dirty="0">
                <a:solidFill>
                  <a:srgbClr val="0A1F61"/>
                </a:solidFill>
                <a:latin typeface="Tajawal ExtraBold" panose="00000800000000000000" pitchFamily="2" charset="-78"/>
                <a:cs typeface="Tajawal ExtraBold" panose="00000800000000000000" pitchFamily="2" charset="-78"/>
              </a:rPr>
              <a:t>is essential to remain competitive. Complex tasks can no longer be planned in detail over the long term, especially when it comes to digital and IT-related projects.</a:t>
            </a:r>
          </a:p>
        </p:txBody>
      </p:sp>
    </p:spTree>
    <p:extLst>
      <p:ext uri="{BB962C8B-B14F-4D97-AF65-F5344CB8AC3E}">
        <p14:creationId xmlns:p14="http://schemas.microsoft.com/office/powerpoint/2010/main" val="4097470540"/>
      </p:ext>
    </p:extLst>
  </p:cSld>
  <p:clrMapOvr>
    <a:masterClrMapping/>
  </p:clrMapOvr>
  <mc:AlternateContent xmlns:mc="http://schemas.openxmlformats.org/markup-compatibility/2006" xmlns:p14="http://schemas.microsoft.com/office/powerpoint/2010/main">
    <mc:Choice Requires="p14">
      <p:transition p14:dur="10" advTm="242000"/>
    </mc:Choice>
    <mc:Fallback xmlns="">
      <p:transition advTm="24200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019323"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6. Conflict resolution skills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282659"/>
            <a:ext cx="10705869" cy="5068760"/>
          </a:xfrm>
          <a:prstGeom prst="rect">
            <a:avLst/>
          </a:prstGeom>
          <a:noFill/>
        </p:spPr>
        <p:txBody>
          <a:bodyPr wrap="square" rtlCol="0">
            <a:spAutoFit/>
          </a:bodyPr>
          <a:lstStyle/>
          <a:p>
            <a:pPr marL="1317625" lvl="1" indent="-342900" algn="just">
              <a:lnSpc>
                <a:spcPts val="26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Understand an argument‘s structure </a:t>
            </a:r>
            <a:r>
              <a:rPr lang="en-US" sz="2000" b="1" dirty="0">
                <a:solidFill>
                  <a:srgbClr val="0A1F61"/>
                </a:solidFill>
                <a:latin typeface="Tajawal ExtraBold" panose="00000800000000000000" pitchFamily="2" charset="-78"/>
                <a:cs typeface="Tajawal ExtraBold" panose="00000800000000000000" pitchFamily="2" charset="-78"/>
              </a:rPr>
              <a:t>(including issues, rationale, and conclusions).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Know that </a:t>
            </a:r>
            <a:r>
              <a:rPr lang="en-US" sz="2000" b="1" dirty="0">
                <a:solidFill>
                  <a:srgbClr val="FF0000"/>
                </a:solidFill>
                <a:latin typeface="Tajawal ExtraBold" panose="00000800000000000000" pitchFamily="2" charset="-78"/>
                <a:cs typeface="Tajawal ExtraBold" panose="00000800000000000000" pitchFamily="2" charset="-78"/>
              </a:rPr>
              <a:t>language and persuasion </a:t>
            </a:r>
            <a:r>
              <a:rPr lang="en-US" sz="2000" b="1" dirty="0">
                <a:solidFill>
                  <a:srgbClr val="0A1F61"/>
                </a:solidFill>
                <a:latin typeface="Tajawal ExtraBold" panose="00000800000000000000" pitchFamily="2" charset="-78"/>
                <a:cs typeface="Tajawal ExtraBold" panose="00000800000000000000" pitchFamily="2" charset="-78"/>
              </a:rPr>
              <a:t>have a powerful impact on the portrayal and Conflict occurs when two or more people’s interests are not in alignment with each other. It can also occur due to an individual’s biases, cultural beliefs, social status, and other factors determining which values they prioritize above the ones others might not.</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Conflict is an inevitable part of any organization, whether it is </a:t>
            </a:r>
            <a:r>
              <a:rPr lang="en-US" sz="2000" b="1" dirty="0">
                <a:solidFill>
                  <a:srgbClr val="FF0000"/>
                </a:solidFill>
                <a:latin typeface="Tajawal ExtraBold" panose="00000800000000000000" pitchFamily="2" charset="-78"/>
                <a:cs typeface="Tajawal ExtraBold" panose="00000800000000000000" pitchFamily="2" charset="-78"/>
              </a:rPr>
              <a:t>between co-workers, managers and employees</a:t>
            </a:r>
            <a:r>
              <a:rPr lang="en-US" sz="2000" b="1" dirty="0">
                <a:solidFill>
                  <a:srgbClr val="0A1F61"/>
                </a:solidFill>
                <a:latin typeface="Tajawal ExtraBold" panose="00000800000000000000" pitchFamily="2" charset="-78"/>
                <a:cs typeface="Tajawal ExtraBold" panose="00000800000000000000" pitchFamily="2" charset="-78"/>
              </a:rPr>
              <a:t>, or different departments within the company. While conflict can </a:t>
            </a:r>
            <a:r>
              <a:rPr lang="en-US" sz="2000" b="1" dirty="0">
                <a:solidFill>
                  <a:srgbClr val="FF0000"/>
                </a:solidFill>
                <a:latin typeface="Tajawal ExtraBold" panose="00000800000000000000" pitchFamily="2" charset="-78"/>
                <a:cs typeface="Tajawal ExtraBold" panose="00000800000000000000" pitchFamily="2" charset="-78"/>
              </a:rPr>
              <a:t>sometimes be beneficial, allowing for creativity </a:t>
            </a:r>
            <a:r>
              <a:rPr lang="en-US" sz="2000" b="1" dirty="0">
                <a:solidFill>
                  <a:srgbClr val="0A1F61"/>
                </a:solidFill>
                <a:latin typeface="Tajawal ExtraBold" panose="00000800000000000000" pitchFamily="2" charset="-78"/>
                <a:cs typeface="Tajawal ExtraBold" panose="00000800000000000000" pitchFamily="2" charset="-78"/>
              </a:rPr>
              <a:t>and different perspectives to be brought to the table, it can also quickly escalate and become detrimental to the business.</a:t>
            </a:r>
          </a:p>
          <a:p>
            <a:pPr marL="1317625" lvl="1" indent="-342900" algn="just">
              <a:lnSpc>
                <a:spcPts val="2600"/>
              </a:lnSpc>
              <a:buFont typeface="Wingdings" panose="05000000000000000000" pitchFamily="2" charset="2"/>
              <a:buChar char="q"/>
            </a:pPr>
            <a:r>
              <a:rPr lang="en-US" sz="2000" b="1" dirty="0">
                <a:solidFill>
                  <a:srgbClr val="7030A0"/>
                </a:solidFill>
                <a:latin typeface="Tajawal ExtraBold" panose="00000800000000000000" pitchFamily="2" charset="-78"/>
                <a:cs typeface="Tajawal ExtraBold" panose="00000800000000000000" pitchFamily="2" charset="-78"/>
              </a:rPr>
              <a:t>Generally, conflict should not be considered good or bad, rather it may be viewed as a necessity to facilitate meaningful relationships between people and groups. </a:t>
            </a:r>
          </a:p>
        </p:txBody>
      </p:sp>
    </p:spTree>
    <p:extLst>
      <p:ext uri="{BB962C8B-B14F-4D97-AF65-F5344CB8AC3E}">
        <p14:creationId xmlns:p14="http://schemas.microsoft.com/office/powerpoint/2010/main" val="1621237030"/>
      </p:ext>
    </p:extLst>
  </p:cSld>
  <p:clrMapOvr>
    <a:masterClrMapping/>
  </p:clrMapOvr>
  <mc:AlternateContent xmlns:mc="http://schemas.openxmlformats.org/markup-compatibility/2006" xmlns:p14="http://schemas.microsoft.com/office/powerpoint/2010/main">
    <mc:Choice Requires="p14">
      <p:transition p14:dur="10" advTm="80000"/>
    </mc:Choice>
    <mc:Fallback xmlns="">
      <p:transition advTm="8000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518795"/>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W8 – </a:t>
            </a:r>
            <a:r>
              <a:rPr lang="en-US" sz="6600" b="1">
                <a:ln w="3175">
                  <a:solidFill>
                    <a:schemeClr val="accent2"/>
                  </a:solidFill>
                  <a:prstDash val="solid"/>
                </a:ln>
                <a:solidFill>
                  <a:schemeClr val="bg1"/>
                </a:solidFill>
                <a:effectLst>
                  <a:glow rad="38100">
                    <a:srgbClr val="FF8C01">
                      <a:alpha val="60000"/>
                    </a:srgbClr>
                  </a:glow>
                </a:effectLst>
                <a:latin typeface="+mj-lt"/>
                <a:ea typeface="+mj-ea"/>
                <a:cs typeface="+mj-cs"/>
              </a:rPr>
              <a:t>Lecture 7</a:t>
            </a:r>
            <a:endPar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endParaRPr>
          </a:p>
        </p:txBody>
      </p:sp>
    </p:spTree>
    <p:extLst>
      <p:ext uri="{BB962C8B-B14F-4D97-AF65-F5344CB8AC3E}">
        <p14:creationId xmlns:p14="http://schemas.microsoft.com/office/powerpoint/2010/main" val="42519976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54634"/>
            <a:ext cx="6754350"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r>
              <a:rPr lang="en-US" sz="2800" b="1" dirty="0">
                <a:solidFill>
                  <a:srgbClr val="FF8C01"/>
                </a:solidFill>
                <a:latin typeface="Tajawal Medium" panose="00000600000000000000" pitchFamily="2" charset="-78"/>
                <a:cs typeface="Tajawal Medium" panose="00000600000000000000" pitchFamily="2" charset="-78"/>
              </a:rPr>
              <a:t>The Task</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166240"/>
            <a:ext cx="10818985" cy="5388719"/>
          </a:xfrm>
          <a:prstGeom prst="rect">
            <a:avLst/>
          </a:prstGeom>
          <a:noFill/>
        </p:spPr>
        <p:txBody>
          <a:bodyPr wrap="square" rtlCol="0">
            <a:spAutoFit/>
          </a:bodyPr>
          <a:lstStyle/>
          <a:p>
            <a:pPr marL="860425" indent="-3429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aims and vision for the group, purpose, and direction - define the activity (the task)</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resources, people, processes, systems and tools (inc. financials, communications, IT)</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Create the plan to achieve the task - deliverables, measures, timescales, strategy and tactics</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Establish responsibilities, objectives, accountabilities and measures, by agreement and delegation</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Set standards, quality, time and reporting parameters</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Control and maintain activities against parameters</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Monitor and maintain overall performance against the plan</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Report on progress towards the group's aim</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Review, re-assess, and adjust plan, methods and targets as necessary</a:t>
            </a:r>
          </a:p>
        </p:txBody>
      </p:sp>
    </p:spTree>
    <p:extLst>
      <p:ext uri="{BB962C8B-B14F-4D97-AF65-F5344CB8AC3E}">
        <p14:creationId xmlns:p14="http://schemas.microsoft.com/office/powerpoint/2010/main" val="2001912699"/>
      </p:ext>
    </p:extLst>
  </p:cSld>
  <p:clrMapOvr>
    <a:masterClrMapping/>
  </p:clrMapOvr>
  <mc:AlternateContent xmlns:mc="http://schemas.openxmlformats.org/markup-compatibility/2006" xmlns:p14="http://schemas.microsoft.com/office/powerpoint/2010/main">
    <mc:Choice Requires="p14">
      <p:transition p14:dur="10" advTm="440000"/>
    </mc:Choice>
    <mc:Fallback xmlns="">
      <p:transition advTm="440000"/>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54634"/>
            <a:ext cx="7098418"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r>
              <a:rPr lang="en-US" sz="2800" b="1" dirty="0">
                <a:solidFill>
                  <a:srgbClr val="FF8C01"/>
                </a:solidFill>
                <a:latin typeface="Tajawal Medium" panose="00000600000000000000" pitchFamily="2" charset="-78"/>
                <a:cs typeface="Tajawal Medium" panose="00000600000000000000" pitchFamily="2" charset="-78"/>
              </a:rPr>
              <a:t>Individuals</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5565" y="1237490"/>
            <a:ext cx="10818985" cy="5388719"/>
          </a:xfrm>
          <a:prstGeom prst="rect">
            <a:avLst/>
          </a:prstGeom>
          <a:noFill/>
        </p:spPr>
        <p:txBody>
          <a:bodyPr wrap="square" rtlCol="0">
            <a:spAutoFit/>
          </a:bodyPr>
          <a:lstStyle/>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Understand the team members as individuals - personality, skills, strengths, needs, aims and fears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Assist and support individuals - plans, problems, challenges, highs and lows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and agree on appropriate individual responsibilities and objectives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Give recognition and praise to individuals - acknowledge effort and good work</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Where appropriate reward individuals with extra responsibility, advancement and status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develop and utilize each individual's capabilities and strengths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Train and develop individual team members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Develop individual freedom and authority</a:t>
            </a:r>
          </a:p>
        </p:txBody>
      </p:sp>
    </p:spTree>
    <p:extLst>
      <p:ext uri="{BB962C8B-B14F-4D97-AF65-F5344CB8AC3E}">
        <p14:creationId xmlns:p14="http://schemas.microsoft.com/office/powerpoint/2010/main" val="146419907"/>
      </p:ext>
    </p:extLst>
  </p:cSld>
  <p:clrMapOvr>
    <a:masterClrMapping/>
  </p:clrMapOvr>
  <mc:AlternateContent xmlns:mc="http://schemas.openxmlformats.org/markup-compatibility/2006" xmlns:p14="http://schemas.microsoft.com/office/powerpoint/2010/main">
    <mc:Choice Requires="p14">
      <p:transition p14:dur="10" advTm="350000"/>
    </mc:Choice>
    <mc:Fallback xmlns="">
      <p:transition advTm="350000"/>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54634"/>
            <a:ext cx="6133987"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r>
              <a:rPr lang="en-US" sz="2800" b="1" dirty="0">
                <a:solidFill>
                  <a:srgbClr val="FF8C01"/>
                </a:solidFill>
                <a:latin typeface="Tajawal Medium" panose="00000600000000000000" pitchFamily="2" charset="-78"/>
                <a:cs typeface="Tajawal Medium" panose="00000600000000000000" pitchFamily="2" charset="-78"/>
              </a:rPr>
              <a:t>Team</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5565" y="1237490"/>
            <a:ext cx="10818985" cy="5324535"/>
          </a:xfrm>
          <a:prstGeom prst="rect">
            <a:avLst/>
          </a:prstGeom>
          <a:noFill/>
        </p:spPr>
        <p:txBody>
          <a:bodyPr wrap="square" rtlCol="0">
            <a:spAutoFit/>
          </a:bodyPr>
          <a:lstStyle/>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Establish, agree and communicate standards of performance and behavior</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Establish a style, culture and approach of the group - soft skill elements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Monitor and maintain discipline, ethics, integrity and focus on objectives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Anticipate and resolve group conflict, struggles or disagreements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Assess and change as necessary the balance and composition of the group</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Develop team-working, cooperation, morale and team spirit</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Develop the collective maturity and capability of the group - progressively increase group freedom and authority</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Encourage the team towards objectives and aims - motivate the group and provide a collective sense of purpose</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Identify, develop and agree on the team- and project-leadership roles within the group</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Enable, facilitate and ensure effective internal and external group communications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Identify and meet group training needs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Give feedback to the group on overall progress; consult with, and seek feedback and input from the group</a:t>
            </a:r>
          </a:p>
        </p:txBody>
      </p:sp>
    </p:spTree>
    <p:extLst>
      <p:ext uri="{BB962C8B-B14F-4D97-AF65-F5344CB8AC3E}">
        <p14:creationId xmlns:p14="http://schemas.microsoft.com/office/powerpoint/2010/main" val="212034550"/>
      </p:ext>
    </p:extLst>
  </p:cSld>
  <p:clrMapOvr>
    <a:masterClrMapping/>
  </p:clrMapOvr>
  <mc:AlternateContent xmlns:mc="http://schemas.openxmlformats.org/markup-compatibility/2006" xmlns:p14="http://schemas.microsoft.com/office/powerpoint/2010/main">
    <mc:Choice Requires="p14">
      <p:transition p14:dur="10" advTm="508000"/>
    </mc:Choice>
    <mc:Fallback xmlns="">
      <p:transition advTm="508000"/>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5117" y="390107"/>
            <a:ext cx="5221301"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p>
          <a:p>
            <a:r>
              <a:rPr lang="en-US" sz="2800" b="1" dirty="0">
                <a:solidFill>
                  <a:srgbClr val="FF8C01"/>
                </a:solidFill>
                <a:latin typeface="Tajawal Medium" panose="00000600000000000000" pitchFamily="2" charset="-78"/>
                <a:cs typeface="Tajawal Medium" panose="00000600000000000000" pitchFamily="2" charset="-78"/>
              </a:rPr>
              <a:t>The Team Oriented Profile</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47000"/>
            <a:ext cx="5611155" cy="3336876"/>
          </a:xfrm>
          <a:prstGeom prst="rect">
            <a:avLst/>
          </a:prstGeom>
          <a:noFill/>
        </p:spPr>
        <p:txBody>
          <a:bodyPr wrap="square" rtlCol="0">
            <a:spAutoFit/>
          </a:bodyPr>
          <a:lstStyle/>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If your diagram presents a large circle for the team element, then you are more oriented towards a team-focused leadership style.</a:t>
            </a:r>
          </a:p>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This means that you tend to focus more on team cohesion and less on task completion and the individuals within the team.</a:t>
            </a:r>
          </a:p>
        </p:txBody>
      </p:sp>
      <p:pic>
        <p:nvPicPr>
          <p:cNvPr id="11" name="Picture 10">
            <a:extLst>
              <a:ext uri="{FF2B5EF4-FFF2-40B4-BE49-F238E27FC236}">
                <a16:creationId xmlns:a16="http://schemas.microsoft.com/office/drawing/2014/main" id="{ED6D569F-BD42-3E5A-EB8A-B69F2EA8BE2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140451" y="1858442"/>
            <a:ext cx="5932224" cy="3336876"/>
          </a:xfrm>
          <a:prstGeom prst="rect">
            <a:avLst/>
          </a:prstGeom>
        </p:spPr>
      </p:pic>
    </p:spTree>
    <p:extLst>
      <p:ext uri="{BB962C8B-B14F-4D97-AF65-F5344CB8AC3E}">
        <p14:creationId xmlns:p14="http://schemas.microsoft.com/office/powerpoint/2010/main" val="2894029513"/>
      </p:ext>
    </p:extLst>
  </p:cSld>
  <p:clrMapOvr>
    <a:masterClrMapping/>
  </p:clrMapOvr>
  <mc:AlternateContent xmlns:mc="http://schemas.openxmlformats.org/markup-compatibility/2006" xmlns:p14="http://schemas.microsoft.com/office/powerpoint/2010/main">
    <mc:Choice Requires="p14">
      <p:transition p14:dur="10" advTm="57000"/>
    </mc:Choice>
    <mc:Fallback xmlns="">
      <p:transition advTm="57000"/>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26276" y="1350934"/>
            <a:ext cx="11110774" cy="4663584"/>
          </a:xfrm>
          <a:prstGeom prst="rect">
            <a:avLst/>
          </a:prstGeom>
          <a:noFill/>
        </p:spPr>
        <p:txBody>
          <a:bodyPr wrap="square" rtlCol="0">
            <a:spAutoFit/>
          </a:bodyPr>
          <a:lstStyle/>
          <a:p>
            <a:pPr marL="517525" algn="just">
              <a:lnSpc>
                <a:spcPts val="36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rgbClr val="7030A0"/>
                </a:solidFill>
                <a:latin typeface="Tajawal ExtraBold" panose="00000800000000000000" pitchFamily="2" charset="-78"/>
                <a:cs typeface="Tajawal ExtraBold" panose="00000800000000000000" pitchFamily="2" charset="-78"/>
              </a:rPr>
              <a:t>Adaptability of virtual teams</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Development and change are continuous in the current era of the knowledge culture. Successful changes in organizations and teams, require adaptability. </a:t>
            </a:r>
          </a:p>
          <a:p>
            <a:pPr marL="860425" indent="-342900" algn="just">
              <a:lnSpc>
                <a:spcPts val="36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Adaptability</a:t>
            </a:r>
            <a:r>
              <a:rPr lang="en-US" sz="2400" b="1" dirty="0">
                <a:solidFill>
                  <a:srgbClr val="0A1F61"/>
                </a:solidFill>
                <a:latin typeface="Tajawal ExtraBold" panose="00000800000000000000" pitchFamily="2" charset="-78"/>
                <a:cs typeface="Tajawal ExtraBold" panose="00000800000000000000" pitchFamily="2" charset="-78"/>
              </a:rPr>
              <a:t> can be described </a:t>
            </a:r>
            <a:r>
              <a:rPr lang="en-US" sz="2400" b="1" dirty="0">
                <a:solidFill>
                  <a:srgbClr val="FF0000"/>
                </a:solidFill>
                <a:latin typeface="Tajawal ExtraBold" panose="00000800000000000000" pitchFamily="2" charset="-78"/>
                <a:cs typeface="Tajawal ExtraBold" panose="00000800000000000000" pitchFamily="2" charset="-78"/>
              </a:rPr>
              <a:t>as a capacity to understand and comprehend changes</a:t>
            </a:r>
            <a:r>
              <a:rPr lang="en-US" sz="2400" b="1" dirty="0">
                <a:solidFill>
                  <a:srgbClr val="0A1F61"/>
                </a:solidFill>
                <a:latin typeface="Tajawal ExtraBold" panose="00000800000000000000" pitchFamily="2" charset="-78"/>
                <a:cs typeface="Tajawal ExtraBold" panose="00000800000000000000" pitchFamily="2" charset="-78"/>
              </a:rPr>
              <a:t> and as a willingness to being </a:t>
            </a:r>
            <a:r>
              <a:rPr lang="en-US" sz="2400" b="1" dirty="0">
                <a:solidFill>
                  <a:srgbClr val="FF0000"/>
                </a:solidFill>
                <a:latin typeface="Tajawal ExtraBold" panose="00000800000000000000" pitchFamily="2" charset="-78"/>
                <a:cs typeface="Tajawal ExtraBold" panose="00000800000000000000" pitchFamily="2" charset="-78"/>
              </a:rPr>
              <a:t>flexible and open-minded. </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importance of adaptability of team members in virtual teams, states that </a:t>
            </a:r>
            <a:r>
              <a:rPr lang="en-US" sz="2400" b="1" dirty="0">
                <a:solidFill>
                  <a:srgbClr val="FF0000"/>
                </a:solidFill>
                <a:latin typeface="Tajawal ExtraBold" panose="00000800000000000000" pitchFamily="2" charset="-78"/>
                <a:cs typeface="Tajawal ExtraBold" panose="00000800000000000000" pitchFamily="2" charset="-78"/>
              </a:rPr>
              <a:t>adaptive team members </a:t>
            </a:r>
            <a:r>
              <a:rPr lang="en-US" sz="2400" b="1" dirty="0">
                <a:solidFill>
                  <a:srgbClr val="0A1F61"/>
                </a:solidFill>
                <a:latin typeface="Tajawal ExtraBold" panose="00000800000000000000" pitchFamily="2" charset="-78"/>
                <a:cs typeface="Tajawal ExtraBold" panose="00000800000000000000" pitchFamily="2" charset="-78"/>
              </a:rPr>
              <a:t>form an adaptive virtual time, which in turn </a:t>
            </a:r>
            <a:r>
              <a:rPr lang="en-US" sz="2400" b="1" dirty="0">
                <a:solidFill>
                  <a:srgbClr val="FF0000"/>
                </a:solidFill>
                <a:latin typeface="Tajawal ExtraBold" panose="00000800000000000000" pitchFamily="2" charset="-78"/>
                <a:cs typeface="Tajawal ExtraBold" panose="00000800000000000000" pitchFamily="2" charset="-78"/>
              </a:rPr>
              <a:t>contributes to the organization’s goals and outcomes</a:t>
            </a:r>
            <a:r>
              <a:rPr lang="en-US" sz="2400" b="1"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97107647"/>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1B2EB42-1DB0-4A8A-3CFE-1A601BD9735E}"/>
              </a:ext>
            </a:extLst>
          </p:cNvPr>
          <p:cNvPicPr>
            <a:picLocks noChangeAspect="1"/>
          </p:cNvPicPr>
          <p:nvPr/>
        </p:nvPicPr>
        <p:blipFill rotWithShape="1">
          <a:blip r:embed="rId6">
            <a:lum bright="-20000" contrast="40000"/>
          </a:blip>
          <a:srcRect l="3069" t="7733" r="2261" b="9022"/>
          <a:stretch/>
        </p:blipFill>
        <p:spPr>
          <a:xfrm>
            <a:off x="2682742" y="4061360"/>
            <a:ext cx="9344561" cy="2351019"/>
          </a:xfrm>
          <a:prstGeom prst="rect">
            <a:avLst/>
          </a:prstGeom>
        </p:spPr>
      </p:pic>
      <p:sp>
        <p:nvSpPr>
          <p:cNvPr id="11" name="TextBox 10">
            <a:extLst>
              <a:ext uri="{FF2B5EF4-FFF2-40B4-BE49-F238E27FC236}">
                <a16:creationId xmlns:a16="http://schemas.microsoft.com/office/drawing/2014/main" id="{5F33266E-82F5-97D6-664A-65717445984D}"/>
              </a:ext>
            </a:extLst>
          </p:cNvPr>
          <p:cNvSpPr txBox="1"/>
          <p:nvPr/>
        </p:nvSpPr>
        <p:spPr>
          <a:xfrm>
            <a:off x="955134" y="1252084"/>
            <a:ext cx="11110774" cy="3223959"/>
          </a:xfrm>
          <a:prstGeom prst="rect">
            <a:avLst/>
          </a:prstGeom>
          <a:noFill/>
        </p:spPr>
        <p:txBody>
          <a:bodyPr wrap="square" rtlCol="0">
            <a:spAutoFit/>
          </a:bodyPr>
          <a:lstStyle/>
          <a:p>
            <a:pPr marL="517525" algn="just">
              <a:lnSpc>
                <a:spcPts val="33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Trust in virtual teams</a:t>
            </a:r>
          </a:p>
          <a:p>
            <a:pPr marL="860425"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Studies showed that </a:t>
            </a:r>
            <a:r>
              <a:rPr lang="en-US" sz="2200" b="1" dirty="0">
                <a:solidFill>
                  <a:srgbClr val="C00000"/>
                </a:solidFill>
                <a:latin typeface="Tajawal ExtraBold" panose="00000800000000000000" pitchFamily="2" charset="-78"/>
                <a:cs typeface="Tajawal ExtraBold" panose="00000800000000000000" pitchFamily="2" charset="-78"/>
              </a:rPr>
              <a:t>trust is highly associated with leadership</a:t>
            </a:r>
            <a:r>
              <a:rPr lang="en-US" sz="2200" b="1" dirty="0">
                <a:solidFill>
                  <a:srgbClr val="0A1F61"/>
                </a:solidFill>
                <a:latin typeface="Tajawal ExtraBold" panose="00000800000000000000" pitchFamily="2" charset="-78"/>
                <a:cs typeface="Tajawal ExtraBold" panose="00000800000000000000" pitchFamily="2" charset="-78"/>
              </a:rPr>
              <a:t>, which makes leadership in virtual teams a higher factor for successful outcomes. The study showed that </a:t>
            </a:r>
            <a:r>
              <a:rPr lang="en-US" sz="2200" b="1" dirty="0">
                <a:solidFill>
                  <a:srgbClr val="FF0000"/>
                </a:solidFill>
                <a:latin typeface="Tajawal ExtraBold" panose="00000800000000000000" pitchFamily="2" charset="-78"/>
                <a:cs typeface="Tajawal ExtraBold" panose="00000800000000000000" pitchFamily="2" charset="-78"/>
              </a:rPr>
              <a:t>a strong connection between leadership skills and trust</a:t>
            </a:r>
            <a:r>
              <a:rPr lang="en-US" sz="2200" b="1" dirty="0">
                <a:solidFill>
                  <a:srgbClr val="0A1F61"/>
                </a:solidFill>
                <a:latin typeface="Tajawal ExtraBold" panose="00000800000000000000" pitchFamily="2" charset="-78"/>
                <a:cs typeface="Tajawal ExtraBold" panose="00000800000000000000" pitchFamily="2" charset="-78"/>
              </a:rPr>
              <a:t>. The study examined how lack of in-person interactions affect trust in teams. Results showed that in order for </a:t>
            </a:r>
            <a:r>
              <a:rPr lang="en-US" sz="2200" b="1" dirty="0">
                <a:solidFill>
                  <a:srgbClr val="FF0000"/>
                </a:solidFill>
                <a:latin typeface="Tajawal ExtraBold" panose="00000800000000000000" pitchFamily="2" charset="-78"/>
                <a:cs typeface="Tajawal ExtraBold" panose="00000800000000000000" pitchFamily="2" charset="-78"/>
              </a:rPr>
              <a:t>a virtual team to be efficient </a:t>
            </a:r>
            <a:r>
              <a:rPr lang="en-US" sz="2200" b="1" dirty="0">
                <a:solidFill>
                  <a:srgbClr val="0A1F61"/>
                </a:solidFill>
                <a:latin typeface="Tajawal ExtraBold" panose="00000800000000000000" pitchFamily="2" charset="-78"/>
                <a:cs typeface="Tajawal ExtraBold" panose="00000800000000000000" pitchFamily="2" charset="-78"/>
              </a:rPr>
              <a:t>and effective, lack of in-person interaction must be replaced by a leader’s effectiveness and proper use of </a:t>
            </a:r>
            <a:r>
              <a:rPr lang="en-US" sz="2200" b="1" dirty="0">
                <a:solidFill>
                  <a:srgbClr val="FF0000"/>
                </a:solidFill>
                <a:latin typeface="Tajawal ExtraBold" panose="00000800000000000000" pitchFamily="2" charset="-78"/>
                <a:cs typeface="Tajawal ExtraBold" panose="00000800000000000000" pitchFamily="2" charset="-78"/>
              </a:rPr>
              <a:t>correct communication tools </a:t>
            </a:r>
            <a:r>
              <a:rPr lang="en-US" sz="2200" b="1" dirty="0">
                <a:solidFill>
                  <a:srgbClr val="0A1F61"/>
                </a:solidFill>
                <a:latin typeface="Tajawal ExtraBold" panose="00000800000000000000" pitchFamily="2" charset="-78"/>
                <a:cs typeface="Tajawal ExtraBold" panose="00000800000000000000" pitchFamily="2" charset="-78"/>
              </a:rPr>
              <a:t>and techniques.</a:t>
            </a:r>
          </a:p>
        </p:txBody>
      </p:sp>
    </p:spTree>
    <p:extLst>
      <p:ext uri="{BB962C8B-B14F-4D97-AF65-F5344CB8AC3E}">
        <p14:creationId xmlns:p14="http://schemas.microsoft.com/office/powerpoint/2010/main" val="2693836000"/>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1B2EB42-1DB0-4A8A-3CFE-1A601BD9735E}"/>
              </a:ext>
            </a:extLst>
          </p:cNvPr>
          <p:cNvPicPr>
            <a:picLocks noChangeAspect="1"/>
          </p:cNvPicPr>
          <p:nvPr/>
        </p:nvPicPr>
        <p:blipFill rotWithShape="1">
          <a:blip r:embed="rId6">
            <a:lum bright="-20000" contrast="40000"/>
          </a:blip>
          <a:srcRect l="3069" t="7733" r="2261" b="9022"/>
          <a:stretch/>
        </p:blipFill>
        <p:spPr>
          <a:xfrm>
            <a:off x="2682742" y="4061360"/>
            <a:ext cx="9344561" cy="2351019"/>
          </a:xfrm>
          <a:prstGeom prst="rect">
            <a:avLst/>
          </a:prstGeom>
        </p:spPr>
      </p:pic>
      <p:sp>
        <p:nvSpPr>
          <p:cNvPr id="11" name="TextBox 10">
            <a:extLst>
              <a:ext uri="{FF2B5EF4-FFF2-40B4-BE49-F238E27FC236}">
                <a16:creationId xmlns:a16="http://schemas.microsoft.com/office/drawing/2014/main" id="{5F33266E-82F5-97D6-664A-65717445984D}"/>
              </a:ext>
            </a:extLst>
          </p:cNvPr>
          <p:cNvSpPr txBox="1"/>
          <p:nvPr/>
        </p:nvSpPr>
        <p:spPr>
          <a:xfrm>
            <a:off x="955134" y="1252084"/>
            <a:ext cx="11110774" cy="3223959"/>
          </a:xfrm>
          <a:prstGeom prst="rect">
            <a:avLst/>
          </a:prstGeom>
          <a:noFill/>
        </p:spPr>
        <p:txBody>
          <a:bodyPr wrap="square" rtlCol="0">
            <a:spAutoFit/>
          </a:bodyPr>
          <a:lstStyle/>
          <a:p>
            <a:pPr marL="517525" algn="just">
              <a:lnSpc>
                <a:spcPts val="33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Trust in virtual teams</a:t>
            </a:r>
          </a:p>
          <a:p>
            <a:pPr marL="860425"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Performance level and behavioral controls affect trust in virtual teams. Studies showed that </a:t>
            </a:r>
            <a:r>
              <a:rPr lang="en-US" sz="2200" b="1" dirty="0">
                <a:solidFill>
                  <a:srgbClr val="EE8200"/>
                </a:solidFill>
                <a:latin typeface="Tajawal ExtraBold" panose="00000800000000000000" pitchFamily="2" charset="-78"/>
                <a:cs typeface="Tajawal ExtraBold" panose="00000800000000000000" pitchFamily="2" charset="-78"/>
              </a:rPr>
              <a:t>team members, who are required to use behavioral controls</a:t>
            </a:r>
            <a:r>
              <a:rPr lang="en-US" sz="2200" b="1" dirty="0">
                <a:solidFill>
                  <a:srgbClr val="0A1F61"/>
                </a:solidFill>
                <a:latin typeface="Tajawal ExtraBold" panose="00000800000000000000" pitchFamily="2" charset="-78"/>
                <a:cs typeface="Tajawal ExtraBold" panose="00000800000000000000" pitchFamily="2" charset="-78"/>
              </a:rPr>
              <a:t>, for instance weekly reports, </a:t>
            </a:r>
            <a:r>
              <a:rPr lang="en-US" sz="2200" b="1" dirty="0">
                <a:solidFill>
                  <a:srgbClr val="EE8200"/>
                </a:solidFill>
                <a:latin typeface="Tajawal ExtraBold" panose="00000800000000000000" pitchFamily="2" charset="-78"/>
                <a:cs typeface="Tajawal ExtraBold" panose="00000800000000000000" pitchFamily="2" charset="-78"/>
              </a:rPr>
              <a:t>are more likely to lack faith in the virtual team</a:t>
            </a:r>
            <a:r>
              <a:rPr lang="en-US" sz="2200" b="1" dirty="0">
                <a:solidFill>
                  <a:srgbClr val="0A1F61"/>
                </a:solidFill>
                <a:latin typeface="Tajawal ExtraBold" panose="00000800000000000000" pitchFamily="2" charset="-78"/>
                <a:cs typeface="Tajawal ExtraBold" panose="00000800000000000000" pitchFamily="2" charset="-78"/>
              </a:rPr>
              <a:t>. Furthermore, studies showed that </a:t>
            </a:r>
            <a:r>
              <a:rPr lang="en-US" sz="2200" b="1" dirty="0">
                <a:solidFill>
                  <a:srgbClr val="00B0F0"/>
                </a:solidFill>
                <a:latin typeface="Tajawal ExtraBold" panose="00000800000000000000" pitchFamily="2" charset="-78"/>
                <a:cs typeface="Tajawal ExtraBold" panose="00000800000000000000" pitchFamily="2" charset="-78"/>
              </a:rPr>
              <a:t>highly performing virtual teams are more successful in maintaining high levels of trust</a:t>
            </a:r>
            <a:r>
              <a:rPr lang="en-US" sz="2200" b="1" dirty="0">
                <a:solidFill>
                  <a:srgbClr val="0A1F61"/>
                </a:solidFill>
                <a:latin typeface="Tajawal ExtraBold" panose="00000800000000000000" pitchFamily="2" charset="-78"/>
                <a:cs typeface="Tajawal ExtraBold" panose="00000800000000000000" pitchFamily="2" charset="-78"/>
              </a:rPr>
              <a:t>. Team performance is also affected by the effectiveness of communication in virtual teams and studies showed that </a:t>
            </a:r>
            <a:r>
              <a:rPr lang="en-US" sz="2200" b="1" dirty="0">
                <a:solidFill>
                  <a:srgbClr val="C00000"/>
                </a:solidFill>
                <a:latin typeface="Tajawal ExtraBold" panose="00000800000000000000" pitchFamily="2" charset="-78"/>
                <a:cs typeface="Tajawal ExtraBold" panose="00000800000000000000" pitchFamily="2" charset="-78"/>
              </a:rPr>
              <a:t>a higher level in trust improves a team’s performance.</a:t>
            </a:r>
          </a:p>
        </p:txBody>
      </p:sp>
    </p:spTree>
    <p:extLst>
      <p:ext uri="{BB962C8B-B14F-4D97-AF65-F5344CB8AC3E}">
        <p14:creationId xmlns:p14="http://schemas.microsoft.com/office/powerpoint/2010/main" val="3182140340"/>
      </p:ext>
    </p:extLst>
  </p:cSld>
  <p:clrMapOvr>
    <a:masterClrMapping/>
  </p:clrMapOvr>
  <mc:AlternateContent xmlns:mc="http://schemas.openxmlformats.org/markup-compatibility/2006" xmlns:p14="http://schemas.microsoft.com/office/powerpoint/2010/main">
    <mc:Choice Requires="p14">
      <p:transition p14:dur="10" advTm="152000"/>
    </mc:Choice>
    <mc:Fallback xmlns="">
      <p:transition advTm="152000"/>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518795"/>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W9 – Lecture 8</a:t>
            </a:r>
          </a:p>
        </p:txBody>
      </p:sp>
    </p:spTree>
    <p:extLst>
      <p:ext uri="{BB962C8B-B14F-4D97-AF65-F5344CB8AC3E}">
        <p14:creationId xmlns:p14="http://schemas.microsoft.com/office/powerpoint/2010/main" val="75586455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have been many changes in Information and Communication Technology, and one thing that can be noticed was it is very agile and dynamic</a:t>
            </a:r>
            <a:r>
              <a:rPr lang="ar-EG" sz="2400" b="1" dirty="0">
                <a:solidFill>
                  <a:srgbClr val="0A1F61"/>
                </a:solidFill>
                <a:latin typeface="Tajawal ExtraBold" panose="00000800000000000000" pitchFamily="2" charset="-78"/>
                <a:cs typeface="Tajawal ExtraBold" panose="00000800000000000000" pitchFamily="2" charset="-78"/>
              </a:rPr>
              <a:t> </a:t>
            </a:r>
            <a:r>
              <a:rPr lang="ar-EG" sz="2400" dirty="0"/>
              <a:t>رشيقة للغاية وديناميكية </a:t>
            </a:r>
            <a:r>
              <a:rPr lang="en-US" sz="2400" b="1" dirty="0">
                <a:solidFill>
                  <a:srgbClr val="0A1F61"/>
                </a:solidFill>
                <a:latin typeface="Tajawal ExtraBold" panose="00000800000000000000" pitchFamily="2" charset="-78"/>
                <a:cs typeface="Tajawal ExtraBold" panose="00000800000000000000" pitchFamily="2" charset="-78"/>
              </a:rPr>
              <a:t>. The </a:t>
            </a:r>
            <a:r>
              <a:rPr lang="en-US" sz="2400" b="1" dirty="0">
                <a:solidFill>
                  <a:srgbClr val="C00000"/>
                </a:solidFill>
                <a:latin typeface="Tajawal ExtraBold" panose="00000800000000000000" pitchFamily="2" charset="-78"/>
                <a:cs typeface="Tajawal ExtraBold" panose="00000800000000000000" pitchFamily="2" charset="-78"/>
              </a:rPr>
              <a:t>U.S. military </a:t>
            </a:r>
            <a:r>
              <a:rPr lang="en-US" sz="2400" b="1" dirty="0">
                <a:solidFill>
                  <a:srgbClr val="0A1F61"/>
                </a:solidFill>
                <a:latin typeface="Tajawal ExtraBold" panose="00000800000000000000" pitchFamily="2" charset="-78"/>
                <a:cs typeface="Tajawal ExtraBold" panose="00000800000000000000" pitchFamily="2" charset="-78"/>
              </a:rPr>
              <a:t>coined the acronym VUCA (volatility, uncertainty, complexity, and ambiguity</a:t>
            </a:r>
            <a:r>
              <a:rPr lang="ar-EG" sz="2400" b="1" dirty="0">
                <a:solidFill>
                  <a:srgbClr val="0A1F61"/>
                </a:solidFill>
                <a:latin typeface="Tajawal ExtraBold" panose="00000800000000000000" pitchFamily="2" charset="-78"/>
                <a:cs typeface="Tajawal ExtraBold" panose="00000800000000000000" pitchFamily="2" charset="-78"/>
              </a:rPr>
              <a:t> التقلب وعدم اليقين والتعقيد والغموض</a:t>
            </a:r>
            <a:r>
              <a:rPr lang="en-US" sz="2400" b="1" dirty="0">
                <a:solidFill>
                  <a:srgbClr val="0A1F61"/>
                </a:solidFill>
                <a:latin typeface="Tajawal ExtraBold" panose="00000800000000000000" pitchFamily="2" charset="-78"/>
                <a:cs typeface="Tajawal ExtraBold" panose="00000800000000000000" pitchFamily="2" charset="-78"/>
              </a:rPr>
              <a:t>) in </a:t>
            </a:r>
            <a:r>
              <a:rPr lang="en-US" sz="2400" b="1" dirty="0">
                <a:solidFill>
                  <a:srgbClr val="C00000"/>
                </a:solidFill>
                <a:latin typeface="Tajawal ExtraBold" panose="00000800000000000000" pitchFamily="2" charset="-78"/>
                <a:cs typeface="Tajawal ExtraBold" panose="00000800000000000000" pitchFamily="2" charset="-78"/>
              </a:rPr>
              <a:t>the late 1990s</a:t>
            </a:r>
            <a:r>
              <a:rPr lang="en-US" sz="2400" b="1" dirty="0">
                <a:solidFill>
                  <a:srgbClr val="0A1F61"/>
                </a:solidFill>
                <a:latin typeface="Tajawal ExtraBold" panose="00000800000000000000" pitchFamily="2" charset="-78"/>
                <a:cs typeface="Tajawal ExtraBold" panose="00000800000000000000" pitchFamily="2" charset="-78"/>
              </a:rPr>
              <a:t>, and it has become general </a:t>
            </a:r>
            <a:r>
              <a:rPr lang="en-US" sz="2400" b="1" dirty="0">
                <a:solidFill>
                  <a:srgbClr val="C00000"/>
                </a:solidFill>
                <a:latin typeface="Tajawal ExtraBold" panose="00000800000000000000" pitchFamily="2" charset="-78"/>
                <a:cs typeface="Tajawal ExtraBold" panose="00000800000000000000" pitchFamily="2" charset="-78"/>
              </a:rPr>
              <a:t>shorthand for conditions leaders</a:t>
            </a:r>
            <a:r>
              <a:rPr lang="en-US" sz="2400" b="1" dirty="0">
                <a:solidFill>
                  <a:srgbClr val="0A1F61"/>
                </a:solidFill>
                <a:latin typeface="Tajawal ExtraBold" panose="00000800000000000000" pitchFamily="2" charset="-78"/>
                <a:cs typeface="Tajawal ExtraBold" panose="00000800000000000000" pitchFamily="2" charset="-78"/>
              </a:rPr>
              <a:t> may </a:t>
            </a:r>
            <a:r>
              <a:rPr lang="en-US" sz="2400" b="1" dirty="0">
                <a:solidFill>
                  <a:srgbClr val="C00000"/>
                </a:solidFill>
                <a:latin typeface="Tajawal ExtraBold" panose="00000800000000000000" pitchFamily="2" charset="-78"/>
                <a:cs typeface="Tajawal ExtraBold" panose="00000800000000000000" pitchFamily="2" charset="-78"/>
              </a:rPr>
              <a:t>encounter </a:t>
            </a:r>
            <a:r>
              <a:rPr lang="en-US" sz="2400" b="1" dirty="0">
                <a:solidFill>
                  <a:srgbClr val="0A1F61"/>
                </a:solidFill>
                <a:latin typeface="Tajawal ExtraBold" panose="00000800000000000000" pitchFamily="2" charset="-78"/>
                <a:cs typeface="Tajawal ExtraBold" panose="00000800000000000000" pitchFamily="2" charset="-78"/>
              </a:rPr>
              <a:t>especially in </a:t>
            </a:r>
            <a:r>
              <a:rPr lang="en-US" sz="2400" b="1" dirty="0">
                <a:solidFill>
                  <a:srgbClr val="C00000"/>
                </a:solidFill>
                <a:latin typeface="Tajawal ExtraBold" panose="00000800000000000000" pitchFamily="2" charset="-78"/>
                <a:cs typeface="Tajawal ExtraBold" panose="00000800000000000000" pitchFamily="2" charset="-78"/>
              </a:rPr>
              <a:t>digital transformation </a:t>
            </a:r>
            <a:r>
              <a:rPr lang="en-US" sz="2400" b="1" dirty="0">
                <a:solidFill>
                  <a:srgbClr val="0A1F61"/>
                </a:solidFill>
                <a:latin typeface="Tajawal ExtraBold" panose="00000800000000000000" pitchFamily="2" charset="-78"/>
                <a:cs typeface="Tajawal ExtraBold" panose="00000800000000000000" pitchFamily="2" charset="-78"/>
              </a:rPr>
              <a:t>context and </a:t>
            </a:r>
            <a:r>
              <a:rPr lang="en-US" sz="2400" b="1" dirty="0">
                <a:solidFill>
                  <a:srgbClr val="C00000"/>
                </a:solidFill>
                <a:latin typeface="Tajawal ExtraBold" panose="00000800000000000000" pitchFamily="2" charset="-78"/>
                <a:cs typeface="Tajawal ExtraBold" panose="00000800000000000000" pitchFamily="2" charset="-78"/>
              </a:rPr>
              <a:t>leaders need to be prepared </a:t>
            </a:r>
            <a:r>
              <a:rPr lang="en-US" sz="2400" b="1" dirty="0">
                <a:solidFill>
                  <a:srgbClr val="0A1F61"/>
                </a:solidFill>
                <a:latin typeface="Tajawal ExtraBold" panose="00000800000000000000" pitchFamily="2" charset="-78"/>
                <a:cs typeface="Tajawal ExtraBold" panose="00000800000000000000" pitchFamily="2" charset="-78"/>
              </a:rPr>
              <a:t>for many types of turbulence</a:t>
            </a:r>
            <a:r>
              <a:rPr lang="ar-EG" sz="2400" b="1" dirty="0">
                <a:solidFill>
                  <a:srgbClr val="0A1F61"/>
                </a:solidFill>
                <a:latin typeface="Tajawal ExtraBold" panose="00000800000000000000" pitchFamily="2" charset="-78"/>
                <a:cs typeface="Tajawal ExtraBold" panose="00000800000000000000" pitchFamily="2" charset="-78"/>
              </a:rPr>
              <a:t> الاضطراب </a:t>
            </a:r>
            <a:r>
              <a:rPr lang="en-US" sz="2400" b="1" dirty="0">
                <a:solidFill>
                  <a:srgbClr val="0A1F61"/>
                </a:solidFill>
                <a:latin typeface="Tajawal ExtraBold" panose="00000800000000000000" pitchFamily="2" charset="-78"/>
                <a:cs typeface="Tajawal ExtraBold" panose="00000800000000000000" pitchFamily="2" charset="-78"/>
              </a:rPr>
              <a:t> or upheaval</a:t>
            </a:r>
            <a:r>
              <a:rPr lang="ar-EG" sz="2400" b="1" dirty="0">
                <a:solidFill>
                  <a:srgbClr val="0A1F61"/>
                </a:solidFill>
                <a:latin typeface="Tajawal ExtraBold" panose="00000800000000000000" pitchFamily="2" charset="-78"/>
                <a:cs typeface="Tajawal ExtraBold" panose="00000800000000000000" pitchFamily="2" charset="-78"/>
              </a:rPr>
              <a:t> ثورة </a:t>
            </a:r>
            <a:r>
              <a:rPr lang="en-US" sz="2400" b="1"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1479600438"/>
      </p:ext>
    </p:extLst>
  </p:cSld>
  <p:clrMapOvr>
    <a:masterClrMapping/>
  </p:clrMapOvr>
  <mc:AlternateContent xmlns:mc="http://schemas.openxmlformats.org/markup-compatibility/2006" xmlns:p14="http://schemas.microsoft.com/office/powerpoint/2010/main">
    <mc:Choice Requires="p14">
      <p:transition p14:dur="10" advTm="142000"/>
    </mc:Choice>
    <mc:Fallback xmlns="">
      <p:transition advTm="142000"/>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 name="Picture 2" descr="Graphical user interface&#10;&#10;Description automatically generated with medium confidence">
            <a:extLst>
              <a:ext uri="{FF2B5EF4-FFF2-40B4-BE49-F238E27FC236}">
                <a16:creationId xmlns:a16="http://schemas.microsoft.com/office/drawing/2014/main" id="{79D7BE09-B280-D6EC-DA3C-1CAF6F26D0D0}"/>
              </a:ext>
            </a:extLst>
          </p:cNvPr>
          <p:cNvPicPr>
            <a:picLocks noChangeAspect="1"/>
          </p:cNvPicPr>
          <p:nvPr/>
        </p:nvPicPr>
        <p:blipFill rotWithShape="1">
          <a:blip r:embed="rId4"/>
          <a:srcRect l="15064" t="24123" r="38889" b="10730"/>
          <a:stretch/>
        </p:blipFill>
        <p:spPr bwMode="auto">
          <a:xfrm>
            <a:off x="7253025" y="1636411"/>
            <a:ext cx="4819650" cy="3835400"/>
          </a:xfrm>
          <a:prstGeom prst="rect">
            <a:avLst/>
          </a:prstGeom>
          <a:ln>
            <a:noFill/>
          </a:ln>
          <a:extLst>
            <a:ext uri="{53640926-AAD7-44D8-BBD7-CCE9431645EC}">
              <a14:shadowObscured xmlns:a14="http://schemas.microsoft.com/office/drawing/2010/main"/>
            </a:ext>
          </a:extLst>
        </p:spPr>
      </p:pic>
      <p:sp>
        <p:nvSpPr>
          <p:cNvPr id="10" name="TextBox 9">
            <a:extLst>
              <a:ext uri="{FF2B5EF4-FFF2-40B4-BE49-F238E27FC236}">
                <a16:creationId xmlns:a16="http://schemas.microsoft.com/office/drawing/2014/main" id="{E48CEC62-33EB-3842-C2BB-2AE00B4A461C}"/>
              </a:ext>
            </a:extLst>
          </p:cNvPr>
          <p:cNvSpPr txBox="1"/>
          <p:nvPr/>
        </p:nvSpPr>
        <p:spPr>
          <a:xfrm>
            <a:off x="340625" y="1722841"/>
            <a:ext cx="6876775" cy="4770537"/>
          </a:xfrm>
          <a:prstGeom prst="rect">
            <a:avLst/>
          </a:prstGeom>
          <a:noFill/>
        </p:spPr>
        <p:txBody>
          <a:bodyPr wrap="square">
            <a:spAutoFit/>
          </a:bodyPr>
          <a:lstStyle/>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V</a:t>
            </a:r>
            <a:r>
              <a:rPr lang="en-US"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olatility</a:t>
            </a:r>
            <a:r>
              <a:rPr lang="en-US" sz="2400" b="1" dirty="0">
                <a:solidFill>
                  <a:srgbClr val="0A1F61"/>
                </a:solidFill>
                <a:latin typeface="Times New Roman" panose="02020603050405020304" pitchFamily="18" charset="0"/>
                <a:ea typeface="Times New Roman" panose="02020603050405020304" pitchFamily="18" charset="0"/>
                <a:cs typeface="Times New Roman" panose="02020603050405020304" pitchFamily="18" charset="0"/>
              </a:rPr>
              <a:t> in VUCA stands for the fact that we live in a world that is constantly changing, becoming more unstable, more unpredictable and more rapid. Volatility refers to frequent and strong changes in the market environment.</a:t>
            </a:r>
            <a:endParaRPr lang="ar-EG" sz="2400" b="1" dirty="0">
              <a:solidFill>
                <a:srgbClr val="0A1F6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rtl="1"/>
            <a:r>
              <a:rPr lang="ar-EG" sz="2400" dirty="0"/>
              <a:t>التقلب في </a:t>
            </a:r>
            <a:r>
              <a:rPr lang="en-US" sz="2400" dirty="0"/>
              <a:t>VUCA </a:t>
            </a:r>
            <a:r>
              <a:rPr lang="ar-EG" sz="2400" dirty="0"/>
              <a:t>يرمز إلى حقيقة أننا نعيش في عالم يتغير باستمرار، ويصبح غير مستقر وغير قابل للتنبؤ به وأكثر سرعة. يشير التقلب إلى التغيرات المتكررة والقوية في بيئة السوق.</a:t>
            </a:r>
            <a:endParaRPr lang="en-US" sz="2400" b="1" dirty="0">
              <a:solidFill>
                <a:srgbClr val="0A1F6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U</a:t>
            </a:r>
            <a:r>
              <a:rPr lang="en-US" sz="2400" b="1" dirty="0">
                <a:solidFill>
                  <a:srgbClr val="C00000"/>
                </a:solidFill>
                <a:latin typeface="Times New Roman" panose="02020603050405020304" pitchFamily="18" charset="0"/>
                <a:cs typeface="Times New Roman" panose="02020603050405020304" pitchFamily="18" charset="0"/>
              </a:rPr>
              <a:t>ncertainty</a:t>
            </a:r>
            <a:r>
              <a:rPr lang="en-US" sz="2400" b="1" dirty="0">
                <a:solidFill>
                  <a:srgbClr val="0A1F61"/>
                </a:solidFill>
                <a:latin typeface="Times New Roman" panose="02020603050405020304" pitchFamily="18" charset="0"/>
                <a:cs typeface="Times New Roman" panose="02020603050405020304" pitchFamily="18" charset="0"/>
              </a:rPr>
              <a:t> in VUCA stands for the rapidly decreasing predictability of events, forecasts, and experiences from the past as a basis for shaping the future losing their validity and relevance. </a:t>
            </a:r>
          </a:p>
        </p:txBody>
      </p:sp>
      <p:sp>
        <p:nvSpPr>
          <p:cNvPr id="11" name="TextBox 10">
            <a:extLst>
              <a:ext uri="{FF2B5EF4-FFF2-40B4-BE49-F238E27FC236}">
                <a16:creationId xmlns:a16="http://schemas.microsoft.com/office/drawing/2014/main" id="{F38F0AFF-3D0D-2F4F-24A5-6F62A710E828}"/>
              </a:ext>
            </a:extLst>
          </p:cNvPr>
          <p:cNvSpPr txBox="1"/>
          <p:nvPr/>
        </p:nvSpPr>
        <p:spPr>
          <a:xfrm>
            <a:off x="5789931" y="6057082"/>
            <a:ext cx="6212840" cy="646331"/>
          </a:xfrm>
          <a:prstGeom prst="rect">
            <a:avLst/>
          </a:prstGeom>
          <a:noFill/>
        </p:spPr>
        <p:txBody>
          <a:bodyPr wrap="square">
            <a:spAutoFit/>
          </a:bodyPr>
          <a:lstStyle/>
          <a:p>
            <a:pPr algn="r" rtl="1"/>
            <a:r>
              <a:rPr lang="ar-EG" dirty="0"/>
              <a:t>يشير عدم اليقين في </a:t>
            </a:r>
            <a:r>
              <a:rPr lang="en-US" dirty="0"/>
              <a:t>VUCA </a:t>
            </a:r>
            <a:r>
              <a:rPr lang="ar-EG" dirty="0"/>
              <a:t>إلى التناقص السريع في القدرة على التنبؤ بالأحداث والتنبؤات والتجارب من الماضي كأساس لتشكيل المستقبل مما يفقد صحته وأهميته.</a:t>
            </a:r>
            <a:endParaRPr lang="en-US" dirty="0"/>
          </a:p>
        </p:txBody>
      </p:sp>
    </p:spTree>
    <p:extLst>
      <p:ext uri="{BB962C8B-B14F-4D97-AF65-F5344CB8AC3E}">
        <p14:creationId xmlns:p14="http://schemas.microsoft.com/office/powerpoint/2010/main" val="840733794"/>
      </p:ext>
    </p:extLst>
  </p:cSld>
  <p:clrMapOvr>
    <a:masterClrMapping/>
  </p:clrMapOvr>
  <mc:AlternateContent xmlns:mc="http://schemas.openxmlformats.org/markup-compatibility/2006" xmlns:p14="http://schemas.microsoft.com/office/powerpoint/2010/main">
    <mc:Choice Requires="p14">
      <p:transition p14:dur="10" advTm="140000"/>
    </mc:Choice>
    <mc:Fallback xmlns="">
      <p:transition advTm="140000"/>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 name="Picture 2" descr="Graphical user interface&#10;&#10;Description automatically generated with medium confidence">
            <a:extLst>
              <a:ext uri="{FF2B5EF4-FFF2-40B4-BE49-F238E27FC236}">
                <a16:creationId xmlns:a16="http://schemas.microsoft.com/office/drawing/2014/main" id="{79D7BE09-B280-D6EC-DA3C-1CAF6F26D0D0}"/>
              </a:ext>
            </a:extLst>
          </p:cNvPr>
          <p:cNvPicPr>
            <a:picLocks noChangeAspect="1"/>
          </p:cNvPicPr>
          <p:nvPr/>
        </p:nvPicPr>
        <p:blipFill rotWithShape="1">
          <a:blip r:embed="rId4"/>
          <a:srcRect l="15064" t="24123" r="38889" b="10730"/>
          <a:stretch/>
        </p:blipFill>
        <p:spPr bwMode="auto">
          <a:xfrm>
            <a:off x="7253025" y="1636411"/>
            <a:ext cx="4819650" cy="3835400"/>
          </a:xfrm>
          <a:prstGeom prst="rect">
            <a:avLst/>
          </a:prstGeom>
          <a:ln>
            <a:noFill/>
          </a:ln>
          <a:extLst>
            <a:ext uri="{53640926-AAD7-44D8-BBD7-CCE9431645EC}">
              <a14:shadowObscured xmlns:a14="http://schemas.microsoft.com/office/drawing/2010/main"/>
            </a:ext>
          </a:extLst>
        </p:spPr>
      </p:pic>
      <p:sp>
        <p:nvSpPr>
          <p:cNvPr id="10" name="TextBox 9">
            <a:extLst>
              <a:ext uri="{FF2B5EF4-FFF2-40B4-BE49-F238E27FC236}">
                <a16:creationId xmlns:a16="http://schemas.microsoft.com/office/drawing/2014/main" id="{0D73F500-3DE4-E3C7-B5EE-E2C9088C2526}"/>
              </a:ext>
            </a:extLst>
          </p:cNvPr>
          <p:cNvSpPr txBox="1"/>
          <p:nvPr/>
        </p:nvSpPr>
        <p:spPr>
          <a:xfrm>
            <a:off x="352500" y="1543653"/>
            <a:ext cx="6876775" cy="4862870"/>
          </a:xfrm>
          <a:prstGeom prst="rect">
            <a:avLst/>
          </a:prstGeom>
          <a:noFill/>
        </p:spPr>
        <p:txBody>
          <a:bodyPr wrap="square">
            <a:spAutoFit/>
          </a:bodyPr>
          <a:lstStyle/>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C</a:t>
            </a:r>
            <a:r>
              <a:rPr lang="en-US" sz="2400" b="1" dirty="0">
                <a:solidFill>
                  <a:srgbClr val="C00000"/>
                </a:solidFill>
                <a:latin typeface="Times New Roman" panose="02020603050405020304" pitchFamily="18" charset="0"/>
                <a:cs typeface="Times New Roman" panose="02020603050405020304" pitchFamily="18" charset="0"/>
              </a:rPr>
              <a:t>omplexity</a:t>
            </a:r>
            <a:r>
              <a:rPr lang="en-US" sz="2400" b="1" dirty="0">
                <a:solidFill>
                  <a:srgbClr val="0A1F61"/>
                </a:solidFill>
                <a:latin typeface="Times New Roman" panose="02020603050405020304" pitchFamily="18" charset="0"/>
                <a:cs typeface="Times New Roman" panose="02020603050405020304" pitchFamily="18" charset="0"/>
              </a:rPr>
              <a:t> in VUCA stands for the fact that our world is more complex than ever. What is the cause? What is the effect? – Problems and their effects are becoming more complex and harder to understand. Decisions become an uncontrollable web of reaction and counter-reaction. </a:t>
            </a:r>
            <a:endParaRPr lang="ar-EG" sz="2400" b="1" dirty="0">
              <a:solidFill>
                <a:srgbClr val="0A1F61"/>
              </a:solidFill>
              <a:latin typeface="Times New Roman" panose="02020603050405020304" pitchFamily="18" charset="0"/>
              <a:cs typeface="Times New Roman" panose="02020603050405020304" pitchFamily="18" charset="0"/>
            </a:endParaRPr>
          </a:p>
          <a:p>
            <a:pPr algn="just" rtl="1"/>
            <a:r>
              <a:rPr lang="ar-EG" b="1" dirty="0">
                <a:solidFill>
                  <a:srgbClr val="0A1F61"/>
                </a:solidFill>
                <a:latin typeface="Times New Roman" panose="02020603050405020304" pitchFamily="18" charset="0"/>
                <a:cs typeface="Times New Roman" panose="02020603050405020304" pitchFamily="18" charset="0"/>
              </a:rPr>
              <a:t>التعقيد في </a:t>
            </a:r>
            <a:r>
              <a:rPr lang="en-US" b="1" dirty="0">
                <a:solidFill>
                  <a:srgbClr val="0A1F61"/>
                </a:solidFill>
                <a:latin typeface="Times New Roman" panose="02020603050405020304" pitchFamily="18" charset="0"/>
                <a:cs typeface="Times New Roman" panose="02020603050405020304" pitchFamily="18" charset="0"/>
              </a:rPr>
              <a:t>VUCA </a:t>
            </a:r>
            <a:r>
              <a:rPr lang="ar-EG" b="1" dirty="0">
                <a:solidFill>
                  <a:srgbClr val="0A1F61"/>
                </a:solidFill>
                <a:latin typeface="Times New Roman" panose="02020603050405020304" pitchFamily="18" charset="0"/>
                <a:cs typeface="Times New Roman" panose="02020603050405020304" pitchFamily="18" charset="0"/>
              </a:rPr>
              <a:t>يرمز إلى حقيقة أن عالمنا أكثر تعقيدًا من أي وقت مضى. ما هو السبب؟ ما هو التأثير؟ - أصبحت المشاكل وآثارها أكثر تعقيدا وأصعب على الفهم. تصبح القرارات شبكة لا يمكن السيطرة عليها من ردود الفعل وردود الفعل المضادة.</a:t>
            </a:r>
            <a:endParaRPr lang="en-US" b="1" dirty="0">
              <a:solidFill>
                <a:srgbClr val="0A1F61"/>
              </a:solidFill>
              <a:latin typeface="Times New Roman" panose="02020603050405020304" pitchFamily="18" charset="0"/>
              <a:cs typeface="Times New Roman" panose="02020603050405020304" pitchFamily="18" charset="0"/>
            </a:endParaRPr>
          </a:p>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A</a:t>
            </a:r>
            <a:r>
              <a:rPr lang="en-US" sz="2400" b="1" dirty="0">
                <a:solidFill>
                  <a:srgbClr val="C00000"/>
                </a:solidFill>
                <a:latin typeface="Times New Roman" panose="02020603050405020304" pitchFamily="18" charset="0"/>
                <a:cs typeface="Times New Roman" panose="02020603050405020304" pitchFamily="18" charset="0"/>
              </a:rPr>
              <a:t>mbiguity</a:t>
            </a:r>
            <a:r>
              <a:rPr lang="en-US" sz="2400" b="1" dirty="0">
                <a:solidFill>
                  <a:srgbClr val="0A1F61"/>
                </a:solidFill>
                <a:latin typeface="Times New Roman" panose="02020603050405020304" pitchFamily="18" charset="0"/>
                <a:cs typeface="Times New Roman" panose="02020603050405020304" pitchFamily="18" charset="0"/>
              </a:rPr>
              <a:t> refers to the ambiguity of the information situation. Information that can be interpreted in different ways carries a high risk and often leads to wrong decisions.</a:t>
            </a:r>
          </a:p>
        </p:txBody>
      </p:sp>
      <p:sp>
        <p:nvSpPr>
          <p:cNvPr id="11" name="TextBox 10">
            <a:extLst>
              <a:ext uri="{FF2B5EF4-FFF2-40B4-BE49-F238E27FC236}">
                <a16:creationId xmlns:a16="http://schemas.microsoft.com/office/drawing/2014/main" id="{79F6C97A-104C-CCDE-0585-9B289C89AF40}"/>
              </a:ext>
            </a:extLst>
          </p:cNvPr>
          <p:cNvSpPr txBox="1"/>
          <p:nvPr/>
        </p:nvSpPr>
        <p:spPr>
          <a:xfrm>
            <a:off x="5220750" y="5940475"/>
            <a:ext cx="6212840" cy="646331"/>
          </a:xfrm>
          <a:prstGeom prst="rect">
            <a:avLst/>
          </a:prstGeom>
          <a:noFill/>
        </p:spPr>
        <p:txBody>
          <a:bodyPr wrap="square">
            <a:spAutoFit/>
          </a:bodyPr>
          <a:lstStyle/>
          <a:p>
            <a:pPr algn="r" rtl="1"/>
            <a:r>
              <a:rPr lang="en-US" b="1" dirty="0" err="1"/>
              <a:t>يشير</a:t>
            </a:r>
            <a:r>
              <a:rPr lang="en-US" b="1" dirty="0"/>
              <a:t> </a:t>
            </a:r>
            <a:r>
              <a:rPr lang="en-US" b="1" dirty="0" err="1"/>
              <a:t>الغموض</a:t>
            </a:r>
            <a:r>
              <a:rPr lang="en-US" b="1" dirty="0"/>
              <a:t> إلى </a:t>
            </a:r>
            <a:r>
              <a:rPr lang="en-US" b="1" dirty="0" err="1"/>
              <a:t>غموض</a:t>
            </a:r>
            <a:r>
              <a:rPr lang="en-US" b="1" dirty="0"/>
              <a:t> </a:t>
            </a:r>
            <a:r>
              <a:rPr lang="en-US" b="1" dirty="0" err="1"/>
              <a:t>موقف</a:t>
            </a:r>
            <a:r>
              <a:rPr lang="en-US" b="1" dirty="0"/>
              <a:t> </a:t>
            </a:r>
            <a:r>
              <a:rPr lang="en-US" b="1" dirty="0" err="1"/>
              <a:t>المعلومات</a:t>
            </a:r>
            <a:r>
              <a:rPr lang="en-US" b="1" dirty="0"/>
              <a:t>. </a:t>
            </a:r>
            <a:r>
              <a:rPr lang="en-US" b="1" dirty="0" err="1"/>
              <a:t>المعلومات</a:t>
            </a:r>
            <a:r>
              <a:rPr lang="en-US" b="1" dirty="0"/>
              <a:t> التي </a:t>
            </a:r>
            <a:r>
              <a:rPr lang="en-US" b="1" dirty="0" err="1"/>
              <a:t>يمكن</a:t>
            </a:r>
            <a:r>
              <a:rPr lang="en-US" b="1" dirty="0"/>
              <a:t> </a:t>
            </a:r>
            <a:r>
              <a:rPr lang="en-US" b="1" dirty="0" err="1"/>
              <a:t>تفسيرها</a:t>
            </a:r>
            <a:r>
              <a:rPr lang="en-US" b="1" dirty="0"/>
              <a:t> </a:t>
            </a:r>
            <a:r>
              <a:rPr lang="en-US" b="1" dirty="0" err="1"/>
              <a:t>بطرق</a:t>
            </a:r>
            <a:r>
              <a:rPr lang="en-US" b="1" dirty="0"/>
              <a:t> </a:t>
            </a:r>
            <a:r>
              <a:rPr lang="en-US" b="1" dirty="0" err="1"/>
              <a:t>مختلفة</a:t>
            </a:r>
            <a:r>
              <a:rPr lang="en-US" b="1" dirty="0"/>
              <a:t> </a:t>
            </a:r>
            <a:r>
              <a:rPr lang="en-US" b="1" dirty="0" err="1"/>
              <a:t>تحمل</a:t>
            </a:r>
            <a:r>
              <a:rPr lang="en-US" b="1" dirty="0"/>
              <a:t> </a:t>
            </a:r>
            <a:r>
              <a:rPr lang="en-US" b="1" dirty="0" err="1"/>
              <a:t>مخاطر</a:t>
            </a:r>
            <a:r>
              <a:rPr lang="en-US" b="1" dirty="0"/>
              <a:t> </a:t>
            </a:r>
            <a:r>
              <a:rPr lang="en-US" b="1" dirty="0" err="1"/>
              <a:t>كبيرة</a:t>
            </a:r>
            <a:r>
              <a:rPr lang="en-US" b="1" dirty="0"/>
              <a:t> </a:t>
            </a:r>
            <a:r>
              <a:rPr lang="en-US" b="1" dirty="0" err="1"/>
              <a:t>وغالباً</a:t>
            </a:r>
            <a:r>
              <a:rPr lang="en-US" b="1" dirty="0"/>
              <a:t> </a:t>
            </a:r>
            <a:r>
              <a:rPr lang="en-US" b="1" dirty="0" err="1"/>
              <a:t>ما</a:t>
            </a:r>
            <a:r>
              <a:rPr lang="en-US" b="1" dirty="0"/>
              <a:t> </a:t>
            </a:r>
            <a:r>
              <a:rPr lang="en-US" b="1" dirty="0" err="1"/>
              <a:t>تؤدي</a:t>
            </a:r>
            <a:r>
              <a:rPr lang="en-US" b="1" dirty="0"/>
              <a:t> إلى </a:t>
            </a:r>
            <a:r>
              <a:rPr lang="en-US" b="1" dirty="0" err="1"/>
              <a:t>قرارات</a:t>
            </a:r>
            <a:r>
              <a:rPr lang="en-US" b="1" dirty="0"/>
              <a:t> </a:t>
            </a:r>
            <a:r>
              <a:rPr lang="en-US" b="1" dirty="0" err="1"/>
              <a:t>خاطئة</a:t>
            </a:r>
            <a:r>
              <a:rPr lang="en-US" b="1" dirty="0"/>
              <a:t>.</a:t>
            </a:r>
          </a:p>
        </p:txBody>
      </p:sp>
    </p:spTree>
    <p:extLst>
      <p:ext uri="{BB962C8B-B14F-4D97-AF65-F5344CB8AC3E}">
        <p14:creationId xmlns:p14="http://schemas.microsoft.com/office/powerpoint/2010/main" val="141929310"/>
      </p:ext>
    </p:extLst>
  </p:cSld>
  <p:clrMapOvr>
    <a:masterClrMapping/>
  </p:clrMapOvr>
  <mc:AlternateContent xmlns:mc="http://schemas.openxmlformats.org/markup-compatibility/2006" xmlns:p14="http://schemas.microsoft.com/office/powerpoint/2010/main">
    <mc:Choice Requires="p14">
      <p:transition p14:dur="10" advTm="236000"/>
    </mc:Choice>
    <mc:Fallback xmlns="">
      <p:transition advTm="236000"/>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6C23C957-610C-03F9-4643-E3F1B4E8F1B0}"/>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Layer>
                </a14:imgProps>
              </a:ext>
            </a:extLst>
          </a:blip>
          <a:srcRect l="21039" t="17142" r="22695" b="7926"/>
          <a:stretch/>
        </p:blipFill>
        <p:spPr>
          <a:xfrm>
            <a:off x="2624446" y="1298088"/>
            <a:ext cx="7422078" cy="5559912"/>
          </a:xfrm>
          <a:prstGeom prst="rect">
            <a:avLst/>
          </a:prstGeom>
        </p:spPr>
      </p:pic>
      <p:sp>
        <p:nvSpPr>
          <p:cNvPr id="12" name="TextBox 11">
            <a:extLst>
              <a:ext uri="{FF2B5EF4-FFF2-40B4-BE49-F238E27FC236}">
                <a16:creationId xmlns:a16="http://schemas.microsoft.com/office/drawing/2014/main" id="{BC5C5261-4FD8-6630-F88D-1CEF40F86989}"/>
              </a:ext>
            </a:extLst>
          </p:cNvPr>
          <p:cNvSpPr txBox="1"/>
          <p:nvPr/>
        </p:nvSpPr>
        <p:spPr>
          <a:xfrm>
            <a:off x="1971305" y="5589522"/>
            <a:ext cx="3291643" cy="1015663"/>
          </a:xfrm>
          <a:prstGeom prst="rect">
            <a:avLst/>
          </a:prstGeom>
          <a:noFill/>
        </p:spPr>
        <p:txBody>
          <a:bodyPr wrap="square" rtlCol="0">
            <a:spAutoFit/>
          </a:bodyPr>
          <a:lstStyle/>
          <a:p>
            <a:r>
              <a:rPr lang="en-US" sz="2000" b="1" dirty="0">
                <a:solidFill>
                  <a:srgbClr val="C00000"/>
                </a:solidFill>
              </a:rPr>
              <a:t>Figure: Digital leadership: customer centric, service driven and agility focused</a:t>
            </a:r>
          </a:p>
        </p:txBody>
      </p:sp>
      <p:sp>
        <p:nvSpPr>
          <p:cNvPr id="3" name="TextBox 2">
            <a:extLst>
              <a:ext uri="{FF2B5EF4-FFF2-40B4-BE49-F238E27FC236}">
                <a16:creationId xmlns:a16="http://schemas.microsoft.com/office/drawing/2014/main" id="{C7814252-225A-2682-456E-4D0975E0EFE5}"/>
              </a:ext>
            </a:extLst>
          </p:cNvPr>
          <p:cNvSpPr txBox="1"/>
          <p:nvPr/>
        </p:nvSpPr>
        <p:spPr>
          <a:xfrm>
            <a:off x="9845866" y="5104170"/>
            <a:ext cx="2346134" cy="1569660"/>
          </a:xfrm>
          <a:prstGeom prst="rect">
            <a:avLst/>
          </a:prstGeom>
          <a:noFill/>
        </p:spPr>
        <p:txBody>
          <a:bodyPr wrap="square">
            <a:spAutoFit/>
          </a:bodyPr>
          <a:lstStyle/>
          <a:p>
            <a:pPr algn="r" rtl="1"/>
            <a:r>
              <a:rPr lang="en-US" sz="2400" dirty="0" err="1"/>
              <a:t>القيادة</a:t>
            </a:r>
            <a:r>
              <a:rPr lang="en-US" sz="2400" dirty="0"/>
              <a:t> </a:t>
            </a:r>
            <a:r>
              <a:rPr lang="en-US" sz="2400" dirty="0" err="1"/>
              <a:t>الرقمية</a:t>
            </a:r>
            <a:r>
              <a:rPr lang="en-US" sz="2400" dirty="0"/>
              <a:t>: </a:t>
            </a:r>
            <a:r>
              <a:rPr lang="en-US" sz="2400" dirty="0" err="1"/>
              <a:t>تتمحور</a:t>
            </a:r>
            <a:r>
              <a:rPr lang="en-US" sz="2400" dirty="0"/>
              <a:t> </a:t>
            </a:r>
            <a:r>
              <a:rPr lang="en-US" sz="2400" dirty="0" err="1"/>
              <a:t>حول</a:t>
            </a:r>
            <a:r>
              <a:rPr lang="en-US" sz="2400" dirty="0"/>
              <a:t> </a:t>
            </a:r>
            <a:r>
              <a:rPr lang="en-US" sz="2400" dirty="0" err="1"/>
              <a:t>العملاء</a:t>
            </a:r>
            <a:r>
              <a:rPr lang="en-US" sz="2400" dirty="0"/>
              <a:t>، </a:t>
            </a:r>
            <a:r>
              <a:rPr lang="en-US" sz="2400" dirty="0" err="1"/>
              <a:t>وتعتمد</a:t>
            </a:r>
            <a:r>
              <a:rPr lang="en-US" sz="2400" dirty="0"/>
              <a:t> </a:t>
            </a:r>
            <a:r>
              <a:rPr lang="en-US" sz="2400" dirty="0" err="1"/>
              <a:t>على</a:t>
            </a:r>
            <a:r>
              <a:rPr lang="en-US" sz="2400" dirty="0"/>
              <a:t> </a:t>
            </a:r>
            <a:r>
              <a:rPr lang="en-US" sz="2400" dirty="0" err="1"/>
              <a:t>الخدمة</a:t>
            </a:r>
            <a:r>
              <a:rPr lang="en-US" sz="2400" dirty="0"/>
              <a:t>، </a:t>
            </a:r>
            <a:r>
              <a:rPr lang="en-US" sz="2400" dirty="0" err="1"/>
              <a:t>وتركز</a:t>
            </a:r>
            <a:r>
              <a:rPr lang="en-US" sz="2400" dirty="0"/>
              <a:t> </a:t>
            </a:r>
            <a:r>
              <a:rPr lang="en-US" sz="2400" dirty="0" err="1"/>
              <a:t>على</a:t>
            </a:r>
            <a:r>
              <a:rPr lang="en-US" sz="2400" dirty="0"/>
              <a:t> </a:t>
            </a:r>
            <a:r>
              <a:rPr lang="ar-EG" sz="2400" dirty="0"/>
              <a:t>الرشاقة</a:t>
            </a:r>
            <a:endParaRPr lang="en-US" sz="2400" dirty="0"/>
          </a:p>
        </p:txBody>
      </p:sp>
    </p:spTree>
    <p:extLst>
      <p:ext uri="{BB962C8B-B14F-4D97-AF65-F5344CB8AC3E}">
        <p14:creationId xmlns:p14="http://schemas.microsoft.com/office/powerpoint/2010/main" val="2565676627"/>
      </p:ext>
    </p:extLst>
  </p:cSld>
  <p:clrMapOvr>
    <a:masterClrMapping/>
  </p:clrMapOvr>
  <mc:AlternateContent xmlns:mc="http://schemas.openxmlformats.org/markup-compatibility/2006" xmlns:p14="http://schemas.microsoft.com/office/powerpoint/2010/main">
    <mc:Choice Requires="p14">
      <p:transition p14:dur="10" advTm="81000"/>
    </mc:Choice>
    <mc:Fallback xmlns="">
      <p:transition advTm="81000"/>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88354" y="1610200"/>
            <a:ext cx="10818985" cy="2932341"/>
          </a:xfrm>
          <a:prstGeom prst="rect">
            <a:avLst/>
          </a:prstGeom>
          <a:noFill/>
        </p:spPr>
        <p:txBody>
          <a:bodyPr wrap="square" rtlCol="0">
            <a:spAutoFit/>
          </a:bodyPr>
          <a:lstStyle/>
          <a:p>
            <a:pPr marL="974725" indent="-457200" algn="just">
              <a:lnSpc>
                <a:spcPct val="20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model is customer-centric in value creation, service-driven and evolving as customer expectations and technologies change and agility-focused to support configurability in both the design and delivery of the services.</a:t>
            </a:r>
          </a:p>
        </p:txBody>
      </p:sp>
      <p:sp>
        <p:nvSpPr>
          <p:cNvPr id="10" name="TextBox 9">
            <a:extLst>
              <a:ext uri="{FF2B5EF4-FFF2-40B4-BE49-F238E27FC236}">
                <a16:creationId xmlns:a16="http://schemas.microsoft.com/office/drawing/2014/main" id="{B75C89AD-6220-4287-159B-E923DB7FABFE}"/>
              </a:ext>
            </a:extLst>
          </p:cNvPr>
          <p:cNvSpPr txBox="1"/>
          <p:nvPr/>
        </p:nvSpPr>
        <p:spPr>
          <a:xfrm>
            <a:off x="2650377" y="4508470"/>
            <a:ext cx="8236743" cy="1384995"/>
          </a:xfrm>
          <a:prstGeom prst="rect">
            <a:avLst/>
          </a:prstGeom>
          <a:noFill/>
        </p:spPr>
        <p:txBody>
          <a:bodyPr wrap="square">
            <a:spAutoFit/>
          </a:bodyPr>
          <a:lstStyle/>
          <a:p>
            <a:pPr algn="r" rtl="1"/>
            <a:r>
              <a:rPr lang="en-US" sz="2800" dirty="0" err="1"/>
              <a:t>يتمحور</a:t>
            </a:r>
            <a:r>
              <a:rPr lang="en-US" sz="2800" dirty="0"/>
              <a:t> </a:t>
            </a:r>
            <a:r>
              <a:rPr lang="en-US" sz="2800" dirty="0" err="1"/>
              <a:t>هذا</a:t>
            </a:r>
            <a:r>
              <a:rPr lang="en-US" sz="2800" dirty="0"/>
              <a:t> </a:t>
            </a:r>
            <a:r>
              <a:rPr lang="en-US" sz="2800" dirty="0" err="1"/>
              <a:t>النموذج</a:t>
            </a:r>
            <a:r>
              <a:rPr lang="en-US" sz="2800" dirty="0"/>
              <a:t> </a:t>
            </a:r>
            <a:r>
              <a:rPr lang="en-US" sz="2800" dirty="0" err="1"/>
              <a:t>حول</a:t>
            </a:r>
            <a:r>
              <a:rPr lang="en-US" sz="2800" dirty="0"/>
              <a:t> </a:t>
            </a:r>
            <a:r>
              <a:rPr lang="en-US" sz="2800" dirty="0" err="1"/>
              <a:t>العملاء</a:t>
            </a:r>
            <a:r>
              <a:rPr lang="en-US" sz="2800" dirty="0"/>
              <a:t> في </a:t>
            </a:r>
            <a:r>
              <a:rPr lang="en-US" sz="2800" dirty="0" err="1"/>
              <a:t>خلق</a:t>
            </a:r>
            <a:r>
              <a:rPr lang="en-US" sz="2800" dirty="0"/>
              <a:t> </a:t>
            </a:r>
            <a:r>
              <a:rPr lang="en-US" sz="2800" dirty="0" err="1"/>
              <a:t>القيمة</a:t>
            </a:r>
            <a:r>
              <a:rPr lang="en-US" sz="2800" dirty="0"/>
              <a:t>، </a:t>
            </a:r>
            <a:r>
              <a:rPr lang="en-US" sz="2800" dirty="0" err="1"/>
              <a:t>ويعتمد</a:t>
            </a:r>
            <a:r>
              <a:rPr lang="en-US" sz="2800" dirty="0"/>
              <a:t> </a:t>
            </a:r>
            <a:r>
              <a:rPr lang="en-US" sz="2800" dirty="0" err="1"/>
              <a:t>على</a:t>
            </a:r>
            <a:r>
              <a:rPr lang="en-US" sz="2800" dirty="0"/>
              <a:t> </a:t>
            </a:r>
            <a:r>
              <a:rPr lang="en-US" sz="2800" dirty="0" err="1"/>
              <a:t>الخدمة</a:t>
            </a:r>
            <a:r>
              <a:rPr lang="en-US" sz="2800" dirty="0"/>
              <a:t> </a:t>
            </a:r>
            <a:r>
              <a:rPr lang="en-US" sz="2800" dirty="0" err="1"/>
              <a:t>ويتطور</a:t>
            </a:r>
            <a:r>
              <a:rPr lang="en-US" sz="2800" dirty="0"/>
              <a:t> </a:t>
            </a:r>
            <a:r>
              <a:rPr lang="en-US" sz="2800" dirty="0" err="1"/>
              <a:t>مع</a:t>
            </a:r>
            <a:r>
              <a:rPr lang="en-US" sz="2800" dirty="0"/>
              <a:t> </a:t>
            </a:r>
            <a:r>
              <a:rPr lang="en-US" sz="2800" dirty="0" err="1"/>
              <a:t>تغير</a:t>
            </a:r>
            <a:r>
              <a:rPr lang="en-US" sz="2800" dirty="0"/>
              <a:t> </a:t>
            </a:r>
            <a:r>
              <a:rPr lang="en-US" sz="2800" dirty="0" err="1"/>
              <a:t>توقعات</a:t>
            </a:r>
            <a:r>
              <a:rPr lang="en-US" sz="2800" dirty="0"/>
              <a:t> </a:t>
            </a:r>
            <a:r>
              <a:rPr lang="en-US" sz="2800" dirty="0" err="1"/>
              <a:t>العملاء</a:t>
            </a:r>
            <a:r>
              <a:rPr lang="en-US" sz="2800" dirty="0"/>
              <a:t> </a:t>
            </a:r>
            <a:r>
              <a:rPr lang="en-US" sz="2800" dirty="0" err="1"/>
              <a:t>والتقنيات</a:t>
            </a:r>
            <a:r>
              <a:rPr lang="en-US" sz="2800" dirty="0"/>
              <a:t>، </a:t>
            </a:r>
            <a:r>
              <a:rPr lang="en-US" sz="2800" dirty="0" err="1"/>
              <a:t>ويركز</a:t>
            </a:r>
            <a:r>
              <a:rPr lang="en-US" sz="2800" dirty="0"/>
              <a:t> </a:t>
            </a:r>
            <a:r>
              <a:rPr lang="en-US" sz="2800" dirty="0" err="1"/>
              <a:t>على</a:t>
            </a:r>
            <a:r>
              <a:rPr lang="en-US" sz="2800" dirty="0"/>
              <a:t> </a:t>
            </a:r>
            <a:r>
              <a:rPr lang="ar-EG" sz="2800" dirty="0"/>
              <a:t>الرشاقة في </a:t>
            </a:r>
            <a:r>
              <a:rPr lang="en-US" sz="2800" dirty="0" err="1"/>
              <a:t>دعم</a:t>
            </a:r>
            <a:r>
              <a:rPr lang="en-US" sz="2800" dirty="0"/>
              <a:t> </a:t>
            </a:r>
            <a:r>
              <a:rPr lang="en-US" sz="2800" dirty="0" err="1"/>
              <a:t>قابلية</a:t>
            </a:r>
            <a:r>
              <a:rPr lang="en-US" sz="2800" dirty="0"/>
              <a:t> </a:t>
            </a:r>
            <a:r>
              <a:rPr lang="en-US" sz="2800" dirty="0" err="1"/>
              <a:t>التهيئة</a:t>
            </a:r>
            <a:r>
              <a:rPr lang="en-US" sz="2800" dirty="0"/>
              <a:t> في </a:t>
            </a:r>
            <a:r>
              <a:rPr lang="en-US" sz="2800" dirty="0" err="1"/>
              <a:t>كل</a:t>
            </a:r>
            <a:r>
              <a:rPr lang="en-US" sz="2800" dirty="0"/>
              <a:t> </a:t>
            </a:r>
            <a:r>
              <a:rPr lang="en-US" sz="2800" dirty="0" err="1"/>
              <a:t>من</a:t>
            </a:r>
            <a:r>
              <a:rPr lang="en-US" sz="2800" dirty="0"/>
              <a:t> </a:t>
            </a:r>
            <a:r>
              <a:rPr lang="en-US" sz="2800" dirty="0" err="1"/>
              <a:t>تصميم</a:t>
            </a:r>
            <a:r>
              <a:rPr lang="en-US" sz="2800" dirty="0"/>
              <a:t> </a:t>
            </a:r>
            <a:r>
              <a:rPr lang="en-US" sz="2800" dirty="0" err="1"/>
              <a:t>الخدمات</a:t>
            </a:r>
            <a:r>
              <a:rPr lang="en-US" sz="2800" dirty="0"/>
              <a:t> </a:t>
            </a:r>
            <a:r>
              <a:rPr lang="en-US" sz="2800" dirty="0" err="1"/>
              <a:t>وتقديمها</a:t>
            </a:r>
            <a:r>
              <a:rPr lang="en-US" sz="2800" dirty="0"/>
              <a:t>.</a:t>
            </a:r>
          </a:p>
        </p:txBody>
      </p:sp>
    </p:spTree>
    <p:extLst>
      <p:ext uri="{BB962C8B-B14F-4D97-AF65-F5344CB8AC3E}">
        <p14:creationId xmlns:p14="http://schemas.microsoft.com/office/powerpoint/2010/main" val="1404640928"/>
      </p:ext>
    </p:extLst>
  </p:cSld>
  <p:clrMapOvr>
    <a:masterClrMapping/>
  </p:clrMapOvr>
  <mc:AlternateContent xmlns:mc="http://schemas.openxmlformats.org/markup-compatibility/2006" xmlns:p14="http://schemas.microsoft.com/office/powerpoint/2010/main">
    <mc:Choice Requires="p14">
      <p:transition p14:dur="10" advTm="41000"/>
    </mc:Choice>
    <mc:Fallback xmlns="">
      <p:transition advTm="41000"/>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6798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Virtual teams communicate via ICT </a:t>
            </a:r>
            <a:r>
              <a:rPr lang="en-US" sz="2200" b="1" dirty="0">
                <a:solidFill>
                  <a:srgbClr val="0A1F61"/>
                </a:solidFill>
                <a:latin typeface="Tajawal ExtraBold" panose="00000800000000000000" pitchFamily="2" charset="-78"/>
                <a:cs typeface="Tajawal ExtraBold" panose="00000800000000000000" pitchFamily="2" charset="-78"/>
              </a:rPr>
              <a:t>(e.g., email, web conferencing, instant messaging and telephone)</a:t>
            </a: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Communication in virtual teams </a:t>
            </a:r>
            <a:r>
              <a:rPr lang="en-US" sz="2200" b="1" dirty="0">
                <a:solidFill>
                  <a:srgbClr val="0A1F61"/>
                </a:solidFill>
                <a:latin typeface="Tajawal ExtraBold" panose="00000800000000000000" pitchFamily="2" charset="-78"/>
                <a:cs typeface="Tajawal ExtraBold" panose="00000800000000000000" pitchFamily="2" charset="-78"/>
              </a:rPr>
              <a:t>separate from communication in traditional teams, as a result of </a:t>
            </a:r>
            <a:r>
              <a:rPr lang="en-US" sz="2200" b="1" dirty="0">
                <a:solidFill>
                  <a:srgbClr val="C00000"/>
                </a:solidFill>
                <a:latin typeface="Tajawal ExtraBold" panose="00000800000000000000" pitchFamily="2" charset="-78"/>
                <a:cs typeface="Tajawal ExtraBold" panose="00000800000000000000" pitchFamily="2" charset="-78"/>
              </a:rPr>
              <a:t>lack of in-person interaction</a:t>
            </a:r>
            <a:r>
              <a:rPr lang="en-US" sz="22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Poor communication quality </a:t>
            </a:r>
            <a:r>
              <a:rPr lang="en-US" sz="2200" b="1" dirty="0">
                <a:solidFill>
                  <a:srgbClr val="0A1F61"/>
                </a:solidFill>
                <a:latin typeface="Tajawal ExtraBold" panose="00000800000000000000" pitchFamily="2" charset="-78"/>
                <a:cs typeface="Tajawal ExtraBold" panose="00000800000000000000" pitchFamily="2" charset="-78"/>
              </a:rPr>
              <a:t>is the main problem in virtual teams and that most effort was put in improving communication.</a:t>
            </a:r>
          </a:p>
          <a:p>
            <a:pPr marL="974725" indent="-457200" algn="just">
              <a:lnSpc>
                <a:spcPts val="3200"/>
              </a:lnSpc>
              <a:buFont typeface="Wingdings" panose="05000000000000000000" pitchFamily="2" charset="2"/>
              <a:buChar char="q"/>
            </a:pPr>
            <a:r>
              <a:rPr lang="en-US" sz="2200" b="1" dirty="0">
                <a:solidFill>
                  <a:srgbClr val="00B0F0"/>
                </a:solidFill>
                <a:latin typeface="Tajawal ExtraBold" panose="00000800000000000000" pitchFamily="2" charset="-78"/>
                <a:cs typeface="Tajawal ExtraBold" panose="00000800000000000000" pitchFamily="2" charset="-78"/>
              </a:rPr>
              <a:t>A study showed </a:t>
            </a:r>
            <a:r>
              <a:rPr lang="en-US" sz="2200" b="1" dirty="0">
                <a:solidFill>
                  <a:srgbClr val="0A1F61"/>
                </a:solidFill>
                <a:latin typeface="Tajawal ExtraBold" panose="00000800000000000000" pitchFamily="2" charset="-78"/>
                <a:cs typeface="Tajawal ExtraBold" panose="00000800000000000000" pitchFamily="2" charset="-78"/>
              </a:rPr>
              <a:t>that </a:t>
            </a:r>
            <a:r>
              <a:rPr lang="en-US" sz="2200" b="1" dirty="0">
                <a:solidFill>
                  <a:srgbClr val="C00000"/>
                </a:solidFill>
                <a:latin typeface="Tajawal ExtraBold" panose="00000800000000000000" pitchFamily="2" charset="-78"/>
                <a:cs typeface="Tajawal ExtraBold" panose="00000800000000000000" pitchFamily="2" charset="-78"/>
              </a:rPr>
              <a:t>communication quality </a:t>
            </a:r>
            <a:r>
              <a:rPr lang="en-US" sz="2200" b="1" dirty="0">
                <a:solidFill>
                  <a:srgbClr val="0A1F61"/>
                </a:solidFill>
                <a:latin typeface="Tajawal ExtraBold" panose="00000800000000000000" pitchFamily="2" charset="-78"/>
                <a:cs typeface="Tajawal ExtraBold" panose="00000800000000000000" pitchFamily="2" charset="-78"/>
              </a:rPr>
              <a:t>– in means of </a:t>
            </a:r>
            <a:r>
              <a:rPr lang="en-US" sz="2200" b="1" dirty="0">
                <a:solidFill>
                  <a:srgbClr val="C00000"/>
                </a:solidFill>
                <a:latin typeface="Tajawal ExtraBold" panose="00000800000000000000" pitchFamily="2" charset="-78"/>
                <a:cs typeface="Tajawal ExtraBold" panose="00000800000000000000" pitchFamily="2" charset="-78"/>
              </a:rPr>
              <a:t>poor</a:t>
            </a:r>
            <a:r>
              <a:rPr lang="en-US" sz="2200" b="1" dirty="0">
                <a:solidFill>
                  <a:srgbClr val="0A1F61"/>
                </a:solidFill>
                <a:latin typeface="Tajawal ExtraBold" panose="00000800000000000000" pitchFamily="2" charset="-78"/>
                <a:cs typeface="Tajawal ExtraBold" panose="00000800000000000000" pitchFamily="2" charset="-78"/>
              </a:rPr>
              <a:t> communication quality - is a </a:t>
            </a:r>
            <a:r>
              <a:rPr lang="en-US" sz="2200" b="1" dirty="0">
                <a:solidFill>
                  <a:srgbClr val="C00000"/>
                </a:solidFill>
                <a:latin typeface="Tajawal ExtraBold" panose="00000800000000000000" pitchFamily="2" charset="-78"/>
                <a:cs typeface="Tajawal ExtraBold" panose="00000800000000000000" pitchFamily="2" charset="-78"/>
              </a:rPr>
              <a:t>primary reason for failure in virtual teams</a:t>
            </a:r>
            <a:r>
              <a:rPr lang="en-US" sz="2200" b="1" dirty="0">
                <a:solidFill>
                  <a:srgbClr val="0A1F61"/>
                </a:solidFill>
                <a:latin typeface="Tajawal ExtraBold" panose="00000800000000000000" pitchFamily="2" charset="-78"/>
                <a:cs typeface="Tajawal ExtraBold" panose="00000800000000000000" pitchFamily="2" charset="-78"/>
              </a:rPr>
              <a:t>. All in all, the </a:t>
            </a:r>
            <a:r>
              <a:rPr lang="en-US" sz="2200" b="1" dirty="0">
                <a:solidFill>
                  <a:srgbClr val="00B0F0"/>
                </a:solidFill>
                <a:latin typeface="Tajawal ExtraBold" panose="00000800000000000000" pitchFamily="2" charset="-78"/>
                <a:cs typeface="Tajawal ExtraBold" panose="00000800000000000000" pitchFamily="2" charset="-78"/>
              </a:rPr>
              <a:t>study showed </a:t>
            </a:r>
            <a:r>
              <a:rPr lang="en-US" sz="2200" b="1" dirty="0">
                <a:solidFill>
                  <a:srgbClr val="0A1F61"/>
                </a:solidFill>
                <a:latin typeface="Tajawal ExtraBold" panose="00000800000000000000" pitchFamily="2" charset="-78"/>
                <a:cs typeface="Tajawal ExtraBold" panose="00000800000000000000" pitchFamily="2" charset="-78"/>
              </a:rPr>
              <a:t>that </a:t>
            </a:r>
            <a:r>
              <a:rPr lang="en-US" sz="2200" b="1" dirty="0">
                <a:solidFill>
                  <a:srgbClr val="C00000"/>
                </a:solidFill>
                <a:latin typeface="Tajawal ExtraBold" panose="00000800000000000000" pitchFamily="2" charset="-78"/>
                <a:cs typeface="Tajawal ExtraBold" panose="00000800000000000000" pitchFamily="2" charset="-78"/>
              </a:rPr>
              <a:t>communication is the primary factor affecting team effectiveness</a:t>
            </a:r>
            <a:r>
              <a:rPr lang="en-US" sz="22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endParaRPr lang="en-US" sz="22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32140664"/>
      </p:ext>
    </p:extLst>
  </p:cSld>
  <p:clrMapOvr>
    <a:masterClrMapping/>
  </p:clrMapOvr>
  <mc:AlternateContent xmlns:mc="http://schemas.openxmlformats.org/markup-compatibility/2006" xmlns:p14="http://schemas.microsoft.com/office/powerpoint/2010/main">
    <mc:Choice Requires="p14">
      <p:transition p14:dur="10" advTm="186000"/>
    </mc:Choice>
    <mc:Fallback xmlns="">
      <p:transition advTm="186000"/>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4800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2E7A2040-606A-8CC9-B459-30D58535093E}"/>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tretch>
            <a:fillRect/>
          </a:stretch>
        </p:blipFill>
        <p:spPr>
          <a:xfrm>
            <a:off x="4095750" y="2190313"/>
            <a:ext cx="8096250" cy="4238625"/>
          </a:xfrm>
          <a:prstGeom prst="rect">
            <a:avLst/>
          </a:prstGeom>
        </p:spPr>
      </p:pic>
      <p:sp>
        <p:nvSpPr>
          <p:cNvPr id="9" name="TextBox 8"/>
          <p:cNvSpPr txBox="1"/>
          <p:nvPr/>
        </p:nvSpPr>
        <p:spPr>
          <a:xfrm>
            <a:off x="1253690" y="1287889"/>
            <a:ext cx="10818985" cy="128503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process of communication in virtual teams include various factors, however, communication is highlighted as the leading aspect, as shown in the figure. </a:t>
            </a:r>
          </a:p>
        </p:txBody>
      </p:sp>
      <p:sp>
        <p:nvSpPr>
          <p:cNvPr id="10" name="TextBox 9">
            <a:extLst>
              <a:ext uri="{FF2B5EF4-FFF2-40B4-BE49-F238E27FC236}">
                <a16:creationId xmlns:a16="http://schemas.microsoft.com/office/drawing/2014/main" id="{E1CF455A-F362-FBD5-5F5E-A3D91BB0DFB9}"/>
              </a:ext>
            </a:extLst>
          </p:cNvPr>
          <p:cNvSpPr txBox="1"/>
          <p:nvPr/>
        </p:nvSpPr>
        <p:spPr>
          <a:xfrm>
            <a:off x="10509530" y="3486952"/>
            <a:ext cx="1240972" cy="369332"/>
          </a:xfrm>
          <a:prstGeom prst="rect">
            <a:avLst/>
          </a:prstGeom>
          <a:noFill/>
        </p:spPr>
        <p:txBody>
          <a:bodyPr wrap="square">
            <a:spAutoFit/>
          </a:bodyPr>
          <a:lstStyle/>
          <a:p>
            <a:r>
              <a:rPr lang="en-US" dirty="0" err="1"/>
              <a:t>بقاء</a:t>
            </a:r>
            <a:r>
              <a:rPr lang="ar-EG" dirty="0"/>
              <a:t>/ الجدوى</a:t>
            </a:r>
            <a:endParaRPr lang="en-US" dirty="0"/>
          </a:p>
        </p:txBody>
      </p:sp>
    </p:spTree>
    <p:extLst>
      <p:ext uri="{BB962C8B-B14F-4D97-AF65-F5344CB8AC3E}">
        <p14:creationId xmlns:p14="http://schemas.microsoft.com/office/powerpoint/2010/main" val="1361639326"/>
      </p:ext>
    </p:extLst>
  </p:cSld>
  <p:clrMapOvr>
    <a:masterClrMapping/>
  </p:clrMapOvr>
  <mc:AlternateContent xmlns:mc="http://schemas.openxmlformats.org/markup-compatibility/2006" xmlns:p14="http://schemas.microsoft.com/office/powerpoint/2010/main">
    <mc:Choice Requires="p14">
      <p:transition p14:dur="10" advTm="202000"/>
    </mc:Choice>
    <mc:Fallback xmlns="">
      <p:transition advTm="202000"/>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747244"/>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Communication skills and key functions needed in an organization</a:t>
            </a: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Communication skills </a:t>
            </a:r>
            <a:r>
              <a:rPr lang="en-US" sz="2200" b="1" dirty="0">
                <a:solidFill>
                  <a:srgbClr val="0A1F61"/>
                </a:solidFill>
                <a:latin typeface="Tajawal ExtraBold" panose="00000800000000000000" pitchFamily="2" charset="-78"/>
                <a:cs typeface="Tajawal ExtraBold" panose="00000800000000000000" pitchFamily="2" charset="-78"/>
              </a:rPr>
              <a:t>includes “The ability to convey information effectively and efficiently through </a:t>
            </a:r>
            <a:r>
              <a:rPr lang="en-US" sz="2200" b="1" dirty="0">
                <a:solidFill>
                  <a:srgbClr val="C00000"/>
                </a:solidFill>
                <a:latin typeface="Tajawal ExtraBold" panose="00000800000000000000" pitchFamily="2" charset="-78"/>
                <a:cs typeface="Tajawal ExtraBold" panose="00000800000000000000" pitchFamily="2" charset="-78"/>
              </a:rPr>
              <a:t>verbal and non-verbal </a:t>
            </a:r>
            <a:r>
              <a:rPr lang="en-US" sz="2200" b="1" dirty="0">
                <a:solidFill>
                  <a:srgbClr val="0A1F61"/>
                </a:solidFill>
                <a:latin typeface="Tajawal ExtraBold" panose="00000800000000000000" pitchFamily="2" charset="-78"/>
                <a:cs typeface="Tajawal ExtraBold" panose="00000800000000000000" pitchFamily="2" charset="-78"/>
              </a:rPr>
              <a:t>communication”.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Companies today are interested in employing people with skills </a:t>
            </a:r>
            <a:r>
              <a:rPr lang="ar-EG" sz="2200" b="1" dirty="0">
                <a:solidFill>
                  <a:srgbClr val="0A1F61"/>
                </a:solidFill>
                <a:latin typeface="Tajawal ExtraBold" panose="00000800000000000000" pitchFamily="2" charset="-78"/>
                <a:cs typeface="Tajawal ExtraBold" panose="00000800000000000000" pitchFamily="2" charset="-78"/>
              </a:rPr>
              <a:t>توظيف الأشخاص ذوي المهارات </a:t>
            </a:r>
            <a:r>
              <a:rPr lang="en-US" sz="2200" b="1" dirty="0">
                <a:solidFill>
                  <a:srgbClr val="0A1F61"/>
                </a:solidFill>
                <a:latin typeface="Tajawal ExtraBold" panose="00000800000000000000" pitchFamily="2" charset="-78"/>
                <a:cs typeface="Tajawal ExtraBold" panose="00000800000000000000" pitchFamily="2" charset="-78"/>
              </a:rPr>
              <a:t>in communication, teamwork, problem-solving, initiative, planning, organizing, self management, learning and technology. The growing interest in these skills are correlating with the development and increase of virtual teams.</a:t>
            </a:r>
          </a:p>
        </p:txBody>
      </p:sp>
    </p:spTree>
    <p:extLst>
      <p:ext uri="{BB962C8B-B14F-4D97-AF65-F5344CB8AC3E}">
        <p14:creationId xmlns:p14="http://schemas.microsoft.com/office/powerpoint/2010/main" val="3187287931"/>
      </p:ext>
    </p:extLst>
  </p:cSld>
  <p:clrMapOvr>
    <a:masterClrMapping/>
  </p:clrMapOvr>
  <mc:AlternateContent xmlns:mc="http://schemas.openxmlformats.org/markup-compatibility/2006" xmlns:p14="http://schemas.microsoft.com/office/powerpoint/2010/main">
    <mc:Choice Requires="p14">
      <p:transition p14:dur="10" advTm="83000"/>
    </mc:Choice>
    <mc:Fallback xmlns="">
      <p:transition advTm="83000"/>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BF75B08-00A0-499F-68F6-D69007624876}"/>
              </a:ext>
            </a:extLst>
          </p:cNvPr>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pic>
        <p:nvPicPr>
          <p:cNvPr id="10" name="Picture 9">
            <a:extLst>
              <a:ext uri="{FF2B5EF4-FFF2-40B4-BE49-F238E27FC236}">
                <a16:creationId xmlns:a16="http://schemas.microsoft.com/office/drawing/2014/main" id="{6053256B-0338-F614-E9A5-DA7D224E59DE}"/>
              </a:ext>
            </a:extLst>
          </p:cNvPr>
          <p:cNvPicPr>
            <a:picLocks noChangeAspect="1"/>
          </p:cNvPicPr>
          <p:nvPr/>
        </p:nvPicPr>
        <p:blipFill rotWithShape="1">
          <a:blip r:embed="rId6">
            <a:lum bright="-20000" contrast="40000"/>
          </a:blip>
          <a:srcRect b="54963"/>
          <a:stretch/>
        </p:blipFill>
        <p:spPr>
          <a:xfrm>
            <a:off x="651740" y="1823908"/>
            <a:ext cx="11339095" cy="3306231"/>
          </a:xfrm>
          <a:prstGeom prst="rect">
            <a:avLst/>
          </a:prstGeom>
        </p:spPr>
      </p:pic>
    </p:spTree>
    <p:extLst>
      <p:ext uri="{BB962C8B-B14F-4D97-AF65-F5344CB8AC3E}">
        <p14:creationId xmlns:p14="http://schemas.microsoft.com/office/powerpoint/2010/main" val="4211274867"/>
      </p:ext>
    </p:extLst>
  </p:cSld>
  <p:clrMapOvr>
    <a:masterClrMapping/>
  </p:clrMapOvr>
  <mc:AlternateContent xmlns:mc="http://schemas.openxmlformats.org/markup-compatibility/2006" xmlns:p14="http://schemas.microsoft.com/office/powerpoint/2010/main">
    <mc:Choice Requires="p14">
      <p:transition p14:dur="10" advTm="149000"/>
    </mc:Choice>
    <mc:Fallback xmlns="">
      <p:transition advTm="149000"/>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3821" y="5521012"/>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BF75B08-00A0-499F-68F6-D69007624876}"/>
              </a:ext>
            </a:extLst>
          </p:cNvPr>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pic>
        <p:nvPicPr>
          <p:cNvPr id="10" name="Picture 9">
            <a:extLst>
              <a:ext uri="{FF2B5EF4-FFF2-40B4-BE49-F238E27FC236}">
                <a16:creationId xmlns:a16="http://schemas.microsoft.com/office/drawing/2014/main" id="{6053256B-0338-F614-E9A5-DA7D224E59DE}"/>
              </a:ext>
            </a:extLst>
          </p:cNvPr>
          <p:cNvPicPr>
            <a:picLocks noChangeAspect="1"/>
          </p:cNvPicPr>
          <p:nvPr/>
        </p:nvPicPr>
        <p:blipFill rotWithShape="1">
          <a:blip r:embed="rId6">
            <a:lum bright="-20000" contrast="40000"/>
          </a:blip>
          <a:srcRect t="44316"/>
          <a:stretch/>
        </p:blipFill>
        <p:spPr>
          <a:xfrm>
            <a:off x="1235034" y="1652686"/>
            <a:ext cx="10837641" cy="3907009"/>
          </a:xfrm>
          <a:prstGeom prst="rect">
            <a:avLst/>
          </a:prstGeom>
        </p:spPr>
      </p:pic>
    </p:spTree>
    <p:extLst>
      <p:ext uri="{BB962C8B-B14F-4D97-AF65-F5344CB8AC3E}">
        <p14:creationId xmlns:p14="http://schemas.microsoft.com/office/powerpoint/2010/main" val="4279212485"/>
      </p:ext>
    </p:extLst>
  </p:cSld>
  <p:clrMapOvr>
    <a:masterClrMapping/>
  </p:clrMapOvr>
  <mc:AlternateContent xmlns:mc="http://schemas.openxmlformats.org/markup-compatibility/2006" xmlns:p14="http://schemas.microsoft.com/office/powerpoint/2010/main">
    <mc:Choice Requires="p14">
      <p:transition p14:dur="10" advTm="64000"/>
    </mc:Choice>
    <mc:Fallback xmlns="">
      <p:transition advTm="64000"/>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518795"/>
            <a:ext cx="6062142"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W10 – Lecture 9</a:t>
            </a:r>
          </a:p>
        </p:txBody>
      </p:sp>
    </p:spTree>
    <p:extLst>
      <p:ext uri="{BB962C8B-B14F-4D97-AF65-F5344CB8AC3E}">
        <p14:creationId xmlns:p14="http://schemas.microsoft.com/office/powerpoint/2010/main" val="3414918741"/>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987391"/>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Combined with the Internet and personal computing, digital media has caused disruption in publishing, journalism, entertainment, education, commerce and politics. </a:t>
            </a:r>
          </a:p>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media has also posed </a:t>
            </a:r>
            <a:r>
              <a:rPr lang="en-US" sz="2400" b="1" dirty="0">
                <a:solidFill>
                  <a:srgbClr val="C00000"/>
                </a:solidFill>
                <a:latin typeface="Tajawal ExtraBold" panose="00000800000000000000" pitchFamily="2" charset="-78"/>
                <a:cs typeface="Tajawal ExtraBold" panose="00000800000000000000" pitchFamily="2" charset="-78"/>
              </a:rPr>
              <a:t>new challenges </a:t>
            </a:r>
            <a:r>
              <a:rPr lang="en-US" sz="2400" b="1" dirty="0">
                <a:solidFill>
                  <a:srgbClr val="0A1F61"/>
                </a:solidFill>
                <a:latin typeface="Tajawal ExtraBold" panose="00000800000000000000" pitchFamily="2" charset="-78"/>
                <a:cs typeface="Tajawal ExtraBold" panose="00000800000000000000" pitchFamily="2" charset="-78"/>
              </a:rPr>
              <a:t>to copyright and intellectual property laws, fostering an open content movement in which content creators voluntarily give up some or all of their legal rights to their work. </a:t>
            </a:r>
          </a:p>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ubiquity of </a:t>
            </a:r>
            <a:r>
              <a:rPr lang="en-US" sz="2400" b="1" dirty="0">
                <a:solidFill>
                  <a:srgbClr val="C00000"/>
                </a:solidFill>
                <a:latin typeface="Tajawal ExtraBold" panose="00000800000000000000" pitchFamily="2" charset="-78"/>
                <a:cs typeface="Tajawal ExtraBold" panose="00000800000000000000" pitchFamily="2" charset="-78"/>
              </a:rPr>
              <a:t>digital media and its effects on society </a:t>
            </a:r>
            <a:r>
              <a:rPr lang="en-US" sz="2400" b="1" dirty="0">
                <a:solidFill>
                  <a:srgbClr val="0A1F61"/>
                </a:solidFill>
                <a:latin typeface="Tajawal ExtraBold" panose="00000800000000000000" pitchFamily="2" charset="-78"/>
                <a:cs typeface="Tajawal ExtraBold" panose="00000800000000000000" pitchFamily="2" charset="-78"/>
              </a:rPr>
              <a:t>suggest that we are at the start of a new era in industrial history, called the Information Age, perhaps leading to a paperless society in which all media are produced and consumed on computers.</a:t>
            </a:r>
          </a:p>
        </p:txBody>
      </p:sp>
    </p:spTree>
    <p:extLst>
      <p:ext uri="{BB962C8B-B14F-4D97-AF65-F5344CB8AC3E}">
        <p14:creationId xmlns:p14="http://schemas.microsoft.com/office/powerpoint/2010/main" val="1962814183"/>
      </p:ext>
    </p:extLst>
  </p:cSld>
  <p:clrMapOvr>
    <a:masterClrMapping/>
  </p:clrMapOvr>
  <mc:AlternateContent xmlns:mc="http://schemas.openxmlformats.org/markup-compatibility/2006" xmlns:p14="http://schemas.microsoft.com/office/powerpoint/2010/main">
    <mc:Choice Requires="p14">
      <p:transition p14:dur="10" advTm="282000"/>
    </mc:Choice>
    <mc:Fallback xmlns="">
      <p:transition advTm="282000"/>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73816"/>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Privacy</a:t>
            </a:r>
            <a:r>
              <a:rPr lang="en-US" sz="2400" b="1" dirty="0">
                <a:solidFill>
                  <a:srgbClr val="0A1F61"/>
                </a:solidFill>
                <a:latin typeface="Tajawal ExtraBold" panose="00000800000000000000" pitchFamily="2" charset="-78"/>
                <a:cs typeface="Tajawal ExtraBold" panose="00000800000000000000" pitchFamily="2" charset="-78"/>
              </a:rPr>
              <a:t> is one of the main concerns that has emerged with these new changes, as </a:t>
            </a:r>
            <a:r>
              <a:rPr lang="en-US" sz="2400" b="1" dirty="0">
                <a:solidFill>
                  <a:srgbClr val="FF0000"/>
                </a:solidFill>
                <a:latin typeface="Tajawal ExtraBold" panose="00000800000000000000" pitchFamily="2" charset="-78"/>
                <a:cs typeface="Tajawal ExtraBold" panose="00000800000000000000" pitchFamily="2" charset="-78"/>
              </a:rPr>
              <a:t>many aspects of our lives leak into cyberspace</a:t>
            </a:r>
            <a:r>
              <a:rPr lang="en-US" sz="2400" b="1" dirty="0">
                <a:solidFill>
                  <a:srgbClr val="0A1F61"/>
                </a:solidFill>
                <a:latin typeface="Tajawal ExtraBold" panose="00000800000000000000" pitchFamily="2" charset="-78"/>
                <a:cs typeface="Tajawal ExtraBold" panose="00000800000000000000" pitchFamily="2" charset="-78"/>
              </a:rPr>
              <a:t>. New tools such as cell phones and digital cameras can invade one’s privacy, unbeknownst</a:t>
            </a:r>
            <a:r>
              <a:rPr lang="ar-EG" sz="2400" b="1" dirty="0">
                <a:solidFill>
                  <a:srgbClr val="0A1F61"/>
                </a:solidFill>
                <a:latin typeface="Tajawal ExtraBold" panose="00000800000000000000" pitchFamily="2" charset="-78"/>
                <a:cs typeface="Tajawal ExtraBold" panose="00000800000000000000" pitchFamily="2" charset="-78"/>
              </a:rPr>
              <a:t> دون علم</a:t>
            </a:r>
            <a:r>
              <a:rPr lang="en-US" sz="2400" b="1" dirty="0">
                <a:solidFill>
                  <a:srgbClr val="0A1F61"/>
                </a:solidFill>
                <a:latin typeface="Tajawal ExtraBold" panose="00000800000000000000" pitchFamily="2" charset="-78"/>
                <a:cs typeface="Tajawal ExtraBold" panose="00000800000000000000" pitchFamily="2" charset="-78"/>
              </a:rPr>
              <a:t> to the victim.</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Although some people choose to </a:t>
            </a:r>
            <a:r>
              <a:rPr lang="en-US" sz="2400" b="1" dirty="0">
                <a:solidFill>
                  <a:srgbClr val="FF0000"/>
                </a:solidFill>
                <a:latin typeface="Tajawal ExtraBold" panose="00000800000000000000" pitchFamily="2" charset="-78"/>
                <a:cs typeface="Tajawal ExtraBold" panose="00000800000000000000" pitchFamily="2" charset="-78"/>
              </a:rPr>
              <a:t>share images with others online</a:t>
            </a:r>
            <a:r>
              <a:rPr lang="en-US" sz="2400" b="1" dirty="0">
                <a:solidFill>
                  <a:srgbClr val="0A1F61"/>
                </a:solidFill>
                <a:latin typeface="Tajawal ExtraBold" panose="00000800000000000000" pitchFamily="2" charset="-78"/>
                <a:cs typeface="Tajawal ExtraBold" panose="00000800000000000000" pitchFamily="2" charset="-78"/>
              </a:rPr>
              <a:t>, it has also become apparent that </a:t>
            </a:r>
            <a:r>
              <a:rPr lang="en-US" sz="2400" b="1" dirty="0">
                <a:solidFill>
                  <a:srgbClr val="FF0000"/>
                </a:solidFill>
                <a:latin typeface="Tajawal ExtraBold" panose="00000800000000000000" pitchFamily="2" charset="-78"/>
                <a:cs typeface="Tajawal ExtraBold" panose="00000800000000000000" pitchFamily="2" charset="-78"/>
              </a:rPr>
              <a:t>others can capture images without consent, and share them online without the knowledge of the victim</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0B0F0"/>
                </a:solidFill>
                <a:latin typeface="Tajawal ExtraBold" panose="00000800000000000000" pitchFamily="2" charset="-78"/>
                <a:cs typeface="Tajawal ExtraBold" panose="00000800000000000000" pitchFamily="2" charset="-78"/>
              </a:rPr>
              <a:t>risking their reputation, credibility, and relationships</a:t>
            </a:r>
            <a:r>
              <a:rPr lang="en-US" sz="2400" b="1" dirty="0">
                <a:solidFill>
                  <a:srgbClr val="0A1F61"/>
                </a:solidFill>
                <a:latin typeface="Tajawal ExtraBold" panose="00000800000000000000" pitchFamily="2" charset="-78"/>
                <a:cs typeface="Tajawal ExtraBold" panose="00000800000000000000" pitchFamily="2" charset="-78"/>
              </a:rPr>
              <a:t>.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issue of privacy also interacts with cultural differences. Some </a:t>
            </a:r>
            <a:r>
              <a:rPr lang="en-US" sz="2400" b="1" dirty="0">
                <a:solidFill>
                  <a:srgbClr val="FF0000"/>
                </a:solidFill>
                <a:latin typeface="Tajawal ExtraBold" panose="00000800000000000000" pitchFamily="2" charset="-78"/>
                <a:cs typeface="Tajawal ExtraBold" panose="00000800000000000000" pitchFamily="2" charset="-78"/>
              </a:rPr>
              <a:t>cultures have different standards and expectations </a:t>
            </a:r>
            <a:r>
              <a:rPr lang="en-US" sz="2400" b="1" dirty="0">
                <a:solidFill>
                  <a:srgbClr val="0A1F61"/>
                </a:solidFill>
                <a:latin typeface="Tajawal ExtraBold" panose="00000800000000000000" pitchFamily="2" charset="-78"/>
                <a:cs typeface="Tajawal ExtraBold" panose="00000800000000000000" pitchFamily="2" charset="-78"/>
              </a:rPr>
              <a:t>of communicative practices and privacy than others.</a:t>
            </a:r>
          </a:p>
        </p:txBody>
      </p:sp>
    </p:spTree>
    <p:extLst>
      <p:ext uri="{BB962C8B-B14F-4D97-AF65-F5344CB8AC3E}">
        <p14:creationId xmlns:p14="http://schemas.microsoft.com/office/powerpoint/2010/main" val="2075318273"/>
      </p:ext>
    </p:extLst>
  </p:cSld>
  <p:clrMapOvr>
    <a:masterClrMapping/>
  </p:clrMapOvr>
  <mc:AlternateContent xmlns:mc="http://schemas.openxmlformats.org/markup-compatibility/2006" xmlns:p14="http://schemas.microsoft.com/office/powerpoint/2010/main">
    <mc:Choice Requires="p14">
      <p:transition p14:dur="10" advTm="147000"/>
    </mc:Choice>
    <mc:Fallback xmlns="">
      <p:transition advTm="147000"/>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73683" y="1439368"/>
            <a:ext cx="8171374" cy="5096716"/>
          </a:xfrm>
          <a:prstGeom prst="rect">
            <a:avLst/>
          </a:prstGeom>
          <a:noFill/>
        </p:spPr>
        <p:txBody>
          <a:bodyPr wrap="square" rtlCol="0">
            <a:spAutoFit/>
          </a:bodyPr>
          <a:lstStyle/>
          <a:p>
            <a:pPr marL="974725" indent="-457200" algn="just">
              <a:lnSpc>
                <a:spcPts val="2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leaders blog is less visible</a:t>
            </a:r>
            <a:r>
              <a:rPr lang="ar-EG" sz="2300" b="1" dirty="0">
                <a:solidFill>
                  <a:srgbClr val="0A1F61"/>
                </a:solidFill>
                <a:latin typeface="Tajawal ExtraBold" panose="00000800000000000000" pitchFamily="2" charset="-78"/>
                <a:cs typeface="Tajawal ExtraBold" panose="00000800000000000000" pitchFamily="2" charset="-78"/>
              </a:rPr>
              <a:t> مدونة القادة أقل ظهوراً</a:t>
            </a:r>
            <a:r>
              <a:rPr lang="en-US" sz="2300" b="1" dirty="0">
                <a:solidFill>
                  <a:srgbClr val="0A1F61"/>
                </a:solidFill>
                <a:latin typeface="Tajawal ExtraBold" panose="00000800000000000000" pitchFamily="2" charset="-78"/>
                <a:cs typeface="Tajawal ExtraBold" panose="00000800000000000000" pitchFamily="2" charset="-78"/>
              </a:rPr>
              <a:t>. The possible explanation is that the companies have managers and leadership and are not concerned with the transmission of the vision and mission of the organization they lead.</a:t>
            </a:r>
          </a:p>
          <a:p>
            <a:pPr marL="974725" indent="-457200" algn="just">
              <a:lnSpc>
                <a:spcPts val="2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image transmitted through social media organization should be related to existing organizational culture type. A negative image transmitted from the organization can harm fragile company. </a:t>
            </a:r>
          </a:p>
          <a:p>
            <a:pPr marL="974725" indent="-457200" algn="just">
              <a:lnSpc>
                <a:spcPts val="2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This may however have a </a:t>
            </a:r>
            <a:r>
              <a:rPr lang="en-US" sz="2300" b="1" dirty="0">
                <a:solidFill>
                  <a:srgbClr val="C00000"/>
                </a:solidFill>
                <a:latin typeface="Tajawal ExtraBold" panose="00000800000000000000" pitchFamily="2" charset="-78"/>
                <a:cs typeface="Tajawal ExtraBold" panose="00000800000000000000" pitchFamily="2" charset="-78"/>
              </a:rPr>
              <a:t>boomerang effect </a:t>
            </a:r>
            <a:r>
              <a:rPr lang="en-US" sz="2300" b="1" dirty="0">
                <a:solidFill>
                  <a:srgbClr val="0A1F61"/>
                </a:solidFill>
                <a:latin typeface="Tajawal ExtraBold" panose="00000800000000000000" pitchFamily="2" charset="-78"/>
                <a:cs typeface="Tajawal ExtraBold" panose="00000800000000000000" pitchFamily="2" charset="-78"/>
              </a:rPr>
              <a:t>on employees: if their organization is in decline, their own situation may be endangered, employees are the ones who bear direct consequences.</a:t>
            </a:r>
          </a:p>
        </p:txBody>
      </p:sp>
      <p:sp>
        <p:nvSpPr>
          <p:cNvPr id="10" name="Scroll: Vertical 9">
            <a:extLst>
              <a:ext uri="{FF2B5EF4-FFF2-40B4-BE49-F238E27FC236}">
                <a16:creationId xmlns:a16="http://schemas.microsoft.com/office/drawing/2014/main" id="{D44602B8-BBCA-BF7E-7C55-68501F9F23FD}"/>
              </a:ext>
            </a:extLst>
          </p:cNvPr>
          <p:cNvSpPr/>
          <p:nvPr/>
        </p:nvSpPr>
        <p:spPr>
          <a:xfrm>
            <a:off x="9045057" y="1718835"/>
            <a:ext cx="3146943" cy="4183201"/>
          </a:xfrm>
          <a:prstGeom prst="verticalScroll">
            <a:avLst/>
          </a:prstGeom>
          <a:solidFill>
            <a:schemeClr val="accent6">
              <a:lumMod val="40000"/>
              <a:lumOff val="60000"/>
            </a:schemeClr>
          </a:solidFill>
          <a:ln>
            <a:solidFill>
              <a:srgbClr val="0A1F6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n w="6350">
                  <a:noFill/>
                </a:ln>
                <a:solidFill>
                  <a:srgbClr val="C00000"/>
                </a:solidFill>
                <a:effectLst>
                  <a:outerShdw blurRad="38100" dist="19050" dir="2700000" algn="tl" rotWithShape="0">
                    <a:schemeClr val="dk1">
                      <a:alpha val="40000"/>
                    </a:schemeClr>
                  </a:outerShdw>
                </a:effectLst>
              </a:rPr>
              <a:t>The boomerang effect</a:t>
            </a:r>
            <a:endParaRPr lang="ar-EG" sz="2000" b="1" dirty="0">
              <a:ln w="6350">
                <a:noFill/>
              </a:ln>
              <a:solidFill>
                <a:srgbClr val="C00000"/>
              </a:solidFill>
              <a:effectLst>
                <a:outerShdw blurRad="38100" dist="19050" dir="2700000" algn="tl" rotWithShape="0">
                  <a:schemeClr val="dk1">
                    <a:alpha val="40000"/>
                  </a:schemeClr>
                </a:outerShdw>
              </a:effectLst>
            </a:endParaRPr>
          </a:p>
          <a:p>
            <a:pPr algn="ctr"/>
            <a:r>
              <a:rPr lang="ar-EG" sz="2000" b="1" dirty="0">
                <a:ln w="6350">
                  <a:noFill/>
                </a:ln>
                <a:solidFill>
                  <a:srgbClr val="C00000"/>
                </a:solidFill>
                <a:effectLst>
                  <a:outerShdw blurRad="38100" dist="19050" dir="2700000" algn="tl" rotWithShape="0">
                    <a:schemeClr val="dk1">
                      <a:alpha val="40000"/>
                    </a:schemeClr>
                  </a:outerShdw>
                </a:effectLst>
              </a:rPr>
              <a:t>الأثر الرجعي أو المرتد</a:t>
            </a:r>
          </a:p>
          <a:p>
            <a:pPr algn="ctr"/>
            <a:r>
              <a:rPr lang="en-US" sz="2000" b="1" dirty="0">
                <a:ln w="6350">
                  <a:noFill/>
                </a:ln>
                <a:solidFill>
                  <a:srgbClr val="C00000"/>
                </a:solidFill>
                <a:effectLst>
                  <a:outerShdw blurRad="38100" dist="19050" dir="2700000" algn="tl" rotWithShape="0">
                    <a:schemeClr val="dk1">
                      <a:alpha val="40000"/>
                    </a:schemeClr>
                  </a:outerShdw>
                </a:effectLst>
              </a:rPr>
              <a:t> </a:t>
            </a:r>
            <a:r>
              <a:rPr lang="en-US" sz="2000" b="1" dirty="0">
                <a:ln w="0"/>
                <a:solidFill>
                  <a:schemeClr val="tx1"/>
                </a:solidFill>
                <a:effectLst>
                  <a:outerShdw blurRad="38100" dist="19050" dir="2700000" algn="tl" rotWithShape="0">
                    <a:schemeClr val="dk1">
                      <a:alpha val="40000"/>
                    </a:schemeClr>
                  </a:outerShdw>
                </a:effectLst>
              </a:rPr>
              <a:t>is a situation where people tend to pick the opposite of what something or someone is saying or doing because of how it is presented to them.</a:t>
            </a:r>
          </a:p>
        </p:txBody>
      </p:sp>
      <p:pic>
        <p:nvPicPr>
          <p:cNvPr id="12" name="Picture 11" descr="Icon&#10;&#10;Description automatically generated">
            <a:extLst>
              <a:ext uri="{FF2B5EF4-FFF2-40B4-BE49-F238E27FC236}">
                <a16:creationId xmlns:a16="http://schemas.microsoft.com/office/drawing/2014/main" id="{116BE67F-23DD-E17E-FB24-4BFEC8623FE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981706" y="638850"/>
            <a:ext cx="1424661" cy="1234706"/>
          </a:xfrm>
          <a:prstGeom prst="rect">
            <a:avLst/>
          </a:prstGeom>
        </p:spPr>
      </p:pic>
    </p:spTree>
    <p:extLst>
      <p:ext uri="{BB962C8B-B14F-4D97-AF65-F5344CB8AC3E}">
        <p14:creationId xmlns:p14="http://schemas.microsoft.com/office/powerpoint/2010/main" val="2781677326"/>
      </p:ext>
    </p:extLst>
  </p:cSld>
  <p:clrMapOvr>
    <a:masterClrMapping/>
  </p:clrMapOvr>
  <mc:AlternateContent xmlns:mc="http://schemas.openxmlformats.org/markup-compatibility/2006" xmlns:p14="http://schemas.microsoft.com/office/powerpoint/2010/main">
    <mc:Choice Requires="p14">
      <p:transition p14:dur="10" advTm="138000"/>
    </mc:Choice>
    <mc:Fallback xmlns="">
      <p:transition advTm="138000"/>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51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543490"/>
            <a:ext cx="338105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Ethical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13164" y="1303434"/>
            <a:ext cx="10486088" cy="5064656"/>
          </a:xfrm>
          <a:prstGeom prst="rect">
            <a:avLst/>
          </a:prstGeom>
          <a:noFill/>
        </p:spPr>
        <p:txBody>
          <a:bodyPr wrap="square" rtlCol="0">
            <a:spAutoFit/>
          </a:bodyPr>
          <a:lstStyle/>
          <a:p>
            <a:pPr marL="517525" algn="ctr">
              <a:lnSpc>
                <a:spcPts val="3000"/>
              </a:lnSpc>
            </a:pPr>
            <a:r>
              <a:rPr lang="en-US" sz="2800" b="1" dirty="0">
                <a:solidFill>
                  <a:srgbClr val="C00000"/>
                </a:solidFill>
                <a:latin typeface="Tajawal ExtraBold" panose="00000800000000000000" pitchFamily="2" charset="-78"/>
                <a:cs typeface="Tajawal ExtraBold" panose="00000800000000000000" pitchFamily="2" charset="-78"/>
              </a:rPr>
              <a:t>Why practice ethical leadership?</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a:t>
            </a:r>
            <a:r>
              <a:rPr lang="en-US" sz="2300" b="1" dirty="0">
                <a:solidFill>
                  <a:srgbClr val="FF0000"/>
                </a:solidFill>
                <a:latin typeface="Tajawal ExtraBold" panose="00000800000000000000" pitchFamily="2" charset="-78"/>
                <a:cs typeface="Tajawal ExtraBold" panose="00000800000000000000" pitchFamily="2" charset="-78"/>
              </a:rPr>
              <a:t>models ethical behavior </a:t>
            </a:r>
            <a:r>
              <a:rPr lang="en-US" sz="2300" b="1" dirty="0">
                <a:solidFill>
                  <a:srgbClr val="0A1F61"/>
                </a:solidFill>
                <a:latin typeface="Tajawal ExtraBold" panose="00000800000000000000" pitchFamily="2" charset="-78"/>
                <a:cs typeface="Tajawal ExtraBold" panose="00000800000000000000" pitchFamily="2" charset="-78"/>
              </a:rPr>
              <a:t>to the organization and the community.</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a:t>
            </a:r>
            <a:r>
              <a:rPr lang="en-US" sz="2300" b="1" dirty="0">
                <a:solidFill>
                  <a:srgbClr val="FF0000"/>
                </a:solidFill>
                <a:latin typeface="Tajawal ExtraBold" panose="00000800000000000000" pitchFamily="2" charset="-78"/>
                <a:cs typeface="Tajawal ExtraBold" panose="00000800000000000000" pitchFamily="2" charset="-78"/>
              </a:rPr>
              <a:t>builds trust</a:t>
            </a:r>
            <a:r>
              <a:rPr lang="en-US" sz="23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a:t>
            </a:r>
            <a:r>
              <a:rPr lang="en-US" sz="2300" b="1" dirty="0">
                <a:solidFill>
                  <a:srgbClr val="FF0000"/>
                </a:solidFill>
                <a:latin typeface="Tajawal ExtraBold" panose="00000800000000000000" pitchFamily="2" charset="-78"/>
                <a:cs typeface="Tajawal ExtraBold" panose="00000800000000000000" pitchFamily="2" charset="-78"/>
              </a:rPr>
              <a:t>brings credibility and respect</a:t>
            </a:r>
            <a:r>
              <a:rPr lang="en-US" sz="2300" b="1" dirty="0">
                <a:solidFill>
                  <a:srgbClr val="0A1F61"/>
                </a:solidFill>
                <a:latin typeface="Tajawal ExtraBold" panose="00000800000000000000" pitchFamily="2" charset="-78"/>
                <a:cs typeface="Tajawal ExtraBold" panose="00000800000000000000" pitchFamily="2" charset="-78"/>
              </a:rPr>
              <a:t>, both for you and for the organization.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can lead to </a:t>
            </a:r>
            <a:r>
              <a:rPr lang="en-US" sz="2300" b="1" dirty="0">
                <a:solidFill>
                  <a:srgbClr val="FF0000"/>
                </a:solidFill>
                <a:latin typeface="Tajawal ExtraBold" panose="00000800000000000000" pitchFamily="2" charset="-78"/>
                <a:cs typeface="Tajawal ExtraBold" panose="00000800000000000000" pitchFamily="2" charset="-78"/>
              </a:rPr>
              <a:t>collaboration</a:t>
            </a:r>
            <a:r>
              <a:rPr lang="en-US" sz="23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creates a </a:t>
            </a:r>
            <a:r>
              <a:rPr lang="en-US" sz="2300" b="1" dirty="0">
                <a:solidFill>
                  <a:srgbClr val="FF0000"/>
                </a:solidFill>
                <a:latin typeface="Tajawal ExtraBold" panose="00000800000000000000" pitchFamily="2" charset="-78"/>
                <a:cs typeface="Tajawal ExtraBold" panose="00000800000000000000" pitchFamily="2" charset="-78"/>
              </a:rPr>
              <a:t>good climate </a:t>
            </a:r>
            <a:r>
              <a:rPr lang="en-US" sz="2300" b="1" dirty="0">
                <a:solidFill>
                  <a:srgbClr val="0A1F61"/>
                </a:solidFill>
                <a:latin typeface="Tajawal ExtraBold" panose="00000800000000000000" pitchFamily="2" charset="-78"/>
                <a:cs typeface="Tajawal ExtraBold" panose="00000800000000000000" pitchFamily="2" charset="-78"/>
              </a:rPr>
              <a:t>within the organization.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you have opposition, or are strongly supporting a position, ethical leadership allows you </a:t>
            </a:r>
            <a:r>
              <a:rPr lang="en-US" sz="2300" b="1" dirty="0">
                <a:solidFill>
                  <a:srgbClr val="FF0000"/>
                </a:solidFill>
                <a:latin typeface="Tajawal ExtraBold" panose="00000800000000000000" pitchFamily="2" charset="-78"/>
                <a:cs typeface="Tajawal ExtraBold" panose="00000800000000000000" pitchFamily="2" charset="-78"/>
              </a:rPr>
              <a:t>to occupy the moral high ground</a:t>
            </a:r>
            <a:r>
              <a:rPr lang="ar-EG" sz="2300" b="1" dirty="0">
                <a:solidFill>
                  <a:srgbClr val="FF0000"/>
                </a:solidFill>
                <a:latin typeface="Tajawal ExtraBold" panose="00000800000000000000" pitchFamily="2" charset="-78"/>
                <a:cs typeface="Tajawal ExtraBold" panose="00000800000000000000" pitchFamily="2" charset="-78"/>
              </a:rPr>
              <a:t> ليحتل مكانة أخلاقية عالية</a:t>
            </a:r>
            <a:r>
              <a:rPr lang="en-US" sz="23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is simply </a:t>
            </a:r>
            <a:r>
              <a:rPr lang="en-US" sz="2300" b="1" dirty="0">
                <a:solidFill>
                  <a:srgbClr val="FF0000"/>
                </a:solidFill>
                <a:latin typeface="Tajawal ExtraBold" panose="00000800000000000000" pitchFamily="2" charset="-78"/>
                <a:cs typeface="Tajawal ExtraBold" panose="00000800000000000000" pitchFamily="2" charset="-78"/>
              </a:rPr>
              <a:t>the right way to go</a:t>
            </a:r>
            <a:r>
              <a:rPr lang="en-US" sz="23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a:t>
            </a:r>
            <a:r>
              <a:rPr lang="en-US" sz="2300" b="1" dirty="0">
                <a:solidFill>
                  <a:srgbClr val="FF0000"/>
                </a:solidFill>
                <a:latin typeface="Tajawal ExtraBold" panose="00000800000000000000" pitchFamily="2" charset="-78"/>
                <a:cs typeface="Tajawal ExtraBold" panose="00000800000000000000" pitchFamily="2" charset="-78"/>
              </a:rPr>
              <a:t>affords self-respect</a:t>
            </a:r>
            <a:r>
              <a:rPr lang="en-US" sz="23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1414032227"/>
      </p:ext>
    </p:extLst>
  </p:cSld>
  <p:clrMapOvr>
    <a:masterClrMapping/>
  </p:clrMapOvr>
  <mc:AlternateContent xmlns:mc="http://schemas.openxmlformats.org/markup-compatibility/2006" xmlns:p14="http://schemas.microsoft.com/office/powerpoint/2010/main">
    <mc:Choice Requires="p14">
      <p:transition p14:dur="10" advTm="101000"/>
    </mc:Choice>
    <mc:Fallback xmlns="">
      <p:transition advTm="101000"/>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389115"/>
            <a:ext cx="4759636"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Innovation and Leadership</a:t>
            </a:r>
          </a:p>
          <a:p>
            <a:r>
              <a:rPr lang="en-US" sz="2800" b="1" dirty="0">
                <a:solidFill>
                  <a:schemeClr val="bg1"/>
                </a:solidFill>
                <a:latin typeface="Tajawal Medium" panose="00000600000000000000" pitchFamily="2" charset="-78"/>
                <a:cs typeface="Tajawal Medium" panose="00000600000000000000" pitchFamily="2" charset="-78"/>
              </a:rPr>
              <a:t>in the Media Industry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61901" y="1469133"/>
            <a:ext cx="10996727" cy="4849533"/>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Uniqueness of media companies</a:t>
            </a:r>
          </a:p>
          <a:p>
            <a:pPr marL="860425" indent="-3429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Media companies are social organizations, usually with complex structures, and regulate a series of activities that must be organized and implemented to develop it. They are also important because they exist, because the role they play is to inform, entertain, while others are focused to the social role in order to contribute to development and the correct working of democracy, owing to its controller role. And also, some of them work with a mixture of them.</a:t>
            </a:r>
          </a:p>
          <a:p>
            <a:pPr marL="860425" indent="-3429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management of media companies </a:t>
            </a:r>
            <a:r>
              <a:rPr lang="en-US" sz="2000" b="1" dirty="0">
                <a:solidFill>
                  <a:srgbClr val="FF0000"/>
                </a:solidFill>
                <a:latin typeface="Tajawal ExtraBold" panose="00000800000000000000" pitchFamily="2" charset="-78"/>
                <a:cs typeface="Tajawal ExtraBold" panose="00000800000000000000" pitchFamily="2" charset="-78"/>
              </a:rPr>
              <a:t>requires making-decisions </a:t>
            </a:r>
            <a:r>
              <a:rPr lang="en-US" sz="2000" b="1" dirty="0">
                <a:solidFill>
                  <a:srgbClr val="0A1F61"/>
                </a:solidFill>
                <a:latin typeface="Tajawal ExtraBold" panose="00000800000000000000" pitchFamily="2" charset="-78"/>
                <a:cs typeface="Tajawal ExtraBold" panose="00000800000000000000" pitchFamily="2" charset="-78"/>
              </a:rPr>
              <a:t>that incorporate </a:t>
            </a:r>
            <a:r>
              <a:rPr lang="en-US" sz="2000" b="1" dirty="0">
                <a:solidFill>
                  <a:srgbClr val="FF0000"/>
                </a:solidFill>
                <a:latin typeface="Tajawal ExtraBold" panose="00000800000000000000" pitchFamily="2" charset="-78"/>
                <a:cs typeface="Tajawal ExtraBold" panose="00000800000000000000" pitchFamily="2" charset="-78"/>
              </a:rPr>
              <a:t>efficiently the content and the audience</a:t>
            </a:r>
            <a:r>
              <a:rPr lang="en-US" sz="2000" b="1" dirty="0">
                <a:solidFill>
                  <a:srgbClr val="0A1F61"/>
                </a:solidFill>
                <a:latin typeface="Tajawal ExtraBold" panose="00000800000000000000" pitchFamily="2" charset="-78"/>
                <a:cs typeface="Tajawal ExtraBold" panose="00000800000000000000" pitchFamily="2" charset="-78"/>
              </a:rPr>
              <a:t>, where it is understood as all people participating in a communication channel.</a:t>
            </a: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171703480"/>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6987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389115"/>
            <a:ext cx="4759636"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Innovation and Leadership</a:t>
            </a:r>
          </a:p>
          <a:p>
            <a:r>
              <a:rPr lang="en-US" sz="2800" b="1" dirty="0">
                <a:solidFill>
                  <a:schemeClr val="bg1"/>
                </a:solidFill>
                <a:latin typeface="Tajawal Medium" panose="00000600000000000000" pitchFamily="2" charset="-78"/>
                <a:cs typeface="Tajawal Medium" panose="00000600000000000000" pitchFamily="2" charset="-78"/>
              </a:rPr>
              <a:t>in the Media Industry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33153" y="1469133"/>
            <a:ext cx="10925475" cy="4837927"/>
          </a:xfrm>
          <a:prstGeom prst="rect">
            <a:avLst/>
          </a:prstGeom>
          <a:noFill/>
        </p:spPr>
        <p:txBody>
          <a:bodyPr wrap="square" rtlCol="0">
            <a:spAutoFit/>
          </a:bodyPr>
          <a:lstStyle/>
          <a:p>
            <a:pPr marL="860425" indent="-3429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Therefore, </a:t>
            </a:r>
            <a:r>
              <a:rPr lang="en-US" sz="2000" b="1" dirty="0">
                <a:solidFill>
                  <a:srgbClr val="FF0000"/>
                </a:solidFill>
                <a:latin typeface="Tajawal ExtraBold" panose="00000800000000000000" pitchFamily="2" charset="-78"/>
                <a:cs typeface="Tajawal ExtraBold" panose="00000800000000000000" pitchFamily="2" charset="-78"/>
              </a:rPr>
              <a:t>the important aspect in media products is the capacity to satisfy the needs and wishes of the potential clients </a:t>
            </a:r>
            <a:r>
              <a:rPr lang="en-US" sz="2000" b="1" dirty="0">
                <a:solidFill>
                  <a:srgbClr val="0A1F61"/>
                </a:solidFill>
                <a:latin typeface="Tajawal ExtraBold" panose="00000800000000000000" pitchFamily="2" charset="-78"/>
                <a:cs typeface="Tajawal ExtraBold" panose="00000800000000000000" pitchFamily="2" charset="-78"/>
              </a:rPr>
              <a:t>by means of providing informative, persuasive or entertaining content and not during the material process which tend to be similar. Furthermore, one of the main characteristics that the assets share, such as content, is the multiplication of utilities that can produce. In that sense, they are considered as dual assets, as I previously mentioned, because they are aimed to audience and advertisers who hope to get the attention of that audience.</a:t>
            </a:r>
          </a:p>
          <a:p>
            <a:pPr marL="860425" indent="-3429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So, most of the society perceives the communication media as a bridge between both; customers see a supermarket where supply and demand are together, and a place where these two customers can satisfy their needs.</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257088"/>
      </p:ext>
    </p:extLst>
  </p:cSld>
  <p:clrMapOvr>
    <a:masterClrMapping/>
  </p:clrMapOvr>
  <mc:AlternateContent xmlns:mc="http://schemas.openxmlformats.org/markup-compatibility/2006" xmlns:p14="http://schemas.microsoft.com/office/powerpoint/2010/main">
    <mc:Choice Requires="p14">
      <p:transition p14:dur="10" advTm="68000"/>
    </mc:Choice>
    <mc:Fallback xmlns="">
      <p:transition advTm="68000"/>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518795"/>
            <a:ext cx="6062142"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W11 – Lecture 10</a:t>
            </a:r>
          </a:p>
        </p:txBody>
      </p:sp>
    </p:spTree>
    <p:extLst>
      <p:ext uri="{BB962C8B-B14F-4D97-AF65-F5344CB8AC3E}">
        <p14:creationId xmlns:p14="http://schemas.microsoft.com/office/powerpoint/2010/main" val="358253897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395813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Plan for </a:t>
            </a:r>
          </a:p>
          <a:p>
            <a:r>
              <a:rPr lang="en-US" sz="2800" b="1" dirty="0">
                <a:solidFill>
                  <a:schemeClr val="bg1"/>
                </a:solidFill>
                <a:latin typeface="Tajawal Medium" panose="00000600000000000000" pitchFamily="2" charset="-78"/>
                <a:cs typeface="Tajawal Medium" panose="00000600000000000000" pitchFamily="2" charset="-78"/>
              </a:rPr>
              <a:t>Building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10895" y="1354956"/>
            <a:ext cx="10818985" cy="4849533"/>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Why do you need a plan for </a:t>
            </a:r>
            <a:br>
              <a:rPr lang="en-US" sz="2800" b="1" dirty="0">
                <a:solidFill>
                  <a:srgbClr val="C00000"/>
                </a:solidFill>
                <a:latin typeface="Tajawal ExtraBold" panose="00000800000000000000" pitchFamily="2" charset="-78"/>
                <a:cs typeface="Tajawal ExtraBold" panose="00000800000000000000" pitchFamily="2" charset="-78"/>
              </a:rPr>
            </a:br>
            <a:r>
              <a:rPr lang="en-US" sz="2800" b="1" dirty="0">
                <a:solidFill>
                  <a:srgbClr val="C00000"/>
                </a:solidFill>
                <a:latin typeface="Tajawal ExtraBold" panose="00000800000000000000" pitchFamily="2" charset="-78"/>
                <a:cs typeface="Tajawal ExtraBold" panose="00000800000000000000" pitchFamily="2" charset="-78"/>
              </a:rPr>
              <a:t>building leadership?</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A plan will get you where you want to go.</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A simple leadership plan is just a list of leadership development goals, with a timeline and some actions for accomplishing the goals.</a:t>
            </a:r>
          </a:p>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When do you develop a plan?</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At the very beginning.</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If you haven't done it already, do it now.</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Every person needs to continue learning and growing in order to meet the challenges around them.</a:t>
            </a: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699656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4400692"/>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11. Indicate how you will build a great group with strong leadership. Communicate how you will:</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Find and </a:t>
            </a:r>
            <a:r>
              <a:rPr lang="en-US" sz="2400" b="1" dirty="0">
                <a:solidFill>
                  <a:srgbClr val="FF0000"/>
                </a:solidFill>
                <a:latin typeface="Tajawal ExtraBold" panose="00000800000000000000" pitchFamily="2" charset="-78"/>
                <a:cs typeface="Tajawal ExtraBold" panose="00000800000000000000" pitchFamily="2" charset="-78"/>
              </a:rPr>
              <a:t>attract talented people</a:t>
            </a:r>
            <a:r>
              <a:rPr lang="en-US" sz="2400" b="1" dirty="0">
                <a:solidFill>
                  <a:srgbClr val="0A1F61"/>
                </a:solidFill>
                <a:latin typeface="Tajawal ExtraBold" panose="00000800000000000000" pitchFamily="2" charset="-78"/>
                <a:cs typeface="Tajawal ExtraBold" panose="00000800000000000000" pitchFamily="2" charset="-78"/>
              </a:rPr>
              <a: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Create </a:t>
            </a:r>
            <a:r>
              <a:rPr lang="en-US" sz="2400" b="1" dirty="0">
                <a:solidFill>
                  <a:srgbClr val="FF0000"/>
                </a:solidFill>
                <a:latin typeface="Tajawal ExtraBold" panose="00000800000000000000" pitchFamily="2" charset="-78"/>
                <a:cs typeface="Tajawal ExtraBold" panose="00000800000000000000" pitchFamily="2" charset="-78"/>
              </a:rPr>
              <a:t>a situation </a:t>
            </a:r>
            <a:r>
              <a:rPr lang="en-US" sz="2400" b="1" dirty="0">
                <a:solidFill>
                  <a:srgbClr val="0A1F61"/>
                </a:solidFill>
                <a:latin typeface="Tajawal ExtraBold" panose="00000800000000000000" pitchFamily="2" charset="-78"/>
                <a:cs typeface="Tajawal ExtraBold" panose="00000800000000000000" pitchFamily="2" charset="-78"/>
              </a:rPr>
              <a:t>in which people </a:t>
            </a:r>
            <a:r>
              <a:rPr lang="en-US" sz="2400" b="1" dirty="0">
                <a:solidFill>
                  <a:srgbClr val="FF0000"/>
                </a:solidFill>
                <a:latin typeface="Tajawal ExtraBold" panose="00000800000000000000" pitchFamily="2" charset="-78"/>
                <a:cs typeface="Tajawal ExtraBold" panose="00000800000000000000" pitchFamily="2" charset="-78"/>
              </a:rPr>
              <a:t>can apply their talents</a:t>
            </a:r>
            <a:r>
              <a:rPr lang="en-US" sz="2400" b="1" dirty="0">
                <a:solidFill>
                  <a:srgbClr val="0A1F61"/>
                </a:solidFill>
                <a:latin typeface="Tajawal ExtraBold" panose="00000800000000000000" pitchFamily="2" charset="-78"/>
                <a:cs typeface="Tajawal ExtraBold" panose="00000800000000000000" pitchFamily="2" charset="-78"/>
              </a:rPr>
              <a: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Get great projects in which people can work together.</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Assure that the right people are in the right jobs.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Protect members from distractions and demands of the broader environment.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Build bridges to those people and resources that can help.</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Prompt reflection on the meaning of the work.</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Maintain a climate of optimism in the group.</a:t>
            </a:r>
          </a:p>
        </p:txBody>
      </p:sp>
      <p:sp>
        <p:nvSpPr>
          <p:cNvPr id="10" name="TextBox 9">
            <a:extLst>
              <a:ext uri="{FF2B5EF4-FFF2-40B4-BE49-F238E27FC236}">
                <a16:creationId xmlns:a16="http://schemas.microsoft.com/office/drawing/2014/main" id="{96A8CCC9-A641-23B3-A2B9-98354197D61C}"/>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1510417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9" y="1459773"/>
            <a:ext cx="10818985" cy="4425250"/>
          </a:xfrm>
          <a:prstGeom prst="rect">
            <a:avLst/>
          </a:prstGeom>
          <a:noFill/>
        </p:spPr>
        <p:txBody>
          <a:bodyPr wrap="square" rtlCol="0">
            <a:spAutoFit/>
          </a:bodyPr>
          <a:lstStyle/>
          <a:p>
            <a:pPr marL="517525" algn="just">
              <a:lnSpc>
                <a:spcPts val="3400"/>
              </a:lnSpc>
            </a:pPr>
            <a:r>
              <a:rPr lang="en-US" sz="2800" b="1" dirty="0">
                <a:solidFill>
                  <a:srgbClr val="0A1F61"/>
                </a:solidFill>
                <a:latin typeface="Tajawal ExtraBold" panose="00000800000000000000" pitchFamily="2" charset="-78"/>
                <a:cs typeface="Tajawal ExtraBold" panose="00000800000000000000" pitchFamily="2" charset="-78"/>
              </a:rPr>
              <a:t>The </a:t>
            </a:r>
            <a:r>
              <a:rPr lang="en-US" sz="2800" b="1" dirty="0">
                <a:solidFill>
                  <a:srgbClr val="C00000"/>
                </a:solidFill>
                <a:latin typeface="Tajawal ExtraBold" panose="00000800000000000000" pitchFamily="2" charset="-78"/>
                <a:cs typeface="Tajawal ExtraBold" panose="00000800000000000000" pitchFamily="2" charset="-78"/>
              </a:rPr>
              <a:t>four key components </a:t>
            </a:r>
            <a:r>
              <a:rPr lang="en-US" sz="2800" b="1" dirty="0">
                <a:solidFill>
                  <a:srgbClr val="0A1F61"/>
                </a:solidFill>
                <a:latin typeface="Tajawal ExtraBold" panose="00000800000000000000" pitchFamily="2" charset="-78"/>
                <a:cs typeface="Tajawal ExtraBold" panose="00000800000000000000" pitchFamily="2" charset="-78"/>
              </a:rPr>
              <a:t>of your personal leadership philosophy are defined as follows:</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Theory: </a:t>
            </a:r>
            <a:r>
              <a:rPr lang="en-US" sz="2800" b="1" dirty="0">
                <a:solidFill>
                  <a:srgbClr val="0A1F61"/>
                </a:solidFill>
                <a:latin typeface="Tajawal ExtraBold" panose="00000800000000000000" pitchFamily="2" charset="-78"/>
                <a:cs typeface="Tajawal ExtraBold" panose="00000800000000000000" pitchFamily="2" charset="-78"/>
              </a:rPr>
              <a:t>This refers to how you define leadership.</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Attitude:</a:t>
            </a:r>
            <a:r>
              <a:rPr lang="en-US" sz="2800" b="1" dirty="0">
                <a:solidFill>
                  <a:srgbClr val="0A1F61"/>
                </a:solidFill>
                <a:latin typeface="Tajawal ExtraBold" panose="00000800000000000000" pitchFamily="2" charset="-78"/>
                <a:cs typeface="Tajawal ExtraBold" panose="00000800000000000000" pitchFamily="2" charset="-78"/>
              </a:rPr>
              <a:t> This refers to your feelings about approaching leadership.</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Guiding principles: </a:t>
            </a:r>
            <a:r>
              <a:rPr lang="en-US" sz="2800" b="1" dirty="0">
                <a:solidFill>
                  <a:srgbClr val="0A1F61"/>
                </a:solidFill>
                <a:latin typeface="Tajawal ExtraBold" panose="00000800000000000000" pitchFamily="2" charset="-78"/>
                <a:cs typeface="Tajawal ExtraBold" panose="00000800000000000000" pitchFamily="2" charset="-78"/>
              </a:rPr>
              <a:t>Your guiding principles refer to your personal beliefs and values you consider when leading others.</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Behavior:</a:t>
            </a:r>
            <a:r>
              <a:rPr lang="en-US" sz="2800" b="1" dirty="0">
                <a:solidFill>
                  <a:srgbClr val="0A1F61"/>
                </a:solidFill>
                <a:latin typeface="Tajawal ExtraBold" panose="00000800000000000000" pitchFamily="2" charset="-78"/>
                <a:cs typeface="Tajawal ExtraBold" panose="00000800000000000000" pitchFamily="2" charset="-78"/>
              </a:rPr>
              <a:t> Your behavior refers to the way you conduct yourself to ultimately reach a favorable outcome.</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02551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5107232"/>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Why is a personal leadership philosophy important?</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personal leadership philosophy is important for several reasons, regardless of your company size. Here are the three benefits of having a personal leadership philosophy:</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Defines your character: Having a personal leadership philosophy will help you understand your character. This is important because your character affects how you interact with others and in various situations.</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Provides consistency: When you have a personal leadership philosophy, you're more apt to be consistent with your actions and behaviors.</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Fosters collaboration: This type of philosophy also helps foster meaningful collaboration. Once your employees understand why you act the way you do, they'll be more apt to collaborate with you because they're aware and comfortable with your leadership style.</a:t>
            </a:r>
            <a:endParaRPr lang="en-US"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851377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3541482"/>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3. Start writing your personal leadership philosophy</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Next, begin writing your personal leadership philosophy. If you write your philosophy, it will help you gather your thoughts and ensure you state all you want to. Doing so will also keep you accountable. </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Use the four components of a personal leadership philosophy mentioned previously as you write. This includes </a:t>
            </a:r>
            <a:r>
              <a:rPr lang="en-US" sz="2400" b="1" dirty="0">
                <a:solidFill>
                  <a:srgbClr val="FF0000"/>
                </a:solidFill>
                <a:latin typeface="Tajawal ExtraBold" panose="00000800000000000000" pitchFamily="2" charset="-78"/>
                <a:cs typeface="Tajawal ExtraBold" panose="00000800000000000000" pitchFamily="2" charset="-78"/>
              </a:rPr>
              <a:t>theory, attitude, principles and behavior</a:t>
            </a:r>
            <a:r>
              <a:rPr lang="en-US" sz="2400" b="1" dirty="0">
                <a:solidFill>
                  <a:srgbClr val="0A1F61"/>
                </a:solidFill>
                <a:latin typeface="Tajawal ExtraBold" panose="00000800000000000000" pitchFamily="2" charset="-78"/>
                <a:cs typeface="Tajawal ExtraBold" panose="00000800000000000000" pitchFamily="2" charset="-78"/>
              </a:rPr>
              <a:t>.</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99501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picture containing text, clipart&#10;&#10;Description automatically generated">
            <a:extLst>
              <a:ext uri="{FF2B5EF4-FFF2-40B4-BE49-F238E27FC236}">
                <a16:creationId xmlns:a16="http://schemas.microsoft.com/office/drawing/2014/main" id="{D411AC3C-D568-D066-0CD2-4318DF970DAF}"/>
              </a:ext>
            </a:extLst>
          </p:cNvPr>
          <p:cNvPicPr>
            <a:picLocks noChangeAspect="1"/>
          </p:cNvPicPr>
          <p:nvPr/>
        </p:nvPicPr>
        <p:blipFill rotWithShape="1">
          <a:blip r:embed="rId2">
            <a:extLst>
              <a:ext uri="{28A0092B-C50C-407E-A947-70E740481C1C}">
                <a14:useLocalDpi xmlns:a14="http://schemas.microsoft.com/office/drawing/2010/main" val="0"/>
              </a:ext>
            </a:extLst>
          </a:blip>
          <a:srcRect b="8239"/>
          <a:stretch/>
        </p:blipFill>
        <p:spPr>
          <a:xfrm>
            <a:off x="2489812" y="2073233"/>
            <a:ext cx="7778668" cy="2568865"/>
          </a:xfrm>
          <a:prstGeom prst="rect">
            <a:avLst/>
          </a:prstGeom>
        </p:spPr>
      </p:pic>
      <p:sp>
        <p:nvSpPr>
          <p:cNvPr id="13" name="Freeform 5"/>
          <p:cNvSpPr>
            <a:spLocks/>
          </p:cNvSpPr>
          <p:nvPr/>
        </p:nvSpPr>
        <p:spPr bwMode="auto">
          <a:xfrm>
            <a:off x="85724" y="1588"/>
            <a:ext cx="3450689" cy="2356022"/>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6" y="1588"/>
            <a:ext cx="3450689" cy="235602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4" y="1588"/>
            <a:ext cx="3484277" cy="235602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2099" y="141689"/>
            <a:ext cx="1997713" cy="1791443"/>
          </a:xfrm>
          <a:prstGeom prst="rect">
            <a:avLst/>
          </a:prstGeom>
        </p:spPr>
      </p:pic>
      <p:pic>
        <p:nvPicPr>
          <p:cNvPr id="3" name="Picture 2"/>
          <p:cNvPicPr>
            <a:picLocks noChangeAspect="1"/>
          </p:cNvPicPr>
          <p:nvPr/>
        </p:nvPicPr>
        <p:blipFill>
          <a:blip r:embed="rId4"/>
          <a:stretch>
            <a:fillRect/>
          </a:stretch>
        </p:blipFill>
        <p:spPr>
          <a:xfrm>
            <a:off x="1801805" y="5949244"/>
            <a:ext cx="10515600" cy="21752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024138812"/>
      </p:ext>
    </p:extLst>
  </p:cSld>
  <p:clrMapOvr>
    <a:masterClrMapping/>
  </p:clrMapOvr>
</p:sld>
</file>

<file path=ppt/theme/theme1.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2286</TotalTime>
  <Words>7164</Words>
  <Application>Microsoft Office PowerPoint</Application>
  <PresentationFormat>Widescreen</PresentationFormat>
  <Paragraphs>553</Paragraphs>
  <Slides>94</Slides>
  <Notes>18</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94</vt:i4>
      </vt:variant>
    </vt:vector>
  </HeadingPairs>
  <TitlesOfParts>
    <vt:vector size="105" baseType="lpstr">
      <vt:lpstr>Arial</vt:lpstr>
      <vt:lpstr>Book Antiqua</vt:lpstr>
      <vt:lpstr>Calibri</vt:lpstr>
      <vt:lpstr>Calibri Light</vt:lpstr>
      <vt:lpstr>Tajawal ExtraBold</vt:lpstr>
      <vt:lpstr>Tajawal Medium</vt:lpstr>
      <vt:lpstr>Times New Roman</vt:lpstr>
      <vt:lpstr>Tw Cen MT</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Doaarady</cp:lastModifiedBy>
  <cp:revision>59</cp:revision>
  <dcterms:created xsi:type="dcterms:W3CDTF">2021-08-03T13:03:26Z</dcterms:created>
  <dcterms:modified xsi:type="dcterms:W3CDTF">2024-04-24T13:06:28Z</dcterms:modified>
</cp:coreProperties>
</file>