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7.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slideLayouts/slideLayout16.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diagrams/layout1.xml" ContentType="application/vnd.openxmlformats-officedocument.drawingml.diagramLayout+xml"/>
  <Override PartName="/ppt/theme/theme2.xml" ContentType="application/vnd.openxmlformats-officedocument.theme+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3"/>
  </p:notesMasterIdLst>
  <p:sldIdLst>
    <p:sldId id="494" r:id="rId2"/>
    <p:sldId id="303" r:id="rId3"/>
    <p:sldId id="271" r:id="rId4"/>
    <p:sldId id="495" r:id="rId5"/>
    <p:sldId id="511" r:id="rId6"/>
    <p:sldId id="276" r:id="rId7"/>
    <p:sldId id="500" r:id="rId8"/>
    <p:sldId id="497" r:id="rId9"/>
    <p:sldId id="501" r:id="rId10"/>
    <p:sldId id="498" r:id="rId11"/>
    <p:sldId id="499" r:id="rId12"/>
    <p:sldId id="256" r:id="rId13"/>
    <p:sldId id="502" r:id="rId14"/>
    <p:sldId id="503" r:id="rId15"/>
    <p:sldId id="504" r:id="rId16"/>
    <p:sldId id="505" r:id="rId17"/>
    <p:sldId id="506" r:id="rId18"/>
    <p:sldId id="507" r:id="rId19"/>
    <p:sldId id="508" r:id="rId20"/>
    <p:sldId id="509" r:id="rId21"/>
    <p:sldId id="510" r:id="rId22"/>
    <p:sldId id="512" r:id="rId23"/>
    <p:sldId id="513" r:id="rId24"/>
    <p:sldId id="514" r:id="rId25"/>
    <p:sldId id="515" r:id="rId26"/>
    <p:sldId id="516" r:id="rId27"/>
    <p:sldId id="517" r:id="rId28"/>
    <p:sldId id="518" r:id="rId29"/>
    <p:sldId id="519" r:id="rId30"/>
    <p:sldId id="520" r:id="rId31"/>
    <p:sldId id="521" r:id="rId32"/>
    <p:sldId id="529" r:id="rId33"/>
    <p:sldId id="522" r:id="rId34"/>
    <p:sldId id="523" r:id="rId35"/>
    <p:sldId id="524" r:id="rId36"/>
    <p:sldId id="525" r:id="rId37"/>
    <p:sldId id="526" r:id="rId38"/>
    <p:sldId id="527" r:id="rId39"/>
    <p:sldId id="532" r:id="rId40"/>
    <p:sldId id="530"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303"/>
            <p14:sldId id="271"/>
            <p14:sldId id="495"/>
            <p14:sldId id="511"/>
            <p14:sldId id="276"/>
            <p14:sldId id="500"/>
            <p14:sldId id="497"/>
            <p14:sldId id="501"/>
            <p14:sldId id="498"/>
            <p14:sldId id="499"/>
            <p14:sldId id="256"/>
            <p14:sldId id="502"/>
            <p14:sldId id="503"/>
            <p14:sldId id="504"/>
            <p14:sldId id="505"/>
            <p14:sldId id="506"/>
            <p14:sldId id="507"/>
            <p14:sldId id="508"/>
            <p14:sldId id="509"/>
            <p14:sldId id="510"/>
            <p14:sldId id="512"/>
            <p14:sldId id="513"/>
            <p14:sldId id="514"/>
            <p14:sldId id="515"/>
            <p14:sldId id="516"/>
            <p14:sldId id="517"/>
            <p14:sldId id="518"/>
            <p14:sldId id="519"/>
            <p14:sldId id="520"/>
            <p14:sldId id="521"/>
            <p14:sldId id="529"/>
            <p14:sldId id="522"/>
            <p14:sldId id="523"/>
            <p14:sldId id="524"/>
            <p14:sldId id="525"/>
            <p14:sldId id="526"/>
            <p14:sldId id="527"/>
            <p14:sldId id="532"/>
            <p14:sldId id="53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9" d="100"/>
          <a:sy n="69" d="100"/>
        </p:scale>
        <p:origin x="332"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5A49F85-B370-40E0-AF71-66EC03E3EF2C}" type="doc">
      <dgm:prSet loTypeId="urn:microsoft.com/office/officeart/2005/8/layout/cycle4" loCatId="matrix" qsTypeId="urn:microsoft.com/office/officeart/2005/8/quickstyle/simple1#1" qsCatId="simple" csTypeId="urn:microsoft.com/office/officeart/2005/8/colors/colorful1#1" csCatId="colorful" phldr="1"/>
      <dgm:spPr/>
      <dgm:t>
        <a:bodyPr/>
        <a:lstStyle/>
        <a:p>
          <a:endParaRPr lang="en-CA"/>
        </a:p>
      </dgm:t>
    </dgm:pt>
    <dgm:pt modelId="{0CBB46A8-CD63-469B-ACA2-9CA4B24358A4}">
      <dgm:prSet phldrT="[Text]"/>
      <dgm:spPr/>
      <dgm:t>
        <a:bodyPr/>
        <a:lstStyle/>
        <a:p>
          <a:r>
            <a:rPr lang="en-CA" b="1" dirty="0"/>
            <a:t>Scanning</a:t>
          </a:r>
        </a:p>
      </dgm:t>
    </dgm:pt>
    <dgm:pt modelId="{E8CE4900-F95C-4320-B51A-91D64B9035BD}" type="parTrans" cxnId="{C7CD441B-F127-433B-93F6-0244706F5481}">
      <dgm:prSet/>
      <dgm:spPr/>
      <dgm:t>
        <a:bodyPr/>
        <a:lstStyle/>
        <a:p>
          <a:endParaRPr lang="en-CA"/>
        </a:p>
      </dgm:t>
    </dgm:pt>
    <dgm:pt modelId="{55D7E380-FFE9-4272-9EE6-F7E2D1878B3E}" type="sibTrans" cxnId="{C7CD441B-F127-433B-93F6-0244706F5481}">
      <dgm:prSet/>
      <dgm:spPr/>
      <dgm:t>
        <a:bodyPr/>
        <a:lstStyle/>
        <a:p>
          <a:endParaRPr lang="en-CA"/>
        </a:p>
      </dgm:t>
    </dgm:pt>
    <dgm:pt modelId="{F8C2B30A-B4EB-4BC7-8190-39C3BF419809}">
      <dgm:prSet phldrT="[Text]"/>
      <dgm:spPr/>
      <dgm:t>
        <a:bodyPr/>
        <a:lstStyle/>
        <a:p>
          <a:r>
            <a:rPr lang="en-CA" b="1" dirty="0"/>
            <a:t>Planning</a:t>
          </a:r>
        </a:p>
      </dgm:t>
    </dgm:pt>
    <dgm:pt modelId="{F7B35811-8732-42FB-956F-A27867335166}" type="parTrans" cxnId="{13178144-7A8D-453A-A41A-765F912150F2}">
      <dgm:prSet/>
      <dgm:spPr/>
      <dgm:t>
        <a:bodyPr/>
        <a:lstStyle/>
        <a:p>
          <a:endParaRPr lang="en-CA"/>
        </a:p>
      </dgm:t>
    </dgm:pt>
    <dgm:pt modelId="{03A4F032-3489-4AF1-BEBB-AC1BF43BBF88}" type="sibTrans" cxnId="{13178144-7A8D-453A-A41A-765F912150F2}">
      <dgm:prSet/>
      <dgm:spPr/>
      <dgm:t>
        <a:bodyPr/>
        <a:lstStyle/>
        <a:p>
          <a:endParaRPr lang="en-CA"/>
        </a:p>
      </dgm:t>
    </dgm:pt>
    <dgm:pt modelId="{F6F791A3-984C-4208-9981-CCF166348A85}">
      <dgm:prSet phldrT="[Text]"/>
      <dgm:spPr/>
      <dgm:t>
        <a:bodyPr/>
        <a:lstStyle/>
        <a:p>
          <a:r>
            <a:rPr lang="en-CA" b="1" dirty="0"/>
            <a:t>Producing</a:t>
          </a:r>
        </a:p>
      </dgm:t>
    </dgm:pt>
    <dgm:pt modelId="{A64D8D02-3916-40DD-BBA9-6B9FDE06D7B3}" type="parTrans" cxnId="{4FE76E35-CA50-414A-9394-07D7F89A8EBF}">
      <dgm:prSet/>
      <dgm:spPr/>
      <dgm:t>
        <a:bodyPr/>
        <a:lstStyle/>
        <a:p>
          <a:endParaRPr lang="en-CA"/>
        </a:p>
      </dgm:t>
    </dgm:pt>
    <dgm:pt modelId="{A1EDAD6C-4B8C-48A1-8CB2-058E321B6684}" type="sibTrans" cxnId="{4FE76E35-CA50-414A-9394-07D7F89A8EBF}">
      <dgm:prSet/>
      <dgm:spPr/>
      <dgm:t>
        <a:bodyPr/>
        <a:lstStyle/>
        <a:p>
          <a:endParaRPr lang="en-CA"/>
        </a:p>
      </dgm:t>
    </dgm:pt>
    <dgm:pt modelId="{8923A4A2-D1CA-4141-AADB-BEF986495A90}">
      <dgm:prSet phldrT="[Text]"/>
      <dgm:spPr/>
      <dgm:t>
        <a:bodyPr/>
        <a:lstStyle/>
        <a:p>
          <a:r>
            <a:rPr lang="en-CA" b="1" dirty="0"/>
            <a:t>Predicting</a:t>
          </a:r>
        </a:p>
      </dgm:t>
    </dgm:pt>
    <dgm:pt modelId="{D9155BC4-C739-4876-AAB7-A0CCFA1A8AA7}" type="parTrans" cxnId="{E3302627-1C05-4ED6-A285-55E979430E2B}">
      <dgm:prSet/>
      <dgm:spPr/>
      <dgm:t>
        <a:bodyPr/>
        <a:lstStyle/>
        <a:p>
          <a:endParaRPr lang="en-CA"/>
        </a:p>
      </dgm:t>
    </dgm:pt>
    <dgm:pt modelId="{53A6BE6E-1E0D-4654-B917-A3E6E273D38A}" type="sibTrans" cxnId="{E3302627-1C05-4ED6-A285-55E979430E2B}">
      <dgm:prSet/>
      <dgm:spPr/>
      <dgm:t>
        <a:bodyPr/>
        <a:lstStyle/>
        <a:p>
          <a:endParaRPr lang="en-CA"/>
        </a:p>
      </dgm:t>
    </dgm:pt>
    <dgm:pt modelId="{7069BD0E-7C62-4AB4-985A-2765FA7AAAF2}" type="pres">
      <dgm:prSet presAssocID="{25A49F85-B370-40E0-AF71-66EC03E3EF2C}" presName="cycleMatrixDiagram" presStyleCnt="0">
        <dgm:presLayoutVars>
          <dgm:chMax val="1"/>
          <dgm:dir/>
          <dgm:animLvl val="lvl"/>
          <dgm:resizeHandles val="exact"/>
        </dgm:presLayoutVars>
      </dgm:prSet>
      <dgm:spPr/>
    </dgm:pt>
    <dgm:pt modelId="{127D5A45-C9F6-4F34-8129-51CF0A9A07A4}" type="pres">
      <dgm:prSet presAssocID="{25A49F85-B370-40E0-AF71-66EC03E3EF2C}" presName="children" presStyleCnt="0"/>
      <dgm:spPr/>
    </dgm:pt>
    <dgm:pt modelId="{DA1AB8D4-101E-4A5A-B55B-5578634A7989}" type="pres">
      <dgm:prSet presAssocID="{25A49F85-B370-40E0-AF71-66EC03E3EF2C}" presName="childPlaceholder" presStyleCnt="0"/>
      <dgm:spPr/>
    </dgm:pt>
    <dgm:pt modelId="{D8AE52D5-C6B1-494A-A397-8954B559A7FF}" type="pres">
      <dgm:prSet presAssocID="{25A49F85-B370-40E0-AF71-66EC03E3EF2C}" presName="circle" presStyleCnt="0"/>
      <dgm:spPr/>
    </dgm:pt>
    <dgm:pt modelId="{FD94888B-3402-401C-8901-396B862A23DF}" type="pres">
      <dgm:prSet presAssocID="{25A49F85-B370-40E0-AF71-66EC03E3EF2C}" presName="quadrant1" presStyleLbl="node1" presStyleIdx="0" presStyleCnt="4">
        <dgm:presLayoutVars>
          <dgm:chMax val="1"/>
          <dgm:bulletEnabled val="1"/>
        </dgm:presLayoutVars>
      </dgm:prSet>
      <dgm:spPr/>
    </dgm:pt>
    <dgm:pt modelId="{833ACA1D-4BCF-4AB5-8E34-AF8106F68243}" type="pres">
      <dgm:prSet presAssocID="{25A49F85-B370-40E0-AF71-66EC03E3EF2C}" presName="quadrant2" presStyleLbl="node1" presStyleIdx="1" presStyleCnt="4">
        <dgm:presLayoutVars>
          <dgm:chMax val="1"/>
          <dgm:bulletEnabled val="1"/>
        </dgm:presLayoutVars>
      </dgm:prSet>
      <dgm:spPr/>
    </dgm:pt>
    <dgm:pt modelId="{D06FF467-7C53-4F8E-9DD7-BC5115F6E3E0}" type="pres">
      <dgm:prSet presAssocID="{25A49F85-B370-40E0-AF71-66EC03E3EF2C}" presName="quadrant3" presStyleLbl="node1" presStyleIdx="2" presStyleCnt="4">
        <dgm:presLayoutVars>
          <dgm:chMax val="1"/>
          <dgm:bulletEnabled val="1"/>
        </dgm:presLayoutVars>
      </dgm:prSet>
      <dgm:spPr/>
    </dgm:pt>
    <dgm:pt modelId="{24A2D46E-788B-473E-BE7C-2F4F397D456D}" type="pres">
      <dgm:prSet presAssocID="{25A49F85-B370-40E0-AF71-66EC03E3EF2C}" presName="quadrant4" presStyleLbl="node1" presStyleIdx="3" presStyleCnt="4">
        <dgm:presLayoutVars>
          <dgm:chMax val="1"/>
          <dgm:bulletEnabled val="1"/>
        </dgm:presLayoutVars>
      </dgm:prSet>
      <dgm:spPr/>
    </dgm:pt>
    <dgm:pt modelId="{E9C23FA8-BB65-4161-8BF5-B97E109FDA23}" type="pres">
      <dgm:prSet presAssocID="{25A49F85-B370-40E0-AF71-66EC03E3EF2C}" presName="quadrantPlaceholder" presStyleCnt="0"/>
      <dgm:spPr/>
    </dgm:pt>
    <dgm:pt modelId="{EFA26BCE-7E6B-4442-B2EB-DE5AE4BAC5A3}" type="pres">
      <dgm:prSet presAssocID="{25A49F85-B370-40E0-AF71-66EC03E3EF2C}" presName="center1" presStyleLbl="fgShp" presStyleIdx="0" presStyleCnt="2"/>
      <dgm:spPr/>
    </dgm:pt>
    <dgm:pt modelId="{18FFA984-B8BC-4AB3-88F4-C52A45CD4C3E}" type="pres">
      <dgm:prSet presAssocID="{25A49F85-B370-40E0-AF71-66EC03E3EF2C}" presName="center2" presStyleLbl="fgShp" presStyleIdx="1" presStyleCnt="2"/>
      <dgm:spPr/>
    </dgm:pt>
  </dgm:ptLst>
  <dgm:cxnLst>
    <dgm:cxn modelId="{04F90F19-98D4-4881-8AB4-772B29441DF0}" type="presOf" srcId="{25A49F85-B370-40E0-AF71-66EC03E3EF2C}" destId="{7069BD0E-7C62-4AB4-985A-2765FA7AAAF2}" srcOrd="0" destOrd="0" presId="urn:microsoft.com/office/officeart/2005/8/layout/cycle4"/>
    <dgm:cxn modelId="{C7CD441B-F127-433B-93F6-0244706F5481}" srcId="{25A49F85-B370-40E0-AF71-66EC03E3EF2C}" destId="{0CBB46A8-CD63-469B-ACA2-9CA4B24358A4}" srcOrd="0" destOrd="0" parTransId="{E8CE4900-F95C-4320-B51A-91D64B9035BD}" sibTransId="{55D7E380-FFE9-4272-9EE6-F7E2D1878B3E}"/>
    <dgm:cxn modelId="{E3302627-1C05-4ED6-A285-55E979430E2B}" srcId="{25A49F85-B370-40E0-AF71-66EC03E3EF2C}" destId="{8923A4A2-D1CA-4141-AADB-BEF986495A90}" srcOrd="3" destOrd="0" parTransId="{D9155BC4-C739-4876-AAB7-A0CCFA1A8AA7}" sibTransId="{53A6BE6E-1E0D-4654-B917-A3E6E273D38A}"/>
    <dgm:cxn modelId="{76C19332-3A82-4DC7-974F-A16742352DF8}" type="presOf" srcId="{0CBB46A8-CD63-469B-ACA2-9CA4B24358A4}" destId="{FD94888B-3402-401C-8901-396B862A23DF}" srcOrd="0" destOrd="0" presId="urn:microsoft.com/office/officeart/2005/8/layout/cycle4"/>
    <dgm:cxn modelId="{4FE76E35-CA50-414A-9394-07D7F89A8EBF}" srcId="{25A49F85-B370-40E0-AF71-66EC03E3EF2C}" destId="{F6F791A3-984C-4208-9981-CCF166348A85}" srcOrd="2" destOrd="0" parTransId="{A64D8D02-3916-40DD-BBA9-6B9FDE06D7B3}" sibTransId="{A1EDAD6C-4B8C-48A1-8CB2-058E321B6684}"/>
    <dgm:cxn modelId="{13178144-7A8D-453A-A41A-765F912150F2}" srcId="{25A49F85-B370-40E0-AF71-66EC03E3EF2C}" destId="{F8C2B30A-B4EB-4BC7-8190-39C3BF419809}" srcOrd="1" destOrd="0" parTransId="{F7B35811-8732-42FB-956F-A27867335166}" sibTransId="{03A4F032-3489-4AF1-BEBB-AC1BF43BBF88}"/>
    <dgm:cxn modelId="{8A4D7E4F-2679-4335-86BE-C03195E1BF2B}" type="presOf" srcId="{8923A4A2-D1CA-4141-AADB-BEF986495A90}" destId="{24A2D46E-788B-473E-BE7C-2F4F397D456D}" srcOrd="0" destOrd="0" presId="urn:microsoft.com/office/officeart/2005/8/layout/cycle4"/>
    <dgm:cxn modelId="{D3C231DC-8EA4-4108-AC35-70F826E79E90}" type="presOf" srcId="{F8C2B30A-B4EB-4BC7-8190-39C3BF419809}" destId="{833ACA1D-4BCF-4AB5-8E34-AF8106F68243}" srcOrd="0" destOrd="0" presId="urn:microsoft.com/office/officeart/2005/8/layout/cycle4"/>
    <dgm:cxn modelId="{B90FC6F0-6A34-4E80-9418-40D68D888738}" type="presOf" srcId="{F6F791A3-984C-4208-9981-CCF166348A85}" destId="{D06FF467-7C53-4F8E-9DD7-BC5115F6E3E0}" srcOrd="0" destOrd="0" presId="urn:microsoft.com/office/officeart/2005/8/layout/cycle4"/>
    <dgm:cxn modelId="{1A1039AA-F9C8-416D-9320-5B639EC023B3}" type="presParOf" srcId="{7069BD0E-7C62-4AB4-985A-2765FA7AAAF2}" destId="{127D5A45-C9F6-4F34-8129-51CF0A9A07A4}" srcOrd="0" destOrd="0" presId="urn:microsoft.com/office/officeart/2005/8/layout/cycle4"/>
    <dgm:cxn modelId="{3B45798A-1218-453A-8E66-AC770B9F0F88}" type="presParOf" srcId="{127D5A45-C9F6-4F34-8129-51CF0A9A07A4}" destId="{DA1AB8D4-101E-4A5A-B55B-5578634A7989}" srcOrd="0" destOrd="0" presId="urn:microsoft.com/office/officeart/2005/8/layout/cycle4"/>
    <dgm:cxn modelId="{9A0484F7-5A58-49C1-BF13-9EA0569F1B9F}" type="presParOf" srcId="{7069BD0E-7C62-4AB4-985A-2765FA7AAAF2}" destId="{D8AE52D5-C6B1-494A-A397-8954B559A7FF}" srcOrd="1" destOrd="0" presId="urn:microsoft.com/office/officeart/2005/8/layout/cycle4"/>
    <dgm:cxn modelId="{F11C87CA-CF74-4318-AD17-65F88C10EBE3}" type="presParOf" srcId="{D8AE52D5-C6B1-494A-A397-8954B559A7FF}" destId="{FD94888B-3402-401C-8901-396B862A23DF}" srcOrd="0" destOrd="0" presId="urn:microsoft.com/office/officeart/2005/8/layout/cycle4"/>
    <dgm:cxn modelId="{81418B1E-1C53-4028-A5A9-936694CD0118}" type="presParOf" srcId="{D8AE52D5-C6B1-494A-A397-8954B559A7FF}" destId="{833ACA1D-4BCF-4AB5-8E34-AF8106F68243}" srcOrd="1" destOrd="0" presId="urn:microsoft.com/office/officeart/2005/8/layout/cycle4"/>
    <dgm:cxn modelId="{AD939DE0-9433-4D43-8A84-B558B3EBCA53}" type="presParOf" srcId="{D8AE52D5-C6B1-494A-A397-8954B559A7FF}" destId="{D06FF467-7C53-4F8E-9DD7-BC5115F6E3E0}" srcOrd="2" destOrd="0" presId="urn:microsoft.com/office/officeart/2005/8/layout/cycle4"/>
    <dgm:cxn modelId="{FF5374AF-D079-452F-B7D8-7A7F946EFC3D}" type="presParOf" srcId="{D8AE52D5-C6B1-494A-A397-8954B559A7FF}" destId="{24A2D46E-788B-473E-BE7C-2F4F397D456D}" srcOrd="3" destOrd="0" presId="urn:microsoft.com/office/officeart/2005/8/layout/cycle4"/>
    <dgm:cxn modelId="{723A2E47-C492-4454-95A2-892A1A7E1029}" type="presParOf" srcId="{D8AE52D5-C6B1-494A-A397-8954B559A7FF}" destId="{E9C23FA8-BB65-4161-8BF5-B97E109FDA23}" srcOrd="4" destOrd="0" presId="urn:microsoft.com/office/officeart/2005/8/layout/cycle4"/>
    <dgm:cxn modelId="{14CB2DC4-1BE1-4A8D-8425-46EF7FBA5E74}" type="presParOf" srcId="{7069BD0E-7C62-4AB4-985A-2765FA7AAAF2}" destId="{EFA26BCE-7E6B-4442-B2EB-DE5AE4BAC5A3}" srcOrd="2" destOrd="0" presId="urn:microsoft.com/office/officeart/2005/8/layout/cycle4"/>
    <dgm:cxn modelId="{B068BF47-7D34-4543-B11C-81163B803C20}" type="presParOf" srcId="{7069BD0E-7C62-4AB4-985A-2765FA7AAAF2}" destId="{18FFA984-B8BC-4AB3-88F4-C52A45CD4C3E}" srcOrd="3" destOrd="0" presId="urn:microsoft.com/office/officeart/2005/8/layout/cycle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94888B-3402-401C-8901-396B862A23DF}">
      <dsp:nvSpPr>
        <dsp:cNvPr id="0" name=""/>
        <dsp:cNvSpPr/>
      </dsp:nvSpPr>
      <dsp:spPr>
        <a:xfrm>
          <a:off x="1330213" y="224468"/>
          <a:ext cx="1705174" cy="1705174"/>
        </a:xfrm>
        <a:prstGeom prst="pieWedg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ct val="35000"/>
            </a:spcAft>
            <a:buNone/>
          </a:pPr>
          <a:r>
            <a:rPr lang="en-CA" sz="1700" b="1" kern="1200" dirty="0"/>
            <a:t>Scanning</a:t>
          </a:r>
        </a:p>
      </dsp:txBody>
      <dsp:txXfrm>
        <a:off x="1829647" y="723902"/>
        <a:ext cx="1205740" cy="1205740"/>
      </dsp:txXfrm>
    </dsp:sp>
    <dsp:sp modelId="{833ACA1D-4BCF-4AB5-8E34-AF8106F68243}">
      <dsp:nvSpPr>
        <dsp:cNvPr id="0" name=""/>
        <dsp:cNvSpPr/>
      </dsp:nvSpPr>
      <dsp:spPr>
        <a:xfrm rot="5400000">
          <a:off x="3114148" y="224468"/>
          <a:ext cx="1705174" cy="1705174"/>
        </a:xfrm>
        <a:prstGeom prst="pieWedg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ct val="35000"/>
            </a:spcAft>
            <a:buNone/>
          </a:pPr>
          <a:r>
            <a:rPr lang="en-CA" sz="1700" b="1" kern="1200" dirty="0"/>
            <a:t>Planning</a:t>
          </a:r>
        </a:p>
      </dsp:txBody>
      <dsp:txXfrm rot="-5400000">
        <a:off x="3114148" y="723902"/>
        <a:ext cx="1205740" cy="1205740"/>
      </dsp:txXfrm>
    </dsp:sp>
    <dsp:sp modelId="{D06FF467-7C53-4F8E-9DD7-BC5115F6E3E0}">
      <dsp:nvSpPr>
        <dsp:cNvPr id="0" name=""/>
        <dsp:cNvSpPr/>
      </dsp:nvSpPr>
      <dsp:spPr>
        <a:xfrm rot="10800000">
          <a:off x="3114148" y="2008403"/>
          <a:ext cx="1705174" cy="1705174"/>
        </a:xfrm>
        <a:prstGeom prst="pieWedg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ct val="35000"/>
            </a:spcAft>
            <a:buNone/>
          </a:pPr>
          <a:r>
            <a:rPr lang="en-CA" sz="1700" b="1" kern="1200" dirty="0"/>
            <a:t>Producing</a:t>
          </a:r>
        </a:p>
      </dsp:txBody>
      <dsp:txXfrm rot="10800000">
        <a:off x="3114148" y="2008403"/>
        <a:ext cx="1205740" cy="1205740"/>
      </dsp:txXfrm>
    </dsp:sp>
    <dsp:sp modelId="{24A2D46E-788B-473E-BE7C-2F4F397D456D}">
      <dsp:nvSpPr>
        <dsp:cNvPr id="0" name=""/>
        <dsp:cNvSpPr/>
      </dsp:nvSpPr>
      <dsp:spPr>
        <a:xfrm rot="16200000">
          <a:off x="1330213" y="2008403"/>
          <a:ext cx="1705174" cy="1705174"/>
        </a:xfrm>
        <a:prstGeom prst="pieWedg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ct val="35000"/>
            </a:spcAft>
            <a:buNone/>
          </a:pPr>
          <a:r>
            <a:rPr lang="en-CA" sz="1700" b="1" kern="1200" dirty="0"/>
            <a:t>Predicting</a:t>
          </a:r>
        </a:p>
      </dsp:txBody>
      <dsp:txXfrm rot="5400000">
        <a:off x="1829647" y="2008403"/>
        <a:ext cx="1205740" cy="1205740"/>
      </dsp:txXfrm>
    </dsp:sp>
    <dsp:sp modelId="{EFA26BCE-7E6B-4442-B2EB-DE5AE4BAC5A3}">
      <dsp:nvSpPr>
        <dsp:cNvPr id="0" name=""/>
        <dsp:cNvSpPr/>
      </dsp:nvSpPr>
      <dsp:spPr>
        <a:xfrm>
          <a:off x="2780398" y="1614599"/>
          <a:ext cx="588738" cy="511946"/>
        </a:xfrm>
        <a:prstGeom prst="circularArrow">
          <a:avLst/>
        </a:prstGeom>
        <a:solidFill>
          <a:schemeClr val="accent2">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8FFA984-B8BC-4AB3-88F4-C52A45CD4C3E}">
      <dsp:nvSpPr>
        <dsp:cNvPr id="0" name=""/>
        <dsp:cNvSpPr/>
      </dsp:nvSpPr>
      <dsp:spPr>
        <a:xfrm rot="10800000">
          <a:off x="2780398" y="1811501"/>
          <a:ext cx="588738" cy="511946"/>
        </a:xfrm>
        <a:prstGeom prst="circularArrow">
          <a:avLst/>
        </a:prstGeom>
        <a:solidFill>
          <a:schemeClr val="accent2">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4">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8/29/2026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
        <p:nvSpPr>
          <p:cNvPr id="5" name="Footer Placeholder 4">
            <a:extLst>
              <a:ext uri="{FF2B5EF4-FFF2-40B4-BE49-F238E27FC236}">
                <a16:creationId xmlns:a16="http://schemas.microsoft.com/office/drawing/2014/main" id="{344DE225-B06D-4CFE-A72A-431863FECD62}"/>
              </a:ext>
            </a:extLst>
          </p:cNvPr>
          <p:cNvSpPr>
            <a:spLocks noGrp="1"/>
          </p:cNvSpPr>
          <p:nvPr>
            <p:ph type="ftr" sz="quarter" idx="4"/>
          </p:nvPr>
        </p:nvSpPr>
        <p:spPr/>
        <p:txBody>
          <a:bodyPr/>
          <a:lstStyle/>
          <a:p>
            <a:r>
              <a:rPr lang="en-US"/>
              <a:t>HRM</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9598237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954609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3016791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8285960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8890197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8/29/2026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8/29/2026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8/29/2026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38642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A0998882-FB78-42E7-9D12-12DCD43B90F0}"/>
              </a:ext>
            </a:extLst>
          </p:cNvPr>
          <p:cNvPicPr>
            <a:picLocks noChangeAspect="1"/>
          </p:cNvPicPr>
          <p:nvPr userDrawn="1"/>
        </p:nvPicPr>
        <p:blipFill rotWithShape="1">
          <a:blip r:embed="rId2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7.xml"/><Relationship Id="rId5" Type="http://schemas.openxmlformats.org/officeDocument/2006/relationships/image" Target="../media/image2.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6.xml"/><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jpeg"/><Relationship Id="rId1" Type="http://schemas.openxmlformats.org/officeDocument/2006/relationships/slideLayout" Target="../slideLayouts/slideLayout15.xml"/><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Samah </a:t>
            </a:r>
            <a:r>
              <a:rPr kumimoji="0" lang="en-US" sz="24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Abdelfatah</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6" y="1852888"/>
            <a:ext cx="5779733"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Human Resources </a:t>
            </a:r>
            <a:endParaRPr lang="en-US" sz="4400" b="1" dirty="0">
              <a:solidFill>
                <a:srgbClr val="00B0F0"/>
              </a:solidFill>
              <a:latin typeface="Times New Roman" panose="02020603050405020304" pitchFamily="18"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Analytics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01</a:t>
            </a: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HRM </a:t>
            </a:r>
            <a:r>
              <a:rPr lang="en-US" sz="2000" dirty="0">
                <a:solidFill>
                  <a:prstClr val="black"/>
                </a:solidFill>
                <a:latin typeface="Times New Roman" panose="02020603050405020304" pitchFamily="18" charset="0"/>
                <a:cs typeface="Times New Roman" panose="02020603050405020304" pitchFamily="18" charset="0"/>
              </a:rPr>
              <a:t>623</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2399" y="12517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24010" y="2988610"/>
            <a:ext cx="6081229" cy="1200329"/>
          </a:xfrm>
          <a:prstGeom prst="rect">
            <a:avLst/>
          </a:prstGeom>
          <a:noFill/>
        </p:spPr>
        <p:txBody>
          <a:bodyPr wrap="square" rtlCol="0">
            <a:spAutoFit/>
          </a:bodyPr>
          <a:lstStyle/>
          <a:p>
            <a:pPr algn="ctr"/>
            <a:r>
              <a:rPr lang="en-US" sz="3600" b="1" dirty="0">
                <a:solidFill>
                  <a:srgbClr val="00B0F0"/>
                </a:solidFill>
                <a:latin typeface="Times New Roman" panose="02020603050405020304" pitchFamily="18" charset="0"/>
                <a:cs typeface="Times New Roman" panose="02020603050405020304" pitchFamily="18" charset="0"/>
              </a:rPr>
              <a:t>Disruptive Technology:</a:t>
            </a:r>
          </a:p>
          <a:p>
            <a:pPr algn="ctr"/>
            <a:r>
              <a:rPr lang="en-US" sz="3600" b="1" dirty="0">
                <a:solidFill>
                  <a:srgbClr val="00B0F0"/>
                </a:solidFill>
                <a:latin typeface="Times New Roman" panose="02020603050405020304" pitchFamily="18" charset="0"/>
                <a:cs typeface="Times New Roman" panose="02020603050405020304" pitchFamily="18" charset="0"/>
              </a:rPr>
              <a:t>The Power to Predict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01</a:t>
            </a:r>
          </a:p>
        </p:txBody>
      </p:sp>
      <p:sp>
        <p:nvSpPr>
          <p:cNvPr id="11" name="TextBox 10"/>
          <p:cNvSpPr txBox="1"/>
          <p:nvPr/>
        </p:nvSpPr>
        <p:spPr>
          <a:xfrm>
            <a:off x="6370224" y="4802552"/>
            <a:ext cx="1218603"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HRM </a:t>
            </a:r>
            <a:r>
              <a:rPr lang="en-US" sz="2000" dirty="0">
                <a:solidFill>
                  <a:prstClr val="black"/>
                </a:solidFill>
                <a:latin typeface="Times New Roman" panose="02020603050405020304" pitchFamily="18" charset="0"/>
                <a:cs typeface="Times New Roman" panose="02020603050405020304" pitchFamily="18" charset="0"/>
              </a:rPr>
              <a:t>623</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Samah </a:t>
            </a:r>
            <a:r>
              <a:rPr lang="en-US" sz="2800" b="1" dirty="0" err="1">
                <a:solidFill>
                  <a:srgbClr val="00B0F0"/>
                </a:solidFill>
                <a:latin typeface="Times New Roman" panose="02020603050405020304" pitchFamily="18" charset="0"/>
                <a:cs typeface="Times New Roman" panose="02020603050405020304" pitchFamily="18" charset="0"/>
              </a:rPr>
              <a:t>Abdelfatah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id="{511FF568-D9D6-40F1-A662-1217F12529DE}"/>
              </a:ext>
            </a:extLst>
          </p:cNvPr>
          <p:cNvSpPr/>
          <p:nvPr/>
        </p:nvSpPr>
        <p:spPr>
          <a:xfrm>
            <a:off x="4905400" y="38568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id="{28391181-0884-435B-B3B9-2E5DA1FC45A8}"/>
              </a:ext>
            </a:extLst>
          </p:cNvPr>
          <p:cNvSpPr txBox="1"/>
          <p:nvPr/>
        </p:nvSpPr>
        <p:spPr>
          <a:xfrm>
            <a:off x="4956296" y="385136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BFF5EA0E-7EC7-465C-BD55-52007124AE05}"/>
              </a:ext>
            </a:extLst>
          </p:cNvPr>
          <p:cNvSpPr txBox="1"/>
          <p:nvPr/>
        </p:nvSpPr>
        <p:spPr>
          <a:xfrm>
            <a:off x="5091150" y="404999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731384" y="535029"/>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64656" y="4980725"/>
            <a:ext cx="6052838" cy="1537409"/>
          </a:xfrm>
          <a:prstGeom prst="rect">
            <a:avLst/>
          </a:prstGeom>
          <a:noFill/>
        </p:spPr>
        <p:txBody>
          <a:bodyPr wrap="square">
            <a:spAutoFit/>
          </a:bodyPr>
          <a:lstStyle/>
          <a:p>
            <a:pPr>
              <a:lnSpc>
                <a:spcPct val="120000"/>
              </a:lnSpc>
            </a:pPr>
            <a:r>
              <a:rPr lang="en-US" sz="2000" b="1" dirty="0">
                <a:latin typeface="Times New Roman" panose="02020603050405020304" pitchFamily="18" charset="0"/>
                <a:cs typeface="Times New Roman" panose="02020603050405020304" pitchFamily="18" charset="0"/>
              </a:rPr>
              <a:t>Disruptive Technology—What Is Analytics?—Introducing HCM: 21</a:t>
            </a:r>
            <a:r>
              <a:rPr lang="en-US" sz="2000" b="1" baseline="30000" dirty="0">
                <a:latin typeface="Times New Roman" panose="02020603050405020304" pitchFamily="18" charset="0"/>
                <a:cs typeface="Times New Roman" panose="02020603050405020304" pitchFamily="18" charset="0"/>
              </a:rPr>
              <a:t>st</a:t>
            </a:r>
            <a:r>
              <a:rPr lang="en-US" sz="2000" b="1" dirty="0">
                <a:latin typeface="Times New Roman" panose="02020603050405020304" pitchFamily="18" charset="0"/>
                <a:cs typeface="Times New Roman" panose="02020603050405020304" pitchFamily="18" charset="0"/>
              </a:rPr>
              <a:t>—The Value of Insight—— The Five Steps of Analytics—Ascending The Value Ladder.</a:t>
            </a:r>
          </a:p>
        </p:txBody>
      </p:sp>
      <p:sp>
        <p:nvSpPr>
          <p:cNvPr id="41" name="TextBox 40"/>
          <p:cNvSpPr txBox="1"/>
          <p:nvPr/>
        </p:nvSpPr>
        <p:spPr>
          <a:xfrm>
            <a:off x="6301339" y="1259391"/>
            <a:ext cx="2941383"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MAIN TOPICS</a:t>
            </a: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57396" y="1397680"/>
            <a:ext cx="5438604" cy="439627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780002" y="1514475"/>
            <a:ext cx="4962146" cy="4485652"/>
          </a:xfrm>
          <a:prstGeom prst="rect">
            <a:avLst/>
          </a:prstGeom>
        </p:spPr>
        <p:txBody>
          <a:bodyPr wrap="square">
            <a:spAutoFit/>
          </a:bodyPr>
          <a:lstStyle/>
          <a:p>
            <a:pPr>
              <a:lnSpc>
                <a:spcPct val="120000"/>
              </a:lnSpc>
            </a:pPr>
            <a:r>
              <a:rPr lang="en-US" sz="2400" dirty="0">
                <a:latin typeface="Times New Roman" panose="02020603050405020304" pitchFamily="18" charset="0"/>
                <a:cs typeface="Times New Roman" panose="02020603050405020304" pitchFamily="18" charset="0"/>
              </a:rPr>
              <a:t>What do Amazon, Sony, Swatch, and McDonald’s all have in common? The answer is that they are examples of what Harvard professor Clayton Christensen has described as ‘‘disruptive technologies.’’ It is an innovation that creates a new market or serves overlooked customers and eventually challenges established firm. </a:t>
            </a:r>
          </a:p>
          <a:p>
            <a:pPr>
              <a:lnSpc>
                <a:spcPct val="120000"/>
              </a:lnSpc>
            </a:pPr>
            <a:endParaRPr lang="en-US" sz="24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1133854" y="743566"/>
            <a:ext cx="510761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DISRUPTIVE TECHNOLOGY</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1783217" y="45659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Disruptive innovation | Disruptive innovation 2026">
            <a:extLst>
              <a:ext uri="{FF2B5EF4-FFF2-40B4-BE49-F238E27FC236}">
                <a16:creationId xmlns:a16="http://schemas.microsoft.com/office/drawing/2014/main" id="{70D723F5-5024-FF4C-4D79-935FB9C98675}"/>
              </a:ext>
            </a:extLst>
          </p:cNvPr>
          <p:cNvPicPr>
            <a:picLocks noChangeAspect="1"/>
          </p:cNvPicPr>
          <p:nvPr/>
        </p:nvPicPr>
        <p:blipFill>
          <a:blip r:embed="rId2"/>
          <a:stretch>
            <a:fillRect/>
          </a:stretch>
        </p:blipFill>
        <p:spPr>
          <a:xfrm>
            <a:off x="6894522" y="1468756"/>
            <a:ext cx="4747421" cy="4279483"/>
          </a:xfrm>
          <a:prstGeom prst="rect">
            <a:avLst/>
          </a:prstGeom>
        </p:spPr>
      </p:pic>
    </p:spTree>
    <p:extLst>
      <p:ext uri="{BB962C8B-B14F-4D97-AF65-F5344CB8AC3E}">
        <p14:creationId xmlns:p14="http://schemas.microsoft.com/office/powerpoint/2010/main" val="3753538208"/>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7260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140931" y="1397680"/>
            <a:ext cx="4816524" cy="4485652"/>
          </a:xfrm>
          <a:prstGeom prst="rect">
            <a:avLst/>
          </a:prstGeom>
        </p:spPr>
        <p:txBody>
          <a:bodyPr wrap="square">
            <a:spAutoFit/>
          </a:bodyPr>
          <a:lstStyle/>
          <a:p>
            <a:pPr>
              <a:lnSpc>
                <a:spcPct val="120000"/>
              </a:lnSpc>
            </a:pPr>
            <a:r>
              <a:rPr lang="en-US" sz="2400" dirty="0">
                <a:latin typeface="Times New Roman" panose="02020603050405020304" pitchFamily="18" charset="0"/>
                <a:cs typeface="Times New Roman" panose="02020603050405020304" pitchFamily="18" charset="0"/>
              </a:rPr>
              <a:t>Amazon rewrote book selling, Sony revolutionized the music business, Swatch upset the watch industry forever, and McDonald’s added a totally new dimension to food service.</a:t>
            </a:r>
          </a:p>
          <a:p>
            <a:pPr>
              <a:lnSpc>
                <a:spcPct val="120000"/>
              </a:lnSpc>
            </a:pPr>
            <a:r>
              <a:rPr lang="en-US" sz="2400" dirty="0">
                <a:latin typeface="Times New Roman" panose="02020603050405020304" pitchFamily="18" charset="0"/>
                <a:cs typeface="Times New Roman" panose="02020603050405020304" pitchFamily="18" charset="0"/>
              </a:rPr>
              <a:t>Today, People Analytics and AI are having a similar disruptive effect on how organizations manage their workforce.</a:t>
            </a:r>
          </a:p>
        </p:txBody>
      </p:sp>
      <p:sp>
        <p:nvSpPr>
          <p:cNvPr id="17" name="TextBox 16"/>
          <p:cNvSpPr txBox="1"/>
          <p:nvPr/>
        </p:nvSpPr>
        <p:spPr>
          <a:xfrm>
            <a:off x="1133854" y="803880"/>
            <a:ext cx="6947964"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DISRUPTIVE TECHNOLOGY (CONT.)</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1783217" y="45659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a:extLst>
              <a:ext uri="{FF2B5EF4-FFF2-40B4-BE49-F238E27FC236}">
                <a16:creationId xmlns:a16="http://schemas.microsoft.com/office/drawing/2014/main" id="{F2DA1899-74DD-4E73-9042-A95B01C74618}"/>
              </a:ext>
            </a:extLst>
          </p:cNvPr>
          <p:cNvPicPr>
            <a:picLocks noChangeAspect="1" noChangeArrowheads="1"/>
          </p:cNvPicPr>
          <p:nvPr/>
        </p:nvPicPr>
        <p:blipFill>
          <a:blip r:embed="rId2">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6542922" y="2255608"/>
            <a:ext cx="3107500" cy="93749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60B85C65-0C1D-4301-AB21-3FF327B79762}"/>
              </a:ext>
            </a:extLst>
          </p:cNvPr>
          <p:cNvPicPr>
            <a:picLocks noChangeAspect="1"/>
          </p:cNvPicPr>
          <p:nvPr/>
        </p:nvPicPr>
        <p:blipFill>
          <a:blip r:embed="rId3"/>
          <a:stretch>
            <a:fillRect/>
          </a:stretch>
        </p:blipFill>
        <p:spPr>
          <a:xfrm>
            <a:off x="10017296" y="2125828"/>
            <a:ext cx="1908494" cy="1073528"/>
          </a:xfrm>
          <a:prstGeom prst="rect">
            <a:avLst/>
          </a:prstGeom>
        </p:spPr>
      </p:pic>
      <p:pic>
        <p:nvPicPr>
          <p:cNvPr id="11" name="Picture 10">
            <a:extLst>
              <a:ext uri="{FF2B5EF4-FFF2-40B4-BE49-F238E27FC236}">
                <a16:creationId xmlns:a16="http://schemas.microsoft.com/office/drawing/2014/main" id="{B71C9B02-789B-40CB-BB37-537536472880}"/>
              </a:ext>
            </a:extLst>
          </p:cNvPr>
          <p:cNvPicPr>
            <a:picLocks noChangeAspect="1"/>
          </p:cNvPicPr>
          <p:nvPr/>
        </p:nvPicPr>
        <p:blipFill>
          <a:blip r:embed="rId4">
            <a:clrChange>
              <a:clrFrom>
                <a:srgbClr val="FDFDFD"/>
              </a:clrFrom>
              <a:clrTo>
                <a:srgbClr val="FDFDFD">
                  <a:alpha val="0"/>
                </a:srgbClr>
              </a:clrTo>
            </a:clrChange>
          </a:blip>
          <a:stretch>
            <a:fillRect/>
          </a:stretch>
        </p:blipFill>
        <p:spPr>
          <a:xfrm>
            <a:off x="9841613" y="3623055"/>
            <a:ext cx="2084177" cy="1172349"/>
          </a:xfrm>
          <a:prstGeom prst="rect">
            <a:avLst/>
          </a:prstGeom>
        </p:spPr>
      </p:pic>
      <p:pic>
        <p:nvPicPr>
          <p:cNvPr id="15" name="Picture 14">
            <a:extLst>
              <a:ext uri="{FF2B5EF4-FFF2-40B4-BE49-F238E27FC236}">
                <a16:creationId xmlns:a16="http://schemas.microsoft.com/office/drawing/2014/main" id="{AE77E9FA-DDBB-426F-9265-0BD130F2EC38}"/>
              </a:ext>
            </a:extLst>
          </p:cNvPr>
          <p:cNvPicPr>
            <a:picLocks noChangeAspect="1"/>
          </p:cNvPicPr>
          <p:nvPr/>
        </p:nvPicPr>
        <p:blipFill>
          <a:blip r:embed="rId5">
            <a:clrChange>
              <a:clrFrom>
                <a:srgbClr val="FEFEFE"/>
              </a:clrFrom>
              <a:clrTo>
                <a:srgbClr val="FEFEFE">
                  <a:alpha val="0"/>
                </a:srgbClr>
              </a:clrTo>
            </a:clrChange>
          </a:blip>
          <a:stretch>
            <a:fillRect/>
          </a:stretch>
        </p:blipFill>
        <p:spPr>
          <a:xfrm>
            <a:off x="6884052" y="3950220"/>
            <a:ext cx="2711082" cy="589117"/>
          </a:xfrm>
          <a:prstGeom prst="rect">
            <a:avLst/>
          </a:prstGeom>
        </p:spPr>
      </p:pic>
    </p:spTree>
    <p:extLst>
      <p:ext uri="{BB962C8B-B14F-4D97-AF65-F5344CB8AC3E}">
        <p14:creationId xmlns:p14="http://schemas.microsoft.com/office/powerpoint/2010/main" val="2776877703"/>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73654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LABOR-MARKET TRANSFORMATIONS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212687"/>
            <a:ext cx="10487692" cy="3785652"/>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Due to global competitiveness, the liquidity crisis, management scandals, and governments intervention, very little has changed within the ‘‘people game.’’ </a:t>
            </a:r>
          </a:p>
          <a:p>
            <a:r>
              <a:rPr lang="en-US" sz="2400" b="1" dirty="0">
                <a:solidFill>
                  <a:srgbClr val="FF0000"/>
                </a:solidFill>
                <a:latin typeface="Times New Roman" panose="02020603050405020304" pitchFamily="18" charset="0"/>
                <a:cs typeface="Times New Roman" panose="02020603050405020304" pitchFamily="18" charset="0"/>
              </a:rPr>
              <a:t>              What are we doing concerning Analytics and people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There has been no shift in the way we manage people during a time of fundamental renovations in organizational structures, cultures, and workforce compositions.</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One year we are worried about where we will find sufficient ‘‘talent’’  and the next we are worried about how we get rid of older workers to free up progression space for younger people. But beyond that, we still treat employees as expenses. </a:t>
            </a:r>
          </a:p>
          <a:p>
            <a:endParaRPr lang="en-US" sz="24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6251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62590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LABOR-MARKET TRANSFORMATIONS (CONT.)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071517" y="2252561"/>
            <a:ext cx="10252165" cy="2677656"/>
          </a:xfrm>
          <a:prstGeom prst="rect">
            <a:avLst/>
          </a:prstGeom>
          <a:noFill/>
        </p:spPr>
        <p:txBody>
          <a:bodyPr wrap="square" rtlCol="0">
            <a:spAutoFit/>
          </a:bodyPr>
          <a:lstStyle/>
          <a:p>
            <a:r>
              <a:rPr lang="en-US" sz="2400" b="1" dirty="0">
                <a:solidFill>
                  <a:srgbClr val="FF0000"/>
                </a:solidFill>
                <a:latin typeface="Times New Roman" panose="02020603050405020304" pitchFamily="18" charset="0"/>
                <a:cs typeface="Times New Roman" panose="02020603050405020304" pitchFamily="18" charset="0"/>
              </a:rPr>
              <a:t>What are we doing concerning Analytics and people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The latest advances in analytic tools are ignored.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HR managers claim to be too busy to change the way they operate, thereby leaving themselves continually behind the curve, adding to operating expenses and claiming that their value is immeasurable</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Generative AI tools such as ChatGPT can now automate data preparation, querying, and predictive modeling, removing the “no time to change” excuse.</a:t>
            </a:r>
          </a:p>
        </p:txBody>
      </p:sp>
    </p:spTree>
    <p:extLst>
      <p:ext uri="{BB962C8B-B14F-4D97-AF65-F5344CB8AC3E}">
        <p14:creationId xmlns:p14="http://schemas.microsoft.com/office/powerpoint/2010/main" val="39693567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WHAT IS ANALYTICS?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A8B24AF-0EDC-4D1E-95BF-89AA327A3A3F}"/>
              </a:ext>
            </a:extLst>
          </p:cNvPr>
          <p:cNvSpPr txBox="1"/>
          <p:nvPr/>
        </p:nvSpPr>
        <p:spPr>
          <a:xfrm>
            <a:off x="889000" y="2391844"/>
            <a:ext cx="10314709" cy="2246769"/>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To answer the question of what analytics actually is, we go to the meeting of art and science. The arts teach us how to look at the world. The sciences teach us how to do something. When you say analytics, people immediately think of statistics. That is incorrect. </a:t>
            </a:r>
          </a:p>
          <a:p>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642557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WHAT IS ANALYTICS? (CONT.)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A8B24AF-0EDC-4D1E-95BF-89AA327A3A3F}"/>
              </a:ext>
            </a:extLst>
          </p:cNvPr>
          <p:cNvSpPr txBox="1"/>
          <p:nvPr/>
        </p:nvSpPr>
        <p:spPr>
          <a:xfrm>
            <a:off x="889000" y="2391844"/>
            <a:ext cx="10397836" cy="3539430"/>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Analytics is a mental framework, a logical progression first and a set of statistical tools second</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Various dictionaries define analytics as the science of analysis, from the Greek word </a:t>
            </a:r>
            <a:r>
              <a:rPr lang="en-US" sz="2800" b="1" dirty="0" err="1">
                <a:solidFill>
                  <a:srgbClr val="FF0000"/>
                </a:solidFill>
                <a:latin typeface="Times New Roman" panose="02020603050405020304" pitchFamily="18" charset="0"/>
                <a:cs typeface="Times New Roman" panose="02020603050405020304" pitchFamily="18" charset="0"/>
              </a:rPr>
              <a:t>Analutika</a:t>
            </a:r>
            <a:r>
              <a:rPr lang="en-US" sz="2800" dirty="0">
                <a:latin typeface="Times New Roman" panose="02020603050405020304" pitchFamily="18" charset="0"/>
                <a:cs typeface="Times New Roman" panose="02020603050405020304" pitchFamily="18" charset="0"/>
              </a:rPr>
              <a:t>, including the principles of mathematical analysis.</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More formally, HR analytics is the process of measuring the impact of HR metrics on business performance — a discipline increasingly known as people analytics.</a:t>
            </a:r>
          </a:p>
        </p:txBody>
      </p:sp>
    </p:spTree>
    <p:extLst>
      <p:ext uri="{BB962C8B-B14F-4D97-AF65-F5344CB8AC3E}">
        <p14:creationId xmlns:p14="http://schemas.microsoft.com/office/powerpoint/2010/main" val="42531654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C663E6F-182B-4A22-8AEE-FA752387B012}"/>
              </a:ext>
            </a:extLst>
          </p:cNvPr>
          <p:cNvPicPr>
            <a:picLocks noChangeAspect="1"/>
          </p:cNvPicPr>
          <p:nvPr/>
        </p:nvPicPr>
        <p:blipFill>
          <a:blip r:embed="rId2">
            <a:clrChange>
              <a:clrFrom>
                <a:srgbClr val="FFFFFF"/>
              </a:clrFrom>
              <a:clrTo>
                <a:srgbClr val="FFFFFF">
                  <a:alpha val="0"/>
                </a:srgbClr>
              </a:clrTo>
            </a:clrChange>
            <a:duotone>
              <a:prstClr val="black"/>
              <a:schemeClr val="accent5">
                <a:tint val="45000"/>
                <a:satMod val="400000"/>
              </a:schemeClr>
            </a:duotone>
          </a:blip>
          <a:stretch>
            <a:fillRect/>
          </a:stretch>
        </p:blipFill>
        <p:spPr>
          <a:xfrm>
            <a:off x="2124972" y="742861"/>
            <a:ext cx="7139653" cy="3833994"/>
          </a:xfrm>
          <a:prstGeom prst="rect">
            <a:avLst/>
          </a:prstGeom>
        </p:spPr>
      </p:pic>
      <p:sp>
        <p:nvSpPr>
          <p:cNvPr id="7" name="TextBox 6">
            <a:extLst>
              <a:ext uri="{FF2B5EF4-FFF2-40B4-BE49-F238E27FC236}">
                <a16:creationId xmlns:a16="http://schemas.microsoft.com/office/drawing/2014/main" id="{FF1C48F6-5219-45CC-98C1-D98899B709F7}"/>
              </a:ext>
            </a:extLst>
          </p:cNvPr>
          <p:cNvSpPr txBox="1"/>
          <p:nvPr/>
        </p:nvSpPr>
        <p:spPr>
          <a:xfrm>
            <a:off x="885826" y="4973078"/>
            <a:ext cx="10995000" cy="1384995"/>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For solving organizational problems, we need a logical structure to parse out the many variables that can affect human performance. Once we have identified those variables, we can employ statistics, as necessary.</a:t>
            </a:r>
            <a:endParaRPr lang="en-CA"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481552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HCM:21</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A8B24AF-0EDC-4D1E-95BF-89AA327A3A3F}"/>
              </a:ext>
            </a:extLst>
          </p:cNvPr>
          <p:cNvSpPr txBox="1"/>
          <p:nvPr/>
        </p:nvSpPr>
        <p:spPr>
          <a:xfrm>
            <a:off x="889000" y="2391844"/>
            <a:ext cx="10541000" cy="3539430"/>
          </a:xfrm>
          <a:prstGeom prst="rect">
            <a:avLst/>
          </a:prstGeom>
          <a:noFill/>
        </p:spPr>
        <p:txBody>
          <a:bodyPr wrap="square" rtlCol="0">
            <a:spAutoFit/>
          </a:bodyPr>
          <a:lstStyle/>
          <a:p>
            <a:pPr marL="342900" indent="-3429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Human Capital Management For The Twenty-first Century HCM, or human capital management, is the framework of logic that is used to gather, organize, and interpret data, and subsequently also knowledge, for the purpose of assessing the probability of upcoming events. </a:t>
            </a:r>
          </a:p>
          <a:p>
            <a:pPr marL="342900" indent="-342900">
              <a:buFont typeface="Courier New" panose="02070309020205020404" pitchFamily="49" charset="0"/>
              <a:buChar char="o"/>
            </a:pPr>
            <a:endParaRPr lang="en-US" sz="3200" dirty="0">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64889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0" y="51964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4" name="TextBox 23"/>
          <p:cNvSpPr txBox="1"/>
          <p:nvPr/>
        </p:nvSpPr>
        <p:spPr>
          <a:xfrm>
            <a:off x="1645277" y="2354356"/>
            <a:ext cx="8417320" cy="2677656"/>
          </a:xfrm>
          <a:prstGeom prst="rect">
            <a:avLst/>
          </a:prstGeom>
          <a:noFill/>
        </p:spPr>
        <p:txBody>
          <a:bodyPr wrap="square" rtlCol="0">
            <a:spAutoFit/>
          </a:bodyPr>
          <a:lstStyle/>
          <a:p>
            <a:r>
              <a:rPr lang="en-US" sz="2800" dirty="0">
                <a:solidFill>
                  <a:srgbClr val="2D3956"/>
                </a:solidFill>
                <a:latin typeface="Times New Roman" panose="02020603050405020304" pitchFamily="18" charset="0"/>
                <a:cs typeface="Times New Roman" panose="02020603050405020304" pitchFamily="18" charset="0"/>
              </a:rPr>
              <a:t>HCM takes the gambling out of decision making. It helps you overcome a reliance on past data and obsolete experience and replace it with insights regarding the future and the tools for influencing it. This is called ‘‘Managing tomorrow, today.’</a:t>
            </a:r>
          </a:p>
          <a:p>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543D876-11B2-8F24-E3FF-C6176405119E}"/>
              </a:ext>
            </a:extLst>
          </p:cNvPr>
          <p:cNvSpPr txBox="1"/>
          <p:nvPr/>
        </p:nvSpPr>
        <p:spPr>
          <a:xfrm>
            <a:off x="1990437" y="691235"/>
            <a:ext cx="6511636"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 HCM:21</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VALUE OF INSIGHT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A8B24AF-0EDC-4D1E-95BF-89AA327A3A3F}"/>
              </a:ext>
            </a:extLst>
          </p:cNvPr>
          <p:cNvSpPr txBox="1"/>
          <p:nvPr/>
        </p:nvSpPr>
        <p:spPr>
          <a:xfrm>
            <a:off x="889000" y="2391844"/>
            <a:ext cx="10541000" cy="2677656"/>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Consider how wealthy you would be if you had accumulated a large amount of cash in August 2008, a month before the liquidity crisis slammed the global markets.</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If you had made this move at the right time, would you have been lucky or wise? Luck comes in two forms: dumb luck and true luck.</a:t>
            </a:r>
          </a:p>
          <a:p>
            <a:pPr marL="342900" indent="-342900">
              <a:buFont typeface="Courier New" panose="02070309020205020404" pitchFamily="49" charset="0"/>
              <a:buChar char="o"/>
            </a:pP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164880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VALUE OF INSIGHT (CONT.)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A8B24AF-0EDC-4D1E-95BF-89AA327A3A3F}"/>
              </a:ext>
            </a:extLst>
          </p:cNvPr>
          <p:cNvSpPr txBox="1"/>
          <p:nvPr/>
        </p:nvSpPr>
        <p:spPr>
          <a:xfrm>
            <a:off x="843586" y="2155119"/>
            <a:ext cx="10541000" cy="2677656"/>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Most organizations do not rely on dumb luck to save them from market fluctuations. They prepare by buying commodity futures to protect themselves from shortages or cost increases; they buy advertising space a year at a time to obtain volume discounts.</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But what do they do in the human capital arena to offset future surprises? In most cases, the answer is nothing. </a:t>
            </a:r>
          </a:p>
        </p:txBody>
      </p:sp>
    </p:spTree>
    <p:extLst>
      <p:ext uri="{BB962C8B-B14F-4D97-AF65-F5344CB8AC3E}">
        <p14:creationId xmlns:p14="http://schemas.microsoft.com/office/powerpoint/2010/main" val="19995755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VALUE OF INSIGHT (CONT.)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A8B24AF-0EDC-4D1E-95BF-89AA327A3A3F}"/>
              </a:ext>
            </a:extLst>
          </p:cNvPr>
          <p:cNvSpPr txBox="1"/>
          <p:nvPr/>
        </p:nvSpPr>
        <p:spPr>
          <a:xfrm>
            <a:off x="617280" y="2155119"/>
            <a:ext cx="10812720" cy="3108543"/>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Ask most staffing managers what their most cost-effective staffing strategy will be in the coming year or their most fruitful applicant sources.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Or ask the training manager what the most effective method is for bringing the salespeople up to speed on the new product line.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They could not give you an answer based on anything other than ,obsolete experience.</a:t>
            </a:r>
          </a:p>
        </p:txBody>
      </p:sp>
    </p:spTree>
    <p:extLst>
      <p:ext uri="{BB962C8B-B14F-4D97-AF65-F5344CB8AC3E}">
        <p14:creationId xmlns:p14="http://schemas.microsoft.com/office/powerpoint/2010/main" val="35701653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VALUE OF INSIGHT (CONT.)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A8B24AF-0EDC-4D1E-95BF-89AA327A3A3F}"/>
              </a:ext>
            </a:extLst>
          </p:cNvPr>
          <p:cNvSpPr txBox="1"/>
          <p:nvPr/>
        </p:nvSpPr>
        <p:spPr>
          <a:xfrm>
            <a:off x="889000" y="2605240"/>
            <a:ext cx="10541000" cy="2893100"/>
          </a:xfrm>
          <a:prstGeom prst="rect">
            <a:avLst/>
          </a:prstGeom>
          <a:noFill/>
        </p:spPr>
        <p:txBody>
          <a:bodyPr wrap="square" rtlCol="0">
            <a:spAutoFit/>
          </a:bodyPr>
          <a:lstStyle/>
          <a:p>
            <a:pPr marL="342900" indent="-342900">
              <a:buFont typeface="Courier New" panose="02070309020205020404" pitchFamily="49" charset="0"/>
              <a:buChar char="o"/>
            </a:pPr>
            <a:r>
              <a:rPr lang="en-US" sz="2600" dirty="0">
                <a:latin typeface="Times New Roman" panose="02020603050405020304" pitchFamily="18" charset="0"/>
                <a:cs typeface="Times New Roman" panose="02020603050405020304" pitchFamily="18" charset="0"/>
              </a:rPr>
              <a:t>The chief administrative officer of a major bank said that he spends over $250 million annually on training and yet had no idea if it was effective. </a:t>
            </a:r>
          </a:p>
          <a:p>
            <a:pPr marL="342900" indent="-342900">
              <a:buFont typeface="Courier New" panose="02070309020205020404" pitchFamily="49" charset="0"/>
              <a:buChar char="o"/>
            </a:pPr>
            <a:r>
              <a:rPr lang="en-US" sz="2600" dirty="0">
                <a:latin typeface="Times New Roman" panose="02020603050405020304" pitchFamily="18" charset="0"/>
                <a:cs typeface="Times New Roman" panose="02020603050405020304" pitchFamily="18" charset="0"/>
              </a:rPr>
              <a:t>The human resources’ function applies a chaotic approach to service delivery. </a:t>
            </a:r>
          </a:p>
          <a:p>
            <a:pPr marL="342900" indent="-342900">
              <a:buFont typeface="Courier New" panose="02070309020205020404" pitchFamily="49" charset="0"/>
              <a:buChar char="o"/>
            </a:pPr>
            <a:r>
              <a:rPr lang="en-US" sz="2600" dirty="0">
                <a:latin typeface="Times New Roman" panose="02020603050405020304" pitchFamily="18" charset="0"/>
                <a:cs typeface="Times New Roman" panose="02020603050405020304" pitchFamily="18" charset="0"/>
              </a:rPr>
              <a:t>It does not have a management model or operating system with predictive capability—that is, until now.</a:t>
            </a:r>
          </a:p>
          <a:p>
            <a:pPr algn="ctr"/>
            <a:endParaRPr lang="en-US" sz="2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39868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HCM:21 MODEL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A8B24AF-0EDC-4D1E-95BF-89AA327A3A3F}"/>
              </a:ext>
            </a:extLst>
          </p:cNvPr>
          <p:cNvSpPr txBox="1"/>
          <p:nvPr/>
        </p:nvSpPr>
        <p:spPr>
          <a:xfrm>
            <a:off x="2249001" y="1574973"/>
            <a:ext cx="9942999" cy="523220"/>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Specifically, the HCM:21 system consists of four phases:</a:t>
            </a:r>
          </a:p>
        </p:txBody>
      </p:sp>
      <p:graphicFrame>
        <p:nvGraphicFramePr>
          <p:cNvPr id="7" name="Diagram 6">
            <a:extLst>
              <a:ext uri="{FF2B5EF4-FFF2-40B4-BE49-F238E27FC236}">
                <a16:creationId xmlns:a16="http://schemas.microsoft.com/office/drawing/2014/main" id="{0BC169C2-99DB-49B7-8754-A72E5316561D}"/>
              </a:ext>
            </a:extLst>
          </p:cNvPr>
          <p:cNvGraphicFramePr/>
          <p:nvPr>
            <p:extLst>
              <p:ext uri="{D42A27DB-BD31-4B8C-83A1-F6EECF244321}">
                <p14:modId xmlns:p14="http://schemas.microsoft.com/office/powerpoint/2010/main" val="4153656304"/>
              </p:ext>
            </p:extLst>
          </p:nvPr>
        </p:nvGraphicFramePr>
        <p:xfrm>
          <a:off x="3021232" y="2181866"/>
          <a:ext cx="6149536" cy="39380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2" name="TextBox 11">
            <a:extLst>
              <a:ext uri="{FF2B5EF4-FFF2-40B4-BE49-F238E27FC236}">
                <a16:creationId xmlns:a16="http://schemas.microsoft.com/office/drawing/2014/main" id="{03F88D87-5369-255B-FB14-047A64B3F9E0}"/>
              </a:ext>
            </a:extLst>
          </p:cNvPr>
          <p:cNvSpPr txBox="1"/>
          <p:nvPr/>
        </p:nvSpPr>
        <p:spPr>
          <a:xfrm>
            <a:off x="5803976" y="6334323"/>
            <a:ext cx="1327121" cy="307777"/>
          </a:xfrm>
          <a:prstGeom prst="rect">
            <a:avLst/>
          </a:prstGeom>
          <a:noFill/>
        </p:spPr>
        <p:txBody>
          <a:bodyPr wrap="square" rtlCol="0">
            <a:spAutoFit/>
          </a:bodyPr>
          <a:lstStyle/>
          <a:p>
            <a:r>
              <a:rPr lang="en-US" sz="1400" b="1" dirty="0">
                <a:latin typeface="Times New Roman" panose="02020603050405020304" pitchFamily="18" charset="0"/>
                <a:cs typeface="Times New Roman" panose="02020603050405020304" pitchFamily="18" charset="0"/>
              </a:rPr>
              <a:t>Figure 1.2</a:t>
            </a:r>
          </a:p>
        </p:txBody>
      </p:sp>
    </p:spTree>
    <p:extLst>
      <p:ext uri="{BB962C8B-B14F-4D97-AF65-F5344CB8AC3E}">
        <p14:creationId xmlns:p14="http://schemas.microsoft.com/office/powerpoint/2010/main" val="36605430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SCANNING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A8B24AF-0EDC-4D1E-95BF-89AA327A3A3F}"/>
              </a:ext>
            </a:extLst>
          </p:cNvPr>
          <p:cNvSpPr txBox="1"/>
          <p:nvPr/>
        </p:nvSpPr>
        <p:spPr>
          <a:xfrm>
            <a:off x="843586" y="2155119"/>
            <a:ext cx="10541000" cy="3539430"/>
          </a:xfrm>
          <a:prstGeom prst="rect">
            <a:avLst/>
          </a:prstGeom>
          <a:noFill/>
        </p:spPr>
        <p:txBody>
          <a:bodyPr wrap="square" rtlCol="0">
            <a:spAutoFit/>
          </a:bodyPr>
          <a:lstStyle/>
          <a:p>
            <a:pPr marL="342900" indent="-342900">
              <a:buFont typeface="Courier New" panose="02070309020205020404" pitchFamily="49" charset="0"/>
              <a:buChar char="o"/>
            </a:pPr>
            <a:r>
              <a:rPr lang="en-US" sz="3200" b="1" i="1" dirty="0">
                <a:latin typeface="Times New Roman" panose="02020603050405020304" pitchFamily="18" charset="0"/>
                <a:cs typeface="Times New Roman" panose="02020603050405020304" pitchFamily="18" charset="0"/>
              </a:rPr>
              <a:t>Scanning.</a:t>
            </a:r>
            <a:r>
              <a:rPr lang="en-US" sz="3200" dirty="0">
                <a:latin typeface="Times New Roman" panose="02020603050405020304" pitchFamily="18" charset="0"/>
                <a:cs typeface="Times New Roman" panose="02020603050405020304" pitchFamily="18" charset="0"/>
              </a:rPr>
              <a:t> All the external market forces and internal organizational factors are listed in terms of how they might affect the organization’s human, structural, and relational capital.</a:t>
            </a:r>
          </a:p>
          <a:p>
            <a:pPr marL="342900" indent="-3429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 Additionally, the interdependencies and interactions across these three forms of capital are recognized and accounted for. This is the critical, often ignored, point.</a:t>
            </a:r>
          </a:p>
        </p:txBody>
      </p:sp>
    </p:spTree>
    <p:extLst>
      <p:ext uri="{BB962C8B-B14F-4D97-AF65-F5344CB8AC3E}">
        <p14:creationId xmlns:p14="http://schemas.microsoft.com/office/powerpoint/2010/main" val="18539158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PLANNING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A8B24AF-0EDC-4D1E-95BF-89AA327A3A3F}"/>
              </a:ext>
            </a:extLst>
          </p:cNvPr>
          <p:cNvSpPr txBox="1"/>
          <p:nvPr/>
        </p:nvSpPr>
        <p:spPr>
          <a:xfrm>
            <a:off x="843586" y="2155119"/>
            <a:ext cx="10541000" cy="3539430"/>
          </a:xfrm>
          <a:prstGeom prst="rect">
            <a:avLst/>
          </a:prstGeom>
          <a:noFill/>
        </p:spPr>
        <p:txBody>
          <a:bodyPr wrap="square" rtlCol="0">
            <a:spAutoFit/>
          </a:bodyPr>
          <a:lstStyle/>
          <a:p>
            <a:pPr marL="342900" indent="-342900">
              <a:buFont typeface="Courier New" panose="02070309020205020404" pitchFamily="49" charset="0"/>
              <a:buChar char="o"/>
            </a:pPr>
            <a:r>
              <a:rPr lang="en-US" sz="3200" b="1" i="1" dirty="0">
                <a:latin typeface="Times New Roman" panose="02020603050405020304" pitchFamily="18" charset="0"/>
                <a:cs typeface="Times New Roman" panose="02020603050405020304" pitchFamily="18" charset="0"/>
              </a:rPr>
              <a:t>Planning. </a:t>
            </a:r>
            <a:r>
              <a:rPr lang="en-US" sz="3200" dirty="0">
                <a:latin typeface="Times New Roman" panose="02020603050405020304" pitchFamily="18" charset="0"/>
                <a:cs typeface="Times New Roman" panose="02020603050405020304" pitchFamily="18" charset="0"/>
              </a:rPr>
              <a:t>Workforce planning is reconstituted as capability</a:t>
            </a:r>
          </a:p>
          <a:p>
            <a:r>
              <a:rPr lang="en-US" sz="3200" dirty="0">
                <a:latin typeface="Times New Roman" panose="02020603050405020304" pitchFamily="18" charset="0"/>
                <a:cs typeface="Times New Roman" panose="02020603050405020304" pitchFamily="18" charset="0"/>
              </a:rPr>
              <a:t>development.</a:t>
            </a:r>
          </a:p>
          <a:p>
            <a:pPr marL="457200" indent="-4572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 The industrial-era, gap-analysis, structure-focused model is replaced with an agile system focused on building sustainable human capability rather than filling positions.</a:t>
            </a:r>
          </a:p>
          <a:p>
            <a:pPr marL="457200" indent="-4572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In fact, many of those older positions will be restructured or eliminated.</a:t>
            </a:r>
          </a:p>
        </p:txBody>
      </p:sp>
    </p:spTree>
    <p:extLst>
      <p:ext uri="{BB962C8B-B14F-4D97-AF65-F5344CB8AC3E}">
        <p14:creationId xmlns:p14="http://schemas.microsoft.com/office/powerpoint/2010/main" val="14202773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PRODUCING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A8B24AF-0EDC-4D1E-95BF-89AA327A3A3F}"/>
              </a:ext>
            </a:extLst>
          </p:cNvPr>
          <p:cNvSpPr txBox="1"/>
          <p:nvPr/>
        </p:nvSpPr>
        <p:spPr>
          <a:xfrm>
            <a:off x="843586" y="2155119"/>
            <a:ext cx="10541000" cy="2554545"/>
          </a:xfrm>
          <a:prstGeom prst="rect">
            <a:avLst/>
          </a:prstGeom>
          <a:noFill/>
        </p:spPr>
        <p:txBody>
          <a:bodyPr wrap="square" rtlCol="0">
            <a:spAutoFit/>
          </a:bodyPr>
          <a:lstStyle/>
          <a:p>
            <a:pPr marL="342900" indent="-342900">
              <a:buFont typeface="Courier New" panose="02070309020205020404" pitchFamily="49" charset="0"/>
              <a:buChar char="o"/>
            </a:pPr>
            <a:r>
              <a:rPr lang="en-US" sz="3200" b="1" i="1" dirty="0">
                <a:latin typeface="Times New Roman" panose="02020603050405020304" pitchFamily="18" charset="0"/>
                <a:cs typeface="Times New Roman" panose="02020603050405020304" pitchFamily="18" charset="0"/>
              </a:rPr>
              <a:t>Producing</a:t>
            </a:r>
            <a:r>
              <a:rPr lang="en-US" sz="3200" dirty="0">
                <a:latin typeface="Times New Roman" panose="02020603050405020304" pitchFamily="18" charset="0"/>
                <a:cs typeface="Times New Roman" panose="02020603050405020304" pitchFamily="18" charset="0"/>
              </a:rPr>
              <a:t>. Human resources services are studied as processes with inputs, throughputs, and outputs. </a:t>
            </a:r>
          </a:p>
          <a:p>
            <a:pPr marL="342900" indent="-3429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Statistical analysis is applied to uncover the most cost-effective combination of inputs and throughputs to drive desired outputs.</a:t>
            </a:r>
          </a:p>
        </p:txBody>
      </p:sp>
    </p:spTree>
    <p:extLst>
      <p:ext uri="{BB962C8B-B14F-4D97-AF65-F5344CB8AC3E}">
        <p14:creationId xmlns:p14="http://schemas.microsoft.com/office/powerpoint/2010/main" val="35993907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PREDICTING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A8B24AF-0EDC-4D1E-95BF-89AA327A3A3F}"/>
              </a:ext>
            </a:extLst>
          </p:cNvPr>
          <p:cNvSpPr txBox="1"/>
          <p:nvPr/>
        </p:nvSpPr>
        <p:spPr>
          <a:xfrm>
            <a:off x="843586" y="2155119"/>
            <a:ext cx="10541000" cy="2062103"/>
          </a:xfrm>
          <a:prstGeom prst="rect">
            <a:avLst/>
          </a:prstGeom>
          <a:noFill/>
        </p:spPr>
        <p:txBody>
          <a:bodyPr wrap="square" rtlCol="0">
            <a:spAutoFit/>
          </a:bodyPr>
          <a:lstStyle/>
          <a:p>
            <a:pPr marL="342900" indent="-342900">
              <a:buFont typeface="Courier New" panose="02070309020205020404" pitchFamily="49" charset="0"/>
              <a:buChar char="o"/>
            </a:pPr>
            <a:r>
              <a:rPr lang="en-US" sz="3200" b="1" i="1" dirty="0">
                <a:latin typeface="Times New Roman" panose="02020603050405020304" pitchFamily="18" charset="0"/>
                <a:cs typeface="Times New Roman" panose="02020603050405020304" pitchFamily="18" charset="0"/>
              </a:rPr>
              <a:t>Predicting</a:t>
            </a:r>
            <a:r>
              <a:rPr lang="en-US" sz="3200" dirty="0">
                <a:latin typeface="Times New Roman" panose="02020603050405020304" pitchFamily="18" charset="0"/>
                <a:cs typeface="Times New Roman" panose="02020603050405020304" pitchFamily="18" charset="0"/>
              </a:rPr>
              <a:t>. A three-point measurement system is designed to include strategic, operational, and leading indicators. </a:t>
            </a:r>
          </a:p>
          <a:p>
            <a:pPr marL="342900" indent="-3429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The causal and correlational aspects of the three points are used to tell a comprehensive story.</a:t>
            </a:r>
          </a:p>
        </p:txBody>
      </p:sp>
    </p:spTree>
    <p:extLst>
      <p:ext uri="{BB962C8B-B14F-4D97-AF65-F5344CB8AC3E}">
        <p14:creationId xmlns:p14="http://schemas.microsoft.com/office/powerpoint/2010/main" val="41430761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HCM:21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509836"/>
            <a:ext cx="10541000" cy="2246769"/>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In summary, HCM:21 is a model and a methodology for managing human capital, talent, or simply people.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It is distinct and disruptive in that ‘‘people management’’ has always been a loosely connected, out of synch batch of processes for hiring, paying, training, and sustaining talent.</a:t>
            </a:r>
          </a:p>
        </p:txBody>
      </p:sp>
    </p:spTree>
    <p:extLst>
      <p:ext uri="{BB962C8B-B14F-4D97-AF65-F5344CB8AC3E}">
        <p14:creationId xmlns:p14="http://schemas.microsoft.com/office/powerpoint/2010/main" val="33434947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HCM:21 Cont.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A8B24AF-0EDC-4D1E-95BF-89AA327A3A3F}"/>
              </a:ext>
            </a:extLst>
          </p:cNvPr>
          <p:cNvSpPr txBox="1"/>
          <p:nvPr/>
        </p:nvSpPr>
        <p:spPr>
          <a:xfrm>
            <a:off x="855916" y="2510969"/>
            <a:ext cx="10541000" cy="2246769"/>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This is why people claim to ‘‘hate’’ HR. As a result, the function is being dismantled through outsourcing and parceling out to finance and operations.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 time clearly is now for HR professionals to face these realities and adopt a future-focused, integrated management model</a:t>
            </a:r>
          </a:p>
        </p:txBody>
      </p:sp>
    </p:spTree>
    <p:extLst>
      <p:ext uri="{BB962C8B-B14F-4D97-AF65-F5344CB8AC3E}">
        <p14:creationId xmlns:p14="http://schemas.microsoft.com/office/powerpoint/2010/main" val="9615013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96788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LANGUAGE OF METRICS AND ANALYTICS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A8B24AF-0EDC-4D1E-95BF-89AA327A3A3F}"/>
              </a:ext>
            </a:extLst>
          </p:cNvPr>
          <p:cNvSpPr txBox="1"/>
          <p:nvPr/>
        </p:nvSpPr>
        <p:spPr>
          <a:xfrm>
            <a:off x="800100" y="2171699"/>
            <a:ext cx="10584486" cy="3539430"/>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If HR professionals truly want to be part of the business, metrics—and especially predictive analytics—will open the door to that citizenship.</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Metrics are the language of organizational management.</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Human resources analytics is a communications tool, first and foremost.</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It brings together data from disparate sources, such as surveys and operations of different units or levels, to paint a cohesive, actionable picture of current conditions and likely futures</a:t>
            </a:r>
          </a:p>
        </p:txBody>
      </p:sp>
    </p:spTree>
    <p:extLst>
      <p:ext uri="{BB962C8B-B14F-4D97-AF65-F5344CB8AC3E}">
        <p14:creationId xmlns:p14="http://schemas.microsoft.com/office/powerpoint/2010/main" val="247754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57E72F23-4CC5-4612-BC49-BA781011F616}"/>
              </a:ext>
            </a:extLst>
          </p:cNvPr>
          <p:cNvPicPr>
            <a:picLocks noChangeAspect="1"/>
          </p:cNvPicPr>
          <p:nvPr/>
        </p:nvPicPr>
        <p:blipFill>
          <a:blip r:embed="rId2">
            <a:clrChange>
              <a:clrFrom>
                <a:srgbClr val="FFFFFF"/>
              </a:clrFrom>
              <a:clrTo>
                <a:srgbClr val="FFFFFF">
                  <a:alpha val="0"/>
                </a:srgbClr>
              </a:clrTo>
            </a:clrChange>
          </a:blip>
          <a:srcRect l="-1141" t="12915" r="6430" b="210"/>
          <a:stretch>
            <a:fillRect/>
          </a:stretch>
        </p:blipFill>
        <p:spPr>
          <a:xfrm>
            <a:off x="466261" y="1542473"/>
            <a:ext cx="9970830" cy="4629727"/>
          </a:xfrm>
          <a:prstGeom prst="rect">
            <a:avLst/>
          </a:prstGeom>
        </p:spPr>
      </p:pic>
      <p:sp>
        <p:nvSpPr>
          <p:cNvPr id="5" name="TextBox 4">
            <a:extLst>
              <a:ext uri="{FF2B5EF4-FFF2-40B4-BE49-F238E27FC236}">
                <a16:creationId xmlns:a16="http://schemas.microsoft.com/office/drawing/2014/main" id="{413E4EBF-1390-7006-0360-24D4C2591987}"/>
              </a:ext>
            </a:extLst>
          </p:cNvPr>
          <p:cNvSpPr txBox="1"/>
          <p:nvPr/>
        </p:nvSpPr>
        <p:spPr>
          <a:xfrm>
            <a:off x="5546821" y="5878611"/>
            <a:ext cx="1327121" cy="307777"/>
          </a:xfrm>
          <a:prstGeom prst="rect">
            <a:avLst/>
          </a:prstGeom>
          <a:noFill/>
        </p:spPr>
        <p:txBody>
          <a:bodyPr wrap="square" rtlCol="0">
            <a:spAutoFit/>
          </a:bodyPr>
          <a:lstStyle/>
          <a:p>
            <a:r>
              <a:rPr lang="en-US" sz="1400" b="1" dirty="0">
                <a:latin typeface="Times New Roman" panose="02020603050405020304" pitchFamily="18" charset="0"/>
                <a:cs typeface="Times New Roman" panose="02020603050405020304" pitchFamily="18" charset="0"/>
              </a:rPr>
              <a:t>Figure 1.3</a:t>
            </a:r>
          </a:p>
        </p:txBody>
      </p:sp>
      <p:sp>
        <p:nvSpPr>
          <p:cNvPr id="9" name="TextBox 8">
            <a:extLst>
              <a:ext uri="{FF2B5EF4-FFF2-40B4-BE49-F238E27FC236}">
                <a16:creationId xmlns:a16="http://schemas.microsoft.com/office/drawing/2014/main" id="{790E0A8D-7E42-A373-B529-163BF744959C}"/>
              </a:ext>
            </a:extLst>
          </p:cNvPr>
          <p:cNvSpPr txBox="1"/>
          <p:nvPr/>
        </p:nvSpPr>
        <p:spPr>
          <a:xfrm>
            <a:off x="2513150" y="1019069"/>
            <a:ext cx="67047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Evolution of Human Capital Metrics</a:t>
            </a:r>
          </a:p>
        </p:txBody>
      </p:sp>
    </p:spTree>
    <p:extLst>
      <p:ext uri="{BB962C8B-B14F-4D97-AF65-F5344CB8AC3E}">
        <p14:creationId xmlns:p14="http://schemas.microsoft.com/office/powerpoint/2010/main" val="20350914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FIRST STEPS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A8B24AF-0EDC-4D1E-95BF-89AA327A3A3F}"/>
              </a:ext>
            </a:extLst>
          </p:cNvPr>
          <p:cNvSpPr txBox="1"/>
          <p:nvPr/>
        </p:nvSpPr>
        <p:spPr>
          <a:xfrm>
            <a:off x="825500" y="2341785"/>
            <a:ext cx="10541000" cy="2677656"/>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There are </a:t>
            </a:r>
            <a:r>
              <a:rPr lang="en-US" sz="2800" b="1" dirty="0">
                <a:solidFill>
                  <a:srgbClr val="C00000"/>
                </a:solidFill>
                <a:latin typeface="Times New Roman" panose="02020603050405020304" pitchFamily="18" charset="0"/>
                <a:cs typeface="Times New Roman" panose="02020603050405020304" pitchFamily="18" charset="0"/>
              </a:rPr>
              <a:t>five</a:t>
            </a:r>
            <a:r>
              <a:rPr lang="en-US" sz="2800" dirty="0">
                <a:latin typeface="Times New Roman" panose="02020603050405020304" pitchFamily="18" charset="0"/>
                <a:cs typeface="Times New Roman" panose="02020603050405020304" pitchFamily="18" charset="0"/>
              </a:rPr>
              <a:t> ways to measure anything in business. They are </a:t>
            </a:r>
            <a:r>
              <a:rPr lang="en-US" sz="2800" b="1" i="1" dirty="0">
                <a:solidFill>
                  <a:srgbClr val="0070C0"/>
                </a:solidFill>
                <a:latin typeface="Times New Roman" panose="02020603050405020304" pitchFamily="18" charset="0"/>
                <a:cs typeface="Times New Roman" panose="02020603050405020304" pitchFamily="18" charset="0"/>
              </a:rPr>
              <a:t>cost, time, quantity, quality, and human reaction.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 central question is: </a:t>
            </a:r>
            <a:r>
              <a:rPr lang="en-US" sz="2800" b="1" dirty="0">
                <a:solidFill>
                  <a:srgbClr val="C00000"/>
                </a:solidFill>
                <a:latin typeface="Times New Roman" panose="02020603050405020304" pitchFamily="18" charset="0"/>
                <a:cs typeface="Times New Roman" panose="02020603050405020304" pitchFamily="18" charset="0"/>
              </a:rPr>
              <a:t>Which is most important to track?</a:t>
            </a:r>
            <a:r>
              <a:rPr lang="en-US" sz="2800" b="1" dirty="0">
                <a:latin typeface="Times New Roman" panose="02020603050405020304" pitchFamily="18" charset="0"/>
                <a:cs typeface="Times New Roman" panose="02020603050405020304" pitchFamily="18" charset="0"/>
              </a:rPr>
              <a:t>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 answer is: It depends.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If we accept that measurement is an activity and activity is expense, it follows that we don’t want to waste our time on metrics of little value. </a:t>
            </a:r>
          </a:p>
        </p:txBody>
      </p:sp>
    </p:spTree>
    <p:extLst>
      <p:ext uri="{BB962C8B-B14F-4D97-AF65-F5344CB8AC3E}">
        <p14:creationId xmlns:p14="http://schemas.microsoft.com/office/powerpoint/2010/main" val="26771596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FIVE STEPS OF ANALYTICS: </a:t>
            </a:r>
            <a:r>
              <a:rPr lang="en-US" sz="2800" b="1" dirty="0">
                <a:solidFill>
                  <a:srgbClr val="FF0000"/>
                </a:solidFill>
                <a:latin typeface="Times New Roman" panose="02020603050405020304" pitchFamily="18" charset="0"/>
                <a:cs typeface="Times New Roman" panose="02020603050405020304" pitchFamily="18" charset="0"/>
              </a:rPr>
              <a:t>Step 1</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A8B24AF-0EDC-4D1E-95BF-89AA327A3A3F}"/>
              </a:ext>
            </a:extLst>
          </p:cNvPr>
          <p:cNvSpPr txBox="1"/>
          <p:nvPr/>
        </p:nvSpPr>
        <p:spPr>
          <a:xfrm>
            <a:off x="843586" y="2155119"/>
            <a:ext cx="10541000" cy="3539430"/>
          </a:xfrm>
          <a:prstGeom prst="rect">
            <a:avLst/>
          </a:prstGeom>
          <a:noFill/>
        </p:spPr>
        <p:txBody>
          <a:bodyPr wrap="square" rtlCol="0">
            <a:spAutoFit/>
          </a:bodyPr>
          <a:lstStyle/>
          <a:p>
            <a:pPr marL="342900" indent="-342900">
              <a:buFont typeface="Courier New" panose="02070309020205020404" pitchFamily="49" charset="0"/>
              <a:buChar char="o"/>
            </a:pPr>
            <a:r>
              <a:rPr lang="en-US" sz="2800" b="1" dirty="0">
                <a:latin typeface="Times New Roman" panose="02020603050405020304" pitchFamily="18" charset="0"/>
                <a:cs typeface="Times New Roman" panose="02020603050405020304" pitchFamily="18" charset="0"/>
              </a:rPr>
              <a:t>Step 1</a:t>
            </a:r>
            <a:r>
              <a:rPr lang="en-US" sz="2800" dirty="0">
                <a:latin typeface="Times New Roman" panose="02020603050405020304" pitchFamily="18" charset="0"/>
                <a:cs typeface="Times New Roman" panose="02020603050405020304" pitchFamily="18" charset="0"/>
              </a:rPr>
              <a:t>: </a:t>
            </a:r>
            <a:r>
              <a:rPr lang="en-US" sz="2800" b="1" dirty="0">
                <a:solidFill>
                  <a:srgbClr val="FF0000"/>
                </a:solidFill>
                <a:latin typeface="Times New Roman" panose="02020603050405020304" pitchFamily="18" charset="0"/>
                <a:cs typeface="Times New Roman" panose="02020603050405020304" pitchFamily="18" charset="0"/>
              </a:rPr>
              <a:t>Recording</a:t>
            </a:r>
            <a:r>
              <a:rPr lang="en-US" sz="2800" dirty="0">
                <a:latin typeface="Times New Roman" panose="02020603050405020304" pitchFamily="18" charset="0"/>
                <a:cs typeface="Times New Roman" panose="02020603050405020304" pitchFamily="18" charset="0"/>
              </a:rPr>
              <a:t> our work (i.e., </a:t>
            </a:r>
            <a:r>
              <a:rPr lang="en-US" sz="2800" i="1" dirty="0">
                <a:latin typeface="Times New Roman" panose="02020603050405020304" pitchFamily="18" charset="0"/>
                <a:cs typeface="Times New Roman" panose="02020603050405020304" pitchFamily="18" charset="0"/>
              </a:rPr>
              <a:t>hiring, paying, training, supporting,</a:t>
            </a:r>
          </a:p>
          <a:p>
            <a:r>
              <a:rPr lang="en-US" sz="2800" i="1" dirty="0">
                <a:latin typeface="Times New Roman" panose="02020603050405020304" pitchFamily="18" charset="0"/>
                <a:cs typeface="Times New Roman" panose="02020603050405020304" pitchFamily="18" charset="0"/>
              </a:rPr>
              <a:t>and retaining).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If we learn through measurement how efficient our processes are, we can improve them, thus creating value for the organization indirectly by </a:t>
            </a:r>
            <a:r>
              <a:rPr lang="en-US" sz="2800" dirty="0">
                <a:solidFill>
                  <a:srgbClr val="FF0000"/>
                </a:solidFill>
                <a:latin typeface="Times New Roman" panose="02020603050405020304" pitchFamily="18" charset="0"/>
                <a:cs typeface="Times New Roman" panose="02020603050405020304" pitchFamily="18" charset="0"/>
              </a:rPr>
              <a:t>saving money or time</a:t>
            </a:r>
            <a:r>
              <a:rPr lang="en-US" sz="2800" dirty="0">
                <a:latin typeface="Times New Roman" panose="02020603050405020304" pitchFamily="18" charset="0"/>
                <a:cs typeface="Times New Roman" panose="02020603050405020304" pitchFamily="18" charset="0"/>
              </a:rPr>
              <a:t>, or by </a:t>
            </a:r>
            <a:r>
              <a:rPr lang="en-US" sz="2800" dirty="0">
                <a:solidFill>
                  <a:srgbClr val="FF0000"/>
                </a:solidFill>
                <a:latin typeface="Times New Roman" panose="02020603050405020304" pitchFamily="18" charset="0"/>
                <a:cs typeface="Times New Roman" panose="02020603050405020304" pitchFamily="18" charset="0"/>
              </a:rPr>
              <a:t>increasing the ratio of output to input</a:t>
            </a:r>
            <a:r>
              <a:rPr lang="en-US" sz="2800" dirty="0">
                <a:latin typeface="Times New Roman" panose="02020603050405020304" pitchFamily="18" charset="0"/>
                <a:cs typeface="Times New Roman" panose="02020603050405020304" pitchFamily="18" charset="0"/>
              </a:rPr>
              <a:t>, or by </a:t>
            </a:r>
            <a:r>
              <a:rPr lang="en-US" sz="2800" dirty="0">
                <a:solidFill>
                  <a:srgbClr val="FF0000"/>
                </a:solidFill>
                <a:latin typeface="Times New Roman" panose="02020603050405020304" pitchFamily="18" charset="0"/>
                <a:cs typeface="Times New Roman" panose="02020603050405020304" pitchFamily="18" charset="0"/>
              </a:rPr>
              <a:t>making an employee </a:t>
            </a:r>
            <a:r>
              <a:rPr lang="en-US" sz="2800" dirty="0">
                <a:latin typeface="Times New Roman" panose="02020603050405020304" pitchFamily="18" charset="0"/>
                <a:cs typeface="Times New Roman" panose="02020603050405020304" pitchFamily="18" charset="0"/>
              </a:rPr>
              <a:t>or </a:t>
            </a:r>
            <a:r>
              <a:rPr lang="en-US" sz="2800" dirty="0">
                <a:solidFill>
                  <a:srgbClr val="FF0000"/>
                </a:solidFill>
                <a:latin typeface="Times New Roman" panose="02020603050405020304" pitchFamily="18" charset="0"/>
                <a:cs typeface="Times New Roman" panose="02020603050405020304" pitchFamily="18" charset="0"/>
              </a:rPr>
              <a:t>customer happier </a:t>
            </a:r>
            <a:r>
              <a:rPr lang="en-US" sz="2800" dirty="0">
                <a:latin typeface="Times New Roman" panose="02020603050405020304" pitchFamily="18" charset="0"/>
                <a:cs typeface="Times New Roman" panose="02020603050405020304" pitchFamily="18" charset="0"/>
              </a:rPr>
              <a:t>as the result of a </a:t>
            </a:r>
            <a:r>
              <a:rPr lang="en-US" sz="2800" dirty="0">
                <a:solidFill>
                  <a:srgbClr val="FF0000"/>
                </a:solidFill>
                <a:latin typeface="Times New Roman" panose="02020603050405020304" pitchFamily="18" charset="0"/>
                <a:cs typeface="Times New Roman" panose="02020603050405020304" pitchFamily="18" charset="0"/>
              </a:rPr>
              <a:t>less disturbing process </a:t>
            </a:r>
            <a:r>
              <a:rPr lang="en-US" sz="2800" dirty="0">
                <a:latin typeface="Times New Roman" panose="02020603050405020304" pitchFamily="18" charset="0"/>
                <a:cs typeface="Times New Roman" panose="02020603050405020304" pitchFamily="18" charset="0"/>
              </a:rPr>
              <a:t>or a </a:t>
            </a:r>
            <a:r>
              <a:rPr lang="en-US" sz="2800" dirty="0">
                <a:solidFill>
                  <a:srgbClr val="FF0000"/>
                </a:solidFill>
                <a:latin typeface="Times New Roman" panose="02020603050405020304" pitchFamily="18" charset="0"/>
                <a:cs typeface="Times New Roman" panose="02020603050405020304" pitchFamily="18" charset="0"/>
              </a:rPr>
              <a:t>better result.</a:t>
            </a:r>
          </a:p>
        </p:txBody>
      </p:sp>
    </p:spTree>
    <p:extLst>
      <p:ext uri="{BB962C8B-B14F-4D97-AF65-F5344CB8AC3E}">
        <p14:creationId xmlns:p14="http://schemas.microsoft.com/office/powerpoint/2010/main" val="69561532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FIVE STEPS OF ANALYTICS: </a:t>
            </a:r>
            <a:r>
              <a:rPr lang="en-US" sz="2800" b="1" dirty="0">
                <a:solidFill>
                  <a:srgbClr val="FF0000"/>
                </a:solidFill>
                <a:latin typeface="Times New Roman" panose="02020603050405020304" pitchFamily="18" charset="0"/>
                <a:cs typeface="Times New Roman" panose="02020603050405020304" pitchFamily="18" charset="0"/>
              </a:rPr>
              <a:t>Step 2</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A8B24AF-0EDC-4D1E-95BF-89AA327A3A3F}"/>
              </a:ext>
            </a:extLst>
          </p:cNvPr>
          <p:cNvSpPr txBox="1"/>
          <p:nvPr/>
        </p:nvSpPr>
        <p:spPr>
          <a:xfrm>
            <a:off x="843586" y="2155119"/>
            <a:ext cx="10541000" cy="3108543"/>
          </a:xfrm>
          <a:prstGeom prst="rect">
            <a:avLst/>
          </a:prstGeom>
          <a:noFill/>
        </p:spPr>
        <p:txBody>
          <a:bodyPr wrap="square" rtlCol="0">
            <a:spAutoFit/>
          </a:bodyPr>
          <a:lstStyle/>
          <a:p>
            <a:pPr marL="342900" indent="-342900">
              <a:buFont typeface="Courier New" panose="02070309020205020404" pitchFamily="49" charset="0"/>
              <a:buChar char="o"/>
            </a:pPr>
            <a:r>
              <a:rPr lang="en-US" sz="2800" b="1" dirty="0">
                <a:latin typeface="Times New Roman" panose="02020603050405020304" pitchFamily="18" charset="0"/>
                <a:cs typeface="Times New Roman" panose="02020603050405020304" pitchFamily="18" charset="0"/>
              </a:rPr>
              <a:t>Step 2: </a:t>
            </a:r>
            <a:r>
              <a:rPr lang="en-US" sz="2800" b="1" dirty="0">
                <a:solidFill>
                  <a:srgbClr val="FF0000"/>
                </a:solidFill>
                <a:latin typeface="Times New Roman" panose="02020603050405020304" pitchFamily="18" charset="0"/>
                <a:cs typeface="Times New Roman" panose="02020603050405020304" pitchFamily="18" charset="0"/>
              </a:rPr>
              <a:t>Relating</a:t>
            </a:r>
            <a:r>
              <a:rPr lang="en-US" sz="2800" dirty="0">
                <a:latin typeface="Times New Roman" panose="02020603050405020304" pitchFamily="18" charset="0"/>
                <a:cs typeface="Times New Roman" panose="02020603050405020304" pitchFamily="18" charset="0"/>
              </a:rPr>
              <a:t> to our organization’s goals (i.e., quality, innovation, productivity, service [QIPS]).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QIPS encompasses the fundamental goals of any organization.</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Targets are set periodically by senior management across these process outcomes and are reviewed on a regular basis.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We want to link the results of our work to its impact on QIPS goals. This shows there is value in our work.</a:t>
            </a:r>
          </a:p>
        </p:txBody>
      </p:sp>
    </p:spTree>
    <p:extLst>
      <p:ext uri="{BB962C8B-B14F-4D97-AF65-F5344CB8AC3E}">
        <p14:creationId xmlns:p14="http://schemas.microsoft.com/office/powerpoint/2010/main" val="11659353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FIVE STEPS OF ANALYTICS: </a:t>
            </a:r>
            <a:r>
              <a:rPr lang="en-US" sz="2800" b="1" dirty="0">
                <a:solidFill>
                  <a:srgbClr val="FF0000"/>
                </a:solidFill>
                <a:latin typeface="Times New Roman" panose="02020603050405020304" pitchFamily="18" charset="0"/>
                <a:cs typeface="Times New Roman" panose="02020603050405020304" pitchFamily="18" charset="0"/>
              </a:rPr>
              <a:t>Step 3</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A8B24AF-0EDC-4D1E-95BF-89AA327A3A3F}"/>
              </a:ext>
            </a:extLst>
          </p:cNvPr>
          <p:cNvSpPr txBox="1"/>
          <p:nvPr/>
        </p:nvSpPr>
        <p:spPr>
          <a:xfrm>
            <a:off x="843586" y="2155119"/>
            <a:ext cx="10541000" cy="3108543"/>
          </a:xfrm>
          <a:prstGeom prst="rect">
            <a:avLst/>
          </a:prstGeom>
          <a:noFill/>
        </p:spPr>
        <p:txBody>
          <a:bodyPr wrap="square" rtlCol="0">
            <a:spAutoFit/>
          </a:bodyPr>
          <a:lstStyle/>
          <a:p>
            <a:pPr marL="342900" indent="-342900">
              <a:buFont typeface="Courier New" panose="02070309020205020404" pitchFamily="49" charset="0"/>
              <a:buChar char="o"/>
            </a:pPr>
            <a:r>
              <a:rPr lang="en-US" sz="2800" b="1" dirty="0">
                <a:latin typeface="Times New Roman" panose="02020603050405020304" pitchFamily="18" charset="0"/>
                <a:cs typeface="Times New Roman" panose="02020603050405020304" pitchFamily="18" charset="0"/>
              </a:rPr>
              <a:t>Step 3:</a:t>
            </a:r>
            <a:r>
              <a:rPr lang="en-US" sz="2800" dirty="0">
                <a:latin typeface="Times New Roman" panose="02020603050405020304" pitchFamily="18" charset="0"/>
                <a:cs typeface="Times New Roman" panose="02020603050405020304" pitchFamily="18" charset="0"/>
              </a:rPr>
              <a:t> </a:t>
            </a:r>
            <a:r>
              <a:rPr lang="en-US" sz="2800" b="1" dirty="0">
                <a:solidFill>
                  <a:srgbClr val="FF0000"/>
                </a:solidFill>
                <a:latin typeface="Times New Roman" panose="02020603050405020304" pitchFamily="18" charset="0"/>
                <a:cs typeface="Times New Roman" panose="02020603050405020304" pitchFamily="18" charset="0"/>
              </a:rPr>
              <a:t>Comparing</a:t>
            </a:r>
            <a:r>
              <a:rPr lang="en-US" sz="2800" dirty="0">
                <a:latin typeface="Times New Roman" panose="02020603050405020304" pitchFamily="18" charset="0"/>
                <a:cs typeface="Times New Roman" panose="02020603050405020304" pitchFamily="18" charset="0"/>
              </a:rPr>
              <a:t> our results to others (i.e., benchmarking).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To be effective, benchmarking requires knowledge of the organizations to which we will be compared.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Broad data about a comparative group in an industry or a region have only marginal value because of their great variance within that population.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 more detail we can find, the more the value of the benchmarks.</a:t>
            </a:r>
          </a:p>
        </p:txBody>
      </p:sp>
    </p:spTree>
    <p:extLst>
      <p:ext uri="{BB962C8B-B14F-4D97-AF65-F5344CB8AC3E}">
        <p14:creationId xmlns:p14="http://schemas.microsoft.com/office/powerpoint/2010/main" val="26899288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FIVE STEPS OF ANALYTICS: </a:t>
            </a:r>
            <a:r>
              <a:rPr lang="en-US" sz="2800" b="1" dirty="0">
                <a:solidFill>
                  <a:srgbClr val="FF0000"/>
                </a:solidFill>
                <a:latin typeface="Times New Roman" panose="02020603050405020304" pitchFamily="18" charset="0"/>
                <a:cs typeface="Times New Roman" panose="02020603050405020304" pitchFamily="18" charset="0"/>
              </a:rPr>
              <a:t>Step 4</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A8B24AF-0EDC-4D1E-95BF-89AA327A3A3F}"/>
              </a:ext>
            </a:extLst>
          </p:cNvPr>
          <p:cNvSpPr txBox="1"/>
          <p:nvPr/>
        </p:nvSpPr>
        <p:spPr>
          <a:xfrm>
            <a:off x="617280" y="1973805"/>
            <a:ext cx="10812720" cy="3970318"/>
          </a:xfrm>
          <a:prstGeom prst="rect">
            <a:avLst/>
          </a:prstGeom>
          <a:noFill/>
        </p:spPr>
        <p:txBody>
          <a:bodyPr wrap="square" rtlCol="0">
            <a:spAutoFit/>
          </a:bodyPr>
          <a:lstStyle/>
          <a:p>
            <a:pPr marL="342900" indent="-342900">
              <a:buFont typeface="Courier New" panose="02070309020205020404" pitchFamily="49" charset="0"/>
              <a:buChar char="o"/>
            </a:pPr>
            <a:r>
              <a:rPr lang="en-US" sz="2800" b="1" dirty="0">
                <a:latin typeface="Times New Roman" panose="02020603050405020304" pitchFamily="18" charset="0"/>
                <a:cs typeface="Times New Roman" panose="02020603050405020304" pitchFamily="18" charset="0"/>
              </a:rPr>
              <a:t>Step 4 : </a:t>
            </a:r>
            <a:r>
              <a:rPr lang="en-US" sz="2800" b="1" dirty="0">
                <a:solidFill>
                  <a:srgbClr val="FF0000"/>
                </a:solidFill>
                <a:latin typeface="Times New Roman" panose="02020603050405020304" pitchFamily="18" charset="0"/>
                <a:cs typeface="Times New Roman" panose="02020603050405020304" pitchFamily="18" charset="0"/>
              </a:rPr>
              <a:t>Understanding</a:t>
            </a:r>
            <a:r>
              <a:rPr lang="en-US" sz="2800" dirty="0">
                <a:latin typeface="Times New Roman" panose="02020603050405020304" pitchFamily="18" charset="0"/>
                <a:cs typeface="Times New Roman" panose="02020603050405020304" pitchFamily="18" charset="0"/>
              </a:rPr>
              <a:t> past behavior and outcomes (i.e., descriptive analytics). This is the first level of true analysis. It looks for and describes relationships among data without giving meaning to the patterns.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From it, we begin to see trends from the past; yet it is risky to extrapolate from the past into the future, considering the volatile, rapidly changing markets of today and likely tomorrow.</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Between description and prediction lies diagnostic analytics—moving from what happened to why it happened.</a:t>
            </a:r>
          </a:p>
        </p:txBody>
      </p:sp>
    </p:spTree>
    <p:extLst>
      <p:ext uri="{BB962C8B-B14F-4D97-AF65-F5344CB8AC3E}">
        <p14:creationId xmlns:p14="http://schemas.microsoft.com/office/powerpoint/2010/main" val="7715958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3778" y="171407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FIVE STEPS OF ANALYTICS: </a:t>
            </a:r>
            <a:r>
              <a:rPr lang="en-US" sz="2800" b="1" dirty="0">
                <a:solidFill>
                  <a:srgbClr val="FF0000"/>
                </a:solidFill>
                <a:latin typeface="Times New Roman" panose="02020603050405020304" pitchFamily="18" charset="0"/>
                <a:cs typeface="Times New Roman" panose="02020603050405020304" pitchFamily="18" charset="0"/>
              </a:rPr>
              <a:t>Step 5</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A8B24AF-0EDC-4D1E-95BF-89AA327A3A3F}"/>
              </a:ext>
            </a:extLst>
          </p:cNvPr>
          <p:cNvSpPr txBox="1"/>
          <p:nvPr/>
        </p:nvSpPr>
        <p:spPr>
          <a:xfrm>
            <a:off x="633778" y="2523883"/>
            <a:ext cx="10541000" cy="2677656"/>
          </a:xfrm>
          <a:prstGeom prst="rect">
            <a:avLst/>
          </a:prstGeom>
          <a:noFill/>
        </p:spPr>
        <p:txBody>
          <a:bodyPr wrap="square" rtlCol="0">
            <a:spAutoFit/>
          </a:bodyPr>
          <a:lstStyle/>
          <a:p>
            <a:pPr marL="342900" indent="-342900">
              <a:buFont typeface="Courier New" panose="02070309020205020404" pitchFamily="49" charset="0"/>
              <a:buChar char="o"/>
            </a:pPr>
            <a:r>
              <a:rPr lang="en-US" sz="2800" b="1" dirty="0">
                <a:latin typeface="Times New Roman" panose="02020603050405020304" pitchFamily="18" charset="0"/>
                <a:cs typeface="Times New Roman" panose="02020603050405020304" pitchFamily="18" charset="0"/>
              </a:rPr>
              <a:t>Step 5: </a:t>
            </a:r>
            <a:r>
              <a:rPr lang="en-US" sz="2800" b="1" dirty="0">
                <a:solidFill>
                  <a:srgbClr val="FF0000"/>
                </a:solidFill>
                <a:latin typeface="Times New Roman" panose="02020603050405020304" pitchFamily="18" charset="0"/>
                <a:cs typeface="Times New Roman" panose="02020603050405020304" pitchFamily="18" charset="0"/>
              </a:rPr>
              <a:t>Predicting</a:t>
            </a:r>
            <a:r>
              <a:rPr lang="en-US" sz="2800" dirty="0">
                <a:latin typeface="Times New Roman" panose="02020603050405020304" pitchFamily="18" charset="0"/>
                <a:cs typeface="Times New Roman" panose="02020603050405020304" pitchFamily="18" charset="0"/>
              </a:rPr>
              <a:t> future likelihoods</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This form of analysis relates what we know to what we don’t know.</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It compares what happened yesterday to what will probably happen tomorrow.</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Predictive analytics ascribes meaning to the patterns observed in descriptive analysis. </a:t>
            </a:r>
          </a:p>
        </p:txBody>
      </p:sp>
    </p:spTree>
    <p:extLst>
      <p:ext uri="{BB962C8B-B14F-4D97-AF65-F5344CB8AC3E}">
        <p14:creationId xmlns:p14="http://schemas.microsoft.com/office/powerpoint/2010/main" val="739956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3778" y="171407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FIVE STEPS OF ANALYTICS: </a:t>
            </a:r>
            <a:r>
              <a:rPr lang="en-US" sz="2800" b="1" dirty="0">
                <a:solidFill>
                  <a:srgbClr val="FF0000"/>
                </a:solidFill>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A8B24AF-0EDC-4D1E-95BF-89AA327A3A3F}"/>
              </a:ext>
            </a:extLst>
          </p:cNvPr>
          <p:cNvSpPr txBox="1"/>
          <p:nvPr/>
        </p:nvSpPr>
        <p:spPr>
          <a:xfrm>
            <a:off x="905498" y="2726619"/>
            <a:ext cx="10541000" cy="1815882"/>
          </a:xfrm>
          <a:prstGeom prst="rect">
            <a:avLst/>
          </a:prstGeom>
          <a:noFill/>
        </p:spPr>
        <p:txBody>
          <a:bodyPr wrap="square" rtlCol="0">
            <a:spAutoFit/>
          </a:bodyPr>
          <a:lstStyle/>
          <a:p>
            <a:pPr marL="342900" indent="-342900">
              <a:buFont typeface="Courier New" panose="02070309020205020404" pitchFamily="49" charset="0"/>
              <a:buChar char="o"/>
            </a:pPr>
            <a:r>
              <a:rPr lang="en-US" sz="2800" b="1" dirty="0">
                <a:latin typeface="Times New Roman" panose="02020603050405020304" pitchFamily="18" charset="0"/>
                <a:cs typeface="Times New Roman" panose="02020603050405020304" pitchFamily="18" charset="0"/>
              </a:rPr>
              <a:t>Example</a:t>
            </a:r>
            <a:r>
              <a:rPr lang="en-US" sz="2800" dirty="0">
                <a:latin typeface="Times New Roman" panose="02020603050405020304" pitchFamily="18" charset="0"/>
                <a:cs typeface="Times New Roman" panose="02020603050405020304" pitchFamily="18" charset="0"/>
              </a:rPr>
              <a:t> : Banks use this method to predict the creditworthiness of borrowers. Insurers use it to predict patterns of illness and mortality. Human resources can apply it to decisions about the expected return on human capital investments in hiring, training, and planning.</a:t>
            </a:r>
          </a:p>
        </p:txBody>
      </p:sp>
    </p:spTree>
    <p:extLst>
      <p:ext uri="{BB962C8B-B14F-4D97-AF65-F5344CB8AC3E}">
        <p14:creationId xmlns:p14="http://schemas.microsoft.com/office/powerpoint/2010/main" val="22919098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ASCENDING THE VALUE LADDER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A8B24AF-0EDC-4D1E-95BF-89AA327A3A3F}"/>
              </a:ext>
            </a:extLst>
          </p:cNvPr>
          <p:cNvSpPr txBox="1"/>
          <p:nvPr/>
        </p:nvSpPr>
        <p:spPr>
          <a:xfrm>
            <a:off x="889000" y="2940723"/>
            <a:ext cx="10541000" cy="1815882"/>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As we move from understanding the efficiency of our processes to being able to predict the organizational outcomes for a given human capital investment, we ascend the value ladder. </a:t>
            </a:r>
            <a:r>
              <a:rPr lang="en-US" sz="2800" b="1" dirty="0">
                <a:latin typeface="Times New Roman" panose="02020603050405020304" pitchFamily="18" charset="0"/>
                <a:cs typeface="Times New Roman" panose="02020603050405020304" pitchFamily="18" charset="0"/>
              </a:rPr>
              <a:t>Figure 1.4 </a:t>
            </a:r>
            <a:r>
              <a:rPr lang="en-US" sz="2800" dirty="0">
                <a:latin typeface="Times New Roman" panose="02020603050405020304" pitchFamily="18" charset="0"/>
                <a:cs typeface="Times New Roman" panose="02020603050405020304" pitchFamily="18" charset="0"/>
              </a:rPr>
              <a:t>shows the relative value of each step.</a:t>
            </a:r>
          </a:p>
        </p:txBody>
      </p:sp>
    </p:spTree>
    <p:extLst>
      <p:ext uri="{BB962C8B-B14F-4D97-AF65-F5344CB8AC3E}">
        <p14:creationId xmlns:p14="http://schemas.microsoft.com/office/powerpoint/2010/main" val="17972472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EE3180F-28D9-4DAE-87C2-A439FDEAB9EA}"/>
              </a:ext>
            </a:extLst>
          </p:cNvPr>
          <p:cNvPicPr>
            <a:picLocks noChangeAspect="1"/>
          </p:cNvPicPr>
          <p:nvPr/>
        </p:nvPicPr>
        <p:blipFill>
          <a:blip r:embed="rId2">
            <a:clrChange>
              <a:clrFrom>
                <a:srgbClr val="FFFFFF"/>
              </a:clrFrom>
              <a:clrTo>
                <a:srgbClr val="FFFFFF">
                  <a:alpha val="0"/>
                </a:srgbClr>
              </a:clrTo>
            </a:clrChange>
          </a:blip>
          <a:srcRect t="10756"/>
          <a:stretch>
            <a:fillRect/>
          </a:stretch>
        </p:blipFill>
        <p:spPr>
          <a:xfrm>
            <a:off x="913003" y="1431635"/>
            <a:ext cx="9379788" cy="4777015"/>
          </a:xfrm>
          <a:prstGeom prst="rect">
            <a:avLst/>
          </a:prstGeom>
        </p:spPr>
      </p:pic>
      <p:sp>
        <p:nvSpPr>
          <p:cNvPr id="10" name="TextBox 9">
            <a:extLst>
              <a:ext uri="{FF2B5EF4-FFF2-40B4-BE49-F238E27FC236}">
                <a16:creationId xmlns:a16="http://schemas.microsoft.com/office/drawing/2014/main" id="{1BABF8D7-8B40-6157-216A-8B98E9537433}"/>
              </a:ext>
            </a:extLst>
          </p:cNvPr>
          <p:cNvSpPr txBox="1"/>
          <p:nvPr/>
        </p:nvSpPr>
        <p:spPr>
          <a:xfrm>
            <a:off x="5205076" y="6089073"/>
            <a:ext cx="1327121" cy="307777"/>
          </a:xfrm>
          <a:prstGeom prst="rect">
            <a:avLst/>
          </a:prstGeom>
          <a:noFill/>
        </p:spPr>
        <p:txBody>
          <a:bodyPr wrap="square" rtlCol="0">
            <a:spAutoFit/>
          </a:bodyPr>
          <a:lstStyle/>
          <a:p>
            <a:r>
              <a:rPr lang="en-US" sz="1400" b="1" dirty="0">
                <a:latin typeface="Times New Roman" panose="02020603050405020304" pitchFamily="18" charset="0"/>
                <a:cs typeface="Times New Roman" panose="02020603050405020304" pitchFamily="18" charset="0"/>
              </a:rPr>
              <a:t>Figure 1.4</a:t>
            </a:r>
          </a:p>
        </p:txBody>
      </p:sp>
      <p:sp>
        <p:nvSpPr>
          <p:cNvPr id="12" name="TextBox 11">
            <a:extLst>
              <a:ext uri="{FF2B5EF4-FFF2-40B4-BE49-F238E27FC236}">
                <a16:creationId xmlns:a16="http://schemas.microsoft.com/office/drawing/2014/main" id="{B35FB978-25AC-ED58-0608-8AD77D07ECBB}"/>
              </a:ext>
            </a:extLst>
          </p:cNvPr>
          <p:cNvSpPr txBox="1"/>
          <p:nvPr/>
        </p:nvSpPr>
        <p:spPr>
          <a:xfrm>
            <a:off x="2397494" y="500116"/>
            <a:ext cx="712961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MEASUREMENTS’ ASCENDING VALUE</a:t>
            </a:r>
          </a:p>
        </p:txBody>
      </p:sp>
      <p:sp>
        <p:nvSpPr>
          <p:cNvPr id="13" name="TextBox 12">
            <a:extLst>
              <a:ext uri="{FF2B5EF4-FFF2-40B4-BE49-F238E27FC236}">
                <a16:creationId xmlns:a16="http://schemas.microsoft.com/office/drawing/2014/main" id="{F4282EEE-AA6E-61E5-999D-B5157644FE4A}"/>
              </a:ext>
            </a:extLst>
          </p:cNvPr>
          <p:cNvSpPr txBox="1"/>
          <p:nvPr/>
        </p:nvSpPr>
        <p:spPr>
          <a:xfrm>
            <a:off x="4174836" y="1023335"/>
            <a:ext cx="3029527" cy="461665"/>
          </a:xfrm>
          <a:prstGeom prst="rect">
            <a:avLst/>
          </a:prstGeom>
          <a:noFill/>
        </p:spPr>
        <p:txBody>
          <a:bodyPr wrap="square" rtlCol="0">
            <a:spAutoFit/>
          </a:bodyPr>
          <a:lstStyle/>
          <a:p>
            <a:r>
              <a:rPr lang="en-US" sz="2400" b="1" dirty="0">
                <a:solidFill>
                  <a:srgbClr val="FF0000"/>
                </a:solidFill>
                <a:latin typeface="Times New Roman" panose="02020603050405020304" pitchFamily="18" charset="0"/>
                <a:cs typeface="Times New Roman" panose="02020603050405020304" pitchFamily="18" charset="0"/>
              </a:rPr>
              <a:t>The Value Ladder </a:t>
            </a:r>
          </a:p>
        </p:txBody>
      </p:sp>
    </p:spTree>
    <p:extLst>
      <p:ext uri="{BB962C8B-B14F-4D97-AF65-F5344CB8AC3E}">
        <p14:creationId xmlns:p14="http://schemas.microsoft.com/office/powerpoint/2010/main" val="40586789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ASCENDING THE VALUE LADDER</a:t>
            </a:r>
          </a:p>
          <a:p>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A8B24AF-0EDC-4D1E-95BF-89AA327A3A3F}"/>
              </a:ext>
            </a:extLst>
          </p:cNvPr>
          <p:cNvSpPr txBox="1"/>
          <p:nvPr/>
        </p:nvSpPr>
        <p:spPr>
          <a:xfrm>
            <a:off x="843586" y="2155119"/>
            <a:ext cx="10541000" cy="3046988"/>
          </a:xfrm>
          <a:prstGeom prst="rect">
            <a:avLst/>
          </a:prstGeom>
          <a:noFill/>
        </p:spPr>
        <p:txBody>
          <a:bodyPr wrap="square" rtlCol="0">
            <a:spAutoFit/>
          </a:bodyPr>
          <a:lstStyle/>
          <a:p>
            <a:pPr marL="342900" indent="-3429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When HR is operating in a commercial business, or even a nonprofit organization, it needs to know and be able to explain </a:t>
            </a:r>
            <a:r>
              <a:rPr lang="en-US" sz="3200" b="1" dirty="0">
                <a:latin typeface="Times New Roman" panose="02020603050405020304" pitchFamily="18" charset="0"/>
                <a:cs typeface="Times New Roman" panose="02020603050405020304" pitchFamily="18" charset="0"/>
              </a:rPr>
              <a:t>why</a:t>
            </a:r>
            <a:r>
              <a:rPr lang="en-US" sz="3200"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what</a:t>
            </a:r>
            <a:r>
              <a:rPr lang="en-US" sz="3200" dirty="0">
                <a:latin typeface="Times New Roman" panose="02020603050405020304" pitchFamily="18" charset="0"/>
                <a:cs typeface="Times New Roman" panose="02020603050405020304" pitchFamily="18" charset="0"/>
              </a:rPr>
              <a:t>, and  </a:t>
            </a:r>
            <a:r>
              <a:rPr lang="en-US" sz="3200" b="1" dirty="0">
                <a:latin typeface="Times New Roman" panose="02020603050405020304" pitchFamily="18" charset="0"/>
                <a:cs typeface="Times New Roman" panose="02020603050405020304" pitchFamily="18" charset="0"/>
              </a:rPr>
              <a:t>how</a:t>
            </a:r>
            <a:r>
              <a:rPr lang="en-US" sz="3200" dirty="0">
                <a:latin typeface="Times New Roman" panose="02020603050405020304" pitchFamily="18" charset="0"/>
                <a:cs typeface="Times New Roman" panose="02020603050405020304" pitchFamily="18" charset="0"/>
              </a:rPr>
              <a:t> it is doing what it does. </a:t>
            </a:r>
          </a:p>
          <a:p>
            <a:pPr marL="342900" indent="-3429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It is only reasonable that when we ask for resources, we explain </a:t>
            </a:r>
            <a:r>
              <a:rPr lang="en-US" sz="3200" i="1" dirty="0">
                <a:solidFill>
                  <a:srgbClr val="FF0000"/>
                </a:solidFill>
                <a:latin typeface="Times New Roman" panose="02020603050405020304" pitchFamily="18" charset="0"/>
                <a:cs typeface="Times New Roman" panose="02020603050405020304" pitchFamily="18" charset="0"/>
              </a:rPr>
              <a:t>what we are going to do with them </a:t>
            </a:r>
            <a:r>
              <a:rPr lang="en-US" sz="3200" dirty="0">
                <a:latin typeface="Times New Roman" panose="02020603050405020304" pitchFamily="18" charset="0"/>
                <a:cs typeface="Times New Roman" panose="02020603050405020304" pitchFamily="18" charset="0"/>
              </a:rPr>
              <a:t>and </a:t>
            </a:r>
            <a:r>
              <a:rPr lang="en-US" sz="3200" i="1" dirty="0">
                <a:solidFill>
                  <a:srgbClr val="FF0000"/>
                </a:solidFill>
                <a:latin typeface="Times New Roman" panose="02020603050405020304" pitchFamily="18" charset="0"/>
                <a:cs typeface="Times New Roman" panose="02020603050405020304" pitchFamily="18" charset="0"/>
              </a:rPr>
              <a:t>the value that we intend to produce as a result.</a:t>
            </a:r>
          </a:p>
        </p:txBody>
      </p:sp>
    </p:spTree>
    <p:extLst>
      <p:ext uri="{BB962C8B-B14F-4D97-AF65-F5344CB8AC3E}">
        <p14:creationId xmlns:p14="http://schemas.microsoft.com/office/powerpoint/2010/main" val="19536385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ASCENDING THE VALUE LADDER (CONT.)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A8B24AF-0EDC-4D1E-95BF-89AA327A3A3F}"/>
              </a:ext>
            </a:extLst>
          </p:cNvPr>
          <p:cNvSpPr txBox="1"/>
          <p:nvPr/>
        </p:nvSpPr>
        <p:spPr>
          <a:xfrm>
            <a:off x="857874" y="2338120"/>
            <a:ext cx="10428962" cy="3046988"/>
          </a:xfrm>
          <a:prstGeom prst="rect">
            <a:avLst/>
          </a:prstGeom>
          <a:noFill/>
        </p:spPr>
        <p:txBody>
          <a:bodyPr wrap="square" rtlCol="0">
            <a:spAutoFit/>
          </a:bodyPr>
          <a:lstStyle/>
          <a:p>
            <a:pPr marL="342900" indent="-3429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For example, we upgrade from cost per hire and time to fill requisitions to quality of hires. </a:t>
            </a:r>
          </a:p>
          <a:p>
            <a:pPr marL="342900" indent="-3429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If we spend money on training, the questions are: </a:t>
            </a:r>
          </a:p>
          <a:p>
            <a:pPr marL="457200" indent="-457200">
              <a:buFont typeface="Arial" panose="020B0604020202020204" pitchFamily="34" charset="0"/>
              <a:buChar char="•"/>
            </a:pPr>
            <a:r>
              <a:rPr lang="en-US" sz="3200" b="1" i="1" dirty="0">
                <a:latin typeface="Times New Roman" panose="02020603050405020304" pitchFamily="18" charset="0"/>
                <a:cs typeface="Times New Roman" panose="02020603050405020304" pitchFamily="18" charset="0"/>
              </a:rPr>
              <a:t>How relevant is the training? </a:t>
            </a:r>
          </a:p>
          <a:p>
            <a:pPr marL="457200" indent="-457200">
              <a:buFont typeface="Arial" panose="020B0604020202020204" pitchFamily="34" charset="0"/>
              <a:buChar char="•"/>
            </a:pPr>
            <a:r>
              <a:rPr lang="en-US" sz="3200" b="1" i="1" dirty="0">
                <a:latin typeface="Times New Roman" panose="02020603050405020304" pitchFamily="18" charset="0"/>
                <a:cs typeface="Times New Roman" panose="02020603050405020304" pitchFamily="18" charset="0"/>
              </a:rPr>
              <a:t>Are the trainees doing a better job as a result of this experience?</a:t>
            </a:r>
          </a:p>
        </p:txBody>
      </p:sp>
    </p:spTree>
    <p:extLst>
      <p:ext uri="{BB962C8B-B14F-4D97-AF65-F5344CB8AC3E}">
        <p14:creationId xmlns:p14="http://schemas.microsoft.com/office/powerpoint/2010/main" val="18471121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ASCENDING THE VALUE LADDER (CONT.)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A8B24AF-0EDC-4D1E-95BF-89AA327A3A3F}"/>
              </a:ext>
            </a:extLst>
          </p:cNvPr>
          <p:cNvSpPr txBox="1"/>
          <p:nvPr/>
        </p:nvSpPr>
        <p:spPr>
          <a:xfrm>
            <a:off x="843586" y="2155119"/>
            <a:ext cx="10541000" cy="2862322"/>
          </a:xfrm>
          <a:prstGeom prst="rect">
            <a:avLst/>
          </a:prstGeom>
          <a:noFill/>
        </p:spPr>
        <p:txBody>
          <a:bodyPr wrap="square" rtlCol="0">
            <a:spAutoFit/>
          </a:bodyPr>
          <a:lstStyle/>
          <a:p>
            <a:pPr marL="342900" indent="-342900">
              <a:buFont typeface="Courier New" panose="02070309020205020404" pitchFamily="49" charset="0"/>
              <a:buChar char="o"/>
            </a:pPr>
            <a:r>
              <a:rPr lang="en-US" sz="3600" dirty="0">
                <a:latin typeface="Times New Roman" panose="02020603050405020304" pitchFamily="18" charset="0"/>
                <a:cs typeface="Times New Roman" panose="02020603050405020304" pitchFamily="18" charset="0"/>
              </a:rPr>
              <a:t>To assume that our work has value without offering any supporting data is arrogant and a dereliction of duty. It is also dangerous. </a:t>
            </a:r>
          </a:p>
          <a:p>
            <a:pPr marL="342900" indent="-342900">
              <a:buFont typeface="Courier New" panose="02070309020205020404" pitchFamily="49" charset="0"/>
              <a:buChar char="o"/>
            </a:pPr>
            <a:r>
              <a:rPr lang="en-US" sz="3600" dirty="0">
                <a:latin typeface="Times New Roman" panose="02020603050405020304" pitchFamily="18" charset="0"/>
                <a:cs typeface="Times New Roman" panose="02020603050405020304" pitchFamily="18" charset="0"/>
              </a:rPr>
              <a:t>Why do you think every economic downturn reduces functions such as training? </a:t>
            </a:r>
            <a:r>
              <a:rPr lang="en-US" sz="3600" b="1" dirty="0">
                <a:solidFill>
                  <a:srgbClr val="FF0000"/>
                </a:solidFill>
                <a:latin typeface="Times New Roman" panose="02020603050405020304" pitchFamily="18" charset="0"/>
                <a:cs typeface="Times New Roman" panose="02020603050405020304" pitchFamily="18" charset="0"/>
              </a:rPr>
              <a:t>No reported value!</a:t>
            </a:r>
          </a:p>
        </p:txBody>
      </p:sp>
    </p:spTree>
    <p:extLst>
      <p:ext uri="{BB962C8B-B14F-4D97-AF65-F5344CB8AC3E}">
        <p14:creationId xmlns:p14="http://schemas.microsoft.com/office/powerpoint/2010/main" val="23667148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ASCENDING THE VALUE LADDER (CONT.)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A8B24AF-0EDC-4D1E-95BF-89AA327A3A3F}"/>
              </a:ext>
            </a:extLst>
          </p:cNvPr>
          <p:cNvSpPr txBox="1"/>
          <p:nvPr/>
        </p:nvSpPr>
        <p:spPr>
          <a:xfrm>
            <a:off x="942308" y="2681348"/>
            <a:ext cx="10541000" cy="2062103"/>
          </a:xfrm>
          <a:prstGeom prst="rect">
            <a:avLst/>
          </a:prstGeom>
          <a:noFill/>
        </p:spPr>
        <p:txBody>
          <a:bodyPr wrap="square" rtlCol="0">
            <a:spAutoFit/>
          </a:bodyPr>
          <a:lstStyle/>
          <a:p>
            <a:pPr marL="457200" indent="-4572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This is happening more as business becomes increasingly competitive—and that is reasonable.</a:t>
            </a:r>
          </a:p>
          <a:p>
            <a:pPr marL="457200" indent="-457200">
              <a:buFont typeface="Courier New" panose="02070309020205020404" pitchFamily="49" charset="0"/>
              <a:buChar char="o"/>
            </a:pPr>
            <a:r>
              <a:rPr lang="en-US" sz="3200" dirty="0">
                <a:latin typeface="Times New Roman" panose="02020603050405020304" pitchFamily="18" charset="0"/>
                <a:cs typeface="Times New Roman" panose="02020603050405020304" pitchFamily="18" charset="0"/>
              </a:rPr>
              <a:t> Management is charged with making the best use of the resources provided by shareholder investments.</a:t>
            </a:r>
          </a:p>
        </p:txBody>
      </p:sp>
    </p:spTree>
    <p:extLst>
      <p:ext uri="{BB962C8B-B14F-4D97-AF65-F5344CB8AC3E}">
        <p14:creationId xmlns:p14="http://schemas.microsoft.com/office/powerpoint/2010/main" val="37557663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00CAA5-B62F-858D-E4A3-E704481FDA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651938-1461-8E7D-B921-12BE97C9463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C039AA3-1939-9277-0A6E-9F6B4A369786}"/>
              </a:ext>
            </a:extLst>
          </p:cNvPr>
          <p:cNvSpPr txBox="1"/>
          <p:nvPr/>
        </p:nvSpPr>
        <p:spPr>
          <a:xfrm>
            <a:off x="2513150" y="1019069"/>
            <a:ext cx="31579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a:t>
            </a:r>
          </a:p>
        </p:txBody>
      </p:sp>
      <p:sp>
        <p:nvSpPr>
          <p:cNvPr id="5" name="Rectangle 4">
            <a:extLst>
              <a:ext uri="{FF2B5EF4-FFF2-40B4-BE49-F238E27FC236}">
                <a16:creationId xmlns:a16="http://schemas.microsoft.com/office/drawing/2014/main" id="{56DFC4C5-4273-2EA1-3E3F-80CE33C1C7C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52F6A43-7126-DBCC-3243-BB62762989F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79ECFF8-61FF-F1EE-11C4-67BF2F5C617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CFFC42E-FEEE-180D-E6C3-70AB033D95A5}"/>
              </a:ext>
            </a:extLst>
          </p:cNvPr>
          <p:cNvSpPr txBox="1"/>
          <p:nvPr/>
        </p:nvSpPr>
        <p:spPr>
          <a:xfrm>
            <a:off x="735346" y="2141974"/>
            <a:ext cx="10576588" cy="3785652"/>
          </a:xfrm>
          <a:prstGeom prst="rect">
            <a:avLst/>
          </a:prstGeom>
          <a:noFill/>
        </p:spPr>
        <p:txBody>
          <a:bodyPr wrap="square" rtlCol="0">
            <a:spAutoFit/>
          </a:bodyPr>
          <a:lstStyle/>
          <a:p>
            <a:pPr marL="457200" indent="-4572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Disruptive Technology </a:t>
            </a:r>
            <a:r>
              <a:rPr lang="en-US" sz="2400" dirty="0">
                <a:latin typeface="Times New Roman" panose="02020603050405020304" pitchFamily="18" charset="0"/>
                <a:cs typeface="Times New Roman" panose="02020603050405020304" pitchFamily="18" charset="0"/>
              </a:rPr>
              <a:t>— People Analytics and AI are transforming workforce management, just as past innovations disrupted their industries.</a:t>
            </a:r>
          </a:p>
          <a:p>
            <a:pPr marL="457200" indent="-4572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What Is Analytics? </a:t>
            </a:r>
            <a:r>
              <a:rPr lang="en-US" sz="2400" dirty="0">
                <a:latin typeface="Times New Roman" panose="02020603050405020304" pitchFamily="18" charset="0"/>
                <a:cs typeface="Times New Roman" panose="02020603050405020304" pitchFamily="18" charset="0"/>
              </a:rPr>
              <a:t>— A logical framework for interpreting data, not just statistics.</a:t>
            </a:r>
          </a:p>
          <a:p>
            <a:pPr marL="457200" indent="-4572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HCM:21 Model </a:t>
            </a:r>
            <a:r>
              <a:rPr lang="en-US" sz="2400" dirty="0">
                <a:latin typeface="Times New Roman" panose="02020603050405020304" pitchFamily="18" charset="0"/>
                <a:cs typeface="Times New Roman" panose="02020603050405020304" pitchFamily="18" charset="0"/>
              </a:rPr>
              <a:t>— Four phases: Scanning → Planning → Producing → Predicting.</a:t>
            </a:r>
          </a:p>
          <a:p>
            <a:pPr marL="457200" indent="-4572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Five Steps of Analytics </a:t>
            </a:r>
            <a:r>
              <a:rPr lang="en-US" sz="2400" dirty="0">
                <a:latin typeface="Times New Roman" panose="02020603050405020304" pitchFamily="18" charset="0"/>
                <a:cs typeface="Times New Roman" panose="02020603050405020304" pitchFamily="18" charset="0"/>
              </a:rPr>
              <a:t>— Recording → Relating to Goals → Benchmarking → Descriptive → Predictive.</a:t>
            </a:r>
          </a:p>
          <a:p>
            <a:pPr marL="457200" indent="-4572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Ascending the Value Ladder </a:t>
            </a:r>
            <a:r>
              <a:rPr lang="en-US" sz="2400" dirty="0">
                <a:latin typeface="Times New Roman" panose="02020603050405020304" pitchFamily="18" charset="0"/>
                <a:cs typeface="Times New Roman" panose="02020603050405020304" pitchFamily="18" charset="0"/>
              </a:rPr>
              <a:t>— Moving from basic metrics to predictive insight raises HR's strategic value.</a:t>
            </a:r>
          </a:p>
        </p:txBody>
      </p:sp>
    </p:spTree>
    <p:extLst>
      <p:ext uri="{BB962C8B-B14F-4D97-AF65-F5344CB8AC3E}">
        <p14:creationId xmlns:p14="http://schemas.microsoft.com/office/powerpoint/2010/main" val="3288976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5B312FE-2CEB-FB88-CD6F-9B34014958BD}"/>
              </a:ext>
            </a:extLst>
          </p:cNvPr>
          <p:cNvSpPr>
            <a:spLocks noGrp="1"/>
          </p:cNvSpPr>
          <p:nvPr>
            <p:ph type="title"/>
          </p:nvPr>
        </p:nvSpPr>
        <p:spPr/>
        <p:txBody>
          <a:bodyPr/>
          <a:lstStyle/>
          <a:p>
            <a:r>
              <a:rPr lang="en-US" b="1" dirty="0">
                <a:latin typeface="Times New Roman" panose="02020603050405020304" pitchFamily="18" charset="0"/>
                <a:cs typeface="Times New Roman" panose="02020603050405020304" pitchFamily="18" charset="0"/>
              </a:rPr>
              <a:t>References</a:t>
            </a:r>
          </a:p>
        </p:txBody>
      </p:sp>
      <p:sp>
        <p:nvSpPr>
          <p:cNvPr id="4" name="Content Placeholder 3">
            <a:extLst>
              <a:ext uri="{FF2B5EF4-FFF2-40B4-BE49-F238E27FC236}">
                <a16:creationId xmlns:a16="http://schemas.microsoft.com/office/drawing/2014/main" id="{2F9B2A21-469B-900F-BEE4-4591E2CBC05C}"/>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Fitz-</a:t>
            </a:r>
            <a:r>
              <a:rPr lang="en-US" dirty="0" err="1">
                <a:latin typeface="Times New Roman" panose="02020603050405020304" pitchFamily="18" charset="0"/>
                <a:cs typeface="Times New Roman" panose="02020603050405020304" pitchFamily="18" charset="0"/>
              </a:rPr>
              <a:t>enz</a:t>
            </a:r>
            <a:r>
              <a:rPr lang="en-US" dirty="0">
                <a:latin typeface="Times New Roman" panose="02020603050405020304" pitchFamily="18" charset="0"/>
                <a:cs typeface="Times New Roman" panose="02020603050405020304" pitchFamily="18" charset="0"/>
              </a:rPr>
              <a:t>, J. (2010). </a:t>
            </a:r>
            <a:r>
              <a:rPr lang="en-US" i="1" dirty="0">
                <a:latin typeface="Times New Roman" panose="02020603050405020304" pitchFamily="18" charset="0"/>
                <a:cs typeface="Times New Roman" panose="02020603050405020304" pitchFamily="18" charset="0"/>
              </a:rPr>
              <a:t>The new HR analytics: Predicting the economic value of your company's human capital investments</a:t>
            </a:r>
            <a:r>
              <a:rPr lang="en-US" dirty="0">
                <a:latin typeface="Times New Roman" panose="02020603050405020304" pitchFamily="18" charset="0"/>
                <a:cs typeface="Times New Roman" panose="02020603050405020304" pitchFamily="18" charset="0"/>
              </a:rPr>
              <a:t>. AMACOM.</a:t>
            </a:r>
          </a:p>
          <a:p>
            <a:r>
              <a:rPr lang="en-US" dirty="0">
                <a:latin typeface="Times New Roman" panose="02020603050405020304" pitchFamily="18" charset="0"/>
                <a:cs typeface="Times New Roman" panose="02020603050405020304" pitchFamily="18" charset="0"/>
              </a:rPr>
              <a:t>Mukhopadhyay, K. (2023). Human resources analytics for business managers. Cambridge Scholars Publishing.</a:t>
            </a:r>
          </a:p>
          <a:p>
            <a:r>
              <a:rPr lang="en-US" dirty="0">
                <a:latin typeface="Times New Roman" panose="02020603050405020304" pitchFamily="18" charset="0"/>
                <a:cs typeface="Times New Roman" panose="02020603050405020304" pitchFamily="18" charset="0"/>
              </a:rPr>
              <a:t>Patil, R. N., &amp; </a:t>
            </a:r>
            <a:r>
              <a:rPr lang="en-US" dirty="0" err="1">
                <a:latin typeface="Times New Roman" panose="02020603050405020304" pitchFamily="18" charset="0"/>
                <a:cs typeface="Times New Roman" panose="02020603050405020304" pitchFamily="18" charset="0"/>
              </a:rPr>
              <a:t>Hiregoudar</a:t>
            </a:r>
            <a:r>
              <a:rPr lang="en-US" dirty="0">
                <a:latin typeface="Times New Roman" panose="02020603050405020304" pitchFamily="18" charset="0"/>
                <a:cs typeface="Times New Roman" panose="02020603050405020304" pitchFamily="18" charset="0"/>
              </a:rPr>
              <a:t>, S. S. (2023). Human resource analytics. Himalaya Publishing House.</a:t>
            </a:r>
          </a:p>
          <a:p>
            <a:r>
              <a:rPr lang="en-US" dirty="0" err="1">
                <a:latin typeface="Times New Roman" panose="02020603050405020304" pitchFamily="18" charset="0"/>
                <a:cs typeface="Times New Roman" panose="02020603050405020304" pitchFamily="18" charset="0"/>
              </a:rPr>
              <a:t>Sedkaoui</a:t>
            </a:r>
            <a:r>
              <a:rPr lang="en-US" dirty="0">
                <a:latin typeface="Times New Roman" panose="02020603050405020304" pitchFamily="18" charset="0"/>
                <a:cs typeface="Times New Roman" panose="02020603050405020304" pitchFamily="18" charset="0"/>
              </a:rPr>
              <a:t>, S. (2024). Automated data analytics: Combining human creativity and AI power using ChatGPT. ISTE Ltd/John Wiley &amp; Sons.</a:t>
            </a:r>
          </a:p>
        </p:txBody>
      </p:sp>
    </p:spTree>
    <p:extLst>
      <p:ext uri="{BB962C8B-B14F-4D97-AF65-F5344CB8AC3E}">
        <p14:creationId xmlns:p14="http://schemas.microsoft.com/office/powerpoint/2010/main" val="293073798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1994" y="-1"/>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D3F9CE1-A307-46C0-981E-DCECA6A8C650}"/>
</file>

<file path=customXml/itemProps2.xml><?xml version="1.0" encoding="utf-8"?>
<ds:datastoreItem xmlns:ds="http://schemas.openxmlformats.org/officeDocument/2006/customXml" ds:itemID="{5362EB7C-85A7-489B-8610-07F1EBD24880}"/>
</file>

<file path=customXml/itemProps3.xml><?xml version="1.0" encoding="utf-8"?>
<ds:datastoreItem xmlns:ds="http://schemas.openxmlformats.org/officeDocument/2006/customXml" ds:itemID="{3CD57F2D-A0FA-45D0-B08C-FB2901C962DA}"/>
</file>

<file path=docProps/app.xml><?xml version="1.0" encoding="utf-8"?>
<Properties xmlns="http://schemas.openxmlformats.org/officeDocument/2006/extended-properties" xmlns:vt="http://schemas.openxmlformats.org/officeDocument/2006/docPropsVTypes">
  <TotalTime>1059</TotalTime>
  <Words>2413</Words>
  <Application>Microsoft Office PowerPoint</Application>
  <PresentationFormat>Widescreen</PresentationFormat>
  <Paragraphs>227</Paragraphs>
  <Slides>41</Slides>
  <Notes>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Arial</vt:lpstr>
      <vt:lpstr>Calibri</vt:lpstr>
      <vt:lpstr>Calibri Light</vt:lpstr>
      <vt:lpstr>Courier New</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Aiya M Elhakim</cp:lastModifiedBy>
  <cp:revision>81</cp:revision>
  <dcterms:created xsi:type="dcterms:W3CDTF">2023-04-29T09:08:00Z</dcterms:created>
  <dcterms:modified xsi:type="dcterms:W3CDTF">2026-08-29T11:40:27Z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