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30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4" autoAdjust="0"/>
    <p:restoredTop sz="94660"/>
  </p:normalViewPr>
  <p:slideViewPr>
    <p:cSldViewPr snapToGrid="0">
      <p:cViewPr varScale="1">
        <p:scale>
          <a:sx n="83" d="100"/>
          <a:sy n="83" d="100"/>
        </p:scale>
        <p:origin x="38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tiff"/></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tiff"/></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9.tiff"/></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FFEF80E9-853A-B3E5-ACE5-1B4F81D7EE2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9F95A91D-5946-A357-7CD5-847A1E2521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5DEC5466-8100-E119-05CD-707FC48F7B12}"/>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D75A6878-7E39-8AFC-16CE-1B588FFDD2F3}"/>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6BFC9B66-7DB7-D856-3B34-93FE18EA5A67}"/>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Ethics of Digital Law</a:t>
            </a:r>
          </a:p>
        </p:txBody>
      </p:sp>
      <p:sp>
        <p:nvSpPr>
          <p:cNvPr id="8" name="Rectangle: Rounded Corners 9">
            <a:extLst>
              <a:ext uri="{FF2B5EF4-FFF2-40B4-BE49-F238E27FC236}">
                <a16:creationId xmlns:a16="http://schemas.microsoft.com/office/drawing/2014/main" id="{D2E1DA22-E2C6-6F52-0505-00E2E168D3DC}"/>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06</a:t>
            </a:r>
          </a:p>
        </p:txBody>
      </p:sp>
      <p:sp>
        <p:nvSpPr>
          <p:cNvPr id="9" name="TextBox 8">
            <a:extLst>
              <a:ext uri="{FF2B5EF4-FFF2-40B4-BE49-F238E27FC236}">
                <a16:creationId xmlns:a16="http://schemas.microsoft.com/office/drawing/2014/main" id="{F813CFBE-7F43-F110-098F-9067C419EB28}"/>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B46F0B7-7476-2965-EC33-3BBE478DDA2F}"/>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55248520-A0EB-BBC6-C631-8B15C93B24A7}"/>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62F00A98-36BE-218A-DC26-A29B17FDEF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13" name="Graphic 21">
            <a:extLst>
              <a:ext uri="{FF2B5EF4-FFF2-40B4-BE49-F238E27FC236}">
                <a16:creationId xmlns:a16="http://schemas.microsoft.com/office/drawing/2014/main" id="{DDF35BA7-3BAE-7C21-EAD4-CFCE57ADDBB6}"/>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4F90F02A-3B0F-CA79-F751-B8304EF33752}"/>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3697081000"/>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E09C3E2-2CBF-91B4-EA40-A03B3AB7CAF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1FF3081-A557-3496-A1AA-B6A0E52C86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9B97316-E8E3-6D25-EF11-14443A6799EB}"/>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DIGITAL LAW</a:t>
            </a:r>
          </a:p>
        </p:txBody>
      </p:sp>
      <p:sp>
        <p:nvSpPr>
          <p:cNvPr id="5" name="Rectangle 4">
            <a:extLst>
              <a:ext uri="{FF2B5EF4-FFF2-40B4-BE49-F238E27FC236}">
                <a16:creationId xmlns:a16="http://schemas.microsoft.com/office/drawing/2014/main" id="{F8E05906-790B-5B0E-4718-F7C63138B63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2C933C-129E-D454-3AAC-76EC56EA5C0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D6C2FFD-EAB7-7421-83C5-C03E7C9664F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AB254BD-7263-EBE1-F197-789499D5AF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26B5FF55-8390-4A4A-EEDF-B08D392208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318A754B-2703-B9D9-60F8-4D38B3C15A7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2" y="0"/>
            <a:ext cx="3577942" cy="6978316"/>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480695" y="1621980"/>
            <a:ext cx="8325881"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law, also known as cyber law or internet law, refers to the legal framework that governs the use of digital technologies, internet activities, and the interaction of individuals, businesses, and governments in the digital field. It encompasses a wide range of issues, such as data privacy, cybersecurity, intellectual property, online transactions, digital content, social media regulations, and much more.</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3EF8B4BA-1452-76D3-DAAF-B09AB1EE19D0}"/>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94C236B8-2AA3-159D-C217-62CD4E95DF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4C2FF277-02BB-8C5F-1082-0FDF25A0283C}"/>
              </a:ext>
            </a:extLst>
          </p:cNvPr>
          <p:cNvSpPr txBox="1"/>
          <p:nvPr/>
        </p:nvSpPr>
        <p:spPr>
          <a:xfrm>
            <a:off x="4355866" y="318315"/>
            <a:ext cx="5970757" cy="96795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ROLE OF ETHICS IN DIGITAL LAW </a:t>
            </a:r>
          </a:p>
        </p:txBody>
      </p:sp>
      <p:sp>
        <p:nvSpPr>
          <p:cNvPr id="14" name="Rectangle 13">
            <a:extLst>
              <a:ext uri="{FF2B5EF4-FFF2-40B4-BE49-F238E27FC236}">
                <a16:creationId xmlns:a16="http://schemas.microsoft.com/office/drawing/2014/main" id="{54D51795-2D05-2D1C-0508-DBFE450E82E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9388605-2734-E9B3-99C6-E74F061C920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C3601D7A-BA0D-62C6-5FEB-B76ADC46AB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F957C48C-7D1E-DBF1-D613-19BD74F1B6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EA5B44F9-0455-E7C6-BB56-56A15B4563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9" name="Graphic 21">
            <a:extLst>
              <a:ext uri="{FF2B5EF4-FFF2-40B4-BE49-F238E27FC236}">
                <a16:creationId xmlns:a16="http://schemas.microsoft.com/office/drawing/2014/main" id="{DCCBDAD9-F0A3-6D5E-5ACD-19A09912D66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480695" y="1833699"/>
            <a:ext cx="8325881"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Ethics plays a crucial role in shaping the practice of digital law. While laws and regulations provide the framework for governing digital interactions, ethics serve as the moral compass that guides individuals and organizations in making responsible and just decisions within the digital landscape.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B39BE8C-5F23-10FD-2423-D5189803C5D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4BD06B8-A34F-EE9B-EA66-7F0E9C211C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E07C8DB-247B-934B-5061-8F50D755F06F}"/>
              </a:ext>
            </a:extLst>
          </p:cNvPr>
          <p:cNvSpPr txBox="1"/>
          <p:nvPr/>
        </p:nvSpPr>
        <p:spPr>
          <a:xfrm>
            <a:off x="4355866" y="318315"/>
            <a:ext cx="5970757" cy="96795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ROLE OF ETHICS IN DIGITAL LAW </a:t>
            </a:r>
          </a:p>
        </p:txBody>
      </p:sp>
      <p:sp>
        <p:nvSpPr>
          <p:cNvPr id="5" name="Rectangle 4">
            <a:extLst>
              <a:ext uri="{FF2B5EF4-FFF2-40B4-BE49-F238E27FC236}">
                <a16:creationId xmlns:a16="http://schemas.microsoft.com/office/drawing/2014/main" id="{51EAD56E-5C12-9AFF-3C13-AAC896BD35F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3BBE8E-4419-B41D-9B3A-20AA0AECCDB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9BF15E8-3A52-D1A0-8703-775D5BFAC93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7B411F8-30DA-2B1E-4B76-B99B7C05FF9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39A70D0-9181-39A4-EC4E-B43F9F44AE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CA31F1C-8263-DB01-1DB9-CB9CE5C8C7F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679819" y="1402742"/>
            <a:ext cx="8126757"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primary role of ethics in digital law is to ensure that the use of technology and digital platforms is aligned with principles that promote fairness, respect for human rights, privacy, and the welfare of society at large. Ethical considerations help legal professionals navigate the complexities of digital environments, allowing them to identify and address potential challenges and dilemmas that arise as technology evolves.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4BA24B-E685-2F0E-2099-29C542C2D21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7F727A3-AC71-E3C9-76E0-28B09D4408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0AAE794-B9EA-36D7-3989-8C87FB0C5E0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BBA2E63D-5D84-A1E7-2231-08B1D2B3FC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BA978AB-388C-29EA-CDED-17DDFF0D897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0FE6A82-6558-A818-3763-9873AB8407C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A927AB6-685C-C6A9-0336-C0F226781A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97CA009-14B1-C071-4039-72CBF3F02E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B1D229D-D0CC-FB11-00F5-2A9E6F77BE2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1" cy="6858001"/>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635545" y="1808299"/>
            <a:ext cx="8171031"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2900">
                <a:solidFill>
                  <a:srgbClr val="674653"/>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1. Safeguarding Privacy and Data Protection:</a:t>
            </a:r>
          </a:p>
          <a:p>
            <a:pPr algn="just">
              <a:lnSpc>
                <a:spcPct val="170000"/>
              </a:lnSpc>
              <a:defRPr sz="29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considerations are crucial in safeguarding individuals' privacy and protecting their personal data. As technology advances, the risk of data breaches and unauthorized access to sensitive information increases. Ethical practices ensure that digital interactions respect users' privacy rights and handle their data responsibly.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B9F9DE8-A014-7F72-417F-E5BB39FE3B8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61838DC-1A99-1BDE-EEA7-2FDAC5CF65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A60771C-FC71-9120-7E87-B20B407BCCC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37CF97A2-2FC3-484A-E336-4A920C772C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3662CFA-EBD5-C753-988B-1456795D7D8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019C6C0-8E21-8B34-2CD7-1BE7A4C23C4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0DCFDE-161D-8D3D-D074-9FB97620846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648D34E-93C4-68FD-3B8B-6B488853DC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9A0DA529-54A5-7341-EB80-7517D9E0F2C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1" cy="6858001"/>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886200" y="1732006"/>
            <a:ext cx="7999634"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a:solidFill>
                  <a:srgbClr val="5F414D"/>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2. Ensuring Transparency and Accountability:</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law often deals with complicated algorithms, automated decision-making systems, and AI-driven technologies. Ethical considerations demand transparency in these systems to understand how they function and make decisions. Additionally, holding individuals and organizations accountable for their digital actions ensures a fair and just digital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E10F500-2576-B9DB-0123-C84B45F1E29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27D38F7-6401-7028-588C-410333AAF9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2433994-31D4-DA4E-4A4B-23EFCBCA0962}"/>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A4359FD2-9839-3B63-C552-40691D7757F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9E20D4-6E31-EB67-FBF5-6C5BF2FFA2B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8364AE7-5935-B7AB-742E-D89CC63F02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1DA8A95-2B40-304F-286D-CB25E3A3042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CA903119-47C1-A00F-5ABD-7B13553407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7FB7052-B085-1245-1E6C-4C4E31BB757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55608" y="-1"/>
            <a:ext cx="3577941" cy="6858001"/>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836005" y="1918515"/>
            <a:ext cx="7989026"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2900">
                <a:solidFill>
                  <a:srgbClr val="644450"/>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3. Preserving Cybersecurity and Safety:</a:t>
            </a:r>
          </a:p>
          <a:p>
            <a:pPr algn="just">
              <a:lnSpc>
                <a:spcPct val="170000"/>
              </a:lnSpc>
              <a:defRPr sz="29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digital landscape is riddled with cyber threats and malicious activities. Ethical considerations in digital law necessitate robust cybersecurity measures to protect individuals and organizations from cyber-attacks. Ethical practices also discourage the use of technology for harmful purposes and advocate for the safety of digital environments.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7BC480D-379B-0F20-B9B1-D758BEA5FF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6BD6E14-AB43-8D9A-AEE7-F24FB4C7EF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D2EA5C2-7226-3592-F140-AB09918CABC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E340E812-8F63-F11E-15B5-0A054F3802A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AE365A-C3A5-381B-77F4-1E87C4A968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F3C41B1-0DFF-A07C-39AC-BAA54980AF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357CBF6-7C57-786F-42AB-4BD57F6AD40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F5461D0-EA02-98F1-8ECE-AF159AFE8C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8BB98AC-9B5C-93E4-4A19-640201101E5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1" cy="6858001"/>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3822537" y="2093093"/>
            <a:ext cx="8015963"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3000">
                <a:solidFill>
                  <a:srgbClr val="654551"/>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4. Promoting Equitable Access and Digital Inclusion:</a:t>
            </a:r>
          </a:p>
          <a:p>
            <a:pPr algn="just">
              <a:lnSpc>
                <a:spcPct val="17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digital law addresses the digital divide and advocates for equal access to digital resources and opportunities. It strives to bridge the gap between the digitally privileged and the underserved communities, ensuring that technology is used to empower all members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72FACA1-56F0-4792-F686-856C72FFAB3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B52BEEF-75C3-4AFB-23EE-6A0D96C65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49715DB-9342-40C2-D97D-9CB60EC41B56}"/>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8A2698DA-4B0A-0976-F204-CB444F60E0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ECFB64C-2D60-A0C5-A24D-8B01414B8E6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0FBAA4-BB28-E91D-C871-5BAD4C78BDA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F30A153-0FC0-B3BE-3EC0-898C3218A7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768E9F5D-ECA6-7E1D-74BE-028700B486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80F170D-ECBC-8BFB-3E5C-2D4AC1EAF57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06618" y="-1"/>
            <a:ext cx="3577941" cy="6858001"/>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918857" y="2260281"/>
            <a:ext cx="7966977"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3100">
                <a:solidFill>
                  <a:srgbClr val="5B3E4A"/>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5. Addressing Emerging Ethical Challenges:</a:t>
            </a:r>
          </a:p>
          <a:p>
            <a:pPr algn="just">
              <a:lnSpc>
                <a:spcPct val="170000"/>
              </a:lnSpc>
              <a:defRPr sz="31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evolves, new ethical challenges emerge. Ethical considerations in digital law prompt legal professionals to stay proactive in identifying and addressing these challenges, such as the ethical implications of AI, biotechnology, or quantum computing.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76B7C8-0040-9832-5FD8-49F720699C5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4DD010C-65F8-EC94-79ED-96B1AFD7EF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447BD06-EB41-6F97-8D27-7C0A268934B4}"/>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OVERVIEW OF ETHICS AND ITS APPLICATION IN LAW</a:t>
            </a:r>
          </a:p>
        </p:txBody>
      </p:sp>
      <p:sp>
        <p:nvSpPr>
          <p:cNvPr id="5" name="Rectangle 4">
            <a:extLst>
              <a:ext uri="{FF2B5EF4-FFF2-40B4-BE49-F238E27FC236}">
                <a16:creationId xmlns:a16="http://schemas.microsoft.com/office/drawing/2014/main" id="{97A14DF3-042C-9D1D-7BF6-8D843C8A52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D8006ED-B524-F53A-3B53-6F7B51C3D24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6700703-C280-DC03-EFB5-D8709ECDD66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69FB071-DB97-22C0-D02E-20929AD04B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C82471F-7E00-E698-2255-900C22E342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F2F6B318-8D4E-8B95-B45F-12479253294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email">
            <a:extLst>
              <a:ext uri="{28A0092B-C50C-407E-A947-70E740481C1C}">
                <a14:useLocalDpi xmlns:a14="http://schemas.microsoft.com/office/drawing/2010/main"/>
              </a:ext>
            </a:extLst>
          </a:blip>
          <a:srcRect l="34150" r="31068"/>
          <a:stretch>
            <a:fillRect/>
          </a:stretch>
        </p:blipFill>
        <p:spPr>
          <a:xfrm>
            <a:off x="-571930" y="-1"/>
            <a:ext cx="3577942" cy="6858001"/>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981607" y="2108509"/>
            <a:ext cx="7849172"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34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Ethics, in a broad sense, refers to the moral principles and values that guide human behavior, decision-making, and interactions. In the context of law, ethics plays a vital role in ensuring that legal practices are grounded in principles that uphold justice, fairness, and the well-being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722C2C8-2F88-A5E6-119A-509B55FAF16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803EBCB-645E-6A73-032C-B0BBB32A2E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BB34F70-2992-A27F-1442-EB45B14D3799}"/>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OVERVIEW OF ETHICS AND ITS APPLICATION IN LAW</a:t>
            </a:r>
          </a:p>
        </p:txBody>
      </p:sp>
      <p:sp>
        <p:nvSpPr>
          <p:cNvPr id="5" name="Rectangle 4">
            <a:extLst>
              <a:ext uri="{FF2B5EF4-FFF2-40B4-BE49-F238E27FC236}">
                <a16:creationId xmlns:a16="http://schemas.microsoft.com/office/drawing/2014/main" id="{C6213D1F-71C9-65F8-7258-D149EC2B0B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1F0DFD1-37FD-F4D8-B759-2EAD9A9D966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3235810-890B-AB01-9ED2-0699BE963FE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169E87D-048B-5870-B2C0-815FCE8042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F75077E-00F6-C0AE-B708-C2CA57FDF4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5066A125-37C7-0476-D3C2-67139F67C28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email">
            <a:extLst>
              <a:ext uri="{28A0092B-C50C-407E-A947-70E740481C1C}">
                <a14:useLocalDpi xmlns:a14="http://schemas.microsoft.com/office/drawing/2010/main"/>
              </a:ext>
            </a:extLst>
          </a:blip>
          <a:srcRect l="34150" r="31068"/>
          <a:stretch>
            <a:fillRect/>
          </a:stretch>
        </p:blipFill>
        <p:spPr>
          <a:xfrm>
            <a:off x="-571938" y="-1"/>
            <a:ext cx="3577942" cy="6858001"/>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4026717" y="2066232"/>
            <a:ext cx="7854108"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digital era, where technology permeates every aspect of our lives, digital ethics becomes increasingly critical. Digital ethics seeks to apply ethical principles to the use of technology, digital platforms, and internet activities. It encompasses various areas, including data privacy, cybersecurity, intellectual property, artificial intelligence, and social media, to name a few.</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5F9BAE1-E885-E8EB-DB6F-D3F39B8533B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E6228DA-721B-3227-109D-358F5C30D6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24B21A4-8447-A3F7-4B5C-BE74AFCFEFC1}"/>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09687F33-19C6-CE4E-6CC0-5E83CE68934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B72BA30-E883-4FAA-6E78-9A420C351D2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F567021-2815-3224-0523-1A41A5283A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D13E9E1-1186-C9A2-A3AB-4A5921F87C6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857651E-F924-3955-A0D0-BFA9798459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6CE01164-9957-F8A5-4BD4-A216290DD01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901312" y="2098495"/>
            <a:ext cx="7774851"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Privacy and Data Protection</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Respecting individuals' privacy is a basic human right, and preserving it is vital in the digital world. In digital law, ethical concerns focus on safeguarding personal information from unauthorized access, use, and sharing. As legal professions, it is essential to handle data protection laws and ensure transparent and respectful dealing of individuals' privacy rights.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icture Placeholder 1">
            <a:extLst>
              <a:ext uri="{FF2B5EF4-FFF2-40B4-BE49-F238E27FC236}">
                <a16:creationId xmlns:a16="http://schemas.microsoft.com/office/drawing/2014/main" id="{6DF9F2A3-FCC4-D460-8BE1-421057120EDF}"/>
              </a:ext>
            </a:extLst>
          </p:cNvPr>
          <p:cNvSpPr>
            <a:spLocks noGrp="1"/>
          </p:cNvSpPr>
          <p:nvPr>
            <p:ph type="pic" idx="21"/>
          </p:nvPr>
        </p:nvSpPr>
        <p:spPr>
          <a:xfrm>
            <a:off x="-1" y="-1"/>
            <a:ext cx="12192001" cy="6858001"/>
          </a:xfrm>
        </p:spPr>
        <p:txBody>
          <a:bodyPr/>
          <a:lstStyle/>
          <a:p>
            <a:endParaRPr lang="en-IQ"/>
          </a:p>
        </p:txBody>
      </p:sp>
      <p:pic>
        <p:nvPicPr>
          <p:cNvPr id="16" name="Picture 15" descr="A white and grey background&#10;&#10;Description automatically generated">
            <a:extLst>
              <a:ext uri="{FF2B5EF4-FFF2-40B4-BE49-F238E27FC236}">
                <a16:creationId xmlns:a16="http://schemas.microsoft.com/office/drawing/2014/main" id="{7344FF60-444F-D88F-F7C0-7BED5AFDA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7" name="TextBox 16">
            <a:extLst>
              <a:ext uri="{FF2B5EF4-FFF2-40B4-BE49-F238E27FC236}">
                <a16:creationId xmlns:a16="http://schemas.microsoft.com/office/drawing/2014/main" id="{E394C28C-B43E-C645-46EC-2F51EB14E2C1}"/>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18" name="Rectangle 17">
            <a:extLst>
              <a:ext uri="{FF2B5EF4-FFF2-40B4-BE49-F238E27FC236}">
                <a16:creationId xmlns:a16="http://schemas.microsoft.com/office/drawing/2014/main" id="{57A6526F-CAC2-EDA3-F0B2-15BCCE7CA8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B9BDC1F-14E1-3CDE-938F-83FCFC633F1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id="{60160A7F-906E-DCEA-8734-831D43A9453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1" name="TextBox 20">
            <a:extLst>
              <a:ext uri="{FF2B5EF4-FFF2-40B4-BE49-F238E27FC236}">
                <a16:creationId xmlns:a16="http://schemas.microsoft.com/office/drawing/2014/main" id="{0E8EA67C-0979-F7CC-BCB0-C29D0789395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22" name="TextBox 21">
            <a:extLst>
              <a:ext uri="{FF2B5EF4-FFF2-40B4-BE49-F238E27FC236}">
                <a16:creationId xmlns:a16="http://schemas.microsoft.com/office/drawing/2014/main" id="{DA08EBE2-5B59-D805-749F-FAFE4F3014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23" name="Graphic 21">
            <a:extLst>
              <a:ext uri="{FF2B5EF4-FFF2-40B4-BE49-F238E27FC236}">
                <a16:creationId xmlns:a16="http://schemas.microsoft.com/office/drawing/2014/main" id="{6427E1B0-7CA6-FB73-3CDD-14E4809BBEE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55605"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926764" y="1973955"/>
            <a:ext cx="7807508" cy="419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Transparency and Accountability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Transparency is a key ethical principle in the digital age. Users have the right to know how their data is being collected, used, and shared. Transparent practices foster trust between individuals and organizations, promoting responsible digital interactions. Accountability holds entities responsible for their actions, making sure they are answerable for any adverse consequences of their digital activities.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D9DB95-98CE-0E27-65AD-FACE00CA845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D6417E5-1875-E726-4BC2-6F62B44D27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F89BCEA-76AA-5986-3CC8-C62BCC159FAA}"/>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42446404-132B-A972-C5D7-693FD6FA9D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AC9C170-FE5C-5973-9F51-43372908C33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43BB5DB-650F-3620-5C3C-CFC7E78EA1D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9B2ADFC-697C-B6C3-D73E-F322D67FE55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098C658-E737-08BC-8779-F1749E2A66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5F8A559-2796-DB5C-17C8-CFEDEFFEAE2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963905" y="1964160"/>
            <a:ext cx="7791179"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Fairness and Equality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digital law emphasizes fairness and equality in the treatment of individuals and groups. This principle applies to various areas, including algorithmic decision-making, access to digital resources, and digital content regulation. Legal professionals must be vigilant in identifying and addressing biases and discrimination that might arise from digital technologies and platforms.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02B434D-C5C3-DD21-323F-313671099E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A43F1BF-B5D7-C158-A2CD-1E38AD41CB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68B3EE9-524E-4DFE-2099-89FD95522535}"/>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63E5C10F-0B7E-F657-4ACC-B79CE9E6E5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667B7C-FDB6-20E7-1C9D-7A15980843D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51DD178-DE72-8FC6-69EF-0DBA7C3985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AFE4EC2-F767-5069-9074-5C46D0606A6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7D0467C-90AC-5890-52D9-8701217B52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99A2C6A2-FAE4-4CE1-9A6A-3DF6AC486E0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923153"/>
            <a:ext cx="7617086"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Cybersecurity and Safety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Ensuring the safety and security of digital environments is an ethical imperative. Cybersecurity measures protect individuals and organizations from cyber threats, data breaches, and cyber-attacks. Ethical practices in digital law emphasize the responsible use of technology to prevent harm to individuals and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6B1B4CD-7174-36FB-E74F-FF250E03302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7967759-4B64-4975-B52C-EEBCE2647F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C5611CA-8BBE-1F2F-8451-D655108CD626}"/>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720C9BB6-624C-738C-F6F3-CA05B02B1FA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8A8D47-6EDA-BE34-A099-97DE8CEF11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719FA20-43F2-364F-7F6D-1DEC75FB374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8010E6A-4F37-6DDF-DF0C-791BF603AB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064BED4-8C46-B7EB-1634-7265C253FD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F661913-1900-77CD-261D-29CA755D4B7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913135" y="2195830"/>
            <a:ext cx="7830035" cy="14252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5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legal professionals dealing with digital law, you will inevitably encounter complex ethical dilemmas. Let's explore some common scenarios that pose ethical challenges: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7965295-D5A7-89E8-9C49-66A33BD9363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291E64F-FA14-7DB2-0C70-5C646F3817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99811F9-5C8E-9688-C223-A57D6AFA81FC}"/>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5E960775-6006-7CA2-41E0-53C42134AE3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63555E-2382-2D9B-37D7-39A9C0AEE8E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AB96050-2E09-E008-1947-531DA8F3C5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B297A89-8D1E-4EE7-ECB5-E681D4657E8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4922A48-311B-E9FA-D424-20A10C6FD2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A23A41C7-D160-3ABA-8EC6-E416283F6CE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886200" y="2134604"/>
            <a:ext cx="785697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Balancing Privacy and Security: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 cases involving national security or criminal investigations, the balance between privacy and security becomes delicate. Legal professionals must navigate the ethical implications of surveillance and data collection to protect public safety without compromising individual rights.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9DD0264-D4ED-DB05-7E16-1B06A2B2986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5760AD5-8130-C877-C8E2-028B967E61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E143283-2A53-C51C-85A7-DC0A9FCCF04A}"/>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6E2B804C-EFD0-4C92-9131-365CF7C39F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B2B1C3E-3CF2-40AB-2F61-A17864AAD17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903C52F-59AC-0B5C-2D70-5286EBEB42F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B6EC9C0-792A-4287-4282-1884D89173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1F4B3D8-0A42-7870-E2C3-A38DFD8448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AE9C712-EB01-BF98-01F1-A9479619D0C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957408" y="2134604"/>
            <a:ext cx="778576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AI and Decision-Making: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AI-driven decision-making raises questions of transparency and accountability. Ethical considerations demand that the decision-making process is understandable and fair, especially when AI influences significant aspects of individuals' lives.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6B3B4DC-9AD0-B7F8-4906-BBB226F4D36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E961383-0DBE-0A59-23B0-53807FCAD2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367D2D5-E40A-6E81-A874-458B21B382F2}"/>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DAD10F81-BBF0-0E3A-0D85-CFB6B9E7FD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E2E513D-F379-B36B-0F0C-8828FE124E5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A8CFF2D-0B80-A659-1977-D94A0D1B695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615F141-2741-D301-99E4-D90DBB29EB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E59DF71F-EB0B-13D2-F6A3-94E0A3AF51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AC27A591-59FF-8AE8-CEDC-A9DA26C024B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8" y="-1"/>
            <a:ext cx="3577942" cy="6858001"/>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913138" y="2167262"/>
            <a:ext cx="783003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Social Media and Freedom of Speech:</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Social media platforms present challenges concerning freedom of speech and content moderation. Ethical dilemmas arise when determining the line between freedom of expression and preventing harmful or false information from spreading.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A1C5EC-FE60-4FFA-224C-C565E867C4E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7C77F96-2361-8311-565D-09B5A7F37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13F7997-982A-5567-0381-5882A4067AE9}"/>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E3165BFE-0AC3-39C8-2989-269B822012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987D4B0-45C1-B20B-D96C-ADE6155A0ED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3C9BB6A-BFC8-BB64-1F66-F21DDB09D0B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7E050A8-AF1C-80E9-1549-5B03AC05462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9FC162D-88C3-156E-2F38-7C59CB3E27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02F4FF4-E5D9-52A6-24F4-DA57C523477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7" y="-1"/>
            <a:ext cx="3577942" cy="6858001"/>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314217"/>
            <a:ext cx="7601234"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Access to Digital Resources: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Making sure that everyone has fair access to digital resources is essential to bridge the digital divide. Ethical questions arise when we try to address the gap between those who have easy access to technology and those who don't.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E3F45CCE-DFCA-FFF6-E86D-B2E42E0155A2}"/>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CEBAAB7D-6D65-1CAA-B7EC-C3178387AE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B2C4E851-D93E-5D3E-0692-3069A3CDBA86}"/>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TECHNOLOGY IN LEGAL CONTEXTS</a:t>
            </a:r>
          </a:p>
        </p:txBody>
      </p:sp>
      <p:sp>
        <p:nvSpPr>
          <p:cNvPr id="14" name="Rectangle 13">
            <a:extLst>
              <a:ext uri="{FF2B5EF4-FFF2-40B4-BE49-F238E27FC236}">
                <a16:creationId xmlns:a16="http://schemas.microsoft.com/office/drawing/2014/main" id="{1D0966FE-F56E-EC46-680B-415B36488FC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CE9801-4B80-9F07-9341-AC5D4DAF5DE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D1AD284-BF6D-8808-8802-83B4D627E1C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27A68918-48CC-09F9-393F-5228D41898A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343B2572-5F7E-2B3C-36D3-83BE7E077A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9" name="Graphic 21">
            <a:extLst>
              <a:ext uri="{FF2B5EF4-FFF2-40B4-BE49-F238E27FC236}">
                <a16:creationId xmlns:a16="http://schemas.microsoft.com/office/drawing/2014/main" id="{F8C3E7E7-32D9-1A8E-5E65-B4B29C8C563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6" y="-1"/>
            <a:ext cx="3577942" cy="6858001"/>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894349" y="2049481"/>
            <a:ext cx="7788776"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Over the past few decades, digital technologies have become an integral part of legal contexts, streamlining processes, improving access to information, and enhancing the efficiency of legal services. From legal research and case management to dispute resolution and communication, technology has revolutionized the way legal services are delivered.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899C5F72-4166-F9D5-49A3-B327FC95B3ED}"/>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2C310396-A957-73D9-FB23-FC1479139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81490207-1CAD-7951-486B-69562D45241D}"/>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7" name="Rectangle 6">
            <a:extLst>
              <a:ext uri="{FF2B5EF4-FFF2-40B4-BE49-F238E27FC236}">
                <a16:creationId xmlns:a16="http://schemas.microsoft.com/office/drawing/2014/main" id="{2B490482-B575-25FE-6074-F49DDED2FD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7312FC9-8DCF-0DAF-CEA2-B6B5474271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CEBB804D-0782-86AD-AB63-25BFED61827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9A0B04F8-7259-DE41-8789-D0DE1C50D9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1" name="TextBox 10">
            <a:extLst>
              <a:ext uri="{FF2B5EF4-FFF2-40B4-BE49-F238E27FC236}">
                <a16:creationId xmlns:a16="http://schemas.microsoft.com/office/drawing/2014/main" id="{04F57D27-96B4-7509-5D4B-2390CD666F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2" name="Graphic 21">
            <a:extLst>
              <a:ext uri="{FF2B5EF4-FFF2-40B4-BE49-F238E27FC236}">
                <a16:creationId xmlns:a16="http://schemas.microsoft.com/office/drawing/2014/main" id="{A3CA15BC-7D3F-98AD-7AE4-B1A8B008B03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4141936" y="2240099"/>
            <a:ext cx="766464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technology advances, it also brings along its unique set of challenges that demand careful consideration from legal professionals. Let's explore some of the key challenges posed by technological advancements: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EA46E7C-4EC9-033D-8D39-5BAAE00CAC3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39E4409-D63B-3B05-A9F3-0705BB977B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395049A-566E-F254-096D-343F9C0D72EE}"/>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8C6B3EE7-E0C8-767D-C576-EE46AD3EB4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7AB3E78-81DC-7230-0461-0C583CAC78C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8F2FF82-47C5-9506-3205-54841C6C436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D4D7B66-286C-0BBB-7B01-9FF6AC32F33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07FA6E2B-3934-F5BD-0874-06073A62D9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BBBA4E97-E736-A700-A354-092DA9DDE4C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1" cy="6858001"/>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820886" y="1793787"/>
            <a:ext cx="7985690" cy="46876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1. AI and Automated Decision-Making </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rise of artificial intelligence (AI) and automated decision-making systems has transformed various legal processes. AI-powered tools can assist legal research, predict case outcomes, and streamline contract review. However, ethical concerns arise regarding the transparency and accountability of AI algorithms, potential biases, and the implications of delegating decisions to machines.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7151AA-CBD5-611A-03B2-7545F9A369F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235CFCE-7570-0D37-EF1D-DCA7EBADA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8C39F4C-D69A-DD64-C30C-C1B081170F0F}"/>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652B55B5-57E3-B0A9-9885-89BC635C2D3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415880C-E65B-A0F8-9023-50B29101CF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701C5E-E47C-1C4C-C229-8E0D3C5FA3A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8F0049C-2DA5-D69E-6F78-6DA7D0FCA8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75F21844-07E4-4FCA-2792-2C72E86E00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5486F28-3D37-3EB0-FC51-9CF684BEF30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941" cy="6858001"/>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886200" y="1793787"/>
            <a:ext cx="7920376" cy="41029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2. Internet of Things (IoT) and Privacy Concerns</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Internet of Things (IoT) connects everyday devices to the internet, creating vast networks of interconnected data. While IoT offers numerous benefits, it also raises significant privacy concerns. Legal professionals must address issues related to data collection, consent, and the potential misuse of personal information collected by IoT devices.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CC646C7-2266-6D16-0E4E-2B8E933135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26E50CD-D170-B958-DDCF-C234D7BCD9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FD0F924-27BF-9CA4-D5EF-40483E6B26E9}"/>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6C927EFE-192B-D9C7-04F4-FF8A9B210C6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BA59EF-23E6-A8BD-B9D6-4016DA9EB7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B4A3A2A-44DF-2BFF-C1E1-49066E20C13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C71CF7F-1408-28BE-6709-C2C338BC959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1F05194-2E84-E6A7-DB35-B540C41876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35B5FFB7-4AA2-9CDA-21B0-DEB181D44DD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1" cy="6858001"/>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53543" y="1842772"/>
            <a:ext cx="7953033" cy="41029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3. Blockchain and Data Integrity</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Blockchain technology offers secure and transparent record-keeping systems. Its application in legal contexts can enhance the integrity of contracts, transactions, and intellectual property rights. However, legal professionals must navigate the ethical implications of using blockchain in terms of data privacy, public accessibility, and regulatory compliance.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FD2757F-353C-1B28-D09E-90FCBD24366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361D1A-512F-25BE-CC74-14B6E7AAB1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D898D7A-2F45-EEE1-5365-B5C0DCD3FB24}"/>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3BCD6384-63B4-39EE-B789-F3D49E01925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2C206C-27F3-2114-DAE6-FEDABE26EC4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C414721-7CEA-3A0B-778A-8504B49B5AA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2265294-58E2-3B19-8339-75444623DF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433CA44-A1C8-2F1E-9DEA-98DDF6ED7A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EAA1E4E-F591-F4BA-FB1A-709158E45F6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6" y="-1"/>
            <a:ext cx="3577942" cy="6858001"/>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4141936" y="2599331"/>
            <a:ext cx="766464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adoption of technology in legal practices presents ethical implications that require careful consideration and responsible decision-making. Let's explore some of these ethical implications: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EA4CD6BF-FFE4-67D9-19CC-8E7125D7606F}"/>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FD2D46BF-32E1-44C2-7D31-8863396C12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ABF877F8-7610-4B76-E35C-EF0EB07B9121}"/>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14" name="Rectangle 13">
            <a:extLst>
              <a:ext uri="{FF2B5EF4-FFF2-40B4-BE49-F238E27FC236}">
                <a16:creationId xmlns:a16="http://schemas.microsoft.com/office/drawing/2014/main" id="{692B2CC5-FE7B-C48E-BF3D-032B91BF437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B1AD6F4-0859-343C-E102-F459A956EAA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91393B5-C0E2-1B25-19B8-48CF2330A49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59AB56A9-0987-DFA6-5139-79526676B2E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5C174246-E60B-4464-B13D-952BD4A573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9" name="Graphic 21">
            <a:extLst>
              <a:ext uri="{FF2B5EF4-FFF2-40B4-BE49-F238E27FC236}">
                <a16:creationId xmlns:a16="http://schemas.microsoft.com/office/drawing/2014/main" id="{C39924F0-6CB7-D2A2-4813-A1521B66474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51514" y="2490475"/>
            <a:ext cx="7855062"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Client Confidentiality and Data Security: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use of digital platforms and cloud-based services raises concerns about client confidentiality and data security. Legal professionals must ensure strong cybersecurity measures are in place to protect sensitive client information.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CD017C-8E0C-8168-C34E-0AAC2BDC21B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ECADBD-B439-51DE-C0D6-EB894DBFEB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CEBD466-61AF-D2FB-9145-8B2302DB57FC}"/>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103E1EE6-A85A-5F4C-E9E9-0D1A1802E83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0BF6DB4-D65A-795E-47CC-5E554E145D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CCE4CA8-0738-450A-E258-2B98BE26CE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B20222E-3A19-B19A-38FB-A1F3500964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33CC2F33-440A-7111-BDAF-2DB2B566FB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5488C2F4-F4CC-38C6-B941-521C457E5F5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967843" y="2256432"/>
            <a:ext cx="7838733"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Bias and Fairness in AI:</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When employing AI tools, legal professionals must assess and mitigate potential biases that may affect the accuracy and fairness of AI-driven outcomes. Ethical considerations demand transparency in the use of AI systems and accountability for the decisions they make.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630FCB-7CD7-315D-C2F2-A87A39E90B3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37F5BF4-3338-F3DB-FA24-50AFEEC21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34A5F03-FE70-65EC-62F5-3713FE5F026D}"/>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3BFD2CF8-FC0A-90D6-016B-C7111CDB48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24A3FB-69DB-E0BD-8ABC-5AA5232F9F9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4A46FB7-2F4D-C2A4-FAD5-E4997AF35E5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943D2E-60DB-1D43-23D0-BE5A1EE4172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90DF8106-E5CE-782C-0831-4EAAAA729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CAE8D639-15C1-01B1-B5AF-06633B51F40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902529" y="2485029"/>
            <a:ext cx="7904047"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Privacy and Consent in IoT: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IoT devices often collect vast amounts of personal data. Legal professionals must ensure that users' privacy is respected, and clear consent is obtained for the collection and use of their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9B1C68A-3F88-78BF-7405-8FCD0D3EEFE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9E74F73-AA4C-0474-B3ED-E00F21C807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575F248-12C8-2188-64C3-A046BD3426DD}"/>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962234B0-C32F-65E5-0036-87BC5180FF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81D1596-C96B-8147-CA5D-2793C6FD9FF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B98225-4AE7-743B-B886-96CE97ABB4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65531DD-3A1B-21CB-ED7D-08FBE5A96A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D3C0A6E4-793D-0D85-F60E-996BE335FB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01EDB991-7941-2E49-1654-F76AF57CBA2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7" y="-1"/>
            <a:ext cx="3577942" cy="6858001"/>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4141936" y="2648315"/>
            <a:ext cx="766464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Smart Contracts and Legal Enforcement: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With the adoption of blockchain-based smart contracts, legal professionals must address the enforceability of such contracts and navigate the complexities of cross-border legal implications.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46BBA0-DD4D-EEE8-58E6-39DF7267104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94ECE48-1AD9-FAB0-C144-FCB7D76FD2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BFF0513-A57D-23D1-FCFD-C97563B603B6}"/>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lnSpc>
                <a:spcPct val="150000"/>
              </a:lnSpc>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ETHICAL PRACTICES IN CYBERSECURITY</a:t>
            </a:r>
          </a:p>
        </p:txBody>
      </p:sp>
      <p:sp>
        <p:nvSpPr>
          <p:cNvPr id="5" name="Rectangle 4">
            <a:extLst>
              <a:ext uri="{FF2B5EF4-FFF2-40B4-BE49-F238E27FC236}">
                <a16:creationId xmlns:a16="http://schemas.microsoft.com/office/drawing/2014/main" id="{51AF57D9-EE3F-C8A9-1EBE-789259944FD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3F709F-6B72-0F4F-A75F-7518179332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0B696BA-FB27-A61A-C572-E773680ECD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3D7EC93-1C1C-1F95-88D0-135B481F91D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5767F47-D517-1B64-7F95-991DFEC7E6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CFC2049-1AEC-6F47-0B79-0202471DCE8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6" y="2697303"/>
            <a:ext cx="766464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is vital in safeguarding digital systems and data from unauthorized access, cyber-attacks, and potential harm. However, it is equally important to ensure that cybersecurity practices themselves are conducted ethically.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23225C-6A08-72D4-42AE-50A11CD77E6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F9EBB45-26E2-C474-D12C-509C40D907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F45002F-F19B-420D-AFED-DD81AA0F71E5}"/>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lnSpc>
                <a:spcPct val="150000"/>
              </a:lnSpc>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ETHICAL PRACTICES IN CYBERSECURITY</a:t>
            </a:r>
          </a:p>
        </p:txBody>
      </p:sp>
      <p:sp>
        <p:nvSpPr>
          <p:cNvPr id="5" name="Rectangle 4">
            <a:extLst>
              <a:ext uri="{FF2B5EF4-FFF2-40B4-BE49-F238E27FC236}">
                <a16:creationId xmlns:a16="http://schemas.microsoft.com/office/drawing/2014/main" id="{524DF122-E20A-08C2-A9B9-8E6D198A1F7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F1EBE4-3E9A-806C-F081-3B7A0E039E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9C0628-DEC7-5AA4-534C-61B62B47D09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F37703B-0233-6C37-6180-17BBD7ED6B1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C5F24C86-56E5-0134-9BF5-087BC8F6FC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A435475-182D-FEDC-FC85-C3ADE42BD83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967843" y="1542869"/>
            <a:ext cx="7838733"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cybersecurity practices involve the responsible use of defensive measures while respecting the rights and privacy of individuals and organizations. It demands transparency in cybersecurity policies and practices to build trust between users and security professionals. Ensuring ethical cybersecurity also means upholding the values of fairness, equality, and accountability in the deployment of security measures.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7B36A1E-707E-B3D3-56B8-B651918757A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0C37254-23F6-01E1-C6E2-B655666C52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09033B2-981D-4457-09BB-A9B8EE5A77A0}"/>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47F19635-D427-8327-5B65-E73F0FF2391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F71B3E-8FCC-5D1F-EC92-2DB384AA1CC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AFC4756-09E2-E07C-5913-FB10D00F73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0B7814F-2B74-DC62-4BA8-24DF7A69FF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EEAA737-A454-A8E1-1866-AEC99ADDA7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F46D16E-FD4B-440F-A8AE-1C29614894F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4293843" y="1967650"/>
            <a:ext cx="752858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hacking, also known as white-hat hacking, refers to the practice of authorized individuals probing computer systems and networks to identify vulnerabilities before malicious hackers can exploit them. Ethical hackers play a crucial role in improving cybersecurity by identifying weaknesses and helping organizations strengthen their defenses.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6191A87-D309-806E-8CD1-E0AF4DFEB9F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39C1AD8-1EC2-78CD-3C6A-661A6A6D70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9B3B50-DFCA-8AE7-610B-DC6E0756A0A3}"/>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1B394424-7F80-51EB-DE98-8C9D2D6FFFC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ED3BA21-AE12-5AAF-A811-C49F71BFF9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F57D11-6124-BC46-4B69-B6EA403E1A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4B83B0B-6AB6-6C5E-36B9-DD4ECED62C2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30819304-3A78-337A-850E-ABE9EA493C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6D29293-4B23-89EB-7B3B-41C575119B3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4141936" y="2158429"/>
            <a:ext cx="7728047"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Responsible disclosure is a fundamental aspect of ethical hacking. When ethical hackers discover vulnerabilities, they have an ethical obligation to disclose these findings to the affected organization promptly and discreetly. This allows the organization to patch the vulnerability and protect its users from potential cyber threats.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01EDD50-5BF2-544D-D30D-61ACDAE86F8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EE0260B-B414-940A-ABA5-A412EF6D14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801588F-5BF5-06CA-7A9B-33DFC94B3A6C}"/>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62DCF8B0-3BA0-ECE3-9DBE-FDB5E01BC6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8EE292-2930-291A-6912-2274809B30E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49EB0E9-FB00-940A-DFF3-99B38CAFCD8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A829B5D-52B2-B7D7-F343-B30D9340C4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7E9D453-85C7-284F-FB48-AC71A0680E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1F60DAF-CE1E-2072-A41D-E314647A48C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55608" y="-1"/>
            <a:ext cx="3577942" cy="6858001"/>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4141936" y="2091875"/>
            <a:ext cx="7728047"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hackers must follow a strict code of conduct, respecting the privacy and confidentiality of the organization's data while conducting their assessments. The goal is to use their skills for the greater good, enhancing cybersecurity for the benefit of all stakeholders.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C6C533C-4A4F-F0CB-D273-1B5EC689E34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3221F6C-967E-35F9-438B-00867168FB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D0DB74B-1A51-4C98-F794-4ABC16D83833}"/>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1D45E149-07C5-02D6-89A8-DC37ED898A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ECEAAA9-7D98-6A30-BBCF-1A1B6533694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C699E82-8944-5E6C-E20C-EF92C51FFD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AAA92DF-01B0-F39B-A57F-936CC72080E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5C6BAA88-08DE-7AE9-9488-A73BE0C3D8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0500D539-1A5C-8CB8-823C-24B358C57FA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2240099"/>
            <a:ext cx="766464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combat cybercrime, ethical considerations play a crucial role in the prosecution of offenders. Legal professionals must navigate various ethical dilemmas when dealing with cybercriminals.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0086F6FC-B79E-EAE4-A6FD-DB79D0B7C3F2}"/>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1F0C0265-0EF8-F195-370D-2513399F81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97F5B752-5650-BAF3-7290-ED21B38B3CAC}"/>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14" name="Rectangle 13">
            <a:extLst>
              <a:ext uri="{FF2B5EF4-FFF2-40B4-BE49-F238E27FC236}">
                <a16:creationId xmlns:a16="http://schemas.microsoft.com/office/drawing/2014/main" id="{F925B246-8884-8774-126C-D1C779A7483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7AB4971-8E49-EBEE-3221-3020FA8B8AF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07DA8304-AFE0-9436-C7B7-0D99285720C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E0DB0CF1-6BF9-4FCF-6AC3-7D80E981CA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DE8024ED-93A4-E175-9D96-07EEA155EF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9" name="Graphic 21">
            <a:extLst>
              <a:ext uri="{FF2B5EF4-FFF2-40B4-BE49-F238E27FC236}">
                <a16:creationId xmlns:a16="http://schemas.microsoft.com/office/drawing/2014/main" id="{FBD0F6CF-200E-CE0D-0890-821C95F0747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4177466" y="2240099"/>
            <a:ext cx="762911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Presumption of Innocence: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principles demand that all individuals, including cybercriminals, are presumed innocent until proven guilty. Legal professionals must ensure that due process is followed, and the accused have the right to a fair trial.</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D8B7ADA-212A-9B30-586A-6514CA4E2FF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CB12402-DFA9-7610-6102-03A164EDCD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3F4423B-F6F3-B548-7295-B223B797460D}"/>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98C77099-D8C1-837F-DC35-A722EE94731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C25849B-41FB-AFC7-DBC8-4751961E02F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0B3646-4C99-3AF3-ED65-F23FAB53B3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147523A-4575-CF8A-C26D-206EACC4FF6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D8C462A-E090-233B-6E2B-9E1FF8698D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58814A3-8287-279B-9E0A-8C3D3AD9058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57408" y="2052743"/>
            <a:ext cx="788087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Balancing Punishment and Rehabilitation: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punishing cybercriminals is essential for justice, ethical considerations encourage efforts to rehabilitate offenders when possible. Addressing the root causes of cybercriminal behavior can contribute to reducing recidivism.</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9A71DF-16E6-7096-0D2A-B2A44ED3E73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60A1D3-4EF7-322E-3FB0-13DF86D5C7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3A83832-E48E-1ED4-3DDC-5B2643162A59}"/>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4436CC37-D788-4C17-7B2A-744461C3530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2B00B5-D1FE-64DC-A218-6A837E7BBC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F3FC288-B519-7062-1C6C-66A96BA24F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BD3D2C2-679A-DFFA-7834-AD32C9A4332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EC26ACF-F022-93AA-82A5-8DB0FFDEEB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7C14E13-7692-8502-3B03-8F6EC11CFD0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967843" y="1954770"/>
            <a:ext cx="7870436"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Privacy and Digital Evidence: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Collecting digital evidence in cybercrime cases raises privacy concerns. Legal professionals must strike a balance between the need for evidence and respecting individuals' rights to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512FEE-4451-780B-7347-3DD6911EADC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C28C6A2-8977-FF5C-7759-38A0316D26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ED8F7BD-ACED-0528-D5D3-3E8019ACDB64}"/>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7EDCCFFB-E54D-9545-5B13-DAB5F72F735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C08B941-899D-2DB2-51F2-8925941F2DF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B3402B-2841-E6A6-0F48-1E183DA8E15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975976-0DDA-7787-A604-24B941A81BD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7DBE6DE-60EB-65A7-782D-B0E19A7FF9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B1A5C31-835C-ADE6-CDFD-C9CC3E6670A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4141936" y="1954770"/>
            <a:ext cx="7696343"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Avoiding Vigilantism:</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cybercrime prosecution discourages vigilantism or encouraging retaliatory actions against cybercriminals. Instead, it promotes lawful trial through proper legal channels.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3E2F1C3-38ED-F727-269F-E59B7A4A162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8901203-CF70-E4A7-F9F3-04494CF0C4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9981D5B-00FC-ACA4-2976-C22A6A925C0F}"/>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42EDE324-FC11-1714-E57B-9A2E9DB4D0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7D43CC-A4DE-2B59-9FC8-83428A8F88E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4DEC612-E815-DC4F-9F88-50F3327BE3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585C2AE-EFC3-6EC9-F64E-77C8D8F55F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9F4D004-95CB-FC1C-53D4-F84FA75180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AA9287B-039D-6E22-0E54-4B22CEA6353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4141935" y="2436949"/>
            <a:ext cx="7728047" cy="1679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pivotal role that legal professionals play in promoting ethical practices, both within the legal field and the broader digital landscape consists of covering the following: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92522CC-5CAE-7FE8-4F2F-6CF5386F112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EE558E7-7A6A-554E-00A5-4CA6C4339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B4AB902-824F-ACED-89C4-42DBEDB255B7}"/>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24AEFDBD-0516-9CF3-DACF-0B3D11D8EA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9676B0-EA22-A193-8615-0A97CFBA028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33A8B07-D685-B191-88FD-750BE019BF1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311C547-21E7-D1F7-A046-C81E0D8832D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E2FF6DFC-3DEA-A7FC-B6D4-744DE4C176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5B0041E-C8FD-0262-BF35-D0E5C9336FF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4141936" y="1763920"/>
            <a:ext cx="771219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Upholding Ethical Standards: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legal professionals, you are the guardians of justice and fairness. By upholding the highest ethical standards in your practice, you set an example for others to follow. Demonstrating integrity, honesty, and respect for all parties involved in legal matters fosters trust and confidence in the legal system.</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A99FCE6-989B-11E0-5A46-88E3DF3FF3B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2457245-9F0B-D9B2-991A-1DEAC5A007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7474A3D-F484-224F-6D34-7AD40B8B295E}"/>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1BD04D69-CFDC-3824-29A6-04D80C66A3E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E066146-7516-C607-CFA9-44F19BB08E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0E0CA1-4305-E89D-C04B-AC2B1B1B640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C261C88-66C7-5F72-BD79-BA98227E95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F250B3D3-BE51-54CC-D275-D69F9A0327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92C56F4F-B19A-63E7-7F24-4881FF46482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4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4027194" y="2157376"/>
            <a:ext cx="7853631"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Advocating for Ethical Considerations: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have a duty to advocate for ethical considerations in legal decisions and policies. Emphasizing the importance of fairness, privacy, and transparency ensures that ethical principles remain at the forefront of legal practice.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C3918B-9EB5-8CF5-81FE-62D4FE85C5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B59E54F-EEEE-863B-C934-94296CD54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045EAB7-25BA-B40E-CE66-164B4588B8E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3D1BDBCF-8E92-28F2-2B92-33BFFD54A57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9194A5-DA66-1AD4-EC7D-FFD9F09933D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37F842F-CD24-8C19-141C-D00FC5CDA96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F388144-452B-686D-9B12-780F8E57509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088C855-ED0F-8D1A-AF93-B6B349F9FF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C304035-8C82-D7EA-9449-1B0412CC60A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5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75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5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1" name="TextBox 30"/>
          <p:cNvSpPr txBox="1"/>
          <p:nvPr/>
        </p:nvSpPr>
        <p:spPr>
          <a:xfrm>
            <a:off x="3886200" y="1976188"/>
            <a:ext cx="7967931"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Educating Clients and Stakeholders: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Educating clients and stakeholders about the ethical implications of legal matters is essential. Providing clear explanations of potential consequences and ethical dilemmas empowers individuals to make informed decisions aligned with ethical values.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F05B41A-AD43-8F03-1B7B-24F2E81E9E9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D14B7E-3535-AAB4-F7DC-7193CE7FC0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B60BADD-A6BD-C3D2-F259-CD7E8BC1DAC3}"/>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70ED8497-7B82-A587-4AC1-331D6E82C60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A22260-6BBA-3AE5-3849-18AD5B1F5C4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2550F1-25D1-1488-8B0D-670DCB4B487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7B7AFE-5D76-AE5E-F0B8-E24D70096DF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0C46ED8-5AF8-BCEC-B6E7-898AF55565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06991F8-7F32-7309-85EC-CB1D2C0E364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7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7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7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75" name="TextBox 30"/>
          <p:cNvSpPr txBox="1"/>
          <p:nvPr/>
        </p:nvSpPr>
        <p:spPr>
          <a:xfrm>
            <a:off x="4141935" y="1856588"/>
            <a:ext cx="7728047"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Embracing Technology Ethically: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increasingly shapes legal practices, legal professionals must embrace technology ethically. Adopting secure and responsible technological solutions ensures the protection of clients' data and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C254A87-3AFF-14BD-16E8-ABFAEC981C0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AC2815E-5E38-43B7-700F-F7DEB62C45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6DBA75E-97EC-4559-F62B-FA4C1323D1C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86BEFBB4-9253-1AF2-B15D-4BAE27F1E11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FC9D7C6-9FB6-245B-A903-A5368A40B2B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DE929E-50C4-2700-F632-E0BA823430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E49322B-942A-C651-3CC0-A2C6166094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D8BE0256-B05D-7BE9-BC18-E48F427BB2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54B09FD-2501-59CC-38AB-CEAA4118B56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8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55605" y="-1"/>
            <a:ext cx="3577942" cy="6858001"/>
          </a:xfrm>
          <a:prstGeom prst="rect">
            <a:avLst/>
          </a:prstGeom>
          <a:ln w="12700">
            <a:miter lim="400000"/>
          </a:ln>
        </p:spPr>
      </p:pic>
      <p:sp>
        <p:nvSpPr>
          <p:cNvPr id="7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89" name="TextBox 30"/>
          <p:cNvSpPr txBox="1"/>
          <p:nvPr/>
        </p:nvSpPr>
        <p:spPr>
          <a:xfrm>
            <a:off x="3930705" y="2444418"/>
            <a:ext cx="7939278"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Addressing Ethical Dilemmas: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dilemmas are inevitable in the legal profession. Legal professionals must confront these challenges with careful consideration and ethical reasoning, ensuring that decisions align with moral principles.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93E8D53-24F8-4655-9BEA-9F8A4E2E891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9E46BB6-283B-1C49-6F81-20A38CEE1D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5BBECD8-769B-32AD-0614-45ACCA62F9BF}"/>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DD1FA902-DAE4-36F3-47D3-131F2A7EE9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8E6DF15-BFA3-B51F-300D-DA021FD4B3B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CA8D39-9A32-DD0A-9C62-E413C382569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4D875F2-DF58-0C55-BCC8-A2E76FDC612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17A6B97-C35D-AA8F-AF77-2C7F599BBF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3B08B167-7591-77F9-8718-C19876ABC50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9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80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0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03" name="TextBox 30"/>
          <p:cNvSpPr txBox="1"/>
          <p:nvPr/>
        </p:nvSpPr>
        <p:spPr>
          <a:xfrm>
            <a:off x="3967843" y="1856588"/>
            <a:ext cx="790214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6. Promoting Equal Access to Justice: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Advocating for equal access to justice is a fundamental ethical responsibility. Legal professionals must work towards bridging the gap between privileged and underserved communities, ensuring that everyone has equal opportunities for legal representation.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07AFAB-80E0-736D-A96A-93E1894CCC2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2B531A0-2DBA-2FDB-9531-A4E857CB79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3B50947-F781-7F10-FEBF-ADA423AD073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B835016D-D348-FD3C-3862-D1806C99C32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922C10-8595-4C45-780C-9237F0B3848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1D907C0-4FFE-78F9-4794-1CE6555003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7B1CECE-73B5-F07F-3ED8-CD6B4829F0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5342E4C-6DA2-5820-93C4-404B5893C6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7E44959-EF3F-FDF5-6828-81B5F3E5646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1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8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17" name="TextBox 30"/>
          <p:cNvSpPr txBox="1"/>
          <p:nvPr/>
        </p:nvSpPr>
        <p:spPr>
          <a:xfrm>
            <a:off x="3984171" y="1856588"/>
            <a:ext cx="788581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7. Engaging in Continuous Ethical Reflection: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practice requires ongoing self-reflection and professional development. Legal professionals should stay informed about evolving ethical standards, technological advancements, and legal changes to adapt their practices responsibly.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E0888FF6-AE5F-C391-6F3B-68D540B8339D}"/>
              </a:ext>
            </a:extLst>
          </p:cNvPr>
          <p:cNvSpPr>
            <a:spLocks noGrp="1"/>
          </p:cNvSpPr>
          <p:nvPr>
            <p:ph type="pic" idx="21"/>
          </p:nvPr>
        </p:nvSpPr>
        <p:spPr>
          <a:xfrm>
            <a:off x="-1" y="-1"/>
            <a:ext cx="12192001" cy="6858001"/>
          </a:xfrm>
        </p:spPr>
        <p:txBody>
          <a:bodyPr/>
          <a:lstStyle/>
          <a:p>
            <a:endParaRPr lang="en-IQ"/>
          </a:p>
        </p:txBody>
      </p:sp>
      <p:pic>
        <p:nvPicPr>
          <p:cNvPr id="10" name="Picture 9" descr="A white and grey background&#10;&#10;Description automatically generated">
            <a:extLst>
              <a:ext uri="{FF2B5EF4-FFF2-40B4-BE49-F238E27FC236}">
                <a16:creationId xmlns:a16="http://schemas.microsoft.com/office/drawing/2014/main" id="{26124B90-EB9A-C7AC-D19E-EF4F36C5FE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1" name="TextBox 10">
            <a:extLst>
              <a:ext uri="{FF2B5EF4-FFF2-40B4-BE49-F238E27FC236}">
                <a16:creationId xmlns:a16="http://schemas.microsoft.com/office/drawing/2014/main" id="{0738E1C7-4365-5EAE-C7F9-8A7FE8728997}"/>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12" name="Rectangle 11">
            <a:extLst>
              <a:ext uri="{FF2B5EF4-FFF2-40B4-BE49-F238E27FC236}">
                <a16:creationId xmlns:a16="http://schemas.microsoft.com/office/drawing/2014/main" id="{E90BEE77-34F3-9C84-5804-C0533926870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4E8D2C-B39A-EC62-47C7-4092760B080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a:extLst>
              <a:ext uri="{FF2B5EF4-FFF2-40B4-BE49-F238E27FC236}">
                <a16:creationId xmlns:a16="http://schemas.microsoft.com/office/drawing/2014/main" id="{FC35E20B-0875-8842-94E5-AF9ADBF360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a:extLst>
              <a:ext uri="{FF2B5EF4-FFF2-40B4-BE49-F238E27FC236}">
                <a16:creationId xmlns:a16="http://schemas.microsoft.com/office/drawing/2014/main" id="{FB8C483C-C985-D577-3F1A-F9B02F39B3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6" name="TextBox 15">
            <a:extLst>
              <a:ext uri="{FF2B5EF4-FFF2-40B4-BE49-F238E27FC236}">
                <a16:creationId xmlns:a16="http://schemas.microsoft.com/office/drawing/2014/main" id="{B7CBB51D-DF4F-3628-4422-9AB9C1D947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7" name="Graphic 21">
            <a:extLst>
              <a:ext uri="{FF2B5EF4-FFF2-40B4-BE49-F238E27FC236}">
                <a16:creationId xmlns:a16="http://schemas.microsoft.com/office/drawing/2014/main" id="{D8600612-D71F-B18D-366B-AB26CAD2052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2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8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2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31" name="TextBox 30"/>
          <p:cNvSpPr txBox="1"/>
          <p:nvPr/>
        </p:nvSpPr>
        <p:spPr>
          <a:xfrm>
            <a:off x="3918857" y="1856588"/>
            <a:ext cx="795112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8. Contributing to Ethical Policy Development: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can actively contribute to the development of ethical policies and guidelines. By participating in discussions and debates surrounding ethical issues, they influence legal frameworks to align with the best interests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7FD6CCCF-46F8-9160-03BE-68E58FCEEAC4}"/>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E768CC34-D34A-38B7-705C-6284971AB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D19E23C7-0395-9F1F-3FCC-5402A5083CC6}"/>
              </a:ext>
            </a:extLst>
          </p:cNvPr>
          <p:cNvSpPr txBox="1"/>
          <p:nvPr/>
        </p:nvSpPr>
        <p:spPr>
          <a:xfrm>
            <a:off x="4355866" y="383631"/>
            <a:ext cx="5970757" cy="501932"/>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Conclusion</a:t>
            </a:r>
          </a:p>
        </p:txBody>
      </p:sp>
      <p:sp>
        <p:nvSpPr>
          <p:cNvPr id="14" name="Rectangle 13">
            <a:extLst>
              <a:ext uri="{FF2B5EF4-FFF2-40B4-BE49-F238E27FC236}">
                <a16:creationId xmlns:a16="http://schemas.microsoft.com/office/drawing/2014/main" id="{AB8AC62B-3D61-8021-D758-ED205E064D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C032726-68D0-45B0-80D5-1048938FB99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D8E6D393-8DAE-45C1-C1C7-7643BF1EAC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3BA91D61-81C1-3DC1-5DA8-A47B880D120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EF8E6214-FD77-B6DF-0B70-83DC551F10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9" name="Graphic 21">
            <a:extLst>
              <a:ext uri="{FF2B5EF4-FFF2-40B4-BE49-F238E27FC236}">
                <a16:creationId xmlns:a16="http://schemas.microsoft.com/office/drawing/2014/main" id="{628AAE26-2C31-06AD-B0EF-D8BE3348511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4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8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4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45" name="TextBox 30"/>
          <p:cNvSpPr txBox="1"/>
          <p:nvPr/>
        </p:nvSpPr>
        <p:spPr>
          <a:xfrm>
            <a:off x="4141936" y="1558480"/>
            <a:ext cx="768049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ethics play a vital role in digital law, guiding responsible practices and ensuring fairness and privacy. Embracing ethical considerations in cybersecurity and technology adoption is crucial for creating a just and secure digital future. As future legal professionals, upholding ethical principles will drive positive change in the digital world.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04270B-2C00-9738-DBD9-19F54A774443}"/>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10" name="Right Triangle 9">
            <a:extLst>
              <a:ext uri="{FF2B5EF4-FFF2-40B4-BE49-F238E27FC236}">
                <a16:creationId xmlns:a16="http://schemas.microsoft.com/office/drawing/2014/main" id="{BFDE79D9-4BAD-0096-1A98-7DD9082373B9}"/>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TextBox 10">
            <a:extLst>
              <a:ext uri="{FF2B5EF4-FFF2-40B4-BE49-F238E27FC236}">
                <a16:creationId xmlns:a16="http://schemas.microsoft.com/office/drawing/2014/main" id="{621DE4EB-5EC8-A5FE-59F9-1890EE41D71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2" name="Graphic 11">
            <a:extLst>
              <a:ext uri="{FF2B5EF4-FFF2-40B4-BE49-F238E27FC236}">
                <a16:creationId xmlns:a16="http://schemas.microsoft.com/office/drawing/2014/main" id="{FC5438B6-0A52-1FBE-38C6-073DF934DBD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3" name="Parallelogram 13">
            <a:extLst>
              <a:ext uri="{FF2B5EF4-FFF2-40B4-BE49-F238E27FC236}">
                <a16:creationId xmlns:a16="http://schemas.microsoft.com/office/drawing/2014/main" id="{F3069D89-47E5-048B-060D-9C0BB1713F9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4" name="Graphic 21">
            <a:extLst>
              <a:ext uri="{FF2B5EF4-FFF2-40B4-BE49-F238E27FC236}">
                <a16:creationId xmlns:a16="http://schemas.microsoft.com/office/drawing/2014/main" id="{9E29189E-C99D-6453-7344-D7531A2786B4}"/>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15" name="Slide Number Placeholder 7">
            <a:extLst>
              <a:ext uri="{FF2B5EF4-FFF2-40B4-BE49-F238E27FC236}">
                <a16:creationId xmlns:a16="http://schemas.microsoft.com/office/drawing/2014/main" id="{5738544E-6884-C435-DB36-348B7E6C82C9}"/>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51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TotalTime>
  <Words>3020</Words>
  <Application>Microsoft Office PowerPoint</Application>
  <PresentationFormat>Widescreen</PresentationFormat>
  <Paragraphs>326</Paragraphs>
  <Slides>51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Arial</vt:lpstr>
      <vt:lpstr>Arial Narrow</vt:lpstr>
      <vt:lpstr>Calibri</vt:lpstr>
      <vt:lpstr>Calibri Light</vt:lpstr>
      <vt:lpstr>Helvetica</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Aml</dc:creator>
  <cp:lastModifiedBy>Amel Moussa</cp:lastModifiedBy>
  <cp:revision>3</cp:revision>
  <dcterms:modified xsi:type="dcterms:W3CDTF">2026-03-12T09:35:41Z</dcterms:modified>
</cp:coreProperties>
</file>