
<file path=[Content_Types].xml><?xml version="1.0" encoding="utf-8"?>
<Types xmlns="http://schemas.openxmlformats.org/package/2006/content-types">
  <Default Extension="bin" ContentType="application/vnd.openxmlformats-officedocument.oleObject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Masters/slideMaster1.xml" ContentType="application/vnd.openxmlformats-officedocument.presentationml.slideMaster+xml"/>
  <Override PartName="/ppt/notesSlides/notesSlide20.xml" ContentType="application/vnd.openxmlformats-officedocument.presentationml.notesSlid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Masters/notesMaster1.xml" ContentType="application/vnd.openxmlformats-officedocument.presentationml.notesMaster+xml"/>
  <Override PartName="/ppt/theme/theme1.xml" ContentType="application/vnd.openxmlformats-officedocument.theme+xml"/>
  <Override PartName="/ppt/theme/theme2.xml" ContentType="application/vnd.openxmlformats-officedocument.theme+xml"/>
  <Override PartName="/ppt/ink/ink1.xml" ContentType="application/inkml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custom.xml" ContentType="application/vnd.openxmlformats-officedocument.custom-propertie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46"/>
  </p:notesMasterIdLst>
  <p:sldIdLst>
    <p:sldId id="480" r:id="rId2"/>
    <p:sldId id="303" r:id="rId3"/>
    <p:sldId id="597" r:id="rId4"/>
    <p:sldId id="598" r:id="rId5"/>
    <p:sldId id="599" r:id="rId6"/>
    <p:sldId id="313" r:id="rId7"/>
    <p:sldId id="276" r:id="rId8"/>
    <p:sldId id="494" r:id="rId9"/>
    <p:sldId id="559" r:id="rId10"/>
    <p:sldId id="561" r:id="rId11"/>
    <p:sldId id="562" r:id="rId12"/>
    <p:sldId id="563" r:id="rId13"/>
    <p:sldId id="564" r:id="rId14"/>
    <p:sldId id="565" r:id="rId15"/>
    <p:sldId id="566" r:id="rId16"/>
    <p:sldId id="569" r:id="rId17"/>
    <p:sldId id="567" r:id="rId18"/>
    <p:sldId id="570" r:id="rId19"/>
    <p:sldId id="571" r:id="rId20"/>
    <p:sldId id="573" r:id="rId21"/>
    <p:sldId id="574" r:id="rId22"/>
    <p:sldId id="575" r:id="rId23"/>
    <p:sldId id="576" r:id="rId24"/>
    <p:sldId id="577" r:id="rId25"/>
    <p:sldId id="578" r:id="rId26"/>
    <p:sldId id="579" r:id="rId27"/>
    <p:sldId id="581" r:id="rId28"/>
    <p:sldId id="582" r:id="rId29"/>
    <p:sldId id="583" r:id="rId30"/>
    <p:sldId id="584" r:id="rId31"/>
    <p:sldId id="585" r:id="rId32"/>
    <p:sldId id="586" r:id="rId33"/>
    <p:sldId id="587" r:id="rId34"/>
    <p:sldId id="588" r:id="rId35"/>
    <p:sldId id="589" r:id="rId36"/>
    <p:sldId id="590" r:id="rId37"/>
    <p:sldId id="591" r:id="rId38"/>
    <p:sldId id="592" r:id="rId39"/>
    <p:sldId id="593" r:id="rId40"/>
    <p:sldId id="594" r:id="rId41"/>
    <p:sldId id="595" r:id="rId42"/>
    <p:sldId id="306" r:id="rId43"/>
    <p:sldId id="596" r:id="rId44"/>
    <p:sldId id="349" r:id="rId4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03"/>
            <p14:sldId id="597"/>
            <p14:sldId id="598"/>
            <p14:sldId id="599"/>
            <p14:sldId id="313"/>
            <p14:sldId id="276"/>
            <p14:sldId id="494"/>
            <p14:sldId id="559"/>
            <p14:sldId id="561"/>
            <p14:sldId id="562"/>
            <p14:sldId id="563"/>
            <p14:sldId id="564"/>
            <p14:sldId id="565"/>
            <p14:sldId id="566"/>
            <p14:sldId id="569"/>
            <p14:sldId id="567"/>
            <p14:sldId id="570"/>
            <p14:sldId id="571"/>
            <p14:sldId id="573"/>
            <p14:sldId id="574"/>
            <p14:sldId id="575"/>
            <p14:sldId id="576"/>
            <p14:sldId id="577"/>
            <p14:sldId id="578"/>
            <p14:sldId id="579"/>
            <p14:sldId id="581"/>
            <p14:sldId id="582"/>
            <p14:sldId id="583"/>
            <p14:sldId id="584"/>
            <p14:sldId id="585"/>
            <p14:sldId id="586"/>
            <p14:sldId id="587"/>
            <p14:sldId id="588"/>
            <p14:sldId id="589"/>
            <p14:sldId id="590"/>
            <p14:sldId id="591"/>
            <p14:sldId id="592"/>
            <p14:sldId id="593"/>
            <p14:sldId id="594"/>
            <p14:sldId id="595"/>
            <p14:sldId id="306"/>
            <p14:sldId id="596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E5A6D"/>
    <a:srgbClr val="000000"/>
    <a:srgbClr val="669BBC"/>
    <a:srgbClr val="2D3956"/>
    <a:srgbClr val="FAC748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0000" autoAdjust="0"/>
    <p:restoredTop sz="77508" autoAdjust="0"/>
  </p:normalViewPr>
  <p:slideViewPr>
    <p:cSldViewPr snapToGrid="0">
      <p:cViewPr varScale="1">
        <p:scale>
          <a:sx n="98" d="100"/>
          <a:sy n="98" d="100"/>
        </p:scale>
        <p:origin x="786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customXml" Target="../customXml/item3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customXml" Target="../customXml/item2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viewProps" Target="viewProps.xml"/><Relationship Id="rId8" Type="http://schemas.openxmlformats.org/officeDocument/2006/relationships/slide" Target="slides/slide7.xml"/><Relationship Id="rId51" Type="http://schemas.openxmlformats.org/officeDocument/2006/relationships/customXml" Target="../customXml/item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notesMaster" Target="notesMasters/notesMaster1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heme" Target="theme/theme1.xml"/></Relationships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4-06-29T14:43:46.437"/>
    </inkml:context>
    <inkml:brush xml:id="br0">
      <inkml:brushProperty name="width" value="0.035" units="cm"/>
      <inkml:brushProperty name="height" value="0.035" units="cm"/>
      <inkml:brushProperty name="color" value="#FFFFFF"/>
    </inkml:brush>
  </inkml:definitions>
  <inkml:trace contextRef="#ctx0" brushRef="#br0">1 17 24575,'0'-7'0,"0"-2"-8191</inkml:trace>
</inkml:ink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6/30/2024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EG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7698196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81096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880112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6</a:t>
            </a:fld>
            <a:endParaRPr 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1913132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8851124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679687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7738690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098049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2894029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667688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8581965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1441867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EG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2852337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3049843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EG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3617589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4771202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5579067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20784024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3732798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9961425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EG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6275081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7207858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1031896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34667247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57726363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5027264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1597349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86225908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5607701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74101902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76834465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90813751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87593479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4270836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06725645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9971584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16573237"/>
      </p:ext>
    </p:extLst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2856401"/>
      </p:ext>
    </p:extLst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40341632"/>
      </p:ext>
    </p:extLst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1952812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6/30/2024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6/30/2024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6/30/2024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6/30/2024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6/30/2024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6/30/2024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6/30/2024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6/30/2024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6/30/2024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6/30/2024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6/30/2024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9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6/30/2024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3" r:id="rId14"/>
    <p:sldLayoutId id="2147483664" r:id="rId15"/>
    <p:sldLayoutId id="2147483665" r:id="rId16"/>
    <p:sldLayoutId id="2147483666" r:id="rId1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5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5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5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5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5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5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5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5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5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8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2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100.png"/><Relationship Id="rId5" Type="http://schemas.openxmlformats.org/officeDocument/2006/relationships/customXml" Target="../ink/ink1.xml"/><Relationship Id="rId4" Type="http://schemas.openxmlformats.org/officeDocument/2006/relationships/image" Target="../media/image16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17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5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5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5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18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19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5.xml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22.png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3.bin"/><Relationship Id="rId3" Type="http://schemas.openxmlformats.org/officeDocument/2006/relationships/image" Target="../media/image6.png"/><Relationship Id="rId7" Type="http://schemas.openxmlformats.org/officeDocument/2006/relationships/image" Target="../media/image24.wmf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5.xml"/><Relationship Id="rId6" Type="http://schemas.openxmlformats.org/officeDocument/2006/relationships/oleObject" Target="../embeddings/oleObject2.bin"/><Relationship Id="rId5" Type="http://schemas.openxmlformats.org/officeDocument/2006/relationships/image" Target="../media/image23.wmf"/><Relationship Id="rId4" Type="http://schemas.openxmlformats.org/officeDocument/2006/relationships/oleObject" Target="../embeddings/oleObject1.bin"/><Relationship Id="rId9" Type="http://schemas.openxmlformats.org/officeDocument/2006/relationships/image" Target="../media/image25.wmf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26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5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15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27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15.xml"/><Relationship Id="rId5" Type="http://schemas.openxmlformats.org/officeDocument/2006/relationships/image" Target="../media/image29.png"/><Relationship Id="rId4" Type="http://schemas.openxmlformats.org/officeDocument/2006/relationships/image" Target="../media/image28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30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15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31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32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33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34.pn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17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17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6.xml"/><Relationship Id="rId5" Type="http://schemas.openxmlformats.org/officeDocument/2006/relationships/image" Target="../media/image38.png"/><Relationship Id="rId4" Type="http://schemas.openxmlformats.org/officeDocument/2006/relationships/image" Target="../media/image37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/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/>
          <p:cNvSpPr txBox="1"/>
          <p:nvPr/>
        </p:nvSpPr>
        <p:spPr>
          <a:xfrm>
            <a:off x="1105196" y="379439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Prepared by Dr. Mohamed Sleem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947388" y="1649275"/>
            <a:ext cx="4719792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Probability Concepts and Distributions</a:t>
            </a:r>
            <a:endParaRPr lang="en-US" sz="44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Rectangle: Rounded Corners 33"/>
          <p:cNvSpPr/>
          <p:nvPr/>
        </p:nvSpPr>
        <p:spPr>
          <a:xfrm>
            <a:off x="95658" y="5935097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5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329269" y="5104240"/>
            <a:ext cx="262943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Subject code : FNT 631</a:t>
            </a:r>
          </a:p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Data Analysis </a:t>
            </a:r>
          </a:p>
        </p:txBody>
      </p:sp>
      <p:sp>
        <p:nvSpPr>
          <p:cNvPr id="14" name="Oval 13"/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971"/>
    </mc:Choice>
    <mc:Fallback xmlns="">
      <p:transition spd="slow" advTm="40971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/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>
            <a:fillRect/>
          </a:stretch>
        </p:blipFill>
        <p:spPr>
          <a:xfrm>
            <a:off x="0" y="-43542"/>
            <a:ext cx="8659664" cy="5300798"/>
          </a:xfrm>
        </p:spPr>
      </p:pic>
      <p:sp>
        <p:nvSpPr>
          <p:cNvPr id="9" name="TextBox 8"/>
          <p:cNvSpPr txBox="1"/>
          <p:nvPr/>
        </p:nvSpPr>
        <p:spPr>
          <a:xfrm>
            <a:off x="6307898" y="2785710"/>
            <a:ext cx="4912037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Probability Concepts and Distributions</a:t>
            </a:r>
            <a:endParaRPr lang="en-US" sz="44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Rectangle: Rounded Corners 9"/>
          <p:cNvSpPr/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5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Mohamed Sleem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DA4654C1-63ED-8D05-61ED-F16881440B3A}"/>
              </a:ext>
            </a:extLst>
          </p:cNvPr>
          <p:cNvSpPr txBox="1"/>
          <p:nvPr/>
        </p:nvSpPr>
        <p:spPr>
          <a:xfrm>
            <a:off x="6384738" y="4797285"/>
            <a:ext cx="262943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Subject code : FNT 631</a:t>
            </a:r>
          </a:p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Data Analysis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1059"/>
    </mc:Choice>
    <mc:Fallback xmlns="">
      <p:transition spd="slow" advTm="21059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F9820585-D432-0274-523F-A989D2FB95EC}"/>
              </a:ext>
            </a:extLst>
          </p:cNvPr>
          <p:cNvSpPr/>
          <p:nvPr/>
        </p:nvSpPr>
        <p:spPr>
          <a:xfrm>
            <a:off x="731520" y="1578163"/>
            <a:ext cx="11284050" cy="484757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9658625-1FC2-C459-9A4A-433A3BA55797}"/>
              </a:ext>
            </a:extLst>
          </p:cNvPr>
          <p:cNvSpPr txBox="1"/>
          <p:nvPr/>
        </p:nvSpPr>
        <p:spPr>
          <a:xfrm>
            <a:off x="936456" y="1702382"/>
            <a:ext cx="10902105" cy="449353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200" b="1" dirty="0"/>
              <a:t>Question 1: Explain the concepts of mean, median, and mode, and provide an example of how each is used in financial data analysis.</a:t>
            </a:r>
          </a:p>
          <a:p>
            <a:endParaRPr lang="en-US" sz="2200" b="1" dirty="0"/>
          </a:p>
          <a:p>
            <a:r>
              <a:rPr lang="en-US" sz="2200" b="1" dirty="0"/>
              <a:t>Answer: </a:t>
            </a:r>
          </a:p>
          <a:p>
            <a:r>
              <a:rPr lang="en-US" sz="2200" b="1" dirty="0"/>
              <a:t>- Mean: The mean, or average, is the sum of all values divided by the number of values.</a:t>
            </a:r>
          </a:p>
          <a:p>
            <a:r>
              <a:rPr lang="en-US" sz="2200" b="1" dirty="0"/>
              <a:t>  - Example: Calculating the average return on an investment portfolio to evaluate performance.</a:t>
            </a:r>
          </a:p>
          <a:p>
            <a:r>
              <a:rPr lang="en-US" sz="2200" b="1" dirty="0"/>
              <a:t>- Median: The median is the middle value of a dataset when arranged in ascending order.</a:t>
            </a:r>
          </a:p>
          <a:p>
            <a:r>
              <a:rPr lang="en-US" sz="2200" b="1" dirty="0"/>
              <a:t>  - Example: Analyzing median household income to understand income distribution without being skewed by extremely high incomes.</a:t>
            </a:r>
          </a:p>
          <a:p>
            <a:r>
              <a:rPr lang="en-US" sz="2200" b="1" dirty="0"/>
              <a:t>- Mode: The mode is the value that appears most frequently in a dataset.</a:t>
            </a:r>
          </a:p>
          <a:p>
            <a:r>
              <a:rPr lang="en-US" sz="2200" b="1" dirty="0"/>
              <a:t>  - Example: Identifying the most common transaction type in a bank to enhance related services.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FB09DCF-48B5-0A38-1B45-B35690222B9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10429" y="90994"/>
            <a:ext cx="2305141" cy="1076343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99A3A792-84AE-3512-9404-78788090C9CF}"/>
              </a:ext>
            </a:extLst>
          </p:cNvPr>
          <p:cNvSpPr/>
          <p:nvPr/>
        </p:nvSpPr>
        <p:spPr>
          <a:xfrm>
            <a:off x="592566" y="676687"/>
            <a:ext cx="9050457" cy="12253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17C0BC47-179B-1883-6043-0E59715330C3}"/>
              </a:ext>
            </a:extLst>
          </p:cNvPr>
          <p:cNvSpPr txBox="1">
            <a:spLocks noChangeArrowheads="1"/>
          </p:cNvSpPr>
          <p:nvPr/>
        </p:nvSpPr>
        <p:spPr>
          <a:xfrm>
            <a:off x="1088857" y="899815"/>
            <a:ext cx="7485750" cy="448531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en-US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Chapter 3 Review Questions</a:t>
            </a:r>
          </a:p>
        </p:txBody>
      </p:sp>
    </p:spTree>
    <p:extLst>
      <p:ext uri="{BB962C8B-B14F-4D97-AF65-F5344CB8AC3E}">
        <p14:creationId xmlns:p14="http://schemas.microsoft.com/office/powerpoint/2010/main" val="4112452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3642"/>
    </mc:Choice>
    <mc:Fallback xmlns="">
      <p:transition spd="slow" advTm="403642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F9820585-D432-0274-523F-A989D2FB95EC}"/>
              </a:ext>
            </a:extLst>
          </p:cNvPr>
          <p:cNvSpPr/>
          <p:nvPr/>
        </p:nvSpPr>
        <p:spPr>
          <a:xfrm>
            <a:off x="731520" y="1578163"/>
            <a:ext cx="10673766" cy="484757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9658625-1FC2-C459-9A4A-433A3BA55797}"/>
              </a:ext>
            </a:extLst>
          </p:cNvPr>
          <p:cNvSpPr txBox="1"/>
          <p:nvPr/>
        </p:nvSpPr>
        <p:spPr>
          <a:xfrm>
            <a:off x="936457" y="1702382"/>
            <a:ext cx="9959092" cy="45243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400" b="1" dirty="0"/>
              <a:t>Question 2: What are the measures of dispersion, and why are they important in statistical analysis? Provide an example in finance.</a:t>
            </a:r>
          </a:p>
          <a:p>
            <a:r>
              <a:rPr lang="en-US" sz="2400" b="1" dirty="0"/>
              <a:t>Answer: </a:t>
            </a:r>
          </a:p>
          <a:p>
            <a:r>
              <a:rPr lang="en-US" sz="2400" b="1" dirty="0"/>
              <a:t>- Measures of Dispersion: Include range, variance, and standard deviation.</a:t>
            </a:r>
          </a:p>
          <a:p>
            <a:r>
              <a:rPr lang="en-US" sz="2400" b="1" dirty="0"/>
              <a:t>  - Range: Difference between the maximum and minimum values.</a:t>
            </a:r>
          </a:p>
          <a:p>
            <a:r>
              <a:rPr lang="en-US" sz="2400" b="1" dirty="0"/>
              <a:t>  - Variance: Average of the squared differences from the mean.</a:t>
            </a:r>
          </a:p>
          <a:p>
            <a:r>
              <a:rPr lang="en-US" sz="2400" b="1" dirty="0"/>
              <a:t>  - Standard Deviation: Square root of the variance, showing how much data deviates from the mean.</a:t>
            </a:r>
          </a:p>
          <a:p>
            <a:r>
              <a:rPr lang="en-US" sz="2400" b="1" dirty="0"/>
              <a:t>- Importance: They help understand the spread and variability within a dataset.</a:t>
            </a:r>
          </a:p>
          <a:p>
            <a:r>
              <a:rPr lang="en-US" sz="2400" b="1" dirty="0"/>
              <a:t>- Example in Finance: Calculating the standard deviation of stock returns to assess investment risk.</a:t>
            </a:r>
            <a:endParaRPr lang="en-US" sz="2400" dirty="0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FB09DCF-48B5-0A38-1B45-B35690222B9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10429" y="90994"/>
            <a:ext cx="2305141" cy="1076343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99A3A792-84AE-3512-9404-78788090C9CF}"/>
              </a:ext>
            </a:extLst>
          </p:cNvPr>
          <p:cNvSpPr/>
          <p:nvPr/>
        </p:nvSpPr>
        <p:spPr>
          <a:xfrm>
            <a:off x="592566" y="676687"/>
            <a:ext cx="9050457" cy="12253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17C0BC47-179B-1883-6043-0E59715330C3}"/>
              </a:ext>
            </a:extLst>
          </p:cNvPr>
          <p:cNvSpPr txBox="1">
            <a:spLocks noChangeArrowheads="1"/>
          </p:cNvSpPr>
          <p:nvPr/>
        </p:nvSpPr>
        <p:spPr>
          <a:xfrm>
            <a:off x="1088857" y="899815"/>
            <a:ext cx="7485750" cy="678348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en-US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Chapter 3 Review Questions</a:t>
            </a:r>
          </a:p>
        </p:txBody>
      </p:sp>
    </p:spTree>
    <p:extLst>
      <p:ext uri="{BB962C8B-B14F-4D97-AF65-F5344CB8AC3E}">
        <p14:creationId xmlns:p14="http://schemas.microsoft.com/office/powerpoint/2010/main" val="355927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3642"/>
    </mc:Choice>
    <mc:Fallback xmlns="">
      <p:transition spd="slow" advTm="403642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F9820585-D432-0274-523F-A989D2FB95EC}"/>
              </a:ext>
            </a:extLst>
          </p:cNvPr>
          <p:cNvSpPr/>
          <p:nvPr/>
        </p:nvSpPr>
        <p:spPr>
          <a:xfrm>
            <a:off x="731520" y="1578163"/>
            <a:ext cx="10673766" cy="484757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9658625-1FC2-C459-9A4A-433A3BA55797}"/>
              </a:ext>
            </a:extLst>
          </p:cNvPr>
          <p:cNvSpPr txBox="1"/>
          <p:nvPr/>
        </p:nvSpPr>
        <p:spPr>
          <a:xfrm>
            <a:off x="936457" y="1702382"/>
            <a:ext cx="9959092" cy="449353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200" b="1" dirty="0"/>
              <a:t>Question 3: Describe skewness and kurtosis and their significance in data analysis. Provide an example of how each is applied in financial analysis.</a:t>
            </a:r>
          </a:p>
          <a:p>
            <a:r>
              <a:rPr lang="en-US" sz="2200" b="1" dirty="0"/>
              <a:t>Answer:</a:t>
            </a:r>
          </a:p>
          <a:p>
            <a:r>
              <a:rPr lang="en-US" sz="2200" b="1" dirty="0"/>
              <a:t>- Skewness: Measures the asymmetry of the data distribution.</a:t>
            </a:r>
          </a:p>
          <a:p>
            <a:r>
              <a:rPr lang="en-US" sz="2200" b="1" dirty="0"/>
              <a:t>  - Positive Skewness: Tail on the right side; indicates more high-value outliers.</a:t>
            </a:r>
          </a:p>
          <a:p>
            <a:r>
              <a:rPr lang="en-US" sz="2200" b="1" dirty="0"/>
              <a:t>  - Negative Skewness: Tail on the left side; indicates more low-value outliers.</a:t>
            </a:r>
          </a:p>
          <a:p>
            <a:r>
              <a:rPr lang="en-US" sz="2200" b="1" dirty="0"/>
              <a:t>  - Example: Assessing the skewness of return distributions to understand potential risk in investment portfolios.</a:t>
            </a:r>
          </a:p>
          <a:p>
            <a:r>
              <a:rPr lang="en-US" sz="2200" b="1" dirty="0"/>
              <a:t>- Kurtosis: Measures the "</a:t>
            </a:r>
            <a:r>
              <a:rPr lang="en-US" sz="2200" b="1" dirty="0" err="1"/>
              <a:t>tailedness</a:t>
            </a:r>
            <a:r>
              <a:rPr lang="en-US" sz="2200" b="1" dirty="0"/>
              <a:t>" of the data distribution.</a:t>
            </a:r>
          </a:p>
          <a:p>
            <a:r>
              <a:rPr lang="en-US" sz="2200" b="1" dirty="0"/>
              <a:t>  - High Kurtosis: Indicates heavy tails, meaning more outliers.</a:t>
            </a:r>
          </a:p>
          <a:p>
            <a:r>
              <a:rPr lang="en-US" sz="2200" b="1" dirty="0"/>
              <a:t>  - Low Kurtosis: Indicates light tails, meaning fewer outliers.</a:t>
            </a:r>
          </a:p>
          <a:p>
            <a:r>
              <a:rPr lang="en-US" sz="2200" b="1" dirty="0"/>
              <a:t>  - Example: Evaluating the kurtosis of insurance claims to predict the likelihood of extreme events and set appropriate premiums.</a:t>
            </a:r>
            <a:endParaRPr lang="en-US" sz="2200" dirty="0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FB09DCF-48B5-0A38-1B45-B35690222B9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10429" y="90994"/>
            <a:ext cx="2305141" cy="1076343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99A3A792-84AE-3512-9404-78788090C9CF}"/>
              </a:ext>
            </a:extLst>
          </p:cNvPr>
          <p:cNvSpPr/>
          <p:nvPr/>
        </p:nvSpPr>
        <p:spPr>
          <a:xfrm>
            <a:off x="592566" y="676687"/>
            <a:ext cx="9050457" cy="12253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17C0BC47-179B-1883-6043-0E59715330C3}"/>
              </a:ext>
            </a:extLst>
          </p:cNvPr>
          <p:cNvSpPr txBox="1">
            <a:spLocks noChangeArrowheads="1"/>
          </p:cNvSpPr>
          <p:nvPr/>
        </p:nvSpPr>
        <p:spPr>
          <a:xfrm>
            <a:off x="1088857" y="899815"/>
            <a:ext cx="7485750" cy="678348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en-US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Chapter 3 Review Questions</a:t>
            </a:r>
          </a:p>
        </p:txBody>
      </p:sp>
    </p:spTree>
    <p:extLst>
      <p:ext uri="{BB962C8B-B14F-4D97-AF65-F5344CB8AC3E}">
        <p14:creationId xmlns:p14="http://schemas.microsoft.com/office/powerpoint/2010/main" val="2663289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3642"/>
    </mc:Choice>
    <mc:Fallback xmlns="">
      <p:transition spd="slow" advTm="403642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89259" y="1412953"/>
            <a:ext cx="41138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Subject’s Objectives</a:t>
            </a: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/>
          <p:cNvSpPr txBox="1"/>
          <p:nvPr/>
        </p:nvSpPr>
        <p:spPr>
          <a:xfrm>
            <a:off x="3598250" y="2495028"/>
            <a:ext cx="84173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05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10429" y="90994"/>
            <a:ext cx="2305141" cy="1076343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B14511C0-8A51-6AFF-1A9B-32E8DDB6CA9F}"/>
              </a:ext>
            </a:extLst>
          </p:cNvPr>
          <p:cNvSpPr/>
          <p:nvPr/>
        </p:nvSpPr>
        <p:spPr>
          <a:xfrm>
            <a:off x="3435247" y="2393914"/>
            <a:ext cx="8305630" cy="453919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indent="-457200" algn="l">
              <a:lnSpc>
                <a:spcPct val="150000"/>
              </a:lnSpc>
              <a:buFont typeface="+mj-lt"/>
              <a:buAutoNum type="arabicPeriod"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Understand the Basics of Probability</a:t>
            </a:r>
          </a:p>
          <a:p>
            <a:pPr marL="457200" indent="-457200" algn="l">
              <a:lnSpc>
                <a:spcPct val="150000"/>
              </a:lnSpc>
              <a:buFont typeface="+mj-lt"/>
              <a:buAutoNum type="arabicPeriod"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Identify Experiments and Outcomes</a:t>
            </a:r>
          </a:p>
          <a:p>
            <a:pPr marL="457200" indent="-457200" algn="l">
              <a:lnSpc>
                <a:spcPct val="150000"/>
              </a:lnSpc>
              <a:buFont typeface="+mj-lt"/>
              <a:buAutoNum type="arabicPeriod"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Explore Random Variables and Probability Distributions</a:t>
            </a:r>
          </a:p>
          <a:p>
            <a:pPr marL="457200" indent="-457200" algn="l">
              <a:lnSpc>
                <a:spcPct val="150000"/>
              </a:lnSpc>
              <a:buFont typeface="+mj-lt"/>
              <a:buAutoNum type="arabicPeriod"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Apply Conditional Probability and Probability Laws</a:t>
            </a:r>
          </a:p>
          <a:p>
            <a:pPr marL="457200" indent="-457200" algn="l">
              <a:lnSpc>
                <a:spcPct val="150000"/>
              </a:lnSpc>
              <a:buFont typeface="+mj-lt"/>
              <a:buAutoNum type="arabicPeriod"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Analyze Continuous Probability Distributions</a:t>
            </a:r>
          </a:p>
          <a:p>
            <a:pPr marL="457200" indent="-457200" algn="l">
              <a:lnSpc>
                <a:spcPct val="150000"/>
              </a:lnSpc>
              <a:buFont typeface="+mj-lt"/>
              <a:buAutoNum type="arabicPeriod"/>
            </a:pP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2395"/>
    </mc:Choice>
    <mc:Fallback xmlns="">
      <p:transition spd="slow" advTm="232395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888304" y="849957"/>
            <a:ext cx="39020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Probability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05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1214179" y="2250118"/>
            <a:ext cx="9787804" cy="32898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eaLnBrk="1" hangingPunct="1">
              <a:lnSpc>
                <a:spcPct val="125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altLang="en-US" sz="2400" dirty="0">
                <a:solidFill>
                  <a:schemeClr val="folHlink"/>
                </a:solidFill>
              </a:rPr>
              <a:t>Probability</a:t>
            </a:r>
            <a:r>
              <a:rPr lang="en-US" altLang="en-US" sz="2400" dirty="0"/>
              <a:t> – the likelihood that an outcome occurs</a:t>
            </a:r>
          </a:p>
          <a:p>
            <a:pPr marL="342900" lvl="1" indent="-342900">
              <a:lnSpc>
                <a:spcPct val="125000"/>
              </a:lnSpc>
              <a:spcBef>
                <a:spcPts val="600"/>
              </a:spcBef>
              <a:spcAft>
                <a:spcPts val="600"/>
              </a:spcAft>
              <a:buClr>
                <a:schemeClr val="folHlink"/>
              </a:buClr>
              <a:buSzPct val="60000"/>
            </a:pPr>
            <a:r>
              <a:rPr lang="en-US" altLang="en-US" sz="2400" dirty="0"/>
              <a:t>Probabilities are values between 0 and 1. The closer the probability is to 1, the more likely it is that the outcome will occur. </a:t>
            </a:r>
          </a:p>
          <a:p>
            <a:pPr>
              <a:lnSpc>
                <a:spcPct val="125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altLang="en-US" sz="2400" dirty="0"/>
              <a:t>Some convert probabilities to percentages</a:t>
            </a:r>
          </a:p>
          <a:p>
            <a:pPr marL="342900" lvl="1" indent="-342900" eaLnBrk="1" hangingPunct="1">
              <a:lnSpc>
                <a:spcPct val="125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altLang="en-US" sz="2400" dirty="0"/>
              <a:t>The statement “there is a 10% chance that oil prices will rise next quarter” is another way of stating that “the probability of a rise in oil prices is 0.1.”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7E65765C-CCF8-4305-93DA-427FC1FB9090}"/>
              </a:ext>
            </a:extLst>
          </p:cNvPr>
          <p:cNvSpPr/>
          <p:nvPr/>
        </p:nvSpPr>
        <p:spPr>
          <a:xfrm>
            <a:off x="617280" y="506627"/>
            <a:ext cx="9050457" cy="12253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03328"/>
    </mc:Choice>
    <mc:Fallback xmlns="">
      <p:transition advTm="103328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F9820585-D432-0274-523F-A989D2FB95EC}"/>
              </a:ext>
            </a:extLst>
          </p:cNvPr>
          <p:cNvSpPr/>
          <p:nvPr/>
        </p:nvSpPr>
        <p:spPr>
          <a:xfrm>
            <a:off x="731520" y="1578163"/>
            <a:ext cx="10673766" cy="484757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9658625-1FC2-C459-9A4A-433A3BA55797}"/>
              </a:ext>
            </a:extLst>
          </p:cNvPr>
          <p:cNvSpPr txBox="1"/>
          <p:nvPr/>
        </p:nvSpPr>
        <p:spPr>
          <a:xfrm>
            <a:off x="936457" y="1702382"/>
            <a:ext cx="9959092" cy="45243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/>
            <a:r>
              <a:rPr lang="en-US" altLang="en-US" sz="3200" dirty="0">
                <a:solidFill>
                  <a:schemeClr val="folHlink"/>
                </a:solidFill>
              </a:rPr>
              <a:t>Experiment</a:t>
            </a:r>
            <a:r>
              <a:rPr lang="en-US" altLang="en-US" sz="3200" dirty="0"/>
              <a:t> – a process that results in some outcome</a:t>
            </a:r>
          </a:p>
          <a:p>
            <a:pPr lvl="1" eaLnBrk="1" hangingPunct="1"/>
            <a:r>
              <a:rPr lang="en-US" altLang="en-US" sz="2800" dirty="0"/>
              <a:t>Roll dice</a:t>
            </a:r>
          </a:p>
          <a:p>
            <a:pPr lvl="1" eaLnBrk="1" hangingPunct="1"/>
            <a:r>
              <a:rPr lang="en-US" altLang="en-US" sz="2800" dirty="0"/>
              <a:t>Observe and record weather conditions</a:t>
            </a:r>
          </a:p>
          <a:p>
            <a:pPr lvl="1" eaLnBrk="1" hangingPunct="1"/>
            <a:r>
              <a:rPr lang="en-US" altLang="en-US" sz="2800" dirty="0"/>
              <a:t>Conduct market survey</a:t>
            </a:r>
          </a:p>
          <a:p>
            <a:pPr lvl="1" eaLnBrk="1" hangingPunct="1"/>
            <a:r>
              <a:rPr lang="en-US" altLang="en-US" sz="2800" dirty="0"/>
              <a:t>Watch the stock market</a:t>
            </a:r>
          </a:p>
          <a:p>
            <a:pPr eaLnBrk="1" hangingPunct="1"/>
            <a:r>
              <a:rPr lang="en-US" altLang="en-US" sz="3200" dirty="0">
                <a:solidFill>
                  <a:schemeClr val="folHlink"/>
                </a:solidFill>
              </a:rPr>
              <a:t>Outcome</a:t>
            </a:r>
            <a:r>
              <a:rPr lang="en-US" altLang="en-US" sz="3200" dirty="0"/>
              <a:t> – an observed result of an experiment</a:t>
            </a:r>
          </a:p>
          <a:p>
            <a:pPr lvl="1" eaLnBrk="1" hangingPunct="1"/>
            <a:r>
              <a:rPr lang="en-US" altLang="en-US" sz="2800" dirty="0"/>
              <a:t>Sum of the dice</a:t>
            </a:r>
          </a:p>
          <a:p>
            <a:pPr lvl="1" eaLnBrk="1" hangingPunct="1"/>
            <a:r>
              <a:rPr lang="en-US" altLang="en-US" sz="2800" dirty="0"/>
              <a:t>Description of the weather</a:t>
            </a:r>
          </a:p>
          <a:p>
            <a:pPr lvl="1" eaLnBrk="1" hangingPunct="1"/>
            <a:r>
              <a:rPr lang="en-US" altLang="en-US" sz="2800" dirty="0"/>
              <a:t>Proportion of respondents who favor a product</a:t>
            </a:r>
          </a:p>
          <a:p>
            <a:pPr lvl="1" eaLnBrk="1" hangingPunct="1"/>
            <a:r>
              <a:rPr lang="en-US" altLang="en-US" sz="2800" dirty="0"/>
              <a:t>Change in the Dow Jones Industrial Average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FB09DCF-48B5-0A38-1B45-B35690222B9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10429" y="90994"/>
            <a:ext cx="2305141" cy="1076343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99A3A792-84AE-3512-9404-78788090C9CF}"/>
              </a:ext>
            </a:extLst>
          </p:cNvPr>
          <p:cNvSpPr/>
          <p:nvPr/>
        </p:nvSpPr>
        <p:spPr>
          <a:xfrm>
            <a:off x="592566" y="676687"/>
            <a:ext cx="9050457" cy="12253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17C0BC47-179B-1883-6043-0E59715330C3}"/>
              </a:ext>
            </a:extLst>
          </p:cNvPr>
          <p:cNvSpPr txBox="1">
            <a:spLocks noChangeArrowheads="1"/>
          </p:cNvSpPr>
          <p:nvPr/>
        </p:nvSpPr>
        <p:spPr>
          <a:xfrm>
            <a:off x="1088857" y="899815"/>
            <a:ext cx="7485750" cy="678348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en-US" sz="2800" b="1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Experiments and Outcomes</a:t>
            </a:r>
          </a:p>
        </p:txBody>
      </p:sp>
    </p:spTree>
    <p:extLst>
      <p:ext uri="{BB962C8B-B14F-4D97-AF65-F5344CB8AC3E}">
        <p14:creationId xmlns:p14="http://schemas.microsoft.com/office/powerpoint/2010/main" val="26078052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3642"/>
    </mc:Choice>
    <mc:Fallback xmlns="">
      <p:transition spd="slow" advTm="403642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F9820585-D432-0274-523F-A989D2FB95EC}"/>
              </a:ext>
            </a:extLst>
          </p:cNvPr>
          <p:cNvSpPr/>
          <p:nvPr/>
        </p:nvSpPr>
        <p:spPr>
          <a:xfrm>
            <a:off x="731520" y="1578163"/>
            <a:ext cx="10673766" cy="484757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9658625-1FC2-C459-9A4A-433A3BA55797}"/>
              </a:ext>
            </a:extLst>
          </p:cNvPr>
          <p:cNvSpPr txBox="1"/>
          <p:nvPr/>
        </p:nvSpPr>
        <p:spPr>
          <a:xfrm>
            <a:off x="936457" y="1702382"/>
            <a:ext cx="9959092" cy="390350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>
              <a:lnSpc>
                <a:spcPct val="150000"/>
              </a:lnSpc>
            </a:pPr>
            <a:r>
              <a:rPr lang="en-US" altLang="en-US" sz="2800" dirty="0">
                <a:solidFill>
                  <a:srgbClr val="8E5A6D"/>
                </a:solidFill>
              </a:rPr>
              <a:t>Sample space </a:t>
            </a:r>
            <a:r>
              <a:rPr lang="en-US" altLang="en-US" sz="2800" dirty="0"/>
              <a:t>- all possible outcomes of an experiment </a:t>
            </a:r>
          </a:p>
          <a:p>
            <a:pPr lvl="1" eaLnBrk="1" hangingPunct="1">
              <a:lnSpc>
                <a:spcPct val="150000"/>
              </a:lnSpc>
            </a:pPr>
            <a:r>
              <a:rPr lang="en-US" altLang="en-US" sz="2800" dirty="0"/>
              <a:t>Dice rolls: 2, 3, …, 12</a:t>
            </a:r>
          </a:p>
          <a:p>
            <a:pPr lvl="1" eaLnBrk="1" hangingPunct="1">
              <a:lnSpc>
                <a:spcPct val="150000"/>
              </a:lnSpc>
            </a:pPr>
            <a:r>
              <a:rPr lang="en-US" altLang="en-US" sz="2800" dirty="0"/>
              <a:t>Weather outcomes: clear, partly cloudy, cloudy</a:t>
            </a:r>
          </a:p>
          <a:p>
            <a:pPr lvl="1" eaLnBrk="1" hangingPunct="1">
              <a:lnSpc>
                <a:spcPct val="150000"/>
              </a:lnSpc>
            </a:pPr>
            <a:r>
              <a:rPr lang="en-US" altLang="en-US" sz="2800" dirty="0"/>
              <a:t>Customer reaction: proportion who favor a product (a number between 0 and 1)</a:t>
            </a:r>
          </a:p>
          <a:p>
            <a:pPr lvl="1" eaLnBrk="1" hangingPunct="1">
              <a:lnSpc>
                <a:spcPct val="150000"/>
              </a:lnSpc>
            </a:pPr>
            <a:r>
              <a:rPr lang="en-US" altLang="en-US" sz="2800" dirty="0"/>
              <a:t>Change in DJIA: positive or negative real number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FB09DCF-48B5-0A38-1B45-B35690222B9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10429" y="90994"/>
            <a:ext cx="2305141" cy="1076343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99A3A792-84AE-3512-9404-78788090C9CF}"/>
              </a:ext>
            </a:extLst>
          </p:cNvPr>
          <p:cNvSpPr/>
          <p:nvPr/>
        </p:nvSpPr>
        <p:spPr>
          <a:xfrm>
            <a:off x="592566" y="676687"/>
            <a:ext cx="9050457" cy="12253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17C0BC47-179B-1883-6043-0E59715330C3}"/>
              </a:ext>
            </a:extLst>
          </p:cNvPr>
          <p:cNvSpPr txBox="1">
            <a:spLocks noChangeArrowheads="1"/>
          </p:cNvSpPr>
          <p:nvPr/>
        </p:nvSpPr>
        <p:spPr>
          <a:xfrm>
            <a:off x="1088857" y="899815"/>
            <a:ext cx="7485750" cy="678348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en-US" sz="2800" b="1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Experiments and Outcomes</a:t>
            </a:r>
          </a:p>
        </p:txBody>
      </p:sp>
    </p:spTree>
    <p:extLst>
      <p:ext uri="{BB962C8B-B14F-4D97-AF65-F5344CB8AC3E}">
        <p14:creationId xmlns:p14="http://schemas.microsoft.com/office/powerpoint/2010/main" val="36192726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3642"/>
    </mc:Choice>
    <mc:Fallback xmlns="">
      <p:transition spd="slow" advTm="403642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F9820585-D432-0274-523F-A989D2FB95EC}"/>
              </a:ext>
            </a:extLst>
          </p:cNvPr>
          <p:cNvSpPr/>
          <p:nvPr/>
        </p:nvSpPr>
        <p:spPr>
          <a:xfrm>
            <a:off x="731520" y="1578163"/>
            <a:ext cx="10673766" cy="484757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9658625-1FC2-C459-9A4A-433A3BA55797}"/>
              </a:ext>
            </a:extLst>
          </p:cNvPr>
          <p:cNvSpPr txBox="1"/>
          <p:nvPr/>
        </p:nvSpPr>
        <p:spPr>
          <a:xfrm>
            <a:off x="936457" y="1702382"/>
            <a:ext cx="9959092" cy="255454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/>
            <a:r>
              <a:rPr lang="en-US" altLang="en-US" sz="4000" dirty="0">
                <a:solidFill>
                  <a:schemeClr val="folHlink"/>
                </a:solidFill>
              </a:rPr>
              <a:t>Classical definition</a:t>
            </a:r>
            <a:r>
              <a:rPr lang="en-US" altLang="en-US" sz="4000" dirty="0"/>
              <a:t>: based on theory</a:t>
            </a:r>
          </a:p>
          <a:p>
            <a:pPr eaLnBrk="1" hangingPunct="1"/>
            <a:r>
              <a:rPr lang="en-US" altLang="en-US" sz="4000" dirty="0">
                <a:solidFill>
                  <a:schemeClr val="folHlink"/>
                </a:solidFill>
              </a:rPr>
              <a:t>Relative frequency</a:t>
            </a:r>
            <a:r>
              <a:rPr lang="en-US" altLang="en-US" sz="4000" dirty="0"/>
              <a:t>: based on empirical data</a:t>
            </a:r>
          </a:p>
          <a:p>
            <a:pPr eaLnBrk="1" hangingPunct="1"/>
            <a:r>
              <a:rPr lang="en-US" altLang="en-US" sz="4000" dirty="0">
                <a:solidFill>
                  <a:schemeClr val="folHlink"/>
                </a:solidFill>
              </a:rPr>
              <a:t>Subjective</a:t>
            </a:r>
            <a:r>
              <a:rPr lang="en-US" altLang="en-US" sz="4000" dirty="0"/>
              <a:t>: based on judgment</a:t>
            </a:r>
          </a:p>
          <a:p>
            <a:pPr eaLnBrk="1" hangingPunct="1"/>
            <a:endParaRPr lang="en-US" altLang="en-US" sz="4000" dirty="0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FB09DCF-48B5-0A38-1B45-B35690222B9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10429" y="90994"/>
            <a:ext cx="2305141" cy="1076343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99A3A792-84AE-3512-9404-78788090C9CF}"/>
              </a:ext>
            </a:extLst>
          </p:cNvPr>
          <p:cNvSpPr/>
          <p:nvPr/>
        </p:nvSpPr>
        <p:spPr>
          <a:xfrm>
            <a:off x="592566" y="676687"/>
            <a:ext cx="9050457" cy="12253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17C0BC47-179B-1883-6043-0E59715330C3}"/>
              </a:ext>
            </a:extLst>
          </p:cNvPr>
          <p:cNvSpPr txBox="1">
            <a:spLocks noChangeArrowheads="1"/>
          </p:cNvSpPr>
          <p:nvPr/>
        </p:nvSpPr>
        <p:spPr>
          <a:xfrm>
            <a:off x="1088857" y="899815"/>
            <a:ext cx="7485750" cy="678348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en-US" sz="2800" b="1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Three Views of Probability</a:t>
            </a:r>
          </a:p>
        </p:txBody>
      </p:sp>
    </p:spTree>
    <p:extLst>
      <p:ext uri="{BB962C8B-B14F-4D97-AF65-F5344CB8AC3E}">
        <p14:creationId xmlns:p14="http://schemas.microsoft.com/office/powerpoint/2010/main" val="25971599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3642"/>
    </mc:Choice>
    <mc:Fallback xmlns="">
      <p:transition spd="slow" advTm="403642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F9820585-D432-0274-523F-A989D2FB95EC}"/>
              </a:ext>
            </a:extLst>
          </p:cNvPr>
          <p:cNvSpPr/>
          <p:nvPr/>
        </p:nvSpPr>
        <p:spPr>
          <a:xfrm>
            <a:off x="731520" y="1578163"/>
            <a:ext cx="10673766" cy="484757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9658625-1FC2-C459-9A4A-433A3BA55797}"/>
              </a:ext>
            </a:extLst>
          </p:cNvPr>
          <p:cNvSpPr txBox="1"/>
          <p:nvPr/>
        </p:nvSpPr>
        <p:spPr>
          <a:xfrm>
            <a:off x="936457" y="1702382"/>
            <a:ext cx="9959092" cy="325717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>
              <a:lnSpc>
                <a:spcPct val="150000"/>
              </a:lnSpc>
            </a:pPr>
            <a:r>
              <a:rPr lang="en-US" altLang="en-US" sz="2800" dirty="0">
                <a:solidFill>
                  <a:srgbClr val="003399"/>
                </a:solidFill>
              </a:rPr>
              <a:t>Probability</a:t>
            </a:r>
            <a:r>
              <a:rPr lang="en-US" altLang="en-US" sz="2800" dirty="0"/>
              <a:t> = number of favorable outcomes divided by the total number of possible outcomes</a:t>
            </a:r>
          </a:p>
          <a:p>
            <a:pPr eaLnBrk="1" hangingPunct="1">
              <a:lnSpc>
                <a:spcPct val="150000"/>
              </a:lnSpc>
            </a:pPr>
            <a:r>
              <a:rPr lang="en-US" altLang="en-US" sz="2800" dirty="0"/>
              <a:t>Example: There are six ways of rolling a 7 with a pair of dice, and 36 possible rolls.  Therefore, the probability of rolling a 7 is 6/36 = 0.167.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FB09DCF-48B5-0A38-1B45-B35690222B9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10429" y="90994"/>
            <a:ext cx="2305141" cy="1076343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99A3A792-84AE-3512-9404-78788090C9CF}"/>
              </a:ext>
            </a:extLst>
          </p:cNvPr>
          <p:cNvSpPr/>
          <p:nvPr/>
        </p:nvSpPr>
        <p:spPr>
          <a:xfrm>
            <a:off x="592566" y="676687"/>
            <a:ext cx="9050457" cy="12253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17C0BC47-179B-1883-6043-0E59715330C3}"/>
              </a:ext>
            </a:extLst>
          </p:cNvPr>
          <p:cNvSpPr txBox="1">
            <a:spLocks noChangeArrowheads="1"/>
          </p:cNvSpPr>
          <p:nvPr/>
        </p:nvSpPr>
        <p:spPr>
          <a:xfrm>
            <a:off x="1088857" y="899815"/>
            <a:ext cx="7485750" cy="678348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en-US" sz="2800" b="1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Classical Definition</a:t>
            </a:r>
          </a:p>
        </p:txBody>
      </p:sp>
    </p:spTree>
    <p:extLst>
      <p:ext uri="{BB962C8B-B14F-4D97-AF65-F5344CB8AC3E}">
        <p14:creationId xmlns:p14="http://schemas.microsoft.com/office/powerpoint/2010/main" val="17952732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3642"/>
    </mc:Choice>
    <mc:Fallback xmlns="">
      <p:transition spd="slow" advTm="403642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F9820585-D432-0274-523F-A989D2FB95EC}"/>
              </a:ext>
            </a:extLst>
          </p:cNvPr>
          <p:cNvSpPr/>
          <p:nvPr/>
        </p:nvSpPr>
        <p:spPr>
          <a:xfrm>
            <a:off x="731520" y="1578163"/>
            <a:ext cx="10673766" cy="484757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9658625-1FC2-C459-9A4A-433A3BA55797}"/>
              </a:ext>
            </a:extLst>
          </p:cNvPr>
          <p:cNvSpPr txBox="1"/>
          <p:nvPr/>
        </p:nvSpPr>
        <p:spPr>
          <a:xfrm>
            <a:off x="936457" y="1702382"/>
            <a:ext cx="9959092" cy="325717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>
              <a:lnSpc>
                <a:spcPct val="150000"/>
              </a:lnSpc>
            </a:pPr>
            <a:r>
              <a:rPr lang="en-US" altLang="en-US" sz="2800" dirty="0">
                <a:solidFill>
                  <a:schemeClr val="folHlink"/>
                </a:solidFill>
              </a:rPr>
              <a:t>Probability</a:t>
            </a:r>
            <a:r>
              <a:rPr lang="en-US" altLang="en-US" sz="2800" dirty="0"/>
              <a:t> = number of times an event has occurred in the past divided by the total number of observations</a:t>
            </a:r>
          </a:p>
          <a:p>
            <a:pPr eaLnBrk="1" hangingPunct="1">
              <a:lnSpc>
                <a:spcPct val="150000"/>
              </a:lnSpc>
            </a:pPr>
            <a:r>
              <a:rPr lang="en-US" altLang="en-US" sz="2800" dirty="0"/>
              <a:t>Example: Of the last 10 days when certain weather conditions have been observed, it has rained the next day 8 times.  The probability of rain the next day is 0.80 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FB09DCF-48B5-0A38-1B45-B35690222B9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10429" y="90994"/>
            <a:ext cx="2305141" cy="1076343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99A3A792-84AE-3512-9404-78788090C9CF}"/>
              </a:ext>
            </a:extLst>
          </p:cNvPr>
          <p:cNvSpPr/>
          <p:nvPr/>
        </p:nvSpPr>
        <p:spPr>
          <a:xfrm>
            <a:off x="592566" y="676687"/>
            <a:ext cx="9050457" cy="12253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17C0BC47-179B-1883-6043-0E59715330C3}"/>
              </a:ext>
            </a:extLst>
          </p:cNvPr>
          <p:cNvSpPr txBox="1">
            <a:spLocks noChangeArrowheads="1"/>
          </p:cNvSpPr>
          <p:nvPr/>
        </p:nvSpPr>
        <p:spPr>
          <a:xfrm>
            <a:off x="1088857" y="899815"/>
            <a:ext cx="7485750" cy="678348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en-US" sz="2800" b="1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Relative Frequency Definition</a:t>
            </a:r>
          </a:p>
        </p:txBody>
      </p:sp>
    </p:spTree>
    <p:extLst>
      <p:ext uri="{BB962C8B-B14F-4D97-AF65-F5344CB8AC3E}">
        <p14:creationId xmlns:p14="http://schemas.microsoft.com/office/powerpoint/2010/main" val="5191643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3642"/>
    </mc:Choice>
    <mc:Fallback xmlns="">
      <p:transition spd="slow" advTm="403642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F9820585-D432-0274-523F-A989D2FB95EC}"/>
              </a:ext>
            </a:extLst>
          </p:cNvPr>
          <p:cNvSpPr/>
          <p:nvPr/>
        </p:nvSpPr>
        <p:spPr>
          <a:xfrm>
            <a:off x="731520" y="1578163"/>
            <a:ext cx="10673766" cy="484757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9658625-1FC2-C459-9A4A-433A3BA55797}"/>
              </a:ext>
            </a:extLst>
          </p:cNvPr>
          <p:cNvSpPr txBox="1"/>
          <p:nvPr/>
        </p:nvSpPr>
        <p:spPr>
          <a:xfrm>
            <a:off x="1116454" y="2256511"/>
            <a:ext cx="9959092" cy="325717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indent="-457200" eaLnBrk="1" hangingPunct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en-US" sz="2800" dirty="0"/>
              <a:t>What is the probability that the New York Yankees will win the World Series this year?</a:t>
            </a:r>
          </a:p>
          <a:p>
            <a:pPr marL="457200" indent="-457200" eaLnBrk="1" hangingPunct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en-US" sz="2800" dirty="0"/>
              <a:t>What is the probability your school will win its conference championship this year?</a:t>
            </a:r>
          </a:p>
          <a:p>
            <a:pPr marL="457200" indent="-457200" eaLnBrk="1" hangingPunct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en-US" sz="2800" dirty="0"/>
              <a:t>What is the probability the NASDAQ will go up 2% next week?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FB09DCF-48B5-0A38-1B45-B35690222B9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10429" y="90994"/>
            <a:ext cx="2305141" cy="1076343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99A3A792-84AE-3512-9404-78788090C9CF}"/>
              </a:ext>
            </a:extLst>
          </p:cNvPr>
          <p:cNvSpPr/>
          <p:nvPr/>
        </p:nvSpPr>
        <p:spPr>
          <a:xfrm>
            <a:off x="592566" y="676687"/>
            <a:ext cx="9050457" cy="12253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17C0BC47-179B-1883-6043-0E59715330C3}"/>
              </a:ext>
            </a:extLst>
          </p:cNvPr>
          <p:cNvSpPr txBox="1">
            <a:spLocks noChangeArrowheads="1"/>
          </p:cNvSpPr>
          <p:nvPr/>
        </p:nvSpPr>
        <p:spPr>
          <a:xfrm>
            <a:off x="1088857" y="899815"/>
            <a:ext cx="7485750" cy="678348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en-US" sz="2800" b="1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Subjective Definition</a:t>
            </a:r>
          </a:p>
        </p:txBody>
      </p:sp>
    </p:spTree>
    <p:extLst>
      <p:ext uri="{BB962C8B-B14F-4D97-AF65-F5344CB8AC3E}">
        <p14:creationId xmlns:p14="http://schemas.microsoft.com/office/powerpoint/2010/main" val="4103276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3642"/>
    </mc:Choice>
    <mc:Fallback xmlns="">
      <p:transition spd="slow" advTm="403642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F9820585-D432-0274-523F-A989D2FB95EC}"/>
              </a:ext>
            </a:extLst>
          </p:cNvPr>
          <p:cNvSpPr/>
          <p:nvPr/>
        </p:nvSpPr>
        <p:spPr>
          <a:xfrm>
            <a:off x="731520" y="1578163"/>
            <a:ext cx="10673766" cy="484757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9658625-1FC2-C459-9A4A-433A3BA55797}"/>
              </a:ext>
            </a:extLst>
          </p:cNvPr>
          <p:cNvSpPr txBox="1"/>
          <p:nvPr/>
        </p:nvSpPr>
        <p:spPr>
          <a:xfrm>
            <a:off x="936457" y="1702382"/>
            <a:ext cx="9959092" cy="467480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609600" indent="-609600" eaLnBrk="1" hangingPunct="1">
              <a:lnSpc>
                <a:spcPct val="125000"/>
              </a:lnSpc>
              <a:buClr>
                <a:srgbClr val="000099"/>
              </a:buClr>
              <a:buSzPct val="90000"/>
              <a:buFontTx/>
              <a:buAutoNum type="arabicPeriod"/>
            </a:pPr>
            <a:r>
              <a:rPr lang="en-US" altLang="en-US" sz="2800" dirty="0"/>
              <a:t>Probability associated with any outcome must be between 0 and 1</a:t>
            </a:r>
          </a:p>
          <a:p>
            <a:pPr marL="1009650" lvl="1" indent="-609600" eaLnBrk="1" hangingPunct="1">
              <a:lnSpc>
                <a:spcPct val="125000"/>
              </a:lnSpc>
              <a:buClr>
                <a:srgbClr val="000099"/>
              </a:buClr>
              <a:buSzPct val="90000"/>
            </a:pPr>
            <a:r>
              <a:rPr lang="en-US" altLang="en-US" sz="2400" dirty="0"/>
              <a:t>0 ≤ </a:t>
            </a:r>
            <a:r>
              <a:rPr lang="en-US" altLang="en-US" sz="2400" i="1" dirty="0"/>
              <a:t>P(O</a:t>
            </a:r>
            <a:r>
              <a:rPr lang="en-US" altLang="en-US" sz="2400" i="1" baseline="-25000" dirty="0"/>
              <a:t>i</a:t>
            </a:r>
            <a:r>
              <a:rPr lang="en-US" altLang="en-US" sz="2400" i="1" dirty="0"/>
              <a:t>) </a:t>
            </a:r>
            <a:r>
              <a:rPr lang="en-US" altLang="en-US" sz="2400" dirty="0"/>
              <a:t>≤ 1 for each outcome </a:t>
            </a:r>
            <a:r>
              <a:rPr lang="en-US" altLang="en-US" sz="2400" i="1" dirty="0"/>
              <a:t>O</a:t>
            </a:r>
            <a:r>
              <a:rPr lang="en-US" altLang="en-US" sz="2400" i="1" baseline="-25000" dirty="0"/>
              <a:t>i</a:t>
            </a:r>
            <a:endParaRPr lang="en-US" altLang="en-US" sz="2400" dirty="0"/>
          </a:p>
          <a:p>
            <a:pPr marL="609600" indent="-609600" eaLnBrk="1" hangingPunct="1">
              <a:lnSpc>
                <a:spcPct val="125000"/>
              </a:lnSpc>
              <a:buClr>
                <a:srgbClr val="000099"/>
              </a:buClr>
              <a:buSzPct val="90000"/>
              <a:buFontTx/>
              <a:buAutoNum type="arabicPeriod"/>
            </a:pPr>
            <a:r>
              <a:rPr lang="en-US" altLang="en-US" sz="2800" dirty="0"/>
              <a:t>Sum of probabilities over all possible outcomes must be 1.0</a:t>
            </a:r>
          </a:p>
          <a:p>
            <a:pPr marL="1009650" lvl="1" indent="-609600" eaLnBrk="1" hangingPunct="1">
              <a:lnSpc>
                <a:spcPct val="125000"/>
              </a:lnSpc>
              <a:buClr>
                <a:srgbClr val="000099"/>
              </a:buClr>
              <a:buSzPct val="90000"/>
            </a:pPr>
            <a:r>
              <a:rPr lang="en-US" altLang="en-US" sz="2400" i="1" dirty="0"/>
              <a:t>P(O</a:t>
            </a:r>
            <a:r>
              <a:rPr lang="en-US" altLang="en-US" sz="2400" i="1" baseline="-25000" dirty="0"/>
              <a:t>1</a:t>
            </a:r>
            <a:r>
              <a:rPr lang="en-US" altLang="en-US" sz="2400" i="1" dirty="0"/>
              <a:t>) + P(O</a:t>
            </a:r>
            <a:r>
              <a:rPr lang="en-US" altLang="en-US" sz="2400" i="1" baseline="-25000" dirty="0"/>
              <a:t>2</a:t>
            </a:r>
            <a:r>
              <a:rPr lang="en-US" altLang="en-US" sz="2400" i="1" dirty="0"/>
              <a:t>) + … + P(O</a:t>
            </a:r>
            <a:r>
              <a:rPr lang="en-US" altLang="en-US" sz="2400" i="1" baseline="-25000" dirty="0"/>
              <a:t>n</a:t>
            </a:r>
            <a:r>
              <a:rPr lang="en-US" altLang="en-US" sz="2400" i="1" dirty="0"/>
              <a:t>)  = 1</a:t>
            </a:r>
            <a:endParaRPr lang="en-US" altLang="en-US" sz="2400" dirty="0"/>
          </a:p>
          <a:p>
            <a:pPr marL="609600" indent="-609600" eaLnBrk="1" hangingPunct="1">
              <a:lnSpc>
                <a:spcPct val="125000"/>
              </a:lnSpc>
              <a:buClr>
                <a:srgbClr val="000099"/>
              </a:buClr>
              <a:buSzPct val="90000"/>
              <a:buFont typeface="Wingdings" panose="05000000000000000000" pitchFamily="2" charset="2"/>
              <a:buNone/>
            </a:pPr>
            <a:endParaRPr lang="en-US" altLang="en-US" sz="3200" dirty="0"/>
          </a:p>
          <a:p>
            <a:pPr marL="609600" indent="-609600" eaLnBrk="1" hangingPunct="1">
              <a:lnSpc>
                <a:spcPct val="125000"/>
              </a:lnSpc>
              <a:buClr>
                <a:srgbClr val="000099"/>
              </a:buClr>
              <a:buSzPct val="90000"/>
              <a:buFont typeface="Wingdings" panose="05000000000000000000" pitchFamily="2" charset="2"/>
              <a:buNone/>
            </a:pPr>
            <a:r>
              <a:rPr lang="en-US" altLang="en-US" sz="2800" dirty="0"/>
              <a:t>Example: Flip a coin three times</a:t>
            </a:r>
          </a:p>
          <a:p>
            <a:pPr marL="609600" indent="-609600" eaLnBrk="1" hangingPunct="1">
              <a:lnSpc>
                <a:spcPct val="125000"/>
              </a:lnSpc>
              <a:buClr>
                <a:srgbClr val="000099"/>
              </a:buClr>
              <a:buSzPct val="90000"/>
              <a:buFont typeface="Wingdings" panose="05000000000000000000" pitchFamily="2" charset="2"/>
              <a:buNone/>
            </a:pPr>
            <a:r>
              <a:rPr lang="en-US" altLang="en-US" sz="2400" dirty="0"/>
              <a:t>Outcomes: HHH, HHT, HTH, THH, HTT, THT, TTH, TTT</a:t>
            </a:r>
          </a:p>
          <a:p>
            <a:pPr marL="609600" indent="-609600" eaLnBrk="1" hangingPunct="1">
              <a:lnSpc>
                <a:spcPct val="125000"/>
              </a:lnSpc>
              <a:buClr>
                <a:srgbClr val="000099"/>
              </a:buClr>
              <a:buSzPct val="90000"/>
              <a:buFont typeface="Wingdings" panose="05000000000000000000" pitchFamily="2" charset="2"/>
              <a:buNone/>
            </a:pPr>
            <a:r>
              <a:rPr lang="en-US" altLang="en-US" sz="2400" dirty="0"/>
              <a:t>Each has probability of (1/2)</a:t>
            </a:r>
            <a:r>
              <a:rPr lang="en-US" altLang="en-US" sz="2400" baseline="30000" dirty="0"/>
              <a:t>3</a:t>
            </a:r>
            <a:r>
              <a:rPr lang="en-US" altLang="en-US" sz="2400" dirty="0"/>
              <a:t> = 1/8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FB09DCF-48B5-0A38-1B45-B35690222B9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10429" y="90994"/>
            <a:ext cx="2305141" cy="1076343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99A3A792-84AE-3512-9404-78788090C9CF}"/>
              </a:ext>
            </a:extLst>
          </p:cNvPr>
          <p:cNvSpPr/>
          <p:nvPr/>
        </p:nvSpPr>
        <p:spPr>
          <a:xfrm>
            <a:off x="592566" y="676687"/>
            <a:ext cx="9050457" cy="12253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17C0BC47-179B-1883-6043-0E59715330C3}"/>
              </a:ext>
            </a:extLst>
          </p:cNvPr>
          <p:cNvSpPr txBox="1">
            <a:spLocks noChangeArrowheads="1"/>
          </p:cNvSpPr>
          <p:nvPr/>
        </p:nvSpPr>
        <p:spPr>
          <a:xfrm>
            <a:off x="1088857" y="899815"/>
            <a:ext cx="7485750" cy="678348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en-US" sz="2800" b="1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Basic Probability Rules and Formulas</a:t>
            </a:r>
          </a:p>
        </p:txBody>
      </p:sp>
    </p:spTree>
    <p:extLst>
      <p:ext uri="{BB962C8B-B14F-4D97-AF65-F5344CB8AC3E}">
        <p14:creationId xmlns:p14="http://schemas.microsoft.com/office/powerpoint/2010/main" val="16891264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3642"/>
    </mc:Choice>
    <mc:Fallback xmlns="">
      <p:transition spd="slow" advTm="403642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F9820585-D432-0274-523F-A989D2FB95EC}"/>
              </a:ext>
            </a:extLst>
          </p:cNvPr>
          <p:cNvSpPr/>
          <p:nvPr/>
        </p:nvSpPr>
        <p:spPr>
          <a:xfrm>
            <a:off x="731520" y="1578163"/>
            <a:ext cx="10673766" cy="484757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9658625-1FC2-C459-9A4A-433A3BA55797}"/>
              </a:ext>
            </a:extLst>
          </p:cNvPr>
          <p:cNvSpPr txBox="1"/>
          <p:nvPr/>
        </p:nvSpPr>
        <p:spPr>
          <a:xfrm>
            <a:off x="936457" y="1702382"/>
            <a:ext cx="9959092" cy="418050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>
              <a:lnSpc>
                <a:spcPct val="150000"/>
              </a:lnSpc>
            </a:pPr>
            <a:r>
              <a:rPr lang="en-US" altLang="en-US" sz="2800" dirty="0"/>
              <a:t>An </a:t>
            </a:r>
            <a:r>
              <a:rPr lang="en-US" altLang="en-US" sz="2800" dirty="0">
                <a:solidFill>
                  <a:schemeClr val="folHlink"/>
                </a:solidFill>
              </a:rPr>
              <a:t>event</a:t>
            </a:r>
            <a:r>
              <a:rPr lang="en-US" altLang="en-US" sz="2800" dirty="0"/>
              <a:t> is a collection of one or more outcomes from </a:t>
            </a:r>
          </a:p>
          <a:p>
            <a:pPr lvl="1" eaLnBrk="1" hangingPunct="1">
              <a:lnSpc>
                <a:spcPct val="150000"/>
              </a:lnSpc>
            </a:pPr>
            <a:r>
              <a:rPr lang="en-US" altLang="en-US" sz="2400" dirty="0"/>
              <a:t>Obtaining a 7 or 11 on a roll of dice</a:t>
            </a:r>
          </a:p>
          <a:p>
            <a:pPr lvl="1" eaLnBrk="1" hangingPunct="1">
              <a:lnSpc>
                <a:spcPct val="150000"/>
              </a:lnSpc>
            </a:pPr>
            <a:r>
              <a:rPr lang="en-US" altLang="en-US" sz="2400" dirty="0"/>
              <a:t>Having a clear or partly cloudy day</a:t>
            </a:r>
          </a:p>
          <a:p>
            <a:pPr lvl="1" eaLnBrk="1" hangingPunct="1">
              <a:lnSpc>
                <a:spcPct val="150000"/>
              </a:lnSpc>
            </a:pPr>
            <a:r>
              <a:rPr lang="en-US" altLang="en-US" sz="2400" dirty="0"/>
              <a:t>The proportion of respondents that favor a product is at least 0.60</a:t>
            </a:r>
          </a:p>
          <a:p>
            <a:pPr lvl="1" eaLnBrk="1" hangingPunct="1">
              <a:lnSpc>
                <a:spcPct val="150000"/>
              </a:lnSpc>
            </a:pPr>
            <a:r>
              <a:rPr lang="en-US" altLang="en-US" sz="2400" dirty="0"/>
              <a:t>Having a positive weekly change in the Dow</a:t>
            </a:r>
          </a:p>
          <a:p>
            <a:pPr>
              <a:lnSpc>
                <a:spcPct val="150000"/>
              </a:lnSpc>
            </a:pPr>
            <a:r>
              <a:rPr lang="en-US" altLang="en-US" sz="2800" dirty="0"/>
              <a:t>If </a:t>
            </a:r>
            <a:r>
              <a:rPr lang="en-US" altLang="en-US" sz="2800" i="1" dirty="0"/>
              <a:t>A</a:t>
            </a:r>
            <a:r>
              <a:rPr lang="en-US" altLang="en-US" sz="2800" dirty="0"/>
              <a:t> is any event, the complement of </a:t>
            </a:r>
            <a:r>
              <a:rPr lang="en-US" altLang="en-US" sz="2800" i="1" dirty="0"/>
              <a:t>A</a:t>
            </a:r>
            <a:r>
              <a:rPr lang="en-US" altLang="en-US" sz="2800" dirty="0"/>
              <a:t>, denoted </a:t>
            </a:r>
            <a:r>
              <a:rPr lang="en-US" altLang="en-US" sz="2800" i="1" dirty="0"/>
              <a:t>A</a:t>
            </a:r>
            <a:r>
              <a:rPr lang="en-US" altLang="en-US" sz="2800" i="1" baseline="30000" dirty="0"/>
              <a:t>c</a:t>
            </a:r>
            <a:r>
              <a:rPr lang="en-US" altLang="en-US" sz="2800" dirty="0"/>
              <a:t>, consists of all outcomes in the sample space not in </a:t>
            </a:r>
            <a:r>
              <a:rPr lang="en-US" altLang="en-US" sz="2800" i="1" dirty="0"/>
              <a:t>A</a:t>
            </a:r>
            <a:r>
              <a:rPr lang="en-US" altLang="en-US" sz="2800" dirty="0"/>
              <a:t>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FB09DCF-48B5-0A38-1B45-B35690222B9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10429" y="90994"/>
            <a:ext cx="2305141" cy="1076343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99A3A792-84AE-3512-9404-78788090C9CF}"/>
              </a:ext>
            </a:extLst>
          </p:cNvPr>
          <p:cNvSpPr/>
          <p:nvPr/>
        </p:nvSpPr>
        <p:spPr>
          <a:xfrm>
            <a:off x="592566" y="676687"/>
            <a:ext cx="9050457" cy="12253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17C0BC47-179B-1883-6043-0E59715330C3}"/>
              </a:ext>
            </a:extLst>
          </p:cNvPr>
          <p:cNvSpPr txBox="1">
            <a:spLocks noChangeArrowheads="1"/>
          </p:cNvSpPr>
          <p:nvPr/>
        </p:nvSpPr>
        <p:spPr>
          <a:xfrm>
            <a:off x="1088857" y="899815"/>
            <a:ext cx="7485750" cy="678348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en-US" sz="2800" b="1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Events</a:t>
            </a:r>
          </a:p>
        </p:txBody>
      </p:sp>
    </p:spTree>
    <p:extLst>
      <p:ext uri="{BB962C8B-B14F-4D97-AF65-F5344CB8AC3E}">
        <p14:creationId xmlns:p14="http://schemas.microsoft.com/office/powerpoint/2010/main" val="16649055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3642"/>
    </mc:Choice>
    <mc:Fallback xmlns="">
      <p:transition spd="slow" advTm="403642"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F9820585-D432-0274-523F-A989D2FB95EC}"/>
              </a:ext>
            </a:extLst>
          </p:cNvPr>
          <p:cNvSpPr/>
          <p:nvPr/>
        </p:nvSpPr>
        <p:spPr>
          <a:xfrm>
            <a:off x="756234" y="1549226"/>
            <a:ext cx="10673766" cy="484757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9658625-1FC2-C459-9A4A-433A3BA55797}"/>
              </a:ext>
            </a:extLst>
          </p:cNvPr>
          <p:cNvSpPr txBox="1"/>
          <p:nvPr/>
        </p:nvSpPr>
        <p:spPr>
          <a:xfrm>
            <a:off x="936457" y="1702382"/>
            <a:ext cx="9959092" cy="138499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/>
            <a:r>
              <a:rPr lang="en-US" altLang="en-US" sz="2800" dirty="0"/>
              <a:t>Two events are </a:t>
            </a:r>
            <a:r>
              <a:rPr lang="en-US" altLang="en-US" sz="2800" dirty="0">
                <a:solidFill>
                  <a:schemeClr val="folHlink"/>
                </a:solidFill>
              </a:rPr>
              <a:t>mutually exclusive</a:t>
            </a:r>
            <a:r>
              <a:rPr lang="en-US" altLang="en-US" sz="2800" dirty="0"/>
              <a:t> if they have no outcomes in common.</a:t>
            </a:r>
          </a:p>
          <a:p>
            <a:pPr eaLnBrk="1" hangingPunct="1"/>
            <a:endParaRPr lang="en-US" altLang="en-US" sz="2800" dirty="0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FB09DCF-48B5-0A38-1B45-B35690222B9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10429" y="90994"/>
            <a:ext cx="2305141" cy="1076343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99A3A792-84AE-3512-9404-78788090C9CF}"/>
              </a:ext>
            </a:extLst>
          </p:cNvPr>
          <p:cNvSpPr/>
          <p:nvPr/>
        </p:nvSpPr>
        <p:spPr>
          <a:xfrm>
            <a:off x="592566" y="676687"/>
            <a:ext cx="9050457" cy="12253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17C0BC47-179B-1883-6043-0E59715330C3}"/>
              </a:ext>
            </a:extLst>
          </p:cNvPr>
          <p:cNvSpPr txBox="1">
            <a:spLocks noChangeArrowheads="1"/>
          </p:cNvSpPr>
          <p:nvPr/>
        </p:nvSpPr>
        <p:spPr>
          <a:xfrm>
            <a:off x="1043137" y="870878"/>
            <a:ext cx="7485750" cy="678348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en-US" sz="2800" b="1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Mutually Exclusive Events</a:t>
            </a:r>
          </a:p>
        </p:txBody>
      </p:sp>
      <p:grpSp>
        <p:nvGrpSpPr>
          <p:cNvPr id="26627" name="Group 15">
            <a:extLst>
              <a:ext uri="{FF2B5EF4-FFF2-40B4-BE49-F238E27FC236}">
                <a16:creationId xmlns:a16="http://schemas.microsoft.com/office/drawing/2014/main" id="{BB3C6D6A-237B-A539-E9A2-8B402AEE5452}"/>
              </a:ext>
            </a:extLst>
          </p:cNvPr>
          <p:cNvGrpSpPr>
            <a:grpSpLocks/>
          </p:cNvGrpSpPr>
          <p:nvPr/>
        </p:nvGrpSpPr>
        <p:grpSpPr bwMode="auto">
          <a:xfrm>
            <a:off x="1296451" y="3108730"/>
            <a:ext cx="7848600" cy="1371600"/>
            <a:chOff x="432" y="3360"/>
            <a:chExt cx="4944" cy="864"/>
          </a:xfrm>
        </p:grpSpPr>
        <p:sp>
          <p:nvSpPr>
            <p:cNvPr id="26630" name="Oval 4">
              <a:extLst>
                <a:ext uri="{FF2B5EF4-FFF2-40B4-BE49-F238E27FC236}">
                  <a16:creationId xmlns:a16="http://schemas.microsoft.com/office/drawing/2014/main" id="{C88DC5E6-349A-3101-A448-67A18F84AEA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448" y="3696"/>
              <a:ext cx="1488" cy="432"/>
            </a:xfrm>
            <a:prstGeom prst="ellips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26631" name="Oval 5">
              <a:extLst>
                <a:ext uri="{FF2B5EF4-FFF2-40B4-BE49-F238E27FC236}">
                  <a16:creationId xmlns:a16="http://schemas.microsoft.com/office/drawing/2014/main" id="{46E381CA-083B-BFF1-8963-0B6689E5590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120" y="3600"/>
              <a:ext cx="2208" cy="528"/>
            </a:xfrm>
            <a:prstGeom prst="ellips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26632" name="Text Box 6">
              <a:extLst>
                <a:ext uri="{FF2B5EF4-FFF2-40B4-BE49-F238E27FC236}">
                  <a16:creationId xmlns:a16="http://schemas.microsoft.com/office/drawing/2014/main" id="{0E151627-7803-1D15-4993-920715EDF3A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736" y="3744"/>
              <a:ext cx="432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en-US" altLang="en-US" dirty="0">
                  <a:latin typeface="Times New Roman" panose="02020603050405020304" pitchFamily="18" charset="0"/>
                </a:rPr>
                <a:t>C</a:t>
              </a:r>
            </a:p>
          </p:txBody>
        </p:sp>
        <p:sp>
          <p:nvSpPr>
            <p:cNvPr id="26633" name="Text Box 7">
              <a:extLst>
                <a:ext uri="{FF2B5EF4-FFF2-40B4-BE49-F238E27FC236}">
                  <a16:creationId xmlns:a16="http://schemas.microsoft.com/office/drawing/2014/main" id="{E0194214-05BC-D847-D346-63959D34E03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320" y="3696"/>
              <a:ext cx="480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en-US" altLang="en-US">
                  <a:latin typeface="Times New Roman" panose="02020603050405020304" pitchFamily="18" charset="0"/>
                </a:rPr>
                <a:t>B</a:t>
              </a:r>
            </a:p>
          </p:txBody>
        </p:sp>
        <p:sp>
          <p:nvSpPr>
            <p:cNvPr id="26634" name="Text Box 8">
              <a:extLst>
                <a:ext uri="{FF2B5EF4-FFF2-40B4-BE49-F238E27FC236}">
                  <a16:creationId xmlns:a16="http://schemas.microsoft.com/office/drawing/2014/main" id="{A4217B89-4F2B-B273-B531-5C3AB8F872F4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264" y="3744"/>
              <a:ext cx="768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en-US" altLang="en-US">
                  <a:latin typeface="Times New Roman" panose="02020603050405020304" pitchFamily="18" charset="0"/>
                </a:rPr>
                <a:t>B &amp; C</a:t>
              </a:r>
            </a:p>
          </p:txBody>
        </p:sp>
        <p:sp>
          <p:nvSpPr>
            <p:cNvPr id="26635" name="Oval 9">
              <a:extLst>
                <a:ext uri="{FF2B5EF4-FFF2-40B4-BE49-F238E27FC236}">
                  <a16:creationId xmlns:a16="http://schemas.microsoft.com/office/drawing/2014/main" id="{C98E24DF-E066-8024-19F1-75D4D265BC7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28" y="3504"/>
              <a:ext cx="768" cy="528"/>
            </a:xfrm>
            <a:prstGeom prst="ellips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26636" name="Text Box 10">
              <a:extLst>
                <a:ext uri="{FF2B5EF4-FFF2-40B4-BE49-F238E27FC236}">
                  <a16:creationId xmlns:a16="http://schemas.microsoft.com/office/drawing/2014/main" id="{CF2913CA-4DA8-DF6B-D7A7-0E28E5534C6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68" y="3600"/>
              <a:ext cx="288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en-US" altLang="en-US">
                  <a:latin typeface="Times New Roman" panose="02020603050405020304" pitchFamily="18" charset="0"/>
                </a:rPr>
                <a:t>A</a:t>
              </a:r>
            </a:p>
          </p:txBody>
        </p:sp>
        <p:sp>
          <p:nvSpPr>
            <p:cNvPr id="26637" name="Oval 11">
              <a:extLst>
                <a:ext uri="{FF2B5EF4-FFF2-40B4-BE49-F238E27FC236}">
                  <a16:creationId xmlns:a16="http://schemas.microsoft.com/office/drawing/2014/main" id="{FA98984E-FFF1-48CB-AFF9-C49A97665E6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296" y="3744"/>
              <a:ext cx="576" cy="432"/>
            </a:xfrm>
            <a:prstGeom prst="ellips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26638" name="Text Box 12">
              <a:extLst>
                <a:ext uri="{FF2B5EF4-FFF2-40B4-BE49-F238E27FC236}">
                  <a16:creationId xmlns:a16="http://schemas.microsoft.com/office/drawing/2014/main" id="{53A11C02-5836-DFF0-2BBD-3846C5513AD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440" y="3792"/>
              <a:ext cx="288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en-US" altLang="en-US">
                  <a:latin typeface="Times New Roman" panose="02020603050405020304" pitchFamily="18" charset="0"/>
                </a:rPr>
                <a:t>B</a:t>
              </a:r>
            </a:p>
          </p:txBody>
        </p:sp>
        <p:sp>
          <p:nvSpPr>
            <p:cNvPr id="26639" name="Rectangle 13">
              <a:extLst>
                <a:ext uri="{FF2B5EF4-FFF2-40B4-BE49-F238E27FC236}">
                  <a16:creationId xmlns:a16="http://schemas.microsoft.com/office/drawing/2014/main" id="{C4AB2F24-2720-D7CF-16F8-A7E7509DBD2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32" y="3360"/>
              <a:ext cx="1680" cy="864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26640" name="Rectangle 14">
              <a:extLst>
                <a:ext uri="{FF2B5EF4-FFF2-40B4-BE49-F238E27FC236}">
                  <a16:creationId xmlns:a16="http://schemas.microsoft.com/office/drawing/2014/main" id="{66BD6CDD-99E5-9FD7-6C8B-556101F9850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304" y="3360"/>
              <a:ext cx="3072" cy="864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eaLnBrk="1" hangingPunct="1"/>
              <a:endParaRPr lang="en-US" altLang="en-US"/>
            </a:p>
          </p:txBody>
        </p:sp>
      </p:grpSp>
      <p:sp>
        <p:nvSpPr>
          <p:cNvPr id="2" name="TextBox 17">
            <a:extLst>
              <a:ext uri="{FF2B5EF4-FFF2-40B4-BE49-F238E27FC236}">
                <a16:creationId xmlns:a16="http://schemas.microsoft.com/office/drawing/2014/main" id="{6088DABC-61AE-26B2-5284-6ECDFDD8EBC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67022" y="4904852"/>
            <a:ext cx="82296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/>
            <a:r>
              <a:rPr lang="en-US" altLang="en-US" dirty="0"/>
              <a:t>A and B are mutually exclusive          B and C are not</a:t>
            </a:r>
          </a:p>
        </p:txBody>
      </p:sp>
    </p:spTree>
    <p:extLst>
      <p:ext uri="{BB962C8B-B14F-4D97-AF65-F5344CB8AC3E}">
        <p14:creationId xmlns:p14="http://schemas.microsoft.com/office/powerpoint/2010/main" val="34410472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3642"/>
    </mc:Choice>
    <mc:Fallback xmlns="">
      <p:transition spd="slow" advTm="403642"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F9820585-D432-0274-523F-A989D2FB95EC}"/>
              </a:ext>
            </a:extLst>
          </p:cNvPr>
          <p:cNvSpPr/>
          <p:nvPr/>
        </p:nvSpPr>
        <p:spPr>
          <a:xfrm>
            <a:off x="731520" y="1578163"/>
            <a:ext cx="10673766" cy="484757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9658625-1FC2-C459-9A4A-433A3BA55797}"/>
              </a:ext>
            </a:extLst>
          </p:cNvPr>
          <p:cNvSpPr txBox="1"/>
          <p:nvPr/>
        </p:nvSpPr>
        <p:spPr>
          <a:xfrm>
            <a:off x="936457" y="1702382"/>
            <a:ext cx="9959092" cy="25916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14350" indent="-514350">
              <a:lnSpc>
                <a:spcPct val="125000"/>
              </a:lnSpc>
              <a:spcBef>
                <a:spcPts val="1200"/>
              </a:spcBef>
              <a:spcAft>
                <a:spcPts val="1800"/>
              </a:spcAft>
              <a:buFont typeface="+mj-lt"/>
              <a:buAutoNum type="arabicPeriod"/>
            </a:pPr>
            <a:r>
              <a:rPr lang="en-US" altLang="en-US" sz="2800" dirty="0"/>
              <a:t>The probability of any event is the sum of the probabilities of the outcomes that compose that event.</a:t>
            </a:r>
          </a:p>
          <a:p>
            <a:pPr marL="514350" indent="-514350">
              <a:lnSpc>
                <a:spcPct val="125000"/>
              </a:lnSpc>
              <a:spcBef>
                <a:spcPts val="1200"/>
              </a:spcBef>
              <a:spcAft>
                <a:spcPts val="1800"/>
              </a:spcAft>
              <a:buFont typeface="+mj-lt"/>
              <a:buAutoNum type="arabicPeriod"/>
            </a:pPr>
            <a:r>
              <a:rPr lang="en-US" altLang="en-US" sz="2800" dirty="0"/>
              <a:t>The probability of the complement of any event </a:t>
            </a:r>
            <a:r>
              <a:rPr lang="en-US" altLang="en-US" sz="2800" i="1" dirty="0"/>
              <a:t>A</a:t>
            </a:r>
            <a:r>
              <a:rPr lang="en-US" altLang="en-US" sz="2800" dirty="0"/>
              <a:t> is </a:t>
            </a:r>
            <a:r>
              <a:rPr lang="en-US" altLang="en-US" sz="2800" i="1" dirty="0"/>
              <a:t>P(A</a:t>
            </a:r>
            <a:r>
              <a:rPr lang="en-US" altLang="en-US" sz="2800" i="1" baseline="30000" dirty="0"/>
              <a:t>c</a:t>
            </a:r>
            <a:r>
              <a:rPr lang="en-US" altLang="en-US" sz="2800" i="1" dirty="0"/>
              <a:t>) </a:t>
            </a:r>
            <a:r>
              <a:rPr lang="en-US" altLang="en-US" sz="2800" dirty="0"/>
              <a:t>= 1 - </a:t>
            </a:r>
            <a:r>
              <a:rPr lang="en-US" altLang="en-US" sz="2800" i="1" dirty="0"/>
              <a:t>P(A)</a:t>
            </a:r>
            <a:r>
              <a:rPr lang="en-US" altLang="en-US" sz="2800" dirty="0"/>
              <a:t>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FB09DCF-48B5-0A38-1B45-B35690222B9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10429" y="90994"/>
            <a:ext cx="2305141" cy="1076343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99A3A792-84AE-3512-9404-78788090C9CF}"/>
              </a:ext>
            </a:extLst>
          </p:cNvPr>
          <p:cNvSpPr/>
          <p:nvPr/>
        </p:nvSpPr>
        <p:spPr>
          <a:xfrm>
            <a:off x="592566" y="676687"/>
            <a:ext cx="9050457" cy="12253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17C0BC47-179B-1883-6043-0E59715330C3}"/>
              </a:ext>
            </a:extLst>
          </p:cNvPr>
          <p:cNvSpPr txBox="1">
            <a:spLocks noChangeArrowheads="1"/>
          </p:cNvSpPr>
          <p:nvPr/>
        </p:nvSpPr>
        <p:spPr>
          <a:xfrm>
            <a:off x="1088857" y="899815"/>
            <a:ext cx="7485750" cy="678348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en-US" sz="2800" b="1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Rules</a:t>
            </a:r>
            <a:r>
              <a:rPr lang="en-US" altLang="en-US" sz="2800" dirty="0"/>
              <a:t> </a:t>
            </a:r>
            <a:endParaRPr lang="en-US" altLang="en-US" sz="2800" b="1" dirty="0"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072588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3642"/>
    </mc:Choice>
    <mc:Fallback xmlns="">
      <p:transition spd="slow" advTm="403642"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79658625-1FC2-C459-9A4A-433A3BA55797}"/>
              </a:ext>
            </a:extLst>
          </p:cNvPr>
          <p:cNvSpPr txBox="1"/>
          <p:nvPr/>
        </p:nvSpPr>
        <p:spPr>
          <a:xfrm>
            <a:off x="936457" y="1702382"/>
            <a:ext cx="9959092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sz="2800" dirty="0">
                <a:ea typeface="ＭＳ Ｐゴシック" charset="0"/>
              </a:rPr>
              <a:t>If events </a:t>
            </a:r>
            <a:r>
              <a:rPr lang="en-US" sz="2800" i="1" dirty="0">
                <a:ea typeface="ＭＳ Ｐゴシック" charset="0"/>
              </a:rPr>
              <a:t>A </a:t>
            </a:r>
            <a:r>
              <a:rPr lang="en-US" sz="2800" dirty="0">
                <a:ea typeface="ＭＳ Ｐゴシック" charset="0"/>
              </a:rPr>
              <a:t>and</a:t>
            </a:r>
            <a:r>
              <a:rPr lang="en-US" sz="2800" i="1" dirty="0">
                <a:ea typeface="ＭＳ Ｐゴシック" charset="0"/>
              </a:rPr>
              <a:t> B </a:t>
            </a:r>
            <a:r>
              <a:rPr lang="en-US" sz="2800" dirty="0">
                <a:ea typeface="ＭＳ Ｐゴシック" charset="0"/>
              </a:rPr>
              <a:t>are mutually exclusive, then</a:t>
            </a:r>
            <a:r>
              <a:rPr lang="en-US" sz="2800" i="1" dirty="0">
                <a:ea typeface="ＭＳ Ｐゴシック" charset="0"/>
              </a:rPr>
              <a:t> </a:t>
            </a:r>
          </a:p>
          <a:p>
            <a:pPr marL="0" indent="0">
              <a:buFont typeface="Wingdings" charset="0"/>
              <a:buNone/>
              <a:defRPr/>
            </a:pPr>
            <a:r>
              <a:rPr lang="en-US" sz="2800" i="1" dirty="0">
                <a:ea typeface="ＭＳ Ｐゴシック" charset="0"/>
              </a:rPr>
              <a:t>	P(A or B) </a:t>
            </a:r>
            <a:r>
              <a:rPr lang="en-US" sz="2800" dirty="0">
                <a:ea typeface="ＭＳ Ｐゴシック" charset="0"/>
              </a:rPr>
              <a:t>= </a:t>
            </a:r>
            <a:r>
              <a:rPr lang="en-US" sz="2800" i="1" dirty="0">
                <a:ea typeface="ＭＳ Ｐゴシック" charset="0"/>
              </a:rPr>
              <a:t>P(A) </a:t>
            </a:r>
            <a:r>
              <a:rPr lang="en-US" sz="2800" dirty="0">
                <a:ea typeface="ＭＳ Ｐゴシック" charset="0"/>
              </a:rPr>
              <a:t>+ </a:t>
            </a:r>
            <a:r>
              <a:rPr lang="en-US" sz="2800" i="1" dirty="0">
                <a:ea typeface="ＭＳ Ｐゴシック" charset="0"/>
              </a:rPr>
              <a:t>P(B).</a:t>
            </a:r>
            <a:endParaRPr lang="en-US" sz="2800" dirty="0">
              <a:ea typeface="ＭＳ Ｐゴシック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FB09DCF-48B5-0A38-1B45-B35690222B9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10429" y="90994"/>
            <a:ext cx="2305141" cy="1076343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99A3A792-84AE-3512-9404-78788090C9CF}"/>
              </a:ext>
            </a:extLst>
          </p:cNvPr>
          <p:cNvSpPr/>
          <p:nvPr/>
        </p:nvSpPr>
        <p:spPr>
          <a:xfrm>
            <a:off x="592566" y="676687"/>
            <a:ext cx="9050457" cy="12253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17C0BC47-179B-1883-6043-0E59715330C3}"/>
              </a:ext>
            </a:extLst>
          </p:cNvPr>
          <p:cNvSpPr txBox="1">
            <a:spLocks noChangeArrowheads="1"/>
          </p:cNvSpPr>
          <p:nvPr/>
        </p:nvSpPr>
        <p:spPr>
          <a:xfrm>
            <a:off x="1088857" y="899815"/>
            <a:ext cx="7485750" cy="678348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en-US" sz="2800" b="1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Rule 3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3DD86E1-708B-D306-F44B-38FAFBE270D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76740" y="2279698"/>
            <a:ext cx="4469209" cy="43963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9417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3642"/>
    </mc:Choice>
    <mc:Fallback xmlns="">
      <p:transition spd="slow" advTm="403642"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F9820585-D432-0274-523F-A989D2FB95EC}"/>
              </a:ext>
            </a:extLst>
          </p:cNvPr>
          <p:cNvSpPr/>
          <p:nvPr/>
        </p:nvSpPr>
        <p:spPr>
          <a:xfrm>
            <a:off x="731520" y="1578163"/>
            <a:ext cx="10673766" cy="484757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9658625-1FC2-C459-9A4A-433A3BA55797}"/>
              </a:ext>
            </a:extLst>
          </p:cNvPr>
          <p:cNvSpPr txBox="1"/>
          <p:nvPr/>
        </p:nvSpPr>
        <p:spPr>
          <a:xfrm>
            <a:off x="936457" y="1702382"/>
            <a:ext cx="9959092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sz="2800" dirty="0">
                <a:ea typeface="ＭＳ Ｐゴシック" charset="0"/>
              </a:rPr>
              <a:t>If two events </a:t>
            </a:r>
            <a:r>
              <a:rPr lang="en-US" sz="2800" i="1" dirty="0">
                <a:ea typeface="ＭＳ Ｐゴシック" charset="0"/>
              </a:rPr>
              <a:t>A </a:t>
            </a:r>
            <a:r>
              <a:rPr lang="en-US" sz="2800" dirty="0">
                <a:ea typeface="ＭＳ Ｐゴシック" charset="0"/>
              </a:rPr>
              <a:t>and</a:t>
            </a:r>
            <a:r>
              <a:rPr lang="en-US" sz="2800" i="1" dirty="0">
                <a:ea typeface="ＭＳ Ｐゴシック" charset="0"/>
              </a:rPr>
              <a:t> B </a:t>
            </a:r>
            <a:r>
              <a:rPr lang="en-US" sz="2800" dirty="0">
                <a:ea typeface="ＭＳ Ｐゴシック" charset="0"/>
              </a:rPr>
              <a:t>are not mutually exclusive, then</a:t>
            </a:r>
            <a:r>
              <a:rPr lang="en-US" sz="2800" i="1" dirty="0">
                <a:ea typeface="ＭＳ Ｐゴシック" charset="0"/>
              </a:rPr>
              <a:t> </a:t>
            </a:r>
          </a:p>
          <a:p>
            <a:pPr marL="0" indent="0">
              <a:buFont typeface="Wingdings" charset="0"/>
              <a:buNone/>
              <a:defRPr/>
            </a:pPr>
            <a:r>
              <a:rPr lang="en-US" sz="2800" i="1" dirty="0">
                <a:ea typeface="ＭＳ Ｐゴシック" charset="0"/>
              </a:rPr>
              <a:t>   P(A or B) </a:t>
            </a:r>
            <a:r>
              <a:rPr lang="en-US" sz="2800" dirty="0">
                <a:ea typeface="ＭＳ Ｐゴシック" charset="0"/>
              </a:rPr>
              <a:t>= </a:t>
            </a:r>
            <a:r>
              <a:rPr lang="en-US" sz="2800" i="1" dirty="0">
                <a:ea typeface="ＭＳ Ｐゴシック" charset="0"/>
              </a:rPr>
              <a:t>P(A) </a:t>
            </a:r>
            <a:r>
              <a:rPr lang="en-US" sz="2800" dirty="0">
                <a:ea typeface="ＭＳ Ｐゴシック" charset="0"/>
              </a:rPr>
              <a:t>+ </a:t>
            </a:r>
            <a:r>
              <a:rPr lang="en-US" sz="2800" i="1" dirty="0">
                <a:ea typeface="ＭＳ Ｐゴシック" charset="0"/>
              </a:rPr>
              <a:t>P(B) </a:t>
            </a:r>
            <a:r>
              <a:rPr lang="en-US" sz="2800" dirty="0">
                <a:ea typeface="ＭＳ Ｐゴシック" charset="0"/>
              </a:rPr>
              <a:t>- </a:t>
            </a:r>
            <a:r>
              <a:rPr lang="en-US" sz="2800" i="1" dirty="0">
                <a:ea typeface="ＭＳ Ｐゴシック" charset="0"/>
              </a:rPr>
              <a:t>P(A and B).</a:t>
            </a:r>
            <a:endParaRPr lang="en-US" sz="2800" dirty="0">
              <a:ea typeface="ＭＳ Ｐゴシック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FB09DCF-48B5-0A38-1B45-B35690222B9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10429" y="90994"/>
            <a:ext cx="2305141" cy="1076343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99A3A792-84AE-3512-9404-78788090C9CF}"/>
              </a:ext>
            </a:extLst>
          </p:cNvPr>
          <p:cNvSpPr/>
          <p:nvPr/>
        </p:nvSpPr>
        <p:spPr>
          <a:xfrm>
            <a:off x="592566" y="676687"/>
            <a:ext cx="9050457" cy="12253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17C0BC47-179B-1883-6043-0E59715330C3}"/>
              </a:ext>
            </a:extLst>
          </p:cNvPr>
          <p:cNvSpPr txBox="1">
            <a:spLocks noChangeArrowheads="1"/>
          </p:cNvSpPr>
          <p:nvPr/>
        </p:nvSpPr>
        <p:spPr>
          <a:xfrm>
            <a:off x="1088857" y="899815"/>
            <a:ext cx="7485750" cy="678348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en-US" sz="2800" b="1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Rule 4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A5B61EB-41D9-E707-8B17-2D0FC34A8B7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36457" y="2780708"/>
            <a:ext cx="3646440" cy="1458576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C12093FD-075A-C1DD-4959-D3C92012C2C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53811" y="4239284"/>
            <a:ext cx="2783167" cy="2039152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C4B995D0-B3AE-1744-3E1D-0238164823A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624204" y="2780708"/>
            <a:ext cx="4881668" cy="1380815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2286415B-8AA5-0FB0-F2B7-0256A90F845D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624204" y="4339808"/>
            <a:ext cx="5641616" cy="13808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63141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3642"/>
    </mc:Choice>
    <mc:Fallback xmlns="">
      <p:transition spd="slow" advTm="403642"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79658625-1FC2-C459-9A4A-433A3BA55797}"/>
              </a:ext>
            </a:extLst>
          </p:cNvPr>
          <p:cNvSpPr txBox="1"/>
          <p:nvPr/>
        </p:nvSpPr>
        <p:spPr>
          <a:xfrm>
            <a:off x="450074" y="973512"/>
            <a:ext cx="9959092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/>
            <a:r>
              <a:rPr lang="en-US" altLang="en-US" sz="2000" dirty="0"/>
              <a:t>the probability of the occurrence of one event, A, given that another event B is known to be true or have already occurred.                         	   P(A|B) = P(A and B)/P(B)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FB09DCF-48B5-0A38-1B45-B35690222B9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10429" y="90994"/>
            <a:ext cx="2305141" cy="1076343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99A3A792-84AE-3512-9404-78788090C9CF}"/>
              </a:ext>
            </a:extLst>
          </p:cNvPr>
          <p:cNvSpPr/>
          <p:nvPr/>
        </p:nvSpPr>
        <p:spPr>
          <a:xfrm>
            <a:off x="592566" y="676687"/>
            <a:ext cx="9050457" cy="12253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17C0BC47-179B-1883-6043-0E59715330C3}"/>
              </a:ext>
            </a:extLst>
          </p:cNvPr>
          <p:cNvSpPr txBox="1">
            <a:spLocks noChangeArrowheads="1"/>
          </p:cNvSpPr>
          <p:nvPr/>
        </p:nvSpPr>
        <p:spPr>
          <a:xfrm>
            <a:off x="936457" y="147291"/>
            <a:ext cx="7485750" cy="678348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en-US" sz="2800" b="1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Conditional probability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C505F93C-78A3-8241-2DF7-CCF9884D863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0074" y="1863828"/>
            <a:ext cx="4116246" cy="2130592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E96F84E9-2F67-B15A-0549-CC80715723D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50073" y="4281386"/>
            <a:ext cx="4116245" cy="1852310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43EABF57-88DA-DE1F-2D8A-C3309114F39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713932" y="2409825"/>
            <a:ext cx="3902191" cy="23859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95450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3642"/>
    </mc:Choice>
    <mc:Fallback xmlns="">
      <p:transition spd="slow" advTm="403642"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F9820585-D432-0274-523F-A989D2FB95EC}"/>
              </a:ext>
            </a:extLst>
          </p:cNvPr>
          <p:cNvSpPr/>
          <p:nvPr/>
        </p:nvSpPr>
        <p:spPr>
          <a:xfrm>
            <a:off x="731520" y="1578163"/>
            <a:ext cx="10673766" cy="484757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FB09DCF-48B5-0A38-1B45-B35690222B9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10429" y="90994"/>
            <a:ext cx="2305141" cy="1076343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99A3A792-84AE-3512-9404-78788090C9CF}"/>
              </a:ext>
            </a:extLst>
          </p:cNvPr>
          <p:cNvSpPr/>
          <p:nvPr/>
        </p:nvSpPr>
        <p:spPr>
          <a:xfrm>
            <a:off x="592566" y="676687"/>
            <a:ext cx="9050457" cy="12253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17C0BC47-179B-1883-6043-0E59715330C3}"/>
              </a:ext>
            </a:extLst>
          </p:cNvPr>
          <p:cNvSpPr txBox="1">
            <a:spLocks noChangeArrowheads="1"/>
          </p:cNvSpPr>
          <p:nvPr/>
        </p:nvSpPr>
        <p:spPr>
          <a:xfrm>
            <a:off x="1088857" y="899815"/>
            <a:ext cx="7485750" cy="678348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en-US" sz="2800" b="1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Example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BC752C5-BAA3-A238-7B22-BC3C61AEBF8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14400" y="1678751"/>
            <a:ext cx="10302240" cy="4502561"/>
          </a:xfrm>
          <a:prstGeom prst="rect">
            <a:avLst/>
          </a:prstGeom>
          <a:ln>
            <a:solidFill>
              <a:schemeClr val="tx1"/>
            </a:solidFill>
          </a:ln>
        </p:spPr>
      </p:pic>
      <mc:AlternateContent xmlns:mc="http://schemas.openxmlformats.org/markup-compatibility/2006" xmlns:p14="http://schemas.microsoft.com/office/powerpoint/2010/main">
        <mc:Choice Requires="p14">
          <p:contentPart p14:bwMode="auto" r:id="rId5">
            <p14:nvContentPartPr>
              <p14:cNvPr id="11" name="Ink 10">
                <a:extLst>
                  <a:ext uri="{FF2B5EF4-FFF2-40B4-BE49-F238E27FC236}">
                    <a16:creationId xmlns:a16="http://schemas.microsoft.com/office/drawing/2014/main" id="{1CF00B78-FE3D-C769-507B-BF84F8D0213E}"/>
                  </a:ext>
                </a:extLst>
              </p14:cNvPr>
              <p14:cNvContentPartPr/>
              <p14:nvPr/>
            </p14:nvContentPartPr>
            <p14:xfrm>
              <a:off x="1157640" y="2980560"/>
              <a:ext cx="360" cy="6120"/>
            </p14:xfrm>
          </p:contentPart>
        </mc:Choice>
        <mc:Fallback xmlns="">
          <p:pic>
            <p:nvPicPr>
              <p:cNvPr id="11" name="Ink 10">
                <a:extLst>
                  <a:ext uri="{FF2B5EF4-FFF2-40B4-BE49-F238E27FC236}">
                    <a16:creationId xmlns:a16="http://schemas.microsoft.com/office/drawing/2014/main" id="{1CF00B78-FE3D-C769-507B-BF84F8D0213E}"/>
                  </a:ext>
                </a:extLst>
              </p:cNvPr>
              <p:cNvPicPr/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1151520" y="2974440"/>
                <a:ext cx="12600" cy="1836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8048887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3642"/>
    </mc:Choice>
    <mc:Fallback xmlns="">
      <p:transition spd="slow" advTm="403642"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79658625-1FC2-C459-9A4A-433A3BA55797}"/>
              </a:ext>
            </a:extLst>
          </p:cNvPr>
          <p:cNvSpPr txBox="1"/>
          <p:nvPr/>
        </p:nvSpPr>
        <p:spPr>
          <a:xfrm>
            <a:off x="556442" y="832821"/>
            <a:ext cx="11079113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 eaLnBrk="1" hangingPunct="1">
              <a:buFont typeface="Wingdings" charset="0"/>
              <a:buNone/>
              <a:defRPr/>
            </a:pPr>
            <a:r>
              <a:rPr lang="en-US" sz="2400" i="1" dirty="0">
                <a:ea typeface="ＭＳ Ｐゴシック" charset="0"/>
              </a:rPr>
              <a:t> P(A </a:t>
            </a:r>
            <a:r>
              <a:rPr lang="en-US" sz="2400" dirty="0">
                <a:ea typeface="ＭＳ Ｐゴシック" charset="0"/>
              </a:rPr>
              <a:t>and </a:t>
            </a:r>
            <a:r>
              <a:rPr lang="en-US" sz="2400" i="1" dirty="0">
                <a:ea typeface="ＭＳ Ｐゴシック" charset="0"/>
              </a:rPr>
              <a:t>B) </a:t>
            </a:r>
            <a:r>
              <a:rPr lang="en-US" sz="2400" dirty="0">
                <a:ea typeface="ＭＳ Ｐゴシック" charset="0"/>
              </a:rPr>
              <a:t>=</a:t>
            </a:r>
            <a:r>
              <a:rPr lang="en-US" sz="2400" i="1" dirty="0">
                <a:ea typeface="ＭＳ Ｐゴシック" charset="0"/>
              </a:rPr>
              <a:t> P(A </a:t>
            </a:r>
            <a:r>
              <a:rPr lang="en-US" sz="2400" dirty="0">
                <a:ea typeface="ＭＳ Ｐゴシック" charset="0"/>
              </a:rPr>
              <a:t>|</a:t>
            </a:r>
            <a:r>
              <a:rPr lang="en-US" sz="2400" i="1" dirty="0">
                <a:ea typeface="ＭＳ Ｐゴシック" charset="0"/>
              </a:rPr>
              <a:t>B) P(B) </a:t>
            </a:r>
            <a:r>
              <a:rPr lang="en-US" sz="2400" dirty="0">
                <a:ea typeface="ＭＳ Ｐゴシック" charset="0"/>
              </a:rPr>
              <a:t>=</a:t>
            </a:r>
            <a:r>
              <a:rPr lang="en-US" sz="2400" i="1" dirty="0">
                <a:ea typeface="ＭＳ Ｐゴシック" charset="0"/>
              </a:rPr>
              <a:t> P(B </a:t>
            </a:r>
            <a:r>
              <a:rPr lang="en-US" sz="2400" dirty="0">
                <a:ea typeface="ＭＳ Ｐゴシック" charset="0"/>
              </a:rPr>
              <a:t>|</a:t>
            </a:r>
            <a:r>
              <a:rPr lang="en-US" sz="2400" i="1" dirty="0">
                <a:ea typeface="ＭＳ Ｐゴシック" charset="0"/>
              </a:rPr>
              <a:t>A) P(A)</a:t>
            </a:r>
            <a:r>
              <a:rPr lang="ar-EG" sz="2400" i="1" dirty="0">
                <a:ea typeface="ＭＳ Ｐゴシック" charset="0"/>
              </a:rPr>
              <a:t>     </a:t>
            </a:r>
          </a:p>
          <a:p>
            <a:pPr marL="0" indent="0" eaLnBrk="1" hangingPunct="1">
              <a:buFont typeface="Wingdings" charset="0"/>
              <a:buNone/>
              <a:defRPr/>
            </a:pPr>
            <a:r>
              <a:rPr lang="en-US" sz="2400" dirty="0">
                <a:ea typeface="ＭＳ Ｐゴシック" charset="0"/>
              </a:rPr>
              <a:t>Two events </a:t>
            </a:r>
            <a:r>
              <a:rPr lang="en-US" sz="2400" i="1" dirty="0">
                <a:ea typeface="ＭＳ Ｐゴシック" charset="0"/>
              </a:rPr>
              <a:t>A </a:t>
            </a:r>
            <a:r>
              <a:rPr lang="en-US" sz="2400" dirty="0">
                <a:ea typeface="ＭＳ Ｐゴシック" charset="0"/>
              </a:rPr>
              <a:t>and </a:t>
            </a:r>
            <a:r>
              <a:rPr lang="en-US" sz="2400" i="1" dirty="0">
                <a:ea typeface="ＭＳ Ｐゴシック" charset="0"/>
              </a:rPr>
              <a:t>B </a:t>
            </a:r>
            <a:r>
              <a:rPr lang="en-US" sz="2400" dirty="0">
                <a:ea typeface="ＭＳ Ｐゴシック" charset="0"/>
              </a:rPr>
              <a:t>are </a:t>
            </a:r>
            <a:r>
              <a:rPr lang="en-US" sz="2400" dirty="0">
                <a:solidFill>
                  <a:srgbClr val="3366FF"/>
                </a:solidFill>
                <a:ea typeface="ＭＳ Ｐゴシック" charset="0"/>
              </a:rPr>
              <a:t>independent</a:t>
            </a:r>
            <a:r>
              <a:rPr lang="en-US" sz="2400" b="1" dirty="0">
                <a:solidFill>
                  <a:srgbClr val="3366FF"/>
                </a:solidFill>
                <a:ea typeface="ＭＳ Ｐゴシック" charset="0"/>
              </a:rPr>
              <a:t> </a:t>
            </a:r>
            <a:r>
              <a:rPr lang="en-US" sz="2400" dirty="0">
                <a:ea typeface="ＭＳ Ｐゴシック" charset="0"/>
              </a:rPr>
              <a:t>if</a:t>
            </a:r>
            <a:r>
              <a:rPr lang="ar-EG" sz="2400" dirty="0">
                <a:ea typeface="ＭＳ Ｐゴシック" charset="0"/>
              </a:rPr>
              <a:t>   </a:t>
            </a:r>
            <a:r>
              <a:rPr lang="en-US" sz="2400" dirty="0">
                <a:ea typeface="ＭＳ Ｐゴシック" charset="0"/>
              </a:rPr>
              <a:t> </a:t>
            </a:r>
            <a:r>
              <a:rPr lang="en-US" sz="2400" i="1" dirty="0">
                <a:ea typeface="ＭＳ Ｐゴシック" charset="0"/>
              </a:rPr>
              <a:t>P(A </a:t>
            </a:r>
            <a:r>
              <a:rPr lang="en-US" sz="2400" dirty="0">
                <a:ea typeface="ＭＳ Ｐゴシック" charset="0"/>
              </a:rPr>
              <a:t>|</a:t>
            </a:r>
            <a:r>
              <a:rPr lang="en-US" sz="2400" i="1" dirty="0">
                <a:ea typeface="ＭＳ Ｐゴシック" charset="0"/>
              </a:rPr>
              <a:t>B) = P(A)</a:t>
            </a:r>
          </a:p>
          <a:p>
            <a:pPr>
              <a:defRPr/>
            </a:pPr>
            <a:r>
              <a:rPr lang="en-US" sz="2400" dirty="0">
                <a:ea typeface="ＭＳ Ｐゴシック" charset="0"/>
              </a:rPr>
              <a:t>If </a:t>
            </a:r>
            <a:r>
              <a:rPr lang="en-US" sz="2400" i="1" dirty="0">
                <a:ea typeface="ＭＳ Ｐゴシック" charset="0"/>
              </a:rPr>
              <a:t>A</a:t>
            </a:r>
            <a:r>
              <a:rPr lang="en-US" sz="2400" dirty="0">
                <a:ea typeface="ＭＳ Ｐゴシック" charset="0"/>
              </a:rPr>
              <a:t> and </a:t>
            </a:r>
            <a:r>
              <a:rPr lang="en-US" sz="2400" i="1" dirty="0">
                <a:ea typeface="ＭＳ Ｐゴシック" charset="0"/>
              </a:rPr>
              <a:t>B</a:t>
            </a:r>
            <a:r>
              <a:rPr lang="en-US" sz="2400" dirty="0">
                <a:ea typeface="ＭＳ Ｐゴシック" charset="0"/>
              </a:rPr>
              <a:t> are independent, then</a:t>
            </a:r>
            <a:r>
              <a:rPr lang="ar-EG" sz="2400" dirty="0">
                <a:ea typeface="ＭＳ Ｐゴシック" charset="0"/>
              </a:rPr>
              <a:t> </a:t>
            </a:r>
            <a:r>
              <a:rPr lang="en-US" sz="2400" i="1" dirty="0">
                <a:ea typeface="ＭＳ Ｐゴシック" charset="0"/>
              </a:rPr>
              <a:t>P(A </a:t>
            </a:r>
            <a:r>
              <a:rPr lang="en-US" sz="2400" dirty="0">
                <a:ea typeface="ＭＳ Ｐゴシック" charset="0"/>
              </a:rPr>
              <a:t>and</a:t>
            </a:r>
            <a:r>
              <a:rPr lang="en-US" sz="2400" i="1" dirty="0">
                <a:ea typeface="ＭＳ Ｐゴシック" charset="0"/>
              </a:rPr>
              <a:t> B) </a:t>
            </a:r>
            <a:r>
              <a:rPr lang="en-US" sz="2400" dirty="0">
                <a:ea typeface="ＭＳ Ｐゴシック" charset="0"/>
              </a:rPr>
              <a:t>= </a:t>
            </a:r>
            <a:r>
              <a:rPr lang="en-US" sz="2400" i="1" dirty="0">
                <a:ea typeface="ＭＳ Ｐゴシック" charset="0"/>
              </a:rPr>
              <a:t>P(B)P(A) </a:t>
            </a:r>
            <a:r>
              <a:rPr lang="en-US" sz="2400" dirty="0">
                <a:ea typeface="ＭＳ Ｐゴシック" charset="0"/>
              </a:rPr>
              <a:t>=</a:t>
            </a:r>
            <a:r>
              <a:rPr lang="en-US" sz="2400" i="1" dirty="0">
                <a:ea typeface="ＭＳ Ｐゴシック" charset="0"/>
              </a:rPr>
              <a:t> P(A)P(B)</a:t>
            </a:r>
            <a:endParaRPr lang="en-US" altLang="en-US" sz="1200" dirty="0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FB09DCF-48B5-0A38-1B45-B35690222B9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10429" y="90994"/>
            <a:ext cx="2305141" cy="1076343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99A3A792-84AE-3512-9404-78788090C9CF}"/>
              </a:ext>
            </a:extLst>
          </p:cNvPr>
          <p:cNvSpPr/>
          <p:nvPr/>
        </p:nvSpPr>
        <p:spPr>
          <a:xfrm>
            <a:off x="592566" y="676687"/>
            <a:ext cx="9050457" cy="12253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17C0BC47-179B-1883-6043-0E59715330C3}"/>
              </a:ext>
            </a:extLst>
          </p:cNvPr>
          <p:cNvSpPr txBox="1">
            <a:spLocks noChangeArrowheads="1"/>
          </p:cNvSpPr>
          <p:nvPr/>
        </p:nvSpPr>
        <p:spPr>
          <a:xfrm>
            <a:off x="855393" y="120878"/>
            <a:ext cx="7485750" cy="678348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en-US" sz="2800" b="1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Multiplication Law of Probability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41172E4-BFD3-5032-5F19-72C7A4D8072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92566" y="2066745"/>
            <a:ext cx="4870664" cy="423536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10BE1354-2C50-53DE-46DC-475A2F5BF2A1}"/>
              </a:ext>
            </a:extLst>
          </p:cNvPr>
          <p:cNvSpPr txBox="1"/>
          <p:nvPr/>
        </p:nvSpPr>
        <p:spPr>
          <a:xfrm>
            <a:off x="556441" y="2701192"/>
            <a:ext cx="11282121" cy="3416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400" b="1" dirty="0"/>
              <a:t>Explanation: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400" b="1" dirty="0"/>
              <a:t>P(A ∩ B)</a:t>
            </a:r>
            <a:r>
              <a:rPr lang="en-US" sz="2400" dirty="0"/>
              <a:t>: The probability of both events A and B occurring together.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400" b="1" dirty="0"/>
              <a:t>P(A|B)</a:t>
            </a:r>
            <a:r>
              <a:rPr lang="en-US" sz="2400" dirty="0"/>
              <a:t>: The conditional probability of event A occurring given that event B has occurred.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400" b="1" dirty="0"/>
              <a:t>P(B|A)</a:t>
            </a:r>
            <a:r>
              <a:rPr lang="en-US" sz="2400" dirty="0"/>
              <a:t>: The conditional probability of event B occurring given that event A has occurred.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400" b="1" dirty="0"/>
              <a:t>P(A)</a:t>
            </a:r>
            <a:r>
              <a:rPr lang="en-US" sz="2400" dirty="0"/>
              <a:t> and </a:t>
            </a:r>
            <a:r>
              <a:rPr lang="en-US" sz="2400" b="1" dirty="0"/>
              <a:t>P(B)</a:t>
            </a:r>
            <a:r>
              <a:rPr lang="en-US" sz="2400" dirty="0"/>
              <a:t>: The individual probabilities of events A and B, respectively.</a:t>
            </a:r>
          </a:p>
          <a:p>
            <a:r>
              <a:rPr lang="en-US" sz="2400" b="1" dirty="0"/>
              <a:t>Interpretation:</a:t>
            </a:r>
          </a:p>
          <a:p>
            <a:r>
              <a:rPr lang="en-US" sz="2400" dirty="0"/>
              <a:t>This equation states that the probability of both events A and B occurring together can be calculated either by knowing the probability of A given B multiplied by the probability of B, or by knowing the probability of B given A multiplied by the probability of A.</a:t>
            </a:r>
          </a:p>
        </p:txBody>
      </p:sp>
    </p:spTree>
    <p:extLst>
      <p:ext uri="{BB962C8B-B14F-4D97-AF65-F5344CB8AC3E}">
        <p14:creationId xmlns:p14="http://schemas.microsoft.com/office/powerpoint/2010/main" val="15638678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3642"/>
    </mc:Choice>
    <mc:Fallback xmlns="">
      <p:transition spd="slow" advTm="403642"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F9820585-D432-0274-523F-A989D2FB95EC}"/>
              </a:ext>
            </a:extLst>
          </p:cNvPr>
          <p:cNvSpPr/>
          <p:nvPr/>
        </p:nvSpPr>
        <p:spPr>
          <a:xfrm>
            <a:off x="731520" y="1578163"/>
            <a:ext cx="10673766" cy="484757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9658625-1FC2-C459-9A4A-433A3BA55797}"/>
              </a:ext>
            </a:extLst>
          </p:cNvPr>
          <p:cNvSpPr txBox="1"/>
          <p:nvPr/>
        </p:nvSpPr>
        <p:spPr>
          <a:xfrm>
            <a:off x="936457" y="1702382"/>
            <a:ext cx="9959092" cy="33055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>
              <a:lnSpc>
                <a:spcPct val="90000"/>
              </a:lnSpc>
            </a:pPr>
            <a:r>
              <a:rPr lang="en-US" altLang="en-US" sz="2800" dirty="0">
                <a:solidFill>
                  <a:schemeClr val="folHlink"/>
                </a:solidFill>
              </a:rPr>
              <a:t>Random variable</a:t>
            </a:r>
            <a:r>
              <a:rPr lang="en-US" altLang="en-US" sz="2800" dirty="0"/>
              <a:t> – a numerical description of the outcome of an experiment</a:t>
            </a:r>
            <a:r>
              <a:rPr lang="en-US" altLang="en-US" sz="2400" dirty="0"/>
              <a:t>.</a:t>
            </a:r>
            <a:r>
              <a:rPr lang="en-US" altLang="en-US" dirty="0"/>
              <a:t> </a:t>
            </a:r>
            <a:r>
              <a:rPr lang="en-US" altLang="en-US" sz="2800" dirty="0"/>
              <a:t>Random variables are denoted by capital letters, </a:t>
            </a:r>
            <a:r>
              <a:rPr lang="en-US" altLang="en-US" sz="2800" i="1" dirty="0"/>
              <a:t>X</a:t>
            </a:r>
            <a:r>
              <a:rPr lang="en-US" altLang="en-US" sz="2800" dirty="0"/>
              <a:t>, </a:t>
            </a:r>
            <a:r>
              <a:rPr lang="en-US" altLang="en-US" sz="2800" i="1" dirty="0"/>
              <a:t>Y</a:t>
            </a:r>
            <a:r>
              <a:rPr lang="en-US" altLang="en-US" sz="2800" dirty="0"/>
              <a:t>, …; specific values by lower case letters, </a:t>
            </a:r>
            <a:r>
              <a:rPr lang="en-US" altLang="en-US" sz="2800" i="1" dirty="0"/>
              <a:t>x</a:t>
            </a:r>
            <a:r>
              <a:rPr lang="en-US" altLang="en-US" sz="2800" dirty="0"/>
              <a:t>, </a:t>
            </a:r>
            <a:r>
              <a:rPr lang="en-US" altLang="en-US" sz="2800" i="1" dirty="0"/>
              <a:t>y</a:t>
            </a:r>
            <a:r>
              <a:rPr lang="en-US" altLang="en-US" sz="2800" dirty="0"/>
              <a:t>, … </a:t>
            </a:r>
          </a:p>
          <a:p>
            <a:pPr eaLnBrk="1" hangingPunct="1">
              <a:lnSpc>
                <a:spcPct val="90000"/>
              </a:lnSpc>
            </a:pPr>
            <a:endParaRPr lang="en-US" altLang="en-US" sz="2800" dirty="0"/>
          </a:p>
          <a:p>
            <a:pPr lvl="1" eaLnBrk="1" hangingPunct="1">
              <a:lnSpc>
                <a:spcPct val="90000"/>
              </a:lnSpc>
            </a:pPr>
            <a:r>
              <a:rPr lang="en-US" altLang="en-US" sz="2400" dirty="0">
                <a:solidFill>
                  <a:schemeClr val="folHlink"/>
                </a:solidFill>
              </a:rPr>
              <a:t>Discrete random variable</a:t>
            </a:r>
            <a:r>
              <a:rPr lang="en-US" altLang="en-US" sz="2400" dirty="0"/>
              <a:t> – the number of possible outcomes can be counted</a:t>
            </a:r>
          </a:p>
          <a:p>
            <a:pPr lvl="1" eaLnBrk="1" hangingPunct="1">
              <a:lnSpc>
                <a:spcPct val="90000"/>
              </a:lnSpc>
            </a:pPr>
            <a:endParaRPr lang="en-US" altLang="en-US" sz="2400" dirty="0"/>
          </a:p>
          <a:p>
            <a:pPr lvl="1" eaLnBrk="1" hangingPunct="1">
              <a:lnSpc>
                <a:spcPct val="90000"/>
              </a:lnSpc>
            </a:pPr>
            <a:r>
              <a:rPr lang="en-US" altLang="en-US" sz="2400" dirty="0">
                <a:solidFill>
                  <a:schemeClr val="folHlink"/>
                </a:solidFill>
              </a:rPr>
              <a:t>Continuous random variable </a:t>
            </a:r>
            <a:r>
              <a:rPr lang="en-US" altLang="en-US" sz="2400" dirty="0"/>
              <a:t>– outcomes over one or more continuous intervals of real numbers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FB09DCF-48B5-0A38-1B45-B35690222B9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10429" y="90994"/>
            <a:ext cx="2305141" cy="1076343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99A3A792-84AE-3512-9404-78788090C9CF}"/>
              </a:ext>
            </a:extLst>
          </p:cNvPr>
          <p:cNvSpPr/>
          <p:nvPr/>
        </p:nvSpPr>
        <p:spPr>
          <a:xfrm>
            <a:off x="592566" y="676687"/>
            <a:ext cx="9050457" cy="12253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17C0BC47-179B-1883-6043-0E59715330C3}"/>
              </a:ext>
            </a:extLst>
          </p:cNvPr>
          <p:cNvSpPr txBox="1">
            <a:spLocks noChangeArrowheads="1"/>
          </p:cNvSpPr>
          <p:nvPr/>
        </p:nvSpPr>
        <p:spPr>
          <a:xfrm>
            <a:off x="1088857" y="899815"/>
            <a:ext cx="7485750" cy="678348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en-US" sz="2800" b="1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Random Variables</a:t>
            </a:r>
          </a:p>
        </p:txBody>
      </p:sp>
    </p:spTree>
    <p:extLst>
      <p:ext uri="{BB962C8B-B14F-4D97-AF65-F5344CB8AC3E}">
        <p14:creationId xmlns:p14="http://schemas.microsoft.com/office/powerpoint/2010/main" val="20868182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3642"/>
    </mc:Choice>
    <mc:Fallback xmlns="">
      <p:transition spd="slow" advTm="403642"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F9820585-D432-0274-523F-A989D2FB95EC}"/>
              </a:ext>
            </a:extLst>
          </p:cNvPr>
          <p:cNvSpPr/>
          <p:nvPr/>
        </p:nvSpPr>
        <p:spPr>
          <a:xfrm>
            <a:off x="731520" y="1578163"/>
            <a:ext cx="10673766" cy="484757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9658625-1FC2-C459-9A4A-433A3BA55797}"/>
              </a:ext>
            </a:extLst>
          </p:cNvPr>
          <p:cNvSpPr txBox="1"/>
          <p:nvPr/>
        </p:nvSpPr>
        <p:spPr>
          <a:xfrm>
            <a:off x="936457" y="1702382"/>
            <a:ext cx="9959092" cy="329320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/>
            <a:r>
              <a:rPr lang="en-US" altLang="en-US" sz="2800" dirty="0">
                <a:solidFill>
                  <a:srgbClr val="8E5A6D"/>
                </a:solidFill>
              </a:rPr>
              <a:t>Experiment</a:t>
            </a:r>
            <a:r>
              <a:rPr lang="en-US" altLang="en-US" sz="2800" dirty="0"/>
              <a:t>: flip a coin 3 times.  </a:t>
            </a:r>
          </a:p>
          <a:p>
            <a:pPr lvl="1" eaLnBrk="1" hangingPunct="1"/>
            <a:r>
              <a:rPr lang="en-US" altLang="en-US" sz="2400" dirty="0"/>
              <a:t>Outcomes: TTT, TTH, THT, THH, HTT, HTH, HHT, HHH</a:t>
            </a:r>
          </a:p>
          <a:p>
            <a:pPr lvl="1" eaLnBrk="1" hangingPunct="1"/>
            <a:r>
              <a:rPr lang="en-US" altLang="en-US" sz="2400" dirty="0"/>
              <a:t>Random variable: X = number of heads. </a:t>
            </a:r>
          </a:p>
          <a:p>
            <a:pPr lvl="1" eaLnBrk="1" hangingPunct="1"/>
            <a:r>
              <a:rPr lang="en-US" altLang="en-US" sz="2400" dirty="0"/>
              <a:t>X can be either 0, 1, 2, or 3.</a:t>
            </a:r>
          </a:p>
          <a:p>
            <a:pPr eaLnBrk="1" hangingPunct="1"/>
            <a:r>
              <a:rPr lang="en-US" altLang="en-US" sz="2800" dirty="0">
                <a:solidFill>
                  <a:srgbClr val="8E5A6D"/>
                </a:solidFill>
              </a:rPr>
              <a:t>Experiment</a:t>
            </a:r>
            <a:r>
              <a:rPr lang="en-US" altLang="en-US" sz="2800" dirty="0"/>
              <a:t>: observe end-of-week closing stock price.</a:t>
            </a:r>
          </a:p>
          <a:p>
            <a:pPr lvl="1" eaLnBrk="1" hangingPunct="1"/>
            <a:r>
              <a:rPr lang="en-US" altLang="en-US" sz="2400" dirty="0"/>
              <a:t>Random variable: Y = closing stock price. </a:t>
            </a:r>
          </a:p>
          <a:p>
            <a:pPr lvl="1" eaLnBrk="1" hangingPunct="1"/>
            <a:r>
              <a:rPr lang="en-US" altLang="en-US" sz="2400" dirty="0"/>
              <a:t>X can be any nonnegative real number.</a:t>
            </a:r>
          </a:p>
          <a:p>
            <a:pPr lvl="1" eaLnBrk="1" hangingPunct="1"/>
            <a:endParaRPr lang="en-US" altLang="en-US" sz="2400" dirty="0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FB09DCF-48B5-0A38-1B45-B35690222B9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10429" y="90994"/>
            <a:ext cx="2305141" cy="1076343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99A3A792-84AE-3512-9404-78788090C9CF}"/>
              </a:ext>
            </a:extLst>
          </p:cNvPr>
          <p:cNvSpPr/>
          <p:nvPr/>
        </p:nvSpPr>
        <p:spPr>
          <a:xfrm>
            <a:off x="592566" y="676687"/>
            <a:ext cx="9050457" cy="12253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17C0BC47-179B-1883-6043-0E59715330C3}"/>
              </a:ext>
            </a:extLst>
          </p:cNvPr>
          <p:cNvSpPr txBox="1">
            <a:spLocks noChangeArrowheads="1"/>
          </p:cNvSpPr>
          <p:nvPr/>
        </p:nvSpPr>
        <p:spPr>
          <a:xfrm>
            <a:off x="1088857" y="899815"/>
            <a:ext cx="7485750" cy="678348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en-US" sz="2800" b="1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Examples of Random Variables</a:t>
            </a:r>
          </a:p>
        </p:txBody>
      </p:sp>
    </p:spTree>
    <p:extLst>
      <p:ext uri="{BB962C8B-B14F-4D97-AF65-F5344CB8AC3E}">
        <p14:creationId xmlns:p14="http://schemas.microsoft.com/office/powerpoint/2010/main" val="26383387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3642"/>
    </mc:Choice>
    <mc:Fallback xmlns="">
      <p:transition spd="slow" advTm="403642"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F9820585-D432-0274-523F-A989D2FB95EC}"/>
              </a:ext>
            </a:extLst>
          </p:cNvPr>
          <p:cNvSpPr/>
          <p:nvPr/>
        </p:nvSpPr>
        <p:spPr>
          <a:xfrm>
            <a:off x="731520" y="1578163"/>
            <a:ext cx="10673766" cy="484757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9658625-1FC2-C459-9A4A-433A3BA55797}"/>
              </a:ext>
            </a:extLst>
          </p:cNvPr>
          <p:cNvSpPr txBox="1"/>
          <p:nvPr/>
        </p:nvSpPr>
        <p:spPr>
          <a:xfrm>
            <a:off x="936457" y="1702382"/>
            <a:ext cx="9959092" cy="298543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/>
            <a:r>
              <a:rPr lang="en-US" altLang="en-US" sz="2800" dirty="0">
                <a:solidFill>
                  <a:schemeClr val="folHlink"/>
                </a:solidFill>
              </a:rPr>
              <a:t>Probability distribution</a:t>
            </a:r>
            <a:r>
              <a:rPr lang="en-US" altLang="en-US" sz="2800" dirty="0"/>
              <a:t> – a characterization of the possible values a random variable may assume along with the probability of assuming these values.</a:t>
            </a:r>
          </a:p>
          <a:p>
            <a:pPr eaLnBrk="1" hangingPunct="1"/>
            <a:endParaRPr lang="en-US" altLang="en-US" sz="2800" dirty="0"/>
          </a:p>
          <a:p>
            <a:pPr lvl="1" eaLnBrk="1" hangingPunct="1"/>
            <a:r>
              <a:rPr lang="en-US" altLang="en-US" sz="2400" dirty="0"/>
              <a:t>Probability distributions may be defined for both discrete and continuous random variables.</a:t>
            </a:r>
          </a:p>
          <a:p>
            <a:pPr eaLnBrk="1" hangingPunct="1"/>
            <a:endParaRPr lang="en-US" altLang="en-US" sz="2800" dirty="0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FB09DCF-48B5-0A38-1B45-B35690222B9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10429" y="90994"/>
            <a:ext cx="2305141" cy="1076343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99A3A792-84AE-3512-9404-78788090C9CF}"/>
              </a:ext>
            </a:extLst>
          </p:cNvPr>
          <p:cNvSpPr/>
          <p:nvPr/>
        </p:nvSpPr>
        <p:spPr>
          <a:xfrm>
            <a:off x="592566" y="676687"/>
            <a:ext cx="9050457" cy="12253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17C0BC47-179B-1883-6043-0E59715330C3}"/>
              </a:ext>
            </a:extLst>
          </p:cNvPr>
          <p:cNvSpPr txBox="1">
            <a:spLocks noChangeArrowheads="1"/>
          </p:cNvSpPr>
          <p:nvPr/>
        </p:nvSpPr>
        <p:spPr>
          <a:xfrm>
            <a:off x="1088857" y="899815"/>
            <a:ext cx="7485750" cy="678348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en-US" sz="2800" b="1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Probability Distributions</a:t>
            </a:r>
          </a:p>
        </p:txBody>
      </p:sp>
    </p:spTree>
    <p:extLst>
      <p:ext uri="{BB962C8B-B14F-4D97-AF65-F5344CB8AC3E}">
        <p14:creationId xmlns:p14="http://schemas.microsoft.com/office/powerpoint/2010/main" val="35737984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3642"/>
    </mc:Choice>
    <mc:Fallback xmlns="">
      <p:transition spd="slow" advTm="403642"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F9820585-D432-0274-523F-A989D2FB95EC}"/>
              </a:ext>
            </a:extLst>
          </p:cNvPr>
          <p:cNvSpPr/>
          <p:nvPr/>
        </p:nvSpPr>
        <p:spPr>
          <a:xfrm>
            <a:off x="731520" y="1578163"/>
            <a:ext cx="10673766" cy="484757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FB09DCF-48B5-0A38-1B45-B35690222B9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10429" y="90994"/>
            <a:ext cx="2305141" cy="1076343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99A3A792-84AE-3512-9404-78788090C9CF}"/>
              </a:ext>
            </a:extLst>
          </p:cNvPr>
          <p:cNvSpPr/>
          <p:nvPr/>
        </p:nvSpPr>
        <p:spPr>
          <a:xfrm>
            <a:off x="592566" y="676687"/>
            <a:ext cx="9050457" cy="12253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17C0BC47-179B-1883-6043-0E59715330C3}"/>
              </a:ext>
            </a:extLst>
          </p:cNvPr>
          <p:cNvSpPr txBox="1">
            <a:spLocks noChangeArrowheads="1"/>
          </p:cNvSpPr>
          <p:nvPr/>
        </p:nvSpPr>
        <p:spPr>
          <a:xfrm>
            <a:off x="1088857" y="899815"/>
            <a:ext cx="7485750" cy="678348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en-US" sz="2800" b="1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Example: Theoretical Probability Distribution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45B6F86F-0653-E325-CF3B-C45C50A5CC7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10753" y="1799813"/>
            <a:ext cx="7810500" cy="438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58695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3642"/>
    </mc:Choice>
    <mc:Fallback xmlns="">
      <p:transition spd="slow" advTm="403642"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F9820585-D432-0274-523F-A989D2FB95EC}"/>
              </a:ext>
            </a:extLst>
          </p:cNvPr>
          <p:cNvSpPr/>
          <p:nvPr/>
        </p:nvSpPr>
        <p:spPr>
          <a:xfrm>
            <a:off x="731520" y="1578163"/>
            <a:ext cx="10673766" cy="484757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FB09DCF-48B5-0A38-1B45-B35690222B9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10429" y="90994"/>
            <a:ext cx="2305141" cy="1076343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99A3A792-84AE-3512-9404-78788090C9CF}"/>
              </a:ext>
            </a:extLst>
          </p:cNvPr>
          <p:cNvSpPr/>
          <p:nvPr/>
        </p:nvSpPr>
        <p:spPr>
          <a:xfrm>
            <a:off x="592566" y="676687"/>
            <a:ext cx="9050457" cy="12253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17C0BC47-179B-1883-6043-0E59715330C3}"/>
              </a:ext>
            </a:extLst>
          </p:cNvPr>
          <p:cNvSpPr txBox="1">
            <a:spLocks noChangeArrowheads="1"/>
          </p:cNvSpPr>
          <p:nvPr/>
        </p:nvSpPr>
        <p:spPr>
          <a:xfrm>
            <a:off x="1088857" y="899815"/>
            <a:ext cx="7485750" cy="678348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en-US" sz="2800" b="1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Example: Subjective Probability Distribution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BCBC348C-49DF-A616-1624-2CCF78A0568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6736" y="1845685"/>
            <a:ext cx="9598527" cy="4112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025276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3642"/>
    </mc:Choice>
    <mc:Fallback xmlns="">
      <p:transition spd="slow" advTm="403642"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79658625-1FC2-C459-9A4A-433A3BA55797}"/>
              </a:ext>
            </a:extLst>
          </p:cNvPr>
          <p:cNvSpPr txBox="1"/>
          <p:nvPr/>
        </p:nvSpPr>
        <p:spPr>
          <a:xfrm>
            <a:off x="518168" y="881601"/>
            <a:ext cx="9959092" cy="179863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7472" eaLnBrk="1" hangingPunct="1">
              <a:spcAft>
                <a:spcPts val="0"/>
              </a:spcAft>
              <a:defRPr/>
            </a:pPr>
            <a:r>
              <a:rPr lang="en-US" sz="2400" dirty="0">
                <a:solidFill>
                  <a:srgbClr val="3366FF"/>
                </a:solidFill>
                <a:ea typeface="ＭＳ Ｐゴシック" charset="0"/>
              </a:rPr>
              <a:t>Probability mass function </a:t>
            </a:r>
            <a:r>
              <a:rPr lang="en-US" sz="2400" dirty="0">
                <a:ea typeface="ＭＳ Ｐゴシック" charset="0"/>
              </a:rPr>
              <a:t>f(x): specifies the probability of each discrete outcome</a:t>
            </a:r>
          </a:p>
          <a:p>
            <a:pPr marL="347472" eaLnBrk="1" hangingPunct="1">
              <a:spcAft>
                <a:spcPts val="0"/>
              </a:spcAft>
              <a:defRPr/>
            </a:pPr>
            <a:endParaRPr lang="en-US" sz="2400" dirty="0">
              <a:ea typeface="ＭＳ Ｐゴシック" charset="0"/>
            </a:endParaRPr>
          </a:p>
          <a:p>
            <a:pPr eaLnBrk="1" hangingPunct="1">
              <a:lnSpc>
                <a:spcPct val="80000"/>
              </a:lnSpc>
              <a:defRPr/>
            </a:pPr>
            <a:r>
              <a:rPr lang="en-US" sz="2400" dirty="0">
                <a:ea typeface="ＭＳ Ｐゴシック" charset="0"/>
              </a:rPr>
              <a:t>Two properties:</a:t>
            </a:r>
          </a:p>
          <a:p>
            <a:pPr eaLnBrk="1" hangingPunct="1">
              <a:lnSpc>
                <a:spcPct val="80000"/>
              </a:lnSpc>
              <a:defRPr/>
            </a:pPr>
            <a:endParaRPr lang="en-US" sz="2400" dirty="0">
              <a:solidFill>
                <a:schemeClr val="folHlink"/>
              </a:solidFill>
              <a:ea typeface="ＭＳ Ｐゴシック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FB09DCF-48B5-0A38-1B45-B35690222B9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10429" y="90994"/>
            <a:ext cx="2305141" cy="1076343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99A3A792-84AE-3512-9404-78788090C9CF}"/>
              </a:ext>
            </a:extLst>
          </p:cNvPr>
          <p:cNvSpPr/>
          <p:nvPr/>
        </p:nvSpPr>
        <p:spPr>
          <a:xfrm>
            <a:off x="592566" y="676687"/>
            <a:ext cx="9050457" cy="12253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17C0BC47-179B-1883-6043-0E59715330C3}"/>
              </a:ext>
            </a:extLst>
          </p:cNvPr>
          <p:cNvSpPr txBox="1">
            <a:spLocks noChangeArrowheads="1"/>
          </p:cNvSpPr>
          <p:nvPr/>
        </p:nvSpPr>
        <p:spPr>
          <a:xfrm>
            <a:off x="936457" y="127836"/>
            <a:ext cx="7485750" cy="678348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en-US" sz="2800" b="1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Discrete Random Variables 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2FCCF6D2-91C0-B79F-D8F7-589A594781C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2681" y="3429000"/>
            <a:ext cx="2182728" cy="8195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BE4D384A-2419-DB17-1B77-F95CFF8DB7D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39605" y="1355035"/>
            <a:ext cx="6249344" cy="53751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33466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3642"/>
    </mc:Choice>
    <mc:Fallback xmlns="">
      <p:transition spd="slow" advTm="403642"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F9820585-D432-0274-523F-A989D2FB95EC}"/>
              </a:ext>
            </a:extLst>
          </p:cNvPr>
          <p:cNvSpPr/>
          <p:nvPr/>
        </p:nvSpPr>
        <p:spPr>
          <a:xfrm>
            <a:off x="731520" y="1578163"/>
            <a:ext cx="10673766" cy="484757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9658625-1FC2-C459-9A4A-433A3BA55797}"/>
              </a:ext>
            </a:extLst>
          </p:cNvPr>
          <p:cNvSpPr txBox="1"/>
          <p:nvPr/>
        </p:nvSpPr>
        <p:spPr>
          <a:xfrm>
            <a:off x="936457" y="1702382"/>
            <a:ext cx="9959092" cy="150810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/>
            <a:r>
              <a:rPr lang="en-US" altLang="en-US" sz="2400" dirty="0"/>
              <a:t>Specifies the probability that the random variable X will be </a:t>
            </a:r>
            <a:r>
              <a:rPr lang="en-US" altLang="en-US" sz="2400" i="1" dirty="0"/>
              <a:t>less than or equal to</a:t>
            </a:r>
            <a:r>
              <a:rPr lang="en-US" altLang="en-US" sz="2400" dirty="0"/>
              <a:t> x, denoted as P(X ≤ x).</a:t>
            </a:r>
          </a:p>
          <a:p>
            <a:pPr lvl="1" eaLnBrk="1" hangingPunct="1">
              <a:lnSpc>
                <a:spcPct val="80000"/>
              </a:lnSpc>
              <a:buFont typeface="Wingdings" panose="05000000000000000000" pitchFamily="2" charset="2"/>
              <a:buNone/>
            </a:pPr>
            <a:endParaRPr lang="en-US" altLang="en-US" sz="2000" dirty="0">
              <a:sym typeface="Symbol" panose="05050102010706020507" pitchFamily="18" charset="2"/>
            </a:endParaRPr>
          </a:p>
          <a:p>
            <a:pPr eaLnBrk="1" hangingPunct="1"/>
            <a:endParaRPr lang="en-US" altLang="en-US" sz="2800" dirty="0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FB09DCF-48B5-0A38-1B45-B35690222B9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10429" y="90994"/>
            <a:ext cx="2305141" cy="1076343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99A3A792-84AE-3512-9404-78788090C9CF}"/>
              </a:ext>
            </a:extLst>
          </p:cNvPr>
          <p:cNvSpPr/>
          <p:nvPr/>
        </p:nvSpPr>
        <p:spPr>
          <a:xfrm>
            <a:off x="592566" y="676687"/>
            <a:ext cx="9050457" cy="12253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17C0BC47-179B-1883-6043-0E59715330C3}"/>
              </a:ext>
            </a:extLst>
          </p:cNvPr>
          <p:cNvSpPr txBox="1">
            <a:spLocks noChangeArrowheads="1"/>
          </p:cNvSpPr>
          <p:nvPr/>
        </p:nvSpPr>
        <p:spPr>
          <a:xfrm>
            <a:off x="1088857" y="899815"/>
            <a:ext cx="7485750" cy="678348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en-US" sz="2800" b="1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Cumulative Distribution Function, F(x) </a:t>
            </a:r>
          </a:p>
        </p:txBody>
      </p:sp>
      <p:pic>
        <p:nvPicPr>
          <p:cNvPr id="4" name="Picture 1">
            <a:extLst>
              <a:ext uri="{FF2B5EF4-FFF2-40B4-BE49-F238E27FC236}">
                <a16:creationId xmlns:a16="http://schemas.microsoft.com/office/drawing/2014/main" id="{258FFCB3-656F-2712-4F34-03EE1907605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4703" y="2758663"/>
            <a:ext cx="5562600" cy="3422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855555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3642"/>
    </mc:Choice>
    <mc:Fallback xmlns="">
      <p:transition spd="slow" advTm="403642"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F9820585-D432-0274-523F-A989D2FB95EC}"/>
              </a:ext>
            </a:extLst>
          </p:cNvPr>
          <p:cNvSpPr/>
          <p:nvPr/>
        </p:nvSpPr>
        <p:spPr>
          <a:xfrm>
            <a:off x="592566" y="965361"/>
            <a:ext cx="11119536" cy="567863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9658625-1FC2-C459-9A4A-433A3BA55797}"/>
              </a:ext>
            </a:extLst>
          </p:cNvPr>
          <p:cNvSpPr txBox="1"/>
          <p:nvPr/>
        </p:nvSpPr>
        <p:spPr>
          <a:xfrm>
            <a:off x="936457" y="1702382"/>
            <a:ext cx="9959092" cy="267765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/>
            <a:r>
              <a:rPr lang="en-US" altLang="en-US" sz="2400" dirty="0">
                <a:solidFill>
                  <a:schemeClr val="folHlink"/>
                </a:solidFill>
              </a:rPr>
              <a:t>Expected value</a:t>
            </a:r>
            <a:r>
              <a:rPr lang="en-US" altLang="en-US" sz="2400" dirty="0"/>
              <a:t> of a random variable X is the theoretical analogy of the mean, or weighted average of possible values:</a:t>
            </a:r>
          </a:p>
          <a:p>
            <a:pPr eaLnBrk="1" hangingPunct="1"/>
            <a:endParaRPr lang="en-US" altLang="en-US" sz="2400" dirty="0"/>
          </a:p>
          <a:p>
            <a:pPr eaLnBrk="1" hangingPunct="1"/>
            <a:endParaRPr lang="en-US" altLang="en-US" sz="2400" dirty="0"/>
          </a:p>
          <a:p>
            <a:pPr eaLnBrk="1" hangingPunct="1"/>
            <a:endParaRPr lang="en-US" altLang="en-US" sz="2400" dirty="0"/>
          </a:p>
          <a:p>
            <a:pPr eaLnBrk="1" hangingPunct="1"/>
            <a:endParaRPr lang="en-US" altLang="en-US" sz="2400" dirty="0"/>
          </a:p>
          <a:p>
            <a:pPr eaLnBrk="1" hangingPunct="1"/>
            <a:r>
              <a:rPr lang="en-US" altLang="en-US" sz="2400" dirty="0">
                <a:solidFill>
                  <a:schemeClr val="folHlink"/>
                </a:solidFill>
              </a:rPr>
              <a:t>Variance</a:t>
            </a:r>
            <a:r>
              <a:rPr lang="en-US" altLang="en-US" sz="2400" dirty="0"/>
              <a:t> and </a:t>
            </a:r>
            <a:r>
              <a:rPr lang="en-US" altLang="en-US" sz="2400" dirty="0">
                <a:solidFill>
                  <a:schemeClr val="folHlink"/>
                </a:solidFill>
              </a:rPr>
              <a:t>standard deviation</a:t>
            </a:r>
            <a:r>
              <a:rPr lang="en-US" altLang="en-US" sz="2400" dirty="0"/>
              <a:t> of a random variable X: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FB09DCF-48B5-0A38-1B45-B35690222B9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10429" y="90994"/>
            <a:ext cx="2305141" cy="1076343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99A3A792-84AE-3512-9404-78788090C9CF}"/>
              </a:ext>
            </a:extLst>
          </p:cNvPr>
          <p:cNvSpPr/>
          <p:nvPr/>
        </p:nvSpPr>
        <p:spPr>
          <a:xfrm>
            <a:off x="592566" y="676687"/>
            <a:ext cx="9050457" cy="12253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17C0BC47-179B-1883-6043-0E59715330C3}"/>
              </a:ext>
            </a:extLst>
          </p:cNvPr>
          <p:cNvSpPr txBox="1">
            <a:spLocks noChangeArrowheads="1"/>
          </p:cNvSpPr>
          <p:nvPr/>
        </p:nvSpPr>
        <p:spPr>
          <a:xfrm>
            <a:off x="826209" y="132196"/>
            <a:ext cx="9548663" cy="678348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en-US" sz="2800" b="1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Expected Value and Variance of Discrete Random Variables </a:t>
            </a:r>
          </a:p>
        </p:txBody>
      </p:sp>
      <p:graphicFrame>
        <p:nvGraphicFramePr>
          <p:cNvPr id="4" name="Object 2">
            <a:extLst>
              <a:ext uri="{FF2B5EF4-FFF2-40B4-BE49-F238E27FC236}">
                <a16:creationId xmlns:a16="http://schemas.microsoft.com/office/drawing/2014/main" id="{4401F7E9-8594-7ABF-F86F-849D5B1039C1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452045336"/>
              </p:ext>
            </p:extLst>
          </p:nvPr>
        </p:nvGraphicFramePr>
        <p:xfrm>
          <a:off x="3784294" y="2697480"/>
          <a:ext cx="2667000" cy="1047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4" imgW="1091726" imgH="431613" progId="Equation.3">
                  <p:embed/>
                </p:oleObj>
              </mc:Choice>
              <mc:Fallback>
                <p:oleObj name="Equation" r:id="rId4" imgW="1091726" imgH="431613" progId="Equation.3">
                  <p:embed/>
                  <p:pic>
                    <p:nvPicPr>
                      <p:cNvPr id="39940" name="Object 2">
                        <a:extLst>
                          <a:ext uri="{FF2B5EF4-FFF2-40B4-BE49-F238E27FC236}">
                            <a16:creationId xmlns:a16="http://schemas.microsoft.com/office/drawing/2014/main" id="{1338B2D7-BCBB-088F-537B-9AB763400A1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84294" y="2697480"/>
                        <a:ext cx="2667000" cy="10477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3">
            <a:extLst>
              <a:ext uri="{FF2B5EF4-FFF2-40B4-BE49-F238E27FC236}">
                <a16:creationId xmlns:a16="http://schemas.microsoft.com/office/drawing/2014/main" id="{B9DE7768-CDD3-2E0B-F50E-3E48F7A55711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657319633"/>
              </p:ext>
            </p:extLst>
          </p:nvPr>
        </p:nvGraphicFramePr>
        <p:xfrm>
          <a:off x="3784294" y="4281276"/>
          <a:ext cx="4094163" cy="10191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6" imgW="1803400" imgH="444500" progId="Equation.3">
                  <p:embed/>
                </p:oleObj>
              </mc:Choice>
              <mc:Fallback>
                <p:oleObj name="Equation" r:id="rId6" imgW="1803400" imgH="444500" progId="Equation.3">
                  <p:embed/>
                  <p:pic>
                    <p:nvPicPr>
                      <p:cNvPr id="39941" name="Object 3">
                        <a:extLst>
                          <a:ext uri="{FF2B5EF4-FFF2-40B4-BE49-F238E27FC236}">
                            <a16:creationId xmlns:a16="http://schemas.microsoft.com/office/drawing/2014/main" id="{937AEEC8-B035-2758-680F-FF109FF8D34F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84294" y="4281276"/>
                        <a:ext cx="4094163" cy="10191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4">
            <a:extLst>
              <a:ext uri="{FF2B5EF4-FFF2-40B4-BE49-F238E27FC236}">
                <a16:creationId xmlns:a16="http://schemas.microsoft.com/office/drawing/2014/main" id="{5DCEED29-55AD-A3BE-75FF-962A3A2957BE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486539306"/>
              </p:ext>
            </p:extLst>
          </p:nvPr>
        </p:nvGraphicFramePr>
        <p:xfrm>
          <a:off x="3850969" y="5271876"/>
          <a:ext cx="3852863" cy="11382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8" imgW="1675673" imgH="495085" progId="Equation.3">
                  <p:embed/>
                </p:oleObj>
              </mc:Choice>
              <mc:Fallback>
                <p:oleObj name="Equation" r:id="rId8" imgW="1675673" imgH="495085" progId="Equation.3">
                  <p:embed/>
                  <p:pic>
                    <p:nvPicPr>
                      <p:cNvPr id="39943" name="Object 4">
                        <a:extLst>
                          <a:ext uri="{FF2B5EF4-FFF2-40B4-BE49-F238E27FC236}">
                            <a16:creationId xmlns:a16="http://schemas.microsoft.com/office/drawing/2014/main" id="{82787A0E-88BC-E034-F843-EC36040B693A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850969" y="5271876"/>
                        <a:ext cx="3852863" cy="11382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7074299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3642"/>
    </mc:Choice>
    <mc:Fallback xmlns="">
      <p:transition spd="slow" advTm="403642"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F9820585-D432-0274-523F-A989D2FB95EC}"/>
              </a:ext>
            </a:extLst>
          </p:cNvPr>
          <p:cNvSpPr/>
          <p:nvPr/>
        </p:nvSpPr>
        <p:spPr>
          <a:xfrm>
            <a:off x="731520" y="1578163"/>
            <a:ext cx="10673766" cy="484757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FB09DCF-48B5-0A38-1B45-B35690222B9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10429" y="90994"/>
            <a:ext cx="2305141" cy="1076343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99A3A792-84AE-3512-9404-78788090C9CF}"/>
              </a:ext>
            </a:extLst>
          </p:cNvPr>
          <p:cNvSpPr/>
          <p:nvPr/>
        </p:nvSpPr>
        <p:spPr>
          <a:xfrm>
            <a:off x="592566" y="676687"/>
            <a:ext cx="9050457" cy="12253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17C0BC47-179B-1883-6043-0E59715330C3}"/>
              </a:ext>
            </a:extLst>
          </p:cNvPr>
          <p:cNvSpPr txBox="1">
            <a:spLocks noChangeArrowheads="1"/>
          </p:cNvSpPr>
          <p:nvPr/>
        </p:nvSpPr>
        <p:spPr>
          <a:xfrm>
            <a:off x="1088857" y="899815"/>
            <a:ext cx="7485750" cy="678348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en-US" sz="2800" b="1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Example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7D9E562A-1883-27FE-1E51-6AF27CBC54E9}"/>
              </a:ext>
            </a:extLst>
          </p:cNvPr>
          <p:cNvSpPr txBox="1">
            <a:spLocks noChangeArrowheads="1"/>
          </p:cNvSpPr>
          <p:nvPr/>
        </p:nvSpPr>
        <p:spPr>
          <a:xfrm>
            <a:off x="1182688" y="2017713"/>
            <a:ext cx="9927272" cy="3940472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en-US" dirty="0"/>
              <a:t>You play a lottery in which you buy a ticket for $50 and are told you have a 1 in 1000 chance of winning $25,000.  The random variable X is your net winnings, and its probability distribution is</a:t>
            </a:r>
          </a:p>
          <a:p>
            <a:endParaRPr lang="en-US" altLang="en-US" dirty="0"/>
          </a:p>
          <a:p>
            <a:pPr>
              <a:buFont typeface="Wingdings" panose="05000000000000000000" pitchFamily="2" charset="2"/>
              <a:buNone/>
            </a:pPr>
            <a:r>
              <a:rPr lang="en-US" altLang="en-US" dirty="0"/>
              <a:t>			   x	        f(x)</a:t>
            </a:r>
          </a:p>
          <a:p>
            <a:pPr>
              <a:buFont typeface="Wingdings" panose="05000000000000000000" pitchFamily="2" charset="2"/>
              <a:buNone/>
            </a:pPr>
            <a:r>
              <a:rPr lang="en-US" altLang="en-US" dirty="0"/>
              <a:t>			-$50	      0.999</a:t>
            </a:r>
          </a:p>
          <a:p>
            <a:pPr>
              <a:buFont typeface="Wingdings" panose="05000000000000000000" pitchFamily="2" charset="2"/>
              <a:buNone/>
            </a:pPr>
            <a:r>
              <a:rPr lang="en-US" altLang="en-US" dirty="0"/>
              <a:t>			$24,950   0.001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C526FD6C-A3CD-288F-235E-6F71D0090AB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57824" y="3691647"/>
            <a:ext cx="3305175" cy="2133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57928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3642"/>
    </mc:Choice>
    <mc:Fallback xmlns="">
      <p:transition spd="slow" advTm="403642"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F9820585-D432-0274-523F-A989D2FB95EC}"/>
              </a:ext>
            </a:extLst>
          </p:cNvPr>
          <p:cNvSpPr/>
          <p:nvPr/>
        </p:nvSpPr>
        <p:spPr>
          <a:xfrm>
            <a:off x="731520" y="1578163"/>
            <a:ext cx="10673766" cy="484757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9658625-1FC2-C459-9A4A-433A3BA55797}"/>
              </a:ext>
            </a:extLst>
          </p:cNvPr>
          <p:cNvSpPr txBox="1"/>
          <p:nvPr/>
        </p:nvSpPr>
        <p:spPr>
          <a:xfrm>
            <a:off x="936457" y="1702382"/>
            <a:ext cx="9959092" cy="255698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>
              <a:lnSpc>
                <a:spcPct val="200000"/>
              </a:lnSpc>
            </a:pPr>
            <a:r>
              <a:rPr lang="en-US" altLang="en-US" sz="2800" dirty="0"/>
              <a:t>E[</a:t>
            </a:r>
            <a:r>
              <a:rPr lang="en-US" altLang="en-US" sz="2800" i="1" dirty="0"/>
              <a:t>X</a:t>
            </a:r>
            <a:r>
              <a:rPr lang="en-US" altLang="en-US" sz="2800" dirty="0"/>
              <a:t>] = -$50(0.999) + $24,950(0.001) = -$25.00</a:t>
            </a:r>
          </a:p>
          <a:p>
            <a:pPr eaLnBrk="1" hangingPunct="1">
              <a:lnSpc>
                <a:spcPct val="200000"/>
              </a:lnSpc>
            </a:pPr>
            <a:r>
              <a:rPr lang="en-US" altLang="en-US" sz="2800" dirty="0"/>
              <a:t>Var[</a:t>
            </a:r>
            <a:r>
              <a:rPr lang="en-US" altLang="en-US" sz="2800" i="1" dirty="0"/>
              <a:t>X</a:t>
            </a:r>
            <a:r>
              <a:rPr lang="en-US" altLang="en-US" sz="2800" dirty="0"/>
              <a:t>] = (-50 - [-25.00])</a:t>
            </a:r>
            <a:r>
              <a:rPr lang="en-US" altLang="en-US" sz="2800" baseline="30000" dirty="0"/>
              <a:t>2</a:t>
            </a:r>
            <a:r>
              <a:rPr lang="en-US" altLang="en-US" sz="2800" dirty="0"/>
              <a:t>(0.999) + (24,950 - [-25.00])</a:t>
            </a:r>
            <a:r>
              <a:rPr lang="en-US" altLang="en-US" sz="2800" baseline="30000" dirty="0"/>
              <a:t>2</a:t>
            </a:r>
            <a:r>
              <a:rPr lang="en-US" altLang="en-US" sz="2800" dirty="0"/>
              <a:t>(0.001) = 624,375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FB09DCF-48B5-0A38-1B45-B35690222B9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10429" y="90994"/>
            <a:ext cx="2305141" cy="1076343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99A3A792-84AE-3512-9404-78788090C9CF}"/>
              </a:ext>
            </a:extLst>
          </p:cNvPr>
          <p:cNvSpPr/>
          <p:nvPr/>
        </p:nvSpPr>
        <p:spPr>
          <a:xfrm>
            <a:off x="592566" y="676687"/>
            <a:ext cx="9050457" cy="12253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17C0BC47-179B-1883-6043-0E59715330C3}"/>
              </a:ext>
            </a:extLst>
          </p:cNvPr>
          <p:cNvSpPr txBox="1">
            <a:spLocks noChangeArrowheads="1"/>
          </p:cNvSpPr>
          <p:nvPr/>
        </p:nvSpPr>
        <p:spPr>
          <a:xfrm>
            <a:off x="1088857" y="899815"/>
            <a:ext cx="7485750" cy="678348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en-US" sz="2800" b="1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Calculations</a:t>
            </a:r>
          </a:p>
        </p:txBody>
      </p:sp>
    </p:spTree>
    <p:extLst>
      <p:ext uri="{BB962C8B-B14F-4D97-AF65-F5344CB8AC3E}">
        <p14:creationId xmlns:p14="http://schemas.microsoft.com/office/powerpoint/2010/main" val="29474809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3642"/>
    </mc:Choice>
    <mc:Fallback xmlns="">
      <p:transition spd="slow" advTm="403642"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F9820585-D432-0274-523F-A989D2FB95EC}"/>
              </a:ext>
            </a:extLst>
          </p:cNvPr>
          <p:cNvSpPr/>
          <p:nvPr/>
        </p:nvSpPr>
        <p:spPr>
          <a:xfrm>
            <a:off x="731520" y="1578163"/>
            <a:ext cx="10673766" cy="484757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9658625-1FC2-C459-9A4A-433A3BA55797}"/>
              </a:ext>
            </a:extLst>
          </p:cNvPr>
          <p:cNvSpPr txBox="1"/>
          <p:nvPr/>
        </p:nvSpPr>
        <p:spPr>
          <a:xfrm>
            <a:off x="936457" y="1702382"/>
            <a:ext cx="9959092" cy="415498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/>
            <a:r>
              <a:rPr lang="en-US" altLang="en-US" sz="2400" dirty="0"/>
              <a:t>1. Bernoulli Distribution:</a:t>
            </a:r>
          </a:p>
          <a:p>
            <a:pPr eaLnBrk="1" hangingPunct="1"/>
            <a:r>
              <a:rPr lang="en-US" altLang="en-US" sz="2400" dirty="0"/>
              <a:t>The Bernoulli distribution describes a single trial experiment that has only two possible outcomes: success or failure.</a:t>
            </a:r>
          </a:p>
          <a:p>
            <a:pPr eaLnBrk="1" hangingPunct="1"/>
            <a:r>
              <a:rPr lang="en-US" altLang="en-US" sz="2400" dirty="0"/>
              <a:t>2. Binomial Distribution:</a:t>
            </a:r>
          </a:p>
          <a:p>
            <a:pPr eaLnBrk="1" hangingPunct="1"/>
            <a:r>
              <a:rPr lang="en-US" altLang="en-US" sz="2400" dirty="0"/>
              <a:t>The Binomial distribution describes the number of successes in a fixed number of independent and identical trials, where each trial has only two possible outcomes (success or failure).</a:t>
            </a:r>
          </a:p>
          <a:p>
            <a:pPr eaLnBrk="1" hangingPunct="1"/>
            <a:r>
              <a:rPr lang="en-US" altLang="en-US" sz="2400" dirty="0"/>
              <a:t>3. Poisson Distribution:</a:t>
            </a:r>
          </a:p>
          <a:p>
            <a:pPr eaLnBrk="1" hangingPunct="1"/>
            <a:r>
              <a:rPr lang="en-US" altLang="en-US" sz="2400" dirty="0"/>
              <a:t>The Poisson distribution describes the number of events occurring within a fixed interval of time or space, provided that these events occur with a known constant mean rate and independently of the time since the last event.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FB09DCF-48B5-0A38-1B45-B35690222B9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10429" y="90994"/>
            <a:ext cx="2305141" cy="1076343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99A3A792-84AE-3512-9404-78788090C9CF}"/>
              </a:ext>
            </a:extLst>
          </p:cNvPr>
          <p:cNvSpPr/>
          <p:nvPr/>
        </p:nvSpPr>
        <p:spPr>
          <a:xfrm>
            <a:off x="592566" y="676687"/>
            <a:ext cx="9050457" cy="12253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17C0BC47-179B-1883-6043-0E59715330C3}"/>
              </a:ext>
            </a:extLst>
          </p:cNvPr>
          <p:cNvSpPr txBox="1">
            <a:spLocks noChangeArrowheads="1"/>
          </p:cNvSpPr>
          <p:nvPr/>
        </p:nvSpPr>
        <p:spPr>
          <a:xfrm>
            <a:off x="1088857" y="899815"/>
            <a:ext cx="7485750" cy="678348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en-US" sz="2800" b="1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Discrete Probability Distributions</a:t>
            </a:r>
          </a:p>
        </p:txBody>
      </p:sp>
    </p:spTree>
    <p:extLst>
      <p:ext uri="{BB962C8B-B14F-4D97-AF65-F5344CB8AC3E}">
        <p14:creationId xmlns:p14="http://schemas.microsoft.com/office/powerpoint/2010/main" val="40047888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3642"/>
    </mc:Choice>
    <mc:Fallback xmlns="">
      <p:transition spd="slow" advTm="403642"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F9820585-D432-0274-523F-A989D2FB95EC}"/>
              </a:ext>
            </a:extLst>
          </p:cNvPr>
          <p:cNvSpPr/>
          <p:nvPr/>
        </p:nvSpPr>
        <p:spPr>
          <a:xfrm>
            <a:off x="731520" y="1578163"/>
            <a:ext cx="10673766" cy="484757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9658625-1FC2-C459-9A4A-433A3BA55797}"/>
              </a:ext>
            </a:extLst>
          </p:cNvPr>
          <p:cNvSpPr txBox="1"/>
          <p:nvPr/>
        </p:nvSpPr>
        <p:spPr>
          <a:xfrm>
            <a:off x="936457" y="1702382"/>
            <a:ext cx="9959092" cy="3416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/>
            <a:r>
              <a:rPr lang="en-US" altLang="en-US" sz="2400" dirty="0"/>
              <a:t>A random variable with two possible outcomes: “success” (</a:t>
            </a:r>
            <a:r>
              <a:rPr lang="en-US" altLang="en-US" sz="2400" i="1" dirty="0"/>
              <a:t>x</a:t>
            </a:r>
            <a:r>
              <a:rPr lang="en-US" altLang="en-US" sz="2400" dirty="0"/>
              <a:t> = 0) and “failure” (</a:t>
            </a:r>
            <a:r>
              <a:rPr lang="en-US" altLang="en-US" sz="2400" i="1" dirty="0"/>
              <a:t>x</a:t>
            </a:r>
            <a:r>
              <a:rPr lang="en-US" altLang="en-US" sz="2400" dirty="0"/>
              <a:t> = 1)</a:t>
            </a:r>
          </a:p>
          <a:p>
            <a:pPr eaLnBrk="1" hangingPunct="1"/>
            <a:r>
              <a:rPr lang="en-US" altLang="en-US" sz="2400" i="1" dirty="0"/>
              <a:t>p</a:t>
            </a:r>
            <a:r>
              <a:rPr lang="en-US" altLang="en-US" sz="2400" dirty="0"/>
              <a:t> = probability of “success”</a:t>
            </a:r>
          </a:p>
          <a:p>
            <a:pPr eaLnBrk="1" hangingPunct="1"/>
            <a:endParaRPr lang="en-US" altLang="en-US" sz="2400" dirty="0"/>
          </a:p>
          <a:p>
            <a:pPr eaLnBrk="1" hangingPunct="1"/>
            <a:endParaRPr lang="en-US" altLang="en-US" sz="2400" dirty="0"/>
          </a:p>
          <a:p>
            <a:pPr eaLnBrk="1" hangingPunct="1"/>
            <a:endParaRPr lang="en-US" altLang="en-US" sz="2400" dirty="0"/>
          </a:p>
          <a:p>
            <a:pPr eaLnBrk="1" hangingPunct="1"/>
            <a:r>
              <a:rPr lang="en-US" altLang="en-US" sz="2400" dirty="0"/>
              <a:t>Expected value = </a:t>
            </a:r>
            <a:r>
              <a:rPr lang="en-US" altLang="en-US" sz="2400" i="1" dirty="0"/>
              <a:t>p</a:t>
            </a:r>
            <a:r>
              <a:rPr lang="en-US" altLang="en-US" sz="2400" dirty="0"/>
              <a:t>; variance = </a:t>
            </a:r>
            <a:r>
              <a:rPr lang="en-US" altLang="en-US" sz="2400" i="1" dirty="0"/>
              <a:t>p</a:t>
            </a:r>
            <a:r>
              <a:rPr lang="en-US" altLang="en-US" sz="2400" dirty="0"/>
              <a:t>(1 – </a:t>
            </a:r>
            <a:r>
              <a:rPr lang="en-US" altLang="en-US" sz="2400" i="1" dirty="0"/>
              <a:t>p</a:t>
            </a:r>
            <a:r>
              <a:rPr lang="en-US" altLang="en-US" sz="2400" dirty="0"/>
              <a:t>)</a:t>
            </a:r>
          </a:p>
          <a:p>
            <a:pPr algn="ctr" eaLnBrk="1" hangingPunct="1">
              <a:buFont typeface="Wingdings" panose="05000000000000000000" pitchFamily="2" charset="2"/>
              <a:buNone/>
            </a:pPr>
            <a:endParaRPr lang="en-US" altLang="en-US" sz="2400" dirty="0"/>
          </a:p>
          <a:p>
            <a:pPr eaLnBrk="1" hangingPunct="1">
              <a:buFont typeface="Wingdings" panose="05000000000000000000" pitchFamily="2" charset="2"/>
              <a:buNone/>
            </a:pPr>
            <a:endParaRPr lang="en-US" altLang="en-US" sz="2400" dirty="0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FB09DCF-48B5-0A38-1B45-B35690222B9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10429" y="90994"/>
            <a:ext cx="2305141" cy="1076343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99A3A792-84AE-3512-9404-78788090C9CF}"/>
              </a:ext>
            </a:extLst>
          </p:cNvPr>
          <p:cNvSpPr/>
          <p:nvPr/>
        </p:nvSpPr>
        <p:spPr>
          <a:xfrm>
            <a:off x="592566" y="676687"/>
            <a:ext cx="9050457" cy="12253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17C0BC47-179B-1883-6043-0E59715330C3}"/>
              </a:ext>
            </a:extLst>
          </p:cNvPr>
          <p:cNvSpPr txBox="1">
            <a:spLocks noChangeArrowheads="1"/>
          </p:cNvSpPr>
          <p:nvPr/>
        </p:nvSpPr>
        <p:spPr>
          <a:xfrm>
            <a:off x="1088857" y="899815"/>
            <a:ext cx="7485750" cy="678348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en-US" sz="2800" b="1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Bernoulli Distribution 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989B1BA-0C07-D017-4EC7-B8267EBC2F8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51755" y="2396987"/>
            <a:ext cx="4626535" cy="37843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47562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3642"/>
    </mc:Choice>
    <mc:Fallback xmlns="">
      <p:transition spd="slow" advTm="403642"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FFB09DCF-48B5-0A38-1B45-B35690222B9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10429" y="90994"/>
            <a:ext cx="2305141" cy="1076343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99A3A792-84AE-3512-9404-78788090C9CF}"/>
              </a:ext>
            </a:extLst>
          </p:cNvPr>
          <p:cNvSpPr/>
          <p:nvPr/>
        </p:nvSpPr>
        <p:spPr>
          <a:xfrm>
            <a:off x="592566" y="676687"/>
            <a:ext cx="9050457" cy="12253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17C0BC47-179B-1883-6043-0E59715330C3}"/>
              </a:ext>
            </a:extLst>
          </p:cNvPr>
          <p:cNvSpPr txBox="1">
            <a:spLocks noChangeArrowheads="1"/>
          </p:cNvSpPr>
          <p:nvPr/>
        </p:nvSpPr>
        <p:spPr>
          <a:xfrm>
            <a:off x="923487" y="90994"/>
            <a:ext cx="7485750" cy="678348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en-US" sz="2800" b="1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Binomial Distribution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2BCAFC2-8766-4E68-6C54-23B1B6937D6E}"/>
              </a:ext>
            </a:extLst>
          </p:cNvPr>
          <p:cNvSpPr txBox="1"/>
          <p:nvPr/>
        </p:nvSpPr>
        <p:spPr>
          <a:xfrm>
            <a:off x="592565" y="923254"/>
            <a:ext cx="11138991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/>
              <a:t>The Binomial distribution describes the number of successes in a fixed number of independent and identical trials, where each trial has only two possible outcomes (success or failure).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81FB43F4-4F3D-B0C1-8027-8F91BAB23AE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92565" y="1645935"/>
            <a:ext cx="6498232" cy="2693346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750E5027-11C8-C3D3-6AA2-37D79070772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92565" y="4415631"/>
            <a:ext cx="5114925" cy="2190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35564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3642"/>
    </mc:Choice>
    <mc:Fallback xmlns="">
      <p:transition spd="slow" advTm="403642"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F9820585-D432-0274-523F-A989D2FB95EC}"/>
              </a:ext>
            </a:extLst>
          </p:cNvPr>
          <p:cNvSpPr/>
          <p:nvPr/>
        </p:nvSpPr>
        <p:spPr>
          <a:xfrm>
            <a:off x="731520" y="1578163"/>
            <a:ext cx="10673766" cy="484757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eaLnBrk="1" hangingPunct="1"/>
            <a:r>
              <a:rPr lang="en-US" altLang="en-US" sz="1800"/>
              <a:t>BINOM.DIST(</a:t>
            </a:r>
            <a:r>
              <a:rPr lang="en-US" altLang="en-US" sz="1800" i="1"/>
              <a:t>number_s, trials, probability_s, cumulative</a:t>
            </a:r>
            <a:r>
              <a:rPr lang="en-US" altLang="en-US" sz="1800"/>
              <a:t>)</a:t>
            </a:r>
            <a:endParaRPr lang="en-US" altLang="en-US" sz="1800" dirty="0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FB09DCF-48B5-0A38-1B45-B35690222B9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10429" y="90994"/>
            <a:ext cx="2305141" cy="1076343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99A3A792-84AE-3512-9404-78788090C9CF}"/>
              </a:ext>
            </a:extLst>
          </p:cNvPr>
          <p:cNvSpPr/>
          <p:nvPr/>
        </p:nvSpPr>
        <p:spPr>
          <a:xfrm>
            <a:off x="592566" y="676687"/>
            <a:ext cx="9050457" cy="12253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17C0BC47-179B-1883-6043-0E59715330C3}"/>
              </a:ext>
            </a:extLst>
          </p:cNvPr>
          <p:cNvSpPr txBox="1">
            <a:spLocks noChangeArrowheads="1"/>
          </p:cNvSpPr>
          <p:nvPr/>
        </p:nvSpPr>
        <p:spPr>
          <a:xfrm>
            <a:off x="1088857" y="899815"/>
            <a:ext cx="7485750" cy="678348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en-US" sz="2800" b="1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Excel Function</a:t>
            </a:r>
          </a:p>
        </p:txBody>
      </p:sp>
      <p:pic>
        <p:nvPicPr>
          <p:cNvPr id="4" name="Picture 1">
            <a:extLst>
              <a:ext uri="{FF2B5EF4-FFF2-40B4-BE49-F238E27FC236}">
                <a16:creationId xmlns:a16="http://schemas.microsoft.com/office/drawing/2014/main" id="{F0A79F99-6873-1920-DE3E-782DD414759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00" y="2822163"/>
            <a:ext cx="4572000" cy="3359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ectangle 3">
            <a:extLst>
              <a:ext uri="{FF2B5EF4-FFF2-40B4-BE49-F238E27FC236}">
                <a16:creationId xmlns:a16="http://schemas.microsoft.com/office/drawing/2014/main" id="{0CA02D11-0FE3-37BE-8D40-35305EF9E01A}"/>
              </a:ext>
            </a:extLst>
          </p:cNvPr>
          <p:cNvSpPr txBox="1">
            <a:spLocks noChangeArrowheads="1"/>
          </p:cNvSpPr>
          <p:nvPr/>
        </p:nvSpPr>
        <p:spPr>
          <a:xfrm>
            <a:off x="1088856" y="1853546"/>
            <a:ext cx="9975383" cy="557791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altLang="en-US" dirty="0"/>
              <a:t>BINOM.DIST(</a:t>
            </a:r>
            <a:r>
              <a:rPr lang="en-US" altLang="en-US" i="1" dirty="0" err="1"/>
              <a:t>number_s</a:t>
            </a:r>
            <a:r>
              <a:rPr lang="en-US" altLang="en-US" i="1" dirty="0"/>
              <a:t>, trials, </a:t>
            </a:r>
            <a:r>
              <a:rPr lang="en-US" altLang="en-US" i="1" dirty="0" err="1"/>
              <a:t>probability_s</a:t>
            </a:r>
            <a:r>
              <a:rPr lang="en-US" altLang="en-US" i="1" dirty="0"/>
              <a:t>,</a:t>
            </a:r>
            <a:r>
              <a:rPr lang="ar-EG" altLang="en-US" i="1" dirty="0"/>
              <a:t> </a:t>
            </a:r>
            <a:r>
              <a:rPr lang="en-US" altLang="en-US" i="1" dirty="0"/>
              <a:t>cumulative</a:t>
            </a:r>
            <a:r>
              <a:rPr lang="en-US" altLang="en-US" dirty="0"/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12299761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3642"/>
    </mc:Choice>
    <mc:Fallback xmlns="">
      <p:transition spd="slow" advTm="403642"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F9820585-D432-0274-523F-A989D2FB95EC}"/>
              </a:ext>
            </a:extLst>
          </p:cNvPr>
          <p:cNvSpPr/>
          <p:nvPr/>
        </p:nvSpPr>
        <p:spPr>
          <a:xfrm>
            <a:off x="731520" y="1578163"/>
            <a:ext cx="10673766" cy="484757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9658625-1FC2-C459-9A4A-433A3BA55797}"/>
              </a:ext>
            </a:extLst>
          </p:cNvPr>
          <p:cNvSpPr txBox="1"/>
          <p:nvPr/>
        </p:nvSpPr>
        <p:spPr>
          <a:xfrm>
            <a:off x="936457" y="1702382"/>
            <a:ext cx="9959092" cy="24191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>
              <a:lnSpc>
                <a:spcPct val="90000"/>
              </a:lnSpc>
            </a:pPr>
            <a:r>
              <a:rPr lang="en-US" altLang="en-US" sz="2400" dirty="0"/>
              <a:t>Models the number of occurrences in some unit of measure, e.g., events per unit time, number of items per order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 sz="2400" i="1" dirty="0"/>
              <a:t>X</a:t>
            </a:r>
            <a:r>
              <a:rPr lang="en-US" altLang="en-US" sz="2400" dirty="0"/>
              <a:t> = number of events that occur; </a:t>
            </a:r>
            <a:r>
              <a:rPr lang="en-US" altLang="en-US" sz="2400" i="1" dirty="0"/>
              <a:t>x</a:t>
            </a:r>
            <a:r>
              <a:rPr lang="en-US" altLang="en-US" sz="2400" dirty="0"/>
              <a:t> = 0, 1, 2,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 sz="2400" dirty="0"/>
              <a:t>Expected value = </a:t>
            </a:r>
            <a:r>
              <a:rPr lang="en-US" altLang="en-US" sz="2400" dirty="0">
                <a:latin typeface="Symbol" panose="05050102010706020507" pitchFamily="18" charset="2"/>
              </a:rPr>
              <a:t>l</a:t>
            </a:r>
            <a:r>
              <a:rPr lang="en-US" altLang="en-US" sz="2400" dirty="0"/>
              <a:t>; variance = </a:t>
            </a:r>
            <a:r>
              <a:rPr lang="en-US" altLang="en-US" sz="2400" dirty="0">
                <a:latin typeface="Symbol" panose="05050102010706020507" pitchFamily="18" charset="2"/>
              </a:rPr>
              <a:t>l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 sz="2400" dirty="0"/>
              <a:t>Poisson approximates binomial when n is large and p small</a:t>
            </a:r>
          </a:p>
          <a:p>
            <a:pPr eaLnBrk="1" hangingPunct="1">
              <a:lnSpc>
                <a:spcPct val="90000"/>
              </a:lnSpc>
            </a:pPr>
            <a:endParaRPr lang="en-US" altLang="en-US" sz="2400" dirty="0">
              <a:latin typeface="Symbol" panose="05050102010706020507" pitchFamily="18" charset="2"/>
            </a:endParaRPr>
          </a:p>
          <a:p>
            <a:pPr eaLnBrk="1" hangingPunct="1">
              <a:lnSpc>
                <a:spcPct val="90000"/>
              </a:lnSpc>
            </a:pPr>
            <a:endParaRPr lang="en-US" altLang="en-US" sz="2400" dirty="0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FB09DCF-48B5-0A38-1B45-B35690222B9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10429" y="90994"/>
            <a:ext cx="2305141" cy="1076343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99A3A792-84AE-3512-9404-78788090C9CF}"/>
              </a:ext>
            </a:extLst>
          </p:cNvPr>
          <p:cNvSpPr/>
          <p:nvPr/>
        </p:nvSpPr>
        <p:spPr>
          <a:xfrm>
            <a:off x="592566" y="676687"/>
            <a:ext cx="9050457" cy="12253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17C0BC47-179B-1883-6043-0E59715330C3}"/>
              </a:ext>
            </a:extLst>
          </p:cNvPr>
          <p:cNvSpPr txBox="1">
            <a:spLocks noChangeArrowheads="1"/>
          </p:cNvSpPr>
          <p:nvPr/>
        </p:nvSpPr>
        <p:spPr>
          <a:xfrm>
            <a:off x="1088857" y="899815"/>
            <a:ext cx="7485750" cy="678348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en-US" sz="2800" b="1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Poisson Distribution</a:t>
            </a:r>
          </a:p>
        </p:txBody>
      </p:sp>
    </p:spTree>
    <p:extLst>
      <p:ext uri="{BB962C8B-B14F-4D97-AF65-F5344CB8AC3E}">
        <p14:creationId xmlns:p14="http://schemas.microsoft.com/office/powerpoint/2010/main" val="3974748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3642"/>
    </mc:Choice>
    <mc:Fallback xmlns="">
      <p:transition spd="slow" advTm="403642"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F9820585-D432-0274-523F-A989D2FB95EC}"/>
              </a:ext>
            </a:extLst>
          </p:cNvPr>
          <p:cNvSpPr/>
          <p:nvPr/>
        </p:nvSpPr>
        <p:spPr>
          <a:xfrm>
            <a:off x="731520" y="1578163"/>
            <a:ext cx="10673766" cy="484757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FB09DCF-48B5-0A38-1B45-B35690222B9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10429" y="90994"/>
            <a:ext cx="2305141" cy="1076343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99A3A792-84AE-3512-9404-78788090C9CF}"/>
              </a:ext>
            </a:extLst>
          </p:cNvPr>
          <p:cNvSpPr/>
          <p:nvPr/>
        </p:nvSpPr>
        <p:spPr>
          <a:xfrm>
            <a:off x="592566" y="676687"/>
            <a:ext cx="9050457" cy="12253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17C0BC47-179B-1883-6043-0E59715330C3}"/>
              </a:ext>
            </a:extLst>
          </p:cNvPr>
          <p:cNvSpPr txBox="1">
            <a:spLocks noChangeArrowheads="1"/>
          </p:cNvSpPr>
          <p:nvPr/>
        </p:nvSpPr>
        <p:spPr>
          <a:xfrm>
            <a:off x="1088857" y="899815"/>
            <a:ext cx="7485750" cy="678348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en-US" sz="2800" b="1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Example of the Poisson Distribution (l = 12)</a:t>
            </a:r>
          </a:p>
        </p:txBody>
      </p:sp>
      <p:pic>
        <p:nvPicPr>
          <p:cNvPr id="4" name="Picture 1">
            <a:extLst>
              <a:ext uri="{FF2B5EF4-FFF2-40B4-BE49-F238E27FC236}">
                <a16:creationId xmlns:a16="http://schemas.microsoft.com/office/drawing/2014/main" id="{C813E849-3B0D-B21C-160C-D23BA5DCEB3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32100" y="2166800"/>
            <a:ext cx="6527800" cy="3670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87167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3642"/>
    </mc:Choice>
    <mc:Fallback xmlns="">
      <p:transition spd="slow" advTm="403642"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F9820585-D432-0274-523F-A989D2FB95EC}"/>
              </a:ext>
            </a:extLst>
          </p:cNvPr>
          <p:cNvSpPr/>
          <p:nvPr/>
        </p:nvSpPr>
        <p:spPr>
          <a:xfrm>
            <a:off x="731520" y="1578163"/>
            <a:ext cx="10673766" cy="484757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FB09DCF-48B5-0A38-1B45-B35690222B9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10429" y="90994"/>
            <a:ext cx="2305141" cy="1076343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99A3A792-84AE-3512-9404-78788090C9CF}"/>
              </a:ext>
            </a:extLst>
          </p:cNvPr>
          <p:cNvSpPr/>
          <p:nvPr/>
        </p:nvSpPr>
        <p:spPr>
          <a:xfrm>
            <a:off x="592566" y="676687"/>
            <a:ext cx="9050457" cy="12253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17C0BC47-179B-1883-6043-0E59715330C3}"/>
              </a:ext>
            </a:extLst>
          </p:cNvPr>
          <p:cNvSpPr txBox="1">
            <a:spLocks noChangeArrowheads="1"/>
          </p:cNvSpPr>
          <p:nvPr/>
        </p:nvSpPr>
        <p:spPr>
          <a:xfrm>
            <a:off x="1088857" y="899815"/>
            <a:ext cx="7485750" cy="678348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en-US" sz="2800" b="1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Excel Function</a:t>
            </a:r>
          </a:p>
        </p:txBody>
      </p:sp>
      <p:pic>
        <p:nvPicPr>
          <p:cNvPr id="4" name="Picture 1">
            <a:extLst>
              <a:ext uri="{FF2B5EF4-FFF2-40B4-BE49-F238E27FC236}">
                <a16:creationId xmlns:a16="http://schemas.microsoft.com/office/drawing/2014/main" id="{6338EB85-F79D-1864-1B21-72E82C9E285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04703" y="2445925"/>
            <a:ext cx="3327400" cy="3735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ectangle 3">
            <a:extLst>
              <a:ext uri="{FF2B5EF4-FFF2-40B4-BE49-F238E27FC236}">
                <a16:creationId xmlns:a16="http://schemas.microsoft.com/office/drawing/2014/main" id="{6EF983F5-A053-5A27-ED13-F3A35DF062CC}"/>
              </a:ext>
            </a:extLst>
          </p:cNvPr>
          <p:cNvSpPr txBox="1">
            <a:spLocks noChangeArrowheads="1"/>
          </p:cNvSpPr>
          <p:nvPr/>
        </p:nvSpPr>
        <p:spPr>
          <a:xfrm>
            <a:off x="1231594" y="1860213"/>
            <a:ext cx="7772400" cy="496887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altLang="en-US" dirty="0"/>
              <a:t>POISSON.DIST(x, mean, cumulative)</a:t>
            </a:r>
          </a:p>
          <a:p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33590987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3642"/>
    </mc:Choice>
    <mc:Fallback xmlns="">
      <p:transition spd="slow" advTm="403642"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F9820585-D432-0274-523F-A989D2FB95EC}"/>
              </a:ext>
            </a:extLst>
          </p:cNvPr>
          <p:cNvSpPr/>
          <p:nvPr/>
        </p:nvSpPr>
        <p:spPr>
          <a:xfrm>
            <a:off x="731520" y="1578163"/>
            <a:ext cx="10673766" cy="484757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9658625-1FC2-C459-9A4A-433A3BA55797}"/>
              </a:ext>
            </a:extLst>
          </p:cNvPr>
          <p:cNvSpPr txBox="1"/>
          <p:nvPr/>
        </p:nvSpPr>
        <p:spPr>
          <a:xfrm>
            <a:off x="936457" y="1702382"/>
            <a:ext cx="9959092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/>
            <a:r>
              <a:rPr lang="en-US" altLang="en-US" sz="2400" dirty="0">
                <a:solidFill>
                  <a:schemeClr val="folHlink"/>
                </a:solidFill>
              </a:rPr>
              <a:t>Probability density function</a:t>
            </a:r>
            <a:r>
              <a:rPr lang="en-US" altLang="en-US" sz="2400" dirty="0"/>
              <a:t>,</a:t>
            </a:r>
            <a:r>
              <a:rPr lang="en-US" altLang="en-US" sz="2400" dirty="0">
                <a:solidFill>
                  <a:schemeClr val="folHlink"/>
                </a:solidFill>
              </a:rPr>
              <a:t> </a:t>
            </a:r>
            <a:r>
              <a:rPr lang="en-US" altLang="en-US" sz="2400" i="1" dirty="0">
                <a:solidFill>
                  <a:schemeClr val="folHlink"/>
                </a:solidFill>
              </a:rPr>
              <a:t>f(x)</a:t>
            </a:r>
            <a:r>
              <a:rPr lang="en-US" altLang="en-US" sz="2400" dirty="0"/>
              <a:t>, a continuous function that describes the probability of outcomes for a continuous random variable </a:t>
            </a:r>
            <a:r>
              <a:rPr lang="en-US" altLang="en-US" sz="2400" i="1" dirty="0"/>
              <a:t>X</a:t>
            </a:r>
            <a:r>
              <a:rPr lang="en-US" altLang="en-US" sz="2400" dirty="0"/>
              <a:t>.  A histogram of sample data approximates the shape of the underlying density function.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FB09DCF-48B5-0A38-1B45-B35690222B9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10429" y="90994"/>
            <a:ext cx="2305141" cy="1076343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99A3A792-84AE-3512-9404-78788090C9CF}"/>
              </a:ext>
            </a:extLst>
          </p:cNvPr>
          <p:cNvSpPr/>
          <p:nvPr/>
        </p:nvSpPr>
        <p:spPr>
          <a:xfrm>
            <a:off x="592566" y="676687"/>
            <a:ext cx="9050457" cy="12253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17C0BC47-179B-1883-6043-0E59715330C3}"/>
              </a:ext>
            </a:extLst>
          </p:cNvPr>
          <p:cNvSpPr txBox="1">
            <a:spLocks noChangeArrowheads="1"/>
          </p:cNvSpPr>
          <p:nvPr/>
        </p:nvSpPr>
        <p:spPr>
          <a:xfrm>
            <a:off x="1088857" y="899815"/>
            <a:ext cx="7485750" cy="678348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en-US" sz="2800" b="1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Continuous Probability Distributions </a:t>
            </a:r>
          </a:p>
        </p:txBody>
      </p:sp>
      <p:pic>
        <p:nvPicPr>
          <p:cNvPr id="4" name="Picture 1">
            <a:extLst>
              <a:ext uri="{FF2B5EF4-FFF2-40B4-BE49-F238E27FC236}">
                <a16:creationId xmlns:a16="http://schemas.microsoft.com/office/drawing/2014/main" id="{612B3A11-D4CD-869B-E00A-F9381D4B3E7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47160" y="3581059"/>
            <a:ext cx="3152775" cy="1828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827627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3642"/>
    </mc:Choice>
    <mc:Fallback xmlns="">
      <p:transition spd="slow" advTm="403642"/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F9820585-D432-0274-523F-A989D2FB95EC}"/>
              </a:ext>
            </a:extLst>
          </p:cNvPr>
          <p:cNvSpPr/>
          <p:nvPr/>
        </p:nvSpPr>
        <p:spPr>
          <a:xfrm>
            <a:off x="731520" y="1578163"/>
            <a:ext cx="10673766" cy="484757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FB09DCF-48B5-0A38-1B45-B35690222B9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10429" y="90994"/>
            <a:ext cx="2305141" cy="1076343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99A3A792-84AE-3512-9404-78788090C9CF}"/>
              </a:ext>
            </a:extLst>
          </p:cNvPr>
          <p:cNvSpPr/>
          <p:nvPr/>
        </p:nvSpPr>
        <p:spPr>
          <a:xfrm>
            <a:off x="592566" y="676687"/>
            <a:ext cx="9050457" cy="12253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17C0BC47-179B-1883-6043-0E59715330C3}"/>
              </a:ext>
            </a:extLst>
          </p:cNvPr>
          <p:cNvSpPr txBox="1">
            <a:spLocks noChangeArrowheads="1"/>
          </p:cNvSpPr>
          <p:nvPr/>
        </p:nvSpPr>
        <p:spPr>
          <a:xfrm>
            <a:off x="1088856" y="899815"/>
            <a:ext cx="10926713" cy="678348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en-US" sz="2800" b="1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Refining Subjective Probabilities Toward a Continuous Distribution</a:t>
            </a:r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69743BA9-6E66-6614-E6AC-EF176C340F6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90429" y="1845685"/>
            <a:ext cx="7620000" cy="4167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975520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3642"/>
    </mc:Choice>
    <mc:Fallback xmlns="">
      <p:transition spd="slow" advTm="403642"/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180431" y="1174668"/>
            <a:ext cx="12023387" cy="53091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200" dirty="0">
                <a:latin typeface="Arial" panose="020B0604020202020204" pitchFamily="34" charset="0"/>
              </a:rPr>
              <a:t>Probability Basics: Understanding the likelihood of events occurring, ranging from 0 to 1.</a:t>
            </a:r>
          </a:p>
          <a:p>
            <a:pPr marL="342900" indent="-34290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200" dirty="0">
                <a:latin typeface="Arial" panose="020B0604020202020204" pitchFamily="34" charset="0"/>
              </a:rPr>
              <a:t>Probability Distributions: Describes the possible values of a random variable and their probabilities.</a:t>
            </a:r>
          </a:p>
          <a:p>
            <a:pPr marL="342900" indent="-34290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200" dirty="0">
                <a:latin typeface="Arial" panose="020B0604020202020204" pitchFamily="34" charset="0"/>
              </a:rPr>
              <a:t>Discrete vs Continuous: Discrete variables have countable outcomes, while continuous variables have outcomes over intervals.</a:t>
            </a:r>
          </a:p>
          <a:p>
            <a:pPr marL="342900" indent="-34290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200" dirty="0">
                <a:latin typeface="Arial" panose="020B0604020202020204" pitchFamily="34" charset="0"/>
              </a:rPr>
              <a:t>Normal Distribution: A key distribution in finance, characterized by the bell curve.</a:t>
            </a:r>
          </a:p>
          <a:p>
            <a:pPr marL="800100" lvl="1" indent="-3429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200" dirty="0">
                <a:latin typeface="Arial" panose="020B0604020202020204" pitchFamily="34" charset="0"/>
              </a:rPr>
              <a:t>Applications in Finance:</a:t>
            </a:r>
          </a:p>
          <a:p>
            <a:pPr marL="800100" lvl="1" indent="-34290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200" dirty="0">
                <a:latin typeface="Arial" panose="020B0604020202020204" pitchFamily="34" charset="0"/>
              </a:rPr>
              <a:t>   - Risk Analysis: Estimating investment risks.</a:t>
            </a:r>
          </a:p>
          <a:p>
            <a:pPr marL="800100" lvl="1" indent="-34290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200" dirty="0">
                <a:latin typeface="Arial" panose="020B0604020202020204" pitchFamily="34" charset="0"/>
              </a:rPr>
              <a:t>   - Market Predictions: Forecasting stock market movements.</a:t>
            </a:r>
          </a:p>
          <a:p>
            <a:pPr marL="342900" indent="-34290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200" dirty="0">
                <a:latin typeface="Arial" panose="020B0604020202020204" pitchFamily="34" charset="0"/>
              </a:rPr>
              <a:t>Expected Value and Variance: Measures of the central tendency and spread of a probability distribution.</a:t>
            </a:r>
          </a:p>
          <a:p>
            <a:pPr marL="342900" indent="-34290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200" dirty="0">
                <a:latin typeface="Arial" panose="020B0604020202020204" pitchFamily="34" charset="0"/>
              </a:rPr>
              <a:t>Conditional Probability: The probability of an event given that another event has occurred.</a:t>
            </a:r>
          </a:p>
        </p:txBody>
      </p:sp>
      <p:sp>
        <p:nvSpPr>
          <p:cNvPr id="29" name="Rectangle 28"/>
          <p:cNvSpPr/>
          <p:nvPr/>
        </p:nvSpPr>
        <p:spPr>
          <a:xfrm>
            <a:off x="2626179" y="90423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9283700" y="704175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8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4AA5C69-2270-9D20-9100-D3929D0A22C2}"/>
              </a:ext>
            </a:extLst>
          </p:cNvPr>
          <p:cNvSpPr txBox="1"/>
          <p:nvPr/>
        </p:nvSpPr>
        <p:spPr>
          <a:xfrm>
            <a:off x="2626179" y="77147"/>
            <a:ext cx="7544225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4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Conclusion:</a:t>
            </a:r>
          </a:p>
        </p:txBody>
      </p:sp>
    </p:spTree>
  </p:cSld>
  <p:clrMapOvr>
    <a:masterClrMapping/>
  </p:clrMapOvr>
  <p:transition spd="slow">
    <p:comb/>
  </p:transition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525293" y="2546268"/>
            <a:ext cx="10019489" cy="29238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>
                <a:latin typeface="Arial" panose="020B0604020202020204" pitchFamily="34" charset="0"/>
              </a:rPr>
              <a:t>Q1: What is the difference between discrete and continuous random variables?**</a:t>
            </a:r>
          </a:p>
          <a:p>
            <a:pPr marL="342900" indent="-34290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2400" dirty="0">
              <a:latin typeface="Arial" panose="020B0604020202020204" pitchFamily="34" charset="0"/>
            </a:endParaRPr>
          </a:p>
          <a:p>
            <a:pPr marL="342900" indent="-34290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>
                <a:latin typeface="Arial" panose="020B0604020202020204" pitchFamily="34" charset="0"/>
              </a:rPr>
              <a:t>Q2: How is the expected value of a random variable calculated?**</a:t>
            </a:r>
          </a:p>
          <a:p>
            <a:pPr marL="342900" indent="-34290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2400" dirty="0">
              <a:latin typeface="Arial" panose="020B0604020202020204" pitchFamily="34" charset="0"/>
            </a:endParaRPr>
          </a:p>
          <a:p>
            <a:pPr marL="342900" indent="-34290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>
                <a:latin typeface="Arial" panose="020B0604020202020204" pitchFamily="34" charset="0"/>
              </a:rPr>
              <a:t>Q3: What is the significance of the normal distribution in finance?**</a:t>
            </a:r>
          </a:p>
        </p:txBody>
      </p:sp>
      <p:sp>
        <p:nvSpPr>
          <p:cNvPr id="29" name="Rectangle 28"/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9283700" y="27940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8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4AA5C69-2270-9D20-9100-D3929D0A22C2}"/>
              </a:ext>
            </a:extLst>
          </p:cNvPr>
          <p:cNvSpPr txBox="1"/>
          <p:nvPr/>
        </p:nvSpPr>
        <p:spPr>
          <a:xfrm>
            <a:off x="670920" y="1033912"/>
            <a:ext cx="7544225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4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Review Questions:</a:t>
            </a:r>
          </a:p>
        </p:txBody>
      </p:sp>
    </p:spTree>
    <p:extLst>
      <p:ext uri="{BB962C8B-B14F-4D97-AF65-F5344CB8AC3E}">
        <p14:creationId xmlns:p14="http://schemas.microsoft.com/office/powerpoint/2010/main" val="2448472037"/>
      </p:ext>
    </p:extLst>
  </p:cSld>
  <p:clrMapOvr>
    <a:masterClrMapping/>
  </p:clrMapOvr>
  <p:transition spd="slow">
    <p:comb/>
  </p:transition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4" ma:contentTypeDescription="Create a new document." ma:contentTypeScope="" ma:versionID="ef603236bb6c58e1c3dfba115eedc72b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1b8f948c9cf30a50c8a743aa7ae783dd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2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5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32ef5781-8f8c-4057-974c-55245c1549f7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F822EA24-8363-499A-BE52-96F6B8EB8650}"/>
</file>

<file path=customXml/itemProps2.xml><?xml version="1.0" encoding="utf-8"?>
<ds:datastoreItem xmlns:ds="http://schemas.openxmlformats.org/officeDocument/2006/customXml" ds:itemID="{0375CDF4-1E0B-47EA-A4A4-5CD4480E8F6B}"/>
</file>

<file path=customXml/itemProps3.xml><?xml version="1.0" encoding="utf-8"?>
<ds:datastoreItem xmlns:ds="http://schemas.openxmlformats.org/officeDocument/2006/customXml" ds:itemID="{CBD910A4-A958-43C7-8B44-758C615C6408}"/>
</file>

<file path=docProps/app.xml><?xml version="1.0" encoding="utf-8"?>
<Properties xmlns="http://schemas.openxmlformats.org/officeDocument/2006/extended-properties" xmlns:vt="http://schemas.openxmlformats.org/officeDocument/2006/docPropsVTypes">
  <TotalTime>2362</TotalTime>
  <Words>2392</Words>
  <Application>Microsoft Office PowerPoint</Application>
  <PresentationFormat>Widescreen</PresentationFormat>
  <Paragraphs>271</Paragraphs>
  <Slides>44</Slides>
  <Notes>43</Notes>
  <HiddenSlides>0</HiddenSlides>
  <MMClips>0</MMClips>
  <ScaleCrop>false</ScaleCrop>
  <HeadingPairs>
    <vt:vector size="8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44</vt:i4>
      </vt:variant>
    </vt:vector>
  </HeadingPairs>
  <TitlesOfParts>
    <vt:vector size="54" baseType="lpstr">
      <vt:lpstr>ＭＳ Ｐゴシック</vt:lpstr>
      <vt:lpstr>Arial</vt:lpstr>
      <vt:lpstr>Calibri</vt:lpstr>
      <vt:lpstr>Calibri Light</vt:lpstr>
      <vt:lpstr>Roboto Light</vt:lpstr>
      <vt:lpstr>Symbol</vt:lpstr>
      <vt:lpstr>Times New Roman</vt:lpstr>
      <vt:lpstr>Wingdings</vt:lpstr>
      <vt:lpstr>Office Theme</vt:lpstr>
      <vt:lpstr>Equation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Muhammed Saleem</cp:lastModifiedBy>
  <cp:revision>32</cp:revision>
  <dcterms:created xsi:type="dcterms:W3CDTF">2023-04-29T09:08:00Z</dcterms:created>
  <dcterms:modified xsi:type="dcterms:W3CDTF">2024-06-30T19:06:23Z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1033-12.2.0.13306</vt:lpwstr>
  </property>
  <property fmtid="{D5CDD505-2E9C-101B-9397-08002B2CF9AE}" pid="4" name="ContentTypeId">
    <vt:lpwstr>0x0101006A254F5D6A14094B8840E79896A2F150</vt:lpwstr>
  </property>
</Properties>
</file>