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4"/>
  </p:sldMasterIdLst>
  <p:notesMasterIdLst>
    <p:notesMasterId r:id="rId21"/>
  </p:notesMasterIdLst>
  <p:sldIdLst>
    <p:sldId id="260" r:id="rId5"/>
    <p:sldId id="275" r:id="rId6"/>
    <p:sldId id="277" r:id="rId7"/>
    <p:sldId id="357" r:id="rId8"/>
    <p:sldId id="278" r:id="rId9"/>
    <p:sldId id="279" r:id="rId10"/>
    <p:sldId id="281" r:id="rId11"/>
    <p:sldId id="282" r:id="rId12"/>
    <p:sldId id="287" r:id="rId13"/>
    <p:sldId id="283" r:id="rId14"/>
    <p:sldId id="286" r:id="rId15"/>
    <p:sldId id="315" r:id="rId16"/>
    <p:sldId id="288" r:id="rId17"/>
    <p:sldId id="356" r:id="rId18"/>
    <p:sldId id="355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260"/>
            <p14:sldId id="275"/>
            <p14:sldId id="277"/>
            <p14:sldId id="357"/>
            <p14:sldId id="278"/>
            <p14:sldId id="279"/>
            <p14:sldId id="281"/>
            <p14:sldId id="282"/>
            <p14:sldId id="287"/>
            <p14:sldId id="283"/>
            <p14:sldId id="286"/>
            <p14:sldId id="315"/>
            <p14:sldId id="288"/>
            <p14:sldId id="356"/>
            <p14:sldId id="3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669BBC"/>
    <a:srgbClr val="2D3956"/>
    <a:srgbClr val="8E5A6D"/>
    <a:srgbClr val="FAC748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5680" autoAdjust="0"/>
  </p:normalViewPr>
  <p:slideViewPr>
    <p:cSldViewPr snapToGrid="0">
      <p:cViewPr>
        <p:scale>
          <a:sx n="77" d="100"/>
          <a:sy n="77" d="100"/>
        </p:scale>
        <p:origin x="-438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2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850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492650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99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455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39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83705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292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7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433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388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17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3528253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2934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88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7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4454270" y="2430469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Quality Management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354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Ehab Mahmoud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26"/>
    </mc:Choice>
    <mc:Fallback xmlns="">
      <p:transition spd="slow" advTm="112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486" y="469859"/>
            <a:ext cx="9201842" cy="655264"/>
          </a:xfrm>
        </p:spPr>
        <p:txBody>
          <a:bodyPr/>
          <a:lstStyle/>
          <a:p>
            <a:r>
              <a:rPr lang="en-US" dirty="0"/>
              <a:t>Session Outline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0 - Overview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  <a:p>
            <a:pPr algn="ctr"/>
            <a:r>
              <a:rPr lang="en-US" dirty="0"/>
              <a:t>PMG 354 - Project Quality Management</a:t>
            </a:r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6B51A59-A9EA-2CC0-B0D0-BF3EF1E27B4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52806" y="1332613"/>
            <a:ext cx="14873287" cy="4864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Academic Agenda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Quizzes &amp; Exams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Final Exam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Obligations and Grading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Course Description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Online Lecture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Course Objectives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Learning Outcomes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Course Topics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Areas of Discussion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Reference</a:t>
            </a:r>
          </a:p>
        </p:txBody>
      </p:sp>
    </p:spTree>
    <p:extLst>
      <p:ext uri="{BB962C8B-B14F-4D97-AF65-F5344CB8AC3E}">
        <p14:creationId xmlns:p14="http://schemas.microsoft.com/office/powerpoint/2010/main" val="179720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472"/>
    </mc:Choice>
    <mc:Fallback xmlns="">
      <p:transition spd="slow" advTm="11547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2DEB3A-961D-8C11-29D5-866CF0B35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Academic Agenda</a:t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87299CA-33AE-D642-0A9B-20751074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AE0A057-A9E6-FDD0-6511-8B67BD7E8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A2D9C6B-8B50-959A-7F7A-D697BF808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7614533B-51E2-AB83-EDC5-6327E73A0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2198D87-9A3E-BA40-EA67-17438E491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2491" y="1507435"/>
            <a:ext cx="7955279" cy="474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71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237"/>
    </mc:Choice>
    <mc:Fallback xmlns="">
      <p:transition spd="slow" advTm="11323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2DEB3A-961D-8C11-29D5-866CF0B35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Academic Agenda</a:t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87299CA-33AE-D642-0A9B-20751074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AE0A057-A9E6-FDD0-6511-8B67BD7E8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A2D9C6B-8B50-959A-7F7A-D697BF808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7614533B-51E2-AB83-EDC5-6327E73A0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8E5822F5-9ED6-40BE-E6FE-A51FE3B83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1575548"/>
            <a:ext cx="7510670" cy="4780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0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336"/>
    </mc:Choice>
    <mc:Fallback xmlns="">
      <p:transition spd="slow" advTm="5333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8FB67-061B-7885-BB77-7FF098972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Quizzes &amp; Exams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xmlns="" id="{F41092E7-9E17-10C9-A10C-D3F35E1C7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2706" y="2106202"/>
            <a:ext cx="8626588" cy="320366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6DF3F49-8D75-F174-885D-E9D2E59FD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8B39D98-6BC1-9B64-0BA4-FBC11979D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C478507-BD98-9B58-7750-2B4331BA6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413313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830"/>
    </mc:Choice>
    <mc:Fallback xmlns="">
      <p:transition spd="slow" advTm="19283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E07ABD-1C37-B7CB-AAC0-A67A3FA58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Exam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08861C4-3058-C3F2-78BD-214B448E9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E464797-54A1-FC52-A858-1329E2463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8BF8181-1A90-8089-E5B8-14821BC5D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xmlns="" id="{88742810-D71B-FE2F-78B5-8C8AE7464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2899" y="2208944"/>
            <a:ext cx="9770723" cy="3171093"/>
          </a:xfrm>
        </p:spPr>
      </p:pic>
    </p:spTree>
    <p:extLst>
      <p:ext uri="{BB962C8B-B14F-4D97-AF65-F5344CB8AC3E}">
        <p14:creationId xmlns:p14="http://schemas.microsoft.com/office/powerpoint/2010/main" val="185135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92"/>
    </mc:Choice>
    <mc:Fallback xmlns="">
      <p:transition spd="slow" advTm="4249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CDF671-E11A-B594-5B75-86780FED5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Course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06B6E49-E772-C98A-1773-ED4F76A66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90644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Credit Hours: 3 Credit Hours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The materials and reference for this course will be:</a:t>
            </a:r>
          </a:p>
          <a:p>
            <a:pPr algn="l"/>
            <a:r>
              <a:rPr lang="en-US" sz="2400" dirty="0"/>
              <a:t> Textbook, Project Quality Management, Second Edition: Why, What and How by Kenneth Rose</a:t>
            </a:r>
            <a:r>
              <a:rPr lang="x-none" sz="2400" dirty="0"/>
              <a:t> </a:t>
            </a:r>
            <a:endParaRPr lang="en-US" sz="2400" dirty="0"/>
          </a:p>
          <a:p>
            <a:pPr algn="l"/>
            <a:r>
              <a:rPr lang="en-US" sz="2400" dirty="0"/>
              <a:t>Lecture notes and slides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DE94A2B-C9F9-5EF2-D55E-16990EF6C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45AB21-3B86-298B-0B13-9C2CAFD41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73CEE32-C11C-BB64-B17D-5ED452F09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129" y="6473724"/>
            <a:ext cx="3908183" cy="365125"/>
          </a:xfrm>
        </p:spPr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  <p:pic>
        <p:nvPicPr>
          <p:cNvPr id="1026" name="Picture 2" descr="The Key Elements of Project Quality Management - Concept Projects Group">
            <a:extLst>
              <a:ext uri="{FF2B5EF4-FFF2-40B4-BE49-F238E27FC236}">
                <a16:creationId xmlns:a16="http://schemas.microsoft.com/office/drawing/2014/main" xmlns="" id="{8EBDEA69-EFF8-59B1-A932-1324625C6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782" y="2323429"/>
            <a:ext cx="4083092" cy="2723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8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999"/>
    </mc:Choice>
    <mc:Fallback xmlns="">
      <p:transition spd="slow" advTm="5299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2BF671-24B0-E0BD-D9BF-8986FB0D9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Online Lecture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6A35E3-5533-8872-7CE5-2C86748A97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Answer your questions/inquiries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Solve different issues/problems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Discuss your opinions with the instructor/classmates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Trigger activities related to previous session topics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FC51DBE-5B47-8181-6BD4-4C824C74F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DBF027C-DF62-4A94-CE5E-5920FB1C1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482D925-6F01-84FD-F8B0-0114941D7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400818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125"/>
    </mc:Choice>
    <mc:Fallback xmlns="">
      <p:transition spd="slow" advTm="9912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93469B-2C16-95E4-0643-ADA56F02D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Introducing the foundations and concepts of quality in general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Introducing the main tools for quality assurance and quality control of the project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Identifying the main milestones of the project from start to end</a:t>
            </a:r>
            <a:endParaRPr lang="ar-SA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Identifying the project charter.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Identifying the main elements of Quality Management plan to make sure the project will deliver the intended outcome.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2A5E1A2-AB1F-8AC6-6475-6AA725F44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E6BCAFA-8178-6A31-33A7-971BF47E2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E4C2A61-8062-3B3B-2D4E-29D72F3A6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671"/>
    </mc:Choice>
    <mc:Fallback xmlns="">
      <p:transition spd="slow" advTm="34067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A86C5D9-B4EA-BF67-5996-A5194C6F2C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 rtl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dirty="0"/>
              <a:t> At the end of this subject, each student will be able to:</a:t>
            </a:r>
            <a:endParaRPr lang="x-none" sz="2400" dirty="0"/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2400" dirty="0"/>
              <a:t>Evaluate the core quality processes and explain the role of each process in planning and managing projects.</a:t>
            </a:r>
            <a:endParaRPr lang="x-none" sz="2400" dirty="0"/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2400" dirty="0"/>
              <a:t>Given a project scenario with a well‐defined goal and scope, construct a comprehensive quality plan that addresses the stakeholders’ needs.</a:t>
            </a:r>
            <a:endParaRPr lang="x-none" sz="2400" dirty="0"/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2400" dirty="0"/>
              <a:t>Apply appropriate quality‐control tools and techniques to a given scenario where improvement is warranted as a result of the project’s quality‐control data.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BC2F59C-10F1-530D-C0F1-213363081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DCF4D41-40E0-7C5A-CE45-E5E2C878B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AD32CC4-2F92-B110-8484-840002EA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3680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948"/>
    </mc:Choice>
    <mc:Fallback xmlns="">
      <p:transition spd="slow" advTm="21394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B40D89-E8C3-E21B-3355-C6E725E0E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A774CF2-3493-9474-0293-CFB83D25A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Quality fundamentals and concepts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Quality auditing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Ishikawa basic seven tools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Statistical quality control – part 1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Statistical quality control – part 2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E8329F0-94FA-56F0-FB51-563281D15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06F2F3D-CDD0-7478-D6C3-E3E2176CA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F5D0506-A0B5-73EF-BAF8-830E9448B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224"/>
    </mc:Choice>
    <mc:Fallback xmlns="">
      <p:transition spd="slow" advTm="20122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B81F32-33D2-4EE1-F54F-ED998B3BA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F7E0BD5-74E6-B59B-D5BD-BF145353F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Project philosophy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Initiating the project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Developing the project schedule – part 1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Developing the project schedule – part 2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Developing a quality management plan 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A7305B3-A842-CF36-0D7A-F51F02D77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B81A08F-8405-417A-B9B4-89C21EC35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270636B-5927-9D74-D7E9-991F8F295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52186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389"/>
    </mc:Choice>
    <mc:Fallback xmlns="">
      <p:transition spd="slow" advTm="25238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Areas of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3B4314B-FA0B-AA88-8627-5F6256F88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What does Quality mean?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Characteristics of quality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difference between quality assurance and quality 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main stages of Audit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What are the common quality control used?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What are the main stages of the project?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How can we create a comprehensive project charter?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488A9EA-6F02-F6F0-62A0-48EF8480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4E509CF-56A2-EEB9-3566-C69C00F12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643953B-2365-35C2-1DA6-CBBDAB1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5838"/>
    </mc:Choice>
    <mc:Fallback xmlns="">
      <p:transition spd="slow" advTm="101583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Areas of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3B4314B-FA0B-AA88-8627-5F6256F88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What are the responsibilities of project manager?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How can we create the quality management plan to make sure that the project delivers the intended outcome?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Open discussion on what are the main barrier that the project team may face during the execution of project and how can be overcome.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488A9EA-6F02-F6F0-62A0-48EF8480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4E509CF-56A2-EEB9-3566-C69C00F12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643953B-2365-35C2-1DA6-CBBDAB1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405518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087"/>
    </mc:Choice>
    <mc:Fallback xmlns="">
      <p:transition spd="slow" advTm="23708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  <p:pic>
        <p:nvPicPr>
          <p:cNvPr id="1026" name="Picture 2" descr="Project Quality Management, Second Edition: Why, What and How">
            <a:extLst>
              <a:ext uri="{FF2B5EF4-FFF2-40B4-BE49-F238E27FC236}">
                <a16:creationId xmlns:a16="http://schemas.microsoft.com/office/drawing/2014/main" xmlns="" id="{A8E0EDEA-1284-4462-192F-15919E2D6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286" y="1362125"/>
            <a:ext cx="4479424" cy="491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107"/>
    </mc:Choice>
    <mc:Fallback xmlns="">
      <p:transition spd="slow" advTm="14610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164C18D-5D52-442A-B87D-1F018B9A243B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F3FBBA79-3652-471D-8CA8-479507F162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AACAE84-8CA2-4FCE-B7F6-947BEEDF62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1652</TotalTime>
  <Words>571</Words>
  <Application>Microsoft Office PowerPoint</Application>
  <PresentationFormat>Custom</PresentationFormat>
  <Paragraphs>115</Paragraphs>
  <Slides>16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Session Outline</vt:lpstr>
      <vt:lpstr>Academic Agenda </vt:lpstr>
      <vt:lpstr>Academic Agenda </vt:lpstr>
      <vt:lpstr>Quizzes &amp; Exams</vt:lpstr>
      <vt:lpstr>Final Exam</vt:lpstr>
      <vt:lpstr>Course Description</vt:lpstr>
      <vt:lpstr>Online Lecture</vt:lpstr>
      <vt:lpstr>Course Objectives</vt:lpstr>
      <vt:lpstr>Learning Outcomes</vt:lpstr>
      <vt:lpstr>Course Topics</vt:lpstr>
      <vt:lpstr>Course Topics</vt:lpstr>
      <vt:lpstr>Areas of Discussion</vt:lpstr>
      <vt:lpstr>Areas of Discussion</vt:lpstr>
      <vt:lpstr>Reference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27</cp:revision>
  <dcterms:created xsi:type="dcterms:W3CDTF">2023-04-29T09:08:23Z</dcterms:created>
  <dcterms:modified xsi:type="dcterms:W3CDTF">2024-05-30T16:44:38Z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