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480" r:id="rId2"/>
    <p:sldId id="701" r:id="rId3"/>
    <p:sldId id="717" r:id="rId4"/>
    <p:sldId id="718" r:id="rId5"/>
    <p:sldId id="719" r:id="rId6"/>
    <p:sldId id="702" r:id="rId7"/>
    <p:sldId id="703" r:id="rId8"/>
    <p:sldId id="704" r:id="rId9"/>
    <p:sldId id="705" r:id="rId10"/>
    <p:sldId id="706" r:id="rId11"/>
    <p:sldId id="707" r:id="rId12"/>
    <p:sldId id="708" r:id="rId13"/>
    <p:sldId id="713" r:id="rId14"/>
    <p:sldId id="714" r:id="rId15"/>
    <p:sldId id="687" r:id="rId16"/>
    <p:sldId id="686" r:id="rId17"/>
    <p:sldId id="688" r:id="rId18"/>
    <p:sldId id="689" r:id="rId19"/>
    <p:sldId id="690" r:id="rId20"/>
    <p:sldId id="691" r:id="rId21"/>
    <p:sldId id="692" r:id="rId22"/>
    <p:sldId id="693" r:id="rId23"/>
    <p:sldId id="694" r:id="rId24"/>
    <p:sldId id="695" r:id="rId25"/>
    <p:sldId id="696" r:id="rId26"/>
    <p:sldId id="697" r:id="rId27"/>
    <p:sldId id="715" r:id="rId28"/>
    <p:sldId id="716" r:id="rId29"/>
    <p:sldId id="711" r:id="rId30"/>
    <p:sldId id="710" r:id="rId31"/>
    <p:sldId id="349"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701"/>
            <p14:sldId id="717"/>
            <p14:sldId id="718"/>
            <p14:sldId id="719"/>
            <p14:sldId id="702"/>
            <p14:sldId id="703"/>
            <p14:sldId id="704"/>
            <p14:sldId id="705"/>
            <p14:sldId id="706"/>
            <p14:sldId id="707"/>
            <p14:sldId id="708"/>
            <p14:sldId id="713"/>
            <p14:sldId id="714"/>
            <p14:sldId id="687"/>
            <p14:sldId id="686"/>
            <p14:sldId id="688"/>
            <p14:sldId id="689"/>
            <p14:sldId id="690"/>
            <p14:sldId id="691"/>
            <p14:sldId id="692"/>
            <p14:sldId id="693"/>
            <p14:sldId id="694"/>
            <p14:sldId id="695"/>
            <p14:sldId id="696"/>
            <p14:sldId id="697"/>
            <p14:sldId id="715"/>
            <p14:sldId id="716"/>
            <p14:sldId id="711"/>
            <p14:sldId id="710"/>
            <p14:sldId id="349"/>
          </p14:sldIdLst>
        </p14:section>
        <p14:section name="Untitled Section" id="{2F6AD2C2-46A9-4BC4-94FF-3A698A8E8EFB}">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A1F61"/>
    <a:srgbClr val="8E5A6D"/>
    <a:srgbClr val="669BBC"/>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588" autoAdjust="0"/>
    <p:restoredTop sz="93772" autoAdjust="0"/>
  </p:normalViewPr>
  <p:slideViewPr>
    <p:cSldViewPr snapToGrid="0">
      <p:cViewPr>
        <p:scale>
          <a:sx n="60" d="100"/>
          <a:sy n="60" d="100"/>
        </p:scale>
        <p:origin x="-996" y="-22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681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5/15/2023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5/15/2023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5/15/2023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5/15/2023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5/15/2023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5/15/2023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5/15/2023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5/15/2023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5/15/2023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5/15/2023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5/15/2023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5/15/2023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8.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8.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8.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8.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1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jp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jp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8.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1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jp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jp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2.jp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3.jp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5.jpe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6.jpe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jp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jpg"/><Relationship Id="rId2" Type="http://schemas.openxmlformats.org/officeDocument/2006/relationships/notesSlide" Target="../notesSlides/notesSlide23.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8.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3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jpg"/><Relationship Id="rId2" Type="http://schemas.openxmlformats.org/officeDocument/2006/relationships/notesSlide" Target="../notesSlides/notesSlide24.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20.png"/><Relationship Id="rId7" Type="http://schemas.openxmlformats.org/officeDocument/2006/relationships/image" Target="../media/image21.png"/><Relationship Id="rId2" Type="http://schemas.openxmlformats.org/officeDocument/2006/relationships/image" Target="../media/image19.jpeg"/><Relationship Id="rId1" Type="http://schemas.openxmlformats.org/officeDocument/2006/relationships/slideLayout" Target="../slideLayouts/slideLayout15.xml"/><Relationship Id="rId6" Type="http://schemas.openxmlformats.org/officeDocument/2006/relationships/image" Target="../media/image20.svg"/><Relationship Id="rId10" Type="http://schemas.openxmlformats.org/officeDocument/2006/relationships/image" Target="../media/image5.sv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xmlns=""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xmlns=""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5785337" y="3667782"/>
            <a:ext cx="4886463" cy="523220"/>
          </a:xfrm>
          <a:prstGeom prst="rect">
            <a:avLst/>
          </a:prstGeom>
          <a:noFill/>
        </p:spPr>
        <p:txBody>
          <a:bodyPr wrap="square" rtlCol="0">
            <a:spAutoFit/>
          </a:bodyPr>
          <a:lstStyle/>
          <a:p>
            <a:pPr algn="ctr"/>
            <a:r>
              <a:rPr lang="ar-EG" sz="2800" b="1" dirty="0" smtClean="0">
                <a:solidFill>
                  <a:srgbClr val="2D3956"/>
                </a:solidFill>
                <a:effectLst>
                  <a:outerShdw blurRad="38100" dist="38100" dir="2700000" algn="tl">
                    <a:srgbClr val="000000">
                      <a:alpha val="43137"/>
                    </a:srgbClr>
                  </a:outerShdw>
                </a:effectLst>
                <a:latin typeface="Times New Roman" pitchFamily="18" charset="0"/>
                <a:cs typeface="Times New Roman" pitchFamily="18" charset="0"/>
              </a:rPr>
              <a:t>د. معتز نبيل </a:t>
            </a:r>
            <a:endParaRPr lang="en-US" sz="2800" b="1" dirty="0">
              <a:solidFill>
                <a:srgbClr val="2D3956"/>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4" name="Rectangle 43">
            <a:extLst>
              <a:ext uri="{FF2B5EF4-FFF2-40B4-BE49-F238E27FC236}">
                <a16:creationId xmlns:a16="http://schemas.microsoft.com/office/drawing/2014/main" xmlns=""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6550866" y="2424037"/>
            <a:ext cx="3355406" cy="769441"/>
          </a:xfrm>
          <a:prstGeom prst="rect">
            <a:avLst/>
          </a:prstGeom>
          <a:noFill/>
        </p:spPr>
        <p:txBody>
          <a:bodyPr wrap="none" rtlCol="0">
            <a:spAutoFit/>
          </a:bodyPr>
          <a:lstStyle/>
          <a:p>
            <a:pPr algn="ctr"/>
            <a:r>
              <a:rPr lang="ar-EG" sz="4400" b="1" dirty="0" smtClean="0">
                <a:solidFill>
                  <a:srgbClr val="8E5A6D"/>
                </a:solidFill>
                <a:latin typeface="Times New Roman" pitchFamily="18" charset="0"/>
                <a:cs typeface="Times New Roman" pitchFamily="18" charset="0"/>
              </a:rPr>
              <a:t>الاتصال التسويقى</a:t>
            </a:r>
            <a:endParaRPr lang="en-US" sz="4400" b="1" dirty="0">
              <a:solidFill>
                <a:srgbClr val="8E5A6D"/>
              </a:solidFill>
              <a:latin typeface="Times New Roman" pitchFamily="18" charset="0"/>
              <a:cs typeface="Times New Roman" pitchFamily="18" charset="0"/>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2D3956"/>
                </a:solidFill>
                <a:latin typeface="Times New Roman" pitchFamily="18" charset="0"/>
                <a:cs typeface="Times New Roman" pitchFamily="18" charset="0"/>
              </a:rPr>
              <a:t>Intro Lecture</a:t>
            </a:r>
            <a:endParaRPr lang="en-US" sz="2800" b="1" dirty="0">
              <a:solidFill>
                <a:srgbClr val="2D3956"/>
              </a:solidFill>
              <a:latin typeface="Times New Roman" pitchFamily="18" charset="0"/>
              <a:cs typeface="Times New Roman" pitchFamily="18" charset="0"/>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xmlns=""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xmlns=""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7615036" y="3041685"/>
            <a:ext cx="1227066" cy="400110"/>
          </a:xfrm>
          <a:prstGeom prst="rect">
            <a:avLst/>
          </a:prstGeom>
          <a:noFill/>
        </p:spPr>
        <p:txBody>
          <a:bodyPr wrap="none" rtlCol="0">
            <a:spAutoFit/>
          </a:bodyPr>
          <a:lstStyle/>
          <a:p>
            <a:pPr algn="ctr"/>
            <a:r>
              <a:rPr lang="en-US" sz="2000" b="1" dirty="0" smtClean="0">
                <a:solidFill>
                  <a:srgbClr val="2D3956"/>
                </a:solidFill>
                <a:latin typeface="Times New Roman" pitchFamily="18" charset="0"/>
                <a:cs typeface="Times New Roman" pitchFamily="18" charset="0"/>
              </a:rPr>
              <a:t>MKT 112</a:t>
            </a:r>
            <a:endParaRPr lang="en-US" sz="2000" b="1" dirty="0">
              <a:solidFill>
                <a:srgbClr val="2D3956"/>
              </a:solidFill>
              <a:latin typeface="Times New Roman" pitchFamily="18" charset="0"/>
              <a:cs typeface="Times New Roman" pitchFamily="18" charset="0"/>
            </a:endParaRPr>
          </a:p>
        </p:txBody>
      </p:sp>
      <p:pic>
        <p:nvPicPr>
          <p:cNvPr id="47" name="Graphic 46">
            <a:extLst>
              <a:ext uri="{FF2B5EF4-FFF2-40B4-BE49-F238E27FC236}">
                <a16:creationId xmlns:a16="http://schemas.microsoft.com/office/drawing/2014/main" xmlns="" id="{D4AF3B79-7C62-249A-6AAB-EA6585FAC59E}"/>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61167"/>
    </mc:Choice>
    <mc:Fallback xmlns="">
      <p:transition spd="slow" advTm="6116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latin typeface="Simplified Arabic" pitchFamily="18" charset="-78"/>
                <a:cs typeface="Simplified Arabic" pitchFamily="18" charset="-78"/>
              </a:rPr>
              <a:t>محتويات المحاضرة</a:t>
            </a:r>
            <a:endParaRPr lang="ar-EG"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013117"/>
            <a:ext cx="8417320" cy="4039567"/>
          </a:xfrm>
          <a:prstGeom prst="rect">
            <a:avLst/>
          </a:prstGeom>
          <a:noFill/>
        </p:spPr>
        <p:txBody>
          <a:bodyPr wrap="square" rtlCol="0">
            <a:spAutoFit/>
          </a:bodyPr>
          <a:lstStyle/>
          <a:p>
            <a:pPr marL="457200" indent="-457200" algn="just" rtl="1">
              <a:lnSpc>
                <a:spcPct val="150000"/>
              </a:lnSpc>
              <a:buFont typeface="+mj-lt"/>
              <a:buAutoNum type="arabicPeriod"/>
            </a:pPr>
            <a:r>
              <a:rPr lang="ar-EG" sz="1900" spc="30" dirty="0">
                <a:solidFill>
                  <a:srgbClr val="0A1F61"/>
                </a:solidFill>
                <a:latin typeface="Simplified Arabic" pitchFamily="18" charset="-78"/>
              </a:rPr>
              <a:t>مقدمة عن أستاذ المقرر.</a:t>
            </a:r>
          </a:p>
          <a:p>
            <a:pPr marL="457200" indent="-457200" algn="just" rtl="1">
              <a:lnSpc>
                <a:spcPct val="150000"/>
              </a:lnSpc>
              <a:buFont typeface="+mj-lt"/>
              <a:buAutoNum type="arabicPeriod"/>
            </a:pPr>
            <a:r>
              <a:rPr lang="ar-EG" sz="1900" spc="30" dirty="0" smtClean="0">
                <a:solidFill>
                  <a:srgbClr val="0A1F61"/>
                </a:solidFill>
                <a:latin typeface="Simplified Arabic" pitchFamily="18" charset="-78"/>
                <a:cs typeface="+mj-cs"/>
              </a:rPr>
              <a:t>توصيف المقرر.</a:t>
            </a:r>
          </a:p>
          <a:p>
            <a:pPr marL="457200" indent="-457200" algn="just" rtl="1">
              <a:lnSpc>
                <a:spcPct val="150000"/>
              </a:lnSpc>
              <a:buFont typeface="+mj-lt"/>
              <a:buAutoNum type="arabicPeriod"/>
            </a:pPr>
            <a:r>
              <a:rPr lang="ar-EG" sz="1900" spc="30" dirty="0">
                <a:solidFill>
                  <a:srgbClr val="0A1F61"/>
                </a:solidFill>
                <a:latin typeface="Simplified Arabic" pitchFamily="18" charset="-78"/>
                <a:cs typeface="+mj-cs"/>
              </a:rPr>
              <a:t>أهداف </a:t>
            </a:r>
            <a:r>
              <a:rPr lang="ar-EG" sz="1900" spc="30" dirty="0" smtClean="0">
                <a:solidFill>
                  <a:srgbClr val="0A1F61"/>
                </a:solidFill>
                <a:latin typeface="Simplified Arabic" pitchFamily="18" charset="-78"/>
                <a:cs typeface="+mj-cs"/>
              </a:rPr>
              <a:t>المقرر.</a:t>
            </a:r>
          </a:p>
          <a:p>
            <a:pPr marL="457200" indent="-457200" algn="just" rtl="1">
              <a:lnSpc>
                <a:spcPct val="150000"/>
              </a:lnSpc>
              <a:buFont typeface="+mj-lt"/>
              <a:buAutoNum type="arabicPeriod"/>
            </a:pPr>
            <a:r>
              <a:rPr lang="ar-EG" sz="1900" spc="30" dirty="0">
                <a:solidFill>
                  <a:srgbClr val="0A1F61"/>
                </a:solidFill>
                <a:latin typeface="Simplified Arabic" pitchFamily="18" charset="-78"/>
                <a:cs typeface="+mj-cs"/>
              </a:rPr>
              <a:t>مخرجات التعليم </a:t>
            </a:r>
            <a:r>
              <a:rPr lang="ar-EG" sz="1900" spc="30" dirty="0" smtClean="0">
                <a:solidFill>
                  <a:srgbClr val="0A1F61"/>
                </a:solidFill>
                <a:latin typeface="Simplified Arabic" pitchFamily="18" charset="-78"/>
                <a:cs typeface="+mj-cs"/>
              </a:rPr>
              <a:t>المستهدفة من المقرر.</a:t>
            </a:r>
          </a:p>
          <a:p>
            <a:pPr marL="457200" indent="-457200" algn="just" rtl="1">
              <a:lnSpc>
                <a:spcPct val="150000"/>
              </a:lnSpc>
              <a:buFont typeface="+mj-lt"/>
              <a:buAutoNum type="arabicPeriod"/>
            </a:pPr>
            <a:r>
              <a:rPr lang="ar-EG" sz="1900" spc="30" dirty="0" smtClean="0">
                <a:solidFill>
                  <a:srgbClr val="0A1F61"/>
                </a:solidFill>
                <a:latin typeface="Simplified Arabic" pitchFamily="18" charset="-78"/>
                <a:cs typeface="+mj-cs"/>
              </a:rPr>
              <a:t>التقييم الطلابى.</a:t>
            </a:r>
          </a:p>
          <a:p>
            <a:pPr marL="457200" indent="-457200" algn="just" rtl="1">
              <a:lnSpc>
                <a:spcPct val="150000"/>
              </a:lnSpc>
              <a:buFont typeface="+mj-lt"/>
              <a:buAutoNum type="arabicPeriod"/>
            </a:pPr>
            <a:r>
              <a:rPr lang="ar-EG" sz="1900" spc="30" dirty="0" smtClean="0">
                <a:solidFill>
                  <a:srgbClr val="0A1F61"/>
                </a:solidFill>
                <a:latin typeface="Simplified Arabic" pitchFamily="18" charset="-78"/>
                <a:cs typeface="+mj-cs"/>
              </a:rPr>
              <a:t>موضوعات المقرر.</a:t>
            </a:r>
          </a:p>
          <a:p>
            <a:pPr marL="457200" indent="-457200" algn="just" rtl="1">
              <a:lnSpc>
                <a:spcPct val="150000"/>
              </a:lnSpc>
              <a:buFont typeface="+mj-lt"/>
              <a:buAutoNum type="arabicPeriod"/>
            </a:pPr>
            <a:r>
              <a:rPr lang="ar-EG" sz="1900" spc="30" dirty="0" smtClean="0">
                <a:solidFill>
                  <a:srgbClr val="0A1F61"/>
                </a:solidFill>
                <a:latin typeface="Simplified Arabic" pitchFamily="18" charset="-78"/>
                <a:cs typeface="+mj-cs"/>
              </a:rPr>
              <a:t>المزيج التسويقى.</a:t>
            </a:r>
          </a:p>
          <a:p>
            <a:pPr marL="457200" indent="-457200" algn="just" rtl="1">
              <a:lnSpc>
                <a:spcPct val="150000"/>
              </a:lnSpc>
              <a:buFont typeface="+mj-lt"/>
              <a:buAutoNum type="arabicPeriod"/>
            </a:pPr>
            <a:r>
              <a:rPr lang="ar-EG" sz="1900" spc="30" dirty="0" smtClean="0">
                <a:solidFill>
                  <a:srgbClr val="0A1F61"/>
                </a:solidFill>
                <a:latin typeface="Simplified Arabic" pitchFamily="18" charset="-78"/>
                <a:cs typeface="+mj-cs"/>
              </a:rPr>
              <a:t>المزيج الترويجى.</a:t>
            </a:r>
          </a:p>
          <a:p>
            <a:pPr marL="457200" indent="-457200" algn="just" rtl="1">
              <a:lnSpc>
                <a:spcPct val="150000"/>
              </a:lnSpc>
              <a:buFont typeface="+mj-lt"/>
              <a:buAutoNum type="arabicPeriod"/>
            </a:pPr>
            <a:r>
              <a:rPr lang="ar-EG" sz="1900" spc="30" dirty="0" smtClean="0">
                <a:solidFill>
                  <a:srgbClr val="0A1F61"/>
                </a:solidFill>
                <a:latin typeface="Simplified Arabic" pitchFamily="18" charset="-78"/>
                <a:cs typeface="+mj-cs"/>
              </a:rPr>
              <a:t>مراجع المقرر.</a:t>
            </a:r>
            <a:endParaRPr lang="ar-EG" sz="1900" spc="30" dirty="0">
              <a:solidFill>
                <a:srgbClr val="0A1F61"/>
              </a:solidFill>
              <a:latin typeface="Simplified Arabic" pitchFamily="18" charset="-78"/>
              <a:cs typeface="+mj-cs"/>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rgbClr val="FFC000"/>
                </a:solidFill>
                <a:latin typeface="Times New Roman" pitchFamily="18" charset="0"/>
                <a:cs typeface="Times New Roman" pitchFamily="18" charset="0"/>
              </a:rPr>
              <a:t>Lecture </a:t>
            </a:r>
            <a:endParaRPr lang="en-US" sz="2000" b="1" dirty="0">
              <a:solidFill>
                <a:srgbClr val="FFC000"/>
              </a:solidFill>
              <a:latin typeface="Times New Roman" pitchFamily="18" charset="0"/>
              <a:cs typeface="Times New Roman" pitchFamily="18" charset="0"/>
            </a:endParaRPr>
          </a:p>
        </p:txBody>
      </p:sp>
    </p:spTree>
    <p:extLst>
      <p:ext uri="{BB962C8B-B14F-4D97-AF65-F5344CB8AC3E}">
        <p14:creationId xmlns:p14="http://schemas.microsoft.com/office/powerpoint/2010/main" val="3607556257"/>
      </p:ext>
    </p:extLst>
  </p:cSld>
  <p:clrMapOvr>
    <a:masterClrMapping/>
  </p:clrMapOvr>
  <mc:AlternateContent xmlns:mc="http://schemas.openxmlformats.org/markup-compatibility/2006" xmlns:p14="http://schemas.microsoft.com/office/powerpoint/2010/main">
    <mc:Choice Requires="p14">
      <p:transition spd="slow" p14:dur="2000" advTm="171961"/>
    </mc:Choice>
    <mc:Fallback xmlns="">
      <p:transition spd="slow" advTm="17196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263989" y="1622658"/>
            <a:ext cx="9598980" cy="3612684"/>
          </a:xfrm>
        </p:spPr>
      </p:pic>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xmlns="" id="{C7D257D7-D9C6-8F63-F8F8-E2BE53F2E2DB}"/>
              </a:ext>
            </a:extLst>
          </p:cNvPr>
          <p:cNvSpPr txBox="1"/>
          <p:nvPr/>
        </p:nvSpPr>
        <p:spPr>
          <a:xfrm>
            <a:off x="7186450" y="1739494"/>
            <a:ext cx="2488181" cy="461665"/>
          </a:xfrm>
          <a:prstGeom prst="rect">
            <a:avLst/>
          </a:prstGeom>
          <a:noFill/>
        </p:spPr>
        <p:txBody>
          <a:bodyPr wrap="none" rtlCol="0">
            <a:spAutoFit/>
          </a:bodyPr>
          <a:lstStyle/>
          <a:p>
            <a:pPr algn="just" rtl="1"/>
            <a:r>
              <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rPr>
              <a:t>مقدمة عن أستاذ المقرر</a:t>
            </a:r>
          </a:p>
        </p:txBody>
      </p:sp>
      <p:pic>
        <p:nvPicPr>
          <p:cNvPr id="4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78429072"/>
      </p:ext>
    </p:extLst>
  </p:cSld>
  <p:clrMapOvr>
    <a:masterClrMapping/>
  </p:clrMapOvr>
  <mc:AlternateContent xmlns:mc="http://schemas.openxmlformats.org/markup-compatibility/2006" xmlns:p14="http://schemas.microsoft.com/office/powerpoint/2010/main">
    <mc:Choice Requires="p14">
      <p:transition spd="slow" p14:dur="2000" advTm="5233"/>
    </mc:Choice>
    <mc:Fallback xmlns="">
      <p:transition spd="slow" advTm="5233"/>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532078" y="1041124"/>
            <a:ext cx="2091930" cy="295066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latin typeface="Simplified Arabic" pitchFamily="18" charset="-78"/>
                <a:cs typeface="Simplified Arabic" pitchFamily="18" charset="-78"/>
              </a:rPr>
              <a:t>مقدمة عن أستاذ المقرر</a:t>
            </a:r>
            <a:endParaRPr lang="ar-EG"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3323987"/>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000" spc="30" dirty="0" smtClean="0">
                <a:solidFill>
                  <a:srgbClr val="0A1F61"/>
                </a:solidFill>
                <a:latin typeface="Simplified Arabic" pitchFamily="18" charset="-78"/>
                <a:cs typeface="+mj-cs"/>
              </a:rPr>
              <a:t>مدرس التسويق والإعلام الرقمى ولديه خبرة أكاديمية نظرية وعملية عن التسويق وكيفية إعداد الحملات الإعلانية التقليدية والرقمية؛ منذ حصوله على بكالوريوس الإعلام فى الإنتاج الإعلانى، ثم أتم حصوله على دبلوم الإعلام مرورًا بدرجة الماجستير بجانب عمله بالجانب التطبيقى والعملى.</a:t>
            </a:r>
          </a:p>
          <a:p>
            <a:pPr marL="342900" indent="-342900" algn="just" rtl="1">
              <a:lnSpc>
                <a:spcPct val="150000"/>
              </a:lnSpc>
              <a:buFont typeface="Wingdings" pitchFamily="2" charset="2"/>
              <a:buChar char="Ø"/>
            </a:pPr>
            <a:r>
              <a:rPr lang="ar-EG" sz="2000" spc="30" dirty="0" smtClean="0">
                <a:solidFill>
                  <a:srgbClr val="0A1F61"/>
                </a:solidFill>
                <a:latin typeface="Simplified Arabic" pitchFamily="18" charset="-78"/>
                <a:cs typeface="+mj-cs"/>
              </a:rPr>
              <a:t>معتز محاضر متمرس فى التسويق والإعلام الرقمى حيث أشرف على العديد من مشروعات التخرج بجوار خبرته التطبيقية فى مجال الإنتاج الإعلانى فى المونتاج والميكساج و مراحل الإنتاج الإعلانى المختلفة </a:t>
            </a:r>
            <a:r>
              <a:rPr lang="en-US" sz="2000" spc="30" dirty="0" smtClean="0">
                <a:solidFill>
                  <a:srgbClr val="0A1F61"/>
                </a:solidFill>
                <a:latin typeface="Simplified Arabic" pitchFamily="18" charset="-78"/>
                <a:cs typeface="+mj-cs"/>
              </a:rPr>
              <a:t>(Pre Production – Production – Post production)</a:t>
            </a:r>
            <a:r>
              <a:rPr lang="ar-EG" sz="2000" spc="30" dirty="0" smtClean="0">
                <a:solidFill>
                  <a:srgbClr val="0A1F61"/>
                </a:solidFill>
                <a:latin typeface="Simplified Arabic" pitchFamily="18" charset="-78"/>
                <a:cs typeface="+mj-cs"/>
              </a:rPr>
              <a:t>. </a:t>
            </a:r>
            <a:endParaRPr lang="ar-EG" sz="2000" spc="30" dirty="0">
              <a:solidFill>
                <a:srgbClr val="0A1F61"/>
              </a:solidFill>
              <a:latin typeface="Simplified Arabic" pitchFamily="18" charset="-78"/>
              <a:cs typeface="+mj-cs"/>
            </a:endParaRP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rgbClr val="FFC000"/>
                </a:solidFill>
                <a:latin typeface="Times New Roman" pitchFamily="18" charset="0"/>
                <a:cs typeface="Times New Roman" pitchFamily="18" charset="0"/>
              </a:rPr>
              <a:t>Lecture </a:t>
            </a:r>
            <a:endParaRPr lang="en-US" sz="2000" b="1" dirty="0">
              <a:solidFill>
                <a:srgbClr val="FFC000"/>
              </a:solidFill>
              <a:latin typeface="Times New Roman" pitchFamily="18" charset="0"/>
              <a:cs typeface="Times New Roman" pitchFamily="18" charset="0"/>
            </a:endParaRPr>
          </a:p>
        </p:txBody>
      </p:sp>
    </p:spTree>
    <p:extLst>
      <p:ext uri="{BB962C8B-B14F-4D97-AF65-F5344CB8AC3E}">
        <p14:creationId xmlns:p14="http://schemas.microsoft.com/office/powerpoint/2010/main" val="2766891927"/>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532078" y="1041124"/>
            <a:ext cx="2091930" cy="295066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latin typeface="Simplified Arabic" pitchFamily="18" charset="-78"/>
                <a:cs typeface="Simplified Arabic" pitchFamily="18" charset="-78"/>
              </a:rPr>
              <a:t>مقدمة عن أستاذ المقرر</a:t>
            </a:r>
            <a:endParaRPr lang="ar-EG"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3393237"/>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spc="30" dirty="0" smtClean="0">
                <a:solidFill>
                  <a:srgbClr val="0A1F61"/>
                </a:solidFill>
                <a:latin typeface="Simplified Arabic" pitchFamily="18" charset="-78"/>
                <a:cs typeface="+mj-cs"/>
              </a:rPr>
              <a:t>حصل معتز على درجة الدكتوراه فى التسويق الرقمى، وكيفية استفادة الشركات منه فى تحقيق أهدافها وتحقيق أعلى نسبة ربح منه مع تقليل أعلى معدل من النفقات بشكل لا يؤثر فى جودة الحملات الإعلانية.</a:t>
            </a:r>
          </a:p>
          <a:p>
            <a:pPr marL="342900" indent="-342900" algn="just" rtl="1">
              <a:lnSpc>
                <a:spcPct val="150000"/>
              </a:lnSpc>
              <a:buFont typeface="Wingdings" pitchFamily="2" charset="2"/>
              <a:buChar char="Ø"/>
            </a:pPr>
            <a:r>
              <a:rPr lang="ar-EG" sz="2000" spc="30" dirty="0" smtClean="0">
                <a:solidFill>
                  <a:srgbClr val="0A1F61"/>
                </a:solidFill>
                <a:latin typeface="Simplified Arabic" pitchFamily="18" charset="-78"/>
                <a:cs typeface="+mj-cs"/>
              </a:rPr>
              <a:t>دارات أبحاث معتز العملية حول التسويق الرقمى وأهميته و أشكاله وأنواعه وخصائصه بإختلاف الوسائل الإعلانية الرقمية المستخدمة للوصول إلى الجمهور المستهدف أو الجمهور المراد الوصول إليه من خلال عملية اتصال تسويقى ناجح لتحقيق السلوك المراد تكوينه من خلال شراء السلعة المراد بيعها أو تعديل سلوك إذا كانت حملة توعية اجتماعية. </a:t>
            </a:r>
            <a:endParaRPr lang="ar-EG" sz="2000" spc="30" dirty="0">
              <a:solidFill>
                <a:srgbClr val="0A1F61"/>
              </a:solidFill>
              <a:latin typeface="Simplified Arabic" pitchFamily="18" charset="-78"/>
              <a:cs typeface="+mj-cs"/>
            </a:endParaRP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rgbClr val="FFC000"/>
                </a:solidFill>
                <a:latin typeface="Times New Roman" pitchFamily="18" charset="0"/>
                <a:cs typeface="Times New Roman" pitchFamily="18" charset="0"/>
              </a:rPr>
              <a:t>Lecture </a:t>
            </a:r>
            <a:endParaRPr lang="en-US" sz="2000" b="1" dirty="0">
              <a:solidFill>
                <a:srgbClr val="FFC000"/>
              </a:solidFill>
              <a:latin typeface="Times New Roman" pitchFamily="18" charset="0"/>
              <a:cs typeface="Times New Roman" pitchFamily="18" charset="0"/>
            </a:endParaRPr>
          </a:p>
        </p:txBody>
      </p:sp>
    </p:spTree>
    <p:extLst>
      <p:ext uri="{BB962C8B-B14F-4D97-AF65-F5344CB8AC3E}">
        <p14:creationId xmlns:p14="http://schemas.microsoft.com/office/powerpoint/2010/main" val="3262922068"/>
      </p:ext>
    </p:extLst>
  </p:cSld>
  <p:clrMapOvr>
    <a:masterClrMapping/>
  </p:clrMapOvr>
  <mc:AlternateContent xmlns:mc="http://schemas.openxmlformats.org/markup-compatibility/2006" xmlns:p14="http://schemas.microsoft.com/office/powerpoint/2010/main">
    <mc:Choice Requires="p14">
      <p:transition spd="slow" p14:dur="2000" advTm="124948"/>
    </mc:Choice>
    <mc:Fallback xmlns="">
      <p:transition spd="slow" advTm="12494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263989" y="1622658"/>
            <a:ext cx="9598980" cy="3612684"/>
          </a:xfrm>
        </p:spPr>
      </p:pic>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xmlns="" id="{C7D257D7-D9C6-8F63-F8F8-E2BE53F2E2DB}"/>
              </a:ext>
            </a:extLst>
          </p:cNvPr>
          <p:cNvSpPr txBox="1"/>
          <p:nvPr/>
        </p:nvSpPr>
        <p:spPr>
          <a:xfrm>
            <a:off x="7555938" y="1739494"/>
            <a:ext cx="1749197" cy="461665"/>
          </a:xfrm>
          <a:prstGeom prst="rect">
            <a:avLst/>
          </a:prstGeom>
          <a:noFill/>
        </p:spPr>
        <p:txBody>
          <a:bodyPr wrap="none" rtlCol="0">
            <a:spAutoFit/>
          </a:bodyPr>
          <a:lstStyle/>
          <a:p>
            <a:pPr algn="just" rtl="1"/>
            <a:r>
              <a:rPr lang="ar-EG" sz="2400" b="1" dirty="0" smtClean="0">
                <a:solidFill>
                  <a:srgbClr val="8E5A6D"/>
                </a:solidFill>
                <a:effectLst>
                  <a:outerShdw blurRad="38100" dist="38100" dir="2700000" algn="tl">
                    <a:srgbClr val="000000">
                      <a:alpha val="43137"/>
                    </a:srgbClr>
                  </a:outerShdw>
                </a:effectLst>
                <a:latin typeface="Tajawal Medium" panose="00000600000000000000" pitchFamily="2" charset="-78"/>
                <a:cs typeface="+mj-cs"/>
              </a:rPr>
              <a:t>توصيف المقرر </a:t>
            </a:r>
            <a:endPar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4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144636572"/>
      </p:ext>
    </p:extLst>
  </p:cSld>
  <p:clrMapOvr>
    <a:masterClrMapping/>
  </p:clrMapOvr>
  <mc:AlternateContent xmlns:mc="http://schemas.openxmlformats.org/markup-compatibility/2006" xmlns:p14="http://schemas.microsoft.com/office/powerpoint/2010/main">
    <mc:Choice Requires="p14">
      <p:transition spd="slow" p14:dur="2000" advTm="3812"/>
    </mc:Choice>
    <mc:Fallback xmlns="">
      <p:transition spd="slow" advTm="3812"/>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توصيف المقرر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1846659"/>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spc="30" dirty="0">
                <a:solidFill>
                  <a:srgbClr val="0A1F61"/>
                </a:solidFill>
                <a:latin typeface="Simplified Arabic" pitchFamily="18" charset="-78"/>
                <a:cs typeface="+mj-cs"/>
              </a:rPr>
              <a:t>يتناول مقرر الاتصال التسويقى عددًا من الموضوعات الأساسية المرتبطة بمفهوم الاتصال والتسويق، وعناصر المزيج التسويقى ( المنتج، السعر، التوزيع، الترويج)، </a:t>
            </a:r>
            <a:r>
              <a:rPr lang="ar-EG" sz="1900" spc="30" dirty="0" smtClean="0">
                <a:solidFill>
                  <a:srgbClr val="0A1F61"/>
                </a:solidFill>
                <a:latin typeface="Simplified Arabic" pitchFamily="18" charset="-78"/>
                <a:cs typeface="+mj-cs"/>
              </a:rPr>
              <a:t>بالإضافة </a:t>
            </a:r>
            <a:r>
              <a:rPr lang="ar-EG" sz="1900" spc="30" dirty="0">
                <a:solidFill>
                  <a:srgbClr val="0A1F61"/>
                </a:solidFill>
                <a:latin typeface="Simplified Arabic" pitchFamily="18" charset="-78"/>
                <a:cs typeface="+mj-cs"/>
              </a:rPr>
              <a:t>إلى عناصر المزيج الترويجى ( الإعلان، النشر، تنشيط المبيعات،  العلاقات العامة، البيع الشخصى، التسويق المباشر)، ودراسة السوق وأنواعه، وكيفية تجزئته، والفرق بين التسويق التقليدى والتسويق الرقمى وأنواعه.</a:t>
            </a: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rgbClr val="FFC000"/>
                </a:solidFill>
                <a:latin typeface="Times New Roman" pitchFamily="18" charset="0"/>
                <a:cs typeface="Times New Roman" pitchFamily="18" charset="0"/>
              </a:rPr>
              <a:t>Lecture </a:t>
            </a:r>
            <a:endParaRPr lang="en-US" sz="2000" b="1" dirty="0">
              <a:solidFill>
                <a:srgbClr val="FFC000"/>
              </a:solidFill>
              <a:latin typeface="Times New Roman" pitchFamily="18" charset="0"/>
              <a:cs typeface="Times New Roman" pitchFamily="18" charset="0"/>
            </a:endParaRPr>
          </a:p>
        </p:txBody>
      </p:sp>
    </p:spTree>
    <p:extLst>
      <p:ext uri="{BB962C8B-B14F-4D97-AF65-F5344CB8AC3E}">
        <p14:creationId xmlns:p14="http://schemas.microsoft.com/office/powerpoint/2010/main" val="671898642"/>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263989" y="1622658"/>
            <a:ext cx="9598980" cy="3612684"/>
          </a:xfrm>
        </p:spPr>
      </p:pic>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xmlns="" id="{C7D257D7-D9C6-8F63-F8F8-E2BE53F2E2DB}"/>
              </a:ext>
            </a:extLst>
          </p:cNvPr>
          <p:cNvSpPr txBox="1"/>
          <p:nvPr/>
        </p:nvSpPr>
        <p:spPr>
          <a:xfrm>
            <a:off x="7673759" y="1739494"/>
            <a:ext cx="1513555" cy="461665"/>
          </a:xfrm>
          <a:prstGeom prst="rect">
            <a:avLst/>
          </a:prstGeom>
          <a:noFill/>
        </p:spPr>
        <p:txBody>
          <a:bodyPr wrap="none" rtlCol="0">
            <a:spAutoFit/>
          </a:bodyPr>
          <a:lstStyle/>
          <a:p>
            <a:pPr algn="just" rtl="1"/>
            <a:r>
              <a:rPr lang="ar-EG" sz="2400" b="1" dirty="0" smtClean="0">
                <a:solidFill>
                  <a:srgbClr val="8E5A6D"/>
                </a:solidFill>
                <a:effectLst>
                  <a:outerShdw blurRad="38100" dist="38100" dir="2700000" algn="tl">
                    <a:srgbClr val="000000">
                      <a:alpha val="43137"/>
                    </a:srgbClr>
                  </a:outerShdw>
                </a:effectLst>
                <a:latin typeface="Tajawal Medium" panose="00000600000000000000" pitchFamily="2" charset="-78"/>
                <a:cs typeface="+mj-cs"/>
              </a:rPr>
              <a:t>أهداف المقرر</a:t>
            </a:r>
            <a:endPar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4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87216606"/>
      </p:ext>
    </p:extLst>
  </p:cSld>
  <p:clrMapOvr>
    <a:masterClrMapping/>
  </p:clrMapOvr>
  <mc:AlternateContent xmlns:mc="http://schemas.openxmlformats.org/markup-compatibility/2006" xmlns:p14="http://schemas.microsoft.com/office/powerpoint/2010/main">
    <mc:Choice Requires="p14">
      <p:transition spd="slow" p14:dur="2000" advTm="3051"/>
    </mc:Choice>
    <mc:Fallback xmlns="">
      <p:transition spd="slow" advTm="305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أهداف المقرر</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228524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spc="30" dirty="0" smtClean="0">
                <a:solidFill>
                  <a:srgbClr val="0A1F61"/>
                </a:solidFill>
                <a:latin typeface="Simplified Arabic" pitchFamily="18" charset="-78"/>
                <a:cs typeface="+mj-cs"/>
              </a:rPr>
              <a:t>يهدف مقرر الاتصال التسويقى إلى معرفة عناصر الاتصال وأدوات الاتصال التسويقى التى يستخدمها المعلن ويختار من بينها؛ ذلك بهدف الوصول بنجاح إلى الجمهور المستهدف المراد الوصول إليه بهدف الاقبال على شراء السلعة المراد بيعها؛ ذلك من خلال دراسة عناصر المزيج التسويقى والمزيج الترويجى. دراسة السوق وكيفية تجزئته، مع كيفية متى يتم استخدام التسويق الشامل ومتى يتم استخدام التسويق المتخصص؛ ذلك بناءًا على السلعة المراد بيعها وخصائصها وظروفها المحيطه بها. </a:t>
            </a: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rgbClr val="FFC000"/>
                </a:solidFill>
                <a:latin typeface="Times New Roman" pitchFamily="18" charset="0"/>
                <a:cs typeface="Times New Roman" pitchFamily="18" charset="0"/>
              </a:rPr>
              <a:t>Lecture </a:t>
            </a:r>
            <a:endParaRPr lang="en-US" sz="2000" b="1" dirty="0">
              <a:solidFill>
                <a:srgbClr val="FFC000"/>
              </a:solidFill>
              <a:latin typeface="Times New Roman" pitchFamily="18" charset="0"/>
              <a:cs typeface="Times New Roman" pitchFamily="18" charset="0"/>
            </a:endParaRPr>
          </a:p>
        </p:txBody>
      </p:sp>
    </p:spTree>
    <p:extLst>
      <p:ext uri="{BB962C8B-B14F-4D97-AF65-F5344CB8AC3E}">
        <p14:creationId xmlns:p14="http://schemas.microsoft.com/office/powerpoint/2010/main" val="1125220544"/>
      </p:ext>
    </p:extLst>
  </p:cSld>
  <p:clrMapOvr>
    <a:masterClrMapping/>
  </p:clrMapOvr>
  <mc:AlternateContent xmlns:mc="http://schemas.openxmlformats.org/markup-compatibility/2006" xmlns:p14="http://schemas.microsoft.com/office/powerpoint/2010/main">
    <mc:Choice Requires="p14">
      <p:transition spd="slow" p14:dur="2000" advTm="218165"/>
    </mc:Choice>
    <mc:Fallback xmlns="">
      <p:transition spd="slow" advTm="218165"/>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263989" y="1622658"/>
            <a:ext cx="9598980" cy="3612684"/>
          </a:xfrm>
        </p:spPr>
      </p:pic>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xmlns="" id="{C7D257D7-D9C6-8F63-F8F8-E2BE53F2E2DB}"/>
              </a:ext>
            </a:extLst>
          </p:cNvPr>
          <p:cNvSpPr txBox="1"/>
          <p:nvPr/>
        </p:nvSpPr>
        <p:spPr>
          <a:xfrm>
            <a:off x="6449873" y="1739494"/>
            <a:ext cx="3961341" cy="461665"/>
          </a:xfrm>
          <a:prstGeom prst="rect">
            <a:avLst/>
          </a:prstGeom>
          <a:noFill/>
        </p:spPr>
        <p:txBody>
          <a:bodyPr wrap="none" rtlCol="0">
            <a:spAutoFit/>
          </a:bodyPr>
          <a:lstStyle/>
          <a:p>
            <a:pPr algn="just" rtl="1"/>
            <a:r>
              <a:rPr lang="ar-EG" sz="2400" b="1" dirty="0" smtClean="0">
                <a:solidFill>
                  <a:srgbClr val="8E5A6D"/>
                </a:solidFill>
                <a:effectLst>
                  <a:outerShdw blurRad="38100" dist="38100" dir="2700000" algn="tl">
                    <a:srgbClr val="000000">
                      <a:alpha val="43137"/>
                    </a:srgbClr>
                  </a:outerShdw>
                </a:effectLst>
                <a:latin typeface="Tajawal Medium" panose="00000600000000000000" pitchFamily="2" charset="-78"/>
                <a:cs typeface="+mj-cs"/>
              </a:rPr>
              <a:t>مخرجات التعليم المستهدفة من المقرر </a:t>
            </a:r>
            <a:endPar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4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676123602"/>
      </p:ext>
    </p:extLst>
  </p:cSld>
  <p:clrMapOvr>
    <a:masterClrMapping/>
  </p:clrMapOvr>
  <mc:AlternateContent xmlns:mc="http://schemas.openxmlformats.org/markup-compatibility/2006" xmlns:p14="http://schemas.microsoft.com/office/powerpoint/2010/main">
    <mc:Choice Requires="p14">
      <p:transition spd="slow" p14:dur="2000" advTm="20224"/>
    </mc:Choice>
    <mc:Fallback xmlns="">
      <p:transition spd="slow" advTm="2022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مخرجات التعليم المستهدفة من المقرر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3647152"/>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b="1" spc="30" dirty="0">
                <a:solidFill>
                  <a:srgbClr val="0A1F61"/>
                </a:solidFill>
                <a:latin typeface="Simplified Arabic" pitchFamily="18" charset="-78"/>
                <a:cs typeface="+mj-cs"/>
              </a:rPr>
              <a:t>فى نهاية المقرر، سيكون الطلاب قادرون على ما يلى:</a:t>
            </a:r>
          </a:p>
          <a:p>
            <a:pPr marL="977900" indent="-457200" algn="just" rtl="1">
              <a:lnSpc>
                <a:spcPct val="150000"/>
              </a:lnSpc>
              <a:buFont typeface="+mj-lt"/>
              <a:buAutoNum type="arabicPeriod"/>
            </a:pPr>
            <a:r>
              <a:rPr lang="ar-EG" sz="1900" spc="30" dirty="0" smtClean="0">
                <a:solidFill>
                  <a:srgbClr val="0A1F61"/>
                </a:solidFill>
                <a:latin typeface="Simplified Arabic" pitchFamily="18" charset="-78"/>
                <a:cs typeface="+mj-cs"/>
              </a:rPr>
              <a:t>التعرف </a:t>
            </a:r>
            <a:r>
              <a:rPr lang="ar-EG" sz="1900" spc="30" dirty="0">
                <a:solidFill>
                  <a:srgbClr val="0A1F61"/>
                </a:solidFill>
                <a:latin typeface="Simplified Arabic" pitchFamily="18" charset="-78"/>
                <a:cs typeface="+mj-cs"/>
              </a:rPr>
              <a:t>على مفهوم الاتصال.</a:t>
            </a:r>
          </a:p>
          <a:p>
            <a:pPr marL="977900" indent="-457200" algn="just" rtl="1">
              <a:lnSpc>
                <a:spcPct val="150000"/>
              </a:lnSpc>
              <a:buFont typeface="+mj-lt"/>
              <a:buAutoNum type="arabicPeriod"/>
            </a:pPr>
            <a:r>
              <a:rPr lang="ar-EG" sz="1900" spc="30" dirty="0" smtClean="0">
                <a:solidFill>
                  <a:srgbClr val="0A1F61"/>
                </a:solidFill>
                <a:latin typeface="Simplified Arabic" pitchFamily="18" charset="-78"/>
                <a:cs typeface="+mj-cs"/>
              </a:rPr>
              <a:t>التعرف </a:t>
            </a:r>
            <a:r>
              <a:rPr lang="ar-EG" sz="1900" spc="30" dirty="0">
                <a:solidFill>
                  <a:srgbClr val="0A1F61"/>
                </a:solidFill>
                <a:latin typeface="Simplified Arabic" pitchFamily="18" charset="-78"/>
                <a:cs typeface="+mj-cs"/>
              </a:rPr>
              <a:t>على عناصر عملية الاتصال.</a:t>
            </a:r>
          </a:p>
          <a:p>
            <a:pPr marL="977900" indent="-457200" algn="just" rtl="1">
              <a:lnSpc>
                <a:spcPct val="150000"/>
              </a:lnSpc>
              <a:buFont typeface="+mj-lt"/>
              <a:buAutoNum type="arabicPeriod"/>
            </a:pPr>
            <a:r>
              <a:rPr lang="ar-EG" sz="1900" spc="30" dirty="0" smtClean="0">
                <a:solidFill>
                  <a:srgbClr val="0A1F61"/>
                </a:solidFill>
                <a:latin typeface="Simplified Arabic" pitchFamily="18" charset="-78"/>
                <a:cs typeface="+mj-cs"/>
              </a:rPr>
              <a:t>التعرف </a:t>
            </a:r>
            <a:r>
              <a:rPr lang="ar-EG" sz="1900" spc="30" dirty="0">
                <a:solidFill>
                  <a:srgbClr val="0A1F61"/>
                </a:solidFill>
                <a:latin typeface="Simplified Arabic" pitchFamily="18" charset="-78"/>
                <a:cs typeface="+mj-cs"/>
              </a:rPr>
              <a:t>على مفهوم التسويق. </a:t>
            </a:r>
          </a:p>
          <a:p>
            <a:pPr marL="977900" indent="-457200" algn="just" rtl="1">
              <a:lnSpc>
                <a:spcPct val="150000"/>
              </a:lnSpc>
              <a:buFont typeface="+mj-lt"/>
              <a:buAutoNum type="arabicPeriod"/>
            </a:pPr>
            <a:r>
              <a:rPr lang="ar-EG" sz="1900" spc="30" dirty="0" smtClean="0">
                <a:solidFill>
                  <a:srgbClr val="0A1F61"/>
                </a:solidFill>
                <a:latin typeface="Simplified Arabic" pitchFamily="18" charset="-78"/>
                <a:cs typeface="+mj-cs"/>
              </a:rPr>
              <a:t>التعرف </a:t>
            </a:r>
            <a:r>
              <a:rPr lang="ar-EG" sz="1900" spc="30" dirty="0">
                <a:solidFill>
                  <a:srgbClr val="0A1F61"/>
                </a:solidFill>
                <a:latin typeface="Simplified Arabic" pitchFamily="18" charset="-78"/>
                <a:cs typeface="+mj-cs"/>
              </a:rPr>
              <a:t>على مفهوم الاتصال التسويقى.</a:t>
            </a:r>
          </a:p>
          <a:p>
            <a:pPr marL="977900" indent="-457200" algn="just" rtl="1">
              <a:lnSpc>
                <a:spcPct val="150000"/>
              </a:lnSpc>
              <a:buFont typeface="+mj-lt"/>
              <a:buAutoNum type="arabicPeriod"/>
            </a:pPr>
            <a:r>
              <a:rPr lang="ar-EG" sz="1900" spc="30" dirty="0" smtClean="0">
                <a:solidFill>
                  <a:srgbClr val="0A1F61"/>
                </a:solidFill>
                <a:latin typeface="Simplified Arabic" pitchFamily="18" charset="-78"/>
                <a:cs typeface="+mj-cs"/>
              </a:rPr>
              <a:t>رصد </a:t>
            </a:r>
            <a:r>
              <a:rPr lang="ar-EG" sz="1900" spc="30" dirty="0">
                <a:solidFill>
                  <a:srgbClr val="0A1F61"/>
                </a:solidFill>
                <a:latin typeface="Simplified Arabic" pitchFamily="18" charset="-78"/>
                <a:cs typeface="+mj-cs"/>
              </a:rPr>
              <a:t>سلوكيات المستهلك وأثرها على العملية الاتصالية التسويقية.</a:t>
            </a:r>
          </a:p>
          <a:p>
            <a:pPr marL="977900" indent="-457200" algn="just" rtl="1">
              <a:lnSpc>
                <a:spcPct val="150000"/>
              </a:lnSpc>
              <a:buFont typeface="+mj-lt"/>
              <a:buAutoNum type="arabicPeriod"/>
            </a:pPr>
            <a:r>
              <a:rPr lang="ar-EG" sz="1900" spc="30" dirty="0" smtClean="0">
                <a:solidFill>
                  <a:srgbClr val="0A1F61"/>
                </a:solidFill>
                <a:latin typeface="Simplified Arabic" pitchFamily="18" charset="-78"/>
                <a:cs typeface="+mj-cs"/>
              </a:rPr>
              <a:t>التعرف </a:t>
            </a:r>
            <a:r>
              <a:rPr lang="ar-EG" sz="1900" spc="30" dirty="0">
                <a:solidFill>
                  <a:srgbClr val="0A1F61"/>
                </a:solidFill>
                <a:latin typeface="Simplified Arabic" pitchFamily="18" charset="-78"/>
                <a:cs typeface="+mj-cs"/>
              </a:rPr>
              <a:t>على عناصر المزيج التسويقى وأهميتها لنجاح عملية الاتصال.</a:t>
            </a:r>
          </a:p>
          <a:p>
            <a:pPr marL="977900" indent="-457200" algn="just" rtl="1">
              <a:lnSpc>
                <a:spcPct val="150000"/>
              </a:lnSpc>
              <a:buFont typeface="+mj-lt"/>
              <a:buAutoNum type="arabicPeriod"/>
            </a:pPr>
            <a:r>
              <a:rPr lang="ar-EG" sz="1900" spc="30" dirty="0" smtClean="0">
                <a:solidFill>
                  <a:srgbClr val="0A1F61"/>
                </a:solidFill>
                <a:latin typeface="Simplified Arabic" pitchFamily="18" charset="-78"/>
                <a:cs typeface="+mj-cs"/>
              </a:rPr>
              <a:t>التعرف </a:t>
            </a:r>
            <a:r>
              <a:rPr lang="ar-EG" sz="1900" spc="30" dirty="0">
                <a:solidFill>
                  <a:srgbClr val="0A1F61"/>
                </a:solidFill>
                <a:latin typeface="Simplified Arabic" pitchFamily="18" charset="-78"/>
                <a:cs typeface="+mj-cs"/>
              </a:rPr>
              <a:t>على عناصر المزيج الترويجى وأهميتها لنجاح عملية التسويق</a:t>
            </a:r>
            <a:r>
              <a:rPr lang="ar-EG" sz="1900" spc="30" dirty="0" smtClean="0">
                <a:solidFill>
                  <a:srgbClr val="0A1F61"/>
                </a:solidFill>
                <a:latin typeface="Simplified Arabic" pitchFamily="18" charset="-78"/>
                <a:cs typeface="+mj-cs"/>
              </a:rPr>
              <a:t>.</a:t>
            </a:r>
            <a:endParaRPr lang="ar-EG" sz="1900" spc="30" dirty="0">
              <a:solidFill>
                <a:srgbClr val="0A1F61"/>
              </a:solidFill>
              <a:latin typeface="Simplified Arabic" pitchFamily="18" charset="-78"/>
              <a:cs typeface="+mj-cs"/>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rgbClr val="FFC000"/>
                </a:solidFill>
                <a:latin typeface="Times New Roman" pitchFamily="18" charset="0"/>
                <a:cs typeface="Times New Roman" pitchFamily="18" charset="0"/>
              </a:rPr>
              <a:t>Lecture </a:t>
            </a:r>
            <a:endParaRPr lang="en-US" sz="2000" b="1" dirty="0">
              <a:solidFill>
                <a:srgbClr val="FFC000"/>
              </a:solidFill>
              <a:latin typeface="Times New Roman" pitchFamily="18" charset="0"/>
              <a:cs typeface="Times New Roman" pitchFamily="18" charset="0"/>
            </a:endParaRPr>
          </a:p>
        </p:txBody>
      </p:sp>
    </p:spTree>
    <p:extLst>
      <p:ext uri="{BB962C8B-B14F-4D97-AF65-F5344CB8AC3E}">
        <p14:creationId xmlns:p14="http://schemas.microsoft.com/office/powerpoint/2010/main" val="2180611506"/>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مخرجات التعليم المستهدفة من المقرر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1408078"/>
          </a:xfrm>
          <a:prstGeom prst="rect">
            <a:avLst/>
          </a:prstGeom>
          <a:noFill/>
        </p:spPr>
        <p:txBody>
          <a:bodyPr wrap="square" rtlCol="0">
            <a:spAutoFit/>
          </a:bodyPr>
          <a:lstStyle/>
          <a:p>
            <a:pPr marL="457200" indent="-457200" algn="just" rtl="1">
              <a:lnSpc>
                <a:spcPct val="150000"/>
              </a:lnSpc>
              <a:buFont typeface="+mj-lt"/>
              <a:buAutoNum type="arabicPeriod" startAt="8"/>
            </a:pPr>
            <a:r>
              <a:rPr lang="ar-EG" sz="1900" spc="30" dirty="0">
                <a:solidFill>
                  <a:srgbClr val="0A1F61"/>
                </a:solidFill>
                <a:latin typeface="Simplified Arabic" pitchFamily="18" charset="-78"/>
              </a:rPr>
              <a:t>التعرف على مفهوم السوق بالشكل التقليدى والحديث.</a:t>
            </a:r>
          </a:p>
          <a:p>
            <a:pPr marL="457200" indent="-457200" algn="just" rtl="1">
              <a:lnSpc>
                <a:spcPct val="150000"/>
              </a:lnSpc>
              <a:buFont typeface="+mj-lt"/>
              <a:buAutoNum type="arabicPeriod" startAt="8"/>
            </a:pPr>
            <a:r>
              <a:rPr lang="ar-EG" sz="1900" spc="30" dirty="0" smtClean="0">
                <a:solidFill>
                  <a:srgbClr val="0A1F61"/>
                </a:solidFill>
                <a:latin typeface="Simplified Arabic" pitchFamily="18" charset="-78"/>
                <a:cs typeface="+mj-cs"/>
              </a:rPr>
              <a:t>القدرة </a:t>
            </a:r>
            <a:r>
              <a:rPr lang="ar-EG" sz="1900" spc="30" dirty="0">
                <a:solidFill>
                  <a:srgbClr val="0A1F61"/>
                </a:solidFill>
                <a:latin typeface="Simplified Arabic" pitchFamily="18" charset="-78"/>
                <a:cs typeface="+mj-cs"/>
              </a:rPr>
              <a:t>على تحليل السوق البيعى وما يتخللها من جمهور مستهدف من عملية الاتصال.</a:t>
            </a:r>
          </a:p>
          <a:p>
            <a:pPr marL="457200" indent="-457200" algn="just" rtl="1">
              <a:lnSpc>
                <a:spcPct val="150000"/>
              </a:lnSpc>
              <a:buFont typeface="+mj-lt"/>
              <a:buAutoNum type="arabicPeriod" startAt="8"/>
            </a:pPr>
            <a:r>
              <a:rPr lang="ar-EG" sz="1900" spc="30" dirty="0" smtClean="0">
                <a:solidFill>
                  <a:srgbClr val="0A1F61"/>
                </a:solidFill>
                <a:latin typeface="Simplified Arabic" pitchFamily="18" charset="-78"/>
                <a:cs typeface="+mj-cs"/>
              </a:rPr>
              <a:t>القدرة </a:t>
            </a:r>
            <a:r>
              <a:rPr lang="ar-EG" sz="1900" spc="30" dirty="0">
                <a:solidFill>
                  <a:srgbClr val="0A1F61"/>
                </a:solidFill>
                <a:latin typeface="Simplified Arabic" pitchFamily="18" charset="-78"/>
                <a:cs typeface="+mj-cs"/>
              </a:rPr>
              <a:t>على التفرقة بين التسويق الشامل والتسويق المتخصص.</a:t>
            </a: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rgbClr val="FFC000"/>
                </a:solidFill>
                <a:latin typeface="Times New Roman" pitchFamily="18" charset="0"/>
                <a:cs typeface="Times New Roman" pitchFamily="18" charset="0"/>
              </a:rPr>
              <a:t>Lecture </a:t>
            </a:r>
            <a:endParaRPr lang="en-US" sz="2000" b="1" dirty="0">
              <a:solidFill>
                <a:srgbClr val="FFC000"/>
              </a:solidFill>
              <a:latin typeface="Times New Roman" pitchFamily="18" charset="0"/>
              <a:cs typeface="Times New Roman" pitchFamily="18" charset="0"/>
            </a:endParaRPr>
          </a:p>
        </p:txBody>
      </p:sp>
    </p:spTree>
    <p:extLst>
      <p:ext uri="{BB962C8B-B14F-4D97-AF65-F5344CB8AC3E}">
        <p14:creationId xmlns:p14="http://schemas.microsoft.com/office/powerpoint/2010/main" val="7072022"/>
      </p:ext>
    </p:extLst>
  </p:cSld>
  <p:clrMapOvr>
    <a:masterClrMapping/>
  </p:clrMapOvr>
  <mc:AlternateContent xmlns:mc="http://schemas.openxmlformats.org/markup-compatibility/2006" xmlns:p14="http://schemas.microsoft.com/office/powerpoint/2010/main">
    <mc:Choice Requires="p14">
      <p:transition spd="slow" p14:dur="2000" advTm="55223"/>
    </mc:Choice>
    <mc:Fallback xmlns="">
      <p:transition spd="slow" advTm="55223"/>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94581" cy="3394581"/>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التقييم الطلابى</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51202" y="2623889"/>
            <a:ext cx="8417320" cy="579967"/>
          </a:xfrm>
          <a:prstGeom prst="rect">
            <a:avLst/>
          </a:prstGeom>
          <a:noFill/>
        </p:spPr>
        <p:txBody>
          <a:bodyPr wrap="square" rtlCol="0">
            <a:spAutoFit/>
          </a:bodyPr>
          <a:lstStyle/>
          <a:p>
            <a:pPr marL="342900" indent="-342900" algn="r" rtl="1">
              <a:lnSpc>
                <a:spcPct val="150000"/>
              </a:lnSpc>
              <a:buFont typeface="Arial" pitchFamily="34" charset="0"/>
              <a:buChar char="•"/>
            </a:pPr>
            <a:r>
              <a:rPr lang="ar-EG" sz="2400" b="1" spc="30" dirty="0" smtClean="0">
                <a:solidFill>
                  <a:srgbClr val="0A1F61"/>
                </a:solidFill>
                <a:effectLst>
                  <a:outerShdw blurRad="38100" dist="38100" dir="2700000" algn="tl">
                    <a:srgbClr val="000000">
                      <a:alpha val="43137"/>
                    </a:srgbClr>
                  </a:outerShdw>
                </a:effectLst>
                <a:latin typeface="Simplified Arabic" pitchFamily="18" charset="-78"/>
                <a:cs typeface="+mj-cs"/>
              </a:rPr>
              <a:t>اختبار اسبوعى للطلاب. </a:t>
            </a:r>
            <a:endParaRPr lang="ar-EG" sz="2400" b="1" spc="30" dirty="0">
              <a:solidFill>
                <a:srgbClr val="0A1F61"/>
              </a:solidFill>
              <a:effectLst>
                <a:outerShdw blurRad="38100" dist="38100" dir="2700000" algn="tl">
                  <a:srgbClr val="000000">
                    <a:alpha val="43137"/>
                  </a:srgbClr>
                </a:outerShdw>
              </a:effectLst>
              <a:latin typeface="Simplified Arabic" pitchFamily="18" charset="-78"/>
              <a:cs typeface="+mj-cs"/>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rgbClr val="FFC000"/>
                </a:solidFill>
                <a:latin typeface="Times New Roman" pitchFamily="18" charset="0"/>
                <a:cs typeface="Times New Roman" pitchFamily="18" charset="0"/>
              </a:rPr>
              <a:t>Lecture </a:t>
            </a:r>
            <a:endParaRPr lang="en-US" sz="2000" b="1" dirty="0">
              <a:solidFill>
                <a:srgbClr val="FFC000"/>
              </a:solidFill>
              <a:latin typeface="Times New Roman" pitchFamily="18" charset="0"/>
              <a:cs typeface="Times New Roman" pitchFamily="18" charset="0"/>
            </a:endParaRPr>
          </a:p>
        </p:txBody>
      </p:sp>
    </p:spTree>
    <p:extLst>
      <p:ext uri="{BB962C8B-B14F-4D97-AF65-F5344CB8AC3E}">
        <p14:creationId xmlns:p14="http://schemas.microsoft.com/office/powerpoint/2010/main" val="2967486306"/>
      </p:ext>
    </p:extLst>
  </p:cSld>
  <p:clrMapOvr>
    <a:masterClrMapping/>
  </p:clrMapOvr>
  <mc:AlternateContent xmlns:mc="http://schemas.openxmlformats.org/markup-compatibility/2006" xmlns:p14="http://schemas.microsoft.com/office/powerpoint/2010/main">
    <mc:Choice Requires="p14">
      <p:transition spd="slow" p14:dur="2000" advTm="17251"/>
    </mc:Choice>
    <mc:Fallback xmlns="">
      <p:transition spd="slow" advTm="1725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9107" y="1343562"/>
            <a:ext cx="3394581" cy="188568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latin typeface="Simplified Arabic" pitchFamily="18" charset="-78"/>
                <a:cs typeface="Simplified Arabic" pitchFamily="18" charset="-78"/>
              </a:rPr>
              <a:t>حلقات نقاشية للطلاب </a:t>
            </a:r>
            <a:endParaRPr lang="ar-EG"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8" name="TextBox 17">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rgbClr val="FFC000"/>
                </a:solidFill>
                <a:latin typeface="Times New Roman" pitchFamily="18" charset="0"/>
                <a:cs typeface="Times New Roman" pitchFamily="18" charset="0"/>
              </a:rPr>
              <a:t>Lecture </a:t>
            </a:r>
            <a:endParaRPr lang="en-US" sz="2000" b="1" dirty="0">
              <a:solidFill>
                <a:srgbClr val="FFC000"/>
              </a:solidFill>
              <a:latin typeface="Times New Roman" pitchFamily="18" charset="0"/>
              <a:cs typeface="Times New Roman"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551202" y="2623889"/>
            <a:ext cx="8417320" cy="539378"/>
          </a:xfrm>
          <a:prstGeom prst="rect">
            <a:avLst/>
          </a:prstGeom>
          <a:noFill/>
        </p:spPr>
        <p:txBody>
          <a:bodyPr wrap="square" rtlCol="0">
            <a:spAutoFit/>
          </a:bodyPr>
          <a:lstStyle/>
          <a:p>
            <a:pPr marL="342900" indent="-342900" algn="r" rtl="1">
              <a:lnSpc>
                <a:spcPct val="150000"/>
              </a:lnSpc>
              <a:buFont typeface="Arial" pitchFamily="34" charset="0"/>
              <a:buChar char="•"/>
            </a:pPr>
            <a:r>
              <a:rPr lang="ar-EG" sz="2200" b="1" spc="30" dirty="0" smtClean="0">
                <a:solidFill>
                  <a:srgbClr val="0A1F61"/>
                </a:solidFill>
                <a:latin typeface="Simplified Arabic" pitchFamily="18" charset="-78"/>
                <a:cs typeface="+mj-cs"/>
              </a:rPr>
              <a:t>يتم انعقاد حلقات نقاشية أسبوعية مع أستاذ المقرر. </a:t>
            </a:r>
            <a:endParaRPr lang="ar-EG" sz="2200" b="1" spc="30" dirty="0">
              <a:solidFill>
                <a:srgbClr val="0A1F61"/>
              </a:solidFill>
              <a:latin typeface="Simplified Arabic" pitchFamily="18" charset="-78"/>
              <a:cs typeface="+mj-cs"/>
            </a:endParaRPr>
          </a:p>
        </p:txBody>
      </p:sp>
    </p:spTree>
    <p:extLst>
      <p:ext uri="{BB962C8B-B14F-4D97-AF65-F5344CB8AC3E}">
        <p14:creationId xmlns:p14="http://schemas.microsoft.com/office/powerpoint/2010/main" val="2337476932"/>
      </p:ext>
    </p:extLst>
  </p:cSld>
  <p:clrMapOvr>
    <a:masterClrMapping/>
  </p:clrMapOvr>
  <mc:AlternateContent xmlns:mc="http://schemas.openxmlformats.org/markup-compatibility/2006" xmlns:p14="http://schemas.microsoft.com/office/powerpoint/2010/main">
    <mc:Choice Requires="p14">
      <p:transition spd="slow" p14:dur="2000" advTm="31464"/>
    </mc:Choice>
    <mc:Fallback xmlns="">
      <p:transition spd="slow" advTm="3146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263989" y="1622658"/>
            <a:ext cx="9598980" cy="3612684"/>
          </a:xfrm>
        </p:spPr>
      </p:pic>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xmlns="" id="{C7D257D7-D9C6-8F63-F8F8-E2BE53F2E2DB}"/>
              </a:ext>
            </a:extLst>
          </p:cNvPr>
          <p:cNvSpPr txBox="1"/>
          <p:nvPr/>
        </p:nvSpPr>
        <p:spPr>
          <a:xfrm>
            <a:off x="7441321" y="1739494"/>
            <a:ext cx="1978427" cy="461665"/>
          </a:xfrm>
          <a:prstGeom prst="rect">
            <a:avLst/>
          </a:prstGeom>
          <a:noFill/>
        </p:spPr>
        <p:txBody>
          <a:bodyPr wrap="none" rtlCol="0">
            <a:spAutoFit/>
          </a:bodyPr>
          <a:lstStyle/>
          <a:p>
            <a:pPr algn="just" rtl="1"/>
            <a:r>
              <a:rPr lang="ar-EG" sz="2400" b="1" dirty="0" smtClean="0">
                <a:solidFill>
                  <a:srgbClr val="8E5A6D"/>
                </a:solidFill>
                <a:effectLst>
                  <a:outerShdw blurRad="38100" dist="38100" dir="2700000" algn="tl">
                    <a:srgbClr val="000000">
                      <a:alpha val="43137"/>
                    </a:srgbClr>
                  </a:outerShdw>
                </a:effectLst>
                <a:latin typeface="Tajawal Medium" panose="00000600000000000000" pitchFamily="2" charset="-78"/>
                <a:cs typeface="+mj-cs"/>
              </a:rPr>
              <a:t>موضوعات المقرر</a:t>
            </a:r>
            <a:endPar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4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610573622"/>
      </p:ext>
    </p:extLst>
  </p:cSld>
  <p:clrMapOvr>
    <a:masterClrMapping/>
  </p:clrMapOvr>
  <mc:AlternateContent xmlns:mc="http://schemas.openxmlformats.org/markup-compatibility/2006" xmlns:p14="http://schemas.microsoft.com/office/powerpoint/2010/main">
    <mc:Choice Requires="p14">
      <p:transition spd="slow" p14:dur="2000" advTm="8358"/>
    </mc:Choice>
    <mc:Fallback xmlns="">
      <p:transition spd="slow" advTm="8358"/>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مفهوم الاتصال التسويقي</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3600986"/>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spc="30" dirty="0">
                <a:solidFill>
                  <a:srgbClr val="0A1F61"/>
                </a:solidFill>
                <a:latin typeface="Simplified Arabic" pitchFamily="18" charset="-78"/>
                <a:cs typeface="+mj-cs"/>
              </a:rPr>
              <a:t>مفهوم الاتصال.</a:t>
            </a:r>
          </a:p>
          <a:p>
            <a:pPr marL="342900" indent="-342900" algn="just" rtl="1">
              <a:lnSpc>
                <a:spcPct val="150000"/>
              </a:lnSpc>
              <a:buFont typeface="Wingdings" pitchFamily="2" charset="2"/>
              <a:buChar char="Ø"/>
            </a:pPr>
            <a:r>
              <a:rPr lang="ar-EG" sz="1900" spc="30" dirty="0">
                <a:solidFill>
                  <a:srgbClr val="0A1F61"/>
                </a:solidFill>
                <a:latin typeface="Simplified Arabic" pitchFamily="18" charset="-78"/>
                <a:cs typeface="+mj-cs"/>
              </a:rPr>
              <a:t>عناصر عملية الاتصال.</a:t>
            </a:r>
          </a:p>
          <a:p>
            <a:pPr marL="342900" indent="-342900" algn="just" rtl="1">
              <a:lnSpc>
                <a:spcPct val="150000"/>
              </a:lnSpc>
              <a:buFont typeface="Wingdings" pitchFamily="2" charset="2"/>
              <a:buChar char="Ø"/>
            </a:pPr>
            <a:r>
              <a:rPr lang="ar-EG" sz="1900" spc="30" dirty="0">
                <a:solidFill>
                  <a:srgbClr val="0A1F61"/>
                </a:solidFill>
                <a:latin typeface="Simplified Arabic" pitchFamily="18" charset="-78"/>
                <a:cs typeface="+mj-cs"/>
              </a:rPr>
              <a:t>ماهية التسويق.</a:t>
            </a:r>
          </a:p>
          <a:p>
            <a:pPr marL="800100" indent="-342900" algn="just" rtl="1">
              <a:lnSpc>
                <a:spcPct val="150000"/>
              </a:lnSpc>
              <a:buFont typeface="Wingdings" pitchFamily="2" charset="2"/>
              <a:buChar char="§"/>
            </a:pPr>
            <a:r>
              <a:rPr lang="ar-EG" sz="1900" spc="30" dirty="0">
                <a:solidFill>
                  <a:srgbClr val="0A1F61"/>
                </a:solidFill>
                <a:latin typeface="Simplified Arabic" pitchFamily="18" charset="-78"/>
                <a:cs typeface="+mj-cs"/>
              </a:rPr>
              <a:t>أهمية التسويق.</a:t>
            </a:r>
          </a:p>
          <a:p>
            <a:pPr marL="800100" indent="-342900" algn="just" rtl="1">
              <a:lnSpc>
                <a:spcPct val="150000"/>
              </a:lnSpc>
              <a:buFont typeface="Wingdings" pitchFamily="2" charset="2"/>
              <a:buChar char="§"/>
            </a:pPr>
            <a:r>
              <a:rPr lang="ar-EG" sz="1900" spc="30" dirty="0">
                <a:solidFill>
                  <a:srgbClr val="0A1F61"/>
                </a:solidFill>
                <a:latin typeface="Simplified Arabic" pitchFamily="18" charset="-78"/>
                <a:cs typeface="+mj-cs"/>
              </a:rPr>
              <a:t>المنافع التى يخلقها النشاط التسويقى.</a:t>
            </a:r>
          </a:p>
          <a:p>
            <a:pPr marL="342900" indent="-342900" algn="just" rtl="1">
              <a:lnSpc>
                <a:spcPct val="150000"/>
              </a:lnSpc>
              <a:buFont typeface="Wingdings" pitchFamily="2" charset="2"/>
              <a:buChar char="Ø"/>
            </a:pPr>
            <a:r>
              <a:rPr lang="ar-EG" sz="1900" spc="30" dirty="0">
                <a:solidFill>
                  <a:srgbClr val="0A1F61"/>
                </a:solidFill>
                <a:latin typeface="Simplified Arabic" pitchFamily="18" charset="-78"/>
                <a:cs typeface="+mj-cs"/>
              </a:rPr>
              <a:t>تعريف التسويق.</a:t>
            </a:r>
          </a:p>
          <a:p>
            <a:pPr marL="342900" indent="-342900" algn="just" rtl="1">
              <a:lnSpc>
                <a:spcPct val="150000"/>
              </a:lnSpc>
              <a:buFont typeface="Wingdings" pitchFamily="2" charset="2"/>
              <a:buChar char="Ø"/>
            </a:pPr>
            <a:r>
              <a:rPr lang="ar-EG" sz="1900" spc="30" dirty="0">
                <a:solidFill>
                  <a:srgbClr val="0A1F61"/>
                </a:solidFill>
                <a:latin typeface="Simplified Arabic" pitchFamily="18" charset="-78"/>
                <a:cs typeface="+mj-cs"/>
              </a:rPr>
              <a:t>مراحل تطور التسويق.</a:t>
            </a:r>
          </a:p>
          <a:p>
            <a:pPr marL="342900" indent="-342900" algn="just" rtl="1">
              <a:lnSpc>
                <a:spcPct val="150000"/>
              </a:lnSpc>
              <a:buFont typeface="Wingdings" pitchFamily="2" charset="2"/>
              <a:buChar char="Ø"/>
            </a:pPr>
            <a:r>
              <a:rPr lang="ar-EG" sz="1900" spc="30" dirty="0">
                <a:solidFill>
                  <a:srgbClr val="0A1F61"/>
                </a:solidFill>
                <a:latin typeface="Simplified Arabic" pitchFamily="18" charset="-78"/>
                <a:cs typeface="+mj-cs"/>
              </a:rPr>
              <a:t>مفهوم التسويق الحديث.</a:t>
            </a: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rgbClr val="FFC000"/>
                </a:solidFill>
                <a:latin typeface="Tajawal Medium" panose="00000600000000000000" pitchFamily="2" charset="-78"/>
                <a:cs typeface="Tajawal Medium" panose="00000600000000000000" pitchFamily="2" charset="-78"/>
              </a:rPr>
              <a:t>1</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80337905"/>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التسويق بمفهومه الحديث</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228524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spc="30" dirty="0">
                <a:solidFill>
                  <a:srgbClr val="0A1F61"/>
                </a:solidFill>
                <a:latin typeface="Simplified Arabic" pitchFamily="18" charset="-78"/>
                <a:cs typeface="+mj-cs"/>
              </a:rPr>
              <a:t>المفهوم الحديث للتسويق.</a:t>
            </a:r>
          </a:p>
          <a:p>
            <a:pPr marL="342900" indent="-342900" algn="just" rtl="1">
              <a:lnSpc>
                <a:spcPct val="150000"/>
              </a:lnSpc>
              <a:buFont typeface="Wingdings" pitchFamily="2" charset="2"/>
              <a:buChar char="Ø"/>
            </a:pPr>
            <a:r>
              <a:rPr lang="ar-EG" sz="1900" spc="30" dirty="0">
                <a:solidFill>
                  <a:srgbClr val="0A1F61"/>
                </a:solidFill>
                <a:latin typeface="Simplified Arabic" pitchFamily="18" charset="-78"/>
                <a:cs typeface="+mj-cs"/>
              </a:rPr>
              <a:t>أهمية دراسة سلوك المستهلك.</a:t>
            </a:r>
          </a:p>
          <a:p>
            <a:pPr marL="342900" indent="-342900" algn="just" rtl="1">
              <a:lnSpc>
                <a:spcPct val="150000"/>
              </a:lnSpc>
              <a:buFont typeface="Wingdings" pitchFamily="2" charset="2"/>
              <a:buChar char="Ø"/>
            </a:pPr>
            <a:r>
              <a:rPr lang="ar-EG" sz="1900" spc="30" dirty="0">
                <a:solidFill>
                  <a:srgbClr val="0A1F61"/>
                </a:solidFill>
                <a:latin typeface="Simplified Arabic" pitchFamily="18" charset="-78"/>
                <a:cs typeface="+mj-cs"/>
              </a:rPr>
              <a:t>فئات وأنماط السلوك الاستهلاكى .</a:t>
            </a:r>
          </a:p>
          <a:p>
            <a:pPr marL="911225" indent="-342900" algn="just" rtl="1">
              <a:lnSpc>
                <a:spcPct val="150000"/>
              </a:lnSpc>
              <a:buFont typeface="Wingdings" pitchFamily="2" charset="2"/>
              <a:buChar char="§"/>
            </a:pPr>
            <a:r>
              <a:rPr lang="ar-EG" sz="1900" spc="30" dirty="0">
                <a:solidFill>
                  <a:srgbClr val="0A1F61"/>
                </a:solidFill>
                <a:latin typeface="Simplified Arabic" pitchFamily="18" charset="-78"/>
                <a:cs typeface="+mj-cs"/>
              </a:rPr>
              <a:t>عوامل الاهتمام بدراسة سلوك المستهلك.</a:t>
            </a:r>
          </a:p>
          <a:p>
            <a:pPr marL="342900" indent="-342900" algn="just" rtl="1">
              <a:lnSpc>
                <a:spcPct val="150000"/>
              </a:lnSpc>
              <a:buFont typeface="Wingdings" pitchFamily="2" charset="2"/>
              <a:buChar char="Ø"/>
            </a:pPr>
            <a:r>
              <a:rPr lang="ar-EG" sz="1900" spc="30" dirty="0">
                <a:solidFill>
                  <a:srgbClr val="0A1F61"/>
                </a:solidFill>
                <a:latin typeface="Simplified Arabic" pitchFamily="18" charset="-78"/>
                <a:cs typeface="+mj-cs"/>
              </a:rPr>
              <a:t>المزيج التسويقى.</a:t>
            </a: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rgbClr val="FFC000"/>
                </a:solidFill>
                <a:latin typeface="Tajawal Medium" panose="00000600000000000000" pitchFamily="2" charset="-78"/>
                <a:cs typeface="Tajawal Medium" panose="00000600000000000000" pitchFamily="2" charset="-78"/>
              </a:rPr>
              <a:t>2</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02101143"/>
      </p:ext>
    </p:extLst>
  </p:cSld>
  <p:clrMapOvr>
    <a:masterClrMapping/>
  </p:clrMapOvr>
  <mc:AlternateContent xmlns:mc="http://schemas.openxmlformats.org/markup-compatibility/2006" xmlns:p14="http://schemas.microsoft.com/office/powerpoint/2010/main">
    <mc:Choice Requires="p14">
      <p:transition spd="slow" p14:dur="2000" advTm="256143"/>
    </mc:Choice>
    <mc:Fallback xmlns="">
      <p:transition spd="slow" advTm="256143"/>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59702"/>
            <a:ext cx="3385474" cy="1904544"/>
          </a:xfrm>
          <a:prstGeom prst="rect">
            <a:avLst/>
          </a:prstGeom>
          <a:solidFill>
            <a:schemeClr val="bg1">
              <a:lumMod val="85000"/>
              <a:alpha val="5000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rtl="1">
              <a:lnSpc>
                <a:spcPct val="150000"/>
              </a:lnSpc>
              <a:spcBef>
                <a:spcPct val="20000"/>
              </a:spcBef>
            </a:pPr>
            <a:r>
              <a:rPr lang="ar-EG" sz="2400" b="1" dirty="0">
                <a:latin typeface="Simplified Arabic" pitchFamily="18" charset="-78"/>
                <a:cs typeface="Simplified Arabic" pitchFamily="18" charset="-78"/>
              </a:rPr>
              <a:t>عناصر المزيج التسويقى</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2723823"/>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spc="30" dirty="0">
                <a:solidFill>
                  <a:srgbClr val="0A1F61"/>
                </a:solidFill>
                <a:latin typeface="Simplified Arabic" pitchFamily="18" charset="-78"/>
                <a:cs typeface="+mj-cs"/>
              </a:rPr>
              <a:t>عناصر المزيج التسويقى.</a:t>
            </a:r>
          </a:p>
          <a:p>
            <a:pPr marL="342900" indent="-342900" algn="just" rtl="1">
              <a:lnSpc>
                <a:spcPct val="150000"/>
              </a:lnSpc>
              <a:buFont typeface="Wingdings" pitchFamily="2" charset="2"/>
              <a:buChar char="Ø"/>
            </a:pPr>
            <a:r>
              <a:rPr lang="ar-EG" sz="1900" spc="30" dirty="0">
                <a:solidFill>
                  <a:srgbClr val="0A1F61"/>
                </a:solidFill>
                <a:latin typeface="Simplified Arabic" pitchFamily="18" charset="-78"/>
                <a:cs typeface="+mj-cs"/>
              </a:rPr>
              <a:t>المنتج.</a:t>
            </a:r>
          </a:p>
          <a:p>
            <a:pPr marL="911225" indent="-342900" algn="just" rtl="1">
              <a:lnSpc>
                <a:spcPct val="150000"/>
              </a:lnSpc>
              <a:buFont typeface="Wingdings" pitchFamily="2" charset="2"/>
              <a:buChar char="§"/>
            </a:pPr>
            <a:r>
              <a:rPr lang="ar-EG" sz="1900" spc="30" dirty="0">
                <a:solidFill>
                  <a:srgbClr val="0A1F61"/>
                </a:solidFill>
                <a:latin typeface="Simplified Arabic" pitchFamily="18" charset="-78"/>
                <a:cs typeface="+mj-cs"/>
              </a:rPr>
              <a:t> </a:t>
            </a:r>
            <a:r>
              <a:rPr lang="ar-EG" sz="1900" spc="30" dirty="0" smtClean="0">
                <a:solidFill>
                  <a:srgbClr val="0A1F61"/>
                </a:solidFill>
                <a:latin typeface="Simplified Arabic" pitchFamily="18" charset="-78"/>
                <a:cs typeface="+mj-cs"/>
              </a:rPr>
              <a:t>المنتج </a:t>
            </a:r>
            <a:r>
              <a:rPr lang="ar-EG" sz="1900" spc="30" dirty="0">
                <a:solidFill>
                  <a:srgbClr val="0A1F61"/>
                </a:solidFill>
                <a:latin typeface="Simplified Arabic" pitchFamily="18" charset="-78"/>
                <a:cs typeface="+mj-cs"/>
              </a:rPr>
              <a:t>الجديد.</a:t>
            </a:r>
          </a:p>
          <a:p>
            <a:pPr marL="911225" indent="-342900" algn="just" rtl="1">
              <a:lnSpc>
                <a:spcPct val="150000"/>
              </a:lnSpc>
              <a:buFont typeface="Wingdings" pitchFamily="2" charset="2"/>
              <a:buChar char="§"/>
            </a:pPr>
            <a:r>
              <a:rPr lang="ar-EG" sz="1900" spc="30" dirty="0">
                <a:solidFill>
                  <a:srgbClr val="0A1F61"/>
                </a:solidFill>
                <a:latin typeface="Simplified Arabic" pitchFamily="18" charset="-78"/>
                <a:cs typeface="+mj-cs"/>
              </a:rPr>
              <a:t>  دورة حياة المنتج.</a:t>
            </a:r>
          </a:p>
          <a:p>
            <a:pPr marL="911225" indent="-342900" algn="just" rtl="1">
              <a:lnSpc>
                <a:spcPct val="150000"/>
              </a:lnSpc>
              <a:buFont typeface="Wingdings" pitchFamily="2" charset="2"/>
              <a:buChar char="§"/>
            </a:pPr>
            <a:r>
              <a:rPr lang="ar-EG" sz="1900" spc="30" dirty="0">
                <a:solidFill>
                  <a:srgbClr val="0A1F61"/>
                </a:solidFill>
                <a:latin typeface="Simplified Arabic" pitchFamily="18" charset="-78"/>
                <a:cs typeface="+mj-cs"/>
              </a:rPr>
              <a:t>  السياسات </a:t>
            </a:r>
            <a:r>
              <a:rPr lang="ar-EG" sz="1900" spc="30" dirty="0" smtClean="0">
                <a:solidFill>
                  <a:srgbClr val="0A1F61"/>
                </a:solidFill>
                <a:latin typeface="Simplified Arabic" pitchFamily="18" charset="-78"/>
                <a:cs typeface="+mj-cs"/>
              </a:rPr>
              <a:t>الاستراتيجية </a:t>
            </a:r>
            <a:r>
              <a:rPr lang="ar-EG" sz="1900" spc="30" dirty="0">
                <a:solidFill>
                  <a:srgbClr val="0A1F61"/>
                </a:solidFill>
                <a:latin typeface="Simplified Arabic" pitchFamily="18" charset="-78"/>
                <a:cs typeface="+mj-cs"/>
              </a:rPr>
              <a:t>خلال دورة حياة المنتج.</a:t>
            </a:r>
          </a:p>
          <a:p>
            <a:pPr marL="342900" indent="-342900" algn="just" rtl="1">
              <a:lnSpc>
                <a:spcPct val="150000"/>
              </a:lnSpc>
              <a:buFont typeface="Wingdings" pitchFamily="2" charset="2"/>
              <a:buChar char="Ø"/>
            </a:pPr>
            <a:r>
              <a:rPr lang="ar-EG" sz="1900" spc="30" dirty="0">
                <a:solidFill>
                  <a:srgbClr val="0A1F61"/>
                </a:solidFill>
                <a:latin typeface="Simplified Arabic" pitchFamily="18" charset="-78"/>
                <a:cs typeface="+mj-cs"/>
              </a:rPr>
              <a:t>  أنواع السلع الاستهلاكية </a:t>
            </a: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rgbClr val="FFC000"/>
                </a:solidFill>
                <a:latin typeface="Tajawal Medium" panose="00000600000000000000" pitchFamily="2" charset="-78"/>
                <a:cs typeface="Tajawal Medium" panose="00000600000000000000" pitchFamily="2" charset="-78"/>
              </a:rPr>
              <a:t>3</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19028853"/>
      </p:ext>
    </p:extLst>
  </p:cSld>
  <p:clrMapOvr>
    <a:masterClrMapping/>
  </p:clrMapOvr>
  <mc:AlternateContent xmlns:mc="http://schemas.openxmlformats.org/markup-compatibility/2006" xmlns:p14="http://schemas.microsoft.com/office/powerpoint/2010/main">
    <mc:Choice Requires="p14">
      <p:transition spd="slow" p14:dur="2000" advTm="118185"/>
    </mc:Choice>
    <mc:Fallback xmlns="">
      <p:transition spd="slow" advTm="11818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62570"/>
            <a:ext cx="3386537" cy="205854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ماهية التسعير والتوزيع</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3600986"/>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spc="30" dirty="0">
                <a:solidFill>
                  <a:srgbClr val="0A1F61"/>
                </a:solidFill>
                <a:latin typeface="Simplified Arabic" pitchFamily="18" charset="-78"/>
                <a:cs typeface="+mj-cs"/>
              </a:rPr>
              <a:t>ماهية التسعير</a:t>
            </a:r>
          </a:p>
          <a:p>
            <a:pPr marL="800100" indent="-342900" algn="just" rtl="1">
              <a:lnSpc>
                <a:spcPct val="150000"/>
              </a:lnSpc>
              <a:buFont typeface="Wingdings" pitchFamily="2" charset="2"/>
              <a:buChar char="§"/>
            </a:pPr>
            <a:r>
              <a:rPr lang="ar-EG" sz="1900" spc="30" dirty="0">
                <a:solidFill>
                  <a:srgbClr val="0A1F61"/>
                </a:solidFill>
                <a:latin typeface="Simplified Arabic" pitchFamily="18" charset="-78"/>
                <a:cs typeface="+mj-cs"/>
              </a:rPr>
              <a:t>القوى المؤثرة على التسعير.</a:t>
            </a:r>
          </a:p>
          <a:p>
            <a:pPr marL="800100" indent="-342900" algn="just" rtl="1">
              <a:lnSpc>
                <a:spcPct val="150000"/>
              </a:lnSpc>
              <a:buFont typeface="Wingdings" pitchFamily="2" charset="2"/>
              <a:buChar char="§"/>
            </a:pPr>
            <a:r>
              <a:rPr lang="ar-EG" sz="1900" spc="30" dirty="0">
                <a:solidFill>
                  <a:srgbClr val="0A1F61"/>
                </a:solidFill>
                <a:latin typeface="Simplified Arabic" pitchFamily="18" charset="-78"/>
                <a:cs typeface="+mj-cs"/>
              </a:rPr>
              <a:t>طرق تحديد التسعير.</a:t>
            </a:r>
          </a:p>
          <a:p>
            <a:pPr marL="342900" indent="-342900" algn="just" rtl="1">
              <a:lnSpc>
                <a:spcPct val="150000"/>
              </a:lnSpc>
              <a:buFont typeface="Wingdings" pitchFamily="2" charset="2"/>
              <a:buChar char="Ø"/>
            </a:pPr>
            <a:r>
              <a:rPr lang="ar-EG" sz="1900" spc="30" dirty="0">
                <a:solidFill>
                  <a:srgbClr val="0A1F61"/>
                </a:solidFill>
                <a:latin typeface="Simplified Arabic" pitchFamily="18" charset="-78"/>
                <a:cs typeface="+mj-cs"/>
              </a:rPr>
              <a:t>ماهية التوزيع.</a:t>
            </a:r>
          </a:p>
          <a:p>
            <a:pPr marL="800100" indent="-342900" algn="just" rtl="1">
              <a:lnSpc>
                <a:spcPct val="150000"/>
              </a:lnSpc>
              <a:buFont typeface="Wingdings" pitchFamily="2" charset="2"/>
              <a:buChar char="§"/>
            </a:pPr>
            <a:r>
              <a:rPr lang="ar-EG" sz="1900" spc="30" dirty="0">
                <a:solidFill>
                  <a:srgbClr val="0A1F61"/>
                </a:solidFill>
                <a:latin typeface="Simplified Arabic" pitchFamily="18" charset="-78"/>
                <a:cs typeface="+mj-cs"/>
              </a:rPr>
              <a:t>أبعاد نظام التوزيع.</a:t>
            </a:r>
          </a:p>
          <a:p>
            <a:pPr marL="800100" indent="-342900" algn="just" rtl="1">
              <a:lnSpc>
                <a:spcPct val="150000"/>
              </a:lnSpc>
              <a:buFont typeface="Wingdings" pitchFamily="2" charset="2"/>
              <a:buChar char="§"/>
            </a:pPr>
            <a:r>
              <a:rPr lang="ar-EG" sz="1900" spc="30" dirty="0">
                <a:solidFill>
                  <a:srgbClr val="0A1F61"/>
                </a:solidFill>
                <a:latin typeface="Simplified Arabic" pitchFamily="18" charset="-78"/>
                <a:cs typeface="+mj-cs"/>
              </a:rPr>
              <a:t>استراتيجية التوزيع.</a:t>
            </a:r>
          </a:p>
          <a:p>
            <a:pPr marL="800100" indent="-342900" algn="just" rtl="1">
              <a:lnSpc>
                <a:spcPct val="150000"/>
              </a:lnSpc>
              <a:buFont typeface="Wingdings" pitchFamily="2" charset="2"/>
              <a:buChar char="§"/>
            </a:pPr>
            <a:r>
              <a:rPr lang="ar-EG" sz="1900" spc="30" dirty="0">
                <a:solidFill>
                  <a:srgbClr val="0A1F61"/>
                </a:solidFill>
                <a:latin typeface="Simplified Arabic" pitchFamily="18" charset="-78"/>
                <a:cs typeface="+mj-cs"/>
              </a:rPr>
              <a:t>محددات اختيار قنوات التوزيع.</a:t>
            </a:r>
          </a:p>
          <a:p>
            <a:pPr marL="800100" indent="-342900" algn="just" rtl="1">
              <a:lnSpc>
                <a:spcPct val="150000"/>
              </a:lnSpc>
              <a:buFont typeface="Wingdings" pitchFamily="2" charset="2"/>
              <a:buChar char="§"/>
            </a:pPr>
            <a:r>
              <a:rPr lang="ar-EG" sz="1900" spc="30" dirty="0">
                <a:solidFill>
                  <a:srgbClr val="0A1F61"/>
                </a:solidFill>
                <a:latin typeface="Simplified Arabic" pitchFamily="18" charset="-78"/>
                <a:cs typeface="+mj-cs"/>
              </a:rPr>
              <a:t>التخزين.</a:t>
            </a: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rgbClr val="FFC000"/>
                </a:solidFill>
                <a:latin typeface="Tajawal Medium" panose="00000600000000000000" pitchFamily="2" charset="-78"/>
                <a:cs typeface="Tajawal Medium" panose="00000600000000000000" pitchFamily="2" charset="-78"/>
              </a:rPr>
              <a:t>4</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53034001"/>
      </p:ext>
    </p:extLst>
  </p:cSld>
  <p:clrMapOvr>
    <a:masterClrMapping/>
  </p:clrMapOvr>
  <mc:AlternateContent xmlns:mc="http://schemas.openxmlformats.org/markup-compatibility/2006" xmlns:p14="http://schemas.microsoft.com/office/powerpoint/2010/main">
    <mc:Choice Requires="p14">
      <p:transition spd="slow" p14:dur="2000" advTm="55327"/>
    </mc:Choice>
    <mc:Fallback xmlns="">
      <p:transition spd="slow" advTm="55327"/>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231466"/>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ماهية الترويج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3600986"/>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spc="30" dirty="0">
                <a:solidFill>
                  <a:srgbClr val="0A1F61"/>
                </a:solidFill>
                <a:latin typeface="Simplified Arabic" pitchFamily="18" charset="-78"/>
                <a:cs typeface="+mj-cs"/>
              </a:rPr>
              <a:t>ماهية الترويج</a:t>
            </a:r>
          </a:p>
          <a:p>
            <a:pPr marL="800100" indent="-342900" algn="just" rtl="1">
              <a:lnSpc>
                <a:spcPct val="150000"/>
              </a:lnSpc>
              <a:buFont typeface="Wingdings" pitchFamily="2" charset="2"/>
              <a:buChar char="§"/>
            </a:pPr>
            <a:r>
              <a:rPr lang="ar-EG" sz="1900" spc="30" dirty="0">
                <a:solidFill>
                  <a:srgbClr val="0A1F61"/>
                </a:solidFill>
                <a:latin typeface="Simplified Arabic" pitchFamily="18" charset="-78"/>
                <a:cs typeface="+mj-cs"/>
              </a:rPr>
              <a:t>أنشطة الترويج.</a:t>
            </a:r>
          </a:p>
          <a:p>
            <a:pPr marL="800100" indent="-342900" algn="just" rtl="1">
              <a:lnSpc>
                <a:spcPct val="150000"/>
              </a:lnSpc>
              <a:buFont typeface="Wingdings" pitchFamily="2" charset="2"/>
              <a:buChar char="§"/>
            </a:pPr>
            <a:r>
              <a:rPr lang="ar-EG" sz="1900" spc="30" dirty="0">
                <a:solidFill>
                  <a:srgbClr val="0A1F61"/>
                </a:solidFill>
                <a:latin typeface="Simplified Arabic" pitchFamily="18" charset="-78"/>
                <a:cs typeface="+mj-cs"/>
              </a:rPr>
              <a:t>أهداف الترويج.</a:t>
            </a:r>
          </a:p>
          <a:p>
            <a:pPr marL="800100" indent="-342900" algn="just" rtl="1">
              <a:lnSpc>
                <a:spcPct val="150000"/>
              </a:lnSpc>
              <a:buFont typeface="Wingdings" pitchFamily="2" charset="2"/>
              <a:buChar char="§"/>
            </a:pPr>
            <a:r>
              <a:rPr lang="ar-EG" sz="1900" spc="30" dirty="0">
                <a:solidFill>
                  <a:srgbClr val="0A1F61"/>
                </a:solidFill>
                <a:latin typeface="Simplified Arabic" pitchFamily="18" charset="-78"/>
                <a:cs typeface="+mj-cs"/>
              </a:rPr>
              <a:t>أهمية الترويج.</a:t>
            </a:r>
          </a:p>
          <a:p>
            <a:pPr marL="342900" indent="-342900" algn="just" rtl="1">
              <a:lnSpc>
                <a:spcPct val="150000"/>
              </a:lnSpc>
              <a:buFont typeface="Wingdings" pitchFamily="2" charset="2"/>
              <a:buChar char="Ø"/>
            </a:pPr>
            <a:r>
              <a:rPr lang="ar-EG" sz="1900" spc="30" dirty="0">
                <a:solidFill>
                  <a:srgbClr val="0A1F61"/>
                </a:solidFill>
                <a:latin typeface="Simplified Arabic" pitchFamily="18" charset="-78"/>
                <a:cs typeface="+mj-cs"/>
              </a:rPr>
              <a:t>المزيج الترويجى.</a:t>
            </a:r>
          </a:p>
          <a:p>
            <a:pPr marL="800100" indent="-342900" algn="just" rtl="1">
              <a:lnSpc>
                <a:spcPct val="150000"/>
              </a:lnSpc>
              <a:buFont typeface="Wingdings" pitchFamily="2" charset="2"/>
              <a:buChar char="§"/>
            </a:pPr>
            <a:r>
              <a:rPr lang="ar-EG" sz="1900" spc="30" dirty="0">
                <a:solidFill>
                  <a:srgbClr val="0A1F61"/>
                </a:solidFill>
                <a:latin typeface="Simplified Arabic" pitchFamily="18" charset="-78"/>
                <a:cs typeface="+mj-cs"/>
              </a:rPr>
              <a:t>العوامل المؤثرة فى المزيج الترويجى.</a:t>
            </a:r>
          </a:p>
          <a:p>
            <a:pPr marL="800100" indent="-342900" algn="just" rtl="1">
              <a:lnSpc>
                <a:spcPct val="150000"/>
              </a:lnSpc>
              <a:buFont typeface="Wingdings" pitchFamily="2" charset="2"/>
              <a:buChar char="§"/>
            </a:pPr>
            <a:r>
              <a:rPr lang="ar-EG" sz="1900" spc="30" dirty="0">
                <a:solidFill>
                  <a:srgbClr val="0A1F61"/>
                </a:solidFill>
                <a:latin typeface="Simplified Arabic" pitchFamily="18" charset="-78"/>
                <a:cs typeface="+mj-cs"/>
              </a:rPr>
              <a:t>العلاقة بين المزيج التسويقى والترويجى.</a:t>
            </a:r>
          </a:p>
          <a:p>
            <a:pPr marL="800100" indent="-342900" algn="just" rtl="1">
              <a:lnSpc>
                <a:spcPct val="150000"/>
              </a:lnSpc>
              <a:buFont typeface="Wingdings" pitchFamily="2" charset="2"/>
              <a:buChar char="§"/>
            </a:pPr>
            <a:r>
              <a:rPr lang="ar-EG" sz="1900" spc="30" dirty="0">
                <a:solidFill>
                  <a:srgbClr val="0A1F61"/>
                </a:solidFill>
                <a:latin typeface="Simplified Arabic" pitchFamily="18" charset="-78"/>
                <a:cs typeface="+mj-cs"/>
              </a:rPr>
              <a:t>إدارة الترويج.</a:t>
            </a: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rgbClr val="FFC000"/>
                </a:solidFill>
                <a:latin typeface="Tajawal Medium" panose="00000600000000000000" pitchFamily="2" charset="-78"/>
                <a:cs typeface="Tajawal Medium" panose="00000600000000000000" pitchFamily="2" charset="-78"/>
              </a:rPr>
              <a:t>5</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60915084"/>
      </p:ext>
    </p:extLst>
  </p:cSld>
  <p:clrMapOvr>
    <a:masterClrMapping/>
  </p:clrMapOvr>
  <mc:AlternateContent xmlns:mc="http://schemas.openxmlformats.org/markup-compatibility/2006" xmlns:p14="http://schemas.microsoft.com/office/powerpoint/2010/main">
    <mc:Choice Requires="p14">
      <p:transition spd="slow" p14:dur="2000" advTm="110194"/>
    </mc:Choice>
    <mc:Fallback xmlns="">
      <p:transition spd="slow" advTm="11019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1821421"/>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ماهية الإعلان</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228524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spc="30" dirty="0">
                <a:solidFill>
                  <a:srgbClr val="0A1F61"/>
                </a:solidFill>
                <a:latin typeface="Simplified Arabic" pitchFamily="18" charset="-78"/>
                <a:cs typeface="+mj-cs"/>
              </a:rPr>
              <a:t>ماهية الإعلان.</a:t>
            </a:r>
          </a:p>
          <a:p>
            <a:pPr marL="342900" indent="-342900" algn="just" rtl="1">
              <a:lnSpc>
                <a:spcPct val="150000"/>
              </a:lnSpc>
              <a:buFont typeface="Wingdings" pitchFamily="2" charset="2"/>
              <a:buChar char="Ø"/>
            </a:pPr>
            <a:r>
              <a:rPr lang="ar-EG" sz="1900" spc="30" dirty="0">
                <a:solidFill>
                  <a:srgbClr val="0A1F61"/>
                </a:solidFill>
                <a:latin typeface="Simplified Arabic" pitchFamily="18" charset="-78"/>
                <a:cs typeface="+mj-cs"/>
              </a:rPr>
              <a:t>خصائص الإعلان.</a:t>
            </a:r>
          </a:p>
          <a:p>
            <a:pPr marL="342900" indent="-342900" algn="just" rtl="1">
              <a:lnSpc>
                <a:spcPct val="150000"/>
              </a:lnSpc>
              <a:buFont typeface="Wingdings" pitchFamily="2" charset="2"/>
              <a:buChar char="Ø"/>
            </a:pPr>
            <a:r>
              <a:rPr lang="ar-EG" sz="1900" spc="30" dirty="0">
                <a:solidFill>
                  <a:srgbClr val="0A1F61"/>
                </a:solidFill>
                <a:latin typeface="Simplified Arabic" pitchFamily="18" charset="-78"/>
                <a:cs typeface="+mj-cs"/>
              </a:rPr>
              <a:t>خصائص عملية الاتصال الإعلانى.</a:t>
            </a:r>
          </a:p>
          <a:p>
            <a:pPr marL="342900" indent="-342900" algn="just" rtl="1">
              <a:lnSpc>
                <a:spcPct val="150000"/>
              </a:lnSpc>
              <a:buFont typeface="Wingdings" pitchFamily="2" charset="2"/>
              <a:buChar char="Ø"/>
            </a:pPr>
            <a:r>
              <a:rPr lang="ar-EG" sz="1900" spc="30" dirty="0">
                <a:solidFill>
                  <a:srgbClr val="0A1F61"/>
                </a:solidFill>
                <a:latin typeface="Simplified Arabic" pitchFamily="18" charset="-78"/>
                <a:cs typeface="+mj-cs"/>
              </a:rPr>
              <a:t>صيغ الاتصال الإعلانى.</a:t>
            </a:r>
          </a:p>
          <a:p>
            <a:pPr marL="342900" indent="-342900" algn="just" rtl="1">
              <a:lnSpc>
                <a:spcPct val="150000"/>
              </a:lnSpc>
              <a:buFont typeface="Wingdings" pitchFamily="2" charset="2"/>
              <a:buChar char="Ø"/>
            </a:pPr>
            <a:r>
              <a:rPr lang="ar-EG" sz="1900" spc="30" dirty="0">
                <a:solidFill>
                  <a:srgbClr val="0A1F61"/>
                </a:solidFill>
                <a:latin typeface="Simplified Arabic" pitchFamily="18" charset="-78"/>
                <a:cs typeface="+mj-cs"/>
              </a:rPr>
              <a:t>مواصفات الإعلان المبدع الفعال.</a:t>
            </a: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rgbClr val="FFC000"/>
                </a:solidFill>
                <a:latin typeface="Tajawal Medium" panose="00000600000000000000" pitchFamily="2" charset="-78"/>
                <a:cs typeface="Tajawal Medium" panose="00000600000000000000" pitchFamily="2" charset="-78"/>
              </a:rPr>
              <a:t>6</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47286803"/>
      </p:ext>
    </p:extLst>
  </p:cSld>
  <p:clrMapOvr>
    <a:masterClrMapping/>
  </p:clrMapOvr>
  <mc:AlternateContent xmlns:mc="http://schemas.openxmlformats.org/markup-compatibility/2006" xmlns:p14="http://schemas.microsoft.com/office/powerpoint/2010/main">
    <mc:Choice Requires="p14">
      <p:transition spd="slow" p14:dur="2000" advTm="152173"/>
    </mc:Choice>
    <mc:Fallback xmlns="">
      <p:transition spd="slow" advTm="152173"/>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الوسائل الإعلانية</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3548472"/>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spc="30" dirty="0">
                <a:solidFill>
                  <a:srgbClr val="0A1F61"/>
                </a:solidFill>
                <a:latin typeface="Simplified Arabic" pitchFamily="18" charset="-78"/>
                <a:cs typeface="+mj-cs"/>
              </a:rPr>
              <a:t>الوسائل الإعلانية المستخدمة فى الاتصال التسويقى.</a:t>
            </a:r>
          </a:p>
          <a:p>
            <a:pPr marL="342900" indent="-342900" algn="just" rtl="1">
              <a:lnSpc>
                <a:spcPct val="150000"/>
              </a:lnSpc>
              <a:buFont typeface="Wingdings" pitchFamily="2" charset="2"/>
              <a:buChar char="Ø"/>
            </a:pPr>
            <a:r>
              <a:rPr lang="ar-EG" sz="1900" spc="30" dirty="0">
                <a:solidFill>
                  <a:srgbClr val="0A1F61"/>
                </a:solidFill>
                <a:latin typeface="Simplified Arabic" pitchFamily="18" charset="-78"/>
                <a:cs typeface="+mj-cs"/>
              </a:rPr>
              <a:t>الإعلان التليفزيونى.</a:t>
            </a:r>
          </a:p>
          <a:p>
            <a:pPr marL="342900" indent="-342900" algn="just" rtl="1">
              <a:lnSpc>
                <a:spcPct val="150000"/>
              </a:lnSpc>
              <a:buFont typeface="Wingdings" pitchFamily="2" charset="2"/>
              <a:buChar char="Ø"/>
            </a:pPr>
            <a:r>
              <a:rPr lang="ar-EG" sz="1900" spc="30" dirty="0">
                <a:solidFill>
                  <a:srgbClr val="0A1F61"/>
                </a:solidFill>
                <a:latin typeface="Simplified Arabic" pitchFamily="18" charset="-78"/>
                <a:cs typeface="+mj-cs"/>
              </a:rPr>
              <a:t>الإعلان الإذاعى.</a:t>
            </a:r>
          </a:p>
          <a:p>
            <a:pPr marL="342900" indent="-342900" algn="just" rtl="1">
              <a:lnSpc>
                <a:spcPct val="150000"/>
              </a:lnSpc>
              <a:buFont typeface="Wingdings" pitchFamily="2" charset="2"/>
              <a:buChar char="Ø"/>
            </a:pPr>
            <a:r>
              <a:rPr lang="ar-EG" sz="1900" spc="30" dirty="0">
                <a:solidFill>
                  <a:srgbClr val="0A1F61"/>
                </a:solidFill>
                <a:latin typeface="Simplified Arabic" pitchFamily="18" charset="-78"/>
                <a:cs typeface="+mj-cs"/>
              </a:rPr>
              <a:t>إعلان الصحف.</a:t>
            </a:r>
          </a:p>
          <a:p>
            <a:pPr marL="342900" indent="-342900" algn="just" rtl="1">
              <a:lnSpc>
                <a:spcPct val="150000"/>
              </a:lnSpc>
              <a:buFont typeface="Wingdings" pitchFamily="2" charset="2"/>
              <a:buChar char="Ø"/>
            </a:pPr>
            <a:r>
              <a:rPr lang="ar-EG" sz="1900" spc="30" dirty="0">
                <a:solidFill>
                  <a:srgbClr val="0A1F61"/>
                </a:solidFill>
                <a:latin typeface="Simplified Arabic" pitchFamily="18" charset="-78"/>
                <a:cs typeface="+mj-cs"/>
              </a:rPr>
              <a:t>إعلانات الملصقات واللوحات الإعلانية.</a:t>
            </a:r>
          </a:p>
          <a:p>
            <a:pPr marL="342900" indent="-342900" algn="just" rtl="1">
              <a:lnSpc>
                <a:spcPct val="150000"/>
              </a:lnSpc>
              <a:buFont typeface="Wingdings" pitchFamily="2" charset="2"/>
              <a:buChar char="Ø"/>
            </a:pPr>
            <a:r>
              <a:rPr lang="ar-EG" sz="1900" spc="30" dirty="0">
                <a:solidFill>
                  <a:srgbClr val="0A1F61"/>
                </a:solidFill>
                <a:latin typeface="Simplified Arabic" pitchFamily="18" charset="-78"/>
                <a:cs typeface="+mj-cs"/>
              </a:rPr>
              <a:t>إعلان المجلة.</a:t>
            </a:r>
          </a:p>
          <a:p>
            <a:pPr marL="342900" indent="-342900" algn="just" rtl="1">
              <a:lnSpc>
                <a:spcPct val="150000"/>
              </a:lnSpc>
              <a:buFont typeface="Wingdings" pitchFamily="2" charset="2"/>
              <a:buChar char="Ø"/>
            </a:pPr>
            <a:r>
              <a:rPr lang="ar-EG" sz="1900" spc="30" dirty="0">
                <a:solidFill>
                  <a:srgbClr val="0A1F61"/>
                </a:solidFill>
                <a:latin typeface="Simplified Arabic" pitchFamily="18" charset="-78"/>
                <a:cs typeface="+mj-cs"/>
              </a:rPr>
              <a:t>إعلان الأنترنت.</a:t>
            </a:r>
          </a:p>
          <a:p>
            <a:pPr marL="342900" indent="-342900" algn="just" rtl="1">
              <a:lnSpc>
                <a:spcPct val="150000"/>
              </a:lnSpc>
              <a:buFont typeface="Wingdings" pitchFamily="2" charset="2"/>
              <a:buChar char="Ø"/>
            </a:pPr>
            <a:r>
              <a:rPr lang="ar-EG" sz="1900" spc="30" dirty="0">
                <a:solidFill>
                  <a:srgbClr val="0A1F61"/>
                </a:solidFill>
                <a:latin typeface="Simplified Arabic" pitchFamily="18" charset="-78"/>
                <a:cs typeface="+mj-cs"/>
              </a:rPr>
              <a:t>تخطيط اختيار الوسائل الإعلانية. </a:t>
            </a: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rgbClr val="FFC000"/>
                </a:solidFill>
                <a:latin typeface="Tajawal Medium" panose="00000600000000000000" pitchFamily="2" charset="-78"/>
                <a:cs typeface="Tajawal Medium" panose="00000600000000000000" pitchFamily="2" charset="-78"/>
              </a:rPr>
              <a:t>7</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53075936"/>
      </p:ext>
    </p:extLst>
  </p:cSld>
  <p:clrMapOvr>
    <a:masterClrMapping/>
  </p:clrMapOvr>
  <mc:AlternateContent xmlns:mc="http://schemas.openxmlformats.org/markup-compatibility/2006" xmlns:p14="http://schemas.microsoft.com/office/powerpoint/2010/main">
    <mc:Choice Requires="p14">
      <p:transition spd="slow" p14:dur="2000" advTm="89794"/>
    </mc:Choice>
    <mc:Fallback xmlns="">
      <p:transition spd="slow" advTm="8979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l="20734" r="22697" b="19250"/>
          <a:stretch/>
        </p:blipFill>
        <p:spPr>
          <a:xfrm>
            <a:off x="0" y="1335074"/>
            <a:ext cx="3386537" cy="17707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عناصر المزيج الترويجى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2806987"/>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000" spc="30" dirty="0">
                <a:solidFill>
                  <a:srgbClr val="0A1F61"/>
                </a:solidFill>
                <a:latin typeface="Simplified Arabic" pitchFamily="18" charset="-78"/>
                <a:cs typeface="+mj-cs"/>
              </a:rPr>
              <a:t>ماهية البيع الشخصى.</a:t>
            </a:r>
          </a:p>
          <a:p>
            <a:pPr marL="342900" indent="-342900" algn="just" rtl="1">
              <a:lnSpc>
                <a:spcPct val="150000"/>
              </a:lnSpc>
              <a:buFont typeface="Wingdings" pitchFamily="2" charset="2"/>
              <a:buChar char="Ø"/>
            </a:pPr>
            <a:r>
              <a:rPr lang="ar-EG" sz="2000" spc="30" dirty="0">
                <a:solidFill>
                  <a:srgbClr val="0A1F61"/>
                </a:solidFill>
                <a:latin typeface="Simplified Arabic" pitchFamily="18" charset="-78"/>
                <a:cs typeface="+mj-cs"/>
              </a:rPr>
              <a:t>ماهية التسويق المباشر.</a:t>
            </a:r>
          </a:p>
          <a:p>
            <a:pPr marL="342900" indent="-342900" algn="just" rtl="1">
              <a:lnSpc>
                <a:spcPct val="150000"/>
              </a:lnSpc>
              <a:buFont typeface="Wingdings" pitchFamily="2" charset="2"/>
              <a:buChar char="Ø"/>
            </a:pPr>
            <a:r>
              <a:rPr lang="ar-EG" sz="2000" spc="30" dirty="0">
                <a:solidFill>
                  <a:srgbClr val="0A1F61"/>
                </a:solidFill>
                <a:latin typeface="Simplified Arabic" pitchFamily="18" charset="-78"/>
                <a:cs typeface="+mj-cs"/>
              </a:rPr>
              <a:t>ماهية العلاقات العامة.</a:t>
            </a:r>
          </a:p>
          <a:p>
            <a:pPr marL="342900" indent="-342900" algn="just" rtl="1">
              <a:lnSpc>
                <a:spcPct val="150000"/>
              </a:lnSpc>
              <a:buFont typeface="Wingdings" pitchFamily="2" charset="2"/>
              <a:buChar char="Ø"/>
            </a:pPr>
            <a:r>
              <a:rPr lang="ar-EG" sz="2000" spc="30" dirty="0">
                <a:solidFill>
                  <a:srgbClr val="0A1F61"/>
                </a:solidFill>
                <a:latin typeface="Simplified Arabic" pitchFamily="18" charset="-78"/>
                <a:cs typeface="+mj-cs"/>
              </a:rPr>
              <a:t>ماهية الدعاية.</a:t>
            </a:r>
          </a:p>
          <a:p>
            <a:pPr marL="342900" indent="-342900" algn="just" rtl="1">
              <a:lnSpc>
                <a:spcPct val="150000"/>
              </a:lnSpc>
              <a:buFont typeface="Wingdings" pitchFamily="2" charset="2"/>
              <a:buChar char="Ø"/>
            </a:pPr>
            <a:r>
              <a:rPr lang="ar-EG" sz="2000" spc="30" dirty="0">
                <a:solidFill>
                  <a:srgbClr val="0A1F61"/>
                </a:solidFill>
                <a:latin typeface="Simplified Arabic" pitchFamily="18" charset="-78"/>
                <a:cs typeface="+mj-cs"/>
              </a:rPr>
              <a:t>ماهية النشر.</a:t>
            </a:r>
          </a:p>
          <a:p>
            <a:pPr marL="342900" indent="-342900" algn="just" rtl="1">
              <a:lnSpc>
                <a:spcPct val="150000"/>
              </a:lnSpc>
              <a:buFont typeface="Wingdings" pitchFamily="2" charset="2"/>
              <a:buChar char="Ø"/>
            </a:pPr>
            <a:r>
              <a:rPr lang="ar-EG" sz="2000" spc="30" dirty="0">
                <a:solidFill>
                  <a:srgbClr val="0A1F61"/>
                </a:solidFill>
                <a:latin typeface="Simplified Arabic" pitchFamily="18" charset="-78"/>
                <a:cs typeface="+mj-cs"/>
              </a:rPr>
              <a:t>ماهية تنشيط المبيعات.</a:t>
            </a: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rgbClr val="FFC000"/>
                </a:solidFill>
                <a:latin typeface="Tajawal Medium" panose="00000600000000000000" pitchFamily="2" charset="-78"/>
                <a:cs typeface="Tajawal Medium" panose="00000600000000000000" pitchFamily="2" charset="-78"/>
              </a:rPr>
              <a:t>8</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67599478"/>
      </p:ext>
    </p:extLst>
  </p:cSld>
  <p:clrMapOvr>
    <a:masterClrMapping/>
  </p:clrMapOvr>
  <mc:AlternateContent xmlns:mc="http://schemas.openxmlformats.org/markup-compatibility/2006" xmlns:p14="http://schemas.microsoft.com/office/powerpoint/2010/main">
    <mc:Choice Requires="p14">
      <p:transition spd="slow" p14:dur="2000" advTm="103280"/>
    </mc:Choice>
    <mc:Fallback xmlns="">
      <p:transition spd="slow" advTm="10328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048" y="1335074"/>
            <a:ext cx="3360440"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ماهية السوق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2400657"/>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000" spc="30" dirty="0">
                <a:solidFill>
                  <a:srgbClr val="0A1F61"/>
                </a:solidFill>
                <a:latin typeface="Simplified Arabic" pitchFamily="18" charset="-78"/>
                <a:cs typeface="+mj-cs"/>
              </a:rPr>
              <a:t>ماهية السوق.</a:t>
            </a:r>
          </a:p>
          <a:p>
            <a:pPr marL="342900" indent="-342900" algn="just" rtl="1">
              <a:lnSpc>
                <a:spcPct val="150000"/>
              </a:lnSpc>
              <a:buFont typeface="Wingdings" pitchFamily="2" charset="2"/>
              <a:buChar char="Ø"/>
            </a:pPr>
            <a:r>
              <a:rPr lang="ar-EG" sz="2000" spc="30" dirty="0">
                <a:solidFill>
                  <a:srgbClr val="0A1F61"/>
                </a:solidFill>
                <a:latin typeface="Simplified Arabic" pitchFamily="18" charset="-78"/>
                <a:cs typeface="+mj-cs"/>
              </a:rPr>
              <a:t>أنواع السوق.</a:t>
            </a:r>
          </a:p>
          <a:p>
            <a:pPr marL="342900" indent="-342900" algn="just" rtl="1">
              <a:lnSpc>
                <a:spcPct val="150000"/>
              </a:lnSpc>
              <a:buFont typeface="Wingdings" pitchFamily="2" charset="2"/>
              <a:buChar char="Ø"/>
            </a:pPr>
            <a:r>
              <a:rPr lang="ar-EG" sz="2000" spc="30" dirty="0">
                <a:solidFill>
                  <a:srgbClr val="0A1F61"/>
                </a:solidFill>
                <a:latin typeface="Simplified Arabic" pitchFamily="18" charset="-78"/>
                <a:cs typeface="+mj-cs"/>
              </a:rPr>
              <a:t>خصائص السوق.</a:t>
            </a:r>
          </a:p>
          <a:p>
            <a:pPr marL="342900" indent="-342900" algn="just" rtl="1">
              <a:lnSpc>
                <a:spcPct val="150000"/>
              </a:lnSpc>
              <a:buFont typeface="Wingdings" pitchFamily="2" charset="2"/>
              <a:buChar char="Ø"/>
            </a:pPr>
            <a:r>
              <a:rPr lang="ar-EG" sz="2000" spc="30" dirty="0">
                <a:solidFill>
                  <a:srgbClr val="0A1F61"/>
                </a:solidFill>
                <a:latin typeface="Simplified Arabic" pitchFamily="18" charset="-78"/>
                <a:cs typeface="+mj-cs"/>
              </a:rPr>
              <a:t>تجزئة السوق.</a:t>
            </a:r>
          </a:p>
          <a:p>
            <a:pPr marL="342900" indent="-342900" algn="just" rtl="1">
              <a:lnSpc>
                <a:spcPct val="150000"/>
              </a:lnSpc>
              <a:buFont typeface="Wingdings" pitchFamily="2" charset="2"/>
              <a:buChar char="Ø"/>
            </a:pPr>
            <a:r>
              <a:rPr lang="ar-EG" sz="2000" spc="30" dirty="0">
                <a:solidFill>
                  <a:srgbClr val="0A1F61"/>
                </a:solidFill>
                <a:latin typeface="Simplified Arabic" pitchFamily="18" charset="-78"/>
                <a:cs typeface="+mj-cs"/>
              </a:rPr>
              <a:t>أسس تجزئة السوق.</a:t>
            </a: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rgbClr val="FFC000"/>
                </a:solidFill>
                <a:latin typeface="Tajawal Medium" panose="00000600000000000000" pitchFamily="2" charset="-78"/>
                <a:cs typeface="Tajawal Medium" panose="00000600000000000000" pitchFamily="2" charset="-78"/>
              </a:rPr>
              <a:t>9</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50370442"/>
      </p:ext>
    </p:extLst>
  </p:cSld>
  <p:clrMapOvr>
    <a:masterClrMapping/>
  </p:clrMapOvr>
  <mc:AlternateContent xmlns:mc="http://schemas.openxmlformats.org/markup-compatibility/2006" xmlns:p14="http://schemas.microsoft.com/office/powerpoint/2010/main">
    <mc:Choice Requires="p14">
      <p:transition spd="slow" p14:dur="2000" advTm="39930"/>
    </mc:Choice>
    <mc:Fallback xmlns="">
      <p:transition spd="slow" advTm="3993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ماهية التسويق الشامل والمتخصص</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1883657"/>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000" spc="30" dirty="0">
                <a:solidFill>
                  <a:srgbClr val="0A1F61"/>
                </a:solidFill>
                <a:latin typeface="Simplified Arabic" pitchFamily="18" charset="-78"/>
                <a:cs typeface="+mj-cs"/>
              </a:rPr>
              <a:t>ماهية التسويق الشامل.</a:t>
            </a:r>
          </a:p>
          <a:p>
            <a:pPr marL="342900" indent="-342900" algn="just" rtl="1">
              <a:lnSpc>
                <a:spcPct val="150000"/>
              </a:lnSpc>
              <a:buFont typeface="Wingdings" pitchFamily="2" charset="2"/>
              <a:buChar char="Ø"/>
            </a:pPr>
            <a:r>
              <a:rPr lang="ar-EG" sz="2000" spc="30" dirty="0">
                <a:solidFill>
                  <a:srgbClr val="0A1F61"/>
                </a:solidFill>
                <a:latin typeface="Simplified Arabic" pitchFamily="18" charset="-78"/>
                <a:cs typeface="+mj-cs"/>
              </a:rPr>
              <a:t>ماهية التسويق المتخصص.</a:t>
            </a:r>
          </a:p>
          <a:p>
            <a:pPr marL="342900" indent="-342900" algn="just" rtl="1">
              <a:lnSpc>
                <a:spcPct val="150000"/>
              </a:lnSpc>
              <a:buFont typeface="Wingdings" pitchFamily="2" charset="2"/>
              <a:buChar char="Ø"/>
            </a:pPr>
            <a:r>
              <a:rPr lang="ar-EG" sz="2000" spc="30" dirty="0">
                <a:solidFill>
                  <a:srgbClr val="0A1F61"/>
                </a:solidFill>
                <a:latin typeface="Simplified Arabic" pitchFamily="18" charset="-78"/>
                <a:cs typeface="+mj-cs"/>
              </a:rPr>
              <a:t>إستراتيجيات التسويق المتخصص.</a:t>
            </a:r>
          </a:p>
          <a:p>
            <a:pPr marL="342900" indent="-342900" algn="just" rtl="1">
              <a:lnSpc>
                <a:spcPct val="150000"/>
              </a:lnSpc>
              <a:buFont typeface="Wingdings" pitchFamily="2" charset="2"/>
              <a:buChar char="Ø"/>
            </a:pPr>
            <a:r>
              <a:rPr lang="ar-EG" sz="2000" spc="30" dirty="0">
                <a:solidFill>
                  <a:srgbClr val="0A1F61"/>
                </a:solidFill>
                <a:latin typeface="Simplified Arabic" pitchFamily="18" charset="-78"/>
                <a:cs typeface="+mj-cs"/>
              </a:rPr>
              <a:t>مراحل التسويق المتخصص.</a:t>
            </a: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rgbClr val="FFC000"/>
                </a:solidFill>
                <a:latin typeface="Tajawal Medium" panose="00000600000000000000" pitchFamily="2" charset="-78"/>
                <a:cs typeface="Tajawal Medium" panose="00000600000000000000" pitchFamily="2" charset="-78"/>
              </a:rPr>
              <a:t>10</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32788778"/>
      </p:ext>
    </p:extLst>
  </p:cSld>
  <p:clrMapOvr>
    <a:masterClrMapping/>
  </p:clrMapOvr>
  <mc:AlternateContent xmlns:mc="http://schemas.openxmlformats.org/markup-compatibility/2006" xmlns:p14="http://schemas.microsoft.com/office/powerpoint/2010/main">
    <mc:Choice Requires="p14">
      <p:transition spd="slow" p14:dur="2000" advTm="124237"/>
    </mc:Choice>
    <mc:Fallback xmlns="">
      <p:transition spd="slow" advTm="124237"/>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spc="40" dirty="0" smtClean="0">
                <a:latin typeface="Simplified Arabic" pitchFamily="18" charset="-78"/>
                <a:cs typeface="Simplified Arabic" pitchFamily="18" charset="-78"/>
              </a:rPr>
              <a:t>مراجعة </a:t>
            </a:r>
            <a:endParaRPr lang="ar-EG" sz="2400" b="1" spc="40"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879146"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1061829"/>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spc="50" dirty="0" smtClean="0">
                <a:solidFill>
                  <a:srgbClr val="0A1F61"/>
                </a:solidFill>
                <a:latin typeface="Simplified Arabic" pitchFamily="18" charset="-78"/>
                <a:cs typeface="+mj-cs"/>
              </a:rPr>
              <a:t>مراجعة المنهج ومعرفة طريقة الامتحان النهائى.</a:t>
            </a:r>
          </a:p>
          <a:p>
            <a:pPr marL="342900" indent="-342900" algn="just" rtl="1">
              <a:lnSpc>
                <a:spcPct val="150000"/>
              </a:lnSpc>
              <a:buFont typeface="Wingdings" pitchFamily="2" charset="2"/>
              <a:buChar char="Ø"/>
            </a:pPr>
            <a:r>
              <a:rPr lang="ar-EG" sz="2100" spc="50" dirty="0" smtClean="0">
                <a:solidFill>
                  <a:srgbClr val="0A1F61"/>
                </a:solidFill>
                <a:latin typeface="Simplified Arabic" pitchFamily="18" charset="-78"/>
                <a:cs typeface="+mj-cs"/>
              </a:rPr>
              <a:t>استقبال أسئلة الطلبة واستفساراتهم عن المنهج.</a:t>
            </a:r>
            <a:endParaRPr lang="ar-EG" sz="2100" spc="50" dirty="0">
              <a:solidFill>
                <a:srgbClr val="0A1F61"/>
              </a:solidFill>
              <a:latin typeface="Simplified Arabic" pitchFamily="18" charset="-78"/>
              <a:cs typeface="+mj-cs"/>
            </a:endParaRP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365608" y="1370818"/>
            <a:ext cx="1900075" cy="369332"/>
          </a:xfrm>
          <a:prstGeom prst="rect">
            <a:avLst/>
          </a:prstGeom>
          <a:noFill/>
        </p:spPr>
        <p:txBody>
          <a:bodyPr wrap="square" rtlCol="0">
            <a:spAutoFit/>
          </a:bodyPr>
          <a:lstStyle/>
          <a:p>
            <a:pPr algn="ctr"/>
            <a:r>
              <a:rPr lang="en-US" b="1" dirty="0" smtClean="0">
                <a:solidFill>
                  <a:schemeClr val="bg1"/>
                </a:solidFill>
                <a:latin typeface="Times New Roman" pitchFamily="18" charset="0"/>
                <a:cs typeface="Times New Roman" pitchFamily="18" charset="0"/>
              </a:rPr>
              <a:t>The last Lecture </a:t>
            </a:r>
            <a:endParaRPr lang="en-US" b="1"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365608" y="1799303"/>
            <a:ext cx="1900075" cy="369332"/>
          </a:xfrm>
          <a:prstGeom prst="rect">
            <a:avLst/>
          </a:prstGeom>
          <a:noFill/>
        </p:spPr>
        <p:txBody>
          <a:bodyPr wrap="square" rtlCol="0">
            <a:spAutoFit/>
          </a:bodyPr>
          <a:lstStyle/>
          <a:p>
            <a:pPr algn="ctr"/>
            <a:r>
              <a:rPr lang="en-US" b="1" dirty="0" smtClean="0">
                <a:solidFill>
                  <a:srgbClr val="FFC000"/>
                </a:solidFill>
                <a:latin typeface="Times New Roman" pitchFamily="18" charset="0"/>
                <a:cs typeface="Times New Roman" pitchFamily="18" charset="0"/>
              </a:rPr>
              <a:t>Week 12</a:t>
            </a:r>
            <a:endParaRPr lang="en-US" b="1" dirty="0">
              <a:solidFill>
                <a:srgbClr val="FFC000"/>
              </a:solidFill>
              <a:latin typeface="Times New Roman" pitchFamily="18" charset="0"/>
              <a:cs typeface="Times New Roman" pitchFamily="18" charset="0"/>
            </a:endParaRPr>
          </a:p>
        </p:txBody>
      </p:sp>
    </p:spTree>
    <p:extLst>
      <p:ext uri="{BB962C8B-B14F-4D97-AF65-F5344CB8AC3E}">
        <p14:creationId xmlns:p14="http://schemas.microsoft.com/office/powerpoint/2010/main" val="2678639125"/>
      </p:ext>
    </p:extLst>
  </p:cSld>
  <p:clrMapOvr>
    <a:masterClrMapping/>
  </p:clrMapOvr>
  <mc:AlternateContent xmlns:mc="http://schemas.openxmlformats.org/markup-compatibility/2006" xmlns:p14="http://schemas.microsoft.com/office/powerpoint/2010/main">
    <mc:Choice Requires="p14">
      <p:transition spd="slow" p14:dur="2000" advTm="17232"/>
    </mc:Choice>
    <mc:Fallback xmlns="">
      <p:transition spd="slow" advTm="17232"/>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latin typeface="Simplified Arabic" pitchFamily="18" charset="-78"/>
                <a:cs typeface="Simplified Arabic" pitchFamily="18" charset="-78"/>
              </a:rPr>
              <a:t>المزيج التسويقى </a:t>
            </a:r>
            <a:endParaRPr lang="ar-EG"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3264355"/>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200" spc="30" dirty="0">
                <a:solidFill>
                  <a:srgbClr val="0A1F61"/>
                </a:solidFill>
                <a:latin typeface="Simplified Arabic" pitchFamily="18" charset="-78"/>
                <a:cs typeface="+mj-cs"/>
              </a:rPr>
              <a:t>يعد المزيج التسويقى مجموعة من الأنشطة التسويقية المتكاملة والمترابطة التي تعتمد على بعضها بعضًا, بغرض أداء الوظيفة التسويقية على النحو المخطط لها. </a:t>
            </a:r>
          </a:p>
          <a:p>
            <a:pPr marL="342900" indent="-342900" algn="just" rtl="1">
              <a:lnSpc>
                <a:spcPct val="150000"/>
              </a:lnSpc>
              <a:buFont typeface="Wingdings" pitchFamily="2" charset="2"/>
              <a:buChar char="Ø"/>
            </a:pPr>
            <a:r>
              <a:rPr lang="ar-EG" sz="1900" b="1" spc="30" dirty="0">
                <a:solidFill>
                  <a:srgbClr val="0A1F61"/>
                </a:solidFill>
                <a:latin typeface="Simplified Arabic" pitchFamily="18" charset="-78"/>
                <a:cs typeface="+mj-cs"/>
              </a:rPr>
              <a:t>يتكون</a:t>
            </a:r>
            <a:r>
              <a:rPr lang="ar-EG" sz="1900" spc="30" dirty="0">
                <a:solidFill>
                  <a:srgbClr val="0A1F61"/>
                </a:solidFill>
                <a:latin typeface="Simplified Arabic" pitchFamily="18" charset="-78"/>
                <a:cs typeface="+mj-cs"/>
              </a:rPr>
              <a:t> </a:t>
            </a:r>
            <a:r>
              <a:rPr lang="ar-EG" sz="1900" b="1" spc="30" dirty="0">
                <a:solidFill>
                  <a:srgbClr val="0A1F61"/>
                </a:solidFill>
                <a:latin typeface="Simplified Arabic" pitchFamily="18" charset="-78"/>
                <a:cs typeface="+mj-cs"/>
              </a:rPr>
              <a:t>المزيج التسويقي من أربعة عناصر أساسية, يُطلق عليها عادة </a:t>
            </a:r>
            <a:r>
              <a:rPr lang="en-US" sz="1900" b="1" spc="30" dirty="0" smtClean="0">
                <a:solidFill>
                  <a:srgbClr val="0A1F61"/>
                </a:solidFill>
                <a:latin typeface="Simplified Arabic" pitchFamily="18" charset="-78"/>
                <a:cs typeface="+mj-cs"/>
              </a:rPr>
              <a:t>Ps Marketing, </a:t>
            </a:r>
            <a:r>
              <a:rPr lang="ar-EG" sz="1900" b="1" spc="30" dirty="0" smtClean="0">
                <a:solidFill>
                  <a:srgbClr val="0A1F61"/>
                </a:solidFill>
                <a:latin typeface="Simplified Arabic" pitchFamily="18" charset="-78"/>
                <a:cs typeface="+mj-cs"/>
              </a:rPr>
              <a:t>4</a:t>
            </a:r>
            <a:r>
              <a:rPr lang="en-US" sz="1900" b="1" spc="30" dirty="0" smtClean="0">
                <a:solidFill>
                  <a:srgbClr val="0A1F61"/>
                </a:solidFill>
                <a:latin typeface="Simplified Arabic" pitchFamily="18" charset="-78"/>
                <a:cs typeface="+mj-cs"/>
              </a:rPr>
              <a:t> </a:t>
            </a:r>
            <a:r>
              <a:rPr lang="ar-EG" sz="1900" b="1" spc="30" dirty="0" smtClean="0">
                <a:solidFill>
                  <a:srgbClr val="0A1F61"/>
                </a:solidFill>
                <a:latin typeface="Simplified Arabic" pitchFamily="18" charset="-78"/>
                <a:cs typeface="+mj-cs"/>
              </a:rPr>
              <a:t>وهي</a:t>
            </a:r>
            <a:r>
              <a:rPr lang="ar-EG" sz="1900" b="1" spc="30" dirty="0">
                <a:solidFill>
                  <a:srgbClr val="0A1F61"/>
                </a:solidFill>
                <a:latin typeface="Simplified Arabic" pitchFamily="18" charset="-78"/>
                <a:cs typeface="+mj-cs"/>
              </a:rPr>
              <a:t>:</a:t>
            </a:r>
          </a:p>
          <a:p>
            <a:pPr marL="342900" indent="-342900" algn="just" rtl="1">
              <a:lnSpc>
                <a:spcPct val="150000"/>
              </a:lnSpc>
              <a:buFont typeface="Wingdings" pitchFamily="2" charset="2"/>
              <a:buChar char="Ø"/>
            </a:pPr>
            <a:r>
              <a:rPr lang="ar-EG" sz="1900" spc="30" dirty="0" smtClean="0">
                <a:solidFill>
                  <a:srgbClr val="0A1F61"/>
                </a:solidFill>
                <a:latin typeface="Simplified Arabic" pitchFamily="18" charset="-78"/>
                <a:cs typeface="+mj-cs"/>
              </a:rPr>
              <a:t>المنتج       </a:t>
            </a:r>
            <a:r>
              <a:rPr lang="en-US" sz="1900" spc="30" dirty="0" smtClean="0">
                <a:solidFill>
                  <a:srgbClr val="0A1F61"/>
                </a:solidFill>
                <a:latin typeface="Simplified Arabic" pitchFamily="18" charset="-78"/>
                <a:cs typeface="+mj-cs"/>
              </a:rPr>
              <a:t>Product</a:t>
            </a:r>
            <a:endParaRPr lang="en-US" sz="1900" spc="30" dirty="0">
              <a:solidFill>
                <a:srgbClr val="0A1F61"/>
              </a:solidFill>
              <a:latin typeface="Simplified Arabic" pitchFamily="18" charset="-78"/>
              <a:cs typeface="+mj-cs"/>
            </a:endParaRPr>
          </a:p>
          <a:p>
            <a:pPr marL="342900" indent="-342900" algn="just" rtl="1">
              <a:lnSpc>
                <a:spcPct val="150000"/>
              </a:lnSpc>
              <a:buFont typeface="Wingdings" pitchFamily="2" charset="2"/>
              <a:buChar char="Ø"/>
            </a:pPr>
            <a:r>
              <a:rPr lang="ar-EG" sz="1900" spc="30" dirty="0" smtClean="0">
                <a:solidFill>
                  <a:srgbClr val="0A1F61"/>
                </a:solidFill>
                <a:latin typeface="Simplified Arabic" pitchFamily="18" charset="-78"/>
                <a:cs typeface="+mj-cs"/>
              </a:rPr>
              <a:t>السعر         </a:t>
            </a:r>
            <a:r>
              <a:rPr lang="en-US" sz="1900" spc="30" dirty="0" smtClean="0">
                <a:solidFill>
                  <a:srgbClr val="0A1F61"/>
                </a:solidFill>
                <a:latin typeface="Simplified Arabic" pitchFamily="18" charset="-78"/>
                <a:cs typeface="+mj-cs"/>
              </a:rPr>
              <a:t>Price</a:t>
            </a:r>
            <a:endParaRPr lang="en-US" sz="1900" spc="30" dirty="0">
              <a:solidFill>
                <a:srgbClr val="0A1F61"/>
              </a:solidFill>
              <a:latin typeface="Simplified Arabic" pitchFamily="18" charset="-78"/>
              <a:cs typeface="+mj-cs"/>
            </a:endParaRPr>
          </a:p>
          <a:p>
            <a:pPr marL="342900" indent="-342900" algn="just" rtl="1">
              <a:lnSpc>
                <a:spcPct val="150000"/>
              </a:lnSpc>
              <a:buFont typeface="Wingdings" pitchFamily="2" charset="2"/>
              <a:buChar char="Ø"/>
            </a:pPr>
            <a:r>
              <a:rPr lang="ar-EG" sz="1900" spc="30" dirty="0" smtClean="0">
                <a:solidFill>
                  <a:srgbClr val="0A1F61"/>
                </a:solidFill>
                <a:latin typeface="Simplified Arabic" pitchFamily="18" charset="-78"/>
                <a:cs typeface="+mj-cs"/>
              </a:rPr>
              <a:t>التوزيع       </a:t>
            </a:r>
            <a:r>
              <a:rPr lang="en-US" sz="1900" spc="30" dirty="0" smtClean="0">
                <a:solidFill>
                  <a:srgbClr val="0A1F61"/>
                </a:solidFill>
                <a:latin typeface="Simplified Arabic" pitchFamily="18" charset="-78"/>
                <a:cs typeface="+mj-cs"/>
              </a:rPr>
              <a:t>Place</a:t>
            </a:r>
            <a:endParaRPr lang="en-US" sz="1900" spc="30" dirty="0">
              <a:solidFill>
                <a:srgbClr val="0A1F61"/>
              </a:solidFill>
              <a:latin typeface="Simplified Arabic" pitchFamily="18" charset="-78"/>
              <a:cs typeface="+mj-cs"/>
            </a:endParaRPr>
          </a:p>
          <a:p>
            <a:pPr marL="342900" indent="-342900" algn="just" rtl="1">
              <a:lnSpc>
                <a:spcPct val="150000"/>
              </a:lnSpc>
              <a:buFont typeface="Wingdings" pitchFamily="2" charset="2"/>
              <a:buChar char="Ø"/>
            </a:pPr>
            <a:r>
              <a:rPr lang="ar-EG" sz="1900" spc="30" dirty="0" smtClean="0">
                <a:solidFill>
                  <a:srgbClr val="0A1F61"/>
                </a:solidFill>
                <a:latin typeface="Simplified Arabic" pitchFamily="18" charset="-78"/>
                <a:cs typeface="+mj-cs"/>
              </a:rPr>
              <a:t>الترويج   </a:t>
            </a:r>
            <a:r>
              <a:rPr lang="en-US" sz="1900" spc="30" dirty="0" smtClean="0">
                <a:solidFill>
                  <a:srgbClr val="0A1F61"/>
                </a:solidFill>
                <a:latin typeface="Simplified Arabic" pitchFamily="18" charset="-78"/>
                <a:cs typeface="+mj-cs"/>
              </a:rPr>
              <a:t>Promotion</a:t>
            </a:r>
            <a:endParaRPr lang="en-US" sz="1900" spc="30" dirty="0">
              <a:solidFill>
                <a:srgbClr val="0A1F61"/>
              </a:solidFill>
              <a:latin typeface="Simplified Arabic" pitchFamily="18" charset="-78"/>
              <a:cs typeface="+mj-cs"/>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rgbClr val="FFC000"/>
                </a:solidFill>
                <a:latin typeface="Times New Roman" pitchFamily="18" charset="0"/>
                <a:cs typeface="Times New Roman" pitchFamily="18" charset="0"/>
              </a:rPr>
              <a:t>Lecture </a:t>
            </a:r>
            <a:endParaRPr lang="en-US" sz="2000" b="1" dirty="0">
              <a:solidFill>
                <a:srgbClr val="FFC000"/>
              </a:solidFill>
              <a:latin typeface="Times New Roman" pitchFamily="18" charset="0"/>
              <a:cs typeface="Times New Roman" pitchFamily="18" charset="0"/>
            </a:endParaRPr>
          </a:p>
        </p:txBody>
      </p:sp>
    </p:spTree>
    <p:extLst>
      <p:ext uri="{BB962C8B-B14F-4D97-AF65-F5344CB8AC3E}">
        <p14:creationId xmlns:p14="http://schemas.microsoft.com/office/powerpoint/2010/main" val="3878309630"/>
      </p:ext>
    </p:extLst>
  </p:cSld>
  <p:clrMapOvr>
    <a:masterClrMapping/>
  </p:clrMapOvr>
  <mc:AlternateContent xmlns:mc="http://schemas.openxmlformats.org/markup-compatibility/2006" xmlns:p14="http://schemas.microsoft.com/office/powerpoint/2010/main">
    <mc:Choice Requires="p14">
      <p:transition spd="slow" p14:dur="2000" advTm="65625"/>
    </mc:Choice>
    <mc:Fallback xmlns="">
      <p:transition spd="slow" advTm="65625"/>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latin typeface="Simplified Arabic" pitchFamily="18" charset="-78"/>
                <a:cs typeface="Simplified Arabic" pitchFamily="18" charset="-78"/>
              </a:rPr>
              <a:t>المزيج الترويجى</a:t>
            </a:r>
            <a:endParaRPr lang="ar-EG"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51202" y="2219644"/>
            <a:ext cx="8417320" cy="4414670"/>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spc="30" dirty="0">
                <a:solidFill>
                  <a:srgbClr val="0A1F61"/>
                </a:solidFill>
                <a:latin typeface="Simplified Arabic" pitchFamily="18" charset="-78"/>
                <a:cs typeface="+mj-cs"/>
              </a:rPr>
              <a:t>يعمل الترويج من خلال مجموعة من العناصر والأدوات تُسمى بالمزيج الترويجي, حيث يتكون هذا المزيج من مجموعة من </a:t>
            </a:r>
            <a:r>
              <a:rPr lang="ar-EG" sz="2100" spc="30" dirty="0" smtClean="0">
                <a:solidFill>
                  <a:srgbClr val="0A1F61"/>
                </a:solidFill>
                <a:latin typeface="Simplified Arabic" pitchFamily="18" charset="-78"/>
                <a:cs typeface="+mj-cs"/>
              </a:rPr>
              <a:t>العناصر وهى :</a:t>
            </a:r>
          </a:p>
          <a:p>
            <a:pPr marL="342900" indent="-342900" algn="just" rtl="1">
              <a:lnSpc>
                <a:spcPct val="150000"/>
              </a:lnSpc>
              <a:buFont typeface="Wingdings" pitchFamily="2" charset="2"/>
              <a:buChar char="Ø"/>
            </a:pPr>
            <a:r>
              <a:rPr lang="ar-EG" sz="2100" spc="30" dirty="0" smtClean="0">
                <a:solidFill>
                  <a:srgbClr val="0A1F61"/>
                </a:solidFill>
                <a:latin typeface="Simplified Arabic" pitchFamily="18" charset="-78"/>
                <a:cs typeface="+mj-cs"/>
              </a:rPr>
              <a:t>الإعلان.</a:t>
            </a:r>
          </a:p>
          <a:p>
            <a:pPr marL="342900" indent="-342900" algn="just" rtl="1">
              <a:lnSpc>
                <a:spcPct val="150000"/>
              </a:lnSpc>
              <a:buFont typeface="Wingdings" pitchFamily="2" charset="2"/>
              <a:buChar char="Ø"/>
            </a:pPr>
            <a:r>
              <a:rPr lang="ar-EG" sz="2100" spc="30" dirty="0" smtClean="0">
                <a:solidFill>
                  <a:srgbClr val="0A1F61"/>
                </a:solidFill>
                <a:latin typeface="Simplified Arabic" pitchFamily="18" charset="-78"/>
                <a:cs typeface="+mj-cs"/>
              </a:rPr>
              <a:t>البيع الشخصى.</a:t>
            </a:r>
          </a:p>
          <a:p>
            <a:pPr marL="342900" indent="-342900" algn="just" rtl="1">
              <a:lnSpc>
                <a:spcPct val="150000"/>
              </a:lnSpc>
              <a:buFont typeface="Wingdings" pitchFamily="2" charset="2"/>
              <a:buChar char="Ø"/>
            </a:pPr>
            <a:r>
              <a:rPr lang="ar-EG" sz="2100" spc="30" dirty="0" smtClean="0">
                <a:solidFill>
                  <a:srgbClr val="0A1F61"/>
                </a:solidFill>
                <a:latin typeface="Simplified Arabic" pitchFamily="18" charset="-78"/>
                <a:cs typeface="+mj-cs"/>
              </a:rPr>
              <a:t>العلاقات العامة </a:t>
            </a:r>
          </a:p>
          <a:p>
            <a:pPr marL="342900" indent="-342900" algn="just" rtl="1">
              <a:lnSpc>
                <a:spcPct val="150000"/>
              </a:lnSpc>
              <a:buFont typeface="Wingdings" pitchFamily="2" charset="2"/>
              <a:buChar char="Ø"/>
            </a:pPr>
            <a:r>
              <a:rPr lang="ar-EG" sz="2100" spc="30" dirty="0" smtClean="0">
                <a:solidFill>
                  <a:srgbClr val="0A1F61"/>
                </a:solidFill>
                <a:latin typeface="Simplified Arabic" pitchFamily="18" charset="-78"/>
                <a:cs typeface="+mj-cs"/>
              </a:rPr>
              <a:t>التسويق المباشر.</a:t>
            </a:r>
          </a:p>
          <a:p>
            <a:pPr marL="342900" indent="-342900" algn="just" rtl="1">
              <a:lnSpc>
                <a:spcPct val="150000"/>
              </a:lnSpc>
              <a:buFont typeface="Wingdings" pitchFamily="2" charset="2"/>
              <a:buChar char="Ø"/>
            </a:pPr>
            <a:r>
              <a:rPr lang="ar-EG" sz="2100" spc="30" dirty="0" smtClean="0">
                <a:solidFill>
                  <a:srgbClr val="0A1F61"/>
                </a:solidFill>
                <a:latin typeface="Simplified Arabic" pitchFamily="18" charset="-78"/>
                <a:cs typeface="+mj-cs"/>
              </a:rPr>
              <a:t>النشر.</a:t>
            </a:r>
          </a:p>
          <a:p>
            <a:pPr marL="342900" indent="-342900" algn="just" rtl="1">
              <a:lnSpc>
                <a:spcPct val="150000"/>
              </a:lnSpc>
              <a:buFont typeface="Wingdings" pitchFamily="2" charset="2"/>
              <a:buChar char="Ø"/>
            </a:pPr>
            <a:r>
              <a:rPr lang="ar-EG" sz="2100" spc="30" dirty="0" smtClean="0">
                <a:solidFill>
                  <a:srgbClr val="0A1F61"/>
                </a:solidFill>
                <a:latin typeface="Simplified Arabic" pitchFamily="18" charset="-78"/>
                <a:cs typeface="+mj-cs"/>
              </a:rPr>
              <a:t>تنشيط المبيعات.</a:t>
            </a:r>
          </a:p>
          <a:p>
            <a:pPr algn="just" rtl="1">
              <a:lnSpc>
                <a:spcPct val="150000"/>
              </a:lnSpc>
            </a:pPr>
            <a:endParaRPr lang="en-US" sz="2100" spc="30" dirty="0">
              <a:solidFill>
                <a:srgbClr val="0A1F61"/>
              </a:solidFill>
              <a:latin typeface="Simplified Arabic" pitchFamily="18" charset="-78"/>
              <a:cs typeface="+mj-cs"/>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rgbClr val="FFC000"/>
                </a:solidFill>
                <a:latin typeface="Times New Roman" pitchFamily="18" charset="0"/>
                <a:cs typeface="Times New Roman" pitchFamily="18" charset="0"/>
              </a:rPr>
              <a:t>Lecture </a:t>
            </a:r>
            <a:endParaRPr lang="en-US" sz="2000" b="1" dirty="0">
              <a:solidFill>
                <a:srgbClr val="FFC000"/>
              </a:solidFill>
              <a:latin typeface="Times New Roman" pitchFamily="18" charset="0"/>
              <a:cs typeface="Times New Roman" pitchFamily="18" charset="0"/>
            </a:endParaRPr>
          </a:p>
        </p:txBody>
      </p:sp>
    </p:spTree>
    <p:extLst>
      <p:ext uri="{BB962C8B-B14F-4D97-AF65-F5344CB8AC3E}">
        <p14:creationId xmlns:p14="http://schemas.microsoft.com/office/powerpoint/2010/main" val="2588690307"/>
      </p:ext>
    </p:extLst>
  </p:cSld>
  <p:clrMapOvr>
    <a:masterClrMapping/>
  </p:clrMapOvr>
  <mc:AlternateContent xmlns:mc="http://schemas.openxmlformats.org/markup-compatibility/2006" xmlns:p14="http://schemas.microsoft.com/office/powerpoint/2010/main">
    <mc:Choice Requires="p14">
      <p:transition spd="slow" p14:dur="2000" advTm="52328"/>
    </mc:Choice>
    <mc:Fallback xmlns="">
      <p:transition spd="slow" advTm="52328"/>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263989" y="1622658"/>
            <a:ext cx="9598980" cy="3612684"/>
          </a:xfrm>
        </p:spPr>
      </p:pic>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xmlns="" id="{C7D257D7-D9C6-8F63-F8F8-E2BE53F2E2DB}"/>
              </a:ext>
            </a:extLst>
          </p:cNvPr>
          <p:cNvSpPr txBox="1"/>
          <p:nvPr/>
        </p:nvSpPr>
        <p:spPr>
          <a:xfrm>
            <a:off x="7665744" y="1739494"/>
            <a:ext cx="1529585" cy="461665"/>
          </a:xfrm>
          <a:prstGeom prst="rect">
            <a:avLst/>
          </a:prstGeom>
          <a:noFill/>
        </p:spPr>
        <p:txBody>
          <a:bodyPr wrap="none" rtlCol="0">
            <a:spAutoFit/>
          </a:bodyPr>
          <a:lstStyle/>
          <a:p>
            <a:pPr algn="just" rtl="1"/>
            <a:r>
              <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rPr>
              <a:t>مراجع المقرر</a:t>
            </a:r>
          </a:p>
        </p:txBody>
      </p:sp>
      <p:pic>
        <p:nvPicPr>
          <p:cNvPr id="4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66582170"/>
      </p:ext>
    </p:extLst>
  </p:cSld>
  <p:clrMapOvr>
    <a:masterClrMapping/>
  </p:clrMapOvr>
  <mc:AlternateContent xmlns:mc="http://schemas.openxmlformats.org/markup-compatibility/2006" xmlns:p14="http://schemas.microsoft.com/office/powerpoint/2010/main">
    <mc:Choice Requires="p14">
      <p:transition spd="slow" p14:dur="2000" advTm="7770"/>
    </mc:Choice>
    <mc:Fallback xmlns="">
      <p:transition spd="slow" advTm="777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latin typeface="Simplified Arabic" pitchFamily="18" charset="-78"/>
                <a:cs typeface="Simplified Arabic" pitchFamily="18" charset="-78"/>
              </a:rPr>
              <a:t>مراجع المقرر</a:t>
            </a:r>
            <a:endParaRPr lang="ar-EG"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3109890"/>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spc="30" dirty="0" smtClean="0">
                <a:solidFill>
                  <a:srgbClr val="0A1F61"/>
                </a:solidFill>
                <a:latin typeface="Simplified Arabic" pitchFamily="18" charset="-78"/>
                <a:cs typeface="+mj-cs"/>
              </a:rPr>
              <a:t>سلوى </a:t>
            </a:r>
            <a:r>
              <a:rPr lang="ar-EG" sz="1900" spc="30" dirty="0">
                <a:solidFill>
                  <a:srgbClr val="0A1F61"/>
                </a:solidFill>
                <a:latin typeface="Simplified Arabic" pitchFamily="18" charset="-78"/>
                <a:cs typeface="+mj-cs"/>
              </a:rPr>
              <a:t>العوادلي، الإعلان وسلوك المستهلك، القاهرة: دار النهضة العربية، 2016.</a:t>
            </a:r>
          </a:p>
          <a:p>
            <a:pPr marL="342900" indent="-342900" algn="just" rtl="1">
              <a:lnSpc>
                <a:spcPct val="150000"/>
              </a:lnSpc>
              <a:buFont typeface="Wingdings" pitchFamily="2" charset="2"/>
              <a:buChar char="Ø"/>
            </a:pPr>
            <a:r>
              <a:rPr lang="ar-EG" sz="1900" spc="30" dirty="0" smtClean="0">
                <a:solidFill>
                  <a:srgbClr val="0A1F61"/>
                </a:solidFill>
                <a:latin typeface="Simplified Arabic" pitchFamily="18" charset="-78"/>
                <a:cs typeface="+mj-cs"/>
              </a:rPr>
              <a:t>صفوت </a:t>
            </a:r>
            <a:r>
              <a:rPr lang="ar-EG" sz="1900" spc="30" dirty="0">
                <a:solidFill>
                  <a:srgbClr val="0A1F61"/>
                </a:solidFill>
                <a:latin typeface="Simplified Arabic" pitchFamily="18" charset="-78"/>
                <a:cs typeface="+mj-cs"/>
              </a:rPr>
              <a:t>العالم، عملية الإتصال الإعلاني، القاهرة: مكتبة النهضة المصرية، 2004.</a:t>
            </a:r>
          </a:p>
          <a:p>
            <a:pPr marL="342900" indent="-342900" algn="just" rtl="1">
              <a:lnSpc>
                <a:spcPct val="150000"/>
              </a:lnSpc>
              <a:buFont typeface="Wingdings" pitchFamily="2" charset="2"/>
              <a:buChar char="Ø"/>
            </a:pPr>
            <a:r>
              <a:rPr lang="ar-EG" sz="1900" spc="30" dirty="0" smtClean="0">
                <a:solidFill>
                  <a:srgbClr val="0A1F61"/>
                </a:solidFill>
                <a:latin typeface="Simplified Arabic" pitchFamily="18" charset="-78"/>
                <a:cs typeface="+mj-cs"/>
              </a:rPr>
              <a:t>طلعت </a:t>
            </a:r>
            <a:r>
              <a:rPr lang="ar-EG" sz="1900" spc="30" dirty="0">
                <a:solidFill>
                  <a:srgbClr val="0A1F61"/>
                </a:solidFill>
                <a:latin typeface="Simplified Arabic" pitchFamily="18" charset="-78"/>
                <a:cs typeface="+mj-cs"/>
              </a:rPr>
              <a:t>أسعد عبد الحميد، الاتصالات التسويقية المتكاملة طريقك المباشر إلى قلب وفكر العميل، الطبعة الرابعة، القاهرة: دار الفجر للتوزيع والنشر، 2014.</a:t>
            </a:r>
          </a:p>
          <a:p>
            <a:pPr marL="342900" indent="-342900" algn="just" rtl="1">
              <a:lnSpc>
                <a:spcPct val="150000"/>
              </a:lnSpc>
              <a:buFont typeface="Wingdings" pitchFamily="2" charset="2"/>
              <a:buChar char="Ø"/>
            </a:pPr>
            <a:r>
              <a:rPr lang="ar-EG" sz="1900" spc="30" dirty="0" smtClean="0">
                <a:solidFill>
                  <a:srgbClr val="0A1F61"/>
                </a:solidFill>
                <a:latin typeface="Simplified Arabic" pitchFamily="18" charset="-78"/>
                <a:cs typeface="+mj-cs"/>
              </a:rPr>
              <a:t>ناجي </a:t>
            </a:r>
            <a:r>
              <a:rPr lang="ar-EG" sz="1900" spc="30" dirty="0">
                <a:solidFill>
                  <a:srgbClr val="0A1F61"/>
                </a:solidFill>
                <a:latin typeface="Simplified Arabic" pitchFamily="18" charset="-78"/>
                <a:cs typeface="+mj-cs"/>
              </a:rPr>
              <a:t>معلا، رائف توفيق، أصول التسويق، عمان: دار وائل للنشر والتوزيع، 2002.</a:t>
            </a:r>
          </a:p>
          <a:p>
            <a:pPr marL="342900" indent="-342900" algn="just" rtl="1">
              <a:lnSpc>
                <a:spcPct val="150000"/>
              </a:lnSpc>
              <a:buFont typeface="Wingdings" pitchFamily="2" charset="2"/>
              <a:buChar char="Ø"/>
            </a:pPr>
            <a:r>
              <a:rPr lang="ar-EG" sz="1900" spc="30" dirty="0" smtClean="0">
                <a:solidFill>
                  <a:srgbClr val="0A1F61"/>
                </a:solidFill>
                <a:latin typeface="Simplified Arabic" pitchFamily="18" charset="-78"/>
                <a:cs typeface="+mj-cs"/>
              </a:rPr>
              <a:t>محمد </a:t>
            </a:r>
            <a:r>
              <a:rPr lang="ar-EG" sz="1900" spc="30" dirty="0">
                <a:solidFill>
                  <a:srgbClr val="0A1F61"/>
                </a:solidFill>
                <a:latin typeface="Simplified Arabic" pitchFamily="18" charset="-78"/>
                <a:cs typeface="+mj-cs"/>
              </a:rPr>
              <a:t>فريد الصحن، إسماعيل السيد، التسويق، ط1، الأسكندرية: الدار الجامعية للطباعة والنشر والتوزيع، 2005.</a:t>
            </a: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rgbClr val="FFC000"/>
                </a:solidFill>
                <a:latin typeface="Times New Roman" pitchFamily="18" charset="0"/>
                <a:cs typeface="Times New Roman" pitchFamily="18" charset="0"/>
              </a:rPr>
              <a:t>Lecture </a:t>
            </a:r>
            <a:endParaRPr lang="en-US" sz="2000" b="1" dirty="0">
              <a:solidFill>
                <a:srgbClr val="FFC000"/>
              </a:solidFill>
              <a:latin typeface="Times New Roman" pitchFamily="18" charset="0"/>
              <a:cs typeface="Times New Roman" pitchFamily="18" charset="0"/>
            </a:endParaRPr>
          </a:p>
        </p:txBody>
      </p:sp>
    </p:spTree>
    <p:extLst>
      <p:ext uri="{BB962C8B-B14F-4D97-AF65-F5344CB8AC3E}">
        <p14:creationId xmlns:p14="http://schemas.microsoft.com/office/powerpoint/2010/main" val="1885825128"/>
      </p:ext>
    </p:extLst>
  </p:cSld>
  <p:clrMapOvr>
    <a:masterClrMapping/>
  </p:clrMapOvr>
  <mc:AlternateContent xmlns:mc="http://schemas.openxmlformats.org/markup-compatibility/2006" xmlns:p14="http://schemas.microsoft.com/office/powerpoint/2010/main">
    <mc:Choice Requires="p14">
      <p:transition spd="slow" p14:dur="2000" advTm="2913"/>
    </mc:Choice>
    <mc:Fallback xmlns="">
      <p:transition spd="slow" advTm="2913"/>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6592"/>
    </mc:Choice>
    <mc:Fallback xmlns="">
      <p:transition spd="slow" advTm="26592"/>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2614</TotalTime>
  <Words>1046</Words>
  <Application>Microsoft Office PowerPoint</Application>
  <PresentationFormat>Custom</PresentationFormat>
  <Paragraphs>215</Paragraphs>
  <Slides>31</Slides>
  <Notes>24</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STW</cp:lastModifiedBy>
  <cp:revision>206</cp:revision>
  <dcterms:created xsi:type="dcterms:W3CDTF">2023-04-29T09:08:23Z</dcterms:created>
  <dcterms:modified xsi:type="dcterms:W3CDTF">2023-05-15T20:04:04Z</dcterms:modified>
</cp:coreProperties>
</file>