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mp4" ContentType="video/unknown"/>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8"/>
  </p:notesMasterIdLst>
  <p:sldIdLst>
    <p:sldId id="480" r:id="rId5"/>
    <p:sldId id="520" r:id="rId6"/>
    <p:sldId id="521" r:id="rId7"/>
    <p:sldId id="262" r:id="rId8"/>
    <p:sldId id="523" r:id="rId9"/>
    <p:sldId id="522" r:id="rId10"/>
    <p:sldId id="525" r:id="rId11"/>
    <p:sldId id="526" r:id="rId12"/>
    <p:sldId id="524" r:id="rId13"/>
    <p:sldId id="527" r:id="rId14"/>
    <p:sldId id="528" r:id="rId15"/>
    <p:sldId id="529" r:id="rId16"/>
    <p:sldId id="532" r:id="rId17"/>
    <p:sldId id="533" r:id="rId18"/>
    <p:sldId id="534" r:id="rId19"/>
    <p:sldId id="535" r:id="rId20"/>
    <p:sldId id="536" r:id="rId21"/>
    <p:sldId id="537" r:id="rId22"/>
    <p:sldId id="538" r:id="rId23"/>
    <p:sldId id="539" r:id="rId24"/>
    <p:sldId id="530" r:id="rId25"/>
    <p:sldId id="328" r:id="rId26"/>
    <p:sldId id="543" r:id="rId27"/>
    <p:sldId id="540" r:id="rId28"/>
    <p:sldId id="541" r:id="rId29"/>
    <p:sldId id="542" r:id="rId30"/>
    <p:sldId id="544" r:id="rId31"/>
    <p:sldId id="545" r:id="rId32"/>
    <p:sldId id="546" r:id="rId33"/>
    <p:sldId id="547" r:id="rId34"/>
    <p:sldId id="556" r:id="rId35"/>
    <p:sldId id="548" r:id="rId36"/>
    <p:sldId id="557" r:id="rId37"/>
    <p:sldId id="314" r:id="rId38"/>
    <p:sldId id="558" r:id="rId39"/>
    <p:sldId id="549" r:id="rId40"/>
    <p:sldId id="554" r:id="rId41"/>
    <p:sldId id="555" r:id="rId42"/>
    <p:sldId id="551" r:id="rId43"/>
    <p:sldId id="552" r:id="rId44"/>
    <p:sldId id="550" r:id="rId45"/>
    <p:sldId id="553" r:id="rId46"/>
    <p:sldId id="349" r:id="rId4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520"/>
            <p14:sldId id="521"/>
            <p14:sldId id="262"/>
            <p14:sldId id="523"/>
            <p14:sldId id="522"/>
            <p14:sldId id="525"/>
            <p14:sldId id="526"/>
            <p14:sldId id="524"/>
            <p14:sldId id="527"/>
            <p14:sldId id="528"/>
            <p14:sldId id="529"/>
            <p14:sldId id="532"/>
            <p14:sldId id="533"/>
            <p14:sldId id="534"/>
            <p14:sldId id="535"/>
            <p14:sldId id="536"/>
            <p14:sldId id="537"/>
            <p14:sldId id="538"/>
            <p14:sldId id="539"/>
            <p14:sldId id="530"/>
            <p14:sldId id="328"/>
            <p14:sldId id="543"/>
            <p14:sldId id="540"/>
            <p14:sldId id="541"/>
            <p14:sldId id="542"/>
            <p14:sldId id="544"/>
            <p14:sldId id="545"/>
            <p14:sldId id="546"/>
            <p14:sldId id="547"/>
            <p14:sldId id="556"/>
            <p14:sldId id="548"/>
            <p14:sldId id="557"/>
            <p14:sldId id="314"/>
            <p14:sldId id="558"/>
            <p14:sldId id="549"/>
            <p14:sldId id="554"/>
            <p14:sldId id="555"/>
            <p14:sldId id="551"/>
            <p14:sldId id="552"/>
            <p14:sldId id="550"/>
            <p14:sldId id="553"/>
            <p14:sldId id="349"/>
          </p14:sldIdLst>
        </p14:section>
        <p14:section name="Untitled Section" id="{2F6AD2C2-46A9-4BC4-94FF-3A698A8E8EFB}">
          <p14:sldIdLst/>
        </p14:section>
      </p14:sectionLst>
    </p:ext>
    <p:ext uri="{EFAFB233-063F-42B5-8137-9DF3F51BA10A}">
      <p15:sldGuideLst xmlns=""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30"/>
    <p:restoredTop sz="94674"/>
  </p:normalViewPr>
  <p:slideViewPr>
    <p:cSldViewPr snapToGrid="0">
      <p:cViewPr>
        <p:scale>
          <a:sx n="74" d="100"/>
          <a:sy n="74" d="100"/>
        </p:scale>
        <p:origin x="-552" y="-120"/>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viewProps" Target="view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presProps" Target="presProp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notesMaster" Target="notesMasters/notesMaster1.xml"/><Relationship Id="rId8" Type="http://schemas.openxmlformats.org/officeDocument/2006/relationships/slide" Target="slides/slide4.xml"/><Relationship Id="rId51" Type="http://schemas.openxmlformats.org/officeDocument/2006/relationships/theme" Target="theme/theme1.xml"/></Relationships>
</file>

<file path=ppt/diagrams/colors1.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C9C74336-A899-4D0A-9246-3C6C2982CB42}" type="doc">
      <dgm:prSet loTypeId="urn:microsoft.com/office/officeart/2008/layout/LinedList" loCatId="list" qsTypeId="urn:microsoft.com/office/officeart/2005/8/quickstyle/simple1" qsCatId="simple" csTypeId="urn:microsoft.com/office/officeart/2005/8/colors/colorful1" csCatId="colorful" phldr="1"/>
      <dgm:spPr/>
      <dgm:t>
        <a:bodyPr/>
        <a:lstStyle/>
        <a:p>
          <a:endParaRPr lang="en-US"/>
        </a:p>
      </dgm:t>
    </dgm:pt>
    <dgm:pt modelId="{F72545B7-D2F4-4AFC-ABFC-1EE428106345}">
      <dgm:prSet custT="1"/>
      <dgm:spPr/>
      <dgm:t>
        <a:bodyPr/>
        <a:lstStyle/>
        <a:p>
          <a:r>
            <a:rPr lang="en-US" sz="2400" b="1" kern="1200" dirty="0">
              <a:latin typeface="Calibri" panose="020F0502020204030204"/>
              <a:ea typeface="+mn-ea"/>
              <a:cs typeface="+mn-cs"/>
            </a:rPr>
            <a:t>1. The Nature and Importance of Marketing </a:t>
          </a:r>
          <a:r>
            <a:rPr lang="en-US" sz="2400" b="1" kern="1200" dirty="0" smtClean="0">
              <a:latin typeface="Calibri" panose="020F0502020204030204"/>
              <a:ea typeface="+mn-ea"/>
              <a:cs typeface="+mn-cs"/>
            </a:rPr>
            <a:t>Channels </a:t>
          </a:r>
          <a:r>
            <a:rPr lang="ar-SA" sz="2400" b="1" kern="1200" dirty="0" smtClean="0">
              <a:latin typeface="Calibri" panose="020F0502020204030204"/>
              <a:ea typeface="+mn-ea"/>
              <a:cs typeface="+mn-cs"/>
            </a:rPr>
            <a:t>طبيعة وأهمية قنوات التسويق</a:t>
          </a:r>
          <a:endParaRPr lang="en-US" sz="2400" b="1" kern="1200" dirty="0">
            <a:latin typeface="Calibri" panose="020F0502020204030204"/>
            <a:ea typeface="+mn-ea"/>
            <a:cs typeface="+mn-cs"/>
          </a:endParaRPr>
        </a:p>
      </dgm:t>
    </dgm:pt>
    <dgm:pt modelId="{AFC36305-8A3B-47E5-93A1-3DF96392D9F3}" type="parTrans" cxnId="{01AEEA96-77EF-4ED5-AF57-92A1787AEF76}">
      <dgm:prSet/>
      <dgm:spPr/>
      <dgm:t>
        <a:bodyPr/>
        <a:lstStyle/>
        <a:p>
          <a:endParaRPr lang="en-US" sz="2400" b="1"/>
        </a:p>
      </dgm:t>
    </dgm:pt>
    <dgm:pt modelId="{E5B1EEAF-4EE6-40E7-80CF-ED42E4F8DCE8}" type="sibTrans" cxnId="{01AEEA96-77EF-4ED5-AF57-92A1787AEF76}">
      <dgm:prSet/>
      <dgm:spPr/>
      <dgm:t>
        <a:bodyPr/>
        <a:lstStyle/>
        <a:p>
          <a:endParaRPr lang="en-US" sz="2400" b="1"/>
        </a:p>
      </dgm:t>
    </dgm:pt>
    <dgm:pt modelId="{F8E63745-2056-46AF-831B-5EB4F165ECE0}">
      <dgm:prSet custT="1"/>
      <dgm:spPr/>
      <dgm:t>
        <a:bodyPr/>
        <a:lstStyle/>
        <a:p>
          <a:pPr marL="0" lvl="0" indent="0" defTabSz="1244600">
            <a:spcBef>
              <a:spcPct val="0"/>
            </a:spcBef>
            <a:spcAft>
              <a:spcPct val="35000"/>
            </a:spcAft>
            <a:buNone/>
          </a:pPr>
          <a:r>
            <a:rPr lang="en-US" sz="2400" b="1" kern="1200" dirty="0">
              <a:latin typeface="Calibri" panose="020F0502020204030204"/>
              <a:ea typeface="+mn-ea"/>
              <a:cs typeface="+mn-cs"/>
            </a:rPr>
            <a:t>2. Channel </a:t>
          </a:r>
          <a:r>
            <a:rPr lang="en-US" sz="2400" b="1" kern="1200" dirty="0" smtClean="0">
              <a:latin typeface="Calibri" panose="020F0502020204030204"/>
              <a:ea typeface="+mn-ea"/>
              <a:cs typeface="+mn-cs"/>
            </a:rPr>
            <a:t>levels </a:t>
          </a:r>
          <a:r>
            <a:rPr lang="ar-SA" sz="2400" b="1" kern="1200" dirty="0" smtClean="0">
              <a:latin typeface="Calibri" panose="020F0502020204030204"/>
              <a:ea typeface="+mn-ea"/>
              <a:cs typeface="+mn-cs"/>
            </a:rPr>
            <a:t>مستويات القناة</a:t>
          </a:r>
          <a:endParaRPr lang="en-US" sz="2400" b="1" kern="1200" dirty="0">
            <a:latin typeface="Calibri" panose="020F0502020204030204"/>
            <a:ea typeface="+mn-ea"/>
            <a:cs typeface="+mn-cs"/>
          </a:endParaRPr>
        </a:p>
      </dgm:t>
    </dgm:pt>
    <dgm:pt modelId="{2EA6B90F-3C31-48D0-92D3-5B8E664D54C9}" type="parTrans" cxnId="{AB19C51F-A8CD-4921-A221-F96AD0E02722}">
      <dgm:prSet/>
      <dgm:spPr/>
      <dgm:t>
        <a:bodyPr/>
        <a:lstStyle/>
        <a:p>
          <a:endParaRPr lang="en-US" sz="2400"/>
        </a:p>
      </dgm:t>
    </dgm:pt>
    <dgm:pt modelId="{CEFC3140-D894-45D3-9D88-295805BB3EDE}" type="sibTrans" cxnId="{AB19C51F-A8CD-4921-A221-F96AD0E02722}">
      <dgm:prSet/>
      <dgm:spPr/>
      <dgm:t>
        <a:bodyPr/>
        <a:lstStyle/>
        <a:p>
          <a:endParaRPr lang="en-US" sz="2400"/>
        </a:p>
      </dgm:t>
    </dgm:pt>
    <dgm:pt modelId="{8080943B-4C27-4E18-BE30-3F34BB2D41F5}">
      <dgm:prSet custT="1"/>
      <dgm:spPr/>
      <dgm:t>
        <a:bodyPr/>
        <a:lstStyle/>
        <a:p>
          <a:pPr marL="0" lvl="0" indent="0" defTabSz="1244600">
            <a:spcBef>
              <a:spcPct val="0"/>
            </a:spcBef>
            <a:spcAft>
              <a:spcPct val="35000"/>
            </a:spcAft>
            <a:buNone/>
          </a:pPr>
          <a:r>
            <a:rPr lang="en-US" sz="2400" b="1" kern="1200" dirty="0">
              <a:latin typeface="Calibri" panose="020F0502020204030204"/>
              <a:ea typeface="+mn-ea"/>
              <a:cs typeface="+mn-cs"/>
            </a:rPr>
            <a:t>3. Channel Design </a:t>
          </a:r>
          <a:r>
            <a:rPr lang="en-US" sz="2400" b="1" kern="1200" dirty="0" smtClean="0">
              <a:latin typeface="Calibri" panose="020F0502020204030204"/>
              <a:ea typeface="+mn-ea"/>
              <a:cs typeface="+mn-cs"/>
            </a:rPr>
            <a:t>Decisions </a:t>
          </a:r>
          <a:r>
            <a:rPr lang="ar-SA" sz="2400" b="1" kern="1200" dirty="0" smtClean="0">
              <a:latin typeface="Calibri" panose="020F0502020204030204"/>
              <a:ea typeface="+mn-ea"/>
              <a:cs typeface="+mn-cs"/>
            </a:rPr>
            <a:t>قرارات تصميم القناة</a:t>
          </a:r>
          <a:r>
            <a:rPr lang="en-US" sz="2400" b="1" kern="1200" dirty="0" smtClean="0">
              <a:latin typeface="Calibri" panose="020F0502020204030204"/>
              <a:ea typeface="+mn-ea"/>
              <a:cs typeface="+mn-cs"/>
            </a:rPr>
            <a:t> </a:t>
          </a:r>
          <a:endParaRPr lang="en-US" sz="2400" b="1" kern="1200" dirty="0">
            <a:latin typeface="Calibri" panose="020F0502020204030204"/>
            <a:ea typeface="+mn-ea"/>
            <a:cs typeface="+mn-cs"/>
          </a:endParaRPr>
        </a:p>
      </dgm:t>
    </dgm:pt>
    <dgm:pt modelId="{EEAF7857-9EC8-4D44-8590-7AC70C866BA2}" type="parTrans" cxnId="{BB9EE96D-8CC7-43C7-835B-C891C9797BFD}">
      <dgm:prSet/>
      <dgm:spPr/>
      <dgm:t>
        <a:bodyPr/>
        <a:lstStyle/>
        <a:p>
          <a:endParaRPr lang="en-US" sz="2400"/>
        </a:p>
      </dgm:t>
    </dgm:pt>
    <dgm:pt modelId="{DDB124F7-990C-4A4F-A25F-EC63D035456B}" type="sibTrans" cxnId="{BB9EE96D-8CC7-43C7-835B-C891C9797BFD}">
      <dgm:prSet/>
      <dgm:spPr/>
      <dgm:t>
        <a:bodyPr/>
        <a:lstStyle/>
        <a:p>
          <a:endParaRPr lang="en-US" sz="2400"/>
        </a:p>
      </dgm:t>
    </dgm:pt>
    <dgm:pt modelId="{88121C1E-62A6-41B5-B904-23F497BBAE01}">
      <dgm:prSet custT="1"/>
      <dgm:spPr/>
      <dgm:t>
        <a:bodyPr/>
        <a:lstStyle/>
        <a:p>
          <a:r>
            <a:rPr lang="en-US" sz="2400" b="1" kern="1200" dirty="0">
              <a:latin typeface="Calibri" panose="020F0502020204030204"/>
              <a:ea typeface="+mn-ea"/>
              <a:cs typeface="+mn-cs"/>
            </a:rPr>
            <a:t>4. </a:t>
          </a:r>
          <a:r>
            <a:rPr lang="en-US" sz="2400" b="1" kern="1200" dirty="0" smtClean="0">
              <a:latin typeface="Calibri" panose="020F0502020204030204"/>
              <a:ea typeface="+mn-ea"/>
              <a:cs typeface="+mn-cs"/>
            </a:rPr>
            <a:t>Retailing </a:t>
          </a:r>
          <a:r>
            <a:rPr lang="ar-SA" sz="2400" b="1" kern="1200" dirty="0" smtClean="0">
              <a:latin typeface="Calibri" panose="020F0502020204030204"/>
              <a:ea typeface="+mn-ea"/>
              <a:cs typeface="+mn-cs"/>
            </a:rPr>
            <a:t>البيع بالتجزئة</a:t>
          </a:r>
          <a:r>
            <a:rPr lang="en-US" sz="2400" b="1" kern="1200" dirty="0" smtClean="0">
              <a:latin typeface="Calibri" panose="020F0502020204030204"/>
              <a:ea typeface="+mn-ea"/>
              <a:cs typeface="+mn-cs"/>
            </a:rPr>
            <a:t> </a:t>
          </a:r>
          <a:endParaRPr lang="en-US" sz="2400" b="1" kern="1200" dirty="0">
            <a:latin typeface="Calibri" panose="020F0502020204030204"/>
            <a:ea typeface="+mn-ea"/>
            <a:cs typeface="+mn-cs"/>
          </a:endParaRPr>
        </a:p>
      </dgm:t>
    </dgm:pt>
    <dgm:pt modelId="{865685A3-DAE1-427B-A715-1F6DDDA7D1B3}" type="parTrans" cxnId="{85544811-D85A-45CB-BF2E-C3180DAC4842}">
      <dgm:prSet/>
      <dgm:spPr/>
      <dgm:t>
        <a:bodyPr/>
        <a:lstStyle/>
        <a:p>
          <a:endParaRPr lang="en-US" sz="2400"/>
        </a:p>
      </dgm:t>
    </dgm:pt>
    <dgm:pt modelId="{2281506F-4414-40FB-B922-82102CFD03CF}" type="sibTrans" cxnId="{85544811-D85A-45CB-BF2E-C3180DAC4842}">
      <dgm:prSet/>
      <dgm:spPr/>
      <dgm:t>
        <a:bodyPr/>
        <a:lstStyle/>
        <a:p>
          <a:endParaRPr lang="en-US" sz="2400"/>
        </a:p>
      </dgm:t>
    </dgm:pt>
    <dgm:pt modelId="{B4888855-6796-4266-81CE-604CC86A6D40}">
      <dgm:prSet custT="1"/>
      <dgm:spPr/>
      <dgm:t>
        <a:bodyPr/>
        <a:lstStyle/>
        <a:p>
          <a:r>
            <a:rPr lang="en-US" sz="2400" b="1" kern="1200" dirty="0">
              <a:latin typeface="Calibri" panose="020F0502020204030204"/>
              <a:ea typeface="+mn-ea"/>
              <a:cs typeface="+mn-cs"/>
            </a:rPr>
            <a:t>5. </a:t>
          </a:r>
          <a:r>
            <a:rPr lang="en-US" sz="2400" b="1" kern="1200" dirty="0" smtClean="0">
              <a:latin typeface="Calibri" panose="020F0502020204030204"/>
              <a:ea typeface="+mn-ea"/>
              <a:cs typeface="+mn-cs"/>
            </a:rPr>
            <a:t>Wholesaling </a:t>
          </a:r>
          <a:r>
            <a:rPr lang="ar-SA" sz="2400" b="1" kern="1200" dirty="0" smtClean="0">
              <a:latin typeface="Calibri" panose="020F0502020204030204"/>
              <a:ea typeface="+mn-ea"/>
              <a:cs typeface="+mn-cs"/>
            </a:rPr>
            <a:t>البيع بالجملة</a:t>
          </a:r>
          <a:endParaRPr lang="en-US" sz="2400" b="1" kern="1200" dirty="0">
            <a:latin typeface="Calibri" panose="020F0502020204030204"/>
            <a:ea typeface="+mn-ea"/>
            <a:cs typeface="+mn-cs"/>
          </a:endParaRPr>
        </a:p>
      </dgm:t>
    </dgm:pt>
    <dgm:pt modelId="{2B7B3357-55E7-437A-84A2-2EBB4F0644EB}" type="parTrans" cxnId="{F4A69045-92F0-4757-9EE2-C68985E8AC5A}">
      <dgm:prSet/>
      <dgm:spPr/>
      <dgm:t>
        <a:bodyPr/>
        <a:lstStyle/>
        <a:p>
          <a:endParaRPr lang="en-US" sz="2400"/>
        </a:p>
      </dgm:t>
    </dgm:pt>
    <dgm:pt modelId="{56119198-AA88-4384-A7E9-5B03F7596298}" type="sibTrans" cxnId="{F4A69045-92F0-4757-9EE2-C68985E8AC5A}">
      <dgm:prSet/>
      <dgm:spPr/>
      <dgm:t>
        <a:bodyPr/>
        <a:lstStyle/>
        <a:p>
          <a:endParaRPr lang="en-US" sz="2400"/>
        </a:p>
      </dgm:t>
    </dgm:pt>
    <dgm:pt modelId="{8006EFC8-0217-45F9-973F-139FFA16F14A}" type="pres">
      <dgm:prSet presAssocID="{C9C74336-A899-4D0A-9246-3C6C2982CB42}" presName="vert0" presStyleCnt="0">
        <dgm:presLayoutVars>
          <dgm:dir/>
          <dgm:animOne val="branch"/>
          <dgm:animLvl val="lvl"/>
        </dgm:presLayoutVars>
      </dgm:prSet>
      <dgm:spPr/>
      <dgm:t>
        <a:bodyPr/>
        <a:lstStyle/>
        <a:p>
          <a:pPr rtl="1"/>
          <a:endParaRPr lang="ar-SA"/>
        </a:p>
      </dgm:t>
    </dgm:pt>
    <dgm:pt modelId="{6EB036AE-DAC0-4555-BEF1-5013A657DF7C}" type="pres">
      <dgm:prSet presAssocID="{F72545B7-D2F4-4AFC-ABFC-1EE428106345}" presName="thickLine" presStyleLbl="alignNode1" presStyleIdx="0" presStyleCnt="5"/>
      <dgm:spPr/>
    </dgm:pt>
    <dgm:pt modelId="{D710743E-C6BC-4D82-B969-0094ECD51EFC}" type="pres">
      <dgm:prSet presAssocID="{F72545B7-D2F4-4AFC-ABFC-1EE428106345}" presName="horz1" presStyleCnt="0"/>
      <dgm:spPr/>
    </dgm:pt>
    <dgm:pt modelId="{979F85C0-2843-4DE4-96B0-F1408F448FB7}" type="pres">
      <dgm:prSet presAssocID="{F72545B7-D2F4-4AFC-ABFC-1EE428106345}" presName="tx1" presStyleLbl="revTx" presStyleIdx="0" presStyleCnt="5"/>
      <dgm:spPr/>
      <dgm:t>
        <a:bodyPr/>
        <a:lstStyle/>
        <a:p>
          <a:pPr rtl="1"/>
          <a:endParaRPr lang="ar-SA"/>
        </a:p>
      </dgm:t>
    </dgm:pt>
    <dgm:pt modelId="{9A5A6220-B4F8-42F8-9711-D31BEFA2B73A}" type="pres">
      <dgm:prSet presAssocID="{F72545B7-D2F4-4AFC-ABFC-1EE428106345}" presName="vert1" presStyleCnt="0"/>
      <dgm:spPr/>
    </dgm:pt>
    <dgm:pt modelId="{1B1CC517-7219-4133-A18B-07664B0F6755}" type="pres">
      <dgm:prSet presAssocID="{F8E63745-2056-46AF-831B-5EB4F165ECE0}" presName="thickLine" presStyleLbl="alignNode1" presStyleIdx="1" presStyleCnt="5"/>
      <dgm:spPr/>
    </dgm:pt>
    <dgm:pt modelId="{BE240005-BE56-457F-AE8C-7DA20EE623F7}" type="pres">
      <dgm:prSet presAssocID="{F8E63745-2056-46AF-831B-5EB4F165ECE0}" presName="horz1" presStyleCnt="0"/>
      <dgm:spPr/>
    </dgm:pt>
    <dgm:pt modelId="{BCACEE98-9FFD-443E-BAA6-4E6DC37326B8}" type="pres">
      <dgm:prSet presAssocID="{F8E63745-2056-46AF-831B-5EB4F165ECE0}" presName="tx1" presStyleLbl="revTx" presStyleIdx="1" presStyleCnt="5"/>
      <dgm:spPr/>
      <dgm:t>
        <a:bodyPr/>
        <a:lstStyle/>
        <a:p>
          <a:pPr rtl="1"/>
          <a:endParaRPr lang="ar-SA"/>
        </a:p>
      </dgm:t>
    </dgm:pt>
    <dgm:pt modelId="{DA3733A1-CD9A-4143-8E87-C9CC4E2DB5DA}" type="pres">
      <dgm:prSet presAssocID="{F8E63745-2056-46AF-831B-5EB4F165ECE0}" presName="vert1" presStyleCnt="0"/>
      <dgm:spPr/>
    </dgm:pt>
    <dgm:pt modelId="{DC6CD249-14AA-4886-AD5B-7F763B1AE820}" type="pres">
      <dgm:prSet presAssocID="{8080943B-4C27-4E18-BE30-3F34BB2D41F5}" presName="thickLine" presStyleLbl="alignNode1" presStyleIdx="2" presStyleCnt="5"/>
      <dgm:spPr/>
    </dgm:pt>
    <dgm:pt modelId="{D5135CB6-8C9D-452C-A865-DE0D0880D968}" type="pres">
      <dgm:prSet presAssocID="{8080943B-4C27-4E18-BE30-3F34BB2D41F5}" presName="horz1" presStyleCnt="0"/>
      <dgm:spPr/>
    </dgm:pt>
    <dgm:pt modelId="{FB8E4260-38AA-499D-ADE5-629EB6E43026}" type="pres">
      <dgm:prSet presAssocID="{8080943B-4C27-4E18-BE30-3F34BB2D41F5}" presName="tx1" presStyleLbl="revTx" presStyleIdx="2" presStyleCnt="5"/>
      <dgm:spPr/>
      <dgm:t>
        <a:bodyPr/>
        <a:lstStyle/>
        <a:p>
          <a:pPr rtl="1"/>
          <a:endParaRPr lang="ar-SA"/>
        </a:p>
      </dgm:t>
    </dgm:pt>
    <dgm:pt modelId="{59EE13C5-30BE-4DED-ADCC-3BDBAD8C9CC3}" type="pres">
      <dgm:prSet presAssocID="{8080943B-4C27-4E18-BE30-3F34BB2D41F5}" presName="vert1" presStyleCnt="0"/>
      <dgm:spPr/>
    </dgm:pt>
    <dgm:pt modelId="{C30A9F9D-5DAE-4178-A899-F3314CC2D3AC}" type="pres">
      <dgm:prSet presAssocID="{88121C1E-62A6-41B5-B904-23F497BBAE01}" presName="thickLine" presStyleLbl="alignNode1" presStyleIdx="3" presStyleCnt="5"/>
      <dgm:spPr/>
    </dgm:pt>
    <dgm:pt modelId="{5D2E5582-47D6-4D80-8747-6451925C4A90}" type="pres">
      <dgm:prSet presAssocID="{88121C1E-62A6-41B5-B904-23F497BBAE01}" presName="horz1" presStyleCnt="0"/>
      <dgm:spPr/>
    </dgm:pt>
    <dgm:pt modelId="{441C835D-0516-4FED-A053-9C1E53C371FD}" type="pres">
      <dgm:prSet presAssocID="{88121C1E-62A6-41B5-B904-23F497BBAE01}" presName="tx1" presStyleLbl="revTx" presStyleIdx="3" presStyleCnt="5"/>
      <dgm:spPr/>
      <dgm:t>
        <a:bodyPr/>
        <a:lstStyle/>
        <a:p>
          <a:pPr rtl="1"/>
          <a:endParaRPr lang="ar-SA"/>
        </a:p>
      </dgm:t>
    </dgm:pt>
    <dgm:pt modelId="{E888C812-FC5D-4E4C-BCBC-7D76E68366A2}" type="pres">
      <dgm:prSet presAssocID="{88121C1E-62A6-41B5-B904-23F497BBAE01}" presName="vert1" presStyleCnt="0"/>
      <dgm:spPr/>
    </dgm:pt>
    <dgm:pt modelId="{1F84F411-836A-4F45-A5FA-D194530289F1}" type="pres">
      <dgm:prSet presAssocID="{B4888855-6796-4266-81CE-604CC86A6D40}" presName="thickLine" presStyleLbl="alignNode1" presStyleIdx="4" presStyleCnt="5"/>
      <dgm:spPr/>
    </dgm:pt>
    <dgm:pt modelId="{06CFB7CC-C3C9-4FBF-B2E4-9CF8C782D919}" type="pres">
      <dgm:prSet presAssocID="{B4888855-6796-4266-81CE-604CC86A6D40}" presName="horz1" presStyleCnt="0"/>
      <dgm:spPr/>
    </dgm:pt>
    <dgm:pt modelId="{B0ED6E07-31F8-44C9-8A2D-CA90DB79EE66}" type="pres">
      <dgm:prSet presAssocID="{B4888855-6796-4266-81CE-604CC86A6D40}" presName="tx1" presStyleLbl="revTx" presStyleIdx="4" presStyleCnt="5"/>
      <dgm:spPr/>
      <dgm:t>
        <a:bodyPr/>
        <a:lstStyle/>
        <a:p>
          <a:pPr rtl="1"/>
          <a:endParaRPr lang="ar-SA"/>
        </a:p>
      </dgm:t>
    </dgm:pt>
    <dgm:pt modelId="{C0571341-AEE0-48D5-ADC9-830C42073AFB}" type="pres">
      <dgm:prSet presAssocID="{B4888855-6796-4266-81CE-604CC86A6D40}" presName="vert1" presStyleCnt="0"/>
      <dgm:spPr/>
    </dgm:pt>
  </dgm:ptLst>
  <dgm:cxnLst>
    <dgm:cxn modelId="{AB19C51F-A8CD-4921-A221-F96AD0E02722}" srcId="{C9C74336-A899-4D0A-9246-3C6C2982CB42}" destId="{F8E63745-2056-46AF-831B-5EB4F165ECE0}" srcOrd="1" destOrd="0" parTransId="{2EA6B90F-3C31-48D0-92D3-5B8E664D54C9}" sibTransId="{CEFC3140-D894-45D3-9D88-295805BB3EDE}"/>
    <dgm:cxn modelId="{85544811-D85A-45CB-BF2E-C3180DAC4842}" srcId="{C9C74336-A899-4D0A-9246-3C6C2982CB42}" destId="{88121C1E-62A6-41B5-B904-23F497BBAE01}" srcOrd="3" destOrd="0" parTransId="{865685A3-DAE1-427B-A715-1F6DDDA7D1B3}" sibTransId="{2281506F-4414-40FB-B922-82102CFD03CF}"/>
    <dgm:cxn modelId="{2847A116-9BD3-4A9D-9043-35AE0286DF16}" type="presOf" srcId="{8080943B-4C27-4E18-BE30-3F34BB2D41F5}" destId="{FB8E4260-38AA-499D-ADE5-629EB6E43026}" srcOrd="0" destOrd="0" presId="urn:microsoft.com/office/officeart/2008/layout/LinedList"/>
    <dgm:cxn modelId="{685F1249-7101-4D1D-A85D-B29804CC7711}" type="presOf" srcId="{88121C1E-62A6-41B5-B904-23F497BBAE01}" destId="{441C835D-0516-4FED-A053-9C1E53C371FD}" srcOrd="0" destOrd="0" presId="urn:microsoft.com/office/officeart/2008/layout/LinedList"/>
    <dgm:cxn modelId="{01AEEA96-77EF-4ED5-AF57-92A1787AEF76}" srcId="{C9C74336-A899-4D0A-9246-3C6C2982CB42}" destId="{F72545B7-D2F4-4AFC-ABFC-1EE428106345}" srcOrd="0" destOrd="0" parTransId="{AFC36305-8A3B-47E5-93A1-3DF96392D9F3}" sibTransId="{E5B1EEAF-4EE6-40E7-80CF-ED42E4F8DCE8}"/>
    <dgm:cxn modelId="{BB9EE96D-8CC7-43C7-835B-C891C9797BFD}" srcId="{C9C74336-A899-4D0A-9246-3C6C2982CB42}" destId="{8080943B-4C27-4E18-BE30-3F34BB2D41F5}" srcOrd="2" destOrd="0" parTransId="{EEAF7857-9EC8-4D44-8590-7AC70C866BA2}" sibTransId="{DDB124F7-990C-4A4F-A25F-EC63D035456B}"/>
    <dgm:cxn modelId="{E45A6DA0-B565-471F-A852-6F665C48327C}" type="presOf" srcId="{F72545B7-D2F4-4AFC-ABFC-1EE428106345}" destId="{979F85C0-2843-4DE4-96B0-F1408F448FB7}" srcOrd="0" destOrd="0" presId="urn:microsoft.com/office/officeart/2008/layout/LinedList"/>
    <dgm:cxn modelId="{DA3BD94D-8AB6-4597-95C6-98AF8928D885}" type="presOf" srcId="{B4888855-6796-4266-81CE-604CC86A6D40}" destId="{B0ED6E07-31F8-44C9-8A2D-CA90DB79EE66}" srcOrd="0" destOrd="0" presId="urn:microsoft.com/office/officeart/2008/layout/LinedList"/>
    <dgm:cxn modelId="{A33A3AE6-E448-4131-A857-79FD2A344F11}" type="presOf" srcId="{C9C74336-A899-4D0A-9246-3C6C2982CB42}" destId="{8006EFC8-0217-45F9-973F-139FFA16F14A}" srcOrd="0" destOrd="0" presId="urn:microsoft.com/office/officeart/2008/layout/LinedList"/>
    <dgm:cxn modelId="{67AE0FC1-6645-4B62-A41F-C8B19D092594}" type="presOf" srcId="{F8E63745-2056-46AF-831B-5EB4F165ECE0}" destId="{BCACEE98-9FFD-443E-BAA6-4E6DC37326B8}" srcOrd="0" destOrd="0" presId="urn:microsoft.com/office/officeart/2008/layout/LinedList"/>
    <dgm:cxn modelId="{F4A69045-92F0-4757-9EE2-C68985E8AC5A}" srcId="{C9C74336-A899-4D0A-9246-3C6C2982CB42}" destId="{B4888855-6796-4266-81CE-604CC86A6D40}" srcOrd="4" destOrd="0" parTransId="{2B7B3357-55E7-437A-84A2-2EBB4F0644EB}" sibTransId="{56119198-AA88-4384-A7E9-5B03F7596298}"/>
    <dgm:cxn modelId="{C568D001-67B3-4167-8832-7D06828EE17D}" type="presParOf" srcId="{8006EFC8-0217-45F9-973F-139FFA16F14A}" destId="{6EB036AE-DAC0-4555-BEF1-5013A657DF7C}" srcOrd="0" destOrd="0" presId="urn:microsoft.com/office/officeart/2008/layout/LinedList"/>
    <dgm:cxn modelId="{90558350-00C2-47B7-B989-BD7F820A5909}" type="presParOf" srcId="{8006EFC8-0217-45F9-973F-139FFA16F14A}" destId="{D710743E-C6BC-4D82-B969-0094ECD51EFC}" srcOrd="1" destOrd="0" presId="urn:microsoft.com/office/officeart/2008/layout/LinedList"/>
    <dgm:cxn modelId="{451D55DD-506F-44CD-B1B7-EB00B2122AB0}" type="presParOf" srcId="{D710743E-C6BC-4D82-B969-0094ECD51EFC}" destId="{979F85C0-2843-4DE4-96B0-F1408F448FB7}" srcOrd="0" destOrd="0" presId="urn:microsoft.com/office/officeart/2008/layout/LinedList"/>
    <dgm:cxn modelId="{403ED9E1-6180-424D-AB24-915F2FE3015F}" type="presParOf" srcId="{D710743E-C6BC-4D82-B969-0094ECD51EFC}" destId="{9A5A6220-B4F8-42F8-9711-D31BEFA2B73A}" srcOrd="1" destOrd="0" presId="urn:microsoft.com/office/officeart/2008/layout/LinedList"/>
    <dgm:cxn modelId="{599B68FF-7010-47AB-A669-08980FA3C8A2}" type="presParOf" srcId="{8006EFC8-0217-45F9-973F-139FFA16F14A}" destId="{1B1CC517-7219-4133-A18B-07664B0F6755}" srcOrd="2" destOrd="0" presId="urn:microsoft.com/office/officeart/2008/layout/LinedList"/>
    <dgm:cxn modelId="{ACF146A3-B8EA-40CA-A601-A71640659845}" type="presParOf" srcId="{8006EFC8-0217-45F9-973F-139FFA16F14A}" destId="{BE240005-BE56-457F-AE8C-7DA20EE623F7}" srcOrd="3" destOrd="0" presId="urn:microsoft.com/office/officeart/2008/layout/LinedList"/>
    <dgm:cxn modelId="{EE03A642-7F64-4A72-8298-A7B348979798}" type="presParOf" srcId="{BE240005-BE56-457F-AE8C-7DA20EE623F7}" destId="{BCACEE98-9FFD-443E-BAA6-4E6DC37326B8}" srcOrd="0" destOrd="0" presId="urn:microsoft.com/office/officeart/2008/layout/LinedList"/>
    <dgm:cxn modelId="{DEC0E126-6C3D-4711-A302-5C9D449E47CE}" type="presParOf" srcId="{BE240005-BE56-457F-AE8C-7DA20EE623F7}" destId="{DA3733A1-CD9A-4143-8E87-C9CC4E2DB5DA}" srcOrd="1" destOrd="0" presId="urn:microsoft.com/office/officeart/2008/layout/LinedList"/>
    <dgm:cxn modelId="{5193AB1E-362A-44DC-B801-244FF91AB747}" type="presParOf" srcId="{8006EFC8-0217-45F9-973F-139FFA16F14A}" destId="{DC6CD249-14AA-4886-AD5B-7F763B1AE820}" srcOrd="4" destOrd="0" presId="urn:microsoft.com/office/officeart/2008/layout/LinedList"/>
    <dgm:cxn modelId="{B78060B2-9FC9-4196-B395-0FFD3F6141E5}" type="presParOf" srcId="{8006EFC8-0217-45F9-973F-139FFA16F14A}" destId="{D5135CB6-8C9D-452C-A865-DE0D0880D968}" srcOrd="5" destOrd="0" presId="urn:microsoft.com/office/officeart/2008/layout/LinedList"/>
    <dgm:cxn modelId="{E4C6E51B-56A7-4083-A295-C5285B27A6C9}" type="presParOf" srcId="{D5135CB6-8C9D-452C-A865-DE0D0880D968}" destId="{FB8E4260-38AA-499D-ADE5-629EB6E43026}" srcOrd="0" destOrd="0" presId="urn:microsoft.com/office/officeart/2008/layout/LinedList"/>
    <dgm:cxn modelId="{DC7104E8-E87D-48B7-A12E-C4AF3D81C4CF}" type="presParOf" srcId="{D5135CB6-8C9D-452C-A865-DE0D0880D968}" destId="{59EE13C5-30BE-4DED-ADCC-3BDBAD8C9CC3}" srcOrd="1" destOrd="0" presId="urn:microsoft.com/office/officeart/2008/layout/LinedList"/>
    <dgm:cxn modelId="{614CE363-A682-47E9-864D-76FED7FDA677}" type="presParOf" srcId="{8006EFC8-0217-45F9-973F-139FFA16F14A}" destId="{C30A9F9D-5DAE-4178-A899-F3314CC2D3AC}" srcOrd="6" destOrd="0" presId="urn:microsoft.com/office/officeart/2008/layout/LinedList"/>
    <dgm:cxn modelId="{CAEB56D8-FA92-4D0C-B2C6-E8DE5A29E7F7}" type="presParOf" srcId="{8006EFC8-0217-45F9-973F-139FFA16F14A}" destId="{5D2E5582-47D6-4D80-8747-6451925C4A90}" srcOrd="7" destOrd="0" presId="urn:microsoft.com/office/officeart/2008/layout/LinedList"/>
    <dgm:cxn modelId="{81717142-25ED-48DF-8CB9-A0E865386715}" type="presParOf" srcId="{5D2E5582-47D6-4D80-8747-6451925C4A90}" destId="{441C835D-0516-4FED-A053-9C1E53C371FD}" srcOrd="0" destOrd="0" presId="urn:microsoft.com/office/officeart/2008/layout/LinedList"/>
    <dgm:cxn modelId="{FBE9B4BF-48F8-42CD-927D-83998EAE082A}" type="presParOf" srcId="{5D2E5582-47D6-4D80-8747-6451925C4A90}" destId="{E888C812-FC5D-4E4C-BCBC-7D76E68366A2}" srcOrd="1" destOrd="0" presId="urn:microsoft.com/office/officeart/2008/layout/LinedList"/>
    <dgm:cxn modelId="{514D0516-1A31-4330-A1F2-BCE1FE82951E}" type="presParOf" srcId="{8006EFC8-0217-45F9-973F-139FFA16F14A}" destId="{1F84F411-836A-4F45-A5FA-D194530289F1}" srcOrd="8" destOrd="0" presId="urn:microsoft.com/office/officeart/2008/layout/LinedList"/>
    <dgm:cxn modelId="{B0EF297C-6E37-43F3-913F-D7C299787A22}" type="presParOf" srcId="{8006EFC8-0217-45F9-973F-139FFA16F14A}" destId="{06CFB7CC-C3C9-4FBF-B2E4-9CF8C782D919}" srcOrd="9" destOrd="0" presId="urn:microsoft.com/office/officeart/2008/layout/LinedList"/>
    <dgm:cxn modelId="{50F20E94-477F-4743-870C-6228E8DE108B}" type="presParOf" srcId="{06CFB7CC-C3C9-4FBF-B2E4-9CF8C782D919}" destId="{B0ED6E07-31F8-44C9-8A2D-CA90DB79EE66}" srcOrd="0" destOrd="0" presId="urn:microsoft.com/office/officeart/2008/layout/LinedList"/>
    <dgm:cxn modelId="{6A2413A1-C095-49B7-837F-4BB0AB11AE33}" type="presParOf" srcId="{06CFB7CC-C3C9-4FBF-B2E4-9CF8C782D919}" destId="{C0571341-AEE0-48D5-ADC9-830C42073AFB}"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B9135F4B-CACB-445D-9CE2-398A95656DDF}" type="doc">
      <dgm:prSet loTypeId="urn:microsoft.com/office/officeart/2005/8/layout/orgChart1" loCatId="hierarchy" qsTypeId="urn:microsoft.com/office/officeart/2005/8/quickstyle/simple1" qsCatId="simple" csTypeId="urn:microsoft.com/office/officeart/2005/8/colors/colorful5" csCatId="colorful" phldr="1"/>
      <dgm:spPr/>
      <dgm:t>
        <a:bodyPr/>
        <a:lstStyle/>
        <a:p>
          <a:endParaRPr lang="en-US"/>
        </a:p>
      </dgm:t>
    </dgm:pt>
    <dgm:pt modelId="{D27A1439-0074-4BE2-BAD1-A953CCED8A5F}">
      <dgm:prSet phldrT="[Text]"/>
      <dgm:spPr>
        <a:solidFill>
          <a:schemeClr val="bg2">
            <a:lumMod val="25000"/>
          </a:schemeClr>
        </a:solidFill>
      </dgm:spPr>
      <dgm:t>
        <a:bodyPr/>
        <a:lstStyle/>
        <a:p>
          <a:r>
            <a:rPr lang="en-US" dirty="0"/>
            <a:t>Channel </a:t>
          </a:r>
          <a:r>
            <a:rPr lang="en-US" dirty="0" smtClean="0"/>
            <a:t>Alternatives</a:t>
          </a:r>
        </a:p>
        <a:p>
          <a:r>
            <a:rPr lang="ar-SA" dirty="0" smtClean="0"/>
            <a:t>بدائل القناة</a:t>
          </a:r>
          <a:endParaRPr lang="en-US" dirty="0"/>
        </a:p>
      </dgm:t>
    </dgm:pt>
    <dgm:pt modelId="{1D00D1F7-B399-4677-8013-73860A1D908C}" type="parTrans" cxnId="{53FDAD51-B09D-4C3A-929C-D532E12D6BFC}">
      <dgm:prSet/>
      <dgm:spPr/>
      <dgm:t>
        <a:bodyPr/>
        <a:lstStyle/>
        <a:p>
          <a:endParaRPr lang="en-US"/>
        </a:p>
      </dgm:t>
    </dgm:pt>
    <dgm:pt modelId="{20355B51-7B0F-4376-ADDA-B9F1A5F0E50F}" type="sibTrans" cxnId="{53FDAD51-B09D-4C3A-929C-D532E12D6BFC}">
      <dgm:prSet/>
      <dgm:spPr/>
      <dgm:t>
        <a:bodyPr/>
        <a:lstStyle/>
        <a:p>
          <a:endParaRPr lang="en-US"/>
        </a:p>
      </dgm:t>
    </dgm:pt>
    <dgm:pt modelId="{5C5D766E-2074-4934-AA6D-60929DCD8A21}">
      <dgm:prSet phldrT="[Text]" custT="1"/>
      <dgm:spPr>
        <a:solidFill>
          <a:schemeClr val="accent5">
            <a:lumMod val="50000"/>
          </a:schemeClr>
        </a:solidFill>
      </dgm:spPr>
      <dgm:t>
        <a:bodyPr/>
        <a:lstStyle/>
        <a:p>
          <a:pPr marL="0" lvl="0" indent="0" algn="ctr" defTabSz="1244600">
            <a:lnSpc>
              <a:spcPct val="90000"/>
            </a:lnSpc>
            <a:spcBef>
              <a:spcPct val="0"/>
            </a:spcBef>
            <a:spcAft>
              <a:spcPct val="35000"/>
            </a:spcAft>
            <a:buNone/>
          </a:pPr>
          <a:r>
            <a:rPr lang="en-US" sz="2800" b="0" i="0" u="none" strike="noStrike" kern="1200" baseline="0" dirty="0">
              <a:latin typeface="TimesLTPro-Roman"/>
              <a:ea typeface="+mn-ea"/>
              <a:cs typeface="+mn-cs"/>
            </a:rPr>
            <a:t>Types of </a:t>
          </a:r>
          <a:r>
            <a:rPr lang="en-US" sz="2800" b="0" i="0" u="none" strike="noStrike" kern="1200" baseline="0" dirty="0" smtClean="0">
              <a:latin typeface="TimesLTPro-Roman"/>
              <a:ea typeface="+mn-ea"/>
              <a:cs typeface="+mn-cs"/>
            </a:rPr>
            <a:t>intermediaries </a:t>
          </a:r>
          <a:r>
            <a:rPr lang="ar-SA" sz="2800" b="0" i="0" u="none" strike="noStrike" kern="1200" baseline="0" dirty="0" smtClean="0">
              <a:latin typeface="TimesLTPro-Roman"/>
              <a:ea typeface="+mn-ea"/>
              <a:cs typeface="+mn-cs"/>
            </a:rPr>
            <a:t>أنواع الوسطاء</a:t>
          </a:r>
          <a:endParaRPr lang="en-US" sz="2800" b="0" i="0" u="none" strike="noStrike" kern="1200" baseline="0" dirty="0">
            <a:latin typeface="TimesLTPro-Roman"/>
            <a:ea typeface="+mn-ea"/>
            <a:cs typeface="+mn-cs"/>
          </a:endParaRPr>
        </a:p>
      </dgm:t>
    </dgm:pt>
    <dgm:pt modelId="{EB073C11-ED73-487D-9C87-7DEA02568DB2}" type="parTrans" cxnId="{B781A3BA-F9F9-4DA1-A841-3556396B2FD2}">
      <dgm:prSet/>
      <dgm:spPr>
        <a:solidFill>
          <a:schemeClr val="accent4">
            <a:lumMod val="75000"/>
          </a:schemeClr>
        </a:solidFill>
        <a:ln>
          <a:solidFill>
            <a:srgbClr val="0A1F61"/>
          </a:solidFill>
        </a:ln>
      </dgm:spPr>
      <dgm:t>
        <a:bodyPr/>
        <a:lstStyle/>
        <a:p>
          <a:endParaRPr lang="en-US"/>
        </a:p>
      </dgm:t>
    </dgm:pt>
    <dgm:pt modelId="{42BD32C0-B3F6-41A7-9596-3049A0D75676}" type="sibTrans" cxnId="{B781A3BA-F9F9-4DA1-A841-3556396B2FD2}">
      <dgm:prSet/>
      <dgm:spPr/>
      <dgm:t>
        <a:bodyPr/>
        <a:lstStyle/>
        <a:p>
          <a:endParaRPr lang="en-US"/>
        </a:p>
      </dgm:t>
    </dgm:pt>
    <dgm:pt modelId="{FB445605-4A5A-42F4-9AA4-249630803EB0}">
      <dgm:prSet phldrT="[Text]" custT="1"/>
      <dgm:spPr>
        <a:solidFill>
          <a:schemeClr val="accent5">
            <a:lumMod val="50000"/>
          </a:schemeClr>
        </a:solidFill>
      </dgm:spPr>
      <dgm:t>
        <a:bodyPr/>
        <a:lstStyle/>
        <a:p>
          <a:pPr marL="0" lvl="0" indent="0" algn="ctr" defTabSz="1244600">
            <a:lnSpc>
              <a:spcPct val="90000"/>
            </a:lnSpc>
            <a:spcBef>
              <a:spcPct val="0"/>
            </a:spcBef>
            <a:spcAft>
              <a:spcPct val="35000"/>
            </a:spcAft>
            <a:buNone/>
          </a:pPr>
          <a:r>
            <a:rPr lang="en-US" sz="2800" b="0" i="0" u="none" strike="noStrike" kern="1200" baseline="0" dirty="0">
              <a:latin typeface="TimesLTPro-Roman"/>
              <a:ea typeface="+mn-ea"/>
              <a:cs typeface="+mn-cs"/>
            </a:rPr>
            <a:t>Number of </a:t>
          </a:r>
          <a:r>
            <a:rPr lang="en-US" sz="2800" b="0" i="0" u="none" strike="noStrike" kern="1200" baseline="0" dirty="0" smtClean="0">
              <a:latin typeface="TimesLTPro-Roman"/>
              <a:ea typeface="+mn-ea"/>
              <a:cs typeface="+mn-cs"/>
            </a:rPr>
            <a:t>intermediaries </a:t>
          </a:r>
          <a:r>
            <a:rPr lang="ar-SA" sz="2800" b="0" i="0" u="none" strike="noStrike" kern="1200" baseline="0" dirty="0" smtClean="0">
              <a:latin typeface="TimesLTPro-Roman"/>
              <a:ea typeface="+mn-ea"/>
              <a:cs typeface="+mn-cs"/>
            </a:rPr>
            <a:t>عدد الوسطاء</a:t>
          </a:r>
          <a:endParaRPr lang="en-US" sz="2800" b="0" i="0" u="none" strike="noStrike" kern="1200" baseline="0" dirty="0">
            <a:latin typeface="TimesLTPro-Roman"/>
            <a:ea typeface="+mn-ea"/>
            <a:cs typeface="+mn-cs"/>
          </a:endParaRPr>
        </a:p>
      </dgm:t>
    </dgm:pt>
    <dgm:pt modelId="{3538AAF7-7A0E-4DA2-8E67-9CD989F17713}" type="parTrans" cxnId="{5BE0908E-C532-4569-9B14-7113BEE5EBE1}">
      <dgm:prSet/>
      <dgm:spPr>
        <a:ln>
          <a:solidFill>
            <a:srgbClr val="0A1F61"/>
          </a:solidFill>
        </a:ln>
      </dgm:spPr>
      <dgm:t>
        <a:bodyPr/>
        <a:lstStyle/>
        <a:p>
          <a:endParaRPr lang="en-US"/>
        </a:p>
      </dgm:t>
    </dgm:pt>
    <dgm:pt modelId="{D5D79BB1-29F2-42C5-8C74-BD319F338598}" type="sibTrans" cxnId="{5BE0908E-C532-4569-9B14-7113BEE5EBE1}">
      <dgm:prSet/>
      <dgm:spPr/>
      <dgm:t>
        <a:bodyPr/>
        <a:lstStyle/>
        <a:p>
          <a:endParaRPr lang="en-US"/>
        </a:p>
      </dgm:t>
    </dgm:pt>
    <dgm:pt modelId="{726E2383-73B9-4CDF-A9B6-17DA26201B5C}">
      <dgm:prSet custT="1"/>
      <dgm:spPr>
        <a:solidFill>
          <a:schemeClr val="accent5">
            <a:lumMod val="50000"/>
          </a:schemeClr>
        </a:solidFill>
      </dgm:spPr>
      <dgm:t>
        <a:bodyPr/>
        <a:lstStyle/>
        <a:p>
          <a:r>
            <a:rPr lang="en-US" sz="2800" b="0" i="0" u="none" strike="noStrike" kern="1200" baseline="0" dirty="0">
              <a:latin typeface="TimesLTPro-Roman"/>
              <a:ea typeface="+mn-ea"/>
              <a:cs typeface="+mn-cs"/>
            </a:rPr>
            <a:t>Responsibilities of each channel </a:t>
          </a:r>
          <a:r>
            <a:rPr lang="en-US" sz="2800" b="0" i="0" u="none" strike="noStrike" kern="1200" baseline="0" dirty="0" smtClean="0">
              <a:latin typeface="TimesLTPro-Roman"/>
              <a:ea typeface="+mn-ea"/>
              <a:cs typeface="+mn-cs"/>
            </a:rPr>
            <a:t>member </a:t>
          </a:r>
          <a:r>
            <a:rPr lang="ar-SA" sz="2800" b="0" i="0" u="none" strike="noStrike" kern="1200" baseline="0" dirty="0" smtClean="0">
              <a:latin typeface="TimesLTPro-Roman"/>
              <a:ea typeface="+mn-ea"/>
              <a:cs typeface="+mn-cs"/>
            </a:rPr>
            <a:t>مسؤوليات </a:t>
          </a:r>
          <a:r>
            <a:rPr lang="ar-SA" sz="2800" b="0" i="0" u="none" strike="noStrike" kern="1200" baseline="0" dirty="0" smtClean="0">
              <a:latin typeface="TimesLTPro-Roman"/>
              <a:ea typeface="+mn-ea"/>
              <a:cs typeface="+mn-cs"/>
            </a:rPr>
            <a:t>كل عضو بالقناة</a:t>
          </a:r>
          <a:endParaRPr lang="en-US" sz="2800" b="0" i="0" u="none" strike="noStrike" kern="1200" baseline="0" dirty="0">
            <a:latin typeface="TimesLTPro-Roman"/>
            <a:ea typeface="+mn-ea"/>
            <a:cs typeface="+mn-cs"/>
          </a:endParaRPr>
        </a:p>
      </dgm:t>
    </dgm:pt>
    <dgm:pt modelId="{A5819332-AE0A-4F26-801F-101A582ECC26}" type="parTrans" cxnId="{A76029A6-7A16-47DB-987A-3A8E3D9EDA52}">
      <dgm:prSet/>
      <dgm:spPr>
        <a:solidFill>
          <a:schemeClr val="accent4">
            <a:lumMod val="75000"/>
          </a:schemeClr>
        </a:solidFill>
        <a:ln>
          <a:solidFill>
            <a:srgbClr val="0A1F61"/>
          </a:solidFill>
        </a:ln>
      </dgm:spPr>
      <dgm:t>
        <a:bodyPr/>
        <a:lstStyle/>
        <a:p>
          <a:endParaRPr lang="en-US"/>
        </a:p>
      </dgm:t>
    </dgm:pt>
    <dgm:pt modelId="{FC2E27A5-E85B-47FF-B24D-55EE7F6EE650}" type="sibTrans" cxnId="{A76029A6-7A16-47DB-987A-3A8E3D9EDA52}">
      <dgm:prSet/>
      <dgm:spPr/>
      <dgm:t>
        <a:bodyPr/>
        <a:lstStyle/>
        <a:p>
          <a:endParaRPr lang="en-US"/>
        </a:p>
      </dgm:t>
    </dgm:pt>
    <dgm:pt modelId="{CFED0C9F-3159-44DA-BD8A-AA679D05A0A1}" type="pres">
      <dgm:prSet presAssocID="{B9135F4B-CACB-445D-9CE2-398A95656DDF}" presName="hierChild1" presStyleCnt="0">
        <dgm:presLayoutVars>
          <dgm:orgChart val="1"/>
          <dgm:chPref val="1"/>
          <dgm:dir/>
          <dgm:animOne val="branch"/>
          <dgm:animLvl val="lvl"/>
          <dgm:resizeHandles/>
        </dgm:presLayoutVars>
      </dgm:prSet>
      <dgm:spPr/>
      <dgm:t>
        <a:bodyPr/>
        <a:lstStyle/>
        <a:p>
          <a:pPr rtl="1"/>
          <a:endParaRPr lang="ar-SA"/>
        </a:p>
      </dgm:t>
    </dgm:pt>
    <dgm:pt modelId="{23709F07-141E-4D3B-9B4C-1E030F6286F4}" type="pres">
      <dgm:prSet presAssocID="{D27A1439-0074-4BE2-BAD1-A953CCED8A5F}" presName="hierRoot1" presStyleCnt="0">
        <dgm:presLayoutVars>
          <dgm:hierBranch val="init"/>
        </dgm:presLayoutVars>
      </dgm:prSet>
      <dgm:spPr/>
    </dgm:pt>
    <dgm:pt modelId="{6B2AF2F9-B309-47B2-B7AB-67FED9B3F6FE}" type="pres">
      <dgm:prSet presAssocID="{D27A1439-0074-4BE2-BAD1-A953CCED8A5F}" presName="rootComposite1" presStyleCnt="0"/>
      <dgm:spPr/>
    </dgm:pt>
    <dgm:pt modelId="{376A494B-AA52-4708-AF1E-C58488443E5A}" type="pres">
      <dgm:prSet presAssocID="{D27A1439-0074-4BE2-BAD1-A953CCED8A5F}" presName="rootText1" presStyleLbl="node0" presStyleIdx="0" presStyleCnt="1" custScaleX="194507">
        <dgm:presLayoutVars>
          <dgm:chPref val="3"/>
        </dgm:presLayoutVars>
      </dgm:prSet>
      <dgm:spPr/>
      <dgm:t>
        <a:bodyPr/>
        <a:lstStyle/>
        <a:p>
          <a:pPr rtl="1"/>
          <a:endParaRPr lang="ar-SA"/>
        </a:p>
      </dgm:t>
    </dgm:pt>
    <dgm:pt modelId="{65D5E977-3A8A-40D4-9211-503B2C5871A8}" type="pres">
      <dgm:prSet presAssocID="{D27A1439-0074-4BE2-BAD1-A953CCED8A5F}" presName="rootConnector1" presStyleLbl="node1" presStyleIdx="0" presStyleCnt="0"/>
      <dgm:spPr/>
      <dgm:t>
        <a:bodyPr/>
        <a:lstStyle/>
        <a:p>
          <a:pPr rtl="1"/>
          <a:endParaRPr lang="ar-SA"/>
        </a:p>
      </dgm:t>
    </dgm:pt>
    <dgm:pt modelId="{DFB8FABC-B319-46CB-8931-1B8B6D69B69A}" type="pres">
      <dgm:prSet presAssocID="{D27A1439-0074-4BE2-BAD1-A953CCED8A5F}" presName="hierChild2" presStyleCnt="0"/>
      <dgm:spPr/>
    </dgm:pt>
    <dgm:pt modelId="{6D714DB4-719E-4A11-805F-203F9D4AFADB}" type="pres">
      <dgm:prSet presAssocID="{EB073C11-ED73-487D-9C87-7DEA02568DB2}" presName="Name37" presStyleLbl="parChTrans1D2" presStyleIdx="0" presStyleCnt="3"/>
      <dgm:spPr/>
      <dgm:t>
        <a:bodyPr/>
        <a:lstStyle/>
        <a:p>
          <a:pPr rtl="1"/>
          <a:endParaRPr lang="ar-SA"/>
        </a:p>
      </dgm:t>
    </dgm:pt>
    <dgm:pt modelId="{73101187-C1D6-48B7-8F3D-D4C3E7580480}" type="pres">
      <dgm:prSet presAssocID="{5C5D766E-2074-4934-AA6D-60929DCD8A21}" presName="hierRoot2" presStyleCnt="0">
        <dgm:presLayoutVars>
          <dgm:hierBranch val="init"/>
        </dgm:presLayoutVars>
      </dgm:prSet>
      <dgm:spPr/>
    </dgm:pt>
    <dgm:pt modelId="{DA0CEBB8-8660-4DC1-AC44-8961C2B0425D}" type="pres">
      <dgm:prSet presAssocID="{5C5D766E-2074-4934-AA6D-60929DCD8A21}" presName="rootComposite" presStyleCnt="0"/>
      <dgm:spPr/>
    </dgm:pt>
    <dgm:pt modelId="{C83CB5AE-C43F-491F-BEDB-F4E2D8CB223E}" type="pres">
      <dgm:prSet presAssocID="{5C5D766E-2074-4934-AA6D-60929DCD8A21}" presName="rootText" presStyleLbl="node2" presStyleIdx="0" presStyleCnt="3">
        <dgm:presLayoutVars>
          <dgm:chPref val="3"/>
        </dgm:presLayoutVars>
      </dgm:prSet>
      <dgm:spPr/>
      <dgm:t>
        <a:bodyPr/>
        <a:lstStyle/>
        <a:p>
          <a:pPr rtl="1"/>
          <a:endParaRPr lang="ar-SA"/>
        </a:p>
      </dgm:t>
    </dgm:pt>
    <dgm:pt modelId="{BCA0930C-E7D1-4F23-AAF8-BC2C27BA469E}" type="pres">
      <dgm:prSet presAssocID="{5C5D766E-2074-4934-AA6D-60929DCD8A21}" presName="rootConnector" presStyleLbl="node2" presStyleIdx="0" presStyleCnt="3"/>
      <dgm:spPr/>
      <dgm:t>
        <a:bodyPr/>
        <a:lstStyle/>
        <a:p>
          <a:pPr rtl="1"/>
          <a:endParaRPr lang="ar-SA"/>
        </a:p>
      </dgm:t>
    </dgm:pt>
    <dgm:pt modelId="{83827965-3F7A-4DE1-B4A3-45BB92D3B6E8}" type="pres">
      <dgm:prSet presAssocID="{5C5D766E-2074-4934-AA6D-60929DCD8A21}" presName="hierChild4" presStyleCnt="0"/>
      <dgm:spPr/>
    </dgm:pt>
    <dgm:pt modelId="{FA8458EE-0B35-4047-9BE9-FA1B0EFEBB95}" type="pres">
      <dgm:prSet presAssocID="{5C5D766E-2074-4934-AA6D-60929DCD8A21}" presName="hierChild5" presStyleCnt="0"/>
      <dgm:spPr/>
    </dgm:pt>
    <dgm:pt modelId="{A63E967A-E0E6-45FB-8C1D-21F99E0F5DF8}" type="pres">
      <dgm:prSet presAssocID="{3538AAF7-7A0E-4DA2-8E67-9CD989F17713}" presName="Name37" presStyleLbl="parChTrans1D2" presStyleIdx="1" presStyleCnt="3"/>
      <dgm:spPr/>
      <dgm:t>
        <a:bodyPr/>
        <a:lstStyle/>
        <a:p>
          <a:pPr rtl="1"/>
          <a:endParaRPr lang="ar-SA"/>
        </a:p>
      </dgm:t>
    </dgm:pt>
    <dgm:pt modelId="{1655DB60-C877-45C1-A931-7857A42BFB40}" type="pres">
      <dgm:prSet presAssocID="{FB445605-4A5A-42F4-9AA4-249630803EB0}" presName="hierRoot2" presStyleCnt="0">
        <dgm:presLayoutVars>
          <dgm:hierBranch val="init"/>
        </dgm:presLayoutVars>
      </dgm:prSet>
      <dgm:spPr/>
    </dgm:pt>
    <dgm:pt modelId="{5EFA4532-1D3A-461C-929C-E2E022B2ED8E}" type="pres">
      <dgm:prSet presAssocID="{FB445605-4A5A-42F4-9AA4-249630803EB0}" presName="rootComposite" presStyleCnt="0"/>
      <dgm:spPr/>
    </dgm:pt>
    <dgm:pt modelId="{5F1E9C09-C206-4FE0-863B-65B4FB098DEE}" type="pres">
      <dgm:prSet presAssocID="{FB445605-4A5A-42F4-9AA4-249630803EB0}" presName="rootText" presStyleLbl="node2" presStyleIdx="1" presStyleCnt="3">
        <dgm:presLayoutVars>
          <dgm:chPref val="3"/>
        </dgm:presLayoutVars>
      </dgm:prSet>
      <dgm:spPr/>
      <dgm:t>
        <a:bodyPr/>
        <a:lstStyle/>
        <a:p>
          <a:pPr rtl="1"/>
          <a:endParaRPr lang="ar-SA"/>
        </a:p>
      </dgm:t>
    </dgm:pt>
    <dgm:pt modelId="{D6F6F297-A04D-4EDA-B79A-EAA2A6E1AB7D}" type="pres">
      <dgm:prSet presAssocID="{FB445605-4A5A-42F4-9AA4-249630803EB0}" presName="rootConnector" presStyleLbl="node2" presStyleIdx="1" presStyleCnt="3"/>
      <dgm:spPr/>
      <dgm:t>
        <a:bodyPr/>
        <a:lstStyle/>
        <a:p>
          <a:pPr rtl="1"/>
          <a:endParaRPr lang="ar-SA"/>
        </a:p>
      </dgm:t>
    </dgm:pt>
    <dgm:pt modelId="{3A177970-E1B8-4B82-BCB0-042DA12C04F0}" type="pres">
      <dgm:prSet presAssocID="{FB445605-4A5A-42F4-9AA4-249630803EB0}" presName="hierChild4" presStyleCnt="0"/>
      <dgm:spPr/>
    </dgm:pt>
    <dgm:pt modelId="{9441B11A-B870-4D86-8162-7363618E5BA8}" type="pres">
      <dgm:prSet presAssocID="{FB445605-4A5A-42F4-9AA4-249630803EB0}" presName="hierChild5" presStyleCnt="0"/>
      <dgm:spPr/>
    </dgm:pt>
    <dgm:pt modelId="{00463E1C-FD6D-4EE0-AE0B-B8B7955A732A}" type="pres">
      <dgm:prSet presAssocID="{A5819332-AE0A-4F26-801F-101A582ECC26}" presName="Name37" presStyleLbl="parChTrans1D2" presStyleIdx="2" presStyleCnt="3"/>
      <dgm:spPr/>
      <dgm:t>
        <a:bodyPr/>
        <a:lstStyle/>
        <a:p>
          <a:pPr rtl="1"/>
          <a:endParaRPr lang="ar-SA"/>
        </a:p>
      </dgm:t>
    </dgm:pt>
    <dgm:pt modelId="{5D40AF57-40C7-42A4-99F0-6937CB2D0A84}" type="pres">
      <dgm:prSet presAssocID="{726E2383-73B9-4CDF-A9B6-17DA26201B5C}" presName="hierRoot2" presStyleCnt="0">
        <dgm:presLayoutVars>
          <dgm:hierBranch val="init"/>
        </dgm:presLayoutVars>
      </dgm:prSet>
      <dgm:spPr/>
    </dgm:pt>
    <dgm:pt modelId="{0FCD9F93-8DD7-4322-AB54-818BE4E7084E}" type="pres">
      <dgm:prSet presAssocID="{726E2383-73B9-4CDF-A9B6-17DA26201B5C}" presName="rootComposite" presStyleCnt="0"/>
      <dgm:spPr/>
    </dgm:pt>
    <dgm:pt modelId="{689D6D2E-FB29-4744-A669-92F6379677F5}" type="pres">
      <dgm:prSet presAssocID="{726E2383-73B9-4CDF-A9B6-17DA26201B5C}" presName="rootText" presStyleLbl="node2" presStyleIdx="2" presStyleCnt="3" custScaleX="100121" custScaleY="124657">
        <dgm:presLayoutVars>
          <dgm:chPref val="3"/>
        </dgm:presLayoutVars>
      </dgm:prSet>
      <dgm:spPr/>
      <dgm:t>
        <a:bodyPr/>
        <a:lstStyle/>
        <a:p>
          <a:pPr rtl="1"/>
          <a:endParaRPr lang="ar-SA"/>
        </a:p>
      </dgm:t>
    </dgm:pt>
    <dgm:pt modelId="{8C7CADAB-F7AB-49BC-91A6-5E2E14B420A2}" type="pres">
      <dgm:prSet presAssocID="{726E2383-73B9-4CDF-A9B6-17DA26201B5C}" presName="rootConnector" presStyleLbl="node2" presStyleIdx="2" presStyleCnt="3"/>
      <dgm:spPr/>
      <dgm:t>
        <a:bodyPr/>
        <a:lstStyle/>
        <a:p>
          <a:pPr rtl="1"/>
          <a:endParaRPr lang="ar-SA"/>
        </a:p>
      </dgm:t>
    </dgm:pt>
    <dgm:pt modelId="{CFD92D5E-EC47-4EE1-B937-1BDADAA81900}" type="pres">
      <dgm:prSet presAssocID="{726E2383-73B9-4CDF-A9B6-17DA26201B5C}" presName="hierChild4" presStyleCnt="0"/>
      <dgm:spPr/>
    </dgm:pt>
    <dgm:pt modelId="{2380869A-4361-4AAA-BD70-82F4E5F1E409}" type="pres">
      <dgm:prSet presAssocID="{726E2383-73B9-4CDF-A9B6-17DA26201B5C}" presName="hierChild5" presStyleCnt="0"/>
      <dgm:spPr/>
    </dgm:pt>
    <dgm:pt modelId="{6358708F-6785-4935-9686-0C9798238C76}" type="pres">
      <dgm:prSet presAssocID="{D27A1439-0074-4BE2-BAD1-A953CCED8A5F}" presName="hierChild3" presStyleCnt="0"/>
      <dgm:spPr/>
    </dgm:pt>
  </dgm:ptLst>
  <dgm:cxnLst>
    <dgm:cxn modelId="{F471DA5B-972A-4566-A784-BB1F9AA68F9C}" type="presOf" srcId="{726E2383-73B9-4CDF-A9B6-17DA26201B5C}" destId="{689D6D2E-FB29-4744-A669-92F6379677F5}" srcOrd="0" destOrd="0" presId="urn:microsoft.com/office/officeart/2005/8/layout/orgChart1"/>
    <dgm:cxn modelId="{7B3D6327-D167-431D-A4D8-CFB639E3E4AF}" type="presOf" srcId="{5C5D766E-2074-4934-AA6D-60929DCD8A21}" destId="{C83CB5AE-C43F-491F-BEDB-F4E2D8CB223E}" srcOrd="0" destOrd="0" presId="urn:microsoft.com/office/officeart/2005/8/layout/orgChart1"/>
    <dgm:cxn modelId="{E015F331-3C29-4CF9-BF40-BB8AC7DC577F}" type="presOf" srcId="{D27A1439-0074-4BE2-BAD1-A953CCED8A5F}" destId="{376A494B-AA52-4708-AF1E-C58488443E5A}" srcOrd="0" destOrd="0" presId="urn:microsoft.com/office/officeart/2005/8/layout/orgChart1"/>
    <dgm:cxn modelId="{25644EC3-9803-49BB-88D5-35177F0894F1}" type="presOf" srcId="{FB445605-4A5A-42F4-9AA4-249630803EB0}" destId="{5F1E9C09-C206-4FE0-863B-65B4FB098DEE}" srcOrd="0" destOrd="0" presId="urn:microsoft.com/office/officeart/2005/8/layout/orgChart1"/>
    <dgm:cxn modelId="{0893E423-4718-4E00-B7D1-74B6FB37B464}" type="presOf" srcId="{EB073C11-ED73-487D-9C87-7DEA02568DB2}" destId="{6D714DB4-719E-4A11-805F-203F9D4AFADB}" srcOrd="0" destOrd="0" presId="urn:microsoft.com/office/officeart/2005/8/layout/orgChart1"/>
    <dgm:cxn modelId="{6BD0B10A-6C74-4B8A-86EB-D4A9E41891A8}" type="presOf" srcId="{D27A1439-0074-4BE2-BAD1-A953CCED8A5F}" destId="{65D5E977-3A8A-40D4-9211-503B2C5871A8}" srcOrd="1" destOrd="0" presId="urn:microsoft.com/office/officeart/2005/8/layout/orgChart1"/>
    <dgm:cxn modelId="{5BE0908E-C532-4569-9B14-7113BEE5EBE1}" srcId="{D27A1439-0074-4BE2-BAD1-A953CCED8A5F}" destId="{FB445605-4A5A-42F4-9AA4-249630803EB0}" srcOrd="1" destOrd="0" parTransId="{3538AAF7-7A0E-4DA2-8E67-9CD989F17713}" sibTransId="{D5D79BB1-29F2-42C5-8C74-BD319F338598}"/>
    <dgm:cxn modelId="{D5E0D000-0927-4345-B37D-0129798961F7}" type="presOf" srcId="{5C5D766E-2074-4934-AA6D-60929DCD8A21}" destId="{BCA0930C-E7D1-4F23-AAF8-BC2C27BA469E}" srcOrd="1" destOrd="0" presId="urn:microsoft.com/office/officeart/2005/8/layout/orgChart1"/>
    <dgm:cxn modelId="{A282EA9B-6B0C-4E66-B8FC-0BE2B494F493}" type="presOf" srcId="{FB445605-4A5A-42F4-9AA4-249630803EB0}" destId="{D6F6F297-A04D-4EDA-B79A-EAA2A6E1AB7D}" srcOrd="1" destOrd="0" presId="urn:microsoft.com/office/officeart/2005/8/layout/orgChart1"/>
    <dgm:cxn modelId="{B781A3BA-F9F9-4DA1-A841-3556396B2FD2}" srcId="{D27A1439-0074-4BE2-BAD1-A953CCED8A5F}" destId="{5C5D766E-2074-4934-AA6D-60929DCD8A21}" srcOrd="0" destOrd="0" parTransId="{EB073C11-ED73-487D-9C87-7DEA02568DB2}" sibTransId="{42BD32C0-B3F6-41A7-9596-3049A0D75676}"/>
    <dgm:cxn modelId="{E45F150C-E416-48D6-8B29-BD3B1C96AFDD}" type="presOf" srcId="{3538AAF7-7A0E-4DA2-8E67-9CD989F17713}" destId="{A63E967A-E0E6-45FB-8C1D-21F99E0F5DF8}" srcOrd="0" destOrd="0" presId="urn:microsoft.com/office/officeart/2005/8/layout/orgChart1"/>
    <dgm:cxn modelId="{A76029A6-7A16-47DB-987A-3A8E3D9EDA52}" srcId="{D27A1439-0074-4BE2-BAD1-A953CCED8A5F}" destId="{726E2383-73B9-4CDF-A9B6-17DA26201B5C}" srcOrd="2" destOrd="0" parTransId="{A5819332-AE0A-4F26-801F-101A582ECC26}" sibTransId="{FC2E27A5-E85B-47FF-B24D-55EE7F6EE650}"/>
    <dgm:cxn modelId="{7AD81719-D33E-437C-9838-AD0E9A1F8182}" type="presOf" srcId="{B9135F4B-CACB-445D-9CE2-398A95656DDF}" destId="{CFED0C9F-3159-44DA-BD8A-AA679D05A0A1}" srcOrd="0" destOrd="0" presId="urn:microsoft.com/office/officeart/2005/8/layout/orgChart1"/>
    <dgm:cxn modelId="{53FDAD51-B09D-4C3A-929C-D532E12D6BFC}" srcId="{B9135F4B-CACB-445D-9CE2-398A95656DDF}" destId="{D27A1439-0074-4BE2-BAD1-A953CCED8A5F}" srcOrd="0" destOrd="0" parTransId="{1D00D1F7-B399-4677-8013-73860A1D908C}" sibTransId="{20355B51-7B0F-4376-ADDA-B9F1A5F0E50F}"/>
    <dgm:cxn modelId="{30213E74-01F8-4AF3-9F4C-34983E3677F0}" type="presOf" srcId="{A5819332-AE0A-4F26-801F-101A582ECC26}" destId="{00463E1C-FD6D-4EE0-AE0B-B8B7955A732A}" srcOrd="0" destOrd="0" presId="urn:microsoft.com/office/officeart/2005/8/layout/orgChart1"/>
    <dgm:cxn modelId="{A6C85661-9A31-45BC-A465-E7AF0C45BB8D}" type="presOf" srcId="{726E2383-73B9-4CDF-A9B6-17DA26201B5C}" destId="{8C7CADAB-F7AB-49BC-91A6-5E2E14B420A2}" srcOrd="1" destOrd="0" presId="urn:microsoft.com/office/officeart/2005/8/layout/orgChart1"/>
    <dgm:cxn modelId="{2DE28ECE-1BFC-4579-9CBF-5DB18854A802}" type="presParOf" srcId="{CFED0C9F-3159-44DA-BD8A-AA679D05A0A1}" destId="{23709F07-141E-4D3B-9B4C-1E030F6286F4}" srcOrd="0" destOrd="0" presId="urn:microsoft.com/office/officeart/2005/8/layout/orgChart1"/>
    <dgm:cxn modelId="{2DB31263-613B-46CD-A2FA-656639DFA6F9}" type="presParOf" srcId="{23709F07-141E-4D3B-9B4C-1E030F6286F4}" destId="{6B2AF2F9-B309-47B2-B7AB-67FED9B3F6FE}" srcOrd="0" destOrd="0" presId="urn:microsoft.com/office/officeart/2005/8/layout/orgChart1"/>
    <dgm:cxn modelId="{D522C3F0-5BED-47D0-A683-B99D39E830FD}" type="presParOf" srcId="{6B2AF2F9-B309-47B2-B7AB-67FED9B3F6FE}" destId="{376A494B-AA52-4708-AF1E-C58488443E5A}" srcOrd="0" destOrd="0" presId="urn:microsoft.com/office/officeart/2005/8/layout/orgChart1"/>
    <dgm:cxn modelId="{3515E409-B55E-4C0B-9D38-BDAAF0E6EE45}" type="presParOf" srcId="{6B2AF2F9-B309-47B2-B7AB-67FED9B3F6FE}" destId="{65D5E977-3A8A-40D4-9211-503B2C5871A8}" srcOrd="1" destOrd="0" presId="urn:microsoft.com/office/officeart/2005/8/layout/orgChart1"/>
    <dgm:cxn modelId="{0236AF84-BBCA-479D-9E45-3E15B106B9C6}" type="presParOf" srcId="{23709F07-141E-4D3B-9B4C-1E030F6286F4}" destId="{DFB8FABC-B319-46CB-8931-1B8B6D69B69A}" srcOrd="1" destOrd="0" presId="urn:microsoft.com/office/officeart/2005/8/layout/orgChart1"/>
    <dgm:cxn modelId="{790CC18A-2305-4A69-AB11-163A06CD4334}" type="presParOf" srcId="{DFB8FABC-B319-46CB-8931-1B8B6D69B69A}" destId="{6D714DB4-719E-4A11-805F-203F9D4AFADB}" srcOrd="0" destOrd="0" presId="urn:microsoft.com/office/officeart/2005/8/layout/orgChart1"/>
    <dgm:cxn modelId="{ABCF73E6-7BBA-4EDD-8E1B-E680E8B3E3FA}" type="presParOf" srcId="{DFB8FABC-B319-46CB-8931-1B8B6D69B69A}" destId="{73101187-C1D6-48B7-8F3D-D4C3E7580480}" srcOrd="1" destOrd="0" presId="urn:microsoft.com/office/officeart/2005/8/layout/orgChart1"/>
    <dgm:cxn modelId="{BADDDCA9-AA63-4E6B-92FA-91EF22C36F5B}" type="presParOf" srcId="{73101187-C1D6-48B7-8F3D-D4C3E7580480}" destId="{DA0CEBB8-8660-4DC1-AC44-8961C2B0425D}" srcOrd="0" destOrd="0" presId="urn:microsoft.com/office/officeart/2005/8/layout/orgChart1"/>
    <dgm:cxn modelId="{59C06F7C-3830-44F1-93D4-CC1F5201C0B0}" type="presParOf" srcId="{DA0CEBB8-8660-4DC1-AC44-8961C2B0425D}" destId="{C83CB5AE-C43F-491F-BEDB-F4E2D8CB223E}" srcOrd="0" destOrd="0" presId="urn:microsoft.com/office/officeart/2005/8/layout/orgChart1"/>
    <dgm:cxn modelId="{05C13BDA-877A-4D3F-BCC7-F7DAEE3A3AAD}" type="presParOf" srcId="{DA0CEBB8-8660-4DC1-AC44-8961C2B0425D}" destId="{BCA0930C-E7D1-4F23-AAF8-BC2C27BA469E}" srcOrd="1" destOrd="0" presId="urn:microsoft.com/office/officeart/2005/8/layout/orgChart1"/>
    <dgm:cxn modelId="{CDC4EA59-ACB1-47B0-850F-A44F4E36325A}" type="presParOf" srcId="{73101187-C1D6-48B7-8F3D-D4C3E7580480}" destId="{83827965-3F7A-4DE1-B4A3-45BB92D3B6E8}" srcOrd="1" destOrd="0" presId="urn:microsoft.com/office/officeart/2005/8/layout/orgChart1"/>
    <dgm:cxn modelId="{35E116FA-707B-4873-AE79-BFDB144467D2}" type="presParOf" srcId="{73101187-C1D6-48B7-8F3D-D4C3E7580480}" destId="{FA8458EE-0B35-4047-9BE9-FA1B0EFEBB95}" srcOrd="2" destOrd="0" presId="urn:microsoft.com/office/officeart/2005/8/layout/orgChart1"/>
    <dgm:cxn modelId="{3C2D89C9-BD4C-4E5D-9FFC-3D265035F2AD}" type="presParOf" srcId="{DFB8FABC-B319-46CB-8931-1B8B6D69B69A}" destId="{A63E967A-E0E6-45FB-8C1D-21F99E0F5DF8}" srcOrd="2" destOrd="0" presId="urn:microsoft.com/office/officeart/2005/8/layout/orgChart1"/>
    <dgm:cxn modelId="{2702CEAF-43A8-4F62-AD2C-A7B31532091B}" type="presParOf" srcId="{DFB8FABC-B319-46CB-8931-1B8B6D69B69A}" destId="{1655DB60-C877-45C1-A931-7857A42BFB40}" srcOrd="3" destOrd="0" presId="urn:microsoft.com/office/officeart/2005/8/layout/orgChart1"/>
    <dgm:cxn modelId="{B4544455-752A-4F56-A98A-17465D6568C2}" type="presParOf" srcId="{1655DB60-C877-45C1-A931-7857A42BFB40}" destId="{5EFA4532-1D3A-461C-929C-E2E022B2ED8E}" srcOrd="0" destOrd="0" presId="urn:microsoft.com/office/officeart/2005/8/layout/orgChart1"/>
    <dgm:cxn modelId="{22488ACD-AFFB-436D-B23D-96110EF7923F}" type="presParOf" srcId="{5EFA4532-1D3A-461C-929C-E2E022B2ED8E}" destId="{5F1E9C09-C206-4FE0-863B-65B4FB098DEE}" srcOrd="0" destOrd="0" presId="urn:microsoft.com/office/officeart/2005/8/layout/orgChart1"/>
    <dgm:cxn modelId="{051C7218-2A1D-4500-9029-1CA9FD3CA36E}" type="presParOf" srcId="{5EFA4532-1D3A-461C-929C-E2E022B2ED8E}" destId="{D6F6F297-A04D-4EDA-B79A-EAA2A6E1AB7D}" srcOrd="1" destOrd="0" presId="urn:microsoft.com/office/officeart/2005/8/layout/orgChart1"/>
    <dgm:cxn modelId="{595B9D00-6F81-4995-89DF-18C717318BDA}" type="presParOf" srcId="{1655DB60-C877-45C1-A931-7857A42BFB40}" destId="{3A177970-E1B8-4B82-BCB0-042DA12C04F0}" srcOrd="1" destOrd="0" presId="urn:microsoft.com/office/officeart/2005/8/layout/orgChart1"/>
    <dgm:cxn modelId="{7D66C1FD-A067-499E-9B13-97373EE18102}" type="presParOf" srcId="{1655DB60-C877-45C1-A931-7857A42BFB40}" destId="{9441B11A-B870-4D86-8162-7363618E5BA8}" srcOrd="2" destOrd="0" presId="urn:microsoft.com/office/officeart/2005/8/layout/orgChart1"/>
    <dgm:cxn modelId="{5ADB2E25-191D-4C2B-B348-FE00BD00668A}" type="presParOf" srcId="{DFB8FABC-B319-46CB-8931-1B8B6D69B69A}" destId="{00463E1C-FD6D-4EE0-AE0B-B8B7955A732A}" srcOrd="4" destOrd="0" presId="urn:microsoft.com/office/officeart/2005/8/layout/orgChart1"/>
    <dgm:cxn modelId="{71E7AC5B-7F14-479B-83F2-2DF6E38EEE39}" type="presParOf" srcId="{DFB8FABC-B319-46CB-8931-1B8B6D69B69A}" destId="{5D40AF57-40C7-42A4-99F0-6937CB2D0A84}" srcOrd="5" destOrd="0" presId="urn:microsoft.com/office/officeart/2005/8/layout/orgChart1"/>
    <dgm:cxn modelId="{400AC6DC-ADBC-47B7-9E93-86076EDAA643}" type="presParOf" srcId="{5D40AF57-40C7-42A4-99F0-6937CB2D0A84}" destId="{0FCD9F93-8DD7-4322-AB54-818BE4E7084E}" srcOrd="0" destOrd="0" presId="urn:microsoft.com/office/officeart/2005/8/layout/orgChart1"/>
    <dgm:cxn modelId="{3F5D4B2D-D094-46A1-BADC-4CAAFB52E00A}" type="presParOf" srcId="{0FCD9F93-8DD7-4322-AB54-818BE4E7084E}" destId="{689D6D2E-FB29-4744-A669-92F6379677F5}" srcOrd="0" destOrd="0" presId="urn:microsoft.com/office/officeart/2005/8/layout/orgChart1"/>
    <dgm:cxn modelId="{FD7565E6-8BD3-44AA-8DE0-C3DDDD4AD142}" type="presParOf" srcId="{0FCD9F93-8DD7-4322-AB54-818BE4E7084E}" destId="{8C7CADAB-F7AB-49BC-91A6-5E2E14B420A2}" srcOrd="1" destOrd="0" presId="urn:microsoft.com/office/officeart/2005/8/layout/orgChart1"/>
    <dgm:cxn modelId="{5248341F-FD95-4B76-88D0-5471B66B5746}" type="presParOf" srcId="{5D40AF57-40C7-42A4-99F0-6937CB2D0A84}" destId="{CFD92D5E-EC47-4EE1-B937-1BDADAA81900}" srcOrd="1" destOrd="0" presId="urn:microsoft.com/office/officeart/2005/8/layout/orgChart1"/>
    <dgm:cxn modelId="{5371F957-ABB5-418C-A356-0E145AA2FFE3}" type="presParOf" srcId="{5D40AF57-40C7-42A4-99F0-6937CB2D0A84}" destId="{2380869A-4361-4AAA-BD70-82F4E5F1E409}" srcOrd="2" destOrd="0" presId="urn:microsoft.com/office/officeart/2005/8/layout/orgChart1"/>
    <dgm:cxn modelId="{FEB67509-1E70-49E9-A1C0-8C6886227781}" type="presParOf" srcId="{23709F07-141E-4D3B-9B4C-1E030F6286F4}" destId="{6358708F-6785-4935-9686-0C9798238C76}" srcOrd="2" destOrd="0" presId="urn:microsoft.com/office/officeart/2005/8/layout/orgChart1"/>
  </dgm:cxnLst>
  <dgm:bg/>
  <dgm:whole/>
  <dgm:extLst>
    <a:ext uri="http://schemas.microsoft.com/office/drawing/2008/diagram">
      <dsp:dataModelExt xmlns:dsp="http://schemas.microsoft.com/office/drawing/2008/diagram" relId="rId6" minVer="http://schemas.openxmlformats.org/drawingml/2006/diagram"/>
    </a:ext>
    <a:ext uri="{C62137D5-CB1D-491B-B009-E17868A290BF}">
      <dgm14:recolorImg xmlns:dgm14="http://schemas.microsoft.com/office/drawing/2010/diagram" val="1"/>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EB036AE-DAC0-4555-BEF1-5013A657DF7C}">
      <dsp:nvSpPr>
        <dsp:cNvPr id="0" name=""/>
        <dsp:cNvSpPr/>
      </dsp:nvSpPr>
      <dsp:spPr>
        <a:xfrm>
          <a:off x="0" y="509"/>
          <a:ext cx="6279401" cy="0"/>
        </a:xfrm>
        <a:prstGeom prst="line">
          <a:avLst/>
        </a:prstGeom>
        <a:solidFill>
          <a:schemeClr val="accent2">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979F85C0-2843-4DE4-96B0-F1408F448FB7}">
      <dsp:nvSpPr>
        <dsp:cNvPr id="0" name=""/>
        <dsp:cNvSpPr/>
      </dsp:nvSpPr>
      <dsp:spPr>
        <a:xfrm>
          <a:off x="0" y="509"/>
          <a:ext cx="6279401" cy="83536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1440" tIns="91440" rIns="91440" bIns="91440" numCol="1" spcCol="1270" anchor="t" anchorCtr="0">
          <a:noAutofit/>
        </a:bodyPr>
        <a:lstStyle/>
        <a:p>
          <a:pPr lvl="0" algn="l" defTabSz="1066800">
            <a:lnSpc>
              <a:spcPct val="90000"/>
            </a:lnSpc>
            <a:spcBef>
              <a:spcPct val="0"/>
            </a:spcBef>
            <a:spcAft>
              <a:spcPct val="35000"/>
            </a:spcAft>
          </a:pPr>
          <a:r>
            <a:rPr lang="en-US" sz="2400" b="1" kern="1200" dirty="0">
              <a:latin typeface="Calibri" panose="020F0502020204030204"/>
              <a:ea typeface="+mn-ea"/>
              <a:cs typeface="+mn-cs"/>
            </a:rPr>
            <a:t>1. The Nature and Importance of Marketing </a:t>
          </a:r>
          <a:r>
            <a:rPr lang="en-US" sz="2400" b="1" kern="1200" dirty="0" smtClean="0">
              <a:latin typeface="Calibri" panose="020F0502020204030204"/>
              <a:ea typeface="+mn-ea"/>
              <a:cs typeface="+mn-cs"/>
            </a:rPr>
            <a:t>Channels </a:t>
          </a:r>
          <a:r>
            <a:rPr lang="ar-SA" sz="2400" b="1" kern="1200" dirty="0" smtClean="0">
              <a:latin typeface="Calibri" panose="020F0502020204030204"/>
              <a:ea typeface="+mn-ea"/>
              <a:cs typeface="+mn-cs"/>
            </a:rPr>
            <a:t>طبيعة وأهمية قنوات التسويق</a:t>
          </a:r>
          <a:endParaRPr lang="en-US" sz="2400" b="1" kern="1200" dirty="0">
            <a:latin typeface="Calibri" panose="020F0502020204030204"/>
            <a:ea typeface="+mn-ea"/>
            <a:cs typeface="+mn-cs"/>
          </a:endParaRPr>
        </a:p>
      </dsp:txBody>
      <dsp:txXfrm>
        <a:off x="0" y="509"/>
        <a:ext cx="6279401" cy="835362"/>
      </dsp:txXfrm>
    </dsp:sp>
    <dsp:sp modelId="{1B1CC517-7219-4133-A18B-07664B0F6755}">
      <dsp:nvSpPr>
        <dsp:cNvPr id="0" name=""/>
        <dsp:cNvSpPr/>
      </dsp:nvSpPr>
      <dsp:spPr>
        <a:xfrm>
          <a:off x="0" y="835872"/>
          <a:ext cx="6279401" cy="0"/>
        </a:xfrm>
        <a:prstGeom prst="line">
          <a:avLst/>
        </a:prstGeom>
        <a:solidFill>
          <a:schemeClr val="accent3">
            <a:hueOff val="0"/>
            <a:satOff val="0"/>
            <a:lumOff val="0"/>
            <a:alphaOff val="0"/>
          </a:schemeClr>
        </a:solidFill>
        <a:ln w="12700" cap="flat" cmpd="sng" algn="ctr">
          <a:solidFill>
            <a:schemeClr val="accent3">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BCACEE98-9FFD-443E-BAA6-4E6DC37326B8}">
      <dsp:nvSpPr>
        <dsp:cNvPr id="0" name=""/>
        <dsp:cNvSpPr/>
      </dsp:nvSpPr>
      <dsp:spPr>
        <a:xfrm>
          <a:off x="0" y="835872"/>
          <a:ext cx="6279401" cy="83536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1440" tIns="91440" rIns="91440" bIns="91440" numCol="1" spcCol="1270" anchor="t" anchorCtr="0">
          <a:noAutofit/>
        </a:bodyPr>
        <a:lstStyle/>
        <a:p>
          <a:pPr marL="0" lvl="0" indent="0" algn="l" defTabSz="1244600">
            <a:lnSpc>
              <a:spcPct val="90000"/>
            </a:lnSpc>
            <a:spcBef>
              <a:spcPct val="0"/>
            </a:spcBef>
            <a:spcAft>
              <a:spcPct val="35000"/>
            </a:spcAft>
            <a:buNone/>
          </a:pPr>
          <a:r>
            <a:rPr lang="en-US" sz="2400" b="1" kern="1200" dirty="0">
              <a:latin typeface="Calibri" panose="020F0502020204030204"/>
              <a:ea typeface="+mn-ea"/>
              <a:cs typeface="+mn-cs"/>
            </a:rPr>
            <a:t>2. Channel </a:t>
          </a:r>
          <a:r>
            <a:rPr lang="en-US" sz="2400" b="1" kern="1200" dirty="0" smtClean="0">
              <a:latin typeface="Calibri" panose="020F0502020204030204"/>
              <a:ea typeface="+mn-ea"/>
              <a:cs typeface="+mn-cs"/>
            </a:rPr>
            <a:t>levels </a:t>
          </a:r>
          <a:r>
            <a:rPr lang="ar-SA" sz="2400" b="1" kern="1200" dirty="0" smtClean="0">
              <a:latin typeface="Calibri" panose="020F0502020204030204"/>
              <a:ea typeface="+mn-ea"/>
              <a:cs typeface="+mn-cs"/>
            </a:rPr>
            <a:t>مستويات القناة</a:t>
          </a:r>
          <a:endParaRPr lang="en-US" sz="2400" b="1" kern="1200" dirty="0">
            <a:latin typeface="Calibri" panose="020F0502020204030204"/>
            <a:ea typeface="+mn-ea"/>
            <a:cs typeface="+mn-cs"/>
          </a:endParaRPr>
        </a:p>
      </dsp:txBody>
      <dsp:txXfrm>
        <a:off x="0" y="835872"/>
        <a:ext cx="6279401" cy="835362"/>
      </dsp:txXfrm>
    </dsp:sp>
    <dsp:sp modelId="{DC6CD249-14AA-4886-AD5B-7F763B1AE820}">
      <dsp:nvSpPr>
        <dsp:cNvPr id="0" name=""/>
        <dsp:cNvSpPr/>
      </dsp:nvSpPr>
      <dsp:spPr>
        <a:xfrm>
          <a:off x="0" y="1671234"/>
          <a:ext cx="6279401" cy="0"/>
        </a:xfrm>
        <a:prstGeom prst="line">
          <a:avLst/>
        </a:prstGeom>
        <a:solidFill>
          <a:schemeClr val="accent4">
            <a:hueOff val="0"/>
            <a:satOff val="0"/>
            <a:lumOff val="0"/>
            <a:alphaOff val="0"/>
          </a:schemeClr>
        </a:solidFill>
        <a:ln w="12700" cap="flat" cmpd="sng" algn="ctr">
          <a:solidFill>
            <a:schemeClr val="accent4">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FB8E4260-38AA-499D-ADE5-629EB6E43026}">
      <dsp:nvSpPr>
        <dsp:cNvPr id="0" name=""/>
        <dsp:cNvSpPr/>
      </dsp:nvSpPr>
      <dsp:spPr>
        <a:xfrm>
          <a:off x="0" y="1671234"/>
          <a:ext cx="6279401" cy="83536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1440" tIns="91440" rIns="91440" bIns="91440" numCol="1" spcCol="1270" anchor="t" anchorCtr="0">
          <a:noAutofit/>
        </a:bodyPr>
        <a:lstStyle/>
        <a:p>
          <a:pPr marL="0" lvl="0" indent="0" algn="l" defTabSz="1244600">
            <a:lnSpc>
              <a:spcPct val="90000"/>
            </a:lnSpc>
            <a:spcBef>
              <a:spcPct val="0"/>
            </a:spcBef>
            <a:spcAft>
              <a:spcPct val="35000"/>
            </a:spcAft>
            <a:buNone/>
          </a:pPr>
          <a:r>
            <a:rPr lang="en-US" sz="2400" b="1" kern="1200" dirty="0">
              <a:latin typeface="Calibri" panose="020F0502020204030204"/>
              <a:ea typeface="+mn-ea"/>
              <a:cs typeface="+mn-cs"/>
            </a:rPr>
            <a:t>3. Channel Design </a:t>
          </a:r>
          <a:r>
            <a:rPr lang="en-US" sz="2400" b="1" kern="1200" dirty="0" smtClean="0">
              <a:latin typeface="Calibri" panose="020F0502020204030204"/>
              <a:ea typeface="+mn-ea"/>
              <a:cs typeface="+mn-cs"/>
            </a:rPr>
            <a:t>Decisions </a:t>
          </a:r>
          <a:r>
            <a:rPr lang="ar-SA" sz="2400" b="1" kern="1200" dirty="0" smtClean="0">
              <a:latin typeface="Calibri" panose="020F0502020204030204"/>
              <a:ea typeface="+mn-ea"/>
              <a:cs typeface="+mn-cs"/>
            </a:rPr>
            <a:t>قرارات تصميم القناة</a:t>
          </a:r>
          <a:r>
            <a:rPr lang="en-US" sz="2400" b="1" kern="1200" dirty="0" smtClean="0">
              <a:latin typeface="Calibri" panose="020F0502020204030204"/>
              <a:ea typeface="+mn-ea"/>
              <a:cs typeface="+mn-cs"/>
            </a:rPr>
            <a:t> </a:t>
          </a:r>
          <a:endParaRPr lang="en-US" sz="2400" b="1" kern="1200" dirty="0">
            <a:latin typeface="Calibri" panose="020F0502020204030204"/>
            <a:ea typeface="+mn-ea"/>
            <a:cs typeface="+mn-cs"/>
          </a:endParaRPr>
        </a:p>
      </dsp:txBody>
      <dsp:txXfrm>
        <a:off x="0" y="1671234"/>
        <a:ext cx="6279401" cy="835362"/>
      </dsp:txXfrm>
    </dsp:sp>
    <dsp:sp modelId="{C30A9F9D-5DAE-4178-A899-F3314CC2D3AC}">
      <dsp:nvSpPr>
        <dsp:cNvPr id="0" name=""/>
        <dsp:cNvSpPr/>
      </dsp:nvSpPr>
      <dsp:spPr>
        <a:xfrm>
          <a:off x="0" y="2506597"/>
          <a:ext cx="6279401" cy="0"/>
        </a:xfrm>
        <a:prstGeom prst="line">
          <a:avLst/>
        </a:prstGeom>
        <a:solidFill>
          <a:schemeClr val="accent5">
            <a:hueOff val="0"/>
            <a:satOff val="0"/>
            <a:lumOff val="0"/>
            <a:alphaOff val="0"/>
          </a:schemeClr>
        </a:solidFill>
        <a:ln w="12700" cap="flat" cmpd="sng" algn="ctr">
          <a:solidFill>
            <a:schemeClr val="accent5">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441C835D-0516-4FED-A053-9C1E53C371FD}">
      <dsp:nvSpPr>
        <dsp:cNvPr id="0" name=""/>
        <dsp:cNvSpPr/>
      </dsp:nvSpPr>
      <dsp:spPr>
        <a:xfrm>
          <a:off x="0" y="2506597"/>
          <a:ext cx="6279401" cy="83536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1440" tIns="91440" rIns="91440" bIns="91440" numCol="1" spcCol="1270" anchor="t" anchorCtr="0">
          <a:noAutofit/>
        </a:bodyPr>
        <a:lstStyle/>
        <a:p>
          <a:pPr lvl="0" algn="l" defTabSz="1066800">
            <a:lnSpc>
              <a:spcPct val="90000"/>
            </a:lnSpc>
            <a:spcBef>
              <a:spcPct val="0"/>
            </a:spcBef>
            <a:spcAft>
              <a:spcPct val="35000"/>
            </a:spcAft>
          </a:pPr>
          <a:r>
            <a:rPr lang="en-US" sz="2400" b="1" kern="1200" dirty="0">
              <a:latin typeface="Calibri" panose="020F0502020204030204"/>
              <a:ea typeface="+mn-ea"/>
              <a:cs typeface="+mn-cs"/>
            </a:rPr>
            <a:t>4. </a:t>
          </a:r>
          <a:r>
            <a:rPr lang="en-US" sz="2400" b="1" kern="1200" dirty="0" smtClean="0">
              <a:latin typeface="Calibri" panose="020F0502020204030204"/>
              <a:ea typeface="+mn-ea"/>
              <a:cs typeface="+mn-cs"/>
            </a:rPr>
            <a:t>Retailing </a:t>
          </a:r>
          <a:r>
            <a:rPr lang="ar-SA" sz="2400" b="1" kern="1200" dirty="0" smtClean="0">
              <a:latin typeface="Calibri" panose="020F0502020204030204"/>
              <a:ea typeface="+mn-ea"/>
              <a:cs typeface="+mn-cs"/>
            </a:rPr>
            <a:t>البيع بالتجزئة</a:t>
          </a:r>
          <a:r>
            <a:rPr lang="en-US" sz="2400" b="1" kern="1200" dirty="0" smtClean="0">
              <a:latin typeface="Calibri" panose="020F0502020204030204"/>
              <a:ea typeface="+mn-ea"/>
              <a:cs typeface="+mn-cs"/>
            </a:rPr>
            <a:t> </a:t>
          </a:r>
          <a:endParaRPr lang="en-US" sz="2400" b="1" kern="1200" dirty="0">
            <a:latin typeface="Calibri" panose="020F0502020204030204"/>
            <a:ea typeface="+mn-ea"/>
            <a:cs typeface="+mn-cs"/>
          </a:endParaRPr>
        </a:p>
      </dsp:txBody>
      <dsp:txXfrm>
        <a:off x="0" y="2506597"/>
        <a:ext cx="6279401" cy="835362"/>
      </dsp:txXfrm>
    </dsp:sp>
    <dsp:sp modelId="{1F84F411-836A-4F45-A5FA-D194530289F1}">
      <dsp:nvSpPr>
        <dsp:cNvPr id="0" name=""/>
        <dsp:cNvSpPr/>
      </dsp:nvSpPr>
      <dsp:spPr>
        <a:xfrm>
          <a:off x="0" y="3341959"/>
          <a:ext cx="6279401" cy="0"/>
        </a:xfrm>
        <a:prstGeom prst="line">
          <a:avLst/>
        </a:prstGeom>
        <a:solidFill>
          <a:schemeClr val="accent6">
            <a:hueOff val="0"/>
            <a:satOff val="0"/>
            <a:lumOff val="0"/>
            <a:alphaOff val="0"/>
          </a:schemeClr>
        </a:solidFill>
        <a:ln w="12700" cap="flat" cmpd="sng" algn="ctr">
          <a:solidFill>
            <a:schemeClr val="accent6">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B0ED6E07-31F8-44C9-8A2D-CA90DB79EE66}">
      <dsp:nvSpPr>
        <dsp:cNvPr id="0" name=""/>
        <dsp:cNvSpPr/>
      </dsp:nvSpPr>
      <dsp:spPr>
        <a:xfrm>
          <a:off x="0" y="3341959"/>
          <a:ext cx="6279401" cy="83536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1440" tIns="91440" rIns="91440" bIns="91440" numCol="1" spcCol="1270" anchor="t" anchorCtr="0">
          <a:noAutofit/>
        </a:bodyPr>
        <a:lstStyle/>
        <a:p>
          <a:pPr lvl="0" algn="l" defTabSz="1066800">
            <a:lnSpc>
              <a:spcPct val="90000"/>
            </a:lnSpc>
            <a:spcBef>
              <a:spcPct val="0"/>
            </a:spcBef>
            <a:spcAft>
              <a:spcPct val="35000"/>
            </a:spcAft>
          </a:pPr>
          <a:r>
            <a:rPr lang="en-US" sz="2400" b="1" kern="1200" dirty="0">
              <a:latin typeface="Calibri" panose="020F0502020204030204"/>
              <a:ea typeface="+mn-ea"/>
              <a:cs typeface="+mn-cs"/>
            </a:rPr>
            <a:t>5. </a:t>
          </a:r>
          <a:r>
            <a:rPr lang="en-US" sz="2400" b="1" kern="1200" dirty="0" smtClean="0">
              <a:latin typeface="Calibri" panose="020F0502020204030204"/>
              <a:ea typeface="+mn-ea"/>
              <a:cs typeface="+mn-cs"/>
            </a:rPr>
            <a:t>Wholesaling </a:t>
          </a:r>
          <a:r>
            <a:rPr lang="ar-SA" sz="2400" b="1" kern="1200" dirty="0" smtClean="0">
              <a:latin typeface="Calibri" panose="020F0502020204030204"/>
              <a:ea typeface="+mn-ea"/>
              <a:cs typeface="+mn-cs"/>
            </a:rPr>
            <a:t>البيع بالجملة</a:t>
          </a:r>
          <a:endParaRPr lang="en-US" sz="2400" b="1" kern="1200" dirty="0">
            <a:latin typeface="Calibri" panose="020F0502020204030204"/>
            <a:ea typeface="+mn-ea"/>
            <a:cs typeface="+mn-cs"/>
          </a:endParaRPr>
        </a:p>
      </dsp:txBody>
      <dsp:txXfrm>
        <a:off x="0" y="3341959"/>
        <a:ext cx="6279401" cy="835362"/>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0463E1C-FD6D-4EE0-AE0B-B8B7955A732A}">
      <dsp:nvSpPr>
        <dsp:cNvPr id="0" name=""/>
        <dsp:cNvSpPr/>
      </dsp:nvSpPr>
      <dsp:spPr>
        <a:xfrm>
          <a:off x="4989773" y="2223644"/>
          <a:ext cx="3526616" cy="612057"/>
        </a:xfrm>
        <a:custGeom>
          <a:avLst/>
          <a:gdLst/>
          <a:ahLst/>
          <a:cxnLst/>
          <a:rect l="0" t="0" r="0" b="0"/>
          <a:pathLst>
            <a:path>
              <a:moveTo>
                <a:pt x="0" y="0"/>
              </a:moveTo>
              <a:lnTo>
                <a:pt x="0" y="306028"/>
              </a:lnTo>
              <a:lnTo>
                <a:pt x="3526616" y="306028"/>
              </a:lnTo>
              <a:lnTo>
                <a:pt x="3526616" y="612057"/>
              </a:lnTo>
            </a:path>
          </a:pathLst>
        </a:custGeom>
        <a:noFill/>
        <a:ln w="12700" cap="flat" cmpd="sng" algn="ctr">
          <a:solidFill>
            <a:srgbClr val="0A1F61"/>
          </a:solidFill>
          <a:prstDash val="solid"/>
          <a:miter lim="800000"/>
        </a:ln>
        <a:effectLst/>
      </dsp:spPr>
      <dsp:style>
        <a:lnRef idx="2">
          <a:scrgbClr r="0" g="0" b="0"/>
        </a:lnRef>
        <a:fillRef idx="0">
          <a:scrgbClr r="0" g="0" b="0"/>
        </a:fillRef>
        <a:effectRef idx="0">
          <a:scrgbClr r="0" g="0" b="0"/>
        </a:effectRef>
        <a:fontRef idx="minor"/>
      </dsp:style>
    </dsp:sp>
    <dsp:sp modelId="{A63E967A-E0E6-45FB-8C1D-21F99E0F5DF8}">
      <dsp:nvSpPr>
        <dsp:cNvPr id="0" name=""/>
        <dsp:cNvSpPr/>
      </dsp:nvSpPr>
      <dsp:spPr>
        <a:xfrm>
          <a:off x="4942290" y="2223644"/>
          <a:ext cx="91440" cy="612057"/>
        </a:xfrm>
        <a:custGeom>
          <a:avLst/>
          <a:gdLst/>
          <a:ahLst/>
          <a:cxnLst/>
          <a:rect l="0" t="0" r="0" b="0"/>
          <a:pathLst>
            <a:path>
              <a:moveTo>
                <a:pt x="47483" y="0"/>
              </a:moveTo>
              <a:lnTo>
                <a:pt x="47483" y="306028"/>
              </a:lnTo>
              <a:lnTo>
                <a:pt x="45720" y="306028"/>
              </a:lnTo>
              <a:lnTo>
                <a:pt x="45720" y="612057"/>
              </a:lnTo>
            </a:path>
          </a:pathLst>
        </a:custGeom>
        <a:noFill/>
        <a:ln w="12700" cap="flat" cmpd="sng" algn="ctr">
          <a:solidFill>
            <a:srgbClr val="0A1F61"/>
          </a:solidFill>
          <a:prstDash val="solid"/>
          <a:miter lim="800000"/>
        </a:ln>
        <a:effectLst/>
      </dsp:spPr>
      <dsp:style>
        <a:lnRef idx="2">
          <a:scrgbClr r="0" g="0" b="0"/>
        </a:lnRef>
        <a:fillRef idx="0">
          <a:scrgbClr r="0" g="0" b="0"/>
        </a:fillRef>
        <a:effectRef idx="0">
          <a:scrgbClr r="0" g="0" b="0"/>
        </a:effectRef>
        <a:fontRef idx="minor"/>
      </dsp:style>
    </dsp:sp>
    <dsp:sp modelId="{6D714DB4-719E-4A11-805F-203F9D4AFADB}">
      <dsp:nvSpPr>
        <dsp:cNvPr id="0" name=""/>
        <dsp:cNvSpPr/>
      </dsp:nvSpPr>
      <dsp:spPr>
        <a:xfrm>
          <a:off x="1461393" y="2223644"/>
          <a:ext cx="3528379" cy="612057"/>
        </a:xfrm>
        <a:custGeom>
          <a:avLst/>
          <a:gdLst/>
          <a:ahLst/>
          <a:cxnLst/>
          <a:rect l="0" t="0" r="0" b="0"/>
          <a:pathLst>
            <a:path>
              <a:moveTo>
                <a:pt x="3528379" y="0"/>
              </a:moveTo>
              <a:lnTo>
                <a:pt x="3528379" y="306028"/>
              </a:lnTo>
              <a:lnTo>
                <a:pt x="0" y="306028"/>
              </a:lnTo>
              <a:lnTo>
                <a:pt x="0" y="612057"/>
              </a:lnTo>
            </a:path>
          </a:pathLst>
        </a:custGeom>
        <a:noFill/>
        <a:ln w="12700" cap="flat" cmpd="sng" algn="ctr">
          <a:solidFill>
            <a:srgbClr val="0A1F61"/>
          </a:solidFill>
          <a:prstDash val="solid"/>
          <a:miter lim="800000"/>
        </a:ln>
        <a:effectLst/>
      </dsp:spPr>
      <dsp:style>
        <a:lnRef idx="2">
          <a:scrgbClr r="0" g="0" b="0"/>
        </a:lnRef>
        <a:fillRef idx="0">
          <a:scrgbClr r="0" g="0" b="0"/>
        </a:fillRef>
        <a:effectRef idx="0">
          <a:scrgbClr r="0" g="0" b="0"/>
        </a:effectRef>
        <a:fontRef idx="minor"/>
      </dsp:style>
    </dsp:sp>
    <dsp:sp modelId="{376A494B-AA52-4708-AF1E-C58488443E5A}">
      <dsp:nvSpPr>
        <dsp:cNvPr id="0" name=""/>
        <dsp:cNvSpPr/>
      </dsp:nvSpPr>
      <dsp:spPr>
        <a:xfrm>
          <a:off x="2155262" y="766364"/>
          <a:ext cx="5669021" cy="1457279"/>
        </a:xfrm>
        <a:prstGeom prst="rect">
          <a:avLst/>
        </a:prstGeom>
        <a:solidFill>
          <a:schemeClr val="bg2">
            <a:lumMod val="2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6670" tIns="26670" rIns="26670" bIns="26670" numCol="1" spcCol="1270" anchor="ctr" anchorCtr="0">
          <a:noAutofit/>
        </a:bodyPr>
        <a:lstStyle/>
        <a:p>
          <a:pPr lvl="0" algn="ctr" defTabSz="1866900">
            <a:lnSpc>
              <a:spcPct val="90000"/>
            </a:lnSpc>
            <a:spcBef>
              <a:spcPct val="0"/>
            </a:spcBef>
            <a:spcAft>
              <a:spcPct val="35000"/>
            </a:spcAft>
          </a:pPr>
          <a:r>
            <a:rPr lang="en-US" sz="4200" kern="1200" dirty="0"/>
            <a:t>Channel </a:t>
          </a:r>
          <a:r>
            <a:rPr lang="en-US" sz="4200" kern="1200" dirty="0" smtClean="0"/>
            <a:t>Alternatives</a:t>
          </a:r>
        </a:p>
        <a:p>
          <a:pPr lvl="0" algn="ctr" defTabSz="1866900">
            <a:lnSpc>
              <a:spcPct val="90000"/>
            </a:lnSpc>
            <a:spcBef>
              <a:spcPct val="0"/>
            </a:spcBef>
            <a:spcAft>
              <a:spcPct val="35000"/>
            </a:spcAft>
          </a:pPr>
          <a:r>
            <a:rPr lang="ar-SA" sz="4200" kern="1200" dirty="0" smtClean="0"/>
            <a:t>بدائل القناة</a:t>
          </a:r>
          <a:endParaRPr lang="en-US" sz="4200" kern="1200" dirty="0"/>
        </a:p>
      </dsp:txBody>
      <dsp:txXfrm>
        <a:off x="2155262" y="766364"/>
        <a:ext cx="5669021" cy="1457279"/>
      </dsp:txXfrm>
    </dsp:sp>
    <dsp:sp modelId="{C83CB5AE-C43F-491F-BEDB-F4E2D8CB223E}">
      <dsp:nvSpPr>
        <dsp:cNvPr id="0" name=""/>
        <dsp:cNvSpPr/>
      </dsp:nvSpPr>
      <dsp:spPr>
        <a:xfrm>
          <a:off x="4114" y="2835701"/>
          <a:ext cx="2914558" cy="1457279"/>
        </a:xfrm>
        <a:prstGeom prst="rect">
          <a:avLst/>
        </a:prstGeom>
        <a:solidFill>
          <a:schemeClr val="accent5">
            <a:lumMod val="5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ctr" defTabSz="1244600">
            <a:lnSpc>
              <a:spcPct val="90000"/>
            </a:lnSpc>
            <a:spcBef>
              <a:spcPct val="0"/>
            </a:spcBef>
            <a:spcAft>
              <a:spcPct val="35000"/>
            </a:spcAft>
            <a:buNone/>
          </a:pPr>
          <a:r>
            <a:rPr lang="en-US" sz="2800" b="0" i="0" u="none" strike="noStrike" kern="1200" baseline="0" dirty="0">
              <a:latin typeface="TimesLTPro-Roman"/>
              <a:ea typeface="+mn-ea"/>
              <a:cs typeface="+mn-cs"/>
            </a:rPr>
            <a:t>Types of </a:t>
          </a:r>
          <a:r>
            <a:rPr lang="en-US" sz="2800" b="0" i="0" u="none" strike="noStrike" kern="1200" baseline="0" dirty="0" smtClean="0">
              <a:latin typeface="TimesLTPro-Roman"/>
              <a:ea typeface="+mn-ea"/>
              <a:cs typeface="+mn-cs"/>
            </a:rPr>
            <a:t>intermediaries </a:t>
          </a:r>
          <a:r>
            <a:rPr lang="ar-SA" sz="2800" b="0" i="0" u="none" strike="noStrike" kern="1200" baseline="0" dirty="0" smtClean="0">
              <a:latin typeface="TimesLTPro-Roman"/>
              <a:ea typeface="+mn-ea"/>
              <a:cs typeface="+mn-cs"/>
            </a:rPr>
            <a:t>أنواع الوسطاء</a:t>
          </a:r>
          <a:endParaRPr lang="en-US" sz="2800" b="0" i="0" u="none" strike="noStrike" kern="1200" baseline="0" dirty="0">
            <a:latin typeface="TimesLTPro-Roman"/>
            <a:ea typeface="+mn-ea"/>
            <a:cs typeface="+mn-cs"/>
          </a:endParaRPr>
        </a:p>
      </dsp:txBody>
      <dsp:txXfrm>
        <a:off x="4114" y="2835701"/>
        <a:ext cx="2914558" cy="1457279"/>
      </dsp:txXfrm>
    </dsp:sp>
    <dsp:sp modelId="{5F1E9C09-C206-4FE0-863B-65B4FB098DEE}">
      <dsp:nvSpPr>
        <dsp:cNvPr id="0" name=""/>
        <dsp:cNvSpPr/>
      </dsp:nvSpPr>
      <dsp:spPr>
        <a:xfrm>
          <a:off x="3530730" y="2835701"/>
          <a:ext cx="2914558" cy="1457279"/>
        </a:xfrm>
        <a:prstGeom prst="rect">
          <a:avLst/>
        </a:prstGeom>
        <a:solidFill>
          <a:schemeClr val="accent5">
            <a:lumMod val="5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ctr" defTabSz="1244600">
            <a:lnSpc>
              <a:spcPct val="90000"/>
            </a:lnSpc>
            <a:spcBef>
              <a:spcPct val="0"/>
            </a:spcBef>
            <a:spcAft>
              <a:spcPct val="35000"/>
            </a:spcAft>
            <a:buNone/>
          </a:pPr>
          <a:r>
            <a:rPr lang="en-US" sz="2800" b="0" i="0" u="none" strike="noStrike" kern="1200" baseline="0" dirty="0">
              <a:latin typeface="TimesLTPro-Roman"/>
              <a:ea typeface="+mn-ea"/>
              <a:cs typeface="+mn-cs"/>
            </a:rPr>
            <a:t>Number of </a:t>
          </a:r>
          <a:r>
            <a:rPr lang="en-US" sz="2800" b="0" i="0" u="none" strike="noStrike" kern="1200" baseline="0" dirty="0" smtClean="0">
              <a:latin typeface="TimesLTPro-Roman"/>
              <a:ea typeface="+mn-ea"/>
              <a:cs typeface="+mn-cs"/>
            </a:rPr>
            <a:t>intermediaries </a:t>
          </a:r>
          <a:r>
            <a:rPr lang="ar-SA" sz="2800" b="0" i="0" u="none" strike="noStrike" kern="1200" baseline="0" dirty="0" smtClean="0">
              <a:latin typeface="TimesLTPro-Roman"/>
              <a:ea typeface="+mn-ea"/>
              <a:cs typeface="+mn-cs"/>
            </a:rPr>
            <a:t>عدد الوسطاء</a:t>
          </a:r>
          <a:endParaRPr lang="en-US" sz="2800" b="0" i="0" u="none" strike="noStrike" kern="1200" baseline="0" dirty="0">
            <a:latin typeface="TimesLTPro-Roman"/>
            <a:ea typeface="+mn-ea"/>
            <a:cs typeface="+mn-cs"/>
          </a:endParaRPr>
        </a:p>
      </dsp:txBody>
      <dsp:txXfrm>
        <a:off x="3530730" y="2835701"/>
        <a:ext cx="2914558" cy="1457279"/>
      </dsp:txXfrm>
    </dsp:sp>
    <dsp:sp modelId="{689D6D2E-FB29-4744-A669-92F6379677F5}">
      <dsp:nvSpPr>
        <dsp:cNvPr id="0" name=""/>
        <dsp:cNvSpPr/>
      </dsp:nvSpPr>
      <dsp:spPr>
        <a:xfrm>
          <a:off x="7057346" y="2835701"/>
          <a:ext cx="2918085" cy="1816600"/>
        </a:xfrm>
        <a:prstGeom prst="rect">
          <a:avLst/>
        </a:prstGeom>
        <a:solidFill>
          <a:schemeClr val="accent5">
            <a:lumMod val="5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lvl="0" algn="ctr" defTabSz="1244600">
            <a:lnSpc>
              <a:spcPct val="90000"/>
            </a:lnSpc>
            <a:spcBef>
              <a:spcPct val="0"/>
            </a:spcBef>
            <a:spcAft>
              <a:spcPct val="35000"/>
            </a:spcAft>
          </a:pPr>
          <a:r>
            <a:rPr lang="en-US" sz="2800" b="0" i="0" u="none" strike="noStrike" kern="1200" baseline="0" dirty="0">
              <a:latin typeface="TimesLTPro-Roman"/>
              <a:ea typeface="+mn-ea"/>
              <a:cs typeface="+mn-cs"/>
            </a:rPr>
            <a:t>Responsibilities of each channel </a:t>
          </a:r>
          <a:r>
            <a:rPr lang="en-US" sz="2800" b="0" i="0" u="none" strike="noStrike" kern="1200" baseline="0" dirty="0" smtClean="0">
              <a:latin typeface="TimesLTPro-Roman"/>
              <a:ea typeface="+mn-ea"/>
              <a:cs typeface="+mn-cs"/>
            </a:rPr>
            <a:t>member </a:t>
          </a:r>
          <a:r>
            <a:rPr lang="ar-SA" sz="2800" b="0" i="0" u="none" strike="noStrike" kern="1200" baseline="0" dirty="0" smtClean="0">
              <a:latin typeface="TimesLTPro-Roman"/>
              <a:ea typeface="+mn-ea"/>
              <a:cs typeface="+mn-cs"/>
            </a:rPr>
            <a:t>مسؤوليات </a:t>
          </a:r>
          <a:r>
            <a:rPr lang="ar-SA" sz="2800" b="0" i="0" u="none" strike="noStrike" kern="1200" baseline="0" dirty="0" smtClean="0">
              <a:latin typeface="TimesLTPro-Roman"/>
              <a:ea typeface="+mn-ea"/>
              <a:cs typeface="+mn-cs"/>
            </a:rPr>
            <a:t>كل عضو بالقناة</a:t>
          </a:r>
          <a:endParaRPr lang="en-US" sz="2800" b="0" i="0" u="none" strike="noStrike" kern="1200" baseline="0" dirty="0">
            <a:latin typeface="TimesLTPro-Roman"/>
            <a:ea typeface="+mn-ea"/>
            <a:cs typeface="+mn-cs"/>
          </a:endParaRPr>
        </a:p>
      </dsp:txBody>
      <dsp:txXfrm>
        <a:off x="7057346" y="2835701"/>
        <a:ext cx="2918085" cy="1816600"/>
      </dsp:txXfrm>
    </dsp:sp>
  </dsp:spTree>
</dsp:drawing>
</file>

<file path=ppt/diagrams/layout1.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2.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11/10/2024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174725113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Slide Image Placeholder 1">
            <a:extLst>
              <a:ext uri="{FF2B5EF4-FFF2-40B4-BE49-F238E27FC236}">
                <a16:creationId xmlns="" xmlns:a16="http://schemas.microsoft.com/office/drawing/2014/main" id="{D38C8CA6-39B3-4D85-8367-A044550B363A}"/>
              </a:ext>
            </a:extLst>
          </p:cNvPr>
          <p:cNvSpPr>
            <a:spLocks noGrp="1" noRot="1" noChangeAspect="1" noChangeArrowheads="1" noTextEdit="1"/>
          </p:cNvSpPr>
          <p:nvPr>
            <p:ph type="sldImg"/>
          </p:nvPr>
        </p:nvSpPr>
        <p:spPr>
          <a:ln/>
        </p:spPr>
      </p:sp>
      <p:sp>
        <p:nvSpPr>
          <p:cNvPr id="40963" name="Notes Placeholder 2">
            <a:extLst>
              <a:ext uri="{FF2B5EF4-FFF2-40B4-BE49-F238E27FC236}">
                <a16:creationId xmlns="" xmlns:a16="http://schemas.microsoft.com/office/drawing/2014/main" id="{BAF1B3A8-6BD4-4B37-84C1-B48480C551BF}"/>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cs typeface="Arial" panose="020B0604020202020204" pitchFamily="34" charset="0"/>
            </a:endParaRPr>
          </a:p>
        </p:txBody>
      </p:sp>
      <p:sp>
        <p:nvSpPr>
          <p:cNvPr id="40964" name="Slide Number Placeholder 3">
            <a:extLst>
              <a:ext uri="{FF2B5EF4-FFF2-40B4-BE49-F238E27FC236}">
                <a16:creationId xmlns="" xmlns:a16="http://schemas.microsoft.com/office/drawing/2014/main" id="{8E08AD15-83AF-4590-8EB9-750EBC325F5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E91258DC-3838-46AC-8D1E-F79A431ACB0E}" type="slidenum">
              <a:rPr lang="ar-SA" altLang="en-US" smtClean="0"/>
              <a:pPr/>
              <a:t>32</a:t>
            </a:fld>
            <a:endParaRPr lang="en-US" alt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Slide Image Placeholder 1">
            <a:extLst>
              <a:ext uri="{FF2B5EF4-FFF2-40B4-BE49-F238E27FC236}">
                <a16:creationId xmlns="" xmlns:a16="http://schemas.microsoft.com/office/drawing/2014/main" id="{1FA7AF6D-F478-4BA6-8858-BBC503010C02}"/>
              </a:ext>
            </a:extLst>
          </p:cNvPr>
          <p:cNvSpPr>
            <a:spLocks noGrp="1" noRot="1" noChangeAspect="1" noChangeArrowheads="1" noTextEdit="1"/>
          </p:cNvSpPr>
          <p:nvPr>
            <p:ph type="sldImg"/>
          </p:nvPr>
        </p:nvSpPr>
        <p:spPr>
          <a:ln/>
        </p:spPr>
      </p:sp>
      <p:sp>
        <p:nvSpPr>
          <p:cNvPr id="44035" name="Notes Placeholder 2">
            <a:extLst>
              <a:ext uri="{FF2B5EF4-FFF2-40B4-BE49-F238E27FC236}">
                <a16:creationId xmlns="" xmlns:a16="http://schemas.microsoft.com/office/drawing/2014/main" id="{8B6374A1-3365-4860-85C9-838F1C03F0B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cs typeface="Arial" panose="020B0604020202020204" pitchFamily="34" charset="0"/>
            </a:endParaRPr>
          </a:p>
        </p:txBody>
      </p:sp>
      <p:sp>
        <p:nvSpPr>
          <p:cNvPr id="44036" name="Slide Number Placeholder 3">
            <a:extLst>
              <a:ext uri="{FF2B5EF4-FFF2-40B4-BE49-F238E27FC236}">
                <a16:creationId xmlns="" xmlns:a16="http://schemas.microsoft.com/office/drawing/2014/main" id="{12983F4D-FFED-4529-8520-A57A514C777D}"/>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909B1239-F59A-477A-AF2F-04D57C3BCB72}" type="slidenum">
              <a:rPr lang="ar-SA" altLang="en-US" smtClean="0"/>
              <a:pPr/>
              <a:t>34</a:t>
            </a:fld>
            <a:endParaRPr lang="en-US" alt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11/10/2024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11/10/2024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11/10/2024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11/10/2024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11/10/2024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11/10/2024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11/10/2024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11/10/2024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11/10/2024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11/10/2024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11/10/2024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34502839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5">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3149272" y="32067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11/10/2024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pic>
        <p:nvPicPr>
          <p:cNvPr id="7" name="Graphic 21">
            <a:extLst>
              <a:ext uri="{FF2B5EF4-FFF2-40B4-BE49-F238E27FC236}">
                <a16:creationId xmlns="" xmlns:a16="http://schemas.microsoft.com/office/drawing/2014/main" id="{2E8394A4-BBC9-F6AA-3EE0-A75FB7C44BF6}"/>
              </a:ext>
            </a:extLst>
          </p:cNvPr>
          <p:cNvPicPr>
            <a:picLocks noChangeAspect="1"/>
          </p:cNvPicPr>
          <p:nvPr userDrawn="1"/>
        </p:nvPicPr>
        <p:blipFill rotWithShape="1">
          <a:blip r:embed="rId1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 y="-53009"/>
            <a:ext cx="2561422" cy="1196009"/>
          </a:xfrm>
          <a:prstGeom prst="rect">
            <a:avLst/>
          </a:prstGeom>
        </p:spPr>
      </p:pic>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Lst>
  <p:txStyles>
    <p:titleStyle>
      <a:lvl1pPr algn="l" defTabSz="914400" rtl="0" eaLnBrk="1" latinLnBrk="0" hangingPunct="1">
        <a:lnSpc>
          <a:spcPct val="90000"/>
        </a:lnSpc>
        <a:spcBef>
          <a:spcPct val="0"/>
        </a:spcBef>
        <a:buNone/>
        <a:defRPr sz="4400" b="1" kern="1200">
          <a:solidFill>
            <a:schemeClr val="tx1"/>
          </a:solidFill>
          <a:latin typeface="+mn-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3" Type="http://schemas.openxmlformats.org/officeDocument/2006/relationships/diagramLayout" Target="../diagrams/layout1.xml"/><Relationship Id="rId7" Type="http://schemas.openxmlformats.org/officeDocument/2006/relationships/image" Target="../media/image5.png"/><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3.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17.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jpeg"/><Relationship Id="rId1" Type="http://schemas.openxmlformats.org/officeDocument/2006/relationships/slideLayout" Target="../slideLayouts/slideLayout2.xml"/><Relationship Id="rId4" Type="http://schemas.openxmlformats.org/officeDocument/2006/relationships/image" Target="../media/image19.png"/></Relationships>
</file>

<file path=ppt/slides/_rels/slide27.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png"/><Relationship Id="rId1" Type="http://schemas.openxmlformats.org/officeDocument/2006/relationships/slideLayout" Target="../slideLayouts/slideLayout2.xml"/><Relationship Id="rId4" Type="http://schemas.openxmlformats.org/officeDocument/2006/relationships/image" Target="../media/image22.png"/></Relationships>
</file>

<file path=ppt/slides/_rels/slide28.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1.mp4"/><Relationship Id="rId1" Type="http://schemas.microsoft.com/office/2007/relationships/media" Target="../media/media1.mp4"/><Relationship Id="rId5" Type="http://schemas.openxmlformats.org/officeDocument/2006/relationships/image" Target="../media/image29.png"/><Relationship Id="rId4" Type="http://schemas.openxmlformats.org/officeDocument/2006/relationships/image" Target="../media/image28.png"/></Relationships>
</file>

<file path=ppt/slides/_rels/slide38.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30.pn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33.jpeg"/><Relationship Id="rId1" Type="http://schemas.openxmlformats.org/officeDocument/2006/relationships/slideLayout" Target="../slideLayouts/slideLayout13.xml"/><Relationship Id="rId5" Type="http://schemas.openxmlformats.org/officeDocument/2006/relationships/image" Target="../media/image35.png"/><Relationship Id="rId4" Type="http://schemas.openxmlformats.org/officeDocument/2006/relationships/image" Target="../media/image37.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763270" y="3794125"/>
            <a:ext cx="5216525" cy="398780"/>
          </a:xfrm>
          <a:prstGeom prst="rect">
            <a:avLst/>
          </a:prstGeom>
          <a:noFill/>
        </p:spPr>
        <p:txBody>
          <a:bodyPr wrap="square" rtlCol="0">
            <a:spAutoFit/>
          </a:bodyPr>
          <a:lstStyle/>
          <a:p>
            <a:r>
              <a:rPr lang="en-US" sz="2000" dirty="0">
                <a:latin typeface="Alexandria" charset="0"/>
                <a:cs typeface="Alexandria" charset="0"/>
              </a:rPr>
              <a:t>Prepared by Thana Ahmed</a:t>
            </a:r>
          </a:p>
        </p:txBody>
      </p:sp>
      <p:sp>
        <p:nvSpPr>
          <p:cNvPr id="31" name="TextBox 30"/>
          <p:cNvSpPr txBox="1"/>
          <p:nvPr/>
        </p:nvSpPr>
        <p:spPr>
          <a:xfrm>
            <a:off x="94120" y="1670467"/>
            <a:ext cx="5422331" cy="2123658"/>
          </a:xfrm>
          <a:prstGeom prst="rect">
            <a:avLst/>
          </a:prstGeom>
          <a:noFill/>
        </p:spPr>
        <p:txBody>
          <a:bodyPr wrap="square" rtlCol="0">
            <a:spAutoFit/>
          </a:bodyPr>
          <a:lstStyle/>
          <a:p>
            <a:r>
              <a:rPr lang="en-US" sz="4400" b="1" dirty="0">
                <a:solidFill>
                  <a:srgbClr val="00B0F0"/>
                </a:solidFill>
                <a:latin typeface="Alexandria" charset="0"/>
                <a:cs typeface="Alexandria" charset="0"/>
              </a:rPr>
              <a:t>Marketing Channel &amp; </a:t>
            </a:r>
            <a:r>
              <a:rPr lang="en-US" sz="4400" b="1" dirty="0" smtClean="0">
                <a:solidFill>
                  <a:srgbClr val="00B0F0"/>
                </a:solidFill>
                <a:latin typeface="Alexandria" charset="0"/>
                <a:cs typeface="Alexandria" charset="0"/>
              </a:rPr>
              <a:t>Distribution </a:t>
            </a:r>
            <a:r>
              <a:rPr lang="ar-SA" sz="4400" b="1" dirty="0">
                <a:solidFill>
                  <a:srgbClr val="00B0F0"/>
                </a:solidFill>
                <a:latin typeface="Alexandria" charset="0"/>
                <a:cs typeface="Alexandria" charset="0"/>
              </a:rPr>
              <a:t>قناة التسويق والتوزيع</a:t>
            </a:r>
            <a:endParaRPr lang="en-US" sz="4400" b="1" dirty="0">
              <a:solidFill>
                <a:srgbClr val="00B0F0"/>
              </a:solidFill>
              <a:latin typeface="Alexandria" charset="0"/>
              <a:cs typeface="Alexandria" charset="0"/>
            </a:endParaRPr>
          </a:p>
        </p:txBody>
      </p:sp>
      <p:sp>
        <p:nvSpPr>
          <p:cNvPr id="34" name="Rectangle: Rounded Corners 33"/>
          <p:cNvSpPr/>
          <p:nvPr/>
        </p:nvSpPr>
        <p:spPr>
          <a:xfrm>
            <a:off x="-540265"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07</a:t>
            </a:r>
          </a:p>
        </p:txBody>
      </p:sp>
      <p:sp>
        <p:nvSpPr>
          <p:cNvPr id="46" name="TextBox 45"/>
          <p:cNvSpPr txBox="1"/>
          <p:nvPr/>
        </p:nvSpPr>
        <p:spPr>
          <a:xfrm>
            <a:off x="329269" y="5104240"/>
            <a:ext cx="2938625" cy="707886"/>
          </a:xfrm>
          <a:prstGeom prst="rect">
            <a:avLst/>
          </a:prstGeom>
          <a:noFill/>
        </p:spPr>
        <p:txBody>
          <a:bodyPr wrap="none" rtlCol="0">
            <a:spAutoFit/>
          </a:bodyPr>
          <a:lstStyle/>
          <a:p>
            <a:r>
              <a:rPr lang="en-US" sz="2000" dirty="0">
                <a:latin typeface="Alexandria" charset="0"/>
                <a:cs typeface="Alexandria" charset="0"/>
              </a:rPr>
              <a:t>MGM 204</a:t>
            </a:r>
          </a:p>
          <a:p>
            <a:r>
              <a:rPr lang="en-US" sz="2000" dirty="0">
                <a:latin typeface="Alexandria" charset="0"/>
                <a:cs typeface="Alexandria" charset="0"/>
              </a:rPr>
              <a:t>PRINCIPLE OF MARKETING</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2">
            <a:extLst>
              <a:ext uri="{FF2B5EF4-FFF2-40B4-BE49-F238E27FC236}">
                <a16:creationId xmlns="" xmlns:a16="http://schemas.microsoft.com/office/drawing/2014/main" id="{D54233D7-C18D-4277-9F2B-C762955A314E}"/>
              </a:ext>
            </a:extLst>
          </p:cNvPr>
          <p:cNvGraphicFramePr>
            <a:graphicFrameLocks noGrp="1"/>
          </p:cNvGraphicFramePr>
          <p:nvPr>
            <p:ph idx="1"/>
            <p:extLst>
              <p:ext uri="{D42A27DB-BD31-4B8C-83A1-F6EECF244321}">
                <p14:modId xmlns:p14="http://schemas.microsoft.com/office/powerpoint/2010/main" val="3311759523"/>
              </p:ext>
            </p:extLst>
          </p:nvPr>
        </p:nvGraphicFramePr>
        <p:xfrm>
          <a:off x="5610404" y="1990675"/>
          <a:ext cx="6279401" cy="417783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2" name="Picture 1">
            <a:extLst>
              <a:ext uri="{FF2B5EF4-FFF2-40B4-BE49-F238E27FC236}">
                <a16:creationId xmlns="" xmlns:a16="http://schemas.microsoft.com/office/drawing/2014/main" id="{DDD5774F-D732-457D-9C28-5FDB38C1C69C}"/>
              </a:ext>
            </a:extLst>
          </p:cNvPr>
          <p:cNvPicPr>
            <a:picLocks noChangeAspect="1"/>
          </p:cNvPicPr>
          <p:nvPr/>
        </p:nvPicPr>
        <p:blipFill>
          <a:blip r:embed="rId7"/>
          <a:stretch>
            <a:fillRect/>
          </a:stretch>
        </p:blipFill>
        <p:spPr>
          <a:xfrm>
            <a:off x="463463" y="1718547"/>
            <a:ext cx="4419079" cy="3694954"/>
          </a:xfrm>
          <a:prstGeom prst="rect">
            <a:avLst/>
          </a:prstGeom>
          <a:ln>
            <a:noFill/>
          </a:ln>
          <a:effectLst>
            <a:softEdge rad="112500"/>
          </a:effectLst>
        </p:spPr>
      </p:pic>
      <p:sp>
        <p:nvSpPr>
          <p:cNvPr id="3" name="TextBox 2">
            <a:extLst>
              <a:ext uri="{FF2B5EF4-FFF2-40B4-BE49-F238E27FC236}">
                <a16:creationId xmlns="" xmlns:a16="http://schemas.microsoft.com/office/drawing/2014/main" id="{DB0C4EE4-7F93-4E39-8723-645AD21CDD9C}"/>
              </a:ext>
            </a:extLst>
          </p:cNvPr>
          <p:cNvSpPr txBox="1"/>
          <p:nvPr/>
        </p:nvSpPr>
        <p:spPr>
          <a:xfrm>
            <a:off x="5438830" y="436098"/>
            <a:ext cx="3311275" cy="830997"/>
          </a:xfrm>
          <a:prstGeom prst="rect">
            <a:avLst/>
          </a:prstGeom>
          <a:noFill/>
        </p:spPr>
        <p:txBody>
          <a:bodyPr wrap="square" rtlCol="0">
            <a:spAutoFit/>
          </a:bodyPr>
          <a:lstStyle/>
          <a:p>
            <a:r>
              <a:rPr lang="en-US" sz="4800" dirty="0"/>
              <a:t>CONTENT</a:t>
            </a:r>
          </a:p>
        </p:txBody>
      </p:sp>
    </p:spTree>
    <p:extLst>
      <p:ext uri="{BB962C8B-B14F-4D97-AF65-F5344CB8AC3E}">
        <p14:creationId xmlns:p14="http://schemas.microsoft.com/office/powerpoint/2010/main" val="303801112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CE646EA2-5B4A-496F-8D2E-CA96B31C6443}"/>
              </a:ext>
            </a:extLst>
          </p:cNvPr>
          <p:cNvSpPr>
            <a:spLocks noGrp="1"/>
          </p:cNvSpPr>
          <p:nvPr>
            <p:ph type="title"/>
          </p:nvPr>
        </p:nvSpPr>
        <p:spPr>
          <a:xfrm>
            <a:off x="2660772" y="0"/>
            <a:ext cx="9170158" cy="1284664"/>
          </a:xfrm>
          <a:noFill/>
          <a:ln>
            <a:noFill/>
          </a:ln>
        </p:spPr>
        <p:txBody>
          <a:bodyPr>
            <a:normAutofit/>
          </a:bodyPr>
          <a:lstStyle/>
          <a:p>
            <a:r>
              <a:rPr lang="en-US" sz="3200" dirty="0"/>
              <a:t>1. The nature and importance of Marketing Channels</a:t>
            </a:r>
          </a:p>
        </p:txBody>
      </p:sp>
      <p:sp>
        <p:nvSpPr>
          <p:cNvPr id="3" name="Content Placeholder 2">
            <a:extLst>
              <a:ext uri="{FF2B5EF4-FFF2-40B4-BE49-F238E27FC236}">
                <a16:creationId xmlns="" xmlns:a16="http://schemas.microsoft.com/office/drawing/2014/main" id="{9625B47B-16A3-4717-B45B-96F33B90F78C}"/>
              </a:ext>
            </a:extLst>
          </p:cNvPr>
          <p:cNvSpPr>
            <a:spLocks noGrp="1"/>
          </p:cNvSpPr>
          <p:nvPr>
            <p:ph idx="1"/>
          </p:nvPr>
        </p:nvSpPr>
        <p:spPr>
          <a:xfrm>
            <a:off x="231820" y="1017431"/>
            <a:ext cx="7885239" cy="5602310"/>
          </a:xfrm>
        </p:spPr>
        <p:txBody>
          <a:bodyPr>
            <a:normAutofit/>
          </a:bodyPr>
          <a:lstStyle/>
          <a:p>
            <a:pPr algn="l">
              <a:lnSpc>
                <a:spcPct val="100000"/>
              </a:lnSpc>
            </a:pPr>
            <a:r>
              <a:rPr lang="en-US" sz="2000" b="1" i="0" u="none" strike="noStrike" baseline="0" dirty="0">
                <a:solidFill>
                  <a:srgbClr val="960000"/>
                </a:solidFill>
                <a:latin typeface="ArialNarrowMTPro-Bold"/>
                <a:cs typeface="+mj-cs"/>
              </a:rPr>
              <a:t>Marketing channel (distribution channel): </a:t>
            </a:r>
            <a:r>
              <a:rPr lang="en-US" sz="2000" b="0" i="0" u="none" strike="noStrike" baseline="0" dirty="0">
                <a:solidFill>
                  <a:srgbClr val="000000"/>
                </a:solidFill>
                <a:latin typeface="TimesLTPro-Roman"/>
                <a:cs typeface="+mj-cs"/>
              </a:rPr>
              <a:t>A set of interdependent organizations that help make a product or service available for use or consumption by the consumer or business user.</a:t>
            </a:r>
          </a:p>
          <a:p>
            <a:pPr algn="l">
              <a:lnSpc>
                <a:spcPct val="100000"/>
              </a:lnSpc>
            </a:pPr>
            <a:endParaRPr lang="en-US" sz="2200" b="0" i="0" u="none" strike="noStrike" baseline="0" dirty="0">
              <a:solidFill>
                <a:srgbClr val="000000"/>
              </a:solidFill>
              <a:latin typeface="TimesLTPro-Roman"/>
            </a:endParaRPr>
          </a:p>
          <a:p>
            <a:pPr algn="l">
              <a:lnSpc>
                <a:spcPct val="100000"/>
              </a:lnSpc>
            </a:pPr>
            <a:r>
              <a:rPr lang="en-US" sz="2000" b="1" dirty="0">
                <a:solidFill>
                  <a:srgbClr val="960000"/>
                </a:solidFill>
                <a:latin typeface="ArialNarrowMTPro-Bold"/>
              </a:rPr>
              <a:t>How channel Members add Value: </a:t>
            </a:r>
            <a:r>
              <a:rPr lang="en-US" sz="2000" dirty="0">
                <a:solidFill>
                  <a:srgbClr val="000000"/>
                </a:solidFill>
                <a:latin typeface="TimesLTPro-Roman"/>
              </a:rPr>
              <a:t>Producers use intermediaries because they create greater efficiency in making goods available to target markets. Through their contacts, experience, specialization, and scale of operation, intermediaries usually offer the firm more than it can achieve on its own</a:t>
            </a:r>
            <a:r>
              <a:rPr lang="en-US" sz="2000" dirty="0" smtClean="0">
                <a:solidFill>
                  <a:srgbClr val="000000"/>
                </a:solidFill>
                <a:latin typeface="TimesLTPro-Roman"/>
              </a:rPr>
              <a:t>.</a:t>
            </a:r>
          </a:p>
          <a:p>
            <a:pPr marL="0" indent="0" algn="r">
              <a:lnSpc>
                <a:spcPct val="100000"/>
              </a:lnSpc>
              <a:buNone/>
            </a:pPr>
            <a:r>
              <a:rPr lang="ar-SA" sz="2000" dirty="0">
                <a:solidFill>
                  <a:srgbClr val="FF0000"/>
                </a:solidFill>
                <a:latin typeface="TimesLTPro-Roman"/>
                <a:cs typeface="+mj-cs"/>
              </a:rPr>
              <a:t>قناة التسويق (قناة التوزيع): </a:t>
            </a:r>
            <a:r>
              <a:rPr lang="ar-SA" sz="2000" dirty="0">
                <a:solidFill>
                  <a:srgbClr val="000000"/>
                </a:solidFill>
                <a:latin typeface="TimesLTPro-Roman"/>
                <a:cs typeface="+mj-cs"/>
              </a:rPr>
              <a:t>مجموعة من المنظمات المترابطة التي تساعد في جعل المنتج أو </a:t>
            </a:r>
            <a:r>
              <a:rPr lang="ar-SA" sz="2000" dirty="0" smtClean="0">
                <a:solidFill>
                  <a:srgbClr val="000000"/>
                </a:solidFill>
                <a:latin typeface="TimesLTPro-Roman"/>
                <a:cs typeface="+mj-cs"/>
              </a:rPr>
              <a:t>الخدمة </a:t>
            </a:r>
            <a:r>
              <a:rPr lang="ar-SA" sz="2000" dirty="0">
                <a:solidFill>
                  <a:srgbClr val="000000"/>
                </a:solidFill>
                <a:latin typeface="TimesLTPro-Roman"/>
                <a:cs typeface="+mj-cs"/>
              </a:rPr>
              <a:t>متاحة للاستخدام أو الاستهلاك من قبل المستهلك أو مستخدم الأعمال</a:t>
            </a:r>
            <a:r>
              <a:rPr lang="ar-SA" sz="2000" dirty="0" smtClean="0">
                <a:solidFill>
                  <a:srgbClr val="000000"/>
                </a:solidFill>
                <a:latin typeface="TimesLTPro-Roman"/>
                <a:cs typeface="+mj-cs"/>
              </a:rPr>
              <a:t>.</a:t>
            </a:r>
          </a:p>
          <a:p>
            <a:pPr marL="0" indent="0" algn="r">
              <a:lnSpc>
                <a:spcPct val="100000"/>
              </a:lnSpc>
              <a:buNone/>
            </a:pPr>
            <a:r>
              <a:rPr lang="ar-SA" sz="2000" dirty="0">
                <a:solidFill>
                  <a:srgbClr val="FF0000"/>
                </a:solidFill>
                <a:latin typeface="TimesLTPro-Roman"/>
                <a:cs typeface="+mj-cs"/>
              </a:rPr>
              <a:t>كيف يضيف أعضاء القناة القيمة: </a:t>
            </a:r>
            <a:r>
              <a:rPr lang="ar-SA" sz="2000" dirty="0">
                <a:solidFill>
                  <a:srgbClr val="000000"/>
                </a:solidFill>
                <a:latin typeface="TimesLTPro-Roman"/>
                <a:cs typeface="+mj-cs"/>
              </a:rPr>
              <a:t>يستخدم المنتجون الوسطاء لأنهم يخلقون كفاءة أكبر في توفير السلع للأسواق المستهدفة. ومن خلال اتصالاتهم وخبرتهم وتخصصهم وحجم عملياتهم، يقدم الوسطاء عادةً للشركة أكثر مما يمكنها تحقيقه بمفردها.</a:t>
            </a:r>
            <a:endParaRPr lang="en-US" sz="2000" dirty="0">
              <a:solidFill>
                <a:srgbClr val="000000"/>
              </a:solidFill>
              <a:latin typeface="TimesLTPro-Roman"/>
              <a:cs typeface="+mj-cs"/>
            </a:endParaRPr>
          </a:p>
        </p:txBody>
      </p:sp>
      <p:pic>
        <p:nvPicPr>
          <p:cNvPr id="1028" name="Picture 4" descr="Distribution Channel In Marketing | Different Type Of Distribution Channel">
            <a:extLst>
              <a:ext uri="{FF2B5EF4-FFF2-40B4-BE49-F238E27FC236}">
                <a16:creationId xmlns="" xmlns:a16="http://schemas.microsoft.com/office/drawing/2014/main" id="{A3A49B13-083D-4507-884A-D76E88EBBA0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117059" y="2008504"/>
            <a:ext cx="3713871" cy="366556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8578755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lide Number Placeholder 5"/>
          <p:cNvSpPr>
            <a:spLocks noGrp="1"/>
          </p:cNvSpPr>
          <p:nvPr>
            <p:ph type="sldNum" sz="quarter" idx="12"/>
          </p:nvPr>
        </p:nvSpPr>
        <p:spPr/>
        <p:txBody>
          <a:bodyPr/>
          <a:lstStyle/>
          <a:p>
            <a:fld id="{42130EAF-3FC8-4C9A-8409-360CB2D23357}" type="slidenum">
              <a:rPr lang="en-US" altLang="ar-SA"/>
              <a:pPr/>
              <a:t>4</a:t>
            </a:fld>
            <a:endParaRPr lang="en-US" altLang="ar-SA"/>
          </a:p>
        </p:txBody>
      </p:sp>
      <p:sp>
        <p:nvSpPr>
          <p:cNvPr id="69634" name="Rectangle 2"/>
          <p:cNvSpPr>
            <a:spLocks noGrp="1" noChangeArrowheads="1"/>
          </p:cNvSpPr>
          <p:nvPr>
            <p:ph type="title"/>
          </p:nvPr>
        </p:nvSpPr>
        <p:spPr>
          <a:xfrm>
            <a:off x="3021842" y="136525"/>
            <a:ext cx="9170158" cy="1325563"/>
          </a:xfrm>
        </p:spPr>
        <p:txBody>
          <a:bodyPr>
            <a:normAutofit/>
          </a:bodyPr>
          <a:lstStyle/>
          <a:p>
            <a:r>
              <a:rPr lang="en-US" altLang="ar-SA" sz="4000" b="1" dirty="0"/>
              <a:t>Adding Value through </a:t>
            </a:r>
            <a:r>
              <a:rPr lang="en-US" altLang="ar-SA" sz="4000" b="1" dirty="0" smtClean="0"/>
              <a:t>Distribution </a:t>
            </a:r>
            <a:r>
              <a:rPr lang="ar-SA" altLang="ar-SA" sz="4000" dirty="0"/>
              <a:t>إضافة القيمة من خلال التوزيع</a:t>
            </a:r>
            <a:endParaRPr lang="en-US" altLang="ar-SA" sz="4000" b="1" dirty="0"/>
          </a:p>
        </p:txBody>
      </p:sp>
      <p:sp>
        <p:nvSpPr>
          <p:cNvPr id="69635" name="Rectangle 3"/>
          <p:cNvSpPr>
            <a:spLocks noGrp="1" noChangeArrowheads="1"/>
          </p:cNvSpPr>
          <p:nvPr>
            <p:ph type="body" idx="1"/>
          </p:nvPr>
        </p:nvSpPr>
        <p:spPr>
          <a:xfrm>
            <a:off x="502276" y="1275009"/>
            <a:ext cx="10525115" cy="4945488"/>
          </a:xfrm>
        </p:spPr>
        <p:txBody>
          <a:bodyPr anchor="ctr"/>
          <a:lstStyle/>
          <a:p>
            <a:r>
              <a:rPr lang="en-US" altLang="ar-SA" dirty="0"/>
              <a:t>Intermediaries provide value to producers because they often have </a:t>
            </a:r>
            <a:r>
              <a:rPr lang="en-US" altLang="ar-SA" b="1" dirty="0"/>
              <a:t>expertise</a:t>
            </a:r>
            <a:r>
              <a:rPr lang="en-US" altLang="ar-SA" dirty="0"/>
              <a:t> in certain areas that producers do not have.</a:t>
            </a:r>
          </a:p>
          <a:p>
            <a:endParaRPr lang="en-US" altLang="ar-SA" dirty="0"/>
          </a:p>
          <a:p>
            <a:r>
              <a:rPr lang="en-US" altLang="ar-SA" dirty="0"/>
              <a:t>Intermediaries are </a:t>
            </a:r>
            <a:r>
              <a:rPr lang="en-US" altLang="ar-SA" b="1" dirty="0"/>
              <a:t>experts in</a:t>
            </a:r>
            <a:r>
              <a:rPr lang="en-US" altLang="ar-SA" dirty="0"/>
              <a:t> displaying, merchandising, and providing convenient shopping locations and hours for customers.</a:t>
            </a:r>
          </a:p>
          <a:p>
            <a:pPr marL="0" indent="0" algn="r">
              <a:buNone/>
            </a:pPr>
            <a:r>
              <a:rPr lang="ar-SA" altLang="ar-SA" dirty="0"/>
              <a:t>يقدم الوسطاء قيمة للمنتجين لأنهم غالباً ما يتمتعون بخبرة في مجالات معينة لا يتمتع بها </a:t>
            </a:r>
            <a:r>
              <a:rPr lang="ar-SA" altLang="ar-SA" dirty="0" smtClean="0"/>
              <a:t>المنتجون.</a:t>
            </a:r>
          </a:p>
          <a:p>
            <a:pPr marL="0" indent="0" algn="r">
              <a:buNone/>
            </a:pPr>
            <a:r>
              <a:rPr lang="ar-SA" altLang="ar-SA" dirty="0"/>
              <a:t>الوسطاء هم خبراء في العرض والترويج وتوفير أماكن وساعات تسوق ملائمة للعملاء.</a:t>
            </a:r>
            <a:endParaRPr lang="en-US" altLang="ar-SA" dirty="0"/>
          </a:p>
        </p:txBody>
      </p:sp>
    </p:spTree>
    <p:extLst>
      <p:ext uri="{BB962C8B-B14F-4D97-AF65-F5344CB8AC3E}">
        <p14:creationId xmlns:p14="http://schemas.microsoft.com/office/powerpoint/2010/main" val="224735669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CE646EA2-5B4A-496F-8D2E-CA96B31C6443}"/>
              </a:ext>
            </a:extLst>
          </p:cNvPr>
          <p:cNvSpPr>
            <a:spLocks noGrp="1"/>
          </p:cNvSpPr>
          <p:nvPr>
            <p:ph type="title"/>
          </p:nvPr>
        </p:nvSpPr>
        <p:spPr>
          <a:xfrm>
            <a:off x="2590800" y="0"/>
            <a:ext cx="9404256" cy="1284664"/>
          </a:xfrm>
          <a:noFill/>
          <a:ln>
            <a:noFill/>
          </a:ln>
        </p:spPr>
        <p:txBody>
          <a:bodyPr>
            <a:normAutofit/>
          </a:bodyPr>
          <a:lstStyle/>
          <a:p>
            <a:r>
              <a:rPr lang="en-US" sz="4800" dirty="0"/>
              <a:t>Importance of Marketing Channels</a:t>
            </a:r>
          </a:p>
        </p:txBody>
      </p:sp>
      <p:sp>
        <p:nvSpPr>
          <p:cNvPr id="3" name="Content Placeholder 2">
            <a:extLst>
              <a:ext uri="{FF2B5EF4-FFF2-40B4-BE49-F238E27FC236}">
                <a16:creationId xmlns="" xmlns:a16="http://schemas.microsoft.com/office/drawing/2014/main" id="{9625B47B-16A3-4717-B45B-96F33B90F78C}"/>
              </a:ext>
            </a:extLst>
          </p:cNvPr>
          <p:cNvSpPr>
            <a:spLocks noGrp="1"/>
          </p:cNvSpPr>
          <p:nvPr>
            <p:ph idx="1"/>
          </p:nvPr>
        </p:nvSpPr>
        <p:spPr>
          <a:xfrm>
            <a:off x="838200" y="1663700"/>
            <a:ext cx="10960100" cy="4513263"/>
          </a:xfrm>
        </p:spPr>
        <p:txBody>
          <a:bodyPr>
            <a:normAutofit/>
          </a:bodyPr>
          <a:lstStyle/>
          <a:p>
            <a:pPr marL="342900" indent="-342900" algn="l">
              <a:lnSpc>
                <a:spcPct val="100000"/>
              </a:lnSpc>
              <a:buFont typeface="+mj-lt"/>
              <a:buAutoNum type="arabicPeriod"/>
            </a:pPr>
            <a:r>
              <a:rPr lang="en-US" sz="2400" dirty="0">
                <a:solidFill>
                  <a:srgbClr val="000000"/>
                </a:solidFill>
                <a:latin typeface="TimesLTPro-Roman"/>
              </a:rPr>
              <a:t>They reduce the amount of work that must be done by both producers and consumers</a:t>
            </a:r>
            <a:r>
              <a:rPr lang="en-US" sz="1800" dirty="0" smtClean="0">
                <a:solidFill>
                  <a:srgbClr val="000000"/>
                </a:solidFill>
                <a:latin typeface="TimesLTPro-Roman"/>
              </a:rPr>
              <a:t>.</a:t>
            </a:r>
          </a:p>
          <a:p>
            <a:pPr marL="0" indent="0" algn="r">
              <a:lnSpc>
                <a:spcPct val="100000"/>
              </a:lnSpc>
              <a:buNone/>
            </a:pPr>
            <a:r>
              <a:rPr lang="ar-SA" sz="1800" dirty="0">
                <a:solidFill>
                  <a:srgbClr val="000000"/>
                </a:solidFill>
                <a:latin typeface="TimesLTPro-Roman"/>
              </a:rPr>
              <a:t>أنها تقلل من كمية العمل الذي يجب أن يقوم به كل من المنتجين والمستهلكين.</a:t>
            </a:r>
            <a:endParaRPr lang="en-US" sz="1800" dirty="0">
              <a:solidFill>
                <a:srgbClr val="000000"/>
              </a:solidFill>
              <a:latin typeface="TimesLTPro-Roman"/>
            </a:endParaRPr>
          </a:p>
        </p:txBody>
      </p:sp>
      <p:pic>
        <p:nvPicPr>
          <p:cNvPr id="5" name="Picture 4">
            <a:extLst>
              <a:ext uri="{FF2B5EF4-FFF2-40B4-BE49-F238E27FC236}">
                <a16:creationId xmlns="" xmlns:a16="http://schemas.microsoft.com/office/drawing/2014/main" id="{65DC547D-D327-4D25-BBB1-9E9FF49D31F0}"/>
              </a:ext>
            </a:extLst>
          </p:cNvPr>
          <p:cNvPicPr>
            <a:picLocks noChangeAspect="1"/>
          </p:cNvPicPr>
          <p:nvPr/>
        </p:nvPicPr>
        <p:blipFill>
          <a:blip r:embed="rId2"/>
          <a:stretch>
            <a:fillRect/>
          </a:stretch>
        </p:blipFill>
        <p:spPr>
          <a:xfrm>
            <a:off x="2106750" y="2959099"/>
            <a:ext cx="8658683" cy="3217863"/>
          </a:xfrm>
          <a:prstGeom prst="rect">
            <a:avLst/>
          </a:prstGeom>
        </p:spPr>
      </p:pic>
    </p:spTree>
    <p:extLst>
      <p:ext uri="{BB962C8B-B14F-4D97-AF65-F5344CB8AC3E}">
        <p14:creationId xmlns:p14="http://schemas.microsoft.com/office/powerpoint/2010/main" val="211840509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2539B793-CAFF-4567-BCE7-3C09ADFD5694}"/>
              </a:ext>
            </a:extLst>
          </p:cNvPr>
          <p:cNvSpPr>
            <a:spLocks noGrp="1"/>
          </p:cNvSpPr>
          <p:nvPr>
            <p:ph type="title"/>
          </p:nvPr>
        </p:nvSpPr>
        <p:spPr>
          <a:xfrm>
            <a:off x="2603321" y="0"/>
            <a:ext cx="8966200" cy="1426464"/>
          </a:xfrm>
        </p:spPr>
        <p:txBody>
          <a:bodyPr>
            <a:normAutofit/>
          </a:bodyPr>
          <a:lstStyle/>
          <a:p>
            <a:r>
              <a:rPr lang="en-US" dirty="0"/>
              <a:t>I</a:t>
            </a:r>
            <a:r>
              <a:rPr lang="en-US" sz="4400" dirty="0"/>
              <a:t>mportance of Marketing Channels</a:t>
            </a:r>
            <a:endParaRPr lang="en-US" dirty="0">
              <a:solidFill>
                <a:srgbClr val="FFFFFF"/>
              </a:solidFill>
            </a:endParaRPr>
          </a:p>
        </p:txBody>
      </p:sp>
      <p:sp>
        <p:nvSpPr>
          <p:cNvPr id="3" name="Content Placeholder 2">
            <a:extLst>
              <a:ext uri="{FF2B5EF4-FFF2-40B4-BE49-F238E27FC236}">
                <a16:creationId xmlns="" xmlns:a16="http://schemas.microsoft.com/office/drawing/2014/main" id="{89BAFF69-B07A-469F-A008-81BCB1383D99}"/>
              </a:ext>
            </a:extLst>
          </p:cNvPr>
          <p:cNvSpPr>
            <a:spLocks noGrp="1"/>
          </p:cNvSpPr>
          <p:nvPr>
            <p:ph idx="1"/>
          </p:nvPr>
        </p:nvSpPr>
        <p:spPr>
          <a:xfrm>
            <a:off x="0" y="1004552"/>
            <a:ext cx="6821423" cy="5731099"/>
          </a:xfrm>
        </p:spPr>
        <p:txBody>
          <a:bodyPr anchor="ctr">
            <a:normAutofit/>
          </a:bodyPr>
          <a:lstStyle/>
          <a:p>
            <a:pPr marL="342900" indent="-342900">
              <a:buFont typeface="+mj-lt"/>
              <a:buAutoNum type="arabicPeriod" startAt="2"/>
            </a:pPr>
            <a:r>
              <a:rPr lang="en-US" sz="2000" dirty="0">
                <a:latin typeface="TimesLTPro-Roman"/>
                <a:cs typeface="+mj-cs"/>
              </a:rPr>
              <a:t>The role of marketing intermediaries is to transform the assortments of products made by producers into the assortments wanted by consumers. Producers make narrow assortments of products in large quantities, but  consumers want broad assortments of products in small quantities. Marketing channel members buy large quantities from many producers and break them down into the smaller quantities and broader assortments desired by consumers</a:t>
            </a:r>
            <a:r>
              <a:rPr lang="en-US" sz="2000" dirty="0" smtClean="0">
                <a:latin typeface="TimesLTPro-Roman"/>
                <a:cs typeface="+mj-cs"/>
              </a:rPr>
              <a:t>.</a:t>
            </a:r>
          </a:p>
          <a:p>
            <a:pPr marL="0" indent="0" algn="r">
              <a:buNone/>
            </a:pPr>
            <a:r>
              <a:rPr lang="ar-SA" sz="2000" dirty="0" smtClean="0">
                <a:latin typeface="TimesLTPro-Roman"/>
                <a:cs typeface="+mj-cs"/>
              </a:rPr>
              <a:t>2. إن </a:t>
            </a:r>
            <a:r>
              <a:rPr lang="ar-SA" sz="2000" dirty="0">
                <a:latin typeface="TimesLTPro-Roman"/>
                <a:cs typeface="+mj-cs"/>
              </a:rPr>
              <a:t>دور وسطاء التسويق هو تحويل تشكيلات المنتجات التي يصنعها المنتجون إلى تشكيلات يريدها المستهلكون. يصنع المنتجون تشكيلات ضيقة من المنتجات بكميات كبيرة، لكن المستهلكين يريدون تشكيلات واسعة من المنتجات بكميات صغيرة. يشتري أعضاء قناة التسويق كميات كبيرة من العديد من المنتجين ويقسمونها إلى كميات أصغر وتشكيلات أوسع يريدها المستهلكون.</a:t>
            </a:r>
            <a:endParaRPr lang="en-US" sz="2000" dirty="0">
              <a:latin typeface="TimesLTPro-Roman"/>
              <a:cs typeface="+mj-cs"/>
            </a:endParaRPr>
          </a:p>
        </p:txBody>
      </p:sp>
      <p:pic>
        <p:nvPicPr>
          <p:cNvPr id="4" name="Picture 3">
            <a:extLst>
              <a:ext uri="{FF2B5EF4-FFF2-40B4-BE49-F238E27FC236}">
                <a16:creationId xmlns="" xmlns:a16="http://schemas.microsoft.com/office/drawing/2014/main" id="{7E1F426B-69F6-42BF-ACD5-B0E1D45FC497}"/>
              </a:ext>
            </a:extLst>
          </p:cNvPr>
          <p:cNvPicPr>
            <a:picLocks noChangeAspect="1"/>
          </p:cNvPicPr>
          <p:nvPr/>
        </p:nvPicPr>
        <p:blipFill rotWithShape="1">
          <a:blip r:embed="rId2"/>
          <a:srcRect l="24724" r="27286" b="-2"/>
          <a:stretch/>
        </p:blipFill>
        <p:spPr>
          <a:xfrm>
            <a:off x="6946565" y="2163522"/>
            <a:ext cx="4455979" cy="3918123"/>
          </a:xfrm>
          <a:prstGeom prst="rect">
            <a:avLst/>
          </a:prstGeom>
        </p:spPr>
      </p:pic>
    </p:spTree>
    <p:extLst>
      <p:ext uri="{BB962C8B-B14F-4D97-AF65-F5344CB8AC3E}">
        <p14:creationId xmlns:p14="http://schemas.microsoft.com/office/powerpoint/2010/main" val="325561033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 xmlns:a16="http://schemas.microsoft.com/office/drawing/2014/main" id="{8E0AC271-0F10-478F-9637-72A126CB20C3}"/>
              </a:ext>
            </a:extLst>
          </p:cNvPr>
          <p:cNvSpPr>
            <a:spLocks noGrp="1"/>
          </p:cNvSpPr>
          <p:nvPr>
            <p:ph idx="1"/>
          </p:nvPr>
        </p:nvSpPr>
        <p:spPr>
          <a:xfrm>
            <a:off x="484214" y="1352282"/>
            <a:ext cx="5027586" cy="4694879"/>
          </a:xfrm>
        </p:spPr>
        <p:txBody>
          <a:bodyPr>
            <a:normAutofit/>
          </a:bodyPr>
          <a:lstStyle/>
          <a:p>
            <a:pPr marL="342900" indent="-342900">
              <a:buFont typeface="+mj-lt"/>
              <a:buAutoNum type="arabicPeriod" startAt="3"/>
            </a:pPr>
            <a:r>
              <a:rPr lang="en-US" sz="2400" b="0" i="0" u="none" strike="noStrike" baseline="0" dirty="0">
                <a:latin typeface="TimesLTPro-Roman"/>
              </a:rPr>
              <a:t>In making products and services available to consumers, channel members add value by bridging the major time, place, and possession gaps that separate goods and services from those who use </a:t>
            </a:r>
            <a:r>
              <a:rPr lang="en-US" sz="2400" b="0" i="0" u="none" strike="noStrike" baseline="0" dirty="0" smtClean="0">
                <a:latin typeface="TimesLTPro-Roman"/>
              </a:rPr>
              <a:t>them</a:t>
            </a:r>
          </a:p>
          <a:p>
            <a:pPr marL="0" indent="0" algn="r">
              <a:buNone/>
            </a:pPr>
            <a:r>
              <a:rPr lang="ar-SA" sz="2400" dirty="0">
                <a:latin typeface="TimesLTPro-Roman"/>
              </a:rPr>
              <a:t>3. عند توفير المنتجات والخدمات للمستهلكين، يضيف أعضاء القناة قيمة من خلال سد الفجوات الرئيسية في الوقت والمكان والملكية التي تفصل السلع والخدمات عن أولئك الذين يستخدمونها</a:t>
            </a:r>
            <a:r>
              <a:rPr lang="en-US" sz="2400" dirty="0" smtClean="0">
                <a:latin typeface="TimesLTPro-Roman"/>
              </a:rPr>
              <a:t> </a:t>
            </a:r>
            <a:endParaRPr lang="en-US" sz="2400" dirty="0"/>
          </a:p>
        </p:txBody>
      </p:sp>
      <p:pic>
        <p:nvPicPr>
          <p:cNvPr id="4" name="Picture 3">
            <a:extLst>
              <a:ext uri="{FF2B5EF4-FFF2-40B4-BE49-F238E27FC236}">
                <a16:creationId xmlns="" xmlns:a16="http://schemas.microsoft.com/office/drawing/2014/main" id="{CE5AC75F-F4D6-4CD1-96B3-DAA29C0382F8}"/>
              </a:ext>
            </a:extLst>
          </p:cNvPr>
          <p:cNvPicPr>
            <a:picLocks noChangeAspect="1"/>
          </p:cNvPicPr>
          <p:nvPr/>
        </p:nvPicPr>
        <p:blipFill>
          <a:blip r:embed="rId2"/>
          <a:stretch>
            <a:fillRect/>
          </a:stretch>
        </p:blipFill>
        <p:spPr>
          <a:xfrm>
            <a:off x="5946381" y="807593"/>
            <a:ext cx="4938292" cy="5239568"/>
          </a:xfrm>
          <a:prstGeom prst="rect">
            <a:avLst/>
          </a:prstGeom>
          <a:effectLst/>
        </p:spPr>
      </p:pic>
    </p:spTree>
    <p:extLst>
      <p:ext uri="{BB962C8B-B14F-4D97-AF65-F5344CB8AC3E}">
        <p14:creationId xmlns:p14="http://schemas.microsoft.com/office/powerpoint/2010/main" val="1622160920"/>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3DD21A62-127E-4796-BFF7-5597A004266E}"/>
              </a:ext>
            </a:extLst>
          </p:cNvPr>
          <p:cNvSpPr>
            <a:spLocks noGrp="1"/>
          </p:cNvSpPr>
          <p:nvPr>
            <p:ph type="title"/>
          </p:nvPr>
        </p:nvSpPr>
        <p:spPr>
          <a:xfrm>
            <a:off x="2767464" y="177634"/>
            <a:ext cx="9170158" cy="1064478"/>
          </a:xfrm>
          <a:noFill/>
          <a:ln>
            <a:noFill/>
          </a:ln>
        </p:spPr>
        <p:txBody>
          <a:bodyPr/>
          <a:lstStyle/>
          <a:p>
            <a:r>
              <a:rPr lang="en-US" dirty="0"/>
              <a:t>I</a:t>
            </a:r>
            <a:r>
              <a:rPr lang="en-US" sz="4400" dirty="0"/>
              <a:t>mportance of Marketing Channels</a:t>
            </a:r>
            <a:endParaRPr lang="en-US" dirty="0"/>
          </a:p>
        </p:txBody>
      </p:sp>
      <p:sp>
        <p:nvSpPr>
          <p:cNvPr id="3" name="Content Placeholder 2">
            <a:extLst>
              <a:ext uri="{FF2B5EF4-FFF2-40B4-BE49-F238E27FC236}">
                <a16:creationId xmlns="" xmlns:a16="http://schemas.microsoft.com/office/drawing/2014/main" id="{53E91B63-5E12-4D62-B11B-C13D4072CAD5}"/>
              </a:ext>
            </a:extLst>
          </p:cNvPr>
          <p:cNvSpPr>
            <a:spLocks noGrp="1"/>
          </p:cNvSpPr>
          <p:nvPr>
            <p:ph idx="1"/>
          </p:nvPr>
        </p:nvSpPr>
        <p:spPr>
          <a:xfrm>
            <a:off x="0" y="914400"/>
            <a:ext cx="12192000" cy="5943600"/>
          </a:xfrm>
        </p:spPr>
        <p:txBody>
          <a:bodyPr>
            <a:normAutofit/>
          </a:bodyPr>
          <a:lstStyle/>
          <a:p>
            <a:pPr marL="514350" indent="-514350">
              <a:buFont typeface="+mj-lt"/>
              <a:buAutoNum type="arabicPeriod" startAt="4"/>
            </a:pPr>
            <a:r>
              <a:rPr lang="en-US" sz="2400" dirty="0"/>
              <a:t>Members of the marketing channel perform many key functions: </a:t>
            </a:r>
            <a:endParaRPr lang="en-US" sz="2400" dirty="0" smtClean="0"/>
          </a:p>
          <a:p>
            <a:pPr marL="0" indent="0" algn="r">
              <a:buNone/>
            </a:pPr>
            <a:r>
              <a:rPr lang="ar-SA" sz="2400" dirty="0" smtClean="0"/>
              <a:t>4. </a:t>
            </a:r>
            <a:r>
              <a:rPr lang="ar-SA" sz="2400" dirty="0"/>
              <a:t>يؤدي أعضاء قناة التسويق العديد من الوظائف الرئيسية:</a:t>
            </a:r>
            <a:endParaRPr lang="en-US" sz="2400" dirty="0"/>
          </a:p>
          <a:p>
            <a:pPr marL="457200" lvl="1" indent="0">
              <a:lnSpc>
                <a:spcPct val="100000"/>
              </a:lnSpc>
              <a:buNone/>
            </a:pPr>
            <a:r>
              <a:rPr lang="en-US" sz="1600" b="1" i="0" u="none" strike="noStrike" baseline="0" dirty="0">
                <a:solidFill>
                  <a:srgbClr val="B3FF00"/>
                </a:solidFill>
                <a:latin typeface="MathematicalPiLTStd"/>
              </a:rPr>
              <a:t>●● </a:t>
            </a:r>
            <a:r>
              <a:rPr lang="en-US" sz="1600" b="1" i="1" u="none" strike="noStrike" baseline="0" dirty="0">
                <a:solidFill>
                  <a:srgbClr val="000000"/>
                </a:solidFill>
                <a:latin typeface="TimesLTPro-BoldItalic"/>
              </a:rPr>
              <a:t>Information. </a:t>
            </a:r>
            <a:r>
              <a:rPr lang="en-US" sz="1600" b="1" i="0" u="none" strike="noStrike" baseline="0" dirty="0">
                <a:solidFill>
                  <a:srgbClr val="000000"/>
                </a:solidFill>
                <a:latin typeface="TimesLTPro-Roman"/>
              </a:rPr>
              <a:t>Gathering and distributing information about consumers, producers, and other actors and forces in the marketing environment needed for planning and aiding exchange</a:t>
            </a:r>
            <a:r>
              <a:rPr lang="en-US" sz="1600" b="1" i="0" u="none" strike="noStrike" baseline="0" dirty="0" smtClean="0">
                <a:solidFill>
                  <a:srgbClr val="000000"/>
                </a:solidFill>
                <a:latin typeface="TimesLTPro-Roman"/>
              </a:rPr>
              <a:t>.</a:t>
            </a:r>
          </a:p>
          <a:p>
            <a:pPr marL="457200" lvl="1" indent="0" algn="r">
              <a:lnSpc>
                <a:spcPct val="100000"/>
              </a:lnSpc>
              <a:buNone/>
            </a:pPr>
            <a:r>
              <a:rPr lang="ar-SA" sz="1800" dirty="0" smtClean="0">
                <a:solidFill>
                  <a:srgbClr val="000000"/>
                </a:solidFill>
                <a:latin typeface="TimesLTPro-Roman"/>
              </a:rPr>
              <a:t>المعلومات: جمع </a:t>
            </a:r>
            <a:r>
              <a:rPr lang="ar-SA" sz="1800" dirty="0">
                <a:solidFill>
                  <a:srgbClr val="000000"/>
                </a:solidFill>
                <a:latin typeface="TimesLTPro-Roman"/>
              </a:rPr>
              <a:t>وتوزيع المعلومات عن المستهلكين والمنتجين وغيرهم من الجهات الفاعلة والقوى في بيئة التسويق اللازمة للتخطيط والمساعدة في التبادل</a:t>
            </a:r>
            <a:endParaRPr lang="en-US" sz="1800" b="0" i="0" u="none" strike="noStrike" baseline="0" dirty="0">
              <a:solidFill>
                <a:srgbClr val="000000"/>
              </a:solidFill>
              <a:latin typeface="TimesLTPro-Roman"/>
            </a:endParaRPr>
          </a:p>
          <a:p>
            <a:pPr marL="457200" lvl="1" indent="0">
              <a:lnSpc>
                <a:spcPct val="100000"/>
              </a:lnSpc>
              <a:buNone/>
            </a:pPr>
            <a:r>
              <a:rPr lang="en-US" sz="1600" b="1" i="0" u="none" strike="noStrike" baseline="0" dirty="0">
                <a:solidFill>
                  <a:srgbClr val="B3FF00"/>
                </a:solidFill>
                <a:latin typeface="MathematicalPiLTStd"/>
              </a:rPr>
              <a:t>●● </a:t>
            </a:r>
            <a:r>
              <a:rPr lang="en-US" sz="1600" b="1" i="1" u="none" strike="noStrike" baseline="0" dirty="0">
                <a:solidFill>
                  <a:srgbClr val="000000"/>
                </a:solidFill>
                <a:latin typeface="TimesLTPro-BoldItalic"/>
              </a:rPr>
              <a:t>Promotion. </a:t>
            </a:r>
            <a:r>
              <a:rPr lang="en-US" sz="1600" b="1" i="0" u="none" strike="noStrike" baseline="0" dirty="0">
                <a:solidFill>
                  <a:srgbClr val="000000"/>
                </a:solidFill>
                <a:latin typeface="TimesLTPro-Roman"/>
              </a:rPr>
              <a:t>Developing and spreading persuasive communications about an offer</a:t>
            </a:r>
            <a:r>
              <a:rPr lang="en-US" sz="1600" b="1" i="0" u="none" strike="noStrike" baseline="0" dirty="0" smtClean="0">
                <a:solidFill>
                  <a:srgbClr val="000000"/>
                </a:solidFill>
                <a:latin typeface="TimesLTPro-Roman"/>
              </a:rPr>
              <a:t>.</a:t>
            </a:r>
          </a:p>
          <a:p>
            <a:pPr marL="457200" lvl="1" indent="0" algn="r">
              <a:lnSpc>
                <a:spcPct val="100000"/>
              </a:lnSpc>
              <a:buNone/>
            </a:pPr>
            <a:r>
              <a:rPr lang="ar-SA" sz="1800" dirty="0" smtClean="0">
                <a:solidFill>
                  <a:srgbClr val="000000"/>
                </a:solidFill>
                <a:latin typeface="TimesLTPro-Roman"/>
              </a:rPr>
              <a:t>الترويج: تطوير </a:t>
            </a:r>
            <a:r>
              <a:rPr lang="ar-SA" sz="1800" dirty="0">
                <a:solidFill>
                  <a:srgbClr val="000000"/>
                </a:solidFill>
                <a:latin typeface="TimesLTPro-Roman"/>
              </a:rPr>
              <a:t>ونشر الاتصالات المقنعة حول عرض ما.</a:t>
            </a:r>
            <a:endParaRPr lang="en-US" sz="1800" b="0" i="0" u="none" strike="noStrike" baseline="0" dirty="0">
              <a:solidFill>
                <a:srgbClr val="000000"/>
              </a:solidFill>
              <a:latin typeface="TimesLTPro-Roman"/>
            </a:endParaRPr>
          </a:p>
          <a:p>
            <a:pPr marL="457200" lvl="1" indent="0">
              <a:lnSpc>
                <a:spcPct val="100000"/>
              </a:lnSpc>
              <a:buNone/>
            </a:pPr>
            <a:r>
              <a:rPr lang="en-US" sz="1600" b="1" i="0" u="none" strike="noStrike" baseline="0" dirty="0">
                <a:solidFill>
                  <a:srgbClr val="B3FF00"/>
                </a:solidFill>
                <a:latin typeface="MathematicalPiLTStd"/>
              </a:rPr>
              <a:t>●● </a:t>
            </a:r>
            <a:r>
              <a:rPr lang="en-US" sz="1600" b="1" i="1" u="none" strike="noStrike" baseline="0" dirty="0">
                <a:solidFill>
                  <a:srgbClr val="000000"/>
                </a:solidFill>
                <a:latin typeface="TimesLTPro-BoldItalic"/>
              </a:rPr>
              <a:t>Contact. </a:t>
            </a:r>
            <a:r>
              <a:rPr lang="en-US" sz="1600" b="1" i="0" u="none" strike="noStrike" baseline="0" dirty="0">
                <a:solidFill>
                  <a:srgbClr val="000000"/>
                </a:solidFill>
                <a:latin typeface="TimesLTPro-Roman"/>
              </a:rPr>
              <a:t>Finding and engaging customers and prospective buyers</a:t>
            </a:r>
            <a:r>
              <a:rPr lang="en-US" sz="1600" b="1" i="0" u="none" strike="noStrike" baseline="0" dirty="0" smtClean="0">
                <a:solidFill>
                  <a:srgbClr val="000000"/>
                </a:solidFill>
                <a:latin typeface="TimesLTPro-Roman"/>
              </a:rPr>
              <a:t>.</a:t>
            </a:r>
          </a:p>
          <a:p>
            <a:pPr marL="457200" lvl="1" indent="0" algn="r">
              <a:lnSpc>
                <a:spcPct val="100000"/>
              </a:lnSpc>
              <a:buNone/>
            </a:pPr>
            <a:r>
              <a:rPr lang="ar-SA" sz="1800" dirty="0" smtClean="0">
                <a:solidFill>
                  <a:srgbClr val="000000"/>
                </a:solidFill>
                <a:latin typeface="TimesLTPro-Roman"/>
              </a:rPr>
              <a:t>التواصل: العثور </a:t>
            </a:r>
            <a:r>
              <a:rPr lang="ar-SA" sz="1800" dirty="0">
                <a:solidFill>
                  <a:srgbClr val="000000"/>
                </a:solidFill>
                <a:latin typeface="TimesLTPro-Roman"/>
              </a:rPr>
              <a:t>على العملاء والمشترين المحتملين والتواصل معهم.</a:t>
            </a:r>
            <a:endParaRPr lang="en-US" sz="1800" b="0" i="0" u="none" strike="noStrike" baseline="0" dirty="0">
              <a:solidFill>
                <a:srgbClr val="000000"/>
              </a:solidFill>
              <a:latin typeface="TimesLTPro-Roman"/>
            </a:endParaRPr>
          </a:p>
          <a:p>
            <a:pPr marL="457200" lvl="1" indent="0">
              <a:lnSpc>
                <a:spcPct val="100000"/>
              </a:lnSpc>
              <a:buNone/>
            </a:pPr>
            <a:r>
              <a:rPr lang="en-US" sz="1600" b="1" i="0" u="none" strike="noStrike" baseline="0" dirty="0">
                <a:solidFill>
                  <a:srgbClr val="B3FF00"/>
                </a:solidFill>
                <a:latin typeface="MathematicalPiLTStd"/>
              </a:rPr>
              <a:t>●● </a:t>
            </a:r>
            <a:r>
              <a:rPr lang="en-US" sz="1600" b="1" i="1" u="none" strike="noStrike" baseline="0" dirty="0">
                <a:solidFill>
                  <a:srgbClr val="000000"/>
                </a:solidFill>
                <a:latin typeface="TimesLTPro-BoldItalic"/>
              </a:rPr>
              <a:t>Matching. </a:t>
            </a:r>
            <a:r>
              <a:rPr lang="en-US" sz="1600" b="1" i="0" u="none" strike="noStrike" baseline="0" dirty="0">
                <a:solidFill>
                  <a:srgbClr val="000000"/>
                </a:solidFill>
                <a:latin typeface="TimesLTPro-Roman"/>
              </a:rPr>
              <a:t>Shaping offers to meet the buyer’s needs, including activities such as manufacturing, grading, assembling, and packaging</a:t>
            </a:r>
            <a:r>
              <a:rPr lang="en-US" sz="1600" b="1" i="0" u="none" strike="noStrike" baseline="0" dirty="0" smtClean="0">
                <a:solidFill>
                  <a:srgbClr val="000000"/>
                </a:solidFill>
                <a:latin typeface="TimesLTPro-Roman"/>
              </a:rPr>
              <a:t>.</a:t>
            </a:r>
          </a:p>
          <a:p>
            <a:pPr marL="457200" lvl="1" indent="0" algn="r">
              <a:lnSpc>
                <a:spcPct val="100000"/>
              </a:lnSpc>
              <a:buNone/>
            </a:pPr>
            <a:r>
              <a:rPr lang="ar-SA" sz="1800" dirty="0">
                <a:solidFill>
                  <a:srgbClr val="000000"/>
                </a:solidFill>
                <a:latin typeface="TimesLTPro-Roman"/>
              </a:rPr>
              <a:t>المطابقة: تشكيل العروض لتلبية احتياجات المشتري، بما في ذلك الأنشطة مثل التصنيع والتصنيف والتجميع والتعبئة والتغليف.</a:t>
            </a:r>
            <a:endParaRPr lang="en-US" sz="1800" i="0" u="none" strike="noStrike" baseline="0" dirty="0">
              <a:solidFill>
                <a:srgbClr val="000000"/>
              </a:solidFill>
              <a:latin typeface="TimesLTPro-Roman"/>
            </a:endParaRPr>
          </a:p>
          <a:p>
            <a:pPr marL="457200" lvl="1" indent="0">
              <a:lnSpc>
                <a:spcPct val="100000"/>
              </a:lnSpc>
              <a:buNone/>
            </a:pPr>
            <a:r>
              <a:rPr lang="en-US" sz="1600" b="1" i="0" u="none" strike="noStrike" baseline="0" dirty="0">
                <a:solidFill>
                  <a:srgbClr val="B3FF00"/>
                </a:solidFill>
                <a:latin typeface="MathematicalPiLTStd"/>
              </a:rPr>
              <a:t>●● </a:t>
            </a:r>
            <a:r>
              <a:rPr lang="en-US" sz="1600" b="1" i="1" u="none" strike="noStrike" baseline="0" dirty="0">
                <a:solidFill>
                  <a:srgbClr val="000000"/>
                </a:solidFill>
                <a:latin typeface="TimesLTPro-BoldItalic"/>
              </a:rPr>
              <a:t>Negotiation. </a:t>
            </a:r>
            <a:r>
              <a:rPr lang="en-US" sz="1600" b="1" i="0" u="none" strike="noStrike" baseline="0" dirty="0">
                <a:solidFill>
                  <a:srgbClr val="000000"/>
                </a:solidFill>
                <a:latin typeface="TimesLTPro-Roman"/>
              </a:rPr>
              <a:t>Reaching an agreement on price and other terms so that ownership or possession can be transferred</a:t>
            </a:r>
            <a:r>
              <a:rPr lang="en-US" sz="1600" b="1" i="0" u="none" strike="noStrike" baseline="0" dirty="0" smtClean="0">
                <a:solidFill>
                  <a:srgbClr val="000000"/>
                </a:solidFill>
                <a:latin typeface="TimesLTPro-Roman"/>
              </a:rPr>
              <a:t>.</a:t>
            </a:r>
          </a:p>
          <a:p>
            <a:pPr marL="457200" lvl="1" indent="0" algn="r">
              <a:lnSpc>
                <a:spcPct val="100000"/>
              </a:lnSpc>
              <a:buNone/>
            </a:pPr>
            <a:r>
              <a:rPr lang="ar-SA" sz="1600" b="1" dirty="0">
                <a:solidFill>
                  <a:srgbClr val="000000"/>
                </a:solidFill>
                <a:latin typeface="TimesLTPro-Roman"/>
              </a:rPr>
              <a:t>التفاوض. التوصل إلى اتفاق بشأن السعر وغيره من الشروط حتى يمكن نقل الملكية أو الحيازة.</a:t>
            </a:r>
            <a:endParaRPr lang="en-US" sz="1600" b="1" i="0" u="none" strike="noStrike" baseline="0" dirty="0">
              <a:solidFill>
                <a:srgbClr val="000000"/>
              </a:solidFill>
              <a:latin typeface="TimesLTPro-Roman"/>
            </a:endParaRPr>
          </a:p>
          <a:p>
            <a:pPr marL="457200" lvl="1" indent="0">
              <a:lnSpc>
                <a:spcPct val="100000"/>
              </a:lnSpc>
              <a:buNone/>
            </a:pPr>
            <a:r>
              <a:rPr lang="en-US" sz="1600" b="1" i="0" u="none" strike="noStrike" baseline="0" dirty="0">
                <a:solidFill>
                  <a:srgbClr val="B3FF00"/>
                </a:solidFill>
                <a:latin typeface="MathematicalPiLTStd"/>
              </a:rPr>
              <a:t>●● </a:t>
            </a:r>
            <a:r>
              <a:rPr lang="en-US" sz="1600" b="1" i="1" u="none" strike="noStrike" baseline="0" dirty="0">
                <a:solidFill>
                  <a:srgbClr val="000000"/>
                </a:solidFill>
                <a:latin typeface="TimesLTPro-BoldItalic"/>
              </a:rPr>
              <a:t>Physical distribution. </a:t>
            </a:r>
            <a:r>
              <a:rPr lang="en-US" sz="1600" b="1" i="0" u="none" strike="noStrike" baseline="0" dirty="0">
                <a:solidFill>
                  <a:srgbClr val="000000"/>
                </a:solidFill>
                <a:latin typeface="TimesLTPro-Roman"/>
              </a:rPr>
              <a:t>Transporting and storing goods</a:t>
            </a:r>
            <a:r>
              <a:rPr lang="en-US" sz="1600" b="1" i="0" u="none" strike="noStrike" baseline="0" dirty="0" smtClean="0">
                <a:solidFill>
                  <a:srgbClr val="000000"/>
                </a:solidFill>
                <a:latin typeface="TimesLTPro-Roman"/>
              </a:rPr>
              <a:t>.                                               </a:t>
            </a:r>
            <a:r>
              <a:rPr lang="ar-SA" sz="1600" b="1" dirty="0" smtClean="0">
                <a:solidFill>
                  <a:srgbClr val="000000"/>
                </a:solidFill>
                <a:latin typeface="TimesLTPro-Roman"/>
              </a:rPr>
              <a:t>التوزيع </a:t>
            </a:r>
            <a:r>
              <a:rPr lang="ar-SA" sz="1600" b="1" dirty="0">
                <a:solidFill>
                  <a:srgbClr val="000000"/>
                </a:solidFill>
                <a:latin typeface="TimesLTPro-Roman"/>
              </a:rPr>
              <a:t>المادي: نقل وتخزين البضائع</a:t>
            </a:r>
            <a:r>
              <a:rPr lang="ar-SA" sz="1600" b="1" dirty="0" smtClean="0">
                <a:solidFill>
                  <a:srgbClr val="000000"/>
                </a:solidFill>
                <a:latin typeface="TimesLTPro-Roman"/>
              </a:rPr>
              <a:t>.</a:t>
            </a:r>
            <a:r>
              <a:rPr lang="en-US" sz="1600" b="1" dirty="0" smtClean="0">
                <a:solidFill>
                  <a:srgbClr val="000000"/>
                </a:solidFill>
                <a:latin typeface="TimesLTPro-Roman"/>
              </a:rPr>
              <a:t> </a:t>
            </a:r>
            <a:endParaRPr lang="en-US" sz="1600" b="1" i="0" u="none" strike="noStrike" baseline="0" dirty="0">
              <a:solidFill>
                <a:srgbClr val="000000"/>
              </a:solidFill>
              <a:latin typeface="TimesLTPro-Roman"/>
            </a:endParaRPr>
          </a:p>
          <a:p>
            <a:pPr marL="457200" lvl="1" indent="0">
              <a:lnSpc>
                <a:spcPct val="100000"/>
              </a:lnSpc>
              <a:buNone/>
            </a:pPr>
            <a:r>
              <a:rPr lang="en-US" sz="1600" b="1" i="0" u="none" strike="noStrike" baseline="0" dirty="0">
                <a:solidFill>
                  <a:srgbClr val="B3FF00"/>
                </a:solidFill>
                <a:latin typeface="MathematicalPiLTStd"/>
              </a:rPr>
              <a:t>●● </a:t>
            </a:r>
            <a:r>
              <a:rPr lang="en-US" sz="1600" b="1" i="1" u="none" strike="noStrike" baseline="0" dirty="0">
                <a:solidFill>
                  <a:srgbClr val="000000"/>
                </a:solidFill>
                <a:latin typeface="TimesLTPro-BoldItalic"/>
              </a:rPr>
              <a:t>Financing. </a:t>
            </a:r>
            <a:r>
              <a:rPr lang="en-US" sz="1600" b="1" i="0" u="none" strike="noStrike" baseline="0" dirty="0">
                <a:solidFill>
                  <a:srgbClr val="000000"/>
                </a:solidFill>
                <a:latin typeface="TimesLTPro-Roman"/>
              </a:rPr>
              <a:t>Acquiring and using funds to cover the costs of the channel work</a:t>
            </a:r>
            <a:r>
              <a:rPr lang="en-US" sz="1600" b="1" i="0" u="none" strike="noStrike" baseline="0" dirty="0" smtClean="0">
                <a:solidFill>
                  <a:srgbClr val="000000"/>
                </a:solidFill>
                <a:latin typeface="TimesLTPro-Roman"/>
              </a:rPr>
              <a:t>.</a:t>
            </a:r>
          </a:p>
          <a:p>
            <a:pPr marL="457200" lvl="1" indent="0" algn="r">
              <a:lnSpc>
                <a:spcPct val="100000"/>
              </a:lnSpc>
              <a:buNone/>
            </a:pPr>
            <a:r>
              <a:rPr lang="ar-SA" sz="1600" b="1" dirty="0">
                <a:solidFill>
                  <a:srgbClr val="000000"/>
                </a:solidFill>
                <a:latin typeface="TimesLTPro-Roman"/>
              </a:rPr>
              <a:t>التمويل: الحصول على الأموال واستخدامها لتغطية تكاليف عمل القناة.</a:t>
            </a:r>
            <a:endParaRPr lang="en-US" sz="1600" b="1" i="0" u="none" strike="noStrike" baseline="0" dirty="0">
              <a:solidFill>
                <a:srgbClr val="000000"/>
              </a:solidFill>
              <a:latin typeface="TimesLTPro-Roman"/>
            </a:endParaRPr>
          </a:p>
          <a:p>
            <a:pPr marL="457200" lvl="1" indent="0">
              <a:lnSpc>
                <a:spcPct val="100000"/>
              </a:lnSpc>
              <a:buNone/>
            </a:pPr>
            <a:r>
              <a:rPr lang="en-US" sz="1600" b="1" i="0" u="none" strike="noStrike" baseline="0" dirty="0">
                <a:solidFill>
                  <a:srgbClr val="B3FF00"/>
                </a:solidFill>
                <a:latin typeface="MathematicalPiLTStd"/>
              </a:rPr>
              <a:t>●● </a:t>
            </a:r>
            <a:r>
              <a:rPr lang="en-US" sz="1600" b="1" i="1" u="none" strike="noStrike" baseline="0" dirty="0">
                <a:solidFill>
                  <a:srgbClr val="000000"/>
                </a:solidFill>
                <a:latin typeface="TimesLTPro-BoldItalic"/>
              </a:rPr>
              <a:t>Risk taking. </a:t>
            </a:r>
            <a:r>
              <a:rPr lang="en-US" sz="1600" b="1" i="0" u="none" strike="noStrike" baseline="0" dirty="0">
                <a:solidFill>
                  <a:srgbClr val="000000"/>
                </a:solidFill>
                <a:latin typeface="TimesLTPro-Roman"/>
              </a:rPr>
              <a:t>Assuming the risks of carrying out the channel work</a:t>
            </a:r>
            <a:r>
              <a:rPr lang="en-US" sz="1600" b="1" i="0" u="none" strike="noStrike" baseline="0" dirty="0" smtClean="0">
                <a:solidFill>
                  <a:srgbClr val="000000"/>
                </a:solidFill>
                <a:latin typeface="TimesLTPro-Roman"/>
              </a:rPr>
              <a:t>.                </a:t>
            </a:r>
            <a:r>
              <a:rPr lang="ar-SA" sz="1600" b="1" dirty="0">
                <a:solidFill>
                  <a:srgbClr val="000000"/>
                </a:solidFill>
                <a:latin typeface="TimesLTPro-Roman"/>
              </a:rPr>
              <a:t>المخاطرة: تحمل المخاطر المترتبة على تنفيذ أعمال القناة</a:t>
            </a:r>
            <a:r>
              <a:rPr lang="ar-SA" sz="1600" b="1" dirty="0" smtClean="0">
                <a:solidFill>
                  <a:srgbClr val="000000"/>
                </a:solidFill>
                <a:latin typeface="TimesLTPro-Roman"/>
              </a:rPr>
              <a:t>.</a:t>
            </a:r>
            <a:r>
              <a:rPr lang="en-US" sz="1600" b="1" dirty="0" smtClean="0">
                <a:solidFill>
                  <a:srgbClr val="000000"/>
                </a:solidFill>
                <a:latin typeface="TimesLTPro-Roman"/>
              </a:rPr>
              <a:t> </a:t>
            </a:r>
            <a:endParaRPr lang="en-US" sz="1600" b="1" dirty="0"/>
          </a:p>
        </p:txBody>
      </p:sp>
    </p:spTree>
    <p:extLst>
      <p:ext uri="{BB962C8B-B14F-4D97-AF65-F5344CB8AC3E}">
        <p14:creationId xmlns:p14="http://schemas.microsoft.com/office/powerpoint/2010/main" val="1333168239"/>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EB2C7008-5332-4B10-96F5-F835258A6854}"/>
              </a:ext>
            </a:extLst>
          </p:cNvPr>
          <p:cNvSpPr>
            <a:spLocks noGrp="1"/>
          </p:cNvSpPr>
          <p:nvPr>
            <p:ph type="title"/>
          </p:nvPr>
        </p:nvSpPr>
        <p:spPr>
          <a:xfrm>
            <a:off x="3453642" y="359311"/>
            <a:ext cx="9170158" cy="1325563"/>
          </a:xfrm>
        </p:spPr>
        <p:txBody>
          <a:bodyPr>
            <a:normAutofit fontScale="90000"/>
          </a:bodyPr>
          <a:lstStyle/>
          <a:p>
            <a:r>
              <a:rPr lang="en-US" sz="4000" dirty="0"/>
              <a:t>GOLDEN RULE OF </a:t>
            </a:r>
            <a:r>
              <a:rPr lang="en-US" sz="4000" dirty="0" smtClean="0"/>
              <a:t>DISTRIBUTION </a:t>
            </a:r>
            <a:r>
              <a:rPr lang="ar-SA" sz="4000" dirty="0"/>
              <a:t>القاعدة الذهبية للتوزيع</a:t>
            </a:r>
            <a:r>
              <a:rPr lang="en-US" sz="4000" dirty="0"/>
              <a:t/>
            </a:r>
            <a:br>
              <a:rPr lang="en-US" sz="4000" dirty="0"/>
            </a:br>
            <a:endParaRPr lang="en-US" sz="4000" dirty="0"/>
          </a:p>
        </p:txBody>
      </p:sp>
      <p:sp>
        <p:nvSpPr>
          <p:cNvPr id="3" name="Content Placeholder 2">
            <a:extLst>
              <a:ext uri="{FF2B5EF4-FFF2-40B4-BE49-F238E27FC236}">
                <a16:creationId xmlns="" xmlns:a16="http://schemas.microsoft.com/office/drawing/2014/main" id="{29C7D39A-CCFC-48A1-AB39-F586D903C3AD}"/>
              </a:ext>
            </a:extLst>
          </p:cNvPr>
          <p:cNvSpPr>
            <a:spLocks noGrp="1"/>
          </p:cNvSpPr>
          <p:nvPr>
            <p:ph idx="1"/>
          </p:nvPr>
        </p:nvSpPr>
        <p:spPr>
          <a:xfrm>
            <a:off x="5112254" y="2216501"/>
            <a:ext cx="6386015" cy="4351338"/>
          </a:xfrm>
        </p:spPr>
        <p:txBody>
          <a:bodyPr/>
          <a:lstStyle/>
          <a:p>
            <a:pPr marL="0" indent="0" algn="ctr">
              <a:buNone/>
            </a:pPr>
            <a:r>
              <a:rPr lang="en-US" b="1" dirty="0">
                <a:solidFill>
                  <a:srgbClr val="960000"/>
                </a:solidFill>
              </a:rPr>
              <a:t>WE CAN ELIMINATE AN INTERMEDIARY BUT WE CAN NOT ELIMINATE THE FUNCTIONS HE PROVIDES. </a:t>
            </a:r>
            <a:endParaRPr lang="en-US" b="1" dirty="0" smtClean="0">
              <a:solidFill>
                <a:srgbClr val="960000"/>
              </a:solidFill>
            </a:endParaRPr>
          </a:p>
          <a:p>
            <a:pPr marL="0" indent="0" algn="ctr">
              <a:buNone/>
            </a:pPr>
            <a:r>
              <a:rPr lang="ar-SA" b="1" dirty="0">
                <a:solidFill>
                  <a:srgbClr val="960000"/>
                </a:solidFill>
              </a:rPr>
              <a:t>يمكننا القضاء على الوسيط ولكن لا يمكننا القضاء على الوظائف التي يقدمها.</a:t>
            </a:r>
            <a:endParaRPr lang="en-US" b="1" dirty="0">
              <a:solidFill>
                <a:srgbClr val="960000"/>
              </a:solidFill>
            </a:endParaRPr>
          </a:p>
        </p:txBody>
      </p:sp>
      <p:pic>
        <p:nvPicPr>
          <p:cNvPr id="4" name="Picture 3">
            <a:extLst>
              <a:ext uri="{FF2B5EF4-FFF2-40B4-BE49-F238E27FC236}">
                <a16:creationId xmlns="" xmlns:a16="http://schemas.microsoft.com/office/drawing/2014/main" id="{3D3B82C9-C2AA-4FB3-9E26-63A8115BC633}"/>
              </a:ext>
            </a:extLst>
          </p:cNvPr>
          <p:cNvPicPr>
            <a:picLocks noChangeAspect="1"/>
          </p:cNvPicPr>
          <p:nvPr/>
        </p:nvPicPr>
        <p:blipFill>
          <a:blip r:embed="rId2"/>
          <a:stretch>
            <a:fillRect/>
          </a:stretch>
        </p:blipFill>
        <p:spPr>
          <a:xfrm>
            <a:off x="885569" y="2216501"/>
            <a:ext cx="3705101" cy="2778826"/>
          </a:xfrm>
          <a:prstGeom prst="rect">
            <a:avLst/>
          </a:prstGeom>
        </p:spPr>
      </p:pic>
    </p:spTree>
    <p:extLst>
      <p:ext uri="{BB962C8B-B14F-4D97-AF65-F5344CB8AC3E}">
        <p14:creationId xmlns:p14="http://schemas.microsoft.com/office/powerpoint/2010/main" val="72389335"/>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9B9CE6C4-7B03-455C-ACFC-417B7A5920BA}"/>
              </a:ext>
            </a:extLst>
          </p:cNvPr>
          <p:cNvSpPr>
            <a:spLocks noGrp="1"/>
          </p:cNvSpPr>
          <p:nvPr>
            <p:ph type="title"/>
          </p:nvPr>
        </p:nvSpPr>
        <p:spPr>
          <a:xfrm>
            <a:off x="3183719" y="3834"/>
            <a:ext cx="9170158" cy="1325563"/>
          </a:xfrm>
        </p:spPr>
        <p:txBody>
          <a:bodyPr>
            <a:normAutofit/>
          </a:bodyPr>
          <a:lstStyle/>
          <a:p>
            <a:r>
              <a:rPr lang="en-US" sz="5400" dirty="0"/>
              <a:t>2. Channel levels</a:t>
            </a:r>
          </a:p>
        </p:txBody>
      </p:sp>
      <p:sp>
        <p:nvSpPr>
          <p:cNvPr id="3" name="Content Placeholder 2">
            <a:extLst>
              <a:ext uri="{FF2B5EF4-FFF2-40B4-BE49-F238E27FC236}">
                <a16:creationId xmlns="" xmlns:a16="http://schemas.microsoft.com/office/drawing/2014/main" id="{92CB228B-B001-4DEA-BC3C-1BD583AC6291}"/>
              </a:ext>
            </a:extLst>
          </p:cNvPr>
          <p:cNvSpPr>
            <a:spLocks noGrp="1"/>
          </p:cNvSpPr>
          <p:nvPr>
            <p:ph idx="1"/>
          </p:nvPr>
        </p:nvSpPr>
        <p:spPr>
          <a:xfrm>
            <a:off x="0" y="1210614"/>
            <a:ext cx="6630395" cy="5647386"/>
          </a:xfrm>
        </p:spPr>
        <p:txBody>
          <a:bodyPr>
            <a:normAutofit/>
          </a:bodyPr>
          <a:lstStyle/>
          <a:p>
            <a:pPr algn="l">
              <a:lnSpc>
                <a:spcPct val="100000"/>
              </a:lnSpc>
            </a:pPr>
            <a:r>
              <a:rPr lang="en-US" sz="2400" b="1" dirty="0">
                <a:solidFill>
                  <a:srgbClr val="C00000"/>
                </a:solidFill>
                <a:latin typeface="ArialNarrowMTPro-Bold"/>
              </a:rPr>
              <a:t>C</a:t>
            </a:r>
            <a:r>
              <a:rPr lang="en-US" sz="2400" b="1" i="0" u="none" strike="noStrike" baseline="0" dirty="0">
                <a:solidFill>
                  <a:srgbClr val="C00000"/>
                </a:solidFill>
                <a:latin typeface="ArialNarrowMTPro-Bold"/>
              </a:rPr>
              <a:t>hannel level:  </a:t>
            </a:r>
            <a:r>
              <a:rPr lang="en-US" sz="2400" b="0" i="0" u="none" strike="noStrike" baseline="0" dirty="0">
                <a:solidFill>
                  <a:srgbClr val="000000"/>
                </a:solidFill>
                <a:latin typeface="TimesLTPro-Roman"/>
              </a:rPr>
              <a:t>A layer of intermediaries that performs some work in bringing the product and its ownership closer to the final buyer.</a:t>
            </a:r>
          </a:p>
          <a:p>
            <a:pPr algn="l">
              <a:lnSpc>
                <a:spcPct val="100000"/>
              </a:lnSpc>
            </a:pPr>
            <a:r>
              <a:rPr lang="en-US" sz="2400" b="1" dirty="0">
                <a:solidFill>
                  <a:srgbClr val="C00000"/>
                </a:solidFill>
                <a:latin typeface="ArialNarrowMTPro-Bold"/>
              </a:rPr>
              <a:t>Direct marketing channel: </a:t>
            </a:r>
            <a:r>
              <a:rPr lang="en-US" sz="2400" b="0" i="0" u="none" strike="noStrike" baseline="0" dirty="0">
                <a:solidFill>
                  <a:srgbClr val="000000"/>
                </a:solidFill>
                <a:latin typeface="TimesLTPro-Roman"/>
              </a:rPr>
              <a:t>A marketing channel that has no intermediary levels.</a:t>
            </a:r>
          </a:p>
          <a:p>
            <a:pPr algn="l">
              <a:lnSpc>
                <a:spcPct val="100000"/>
              </a:lnSpc>
            </a:pPr>
            <a:r>
              <a:rPr lang="en-US" sz="2400" b="1" dirty="0">
                <a:solidFill>
                  <a:srgbClr val="C00000"/>
                </a:solidFill>
                <a:latin typeface="ArialNarrowMTPro-Bold"/>
              </a:rPr>
              <a:t>Indirect marketing channel: </a:t>
            </a:r>
            <a:r>
              <a:rPr lang="en-US" sz="2400" b="0" i="0" u="none" strike="noStrike" baseline="0" dirty="0">
                <a:solidFill>
                  <a:srgbClr val="000000"/>
                </a:solidFill>
                <a:latin typeface="TimesLTPro-Roman"/>
              </a:rPr>
              <a:t>A marketing channel containing one or more intermediary levels</a:t>
            </a:r>
            <a:r>
              <a:rPr lang="en-US" sz="2000" b="0" i="0" u="none" strike="noStrike" baseline="0" dirty="0" smtClean="0">
                <a:solidFill>
                  <a:srgbClr val="000000"/>
                </a:solidFill>
                <a:latin typeface="TimesLTPro-Roman"/>
              </a:rPr>
              <a:t>.</a:t>
            </a:r>
          </a:p>
          <a:p>
            <a:pPr marL="0" indent="0" algn="r">
              <a:lnSpc>
                <a:spcPct val="100000"/>
              </a:lnSpc>
              <a:buNone/>
            </a:pPr>
            <a:r>
              <a:rPr lang="ar-SA" sz="2400" dirty="0">
                <a:solidFill>
                  <a:srgbClr val="FF0000"/>
                </a:solidFill>
              </a:rPr>
              <a:t>مستوى القناة: </a:t>
            </a:r>
            <a:r>
              <a:rPr lang="ar-SA" sz="2400" dirty="0"/>
              <a:t>طبقة من الوسطاء الذين يقومون ببعض العمل في </a:t>
            </a:r>
            <a:r>
              <a:rPr lang="ar-SA" sz="2400" dirty="0" smtClean="0"/>
              <a:t>تقريب </a:t>
            </a:r>
            <a:r>
              <a:rPr lang="ar-SA" sz="2400" dirty="0"/>
              <a:t>المنتج وملكيته من المشتري النهائي</a:t>
            </a:r>
            <a:r>
              <a:rPr lang="ar-SA" sz="2400" dirty="0" smtClean="0"/>
              <a:t>.</a:t>
            </a:r>
          </a:p>
          <a:p>
            <a:pPr marL="0" indent="0" algn="r">
              <a:lnSpc>
                <a:spcPct val="100000"/>
              </a:lnSpc>
              <a:buNone/>
            </a:pPr>
            <a:r>
              <a:rPr lang="ar-SA" sz="2400" dirty="0">
                <a:solidFill>
                  <a:srgbClr val="FF0000"/>
                </a:solidFill>
              </a:rPr>
              <a:t>قناة التسويق المباشر: </a:t>
            </a:r>
            <a:r>
              <a:rPr lang="ar-SA" sz="2400" dirty="0"/>
              <a:t>قناة تسويقية ليس لها مستويات وسيطة</a:t>
            </a:r>
            <a:r>
              <a:rPr lang="ar-SA" sz="2400" dirty="0" smtClean="0"/>
              <a:t>.</a:t>
            </a:r>
            <a:endParaRPr lang="en-US" sz="2400" dirty="0" smtClean="0"/>
          </a:p>
          <a:p>
            <a:pPr marL="0" indent="0" algn="r">
              <a:lnSpc>
                <a:spcPct val="100000"/>
              </a:lnSpc>
              <a:buNone/>
            </a:pPr>
            <a:r>
              <a:rPr lang="ar-SA" sz="2400" dirty="0">
                <a:solidFill>
                  <a:srgbClr val="FF0000"/>
                </a:solidFill>
              </a:rPr>
              <a:t>قناة التسويق غير المباشر: </a:t>
            </a:r>
            <a:r>
              <a:rPr lang="ar-SA" sz="2400" dirty="0"/>
              <a:t>قناة تسويقية تحتوي على مستوى وسيط واحد أو أكثر.</a:t>
            </a:r>
            <a:endParaRPr lang="en-US" sz="2400" dirty="0"/>
          </a:p>
        </p:txBody>
      </p:sp>
      <p:pic>
        <p:nvPicPr>
          <p:cNvPr id="4" name="Picture 3">
            <a:extLst>
              <a:ext uri="{FF2B5EF4-FFF2-40B4-BE49-F238E27FC236}">
                <a16:creationId xmlns="" xmlns:a16="http://schemas.microsoft.com/office/drawing/2014/main" id="{5007B17F-A959-4C41-8409-9C3A6F5921C7}"/>
              </a:ext>
            </a:extLst>
          </p:cNvPr>
          <p:cNvPicPr>
            <a:picLocks noChangeAspect="1"/>
          </p:cNvPicPr>
          <p:nvPr/>
        </p:nvPicPr>
        <p:blipFill>
          <a:blip r:embed="rId2"/>
          <a:stretch>
            <a:fillRect/>
          </a:stretch>
        </p:blipFill>
        <p:spPr>
          <a:xfrm>
            <a:off x="6630396" y="1987861"/>
            <a:ext cx="5018826" cy="3702978"/>
          </a:xfrm>
          <a:prstGeom prst="rect">
            <a:avLst/>
          </a:prstGeom>
        </p:spPr>
      </p:pic>
    </p:spTree>
    <p:extLst>
      <p:ext uri="{BB962C8B-B14F-4D97-AF65-F5344CB8AC3E}">
        <p14:creationId xmlns:p14="http://schemas.microsoft.com/office/powerpoint/2010/main" val="3273727484"/>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462D6869-D24F-45F3-AFC6-B29B322318D0}"/>
              </a:ext>
            </a:extLst>
          </p:cNvPr>
          <p:cNvSpPr>
            <a:spLocks noGrp="1"/>
          </p:cNvSpPr>
          <p:nvPr>
            <p:ph type="title"/>
          </p:nvPr>
        </p:nvSpPr>
        <p:spPr>
          <a:xfrm>
            <a:off x="650332" y="1967266"/>
            <a:ext cx="2628900" cy="2939585"/>
          </a:xfrm>
          <a:noFill/>
        </p:spPr>
        <p:txBody>
          <a:bodyPr vert="horz" lIns="91440" tIns="45720" rIns="91440" bIns="45720" rtlCol="0" anchor="ctr">
            <a:normAutofit/>
          </a:bodyPr>
          <a:lstStyle/>
          <a:p>
            <a:pPr algn="ctr"/>
            <a:r>
              <a:rPr lang="en-US" sz="3600" kern="1200" dirty="0">
                <a:solidFill>
                  <a:srgbClr val="C00000"/>
                </a:solidFill>
                <a:latin typeface="+mj-lt"/>
                <a:ea typeface="+mj-ea"/>
                <a:cs typeface="+mj-cs"/>
              </a:rPr>
              <a:t>Consumer </a:t>
            </a:r>
            <a:r>
              <a:rPr lang="en-US" sz="3600" kern="1200" dirty="0">
                <a:latin typeface="+mj-lt"/>
                <a:ea typeface="+mj-ea"/>
                <a:cs typeface="+mj-cs"/>
              </a:rPr>
              <a:t>Marketing </a:t>
            </a:r>
            <a:r>
              <a:rPr lang="en-US" sz="3600" kern="1200" dirty="0" smtClean="0">
                <a:latin typeface="+mj-lt"/>
                <a:ea typeface="+mj-ea"/>
                <a:cs typeface="+mj-cs"/>
              </a:rPr>
              <a:t>Channels</a:t>
            </a:r>
            <a:br>
              <a:rPr lang="en-US" sz="3600" kern="1200" dirty="0" smtClean="0">
                <a:latin typeface="+mj-lt"/>
                <a:ea typeface="+mj-ea"/>
                <a:cs typeface="+mj-cs"/>
              </a:rPr>
            </a:br>
            <a:r>
              <a:rPr lang="ar-SA" sz="3600" dirty="0">
                <a:latin typeface="+mj-lt"/>
              </a:rPr>
              <a:t>قنوات التسويق للمستهلك</a:t>
            </a:r>
            <a:endParaRPr lang="en-US" sz="3600" kern="1200" dirty="0">
              <a:latin typeface="+mj-lt"/>
              <a:ea typeface="+mj-ea"/>
              <a:cs typeface="+mj-cs"/>
            </a:endParaRPr>
          </a:p>
        </p:txBody>
      </p:sp>
      <p:pic>
        <p:nvPicPr>
          <p:cNvPr id="4" name="Content Placeholder 4">
            <a:extLst>
              <a:ext uri="{FF2B5EF4-FFF2-40B4-BE49-F238E27FC236}">
                <a16:creationId xmlns="" xmlns:a16="http://schemas.microsoft.com/office/drawing/2014/main" id="{E8550B08-98DD-4D7F-A43E-771A9BF8DFC5}"/>
              </a:ext>
            </a:extLst>
          </p:cNvPr>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3657600" y="807545"/>
            <a:ext cx="7884068" cy="5242909"/>
          </a:xfrm>
          <a:prstGeom prst="rect">
            <a:avLst/>
          </a:prstGeom>
        </p:spPr>
      </p:pic>
    </p:spTree>
    <p:extLst>
      <p:ext uri="{BB962C8B-B14F-4D97-AF65-F5344CB8AC3E}">
        <p14:creationId xmlns:p14="http://schemas.microsoft.com/office/powerpoint/2010/main" val="127389152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462D6869-D24F-45F3-AFC6-B29B322318D0}"/>
              </a:ext>
            </a:extLst>
          </p:cNvPr>
          <p:cNvSpPr>
            <a:spLocks noGrp="1"/>
          </p:cNvSpPr>
          <p:nvPr>
            <p:ph type="title"/>
          </p:nvPr>
        </p:nvSpPr>
        <p:spPr>
          <a:xfrm>
            <a:off x="1028700" y="1967266"/>
            <a:ext cx="2628900" cy="3132768"/>
          </a:xfrm>
          <a:noFill/>
        </p:spPr>
        <p:txBody>
          <a:bodyPr vert="horz" lIns="91440" tIns="45720" rIns="91440" bIns="45720" rtlCol="0" anchor="ctr">
            <a:normAutofit/>
          </a:bodyPr>
          <a:lstStyle/>
          <a:p>
            <a:pPr algn="ctr"/>
            <a:r>
              <a:rPr lang="en-US" sz="3600" kern="1200" dirty="0">
                <a:solidFill>
                  <a:srgbClr val="C00000"/>
                </a:solidFill>
                <a:latin typeface="+mj-lt"/>
                <a:ea typeface="+mj-ea"/>
                <a:cs typeface="+mj-cs"/>
              </a:rPr>
              <a:t>Business </a:t>
            </a:r>
            <a:r>
              <a:rPr lang="en-US" sz="3600" kern="1200" dirty="0">
                <a:latin typeface="+mj-lt"/>
                <a:ea typeface="+mj-ea"/>
                <a:cs typeface="+mj-cs"/>
              </a:rPr>
              <a:t>Marketing </a:t>
            </a:r>
            <a:r>
              <a:rPr lang="en-US" sz="3600" kern="1200" dirty="0" smtClean="0">
                <a:latin typeface="+mj-lt"/>
                <a:ea typeface="+mj-ea"/>
                <a:cs typeface="+mj-cs"/>
              </a:rPr>
              <a:t>Channels</a:t>
            </a:r>
            <a:br>
              <a:rPr lang="en-US" sz="3600" kern="1200" dirty="0" smtClean="0">
                <a:latin typeface="+mj-lt"/>
                <a:ea typeface="+mj-ea"/>
                <a:cs typeface="+mj-cs"/>
              </a:rPr>
            </a:br>
            <a:r>
              <a:rPr lang="ar-SA" sz="3600" dirty="0">
                <a:latin typeface="+mj-lt"/>
              </a:rPr>
              <a:t>قنوات تسويق الأعمال</a:t>
            </a:r>
            <a:endParaRPr lang="en-US" sz="3600" kern="1200" dirty="0">
              <a:latin typeface="+mj-lt"/>
              <a:ea typeface="+mj-ea"/>
              <a:cs typeface="+mj-cs"/>
            </a:endParaRPr>
          </a:p>
        </p:txBody>
      </p:sp>
      <p:pic>
        <p:nvPicPr>
          <p:cNvPr id="6" name="Picture 5">
            <a:extLst>
              <a:ext uri="{FF2B5EF4-FFF2-40B4-BE49-F238E27FC236}">
                <a16:creationId xmlns="" xmlns:a16="http://schemas.microsoft.com/office/drawing/2014/main" id="{0BA37914-EA93-4C25-BAB2-C12D38A22078}"/>
              </a:ext>
            </a:extLst>
          </p:cNvPr>
          <p:cNvPicPr>
            <a:picLocks noChangeAspect="1"/>
          </p:cNvPicPr>
          <p:nvPr/>
        </p:nvPicPr>
        <p:blipFill>
          <a:blip r:embed="rId2"/>
          <a:stretch>
            <a:fillRect/>
          </a:stretch>
        </p:blipFill>
        <p:spPr>
          <a:xfrm>
            <a:off x="4369694" y="391924"/>
            <a:ext cx="7597253" cy="5697940"/>
          </a:xfrm>
          <a:prstGeom prst="rect">
            <a:avLst/>
          </a:prstGeom>
        </p:spPr>
      </p:pic>
    </p:spTree>
    <p:extLst>
      <p:ext uri="{BB962C8B-B14F-4D97-AF65-F5344CB8AC3E}">
        <p14:creationId xmlns:p14="http://schemas.microsoft.com/office/powerpoint/2010/main" val="404691007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0BABFAA1-DB0E-420A-99C5-107130EF32ED}"/>
              </a:ext>
            </a:extLst>
          </p:cNvPr>
          <p:cNvSpPr>
            <a:spLocks noGrp="1"/>
          </p:cNvSpPr>
          <p:nvPr>
            <p:ph type="title"/>
          </p:nvPr>
        </p:nvSpPr>
        <p:spPr>
          <a:xfrm>
            <a:off x="3021842" y="79655"/>
            <a:ext cx="9170158" cy="1325563"/>
          </a:xfrm>
        </p:spPr>
        <p:txBody>
          <a:bodyPr/>
          <a:lstStyle/>
          <a:p>
            <a:r>
              <a:rPr lang="en-US" dirty="0"/>
              <a:t>3. Channel Design Decisions</a:t>
            </a:r>
          </a:p>
        </p:txBody>
      </p:sp>
      <p:sp>
        <p:nvSpPr>
          <p:cNvPr id="3" name="Content Placeholder 2">
            <a:extLst>
              <a:ext uri="{FF2B5EF4-FFF2-40B4-BE49-F238E27FC236}">
                <a16:creationId xmlns="" xmlns:a16="http://schemas.microsoft.com/office/drawing/2014/main" id="{7658CB8D-FC4C-4348-A0B3-6C3F4F483C53}"/>
              </a:ext>
            </a:extLst>
          </p:cNvPr>
          <p:cNvSpPr>
            <a:spLocks noGrp="1"/>
          </p:cNvSpPr>
          <p:nvPr>
            <p:ph idx="1"/>
          </p:nvPr>
        </p:nvSpPr>
        <p:spPr>
          <a:xfrm>
            <a:off x="296215" y="1030310"/>
            <a:ext cx="6581690" cy="5409127"/>
          </a:xfrm>
        </p:spPr>
        <p:txBody>
          <a:bodyPr>
            <a:normAutofit/>
          </a:bodyPr>
          <a:lstStyle/>
          <a:p>
            <a:pPr marL="0" indent="0" algn="l">
              <a:lnSpc>
                <a:spcPct val="100000"/>
              </a:lnSpc>
              <a:buNone/>
            </a:pPr>
            <a:r>
              <a:rPr lang="en-US" sz="3200" dirty="0">
                <a:solidFill>
                  <a:srgbClr val="C00000"/>
                </a:solidFill>
              </a:rPr>
              <a:t>Channel Design</a:t>
            </a:r>
            <a:r>
              <a:rPr lang="en-US" sz="3200" dirty="0"/>
              <a:t>: Designing effective marketing channels by analyzing customer needs, setting channel objectives, identifying major channel alternatives, and evaluating those alternatives</a:t>
            </a:r>
            <a:r>
              <a:rPr lang="en-US" sz="1800" b="0" i="0" u="none" strike="noStrike" baseline="0" dirty="0" smtClean="0">
                <a:latin typeface="TimesLTPro-Roman"/>
              </a:rPr>
              <a:t>.</a:t>
            </a:r>
          </a:p>
          <a:p>
            <a:pPr marL="0" indent="0" algn="r">
              <a:lnSpc>
                <a:spcPct val="100000"/>
              </a:lnSpc>
              <a:buNone/>
            </a:pPr>
            <a:r>
              <a:rPr lang="ar-SA" sz="3200" dirty="0">
                <a:solidFill>
                  <a:srgbClr val="FF0000"/>
                </a:solidFill>
              </a:rPr>
              <a:t>تصميم القناة: </a:t>
            </a:r>
            <a:r>
              <a:rPr lang="ar-SA" sz="3200" dirty="0"/>
              <a:t>تصميم قنوات تسويقية فعالة من خلال تحليل احتياجات العملاء، وتحديد أهداف القناة، وتحديد البدائل الرئيسية للقناة، وتقييم تلك البدائل.</a:t>
            </a:r>
            <a:endParaRPr lang="en-US" sz="3200" dirty="0"/>
          </a:p>
        </p:txBody>
      </p:sp>
      <p:sp>
        <p:nvSpPr>
          <p:cNvPr id="5" name="AutoShape 2" descr="Marketing Channel - Meeting needs profitably.">
            <a:extLst>
              <a:ext uri="{FF2B5EF4-FFF2-40B4-BE49-F238E27FC236}">
                <a16:creationId xmlns="" xmlns:a16="http://schemas.microsoft.com/office/drawing/2014/main" id="{6D2DB724-7243-43CF-88D4-07EBA4E15458}"/>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6" name="Picture 5">
            <a:extLst>
              <a:ext uri="{FF2B5EF4-FFF2-40B4-BE49-F238E27FC236}">
                <a16:creationId xmlns="" xmlns:a16="http://schemas.microsoft.com/office/drawing/2014/main" id="{90D54896-7B1B-4CC8-9898-7B3A93444D6B}"/>
              </a:ext>
            </a:extLst>
          </p:cNvPr>
          <p:cNvPicPr>
            <a:picLocks noChangeAspect="1"/>
          </p:cNvPicPr>
          <p:nvPr/>
        </p:nvPicPr>
        <p:blipFill>
          <a:blip r:embed="rId2"/>
          <a:stretch>
            <a:fillRect/>
          </a:stretch>
        </p:blipFill>
        <p:spPr>
          <a:xfrm>
            <a:off x="6919558" y="2043112"/>
            <a:ext cx="4967642" cy="3435595"/>
          </a:xfrm>
          <a:prstGeom prst="rect">
            <a:avLst/>
          </a:prstGeom>
        </p:spPr>
      </p:pic>
    </p:spTree>
    <p:extLst>
      <p:ext uri="{BB962C8B-B14F-4D97-AF65-F5344CB8AC3E}">
        <p14:creationId xmlns:p14="http://schemas.microsoft.com/office/powerpoint/2010/main" val="251925849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 xmlns:a16="http://schemas.microsoft.com/office/drawing/2014/main" id="{C4BFB231-4D0A-408B-93B4-8C1688F008A8}"/>
              </a:ext>
            </a:extLst>
          </p:cNvPr>
          <p:cNvSpPr>
            <a:spLocks noGrp="1"/>
          </p:cNvSpPr>
          <p:nvPr>
            <p:ph idx="1"/>
          </p:nvPr>
        </p:nvSpPr>
        <p:spPr>
          <a:xfrm>
            <a:off x="0" y="1184856"/>
            <a:ext cx="12192000" cy="5673144"/>
          </a:xfrm>
        </p:spPr>
        <p:txBody>
          <a:bodyPr>
            <a:normAutofit lnSpcReduction="10000"/>
          </a:bodyPr>
          <a:lstStyle/>
          <a:p>
            <a:pPr marL="514350" indent="-514350">
              <a:buFont typeface="+mj-lt"/>
              <a:buAutoNum type="arabicPeriod"/>
            </a:pPr>
            <a:r>
              <a:rPr lang="en-US" sz="2400" b="1" dirty="0">
                <a:solidFill>
                  <a:srgbClr val="C00000"/>
                </a:solidFill>
              </a:rPr>
              <a:t>Analyzing consumer needs: </a:t>
            </a:r>
          </a:p>
          <a:p>
            <a:pPr algn="l">
              <a:lnSpc>
                <a:spcPct val="100000"/>
              </a:lnSpc>
            </a:pPr>
            <a:r>
              <a:rPr lang="en-US" sz="2000" dirty="0">
                <a:latin typeface="TimesLTPro-Roman"/>
              </a:rPr>
              <a:t>Designing </a:t>
            </a:r>
            <a:r>
              <a:rPr lang="en-US" sz="2000" b="0" i="0" u="none" strike="noStrike" baseline="0" dirty="0">
                <a:latin typeface="TimesLTPro-Roman"/>
              </a:rPr>
              <a:t>marketing channel starts with finding out what target consumers want from the channel. (buy from nearby shops? buy in person, by phone, or online? Do they value breadth of assortment, or do they prefer specialization? Do consumers want many add-on services (delivery, installation, repairs), or will they obtain these services elsewhere? )</a:t>
            </a:r>
          </a:p>
          <a:p>
            <a:pPr algn="l">
              <a:lnSpc>
                <a:spcPct val="100000"/>
              </a:lnSpc>
            </a:pPr>
            <a:r>
              <a:rPr lang="en-US" sz="2000" b="0" i="0" u="none" strike="noStrike" baseline="0" dirty="0">
                <a:latin typeface="TimesLTPro-Roman"/>
              </a:rPr>
              <a:t>The faster the delivery, the greater the assortment provided, and the more add-on services supplied, the greater the channel’s service level.</a:t>
            </a:r>
            <a:endParaRPr lang="en-US" sz="2000" dirty="0">
              <a:latin typeface="TimesLTPro-Roman"/>
            </a:endParaRPr>
          </a:p>
          <a:p>
            <a:pPr algn="l">
              <a:lnSpc>
                <a:spcPct val="100000"/>
              </a:lnSpc>
            </a:pPr>
            <a:r>
              <a:rPr lang="en-US" sz="2000" dirty="0">
                <a:latin typeface="TimesLTPro-Roman"/>
              </a:rPr>
              <a:t>However, c</a:t>
            </a:r>
            <a:r>
              <a:rPr lang="en-US" sz="2000" b="0" i="0" u="none" strike="noStrike" baseline="0" dirty="0">
                <a:latin typeface="TimesLTPro-Roman"/>
              </a:rPr>
              <a:t>ompanies must balance consumer needs not only against the feasibility and costs of meeting these needs but also against customer price </a:t>
            </a:r>
            <a:r>
              <a:rPr lang="en-US" sz="2000" b="0" i="0" u="none" strike="noStrike" baseline="0" dirty="0" smtClean="0">
                <a:latin typeface="TimesLTPro-Roman"/>
              </a:rPr>
              <a:t>preferences.</a:t>
            </a:r>
          </a:p>
          <a:p>
            <a:pPr marL="0" indent="0" algn="r">
              <a:lnSpc>
                <a:spcPct val="100000"/>
              </a:lnSpc>
              <a:buNone/>
            </a:pPr>
            <a:r>
              <a:rPr lang="ar-SA" sz="2400" dirty="0">
                <a:solidFill>
                  <a:srgbClr val="C00000"/>
                </a:solidFill>
              </a:rPr>
              <a:t>1. تحليل احتياجات المستهلكين:</a:t>
            </a:r>
            <a:endParaRPr lang="en-US" sz="2400" dirty="0">
              <a:solidFill>
                <a:srgbClr val="C00000"/>
              </a:solidFill>
            </a:endParaRPr>
          </a:p>
          <a:p>
            <a:pPr marL="0" indent="0" algn="r">
              <a:lnSpc>
                <a:spcPct val="100000"/>
              </a:lnSpc>
              <a:buNone/>
            </a:pPr>
            <a:r>
              <a:rPr lang="ar-SA" sz="2000" dirty="0" smtClean="0">
                <a:latin typeface="TimesLTPro-Roman"/>
              </a:rPr>
              <a:t>- يبدأ </a:t>
            </a:r>
            <a:r>
              <a:rPr lang="ar-SA" sz="2000" dirty="0">
                <a:latin typeface="TimesLTPro-Roman"/>
              </a:rPr>
              <a:t>تصميم قناة التسويق بمعرفة ما يريده المستهلكون المستهدفون من القناة. (الشراء من المتاجر القريبة؟ الشراء شخصيًا، أو عبر الهاتف، أو عبر الإنترنت؟ هل يقدرون اتساع التشكيلة، أم يفضلون التخصص؟ هل يريد المستهلكون العديد من الخدمات الإضافية (التوصيل، التركيب، </a:t>
            </a:r>
            <a:r>
              <a:rPr lang="ar-SA" sz="2000" dirty="0" smtClean="0">
                <a:latin typeface="TimesLTPro-Roman"/>
              </a:rPr>
              <a:t>الإصلاحات</a:t>
            </a:r>
            <a:r>
              <a:rPr lang="ar-SA" sz="2000" dirty="0">
                <a:latin typeface="TimesLTPro-Roman"/>
              </a:rPr>
              <a:t>)، أم سيحصلون على هذه الخدمات في مكان آخر</a:t>
            </a:r>
            <a:r>
              <a:rPr lang="ar-SA" sz="2000" dirty="0" smtClean="0">
                <a:latin typeface="TimesLTPro-Roman"/>
              </a:rPr>
              <a:t>؟)</a:t>
            </a:r>
          </a:p>
          <a:p>
            <a:pPr marL="0" indent="0" algn="r">
              <a:lnSpc>
                <a:spcPct val="100000"/>
              </a:lnSpc>
              <a:buNone/>
            </a:pPr>
            <a:r>
              <a:rPr lang="ar-SA" sz="2000" dirty="0" smtClean="0">
                <a:latin typeface="TimesLTPro-Roman"/>
              </a:rPr>
              <a:t>- كلما </a:t>
            </a:r>
            <a:r>
              <a:rPr lang="ar-SA" sz="2000" dirty="0">
                <a:latin typeface="TimesLTPro-Roman"/>
              </a:rPr>
              <a:t>كانت عملية التسليم أسرع، كلما كانت التشكيلة المقدمة أكبر، وكلما زادت الخدمات الإضافية المقدمة، كلما ارتفع مستوى خدمة القناة</a:t>
            </a:r>
            <a:r>
              <a:rPr lang="ar-SA" sz="2000" dirty="0" smtClean="0">
                <a:latin typeface="TimesLTPro-Roman"/>
              </a:rPr>
              <a:t>.</a:t>
            </a:r>
            <a:endParaRPr lang="en-US" sz="2000" dirty="0" smtClean="0">
              <a:latin typeface="TimesLTPro-Roman"/>
            </a:endParaRPr>
          </a:p>
          <a:p>
            <a:pPr marL="0" indent="0" algn="r">
              <a:lnSpc>
                <a:spcPct val="100000"/>
              </a:lnSpc>
              <a:buNone/>
            </a:pPr>
            <a:r>
              <a:rPr lang="ar-SA" sz="2000" dirty="0" smtClean="0">
                <a:latin typeface="TimesLTPro-Roman"/>
              </a:rPr>
              <a:t>- ومع </a:t>
            </a:r>
            <a:r>
              <a:rPr lang="ar-SA" sz="2000" dirty="0">
                <a:latin typeface="TimesLTPro-Roman"/>
              </a:rPr>
              <a:t>ذلك، يتعين على الشركات موازنة احتياجات المستهلكين ليس فقط مع إمكانية تحقيق وتكاليف تلبية هذه الاحتياجات، ولكن أيضًا مع تفضيلات الأسعار لدى العملاء.</a:t>
            </a:r>
            <a:endParaRPr lang="en-US" sz="2000" b="0" i="0" u="none" strike="noStrike" baseline="0" dirty="0" smtClean="0">
              <a:latin typeface="TimesLTPro-Roman"/>
            </a:endParaRPr>
          </a:p>
        </p:txBody>
      </p:sp>
      <p:sp>
        <p:nvSpPr>
          <p:cNvPr id="4" name="Title 1">
            <a:extLst>
              <a:ext uri="{FF2B5EF4-FFF2-40B4-BE49-F238E27FC236}">
                <a16:creationId xmlns="" xmlns:a16="http://schemas.microsoft.com/office/drawing/2014/main" id="{FA4CE2B2-31F8-4704-A653-A372A86C87B6}"/>
              </a:ext>
            </a:extLst>
          </p:cNvPr>
          <p:cNvSpPr>
            <a:spLocks noGrp="1"/>
          </p:cNvSpPr>
          <p:nvPr>
            <p:ph type="title"/>
          </p:nvPr>
        </p:nvSpPr>
        <p:spPr>
          <a:xfrm>
            <a:off x="2813525" y="127616"/>
            <a:ext cx="9170158" cy="1325563"/>
          </a:xfrm>
        </p:spPr>
        <p:txBody>
          <a:bodyPr/>
          <a:lstStyle/>
          <a:p>
            <a:r>
              <a:rPr lang="en-US" dirty="0"/>
              <a:t>3. Channel Design Decisions</a:t>
            </a:r>
          </a:p>
        </p:txBody>
      </p:sp>
    </p:spTree>
    <p:extLst>
      <p:ext uri="{BB962C8B-B14F-4D97-AF65-F5344CB8AC3E}">
        <p14:creationId xmlns:p14="http://schemas.microsoft.com/office/powerpoint/2010/main" val="3279058892"/>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 xmlns:a16="http://schemas.microsoft.com/office/drawing/2014/main" id="{C4BFB231-4D0A-408B-93B4-8C1688F008A8}"/>
              </a:ext>
            </a:extLst>
          </p:cNvPr>
          <p:cNvSpPr>
            <a:spLocks noGrp="1"/>
          </p:cNvSpPr>
          <p:nvPr>
            <p:ph idx="1"/>
          </p:nvPr>
        </p:nvSpPr>
        <p:spPr>
          <a:xfrm>
            <a:off x="0" y="953036"/>
            <a:ext cx="12192000" cy="5904963"/>
          </a:xfrm>
        </p:spPr>
        <p:txBody>
          <a:bodyPr>
            <a:normAutofit fontScale="92500" lnSpcReduction="10000"/>
          </a:bodyPr>
          <a:lstStyle/>
          <a:p>
            <a:pPr marL="514350" indent="-514350">
              <a:buFont typeface="+mj-lt"/>
              <a:buAutoNum type="arabicPeriod" startAt="2"/>
            </a:pPr>
            <a:r>
              <a:rPr lang="en-US" sz="2400" b="1" dirty="0">
                <a:solidFill>
                  <a:srgbClr val="C00000"/>
                </a:solidFill>
              </a:rPr>
              <a:t>Setting channel objectives:</a:t>
            </a:r>
          </a:p>
          <a:p>
            <a:pPr algn="l">
              <a:lnSpc>
                <a:spcPct val="100000"/>
              </a:lnSpc>
            </a:pPr>
            <a:r>
              <a:rPr lang="en-US" sz="1800" dirty="0">
                <a:latin typeface="TimesLTPro-Roman"/>
              </a:rPr>
              <a:t>Companies should state their marketing channel objectives in terms of targeted levels of customer service</a:t>
            </a:r>
          </a:p>
          <a:p>
            <a:pPr algn="l">
              <a:lnSpc>
                <a:spcPct val="100000"/>
              </a:lnSpc>
            </a:pPr>
            <a:r>
              <a:rPr lang="en-US" sz="1800" dirty="0">
                <a:latin typeface="TimesLTPro-Roman"/>
              </a:rPr>
              <a:t>The company should decide which segments to serve and the best channels to use in each case. In each segment, the company wants to minimize the total channel cost of meeting customer service requirements.</a:t>
            </a:r>
          </a:p>
          <a:p>
            <a:pPr algn="l">
              <a:lnSpc>
                <a:spcPct val="100000"/>
              </a:lnSpc>
            </a:pPr>
            <a:r>
              <a:rPr lang="en-US" sz="1800" dirty="0">
                <a:latin typeface="TimesLTPro-Roman"/>
              </a:rPr>
              <a:t>The company’s channel objectives are also influenced by:</a:t>
            </a:r>
          </a:p>
          <a:p>
            <a:pPr lvl="1">
              <a:lnSpc>
                <a:spcPct val="100000"/>
              </a:lnSpc>
            </a:pPr>
            <a:r>
              <a:rPr lang="en-US" sz="2000" dirty="0">
                <a:solidFill>
                  <a:srgbClr val="0A1F61"/>
                </a:solidFill>
                <a:latin typeface="TimesLTPro-Roman"/>
              </a:rPr>
              <a:t>The nature of the company and its products </a:t>
            </a:r>
            <a:r>
              <a:rPr lang="en-US" sz="2000" dirty="0">
                <a:latin typeface="TimesLTPro-Roman"/>
              </a:rPr>
              <a:t>(Exp: perishable products necessitate  a short channel)</a:t>
            </a:r>
          </a:p>
          <a:p>
            <a:pPr lvl="1"/>
            <a:r>
              <a:rPr lang="en-US" sz="2000" dirty="0">
                <a:solidFill>
                  <a:srgbClr val="0A1F61"/>
                </a:solidFill>
                <a:latin typeface="TimesLTPro-Roman"/>
              </a:rPr>
              <a:t>Its marketing intermediaries </a:t>
            </a:r>
            <a:r>
              <a:rPr lang="en-US" sz="2000" dirty="0">
                <a:latin typeface="TimesLTPro-Roman"/>
              </a:rPr>
              <a:t>(which marketing functions it can handle itself and which it must give to intermediaries)</a:t>
            </a:r>
          </a:p>
          <a:p>
            <a:pPr lvl="1">
              <a:lnSpc>
                <a:spcPct val="100000"/>
              </a:lnSpc>
            </a:pPr>
            <a:r>
              <a:rPr lang="en-US" sz="2000" dirty="0">
                <a:solidFill>
                  <a:srgbClr val="0A1F61"/>
                </a:solidFill>
                <a:latin typeface="TimesLTPro-Roman"/>
              </a:rPr>
              <a:t>Its competitors </a:t>
            </a:r>
            <a:r>
              <a:rPr lang="en-US" sz="2000" dirty="0">
                <a:latin typeface="TimesLTPro-Roman"/>
              </a:rPr>
              <a:t>(example: compete near or far from them)</a:t>
            </a:r>
          </a:p>
          <a:p>
            <a:pPr lvl="1">
              <a:lnSpc>
                <a:spcPct val="100000"/>
              </a:lnSpc>
            </a:pPr>
            <a:r>
              <a:rPr lang="en-US" sz="2000" dirty="0">
                <a:solidFill>
                  <a:srgbClr val="0A1F61"/>
                </a:solidFill>
                <a:latin typeface="TimesLTPro-Roman"/>
              </a:rPr>
              <a:t>The environment </a:t>
            </a:r>
            <a:r>
              <a:rPr lang="en-US" sz="2000" dirty="0">
                <a:latin typeface="TimesLTPro-Roman"/>
              </a:rPr>
              <a:t>(economic conditions and legal constraint</a:t>
            </a:r>
            <a:r>
              <a:rPr lang="en-US" sz="2000" dirty="0" smtClean="0">
                <a:latin typeface="TimesLTPro-Roman"/>
              </a:rPr>
              <a:t>)</a:t>
            </a:r>
          </a:p>
          <a:p>
            <a:pPr marL="457200" lvl="1" indent="0" algn="r">
              <a:lnSpc>
                <a:spcPct val="100000"/>
              </a:lnSpc>
              <a:buNone/>
            </a:pPr>
            <a:r>
              <a:rPr lang="ar-SA" sz="2000" dirty="0">
                <a:latin typeface="TimesLTPro-Roman"/>
              </a:rPr>
              <a:t>2. تحديد أهداف القناة</a:t>
            </a:r>
            <a:r>
              <a:rPr lang="ar-SA" sz="2000" dirty="0" smtClean="0">
                <a:latin typeface="TimesLTPro-Roman"/>
              </a:rPr>
              <a:t>:</a:t>
            </a:r>
          </a:p>
          <a:p>
            <a:pPr marL="457200" lvl="1" indent="0" algn="r">
              <a:lnSpc>
                <a:spcPct val="100000"/>
              </a:lnSpc>
              <a:buNone/>
            </a:pPr>
            <a:r>
              <a:rPr lang="ar-SA" sz="1800" dirty="0" smtClean="0">
                <a:latin typeface="TimesLTPro-Roman"/>
              </a:rPr>
              <a:t>- ينبغي </a:t>
            </a:r>
            <a:r>
              <a:rPr lang="ar-SA" sz="1800" dirty="0">
                <a:latin typeface="TimesLTPro-Roman"/>
              </a:rPr>
              <a:t>للشركات أن تحدد أهداف قنوات التسويق الخاصة بها من حيث مستويات خدمة العملاء </a:t>
            </a:r>
            <a:r>
              <a:rPr lang="ar-SA" sz="1800" dirty="0" smtClean="0">
                <a:latin typeface="TimesLTPro-Roman"/>
              </a:rPr>
              <a:t>المستهدفة</a:t>
            </a:r>
          </a:p>
          <a:p>
            <a:pPr marL="457200" lvl="1" indent="0" algn="r">
              <a:lnSpc>
                <a:spcPct val="100000"/>
              </a:lnSpc>
              <a:buNone/>
            </a:pPr>
            <a:r>
              <a:rPr lang="ar-SA" sz="1800" dirty="0" smtClean="0">
                <a:latin typeface="TimesLTPro-Roman"/>
              </a:rPr>
              <a:t>- يجب على الشركات أن تسعى إلى تحقيق أهداف التسويق الخاصة بها من حيث مستويات خدمة العملاء بالتفصيل</a:t>
            </a:r>
          </a:p>
          <a:p>
            <a:pPr marL="457200" lvl="1" indent="0" algn="r">
              <a:lnSpc>
                <a:spcPct val="100000"/>
              </a:lnSpc>
              <a:buNone/>
            </a:pPr>
            <a:r>
              <a:rPr lang="ar-SA" sz="1800" dirty="0" smtClean="0">
                <a:latin typeface="TimesLTPro-Roman"/>
              </a:rPr>
              <a:t>- وتتأثر </a:t>
            </a:r>
            <a:r>
              <a:rPr lang="ar-SA" sz="1800" dirty="0">
                <a:latin typeface="TimesLTPro-Roman"/>
              </a:rPr>
              <a:t>أهداف قنوات الشركة أيضًا بما يلي</a:t>
            </a:r>
            <a:r>
              <a:rPr lang="ar-SA" sz="1800" dirty="0" smtClean="0">
                <a:latin typeface="TimesLTPro-Roman"/>
              </a:rPr>
              <a:t>:</a:t>
            </a:r>
            <a:endParaRPr lang="en-US" sz="1800" dirty="0" smtClean="0">
              <a:latin typeface="TimesLTPro-Roman"/>
            </a:endParaRPr>
          </a:p>
          <a:p>
            <a:pPr marL="457200" lvl="1" indent="0" algn="r">
              <a:lnSpc>
                <a:spcPct val="100000"/>
              </a:lnSpc>
              <a:buNone/>
            </a:pPr>
            <a:r>
              <a:rPr lang="ar-SA" sz="2000" dirty="0" smtClean="0">
                <a:latin typeface="TimesLTPro-Roman"/>
              </a:rPr>
              <a:t>- طبيعة </a:t>
            </a:r>
            <a:r>
              <a:rPr lang="ar-SA" sz="2000" dirty="0">
                <a:latin typeface="TimesLTPro-Roman"/>
              </a:rPr>
              <a:t>الشركة ومنتجاتها (مثال: المنتجات القابلة للتلف تتطلب قناة قصيرة)</a:t>
            </a:r>
          </a:p>
          <a:p>
            <a:pPr marL="457200" lvl="1" indent="0" algn="r">
              <a:lnSpc>
                <a:spcPct val="100000"/>
              </a:lnSpc>
              <a:buNone/>
            </a:pPr>
            <a:r>
              <a:rPr lang="ar-SA" sz="2000" dirty="0" smtClean="0">
                <a:latin typeface="TimesLTPro-Roman"/>
              </a:rPr>
              <a:t>- وسطاء </a:t>
            </a:r>
            <a:r>
              <a:rPr lang="ar-SA" sz="2000" dirty="0">
                <a:latin typeface="TimesLTPro-Roman"/>
              </a:rPr>
              <a:t>التسويق (وظائف التسويق التي تستطيع الشركة القيام بها بنفسها والتي يجب أن تعطيها للوسطاء)</a:t>
            </a:r>
          </a:p>
          <a:p>
            <a:pPr marL="457200" lvl="1" indent="0" algn="r">
              <a:lnSpc>
                <a:spcPct val="100000"/>
              </a:lnSpc>
              <a:buNone/>
            </a:pPr>
            <a:r>
              <a:rPr lang="ar-SA" sz="2000" dirty="0" smtClean="0">
                <a:latin typeface="TimesLTPro-Roman"/>
              </a:rPr>
              <a:t>- منافسيها </a:t>
            </a:r>
            <a:r>
              <a:rPr lang="ar-SA" sz="2000" dirty="0">
                <a:latin typeface="TimesLTPro-Roman"/>
              </a:rPr>
              <a:t>(مثال: المنافسة بالقرب منها أو بعيدًا عنها)</a:t>
            </a:r>
          </a:p>
          <a:p>
            <a:pPr marL="457200" lvl="1" indent="0" algn="r">
              <a:lnSpc>
                <a:spcPct val="100000"/>
              </a:lnSpc>
              <a:buNone/>
            </a:pPr>
            <a:r>
              <a:rPr lang="ar-SA" sz="2000" dirty="0" smtClean="0">
                <a:latin typeface="TimesLTPro-Roman"/>
              </a:rPr>
              <a:t>- البيئة </a:t>
            </a:r>
            <a:r>
              <a:rPr lang="ar-SA" sz="2000" dirty="0">
                <a:latin typeface="TimesLTPro-Roman"/>
              </a:rPr>
              <a:t>(الظروف الاقتصادية والقيود القانونية)</a:t>
            </a:r>
            <a:endParaRPr lang="en-US" sz="2000" dirty="0">
              <a:latin typeface="TimesLTPro-Roman"/>
            </a:endParaRPr>
          </a:p>
        </p:txBody>
      </p:sp>
      <p:sp>
        <p:nvSpPr>
          <p:cNvPr id="4" name="Title 1">
            <a:extLst>
              <a:ext uri="{FF2B5EF4-FFF2-40B4-BE49-F238E27FC236}">
                <a16:creationId xmlns="" xmlns:a16="http://schemas.microsoft.com/office/drawing/2014/main" id="{FA4CE2B2-31F8-4704-A653-A372A86C87B6}"/>
              </a:ext>
            </a:extLst>
          </p:cNvPr>
          <p:cNvSpPr>
            <a:spLocks noGrp="1"/>
          </p:cNvSpPr>
          <p:nvPr>
            <p:ph type="title"/>
          </p:nvPr>
        </p:nvSpPr>
        <p:spPr>
          <a:xfrm>
            <a:off x="3118325" y="18255"/>
            <a:ext cx="9170158" cy="1325563"/>
          </a:xfrm>
        </p:spPr>
        <p:txBody>
          <a:bodyPr/>
          <a:lstStyle/>
          <a:p>
            <a:r>
              <a:rPr lang="en-US" dirty="0"/>
              <a:t>3. Channel Design Decisions</a:t>
            </a:r>
          </a:p>
        </p:txBody>
      </p:sp>
    </p:spTree>
    <p:extLst>
      <p:ext uri="{BB962C8B-B14F-4D97-AF65-F5344CB8AC3E}">
        <p14:creationId xmlns:p14="http://schemas.microsoft.com/office/powerpoint/2010/main" val="3778125714"/>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 xmlns:a16="http://schemas.microsoft.com/office/drawing/2014/main" id="{C4BFB231-4D0A-408B-93B4-8C1688F008A8}"/>
              </a:ext>
            </a:extLst>
          </p:cNvPr>
          <p:cNvSpPr>
            <a:spLocks noGrp="1"/>
          </p:cNvSpPr>
          <p:nvPr>
            <p:ph idx="1"/>
          </p:nvPr>
        </p:nvSpPr>
        <p:spPr>
          <a:xfrm>
            <a:off x="1366235" y="1683957"/>
            <a:ext cx="10175543" cy="1603375"/>
          </a:xfrm>
        </p:spPr>
        <p:txBody>
          <a:bodyPr/>
          <a:lstStyle/>
          <a:p>
            <a:pPr marL="514350" indent="-514350">
              <a:buFont typeface="+mj-lt"/>
              <a:buAutoNum type="arabicPeriod" startAt="3"/>
            </a:pPr>
            <a:r>
              <a:rPr lang="en-US" b="1" dirty="0">
                <a:solidFill>
                  <a:srgbClr val="C00000"/>
                </a:solidFill>
              </a:rPr>
              <a:t>Identifying Major alternatives</a:t>
            </a:r>
            <a:r>
              <a:rPr lang="en-US" b="1" dirty="0" smtClean="0">
                <a:solidFill>
                  <a:srgbClr val="C00000"/>
                </a:solidFill>
              </a:rPr>
              <a:t>: </a:t>
            </a:r>
            <a:r>
              <a:rPr lang="ar-SA" b="1" dirty="0">
                <a:solidFill>
                  <a:srgbClr val="C00000"/>
                </a:solidFill>
              </a:rPr>
              <a:t>تحديد البدائل الرئيسية</a:t>
            </a:r>
            <a:r>
              <a:rPr lang="ar-SA" b="1" dirty="0" smtClean="0">
                <a:solidFill>
                  <a:srgbClr val="C00000"/>
                </a:solidFill>
              </a:rPr>
              <a:t>:           </a:t>
            </a:r>
            <a:endParaRPr lang="en-US" b="0" i="0" u="none" strike="noStrike" baseline="0" dirty="0">
              <a:latin typeface="TimesLTPro-Roman"/>
            </a:endParaRPr>
          </a:p>
          <a:p>
            <a:pPr marL="457200" lvl="1" indent="0">
              <a:buNone/>
            </a:pPr>
            <a:endParaRPr lang="en-US" dirty="0">
              <a:latin typeface="TimesLTPro-Roman"/>
            </a:endParaRPr>
          </a:p>
        </p:txBody>
      </p:sp>
      <p:sp>
        <p:nvSpPr>
          <p:cNvPr id="4" name="Title 1">
            <a:extLst>
              <a:ext uri="{FF2B5EF4-FFF2-40B4-BE49-F238E27FC236}">
                <a16:creationId xmlns="" xmlns:a16="http://schemas.microsoft.com/office/drawing/2014/main" id="{FA4CE2B2-31F8-4704-A653-A372A86C87B6}"/>
              </a:ext>
            </a:extLst>
          </p:cNvPr>
          <p:cNvSpPr>
            <a:spLocks noGrp="1"/>
          </p:cNvSpPr>
          <p:nvPr>
            <p:ph type="title"/>
          </p:nvPr>
        </p:nvSpPr>
        <p:spPr>
          <a:xfrm>
            <a:off x="3283425" y="0"/>
            <a:ext cx="9170158" cy="1325563"/>
          </a:xfrm>
        </p:spPr>
        <p:txBody>
          <a:bodyPr/>
          <a:lstStyle/>
          <a:p>
            <a:r>
              <a:rPr lang="en-US" dirty="0"/>
              <a:t>3. Channel Design Decisions</a:t>
            </a:r>
          </a:p>
        </p:txBody>
      </p:sp>
      <p:graphicFrame>
        <p:nvGraphicFramePr>
          <p:cNvPr id="5" name="Diagram 4">
            <a:extLst>
              <a:ext uri="{FF2B5EF4-FFF2-40B4-BE49-F238E27FC236}">
                <a16:creationId xmlns="" xmlns:a16="http://schemas.microsoft.com/office/drawing/2014/main" id="{E9D0B639-0761-462F-ADA7-8326B94EDF37}"/>
              </a:ext>
            </a:extLst>
          </p:cNvPr>
          <p:cNvGraphicFramePr/>
          <p:nvPr>
            <p:extLst>
              <p:ext uri="{D42A27DB-BD31-4B8C-83A1-F6EECF244321}">
                <p14:modId xmlns:p14="http://schemas.microsoft.com/office/powerpoint/2010/main" val="3933946717"/>
              </p:ext>
            </p:extLst>
          </p:nvPr>
        </p:nvGraphicFramePr>
        <p:xfrm>
          <a:off x="1483436" y="1516679"/>
          <a:ext cx="9979547" cy="541866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616505668"/>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 xmlns:a16="http://schemas.microsoft.com/office/drawing/2014/main" id="{C4BFB231-4D0A-408B-93B4-8C1688F008A8}"/>
              </a:ext>
            </a:extLst>
          </p:cNvPr>
          <p:cNvSpPr>
            <a:spLocks noGrp="1"/>
          </p:cNvSpPr>
          <p:nvPr>
            <p:ph idx="1"/>
          </p:nvPr>
        </p:nvSpPr>
        <p:spPr>
          <a:xfrm>
            <a:off x="889000" y="1044128"/>
            <a:ext cx="10175543" cy="4351338"/>
          </a:xfrm>
        </p:spPr>
        <p:txBody>
          <a:bodyPr/>
          <a:lstStyle/>
          <a:p>
            <a:r>
              <a:rPr lang="en-US" sz="2400" b="1" dirty="0">
                <a:solidFill>
                  <a:srgbClr val="0A1F61"/>
                </a:solidFill>
                <a:latin typeface="ArialNarrowMTPro-Bold"/>
              </a:rPr>
              <a:t>T</a:t>
            </a:r>
            <a:r>
              <a:rPr lang="en-US" sz="2400" b="1" i="0" u="none" strike="noStrike" baseline="0" dirty="0">
                <a:solidFill>
                  <a:srgbClr val="0A1F61"/>
                </a:solidFill>
                <a:latin typeface="ArialNarrowMTPro-Bold"/>
              </a:rPr>
              <a:t>ypes of intermediaries: </a:t>
            </a:r>
            <a:r>
              <a:rPr lang="en-US" dirty="0">
                <a:latin typeface="TimesLTPro-Roman"/>
              </a:rPr>
              <a:t>A firm should identify the types of channel members available to carry out its channel work</a:t>
            </a:r>
            <a:r>
              <a:rPr lang="en-US" dirty="0" smtClean="0">
                <a:latin typeface="TimesLTPro-Roman"/>
              </a:rPr>
              <a:t>.</a:t>
            </a:r>
          </a:p>
          <a:p>
            <a:pPr marL="0" indent="0" algn="r">
              <a:buNone/>
            </a:pPr>
            <a:r>
              <a:rPr lang="ar-SA" dirty="0">
                <a:latin typeface="TimesLTPro-Roman"/>
              </a:rPr>
              <a:t>أنواع الوسطاء: يجب على الشركة أن تحدد أنواع أعضاء القناة المتاحين للقيام بأعمال قناتها.</a:t>
            </a:r>
            <a:endParaRPr lang="en-US" dirty="0">
              <a:latin typeface="TimesLTPro-Roman"/>
            </a:endParaRPr>
          </a:p>
          <a:p>
            <a:pPr marL="0" indent="0">
              <a:buNone/>
            </a:pPr>
            <a:endParaRPr lang="en-US" dirty="0">
              <a:latin typeface="TimesLTPro-Roman"/>
            </a:endParaRPr>
          </a:p>
        </p:txBody>
      </p:sp>
      <p:sp>
        <p:nvSpPr>
          <p:cNvPr id="4" name="Title 1">
            <a:extLst>
              <a:ext uri="{FF2B5EF4-FFF2-40B4-BE49-F238E27FC236}">
                <a16:creationId xmlns="" xmlns:a16="http://schemas.microsoft.com/office/drawing/2014/main" id="{FA4CE2B2-31F8-4704-A653-A372A86C87B6}"/>
              </a:ext>
            </a:extLst>
          </p:cNvPr>
          <p:cNvSpPr>
            <a:spLocks noGrp="1"/>
          </p:cNvSpPr>
          <p:nvPr>
            <p:ph type="title"/>
          </p:nvPr>
        </p:nvSpPr>
        <p:spPr>
          <a:xfrm>
            <a:off x="3245325" y="18255"/>
            <a:ext cx="9170158" cy="1325563"/>
          </a:xfrm>
        </p:spPr>
        <p:txBody>
          <a:bodyPr/>
          <a:lstStyle/>
          <a:p>
            <a:r>
              <a:rPr lang="en-US" dirty="0"/>
              <a:t>3. Channel Design Decisions</a:t>
            </a:r>
          </a:p>
        </p:txBody>
      </p:sp>
      <p:pic>
        <p:nvPicPr>
          <p:cNvPr id="5" name="Picture 4">
            <a:extLst>
              <a:ext uri="{FF2B5EF4-FFF2-40B4-BE49-F238E27FC236}">
                <a16:creationId xmlns="" xmlns:a16="http://schemas.microsoft.com/office/drawing/2014/main" id="{4165E7E1-EFCA-428A-9DAC-0F6467203445}"/>
              </a:ext>
            </a:extLst>
          </p:cNvPr>
          <p:cNvPicPr>
            <a:picLocks noChangeAspect="1"/>
          </p:cNvPicPr>
          <p:nvPr/>
        </p:nvPicPr>
        <p:blipFill>
          <a:blip r:embed="rId2"/>
          <a:stretch>
            <a:fillRect/>
          </a:stretch>
        </p:blipFill>
        <p:spPr>
          <a:xfrm>
            <a:off x="2946566" y="2706588"/>
            <a:ext cx="6298868" cy="3779321"/>
          </a:xfrm>
          <a:prstGeom prst="rect">
            <a:avLst/>
          </a:prstGeom>
        </p:spPr>
      </p:pic>
    </p:spTree>
    <p:extLst>
      <p:ext uri="{BB962C8B-B14F-4D97-AF65-F5344CB8AC3E}">
        <p14:creationId xmlns:p14="http://schemas.microsoft.com/office/powerpoint/2010/main" val="1184225987"/>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 xmlns:a16="http://schemas.microsoft.com/office/drawing/2014/main" id="{C4BFB231-4D0A-408B-93B4-8C1688F008A8}"/>
              </a:ext>
            </a:extLst>
          </p:cNvPr>
          <p:cNvSpPr>
            <a:spLocks noGrp="1"/>
          </p:cNvSpPr>
          <p:nvPr>
            <p:ph idx="1"/>
          </p:nvPr>
        </p:nvSpPr>
        <p:spPr>
          <a:xfrm>
            <a:off x="0" y="1184856"/>
            <a:ext cx="12192000" cy="5673144"/>
          </a:xfrm>
        </p:spPr>
        <p:txBody>
          <a:bodyPr>
            <a:normAutofit/>
          </a:bodyPr>
          <a:lstStyle/>
          <a:p>
            <a:r>
              <a:rPr lang="en-US" sz="2400" b="1" dirty="0">
                <a:solidFill>
                  <a:srgbClr val="0A1F61"/>
                </a:solidFill>
                <a:latin typeface="ArialNarrowMTPro-Bold"/>
                <a:cs typeface="+mj-cs"/>
              </a:rPr>
              <a:t>Number</a:t>
            </a:r>
            <a:r>
              <a:rPr lang="en-US" sz="2400" b="1" i="0" u="none" strike="noStrike" baseline="0" dirty="0">
                <a:solidFill>
                  <a:srgbClr val="0A1F61"/>
                </a:solidFill>
                <a:latin typeface="ArialNarrowMTPro-Bold"/>
                <a:cs typeface="+mj-cs"/>
              </a:rPr>
              <a:t> of intermediaries: </a:t>
            </a:r>
            <a:endParaRPr lang="en-US" sz="2400" b="1" i="0" u="none" strike="noStrike" baseline="0" dirty="0">
              <a:solidFill>
                <a:srgbClr val="0A1F61"/>
              </a:solidFill>
              <a:latin typeface="TimesLTPro-Roman"/>
              <a:cs typeface="+mj-cs"/>
            </a:endParaRPr>
          </a:p>
          <a:p>
            <a:pPr algn="l">
              <a:lnSpc>
                <a:spcPct val="100000"/>
              </a:lnSpc>
            </a:pPr>
            <a:r>
              <a:rPr lang="en-US" sz="2000" b="1" dirty="0">
                <a:solidFill>
                  <a:schemeClr val="accent2">
                    <a:lumMod val="50000"/>
                  </a:schemeClr>
                </a:solidFill>
                <a:latin typeface="TimesLTPro-Roman"/>
              </a:rPr>
              <a:t>Intensive distribution:  </a:t>
            </a:r>
            <a:r>
              <a:rPr lang="en-US" sz="2000" dirty="0">
                <a:latin typeface="TimesLTPro-Roman"/>
              </a:rPr>
              <a:t>Stocking the product in as many outlets as possible (Convenience products and common raw materials) </a:t>
            </a:r>
          </a:p>
          <a:p>
            <a:pPr>
              <a:lnSpc>
                <a:spcPct val="100000"/>
              </a:lnSpc>
            </a:pPr>
            <a:r>
              <a:rPr lang="en-US" sz="2000" b="1" dirty="0">
                <a:solidFill>
                  <a:schemeClr val="accent2">
                    <a:lumMod val="50000"/>
                  </a:schemeClr>
                </a:solidFill>
                <a:latin typeface="TimesLTPro-Roman"/>
              </a:rPr>
              <a:t>Selective distribution: </a:t>
            </a:r>
            <a:r>
              <a:rPr lang="en-US" sz="2000" dirty="0">
                <a:latin typeface="TimesLTPro-Roman"/>
              </a:rPr>
              <a:t>The use of more than one but fewer than all of the intermediaries that are willing to carry the company’s products (Consumer electronics, furniture, and home appliance brands)</a:t>
            </a:r>
          </a:p>
          <a:p>
            <a:pPr algn="l"/>
            <a:r>
              <a:rPr lang="en-US" sz="2000" b="1" dirty="0">
                <a:solidFill>
                  <a:schemeClr val="accent2">
                    <a:lumMod val="50000"/>
                  </a:schemeClr>
                </a:solidFill>
                <a:latin typeface="TimesLTPro-Roman"/>
              </a:rPr>
              <a:t>Exclusive distribution: </a:t>
            </a:r>
            <a:r>
              <a:rPr lang="en-US" sz="2000" dirty="0">
                <a:latin typeface="TimesLTPro-Roman"/>
              </a:rPr>
              <a:t>Giving a limited number of dealers the exclusive right to distribute the company’s products in their territories (luxury brands). </a:t>
            </a:r>
            <a:endParaRPr lang="en-US" sz="2000" dirty="0" smtClean="0">
              <a:latin typeface="TimesLTPro-Roman"/>
            </a:endParaRPr>
          </a:p>
          <a:p>
            <a:pPr marL="0" indent="0" algn="r">
              <a:buNone/>
            </a:pPr>
            <a:r>
              <a:rPr lang="ar-SA" sz="2400" dirty="0" smtClean="0">
                <a:solidFill>
                  <a:srgbClr val="002060"/>
                </a:solidFill>
                <a:latin typeface="TimesLTPro-Roman"/>
              </a:rPr>
              <a:t>عدد الوسطاء</a:t>
            </a:r>
          </a:p>
          <a:p>
            <a:pPr marL="0" indent="0" algn="r">
              <a:buNone/>
            </a:pPr>
            <a:r>
              <a:rPr lang="ar-SA" sz="2400" dirty="0" smtClean="0">
                <a:latin typeface="TimesLTPro-Roman"/>
              </a:rPr>
              <a:t>التوزيع </a:t>
            </a:r>
            <a:r>
              <a:rPr lang="ar-SA" sz="2400" dirty="0">
                <a:latin typeface="TimesLTPro-Roman"/>
              </a:rPr>
              <a:t>المكثف: تخزين المنتج في أكبر عدد ممكن من المنافذ (منتجات ملائمة ومواد خام شائعة</a:t>
            </a:r>
            <a:r>
              <a:rPr lang="ar-SA" sz="2400" dirty="0" smtClean="0">
                <a:latin typeface="TimesLTPro-Roman"/>
              </a:rPr>
              <a:t>)</a:t>
            </a:r>
            <a:endParaRPr lang="en-US" sz="2400" dirty="0" smtClean="0">
              <a:latin typeface="TimesLTPro-Roman"/>
            </a:endParaRPr>
          </a:p>
          <a:p>
            <a:pPr marL="0" indent="0" algn="r">
              <a:buNone/>
            </a:pPr>
            <a:r>
              <a:rPr lang="ar-SA" sz="2400" dirty="0">
                <a:latin typeface="TimesLTPro-Roman"/>
              </a:rPr>
              <a:t>التوزيع الانتقائي: استخدام أكثر من وسيط واحد ولكن أقل من جميع الوسطاء الراغبين في حمل منتجات الشركة (العلامات التجارية للإلكترونيات الاستهلاكية والأثاث والأجهزة المنزلية</a:t>
            </a:r>
            <a:r>
              <a:rPr lang="ar-SA" sz="2400" dirty="0" smtClean="0">
                <a:latin typeface="TimesLTPro-Roman"/>
              </a:rPr>
              <a:t>)</a:t>
            </a:r>
            <a:endParaRPr lang="en-US" sz="2400" dirty="0" smtClean="0">
              <a:latin typeface="TimesLTPro-Roman"/>
            </a:endParaRPr>
          </a:p>
          <a:p>
            <a:pPr marL="0" indent="0" algn="r">
              <a:buNone/>
            </a:pPr>
            <a:r>
              <a:rPr lang="ar-SA" sz="2400" dirty="0">
                <a:latin typeface="TimesLTPro-Roman"/>
              </a:rPr>
              <a:t>التوزيع الحصري: إعطاء عدد محدود من التجار الحق الحصري لتوزيع منتجات الشركة في مناطقهم (العلامات التجارية الفاخرة).</a:t>
            </a:r>
            <a:endParaRPr lang="en-US" sz="2400" dirty="0">
              <a:latin typeface="TimesLTPro-Roman"/>
            </a:endParaRPr>
          </a:p>
        </p:txBody>
      </p:sp>
      <p:sp>
        <p:nvSpPr>
          <p:cNvPr id="4" name="Title 1">
            <a:extLst>
              <a:ext uri="{FF2B5EF4-FFF2-40B4-BE49-F238E27FC236}">
                <a16:creationId xmlns="" xmlns:a16="http://schemas.microsoft.com/office/drawing/2014/main" id="{FA4CE2B2-31F8-4704-A653-A372A86C87B6}"/>
              </a:ext>
            </a:extLst>
          </p:cNvPr>
          <p:cNvSpPr>
            <a:spLocks noGrp="1"/>
          </p:cNvSpPr>
          <p:nvPr>
            <p:ph type="title"/>
          </p:nvPr>
        </p:nvSpPr>
        <p:spPr>
          <a:xfrm>
            <a:off x="3219925" y="100141"/>
            <a:ext cx="9170158" cy="1325563"/>
          </a:xfrm>
        </p:spPr>
        <p:txBody>
          <a:bodyPr/>
          <a:lstStyle/>
          <a:p>
            <a:r>
              <a:rPr lang="en-US" dirty="0"/>
              <a:t>3. Channel Design Decisions</a:t>
            </a:r>
          </a:p>
        </p:txBody>
      </p:sp>
    </p:spTree>
    <p:extLst>
      <p:ext uri="{BB962C8B-B14F-4D97-AF65-F5344CB8AC3E}">
        <p14:creationId xmlns:p14="http://schemas.microsoft.com/office/powerpoint/2010/main" val="118446989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 xmlns:a16="http://schemas.microsoft.com/office/drawing/2014/main" id="{C4BFB231-4D0A-408B-93B4-8C1688F008A8}"/>
              </a:ext>
            </a:extLst>
          </p:cNvPr>
          <p:cNvSpPr>
            <a:spLocks noGrp="1"/>
          </p:cNvSpPr>
          <p:nvPr>
            <p:ph idx="1"/>
          </p:nvPr>
        </p:nvSpPr>
        <p:spPr>
          <a:xfrm>
            <a:off x="231820" y="1107582"/>
            <a:ext cx="11629622" cy="5653825"/>
          </a:xfrm>
        </p:spPr>
        <p:txBody>
          <a:bodyPr>
            <a:normAutofit/>
          </a:bodyPr>
          <a:lstStyle/>
          <a:p>
            <a:r>
              <a:rPr lang="en-US" sz="2400" b="1" dirty="0">
                <a:solidFill>
                  <a:srgbClr val="0A1F61"/>
                </a:solidFill>
                <a:latin typeface="ArialNarrowMTPro-Bold"/>
              </a:rPr>
              <a:t>Responsibilities of channel Members:</a:t>
            </a:r>
          </a:p>
          <a:p>
            <a:pPr>
              <a:lnSpc>
                <a:spcPct val="100000"/>
              </a:lnSpc>
            </a:pPr>
            <a:r>
              <a:rPr lang="en-US" sz="2000" dirty="0">
                <a:latin typeface="ArialNarrowMTPro-Bold"/>
              </a:rPr>
              <a:t>The producer and intermediaries need to agree on the terms and responsibilities of each channel member. </a:t>
            </a:r>
          </a:p>
          <a:p>
            <a:pPr>
              <a:lnSpc>
                <a:spcPct val="100000"/>
              </a:lnSpc>
            </a:pPr>
            <a:r>
              <a:rPr lang="en-US" sz="2000" dirty="0">
                <a:latin typeface="ArialNarrowMTPro-Bold"/>
              </a:rPr>
              <a:t>They should agree on price policies, conditions of sale, territory rights, and the specific services to be performed by each party.</a:t>
            </a:r>
          </a:p>
          <a:p>
            <a:pPr>
              <a:lnSpc>
                <a:spcPct val="100000"/>
              </a:lnSpc>
            </a:pPr>
            <a:r>
              <a:rPr lang="en-US" sz="2000" dirty="0">
                <a:latin typeface="ArialNarrowMTPro-Bold"/>
              </a:rPr>
              <a:t>The producer should establish a list price and a fair set of discounts for the intermediaries.</a:t>
            </a:r>
          </a:p>
          <a:p>
            <a:pPr>
              <a:lnSpc>
                <a:spcPct val="100000"/>
              </a:lnSpc>
            </a:pPr>
            <a:r>
              <a:rPr lang="en-US" sz="2000" dirty="0">
                <a:latin typeface="ArialNarrowMTPro-Bold"/>
              </a:rPr>
              <a:t>It must define each channel member’s territory, and it should be careful about where it places new resellers</a:t>
            </a:r>
            <a:r>
              <a:rPr lang="en-US" sz="2000" dirty="0" smtClean="0">
                <a:latin typeface="ArialNarrowMTPro-Bold"/>
              </a:rPr>
              <a:t>.</a:t>
            </a:r>
          </a:p>
          <a:p>
            <a:pPr marL="0" indent="0" algn="r">
              <a:lnSpc>
                <a:spcPct val="100000"/>
              </a:lnSpc>
              <a:buNone/>
            </a:pPr>
            <a:r>
              <a:rPr lang="ar-SA" sz="2400" dirty="0">
                <a:solidFill>
                  <a:srgbClr val="002060"/>
                </a:solidFill>
                <a:latin typeface="ArialNarrowMTPro-Bold"/>
              </a:rPr>
              <a:t>مسؤوليات أعضاء القناة</a:t>
            </a:r>
            <a:r>
              <a:rPr lang="ar-SA" sz="2400" dirty="0" smtClean="0">
                <a:solidFill>
                  <a:srgbClr val="002060"/>
                </a:solidFill>
                <a:latin typeface="ArialNarrowMTPro-Bold"/>
              </a:rPr>
              <a:t>:</a:t>
            </a:r>
            <a:endParaRPr lang="en-US" sz="2400" dirty="0" smtClean="0">
              <a:solidFill>
                <a:srgbClr val="002060"/>
              </a:solidFill>
              <a:latin typeface="ArialNarrowMTPro-Bold"/>
            </a:endParaRPr>
          </a:p>
          <a:p>
            <a:pPr marL="0" indent="0" algn="r">
              <a:lnSpc>
                <a:spcPct val="100000"/>
              </a:lnSpc>
              <a:buNone/>
            </a:pPr>
            <a:r>
              <a:rPr lang="ar-SA" sz="2000" dirty="0" smtClean="0">
                <a:latin typeface="ArialNarrowMTPro-Bold"/>
              </a:rPr>
              <a:t>- يجب </a:t>
            </a:r>
            <a:r>
              <a:rPr lang="ar-SA" sz="2000" dirty="0">
                <a:latin typeface="ArialNarrowMTPro-Bold"/>
              </a:rPr>
              <a:t>على المنتج والوسطاء الاتفاق على شروط ومسؤوليات كل عضو في القناة</a:t>
            </a:r>
            <a:r>
              <a:rPr lang="ar-SA" sz="2000" dirty="0" smtClean="0">
                <a:latin typeface="ArialNarrowMTPro-Bold"/>
              </a:rPr>
              <a:t>.</a:t>
            </a:r>
            <a:endParaRPr lang="en-US" sz="2000" dirty="0" smtClean="0">
              <a:latin typeface="ArialNarrowMTPro-Bold"/>
            </a:endParaRPr>
          </a:p>
          <a:p>
            <a:pPr marL="0" indent="0" algn="r">
              <a:lnSpc>
                <a:spcPct val="100000"/>
              </a:lnSpc>
              <a:buNone/>
            </a:pPr>
            <a:r>
              <a:rPr lang="ar-SA" sz="2000" dirty="0" smtClean="0">
                <a:latin typeface="ArialNarrowMTPro-Bold"/>
              </a:rPr>
              <a:t>- ويجب </a:t>
            </a:r>
            <a:r>
              <a:rPr lang="ar-SA" sz="2000" dirty="0">
                <a:latin typeface="ArialNarrowMTPro-Bold"/>
              </a:rPr>
              <a:t>عليهم الاتفاق على سياسات الأسعار، وشروط البيع، وحقوق المنطقة، والخدمات المحددة التي يتعين على كل طرف تقديمها</a:t>
            </a:r>
            <a:r>
              <a:rPr lang="ar-SA" sz="2000" dirty="0" smtClean="0">
                <a:latin typeface="ArialNarrowMTPro-Bold"/>
              </a:rPr>
              <a:t>.</a:t>
            </a:r>
            <a:endParaRPr lang="en-US" sz="2000" dirty="0" smtClean="0">
              <a:latin typeface="ArialNarrowMTPro-Bold"/>
            </a:endParaRPr>
          </a:p>
          <a:p>
            <a:pPr marL="0" indent="0" algn="r">
              <a:lnSpc>
                <a:spcPct val="100000"/>
              </a:lnSpc>
              <a:buNone/>
            </a:pPr>
            <a:r>
              <a:rPr lang="ar-SA" sz="2000" dirty="0" smtClean="0">
                <a:latin typeface="ArialNarrowMTPro-Bold"/>
              </a:rPr>
              <a:t>- ينبغي </a:t>
            </a:r>
            <a:r>
              <a:rPr lang="ar-SA" sz="2000" dirty="0">
                <a:latin typeface="ArialNarrowMTPro-Bold"/>
              </a:rPr>
              <a:t>على المنتج أن يضع قائمة أسعار ومجموعة عادلة من الخصومات للوسطاء</a:t>
            </a:r>
            <a:r>
              <a:rPr lang="ar-SA" sz="2000" dirty="0" smtClean="0">
                <a:latin typeface="ArialNarrowMTPro-Bold"/>
              </a:rPr>
              <a:t>.</a:t>
            </a:r>
            <a:endParaRPr lang="en-US" sz="2000" dirty="0" smtClean="0">
              <a:latin typeface="ArialNarrowMTPro-Bold"/>
            </a:endParaRPr>
          </a:p>
          <a:p>
            <a:pPr marL="0" indent="0" algn="r">
              <a:lnSpc>
                <a:spcPct val="100000"/>
              </a:lnSpc>
              <a:buNone/>
            </a:pPr>
            <a:r>
              <a:rPr lang="ar-SA" sz="2000" dirty="0" smtClean="0">
                <a:latin typeface="ArialNarrowMTPro-Bold"/>
              </a:rPr>
              <a:t>- ويجب </a:t>
            </a:r>
            <a:r>
              <a:rPr lang="ar-SA" sz="2000" dirty="0">
                <a:latin typeface="ArialNarrowMTPro-Bold"/>
              </a:rPr>
              <a:t>عليها أن تحدد إقليم كل عضو في القناة، وينبغي أن تكون حذرة بشأن المكان الذي تضع فيه البائعين الجدد.</a:t>
            </a:r>
            <a:endParaRPr lang="en-US" sz="2000" dirty="0">
              <a:latin typeface="ArialNarrowMTPro-Bold"/>
            </a:endParaRPr>
          </a:p>
        </p:txBody>
      </p:sp>
      <p:sp>
        <p:nvSpPr>
          <p:cNvPr id="4" name="Title 1">
            <a:extLst>
              <a:ext uri="{FF2B5EF4-FFF2-40B4-BE49-F238E27FC236}">
                <a16:creationId xmlns="" xmlns:a16="http://schemas.microsoft.com/office/drawing/2014/main" id="{FA4CE2B2-31F8-4704-A653-A372A86C87B6}"/>
              </a:ext>
            </a:extLst>
          </p:cNvPr>
          <p:cNvSpPr>
            <a:spLocks noGrp="1"/>
          </p:cNvSpPr>
          <p:nvPr>
            <p:ph type="title"/>
          </p:nvPr>
        </p:nvSpPr>
        <p:spPr>
          <a:xfrm>
            <a:off x="3283425" y="0"/>
            <a:ext cx="9170158" cy="1325563"/>
          </a:xfrm>
        </p:spPr>
        <p:txBody>
          <a:bodyPr/>
          <a:lstStyle/>
          <a:p>
            <a:r>
              <a:rPr lang="en-US" dirty="0"/>
              <a:t>3. Channel Design Decisions</a:t>
            </a:r>
          </a:p>
        </p:txBody>
      </p:sp>
    </p:spTree>
    <p:extLst>
      <p:ext uri="{BB962C8B-B14F-4D97-AF65-F5344CB8AC3E}">
        <p14:creationId xmlns:p14="http://schemas.microsoft.com/office/powerpoint/2010/main" val="23400658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 xmlns:a16="http://schemas.microsoft.com/office/drawing/2014/main" id="{C4BFB231-4D0A-408B-93B4-8C1688F008A8}"/>
              </a:ext>
            </a:extLst>
          </p:cNvPr>
          <p:cNvSpPr>
            <a:spLocks noGrp="1"/>
          </p:cNvSpPr>
          <p:nvPr>
            <p:ph idx="1"/>
          </p:nvPr>
        </p:nvSpPr>
        <p:spPr>
          <a:xfrm>
            <a:off x="90152" y="1094704"/>
            <a:ext cx="12101848" cy="5763296"/>
          </a:xfrm>
        </p:spPr>
        <p:txBody>
          <a:bodyPr/>
          <a:lstStyle/>
          <a:p>
            <a:pPr marL="514350" indent="-514350">
              <a:buFont typeface="+mj-lt"/>
              <a:buAutoNum type="arabicPeriod" startAt="4"/>
            </a:pPr>
            <a:r>
              <a:rPr lang="en-US" sz="2400" b="1" dirty="0">
                <a:solidFill>
                  <a:srgbClr val="C00000"/>
                </a:solidFill>
                <a:cs typeface="+mj-cs"/>
              </a:rPr>
              <a:t>Evaluating the Major alternatives</a:t>
            </a:r>
            <a:r>
              <a:rPr lang="en-US" sz="2400" b="1" dirty="0">
                <a:solidFill>
                  <a:srgbClr val="C00000"/>
                </a:solidFill>
                <a:latin typeface="TimesLTPro-Roman"/>
                <a:cs typeface="+mj-cs"/>
              </a:rPr>
              <a:t>:</a:t>
            </a:r>
          </a:p>
          <a:p>
            <a:pPr algn="l">
              <a:lnSpc>
                <a:spcPct val="100000"/>
              </a:lnSpc>
            </a:pPr>
            <a:r>
              <a:rPr lang="en-US" sz="2400" dirty="0">
                <a:latin typeface="TimesLTPro-Roman"/>
              </a:rPr>
              <a:t>Each alternative channel should be evaluated against 3 criteria: </a:t>
            </a:r>
          </a:p>
          <a:p>
            <a:pPr lvl="1">
              <a:lnSpc>
                <a:spcPct val="100000"/>
              </a:lnSpc>
            </a:pPr>
            <a:r>
              <a:rPr lang="en-US" sz="2000" dirty="0">
                <a:solidFill>
                  <a:srgbClr val="0A1F61"/>
                </a:solidFill>
                <a:latin typeface="TimesLTPro-Roman"/>
              </a:rPr>
              <a:t>Economic</a:t>
            </a:r>
            <a:r>
              <a:rPr lang="en-US" sz="2000" dirty="0">
                <a:latin typeface="TimesLTPro-Roman"/>
              </a:rPr>
              <a:t>: sales, costs, and profitability</a:t>
            </a:r>
          </a:p>
          <a:p>
            <a:pPr lvl="1">
              <a:lnSpc>
                <a:spcPct val="100000"/>
              </a:lnSpc>
            </a:pPr>
            <a:r>
              <a:rPr lang="en-US" sz="2000" dirty="0">
                <a:solidFill>
                  <a:srgbClr val="0A1F61"/>
                </a:solidFill>
                <a:latin typeface="TimesLTPro-Roman"/>
              </a:rPr>
              <a:t>Control:</a:t>
            </a:r>
            <a:r>
              <a:rPr lang="en-US" sz="2000" dirty="0">
                <a:latin typeface="TimesLTPro-Roman"/>
              </a:rPr>
              <a:t> To what extend company should give intermediaries control over the marketing of the product</a:t>
            </a:r>
          </a:p>
          <a:p>
            <a:pPr lvl="1">
              <a:lnSpc>
                <a:spcPct val="100000"/>
              </a:lnSpc>
            </a:pPr>
            <a:r>
              <a:rPr lang="en-US" sz="2000" dirty="0">
                <a:solidFill>
                  <a:srgbClr val="0A1F61"/>
                </a:solidFill>
                <a:latin typeface="TimesLTPro-Roman"/>
              </a:rPr>
              <a:t>Adaptability</a:t>
            </a:r>
            <a:r>
              <a:rPr lang="en-US" sz="2000" dirty="0">
                <a:latin typeface="TimesLTPro-Roman"/>
              </a:rPr>
              <a:t>: long-term commitments vs. channel flexibility so that it can adapt to environmental </a:t>
            </a:r>
            <a:r>
              <a:rPr lang="en-US" sz="2000" dirty="0" smtClean="0">
                <a:latin typeface="TimesLTPro-Roman"/>
              </a:rPr>
              <a:t>changes</a:t>
            </a:r>
          </a:p>
          <a:p>
            <a:pPr marL="457200" lvl="1" indent="0" algn="r">
              <a:lnSpc>
                <a:spcPct val="100000"/>
              </a:lnSpc>
              <a:buNone/>
            </a:pPr>
            <a:r>
              <a:rPr lang="ar-SA" dirty="0" smtClean="0">
                <a:solidFill>
                  <a:srgbClr val="C00000"/>
                </a:solidFill>
                <a:latin typeface="TimesLTPro-Roman"/>
              </a:rPr>
              <a:t>4. تقييم </a:t>
            </a:r>
            <a:r>
              <a:rPr lang="ar-SA" dirty="0">
                <a:solidFill>
                  <a:srgbClr val="C00000"/>
                </a:solidFill>
                <a:latin typeface="TimesLTPro-Roman"/>
              </a:rPr>
              <a:t>البدائل الرئيسية</a:t>
            </a:r>
            <a:r>
              <a:rPr lang="ar-SA" dirty="0" smtClean="0">
                <a:solidFill>
                  <a:srgbClr val="C00000"/>
                </a:solidFill>
                <a:latin typeface="TimesLTPro-Roman"/>
              </a:rPr>
              <a:t>:</a:t>
            </a:r>
            <a:endParaRPr lang="en-US" dirty="0" smtClean="0">
              <a:solidFill>
                <a:srgbClr val="C00000"/>
              </a:solidFill>
              <a:latin typeface="TimesLTPro-Roman"/>
            </a:endParaRPr>
          </a:p>
          <a:p>
            <a:pPr marL="457200" lvl="1" indent="0" algn="r">
              <a:lnSpc>
                <a:spcPct val="100000"/>
              </a:lnSpc>
              <a:buNone/>
            </a:pPr>
            <a:r>
              <a:rPr lang="ar-SA" dirty="0" smtClean="0">
                <a:latin typeface="TimesLTPro-Roman"/>
              </a:rPr>
              <a:t>ينبغي </a:t>
            </a:r>
            <a:r>
              <a:rPr lang="ar-SA" dirty="0">
                <a:latin typeface="TimesLTPro-Roman"/>
              </a:rPr>
              <a:t>تقييم كل قناة بديلة وفقًا لثلاثة معايير</a:t>
            </a:r>
            <a:r>
              <a:rPr lang="ar-SA" dirty="0" smtClean="0">
                <a:latin typeface="TimesLTPro-Roman"/>
              </a:rPr>
              <a:t>:</a:t>
            </a:r>
            <a:endParaRPr lang="en-US" dirty="0" smtClean="0">
              <a:latin typeface="TimesLTPro-Roman"/>
            </a:endParaRPr>
          </a:p>
          <a:p>
            <a:pPr marL="457200" lvl="1" indent="0" algn="r">
              <a:lnSpc>
                <a:spcPct val="100000"/>
              </a:lnSpc>
              <a:buNone/>
            </a:pPr>
            <a:r>
              <a:rPr lang="ar-SA" dirty="0" smtClean="0">
                <a:latin typeface="TimesLTPro-Roman"/>
              </a:rPr>
              <a:t>- اقتصاديا</a:t>
            </a:r>
            <a:r>
              <a:rPr lang="ar-SA" dirty="0">
                <a:latin typeface="TimesLTPro-Roman"/>
              </a:rPr>
              <a:t>: المبيعات والتكاليف </a:t>
            </a:r>
            <a:r>
              <a:rPr lang="ar-SA" dirty="0" smtClean="0">
                <a:latin typeface="TimesLTPro-Roman"/>
              </a:rPr>
              <a:t>والربحية</a:t>
            </a:r>
            <a:endParaRPr lang="en-US" dirty="0" smtClean="0">
              <a:latin typeface="TimesLTPro-Roman"/>
            </a:endParaRPr>
          </a:p>
          <a:p>
            <a:pPr marL="457200" lvl="1" indent="0" algn="r">
              <a:lnSpc>
                <a:spcPct val="100000"/>
              </a:lnSpc>
              <a:buNone/>
            </a:pPr>
            <a:r>
              <a:rPr lang="ar-SA" dirty="0" smtClean="0">
                <a:latin typeface="TimesLTPro-Roman"/>
              </a:rPr>
              <a:t>- السيطرة</a:t>
            </a:r>
            <a:r>
              <a:rPr lang="ar-SA" dirty="0">
                <a:latin typeface="TimesLTPro-Roman"/>
              </a:rPr>
              <a:t>: إلى أي مدى ينبغي للشركة أن تمنح الوسطاء السيطرة على تسويق </a:t>
            </a:r>
            <a:r>
              <a:rPr lang="ar-SA" dirty="0" smtClean="0">
                <a:latin typeface="TimesLTPro-Roman"/>
              </a:rPr>
              <a:t>المنتج</a:t>
            </a:r>
            <a:endParaRPr lang="en-US" dirty="0" smtClean="0">
              <a:latin typeface="TimesLTPro-Roman"/>
            </a:endParaRPr>
          </a:p>
          <a:p>
            <a:pPr marL="457200" lvl="1" indent="0" algn="r">
              <a:lnSpc>
                <a:spcPct val="100000"/>
              </a:lnSpc>
              <a:buNone/>
            </a:pPr>
            <a:r>
              <a:rPr lang="ar-SA" dirty="0" smtClean="0">
                <a:latin typeface="TimesLTPro-Roman"/>
              </a:rPr>
              <a:t>- القدرة </a:t>
            </a:r>
            <a:r>
              <a:rPr lang="ar-SA" dirty="0">
                <a:latin typeface="TimesLTPro-Roman"/>
              </a:rPr>
              <a:t>على التكيف: الالتزامات طويلة الأجل مقابل مرونة القناة حتى تتمكن من التكيف مع التغيرات البيئية</a:t>
            </a:r>
            <a:endParaRPr lang="en-US" dirty="0">
              <a:latin typeface="TimesLTPro-Roman"/>
            </a:endParaRPr>
          </a:p>
        </p:txBody>
      </p:sp>
      <p:sp>
        <p:nvSpPr>
          <p:cNvPr id="4" name="Title 1">
            <a:extLst>
              <a:ext uri="{FF2B5EF4-FFF2-40B4-BE49-F238E27FC236}">
                <a16:creationId xmlns="" xmlns:a16="http://schemas.microsoft.com/office/drawing/2014/main" id="{FA4CE2B2-31F8-4704-A653-A372A86C87B6}"/>
              </a:ext>
            </a:extLst>
          </p:cNvPr>
          <p:cNvSpPr>
            <a:spLocks noGrp="1"/>
          </p:cNvSpPr>
          <p:nvPr>
            <p:ph type="title"/>
          </p:nvPr>
        </p:nvSpPr>
        <p:spPr>
          <a:xfrm>
            <a:off x="3131025" y="18255"/>
            <a:ext cx="9170158" cy="1325563"/>
          </a:xfrm>
        </p:spPr>
        <p:txBody>
          <a:bodyPr/>
          <a:lstStyle/>
          <a:p>
            <a:r>
              <a:rPr lang="en-US" dirty="0"/>
              <a:t>3. Channel Design Decisions</a:t>
            </a:r>
          </a:p>
        </p:txBody>
      </p:sp>
    </p:spTree>
    <p:extLst>
      <p:ext uri="{BB962C8B-B14F-4D97-AF65-F5344CB8AC3E}">
        <p14:creationId xmlns:p14="http://schemas.microsoft.com/office/powerpoint/2010/main" val="373136028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71A6B6F8-0D64-4C13-B6AC-B751ED176559}"/>
              </a:ext>
            </a:extLst>
          </p:cNvPr>
          <p:cNvSpPr>
            <a:spLocks noGrp="1"/>
          </p:cNvSpPr>
          <p:nvPr>
            <p:ph type="title"/>
          </p:nvPr>
        </p:nvSpPr>
        <p:spPr>
          <a:xfrm>
            <a:off x="3222008" y="18255"/>
            <a:ext cx="8515066" cy="1325563"/>
          </a:xfrm>
        </p:spPr>
        <p:txBody>
          <a:bodyPr>
            <a:normAutofit/>
          </a:bodyPr>
          <a:lstStyle/>
          <a:p>
            <a:r>
              <a:rPr lang="en-US" sz="4800" dirty="0"/>
              <a:t>4. </a:t>
            </a:r>
            <a:r>
              <a:rPr lang="en-US" sz="3600" dirty="0" smtClean="0"/>
              <a:t>RETAILING </a:t>
            </a:r>
            <a:r>
              <a:rPr lang="ar-SA" sz="3600" dirty="0"/>
              <a:t>البيع بالتجزئة</a:t>
            </a:r>
            <a:endParaRPr lang="en-US" sz="3600" dirty="0"/>
          </a:p>
        </p:txBody>
      </p:sp>
      <p:sp>
        <p:nvSpPr>
          <p:cNvPr id="3" name="Content Placeholder 2">
            <a:extLst>
              <a:ext uri="{FF2B5EF4-FFF2-40B4-BE49-F238E27FC236}">
                <a16:creationId xmlns="" xmlns:a16="http://schemas.microsoft.com/office/drawing/2014/main" id="{E276496E-E0CA-4666-A7CB-1239E246772D}"/>
              </a:ext>
            </a:extLst>
          </p:cNvPr>
          <p:cNvSpPr>
            <a:spLocks noGrp="1"/>
          </p:cNvSpPr>
          <p:nvPr>
            <p:ph idx="1"/>
          </p:nvPr>
        </p:nvSpPr>
        <p:spPr>
          <a:xfrm>
            <a:off x="296214" y="1004552"/>
            <a:ext cx="11895785" cy="5853448"/>
          </a:xfrm>
        </p:spPr>
        <p:txBody>
          <a:bodyPr>
            <a:normAutofit lnSpcReduction="10000"/>
          </a:bodyPr>
          <a:lstStyle/>
          <a:p>
            <a:pPr algn="l">
              <a:lnSpc>
                <a:spcPct val="100000"/>
              </a:lnSpc>
            </a:pPr>
            <a:r>
              <a:rPr lang="en-US" sz="1800" b="1" i="0" u="none" strike="noStrike" baseline="0" dirty="0">
                <a:solidFill>
                  <a:srgbClr val="0A1F61"/>
                </a:solidFill>
                <a:latin typeface="ArialNarrowMTPro-Bold"/>
              </a:rPr>
              <a:t>Retailing: </a:t>
            </a:r>
            <a:r>
              <a:rPr lang="en-US" sz="1800" b="0" i="0" u="none" strike="noStrike" baseline="0" dirty="0">
                <a:solidFill>
                  <a:srgbClr val="000000"/>
                </a:solidFill>
                <a:latin typeface="TimesLTPro-Roman"/>
              </a:rPr>
              <a:t>All the activities involved in selling products or services directly to final consumers for their personal, nonbusiness use.</a:t>
            </a:r>
          </a:p>
          <a:p>
            <a:pPr>
              <a:lnSpc>
                <a:spcPct val="100000"/>
              </a:lnSpc>
            </a:pPr>
            <a:r>
              <a:rPr lang="en-US" sz="1800" b="1" dirty="0">
                <a:solidFill>
                  <a:srgbClr val="0A1F61"/>
                </a:solidFill>
                <a:latin typeface="ArialNarrowMTPro-Bold"/>
              </a:rPr>
              <a:t>Retailer: </a:t>
            </a:r>
            <a:r>
              <a:rPr lang="en-US" sz="1800" b="0" i="0" u="none" strike="noStrike" baseline="0" dirty="0">
                <a:solidFill>
                  <a:srgbClr val="000000"/>
                </a:solidFill>
                <a:latin typeface="TimesLTPro-Roman"/>
              </a:rPr>
              <a:t>A business whose sales come </a:t>
            </a:r>
            <a:r>
              <a:rPr lang="en-US" sz="1800" b="0" i="1" u="none" strike="noStrike" baseline="0" dirty="0">
                <a:solidFill>
                  <a:srgbClr val="000000"/>
                </a:solidFill>
                <a:latin typeface="TimesLTPro-Italic"/>
              </a:rPr>
              <a:t>primarily </a:t>
            </a:r>
            <a:r>
              <a:rPr lang="en-US" sz="1800" b="0" i="0" u="none" strike="noStrike" baseline="0" dirty="0">
                <a:solidFill>
                  <a:srgbClr val="000000"/>
                </a:solidFill>
                <a:latin typeface="TimesLTPro-Roman"/>
              </a:rPr>
              <a:t>from retailing.</a:t>
            </a:r>
          </a:p>
          <a:p>
            <a:pPr>
              <a:lnSpc>
                <a:spcPct val="100000"/>
              </a:lnSpc>
            </a:pPr>
            <a:r>
              <a:rPr lang="en-US" sz="1800" b="0" i="0" u="none" strike="noStrike" baseline="0" dirty="0">
                <a:latin typeface="TimesLTPro-Roman"/>
              </a:rPr>
              <a:t>Retailers connect brands with consumers in </a:t>
            </a:r>
            <a:r>
              <a:rPr lang="en-US" sz="1800" b="0" i="0" u="none" strike="noStrike" baseline="0" dirty="0">
                <a:solidFill>
                  <a:srgbClr val="C00000"/>
                </a:solidFill>
                <a:latin typeface="TimesLTPro-Roman"/>
              </a:rPr>
              <a:t>the final phases </a:t>
            </a:r>
            <a:r>
              <a:rPr lang="en-US" sz="1800" b="0" i="0" u="none" strike="noStrike" baseline="0" dirty="0">
                <a:latin typeface="TimesLTPro-Roman"/>
              </a:rPr>
              <a:t>of the buying process and at the point of </a:t>
            </a:r>
            <a:r>
              <a:rPr lang="en-US" sz="1800" b="0" i="0" u="none" strike="noStrike" baseline="0" dirty="0" smtClean="0">
                <a:latin typeface="TimesLTPro-Roman"/>
              </a:rPr>
              <a:t>purchase</a:t>
            </a:r>
            <a:endParaRPr lang="en-US" sz="1800" b="0" i="0" u="none" strike="noStrike" baseline="0" dirty="0">
              <a:solidFill>
                <a:srgbClr val="000000"/>
              </a:solidFill>
              <a:latin typeface="TimesLTPro-Roman"/>
            </a:endParaRPr>
          </a:p>
          <a:p>
            <a:pPr algn="l"/>
            <a:r>
              <a:rPr lang="en-US" sz="1800" b="1" dirty="0">
                <a:solidFill>
                  <a:srgbClr val="0A1F61"/>
                </a:solidFill>
                <a:latin typeface="ArialNarrowMTPro-Bold"/>
              </a:rPr>
              <a:t>Shopper marketing: </a:t>
            </a:r>
            <a:r>
              <a:rPr lang="en-US" sz="1800" b="0" i="0" u="none" strike="noStrike" baseline="0" dirty="0">
                <a:solidFill>
                  <a:srgbClr val="000000"/>
                </a:solidFill>
                <a:latin typeface="TimesLTPro-Roman"/>
              </a:rPr>
              <a:t>Focusing the entire marketing process on turning shoppers into buyers as they approach the point of sale, whether during in-store, online, or mobile shopping. </a:t>
            </a:r>
          </a:p>
          <a:p>
            <a:pPr algn="l"/>
            <a:r>
              <a:rPr lang="en-US" sz="1800" b="0" i="0" u="none" strike="noStrike" baseline="0" dirty="0">
                <a:solidFill>
                  <a:srgbClr val="000000"/>
                </a:solidFill>
                <a:latin typeface="TimesLTPro-Roman"/>
              </a:rPr>
              <a:t>Shopper marketing builds around what P&amp;G calls the “First Moment of Truth”—the critical three to seven seconds that a shopper considers a product on a store shelf. </a:t>
            </a:r>
          </a:p>
          <a:p>
            <a:pPr algn="l"/>
            <a:r>
              <a:rPr lang="en-US" sz="1800" b="0" i="0" u="none" strike="noStrike" baseline="0" dirty="0">
                <a:latin typeface="TimesLTPro-Roman"/>
              </a:rPr>
              <a:t>Google defines a “zero moment of truth,” when consumers begin the buying process by searching for and learning about products online</a:t>
            </a:r>
            <a:r>
              <a:rPr lang="en-US" sz="1800" b="0" i="0" u="none" strike="noStrike" baseline="0" dirty="0" smtClean="0">
                <a:latin typeface="TimesLTPro-Roman"/>
              </a:rPr>
              <a:t>.</a:t>
            </a:r>
          </a:p>
          <a:p>
            <a:pPr marL="0" indent="0" algn="r">
              <a:buNone/>
            </a:pPr>
            <a:r>
              <a:rPr lang="ar-SA" sz="1800" dirty="0" smtClean="0">
                <a:solidFill>
                  <a:srgbClr val="000000"/>
                </a:solidFill>
                <a:latin typeface="TimesLTPro-Roman"/>
              </a:rPr>
              <a:t>- البيع </a:t>
            </a:r>
            <a:r>
              <a:rPr lang="ar-SA" sz="1800" dirty="0">
                <a:solidFill>
                  <a:srgbClr val="000000"/>
                </a:solidFill>
                <a:latin typeface="TimesLTPro-Roman"/>
              </a:rPr>
              <a:t>بالتجزئة: جميع الأنشطة التي تنطوي على بيع المنتجات أو الخدمات مباشرة إلى المستهلكين النهائيين لاستخدامهم الشخصي غير </a:t>
            </a:r>
            <a:r>
              <a:rPr lang="ar-SA" sz="1800" dirty="0" smtClean="0">
                <a:solidFill>
                  <a:srgbClr val="000000"/>
                </a:solidFill>
                <a:latin typeface="TimesLTPro-Roman"/>
              </a:rPr>
              <a:t>التجاري</a:t>
            </a:r>
            <a:endParaRPr lang="ar-SA" sz="1800" dirty="0">
              <a:solidFill>
                <a:srgbClr val="000000"/>
              </a:solidFill>
              <a:latin typeface="TimesLTPro-Roman"/>
            </a:endParaRPr>
          </a:p>
          <a:p>
            <a:pPr marL="0" indent="0" algn="r">
              <a:buNone/>
            </a:pPr>
            <a:r>
              <a:rPr lang="ar-SA" sz="1800" dirty="0" smtClean="0">
                <a:solidFill>
                  <a:srgbClr val="000000"/>
                </a:solidFill>
                <a:latin typeface="TimesLTPro-Roman"/>
              </a:rPr>
              <a:t>- بائع </a:t>
            </a:r>
            <a:r>
              <a:rPr lang="ar-SA" sz="1800" dirty="0">
                <a:solidFill>
                  <a:srgbClr val="000000"/>
                </a:solidFill>
                <a:latin typeface="TimesLTPro-Roman"/>
              </a:rPr>
              <a:t>التجزئة: شركة تأتي مبيعاتها في المقام الأول من البيع بالتجزئة</a:t>
            </a:r>
            <a:r>
              <a:rPr lang="ar-SA" sz="1800" dirty="0" smtClean="0">
                <a:solidFill>
                  <a:srgbClr val="000000"/>
                </a:solidFill>
                <a:latin typeface="TimesLTPro-Roman"/>
              </a:rPr>
              <a:t>.</a:t>
            </a:r>
          </a:p>
          <a:p>
            <a:pPr marL="0" indent="0" algn="r">
              <a:buNone/>
            </a:pPr>
            <a:r>
              <a:rPr lang="ar-SA" sz="1800" dirty="0" smtClean="0">
                <a:solidFill>
                  <a:srgbClr val="000000"/>
                </a:solidFill>
                <a:latin typeface="TimesLTPro-Roman"/>
              </a:rPr>
              <a:t>- يربط </a:t>
            </a:r>
            <a:r>
              <a:rPr lang="ar-SA" sz="1800" dirty="0">
                <a:solidFill>
                  <a:srgbClr val="000000"/>
                </a:solidFill>
                <a:latin typeface="TimesLTPro-Roman"/>
              </a:rPr>
              <a:t>بائعو التجزئة العلامات التجارية بالمستهلكين في المراحل النهائية من عملية الشراء وعند نقطة الشراء</a:t>
            </a:r>
            <a:endParaRPr lang="en-US" sz="1800" dirty="0">
              <a:solidFill>
                <a:srgbClr val="000000"/>
              </a:solidFill>
              <a:latin typeface="TimesLTPro-Roman"/>
            </a:endParaRPr>
          </a:p>
          <a:p>
            <a:pPr marL="0" indent="0" algn="r">
              <a:buNone/>
            </a:pPr>
            <a:r>
              <a:rPr lang="ar-SA" sz="1800" dirty="0" smtClean="0">
                <a:solidFill>
                  <a:srgbClr val="000000"/>
                </a:solidFill>
                <a:latin typeface="TimesLTPro-Roman"/>
              </a:rPr>
              <a:t>- التسويق </a:t>
            </a:r>
            <a:r>
              <a:rPr lang="ar-SA" sz="1800" dirty="0">
                <a:solidFill>
                  <a:srgbClr val="000000"/>
                </a:solidFill>
                <a:latin typeface="TimesLTPro-Roman"/>
              </a:rPr>
              <a:t>للمتسوقين: التركيز على عملية التسويق بأكملها لتحويل المتسوقين إلى مشترين عندما يقتربون من نقطة البيع، سواء أثناء التسوق داخل المتجر أو عبر </a:t>
            </a:r>
            <a:r>
              <a:rPr lang="ar-SA" sz="1800" dirty="0" smtClean="0">
                <a:solidFill>
                  <a:srgbClr val="000000"/>
                </a:solidFill>
                <a:latin typeface="TimesLTPro-Roman"/>
              </a:rPr>
              <a:t>- الإنترنت </a:t>
            </a:r>
            <a:r>
              <a:rPr lang="ar-SA" sz="1800" dirty="0">
                <a:solidFill>
                  <a:srgbClr val="000000"/>
                </a:solidFill>
                <a:latin typeface="TimesLTPro-Roman"/>
              </a:rPr>
              <a:t>أو عبر الهاتف المحمول</a:t>
            </a:r>
            <a:r>
              <a:rPr lang="ar-SA" sz="1800" dirty="0" smtClean="0">
                <a:solidFill>
                  <a:srgbClr val="000000"/>
                </a:solidFill>
                <a:latin typeface="TimesLTPro-Roman"/>
              </a:rPr>
              <a:t>.</a:t>
            </a:r>
            <a:endParaRPr lang="ar-SA" sz="1800" dirty="0">
              <a:solidFill>
                <a:srgbClr val="000000"/>
              </a:solidFill>
              <a:latin typeface="TimesLTPro-Roman"/>
            </a:endParaRPr>
          </a:p>
          <a:p>
            <a:pPr marL="0" indent="0" algn="r">
              <a:buNone/>
            </a:pPr>
            <a:r>
              <a:rPr lang="ar-SA" sz="1800" dirty="0">
                <a:solidFill>
                  <a:srgbClr val="000000"/>
                </a:solidFill>
                <a:latin typeface="TimesLTPro-Roman"/>
              </a:rPr>
              <a:t>يعتمد التسويق للمتسوقين على ما تسميه شركة </a:t>
            </a:r>
            <a:r>
              <a:rPr lang="en-US" sz="1800" dirty="0">
                <a:solidFill>
                  <a:srgbClr val="000000"/>
                </a:solidFill>
                <a:latin typeface="TimesLTPro-Roman"/>
              </a:rPr>
              <a:t>P&amp;G </a:t>
            </a:r>
            <a:r>
              <a:rPr lang="en-US" sz="1800" dirty="0" smtClean="0">
                <a:solidFill>
                  <a:srgbClr val="000000"/>
                </a:solidFill>
                <a:latin typeface="TimesLTPro-Roman"/>
              </a:rPr>
              <a:t>«</a:t>
            </a:r>
            <a:r>
              <a:rPr lang="ar-SA" sz="1800" dirty="0" smtClean="0">
                <a:solidFill>
                  <a:srgbClr val="000000"/>
                </a:solidFill>
                <a:latin typeface="TimesLTPro-Roman"/>
              </a:rPr>
              <a:t>- اللحظة </a:t>
            </a:r>
            <a:r>
              <a:rPr lang="ar-SA" sz="1800" dirty="0">
                <a:solidFill>
                  <a:srgbClr val="000000"/>
                </a:solidFill>
                <a:latin typeface="TimesLTPro-Roman"/>
              </a:rPr>
              <a:t>الأولى للحقيقة" - وهي الثواني الثلاث إلى السبع الحاسمة التي يفكر فيها المتسوق في منتج على رف المتجر</a:t>
            </a:r>
            <a:r>
              <a:rPr lang="ar-SA" sz="1800" dirty="0" smtClean="0">
                <a:solidFill>
                  <a:srgbClr val="000000"/>
                </a:solidFill>
                <a:latin typeface="TimesLTPro-Roman"/>
              </a:rPr>
              <a:t>.</a:t>
            </a:r>
            <a:endParaRPr lang="ar-SA" sz="1800" dirty="0">
              <a:solidFill>
                <a:srgbClr val="000000"/>
              </a:solidFill>
              <a:latin typeface="TimesLTPro-Roman"/>
            </a:endParaRPr>
          </a:p>
          <a:p>
            <a:pPr marL="0" indent="0" algn="r">
              <a:buNone/>
            </a:pPr>
            <a:r>
              <a:rPr lang="ar-SA" sz="1800" dirty="0" smtClean="0">
                <a:solidFill>
                  <a:srgbClr val="000000"/>
                </a:solidFill>
                <a:latin typeface="TimesLTPro-Roman"/>
              </a:rPr>
              <a:t>- تحدد </a:t>
            </a:r>
            <a:r>
              <a:rPr lang="ar-SA" sz="1800" dirty="0">
                <a:solidFill>
                  <a:srgbClr val="000000"/>
                </a:solidFill>
                <a:latin typeface="TimesLTPro-Roman"/>
              </a:rPr>
              <a:t>جوجل "لحظة الصفر من الحقيقة"، عندما يبدأ المستهلكون عملية الشراء من خلال البحث عن المنتجات والتعرف عليها عبر الإنترنت.</a:t>
            </a:r>
          </a:p>
        </p:txBody>
      </p:sp>
    </p:spTree>
    <p:extLst>
      <p:ext uri="{BB962C8B-B14F-4D97-AF65-F5344CB8AC3E}">
        <p14:creationId xmlns:p14="http://schemas.microsoft.com/office/powerpoint/2010/main" val="413738027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Slide Number Placeholder 20">
            <a:extLst>
              <a:ext uri="{FF2B5EF4-FFF2-40B4-BE49-F238E27FC236}">
                <a16:creationId xmlns="" xmlns:a16="http://schemas.microsoft.com/office/drawing/2014/main" id="{748F9798-250C-4A65-9A56-383C4BD14F0B}"/>
              </a:ext>
            </a:extLst>
          </p:cNvPr>
          <p:cNvSpPr>
            <a:spLocks noGrp="1"/>
          </p:cNvSpPr>
          <p:nvPr>
            <p:ph type="sldNum" sz="quarter" idx="12"/>
          </p:nvPr>
        </p:nvSpPr>
        <p:spPr bwMode="auto">
          <a:xfrm rot="16200000">
            <a:off x="9479757" y="5634832"/>
            <a:ext cx="1316038" cy="36512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gn="r" rtl="1">
              <a:spcBef>
                <a:spcPct val="20000"/>
              </a:spcBef>
              <a:spcAft>
                <a:spcPts val="600"/>
              </a:spcAft>
              <a:buFont typeface="Arial" panose="020B0604020202020204" pitchFamily="34" charset="0"/>
              <a:defRPr sz="2800" b="1">
                <a:solidFill>
                  <a:schemeClr val="tx1"/>
                </a:solidFill>
                <a:latin typeface="Times New Roman" panose="02020603050405020304" pitchFamily="18" charset="0"/>
                <a:ea typeface="標楷體"/>
                <a:cs typeface="標楷體"/>
              </a:defRPr>
            </a:lvl1pPr>
            <a:lvl2pPr marL="742950" indent="-285750" algn="r" rtl="1">
              <a:spcBef>
                <a:spcPct val="20000"/>
              </a:spcBef>
              <a:buClr>
                <a:schemeClr val="tx2"/>
              </a:buClr>
              <a:buFont typeface="Arial" panose="020B0604020202020204" pitchFamily="34" charset="0"/>
              <a:buChar char="•"/>
              <a:defRPr sz="2400">
                <a:solidFill>
                  <a:schemeClr val="tx1"/>
                </a:solidFill>
                <a:latin typeface="Times New Roman" panose="02020603050405020304" pitchFamily="18" charset="0"/>
                <a:ea typeface="標楷體"/>
                <a:cs typeface="標楷體"/>
              </a:defRPr>
            </a:lvl2pPr>
            <a:lvl3pPr marL="1143000" indent="-228600" algn="r" rtl="1">
              <a:spcBef>
                <a:spcPct val="20000"/>
              </a:spcBef>
              <a:buClr>
                <a:schemeClr val="tx2"/>
              </a:buClr>
              <a:buFont typeface="Arial" panose="020B0604020202020204" pitchFamily="34" charset="0"/>
              <a:buChar char="•"/>
              <a:defRPr>
                <a:solidFill>
                  <a:schemeClr val="tx1"/>
                </a:solidFill>
                <a:latin typeface="Times New Roman" panose="02020603050405020304" pitchFamily="18" charset="0"/>
                <a:ea typeface="標楷體"/>
                <a:cs typeface="標楷體"/>
              </a:defRPr>
            </a:lvl3pPr>
            <a:lvl4pPr marL="1600200" indent="-228600" algn="r" rtl="1">
              <a:spcBef>
                <a:spcPct val="20000"/>
              </a:spcBef>
              <a:buClr>
                <a:schemeClr val="tx2"/>
              </a:buClr>
              <a:buFont typeface="Arial" panose="020B0604020202020204" pitchFamily="34" charset="0"/>
              <a:buChar char="•"/>
              <a:defRPr>
                <a:solidFill>
                  <a:schemeClr val="tx1"/>
                </a:solidFill>
                <a:latin typeface="Times New Roman" panose="02020603050405020304" pitchFamily="18" charset="0"/>
                <a:ea typeface="標楷體"/>
                <a:cs typeface="標楷體"/>
              </a:defRPr>
            </a:lvl4pPr>
            <a:lvl5pPr marL="2057400" indent="-228600" algn="r" rtl="1">
              <a:spcBef>
                <a:spcPct val="20000"/>
              </a:spcBef>
              <a:buClr>
                <a:schemeClr val="tx2"/>
              </a:buClr>
              <a:buFont typeface="Arial" panose="020B0604020202020204" pitchFamily="34" charset="0"/>
              <a:buChar char="•"/>
              <a:defRPr>
                <a:solidFill>
                  <a:schemeClr val="tx1"/>
                </a:solidFill>
                <a:latin typeface="Times New Roman" panose="02020603050405020304" pitchFamily="18" charset="0"/>
                <a:ea typeface="標楷體"/>
                <a:cs typeface="標楷體"/>
              </a:defRPr>
            </a:lvl5pPr>
            <a:lvl6pPr marL="2514600" indent="-228600" algn="r" rtl="1" eaLnBrk="0" fontAlgn="base" hangingPunct="0">
              <a:spcBef>
                <a:spcPct val="20000"/>
              </a:spcBef>
              <a:spcAft>
                <a:spcPct val="0"/>
              </a:spcAft>
              <a:buClr>
                <a:schemeClr val="tx2"/>
              </a:buClr>
              <a:buFont typeface="Arial" panose="020B0604020202020204" pitchFamily="34" charset="0"/>
              <a:buChar char="•"/>
              <a:defRPr>
                <a:solidFill>
                  <a:schemeClr val="tx1"/>
                </a:solidFill>
                <a:latin typeface="Times New Roman" panose="02020603050405020304" pitchFamily="18" charset="0"/>
                <a:ea typeface="標楷體"/>
                <a:cs typeface="標楷體"/>
              </a:defRPr>
            </a:lvl6pPr>
            <a:lvl7pPr marL="2971800" indent="-228600" algn="r" rtl="1" eaLnBrk="0" fontAlgn="base" hangingPunct="0">
              <a:spcBef>
                <a:spcPct val="20000"/>
              </a:spcBef>
              <a:spcAft>
                <a:spcPct val="0"/>
              </a:spcAft>
              <a:buClr>
                <a:schemeClr val="tx2"/>
              </a:buClr>
              <a:buFont typeface="Arial" panose="020B0604020202020204" pitchFamily="34" charset="0"/>
              <a:buChar char="•"/>
              <a:defRPr>
                <a:solidFill>
                  <a:schemeClr val="tx1"/>
                </a:solidFill>
                <a:latin typeface="Times New Roman" panose="02020603050405020304" pitchFamily="18" charset="0"/>
                <a:ea typeface="標楷體"/>
                <a:cs typeface="標楷體"/>
              </a:defRPr>
            </a:lvl7pPr>
            <a:lvl8pPr marL="3429000" indent="-228600" algn="r" rtl="1" eaLnBrk="0" fontAlgn="base" hangingPunct="0">
              <a:spcBef>
                <a:spcPct val="20000"/>
              </a:spcBef>
              <a:spcAft>
                <a:spcPct val="0"/>
              </a:spcAft>
              <a:buClr>
                <a:schemeClr val="tx2"/>
              </a:buClr>
              <a:buFont typeface="Arial" panose="020B0604020202020204" pitchFamily="34" charset="0"/>
              <a:buChar char="•"/>
              <a:defRPr>
                <a:solidFill>
                  <a:schemeClr val="tx1"/>
                </a:solidFill>
                <a:latin typeface="Times New Roman" panose="02020603050405020304" pitchFamily="18" charset="0"/>
                <a:ea typeface="標楷體"/>
                <a:cs typeface="標楷體"/>
              </a:defRPr>
            </a:lvl8pPr>
            <a:lvl9pPr marL="3886200" indent="-228600" algn="r" rtl="1" eaLnBrk="0" fontAlgn="base" hangingPunct="0">
              <a:spcBef>
                <a:spcPct val="20000"/>
              </a:spcBef>
              <a:spcAft>
                <a:spcPct val="0"/>
              </a:spcAft>
              <a:buClr>
                <a:schemeClr val="tx2"/>
              </a:buClr>
              <a:buFont typeface="Arial" panose="020B0604020202020204" pitchFamily="34" charset="0"/>
              <a:buChar char="•"/>
              <a:defRPr>
                <a:solidFill>
                  <a:schemeClr val="tx1"/>
                </a:solidFill>
                <a:latin typeface="Times New Roman" panose="02020603050405020304" pitchFamily="18" charset="0"/>
                <a:ea typeface="標楷體"/>
                <a:cs typeface="標楷體"/>
              </a:defRPr>
            </a:lvl9pPr>
          </a:lstStyle>
          <a:p>
            <a:pPr algn="l" rtl="0">
              <a:spcBef>
                <a:spcPct val="0"/>
              </a:spcBef>
              <a:spcAft>
                <a:spcPct val="0"/>
              </a:spcAft>
              <a:buFontTx/>
              <a:buNone/>
            </a:pPr>
            <a:fld id="{89ABE36C-499C-49A8-9AE3-D39F90388ACE}" type="slidenum">
              <a:rPr lang="en-US" altLang="ar-SA" sz="1200">
                <a:solidFill>
                  <a:srgbClr val="898989"/>
                </a:solidFill>
                <a:cs typeface="Arial" panose="020B0604020202020204" pitchFamily="34" charset="0"/>
              </a:rPr>
              <a:pPr algn="l" rtl="0">
                <a:spcBef>
                  <a:spcPct val="0"/>
                </a:spcBef>
                <a:spcAft>
                  <a:spcPct val="0"/>
                </a:spcAft>
                <a:buFontTx/>
                <a:buNone/>
              </a:pPr>
              <a:t>22</a:t>
            </a:fld>
            <a:endParaRPr lang="en-US" altLang="ar-SA" sz="1200">
              <a:solidFill>
                <a:srgbClr val="898989"/>
              </a:solidFill>
              <a:cs typeface="Arial" panose="020B0604020202020204" pitchFamily="34" charset="0"/>
            </a:endParaRPr>
          </a:p>
        </p:txBody>
      </p:sp>
      <p:grpSp>
        <p:nvGrpSpPr>
          <p:cNvPr id="2" name="Group 3">
            <a:extLst>
              <a:ext uri="{FF2B5EF4-FFF2-40B4-BE49-F238E27FC236}">
                <a16:creationId xmlns="" xmlns:a16="http://schemas.microsoft.com/office/drawing/2014/main" id="{B9087126-3BE6-4712-AE06-5183F261168D}"/>
              </a:ext>
            </a:extLst>
          </p:cNvPr>
          <p:cNvGrpSpPr>
            <a:grpSpLocks/>
          </p:cNvGrpSpPr>
          <p:nvPr/>
        </p:nvGrpSpPr>
        <p:grpSpPr bwMode="auto">
          <a:xfrm>
            <a:off x="2012188" y="1369165"/>
            <a:ext cx="8058150" cy="5237162"/>
            <a:chOff x="400" y="816"/>
            <a:chExt cx="5076" cy="3299"/>
          </a:xfrm>
          <a:solidFill>
            <a:schemeClr val="accent1">
              <a:lumMod val="60000"/>
              <a:lumOff val="40000"/>
            </a:schemeClr>
          </a:solidFill>
        </p:grpSpPr>
        <p:sp>
          <p:nvSpPr>
            <p:cNvPr id="34835" name="AutoShape 4">
              <a:extLst>
                <a:ext uri="{FF2B5EF4-FFF2-40B4-BE49-F238E27FC236}">
                  <a16:creationId xmlns="" xmlns:a16="http://schemas.microsoft.com/office/drawing/2014/main" id="{6200E839-0BE9-4C2E-BCBA-A90A63E13290}"/>
                </a:ext>
              </a:extLst>
            </p:cNvPr>
            <p:cNvSpPr>
              <a:spLocks noChangeArrowheads="1"/>
            </p:cNvSpPr>
            <p:nvPr/>
          </p:nvSpPr>
          <p:spPr bwMode="auto">
            <a:xfrm>
              <a:off x="400" y="816"/>
              <a:ext cx="5076" cy="3299"/>
            </a:xfrm>
            <a:prstGeom prst="star16">
              <a:avLst>
                <a:gd name="adj" fmla="val 37500"/>
              </a:avLst>
            </a:prstGeom>
            <a:grpFill/>
            <a:ln w="12700">
              <a:solidFill>
                <a:srgbClr val="000000"/>
              </a:solidFill>
              <a:miter lim="800000"/>
              <a:headEnd/>
              <a:tailEnd/>
            </a:ln>
          </p:spPr>
          <p:txBody>
            <a:bodyPr wrap="none" anchor="ct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defRPr/>
              </a:pPr>
              <a:endParaRPr lang="en-CA" altLang="en-US" sz="2400"/>
            </a:p>
          </p:txBody>
        </p:sp>
        <p:sp>
          <p:nvSpPr>
            <p:cNvPr id="34836" name="AutoShape 5">
              <a:extLst>
                <a:ext uri="{FF2B5EF4-FFF2-40B4-BE49-F238E27FC236}">
                  <a16:creationId xmlns="" xmlns:a16="http://schemas.microsoft.com/office/drawing/2014/main" id="{3135C9FB-2D93-4AA0-A7A6-837AAC8EDC49}"/>
                </a:ext>
              </a:extLst>
            </p:cNvPr>
            <p:cNvSpPr>
              <a:spLocks noChangeArrowheads="1"/>
            </p:cNvSpPr>
            <p:nvPr/>
          </p:nvSpPr>
          <p:spPr bwMode="auto">
            <a:xfrm>
              <a:off x="822" y="1180"/>
              <a:ext cx="4186" cy="2572"/>
            </a:xfrm>
            <a:prstGeom prst="star16">
              <a:avLst>
                <a:gd name="adj" fmla="val 37500"/>
              </a:avLst>
            </a:prstGeom>
            <a:grpFill/>
            <a:ln w="12700">
              <a:solidFill>
                <a:srgbClr val="000000"/>
              </a:solidFill>
              <a:miter lim="800000"/>
              <a:headEnd/>
              <a:tailEnd/>
            </a:ln>
          </p:spPr>
          <p:txBody>
            <a:bodyPr wrap="none" lIns="115888" tIns="57150" rIns="115888" bIns="57150" anchor="ctr"/>
            <a:lstStyle>
              <a:lvl1pPr defTabSz="1143000" eaLnBrk="0" hangingPunct="0">
                <a:spcBef>
                  <a:spcPct val="20000"/>
                </a:spcBef>
                <a:buChar char="•"/>
                <a:defRPr sz="3200">
                  <a:solidFill>
                    <a:schemeClr val="tx1"/>
                  </a:solidFill>
                  <a:latin typeface="Times New Roman" pitchFamily="18" charset="0"/>
                </a:defRPr>
              </a:lvl1pPr>
              <a:lvl2pPr marL="742950" indent="-285750" defTabSz="1143000" eaLnBrk="0" hangingPunct="0">
                <a:spcBef>
                  <a:spcPct val="20000"/>
                </a:spcBef>
                <a:buChar char="–"/>
                <a:defRPr sz="2800">
                  <a:solidFill>
                    <a:schemeClr val="tx1"/>
                  </a:solidFill>
                  <a:latin typeface="Times New Roman" pitchFamily="18" charset="0"/>
                </a:defRPr>
              </a:lvl2pPr>
              <a:lvl3pPr marL="1143000" indent="-228600" defTabSz="1143000" eaLnBrk="0" hangingPunct="0">
                <a:spcBef>
                  <a:spcPct val="20000"/>
                </a:spcBef>
                <a:buChar char="•"/>
                <a:defRPr sz="2400">
                  <a:solidFill>
                    <a:schemeClr val="tx1"/>
                  </a:solidFill>
                  <a:latin typeface="Times New Roman" pitchFamily="18" charset="0"/>
                </a:defRPr>
              </a:lvl3pPr>
              <a:lvl4pPr marL="1600200" indent="-228600" defTabSz="1143000" eaLnBrk="0" hangingPunct="0">
                <a:spcBef>
                  <a:spcPct val="20000"/>
                </a:spcBef>
                <a:buChar char="–"/>
                <a:defRPr sz="2000">
                  <a:solidFill>
                    <a:schemeClr val="tx1"/>
                  </a:solidFill>
                  <a:latin typeface="Times New Roman" pitchFamily="18" charset="0"/>
                </a:defRPr>
              </a:lvl4pPr>
              <a:lvl5pPr marL="2057400" indent="-228600" defTabSz="1143000" eaLnBrk="0" hangingPunct="0">
                <a:spcBef>
                  <a:spcPct val="20000"/>
                </a:spcBef>
                <a:buChar char="»"/>
                <a:defRPr sz="2000">
                  <a:solidFill>
                    <a:schemeClr val="tx1"/>
                  </a:solidFill>
                  <a:latin typeface="Times New Roman" pitchFamily="18" charset="0"/>
                </a:defRPr>
              </a:lvl5pPr>
              <a:lvl6pPr marL="2514600" indent="-228600" defTabSz="1143000" eaLnBrk="0" fontAlgn="base" hangingPunct="0">
                <a:spcBef>
                  <a:spcPct val="20000"/>
                </a:spcBef>
                <a:spcAft>
                  <a:spcPct val="0"/>
                </a:spcAft>
                <a:buChar char="»"/>
                <a:defRPr sz="2000">
                  <a:solidFill>
                    <a:schemeClr val="tx1"/>
                  </a:solidFill>
                  <a:latin typeface="Times New Roman" pitchFamily="18" charset="0"/>
                </a:defRPr>
              </a:lvl6pPr>
              <a:lvl7pPr marL="2971800" indent="-228600" defTabSz="1143000" eaLnBrk="0" fontAlgn="base" hangingPunct="0">
                <a:spcBef>
                  <a:spcPct val="20000"/>
                </a:spcBef>
                <a:spcAft>
                  <a:spcPct val="0"/>
                </a:spcAft>
                <a:buChar char="»"/>
                <a:defRPr sz="2000">
                  <a:solidFill>
                    <a:schemeClr val="tx1"/>
                  </a:solidFill>
                  <a:latin typeface="Times New Roman" pitchFamily="18" charset="0"/>
                </a:defRPr>
              </a:lvl7pPr>
              <a:lvl8pPr marL="3429000" indent="-228600" defTabSz="1143000" eaLnBrk="0" fontAlgn="base" hangingPunct="0">
                <a:spcBef>
                  <a:spcPct val="20000"/>
                </a:spcBef>
                <a:spcAft>
                  <a:spcPct val="0"/>
                </a:spcAft>
                <a:buChar char="»"/>
                <a:defRPr sz="2000">
                  <a:solidFill>
                    <a:schemeClr val="tx1"/>
                  </a:solidFill>
                  <a:latin typeface="Times New Roman" pitchFamily="18" charset="0"/>
                </a:defRPr>
              </a:lvl8pPr>
              <a:lvl9pPr marL="3886200" indent="-228600" defTabSz="1143000" eaLnBrk="0" fontAlgn="base" hangingPunct="0">
                <a:spcBef>
                  <a:spcPct val="20000"/>
                </a:spcBef>
                <a:spcAft>
                  <a:spcPct val="0"/>
                </a:spcAft>
                <a:buChar char="»"/>
                <a:defRPr sz="2000">
                  <a:solidFill>
                    <a:schemeClr val="tx1"/>
                  </a:solidFill>
                  <a:latin typeface="Times New Roman" pitchFamily="18" charset="0"/>
                </a:defRPr>
              </a:lvl9pPr>
            </a:lstStyle>
            <a:p>
              <a:pPr algn="ctr">
                <a:lnSpc>
                  <a:spcPct val="90000"/>
                </a:lnSpc>
                <a:spcBef>
                  <a:spcPct val="0"/>
                </a:spcBef>
                <a:buFontTx/>
                <a:buNone/>
                <a:defRPr/>
              </a:pPr>
              <a:r>
                <a:rPr lang="en-US" altLang="en-US" sz="4200" b="1" dirty="0">
                  <a:solidFill>
                    <a:srgbClr val="000000"/>
                  </a:solidFill>
                  <a:latin typeface="Helvetica" charset="0"/>
                </a:rPr>
                <a:t>Retailer </a:t>
              </a:r>
            </a:p>
            <a:p>
              <a:pPr algn="ctr">
                <a:lnSpc>
                  <a:spcPct val="90000"/>
                </a:lnSpc>
                <a:spcBef>
                  <a:spcPct val="0"/>
                </a:spcBef>
                <a:buFontTx/>
                <a:buNone/>
                <a:defRPr/>
              </a:pPr>
              <a:r>
                <a:rPr lang="en-US" altLang="en-US" sz="4200" b="1" dirty="0">
                  <a:solidFill>
                    <a:srgbClr val="000000"/>
                  </a:solidFill>
                  <a:latin typeface="Helvetica" charset="0"/>
                </a:rPr>
                <a:t>functions</a:t>
              </a:r>
            </a:p>
          </p:txBody>
        </p:sp>
      </p:grpSp>
      <p:sp>
        <p:nvSpPr>
          <p:cNvPr id="11270" name="AutoShape 6">
            <a:extLst>
              <a:ext uri="{FF2B5EF4-FFF2-40B4-BE49-F238E27FC236}">
                <a16:creationId xmlns="" xmlns:a16="http://schemas.microsoft.com/office/drawing/2014/main" id="{92A99934-E50A-43AE-88CE-9169C9DAD9F6}"/>
              </a:ext>
            </a:extLst>
          </p:cNvPr>
          <p:cNvSpPr>
            <a:spLocks noChangeArrowheads="1"/>
          </p:cNvSpPr>
          <p:nvPr/>
        </p:nvSpPr>
        <p:spPr bwMode="auto">
          <a:xfrm rot="5400000">
            <a:off x="2947194" y="1951832"/>
            <a:ext cx="693738" cy="2714625"/>
          </a:xfrm>
          <a:prstGeom prst="cube">
            <a:avLst>
              <a:gd name="adj" fmla="val 16065"/>
            </a:avLst>
          </a:prstGeom>
          <a:solidFill>
            <a:schemeClr val="accent1">
              <a:lumMod val="20000"/>
              <a:lumOff val="80000"/>
            </a:schemeClr>
          </a:solidFill>
          <a:ln w="12700">
            <a:solidFill>
              <a:srgbClr val="000000"/>
            </a:solidFill>
            <a:miter lim="800000"/>
            <a:headEnd/>
            <a:tailEnd/>
          </a:ln>
          <a:effectLst>
            <a:outerShdw dist="89803" dir="2700000" algn="ctr" rotWithShape="0">
              <a:schemeClr val="bg2"/>
            </a:outerShdw>
          </a:effectLst>
        </p:spPr>
        <p:txBody>
          <a:bodyPr rot="10800000" vert="eaVert" wrap="none" lIns="87312" tIns="44450" rIns="87312" bIns="44450" anchor="ctr"/>
          <a:lstStyle>
            <a:lvl1pPr defTabSz="857250" eaLnBrk="0" hangingPunct="0">
              <a:defRPr sz="2400">
                <a:solidFill>
                  <a:schemeClr val="tx1"/>
                </a:solidFill>
                <a:latin typeface="Times New Roman" pitchFamily="18" charset="0"/>
                <a:cs typeface="Arial" pitchFamily="34" charset="0"/>
              </a:defRPr>
            </a:lvl1pPr>
            <a:lvl2pPr marL="742950" indent="-285750" defTabSz="857250" eaLnBrk="0" hangingPunct="0">
              <a:defRPr sz="2400">
                <a:solidFill>
                  <a:schemeClr val="tx1"/>
                </a:solidFill>
                <a:latin typeface="Times New Roman" pitchFamily="18" charset="0"/>
                <a:cs typeface="Arial" pitchFamily="34" charset="0"/>
              </a:defRPr>
            </a:lvl2pPr>
            <a:lvl3pPr marL="1143000" indent="-228600" defTabSz="857250" eaLnBrk="0" hangingPunct="0">
              <a:defRPr sz="2400">
                <a:solidFill>
                  <a:schemeClr val="tx1"/>
                </a:solidFill>
                <a:latin typeface="Times New Roman" pitchFamily="18" charset="0"/>
                <a:cs typeface="Arial" pitchFamily="34" charset="0"/>
              </a:defRPr>
            </a:lvl3pPr>
            <a:lvl4pPr marL="1600200" indent="-228600" defTabSz="857250" eaLnBrk="0" hangingPunct="0">
              <a:defRPr sz="2400">
                <a:solidFill>
                  <a:schemeClr val="tx1"/>
                </a:solidFill>
                <a:latin typeface="Times New Roman" pitchFamily="18" charset="0"/>
                <a:cs typeface="Arial" pitchFamily="34" charset="0"/>
              </a:defRPr>
            </a:lvl4pPr>
            <a:lvl5pPr marL="2057400" indent="-228600" defTabSz="857250" eaLnBrk="0" hangingPunct="0">
              <a:defRPr sz="2400">
                <a:solidFill>
                  <a:schemeClr val="tx1"/>
                </a:solidFill>
                <a:latin typeface="Times New Roman" pitchFamily="18" charset="0"/>
                <a:cs typeface="Arial" pitchFamily="34" charset="0"/>
              </a:defRPr>
            </a:lvl5pPr>
            <a:lvl6pPr marL="2514600" indent="-228600" defTabSz="857250" eaLnBrk="0" fontAlgn="base" hangingPunct="0">
              <a:spcBef>
                <a:spcPct val="0"/>
              </a:spcBef>
              <a:spcAft>
                <a:spcPct val="0"/>
              </a:spcAft>
              <a:defRPr sz="2400">
                <a:solidFill>
                  <a:schemeClr val="tx1"/>
                </a:solidFill>
                <a:latin typeface="Times New Roman" pitchFamily="18" charset="0"/>
                <a:cs typeface="Arial" pitchFamily="34" charset="0"/>
              </a:defRPr>
            </a:lvl6pPr>
            <a:lvl7pPr marL="2971800" indent="-228600" defTabSz="857250" eaLnBrk="0" fontAlgn="base" hangingPunct="0">
              <a:spcBef>
                <a:spcPct val="0"/>
              </a:spcBef>
              <a:spcAft>
                <a:spcPct val="0"/>
              </a:spcAft>
              <a:defRPr sz="2400">
                <a:solidFill>
                  <a:schemeClr val="tx1"/>
                </a:solidFill>
                <a:latin typeface="Times New Roman" pitchFamily="18" charset="0"/>
                <a:cs typeface="Arial" pitchFamily="34" charset="0"/>
              </a:defRPr>
            </a:lvl7pPr>
            <a:lvl8pPr marL="3429000" indent="-228600" defTabSz="857250" eaLnBrk="0" fontAlgn="base" hangingPunct="0">
              <a:spcBef>
                <a:spcPct val="0"/>
              </a:spcBef>
              <a:spcAft>
                <a:spcPct val="0"/>
              </a:spcAft>
              <a:defRPr sz="2400">
                <a:solidFill>
                  <a:schemeClr val="tx1"/>
                </a:solidFill>
                <a:latin typeface="Times New Roman" pitchFamily="18" charset="0"/>
                <a:cs typeface="Arial" pitchFamily="34" charset="0"/>
              </a:defRPr>
            </a:lvl8pPr>
            <a:lvl9pPr marL="3886200" indent="-228600" defTabSz="857250" eaLnBrk="0" fontAlgn="base" hangingPunct="0">
              <a:spcBef>
                <a:spcPct val="0"/>
              </a:spcBef>
              <a:spcAft>
                <a:spcPct val="0"/>
              </a:spcAft>
              <a:defRPr sz="2400">
                <a:solidFill>
                  <a:schemeClr val="tx1"/>
                </a:solidFill>
                <a:latin typeface="Times New Roman" pitchFamily="18" charset="0"/>
                <a:cs typeface="Arial" pitchFamily="34" charset="0"/>
              </a:defRPr>
            </a:lvl9pPr>
          </a:lstStyle>
          <a:p>
            <a:pPr algn="ctr">
              <a:defRPr/>
            </a:pPr>
            <a:r>
              <a:rPr lang="en-US" altLang="en-US" sz="2000" b="1" dirty="0" smtClean="0">
                <a:solidFill>
                  <a:srgbClr val="000000"/>
                </a:solidFill>
              </a:rPr>
              <a:t>Merchandising</a:t>
            </a:r>
          </a:p>
          <a:p>
            <a:pPr algn="ctr">
              <a:defRPr/>
            </a:pPr>
            <a:r>
              <a:rPr lang="ar-SA" altLang="en-US" sz="2000" b="1" dirty="0">
                <a:solidFill>
                  <a:srgbClr val="000000"/>
                </a:solidFill>
              </a:rPr>
              <a:t>الترويج</a:t>
            </a:r>
            <a:endParaRPr lang="en-US" altLang="en-US" sz="2000" b="1" dirty="0">
              <a:solidFill>
                <a:srgbClr val="000000"/>
              </a:solidFill>
            </a:endParaRPr>
          </a:p>
        </p:txBody>
      </p:sp>
      <p:sp>
        <p:nvSpPr>
          <p:cNvPr id="11271" name="AutoShape 7">
            <a:extLst>
              <a:ext uri="{FF2B5EF4-FFF2-40B4-BE49-F238E27FC236}">
                <a16:creationId xmlns="" xmlns:a16="http://schemas.microsoft.com/office/drawing/2014/main" id="{BF2EA6DF-0EA1-4B9B-9957-E30BABB701B8}"/>
              </a:ext>
            </a:extLst>
          </p:cNvPr>
          <p:cNvSpPr>
            <a:spLocks noChangeArrowheads="1"/>
          </p:cNvSpPr>
          <p:nvPr/>
        </p:nvSpPr>
        <p:spPr bwMode="auto">
          <a:xfrm rot="5400000">
            <a:off x="7412831" y="365919"/>
            <a:ext cx="693738" cy="2717800"/>
          </a:xfrm>
          <a:prstGeom prst="cube">
            <a:avLst>
              <a:gd name="adj" fmla="val 16065"/>
            </a:avLst>
          </a:prstGeom>
          <a:solidFill>
            <a:schemeClr val="accent6">
              <a:lumMod val="40000"/>
              <a:lumOff val="60000"/>
            </a:schemeClr>
          </a:solidFill>
          <a:ln w="12700">
            <a:solidFill>
              <a:srgbClr val="000000"/>
            </a:solidFill>
            <a:miter lim="800000"/>
            <a:headEnd/>
            <a:tailEnd/>
          </a:ln>
          <a:effectLst>
            <a:outerShdw dist="89803" dir="2700000" algn="ctr" rotWithShape="0">
              <a:schemeClr val="bg2"/>
            </a:outerShdw>
          </a:effectLst>
        </p:spPr>
        <p:txBody>
          <a:bodyPr rot="10800000" vert="eaVert" wrap="none" lIns="87312" tIns="44450" rIns="87312" bIns="44450" anchor="ctr"/>
          <a:lstStyle/>
          <a:p>
            <a:pPr algn="ctr" defTabSz="857250">
              <a:defRPr/>
            </a:pPr>
            <a:r>
              <a:rPr lang="en-US" sz="2000" b="1" dirty="0" smtClean="0">
                <a:solidFill>
                  <a:srgbClr val="000000"/>
                </a:solidFill>
              </a:rPr>
              <a:t>Assortments</a:t>
            </a:r>
          </a:p>
          <a:p>
            <a:pPr algn="ctr" defTabSz="857250">
              <a:defRPr/>
            </a:pPr>
            <a:r>
              <a:rPr lang="ar-SA" sz="2000" b="1" dirty="0">
                <a:solidFill>
                  <a:srgbClr val="000000"/>
                </a:solidFill>
              </a:rPr>
              <a:t>تشكيلات متنوعة</a:t>
            </a:r>
            <a:endParaRPr lang="en-US" sz="2000" b="1" dirty="0">
              <a:solidFill>
                <a:srgbClr val="000000"/>
              </a:solidFill>
            </a:endParaRPr>
          </a:p>
        </p:txBody>
      </p:sp>
      <p:sp>
        <p:nvSpPr>
          <p:cNvPr id="11272" name="AutoShape 8">
            <a:extLst>
              <a:ext uri="{FF2B5EF4-FFF2-40B4-BE49-F238E27FC236}">
                <a16:creationId xmlns="" xmlns:a16="http://schemas.microsoft.com/office/drawing/2014/main" id="{2AB92F7D-640A-4AA0-A25E-1CC71EBD22CB}"/>
              </a:ext>
            </a:extLst>
          </p:cNvPr>
          <p:cNvSpPr>
            <a:spLocks noChangeArrowheads="1"/>
          </p:cNvSpPr>
          <p:nvPr/>
        </p:nvSpPr>
        <p:spPr bwMode="auto">
          <a:xfrm rot="5400000">
            <a:off x="2827400" y="2743200"/>
            <a:ext cx="692150" cy="2717800"/>
          </a:xfrm>
          <a:prstGeom prst="cube">
            <a:avLst>
              <a:gd name="adj" fmla="val 16065"/>
            </a:avLst>
          </a:prstGeom>
          <a:solidFill>
            <a:schemeClr val="accent1">
              <a:lumMod val="20000"/>
              <a:lumOff val="80000"/>
            </a:schemeClr>
          </a:solidFill>
          <a:ln w="12700">
            <a:solidFill>
              <a:srgbClr val="000000"/>
            </a:solidFill>
            <a:miter lim="800000"/>
            <a:headEnd/>
            <a:tailEnd/>
          </a:ln>
          <a:effectLst>
            <a:outerShdw dist="89803" dir="2700000" algn="ctr" rotWithShape="0">
              <a:schemeClr val="bg2"/>
            </a:outerShdw>
          </a:effectLst>
        </p:spPr>
        <p:txBody>
          <a:bodyPr rot="10800000" vert="eaVert" wrap="none" lIns="87312" tIns="44450" rIns="87312" bIns="44450" anchor="ctr"/>
          <a:lstStyle>
            <a:lvl1pPr defTabSz="857250" eaLnBrk="0" hangingPunct="0">
              <a:defRPr sz="2400">
                <a:solidFill>
                  <a:schemeClr val="tx1"/>
                </a:solidFill>
                <a:latin typeface="Times New Roman" pitchFamily="18" charset="0"/>
                <a:cs typeface="Arial" pitchFamily="34" charset="0"/>
              </a:defRPr>
            </a:lvl1pPr>
            <a:lvl2pPr marL="742950" indent="-285750" defTabSz="857250" eaLnBrk="0" hangingPunct="0">
              <a:defRPr sz="2400">
                <a:solidFill>
                  <a:schemeClr val="tx1"/>
                </a:solidFill>
                <a:latin typeface="Times New Roman" pitchFamily="18" charset="0"/>
                <a:cs typeface="Arial" pitchFamily="34" charset="0"/>
              </a:defRPr>
            </a:lvl2pPr>
            <a:lvl3pPr marL="1143000" indent="-228600" defTabSz="857250" eaLnBrk="0" hangingPunct="0">
              <a:defRPr sz="2400">
                <a:solidFill>
                  <a:schemeClr val="tx1"/>
                </a:solidFill>
                <a:latin typeface="Times New Roman" pitchFamily="18" charset="0"/>
                <a:cs typeface="Arial" pitchFamily="34" charset="0"/>
              </a:defRPr>
            </a:lvl3pPr>
            <a:lvl4pPr marL="1600200" indent="-228600" defTabSz="857250" eaLnBrk="0" hangingPunct="0">
              <a:defRPr sz="2400">
                <a:solidFill>
                  <a:schemeClr val="tx1"/>
                </a:solidFill>
                <a:latin typeface="Times New Roman" pitchFamily="18" charset="0"/>
                <a:cs typeface="Arial" pitchFamily="34" charset="0"/>
              </a:defRPr>
            </a:lvl4pPr>
            <a:lvl5pPr marL="2057400" indent="-228600" defTabSz="857250" eaLnBrk="0" hangingPunct="0">
              <a:defRPr sz="2400">
                <a:solidFill>
                  <a:schemeClr val="tx1"/>
                </a:solidFill>
                <a:latin typeface="Times New Roman" pitchFamily="18" charset="0"/>
                <a:cs typeface="Arial" pitchFamily="34" charset="0"/>
              </a:defRPr>
            </a:lvl5pPr>
            <a:lvl6pPr marL="2514600" indent="-228600" defTabSz="857250" eaLnBrk="0" fontAlgn="base" hangingPunct="0">
              <a:spcBef>
                <a:spcPct val="0"/>
              </a:spcBef>
              <a:spcAft>
                <a:spcPct val="0"/>
              </a:spcAft>
              <a:defRPr sz="2400">
                <a:solidFill>
                  <a:schemeClr val="tx1"/>
                </a:solidFill>
                <a:latin typeface="Times New Roman" pitchFamily="18" charset="0"/>
                <a:cs typeface="Arial" pitchFamily="34" charset="0"/>
              </a:defRPr>
            </a:lvl6pPr>
            <a:lvl7pPr marL="2971800" indent="-228600" defTabSz="857250" eaLnBrk="0" fontAlgn="base" hangingPunct="0">
              <a:spcBef>
                <a:spcPct val="0"/>
              </a:spcBef>
              <a:spcAft>
                <a:spcPct val="0"/>
              </a:spcAft>
              <a:defRPr sz="2400">
                <a:solidFill>
                  <a:schemeClr val="tx1"/>
                </a:solidFill>
                <a:latin typeface="Times New Roman" pitchFamily="18" charset="0"/>
                <a:cs typeface="Arial" pitchFamily="34" charset="0"/>
              </a:defRPr>
            </a:lvl7pPr>
            <a:lvl8pPr marL="3429000" indent="-228600" defTabSz="857250" eaLnBrk="0" fontAlgn="base" hangingPunct="0">
              <a:spcBef>
                <a:spcPct val="0"/>
              </a:spcBef>
              <a:spcAft>
                <a:spcPct val="0"/>
              </a:spcAft>
              <a:defRPr sz="2400">
                <a:solidFill>
                  <a:schemeClr val="tx1"/>
                </a:solidFill>
                <a:latin typeface="Times New Roman" pitchFamily="18" charset="0"/>
                <a:cs typeface="Arial" pitchFamily="34" charset="0"/>
              </a:defRPr>
            </a:lvl8pPr>
            <a:lvl9pPr marL="3886200" indent="-228600" defTabSz="857250" eaLnBrk="0" fontAlgn="base" hangingPunct="0">
              <a:spcBef>
                <a:spcPct val="0"/>
              </a:spcBef>
              <a:spcAft>
                <a:spcPct val="0"/>
              </a:spcAft>
              <a:defRPr sz="2400">
                <a:solidFill>
                  <a:schemeClr val="tx1"/>
                </a:solidFill>
                <a:latin typeface="Times New Roman" pitchFamily="18" charset="0"/>
                <a:cs typeface="Arial" pitchFamily="34" charset="0"/>
              </a:defRPr>
            </a:lvl9pPr>
          </a:lstStyle>
          <a:p>
            <a:pPr algn="ctr">
              <a:defRPr/>
            </a:pPr>
            <a:r>
              <a:rPr lang="en-US" altLang="en-US" b="1" dirty="0" smtClean="0">
                <a:solidFill>
                  <a:srgbClr val="000000"/>
                </a:solidFill>
                <a:cs typeface="Times New Roman" pitchFamily="18" charset="0"/>
              </a:rPr>
              <a:t>retailing </a:t>
            </a:r>
            <a:r>
              <a:rPr lang="ar-SA" altLang="en-US" b="1" dirty="0">
                <a:solidFill>
                  <a:srgbClr val="000000"/>
                </a:solidFill>
                <a:cs typeface="Times New Roman" pitchFamily="18" charset="0"/>
              </a:rPr>
              <a:t>البيع بالتجزئة</a:t>
            </a:r>
            <a:endParaRPr lang="en-US" altLang="en-US" b="1" dirty="0">
              <a:solidFill>
                <a:srgbClr val="000000"/>
              </a:solidFill>
              <a:cs typeface="Times New Roman" pitchFamily="18" charset="0"/>
            </a:endParaRPr>
          </a:p>
        </p:txBody>
      </p:sp>
      <p:sp>
        <p:nvSpPr>
          <p:cNvPr id="11273" name="AutoShape 9">
            <a:extLst>
              <a:ext uri="{FF2B5EF4-FFF2-40B4-BE49-F238E27FC236}">
                <a16:creationId xmlns="" xmlns:a16="http://schemas.microsoft.com/office/drawing/2014/main" id="{9893E846-20F8-4AB0-A736-624834BB53B6}"/>
              </a:ext>
            </a:extLst>
          </p:cNvPr>
          <p:cNvSpPr>
            <a:spLocks noChangeArrowheads="1"/>
          </p:cNvSpPr>
          <p:nvPr/>
        </p:nvSpPr>
        <p:spPr bwMode="auto">
          <a:xfrm rot="5400000">
            <a:off x="8194675" y="1158875"/>
            <a:ext cx="692150" cy="2717800"/>
          </a:xfrm>
          <a:prstGeom prst="cube">
            <a:avLst>
              <a:gd name="adj" fmla="val 16065"/>
            </a:avLst>
          </a:prstGeom>
          <a:solidFill>
            <a:schemeClr val="accent6">
              <a:lumMod val="40000"/>
              <a:lumOff val="60000"/>
            </a:schemeClr>
          </a:solidFill>
          <a:ln w="12700">
            <a:solidFill>
              <a:srgbClr val="000000"/>
            </a:solidFill>
            <a:miter lim="800000"/>
            <a:headEnd/>
            <a:tailEnd/>
          </a:ln>
          <a:effectLst>
            <a:outerShdw dist="89803" dir="2700000" algn="ctr" rotWithShape="0">
              <a:schemeClr val="bg2"/>
            </a:outerShdw>
          </a:effectLst>
        </p:spPr>
        <p:txBody>
          <a:bodyPr rot="10800000" vert="eaVert" wrap="none" lIns="87312" tIns="44450" rIns="87312" bIns="44450" anchor="ctr"/>
          <a:lstStyle/>
          <a:p>
            <a:pPr algn="ctr" defTabSz="857250">
              <a:defRPr/>
            </a:pPr>
            <a:r>
              <a:rPr lang="en-US" sz="2000" b="1" dirty="0" smtClean="0">
                <a:solidFill>
                  <a:srgbClr val="000000"/>
                </a:solidFill>
              </a:rPr>
              <a:t>Feedback</a:t>
            </a:r>
          </a:p>
          <a:p>
            <a:pPr algn="ctr" defTabSz="857250">
              <a:defRPr/>
            </a:pPr>
            <a:r>
              <a:rPr lang="ar-SA" sz="2000" b="1" dirty="0" smtClean="0">
                <a:solidFill>
                  <a:srgbClr val="000000"/>
                </a:solidFill>
              </a:rPr>
              <a:t>التغذية الراجعة</a:t>
            </a:r>
            <a:endParaRPr lang="en-US" sz="2000" b="1" dirty="0">
              <a:solidFill>
                <a:srgbClr val="000000"/>
              </a:solidFill>
            </a:endParaRPr>
          </a:p>
        </p:txBody>
      </p:sp>
      <p:sp>
        <p:nvSpPr>
          <p:cNvPr id="11274" name="AutoShape 10">
            <a:extLst>
              <a:ext uri="{FF2B5EF4-FFF2-40B4-BE49-F238E27FC236}">
                <a16:creationId xmlns="" xmlns:a16="http://schemas.microsoft.com/office/drawing/2014/main" id="{0CFC82DB-4874-4271-8286-8BD6912B5057}"/>
              </a:ext>
            </a:extLst>
          </p:cNvPr>
          <p:cNvSpPr>
            <a:spLocks noChangeArrowheads="1"/>
          </p:cNvSpPr>
          <p:nvPr/>
        </p:nvSpPr>
        <p:spPr bwMode="auto">
          <a:xfrm rot="5400000">
            <a:off x="3021013" y="3533775"/>
            <a:ext cx="692150" cy="2717800"/>
          </a:xfrm>
          <a:prstGeom prst="cube">
            <a:avLst>
              <a:gd name="adj" fmla="val 16065"/>
            </a:avLst>
          </a:prstGeom>
          <a:solidFill>
            <a:schemeClr val="accent1">
              <a:lumMod val="20000"/>
              <a:lumOff val="80000"/>
            </a:schemeClr>
          </a:solidFill>
          <a:ln w="12700">
            <a:solidFill>
              <a:srgbClr val="000000"/>
            </a:solidFill>
            <a:miter lim="800000"/>
            <a:headEnd/>
            <a:tailEnd/>
          </a:ln>
          <a:effectLst>
            <a:outerShdw dist="89803" dir="2700000" algn="ctr" rotWithShape="0">
              <a:schemeClr val="bg2"/>
            </a:outerShdw>
          </a:effectLst>
        </p:spPr>
        <p:txBody>
          <a:bodyPr rot="10800000" vert="eaVert" wrap="none" lIns="87312" tIns="44450" rIns="87312" bIns="44450" anchor="ctr"/>
          <a:lstStyle>
            <a:lvl1pPr defTabSz="857250" eaLnBrk="0" hangingPunct="0">
              <a:defRPr sz="2400">
                <a:solidFill>
                  <a:schemeClr val="tx1"/>
                </a:solidFill>
                <a:latin typeface="Times New Roman" pitchFamily="18" charset="0"/>
                <a:cs typeface="Arial" pitchFamily="34" charset="0"/>
              </a:defRPr>
            </a:lvl1pPr>
            <a:lvl2pPr marL="742950" indent="-285750" defTabSz="857250" eaLnBrk="0" hangingPunct="0">
              <a:defRPr sz="2400">
                <a:solidFill>
                  <a:schemeClr val="tx1"/>
                </a:solidFill>
                <a:latin typeface="Times New Roman" pitchFamily="18" charset="0"/>
                <a:cs typeface="Arial" pitchFamily="34" charset="0"/>
              </a:defRPr>
            </a:lvl2pPr>
            <a:lvl3pPr marL="1143000" indent="-228600" defTabSz="857250" eaLnBrk="0" hangingPunct="0">
              <a:defRPr sz="2400">
                <a:solidFill>
                  <a:schemeClr val="tx1"/>
                </a:solidFill>
                <a:latin typeface="Times New Roman" pitchFamily="18" charset="0"/>
                <a:cs typeface="Arial" pitchFamily="34" charset="0"/>
              </a:defRPr>
            </a:lvl3pPr>
            <a:lvl4pPr marL="1600200" indent="-228600" defTabSz="857250" eaLnBrk="0" hangingPunct="0">
              <a:defRPr sz="2400">
                <a:solidFill>
                  <a:schemeClr val="tx1"/>
                </a:solidFill>
                <a:latin typeface="Times New Roman" pitchFamily="18" charset="0"/>
                <a:cs typeface="Arial" pitchFamily="34" charset="0"/>
              </a:defRPr>
            </a:lvl4pPr>
            <a:lvl5pPr marL="2057400" indent="-228600" defTabSz="857250" eaLnBrk="0" hangingPunct="0">
              <a:defRPr sz="2400">
                <a:solidFill>
                  <a:schemeClr val="tx1"/>
                </a:solidFill>
                <a:latin typeface="Times New Roman" pitchFamily="18" charset="0"/>
                <a:cs typeface="Arial" pitchFamily="34" charset="0"/>
              </a:defRPr>
            </a:lvl5pPr>
            <a:lvl6pPr marL="2514600" indent="-228600" defTabSz="857250" eaLnBrk="0" fontAlgn="base" hangingPunct="0">
              <a:spcBef>
                <a:spcPct val="0"/>
              </a:spcBef>
              <a:spcAft>
                <a:spcPct val="0"/>
              </a:spcAft>
              <a:defRPr sz="2400">
                <a:solidFill>
                  <a:schemeClr val="tx1"/>
                </a:solidFill>
                <a:latin typeface="Times New Roman" pitchFamily="18" charset="0"/>
                <a:cs typeface="Arial" pitchFamily="34" charset="0"/>
              </a:defRPr>
            </a:lvl6pPr>
            <a:lvl7pPr marL="2971800" indent="-228600" defTabSz="857250" eaLnBrk="0" fontAlgn="base" hangingPunct="0">
              <a:spcBef>
                <a:spcPct val="0"/>
              </a:spcBef>
              <a:spcAft>
                <a:spcPct val="0"/>
              </a:spcAft>
              <a:defRPr sz="2400">
                <a:solidFill>
                  <a:schemeClr val="tx1"/>
                </a:solidFill>
                <a:latin typeface="Times New Roman" pitchFamily="18" charset="0"/>
                <a:cs typeface="Arial" pitchFamily="34" charset="0"/>
              </a:defRPr>
            </a:lvl7pPr>
            <a:lvl8pPr marL="3429000" indent="-228600" defTabSz="857250" eaLnBrk="0" fontAlgn="base" hangingPunct="0">
              <a:spcBef>
                <a:spcPct val="0"/>
              </a:spcBef>
              <a:spcAft>
                <a:spcPct val="0"/>
              </a:spcAft>
              <a:defRPr sz="2400">
                <a:solidFill>
                  <a:schemeClr val="tx1"/>
                </a:solidFill>
                <a:latin typeface="Times New Roman" pitchFamily="18" charset="0"/>
                <a:cs typeface="Arial" pitchFamily="34" charset="0"/>
              </a:defRPr>
            </a:lvl8pPr>
            <a:lvl9pPr marL="3886200" indent="-228600" defTabSz="857250" eaLnBrk="0" fontAlgn="base" hangingPunct="0">
              <a:spcBef>
                <a:spcPct val="0"/>
              </a:spcBef>
              <a:spcAft>
                <a:spcPct val="0"/>
              </a:spcAft>
              <a:defRPr sz="2400">
                <a:solidFill>
                  <a:schemeClr val="tx1"/>
                </a:solidFill>
                <a:latin typeface="Times New Roman" pitchFamily="18" charset="0"/>
                <a:cs typeface="Arial" pitchFamily="34" charset="0"/>
              </a:defRPr>
            </a:lvl9pPr>
          </a:lstStyle>
          <a:p>
            <a:pPr algn="ctr">
              <a:defRPr/>
            </a:pPr>
            <a:r>
              <a:rPr lang="en-US" altLang="en-US" sz="2000" b="1" dirty="0">
                <a:solidFill>
                  <a:srgbClr val="000000"/>
                </a:solidFill>
              </a:rPr>
              <a:t>After sales </a:t>
            </a:r>
            <a:r>
              <a:rPr lang="en-US" altLang="en-US" sz="2000" b="1" dirty="0" smtClean="0">
                <a:solidFill>
                  <a:srgbClr val="000000"/>
                </a:solidFill>
              </a:rPr>
              <a:t>services</a:t>
            </a:r>
          </a:p>
          <a:p>
            <a:pPr algn="ctr">
              <a:defRPr/>
            </a:pPr>
            <a:r>
              <a:rPr lang="ar-SA" altLang="en-US" sz="2000" b="1" dirty="0">
                <a:solidFill>
                  <a:srgbClr val="000000"/>
                </a:solidFill>
              </a:rPr>
              <a:t>خدمات ما بعد البيع</a:t>
            </a:r>
            <a:endParaRPr lang="en-US" altLang="en-US" sz="2000" b="1" dirty="0">
              <a:solidFill>
                <a:srgbClr val="000000"/>
              </a:solidFill>
            </a:endParaRPr>
          </a:p>
        </p:txBody>
      </p:sp>
      <p:sp>
        <p:nvSpPr>
          <p:cNvPr id="11275" name="AutoShape 11">
            <a:extLst>
              <a:ext uri="{FF2B5EF4-FFF2-40B4-BE49-F238E27FC236}">
                <a16:creationId xmlns="" xmlns:a16="http://schemas.microsoft.com/office/drawing/2014/main" id="{B5A6831E-1533-4530-BC48-4D8F7B3225EC}"/>
              </a:ext>
            </a:extLst>
          </p:cNvPr>
          <p:cNvSpPr>
            <a:spLocks noChangeArrowheads="1"/>
          </p:cNvSpPr>
          <p:nvPr/>
        </p:nvSpPr>
        <p:spPr bwMode="auto">
          <a:xfrm rot="5400000">
            <a:off x="8528843" y="1888332"/>
            <a:ext cx="892175" cy="2843214"/>
          </a:xfrm>
          <a:prstGeom prst="cube">
            <a:avLst>
              <a:gd name="adj" fmla="val 16065"/>
            </a:avLst>
          </a:prstGeom>
          <a:solidFill>
            <a:schemeClr val="accent6">
              <a:lumMod val="40000"/>
              <a:lumOff val="60000"/>
            </a:schemeClr>
          </a:solidFill>
          <a:ln w="12700">
            <a:solidFill>
              <a:srgbClr val="000000"/>
            </a:solidFill>
            <a:miter lim="800000"/>
            <a:headEnd/>
            <a:tailEnd/>
          </a:ln>
          <a:effectLst>
            <a:outerShdw dist="89803" dir="2700000" algn="ctr" rotWithShape="0">
              <a:schemeClr val="bg2"/>
            </a:outerShdw>
          </a:effectLst>
        </p:spPr>
        <p:txBody>
          <a:bodyPr rot="10800000" vert="eaVert" wrap="none" lIns="87312" tIns="44450" rIns="87312" bIns="44450" anchor="ctr"/>
          <a:lstStyle/>
          <a:p>
            <a:pPr algn="ctr" defTabSz="857250">
              <a:defRPr/>
            </a:pPr>
            <a:r>
              <a:rPr lang="en-US" b="1" dirty="0">
                <a:solidFill>
                  <a:srgbClr val="000000"/>
                </a:solidFill>
              </a:rPr>
              <a:t>Promotion + </a:t>
            </a:r>
          </a:p>
          <a:p>
            <a:pPr algn="ctr" defTabSz="857250">
              <a:defRPr/>
            </a:pPr>
            <a:r>
              <a:rPr lang="en-US" b="1" dirty="0">
                <a:solidFill>
                  <a:srgbClr val="000000"/>
                </a:solidFill>
              </a:rPr>
              <a:t>After sales </a:t>
            </a:r>
            <a:r>
              <a:rPr lang="en-US" b="1" dirty="0" smtClean="0">
                <a:solidFill>
                  <a:srgbClr val="000000"/>
                </a:solidFill>
              </a:rPr>
              <a:t>services</a:t>
            </a:r>
          </a:p>
          <a:p>
            <a:pPr algn="ctr" defTabSz="857250">
              <a:defRPr/>
            </a:pPr>
            <a:r>
              <a:rPr lang="ar-SA" b="1" dirty="0">
                <a:solidFill>
                  <a:srgbClr val="000000"/>
                </a:solidFill>
              </a:rPr>
              <a:t>الترويج + خدمات ما بعد البيع</a:t>
            </a:r>
            <a:endParaRPr lang="en-US" b="1" dirty="0">
              <a:solidFill>
                <a:srgbClr val="000000"/>
              </a:solidFill>
            </a:endParaRPr>
          </a:p>
        </p:txBody>
      </p:sp>
      <p:sp>
        <p:nvSpPr>
          <p:cNvPr id="11276" name="AutoShape 12">
            <a:extLst>
              <a:ext uri="{FF2B5EF4-FFF2-40B4-BE49-F238E27FC236}">
                <a16:creationId xmlns="" xmlns:a16="http://schemas.microsoft.com/office/drawing/2014/main" id="{B81455CA-FE50-458F-8F9A-590C8923FAB7}"/>
              </a:ext>
            </a:extLst>
          </p:cNvPr>
          <p:cNvSpPr>
            <a:spLocks noChangeArrowheads="1"/>
          </p:cNvSpPr>
          <p:nvPr/>
        </p:nvSpPr>
        <p:spPr bwMode="auto">
          <a:xfrm rot="5400000">
            <a:off x="7332663" y="4356100"/>
            <a:ext cx="692150" cy="2717800"/>
          </a:xfrm>
          <a:prstGeom prst="cube">
            <a:avLst>
              <a:gd name="adj" fmla="val 16065"/>
            </a:avLst>
          </a:prstGeom>
          <a:solidFill>
            <a:schemeClr val="accent6">
              <a:lumMod val="40000"/>
              <a:lumOff val="60000"/>
            </a:schemeClr>
          </a:solidFill>
          <a:ln w="12700">
            <a:solidFill>
              <a:srgbClr val="000000"/>
            </a:solidFill>
            <a:miter lim="800000"/>
            <a:headEnd/>
            <a:tailEnd/>
          </a:ln>
          <a:effectLst>
            <a:outerShdw dist="89803" dir="2700000" algn="ctr" rotWithShape="0">
              <a:schemeClr val="bg2"/>
            </a:outerShdw>
          </a:effectLst>
        </p:spPr>
        <p:txBody>
          <a:bodyPr rot="10800000" vert="eaVert" wrap="none" lIns="87312" tIns="44450" rIns="87312" bIns="44450" anchor="ctr"/>
          <a:lstStyle/>
          <a:p>
            <a:pPr algn="ctr" defTabSz="857250">
              <a:defRPr/>
            </a:pPr>
            <a:r>
              <a:rPr lang="en-US" b="1" dirty="0" smtClean="0">
                <a:solidFill>
                  <a:srgbClr val="000000"/>
                </a:solidFill>
              </a:rPr>
              <a:t>Selling  </a:t>
            </a:r>
            <a:r>
              <a:rPr lang="ar-SA" b="1" dirty="0">
                <a:solidFill>
                  <a:srgbClr val="000000"/>
                </a:solidFill>
              </a:rPr>
              <a:t>بيع</a:t>
            </a:r>
            <a:endParaRPr lang="en-US" b="1" dirty="0">
              <a:solidFill>
                <a:srgbClr val="000000"/>
              </a:solidFill>
            </a:endParaRPr>
          </a:p>
        </p:txBody>
      </p:sp>
      <p:sp>
        <p:nvSpPr>
          <p:cNvPr id="11277" name="AutoShape 13">
            <a:extLst>
              <a:ext uri="{FF2B5EF4-FFF2-40B4-BE49-F238E27FC236}">
                <a16:creationId xmlns="" xmlns:a16="http://schemas.microsoft.com/office/drawing/2014/main" id="{717C340D-1D13-483C-84FD-6E17077DE231}"/>
              </a:ext>
            </a:extLst>
          </p:cNvPr>
          <p:cNvSpPr>
            <a:spLocks noChangeArrowheads="1"/>
          </p:cNvSpPr>
          <p:nvPr/>
        </p:nvSpPr>
        <p:spPr bwMode="auto">
          <a:xfrm rot="5400000">
            <a:off x="3669507" y="4325144"/>
            <a:ext cx="690562" cy="2717800"/>
          </a:xfrm>
          <a:prstGeom prst="cube">
            <a:avLst>
              <a:gd name="adj" fmla="val 16065"/>
            </a:avLst>
          </a:prstGeom>
          <a:solidFill>
            <a:schemeClr val="accent1">
              <a:lumMod val="20000"/>
              <a:lumOff val="80000"/>
            </a:schemeClr>
          </a:solidFill>
          <a:ln w="12700">
            <a:solidFill>
              <a:srgbClr val="000000"/>
            </a:solidFill>
            <a:miter lim="800000"/>
            <a:headEnd/>
            <a:tailEnd/>
          </a:ln>
          <a:effectLst>
            <a:outerShdw dist="89803" dir="2700000" algn="ctr" rotWithShape="0">
              <a:schemeClr val="bg2"/>
            </a:outerShdw>
          </a:effectLst>
        </p:spPr>
        <p:txBody>
          <a:bodyPr rot="10800000" vert="eaVert" wrap="none" lIns="87312" tIns="44450" rIns="87312" bIns="44450" anchor="ctr"/>
          <a:lstStyle>
            <a:lvl1pPr defTabSz="857250" eaLnBrk="0" hangingPunct="0">
              <a:defRPr sz="2400">
                <a:solidFill>
                  <a:schemeClr val="tx1"/>
                </a:solidFill>
                <a:latin typeface="Times New Roman" pitchFamily="18" charset="0"/>
                <a:cs typeface="Arial" pitchFamily="34" charset="0"/>
              </a:defRPr>
            </a:lvl1pPr>
            <a:lvl2pPr marL="742950" indent="-285750" defTabSz="857250" eaLnBrk="0" hangingPunct="0">
              <a:defRPr sz="2400">
                <a:solidFill>
                  <a:schemeClr val="tx1"/>
                </a:solidFill>
                <a:latin typeface="Times New Roman" pitchFamily="18" charset="0"/>
                <a:cs typeface="Arial" pitchFamily="34" charset="0"/>
              </a:defRPr>
            </a:lvl2pPr>
            <a:lvl3pPr marL="1143000" indent="-228600" defTabSz="857250" eaLnBrk="0" hangingPunct="0">
              <a:defRPr sz="2400">
                <a:solidFill>
                  <a:schemeClr val="tx1"/>
                </a:solidFill>
                <a:latin typeface="Times New Roman" pitchFamily="18" charset="0"/>
                <a:cs typeface="Arial" pitchFamily="34" charset="0"/>
              </a:defRPr>
            </a:lvl3pPr>
            <a:lvl4pPr marL="1600200" indent="-228600" defTabSz="857250" eaLnBrk="0" hangingPunct="0">
              <a:defRPr sz="2400">
                <a:solidFill>
                  <a:schemeClr val="tx1"/>
                </a:solidFill>
                <a:latin typeface="Times New Roman" pitchFamily="18" charset="0"/>
                <a:cs typeface="Arial" pitchFamily="34" charset="0"/>
              </a:defRPr>
            </a:lvl4pPr>
            <a:lvl5pPr marL="2057400" indent="-228600" defTabSz="857250" eaLnBrk="0" hangingPunct="0">
              <a:defRPr sz="2400">
                <a:solidFill>
                  <a:schemeClr val="tx1"/>
                </a:solidFill>
                <a:latin typeface="Times New Roman" pitchFamily="18" charset="0"/>
                <a:cs typeface="Arial" pitchFamily="34" charset="0"/>
              </a:defRPr>
            </a:lvl5pPr>
            <a:lvl6pPr marL="2514600" indent="-228600" defTabSz="857250" eaLnBrk="0" fontAlgn="base" hangingPunct="0">
              <a:spcBef>
                <a:spcPct val="0"/>
              </a:spcBef>
              <a:spcAft>
                <a:spcPct val="0"/>
              </a:spcAft>
              <a:defRPr sz="2400">
                <a:solidFill>
                  <a:schemeClr val="tx1"/>
                </a:solidFill>
                <a:latin typeface="Times New Roman" pitchFamily="18" charset="0"/>
                <a:cs typeface="Arial" pitchFamily="34" charset="0"/>
              </a:defRPr>
            </a:lvl6pPr>
            <a:lvl7pPr marL="2971800" indent="-228600" defTabSz="857250" eaLnBrk="0" fontAlgn="base" hangingPunct="0">
              <a:spcBef>
                <a:spcPct val="0"/>
              </a:spcBef>
              <a:spcAft>
                <a:spcPct val="0"/>
              </a:spcAft>
              <a:defRPr sz="2400">
                <a:solidFill>
                  <a:schemeClr val="tx1"/>
                </a:solidFill>
                <a:latin typeface="Times New Roman" pitchFamily="18" charset="0"/>
                <a:cs typeface="Arial" pitchFamily="34" charset="0"/>
              </a:defRPr>
            </a:lvl7pPr>
            <a:lvl8pPr marL="3429000" indent="-228600" defTabSz="857250" eaLnBrk="0" fontAlgn="base" hangingPunct="0">
              <a:spcBef>
                <a:spcPct val="0"/>
              </a:spcBef>
              <a:spcAft>
                <a:spcPct val="0"/>
              </a:spcAft>
              <a:defRPr sz="2400">
                <a:solidFill>
                  <a:schemeClr val="tx1"/>
                </a:solidFill>
                <a:latin typeface="Times New Roman" pitchFamily="18" charset="0"/>
                <a:cs typeface="Arial" pitchFamily="34" charset="0"/>
              </a:defRPr>
            </a:lvl8pPr>
            <a:lvl9pPr marL="3886200" indent="-228600" defTabSz="857250" eaLnBrk="0" fontAlgn="base" hangingPunct="0">
              <a:spcBef>
                <a:spcPct val="0"/>
              </a:spcBef>
              <a:spcAft>
                <a:spcPct val="0"/>
              </a:spcAft>
              <a:defRPr sz="2400">
                <a:solidFill>
                  <a:schemeClr val="tx1"/>
                </a:solidFill>
                <a:latin typeface="Times New Roman" pitchFamily="18" charset="0"/>
                <a:cs typeface="Arial" pitchFamily="34" charset="0"/>
              </a:defRPr>
            </a:lvl9pPr>
          </a:lstStyle>
          <a:p>
            <a:pPr algn="ctr">
              <a:lnSpc>
                <a:spcPct val="80000"/>
              </a:lnSpc>
              <a:defRPr/>
            </a:pPr>
            <a:r>
              <a:rPr lang="en-US" altLang="en-US" sz="2000" b="1" dirty="0">
                <a:solidFill>
                  <a:srgbClr val="000000"/>
                </a:solidFill>
              </a:rPr>
              <a:t>Time &amp; place </a:t>
            </a:r>
            <a:r>
              <a:rPr lang="en-US" altLang="en-US" sz="2000" b="1" dirty="0" smtClean="0">
                <a:solidFill>
                  <a:srgbClr val="000000"/>
                </a:solidFill>
              </a:rPr>
              <a:t>utility</a:t>
            </a:r>
          </a:p>
          <a:p>
            <a:pPr algn="ctr">
              <a:lnSpc>
                <a:spcPct val="80000"/>
              </a:lnSpc>
              <a:defRPr/>
            </a:pPr>
            <a:r>
              <a:rPr lang="ar-SA" altLang="en-US" sz="2000" b="1" dirty="0">
                <a:solidFill>
                  <a:srgbClr val="000000"/>
                </a:solidFill>
              </a:rPr>
              <a:t>فائدة الزمان والمكان</a:t>
            </a:r>
            <a:endParaRPr lang="en-US" altLang="en-US" sz="2000" b="1" dirty="0">
              <a:solidFill>
                <a:srgbClr val="000000"/>
              </a:solidFill>
            </a:endParaRPr>
          </a:p>
        </p:txBody>
      </p:sp>
      <p:sp>
        <p:nvSpPr>
          <p:cNvPr id="11278" name="AutoShape 14">
            <a:extLst>
              <a:ext uri="{FF2B5EF4-FFF2-40B4-BE49-F238E27FC236}">
                <a16:creationId xmlns="" xmlns:a16="http://schemas.microsoft.com/office/drawing/2014/main" id="{C40F1DB3-B8B0-4993-BFD0-B2D4FE273053}"/>
              </a:ext>
            </a:extLst>
          </p:cNvPr>
          <p:cNvSpPr>
            <a:spLocks noChangeArrowheads="1"/>
          </p:cNvSpPr>
          <p:nvPr/>
        </p:nvSpPr>
        <p:spPr bwMode="auto">
          <a:xfrm rot="5400000">
            <a:off x="8692357" y="2742407"/>
            <a:ext cx="690563" cy="2717800"/>
          </a:xfrm>
          <a:prstGeom prst="cube">
            <a:avLst>
              <a:gd name="adj" fmla="val 16065"/>
            </a:avLst>
          </a:prstGeom>
          <a:solidFill>
            <a:schemeClr val="accent6">
              <a:lumMod val="40000"/>
              <a:lumOff val="60000"/>
            </a:schemeClr>
          </a:solidFill>
          <a:ln w="12700">
            <a:solidFill>
              <a:srgbClr val="000000"/>
            </a:solidFill>
            <a:miter lim="800000"/>
            <a:headEnd/>
            <a:tailEnd/>
          </a:ln>
          <a:effectLst>
            <a:outerShdw dist="89803" dir="2700000" algn="ctr" rotWithShape="0">
              <a:schemeClr val="bg2"/>
            </a:outerShdw>
          </a:effectLst>
        </p:spPr>
        <p:txBody>
          <a:bodyPr rot="10800000" vert="eaVert" wrap="none" lIns="87312" tIns="44450" rIns="87312" bIns="44450" anchor="ctr"/>
          <a:lstStyle/>
          <a:p>
            <a:pPr algn="ctr" defTabSz="857250">
              <a:defRPr/>
            </a:pPr>
            <a:r>
              <a:rPr lang="en-US" sz="2000" b="1" dirty="0" smtClean="0">
                <a:solidFill>
                  <a:srgbClr val="000000"/>
                </a:solidFill>
              </a:rPr>
              <a:t>Stocking  </a:t>
            </a:r>
            <a:r>
              <a:rPr lang="ar-SA" sz="2000" b="1" dirty="0">
                <a:solidFill>
                  <a:srgbClr val="000000"/>
                </a:solidFill>
              </a:rPr>
              <a:t>تخزين</a:t>
            </a:r>
            <a:endParaRPr lang="en-US" sz="2000" b="1" dirty="0">
              <a:solidFill>
                <a:srgbClr val="000000"/>
              </a:solidFill>
            </a:endParaRPr>
          </a:p>
        </p:txBody>
      </p:sp>
      <p:sp>
        <p:nvSpPr>
          <p:cNvPr id="11279" name="AutoShape 15">
            <a:extLst>
              <a:ext uri="{FF2B5EF4-FFF2-40B4-BE49-F238E27FC236}">
                <a16:creationId xmlns="" xmlns:a16="http://schemas.microsoft.com/office/drawing/2014/main" id="{D68ABAD7-2737-4E69-BA20-95882B1CC344}"/>
              </a:ext>
            </a:extLst>
          </p:cNvPr>
          <p:cNvSpPr>
            <a:spLocks noChangeArrowheads="1"/>
          </p:cNvSpPr>
          <p:nvPr/>
        </p:nvSpPr>
        <p:spPr bwMode="auto">
          <a:xfrm rot="5400000">
            <a:off x="3137696" y="1158084"/>
            <a:ext cx="890586" cy="2717800"/>
          </a:xfrm>
          <a:prstGeom prst="cube">
            <a:avLst>
              <a:gd name="adj" fmla="val 16065"/>
            </a:avLst>
          </a:prstGeom>
          <a:solidFill>
            <a:schemeClr val="accent1">
              <a:lumMod val="20000"/>
              <a:lumOff val="80000"/>
            </a:schemeClr>
          </a:solidFill>
          <a:ln w="12700">
            <a:solidFill>
              <a:srgbClr val="000000"/>
            </a:solidFill>
            <a:miter lim="800000"/>
            <a:headEnd/>
            <a:tailEnd/>
          </a:ln>
          <a:effectLst>
            <a:outerShdw dist="89803" dir="2700000" algn="ctr" rotWithShape="0">
              <a:schemeClr val="bg2"/>
            </a:outerShdw>
          </a:effectLst>
        </p:spPr>
        <p:txBody>
          <a:bodyPr rot="10800000" vert="eaVert" wrap="none" lIns="87312" tIns="44450" rIns="87312" bIns="44450" anchor="ctr"/>
          <a:lstStyle>
            <a:lvl1pPr defTabSz="857250" eaLnBrk="0" hangingPunct="0">
              <a:defRPr sz="2400">
                <a:solidFill>
                  <a:schemeClr val="tx1"/>
                </a:solidFill>
                <a:latin typeface="Times New Roman" pitchFamily="18" charset="0"/>
                <a:cs typeface="Arial" pitchFamily="34" charset="0"/>
              </a:defRPr>
            </a:lvl1pPr>
            <a:lvl2pPr marL="742950" indent="-285750" defTabSz="857250" eaLnBrk="0" hangingPunct="0">
              <a:defRPr sz="2400">
                <a:solidFill>
                  <a:schemeClr val="tx1"/>
                </a:solidFill>
                <a:latin typeface="Times New Roman" pitchFamily="18" charset="0"/>
                <a:cs typeface="Arial" pitchFamily="34" charset="0"/>
              </a:defRPr>
            </a:lvl2pPr>
            <a:lvl3pPr marL="1143000" indent="-228600" defTabSz="857250" eaLnBrk="0" hangingPunct="0">
              <a:defRPr sz="2400">
                <a:solidFill>
                  <a:schemeClr val="tx1"/>
                </a:solidFill>
                <a:latin typeface="Times New Roman" pitchFamily="18" charset="0"/>
                <a:cs typeface="Arial" pitchFamily="34" charset="0"/>
              </a:defRPr>
            </a:lvl3pPr>
            <a:lvl4pPr marL="1600200" indent="-228600" defTabSz="857250" eaLnBrk="0" hangingPunct="0">
              <a:defRPr sz="2400">
                <a:solidFill>
                  <a:schemeClr val="tx1"/>
                </a:solidFill>
                <a:latin typeface="Times New Roman" pitchFamily="18" charset="0"/>
                <a:cs typeface="Arial" pitchFamily="34" charset="0"/>
              </a:defRPr>
            </a:lvl4pPr>
            <a:lvl5pPr marL="2057400" indent="-228600" defTabSz="857250" eaLnBrk="0" hangingPunct="0">
              <a:defRPr sz="2400">
                <a:solidFill>
                  <a:schemeClr val="tx1"/>
                </a:solidFill>
                <a:latin typeface="Times New Roman" pitchFamily="18" charset="0"/>
                <a:cs typeface="Arial" pitchFamily="34" charset="0"/>
              </a:defRPr>
            </a:lvl5pPr>
            <a:lvl6pPr marL="2514600" indent="-228600" defTabSz="857250" eaLnBrk="0" fontAlgn="base" hangingPunct="0">
              <a:spcBef>
                <a:spcPct val="0"/>
              </a:spcBef>
              <a:spcAft>
                <a:spcPct val="0"/>
              </a:spcAft>
              <a:defRPr sz="2400">
                <a:solidFill>
                  <a:schemeClr val="tx1"/>
                </a:solidFill>
                <a:latin typeface="Times New Roman" pitchFamily="18" charset="0"/>
                <a:cs typeface="Arial" pitchFamily="34" charset="0"/>
              </a:defRPr>
            </a:lvl6pPr>
            <a:lvl7pPr marL="2971800" indent="-228600" defTabSz="857250" eaLnBrk="0" fontAlgn="base" hangingPunct="0">
              <a:spcBef>
                <a:spcPct val="0"/>
              </a:spcBef>
              <a:spcAft>
                <a:spcPct val="0"/>
              </a:spcAft>
              <a:defRPr sz="2400">
                <a:solidFill>
                  <a:schemeClr val="tx1"/>
                </a:solidFill>
                <a:latin typeface="Times New Roman" pitchFamily="18" charset="0"/>
                <a:cs typeface="Arial" pitchFamily="34" charset="0"/>
              </a:defRPr>
            </a:lvl7pPr>
            <a:lvl8pPr marL="3429000" indent="-228600" defTabSz="857250" eaLnBrk="0" fontAlgn="base" hangingPunct="0">
              <a:spcBef>
                <a:spcPct val="0"/>
              </a:spcBef>
              <a:spcAft>
                <a:spcPct val="0"/>
              </a:spcAft>
              <a:defRPr sz="2400">
                <a:solidFill>
                  <a:schemeClr val="tx1"/>
                </a:solidFill>
                <a:latin typeface="Times New Roman" pitchFamily="18" charset="0"/>
                <a:cs typeface="Arial" pitchFamily="34" charset="0"/>
              </a:defRPr>
            </a:lvl8pPr>
            <a:lvl9pPr marL="3886200" indent="-228600" defTabSz="857250" eaLnBrk="0" fontAlgn="base" hangingPunct="0">
              <a:spcBef>
                <a:spcPct val="0"/>
              </a:spcBef>
              <a:spcAft>
                <a:spcPct val="0"/>
              </a:spcAft>
              <a:defRPr sz="2400">
                <a:solidFill>
                  <a:schemeClr val="tx1"/>
                </a:solidFill>
                <a:latin typeface="Times New Roman" pitchFamily="18" charset="0"/>
                <a:cs typeface="Arial" pitchFamily="34" charset="0"/>
              </a:defRPr>
            </a:lvl9pPr>
          </a:lstStyle>
          <a:p>
            <a:pPr algn="ctr">
              <a:defRPr/>
            </a:pPr>
            <a:r>
              <a:rPr lang="en-US" altLang="en-US" b="1" dirty="0">
                <a:solidFill>
                  <a:srgbClr val="000000"/>
                </a:solidFill>
              </a:rPr>
              <a:t>Provide </a:t>
            </a:r>
            <a:r>
              <a:rPr lang="en-US" altLang="en-US" b="1" dirty="0" smtClean="0">
                <a:solidFill>
                  <a:srgbClr val="000000"/>
                </a:solidFill>
              </a:rPr>
              <a:t>information</a:t>
            </a:r>
          </a:p>
          <a:p>
            <a:pPr algn="ctr">
              <a:defRPr/>
            </a:pPr>
            <a:r>
              <a:rPr lang="ar-SA" altLang="en-US" b="1" dirty="0">
                <a:solidFill>
                  <a:srgbClr val="000000"/>
                </a:solidFill>
              </a:rPr>
              <a:t>توفير المعلومات</a:t>
            </a:r>
            <a:endParaRPr lang="en-US" altLang="en-US" b="1" dirty="0">
              <a:solidFill>
                <a:srgbClr val="000000"/>
              </a:solidFill>
            </a:endParaRPr>
          </a:p>
        </p:txBody>
      </p:sp>
      <p:sp>
        <p:nvSpPr>
          <p:cNvPr id="11280" name="AutoShape 16">
            <a:extLst>
              <a:ext uri="{FF2B5EF4-FFF2-40B4-BE49-F238E27FC236}">
                <a16:creationId xmlns="" xmlns:a16="http://schemas.microsoft.com/office/drawing/2014/main" id="{943AA79D-28F9-463C-B89D-952CF7C4E255}"/>
              </a:ext>
            </a:extLst>
          </p:cNvPr>
          <p:cNvSpPr>
            <a:spLocks noChangeArrowheads="1"/>
          </p:cNvSpPr>
          <p:nvPr/>
        </p:nvSpPr>
        <p:spPr bwMode="auto">
          <a:xfrm rot="5400000">
            <a:off x="3956844" y="365919"/>
            <a:ext cx="693738" cy="2717800"/>
          </a:xfrm>
          <a:prstGeom prst="cube">
            <a:avLst>
              <a:gd name="adj" fmla="val 16065"/>
            </a:avLst>
          </a:prstGeom>
          <a:solidFill>
            <a:schemeClr val="accent1">
              <a:lumMod val="20000"/>
              <a:lumOff val="80000"/>
            </a:schemeClr>
          </a:solidFill>
          <a:ln w="12700">
            <a:solidFill>
              <a:srgbClr val="000000"/>
            </a:solidFill>
            <a:miter lim="800000"/>
            <a:headEnd/>
            <a:tailEnd/>
          </a:ln>
          <a:effectLst>
            <a:outerShdw dist="89803" dir="2700000" algn="ctr" rotWithShape="0">
              <a:schemeClr val="bg2"/>
            </a:outerShdw>
          </a:effectLst>
        </p:spPr>
        <p:txBody>
          <a:bodyPr rot="10800000" vert="eaVert" wrap="none" lIns="87312" tIns="44450" rIns="87312" bIns="44450" anchor="ctr"/>
          <a:lstStyle>
            <a:lvl1pPr defTabSz="857250" eaLnBrk="0" hangingPunct="0">
              <a:defRPr sz="2400">
                <a:solidFill>
                  <a:schemeClr val="tx1"/>
                </a:solidFill>
                <a:latin typeface="Times New Roman" pitchFamily="18" charset="0"/>
                <a:cs typeface="Arial" pitchFamily="34" charset="0"/>
              </a:defRPr>
            </a:lvl1pPr>
            <a:lvl2pPr marL="742950" indent="-285750" defTabSz="857250" eaLnBrk="0" hangingPunct="0">
              <a:defRPr sz="2400">
                <a:solidFill>
                  <a:schemeClr val="tx1"/>
                </a:solidFill>
                <a:latin typeface="Times New Roman" pitchFamily="18" charset="0"/>
                <a:cs typeface="Arial" pitchFamily="34" charset="0"/>
              </a:defRPr>
            </a:lvl2pPr>
            <a:lvl3pPr marL="1143000" indent="-228600" defTabSz="857250" eaLnBrk="0" hangingPunct="0">
              <a:defRPr sz="2400">
                <a:solidFill>
                  <a:schemeClr val="tx1"/>
                </a:solidFill>
                <a:latin typeface="Times New Roman" pitchFamily="18" charset="0"/>
                <a:cs typeface="Arial" pitchFamily="34" charset="0"/>
              </a:defRPr>
            </a:lvl3pPr>
            <a:lvl4pPr marL="1600200" indent="-228600" defTabSz="857250" eaLnBrk="0" hangingPunct="0">
              <a:defRPr sz="2400">
                <a:solidFill>
                  <a:schemeClr val="tx1"/>
                </a:solidFill>
                <a:latin typeface="Times New Roman" pitchFamily="18" charset="0"/>
                <a:cs typeface="Arial" pitchFamily="34" charset="0"/>
              </a:defRPr>
            </a:lvl4pPr>
            <a:lvl5pPr marL="2057400" indent="-228600" defTabSz="857250" eaLnBrk="0" hangingPunct="0">
              <a:defRPr sz="2400">
                <a:solidFill>
                  <a:schemeClr val="tx1"/>
                </a:solidFill>
                <a:latin typeface="Times New Roman" pitchFamily="18" charset="0"/>
                <a:cs typeface="Arial" pitchFamily="34" charset="0"/>
              </a:defRPr>
            </a:lvl5pPr>
            <a:lvl6pPr marL="2514600" indent="-228600" defTabSz="857250" eaLnBrk="0" fontAlgn="base" hangingPunct="0">
              <a:spcBef>
                <a:spcPct val="0"/>
              </a:spcBef>
              <a:spcAft>
                <a:spcPct val="0"/>
              </a:spcAft>
              <a:defRPr sz="2400">
                <a:solidFill>
                  <a:schemeClr val="tx1"/>
                </a:solidFill>
                <a:latin typeface="Times New Roman" pitchFamily="18" charset="0"/>
                <a:cs typeface="Arial" pitchFamily="34" charset="0"/>
              </a:defRPr>
            </a:lvl6pPr>
            <a:lvl7pPr marL="2971800" indent="-228600" defTabSz="857250" eaLnBrk="0" fontAlgn="base" hangingPunct="0">
              <a:spcBef>
                <a:spcPct val="0"/>
              </a:spcBef>
              <a:spcAft>
                <a:spcPct val="0"/>
              </a:spcAft>
              <a:defRPr sz="2400">
                <a:solidFill>
                  <a:schemeClr val="tx1"/>
                </a:solidFill>
                <a:latin typeface="Times New Roman" pitchFamily="18" charset="0"/>
                <a:cs typeface="Arial" pitchFamily="34" charset="0"/>
              </a:defRPr>
            </a:lvl7pPr>
            <a:lvl8pPr marL="3429000" indent="-228600" defTabSz="857250" eaLnBrk="0" fontAlgn="base" hangingPunct="0">
              <a:spcBef>
                <a:spcPct val="0"/>
              </a:spcBef>
              <a:spcAft>
                <a:spcPct val="0"/>
              </a:spcAft>
              <a:defRPr sz="2400">
                <a:solidFill>
                  <a:schemeClr val="tx1"/>
                </a:solidFill>
                <a:latin typeface="Times New Roman" pitchFamily="18" charset="0"/>
                <a:cs typeface="Arial" pitchFamily="34" charset="0"/>
              </a:defRPr>
            </a:lvl8pPr>
            <a:lvl9pPr marL="3886200" indent="-228600" defTabSz="857250" eaLnBrk="0" fontAlgn="base" hangingPunct="0">
              <a:spcBef>
                <a:spcPct val="0"/>
              </a:spcBef>
              <a:spcAft>
                <a:spcPct val="0"/>
              </a:spcAft>
              <a:defRPr sz="2400">
                <a:solidFill>
                  <a:schemeClr val="tx1"/>
                </a:solidFill>
                <a:latin typeface="Times New Roman" pitchFamily="18" charset="0"/>
                <a:cs typeface="Arial" pitchFamily="34" charset="0"/>
              </a:defRPr>
            </a:lvl9pPr>
          </a:lstStyle>
          <a:p>
            <a:pPr algn="ctr">
              <a:defRPr/>
            </a:pPr>
            <a:r>
              <a:rPr lang="en-US" altLang="en-US" b="1" dirty="0">
                <a:solidFill>
                  <a:srgbClr val="000000"/>
                </a:solidFill>
              </a:rPr>
              <a:t>Risk </a:t>
            </a:r>
            <a:r>
              <a:rPr lang="en-US" altLang="en-US" b="1" dirty="0" smtClean="0">
                <a:solidFill>
                  <a:srgbClr val="000000"/>
                </a:solidFill>
              </a:rPr>
              <a:t>bearing</a:t>
            </a:r>
          </a:p>
          <a:p>
            <a:pPr algn="ctr">
              <a:defRPr/>
            </a:pPr>
            <a:r>
              <a:rPr lang="ar-SA" altLang="en-US" b="1" dirty="0">
                <a:solidFill>
                  <a:srgbClr val="000000"/>
                </a:solidFill>
              </a:rPr>
              <a:t>تحمل المخاطر</a:t>
            </a:r>
            <a:endParaRPr lang="en-US" altLang="en-US" b="1" dirty="0">
              <a:solidFill>
                <a:srgbClr val="000000"/>
              </a:solidFill>
            </a:endParaRPr>
          </a:p>
        </p:txBody>
      </p:sp>
      <p:sp>
        <p:nvSpPr>
          <p:cNvPr id="11281" name="Rectangle 17">
            <a:extLst>
              <a:ext uri="{FF2B5EF4-FFF2-40B4-BE49-F238E27FC236}">
                <a16:creationId xmlns="" xmlns:a16="http://schemas.microsoft.com/office/drawing/2014/main" id="{A8681466-544D-4BD5-B950-26341FD04032}"/>
              </a:ext>
            </a:extLst>
          </p:cNvPr>
          <p:cNvSpPr>
            <a:spLocks noChangeArrowheads="1"/>
          </p:cNvSpPr>
          <p:nvPr/>
        </p:nvSpPr>
        <p:spPr bwMode="auto">
          <a:xfrm>
            <a:off x="8201026" y="6246813"/>
            <a:ext cx="2066925" cy="360362"/>
          </a:xfrm>
          <a:prstGeom prst="rect">
            <a:avLst/>
          </a:prstGeom>
          <a:solidFill>
            <a:schemeClr val="accent6">
              <a:lumMod val="40000"/>
              <a:lumOff val="60000"/>
            </a:schemeClr>
          </a:solidFill>
          <a:ln w="9525">
            <a:solidFill>
              <a:schemeClr val="tx1"/>
            </a:solidFill>
            <a:miter lim="800000"/>
            <a:headEnd/>
            <a:tailEnd/>
          </a:ln>
          <a:effectLst/>
        </p:spPr>
        <p:txBody>
          <a:bodyPr wrap="none" anchor="ctr"/>
          <a:lstStyle/>
          <a:p>
            <a:pPr algn="ctr" eaLnBrk="0" hangingPunct="0">
              <a:spcBef>
                <a:spcPct val="0"/>
              </a:spcBef>
              <a:defRPr/>
            </a:pPr>
            <a:r>
              <a:rPr lang="en-US" sz="2400" b="1" dirty="0" smtClean="0">
                <a:solidFill>
                  <a:srgbClr val="000000"/>
                </a:solidFill>
                <a:latin typeface="Times New Roman" pitchFamily="18" charset="0"/>
                <a:cs typeface="Times New Roman" pitchFamily="18" charset="0"/>
              </a:rPr>
              <a:t>Producer </a:t>
            </a:r>
            <a:r>
              <a:rPr lang="ar-SA" sz="2400" b="1" dirty="0">
                <a:solidFill>
                  <a:srgbClr val="000000"/>
                </a:solidFill>
                <a:latin typeface="Times New Roman" pitchFamily="18" charset="0"/>
                <a:cs typeface="Times New Roman" pitchFamily="18" charset="0"/>
              </a:rPr>
              <a:t>منتج</a:t>
            </a:r>
            <a:endParaRPr lang="en-US" sz="2400" b="1" dirty="0">
              <a:solidFill>
                <a:srgbClr val="000000"/>
              </a:solidFill>
              <a:latin typeface="Times New Roman" pitchFamily="18" charset="0"/>
              <a:cs typeface="Times New Roman" pitchFamily="18" charset="0"/>
            </a:endParaRPr>
          </a:p>
        </p:txBody>
      </p:sp>
      <p:sp>
        <p:nvSpPr>
          <p:cNvPr id="34833" name="Rectangle 18">
            <a:extLst>
              <a:ext uri="{FF2B5EF4-FFF2-40B4-BE49-F238E27FC236}">
                <a16:creationId xmlns="" xmlns:a16="http://schemas.microsoft.com/office/drawing/2014/main" id="{938D07CD-F2FE-421B-B3F6-C42D6C73966E}"/>
              </a:ext>
            </a:extLst>
          </p:cNvPr>
          <p:cNvSpPr>
            <a:spLocks noChangeArrowheads="1"/>
          </p:cNvSpPr>
          <p:nvPr/>
        </p:nvSpPr>
        <p:spPr bwMode="auto">
          <a:xfrm>
            <a:off x="2728914" y="6209182"/>
            <a:ext cx="1800225" cy="648818"/>
          </a:xfrm>
          <a:prstGeom prst="rect">
            <a:avLst/>
          </a:prstGeom>
          <a:solidFill>
            <a:schemeClr val="accent1">
              <a:lumMod val="20000"/>
              <a:lumOff val="80000"/>
            </a:schemeClr>
          </a:solidFill>
          <a:ln w="9525">
            <a:solidFill>
              <a:schemeClr val="tx1"/>
            </a:solidFill>
            <a:miter lim="800000"/>
            <a:headEnd/>
            <a:tailEnd/>
          </a:ln>
        </p:spPr>
        <p:txBody>
          <a:bodyPr wrap="none" anchor="ct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algn="ctr">
              <a:spcBef>
                <a:spcPct val="0"/>
              </a:spcBef>
              <a:buFontTx/>
              <a:buNone/>
              <a:defRPr/>
            </a:pPr>
            <a:r>
              <a:rPr lang="en-US" altLang="en-US" sz="2400" b="1" dirty="0" smtClean="0">
                <a:solidFill>
                  <a:srgbClr val="000000"/>
                </a:solidFill>
                <a:cs typeface="Times New Roman" pitchFamily="18" charset="0"/>
              </a:rPr>
              <a:t>Consumer</a:t>
            </a:r>
          </a:p>
          <a:p>
            <a:pPr algn="ctr">
              <a:spcBef>
                <a:spcPct val="0"/>
              </a:spcBef>
              <a:buFontTx/>
              <a:buNone/>
              <a:defRPr/>
            </a:pPr>
            <a:r>
              <a:rPr lang="ar-SA" altLang="en-US" sz="2400" b="1" dirty="0">
                <a:solidFill>
                  <a:srgbClr val="000000"/>
                </a:solidFill>
                <a:cs typeface="Times New Roman" pitchFamily="18" charset="0"/>
              </a:rPr>
              <a:t>مستهلك</a:t>
            </a:r>
            <a:endParaRPr lang="en-US" altLang="en-US" sz="2400" b="1" dirty="0">
              <a:solidFill>
                <a:srgbClr val="000000"/>
              </a:solidFill>
              <a:cs typeface="Times New Roman" pitchFamily="18" charset="0"/>
            </a:endParaRPr>
          </a:p>
        </p:txBody>
      </p:sp>
      <p:sp>
        <p:nvSpPr>
          <p:cNvPr id="20" name="AutoShape 14">
            <a:extLst>
              <a:ext uri="{FF2B5EF4-FFF2-40B4-BE49-F238E27FC236}">
                <a16:creationId xmlns="" xmlns:a16="http://schemas.microsoft.com/office/drawing/2014/main" id="{0DB9A091-D069-4BF3-B43A-8FB1C7CACC2B}"/>
              </a:ext>
            </a:extLst>
          </p:cNvPr>
          <p:cNvSpPr>
            <a:spLocks noChangeArrowheads="1"/>
          </p:cNvSpPr>
          <p:nvPr/>
        </p:nvSpPr>
        <p:spPr bwMode="auto">
          <a:xfrm rot="5400000">
            <a:off x="8347869" y="3534569"/>
            <a:ext cx="690562" cy="2717800"/>
          </a:xfrm>
          <a:prstGeom prst="cube">
            <a:avLst>
              <a:gd name="adj" fmla="val 16065"/>
            </a:avLst>
          </a:prstGeom>
          <a:solidFill>
            <a:schemeClr val="accent6">
              <a:lumMod val="40000"/>
              <a:lumOff val="60000"/>
            </a:schemeClr>
          </a:solidFill>
          <a:ln w="12700">
            <a:solidFill>
              <a:srgbClr val="000000"/>
            </a:solidFill>
            <a:miter lim="800000"/>
            <a:headEnd/>
            <a:tailEnd/>
          </a:ln>
          <a:effectLst>
            <a:outerShdw dist="89803" dir="2700000" algn="ctr" rotWithShape="0">
              <a:schemeClr val="bg2"/>
            </a:outerShdw>
          </a:effectLst>
        </p:spPr>
        <p:txBody>
          <a:bodyPr rot="10800000" vert="eaVert" wrap="none" lIns="87312" tIns="44450" rIns="87312" bIns="44450" anchor="ctr"/>
          <a:lstStyle/>
          <a:p>
            <a:pPr algn="ctr" defTabSz="857250">
              <a:defRPr/>
            </a:pPr>
            <a:r>
              <a:rPr lang="en-US" b="1" dirty="0">
                <a:solidFill>
                  <a:srgbClr val="000000"/>
                </a:solidFill>
              </a:rPr>
              <a:t>Financing small </a:t>
            </a:r>
            <a:r>
              <a:rPr lang="en-US" b="1" dirty="0" smtClean="0">
                <a:solidFill>
                  <a:srgbClr val="000000"/>
                </a:solidFill>
              </a:rPr>
              <a:t>producers</a:t>
            </a:r>
          </a:p>
          <a:p>
            <a:pPr algn="ctr" defTabSz="857250">
              <a:defRPr/>
            </a:pPr>
            <a:r>
              <a:rPr lang="ar-SA" b="1" dirty="0">
                <a:solidFill>
                  <a:srgbClr val="000000"/>
                </a:solidFill>
              </a:rPr>
              <a:t>تمويل المنتجين الصغار</a:t>
            </a:r>
            <a:endParaRPr lang="en-US" b="1" dirty="0">
              <a:solidFill>
                <a:srgbClr val="000000"/>
              </a:solidFill>
            </a:endParaRPr>
          </a:p>
        </p:txBody>
      </p:sp>
      <p:sp>
        <p:nvSpPr>
          <p:cNvPr id="22" name="Title 1">
            <a:extLst>
              <a:ext uri="{FF2B5EF4-FFF2-40B4-BE49-F238E27FC236}">
                <a16:creationId xmlns="" xmlns:a16="http://schemas.microsoft.com/office/drawing/2014/main" id="{6C0D53EC-D537-43AC-8E56-7B7C2A389F5A}"/>
              </a:ext>
            </a:extLst>
          </p:cNvPr>
          <p:cNvSpPr txBox="1">
            <a:spLocks/>
          </p:cNvSpPr>
          <p:nvPr/>
        </p:nvSpPr>
        <p:spPr>
          <a:xfrm>
            <a:off x="2337626" y="220663"/>
            <a:ext cx="7772400" cy="1143000"/>
          </a:xfrm>
          <a:prstGeom prst="rect">
            <a:avLst/>
          </a:prstGeom>
        </p:spPr>
        <p:txBody>
          <a:bodyPr/>
          <a:lstStyle>
            <a:lvl1pPr algn="l" rtl="1" eaLnBrk="0" fontAlgn="base" hangingPunct="0">
              <a:spcBef>
                <a:spcPct val="0"/>
              </a:spcBef>
              <a:spcAft>
                <a:spcPct val="0"/>
              </a:spcAft>
              <a:defRPr sz="3600" b="1" kern="1200" spc="-60">
                <a:solidFill>
                  <a:schemeClr val="tx2"/>
                </a:solidFill>
                <a:effectLst>
                  <a:outerShdw blurRad="38100" dist="38100" dir="2700000" algn="tl">
                    <a:srgbClr val="000000">
                      <a:alpha val="43137"/>
                    </a:srgbClr>
                  </a:outerShdw>
                </a:effectLst>
                <a:latin typeface="+mj-lt"/>
                <a:ea typeface="+mj-ea"/>
                <a:cs typeface="標楷體"/>
              </a:defRPr>
            </a:lvl1pPr>
            <a:lvl2pPr algn="l" rtl="1" eaLnBrk="0" fontAlgn="base" hangingPunct="0">
              <a:spcBef>
                <a:spcPct val="0"/>
              </a:spcBef>
              <a:spcAft>
                <a:spcPct val="0"/>
              </a:spcAft>
              <a:defRPr sz="3600" b="1">
                <a:solidFill>
                  <a:schemeClr val="tx2"/>
                </a:solidFill>
                <a:latin typeface="Times New Roman" panose="02020603050405020304" pitchFamily="18" charset="0"/>
                <a:ea typeface="標楷體"/>
                <a:cs typeface="標楷體"/>
              </a:defRPr>
            </a:lvl2pPr>
            <a:lvl3pPr algn="l" rtl="1" eaLnBrk="0" fontAlgn="base" hangingPunct="0">
              <a:spcBef>
                <a:spcPct val="0"/>
              </a:spcBef>
              <a:spcAft>
                <a:spcPct val="0"/>
              </a:spcAft>
              <a:defRPr sz="3600" b="1">
                <a:solidFill>
                  <a:schemeClr val="tx2"/>
                </a:solidFill>
                <a:latin typeface="Times New Roman" panose="02020603050405020304" pitchFamily="18" charset="0"/>
                <a:ea typeface="標楷體"/>
                <a:cs typeface="標楷體"/>
              </a:defRPr>
            </a:lvl3pPr>
            <a:lvl4pPr algn="l" rtl="1" eaLnBrk="0" fontAlgn="base" hangingPunct="0">
              <a:spcBef>
                <a:spcPct val="0"/>
              </a:spcBef>
              <a:spcAft>
                <a:spcPct val="0"/>
              </a:spcAft>
              <a:defRPr sz="3600" b="1">
                <a:solidFill>
                  <a:schemeClr val="tx2"/>
                </a:solidFill>
                <a:latin typeface="Times New Roman" panose="02020603050405020304" pitchFamily="18" charset="0"/>
                <a:ea typeface="標楷體"/>
                <a:cs typeface="標楷體"/>
              </a:defRPr>
            </a:lvl4pPr>
            <a:lvl5pPr algn="l" rtl="1" eaLnBrk="0" fontAlgn="base" hangingPunct="0">
              <a:spcBef>
                <a:spcPct val="0"/>
              </a:spcBef>
              <a:spcAft>
                <a:spcPct val="0"/>
              </a:spcAft>
              <a:defRPr sz="3600" b="1">
                <a:solidFill>
                  <a:schemeClr val="tx2"/>
                </a:solidFill>
                <a:latin typeface="Times New Roman" panose="02020603050405020304" pitchFamily="18" charset="0"/>
                <a:ea typeface="標楷體"/>
                <a:cs typeface="標楷體"/>
              </a:defRPr>
            </a:lvl5pPr>
            <a:lvl6pPr marL="457200" algn="l" rtl="1" eaLnBrk="1" fontAlgn="base" hangingPunct="1">
              <a:spcBef>
                <a:spcPct val="0"/>
              </a:spcBef>
              <a:spcAft>
                <a:spcPct val="0"/>
              </a:spcAft>
              <a:defRPr sz="3600">
                <a:solidFill>
                  <a:schemeClr val="tx2"/>
                </a:solidFill>
                <a:latin typeface="Arial Black" pitchFamily="34" charset="0"/>
                <a:ea typeface="微軟正黑體" pitchFamily="34" charset="-120"/>
              </a:defRPr>
            </a:lvl6pPr>
            <a:lvl7pPr marL="914400" algn="l" rtl="1" eaLnBrk="1" fontAlgn="base" hangingPunct="1">
              <a:spcBef>
                <a:spcPct val="0"/>
              </a:spcBef>
              <a:spcAft>
                <a:spcPct val="0"/>
              </a:spcAft>
              <a:defRPr sz="3600">
                <a:solidFill>
                  <a:schemeClr val="tx2"/>
                </a:solidFill>
                <a:latin typeface="Arial Black" pitchFamily="34" charset="0"/>
                <a:ea typeface="微軟正黑體" pitchFamily="34" charset="-120"/>
              </a:defRPr>
            </a:lvl7pPr>
            <a:lvl8pPr marL="1371600" algn="l" rtl="1" eaLnBrk="1" fontAlgn="base" hangingPunct="1">
              <a:spcBef>
                <a:spcPct val="0"/>
              </a:spcBef>
              <a:spcAft>
                <a:spcPct val="0"/>
              </a:spcAft>
              <a:defRPr sz="3600">
                <a:solidFill>
                  <a:schemeClr val="tx2"/>
                </a:solidFill>
                <a:latin typeface="Arial Black" pitchFamily="34" charset="0"/>
                <a:ea typeface="微軟正黑體" pitchFamily="34" charset="-120"/>
              </a:defRPr>
            </a:lvl8pPr>
            <a:lvl9pPr marL="1828800" algn="l" rtl="1" eaLnBrk="1" fontAlgn="base" hangingPunct="1">
              <a:spcBef>
                <a:spcPct val="0"/>
              </a:spcBef>
              <a:spcAft>
                <a:spcPct val="0"/>
              </a:spcAft>
              <a:defRPr sz="3600">
                <a:solidFill>
                  <a:schemeClr val="tx2"/>
                </a:solidFill>
                <a:latin typeface="Arial Black" pitchFamily="34" charset="0"/>
                <a:ea typeface="微軟正黑體" pitchFamily="34" charset="-120"/>
              </a:defRPr>
            </a:lvl9pPr>
          </a:lstStyle>
          <a:p>
            <a:pPr algn="ctr" eaLnBrk="1" hangingPunct="1">
              <a:defRPr/>
            </a:pPr>
            <a:r>
              <a:rPr lang="en-US" altLang="en-US" dirty="0">
                <a:solidFill>
                  <a:srgbClr val="C00000"/>
                </a:solidFill>
              </a:rPr>
              <a:t>RETAILER MAIN </a:t>
            </a:r>
            <a:r>
              <a:rPr lang="en-US" altLang="en-US" dirty="0" smtClean="0">
                <a:solidFill>
                  <a:srgbClr val="C00000"/>
                </a:solidFill>
              </a:rPr>
              <a:t>FUNCTIONS</a:t>
            </a:r>
          </a:p>
          <a:p>
            <a:pPr algn="ctr" eaLnBrk="1" hangingPunct="1">
              <a:defRPr/>
            </a:pPr>
            <a:r>
              <a:rPr lang="ar-SA" altLang="en-US" sz="2800" dirty="0">
                <a:solidFill>
                  <a:srgbClr val="C00000"/>
                </a:solidFill>
              </a:rPr>
              <a:t>الوظائف الرئيسية للمتاجر بالتجزئة</a:t>
            </a:r>
            <a:endParaRPr lang="en-CA" altLang="en-US" sz="2800" dirty="0">
              <a:solidFill>
                <a:srgbClr val="C00000"/>
              </a:solidFill>
            </a:endParaRPr>
          </a:p>
        </p:txBody>
      </p:sp>
    </p:spTree>
  </p:cSld>
  <p:clrMapOvr>
    <a:masterClrMapping/>
  </p:clrMapOvr>
  <p:transition spd="slow"/>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3" presetClass="entr" presetSubtype="16"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4" presetClass="entr" presetSubtype="32" fill="hold" grpId="0" nodeType="clickEffect">
                                  <p:stCondLst>
                                    <p:cond delay="0"/>
                                  </p:stCondLst>
                                  <p:childTnLst>
                                    <p:set>
                                      <p:cBhvr>
                                        <p:cTn id="12" dur="1" fill="hold">
                                          <p:stCondLst>
                                            <p:cond delay="0"/>
                                          </p:stCondLst>
                                        </p:cTn>
                                        <p:tgtEl>
                                          <p:spTgt spid="11271"/>
                                        </p:tgtEl>
                                        <p:attrNameLst>
                                          <p:attrName>style.visibility</p:attrName>
                                        </p:attrNameLst>
                                      </p:cBhvr>
                                      <p:to>
                                        <p:strVal val="visible"/>
                                      </p:to>
                                    </p:set>
                                    <p:animEffect transition="in" filter="box(out)">
                                      <p:cBhvr>
                                        <p:cTn id="13" dur="500"/>
                                        <p:tgtEl>
                                          <p:spTgt spid="11271"/>
                                        </p:tgtEl>
                                      </p:cBhvr>
                                    </p:animEffect>
                                  </p:childTnLst>
                                </p:cTn>
                              </p:par>
                            </p:childTnLst>
                          </p:cTn>
                        </p:par>
                      </p:childTnLst>
                    </p:cTn>
                  </p:par>
                  <p:par>
                    <p:cTn id="14" fill="hold" nodeType="clickPar">
                      <p:stCondLst>
                        <p:cond delay="indefinite"/>
                      </p:stCondLst>
                      <p:childTnLst>
                        <p:par>
                          <p:cTn id="15" fill="hold" nodeType="withGroup">
                            <p:stCondLst>
                              <p:cond delay="0"/>
                            </p:stCondLst>
                            <p:childTnLst>
                              <p:par>
                                <p:cTn id="16" presetID="4" presetClass="entr" presetSubtype="32" fill="hold" grpId="0" nodeType="clickEffect">
                                  <p:stCondLst>
                                    <p:cond delay="0"/>
                                  </p:stCondLst>
                                  <p:childTnLst>
                                    <p:set>
                                      <p:cBhvr>
                                        <p:cTn id="17" dur="1" fill="hold">
                                          <p:stCondLst>
                                            <p:cond delay="0"/>
                                          </p:stCondLst>
                                        </p:cTn>
                                        <p:tgtEl>
                                          <p:spTgt spid="11273"/>
                                        </p:tgtEl>
                                        <p:attrNameLst>
                                          <p:attrName>style.visibility</p:attrName>
                                        </p:attrNameLst>
                                      </p:cBhvr>
                                      <p:to>
                                        <p:strVal val="visible"/>
                                      </p:to>
                                    </p:set>
                                    <p:animEffect transition="in" filter="box(out)">
                                      <p:cBhvr>
                                        <p:cTn id="18" dur="500"/>
                                        <p:tgtEl>
                                          <p:spTgt spid="11273"/>
                                        </p:tgtEl>
                                      </p:cBhvr>
                                    </p:animEffect>
                                  </p:childTnLst>
                                </p:cTn>
                              </p:par>
                            </p:childTnLst>
                          </p:cTn>
                        </p:par>
                      </p:childTnLst>
                    </p:cTn>
                  </p:par>
                  <p:par>
                    <p:cTn id="19" fill="hold" nodeType="clickPar">
                      <p:stCondLst>
                        <p:cond delay="indefinite"/>
                      </p:stCondLst>
                      <p:childTnLst>
                        <p:par>
                          <p:cTn id="20" fill="hold" nodeType="withGroup">
                            <p:stCondLst>
                              <p:cond delay="0"/>
                            </p:stCondLst>
                            <p:childTnLst>
                              <p:par>
                                <p:cTn id="21" presetID="4" presetClass="entr" presetSubtype="32" fill="hold" grpId="0" nodeType="clickEffect">
                                  <p:stCondLst>
                                    <p:cond delay="0"/>
                                  </p:stCondLst>
                                  <p:childTnLst>
                                    <p:set>
                                      <p:cBhvr>
                                        <p:cTn id="22" dur="1" fill="hold">
                                          <p:stCondLst>
                                            <p:cond delay="0"/>
                                          </p:stCondLst>
                                        </p:cTn>
                                        <p:tgtEl>
                                          <p:spTgt spid="11275"/>
                                        </p:tgtEl>
                                        <p:attrNameLst>
                                          <p:attrName>style.visibility</p:attrName>
                                        </p:attrNameLst>
                                      </p:cBhvr>
                                      <p:to>
                                        <p:strVal val="visible"/>
                                      </p:to>
                                    </p:set>
                                    <p:animEffect transition="in" filter="box(out)">
                                      <p:cBhvr>
                                        <p:cTn id="23" dur="500"/>
                                        <p:tgtEl>
                                          <p:spTgt spid="11275"/>
                                        </p:tgtEl>
                                      </p:cBhvr>
                                    </p:animEffect>
                                  </p:childTnLst>
                                </p:cTn>
                              </p:par>
                            </p:childTnLst>
                          </p:cTn>
                        </p:par>
                      </p:childTnLst>
                    </p:cTn>
                  </p:par>
                  <p:par>
                    <p:cTn id="24" fill="hold" nodeType="clickPar">
                      <p:stCondLst>
                        <p:cond delay="indefinite"/>
                      </p:stCondLst>
                      <p:childTnLst>
                        <p:par>
                          <p:cTn id="25" fill="hold" nodeType="withGroup">
                            <p:stCondLst>
                              <p:cond delay="0"/>
                            </p:stCondLst>
                            <p:childTnLst>
                              <p:par>
                                <p:cTn id="26" presetID="4" presetClass="entr" presetSubtype="32" fill="hold" grpId="0" nodeType="clickEffect">
                                  <p:stCondLst>
                                    <p:cond delay="0"/>
                                  </p:stCondLst>
                                  <p:childTnLst>
                                    <p:set>
                                      <p:cBhvr>
                                        <p:cTn id="27" dur="1" fill="hold">
                                          <p:stCondLst>
                                            <p:cond delay="0"/>
                                          </p:stCondLst>
                                        </p:cTn>
                                        <p:tgtEl>
                                          <p:spTgt spid="11278"/>
                                        </p:tgtEl>
                                        <p:attrNameLst>
                                          <p:attrName>style.visibility</p:attrName>
                                        </p:attrNameLst>
                                      </p:cBhvr>
                                      <p:to>
                                        <p:strVal val="visible"/>
                                      </p:to>
                                    </p:set>
                                    <p:animEffect transition="in" filter="box(out)">
                                      <p:cBhvr>
                                        <p:cTn id="28" dur="500"/>
                                        <p:tgtEl>
                                          <p:spTgt spid="11278"/>
                                        </p:tgtEl>
                                      </p:cBhvr>
                                    </p:animEffect>
                                  </p:childTnLst>
                                </p:cTn>
                              </p:par>
                            </p:childTnLst>
                          </p:cTn>
                        </p:par>
                      </p:childTnLst>
                    </p:cTn>
                  </p:par>
                  <p:par>
                    <p:cTn id="29" fill="hold" nodeType="clickPar">
                      <p:stCondLst>
                        <p:cond delay="indefinite"/>
                      </p:stCondLst>
                      <p:childTnLst>
                        <p:par>
                          <p:cTn id="30" fill="hold" nodeType="withGroup">
                            <p:stCondLst>
                              <p:cond delay="0"/>
                            </p:stCondLst>
                            <p:childTnLst>
                              <p:par>
                                <p:cTn id="31" presetID="4" presetClass="entr" presetSubtype="32" fill="hold" grpId="0" nodeType="clickEffect">
                                  <p:stCondLst>
                                    <p:cond delay="0"/>
                                  </p:stCondLst>
                                  <p:childTnLst>
                                    <p:set>
                                      <p:cBhvr>
                                        <p:cTn id="32" dur="1" fill="hold">
                                          <p:stCondLst>
                                            <p:cond delay="0"/>
                                          </p:stCondLst>
                                        </p:cTn>
                                        <p:tgtEl>
                                          <p:spTgt spid="20"/>
                                        </p:tgtEl>
                                        <p:attrNameLst>
                                          <p:attrName>style.visibility</p:attrName>
                                        </p:attrNameLst>
                                      </p:cBhvr>
                                      <p:to>
                                        <p:strVal val="visible"/>
                                      </p:to>
                                    </p:set>
                                    <p:animEffect transition="in" filter="box(out)">
                                      <p:cBhvr>
                                        <p:cTn id="33" dur="500"/>
                                        <p:tgtEl>
                                          <p:spTgt spid="20"/>
                                        </p:tgtEl>
                                      </p:cBhvr>
                                    </p:animEffect>
                                  </p:childTnLst>
                                </p:cTn>
                              </p:par>
                            </p:childTnLst>
                          </p:cTn>
                        </p:par>
                      </p:childTnLst>
                    </p:cTn>
                  </p:par>
                  <p:par>
                    <p:cTn id="34" fill="hold" nodeType="clickPar">
                      <p:stCondLst>
                        <p:cond delay="indefinite"/>
                      </p:stCondLst>
                      <p:childTnLst>
                        <p:par>
                          <p:cTn id="35" fill="hold" nodeType="withGroup">
                            <p:stCondLst>
                              <p:cond delay="0"/>
                            </p:stCondLst>
                            <p:childTnLst>
                              <p:par>
                                <p:cTn id="36" presetID="4" presetClass="entr" presetSubtype="32" fill="hold" grpId="0" nodeType="clickEffect">
                                  <p:stCondLst>
                                    <p:cond delay="0"/>
                                  </p:stCondLst>
                                  <p:childTnLst>
                                    <p:set>
                                      <p:cBhvr>
                                        <p:cTn id="37" dur="1" fill="hold">
                                          <p:stCondLst>
                                            <p:cond delay="0"/>
                                          </p:stCondLst>
                                        </p:cTn>
                                        <p:tgtEl>
                                          <p:spTgt spid="11276"/>
                                        </p:tgtEl>
                                        <p:attrNameLst>
                                          <p:attrName>style.visibility</p:attrName>
                                        </p:attrNameLst>
                                      </p:cBhvr>
                                      <p:to>
                                        <p:strVal val="visible"/>
                                      </p:to>
                                    </p:set>
                                    <p:animEffect transition="in" filter="box(out)">
                                      <p:cBhvr>
                                        <p:cTn id="38" dur="500"/>
                                        <p:tgtEl>
                                          <p:spTgt spid="11276"/>
                                        </p:tgtEl>
                                      </p:cBhvr>
                                    </p:animEffect>
                                  </p:childTnLst>
                                </p:cTn>
                              </p:par>
                            </p:childTnLst>
                          </p:cTn>
                        </p:par>
                      </p:childTnLst>
                    </p:cTn>
                  </p:par>
                  <p:par>
                    <p:cTn id="39" fill="hold" nodeType="clickPar">
                      <p:stCondLst>
                        <p:cond delay="indefinite"/>
                      </p:stCondLst>
                      <p:childTnLst>
                        <p:par>
                          <p:cTn id="40" fill="hold" nodeType="withGroup">
                            <p:stCondLst>
                              <p:cond delay="0"/>
                            </p:stCondLst>
                            <p:childTnLst>
                              <p:par>
                                <p:cTn id="41" presetID="4" presetClass="entr" presetSubtype="32" fill="hold" grpId="0" nodeType="clickEffect">
                                  <p:stCondLst>
                                    <p:cond delay="0"/>
                                  </p:stCondLst>
                                  <p:childTnLst>
                                    <p:set>
                                      <p:cBhvr>
                                        <p:cTn id="42" dur="1" fill="hold">
                                          <p:stCondLst>
                                            <p:cond delay="0"/>
                                          </p:stCondLst>
                                        </p:cTn>
                                        <p:tgtEl>
                                          <p:spTgt spid="11277"/>
                                        </p:tgtEl>
                                        <p:attrNameLst>
                                          <p:attrName>style.visibility</p:attrName>
                                        </p:attrNameLst>
                                      </p:cBhvr>
                                      <p:to>
                                        <p:strVal val="visible"/>
                                      </p:to>
                                    </p:set>
                                    <p:animEffect transition="in" filter="box(out)">
                                      <p:cBhvr>
                                        <p:cTn id="43" dur="500"/>
                                        <p:tgtEl>
                                          <p:spTgt spid="11277"/>
                                        </p:tgtEl>
                                      </p:cBhvr>
                                    </p:animEffect>
                                  </p:childTnLst>
                                </p:cTn>
                              </p:par>
                            </p:childTnLst>
                          </p:cTn>
                        </p:par>
                      </p:childTnLst>
                    </p:cTn>
                  </p:par>
                  <p:par>
                    <p:cTn id="44" fill="hold" nodeType="clickPar">
                      <p:stCondLst>
                        <p:cond delay="indefinite"/>
                      </p:stCondLst>
                      <p:childTnLst>
                        <p:par>
                          <p:cTn id="45" fill="hold" nodeType="withGroup">
                            <p:stCondLst>
                              <p:cond delay="0"/>
                            </p:stCondLst>
                            <p:childTnLst>
                              <p:par>
                                <p:cTn id="46" presetID="4" presetClass="entr" presetSubtype="32" fill="hold" grpId="0" nodeType="clickEffect">
                                  <p:stCondLst>
                                    <p:cond delay="0"/>
                                  </p:stCondLst>
                                  <p:childTnLst>
                                    <p:set>
                                      <p:cBhvr>
                                        <p:cTn id="47" dur="1" fill="hold">
                                          <p:stCondLst>
                                            <p:cond delay="0"/>
                                          </p:stCondLst>
                                        </p:cTn>
                                        <p:tgtEl>
                                          <p:spTgt spid="11274"/>
                                        </p:tgtEl>
                                        <p:attrNameLst>
                                          <p:attrName>style.visibility</p:attrName>
                                        </p:attrNameLst>
                                      </p:cBhvr>
                                      <p:to>
                                        <p:strVal val="visible"/>
                                      </p:to>
                                    </p:set>
                                    <p:animEffect transition="in" filter="box(out)">
                                      <p:cBhvr>
                                        <p:cTn id="48" dur="500"/>
                                        <p:tgtEl>
                                          <p:spTgt spid="11274"/>
                                        </p:tgtEl>
                                      </p:cBhvr>
                                    </p:animEffect>
                                  </p:childTnLst>
                                </p:cTn>
                              </p:par>
                            </p:childTnLst>
                          </p:cTn>
                        </p:par>
                      </p:childTnLst>
                    </p:cTn>
                  </p:par>
                  <p:par>
                    <p:cTn id="49" fill="hold" nodeType="clickPar">
                      <p:stCondLst>
                        <p:cond delay="indefinite"/>
                      </p:stCondLst>
                      <p:childTnLst>
                        <p:par>
                          <p:cTn id="50" fill="hold" nodeType="withGroup">
                            <p:stCondLst>
                              <p:cond delay="0"/>
                            </p:stCondLst>
                            <p:childTnLst>
                              <p:par>
                                <p:cTn id="51" presetID="4" presetClass="entr" presetSubtype="32" fill="hold" grpId="0" nodeType="clickEffect">
                                  <p:stCondLst>
                                    <p:cond delay="0"/>
                                  </p:stCondLst>
                                  <p:childTnLst>
                                    <p:set>
                                      <p:cBhvr>
                                        <p:cTn id="52" dur="1" fill="hold">
                                          <p:stCondLst>
                                            <p:cond delay="0"/>
                                          </p:stCondLst>
                                        </p:cTn>
                                        <p:tgtEl>
                                          <p:spTgt spid="11272"/>
                                        </p:tgtEl>
                                        <p:attrNameLst>
                                          <p:attrName>style.visibility</p:attrName>
                                        </p:attrNameLst>
                                      </p:cBhvr>
                                      <p:to>
                                        <p:strVal val="visible"/>
                                      </p:to>
                                    </p:set>
                                    <p:animEffect transition="in" filter="box(out)">
                                      <p:cBhvr>
                                        <p:cTn id="53" dur="500"/>
                                        <p:tgtEl>
                                          <p:spTgt spid="11272"/>
                                        </p:tgtEl>
                                      </p:cBhvr>
                                    </p:animEffect>
                                  </p:childTnLst>
                                </p:cTn>
                              </p:par>
                            </p:childTnLst>
                          </p:cTn>
                        </p:par>
                      </p:childTnLst>
                    </p:cTn>
                  </p:par>
                  <p:par>
                    <p:cTn id="54" fill="hold" nodeType="clickPar">
                      <p:stCondLst>
                        <p:cond delay="indefinite"/>
                      </p:stCondLst>
                      <p:childTnLst>
                        <p:par>
                          <p:cTn id="55" fill="hold" nodeType="withGroup">
                            <p:stCondLst>
                              <p:cond delay="0"/>
                            </p:stCondLst>
                            <p:childTnLst>
                              <p:par>
                                <p:cTn id="56" presetID="4" presetClass="entr" presetSubtype="32" fill="hold" grpId="0" nodeType="clickEffect">
                                  <p:stCondLst>
                                    <p:cond delay="0"/>
                                  </p:stCondLst>
                                  <p:childTnLst>
                                    <p:set>
                                      <p:cBhvr>
                                        <p:cTn id="57" dur="1" fill="hold">
                                          <p:stCondLst>
                                            <p:cond delay="0"/>
                                          </p:stCondLst>
                                        </p:cTn>
                                        <p:tgtEl>
                                          <p:spTgt spid="11270"/>
                                        </p:tgtEl>
                                        <p:attrNameLst>
                                          <p:attrName>style.visibility</p:attrName>
                                        </p:attrNameLst>
                                      </p:cBhvr>
                                      <p:to>
                                        <p:strVal val="visible"/>
                                      </p:to>
                                    </p:set>
                                    <p:animEffect transition="in" filter="box(out)">
                                      <p:cBhvr>
                                        <p:cTn id="58" dur="500"/>
                                        <p:tgtEl>
                                          <p:spTgt spid="11270"/>
                                        </p:tgtEl>
                                      </p:cBhvr>
                                    </p:animEffect>
                                  </p:childTnLst>
                                </p:cTn>
                              </p:par>
                            </p:childTnLst>
                          </p:cTn>
                        </p:par>
                      </p:childTnLst>
                    </p:cTn>
                  </p:par>
                  <p:par>
                    <p:cTn id="59" fill="hold" nodeType="clickPar">
                      <p:stCondLst>
                        <p:cond delay="indefinite"/>
                      </p:stCondLst>
                      <p:childTnLst>
                        <p:par>
                          <p:cTn id="60" fill="hold" nodeType="withGroup">
                            <p:stCondLst>
                              <p:cond delay="0"/>
                            </p:stCondLst>
                            <p:childTnLst>
                              <p:par>
                                <p:cTn id="61" presetID="4" presetClass="entr" presetSubtype="32" fill="hold" grpId="0" nodeType="clickEffect">
                                  <p:stCondLst>
                                    <p:cond delay="0"/>
                                  </p:stCondLst>
                                  <p:childTnLst>
                                    <p:set>
                                      <p:cBhvr>
                                        <p:cTn id="62" dur="1" fill="hold">
                                          <p:stCondLst>
                                            <p:cond delay="0"/>
                                          </p:stCondLst>
                                        </p:cTn>
                                        <p:tgtEl>
                                          <p:spTgt spid="11279"/>
                                        </p:tgtEl>
                                        <p:attrNameLst>
                                          <p:attrName>style.visibility</p:attrName>
                                        </p:attrNameLst>
                                      </p:cBhvr>
                                      <p:to>
                                        <p:strVal val="visible"/>
                                      </p:to>
                                    </p:set>
                                    <p:animEffect transition="in" filter="box(out)">
                                      <p:cBhvr>
                                        <p:cTn id="63" dur="500"/>
                                        <p:tgtEl>
                                          <p:spTgt spid="11279"/>
                                        </p:tgtEl>
                                      </p:cBhvr>
                                    </p:animEffect>
                                  </p:childTnLst>
                                </p:cTn>
                              </p:par>
                            </p:childTnLst>
                          </p:cTn>
                        </p:par>
                      </p:childTnLst>
                    </p:cTn>
                  </p:par>
                  <p:par>
                    <p:cTn id="64" fill="hold" nodeType="clickPar">
                      <p:stCondLst>
                        <p:cond delay="indefinite"/>
                      </p:stCondLst>
                      <p:childTnLst>
                        <p:par>
                          <p:cTn id="65" fill="hold" nodeType="withGroup">
                            <p:stCondLst>
                              <p:cond delay="0"/>
                            </p:stCondLst>
                            <p:childTnLst>
                              <p:par>
                                <p:cTn id="66" presetID="4" presetClass="entr" presetSubtype="32" fill="hold" grpId="0" nodeType="clickEffect">
                                  <p:stCondLst>
                                    <p:cond delay="0"/>
                                  </p:stCondLst>
                                  <p:childTnLst>
                                    <p:set>
                                      <p:cBhvr>
                                        <p:cTn id="67" dur="1" fill="hold">
                                          <p:stCondLst>
                                            <p:cond delay="0"/>
                                          </p:stCondLst>
                                        </p:cTn>
                                        <p:tgtEl>
                                          <p:spTgt spid="11280"/>
                                        </p:tgtEl>
                                        <p:attrNameLst>
                                          <p:attrName>style.visibility</p:attrName>
                                        </p:attrNameLst>
                                      </p:cBhvr>
                                      <p:to>
                                        <p:strVal val="visible"/>
                                      </p:to>
                                    </p:set>
                                    <p:animEffect transition="in" filter="box(out)">
                                      <p:cBhvr>
                                        <p:cTn id="68" dur="500"/>
                                        <p:tgtEl>
                                          <p:spTgt spid="1128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270" grpId="0" animBg="1" autoUpdateAnimBg="0"/>
      <p:bldP spid="11271" grpId="0" animBg="1" autoUpdateAnimBg="0"/>
      <p:bldP spid="11272" grpId="0" animBg="1" autoUpdateAnimBg="0"/>
      <p:bldP spid="11273" grpId="0" animBg="1" autoUpdateAnimBg="0"/>
      <p:bldP spid="11274" grpId="0" animBg="1" autoUpdateAnimBg="0"/>
      <p:bldP spid="11275" grpId="0" animBg="1" autoUpdateAnimBg="0"/>
      <p:bldP spid="11276" grpId="0" animBg="1" autoUpdateAnimBg="0"/>
      <p:bldP spid="11277" grpId="0" animBg="1" autoUpdateAnimBg="0"/>
      <p:bldP spid="11278" grpId="0" animBg="1" autoUpdateAnimBg="0"/>
      <p:bldP spid="11279" grpId="0" animBg="1" autoUpdateAnimBg="0"/>
      <p:bldP spid="11280" grpId="0" animBg="1" autoUpdateAnimBg="0"/>
      <p:bldP spid="20" grpId="0" animBg="1" autoUpdateAnimBg="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83541F45-44BA-4050-9138-7ED776A245DA}"/>
              </a:ext>
            </a:extLst>
          </p:cNvPr>
          <p:cNvSpPr>
            <a:spLocks noGrp="1"/>
          </p:cNvSpPr>
          <p:nvPr>
            <p:ph type="title"/>
          </p:nvPr>
        </p:nvSpPr>
        <p:spPr>
          <a:xfrm>
            <a:off x="7532853" y="1360878"/>
            <a:ext cx="4087306" cy="2889114"/>
          </a:xfrm>
        </p:spPr>
        <p:txBody>
          <a:bodyPr vert="horz" lIns="91440" tIns="45720" rIns="91440" bIns="45720" rtlCol="0" anchor="b">
            <a:normAutofit fontScale="90000"/>
          </a:bodyPr>
          <a:lstStyle/>
          <a:p>
            <a:r>
              <a:rPr lang="en-US" sz="5400" dirty="0" smtClean="0">
                <a:solidFill>
                  <a:schemeClr val="tx1"/>
                </a:solidFill>
              </a:rPr>
              <a:t>Types </a:t>
            </a:r>
            <a:r>
              <a:rPr lang="en-US" sz="5400" dirty="0">
                <a:solidFill>
                  <a:schemeClr val="tx1"/>
                </a:solidFill>
              </a:rPr>
              <a:t>of </a:t>
            </a:r>
            <a:r>
              <a:rPr lang="en-US" sz="5400" dirty="0" smtClean="0">
                <a:solidFill>
                  <a:schemeClr val="tx1"/>
                </a:solidFill>
              </a:rPr>
              <a:t>retailers</a:t>
            </a:r>
            <a:br>
              <a:rPr lang="en-US" sz="5400" dirty="0" smtClean="0">
                <a:solidFill>
                  <a:schemeClr val="tx1"/>
                </a:solidFill>
              </a:rPr>
            </a:br>
            <a:r>
              <a:rPr lang="ar-SA" sz="5400" dirty="0"/>
              <a:t>أنواع تجار التجزئة</a:t>
            </a:r>
            <a:endParaRPr lang="en-US" sz="5400" dirty="0">
              <a:solidFill>
                <a:schemeClr val="tx1"/>
              </a:solidFill>
            </a:endParaRPr>
          </a:p>
        </p:txBody>
      </p:sp>
      <p:pic>
        <p:nvPicPr>
          <p:cNvPr id="6" name="Picture 4" descr="Abstract blurred background of department store">
            <a:extLst>
              <a:ext uri="{FF2B5EF4-FFF2-40B4-BE49-F238E27FC236}">
                <a16:creationId xmlns="" xmlns:a16="http://schemas.microsoft.com/office/drawing/2014/main" id="{0F66FD6B-CE08-46AA-934E-34B498EAE7F0}"/>
              </a:ext>
            </a:extLst>
          </p:cNvPr>
          <p:cNvPicPr>
            <a:picLocks noChangeAspect="1"/>
          </p:cNvPicPr>
          <p:nvPr/>
        </p:nvPicPr>
        <p:blipFill rotWithShape="1">
          <a:blip r:embed="rId2"/>
          <a:srcRect l="9839" r="21751" b="-1"/>
          <a:stretch/>
        </p:blipFill>
        <p:spPr>
          <a:xfrm>
            <a:off x="1" y="10"/>
            <a:ext cx="7028495" cy="6857990"/>
          </a:xfrm>
          <a:custGeom>
            <a:avLst/>
            <a:gdLst/>
            <a:ahLst/>
            <a:cxnLst/>
            <a:rect l="l" t="t" r="r" b="b"/>
            <a:pathLst>
              <a:path w="7028495" h="6858000">
                <a:moveTo>
                  <a:pt x="0" y="0"/>
                </a:moveTo>
                <a:lnTo>
                  <a:pt x="6915668" y="0"/>
                </a:lnTo>
                <a:lnTo>
                  <a:pt x="6952411" y="219663"/>
                </a:lnTo>
                <a:cubicBezTo>
                  <a:pt x="7002551" y="569921"/>
                  <a:pt x="7028495" y="927986"/>
                  <a:pt x="7028495" y="1292112"/>
                </a:cubicBezTo>
                <a:cubicBezTo>
                  <a:pt x="7028495" y="3343346"/>
                  <a:pt x="6205186" y="5202289"/>
                  <a:pt x="4870994" y="6556512"/>
                </a:cubicBezTo>
                <a:lnTo>
                  <a:pt x="4556185" y="6858000"/>
                </a:lnTo>
                <a:lnTo>
                  <a:pt x="0" y="6858000"/>
                </a:lnTo>
                <a:close/>
              </a:path>
            </a:pathLst>
          </a:custGeom>
        </p:spPr>
      </p:pic>
    </p:spTree>
    <p:extLst>
      <p:ext uri="{BB962C8B-B14F-4D97-AF65-F5344CB8AC3E}">
        <p14:creationId xmlns:p14="http://schemas.microsoft.com/office/powerpoint/2010/main" val="2631555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7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71A6B6F8-0D64-4C13-B6AC-B751ED176559}"/>
              </a:ext>
            </a:extLst>
          </p:cNvPr>
          <p:cNvSpPr>
            <a:spLocks noGrp="1"/>
          </p:cNvSpPr>
          <p:nvPr>
            <p:ph type="title"/>
          </p:nvPr>
        </p:nvSpPr>
        <p:spPr>
          <a:xfrm>
            <a:off x="3187158" y="54638"/>
            <a:ext cx="8515066" cy="1325563"/>
          </a:xfrm>
        </p:spPr>
        <p:txBody>
          <a:bodyPr>
            <a:normAutofit/>
          </a:bodyPr>
          <a:lstStyle/>
          <a:p>
            <a:r>
              <a:rPr lang="en-US" sz="4800" dirty="0"/>
              <a:t>4. RETAILING</a:t>
            </a:r>
          </a:p>
        </p:txBody>
      </p:sp>
      <p:sp>
        <p:nvSpPr>
          <p:cNvPr id="3" name="Content Placeholder 2">
            <a:extLst>
              <a:ext uri="{FF2B5EF4-FFF2-40B4-BE49-F238E27FC236}">
                <a16:creationId xmlns="" xmlns:a16="http://schemas.microsoft.com/office/drawing/2014/main" id="{E276496E-E0CA-4666-A7CB-1239E246772D}"/>
              </a:ext>
            </a:extLst>
          </p:cNvPr>
          <p:cNvSpPr>
            <a:spLocks noGrp="1"/>
          </p:cNvSpPr>
          <p:nvPr>
            <p:ph idx="1"/>
          </p:nvPr>
        </p:nvSpPr>
        <p:spPr>
          <a:xfrm>
            <a:off x="683454" y="1197735"/>
            <a:ext cx="10739722" cy="5331854"/>
          </a:xfrm>
        </p:spPr>
        <p:txBody>
          <a:bodyPr>
            <a:normAutofit/>
          </a:bodyPr>
          <a:lstStyle/>
          <a:p>
            <a:pPr marL="0" indent="0" algn="l">
              <a:lnSpc>
                <a:spcPct val="100000"/>
              </a:lnSpc>
              <a:buNone/>
            </a:pPr>
            <a:r>
              <a:rPr lang="en-US" sz="3200" dirty="0">
                <a:solidFill>
                  <a:srgbClr val="C00000"/>
                </a:solidFill>
                <a:latin typeface="TimesLTPro-Roman"/>
              </a:rPr>
              <a:t>T</a:t>
            </a:r>
            <a:r>
              <a:rPr lang="en-US" sz="3200" b="0" i="0" u="none" strike="noStrike" baseline="0" dirty="0">
                <a:solidFill>
                  <a:srgbClr val="C00000"/>
                </a:solidFill>
                <a:latin typeface="TimesLTPro-Roman"/>
              </a:rPr>
              <a:t>ypes of retailers:</a:t>
            </a:r>
          </a:p>
          <a:p>
            <a:pPr marL="0" indent="0" algn="l">
              <a:lnSpc>
                <a:spcPct val="100000"/>
              </a:lnSpc>
              <a:buNone/>
            </a:pPr>
            <a:endParaRPr lang="en-US" sz="1050" b="0" i="0" u="none" strike="noStrike" baseline="0" dirty="0">
              <a:solidFill>
                <a:srgbClr val="C00000"/>
              </a:solidFill>
              <a:latin typeface="TimesLTPro-Roman"/>
            </a:endParaRPr>
          </a:p>
          <a:p>
            <a:pPr algn="l"/>
            <a:r>
              <a:rPr lang="en-US" sz="2400" dirty="0">
                <a:latin typeface="TimesLTPro-Roman"/>
              </a:rPr>
              <a:t>Retailers can be classified in terms of several characteristics:</a:t>
            </a:r>
          </a:p>
          <a:p>
            <a:pPr lvl="1"/>
            <a:r>
              <a:rPr lang="en-US" dirty="0">
                <a:latin typeface="TimesLTPro-Roman"/>
              </a:rPr>
              <a:t>the </a:t>
            </a:r>
            <a:r>
              <a:rPr lang="en-US" dirty="0">
                <a:solidFill>
                  <a:srgbClr val="0A1F61"/>
                </a:solidFill>
                <a:latin typeface="TimesLTPro-Roman"/>
              </a:rPr>
              <a:t>amount of service </a:t>
            </a:r>
            <a:r>
              <a:rPr lang="en-US" dirty="0">
                <a:latin typeface="TimesLTPro-Roman"/>
              </a:rPr>
              <a:t>they offer</a:t>
            </a:r>
          </a:p>
          <a:p>
            <a:pPr lvl="1"/>
            <a:r>
              <a:rPr lang="en-US" dirty="0">
                <a:latin typeface="TimesLTPro-Roman"/>
              </a:rPr>
              <a:t>the </a:t>
            </a:r>
            <a:r>
              <a:rPr lang="en-US" dirty="0">
                <a:solidFill>
                  <a:srgbClr val="0A1F61"/>
                </a:solidFill>
                <a:latin typeface="TimesLTPro-Roman"/>
              </a:rPr>
              <a:t>breadth and depth </a:t>
            </a:r>
            <a:r>
              <a:rPr lang="en-US" dirty="0">
                <a:latin typeface="TimesLTPro-Roman"/>
              </a:rPr>
              <a:t>of their product lines </a:t>
            </a:r>
          </a:p>
          <a:p>
            <a:pPr lvl="1"/>
            <a:r>
              <a:rPr lang="en-US" dirty="0">
                <a:latin typeface="TimesLTPro-Roman"/>
              </a:rPr>
              <a:t>the </a:t>
            </a:r>
            <a:r>
              <a:rPr lang="en-US" dirty="0">
                <a:solidFill>
                  <a:srgbClr val="0A1F61"/>
                </a:solidFill>
                <a:latin typeface="TimesLTPro-Roman"/>
              </a:rPr>
              <a:t>relative prices </a:t>
            </a:r>
            <a:r>
              <a:rPr lang="en-US" dirty="0">
                <a:latin typeface="TimesLTPro-Roman"/>
              </a:rPr>
              <a:t>they charge</a:t>
            </a:r>
          </a:p>
          <a:p>
            <a:pPr lvl="1"/>
            <a:r>
              <a:rPr lang="en-US" dirty="0">
                <a:latin typeface="TimesLTPro-Roman"/>
              </a:rPr>
              <a:t>how they are </a:t>
            </a:r>
            <a:r>
              <a:rPr lang="en-US" dirty="0">
                <a:solidFill>
                  <a:srgbClr val="0A1F61"/>
                </a:solidFill>
                <a:latin typeface="TimesLTPro-Roman"/>
              </a:rPr>
              <a:t>organized</a:t>
            </a:r>
            <a:r>
              <a:rPr lang="en-US" dirty="0" smtClean="0">
                <a:solidFill>
                  <a:srgbClr val="0A1F61"/>
                </a:solidFill>
                <a:latin typeface="TimesLTPro-Roman"/>
              </a:rPr>
              <a:t>.</a:t>
            </a:r>
          </a:p>
          <a:p>
            <a:pPr marL="457200" lvl="1" indent="0" algn="r">
              <a:buNone/>
            </a:pPr>
            <a:r>
              <a:rPr lang="ar-SA" dirty="0">
                <a:latin typeface="TimesLTPro-Roman"/>
              </a:rPr>
              <a:t>يمكن تصنيف تجار التجزئة من حيث العديد من الخصائص:</a:t>
            </a:r>
          </a:p>
          <a:p>
            <a:pPr marL="457200" lvl="1" indent="0" algn="r">
              <a:buNone/>
            </a:pPr>
            <a:r>
              <a:rPr lang="ar-SA" dirty="0" smtClean="0">
                <a:latin typeface="TimesLTPro-Roman"/>
              </a:rPr>
              <a:t>- كمية </a:t>
            </a:r>
            <a:r>
              <a:rPr lang="ar-SA" dirty="0">
                <a:latin typeface="TimesLTPro-Roman"/>
              </a:rPr>
              <a:t>الخدمة التي يقدمونها</a:t>
            </a:r>
          </a:p>
          <a:p>
            <a:pPr marL="457200" lvl="1" indent="0" algn="r">
              <a:buNone/>
            </a:pPr>
            <a:r>
              <a:rPr lang="ar-SA" dirty="0" smtClean="0">
                <a:latin typeface="TimesLTPro-Roman"/>
              </a:rPr>
              <a:t>- نطاق </a:t>
            </a:r>
            <a:r>
              <a:rPr lang="ar-SA" dirty="0">
                <a:latin typeface="TimesLTPro-Roman"/>
              </a:rPr>
              <a:t>وعمق خطوط منتجاتهم</a:t>
            </a:r>
          </a:p>
          <a:p>
            <a:pPr marL="457200" lvl="1" indent="0" algn="r">
              <a:buNone/>
            </a:pPr>
            <a:r>
              <a:rPr lang="ar-SA" dirty="0" smtClean="0">
                <a:latin typeface="TimesLTPro-Roman"/>
              </a:rPr>
              <a:t>- الأسعار </a:t>
            </a:r>
            <a:r>
              <a:rPr lang="ar-SA" dirty="0">
                <a:latin typeface="TimesLTPro-Roman"/>
              </a:rPr>
              <a:t>النسبية التي يتقاضونها</a:t>
            </a:r>
          </a:p>
          <a:p>
            <a:pPr marL="457200" lvl="1" indent="0" algn="r">
              <a:buNone/>
            </a:pPr>
            <a:r>
              <a:rPr lang="ar-SA" dirty="0" smtClean="0">
                <a:latin typeface="TimesLTPro-Roman"/>
              </a:rPr>
              <a:t>- كيفية </a:t>
            </a:r>
            <a:r>
              <a:rPr lang="ar-SA" dirty="0">
                <a:latin typeface="TimesLTPro-Roman"/>
              </a:rPr>
              <a:t>تنظيمهم.</a:t>
            </a:r>
            <a:endParaRPr lang="en-US" dirty="0">
              <a:latin typeface="TimesLTPro-Roman"/>
            </a:endParaRPr>
          </a:p>
        </p:txBody>
      </p:sp>
    </p:spTree>
    <p:extLst>
      <p:ext uri="{BB962C8B-B14F-4D97-AF65-F5344CB8AC3E}">
        <p14:creationId xmlns:p14="http://schemas.microsoft.com/office/powerpoint/2010/main" val="73321894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83541F45-44BA-4050-9138-7ED776A245DA}"/>
              </a:ext>
            </a:extLst>
          </p:cNvPr>
          <p:cNvSpPr>
            <a:spLocks noGrp="1"/>
          </p:cNvSpPr>
          <p:nvPr>
            <p:ph type="title"/>
          </p:nvPr>
        </p:nvSpPr>
        <p:spPr>
          <a:xfrm>
            <a:off x="3021842" y="163797"/>
            <a:ext cx="9170158" cy="1023534"/>
          </a:xfrm>
          <a:noFill/>
          <a:ln>
            <a:noFill/>
          </a:ln>
        </p:spPr>
        <p:txBody>
          <a:bodyPr>
            <a:normAutofit fontScale="90000"/>
          </a:bodyPr>
          <a:lstStyle/>
          <a:p>
            <a:r>
              <a:rPr lang="en-US" dirty="0"/>
              <a:t>Type of retailers: </a:t>
            </a:r>
            <a:r>
              <a:rPr lang="en-US" dirty="0">
                <a:solidFill>
                  <a:srgbClr val="C00000"/>
                </a:solidFill>
              </a:rPr>
              <a:t>Amount of </a:t>
            </a:r>
            <a:r>
              <a:rPr lang="en-US" dirty="0" smtClean="0">
                <a:solidFill>
                  <a:srgbClr val="C00000"/>
                </a:solidFill>
              </a:rPr>
              <a:t>service</a:t>
            </a:r>
            <a:br>
              <a:rPr lang="en-US" dirty="0" smtClean="0">
                <a:solidFill>
                  <a:srgbClr val="C00000"/>
                </a:solidFill>
              </a:rPr>
            </a:br>
            <a:r>
              <a:rPr lang="ar-SA" dirty="0">
                <a:solidFill>
                  <a:srgbClr val="C00000"/>
                </a:solidFill>
              </a:rPr>
              <a:t>أنواع تجار التجزئة: كمية الخدمة</a:t>
            </a:r>
            <a:endParaRPr lang="en-US" dirty="0">
              <a:solidFill>
                <a:srgbClr val="C00000"/>
              </a:solidFill>
            </a:endParaRPr>
          </a:p>
        </p:txBody>
      </p:sp>
      <p:sp>
        <p:nvSpPr>
          <p:cNvPr id="3" name="Content Placeholder 2">
            <a:extLst>
              <a:ext uri="{FF2B5EF4-FFF2-40B4-BE49-F238E27FC236}">
                <a16:creationId xmlns="" xmlns:a16="http://schemas.microsoft.com/office/drawing/2014/main" id="{21F4DA0A-4B28-4460-B771-5145C67740BF}"/>
              </a:ext>
            </a:extLst>
          </p:cNvPr>
          <p:cNvSpPr>
            <a:spLocks noGrp="1"/>
          </p:cNvSpPr>
          <p:nvPr>
            <p:ph idx="1"/>
          </p:nvPr>
        </p:nvSpPr>
        <p:spPr>
          <a:xfrm>
            <a:off x="257577" y="1249251"/>
            <a:ext cx="11341882" cy="5608749"/>
          </a:xfrm>
        </p:spPr>
        <p:txBody>
          <a:bodyPr>
            <a:normAutofit lnSpcReduction="10000"/>
          </a:bodyPr>
          <a:lstStyle/>
          <a:p>
            <a:pPr>
              <a:lnSpc>
                <a:spcPct val="120000"/>
              </a:lnSpc>
            </a:pPr>
            <a:r>
              <a:rPr lang="en-US" sz="2000" b="1" dirty="0">
                <a:solidFill>
                  <a:srgbClr val="C00000"/>
                </a:solidFill>
              </a:rPr>
              <a:t>Self-service retailers: </a:t>
            </a:r>
            <a:r>
              <a:rPr lang="en-US" sz="2000" dirty="0"/>
              <a:t>serve customers who are willing to perform their own locate-compare-select process to save time or money (such as supermarkets</a:t>
            </a:r>
            <a:r>
              <a:rPr lang="en-US" sz="2000" dirty="0" smtClean="0"/>
              <a:t>).</a:t>
            </a:r>
            <a:endParaRPr lang="en-US" sz="2000" dirty="0"/>
          </a:p>
          <a:p>
            <a:pPr>
              <a:lnSpc>
                <a:spcPct val="120000"/>
              </a:lnSpc>
            </a:pPr>
            <a:r>
              <a:rPr lang="en-US" sz="2000" b="1" dirty="0">
                <a:solidFill>
                  <a:srgbClr val="C00000"/>
                </a:solidFill>
              </a:rPr>
              <a:t>Limited-service retailers: </a:t>
            </a:r>
            <a:r>
              <a:rPr lang="en-US" sz="2000" dirty="0"/>
              <a:t>provide more sales assistance because they carry more shopping goods about which customers need information. Their increased operating costs result in higher prices</a:t>
            </a:r>
            <a:r>
              <a:rPr lang="en-US" sz="2000" dirty="0" smtClean="0"/>
              <a:t>.</a:t>
            </a:r>
            <a:endParaRPr lang="en-US" sz="2000" dirty="0"/>
          </a:p>
          <a:p>
            <a:pPr>
              <a:lnSpc>
                <a:spcPct val="120000"/>
              </a:lnSpc>
            </a:pPr>
            <a:r>
              <a:rPr lang="en-US" sz="2000" b="1" dirty="0">
                <a:solidFill>
                  <a:srgbClr val="C00000"/>
                </a:solidFill>
              </a:rPr>
              <a:t>Full-service retailers: </a:t>
            </a:r>
            <a:r>
              <a:rPr lang="en-US" sz="2000" dirty="0"/>
              <a:t>such as high-end specialty and first-class department stores assist customers in every phase of the shopping process. They provide more services, which results in much higher operating costs. These higher costs are passed along to customers as higher prices</a:t>
            </a:r>
            <a:r>
              <a:rPr lang="en-US" sz="2000" dirty="0" smtClean="0"/>
              <a:t>.</a:t>
            </a:r>
          </a:p>
          <a:p>
            <a:pPr marL="0" indent="0" algn="r">
              <a:lnSpc>
                <a:spcPct val="120000"/>
              </a:lnSpc>
              <a:buNone/>
            </a:pPr>
            <a:r>
              <a:rPr lang="ar-SA" sz="2000" dirty="0" smtClean="0"/>
              <a:t>- </a:t>
            </a:r>
            <a:r>
              <a:rPr lang="ar-SA" sz="2000" dirty="0" smtClean="0">
                <a:solidFill>
                  <a:srgbClr val="FF0000"/>
                </a:solidFill>
              </a:rPr>
              <a:t>تجار </a:t>
            </a:r>
            <a:r>
              <a:rPr lang="ar-SA" sz="2000" dirty="0">
                <a:solidFill>
                  <a:srgbClr val="FF0000"/>
                </a:solidFill>
              </a:rPr>
              <a:t>التجزئة الذين يقدمون الخدمة الذاتية: </a:t>
            </a:r>
            <a:r>
              <a:rPr lang="ar-SA" sz="2000" dirty="0"/>
              <a:t>يخدمون العملاء الذين يرغبون في تنفيذ عملية تحديد الموقع والمقارنة والاختيار بأنفسهم لتوفير الوقت أو المال (مثل محلات السوبر ماركت</a:t>
            </a:r>
            <a:r>
              <a:rPr lang="ar-SA" sz="2000" dirty="0" smtClean="0"/>
              <a:t>).</a:t>
            </a:r>
            <a:endParaRPr lang="ar-SA" sz="2000" dirty="0"/>
          </a:p>
          <a:p>
            <a:pPr marL="0" indent="0" algn="r">
              <a:lnSpc>
                <a:spcPct val="120000"/>
              </a:lnSpc>
              <a:buNone/>
            </a:pPr>
            <a:r>
              <a:rPr lang="ar-SA" sz="2000" dirty="0" smtClean="0"/>
              <a:t>- </a:t>
            </a:r>
            <a:r>
              <a:rPr lang="ar-SA" sz="2000" dirty="0" smtClean="0">
                <a:solidFill>
                  <a:srgbClr val="FF0000"/>
                </a:solidFill>
              </a:rPr>
              <a:t>تجار </a:t>
            </a:r>
            <a:r>
              <a:rPr lang="ar-SA" sz="2000" dirty="0">
                <a:solidFill>
                  <a:srgbClr val="FF0000"/>
                </a:solidFill>
              </a:rPr>
              <a:t>التجزئة الذين يقدمون خدمة محدودة: </a:t>
            </a:r>
            <a:r>
              <a:rPr lang="ar-SA" sz="2000" dirty="0"/>
              <a:t>يقدمون المزيد من المساعدة في المبيعات لأنهم يحملون المزيد من السلع التي يحتاج العملاء إلى معلومات عنها. وتؤدي تكاليف التشغيل المتزايدة لديهم إلى ارتفاع الأسعار</a:t>
            </a:r>
            <a:r>
              <a:rPr lang="ar-SA" sz="2000" dirty="0" smtClean="0"/>
              <a:t>.</a:t>
            </a:r>
            <a:endParaRPr lang="ar-SA" sz="2000" dirty="0"/>
          </a:p>
          <a:p>
            <a:pPr marL="0" indent="0" algn="r">
              <a:lnSpc>
                <a:spcPct val="120000"/>
              </a:lnSpc>
              <a:buNone/>
            </a:pPr>
            <a:r>
              <a:rPr lang="ar-SA" sz="2000" dirty="0" smtClean="0"/>
              <a:t>- </a:t>
            </a:r>
            <a:r>
              <a:rPr lang="ar-SA" sz="2000" dirty="0" smtClean="0">
                <a:solidFill>
                  <a:srgbClr val="FF0000"/>
                </a:solidFill>
              </a:rPr>
              <a:t>تجار </a:t>
            </a:r>
            <a:r>
              <a:rPr lang="ar-SA" sz="2000" dirty="0">
                <a:solidFill>
                  <a:srgbClr val="FF0000"/>
                </a:solidFill>
              </a:rPr>
              <a:t>التجزئة الذين يقدمون الخدمة الكاملة: </a:t>
            </a:r>
            <a:r>
              <a:rPr lang="ar-SA" sz="2000" dirty="0"/>
              <a:t>مثل المتاجر المتخصصة الراقية والمتاجر الكبرى من الدرجة الأولى، يساعدون العملاء في كل مرحلة من مراحل عملية التسوق. فهم يقدمون المزيد من الخدمات، مما يؤدي إلى ارتفاع تكاليف التشغيل بشكل كبير. وتنتقل هذه التكاليف المرتفعة إلى العملاء على شكل أسعار أعلى.</a:t>
            </a:r>
            <a:endParaRPr lang="en-US" sz="2000" dirty="0"/>
          </a:p>
        </p:txBody>
      </p:sp>
    </p:spTree>
    <p:extLst>
      <p:ext uri="{BB962C8B-B14F-4D97-AF65-F5344CB8AC3E}">
        <p14:creationId xmlns:p14="http://schemas.microsoft.com/office/powerpoint/2010/main" val="35768545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83541F45-44BA-4050-9138-7ED776A245DA}"/>
              </a:ext>
            </a:extLst>
          </p:cNvPr>
          <p:cNvSpPr>
            <a:spLocks noGrp="1"/>
          </p:cNvSpPr>
          <p:nvPr>
            <p:ph type="title"/>
          </p:nvPr>
        </p:nvSpPr>
        <p:spPr>
          <a:xfrm>
            <a:off x="3021842" y="93760"/>
            <a:ext cx="9170158" cy="1023534"/>
          </a:xfrm>
          <a:noFill/>
          <a:ln>
            <a:noFill/>
          </a:ln>
        </p:spPr>
        <p:txBody>
          <a:bodyPr>
            <a:normAutofit fontScale="90000"/>
          </a:bodyPr>
          <a:lstStyle/>
          <a:p>
            <a:r>
              <a:rPr lang="en-US" dirty="0"/>
              <a:t>Type of retailers:</a:t>
            </a:r>
            <a:r>
              <a:rPr lang="en-US" sz="1800" dirty="0">
                <a:solidFill>
                  <a:srgbClr val="00FF9C"/>
                </a:solidFill>
                <a:latin typeface="ArialNarrowMTPro-Bold"/>
              </a:rPr>
              <a:t> </a:t>
            </a:r>
            <a:r>
              <a:rPr lang="en-US" dirty="0">
                <a:solidFill>
                  <a:srgbClr val="C00000"/>
                </a:solidFill>
              </a:rPr>
              <a:t>Product </a:t>
            </a:r>
            <a:r>
              <a:rPr lang="en-US" dirty="0" smtClean="0">
                <a:solidFill>
                  <a:srgbClr val="C00000"/>
                </a:solidFill>
              </a:rPr>
              <a:t>Line</a:t>
            </a:r>
            <a:br>
              <a:rPr lang="en-US" dirty="0" smtClean="0">
                <a:solidFill>
                  <a:srgbClr val="C00000"/>
                </a:solidFill>
              </a:rPr>
            </a:br>
            <a:r>
              <a:rPr lang="ar-SA" dirty="0">
                <a:solidFill>
                  <a:srgbClr val="C00000"/>
                </a:solidFill>
              </a:rPr>
              <a:t>أنواع تجار التجزئة: خط الإنتاج</a:t>
            </a:r>
            <a:endParaRPr lang="en-US" dirty="0">
              <a:solidFill>
                <a:srgbClr val="C00000"/>
              </a:solidFill>
            </a:endParaRPr>
          </a:p>
        </p:txBody>
      </p:sp>
      <p:sp>
        <p:nvSpPr>
          <p:cNvPr id="3" name="Content Placeholder 2">
            <a:extLst>
              <a:ext uri="{FF2B5EF4-FFF2-40B4-BE49-F238E27FC236}">
                <a16:creationId xmlns="" xmlns:a16="http://schemas.microsoft.com/office/drawing/2014/main" id="{21F4DA0A-4B28-4460-B771-5145C67740BF}"/>
              </a:ext>
            </a:extLst>
          </p:cNvPr>
          <p:cNvSpPr>
            <a:spLocks noGrp="1"/>
          </p:cNvSpPr>
          <p:nvPr>
            <p:ph idx="1"/>
          </p:nvPr>
        </p:nvSpPr>
        <p:spPr>
          <a:xfrm>
            <a:off x="0" y="1187255"/>
            <a:ext cx="9281347" cy="5670745"/>
          </a:xfrm>
        </p:spPr>
        <p:txBody>
          <a:bodyPr>
            <a:normAutofit fontScale="92500"/>
          </a:bodyPr>
          <a:lstStyle/>
          <a:p>
            <a:pPr>
              <a:lnSpc>
                <a:spcPct val="120000"/>
              </a:lnSpc>
            </a:pPr>
            <a:r>
              <a:rPr lang="en-US" sz="2400" b="1" dirty="0">
                <a:solidFill>
                  <a:srgbClr val="C00000"/>
                </a:solidFill>
              </a:rPr>
              <a:t>Specialty store:  </a:t>
            </a:r>
            <a:r>
              <a:rPr lang="en-US" sz="2400" dirty="0"/>
              <a:t>A retail store that carries a narrow product line with a deep assortment within that line.</a:t>
            </a:r>
          </a:p>
          <a:p>
            <a:pPr>
              <a:lnSpc>
                <a:spcPct val="120000"/>
              </a:lnSpc>
            </a:pPr>
            <a:r>
              <a:rPr lang="en-US" sz="2400" b="1" dirty="0">
                <a:solidFill>
                  <a:srgbClr val="C00000"/>
                </a:solidFill>
              </a:rPr>
              <a:t>Department store: </a:t>
            </a:r>
            <a:r>
              <a:rPr lang="en-US" sz="2400" dirty="0"/>
              <a:t>A retail store that carries a wide variety of product lines, each operated as a separate department managed by specialist buyers or merchandisers.</a:t>
            </a:r>
          </a:p>
          <a:p>
            <a:pPr>
              <a:lnSpc>
                <a:spcPct val="120000"/>
              </a:lnSpc>
            </a:pPr>
            <a:r>
              <a:rPr lang="en-US" sz="2400" b="1" dirty="0">
                <a:solidFill>
                  <a:srgbClr val="C00000"/>
                </a:solidFill>
              </a:rPr>
              <a:t>Supermarket:  </a:t>
            </a:r>
            <a:r>
              <a:rPr lang="en-US" sz="2400" dirty="0"/>
              <a:t>A large, low-cost, low-margin, high volume, self-service store that carries a wide variety of grocery and </a:t>
            </a:r>
            <a:r>
              <a:rPr lang="en-US" sz="2400" dirty="0" smtClean="0"/>
              <a:t>household </a:t>
            </a:r>
            <a:r>
              <a:rPr lang="en-US" sz="2400" dirty="0"/>
              <a:t>products</a:t>
            </a:r>
            <a:r>
              <a:rPr lang="en-US" sz="2400" dirty="0" smtClean="0"/>
              <a:t>.</a:t>
            </a:r>
          </a:p>
          <a:p>
            <a:pPr marL="0" indent="0" algn="r">
              <a:lnSpc>
                <a:spcPct val="120000"/>
              </a:lnSpc>
              <a:buNone/>
            </a:pPr>
            <a:r>
              <a:rPr lang="ar-SA" sz="2400" dirty="0" smtClean="0"/>
              <a:t>- </a:t>
            </a:r>
            <a:r>
              <a:rPr lang="ar-SA" sz="2400" dirty="0" smtClean="0">
                <a:solidFill>
                  <a:srgbClr val="FF0000"/>
                </a:solidFill>
              </a:rPr>
              <a:t>المتجر </a:t>
            </a:r>
            <a:r>
              <a:rPr lang="ar-SA" sz="2400" dirty="0">
                <a:solidFill>
                  <a:srgbClr val="FF0000"/>
                </a:solidFill>
              </a:rPr>
              <a:t>المتخصص: </a:t>
            </a:r>
            <a:r>
              <a:rPr lang="ar-SA" sz="2400" dirty="0"/>
              <a:t>متجر بيع بالتجزئة يحمل خط إنتاج ضيقًا مع تشكيلة عميقة داخل هذا الخط.</a:t>
            </a:r>
          </a:p>
          <a:p>
            <a:pPr marL="0" indent="0" algn="r">
              <a:lnSpc>
                <a:spcPct val="120000"/>
              </a:lnSpc>
              <a:buNone/>
            </a:pPr>
            <a:r>
              <a:rPr lang="ar-SA" sz="2400" dirty="0" smtClean="0"/>
              <a:t>- </a:t>
            </a:r>
            <a:r>
              <a:rPr lang="ar-SA" sz="2400" dirty="0" smtClean="0">
                <a:solidFill>
                  <a:srgbClr val="FF0000"/>
                </a:solidFill>
              </a:rPr>
              <a:t>المتجر </a:t>
            </a:r>
            <a:r>
              <a:rPr lang="ar-SA" sz="2400" dirty="0">
                <a:solidFill>
                  <a:srgbClr val="FF0000"/>
                </a:solidFill>
              </a:rPr>
              <a:t>متعدد الأقسام: </a:t>
            </a:r>
            <a:r>
              <a:rPr lang="ar-SA" sz="2400" dirty="0"/>
              <a:t>متجر بيع بالتجزئة يحمل مجموعة واسعة من خطوط المنتجات، كل منها يعمل كقسم منفصل يديره مشترون متخصصون أو تجار.</a:t>
            </a:r>
          </a:p>
          <a:p>
            <a:pPr marL="0" indent="0" algn="r">
              <a:lnSpc>
                <a:spcPct val="120000"/>
              </a:lnSpc>
              <a:buNone/>
            </a:pPr>
            <a:r>
              <a:rPr lang="ar-SA" sz="2400" dirty="0" smtClean="0"/>
              <a:t>- </a:t>
            </a:r>
            <a:r>
              <a:rPr lang="ar-SA" sz="2400" dirty="0" smtClean="0">
                <a:solidFill>
                  <a:srgbClr val="FF0000"/>
                </a:solidFill>
              </a:rPr>
              <a:t>السوبر </a:t>
            </a:r>
            <a:r>
              <a:rPr lang="ar-SA" sz="2400" dirty="0">
                <a:solidFill>
                  <a:srgbClr val="FF0000"/>
                </a:solidFill>
              </a:rPr>
              <a:t>ماركت: </a:t>
            </a:r>
            <a:r>
              <a:rPr lang="ar-SA" sz="2400" dirty="0"/>
              <a:t>متجر كبير منخفض التكلفة ومنخفض الهامش وعالي الحجم ويقدم الخدمة الذاتية ويحمل مجموعة واسعة من منتجات البقالة والمنتجات المنزلية.</a:t>
            </a:r>
            <a:endParaRPr lang="en-US" sz="2400" dirty="0"/>
          </a:p>
        </p:txBody>
      </p:sp>
      <p:pic>
        <p:nvPicPr>
          <p:cNvPr id="1030" name="Picture 6" descr="Sephora Reviews: All You Need to Know About Sephora UAE &amp; KSA">
            <a:extLst>
              <a:ext uri="{FF2B5EF4-FFF2-40B4-BE49-F238E27FC236}">
                <a16:creationId xmlns="" xmlns:a16="http://schemas.microsoft.com/office/drawing/2014/main" id="{CB27A0B3-A4D1-44F3-A0F5-07284C7B281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576622" y="1187255"/>
            <a:ext cx="2466975" cy="1847850"/>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4" name="Picture 3">
            <a:extLst>
              <a:ext uri="{FF2B5EF4-FFF2-40B4-BE49-F238E27FC236}">
                <a16:creationId xmlns="" xmlns:a16="http://schemas.microsoft.com/office/drawing/2014/main" id="{A607FD36-47F0-44F9-A21C-0502219A68D6}"/>
              </a:ext>
            </a:extLst>
          </p:cNvPr>
          <p:cNvPicPr>
            <a:picLocks noChangeAspect="1"/>
          </p:cNvPicPr>
          <p:nvPr/>
        </p:nvPicPr>
        <p:blipFill>
          <a:blip r:embed="rId3"/>
          <a:stretch>
            <a:fillRect/>
          </a:stretch>
        </p:blipFill>
        <p:spPr>
          <a:xfrm>
            <a:off x="9467084" y="3105064"/>
            <a:ext cx="2686050" cy="1704975"/>
          </a:xfrm>
          <a:prstGeom prst="rect">
            <a:avLst/>
          </a:prstGeom>
          <a:ln>
            <a:noFill/>
          </a:ln>
          <a:effectLst>
            <a:softEdge rad="112500"/>
          </a:effectLst>
        </p:spPr>
      </p:pic>
      <p:pic>
        <p:nvPicPr>
          <p:cNvPr id="5" name="Picture 4">
            <a:extLst>
              <a:ext uri="{FF2B5EF4-FFF2-40B4-BE49-F238E27FC236}">
                <a16:creationId xmlns="" xmlns:a16="http://schemas.microsoft.com/office/drawing/2014/main" id="{717E4648-19D2-43BA-B912-3D71CC613463}"/>
              </a:ext>
            </a:extLst>
          </p:cNvPr>
          <p:cNvPicPr>
            <a:picLocks noChangeAspect="1"/>
          </p:cNvPicPr>
          <p:nvPr/>
        </p:nvPicPr>
        <p:blipFill>
          <a:blip r:embed="rId4"/>
          <a:stretch>
            <a:fillRect/>
          </a:stretch>
        </p:blipFill>
        <p:spPr>
          <a:xfrm>
            <a:off x="9429750" y="4969417"/>
            <a:ext cx="2762250" cy="1657350"/>
          </a:xfrm>
          <a:prstGeom prst="rect">
            <a:avLst/>
          </a:prstGeom>
          <a:ln>
            <a:noFill/>
          </a:ln>
          <a:effectLst>
            <a:softEdge rad="112500"/>
          </a:effectLst>
        </p:spPr>
      </p:pic>
    </p:spTree>
    <p:extLst>
      <p:ext uri="{BB962C8B-B14F-4D97-AF65-F5344CB8AC3E}">
        <p14:creationId xmlns:p14="http://schemas.microsoft.com/office/powerpoint/2010/main" val="381405023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83541F45-44BA-4050-9138-7ED776A245DA}"/>
              </a:ext>
            </a:extLst>
          </p:cNvPr>
          <p:cNvSpPr>
            <a:spLocks noGrp="1"/>
          </p:cNvSpPr>
          <p:nvPr>
            <p:ph type="title"/>
          </p:nvPr>
        </p:nvSpPr>
        <p:spPr>
          <a:xfrm>
            <a:off x="3021842" y="37925"/>
            <a:ext cx="9170158" cy="1023534"/>
          </a:xfrm>
          <a:noFill/>
          <a:ln>
            <a:noFill/>
          </a:ln>
        </p:spPr>
        <p:txBody>
          <a:bodyPr/>
          <a:lstStyle/>
          <a:p>
            <a:r>
              <a:rPr lang="en-US" dirty="0"/>
              <a:t>Type of retailers:</a:t>
            </a:r>
            <a:r>
              <a:rPr lang="en-US" sz="1800" dirty="0">
                <a:solidFill>
                  <a:srgbClr val="00FF9C"/>
                </a:solidFill>
                <a:latin typeface="ArialNarrowMTPro-Bold"/>
              </a:rPr>
              <a:t> </a:t>
            </a:r>
            <a:r>
              <a:rPr lang="en-US" dirty="0">
                <a:solidFill>
                  <a:srgbClr val="C00000"/>
                </a:solidFill>
              </a:rPr>
              <a:t>Product Line</a:t>
            </a:r>
          </a:p>
        </p:txBody>
      </p:sp>
      <p:sp>
        <p:nvSpPr>
          <p:cNvPr id="3" name="Content Placeholder 2">
            <a:extLst>
              <a:ext uri="{FF2B5EF4-FFF2-40B4-BE49-F238E27FC236}">
                <a16:creationId xmlns="" xmlns:a16="http://schemas.microsoft.com/office/drawing/2014/main" id="{21F4DA0A-4B28-4460-B771-5145C67740BF}"/>
              </a:ext>
            </a:extLst>
          </p:cNvPr>
          <p:cNvSpPr>
            <a:spLocks noGrp="1"/>
          </p:cNvSpPr>
          <p:nvPr>
            <p:ph idx="1"/>
          </p:nvPr>
        </p:nvSpPr>
        <p:spPr>
          <a:xfrm>
            <a:off x="-1" y="1133341"/>
            <a:ext cx="9572623" cy="5724659"/>
          </a:xfrm>
        </p:spPr>
        <p:txBody>
          <a:bodyPr>
            <a:normAutofit/>
          </a:bodyPr>
          <a:lstStyle/>
          <a:p>
            <a:pPr algn="l">
              <a:lnSpc>
                <a:spcPct val="100000"/>
              </a:lnSpc>
            </a:pPr>
            <a:r>
              <a:rPr lang="en-US" sz="2200" b="1" dirty="0">
                <a:solidFill>
                  <a:srgbClr val="C00000"/>
                </a:solidFill>
              </a:rPr>
              <a:t>Convenience store:  </a:t>
            </a:r>
            <a:r>
              <a:rPr lang="en-US" sz="2200" dirty="0"/>
              <a:t>A small store, located near a residential area, that is open long hours may be seven days a week and carries a limited line of high-turnover convenience goods. </a:t>
            </a:r>
          </a:p>
          <a:p>
            <a:pPr algn="l">
              <a:lnSpc>
                <a:spcPct val="100000"/>
              </a:lnSpc>
            </a:pPr>
            <a:r>
              <a:rPr lang="en-US" sz="2200" b="1" dirty="0">
                <a:solidFill>
                  <a:srgbClr val="C00000"/>
                </a:solidFill>
              </a:rPr>
              <a:t>Superstore: </a:t>
            </a:r>
            <a:r>
              <a:rPr lang="en-US" sz="2200" dirty="0"/>
              <a:t>A store much larger than a regular supermarket that offers a large assortment of routinely purchased food products, nonfood items, and services</a:t>
            </a:r>
            <a:r>
              <a:rPr lang="en-US" sz="2200" dirty="0" smtClean="0"/>
              <a:t>.</a:t>
            </a:r>
            <a:endParaRPr lang="en-US" sz="2200" dirty="0"/>
          </a:p>
          <a:p>
            <a:pPr algn="l">
              <a:lnSpc>
                <a:spcPct val="100000"/>
              </a:lnSpc>
            </a:pPr>
            <a:r>
              <a:rPr lang="en-US" sz="2200" b="1" dirty="0">
                <a:solidFill>
                  <a:srgbClr val="C00000"/>
                </a:solidFill>
              </a:rPr>
              <a:t>Service retailer: </a:t>
            </a:r>
            <a:r>
              <a:rPr lang="en-US" sz="2200" dirty="0"/>
              <a:t>A retailer whose product line is actually a service; examples include hotels, airlines, banks, colleges, and many others</a:t>
            </a:r>
            <a:r>
              <a:rPr lang="en-US" sz="2200" dirty="0" smtClean="0"/>
              <a:t>.</a:t>
            </a:r>
          </a:p>
          <a:p>
            <a:pPr marL="0" indent="0" algn="r">
              <a:lnSpc>
                <a:spcPct val="100000"/>
              </a:lnSpc>
              <a:buNone/>
            </a:pPr>
            <a:r>
              <a:rPr lang="ar-SA" sz="2200" dirty="0" smtClean="0"/>
              <a:t>- </a:t>
            </a:r>
            <a:r>
              <a:rPr lang="ar-SA" sz="2200" dirty="0" smtClean="0">
                <a:solidFill>
                  <a:srgbClr val="FF0000"/>
                </a:solidFill>
              </a:rPr>
              <a:t>متجر </a:t>
            </a:r>
            <a:r>
              <a:rPr lang="ar-SA" sz="2200" dirty="0">
                <a:solidFill>
                  <a:srgbClr val="FF0000"/>
                </a:solidFill>
              </a:rPr>
              <a:t>صغير: </a:t>
            </a:r>
            <a:r>
              <a:rPr lang="ar-SA" sz="2200" dirty="0"/>
              <a:t>متجر صغير يقع بالقرب من منطقة سكنية، ويظل مفتوحًا لساعات طويلة، وقد يكون مفتوحًا سبعة أيام في الأسبوع ويحمل مجموعة محدودة من السلع المريحة عالية المبيعات</a:t>
            </a:r>
            <a:r>
              <a:rPr lang="ar-SA" sz="2200" dirty="0" smtClean="0"/>
              <a:t>.</a:t>
            </a:r>
            <a:endParaRPr lang="ar-SA" sz="2200" dirty="0"/>
          </a:p>
          <a:p>
            <a:pPr marL="0" indent="0" algn="r">
              <a:lnSpc>
                <a:spcPct val="100000"/>
              </a:lnSpc>
              <a:buNone/>
            </a:pPr>
            <a:r>
              <a:rPr lang="ar-SA" sz="2200" dirty="0" smtClean="0"/>
              <a:t>- </a:t>
            </a:r>
            <a:r>
              <a:rPr lang="ar-SA" sz="2200" dirty="0" smtClean="0">
                <a:solidFill>
                  <a:srgbClr val="FF0000"/>
                </a:solidFill>
              </a:rPr>
              <a:t>متجر </a:t>
            </a:r>
            <a:r>
              <a:rPr lang="ar-SA" sz="2200" dirty="0">
                <a:solidFill>
                  <a:srgbClr val="FF0000"/>
                </a:solidFill>
              </a:rPr>
              <a:t>كبير: </a:t>
            </a:r>
            <a:r>
              <a:rPr lang="ar-SA" sz="2200" dirty="0"/>
              <a:t>متجر أكبر كثيرًا من السوبر ماركت العادي ويقدم تشكيلة كبيرة من المنتجات الغذائية وغير الغذائية والخدمات التي يتم شراؤها بشكل روتيني</a:t>
            </a:r>
            <a:r>
              <a:rPr lang="ar-SA" sz="2200" dirty="0" smtClean="0"/>
              <a:t>.</a:t>
            </a:r>
            <a:endParaRPr lang="ar-SA" sz="2200" dirty="0"/>
          </a:p>
          <a:p>
            <a:pPr marL="0" indent="0" algn="r">
              <a:lnSpc>
                <a:spcPct val="100000"/>
              </a:lnSpc>
              <a:buNone/>
            </a:pPr>
            <a:r>
              <a:rPr lang="ar-SA" sz="2200" dirty="0" smtClean="0"/>
              <a:t>- </a:t>
            </a:r>
            <a:r>
              <a:rPr lang="ar-SA" sz="2200" dirty="0" smtClean="0">
                <a:solidFill>
                  <a:srgbClr val="FF0000"/>
                </a:solidFill>
              </a:rPr>
              <a:t>بائع </a:t>
            </a:r>
            <a:r>
              <a:rPr lang="ar-SA" sz="2200" dirty="0">
                <a:solidFill>
                  <a:srgbClr val="FF0000"/>
                </a:solidFill>
              </a:rPr>
              <a:t>التجزئة </a:t>
            </a:r>
            <a:r>
              <a:rPr lang="ar-SA" sz="2200" dirty="0" smtClean="0">
                <a:solidFill>
                  <a:srgbClr val="FF0000"/>
                </a:solidFill>
              </a:rPr>
              <a:t>للخدمات: </a:t>
            </a:r>
            <a:r>
              <a:rPr lang="ar-SA" sz="2200" dirty="0"/>
              <a:t>بائع التجزئة الذي يكون خط إنتاجه في الواقع خدمة؛ ومن الأمثلة على ذلك الفنادق وشركات الطيران والبنوك والكليات والعديد من الشركات الأخرى</a:t>
            </a:r>
            <a:r>
              <a:rPr lang="ar-SA" sz="2000" dirty="0"/>
              <a:t>.</a:t>
            </a:r>
            <a:endParaRPr lang="en-US" sz="2000" dirty="0"/>
          </a:p>
        </p:txBody>
      </p:sp>
      <p:pic>
        <p:nvPicPr>
          <p:cNvPr id="6" name="Picture 5">
            <a:extLst>
              <a:ext uri="{FF2B5EF4-FFF2-40B4-BE49-F238E27FC236}">
                <a16:creationId xmlns="" xmlns:a16="http://schemas.microsoft.com/office/drawing/2014/main" id="{850D777C-F77A-4C8C-9A74-DACA6108338D}"/>
              </a:ext>
            </a:extLst>
          </p:cNvPr>
          <p:cNvPicPr>
            <a:picLocks noChangeAspect="1"/>
          </p:cNvPicPr>
          <p:nvPr/>
        </p:nvPicPr>
        <p:blipFill>
          <a:blip r:embed="rId2"/>
          <a:stretch>
            <a:fillRect/>
          </a:stretch>
        </p:blipFill>
        <p:spPr>
          <a:xfrm>
            <a:off x="9572625" y="1456935"/>
            <a:ext cx="2619375" cy="1593432"/>
          </a:xfrm>
          <a:prstGeom prst="rect">
            <a:avLst/>
          </a:prstGeom>
          <a:ln>
            <a:noFill/>
          </a:ln>
          <a:effectLst>
            <a:softEdge rad="112500"/>
          </a:effectLst>
        </p:spPr>
      </p:pic>
      <p:pic>
        <p:nvPicPr>
          <p:cNvPr id="7" name="Picture 6">
            <a:extLst>
              <a:ext uri="{FF2B5EF4-FFF2-40B4-BE49-F238E27FC236}">
                <a16:creationId xmlns="" xmlns:a16="http://schemas.microsoft.com/office/drawing/2014/main" id="{8C9ED89E-8F42-4D75-9D51-0AB2857251E4}"/>
              </a:ext>
            </a:extLst>
          </p:cNvPr>
          <p:cNvPicPr>
            <a:picLocks noChangeAspect="1"/>
          </p:cNvPicPr>
          <p:nvPr/>
        </p:nvPicPr>
        <p:blipFill>
          <a:blip r:embed="rId3"/>
          <a:stretch>
            <a:fillRect/>
          </a:stretch>
        </p:blipFill>
        <p:spPr>
          <a:xfrm>
            <a:off x="9572624" y="3298624"/>
            <a:ext cx="2619375" cy="1538345"/>
          </a:xfrm>
          <a:prstGeom prst="rect">
            <a:avLst/>
          </a:prstGeom>
          <a:ln>
            <a:noFill/>
          </a:ln>
          <a:effectLst>
            <a:softEdge rad="112500"/>
          </a:effectLst>
        </p:spPr>
      </p:pic>
      <p:pic>
        <p:nvPicPr>
          <p:cNvPr id="8" name="Picture 7">
            <a:extLst>
              <a:ext uri="{FF2B5EF4-FFF2-40B4-BE49-F238E27FC236}">
                <a16:creationId xmlns="" xmlns:a16="http://schemas.microsoft.com/office/drawing/2014/main" id="{8D4A600D-2F45-426F-BE21-8BBDA2F7750B}"/>
              </a:ext>
            </a:extLst>
          </p:cNvPr>
          <p:cNvPicPr>
            <a:picLocks noChangeAspect="1"/>
          </p:cNvPicPr>
          <p:nvPr/>
        </p:nvPicPr>
        <p:blipFill>
          <a:blip r:embed="rId4"/>
          <a:stretch>
            <a:fillRect/>
          </a:stretch>
        </p:blipFill>
        <p:spPr>
          <a:xfrm>
            <a:off x="9572623" y="5114925"/>
            <a:ext cx="2619375" cy="1743075"/>
          </a:xfrm>
          <a:prstGeom prst="rect">
            <a:avLst/>
          </a:prstGeom>
          <a:ln>
            <a:noFill/>
          </a:ln>
          <a:effectLst>
            <a:softEdge rad="112500"/>
          </a:effectLst>
        </p:spPr>
      </p:pic>
    </p:spTree>
    <p:extLst>
      <p:ext uri="{BB962C8B-B14F-4D97-AF65-F5344CB8AC3E}">
        <p14:creationId xmlns:p14="http://schemas.microsoft.com/office/powerpoint/2010/main" val="142300234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83541F45-44BA-4050-9138-7ED776A245DA}"/>
              </a:ext>
            </a:extLst>
          </p:cNvPr>
          <p:cNvSpPr>
            <a:spLocks noGrp="1"/>
          </p:cNvSpPr>
          <p:nvPr>
            <p:ph type="title"/>
          </p:nvPr>
        </p:nvSpPr>
        <p:spPr>
          <a:xfrm>
            <a:off x="2924601" y="163797"/>
            <a:ext cx="9170158" cy="1023534"/>
          </a:xfrm>
          <a:noFill/>
          <a:ln>
            <a:noFill/>
          </a:ln>
        </p:spPr>
        <p:txBody>
          <a:bodyPr>
            <a:normAutofit fontScale="90000"/>
          </a:bodyPr>
          <a:lstStyle/>
          <a:p>
            <a:r>
              <a:rPr lang="en-US" dirty="0"/>
              <a:t>Type of retailers:</a:t>
            </a:r>
            <a:r>
              <a:rPr lang="en-US" sz="1800" dirty="0">
                <a:solidFill>
                  <a:srgbClr val="00FF9C"/>
                </a:solidFill>
                <a:latin typeface="ArialNarrowMTPro-Bold"/>
              </a:rPr>
              <a:t> </a:t>
            </a:r>
            <a:r>
              <a:rPr lang="en-US" dirty="0">
                <a:solidFill>
                  <a:srgbClr val="C00000"/>
                </a:solidFill>
              </a:rPr>
              <a:t>Relative </a:t>
            </a:r>
            <a:r>
              <a:rPr lang="en-US" dirty="0" smtClean="0">
                <a:solidFill>
                  <a:srgbClr val="C00000"/>
                </a:solidFill>
              </a:rPr>
              <a:t>Prices</a:t>
            </a:r>
            <a:br>
              <a:rPr lang="en-US" dirty="0" smtClean="0">
                <a:solidFill>
                  <a:srgbClr val="C00000"/>
                </a:solidFill>
              </a:rPr>
            </a:br>
            <a:r>
              <a:rPr lang="ar-SA" dirty="0">
                <a:solidFill>
                  <a:srgbClr val="C00000"/>
                </a:solidFill>
              </a:rPr>
              <a:t>أنواع تجار التجزئة: الأسعار النسبية</a:t>
            </a:r>
            <a:endParaRPr lang="en-US" dirty="0">
              <a:solidFill>
                <a:srgbClr val="C00000"/>
              </a:solidFill>
            </a:endParaRPr>
          </a:p>
        </p:txBody>
      </p:sp>
      <p:sp>
        <p:nvSpPr>
          <p:cNvPr id="3" name="Content Placeholder 2">
            <a:extLst>
              <a:ext uri="{FF2B5EF4-FFF2-40B4-BE49-F238E27FC236}">
                <a16:creationId xmlns="" xmlns:a16="http://schemas.microsoft.com/office/drawing/2014/main" id="{21F4DA0A-4B28-4460-B771-5145C67740BF}"/>
              </a:ext>
            </a:extLst>
          </p:cNvPr>
          <p:cNvSpPr>
            <a:spLocks noGrp="1"/>
          </p:cNvSpPr>
          <p:nvPr>
            <p:ph idx="1"/>
          </p:nvPr>
        </p:nvSpPr>
        <p:spPr>
          <a:xfrm>
            <a:off x="1083857" y="1566318"/>
            <a:ext cx="10871581" cy="4616118"/>
          </a:xfrm>
        </p:spPr>
        <p:txBody>
          <a:bodyPr>
            <a:normAutofit/>
          </a:bodyPr>
          <a:lstStyle/>
          <a:p>
            <a:pPr algn="l">
              <a:lnSpc>
                <a:spcPct val="100000"/>
              </a:lnSpc>
            </a:pPr>
            <a:r>
              <a:rPr lang="en-US" sz="2200" b="1" dirty="0">
                <a:solidFill>
                  <a:srgbClr val="C00000"/>
                </a:solidFill>
              </a:rPr>
              <a:t>Discount store: </a:t>
            </a:r>
            <a:r>
              <a:rPr lang="en-US" sz="2200" dirty="0"/>
              <a:t>A retail operation that sells standard merchandise at lower prices by accepting lower margins and selling at higher volume.</a:t>
            </a:r>
          </a:p>
          <a:p>
            <a:pPr algn="l">
              <a:lnSpc>
                <a:spcPct val="100000"/>
              </a:lnSpc>
            </a:pPr>
            <a:r>
              <a:rPr lang="en-US" sz="2200" b="1" dirty="0">
                <a:solidFill>
                  <a:srgbClr val="C00000"/>
                </a:solidFill>
              </a:rPr>
              <a:t>Off-price retailer: </a:t>
            </a:r>
            <a:r>
              <a:rPr lang="en-US" sz="2200" dirty="0"/>
              <a:t>A retailer that buys at less-than-regular wholesale prices and sells at less than retail (Exp. Factory outlets</a:t>
            </a:r>
            <a:r>
              <a:rPr lang="en-US" sz="2200" dirty="0" smtClean="0"/>
              <a:t>)</a:t>
            </a:r>
          </a:p>
          <a:p>
            <a:pPr marL="0" indent="0" algn="r">
              <a:lnSpc>
                <a:spcPct val="100000"/>
              </a:lnSpc>
              <a:buNone/>
            </a:pPr>
            <a:r>
              <a:rPr lang="ar-SA" sz="2200" dirty="0" smtClean="0"/>
              <a:t>- </a:t>
            </a:r>
            <a:r>
              <a:rPr lang="ar-SA" sz="2200" dirty="0" smtClean="0">
                <a:solidFill>
                  <a:srgbClr val="FF0000"/>
                </a:solidFill>
              </a:rPr>
              <a:t>متجر </a:t>
            </a:r>
            <a:r>
              <a:rPr lang="ar-SA" sz="2200" dirty="0">
                <a:solidFill>
                  <a:srgbClr val="FF0000"/>
                </a:solidFill>
              </a:rPr>
              <a:t>الخصم: </a:t>
            </a:r>
            <a:r>
              <a:rPr lang="ar-SA" sz="2200" dirty="0"/>
              <a:t>عملية بيع بالتجزئة تبيع البضائع القياسية بأسعار أقل من خلال قبول هوامش أقل وبيعها بكميات أكبر.</a:t>
            </a:r>
          </a:p>
          <a:p>
            <a:pPr marL="0" indent="0" algn="r">
              <a:lnSpc>
                <a:spcPct val="100000"/>
              </a:lnSpc>
              <a:buNone/>
            </a:pPr>
            <a:r>
              <a:rPr lang="ar-SA" sz="2200" dirty="0" smtClean="0"/>
              <a:t>- </a:t>
            </a:r>
            <a:r>
              <a:rPr lang="ar-SA" sz="2200" dirty="0" smtClean="0">
                <a:solidFill>
                  <a:srgbClr val="FF0000"/>
                </a:solidFill>
              </a:rPr>
              <a:t>بائع </a:t>
            </a:r>
            <a:r>
              <a:rPr lang="ar-SA" sz="2200" dirty="0">
                <a:solidFill>
                  <a:srgbClr val="FF0000"/>
                </a:solidFill>
              </a:rPr>
              <a:t>التجزئة بأسعار مخفضة: </a:t>
            </a:r>
            <a:r>
              <a:rPr lang="ar-SA" sz="2200" dirty="0"/>
              <a:t>بائع التجزئة الذي يشتري بأسعار أقل من أسعار الجملة العادية ويبيع بأسعار أقل من أسعار التجزئة (منافذ المصنع على سبيل المثال)</a:t>
            </a:r>
            <a:endParaRPr lang="en-US" sz="2200" dirty="0"/>
          </a:p>
        </p:txBody>
      </p:sp>
      <p:pic>
        <p:nvPicPr>
          <p:cNvPr id="4" name="Picture 3">
            <a:extLst>
              <a:ext uri="{FF2B5EF4-FFF2-40B4-BE49-F238E27FC236}">
                <a16:creationId xmlns="" xmlns:a16="http://schemas.microsoft.com/office/drawing/2014/main" id="{22588075-1021-4307-A96A-7E5ADC0B30B6}"/>
              </a:ext>
            </a:extLst>
          </p:cNvPr>
          <p:cNvPicPr>
            <a:picLocks noChangeAspect="1"/>
          </p:cNvPicPr>
          <p:nvPr/>
        </p:nvPicPr>
        <p:blipFill>
          <a:blip r:embed="rId2"/>
          <a:stretch>
            <a:fillRect/>
          </a:stretch>
        </p:blipFill>
        <p:spPr>
          <a:xfrm>
            <a:off x="8746391" y="4901843"/>
            <a:ext cx="3445609" cy="1929541"/>
          </a:xfrm>
          <a:prstGeom prst="rect">
            <a:avLst/>
          </a:prstGeom>
        </p:spPr>
      </p:pic>
      <p:pic>
        <p:nvPicPr>
          <p:cNvPr id="5" name="Picture 4">
            <a:extLst>
              <a:ext uri="{FF2B5EF4-FFF2-40B4-BE49-F238E27FC236}">
                <a16:creationId xmlns="" xmlns:a16="http://schemas.microsoft.com/office/drawing/2014/main" id="{2006433B-029C-4012-9D98-ADDCAB4ACB2A}"/>
              </a:ext>
            </a:extLst>
          </p:cNvPr>
          <p:cNvPicPr>
            <a:picLocks noChangeAspect="1"/>
          </p:cNvPicPr>
          <p:nvPr/>
        </p:nvPicPr>
        <p:blipFill>
          <a:blip r:embed="rId3"/>
          <a:stretch>
            <a:fillRect/>
          </a:stretch>
        </p:blipFill>
        <p:spPr>
          <a:xfrm>
            <a:off x="0" y="4901843"/>
            <a:ext cx="3305340" cy="1956157"/>
          </a:xfrm>
          <a:prstGeom prst="rect">
            <a:avLst/>
          </a:prstGeom>
        </p:spPr>
      </p:pic>
    </p:spTree>
    <p:extLst>
      <p:ext uri="{BB962C8B-B14F-4D97-AF65-F5344CB8AC3E}">
        <p14:creationId xmlns:p14="http://schemas.microsoft.com/office/powerpoint/2010/main" val="58050785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83541F45-44BA-4050-9138-7ED776A245DA}"/>
              </a:ext>
            </a:extLst>
          </p:cNvPr>
          <p:cNvSpPr>
            <a:spLocks noGrp="1"/>
          </p:cNvSpPr>
          <p:nvPr>
            <p:ph type="title"/>
          </p:nvPr>
        </p:nvSpPr>
        <p:spPr>
          <a:xfrm>
            <a:off x="2696001" y="150506"/>
            <a:ext cx="9170158" cy="1023534"/>
          </a:xfrm>
          <a:noFill/>
          <a:ln>
            <a:noFill/>
          </a:ln>
        </p:spPr>
        <p:txBody>
          <a:bodyPr>
            <a:normAutofit fontScale="90000"/>
          </a:bodyPr>
          <a:lstStyle/>
          <a:p>
            <a:r>
              <a:rPr lang="en-US" dirty="0"/>
              <a:t>Type of retailers:</a:t>
            </a:r>
            <a:r>
              <a:rPr lang="en-US" sz="1800" dirty="0">
                <a:solidFill>
                  <a:srgbClr val="00FF9C"/>
                </a:solidFill>
                <a:latin typeface="ArialNarrowMTPro-Bold"/>
              </a:rPr>
              <a:t> </a:t>
            </a:r>
            <a:r>
              <a:rPr lang="en-US" dirty="0">
                <a:solidFill>
                  <a:srgbClr val="C00000"/>
                </a:solidFill>
              </a:rPr>
              <a:t>Organizational </a:t>
            </a:r>
            <a:r>
              <a:rPr lang="en-US" dirty="0" smtClean="0">
                <a:solidFill>
                  <a:srgbClr val="C00000"/>
                </a:solidFill>
              </a:rPr>
              <a:t>Approach</a:t>
            </a:r>
            <a:br>
              <a:rPr lang="en-US" dirty="0" smtClean="0">
                <a:solidFill>
                  <a:srgbClr val="C00000"/>
                </a:solidFill>
              </a:rPr>
            </a:br>
            <a:r>
              <a:rPr lang="ar-SA" dirty="0">
                <a:solidFill>
                  <a:srgbClr val="C00000"/>
                </a:solidFill>
              </a:rPr>
              <a:t>أنواع تجار التجزئة: النهج التنظيمي</a:t>
            </a:r>
            <a:endParaRPr lang="en-US" dirty="0">
              <a:solidFill>
                <a:srgbClr val="C00000"/>
              </a:solidFill>
            </a:endParaRPr>
          </a:p>
        </p:txBody>
      </p:sp>
      <p:pic>
        <p:nvPicPr>
          <p:cNvPr id="13" name="Picture 12">
            <a:extLst>
              <a:ext uri="{FF2B5EF4-FFF2-40B4-BE49-F238E27FC236}">
                <a16:creationId xmlns="" xmlns:a16="http://schemas.microsoft.com/office/drawing/2014/main" id="{3E97BB61-703D-40E0-942F-419A7CF317F7}"/>
              </a:ext>
            </a:extLst>
          </p:cNvPr>
          <p:cNvPicPr>
            <a:picLocks noChangeAspect="1"/>
          </p:cNvPicPr>
          <p:nvPr/>
        </p:nvPicPr>
        <p:blipFill>
          <a:blip r:embed="rId2"/>
          <a:stretch>
            <a:fillRect/>
          </a:stretch>
        </p:blipFill>
        <p:spPr>
          <a:xfrm>
            <a:off x="2292752" y="1458284"/>
            <a:ext cx="7779716" cy="4417255"/>
          </a:xfrm>
          <a:prstGeom prst="rect">
            <a:avLst/>
          </a:prstGeom>
        </p:spPr>
      </p:pic>
      <p:sp>
        <p:nvSpPr>
          <p:cNvPr id="3" name="Oval 2">
            <a:extLst>
              <a:ext uri="{FF2B5EF4-FFF2-40B4-BE49-F238E27FC236}">
                <a16:creationId xmlns="" xmlns:a16="http://schemas.microsoft.com/office/drawing/2014/main" id="{EA39E90B-8D24-C444-1ED8-AA7F99BD7881}"/>
              </a:ext>
            </a:extLst>
          </p:cNvPr>
          <p:cNvSpPr/>
          <p:nvPr/>
        </p:nvSpPr>
        <p:spPr>
          <a:xfrm>
            <a:off x="2292752" y="2324100"/>
            <a:ext cx="8540348" cy="1219200"/>
          </a:xfrm>
          <a:prstGeom prst="ellipse">
            <a:avLst/>
          </a:prstGeom>
          <a:noFill/>
          <a:ln w="57150">
            <a:solidFill>
              <a:srgbClr val="C0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x-none"/>
          </a:p>
        </p:txBody>
      </p:sp>
      <p:sp>
        <p:nvSpPr>
          <p:cNvPr id="4" name="مربع نص 3"/>
          <p:cNvSpPr txBox="1"/>
          <p:nvPr/>
        </p:nvSpPr>
        <p:spPr>
          <a:xfrm>
            <a:off x="977970" y="2749034"/>
            <a:ext cx="1314782" cy="369332"/>
          </a:xfrm>
          <a:prstGeom prst="rect">
            <a:avLst/>
          </a:prstGeom>
          <a:noFill/>
        </p:spPr>
        <p:txBody>
          <a:bodyPr wrap="none" rtlCol="1">
            <a:spAutoFit/>
          </a:bodyPr>
          <a:lstStyle/>
          <a:p>
            <a:r>
              <a:rPr lang="ar-SA" dirty="0"/>
              <a:t>سلسلة الشركات</a:t>
            </a:r>
          </a:p>
        </p:txBody>
      </p:sp>
    </p:spTree>
    <p:extLst>
      <p:ext uri="{BB962C8B-B14F-4D97-AF65-F5344CB8AC3E}">
        <p14:creationId xmlns:p14="http://schemas.microsoft.com/office/powerpoint/2010/main" val="1190903587"/>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 xmlns:a16="http://schemas.microsoft.com/office/drawing/2014/main" id="{3B16027A-1CA3-4701-B718-43B277262D10}"/>
              </a:ext>
            </a:extLst>
          </p:cNvPr>
          <p:cNvSpPr>
            <a:spLocks noGrp="1"/>
          </p:cNvSpPr>
          <p:nvPr>
            <p:ph idx="1"/>
          </p:nvPr>
        </p:nvSpPr>
        <p:spPr>
          <a:xfrm>
            <a:off x="331763" y="2922905"/>
            <a:ext cx="10515600" cy="4351338"/>
          </a:xfrm>
        </p:spPr>
        <p:txBody>
          <a:bodyPr>
            <a:normAutofit/>
          </a:bodyPr>
          <a:lstStyle/>
          <a:p>
            <a:pPr marL="0" indent="0">
              <a:buNone/>
            </a:pPr>
            <a:r>
              <a:rPr lang="en-US" sz="3600" b="1" dirty="0">
                <a:solidFill>
                  <a:srgbClr val="C00000"/>
                </a:solidFill>
              </a:rPr>
              <a:t>Corporate </a:t>
            </a:r>
            <a:r>
              <a:rPr lang="en-US" sz="3600" b="1" dirty="0" smtClean="0">
                <a:solidFill>
                  <a:srgbClr val="C00000"/>
                </a:solidFill>
              </a:rPr>
              <a:t>chain</a:t>
            </a:r>
          </a:p>
          <a:p>
            <a:pPr marL="0" indent="0">
              <a:buNone/>
            </a:pPr>
            <a:r>
              <a:rPr lang="ar-SA" sz="3600" b="1" dirty="0">
                <a:solidFill>
                  <a:srgbClr val="C00000"/>
                </a:solidFill>
              </a:rPr>
              <a:t>سلسلة الشركات</a:t>
            </a:r>
            <a:endParaRPr lang="en-US" sz="3600" b="1" dirty="0">
              <a:solidFill>
                <a:srgbClr val="C00000"/>
              </a:solidFill>
            </a:endParaRPr>
          </a:p>
        </p:txBody>
      </p:sp>
      <p:pic>
        <p:nvPicPr>
          <p:cNvPr id="6" name="Picture 5">
            <a:extLst>
              <a:ext uri="{FF2B5EF4-FFF2-40B4-BE49-F238E27FC236}">
                <a16:creationId xmlns="" xmlns:a16="http://schemas.microsoft.com/office/drawing/2014/main" id="{1DEB5F1C-5303-4087-A21E-6038509B0D52}"/>
              </a:ext>
            </a:extLst>
          </p:cNvPr>
          <p:cNvPicPr>
            <a:picLocks noChangeAspect="1"/>
          </p:cNvPicPr>
          <p:nvPr/>
        </p:nvPicPr>
        <p:blipFill>
          <a:blip r:embed="rId2"/>
          <a:stretch>
            <a:fillRect/>
          </a:stretch>
        </p:blipFill>
        <p:spPr>
          <a:xfrm>
            <a:off x="4188217" y="324766"/>
            <a:ext cx="7797458" cy="5852197"/>
          </a:xfrm>
          <a:prstGeom prst="rect">
            <a:avLst/>
          </a:prstGeom>
        </p:spPr>
      </p:pic>
    </p:spTree>
    <p:extLst>
      <p:ext uri="{BB962C8B-B14F-4D97-AF65-F5344CB8AC3E}">
        <p14:creationId xmlns:p14="http://schemas.microsoft.com/office/powerpoint/2010/main" val="469330297"/>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 xmlns:a16="http://schemas.microsoft.com/office/drawing/2014/main" id="{FB47A8CF-D2F6-951A-E13F-C295B731DCDB}"/>
            </a:ext>
          </a:extLst>
        </p:cNvPr>
        <p:cNvGrpSpPr/>
        <p:nvPr/>
      </p:nvGrpSpPr>
      <p:grpSpPr>
        <a:xfrm>
          <a:off x="0" y="0"/>
          <a:ext cx="0" cy="0"/>
          <a:chOff x="0" y="0"/>
          <a:chExt cx="0" cy="0"/>
        </a:xfrm>
      </p:grpSpPr>
      <p:sp>
        <p:nvSpPr>
          <p:cNvPr id="2" name="Title 1">
            <a:extLst>
              <a:ext uri="{FF2B5EF4-FFF2-40B4-BE49-F238E27FC236}">
                <a16:creationId xmlns="" xmlns:a16="http://schemas.microsoft.com/office/drawing/2014/main" id="{D88F90B1-90E5-AC41-A3C8-B3E24599AA3F}"/>
              </a:ext>
            </a:extLst>
          </p:cNvPr>
          <p:cNvSpPr>
            <a:spLocks noGrp="1"/>
          </p:cNvSpPr>
          <p:nvPr>
            <p:ph type="title"/>
          </p:nvPr>
        </p:nvSpPr>
        <p:spPr>
          <a:xfrm>
            <a:off x="2696001" y="150506"/>
            <a:ext cx="9170158" cy="1023534"/>
          </a:xfrm>
          <a:noFill/>
          <a:ln>
            <a:noFill/>
          </a:ln>
        </p:spPr>
        <p:txBody>
          <a:bodyPr>
            <a:normAutofit fontScale="90000"/>
          </a:bodyPr>
          <a:lstStyle/>
          <a:p>
            <a:r>
              <a:rPr lang="en-US" dirty="0"/>
              <a:t>Type of retailers:</a:t>
            </a:r>
            <a:r>
              <a:rPr lang="en-US" sz="1800" dirty="0">
                <a:solidFill>
                  <a:srgbClr val="00FF9C"/>
                </a:solidFill>
                <a:latin typeface="ArialNarrowMTPro-Bold"/>
              </a:rPr>
              <a:t> </a:t>
            </a:r>
            <a:r>
              <a:rPr lang="en-US" dirty="0">
                <a:solidFill>
                  <a:srgbClr val="C00000"/>
                </a:solidFill>
              </a:rPr>
              <a:t>Organizational Approach</a:t>
            </a:r>
          </a:p>
        </p:txBody>
      </p:sp>
      <p:pic>
        <p:nvPicPr>
          <p:cNvPr id="13" name="Picture 12">
            <a:extLst>
              <a:ext uri="{FF2B5EF4-FFF2-40B4-BE49-F238E27FC236}">
                <a16:creationId xmlns="" xmlns:a16="http://schemas.microsoft.com/office/drawing/2014/main" id="{92F2DB84-95BF-E4DD-CCF8-9379EBDF56A0}"/>
              </a:ext>
            </a:extLst>
          </p:cNvPr>
          <p:cNvPicPr>
            <a:picLocks noChangeAspect="1"/>
          </p:cNvPicPr>
          <p:nvPr/>
        </p:nvPicPr>
        <p:blipFill>
          <a:blip r:embed="rId2"/>
          <a:stretch>
            <a:fillRect/>
          </a:stretch>
        </p:blipFill>
        <p:spPr>
          <a:xfrm>
            <a:off x="2393668" y="1432169"/>
            <a:ext cx="7779716" cy="4417255"/>
          </a:xfrm>
          <a:prstGeom prst="rect">
            <a:avLst/>
          </a:prstGeom>
        </p:spPr>
      </p:pic>
      <p:sp>
        <p:nvSpPr>
          <p:cNvPr id="3" name="Oval 2">
            <a:extLst>
              <a:ext uri="{FF2B5EF4-FFF2-40B4-BE49-F238E27FC236}">
                <a16:creationId xmlns="" xmlns:a16="http://schemas.microsoft.com/office/drawing/2014/main" id="{0C95995E-AE37-7232-C60D-A7962E118AD1}"/>
              </a:ext>
            </a:extLst>
          </p:cNvPr>
          <p:cNvSpPr/>
          <p:nvPr/>
        </p:nvSpPr>
        <p:spPr>
          <a:xfrm>
            <a:off x="2165090" y="3353673"/>
            <a:ext cx="8540348" cy="609600"/>
          </a:xfrm>
          <a:prstGeom prst="ellipse">
            <a:avLst/>
          </a:prstGeom>
          <a:noFill/>
          <a:ln w="57150">
            <a:solidFill>
              <a:srgbClr val="C0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x-none"/>
          </a:p>
        </p:txBody>
      </p:sp>
      <p:sp>
        <p:nvSpPr>
          <p:cNvPr id="4" name="مربع نص 3"/>
          <p:cNvSpPr txBox="1"/>
          <p:nvPr/>
        </p:nvSpPr>
        <p:spPr>
          <a:xfrm>
            <a:off x="965916" y="3473807"/>
            <a:ext cx="1229824" cy="369332"/>
          </a:xfrm>
          <a:prstGeom prst="rect">
            <a:avLst/>
          </a:prstGeom>
          <a:noFill/>
        </p:spPr>
        <p:txBody>
          <a:bodyPr wrap="none" rtlCol="1">
            <a:spAutoFit/>
          </a:bodyPr>
          <a:lstStyle/>
          <a:p>
            <a:r>
              <a:rPr lang="ar-SA" dirty="0"/>
              <a:t>سلسلة تطوعية</a:t>
            </a:r>
          </a:p>
        </p:txBody>
      </p:sp>
    </p:spTree>
    <p:extLst>
      <p:ext uri="{BB962C8B-B14F-4D97-AF65-F5344CB8AC3E}">
        <p14:creationId xmlns:p14="http://schemas.microsoft.com/office/powerpoint/2010/main" val="3788415169"/>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ounded Rectangle 8">
            <a:extLst>
              <a:ext uri="{FF2B5EF4-FFF2-40B4-BE49-F238E27FC236}">
                <a16:creationId xmlns="" xmlns:a16="http://schemas.microsoft.com/office/drawing/2014/main" id="{A6D5C308-97B7-4A8E-B67B-070FCA865221}"/>
              </a:ext>
            </a:extLst>
          </p:cNvPr>
          <p:cNvSpPr/>
          <p:nvPr/>
        </p:nvSpPr>
        <p:spPr>
          <a:xfrm>
            <a:off x="2133601" y="250825"/>
            <a:ext cx="2735263" cy="5867400"/>
          </a:xfrm>
          <a:prstGeom prst="roundRect">
            <a:avLst/>
          </a:prstGeom>
          <a:solidFill>
            <a:schemeClr val="bg2"/>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39939" name="Slide Number Placeholder 1">
            <a:extLst>
              <a:ext uri="{FF2B5EF4-FFF2-40B4-BE49-F238E27FC236}">
                <a16:creationId xmlns="" xmlns:a16="http://schemas.microsoft.com/office/drawing/2014/main" id="{752579E1-80CA-492E-882F-FCCB4F78A28B}"/>
              </a:ext>
            </a:extLst>
          </p:cNvPr>
          <p:cNvSpPr>
            <a:spLocks noGrp="1" noChangeArrowheads="1"/>
          </p:cNvSpPr>
          <p:nvPr>
            <p:ph type="sldNum" sz="quarter" idx="10"/>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gn="r" rtl="1">
              <a:spcBef>
                <a:spcPts val="1000"/>
              </a:spcBef>
              <a:buClr>
                <a:schemeClr val="accent1"/>
              </a:buClr>
              <a:buFont typeface="Wingdings 3" panose="05040102010807070707" pitchFamily="18" charset="2"/>
              <a:buChar char=""/>
              <a:defRPr>
                <a:solidFill>
                  <a:srgbClr val="404040"/>
                </a:solidFill>
                <a:latin typeface="Arial" panose="020B0604020202020204" pitchFamily="34" charset="0"/>
                <a:cs typeface="Arial" panose="020B0604020202020204" pitchFamily="34" charset="0"/>
              </a:defRPr>
            </a:lvl1pPr>
            <a:lvl2pPr marL="742950" indent="-285750" algn="r" rtl="1">
              <a:spcBef>
                <a:spcPts val="1000"/>
              </a:spcBef>
              <a:buClr>
                <a:schemeClr val="accent1"/>
              </a:buClr>
              <a:buFont typeface="Wingdings 3" panose="05040102010807070707" pitchFamily="18" charset="2"/>
              <a:buChar char=""/>
              <a:defRPr sz="1600">
                <a:solidFill>
                  <a:srgbClr val="404040"/>
                </a:solidFill>
                <a:latin typeface="Arial" panose="020B0604020202020204" pitchFamily="34" charset="0"/>
                <a:cs typeface="Arial" panose="020B0604020202020204" pitchFamily="34" charset="0"/>
              </a:defRPr>
            </a:lvl2pPr>
            <a:lvl3pPr marL="1143000" indent="-228600" algn="r" rtl="1">
              <a:spcBef>
                <a:spcPts val="1000"/>
              </a:spcBef>
              <a:buClr>
                <a:schemeClr val="accent1"/>
              </a:buClr>
              <a:buFont typeface="Wingdings 3" panose="05040102010807070707" pitchFamily="18" charset="2"/>
              <a:buChar char=""/>
              <a:defRPr sz="1400">
                <a:solidFill>
                  <a:srgbClr val="404040"/>
                </a:solidFill>
                <a:latin typeface="Arial" panose="020B0604020202020204" pitchFamily="34" charset="0"/>
                <a:cs typeface="Arial" panose="020B0604020202020204" pitchFamily="34" charset="0"/>
              </a:defRPr>
            </a:lvl3pPr>
            <a:lvl4pPr marL="1600200" indent="-228600" algn="r" rtl="1">
              <a:spcBef>
                <a:spcPts val="1000"/>
              </a:spcBef>
              <a:buClr>
                <a:schemeClr val="accent1"/>
              </a:buClr>
              <a:buFont typeface="Wingdings 3" panose="05040102010807070707" pitchFamily="18" charset="2"/>
              <a:buChar char=""/>
              <a:defRPr sz="1200">
                <a:solidFill>
                  <a:srgbClr val="404040"/>
                </a:solidFill>
                <a:latin typeface="Arial" panose="020B0604020202020204" pitchFamily="34" charset="0"/>
                <a:cs typeface="Arial" panose="020B0604020202020204" pitchFamily="34" charset="0"/>
              </a:defRPr>
            </a:lvl4pPr>
            <a:lvl5pPr marL="2057400" indent="-228600" algn="r" rtl="1">
              <a:spcBef>
                <a:spcPts val="1000"/>
              </a:spcBef>
              <a:buClr>
                <a:schemeClr val="accent1"/>
              </a:buClr>
              <a:buFont typeface="Wingdings 3" panose="05040102010807070707" pitchFamily="18" charset="2"/>
              <a:buChar char=""/>
              <a:defRPr sz="1200">
                <a:solidFill>
                  <a:srgbClr val="404040"/>
                </a:solidFill>
                <a:latin typeface="Arial" panose="020B0604020202020204" pitchFamily="34" charset="0"/>
                <a:cs typeface="Arial" panose="020B0604020202020204" pitchFamily="34" charset="0"/>
              </a:defRPr>
            </a:lvl5pPr>
            <a:lvl6pPr marL="2514600" indent="-228600" algn="r" rtl="1" eaLnBrk="0" fontAlgn="base" hangingPunct="0">
              <a:spcBef>
                <a:spcPts val="1000"/>
              </a:spcBef>
              <a:spcAft>
                <a:spcPct val="0"/>
              </a:spcAft>
              <a:buClr>
                <a:schemeClr val="accent1"/>
              </a:buClr>
              <a:buFont typeface="Wingdings 3" panose="05040102010807070707" pitchFamily="18" charset="2"/>
              <a:buChar char=""/>
              <a:defRPr sz="1200">
                <a:solidFill>
                  <a:srgbClr val="404040"/>
                </a:solidFill>
                <a:latin typeface="Arial" panose="020B0604020202020204" pitchFamily="34" charset="0"/>
                <a:cs typeface="Arial" panose="020B0604020202020204" pitchFamily="34" charset="0"/>
              </a:defRPr>
            </a:lvl6pPr>
            <a:lvl7pPr marL="2971800" indent="-228600" algn="r" rtl="1" eaLnBrk="0" fontAlgn="base" hangingPunct="0">
              <a:spcBef>
                <a:spcPts val="1000"/>
              </a:spcBef>
              <a:spcAft>
                <a:spcPct val="0"/>
              </a:spcAft>
              <a:buClr>
                <a:schemeClr val="accent1"/>
              </a:buClr>
              <a:buFont typeface="Wingdings 3" panose="05040102010807070707" pitchFamily="18" charset="2"/>
              <a:buChar char=""/>
              <a:defRPr sz="1200">
                <a:solidFill>
                  <a:srgbClr val="404040"/>
                </a:solidFill>
                <a:latin typeface="Arial" panose="020B0604020202020204" pitchFamily="34" charset="0"/>
                <a:cs typeface="Arial" panose="020B0604020202020204" pitchFamily="34" charset="0"/>
              </a:defRPr>
            </a:lvl7pPr>
            <a:lvl8pPr marL="3429000" indent="-228600" algn="r" rtl="1" eaLnBrk="0" fontAlgn="base" hangingPunct="0">
              <a:spcBef>
                <a:spcPts val="1000"/>
              </a:spcBef>
              <a:spcAft>
                <a:spcPct val="0"/>
              </a:spcAft>
              <a:buClr>
                <a:schemeClr val="accent1"/>
              </a:buClr>
              <a:buFont typeface="Wingdings 3" panose="05040102010807070707" pitchFamily="18" charset="2"/>
              <a:buChar char=""/>
              <a:defRPr sz="1200">
                <a:solidFill>
                  <a:srgbClr val="404040"/>
                </a:solidFill>
                <a:latin typeface="Arial" panose="020B0604020202020204" pitchFamily="34" charset="0"/>
                <a:cs typeface="Arial" panose="020B0604020202020204" pitchFamily="34" charset="0"/>
              </a:defRPr>
            </a:lvl8pPr>
            <a:lvl9pPr marL="3886200" indent="-228600" algn="r" rtl="1" eaLnBrk="0" fontAlgn="base" hangingPunct="0">
              <a:spcBef>
                <a:spcPts val="1000"/>
              </a:spcBef>
              <a:spcAft>
                <a:spcPct val="0"/>
              </a:spcAft>
              <a:buClr>
                <a:schemeClr val="accent1"/>
              </a:buClr>
              <a:buFont typeface="Wingdings 3" panose="05040102010807070707" pitchFamily="18" charset="2"/>
              <a:buChar char=""/>
              <a:defRPr sz="1200">
                <a:solidFill>
                  <a:srgbClr val="404040"/>
                </a:solidFill>
                <a:latin typeface="Arial" panose="020B0604020202020204" pitchFamily="34" charset="0"/>
                <a:cs typeface="Arial" panose="020B0604020202020204" pitchFamily="34" charset="0"/>
              </a:defRPr>
            </a:lvl9pPr>
          </a:lstStyle>
          <a:p>
            <a:pPr>
              <a:spcBef>
                <a:spcPct val="0"/>
              </a:spcBef>
              <a:buClrTx/>
              <a:buFontTx/>
              <a:buNone/>
            </a:pPr>
            <a:fld id="{07BC265B-4222-4D96-B825-390D1FE27CDE}" type="slidenum">
              <a:rPr lang="ar-SA" altLang="en-US" smtClean="0">
                <a:solidFill>
                  <a:schemeClr val="tx1"/>
                </a:solidFill>
                <a:latin typeface="Century Gothic" panose="020B0502020202020204" pitchFamily="34" charset="0"/>
              </a:rPr>
              <a:pPr>
                <a:spcBef>
                  <a:spcPct val="0"/>
                </a:spcBef>
                <a:buClrTx/>
                <a:buFontTx/>
                <a:buNone/>
              </a:pPr>
              <a:t>32</a:t>
            </a:fld>
            <a:endParaRPr lang="en-US" altLang="en-US">
              <a:solidFill>
                <a:schemeClr val="tx1"/>
              </a:solidFill>
              <a:latin typeface="Century Gothic" panose="020B0502020202020204" pitchFamily="34" charset="0"/>
            </a:endParaRPr>
          </a:p>
        </p:txBody>
      </p:sp>
      <p:sp>
        <p:nvSpPr>
          <p:cNvPr id="3" name="Oval 2">
            <a:extLst>
              <a:ext uri="{FF2B5EF4-FFF2-40B4-BE49-F238E27FC236}">
                <a16:creationId xmlns="" xmlns:a16="http://schemas.microsoft.com/office/drawing/2014/main" id="{733B73F1-9905-4A10-983A-ED0BA813455D}"/>
              </a:ext>
            </a:extLst>
          </p:cNvPr>
          <p:cNvSpPr/>
          <p:nvPr/>
        </p:nvSpPr>
        <p:spPr>
          <a:xfrm>
            <a:off x="7543799" y="1911351"/>
            <a:ext cx="2765425" cy="2481263"/>
          </a:xfrm>
          <a:prstGeom prst="ellipse">
            <a:avLst/>
          </a:prstGeom>
          <a:solidFill>
            <a:schemeClr val="accent1">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sz="2400" b="1" dirty="0" smtClean="0">
                <a:latin typeface="Arial" panose="020B0604020202020204" pitchFamily="34" charset="0"/>
                <a:cs typeface="Arial" panose="020B0604020202020204" pitchFamily="34" charset="0"/>
              </a:rPr>
              <a:t>Wholesaler</a:t>
            </a:r>
          </a:p>
          <a:p>
            <a:pPr algn="ctr">
              <a:defRPr/>
            </a:pPr>
            <a:r>
              <a:rPr lang="ar-SA" sz="2400" b="1" dirty="0">
                <a:latin typeface="Arial" panose="020B0604020202020204" pitchFamily="34" charset="0"/>
                <a:cs typeface="Arial" panose="020B0604020202020204" pitchFamily="34" charset="0"/>
              </a:rPr>
              <a:t>تاجر جملة</a:t>
            </a:r>
            <a:endParaRPr lang="en-US" sz="2400" b="1" dirty="0">
              <a:latin typeface="Arial" panose="020B0604020202020204" pitchFamily="34" charset="0"/>
              <a:cs typeface="Arial" panose="020B0604020202020204" pitchFamily="34" charset="0"/>
            </a:endParaRPr>
          </a:p>
        </p:txBody>
      </p:sp>
      <p:sp>
        <p:nvSpPr>
          <p:cNvPr id="4" name="Rounded Rectangle 3">
            <a:extLst>
              <a:ext uri="{FF2B5EF4-FFF2-40B4-BE49-F238E27FC236}">
                <a16:creationId xmlns="" xmlns:a16="http://schemas.microsoft.com/office/drawing/2014/main" id="{1655D5EF-3A6D-49ED-8FB3-037D1EB65D61}"/>
              </a:ext>
            </a:extLst>
          </p:cNvPr>
          <p:cNvSpPr/>
          <p:nvPr/>
        </p:nvSpPr>
        <p:spPr>
          <a:xfrm>
            <a:off x="2601913" y="1377950"/>
            <a:ext cx="2209800" cy="1066800"/>
          </a:xfrm>
          <a:prstGeom prst="roundRect">
            <a:avLst/>
          </a:prstGeom>
          <a:solidFill>
            <a:srgbClr val="C0000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sz="3200" b="1" dirty="0">
                <a:latin typeface="Arial" panose="020B0604020202020204" pitchFamily="34" charset="0"/>
                <a:cs typeface="Arial" panose="020B0604020202020204" pitchFamily="34" charset="0"/>
              </a:rPr>
              <a:t>Retailer </a:t>
            </a:r>
            <a:r>
              <a:rPr lang="ar-SA" sz="3200" b="1" dirty="0" smtClean="0">
                <a:latin typeface="Arial" panose="020B0604020202020204" pitchFamily="34" charset="0"/>
                <a:cs typeface="Arial" panose="020B0604020202020204" pitchFamily="34" charset="0"/>
              </a:rPr>
              <a:t>2</a:t>
            </a:r>
          </a:p>
          <a:p>
            <a:pPr algn="ctr">
              <a:defRPr/>
            </a:pPr>
            <a:r>
              <a:rPr lang="ar-SA" sz="3200" b="1" dirty="0">
                <a:latin typeface="Arial" panose="020B0604020202020204" pitchFamily="34" charset="0"/>
                <a:cs typeface="Arial" panose="020B0604020202020204" pitchFamily="34" charset="0"/>
              </a:rPr>
              <a:t>بائع التجزئة</a:t>
            </a:r>
            <a:endParaRPr lang="en-US" sz="3200" b="1" dirty="0">
              <a:latin typeface="Arial" panose="020B0604020202020204" pitchFamily="34" charset="0"/>
              <a:cs typeface="Arial" panose="020B0604020202020204" pitchFamily="34" charset="0"/>
            </a:endParaRPr>
          </a:p>
        </p:txBody>
      </p:sp>
      <p:sp>
        <p:nvSpPr>
          <p:cNvPr id="5" name="Rounded Rectangle 4">
            <a:extLst>
              <a:ext uri="{FF2B5EF4-FFF2-40B4-BE49-F238E27FC236}">
                <a16:creationId xmlns="" xmlns:a16="http://schemas.microsoft.com/office/drawing/2014/main" id="{7B0DCE43-B5B1-4F95-979F-182D6F4CE4EE}"/>
              </a:ext>
            </a:extLst>
          </p:cNvPr>
          <p:cNvSpPr/>
          <p:nvPr/>
        </p:nvSpPr>
        <p:spPr>
          <a:xfrm>
            <a:off x="5168900" y="350838"/>
            <a:ext cx="2209800" cy="1066800"/>
          </a:xfrm>
          <a:prstGeom prst="roundRect">
            <a:avLst/>
          </a:prstGeom>
          <a:solidFill>
            <a:srgbClr val="C0000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sz="3200" b="1" dirty="0">
                <a:latin typeface="Arial" panose="020B0604020202020204" pitchFamily="34" charset="0"/>
                <a:cs typeface="Arial" panose="020B0604020202020204" pitchFamily="34" charset="0"/>
              </a:rPr>
              <a:t>Retailer </a:t>
            </a:r>
            <a:r>
              <a:rPr lang="ar-SA" sz="3200" b="1" dirty="0" smtClean="0">
                <a:latin typeface="Arial" panose="020B0604020202020204" pitchFamily="34" charset="0"/>
                <a:cs typeface="Arial" panose="020B0604020202020204" pitchFamily="34" charset="0"/>
              </a:rPr>
              <a:t>1</a:t>
            </a:r>
          </a:p>
          <a:p>
            <a:pPr algn="ctr">
              <a:defRPr/>
            </a:pPr>
            <a:r>
              <a:rPr lang="ar-SA" sz="3200" b="1" dirty="0">
                <a:latin typeface="Arial" panose="020B0604020202020204" pitchFamily="34" charset="0"/>
                <a:cs typeface="Arial" panose="020B0604020202020204" pitchFamily="34" charset="0"/>
              </a:rPr>
              <a:t>بائع التجزئة</a:t>
            </a:r>
            <a:endParaRPr lang="en-US" sz="3200" b="1" dirty="0">
              <a:latin typeface="Arial" panose="020B0604020202020204" pitchFamily="34" charset="0"/>
              <a:cs typeface="Arial" panose="020B0604020202020204" pitchFamily="34" charset="0"/>
            </a:endParaRPr>
          </a:p>
        </p:txBody>
      </p:sp>
      <p:sp>
        <p:nvSpPr>
          <p:cNvPr id="6" name="Rounded Rectangle 5">
            <a:extLst>
              <a:ext uri="{FF2B5EF4-FFF2-40B4-BE49-F238E27FC236}">
                <a16:creationId xmlns="" xmlns:a16="http://schemas.microsoft.com/office/drawing/2014/main" id="{7E24515A-F3EE-4680-9D5F-3158D4DF8425}"/>
              </a:ext>
            </a:extLst>
          </p:cNvPr>
          <p:cNvSpPr/>
          <p:nvPr/>
        </p:nvSpPr>
        <p:spPr>
          <a:xfrm>
            <a:off x="2349500" y="3005138"/>
            <a:ext cx="2209800" cy="1066800"/>
          </a:xfrm>
          <a:prstGeom prst="roundRect">
            <a:avLst/>
          </a:prstGeom>
          <a:solidFill>
            <a:srgbClr val="C0000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sz="3200" b="1" dirty="0">
                <a:latin typeface="Arial" panose="020B0604020202020204" pitchFamily="34" charset="0"/>
                <a:cs typeface="Arial" panose="020B0604020202020204" pitchFamily="34" charset="0"/>
              </a:rPr>
              <a:t>Retailer </a:t>
            </a:r>
            <a:r>
              <a:rPr lang="ar-SA" sz="3200" b="1" dirty="0" smtClean="0">
                <a:latin typeface="Arial" panose="020B0604020202020204" pitchFamily="34" charset="0"/>
                <a:cs typeface="Arial" panose="020B0604020202020204" pitchFamily="34" charset="0"/>
              </a:rPr>
              <a:t>3</a:t>
            </a:r>
          </a:p>
          <a:p>
            <a:pPr algn="ctr">
              <a:defRPr/>
            </a:pPr>
            <a:r>
              <a:rPr lang="ar-SA" sz="3200" b="1" dirty="0">
                <a:latin typeface="Arial" panose="020B0604020202020204" pitchFamily="34" charset="0"/>
                <a:cs typeface="Arial" panose="020B0604020202020204" pitchFamily="34" charset="0"/>
              </a:rPr>
              <a:t>بائع التجزئة</a:t>
            </a:r>
            <a:endParaRPr lang="en-US" sz="3200" b="1" dirty="0">
              <a:latin typeface="Arial" panose="020B0604020202020204" pitchFamily="34" charset="0"/>
              <a:cs typeface="Arial" panose="020B0604020202020204" pitchFamily="34" charset="0"/>
            </a:endParaRPr>
          </a:p>
        </p:txBody>
      </p:sp>
      <p:sp>
        <p:nvSpPr>
          <p:cNvPr id="7" name="Rounded Rectangle 6">
            <a:extLst>
              <a:ext uri="{FF2B5EF4-FFF2-40B4-BE49-F238E27FC236}">
                <a16:creationId xmlns="" xmlns:a16="http://schemas.microsoft.com/office/drawing/2014/main" id="{84F4AFEA-6712-4FA2-ACCD-8923DE071599}"/>
              </a:ext>
            </a:extLst>
          </p:cNvPr>
          <p:cNvSpPr/>
          <p:nvPr/>
        </p:nvSpPr>
        <p:spPr>
          <a:xfrm>
            <a:off x="4986338" y="5748245"/>
            <a:ext cx="2209800" cy="1066800"/>
          </a:xfrm>
          <a:prstGeom prst="roundRect">
            <a:avLst/>
          </a:prstGeom>
          <a:solidFill>
            <a:srgbClr val="C0000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sz="3200" b="1" dirty="0">
                <a:latin typeface="Arial" panose="020B0604020202020204" pitchFamily="34" charset="0"/>
                <a:cs typeface="Arial" panose="020B0604020202020204" pitchFamily="34" charset="0"/>
              </a:rPr>
              <a:t>Retailer 4</a:t>
            </a:r>
          </a:p>
        </p:txBody>
      </p:sp>
      <p:cxnSp>
        <p:nvCxnSpPr>
          <p:cNvPr id="12" name="Straight Arrow Connector 11">
            <a:extLst>
              <a:ext uri="{FF2B5EF4-FFF2-40B4-BE49-F238E27FC236}">
                <a16:creationId xmlns="" xmlns:a16="http://schemas.microsoft.com/office/drawing/2014/main" id="{B831527A-5629-40F4-9669-CFB84C616957}"/>
              </a:ext>
            </a:extLst>
          </p:cNvPr>
          <p:cNvCxnSpPr/>
          <p:nvPr/>
        </p:nvCxnSpPr>
        <p:spPr>
          <a:xfrm>
            <a:off x="7378701" y="1474789"/>
            <a:ext cx="701675" cy="657225"/>
          </a:xfrm>
          <a:prstGeom prst="straightConnector1">
            <a:avLst/>
          </a:prstGeom>
          <a:ln w="76200">
            <a:solidFill>
              <a:srgbClr val="C00000"/>
            </a:solidFill>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13" name="Straight Arrow Connector 12">
            <a:extLst>
              <a:ext uri="{FF2B5EF4-FFF2-40B4-BE49-F238E27FC236}">
                <a16:creationId xmlns="" xmlns:a16="http://schemas.microsoft.com/office/drawing/2014/main" id="{872880F9-2687-4129-8349-9EDF06E4A494}"/>
              </a:ext>
            </a:extLst>
          </p:cNvPr>
          <p:cNvCxnSpPr/>
          <p:nvPr/>
        </p:nvCxnSpPr>
        <p:spPr>
          <a:xfrm>
            <a:off x="4868864" y="1911351"/>
            <a:ext cx="2674937" cy="1000125"/>
          </a:xfrm>
          <a:prstGeom prst="straightConnector1">
            <a:avLst/>
          </a:prstGeom>
          <a:ln w="76200">
            <a:solidFill>
              <a:srgbClr val="C00000"/>
            </a:solidFill>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14" name="Straight Arrow Connector 13">
            <a:extLst>
              <a:ext uri="{FF2B5EF4-FFF2-40B4-BE49-F238E27FC236}">
                <a16:creationId xmlns="" xmlns:a16="http://schemas.microsoft.com/office/drawing/2014/main" id="{7CCE263B-2EC2-479C-945E-A50C166C65CA}"/>
              </a:ext>
            </a:extLst>
          </p:cNvPr>
          <p:cNvCxnSpPr/>
          <p:nvPr/>
        </p:nvCxnSpPr>
        <p:spPr>
          <a:xfrm>
            <a:off x="4638676" y="3624263"/>
            <a:ext cx="2905125" cy="17462"/>
          </a:xfrm>
          <a:prstGeom prst="straightConnector1">
            <a:avLst/>
          </a:prstGeom>
          <a:ln w="76200">
            <a:solidFill>
              <a:srgbClr val="C00000"/>
            </a:solidFill>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15" name="Straight Arrow Connector 14">
            <a:extLst>
              <a:ext uri="{FF2B5EF4-FFF2-40B4-BE49-F238E27FC236}">
                <a16:creationId xmlns="" xmlns:a16="http://schemas.microsoft.com/office/drawing/2014/main" id="{58EB1A68-1C15-4CE2-A873-D088EECCD2A3}"/>
              </a:ext>
            </a:extLst>
          </p:cNvPr>
          <p:cNvCxnSpPr/>
          <p:nvPr/>
        </p:nvCxnSpPr>
        <p:spPr>
          <a:xfrm flipV="1">
            <a:off x="7196139" y="4533363"/>
            <a:ext cx="1730372" cy="1760088"/>
          </a:xfrm>
          <a:prstGeom prst="straightConnector1">
            <a:avLst/>
          </a:prstGeom>
          <a:ln w="76200">
            <a:solidFill>
              <a:srgbClr val="C00000"/>
            </a:solidFill>
            <a:headEnd type="triangle"/>
            <a:tailEnd type="triangle"/>
          </a:ln>
        </p:spPr>
        <p:style>
          <a:lnRef idx="1">
            <a:schemeClr val="accent1"/>
          </a:lnRef>
          <a:fillRef idx="0">
            <a:schemeClr val="accent1"/>
          </a:fillRef>
          <a:effectRef idx="0">
            <a:schemeClr val="accent1"/>
          </a:effectRef>
          <a:fontRef idx="minor">
            <a:schemeClr val="tx1"/>
          </a:fontRef>
        </p:style>
      </p:cxnSp>
      <p:sp>
        <p:nvSpPr>
          <p:cNvPr id="46" name="TextBox 45">
            <a:extLst>
              <a:ext uri="{FF2B5EF4-FFF2-40B4-BE49-F238E27FC236}">
                <a16:creationId xmlns="" xmlns:a16="http://schemas.microsoft.com/office/drawing/2014/main" id="{24B3071F-7C84-41AA-A50E-F58FFE2E63F0}"/>
              </a:ext>
            </a:extLst>
          </p:cNvPr>
          <p:cNvSpPr txBox="1">
            <a:spLocks noChangeArrowheads="1"/>
          </p:cNvSpPr>
          <p:nvPr/>
        </p:nvSpPr>
        <p:spPr bwMode="auto">
          <a:xfrm>
            <a:off x="5168900" y="1984196"/>
            <a:ext cx="2209800" cy="1200329"/>
          </a:xfrm>
          <a:prstGeom prst="rect">
            <a:avLst/>
          </a:prstGeom>
          <a:solidFill>
            <a:schemeClr val="bg1"/>
          </a:solidFill>
          <a:ln w="9525">
            <a:solidFill>
              <a:schemeClr val="tx2"/>
            </a:solidFill>
            <a:miter lim="800000"/>
            <a:headEnd/>
            <a:tailEnd/>
          </a:ln>
        </p:spPr>
        <p:txBody>
          <a:bodyPr>
            <a:spAutoFit/>
          </a:bodyPr>
          <a:lstStyle>
            <a:lvl1pPr algn="r" rtl="1">
              <a:spcBef>
                <a:spcPts val="1000"/>
              </a:spcBef>
              <a:buClr>
                <a:schemeClr val="accent1"/>
              </a:buClr>
              <a:buFont typeface="Wingdings 3" panose="05040102010807070707" pitchFamily="18" charset="2"/>
              <a:buChar char=""/>
              <a:defRPr>
                <a:solidFill>
                  <a:srgbClr val="404040"/>
                </a:solidFill>
                <a:latin typeface="Arial" panose="020B0604020202020204" pitchFamily="34" charset="0"/>
                <a:cs typeface="Arial" panose="020B0604020202020204" pitchFamily="34" charset="0"/>
              </a:defRPr>
            </a:lvl1pPr>
            <a:lvl2pPr marL="742950" indent="-285750" algn="r" rtl="1">
              <a:spcBef>
                <a:spcPts val="1000"/>
              </a:spcBef>
              <a:buClr>
                <a:schemeClr val="accent1"/>
              </a:buClr>
              <a:buFont typeface="Wingdings 3" panose="05040102010807070707" pitchFamily="18" charset="2"/>
              <a:buChar char=""/>
              <a:defRPr sz="1600">
                <a:solidFill>
                  <a:srgbClr val="404040"/>
                </a:solidFill>
                <a:latin typeface="Arial" panose="020B0604020202020204" pitchFamily="34" charset="0"/>
                <a:cs typeface="Arial" panose="020B0604020202020204" pitchFamily="34" charset="0"/>
              </a:defRPr>
            </a:lvl2pPr>
            <a:lvl3pPr marL="1143000" indent="-228600" algn="r" rtl="1">
              <a:spcBef>
                <a:spcPts val="1000"/>
              </a:spcBef>
              <a:buClr>
                <a:schemeClr val="accent1"/>
              </a:buClr>
              <a:buFont typeface="Wingdings 3" panose="05040102010807070707" pitchFamily="18" charset="2"/>
              <a:buChar char=""/>
              <a:defRPr sz="1400">
                <a:solidFill>
                  <a:srgbClr val="404040"/>
                </a:solidFill>
                <a:latin typeface="Arial" panose="020B0604020202020204" pitchFamily="34" charset="0"/>
                <a:cs typeface="Arial" panose="020B0604020202020204" pitchFamily="34" charset="0"/>
              </a:defRPr>
            </a:lvl3pPr>
            <a:lvl4pPr marL="1600200" indent="-228600" algn="r" rtl="1">
              <a:spcBef>
                <a:spcPts val="1000"/>
              </a:spcBef>
              <a:buClr>
                <a:schemeClr val="accent1"/>
              </a:buClr>
              <a:buFont typeface="Wingdings 3" panose="05040102010807070707" pitchFamily="18" charset="2"/>
              <a:buChar char=""/>
              <a:defRPr sz="1200">
                <a:solidFill>
                  <a:srgbClr val="404040"/>
                </a:solidFill>
                <a:latin typeface="Arial" panose="020B0604020202020204" pitchFamily="34" charset="0"/>
                <a:cs typeface="Arial" panose="020B0604020202020204" pitchFamily="34" charset="0"/>
              </a:defRPr>
            </a:lvl4pPr>
            <a:lvl5pPr marL="2057400" indent="-228600" algn="r" rtl="1">
              <a:spcBef>
                <a:spcPts val="1000"/>
              </a:spcBef>
              <a:buClr>
                <a:schemeClr val="accent1"/>
              </a:buClr>
              <a:buFont typeface="Wingdings 3" panose="05040102010807070707" pitchFamily="18" charset="2"/>
              <a:buChar char=""/>
              <a:defRPr sz="1200">
                <a:solidFill>
                  <a:srgbClr val="404040"/>
                </a:solidFill>
                <a:latin typeface="Arial" panose="020B0604020202020204" pitchFamily="34" charset="0"/>
                <a:cs typeface="Arial" panose="020B0604020202020204" pitchFamily="34" charset="0"/>
              </a:defRPr>
            </a:lvl5pPr>
            <a:lvl6pPr marL="2514600" indent="-228600" algn="r" rtl="1" eaLnBrk="0" fontAlgn="base" hangingPunct="0">
              <a:spcBef>
                <a:spcPts val="1000"/>
              </a:spcBef>
              <a:spcAft>
                <a:spcPct val="0"/>
              </a:spcAft>
              <a:buClr>
                <a:schemeClr val="accent1"/>
              </a:buClr>
              <a:buFont typeface="Wingdings 3" panose="05040102010807070707" pitchFamily="18" charset="2"/>
              <a:buChar char=""/>
              <a:defRPr sz="1200">
                <a:solidFill>
                  <a:srgbClr val="404040"/>
                </a:solidFill>
                <a:latin typeface="Arial" panose="020B0604020202020204" pitchFamily="34" charset="0"/>
                <a:cs typeface="Arial" panose="020B0604020202020204" pitchFamily="34" charset="0"/>
              </a:defRPr>
            </a:lvl6pPr>
            <a:lvl7pPr marL="2971800" indent="-228600" algn="r" rtl="1" eaLnBrk="0" fontAlgn="base" hangingPunct="0">
              <a:spcBef>
                <a:spcPts val="1000"/>
              </a:spcBef>
              <a:spcAft>
                <a:spcPct val="0"/>
              </a:spcAft>
              <a:buClr>
                <a:schemeClr val="accent1"/>
              </a:buClr>
              <a:buFont typeface="Wingdings 3" panose="05040102010807070707" pitchFamily="18" charset="2"/>
              <a:buChar char=""/>
              <a:defRPr sz="1200">
                <a:solidFill>
                  <a:srgbClr val="404040"/>
                </a:solidFill>
                <a:latin typeface="Arial" panose="020B0604020202020204" pitchFamily="34" charset="0"/>
                <a:cs typeface="Arial" panose="020B0604020202020204" pitchFamily="34" charset="0"/>
              </a:defRPr>
            </a:lvl7pPr>
            <a:lvl8pPr marL="3429000" indent="-228600" algn="r" rtl="1" eaLnBrk="0" fontAlgn="base" hangingPunct="0">
              <a:spcBef>
                <a:spcPts val="1000"/>
              </a:spcBef>
              <a:spcAft>
                <a:spcPct val="0"/>
              </a:spcAft>
              <a:buClr>
                <a:schemeClr val="accent1"/>
              </a:buClr>
              <a:buFont typeface="Wingdings 3" panose="05040102010807070707" pitchFamily="18" charset="2"/>
              <a:buChar char=""/>
              <a:defRPr sz="1200">
                <a:solidFill>
                  <a:srgbClr val="404040"/>
                </a:solidFill>
                <a:latin typeface="Arial" panose="020B0604020202020204" pitchFamily="34" charset="0"/>
                <a:cs typeface="Arial" panose="020B0604020202020204" pitchFamily="34" charset="0"/>
              </a:defRPr>
            </a:lvl8pPr>
            <a:lvl9pPr marL="3886200" indent="-228600" algn="r" rtl="1" eaLnBrk="0" fontAlgn="base" hangingPunct="0">
              <a:spcBef>
                <a:spcPts val="1000"/>
              </a:spcBef>
              <a:spcAft>
                <a:spcPct val="0"/>
              </a:spcAft>
              <a:buClr>
                <a:schemeClr val="accent1"/>
              </a:buClr>
              <a:buFont typeface="Wingdings 3" panose="05040102010807070707" pitchFamily="18" charset="2"/>
              <a:buChar char=""/>
              <a:defRPr sz="1200">
                <a:solidFill>
                  <a:srgbClr val="404040"/>
                </a:solidFill>
                <a:latin typeface="Arial" panose="020B0604020202020204" pitchFamily="34" charset="0"/>
                <a:cs typeface="Arial" panose="020B0604020202020204" pitchFamily="34" charset="0"/>
              </a:defRPr>
            </a:lvl9pPr>
          </a:lstStyle>
          <a:p>
            <a:pPr algn="ctr">
              <a:spcBef>
                <a:spcPct val="0"/>
              </a:spcBef>
              <a:buClrTx/>
              <a:buNone/>
            </a:pPr>
            <a:r>
              <a:rPr lang="en-US" altLang="en-US" sz="2400" b="1" dirty="0">
                <a:solidFill>
                  <a:schemeClr val="tx1"/>
                </a:solidFill>
              </a:rPr>
              <a:t>Sale definite </a:t>
            </a:r>
            <a:r>
              <a:rPr lang="ar-SA" altLang="en-US" sz="2400" b="1" dirty="0" smtClean="0">
                <a:solidFill>
                  <a:schemeClr val="tx1"/>
                </a:solidFill>
              </a:rPr>
              <a:t> </a:t>
            </a:r>
            <a:r>
              <a:rPr lang="en-US" altLang="en-US" sz="2400" b="1" dirty="0" smtClean="0">
                <a:solidFill>
                  <a:schemeClr val="tx1"/>
                </a:solidFill>
              </a:rPr>
              <a:t>quantities </a:t>
            </a:r>
            <a:r>
              <a:rPr lang="ar-SA" altLang="en-US" sz="2400" b="1" dirty="0">
                <a:solidFill>
                  <a:schemeClr val="tx1"/>
                </a:solidFill>
              </a:rPr>
              <a:t>البيع بكميات </a:t>
            </a:r>
            <a:r>
              <a:rPr lang="ar-SA" altLang="en-US" sz="2400" b="1" dirty="0" smtClean="0">
                <a:solidFill>
                  <a:schemeClr val="tx1"/>
                </a:solidFill>
              </a:rPr>
              <a:t>محددة</a:t>
            </a:r>
            <a:endParaRPr lang="ar-SA" altLang="en-US" sz="2400" b="1" dirty="0">
              <a:solidFill>
                <a:schemeClr val="tx1"/>
              </a:solidFill>
            </a:endParaRPr>
          </a:p>
        </p:txBody>
      </p:sp>
      <p:sp>
        <p:nvSpPr>
          <p:cNvPr id="47" name="TextBox 46">
            <a:extLst>
              <a:ext uri="{FF2B5EF4-FFF2-40B4-BE49-F238E27FC236}">
                <a16:creationId xmlns="" xmlns:a16="http://schemas.microsoft.com/office/drawing/2014/main" id="{1E09609A-7570-4739-AFB7-1664A114657F}"/>
              </a:ext>
            </a:extLst>
          </p:cNvPr>
          <p:cNvSpPr txBox="1">
            <a:spLocks noChangeArrowheads="1"/>
          </p:cNvSpPr>
          <p:nvPr/>
        </p:nvSpPr>
        <p:spPr bwMode="auto">
          <a:xfrm>
            <a:off x="4173191" y="3716919"/>
            <a:ext cx="3836093" cy="2031325"/>
          </a:xfrm>
          <a:prstGeom prst="rect">
            <a:avLst/>
          </a:prstGeom>
          <a:solidFill>
            <a:schemeClr val="bg1"/>
          </a:solidFill>
          <a:ln w="9525">
            <a:solidFill>
              <a:schemeClr val="accent1"/>
            </a:solidFill>
            <a:miter lim="800000"/>
            <a:headEnd/>
            <a:tailEnd/>
          </a:ln>
        </p:spPr>
        <p:txBody>
          <a:bodyPr wrap="square">
            <a:spAutoFit/>
          </a:bodyPr>
          <a:lstStyle>
            <a:lvl1pPr algn="r" rtl="1">
              <a:spcBef>
                <a:spcPts val="1000"/>
              </a:spcBef>
              <a:buClr>
                <a:schemeClr val="accent1"/>
              </a:buClr>
              <a:buFont typeface="Wingdings 3" panose="05040102010807070707" pitchFamily="18" charset="2"/>
              <a:buChar char=""/>
              <a:defRPr>
                <a:solidFill>
                  <a:srgbClr val="404040"/>
                </a:solidFill>
                <a:latin typeface="Arial" panose="020B0604020202020204" pitchFamily="34" charset="0"/>
                <a:cs typeface="Arial" panose="020B0604020202020204" pitchFamily="34" charset="0"/>
              </a:defRPr>
            </a:lvl1pPr>
            <a:lvl2pPr marL="742950" indent="-285750" algn="r" rtl="1">
              <a:spcBef>
                <a:spcPts val="1000"/>
              </a:spcBef>
              <a:buClr>
                <a:schemeClr val="accent1"/>
              </a:buClr>
              <a:buFont typeface="Wingdings 3" panose="05040102010807070707" pitchFamily="18" charset="2"/>
              <a:buChar char=""/>
              <a:defRPr sz="1600">
                <a:solidFill>
                  <a:srgbClr val="404040"/>
                </a:solidFill>
                <a:latin typeface="Arial" panose="020B0604020202020204" pitchFamily="34" charset="0"/>
                <a:cs typeface="Arial" panose="020B0604020202020204" pitchFamily="34" charset="0"/>
              </a:defRPr>
            </a:lvl2pPr>
            <a:lvl3pPr marL="1143000" indent="-228600" algn="r" rtl="1">
              <a:spcBef>
                <a:spcPts val="1000"/>
              </a:spcBef>
              <a:buClr>
                <a:schemeClr val="accent1"/>
              </a:buClr>
              <a:buFont typeface="Wingdings 3" panose="05040102010807070707" pitchFamily="18" charset="2"/>
              <a:buChar char=""/>
              <a:defRPr sz="1400">
                <a:solidFill>
                  <a:srgbClr val="404040"/>
                </a:solidFill>
                <a:latin typeface="Arial" panose="020B0604020202020204" pitchFamily="34" charset="0"/>
                <a:cs typeface="Arial" panose="020B0604020202020204" pitchFamily="34" charset="0"/>
              </a:defRPr>
            </a:lvl3pPr>
            <a:lvl4pPr marL="1600200" indent="-228600" algn="r" rtl="1">
              <a:spcBef>
                <a:spcPts val="1000"/>
              </a:spcBef>
              <a:buClr>
                <a:schemeClr val="accent1"/>
              </a:buClr>
              <a:buFont typeface="Wingdings 3" panose="05040102010807070707" pitchFamily="18" charset="2"/>
              <a:buChar char=""/>
              <a:defRPr sz="1200">
                <a:solidFill>
                  <a:srgbClr val="404040"/>
                </a:solidFill>
                <a:latin typeface="Arial" panose="020B0604020202020204" pitchFamily="34" charset="0"/>
                <a:cs typeface="Arial" panose="020B0604020202020204" pitchFamily="34" charset="0"/>
              </a:defRPr>
            </a:lvl4pPr>
            <a:lvl5pPr marL="2057400" indent="-228600" algn="r" rtl="1">
              <a:spcBef>
                <a:spcPts val="1000"/>
              </a:spcBef>
              <a:buClr>
                <a:schemeClr val="accent1"/>
              </a:buClr>
              <a:buFont typeface="Wingdings 3" panose="05040102010807070707" pitchFamily="18" charset="2"/>
              <a:buChar char=""/>
              <a:defRPr sz="1200">
                <a:solidFill>
                  <a:srgbClr val="404040"/>
                </a:solidFill>
                <a:latin typeface="Arial" panose="020B0604020202020204" pitchFamily="34" charset="0"/>
                <a:cs typeface="Arial" panose="020B0604020202020204" pitchFamily="34" charset="0"/>
              </a:defRPr>
            </a:lvl5pPr>
            <a:lvl6pPr marL="2514600" indent="-228600" algn="r" rtl="1" eaLnBrk="0" fontAlgn="base" hangingPunct="0">
              <a:spcBef>
                <a:spcPts val="1000"/>
              </a:spcBef>
              <a:spcAft>
                <a:spcPct val="0"/>
              </a:spcAft>
              <a:buClr>
                <a:schemeClr val="accent1"/>
              </a:buClr>
              <a:buFont typeface="Wingdings 3" panose="05040102010807070707" pitchFamily="18" charset="2"/>
              <a:buChar char=""/>
              <a:defRPr sz="1200">
                <a:solidFill>
                  <a:srgbClr val="404040"/>
                </a:solidFill>
                <a:latin typeface="Arial" panose="020B0604020202020204" pitchFamily="34" charset="0"/>
                <a:cs typeface="Arial" panose="020B0604020202020204" pitchFamily="34" charset="0"/>
              </a:defRPr>
            </a:lvl6pPr>
            <a:lvl7pPr marL="2971800" indent="-228600" algn="r" rtl="1" eaLnBrk="0" fontAlgn="base" hangingPunct="0">
              <a:spcBef>
                <a:spcPts val="1000"/>
              </a:spcBef>
              <a:spcAft>
                <a:spcPct val="0"/>
              </a:spcAft>
              <a:buClr>
                <a:schemeClr val="accent1"/>
              </a:buClr>
              <a:buFont typeface="Wingdings 3" panose="05040102010807070707" pitchFamily="18" charset="2"/>
              <a:buChar char=""/>
              <a:defRPr sz="1200">
                <a:solidFill>
                  <a:srgbClr val="404040"/>
                </a:solidFill>
                <a:latin typeface="Arial" panose="020B0604020202020204" pitchFamily="34" charset="0"/>
                <a:cs typeface="Arial" panose="020B0604020202020204" pitchFamily="34" charset="0"/>
              </a:defRPr>
            </a:lvl7pPr>
            <a:lvl8pPr marL="3429000" indent="-228600" algn="r" rtl="1" eaLnBrk="0" fontAlgn="base" hangingPunct="0">
              <a:spcBef>
                <a:spcPts val="1000"/>
              </a:spcBef>
              <a:spcAft>
                <a:spcPct val="0"/>
              </a:spcAft>
              <a:buClr>
                <a:schemeClr val="accent1"/>
              </a:buClr>
              <a:buFont typeface="Wingdings 3" panose="05040102010807070707" pitchFamily="18" charset="2"/>
              <a:buChar char=""/>
              <a:defRPr sz="1200">
                <a:solidFill>
                  <a:srgbClr val="404040"/>
                </a:solidFill>
                <a:latin typeface="Arial" panose="020B0604020202020204" pitchFamily="34" charset="0"/>
                <a:cs typeface="Arial" panose="020B0604020202020204" pitchFamily="34" charset="0"/>
              </a:defRPr>
            </a:lvl8pPr>
            <a:lvl9pPr marL="3886200" indent="-228600" algn="r" rtl="1" eaLnBrk="0" fontAlgn="base" hangingPunct="0">
              <a:spcBef>
                <a:spcPts val="1000"/>
              </a:spcBef>
              <a:spcAft>
                <a:spcPct val="0"/>
              </a:spcAft>
              <a:buClr>
                <a:schemeClr val="accent1"/>
              </a:buClr>
              <a:buFont typeface="Wingdings 3" panose="05040102010807070707" pitchFamily="18" charset="2"/>
              <a:buChar char=""/>
              <a:defRPr sz="1200">
                <a:solidFill>
                  <a:srgbClr val="404040"/>
                </a:solidFill>
                <a:latin typeface="Arial" panose="020B0604020202020204" pitchFamily="34" charset="0"/>
                <a:cs typeface="Arial" panose="020B0604020202020204" pitchFamily="34" charset="0"/>
              </a:defRPr>
            </a:lvl9pPr>
          </a:lstStyle>
          <a:p>
            <a:pPr algn="l" rtl="0" eaLnBrk="1" hangingPunct="1">
              <a:spcBef>
                <a:spcPct val="0"/>
              </a:spcBef>
              <a:buClrTx/>
              <a:buFont typeface="Arial" panose="020B0604020202020204" pitchFamily="34" charset="0"/>
              <a:buChar char="•"/>
            </a:pPr>
            <a:r>
              <a:rPr lang="en-US" altLang="en-US" b="1" dirty="0">
                <a:solidFill>
                  <a:schemeClr val="tx1"/>
                </a:solidFill>
              </a:rPr>
              <a:t>Better prices</a:t>
            </a:r>
            <a:endParaRPr lang="ar-SA" altLang="en-US" b="1" dirty="0">
              <a:solidFill>
                <a:schemeClr val="tx1"/>
              </a:solidFill>
            </a:endParaRPr>
          </a:p>
          <a:p>
            <a:pPr algn="l" rtl="0" eaLnBrk="1" hangingPunct="1">
              <a:spcBef>
                <a:spcPct val="0"/>
              </a:spcBef>
              <a:buClrTx/>
              <a:buFont typeface="Arial" panose="020B0604020202020204" pitchFamily="34" charset="0"/>
              <a:buChar char="•"/>
            </a:pPr>
            <a:r>
              <a:rPr lang="en-US" altLang="en-US" b="1" dirty="0">
                <a:solidFill>
                  <a:schemeClr val="tx1"/>
                </a:solidFill>
              </a:rPr>
              <a:t>Affordable products + reduced stocking price </a:t>
            </a:r>
          </a:p>
          <a:p>
            <a:pPr algn="l" rtl="0" eaLnBrk="1" hangingPunct="1">
              <a:spcBef>
                <a:spcPct val="0"/>
              </a:spcBef>
              <a:buClrTx/>
              <a:buFont typeface="Arial" panose="020B0604020202020204" pitchFamily="34" charset="0"/>
              <a:buChar char="•"/>
            </a:pPr>
            <a:r>
              <a:rPr lang="en-US" altLang="en-US" b="1" dirty="0">
                <a:solidFill>
                  <a:schemeClr val="tx1"/>
                </a:solidFill>
              </a:rPr>
              <a:t>Better market </a:t>
            </a:r>
            <a:r>
              <a:rPr lang="en-US" altLang="en-US" b="1" dirty="0" smtClean="0">
                <a:solidFill>
                  <a:schemeClr val="tx1"/>
                </a:solidFill>
              </a:rPr>
              <a:t>knowledge</a:t>
            </a:r>
          </a:p>
          <a:p>
            <a:pPr rtl="0">
              <a:spcBef>
                <a:spcPct val="0"/>
              </a:spcBef>
              <a:buClrTx/>
              <a:buNone/>
            </a:pPr>
            <a:r>
              <a:rPr lang="ar-SA" altLang="en-US" b="1" dirty="0">
                <a:solidFill>
                  <a:schemeClr val="tx1"/>
                </a:solidFill>
              </a:rPr>
              <a:t>أسعار أفضل</a:t>
            </a:r>
          </a:p>
          <a:p>
            <a:pPr rtl="0">
              <a:spcBef>
                <a:spcPct val="0"/>
              </a:spcBef>
              <a:buClrTx/>
              <a:buNone/>
            </a:pPr>
            <a:r>
              <a:rPr lang="ar-SA" altLang="en-US" b="1" dirty="0">
                <a:solidFill>
                  <a:schemeClr val="tx1"/>
                </a:solidFill>
              </a:rPr>
              <a:t>منتجات بأسعار معقولة + أسعار تخزين مخفضة</a:t>
            </a:r>
          </a:p>
          <a:p>
            <a:pPr rtl="0">
              <a:spcBef>
                <a:spcPct val="0"/>
              </a:spcBef>
              <a:buClrTx/>
              <a:buNone/>
            </a:pPr>
            <a:r>
              <a:rPr lang="ar-SA" altLang="en-US" b="1" dirty="0">
                <a:solidFill>
                  <a:schemeClr val="tx1"/>
                </a:solidFill>
              </a:rPr>
              <a:t>معرفة أفضل بالسوق</a:t>
            </a:r>
            <a:endParaRPr lang="ar-SA" altLang="en-US" b="1" dirty="0">
              <a:solidFill>
                <a:schemeClr val="tx1"/>
              </a:solidFill>
            </a:endParaRPr>
          </a:p>
        </p:txBody>
      </p:sp>
      <p:cxnSp>
        <p:nvCxnSpPr>
          <p:cNvPr id="49" name="Straight Arrow Connector 48">
            <a:extLst>
              <a:ext uri="{FF2B5EF4-FFF2-40B4-BE49-F238E27FC236}">
                <a16:creationId xmlns="" xmlns:a16="http://schemas.microsoft.com/office/drawing/2014/main" id="{668A46F2-02D8-47EB-ABE9-3CDF2D7FCFD3}"/>
              </a:ext>
            </a:extLst>
          </p:cNvPr>
          <p:cNvCxnSpPr>
            <a:cxnSpLocks/>
            <a:stCxn id="3" idx="2"/>
            <a:endCxn id="9" idx="3"/>
          </p:cNvCxnSpPr>
          <p:nvPr/>
        </p:nvCxnSpPr>
        <p:spPr>
          <a:xfrm flipH="1">
            <a:off x="4868864" y="3151983"/>
            <a:ext cx="2674935" cy="32542"/>
          </a:xfrm>
          <a:prstGeom prst="straightConnector1">
            <a:avLst/>
          </a:prstGeom>
          <a:ln w="76200">
            <a:solidFill>
              <a:schemeClr val="tx2">
                <a:lumMod val="75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54" name="Straight Arrow Connector 53">
            <a:extLst>
              <a:ext uri="{FF2B5EF4-FFF2-40B4-BE49-F238E27FC236}">
                <a16:creationId xmlns="" xmlns:a16="http://schemas.microsoft.com/office/drawing/2014/main" id="{03E478F6-2D66-4CCD-960E-E04DF47A0946}"/>
              </a:ext>
            </a:extLst>
          </p:cNvPr>
          <p:cNvCxnSpPr/>
          <p:nvPr/>
        </p:nvCxnSpPr>
        <p:spPr>
          <a:xfrm>
            <a:off x="4903789" y="3429000"/>
            <a:ext cx="2765425" cy="0"/>
          </a:xfrm>
          <a:prstGeom prst="straightConnector1">
            <a:avLst/>
          </a:prstGeom>
          <a:ln w="76200">
            <a:solidFill>
              <a:schemeClr val="tx2">
                <a:lumMod val="75000"/>
              </a:schemeClr>
            </a:solidFill>
            <a:tailEnd type="triangle"/>
          </a:ln>
        </p:spPr>
        <p:style>
          <a:lnRef idx="1">
            <a:schemeClr val="accent1"/>
          </a:lnRef>
          <a:fillRef idx="0">
            <a:schemeClr val="accent1"/>
          </a:fillRef>
          <a:effectRef idx="0">
            <a:schemeClr val="accent1"/>
          </a:effectRef>
          <a:fontRef idx="minor">
            <a:schemeClr val="tx1"/>
          </a:fontRef>
        </p:style>
      </p:cxnSp>
      <p:sp>
        <p:nvSpPr>
          <p:cNvPr id="60" name="TextBox 59">
            <a:extLst>
              <a:ext uri="{FF2B5EF4-FFF2-40B4-BE49-F238E27FC236}">
                <a16:creationId xmlns="" xmlns:a16="http://schemas.microsoft.com/office/drawing/2014/main" id="{B2CC312B-8419-48A6-9C5A-B210EF1016E0}"/>
              </a:ext>
            </a:extLst>
          </p:cNvPr>
          <p:cNvSpPr txBox="1">
            <a:spLocks noChangeArrowheads="1"/>
          </p:cNvSpPr>
          <p:nvPr/>
        </p:nvSpPr>
        <p:spPr bwMode="auto">
          <a:xfrm>
            <a:off x="2336801" y="446089"/>
            <a:ext cx="2474913" cy="95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r" rtl="1">
              <a:spcBef>
                <a:spcPts val="1000"/>
              </a:spcBef>
              <a:buClr>
                <a:schemeClr val="accent1"/>
              </a:buClr>
              <a:buFont typeface="Wingdings 3" panose="05040102010807070707" pitchFamily="18" charset="2"/>
              <a:buChar char=""/>
              <a:defRPr>
                <a:solidFill>
                  <a:srgbClr val="404040"/>
                </a:solidFill>
                <a:latin typeface="Arial" panose="020B0604020202020204" pitchFamily="34" charset="0"/>
                <a:cs typeface="Arial" panose="020B0604020202020204" pitchFamily="34" charset="0"/>
              </a:defRPr>
            </a:lvl1pPr>
            <a:lvl2pPr marL="742950" indent="-285750" algn="r" rtl="1">
              <a:spcBef>
                <a:spcPts val="1000"/>
              </a:spcBef>
              <a:buClr>
                <a:schemeClr val="accent1"/>
              </a:buClr>
              <a:buFont typeface="Wingdings 3" panose="05040102010807070707" pitchFamily="18" charset="2"/>
              <a:buChar char=""/>
              <a:defRPr sz="1600">
                <a:solidFill>
                  <a:srgbClr val="404040"/>
                </a:solidFill>
                <a:latin typeface="Arial" panose="020B0604020202020204" pitchFamily="34" charset="0"/>
                <a:cs typeface="Arial" panose="020B0604020202020204" pitchFamily="34" charset="0"/>
              </a:defRPr>
            </a:lvl2pPr>
            <a:lvl3pPr marL="1143000" indent="-228600" algn="r" rtl="1">
              <a:spcBef>
                <a:spcPts val="1000"/>
              </a:spcBef>
              <a:buClr>
                <a:schemeClr val="accent1"/>
              </a:buClr>
              <a:buFont typeface="Wingdings 3" panose="05040102010807070707" pitchFamily="18" charset="2"/>
              <a:buChar char=""/>
              <a:defRPr sz="1400">
                <a:solidFill>
                  <a:srgbClr val="404040"/>
                </a:solidFill>
                <a:latin typeface="Arial" panose="020B0604020202020204" pitchFamily="34" charset="0"/>
                <a:cs typeface="Arial" panose="020B0604020202020204" pitchFamily="34" charset="0"/>
              </a:defRPr>
            </a:lvl3pPr>
            <a:lvl4pPr marL="1600200" indent="-228600" algn="r" rtl="1">
              <a:spcBef>
                <a:spcPts val="1000"/>
              </a:spcBef>
              <a:buClr>
                <a:schemeClr val="accent1"/>
              </a:buClr>
              <a:buFont typeface="Wingdings 3" panose="05040102010807070707" pitchFamily="18" charset="2"/>
              <a:buChar char=""/>
              <a:defRPr sz="1200">
                <a:solidFill>
                  <a:srgbClr val="404040"/>
                </a:solidFill>
                <a:latin typeface="Arial" panose="020B0604020202020204" pitchFamily="34" charset="0"/>
                <a:cs typeface="Arial" panose="020B0604020202020204" pitchFamily="34" charset="0"/>
              </a:defRPr>
            </a:lvl4pPr>
            <a:lvl5pPr marL="2057400" indent="-228600" algn="r" rtl="1">
              <a:spcBef>
                <a:spcPts val="1000"/>
              </a:spcBef>
              <a:buClr>
                <a:schemeClr val="accent1"/>
              </a:buClr>
              <a:buFont typeface="Wingdings 3" panose="05040102010807070707" pitchFamily="18" charset="2"/>
              <a:buChar char=""/>
              <a:defRPr sz="1200">
                <a:solidFill>
                  <a:srgbClr val="404040"/>
                </a:solidFill>
                <a:latin typeface="Arial" panose="020B0604020202020204" pitchFamily="34" charset="0"/>
                <a:cs typeface="Arial" panose="020B0604020202020204" pitchFamily="34" charset="0"/>
              </a:defRPr>
            </a:lvl5pPr>
            <a:lvl6pPr marL="2514600" indent="-228600" algn="r" rtl="1" eaLnBrk="0" fontAlgn="base" hangingPunct="0">
              <a:spcBef>
                <a:spcPts val="1000"/>
              </a:spcBef>
              <a:spcAft>
                <a:spcPct val="0"/>
              </a:spcAft>
              <a:buClr>
                <a:schemeClr val="accent1"/>
              </a:buClr>
              <a:buFont typeface="Wingdings 3" panose="05040102010807070707" pitchFamily="18" charset="2"/>
              <a:buChar char=""/>
              <a:defRPr sz="1200">
                <a:solidFill>
                  <a:srgbClr val="404040"/>
                </a:solidFill>
                <a:latin typeface="Arial" panose="020B0604020202020204" pitchFamily="34" charset="0"/>
                <a:cs typeface="Arial" panose="020B0604020202020204" pitchFamily="34" charset="0"/>
              </a:defRPr>
            </a:lvl6pPr>
            <a:lvl7pPr marL="2971800" indent="-228600" algn="r" rtl="1" eaLnBrk="0" fontAlgn="base" hangingPunct="0">
              <a:spcBef>
                <a:spcPts val="1000"/>
              </a:spcBef>
              <a:spcAft>
                <a:spcPct val="0"/>
              </a:spcAft>
              <a:buClr>
                <a:schemeClr val="accent1"/>
              </a:buClr>
              <a:buFont typeface="Wingdings 3" panose="05040102010807070707" pitchFamily="18" charset="2"/>
              <a:buChar char=""/>
              <a:defRPr sz="1200">
                <a:solidFill>
                  <a:srgbClr val="404040"/>
                </a:solidFill>
                <a:latin typeface="Arial" panose="020B0604020202020204" pitchFamily="34" charset="0"/>
                <a:cs typeface="Arial" panose="020B0604020202020204" pitchFamily="34" charset="0"/>
              </a:defRPr>
            </a:lvl7pPr>
            <a:lvl8pPr marL="3429000" indent="-228600" algn="r" rtl="1" eaLnBrk="0" fontAlgn="base" hangingPunct="0">
              <a:spcBef>
                <a:spcPts val="1000"/>
              </a:spcBef>
              <a:spcAft>
                <a:spcPct val="0"/>
              </a:spcAft>
              <a:buClr>
                <a:schemeClr val="accent1"/>
              </a:buClr>
              <a:buFont typeface="Wingdings 3" panose="05040102010807070707" pitchFamily="18" charset="2"/>
              <a:buChar char=""/>
              <a:defRPr sz="1200">
                <a:solidFill>
                  <a:srgbClr val="404040"/>
                </a:solidFill>
                <a:latin typeface="Arial" panose="020B0604020202020204" pitchFamily="34" charset="0"/>
                <a:cs typeface="Arial" panose="020B0604020202020204" pitchFamily="34" charset="0"/>
              </a:defRPr>
            </a:lvl8pPr>
            <a:lvl9pPr marL="3886200" indent="-228600" algn="r" rtl="1" eaLnBrk="0" fontAlgn="base" hangingPunct="0">
              <a:spcBef>
                <a:spcPts val="1000"/>
              </a:spcBef>
              <a:spcAft>
                <a:spcPct val="0"/>
              </a:spcAft>
              <a:buClr>
                <a:schemeClr val="accent1"/>
              </a:buClr>
              <a:buFont typeface="Wingdings 3" panose="05040102010807070707" pitchFamily="18" charset="2"/>
              <a:buChar char=""/>
              <a:defRPr sz="1200">
                <a:solidFill>
                  <a:srgbClr val="404040"/>
                </a:solidFill>
                <a:latin typeface="Arial" panose="020B0604020202020204" pitchFamily="34" charset="0"/>
                <a:cs typeface="Arial" panose="020B0604020202020204" pitchFamily="34" charset="0"/>
              </a:defRPr>
            </a:lvl9pPr>
          </a:lstStyle>
          <a:p>
            <a:pPr algn="ctr" rtl="0">
              <a:spcBef>
                <a:spcPct val="0"/>
              </a:spcBef>
              <a:buClrTx/>
              <a:buFontTx/>
              <a:buNone/>
            </a:pPr>
            <a:r>
              <a:rPr lang="en-US" altLang="en-US" sz="2800" b="1" dirty="0">
                <a:solidFill>
                  <a:schemeClr val="tx1"/>
                </a:solidFill>
              </a:rPr>
              <a:t>Voluntary chain</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xit" presetSubtype="0" fill="hold" nodeType="clickEffect">
                                  <p:stCondLst>
                                    <p:cond delay="0"/>
                                  </p:stCondLst>
                                  <p:childTnLst>
                                    <p:set>
                                      <p:cBhvr>
                                        <p:cTn id="6" dur="1" fill="hold">
                                          <p:stCondLst>
                                            <p:cond delay="0"/>
                                          </p:stCondLst>
                                        </p:cTn>
                                        <p:tgtEl>
                                          <p:spTgt spid="12"/>
                                        </p:tgtEl>
                                        <p:attrNameLst>
                                          <p:attrName>style.visibility</p:attrName>
                                        </p:attrNameLst>
                                      </p:cBhvr>
                                      <p:to>
                                        <p:strVal val="hidden"/>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xit" presetSubtype="0" fill="hold" nodeType="clickEffect">
                                  <p:stCondLst>
                                    <p:cond delay="0"/>
                                  </p:stCondLst>
                                  <p:childTnLst>
                                    <p:set>
                                      <p:cBhvr>
                                        <p:cTn id="10" dur="1" fill="hold">
                                          <p:stCondLst>
                                            <p:cond delay="0"/>
                                          </p:stCondLst>
                                        </p:cTn>
                                        <p:tgtEl>
                                          <p:spTgt spid="13"/>
                                        </p:tgtEl>
                                        <p:attrNameLst>
                                          <p:attrName>style.visibility</p:attrName>
                                        </p:attrNameLst>
                                      </p:cBhvr>
                                      <p:to>
                                        <p:strVal val="hidden"/>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xit" presetSubtype="0" fill="hold" nodeType="clickEffect">
                                  <p:stCondLst>
                                    <p:cond delay="0"/>
                                  </p:stCondLst>
                                  <p:childTnLst>
                                    <p:set>
                                      <p:cBhvr>
                                        <p:cTn id="14" dur="1" fill="hold">
                                          <p:stCondLst>
                                            <p:cond delay="0"/>
                                          </p:stCondLst>
                                        </p:cTn>
                                        <p:tgtEl>
                                          <p:spTgt spid="14"/>
                                        </p:tgtEl>
                                        <p:attrNameLst>
                                          <p:attrName>style.visibility</p:attrName>
                                        </p:attrNameLst>
                                      </p:cBhvr>
                                      <p:to>
                                        <p:strVal val="hidden"/>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xit" presetSubtype="0" fill="hold" nodeType="clickEffect">
                                  <p:stCondLst>
                                    <p:cond delay="0"/>
                                  </p:stCondLst>
                                  <p:childTnLst>
                                    <p:set>
                                      <p:cBhvr>
                                        <p:cTn id="18" dur="1" fill="hold">
                                          <p:stCondLst>
                                            <p:cond delay="0"/>
                                          </p:stCondLst>
                                        </p:cTn>
                                        <p:tgtEl>
                                          <p:spTgt spid="15"/>
                                        </p:tgtEl>
                                        <p:attrNameLst>
                                          <p:attrName>style.visibility</p:attrName>
                                        </p:attrNameLst>
                                      </p:cBhvr>
                                      <p:to>
                                        <p:strVal val="hidden"/>
                                      </p:to>
                                    </p:set>
                                  </p:childTnLst>
                                </p:cTn>
                              </p:par>
                              <p:par>
                                <p:cTn id="19" presetID="35" presetClass="path" presetSubtype="0" accel="50000" decel="50000" fill="hold" grpId="0" nodeType="withEffect">
                                  <p:stCondLst>
                                    <p:cond delay="0"/>
                                  </p:stCondLst>
                                  <p:childTnLst>
                                    <p:animMotion origin="layout" path="M -4.58333E-6 -4.81481E-6 L -0.19661 0.03727 " pathEditMode="relative" rAng="0" ptsTypes="AA">
                                      <p:cBhvr>
                                        <p:cTn id="20" dur="1000" fill="hold"/>
                                        <p:tgtEl>
                                          <p:spTgt spid="7"/>
                                        </p:tgtEl>
                                        <p:attrNameLst>
                                          <p:attrName>ppt_x</p:attrName>
                                          <p:attrName>ppt_y</p:attrName>
                                        </p:attrNameLst>
                                      </p:cBhvr>
                                      <p:rCtr x="-9831" y="1852"/>
                                    </p:animMotion>
                                  </p:childTnLst>
                                </p:cTn>
                              </p:par>
                              <p:par>
                                <p:cTn id="21" presetID="42" presetClass="path" presetSubtype="0" accel="50000" decel="50000" fill="hold" grpId="0" nodeType="withEffect">
                                  <p:stCondLst>
                                    <p:cond delay="0"/>
                                  </p:stCondLst>
                                  <p:childTnLst>
                                    <p:animMotion origin="layout" path="M -3.33333E-6 -2.22222E-6 L 0.01042 0.11204 " pathEditMode="relative" rAng="0" ptsTypes="AA">
                                      <p:cBhvr>
                                        <p:cTn id="22" dur="1000" fill="hold"/>
                                        <p:tgtEl>
                                          <p:spTgt spid="6"/>
                                        </p:tgtEl>
                                        <p:attrNameLst>
                                          <p:attrName>ppt_x</p:attrName>
                                          <p:attrName>ppt_y</p:attrName>
                                        </p:attrNameLst>
                                      </p:cBhvr>
                                      <p:rCtr x="521" y="5602"/>
                                    </p:animMotion>
                                  </p:childTnLst>
                                </p:cTn>
                              </p:par>
                              <p:par>
                                <p:cTn id="23" presetID="42" presetClass="path" presetSubtype="0" accel="50000" decel="50000" fill="hold" grpId="0" nodeType="withEffect">
                                  <p:stCondLst>
                                    <p:cond delay="0"/>
                                  </p:stCondLst>
                                  <p:childTnLst>
                                    <p:animMotion origin="layout" path="M 3.54167E-6 0.00417 L -0.01029 0.16366 " pathEditMode="relative" rAng="0" ptsTypes="AA">
                                      <p:cBhvr>
                                        <p:cTn id="24" dur="1000" fill="hold"/>
                                        <p:tgtEl>
                                          <p:spTgt spid="4"/>
                                        </p:tgtEl>
                                        <p:attrNameLst>
                                          <p:attrName>ppt_x</p:attrName>
                                          <p:attrName>ppt_y</p:attrName>
                                        </p:attrNameLst>
                                      </p:cBhvr>
                                      <p:rCtr x="-521" y="7963"/>
                                    </p:animMotion>
                                  </p:childTnLst>
                                </p:cTn>
                              </p:par>
                              <p:par>
                                <p:cTn id="25" presetID="35" presetClass="path" presetSubtype="0" accel="50000" decel="50000" fill="hold" grpId="0" nodeType="withEffect">
                                  <p:stCondLst>
                                    <p:cond delay="0"/>
                                  </p:stCondLst>
                                  <p:childTnLst>
                                    <p:animMotion origin="layout" path="M -0.00703 4.81481E-6 L -0.21757 0.14976 " pathEditMode="relative" rAng="0" ptsTypes="AA">
                                      <p:cBhvr>
                                        <p:cTn id="26" dur="1000" fill="hold"/>
                                        <p:tgtEl>
                                          <p:spTgt spid="5"/>
                                        </p:tgtEl>
                                        <p:attrNameLst>
                                          <p:attrName>ppt_x</p:attrName>
                                          <p:attrName>ppt_y</p:attrName>
                                        </p:attrNameLst>
                                      </p:cBhvr>
                                      <p:rCtr x="-10534" y="7477"/>
                                    </p:animMotion>
                                  </p:childTnLst>
                                </p:cTn>
                              </p:par>
                            </p:childTnLst>
                          </p:cTn>
                        </p:par>
                      </p:childTnLst>
                    </p:cTn>
                  </p:par>
                  <p:par>
                    <p:cTn id="27" fill="hold" nodeType="clickPar">
                      <p:stCondLst>
                        <p:cond delay="indefinite"/>
                      </p:stCondLst>
                      <p:childTnLst>
                        <p:par>
                          <p:cTn id="28" fill="hold" nodeType="withGroup">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9"/>
                                        </p:tgtEl>
                                        <p:attrNameLst>
                                          <p:attrName>style.visibility</p:attrName>
                                        </p:attrNameLst>
                                      </p:cBhvr>
                                      <p:to>
                                        <p:strVal val="visible"/>
                                      </p:to>
                                    </p:set>
                                  </p:childTnLst>
                                </p:cTn>
                              </p:par>
                            </p:childTnLst>
                          </p:cTn>
                        </p:par>
                      </p:childTnLst>
                    </p:cTn>
                  </p:par>
                  <p:par>
                    <p:cTn id="31" fill="hold" nodeType="clickPar">
                      <p:stCondLst>
                        <p:cond delay="indefinite"/>
                      </p:stCondLst>
                      <p:childTnLst>
                        <p:par>
                          <p:cTn id="32" fill="hold" nodeType="withGroup">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60"/>
                                        </p:tgtEl>
                                        <p:attrNameLst>
                                          <p:attrName>style.visibility</p:attrName>
                                        </p:attrNameLst>
                                      </p:cBhvr>
                                      <p:to>
                                        <p:strVal val="visible"/>
                                      </p:to>
                                    </p:set>
                                  </p:childTnLst>
                                </p:cTn>
                              </p:par>
                            </p:childTnLst>
                          </p:cTn>
                        </p:par>
                      </p:childTnLst>
                    </p:cTn>
                  </p:par>
                  <p:par>
                    <p:cTn id="35" fill="hold" nodeType="clickPar">
                      <p:stCondLst>
                        <p:cond delay="indefinite"/>
                      </p:stCondLst>
                      <p:childTnLst>
                        <p:par>
                          <p:cTn id="36" fill="hold" nodeType="withGroup">
                            <p:stCondLst>
                              <p:cond delay="0"/>
                            </p:stCondLst>
                            <p:childTnLst>
                              <p:par>
                                <p:cTn id="37" presetID="1" presetClass="entr" presetSubtype="0" fill="hold" nodeType="clickEffect">
                                  <p:stCondLst>
                                    <p:cond delay="0"/>
                                  </p:stCondLst>
                                  <p:childTnLst>
                                    <p:set>
                                      <p:cBhvr>
                                        <p:cTn id="38" dur="1" fill="hold">
                                          <p:stCondLst>
                                            <p:cond delay="0"/>
                                          </p:stCondLst>
                                        </p:cTn>
                                        <p:tgtEl>
                                          <p:spTgt spid="49"/>
                                        </p:tgtEl>
                                        <p:attrNameLst>
                                          <p:attrName>style.visibility</p:attrName>
                                        </p:attrNameLst>
                                      </p:cBhvr>
                                      <p:to>
                                        <p:strVal val="visible"/>
                                      </p:to>
                                    </p:set>
                                  </p:childTnLst>
                                </p:cTn>
                              </p:par>
                              <p:par>
                                <p:cTn id="39" presetID="1" presetClass="entr" presetSubtype="0" fill="hold" nodeType="withEffect">
                                  <p:stCondLst>
                                    <p:cond delay="0"/>
                                  </p:stCondLst>
                                  <p:childTnLst>
                                    <p:set>
                                      <p:cBhvr>
                                        <p:cTn id="40" dur="1" fill="hold">
                                          <p:stCondLst>
                                            <p:cond delay="0"/>
                                          </p:stCondLst>
                                        </p:cTn>
                                        <p:tgtEl>
                                          <p:spTgt spid="54"/>
                                        </p:tgtEl>
                                        <p:attrNameLst>
                                          <p:attrName>style.visibility</p:attrName>
                                        </p:attrNameLst>
                                      </p:cBhvr>
                                      <p:to>
                                        <p:strVal val="visible"/>
                                      </p:to>
                                    </p:set>
                                  </p:childTnLst>
                                </p:cTn>
                              </p:par>
                            </p:childTnLst>
                          </p:cTn>
                        </p:par>
                      </p:childTnLst>
                    </p:cTn>
                  </p:par>
                  <p:par>
                    <p:cTn id="41" fill="hold" nodeType="clickPar">
                      <p:stCondLst>
                        <p:cond delay="indefinite"/>
                      </p:stCondLst>
                      <p:childTnLst>
                        <p:par>
                          <p:cTn id="42" fill="hold" nodeType="withGroup">
                            <p:stCondLst>
                              <p:cond delay="0"/>
                            </p:stCondLst>
                            <p:childTnLst>
                              <p:par>
                                <p:cTn id="43" presetID="1" presetClass="entr" presetSubtype="0" fill="hold" grpId="0" nodeType="clickEffect">
                                  <p:stCondLst>
                                    <p:cond delay="0"/>
                                  </p:stCondLst>
                                  <p:childTnLst>
                                    <p:set>
                                      <p:cBhvr>
                                        <p:cTn id="44" dur="1" fill="hold">
                                          <p:stCondLst>
                                            <p:cond delay="0"/>
                                          </p:stCondLst>
                                        </p:cTn>
                                        <p:tgtEl>
                                          <p:spTgt spid="46"/>
                                        </p:tgtEl>
                                        <p:attrNameLst>
                                          <p:attrName>style.visibility</p:attrName>
                                        </p:attrNameLst>
                                      </p:cBhvr>
                                      <p:to>
                                        <p:strVal val="visible"/>
                                      </p:to>
                                    </p:set>
                                  </p:childTnLst>
                                </p:cTn>
                              </p:par>
                            </p:childTnLst>
                          </p:cTn>
                        </p:par>
                      </p:childTnLst>
                    </p:cTn>
                  </p:par>
                  <p:par>
                    <p:cTn id="45" fill="hold" nodeType="clickPar">
                      <p:stCondLst>
                        <p:cond delay="indefinite"/>
                      </p:stCondLst>
                      <p:childTnLst>
                        <p:par>
                          <p:cTn id="46" fill="hold" nodeType="withGroup">
                            <p:stCondLst>
                              <p:cond delay="0"/>
                            </p:stCondLst>
                            <p:childTnLst>
                              <p:par>
                                <p:cTn id="47" presetID="1" presetClass="entr" presetSubtype="0" fill="hold" grpId="0" nodeType="clickEffect">
                                  <p:stCondLst>
                                    <p:cond delay="0"/>
                                  </p:stCondLst>
                                  <p:childTnLst>
                                    <p:set>
                                      <p:cBhvr>
                                        <p:cTn id="48" dur="1" fill="hold">
                                          <p:stCondLst>
                                            <p:cond delay="0"/>
                                          </p:stCondLst>
                                        </p:cTn>
                                        <p:tgtEl>
                                          <p:spTgt spid="4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4" grpId="0" animBg="1"/>
      <p:bldP spid="5" grpId="0" animBg="1"/>
      <p:bldP spid="6" grpId="0" animBg="1"/>
      <p:bldP spid="7" grpId="0" animBg="1"/>
      <p:bldP spid="46" grpId="0" animBg="1"/>
      <p:bldP spid="47" grpId="0" animBg="1"/>
      <p:bldP spid="60"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 xmlns:a16="http://schemas.microsoft.com/office/drawing/2014/main" id="{7FF5B021-4C02-4042-CC69-04C6EDC1A6B5}"/>
            </a:ext>
          </a:extLst>
        </p:cNvPr>
        <p:cNvGrpSpPr/>
        <p:nvPr/>
      </p:nvGrpSpPr>
      <p:grpSpPr>
        <a:xfrm>
          <a:off x="0" y="0"/>
          <a:ext cx="0" cy="0"/>
          <a:chOff x="0" y="0"/>
          <a:chExt cx="0" cy="0"/>
        </a:xfrm>
      </p:grpSpPr>
      <p:sp>
        <p:nvSpPr>
          <p:cNvPr id="2" name="Title 1">
            <a:extLst>
              <a:ext uri="{FF2B5EF4-FFF2-40B4-BE49-F238E27FC236}">
                <a16:creationId xmlns="" xmlns:a16="http://schemas.microsoft.com/office/drawing/2014/main" id="{8C8ED3F3-4998-E9DD-2F80-2861CB38B3A0}"/>
              </a:ext>
            </a:extLst>
          </p:cNvPr>
          <p:cNvSpPr>
            <a:spLocks noGrp="1"/>
          </p:cNvSpPr>
          <p:nvPr>
            <p:ph type="title"/>
          </p:nvPr>
        </p:nvSpPr>
        <p:spPr>
          <a:xfrm>
            <a:off x="2696001" y="150506"/>
            <a:ext cx="9170158" cy="1023534"/>
          </a:xfrm>
          <a:noFill/>
          <a:ln>
            <a:noFill/>
          </a:ln>
        </p:spPr>
        <p:txBody>
          <a:bodyPr>
            <a:normAutofit fontScale="90000"/>
          </a:bodyPr>
          <a:lstStyle/>
          <a:p>
            <a:r>
              <a:rPr lang="en-US" dirty="0"/>
              <a:t>Type of retailers:</a:t>
            </a:r>
            <a:r>
              <a:rPr lang="en-US" sz="1800" dirty="0">
                <a:solidFill>
                  <a:srgbClr val="00FF9C"/>
                </a:solidFill>
                <a:latin typeface="ArialNarrowMTPro-Bold"/>
              </a:rPr>
              <a:t> </a:t>
            </a:r>
            <a:r>
              <a:rPr lang="en-US" dirty="0">
                <a:solidFill>
                  <a:srgbClr val="C00000"/>
                </a:solidFill>
              </a:rPr>
              <a:t>Organizational Approach</a:t>
            </a:r>
          </a:p>
        </p:txBody>
      </p:sp>
      <p:pic>
        <p:nvPicPr>
          <p:cNvPr id="13" name="Picture 12">
            <a:extLst>
              <a:ext uri="{FF2B5EF4-FFF2-40B4-BE49-F238E27FC236}">
                <a16:creationId xmlns="" xmlns:a16="http://schemas.microsoft.com/office/drawing/2014/main" id="{003A88DA-1A00-C887-9430-B13EBA2243D4}"/>
              </a:ext>
            </a:extLst>
          </p:cNvPr>
          <p:cNvPicPr>
            <a:picLocks noChangeAspect="1"/>
          </p:cNvPicPr>
          <p:nvPr/>
        </p:nvPicPr>
        <p:blipFill>
          <a:blip r:embed="rId2"/>
          <a:stretch>
            <a:fillRect/>
          </a:stretch>
        </p:blipFill>
        <p:spPr>
          <a:xfrm>
            <a:off x="2393668" y="1432169"/>
            <a:ext cx="7779716" cy="4417255"/>
          </a:xfrm>
          <a:prstGeom prst="rect">
            <a:avLst/>
          </a:prstGeom>
        </p:spPr>
      </p:pic>
      <p:sp>
        <p:nvSpPr>
          <p:cNvPr id="3" name="Oval 2">
            <a:extLst>
              <a:ext uri="{FF2B5EF4-FFF2-40B4-BE49-F238E27FC236}">
                <a16:creationId xmlns="" xmlns:a16="http://schemas.microsoft.com/office/drawing/2014/main" id="{B386041F-6F43-1A53-4480-1A622B776D95}"/>
              </a:ext>
            </a:extLst>
          </p:cNvPr>
          <p:cNvSpPr/>
          <p:nvPr/>
        </p:nvSpPr>
        <p:spPr>
          <a:xfrm>
            <a:off x="2013352" y="4025900"/>
            <a:ext cx="8540348" cy="609600"/>
          </a:xfrm>
          <a:prstGeom prst="ellipse">
            <a:avLst/>
          </a:prstGeom>
          <a:noFill/>
          <a:ln w="57150">
            <a:solidFill>
              <a:srgbClr val="C0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x-none"/>
          </a:p>
        </p:txBody>
      </p:sp>
      <p:sp>
        <p:nvSpPr>
          <p:cNvPr id="4" name="مربع نص 3"/>
          <p:cNvSpPr txBox="1"/>
          <p:nvPr/>
        </p:nvSpPr>
        <p:spPr>
          <a:xfrm>
            <a:off x="94237" y="4119313"/>
            <a:ext cx="1919115" cy="369332"/>
          </a:xfrm>
          <a:prstGeom prst="rect">
            <a:avLst/>
          </a:prstGeom>
          <a:noFill/>
        </p:spPr>
        <p:txBody>
          <a:bodyPr wrap="none" rtlCol="1">
            <a:spAutoFit/>
          </a:bodyPr>
          <a:lstStyle/>
          <a:p>
            <a:r>
              <a:rPr lang="ar-SA" dirty="0"/>
              <a:t>التعاونية لمتاجر التجزئة</a:t>
            </a:r>
          </a:p>
        </p:txBody>
      </p:sp>
    </p:spTree>
    <p:extLst>
      <p:ext uri="{BB962C8B-B14F-4D97-AF65-F5344CB8AC3E}">
        <p14:creationId xmlns:p14="http://schemas.microsoft.com/office/powerpoint/2010/main" val="785241874"/>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Oval 11">
            <a:extLst>
              <a:ext uri="{FF2B5EF4-FFF2-40B4-BE49-F238E27FC236}">
                <a16:creationId xmlns="" xmlns:a16="http://schemas.microsoft.com/office/drawing/2014/main" id="{1CAFA82A-9FFA-4FE9-B49E-BDBA49C0B8E5}"/>
              </a:ext>
            </a:extLst>
          </p:cNvPr>
          <p:cNvSpPr/>
          <p:nvPr/>
        </p:nvSpPr>
        <p:spPr>
          <a:xfrm>
            <a:off x="2251075" y="1235075"/>
            <a:ext cx="7645400" cy="4953000"/>
          </a:xfrm>
          <a:prstGeom prst="ellipse">
            <a:avLst/>
          </a:prstGeom>
          <a:gradFill flip="none" rotWithShape="1">
            <a:gsLst>
              <a:gs pos="0">
                <a:schemeClr val="accent1">
                  <a:lumMod val="50000"/>
                  <a:shade val="30000"/>
                  <a:satMod val="115000"/>
                </a:schemeClr>
              </a:gs>
              <a:gs pos="50000">
                <a:schemeClr val="accent1">
                  <a:lumMod val="50000"/>
                  <a:shade val="67500"/>
                  <a:satMod val="115000"/>
                </a:schemeClr>
              </a:gs>
              <a:gs pos="100000">
                <a:schemeClr val="accent1">
                  <a:lumMod val="50000"/>
                  <a:shade val="100000"/>
                  <a:satMod val="115000"/>
                </a:schemeClr>
              </a:gs>
            </a:gsLst>
            <a:lin ang="4200000" scaled="0"/>
            <a:tileRect/>
          </a:gradFill>
          <a:ln>
            <a:solidFill>
              <a:schemeClr val="accent1">
                <a:shade val="50000"/>
                <a:alpha val="32000"/>
              </a:schemeClr>
            </a:solidFill>
          </a:ln>
          <a:effectLst>
            <a:glow>
              <a:schemeClr val="accent1"/>
            </a:glow>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43013" name="Slide Number Placeholder 3">
            <a:extLst>
              <a:ext uri="{FF2B5EF4-FFF2-40B4-BE49-F238E27FC236}">
                <a16:creationId xmlns="" xmlns:a16="http://schemas.microsoft.com/office/drawing/2014/main" id="{95B99B88-7225-4B2C-AFD6-D3A97D49C9FD}"/>
              </a:ext>
            </a:extLst>
          </p:cNvPr>
          <p:cNvSpPr>
            <a:spLocks noGrp="1" noChangeArrowheads="1"/>
          </p:cNvSpPr>
          <p:nvPr>
            <p:ph type="sldNum" sz="quarter" idx="10"/>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gn="r" rtl="1">
              <a:spcBef>
                <a:spcPts val="1000"/>
              </a:spcBef>
              <a:buClr>
                <a:schemeClr val="accent1"/>
              </a:buClr>
              <a:buFont typeface="Wingdings 3" panose="05040102010807070707" pitchFamily="18" charset="2"/>
              <a:buChar char=""/>
              <a:defRPr>
                <a:solidFill>
                  <a:srgbClr val="404040"/>
                </a:solidFill>
                <a:latin typeface="Arial" panose="020B0604020202020204" pitchFamily="34" charset="0"/>
                <a:cs typeface="Arial" panose="020B0604020202020204" pitchFamily="34" charset="0"/>
              </a:defRPr>
            </a:lvl1pPr>
            <a:lvl2pPr marL="742950" indent="-285750" algn="r" rtl="1">
              <a:spcBef>
                <a:spcPts val="1000"/>
              </a:spcBef>
              <a:buClr>
                <a:schemeClr val="accent1"/>
              </a:buClr>
              <a:buFont typeface="Wingdings 3" panose="05040102010807070707" pitchFamily="18" charset="2"/>
              <a:buChar char=""/>
              <a:defRPr sz="1600">
                <a:solidFill>
                  <a:srgbClr val="404040"/>
                </a:solidFill>
                <a:latin typeface="Arial" panose="020B0604020202020204" pitchFamily="34" charset="0"/>
                <a:cs typeface="Arial" panose="020B0604020202020204" pitchFamily="34" charset="0"/>
              </a:defRPr>
            </a:lvl2pPr>
            <a:lvl3pPr marL="1143000" indent="-228600" algn="r" rtl="1">
              <a:spcBef>
                <a:spcPts val="1000"/>
              </a:spcBef>
              <a:buClr>
                <a:schemeClr val="accent1"/>
              </a:buClr>
              <a:buFont typeface="Wingdings 3" panose="05040102010807070707" pitchFamily="18" charset="2"/>
              <a:buChar char=""/>
              <a:defRPr sz="1400">
                <a:solidFill>
                  <a:srgbClr val="404040"/>
                </a:solidFill>
                <a:latin typeface="Arial" panose="020B0604020202020204" pitchFamily="34" charset="0"/>
                <a:cs typeface="Arial" panose="020B0604020202020204" pitchFamily="34" charset="0"/>
              </a:defRPr>
            </a:lvl3pPr>
            <a:lvl4pPr marL="1600200" indent="-228600" algn="r" rtl="1">
              <a:spcBef>
                <a:spcPts val="1000"/>
              </a:spcBef>
              <a:buClr>
                <a:schemeClr val="accent1"/>
              </a:buClr>
              <a:buFont typeface="Wingdings 3" panose="05040102010807070707" pitchFamily="18" charset="2"/>
              <a:buChar char=""/>
              <a:defRPr sz="1200">
                <a:solidFill>
                  <a:srgbClr val="404040"/>
                </a:solidFill>
                <a:latin typeface="Arial" panose="020B0604020202020204" pitchFamily="34" charset="0"/>
                <a:cs typeface="Arial" panose="020B0604020202020204" pitchFamily="34" charset="0"/>
              </a:defRPr>
            </a:lvl4pPr>
            <a:lvl5pPr marL="2057400" indent="-228600" algn="r" rtl="1">
              <a:spcBef>
                <a:spcPts val="1000"/>
              </a:spcBef>
              <a:buClr>
                <a:schemeClr val="accent1"/>
              </a:buClr>
              <a:buFont typeface="Wingdings 3" panose="05040102010807070707" pitchFamily="18" charset="2"/>
              <a:buChar char=""/>
              <a:defRPr sz="1200">
                <a:solidFill>
                  <a:srgbClr val="404040"/>
                </a:solidFill>
                <a:latin typeface="Arial" panose="020B0604020202020204" pitchFamily="34" charset="0"/>
                <a:cs typeface="Arial" panose="020B0604020202020204" pitchFamily="34" charset="0"/>
              </a:defRPr>
            </a:lvl5pPr>
            <a:lvl6pPr marL="2514600" indent="-228600" algn="r" rtl="1" eaLnBrk="0" fontAlgn="base" hangingPunct="0">
              <a:spcBef>
                <a:spcPts val="1000"/>
              </a:spcBef>
              <a:spcAft>
                <a:spcPct val="0"/>
              </a:spcAft>
              <a:buClr>
                <a:schemeClr val="accent1"/>
              </a:buClr>
              <a:buFont typeface="Wingdings 3" panose="05040102010807070707" pitchFamily="18" charset="2"/>
              <a:buChar char=""/>
              <a:defRPr sz="1200">
                <a:solidFill>
                  <a:srgbClr val="404040"/>
                </a:solidFill>
                <a:latin typeface="Arial" panose="020B0604020202020204" pitchFamily="34" charset="0"/>
                <a:cs typeface="Arial" panose="020B0604020202020204" pitchFamily="34" charset="0"/>
              </a:defRPr>
            </a:lvl6pPr>
            <a:lvl7pPr marL="2971800" indent="-228600" algn="r" rtl="1" eaLnBrk="0" fontAlgn="base" hangingPunct="0">
              <a:spcBef>
                <a:spcPts val="1000"/>
              </a:spcBef>
              <a:spcAft>
                <a:spcPct val="0"/>
              </a:spcAft>
              <a:buClr>
                <a:schemeClr val="accent1"/>
              </a:buClr>
              <a:buFont typeface="Wingdings 3" panose="05040102010807070707" pitchFamily="18" charset="2"/>
              <a:buChar char=""/>
              <a:defRPr sz="1200">
                <a:solidFill>
                  <a:srgbClr val="404040"/>
                </a:solidFill>
                <a:latin typeface="Arial" panose="020B0604020202020204" pitchFamily="34" charset="0"/>
                <a:cs typeface="Arial" panose="020B0604020202020204" pitchFamily="34" charset="0"/>
              </a:defRPr>
            </a:lvl7pPr>
            <a:lvl8pPr marL="3429000" indent="-228600" algn="r" rtl="1" eaLnBrk="0" fontAlgn="base" hangingPunct="0">
              <a:spcBef>
                <a:spcPts val="1000"/>
              </a:spcBef>
              <a:spcAft>
                <a:spcPct val="0"/>
              </a:spcAft>
              <a:buClr>
                <a:schemeClr val="accent1"/>
              </a:buClr>
              <a:buFont typeface="Wingdings 3" panose="05040102010807070707" pitchFamily="18" charset="2"/>
              <a:buChar char=""/>
              <a:defRPr sz="1200">
                <a:solidFill>
                  <a:srgbClr val="404040"/>
                </a:solidFill>
                <a:latin typeface="Arial" panose="020B0604020202020204" pitchFamily="34" charset="0"/>
                <a:cs typeface="Arial" panose="020B0604020202020204" pitchFamily="34" charset="0"/>
              </a:defRPr>
            </a:lvl8pPr>
            <a:lvl9pPr marL="3886200" indent="-228600" algn="r" rtl="1" eaLnBrk="0" fontAlgn="base" hangingPunct="0">
              <a:spcBef>
                <a:spcPts val="1000"/>
              </a:spcBef>
              <a:spcAft>
                <a:spcPct val="0"/>
              </a:spcAft>
              <a:buClr>
                <a:schemeClr val="accent1"/>
              </a:buClr>
              <a:buFont typeface="Wingdings 3" panose="05040102010807070707" pitchFamily="18" charset="2"/>
              <a:buChar char=""/>
              <a:defRPr sz="1200">
                <a:solidFill>
                  <a:srgbClr val="404040"/>
                </a:solidFill>
                <a:latin typeface="Arial" panose="020B0604020202020204" pitchFamily="34" charset="0"/>
                <a:cs typeface="Arial" panose="020B0604020202020204" pitchFamily="34" charset="0"/>
              </a:defRPr>
            </a:lvl9pPr>
          </a:lstStyle>
          <a:p>
            <a:pPr>
              <a:spcBef>
                <a:spcPct val="0"/>
              </a:spcBef>
              <a:buClrTx/>
              <a:buFontTx/>
              <a:buNone/>
            </a:pPr>
            <a:fld id="{A3C9AF96-334E-41C6-8A48-5DB1B6480C1D}" type="slidenum">
              <a:rPr lang="ar-SA" altLang="en-US" smtClean="0">
                <a:solidFill>
                  <a:schemeClr val="tx1"/>
                </a:solidFill>
                <a:latin typeface="Century Gothic" panose="020B0502020202020204" pitchFamily="34" charset="0"/>
              </a:rPr>
              <a:pPr>
                <a:spcBef>
                  <a:spcPct val="0"/>
                </a:spcBef>
                <a:buClrTx/>
                <a:buFontTx/>
                <a:buNone/>
              </a:pPr>
              <a:t>34</a:t>
            </a:fld>
            <a:endParaRPr lang="en-US" altLang="en-US">
              <a:solidFill>
                <a:schemeClr val="tx1"/>
              </a:solidFill>
              <a:latin typeface="Century Gothic" panose="020B0502020202020204" pitchFamily="34" charset="0"/>
            </a:endParaRPr>
          </a:p>
        </p:txBody>
      </p:sp>
      <p:sp>
        <p:nvSpPr>
          <p:cNvPr id="5" name="Rounded Rectangle 4">
            <a:extLst>
              <a:ext uri="{FF2B5EF4-FFF2-40B4-BE49-F238E27FC236}">
                <a16:creationId xmlns="" xmlns:a16="http://schemas.microsoft.com/office/drawing/2014/main" id="{CFF6E626-DF51-45BF-A1B8-1D9E7F390A4F}"/>
              </a:ext>
            </a:extLst>
          </p:cNvPr>
          <p:cNvSpPr/>
          <p:nvPr/>
        </p:nvSpPr>
        <p:spPr>
          <a:xfrm>
            <a:off x="1442493" y="2950713"/>
            <a:ext cx="2209800" cy="1066800"/>
          </a:xfrm>
          <a:prstGeom prst="roundRect">
            <a:avLst/>
          </a:prstGeom>
          <a:solidFill>
            <a:srgbClr val="C0000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sz="3200" b="1" dirty="0">
                <a:latin typeface="Arial" panose="020B0604020202020204" pitchFamily="34" charset="0"/>
                <a:cs typeface="Arial" panose="020B0604020202020204" pitchFamily="34" charset="0"/>
              </a:rPr>
              <a:t>Retailer </a:t>
            </a:r>
            <a:r>
              <a:rPr lang="ar-SA" sz="3200" b="1" dirty="0" smtClean="0">
                <a:latin typeface="Arial" panose="020B0604020202020204" pitchFamily="34" charset="0"/>
                <a:cs typeface="Arial" panose="020B0604020202020204" pitchFamily="34" charset="0"/>
              </a:rPr>
              <a:t>4</a:t>
            </a:r>
          </a:p>
          <a:p>
            <a:pPr algn="ctr">
              <a:defRPr/>
            </a:pPr>
            <a:r>
              <a:rPr lang="ar-SA" sz="3200" b="1" dirty="0">
                <a:latin typeface="Arial" panose="020B0604020202020204" pitchFamily="34" charset="0"/>
                <a:cs typeface="Arial" panose="020B0604020202020204" pitchFamily="34" charset="0"/>
              </a:rPr>
              <a:t>بائع </a:t>
            </a:r>
            <a:r>
              <a:rPr lang="ar-SA" sz="3200" b="1" dirty="0" smtClean="0">
                <a:latin typeface="Arial" panose="020B0604020202020204" pitchFamily="34" charset="0"/>
                <a:cs typeface="Arial" panose="020B0604020202020204" pitchFamily="34" charset="0"/>
              </a:rPr>
              <a:t>التجزئة</a:t>
            </a:r>
            <a:r>
              <a:rPr lang="ar-SA" sz="3200" b="1" dirty="0">
                <a:latin typeface="Arial" panose="020B0604020202020204" pitchFamily="34" charset="0"/>
                <a:cs typeface="Arial" panose="020B0604020202020204" pitchFamily="34" charset="0"/>
              </a:rPr>
              <a:t>4</a:t>
            </a:r>
            <a:endParaRPr lang="en-US" sz="3200" b="1" dirty="0">
              <a:latin typeface="Arial" panose="020B0604020202020204" pitchFamily="34" charset="0"/>
              <a:cs typeface="Arial" panose="020B0604020202020204" pitchFamily="34" charset="0"/>
            </a:endParaRPr>
          </a:p>
        </p:txBody>
      </p:sp>
      <p:sp>
        <p:nvSpPr>
          <p:cNvPr id="9" name="Rounded Rectangle 8">
            <a:extLst>
              <a:ext uri="{FF2B5EF4-FFF2-40B4-BE49-F238E27FC236}">
                <a16:creationId xmlns="" xmlns:a16="http://schemas.microsoft.com/office/drawing/2014/main" id="{A678059A-32D6-429C-878B-BFC256A3A408}"/>
              </a:ext>
            </a:extLst>
          </p:cNvPr>
          <p:cNvSpPr/>
          <p:nvPr/>
        </p:nvSpPr>
        <p:spPr>
          <a:xfrm>
            <a:off x="4968875" y="1021013"/>
            <a:ext cx="2209800" cy="1066800"/>
          </a:xfrm>
          <a:prstGeom prst="roundRect">
            <a:avLst/>
          </a:prstGeom>
          <a:solidFill>
            <a:srgbClr val="C0000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sz="3200" b="1" dirty="0">
                <a:latin typeface="Arial" panose="020B0604020202020204" pitchFamily="34" charset="0"/>
                <a:cs typeface="Arial" panose="020B0604020202020204" pitchFamily="34" charset="0"/>
              </a:rPr>
              <a:t>Retailer </a:t>
            </a:r>
            <a:r>
              <a:rPr lang="ar-SA" sz="3200" b="1" dirty="0" smtClean="0">
                <a:latin typeface="Arial" panose="020B0604020202020204" pitchFamily="34" charset="0"/>
                <a:cs typeface="Arial" panose="020B0604020202020204" pitchFamily="34" charset="0"/>
              </a:rPr>
              <a:t>1</a:t>
            </a:r>
          </a:p>
          <a:p>
            <a:pPr algn="ctr">
              <a:defRPr/>
            </a:pPr>
            <a:r>
              <a:rPr lang="ar-SA" sz="3200" b="1" dirty="0">
                <a:latin typeface="Arial" panose="020B0604020202020204" pitchFamily="34" charset="0"/>
                <a:cs typeface="Arial" panose="020B0604020202020204" pitchFamily="34" charset="0"/>
              </a:rPr>
              <a:t>بائع </a:t>
            </a:r>
            <a:r>
              <a:rPr lang="ar-SA" sz="3200" b="1" dirty="0" smtClean="0">
                <a:latin typeface="Arial" panose="020B0604020202020204" pitchFamily="34" charset="0"/>
                <a:cs typeface="Arial" panose="020B0604020202020204" pitchFamily="34" charset="0"/>
              </a:rPr>
              <a:t>التجزئة</a:t>
            </a:r>
            <a:r>
              <a:rPr lang="ar-SA" sz="3200" b="1" dirty="0">
                <a:latin typeface="Arial" panose="020B0604020202020204" pitchFamily="34" charset="0"/>
                <a:cs typeface="Arial" panose="020B0604020202020204" pitchFamily="34" charset="0"/>
              </a:rPr>
              <a:t> </a:t>
            </a:r>
            <a:r>
              <a:rPr lang="ar-SA" sz="3200" b="1" dirty="0" smtClean="0">
                <a:latin typeface="Arial" panose="020B0604020202020204" pitchFamily="34" charset="0"/>
                <a:cs typeface="Arial" panose="020B0604020202020204" pitchFamily="34" charset="0"/>
              </a:rPr>
              <a:t>1</a:t>
            </a:r>
            <a:endParaRPr lang="en-US" sz="3200" b="1" dirty="0">
              <a:latin typeface="Arial" panose="020B0604020202020204" pitchFamily="34" charset="0"/>
              <a:cs typeface="Arial" panose="020B0604020202020204" pitchFamily="34" charset="0"/>
            </a:endParaRPr>
          </a:p>
        </p:txBody>
      </p:sp>
      <p:sp>
        <p:nvSpPr>
          <p:cNvPr id="10" name="Rounded Rectangle 9">
            <a:extLst>
              <a:ext uri="{FF2B5EF4-FFF2-40B4-BE49-F238E27FC236}">
                <a16:creationId xmlns="" xmlns:a16="http://schemas.microsoft.com/office/drawing/2014/main" id="{D6AB081A-6032-45E7-A106-5871892701FB}"/>
              </a:ext>
            </a:extLst>
          </p:cNvPr>
          <p:cNvSpPr/>
          <p:nvPr/>
        </p:nvSpPr>
        <p:spPr>
          <a:xfrm>
            <a:off x="4968875" y="5430031"/>
            <a:ext cx="2209800" cy="1066800"/>
          </a:xfrm>
          <a:prstGeom prst="roundRect">
            <a:avLst/>
          </a:prstGeom>
          <a:solidFill>
            <a:srgbClr val="C0000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sz="3200" b="1" dirty="0">
                <a:latin typeface="Arial" panose="020B0604020202020204" pitchFamily="34" charset="0"/>
                <a:cs typeface="Arial" panose="020B0604020202020204" pitchFamily="34" charset="0"/>
              </a:rPr>
              <a:t>Retailer </a:t>
            </a:r>
            <a:r>
              <a:rPr lang="ar-SA" sz="3200" b="1" dirty="0" smtClean="0">
                <a:latin typeface="Arial" panose="020B0604020202020204" pitchFamily="34" charset="0"/>
                <a:cs typeface="Arial" panose="020B0604020202020204" pitchFamily="34" charset="0"/>
              </a:rPr>
              <a:t>3</a:t>
            </a:r>
          </a:p>
          <a:p>
            <a:pPr algn="ctr">
              <a:defRPr/>
            </a:pPr>
            <a:r>
              <a:rPr lang="ar-SA" sz="3200" b="1" dirty="0">
                <a:latin typeface="Arial" panose="020B0604020202020204" pitchFamily="34" charset="0"/>
                <a:cs typeface="Arial" panose="020B0604020202020204" pitchFamily="34" charset="0"/>
              </a:rPr>
              <a:t>بائع </a:t>
            </a:r>
            <a:r>
              <a:rPr lang="ar-SA" sz="3200" b="1" dirty="0" smtClean="0">
                <a:latin typeface="Arial" panose="020B0604020202020204" pitchFamily="34" charset="0"/>
                <a:cs typeface="Arial" panose="020B0604020202020204" pitchFamily="34" charset="0"/>
              </a:rPr>
              <a:t>التجزئة</a:t>
            </a:r>
            <a:r>
              <a:rPr lang="ar-SA" sz="3200" b="1" dirty="0">
                <a:latin typeface="Arial" panose="020B0604020202020204" pitchFamily="34" charset="0"/>
                <a:cs typeface="Arial" panose="020B0604020202020204" pitchFamily="34" charset="0"/>
              </a:rPr>
              <a:t>3</a:t>
            </a:r>
            <a:endParaRPr lang="en-US" sz="3200" b="1" dirty="0">
              <a:latin typeface="Arial" panose="020B0604020202020204" pitchFamily="34" charset="0"/>
              <a:cs typeface="Arial" panose="020B0604020202020204" pitchFamily="34" charset="0"/>
            </a:endParaRPr>
          </a:p>
        </p:txBody>
      </p:sp>
      <p:sp>
        <p:nvSpPr>
          <p:cNvPr id="11" name="Rounded Rectangle 10">
            <a:extLst>
              <a:ext uri="{FF2B5EF4-FFF2-40B4-BE49-F238E27FC236}">
                <a16:creationId xmlns="" xmlns:a16="http://schemas.microsoft.com/office/drawing/2014/main" id="{38D2932A-DF33-43B3-A339-E176B01E21AB}"/>
              </a:ext>
            </a:extLst>
          </p:cNvPr>
          <p:cNvSpPr/>
          <p:nvPr/>
        </p:nvSpPr>
        <p:spPr>
          <a:xfrm>
            <a:off x="8285328" y="2994547"/>
            <a:ext cx="2209800" cy="1066800"/>
          </a:xfrm>
          <a:prstGeom prst="roundRect">
            <a:avLst/>
          </a:prstGeom>
          <a:solidFill>
            <a:srgbClr val="C0000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sz="3200" b="1" dirty="0">
                <a:latin typeface="Arial" panose="020B0604020202020204" pitchFamily="34" charset="0"/>
                <a:cs typeface="Arial" panose="020B0604020202020204" pitchFamily="34" charset="0"/>
              </a:rPr>
              <a:t>Retailer </a:t>
            </a:r>
            <a:r>
              <a:rPr lang="ar-SA" sz="3200" b="1" dirty="0" smtClean="0">
                <a:latin typeface="Arial" panose="020B0604020202020204" pitchFamily="34" charset="0"/>
                <a:cs typeface="Arial" panose="020B0604020202020204" pitchFamily="34" charset="0"/>
              </a:rPr>
              <a:t>2</a:t>
            </a:r>
          </a:p>
          <a:p>
            <a:pPr algn="ctr">
              <a:defRPr/>
            </a:pPr>
            <a:r>
              <a:rPr lang="ar-SA" sz="3200" b="1" dirty="0">
                <a:latin typeface="Arial" panose="020B0604020202020204" pitchFamily="34" charset="0"/>
                <a:cs typeface="Arial" panose="020B0604020202020204" pitchFamily="34" charset="0"/>
              </a:rPr>
              <a:t>بائع </a:t>
            </a:r>
            <a:r>
              <a:rPr lang="ar-SA" sz="3200" b="1" dirty="0" smtClean="0">
                <a:latin typeface="Arial" panose="020B0604020202020204" pitchFamily="34" charset="0"/>
                <a:cs typeface="Arial" panose="020B0604020202020204" pitchFamily="34" charset="0"/>
              </a:rPr>
              <a:t>التجزئة</a:t>
            </a:r>
            <a:r>
              <a:rPr lang="ar-SA" sz="3200" b="1" dirty="0">
                <a:latin typeface="Arial" panose="020B0604020202020204" pitchFamily="34" charset="0"/>
                <a:cs typeface="Arial" panose="020B0604020202020204" pitchFamily="34" charset="0"/>
              </a:rPr>
              <a:t>2</a:t>
            </a:r>
            <a:endParaRPr lang="en-US" sz="3200" b="1" dirty="0">
              <a:latin typeface="Arial" panose="020B0604020202020204" pitchFamily="34" charset="0"/>
              <a:cs typeface="Arial" panose="020B0604020202020204" pitchFamily="34" charset="0"/>
            </a:endParaRPr>
          </a:p>
        </p:txBody>
      </p:sp>
      <p:sp>
        <p:nvSpPr>
          <p:cNvPr id="3" name="TextBox 2">
            <a:extLst>
              <a:ext uri="{FF2B5EF4-FFF2-40B4-BE49-F238E27FC236}">
                <a16:creationId xmlns="" xmlns:a16="http://schemas.microsoft.com/office/drawing/2014/main" id="{22689654-A7D7-4715-8574-4F2405604B24}"/>
              </a:ext>
            </a:extLst>
          </p:cNvPr>
          <p:cNvSpPr txBox="1"/>
          <p:nvPr/>
        </p:nvSpPr>
        <p:spPr>
          <a:xfrm>
            <a:off x="3772754" y="-43617"/>
            <a:ext cx="4967785" cy="1077218"/>
          </a:xfrm>
          <a:prstGeom prst="rect">
            <a:avLst/>
          </a:prstGeom>
          <a:noFill/>
        </p:spPr>
        <p:txBody>
          <a:bodyPr wrap="square" rtlCol="0">
            <a:spAutoFit/>
          </a:bodyPr>
          <a:lstStyle/>
          <a:p>
            <a:pPr algn="ctr"/>
            <a:r>
              <a:rPr lang="en-US" sz="3200" b="1" dirty="0">
                <a:solidFill>
                  <a:srgbClr val="C00000"/>
                </a:solidFill>
              </a:rPr>
              <a:t>RETAILER </a:t>
            </a:r>
            <a:r>
              <a:rPr lang="en-US" sz="3200" b="1" dirty="0" smtClean="0">
                <a:solidFill>
                  <a:srgbClr val="C00000"/>
                </a:solidFill>
              </a:rPr>
              <a:t>COOPERATIVE</a:t>
            </a:r>
          </a:p>
          <a:p>
            <a:pPr algn="ctr"/>
            <a:r>
              <a:rPr lang="ar-SA" sz="3200" b="1" dirty="0">
                <a:solidFill>
                  <a:srgbClr val="C00000"/>
                </a:solidFill>
              </a:rPr>
              <a:t>التعاونية لمتاجر التجزئة</a:t>
            </a:r>
            <a:endParaRPr lang="en-US" sz="3200" b="1" dirty="0">
              <a:solidFill>
                <a:srgbClr val="C00000"/>
              </a:solidFill>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2" presetClass="path" presetSubtype="0" accel="50000" decel="50000" fill="hold" grpId="0" nodeType="withEffect">
                                  <p:stCondLst>
                                    <p:cond delay="0"/>
                                  </p:stCondLst>
                                  <p:childTnLst>
                                    <p:animMotion origin="layout" path="M 2.91667E-6 -3.7037E-7 L 0.00247 0.17778 " pathEditMode="relative" rAng="0" ptsTypes="AA">
                                      <p:cBhvr>
                                        <p:cTn id="6" dur="2000" fill="hold"/>
                                        <p:tgtEl>
                                          <p:spTgt spid="9"/>
                                        </p:tgtEl>
                                        <p:attrNameLst>
                                          <p:attrName>ppt_x</p:attrName>
                                          <p:attrName>ppt_y</p:attrName>
                                        </p:attrNameLst>
                                      </p:cBhvr>
                                      <p:rCtr x="117" y="8889"/>
                                    </p:animMotion>
                                  </p:childTnLst>
                                </p:cTn>
                              </p:par>
                              <p:par>
                                <p:cTn id="7" presetID="64" presetClass="path" presetSubtype="0" accel="50000" decel="50000" fill="hold" grpId="0" nodeType="withEffect">
                                  <p:stCondLst>
                                    <p:cond delay="0"/>
                                  </p:stCondLst>
                                  <p:childTnLst>
                                    <p:animMotion origin="layout" path="M 2.91667E-6 -4.44444E-6 L 0.00247 -0.15555 " pathEditMode="relative" rAng="0" ptsTypes="AA">
                                      <p:cBhvr>
                                        <p:cTn id="8" dur="2000" fill="hold"/>
                                        <p:tgtEl>
                                          <p:spTgt spid="10"/>
                                        </p:tgtEl>
                                        <p:attrNameLst>
                                          <p:attrName>ppt_x</p:attrName>
                                          <p:attrName>ppt_y</p:attrName>
                                        </p:attrNameLst>
                                      </p:cBhvr>
                                      <p:rCtr x="117" y="-7778"/>
                                    </p:animMotion>
                                  </p:childTnLst>
                                </p:cTn>
                              </p:par>
                              <p:par>
                                <p:cTn id="9" presetID="35" presetClass="path" presetSubtype="0" accel="50000" decel="50000" fill="hold" grpId="0" nodeType="withEffect">
                                  <p:stCondLst>
                                    <p:cond delay="0"/>
                                  </p:stCondLst>
                                  <p:childTnLst>
                                    <p:animMotion origin="layout" path="M 0.04167 -1.85185E-6 L -0.04583 -1.85185E-6 " pathEditMode="relative" rAng="0" ptsTypes="AA">
                                      <p:cBhvr>
                                        <p:cTn id="10" dur="2000" fill="hold"/>
                                        <p:tgtEl>
                                          <p:spTgt spid="11"/>
                                        </p:tgtEl>
                                        <p:attrNameLst>
                                          <p:attrName>ppt_x</p:attrName>
                                          <p:attrName>ppt_y</p:attrName>
                                        </p:attrNameLst>
                                      </p:cBhvr>
                                      <p:rCtr x="-4375" y="0"/>
                                    </p:animMotion>
                                  </p:childTnLst>
                                </p:cTn>
                              </p:par>
                              <p:par>
                                <p:cTn id="11" presetID="63" presetClass="path" presetSubtype="0" accel="50000" decel="50000" fill="hold" grpId="0" nodeType="withEffect">
                                  <p:stCondLst>
                                    <p:cond delay="0"/>
                                  </p:stCondLst>
                                  <p:childTnLst>
                                    <p:animMotion origin="layout" path="M -4.375E-6 -1.85185E-6 L 0.07227 0.00324 " pathEditMode="relative" rAng="0" ptsTypes="AA">
                                      <p:cBhvr>
                                        <p:cTn id="12" dur="2000" fill="hold"/>
                                        <p:tgtEl>
                                          <p:spTgt spid="5"/>
                                        </p:tgtEl>
                                        <p:attrNameLst>
                                          <p:attrName>ppt_x</p:attrName>
                                          <p:attrName>ppt_y</p:attrName>
                                        </p:attrNameLst>
                                      </p:cBhvr>
                                      <p:rCtr x="3607" y="162"/>
                                    </p:animMotion>
                                  </p:childTnLst>
                                </p:cTn>
                              </p:par>
                            </p:childTnLst>
                          </p:cTn>
                        </p:par>
                      </p:childTnLst>
                    </p:cTn>
                  </p:par>
                  <p:par>
                    <p:cTn id="13" fill="hold" nodeType="clickPar">
                      <p:stCondLst>
                        <p:cond delay="indefinite"/>
                      </p:stCondLst>
                      <p:childTnLst>
                        <p:par>
                          <p:cTn id="14" fill="hold" nodeType="withGroup">
                            <p:stCondLst>
                              <p:cond delay="0"/>
                            </p:stCondLst>
                            <p:childTnLst>
                              <p:par>
                                <p:cTn id="15" presetID="1" presetClass="entr" presetSubtype="0" fill="hold" nodeType="clickEffect">
                                  <p:stCondLst>
                                    <p:cond delay="0"/>
                                  </p:stCondLst>
                                  <p:childTnLst>
                                    <p:set>
                                      <p:cBhvr>
                                        <p:cTn id="16" dur="1" fill="hold">
                                          <p:stCondLst>
                                            <p:cond delay="0"/>
                                          </p:stCondLst>
                                        </p:cTn>
                                        <p:tgtEl>
                                          <p:spTgt spid="12"/>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grpId="0" nodeType="clickEffect">
                                  <p:stCondLst>
                                    <p:cond delay="0"/>
                                  </p:stCondLst>
                                  <p:childTnLst>
                                    <p:set>
                                      <p:cBhvr>
                                        <p:cTn id="20"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9" grpId="0" animBg="1"/>
      <p:bldP spid="10" grpId="0" animBg="1"/>
      <p:bldP spid="11" grpId="0" animBg="1"/>
      <p:bldP spid="3"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 xmlns:a16="http://schemas.microsoft.com/office/drawing/2014/main" id="{366C64BB-8E65-DC1E-A11A-5D7470B5C69C}"/>
            </a:ext>
          </a:extLst>
        </p:cNvPr>
        <p:cNvGrpSpPr/>
        <p:nvPr/>
      </p:nvGrpSpPr>
      <p:grpSpPr>
        <a:xfrm>
          <a:off x="0" y="0"/>
          <a:ext cx="0" cy="0"/>
          <a:chOff x="0" y="0"/>
          <a:chExt cx="0" cy="0"/>
        </a:xfrm>
      </p:grpSpPr>
      <p:sp>
        <p:nvSpPr>
          <p:cNvPr id="2" name="Title 1">
            <a:extLst>
              <a:ext uri="{FF2B5EF4-FFF2-40B4-BE49-F238E27FC236}">
                <a16:creationId xmlns="" xmlns:a16="http://schemas.microsoft.com/office/drawing/2014/main" id="{D25325CE-2E8C-D372-4755-5F0983AB5567}"/>
              </a:ext>
            </a:extLst>
          </p:cNvPr>
          <p:cNvSpPr>
            <a:spLocks noGrp="1"/>
          </p:cNvSpPr>
          <p:nvPr>
            <p:ph type="title"/>
          </p:nvPr>
        </p:nvSpPr>
        <p:spPr>
          <a:xfrm>
            <a:off x="2696001" y="150506"/>
            <a:ext cx="9170158" cy="1023534"/>
          </a:xfrm>
          <a:noFill/>
          <a:ln>
            <a:noFill/>
          </a:ln>
        </p:spPr>
        <p:txBody>
          <a:bodyPr>
            <a:normAutofit fontScale="90000"/>
          </a:bodyPr>
          <a:lstStyle/>
          <a:p>
            <a:r>
              <a:rPr lang="en-US" dirty="0"/>
              <a:t>Type of retailers:</a:t>
            </a:r>
            <a:r>
              <a:rPr lang="en-US" sz="1800" dirty="0">
                <a:solidFill>
                  <a:srgbClr val="00FF9C"/>
                </a:solidFill>
                <a:latin typeface="ArialNarrowMTPro-Bold"/>
              </a:rPr>
              <a:t> </a:t>
            </a:r>
            <a:r>
              <a:rPr lang="en-US" dirty="0">
                <a:solidFill>
                  <a:srgbClr val="C00000"/>
                </a:solidFill>
              </a:rPr>
              <a:t>Organizational Approach</a:t>
            </a:r>
          </a:p>
        </p:txBody>
      </p:sp>
      <p:pic>
        <p:nvPicPr>
          <p:cNvPr id="13" name="Picture 12">
            <a:extLst>
              <a:ext uri="{FF2B5EF4-FFF2-40B4-BE49-F238E27FC236}">
                <a16:creationId xmlns="" xmlns:a16="http://schemas.microsoft.com/office/drawing/2014/main" id="{81C0FDEC-EF3A-973B-2C0E-D57F35BC19CF}"/>
              </a:ext>
            </a:extLst>
          </p:cNvPr>
          <p:cNvPicPr>
            <a:picLocks noChangeAspect="1"/>
          </p:cNvPicPr>
          <p:nvPr/>
        </p:nvPicPr>
        <p:blipFill>
          <a:blip r:embed="rId2"/>
          <a:stretch>
            <a:fillRect/>
          </a:stretch>
        </p:blipFill>
        <p:spPr>
          <a:xfrm>
            <a:off x="2393668" y="1457569"/>
            <a:ext cx="7779716" cy="4417255"/>
          </a:xfrm>
          <a:prstGeom prst="rect">
            <a:avLst/>
          </a:prstGeom>
        </p:spPr>
      </p:pic>
      <p:sp>
        <p:nvSpPr>
          <p:cNvPr id="3" name="Oval 2">
            <a:extLst>
              <a:ext uri="{FF2B5EF4-FFF2-40B4-BE49-F238E27FC236}">
                <a16:creationId xmlns="" xmlns:a16="http://schemas.microsoft.com/office/drawing/2014/main" id="{A01D6F9B-843B-C403-4889-5BF4985E58EC}"/>
              </a:ext>
            </a:extLst>
          </p:cNvPr>
          <p:cNvSpPr/>
          <p:nvPr/>
        </p:nvSpPr>
        <p:spPr>
          <a:xfrm>
            <a:off x="2021335" y="4266088"/>
            <a:ext cx="8870548" cy="1367522"/>
          </a:xfrm>
          <a:prstGeom prst="ellipse">
            <a:avLst/>
          </a:prstGeom>
          <a:noFill/>
          <a:ln w="57150">
            <a:solidFill>
              <a:srgbClr val="C0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x-none"/>
          </a:p>
        </p:txBody>
      </p:sp>
      <p:sp>
        <p:nvSpPr>
          <p:cNvPr id="4" name="مربع نص 3"/>
          <p:cNvSpPr txBox="1"/>
          <p:nvPr/>
        </p:nvSpPr>
        <p:spPr>
          <a:xfrm>
            <a:off x="867970" y="4752304"/>
            <a:ext cx="1250662" cy="369332"/>
          </a:xfrm>
          <a:prstGeom prst="rect">
            <a:avLst/>
          </a:prstGeom>
          <a:noFill/>
        </p:spPr>
        <p:txBody>
          <a:bodyPr wrap="none" rtlCol="1">
            <a:spAutoFit/>
          </a:bodyPr>
          <a:lstStyle/>
          <a:p>
            <a:r>
              <a:rPr lang="ar-SA" dirty="0"/>
              <a:t>منظمة الامتياز</a:t>
            </a:r>
          </a:p>
        </p:txBody>
      </p:sp>
    </p:spTree>
    <p:extLst>
      <p:ext uri="{BB962C8B-B14F-4D97-AF65-F5344CB8AC3E}">
        <p14:creationId xmlns:p14="http://schemas.microsoft.com/office/powerpoint/2010/main" val="1823315667"/>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CC16A102-657F-40F8-A187-8A0D5C4CCBC6}"/>
              </a:ext>
            </a:extLst>
          </p:cNvPr>
          <p:cNvSpPr>
            <a:spLocks noGrp="1"/>
          </p:cNvSpPr>
          <p:nvPr>
            <p:ph type="title"/>
          </p:nvPr>
        </p:nvSpPr>
        <p:spPr>
          <a:xfrm>
            <a:off x="2442950" y="191116"/>
            <a:ext cx="9170158" cy="1325563"/>
          </a:xfrm>
        </p:spPr>
        <p:txBody>
          <a:bodyPr/>
          <a:lstStyle/>
          <a:p>
            <a:r>
              <a:rPr lang="en-US" dirty="0" smtClean="0"/>
              <a:t>FRANCHISE </a:t>
            </a:r>
            <a:r>
              <a:rPr lang="ar-SA" dirty="0"/>
              <a:t>امتياز</a:t>
            </a:r>
            <a:endParaRPr lang="en-US" dirty="0"/>
          </a:p>
        </p:txBody>
      </p:sp>
      <p:pic>
        <p:nvPicPr>
          <p:cNvPr id="4" name="Content Placeholder 3">
            <a:extLst>
              <a:ext uri="{FF2B5EF4-FFF2-40B4-BE49-F238E27FC236}">
                <a16:creationId xmlns="" xmlns:a16="http://schemas.microsoft.com/office/drawing/2014/main" id="{00C0B4D5-F853-41F1-85D1-D88BEF384CCC}"/>
              </a:ext>
            </a:extLst>
          </p:cNvPr>
          <p:cNvPicPr>
            <a:picLocks noGrp="1" noChangeAspect="1"/>
          </p:cNvPicPr>
          <p:nvPr>
            <p:ph idx="1"/>
          </p:nvPr>
        </p:nvPicPr>
        <p:blipFill>
          <a:blip r:embed="rId2"/>
          <a:stretch>
            <a:fillRect/>
          </a:stretch>
        </p:blipFill>
        <p:spPr>
          <a:xfrm>
            <a:off x="1037951" y="2033917"/>
            <a:ext cx="9957496" cy="2790166"/>
          </a:xfrm>
          <a:prstGeom prst="rect">
            <a:avLst/>
          </a:prstGeom>
        </p:spPr>
      </p:pic>
    </p:spTree>
    <p:extLst>
      <p:ext uri="{BB962C8B-B14F-4D97-AF65-F5344CB8AC3E}">
        <p14:creationId xmlns:p14="http://schemas.microsoft.com/office/powerpoint/2010/main" val="2921816784"/>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E5AD7D14-6A28-4079-BFF2-E9F34B5346F1}"/>
              </a:ext>
            </a:extLst>
          </p:cNvPr>
          <p:cNvSpPr>
            <a:spLocks noGrp="1"/>
          </p:cNvSpPr>
          <p:nvPr>
            <p:ph type="title"/>
          </p:nvPr>
        </p:nvSpPr>
        <p:spPr>
          <a:xfrm>
            <a:off x="2982982" y="0"/>
            <a:ext cx="8610601" cy="1325563"/>
          </a:xfrm>
        </p:spPr>
        <p:txBody>
          <a:bodyPr/>
          <a:lstStyle/>
          <a:p>
            <a:r>
              <a:rPr lang="en-US" dirty="0"/>
              <a:t>New forms of retailing </a:t>
            </a:r>
            <a:r>
              <a:rPr lang="en-US" dirty="0" smtClean="0"/>
              <a:t/>
            </a:r>
            <a:br>
              <a:rPr lang="en-US" dirty="0" smtClean="0"/>
            </a:br>
            <a:r>
              <a:rPr lang="ar-SA" dirty="0"/>
              <a:t>أشكال جديدة من البيع بالتجزئة</a:t>
            </a:r>
            <a:endParaRPr lang="en-US" dirty="0"/>
          </a:p>
        </p:txBody>
      </p:sp>
      <p:pic>
        <p:nvPicPr>
          <p:cNvPr id="4" name="Picture 3">
            <a:extLst>
              <a:ext uri="{FF2B5EF4-FFF2-40B4-BE49-F238E27FC236}">
                <a16:creationId xmlns="" xmlns:a16="http://schemas.microsoft.com/office/drawing/2014/main" id="{15EF08AC-20F6-4F7E-8971-76F9B7363DD8}"/>
              </a:ext>
            </a:extLst>
          </p:cNvPr>
          <p:cNvPicPr>
            <a:picLocks noChangeAspect="1"/>
          </p:cNvPicPr>
          <p:nvPr/>
        </p:nvPicPr>
        <p:blipFill>
          <a:blip r:embed="rId4"/>
          <a:stretch>
            <a:fillRect/>
          </a:stretch>
        </p:blipFill>
        <p:spPr>
          <a:xfrm>
            <a:off x="6191534" y="1557622"/>
            <a:ext cx="5402049" cy="3053332"/>
          </a:xfrm>
          <a:prstGeom prst="rect">
            <a:avLst/>
          </a:prstGeom>
        </p:spPr>
      </p:pic>
      <p:pic>
        <p:nvPicPr>
          <p:cNvPr id="5" name="Introducing Amazon Go and the world’s most advanced shopping technology">
            <a:hlinkClick r:id="" action="ppaction://media"/>
            <a:extLst>
              <a:ext uri="{FF2B5EF4-FFF2-40B4-BE49-F238E27FC236}">
                <a16:creationId xmlns="" xmlns:a16="http://schemas.microsoft.com/office/drawing/2014/main" id="{75DD3029-50AC-4E32-A09D-B6D1399190B7}"/>
              </a:ext>
            </a:extLst>
          </p:cNvPr>
          <p:cNvPicPr>
            <a:picLocks noChangeAspect="1"/>
          </p:cNvPicPr>
          <p:nvPr>
            <a:videoFile r:link="rId2"/>
            <p:extLst>
              <p:ext uri="{DAA4B4D4-6D71-4841-9C94-3DE7FCFB9230}">
                <p14:media xmlns:p14="http://schemas.microsoft.com/office/powerpoint/2010/main" r:embed="rId1"/>
              </p:ext>
            </p:extLst>
          </p:nvPr>
        </p:nvPicPr>
        <p:blipFill>
          <a:blip r:embed="rId5"/>
          <a:stretch>
            <a:fillRect/>
          </a:stretch>
        </p:blipFill>
        <p:spPr>
          <a:xfrm>
            <a:off x="377860" y="2552131"/>
            <a:ext cx="6302149" cy="3544959"/>
          </a:xfrm>
          <a:prstGeom prst="rect">
            <a:avLst/>
          </a:prstGeom>
        </p:spPr>
      </p:pic>
    </p:spTree>
    <p:extLst>
      <p:ext uri="{BB962C8B-B14F-4D97-AF65-F5344CB8AC3E}">
        <p14:creationId xmlns:p14="http://schemas.microsoft.com/office/powerpoint/2010/main" val="17009641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09110"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5"/>
                </p:tgtEl>
              </p:cMediaNode>
            </p:video>
            <p:seq concurrent="1" nextAc="seek">
              <p:cTn id="8" restart="whenNotActive" fill="hold" evtFilter="cancelBubble" nodeType="interactiveSeq">
                <p:stCondLst>
                  <p:cond evt="onClick" delay="0">
                    <p:tgtEl>
                      <p:spTgt spid="5"/>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5"/>
                                        </p:tgtEl>
                                      </p:cBhvr>
                                    </p:cmd>
                                  </p:childTnLst>
                                </p:cTn>
                              </p:par>
                            </p:childTnLst>
                          </p:cTn>
                        </p:par>
                      </p:childTnLst>
                    </p:cTn>
                  </p:par>
                </p:childTnLst>
              </p:cTn>
              <p:nextCondLst>
                <p:cond evt="onClick" delay="0">
                  <p:tgtEl>
                    <p:spTgt spid="5"/>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71A6B6F8-0D64-4C13-B6AC-B751ED176559}"/>
              </a:ext>
            </a:extLst>
          </p:cNvPr>
          <p:cNvSpPr>
            <a:spLocks noGrp="1"/>
          </p:cNvSpPr>
          <p:nvPr>
            <p:ph type="title"/>
          </p:nvPr>
        </p:nvSpPr>
        <p:spPr>
          <a:xfrm>
            <a:off x="2773529" y="18255"/>
            <a:ext cx="8515066" cy="1325563"/>
          </a:xfrm>
        </p:spPr>
        <p:txBody>
          <a:bodyPr>
            <a:normAutofit/>
          </a:bodyPr>
          <a:lstStyle/>
          <a:p>
            <a:r>
              <a:rPr lang="en-US" sz="4800" dirty="0"/>
              <a:t>5. </a:t>
            </a:r>
            <a:r>
              <a:rPr lang="en-US" sz="4800" dirty="0" smtClean="0"/>
              <a:t>WHOLESALING </a:t>
            </a:r>
            <a:r>
              <a:rPr lang="ar-SA" sz="4800" dirty="0"/>
              <a:t>البيع بالجملة</a:t>
            </a:r>
            <a:endParaRPr lang="en-US" sz="4800" dirty="0"/>
          </a:p>
        </p:txBody>
      </p:sp>
      <p:sp>
        <p:nvSpPr>
          <p:cNvPr id="3" name="Content Placeholder 2">
            <a:extLst>
              <a:ext uri="{FF2B5EF4-FFF2-40B4-BE49-F238E27FC236}">
                <a16:creationId xmlns="" xmlns:a16="http://schemas.microsoft.com/office/drawing/2014/main" id="{E276496E-E0CA-4666-A7CB-1239E246772D}"/>
              </a:ext>
            </a:extLst>
          </p:cNvPr>
          <p:cNvSpPr>
            <a:spLocks noGrp="1"/>
          </p:cNvSpPr>
          <p:nvPr>
            <p:ph idx="1"/>
          </p:nvPr>
        </p:nvSpPr>
        <p:spPr>
          <a:xfrm>
            <a:off x="838199" y="1107584"/>
            <a:ext cx="11217813" cy="5069380"/>
          </a:xfrm>
        </p:spPr>
        <p:txBody>
          <a:bodyPr>
            <a:normAutofit/>
          </a:bodyPr>
          <a:lstStyle/>
          <a:p>
            <a:pPr algn="l"/>
            <a:r>
              <a:rPr lang="en-US" sz="2400" b="1" dirty="0">
                <a:solidFill>
                  <a:srgbClr val="0A1F61"/>
                </a:solidFill>
                <a:latin typeface="ArialNarrowMTPro-Bold"/>
              </a:rPr>
              <a:t>Wholesaling:  </a:t>
            </a:r>
            <a:r>
              <a:rPr lang="en-US" sz="2400" b="0" i="0" u="none" strike="noStrike" baseline="0" dirty="0">
                <a:solidFill>
                  <a:srgbClr val="000000"/>
                </a:solidFill>
                <a:latin typeface="TimesLTPro-Roman"/>
              </a:rPr>
              <a:t>All the activities involved in selling goods and services to those buying for resale or business use.</a:t>
            </a:r>
          </a:p>
          <a:p>
            <a:pPr algn="l"/>
            <a:r>
              <a:rPr lang="en-US" sz="2400" b="1" dirty="0">
                <a:solidFill>
                  <a:srgbClr val="0A1F61"/>
                </a:solidFill>
                <a:latin typeface="ArialNarrowMTPro-Bold"/>
              </a:rPr>
              <a:t>Wholesaler: </a:t>
            </a:r>
            <a:r>
              <a:rPr lang="en-US" sz="2400" b="0" i="0" u="none" strike="noStrike" baseline="0" dirty="0">
                <a:solidFill>
                  <a:srgbClr val="000000"/>
                </a:solidFill>
                <a:latin typeface="TimesLTPro-Roman"/>
              </a:rPr>
              <a:t>A firm engaged </a:t>
            </a:r>
            <a:r>
              <a:rPr lang="en-US" sz="2400" b="0" i="1" u="none" strike="noStrike" baseline="0" dirty="0">
                <a:solidFill>
                  <a:srgbClr val="000000"/>
                </a:solidFill>
                <a:latin typeface="TimesLTPro-Italic"/>
              </a:rPr>
              <a:t>primarily </a:t>
            </a:r>
            <a:r>
              <a:rPr lang="en-US" sz="2400" b="0" i="0" u="none" strike="noStrike" baseline="0" dirty="0">
                <a:solidFill>
                  <a:srgbClr val="000000"/>
                </a:solidFill>
                <a:latin typeface="TimesLTPro-Roman"/>
              </a:rPr>
              <a:t>in wholesaling activities</a:t>
            </a:r>
            <a:r>
              <a:rPr lang="en-US" sz="2400" b="0" i="0" u="none" strike="noStrike" baseline="0" dirty="0" smtClean="0">
                <a:solidFill>
                  <a:srgbClr val="000000"/>
                </a:solidFill>
                <a:latin typeface="TimesLTPro-Roman"/>
              </a:rPr>
              <a:t>.</a:t>
            </a:r>
          </a:p>
          <a:p>
            <a:pPr marL="0" indent="0" algn="r">
              <a:buNone/>
            </a:pPr>
            <a:r>
              <a:rPr lang="ar-SA" sz="2400" dirty="0">
                <a:solidFill>
                  <a:srgbClr val="000000"/>
                </a:solidFill>
                <a:latin typeface="TimesLTPro-Roman"/>
              </a:rPr>
              <a:t>البيع بالجملة: جميع الأنشطة المتعلقة ببيع السلع والخدمات لأولئك الذين يشترونها لإعادة بيعها أو للاستخدام التجاري</a:t>
            </a:r>
            <a:r>
              <a:rPr lang="ar-SA" sz="2400" dirty="0" smtClean="0">
                <a:solidFill>
                  <a:srgbClr val="000000"/>
                </a:solidFill>
                <a:latin typeface="TimesLTPro-Roman"/>
              </a:rPr>
              <a:t>.</a:t>
            </a:r>
            <a:endParaRPr lang="ar-SA" sz="2400" dirty="0">
              <a:solidFill>
                <a:srgbClr val="000000"/>
              </a:solidFill>
              <a:latin typeface="TimesLTPro-Roman"/>
            </a:endParaRPr>
          </a:p>
          <a:p>
            <a:pPr marL="0" indent="0" algn="r">
              <a:buNone/>
            </a:pPr>
            <a:r>
              <a:rPr lang="ar-SA" sz="2400" dirty="0">
                <a:solidFill>
                  <a:srgbClr val="000000"/>
                </a:solidFill>
                <a:latin typeface="TimesLTPro-Roman"/>
              </a:rPr>
              <a:t>تاجر الجملة: شركة تعمل بشكل أساسي في أنشطة البيع بالجملة.</a:t>
            </a:r>
            <a:endParaRPr lang="en-US" sz="2400" b="0" i="0" u="none" strike="noStrike" baseline="0" dirty="0">
              <a:solidFill>
                <a:srgbClr val="000000"/>
              </a:solidFill>
              <a:latin typeface="TimesLTPro-Roman"/>
            </a:endParaRPr>
          </a:p>
        </p:txBody>
      </p:sp>
      <p:pic>
        <p:nvPicPr>
          <p:cNvPr id="4" name="Picture 3">
            <a:extLst>
              <a:ext uri="{FF2B5EF4-FFF2-40B4-BE49-F238E27FC236}">
                <a16:creationId xmlns="" xmlns:a16="http://schemas.microsoft.com/office/drawing/2014/main" id="{613EA551-30EF-48D0-BC59-3EFDEFA222DC}"/>
              </a:ext>
            </a:extLst>
          </p:cNvPr>
          <p:cNvPicPr>
            <a:picLocks noChangeAspect="1"/>
          </p:cNvPicPr>
          <p:nvPr/>
        </p:nvPicPr>
        <p:blipFill>
          <a:blip r:embed="rId2"/>
          <a:stretch>
            <a:fillRect/>
          </a:stretch>
        </p:blipFill>
        <p:spPr>
          <a:xfrm>
            <a:off x="839984" y="3973255"/>
            <a:ext cx="4023460" cy="2884745"/>
          </a:xfrm>
          <a:prstGeom prst="rect">
            <a:avLst/>
          </a:prstGeom>
        </p:spPr>
      </p:pic>
      <p:pic>
        <p:nvPicPr>
          <p:cNvPr id="5" name="Picture 4">
            <a:extLst>
              <a:ext uri="{FF2B5EF4-FFF2-40B4-BE49-F238E27FC236}">
                <a16:creationId xmlns="" xmlns:a16="http://schemas.microsoft.com/office/drawing/2014/main" id="{889C6ED8-CF40-4EA8-9136-A1BBD4AF1B4E}"/>
              </a:ext>
            </a:extLst>
          </p:cNvPr>
          <p:cNvPicPr>
            <a:picLocks noChangeAspect="1"/>
          </p:cNvPicPr>
          <p:nvPr/>
        </p:nvPicPr>
        <p:blipFill>
          <a:blip r:embed="rId3"/>
          <a:stretch>
            <a:fillRect/>
          </a:stretch>
        </p:blipFill>
        <p:spPr>
          <a:xfrm>
            <a:off x="6352593" y="3973254"/>
            <a:ext cx="5486324" cy="2884745"/>
          </a:xfrm>
          <a:prstGeom prst="rect">
            <a:avLst/>
          </a:prstGeom>
        </p:spPr>
      </p:pic>
    </p:spTree>
    <p:extLst>
      <p:ext uri="{BB962C8B-B14F-4D97-AF65-F5344CB8AC3E}">
        <p14:creationId xmlns:p14="http://schemas.microsoft.com/office/powerpoint/2010/main" val="3244899983"/>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71A6B6F8-0D64-4C13-B6AC-B751ED176559}"/>
              </a:ext>
            </a:extLst>
          </p:cNvPr>
          <p:cNvSpPr>
            <a:spLocks noGrp="1"/>
          </p:cNvSpPr>
          <p:nvPr>
            <p:ph type="title"/>
          </p:nvPr>
        </p:nvSpPr>
        <p:spPr>
          <a:xfrm>
            <a:off x="2811629" y="18256"/>
            <a:ext cx="8515066" cy="1325563"/>
          </a:xfrm>
        </p:spPr>
        <p:txBody>
          <a:bodyPr>
            <a:normAutofit/>
          </a:bodyPr>
          <a:lstStyle/>
          <a:p>
            <a:r>
              <a:rPr lang="en-US" sz="4000" dirty="0"/>
              <a:t>WHOLESALERS </a:t>
            </a:r>
            <a:r>
              <a:rPr lang="en-US" sz="4000" dirty="0" smtClean="0"/>
              <a:t>FUNCTIONS </a:t>
            </a:r>
            <a:br>
              <a:rPr lang="en-US" sz="4000" dirty="0" smtClean="0"/>
            </a:br>
            <a:r>
              <a:rPr lang="ar-SA" sz="4000" dirty="0"/>
              <a:t>وظائف تجار الجملة</a:t>
            </a:r>
            <a:endParaRPr lang="en-US" sz="4000" dirty="0"/>
          </a:p>
        </p:txBody>
      </p:sp>
      <p:sp>
        <p:nvSpPr>
          <p:cNvPr id="3" name="Content Placeholder 2">
            <a:extLst>
              <a:ext uri="{FF2B5EF4-FFF2-40B4-BE49-F238E27FC236}">
                <a16:creationId xmlns="" xmlns:a16="http://schemas.microsoft.com/office/drawing/2014/main" id="{E276496E-E0CA-4666-A7CB-1239E246772D}"/>
              </a:ext>
            </a:extLst>
          </p:cNvPr>
          <p:cNvSpPr>
            <a:spLocks noGrp="1"/>
          </p:cNvSpPr>
          <p:nvPr>
            <p:ph idx="1"/>
          </p:nvPr>
        </p:nvSpPr>
        <p:spPr>
          <a:xfrm>
            <a:off x="0" y="1249250"/>
            <a:ext cx="12192000" cy="5608749"/>
          </a:xfrm>
        </p:spPr>
        <p:txBody>
          <a:bodyPr>
            <a:normAutofit/>
          </a:bodyPr>
          <a:lstStyle/>
          <a:p>
            <a:pPr algn="l">
              <a:lnSpc>
                <a:spcPct val="120000"/>
              </a:lnSpc>
            </a:pPr>
            <a:r>
              <a:rPr lang="en-US" sz="1800" b="1" i="1" u="none" strike="noStrike" baseline="0" dirty="0">
                <a:solidFill>
                  <a:srgbClr val="000000"/>
                </a:solidFill>
                <a:latin typeface="TimesLTPro-BoldItalic"/>
              </a:rPr>
              <a:t>Selling and promoting. </a:t>
            </a:r>
            <a:r>
              <a:rPr lang="en-US" sz="1800" b="0" i="0" u="none" strike="noStrike" baseline="0" dirty="0">
                <a:solidFill>
                  <a:srgbClr val="000000"/>
                </a:solidFill>
                <a:latin typeface="TimesLTPro-Roman"/>
              </a:rPr>
              <a:t>Wholesalers’ sales forces help manufacturers reach many small customers at a low cost. The wholesaler has more contacts and is often more trusted by the buyer than the distant manufacturer.</a:t>
            </a:r>
          </a:p>
          <a:p>
            <a:pPr>
              <a:lnSpc>
                <a:spcPct val="120000"/>
              </a:lnSpc>
            </a:pPr>
            <a:r>
              <a:rPr lang="en-US" sz="1800" b="1" i="1" u="none" strike="noStrike" baseline="0" dirty="0">
                <a:solidFill>
                  <a:srgbClr val="000000"/>
                </a:solidFill>
                <a:latin typeface="TimesLTPro-BoldItalic"/>
              </a:rPr>
              <a:t>Buying and assortment building. </a:t>
            </a:r>
            <a:r>
              <a:rPr lang="en-US" sz="1800" b="0" i="0" u="none" strike="noStrike" baseline="0" dirty="0">
                <a:solidFill>
                  <a:srgbClr val="000000"/>
                </a:solidFill>
                <a:latin typeface="TimesLTPro-Roman"/>
              </a:rPr>
              <a:t>Wholesalers can select items and build assortments needed by their customers, thereby saving much work.</a:t>
            </a:r>
          </a:p>
          <a:p>
            <a:pPr>
              <a:lnSpc>
                <a:spcPct val="120000"/>
              </a:lnSpc>
            </a:pPr>
            <a:r>
              <a:rPr lang="en-US" sz="1800" b="1" i="1" u="none" strike="noStrike" baseline="0" dirty="0">
                <a:solidFill>
                  <a:srgbClr val="000000"/>
                </a:solidFill>
                <a:latin typeface="TimesLTPro-BoldItalic"/>
              </a:rPr>
              <a:t>Bulk breaking. </a:t>
            </a:r>
            <a:r>
              <a:rPr lang="en-US" sz="1800" b="0" i="0" u="none" strike="noStrike" baseline="0" dirty="0">
                <a:solidFill>
                  <a:srgbClr val="000000"/>
                </a:solidFill>
                <a:latin typeface="TimesLTPro-Roman"/>
              </a:rPr>
              <a:t>Wholesalers save their customers money by buying in carload lots and breaking bulk (breaking large lots into small quantities).</a:t>
            </a:r>
          </a:p>
          <a:p>
            <a:pPr>
              <a:lnSpc>
                <a:spcPct val="120000"/>
              </a:lnSpc>
            </a:pPr>
            <a:r>
              <a:rPr lang="en-US" sz="1800" b="1" i="1" u="none" strike="noStrike" baseline="0" dirty="0">
                <a:solidFill>
                  <a:srgbClr val="000000"/>
                </a:solidFill>
                <a:latin typeface="TimesLTPro-BoldItalic"/>
              </a:rPr>
              <a:t>Warehousing. </a:t>
            </a:r>
            <a:r>
              <a:rPr lang="en-US" sz="1800" b="0" i="0" u="none" strike="noStrike" baseline="0" dirty="0">
                <a:solidFill>
                  <a:srgbClr val="000000"/>
                </a:solidFill>
                <a:latin typeface="TimesLTPro-Roman"/>
              </a:rPr>
              <a:t>Wholesalers hold inventories, thereby reducing the inventory costs and risks of suppliers and </a:t>
            </a:r>
            <a:r>
              <a:rPr lang="en-US" sz="1800" b="0" i="0" u="none" strike="noStrike" baseline="0" dirty="0" smtClean="0">
                <a:solidFill>
                  <a:srgbClr val="000000"/>
                </a:solidFill>
                <a:latin typeface="TimesLTPro-Roman"/>
              </a:rPr>
              <a:t>customers</a:t>
            </a:r>
          </a:p>
          <a:p>
            <a:pPr marL="0" indent="0" algn="r">
              <a:lnSpc>
                <a:spcPct val="120000"/>
              </a:lnSpc>
              <a:buNone/>
            </a:pPr>
            <a:r>
              <a:rPr lang="ar-SA" sz="1800" dirty="0" smtClean="0">
                <a:solidFill>
                  <a:srgbClr val="000000"/>
                </a:solidFill>
                <a:latin typeface="TimesLTPro-Roman"/>
              </a:rPr>
              <a:t>- البيع </a:t>
            </a:r>
            <a:r>
              <a:rPr lang="ar-SA" sz="1800" dirty="0">
                <a:solidFill>
                  <a:srgbClr val="000000"/>
                </a:solidFill>
                <a:latin typeface="TimesLTPro-Roman"/>
              </a:rPr>
              <a:t>والترويج: تساعد قوى المبيعات لدى تجار الجملة الشركات المصنعة على الوصول إلى العديد من العملاء الصغار بتكلفة منخفضة. يتمتع تاجر الجملة بعلاقات أكثر وغالبًا ما يكون أكثر ثقة من قبل المشتري من الشركة المصنعة البعيدة.</a:t>
            </a:r>
          </a:p>
          <a:p>
            <a:pPr marL="0" indent="0" algn="r">
              <a:lnSpc>
                <a:spcPct val="120000"/>
              </a:lnSpc>
              <a:buNone/>
            </a:pPr>
            <a:r>
              <a:rPr lang="ar-SA" sz="1800" dirty="0" smtClean="0">
                <a:solidFill>
                  <a:srgbClr val="000000"/>
                </a:solidFill>
                <a:latin typeface="TimesLTPro-Roman"/>
              </a:rPr>
              <a:t>- الشراء </a:t>
            </a:r>
            <a:r>
              <a:rPr lang="ar-SA" sz="1800" dirty="0">
                <a:solidFill>
                  <a:srgbClr val="000000"/>
                </a:solidFill>
                <a:latin typeface="TimesLTPro-Roman"/>
              </a:rPr>
              <a:t>وبناء التشكيلة: يمكن لتجار الجملة اختيار العناصر وبناء التشكيلة التي يحتاجها عملاؤهم، وبالتالي توفير الكثير من العمل.</a:t>
            </a:r>
          </a:p>
          <a:p>
            <a:pPr marL="0" indent="0" algn="r">
              <a:lnSpc>
                <a:spcPct val="120000"/>
              </a:lnSpc>
              <a:buNone/>
            </a:pPr>
            <a:r>
              <a:rPr lang="ar-SA" sz="1800" dirty="0" smtClean="0">
                <a:solidFill>
                  <a:srgbClr val="000000"/>
                </a:solidFill>
                <a:latin typeface="TimesLTPro-Roman"/>
              </a:rPr>
              <a:t>- التقسيم </a:t>
            </a:r>
            <a:r>
              <a:rPr lang="ar-SA" sz="1800" dirty="0">
                <a:solidFill>
                  <a:srgbClr val="000000"/>
                </a:solidFill>
                <a:latin typeface="TimesLTPro-Roman"/>
              </a:rPr>
              <a:t>بالجملة: يوفر تجار الجملة أموالًا لعملائهم من خلال الشراء بكميات كبيرة وتقسيم الكميات الكبيرة (تقسيم الكميات الكبيرة إلى كميات صغيرة).</a:t>
            </a:r>
          </a:p>
          <a:p>
            <a:pPr marL="0" indent="0" algn="r">
              <a:lnSpc>
                <a:spcPct val="120000"/>
              </a:lnSpc>
              <a:buNone/>
            </a:pPr>
            <a:r>
              <a:rPr lang="ar-SA" sz="1800" dirty="0" smtClean="0">
                <a:solidFill>
                  <a:srgbClr val="000000"/>
                </a:solidFill>
                <a:latin typeface="TimesLTPro-Roman"/>
              </a:rPr>
              <a:t>- التخزين</a:t>
            </a:r>
            <a:r>
              <a:rPr lang="ar-SA" sz="1800" dirty="0">
                <a:solidFill>
                  <a:srgbClr val="000000"/>
                </a:solidFill>
                <a:latin typeface="TimesLTPro-Roman"/>
              </a:rPr>
              <a:t>: يحتفظ تجار الجملة بالمخزون، وبالتالي تقليل تكاليف المخزون ومخاطر الموردين والعملاء</a:t>
            </a:r>
            <a:endParaRPr lang="en-US" sz="1800" b="0" i="0" u="none" strike="noStrike" baseline="0" dirty="0">
              <a:solidFill>
                <a:srgbClr val="000000"/>
              </a:solidFill>
              <a:latin typeface="TimesLTPro-Roman"/>
            </a:endParaRPr>
          </a:p>
        </p:txBody>
      </p:sp>
    </p:spTree>
    <p:extLst>
      <p:ext uri="{BB962C8B-B14F-4D97-AF65-F5344CB8AC3E}">
        <p14:creationId xmlns:p14="http://schemas.microsoft.com/office/powerpoint/2010/main" val="979504306"/>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71A6B6F8-0D64-4C13-B6AC-B751ED176559}"/>
              </a:ext>
            </a:extLst>
          </p:cNvPr>
          <p:cNvSpPr>
            <a:spLocks noGrp="1"/>
          </p:cNvSpPr>
          <p:nvPr>
            <p:ph type="title"/>
          </p:nvPr>
        </p:nvSpPr>
        <p:spPr>
          <a:xfrm>
            <a:off x="2748129" y="0"/>
            <a:ext cx="8515066" cy="1325563"/>
          </a:xfrm>
        </p:spPr>
        <p:txBody>
          <a:bodyPr>
            <a:normAutofit/>
          </a:bodyPr>
          <a:lstStyle/>
          <a:p>
            <a:r>
              <a:rPr lang="en-US" sz="4800" dirty="0"/>
              <a:t>WHOLESALERS FUNCTIONS</a:t>
            </a:r>
          </a:p>
        </p:txBody>
      </p:sp>
      <p:sp>
        <p:nvSpPr>
          <p:cNvPr id="3" name="Content Placeholder 2">
            <a:extLst>
              <a:ext uri="{FF2B5EF4-FFF2-40B4-BE49-F238E27FC236}">
                <a16:creationId xmlns="" xmlns:a16="http://schemas.microsoft.com/office/drawing/2014/main" id="{E276496E-E0CA-4666-A7CB-1239E246772D}"/>
              </a:ext>
            </a:extLst>
          </p:cNvPr>
          <p:cNvSpPr>
            <a:spLocks noGrp="1"/>
          </p:cNvSpPr>
          <p:nvPr>
            <p:ph idx="1"/>
          </p:nvPr>
        </p:nvSpPr>
        <p:spPr>
          <a:xfrm>
            <a:off x="0" y="1146220"/>
            <a:ext cx="12192000" cy="5711780"/>
          </a:xfrm>
        </p:spPr>
        <p:txBody>
          <a:bodyPr>
            <a:normAutofit fontScale="92500" lnSpcReduction="20000"/>
          </a:bodyPr>
          <a:lstStyle/>
          <a:p>
            <a:pPr algn="l">
              <a:lnSpc>
                <a:spcPct val="120000"/>
              </a:lnSpc>
            </a:pPr>
            <a:r>
              <a:rPr lang="en-US" sz="1800" b="1" i="1" u="none" strike="noStrike" baseline="0" dirty="0">
                <a:solidFill>
                  <a:srgbClr val="000000"/>
                </a:solidFill>
                <a:latin typeface="TimesLTPro-BoldItalic"/>
              </a:rPr>
              <a:t>Transportation. </a:t>
            </a:r>
            <a:r>
              <a:rPr lang="en-US" sz="1800" b="1" i="0" u="none" strike="noStrike" baseline="0" dirty="0">
                <a:solidFill>
                  <a:srgbClr val="000000"/>
                </a:solidFill>
                <a:latin typeface="TimesLTPro-Roman"/>
              </a:rPr>
              <a:t>Wholesalers can provide quicker delivery to buyers because they are closer to buyers than are producers.</a:t>
            </a:r>
          </a:p>
          <a:p>
            <a:pPr algn="l">
              <a:lnSpc>
                <a:spcPct val="120000"/>
              </a:lnSpc>
            </a:pPr>
            <a:r>
              <a:rPr lang="en-US" sz="1800" b="1" i="1" u="none" strike="noStrike" baseline="0" dirty="0">
                <a:solidFill>
                  <a:srgbClr val="000000"/>
                </a:solidFill>
                <a:latin typeface="TimesLTPro-BoldItalic"/>
              </a:rPr>
              <a:t>Financing. </a:t>
            </a:r>
            <a:r>
              <a:rPr lang="en-US" sz="1800" b="1" i="0" u="none" strike="noStrike" baseline="0" dirty="0">
                <a:solidFill>
                  <a:srgbClr val="000000"/>
                </a:solidFill>
                <a:latin typeface="TimesLTPro-Roman"/>
              </a:rPr>
              <a:t>Wholesalers finance their customers by giving credit, and they finance their suppliers by ordering early and paying bills on time.</a:t>
            </a:r>
          </a:p>
          <a:p>
            <a:pPr algn="l">
              <a:lnSpc>
                <a:spcPct val="120000"/>
              </a:lnSpc>
            </a:pPr>
            <a:r>
              <a:rPr lang="en-US" sz="1800" b="1" i="1" u="none" strike="noStrike" baseline="0" dirty="0">
                <a:solidFill>
                  <a:srgbClr val="000000"/>
                </a:solidFill>
                <a:latin typeface="TimesLTPro-BoldItalic"/>
              </a:rPr>
              <a:t>Risk bearing. </a:t>
            </a:r>
            <a:r>
              <a:rPr lang="en-US" sz="1800" b="1" i="0" u="none" strike="noStrike" baseline="0" dirty="0">
                <a:solidFill>
                  <a:srgbClr val="000000"/>
                </a:solidFill>
                <a:latin typeface="TimesLTPro-Roman"/>
              </a:rPr>
              <a:t>Wholesalers absorb risk by taking title and bearing the cost of theft, damage, spoilage, and obsolescence.</a:t>
            </a:r>
          </a:p>
          <a:p>
            <a:pPr algn="l">
              <a:lnSpc>
                <a:spcPct val="120000"/>
              </a:lnSpc>
            </a:pPr>
            <a:r>
              <a:rPr lang="en-US" sz="1800" b="1" i="1" u="none" strike="noStrike" baseline="0" dirty="0">
                <a:solidFill>
                  <a:srgbClr val="000000"/>
                </a:solidFill>
                <a:latin typeface="TimesLTPro-BoldItalic"/>
              </a:rPr>
              <a:t>Market information. </a:t>
            </a:r>
            <a:r>
              <a:rPr lang="en-US" sz="1800" b="1" i="0" u="none" strike="noStrike" baseline="0" dirty="0">
                <a:solidFill>
                  <a:srgbClr val="000000"/>
                </a:solidFill>
                <a:latin typeface="TimesLTPro-Roman"/>
              </a:rPr>
              <a:t>Wholesalers give information to suppliers and customers about competitors, new products, and price developments.</a:t>
            </a:r>
          </a:p>
          <a:p>
            <a:pPr algn="l">
              <a:lnSpc>
                <a:spcPct val="120000"/>
              </a:lnSpc>
            </a:pPr>
            <a:r>
              <a:rPr lang="en-US" sz="1800" b="1" i="1" u="none" strike="noStrike" baseline="0" dirty="0">
                <a:solidFill>
                  <a:srgbClr val="000000"/>
                </a:solidFill>
                <a:latin typeface="TimesLTPro-BoldItalic"/>
              </a:rPr>
              <a:t>Management services and advice. </a:t>
            </a:r>
            <a:r>
              <a:rPr lang="en-US" sz="1800" b="1" i="0" u="none" strike="noStrike" baseline="0" dirty="0">
                <a:solidFill>
                  <a:srgbClr val="000000"/>
                </a:solidFill>
                <a:latin typeface="TimesLTPro-Roman"/>
              </a:rPr>
              <a:t>Wholesalers often help retailers train their salesclerks, improve store layouts and displays, and set up accounting and inventor control systems</a:t>
            </a:r>
            <a:r>
              <a:rPr lang="en-US" sz="1800" b="1" i="0" u="none" strike="noStrike" baseline="0" dirty="0" smtClean="0">
                <a:solidFill>
                  <a:srgbClr val="000000"/>
                </a:solidFill>
                <a:latin typeface="TimesLTPro-Roman"/>
              </a:rPr>
              <a:t>.</a:t>
            </a:r>
          </a:p>
          <a:p>
            <a:pPr marL="0" indent="0" algn="r">
              <a:lnSpc>
                <a:spcPct val="120000"/>
              </a:lnSpc>
              <a:buNone/>
            </a:pPr>
            <a:r>
              <a:rPr lang="ar-SA" sz="1800" b="1" dirty="0" smtClean="0">
                <a:solidFill>
                  <a:srgbClr val="000000"/>
                </a:solidFill>
                <a:latin typeface="TimesLTPro-Roman"/>
              </a:rPr>
              <a:t>- النقل</a:t>
            </a:r>
            <a:r>
              <a:rPr lang="ar-SA" sz="1800" b="1" dirty="0">
                <a:solidFill>
                  <a:srgbClr val="000000"/>
                </a:solidFill>
                <a:latin typeface="TimesLTPro-Roman"/>
              </a:rPr>
              <a:t>: يستطيع تجار الجملة توفير توصيل أسرع للمشترين لأنهم أقرب إلى المشترين من المنتجين.</a:t>
            </a:r>
          </a:p>
          <a:p>
            <a:pPr marL="0" indent="0" algn="r">
              <a:lnSpc>
                <a:spcPct val="120000"/>
              </a:lnSpc>
              <a:buNone/>
            </a:pPr>
            <a:r>
              <a:rPr lang="ar-SA" sz="1800" b="1" dirty="0" smtClean="0">
                <a:solidFill>
                  <a:srgbClr val="000000"/>
                </a:solidFill>
                <a:latin typeface="TimesLTPro-Roman"/>
              </a:rPr>
              <a:t>- التمويل</a:t>
            </a:r>
            <a:r>
              <a:rPr lang="ar-SA" sz="1800" b="1" dirty="0">
                <a:solidFill>
                  <a:srgbClr val="000000"/>
                </a:solidFill>
                <a:latin typeface="TimesLTPro-Roman"/>
              </a:rPr>
              <a:t>: يمول تجار الجملة عملائهم من خلال منح الائتمان، ويمولون مورديهم من خلال الطلب المبكر ودفع الفواتير في الوقت المحدد.</a:t>
            </a:r>
          </a:p>
          <a:p>
            <a:pPr marL="0" indent="0" algn="r">
              <a:lnSpc>
                <a:spcPct val="120000"/>
              </a:lnSpc>
              <a:buNone/>
            </a:pPr>
            <a:r>
              <a:rPr lang="ar-SA" sz="1800" b="1" dirty="0" smtClean="0">
                <a:solidFill>
                  <a:srgbClr val="000000"/>
                </a:solidFill>
                <a:latin typeface="TimesLTPro-Roman"/>
              </a:rPr>
              <a:t>- تحمل </a:t>
            </a:r>
            <a:r>
              <a:rPr lang="ar-SA" sz="1800" b="1" dirty="0">
                <a:solidFill>
                  <a:srgbClr val="000000"/>
                </a:solidFill>
                <a:latin typeface="TimesLTPro-Roman"/>
              </a:rPr>
              <a:t>المخاطر: يتحمل تجار الجملة المخاطر من خلال الحصول على الملكية وتحمل تكلفة السرقة </a:t>
            </a:r>
            <a:r>
              <a:rPr lang="ar-SA" sz="1800" b="1" dirty="0" smtClean="0">
                <a:solidFill>
                  <a:srgbClr val="000000"/>
                </a:solidFill>
                <a:latin typeface="TimesLTPro-Roman"/>
              </a:rPr>
              <a:t>والتلف </a:t>
            </a:r>
            <a:r>
              <a:rPr lang="ar-SA" sz="1800" b="1" dirty="0">
                <a:solidFill>
                  <a:srgbClr val="000000"/>
                </a:solidFill>
                <a:latin typeface="TimesLTPro-Roman"/>
              </a:rPr>
              <a:t>والتقادم.</a:t>
            </a:r>
          </a:p>
          <a:p>
            <a:pPr marL="0" indent="0" algn="r">
              <a:lnSpc>
                <a:spcPct val="120000"/>
              </a:lnSpc>
              <a:buNone/>
            </a:pPr>
            <a:r>
              <a:rPr lang="ar-SA" sz="1800" b="1" dirty="0" smtClean="0">
                <a:solidFill>
                  <a:srgbClr val="000000"/>
                </a:solidFill>
                <a:latin typeface="TimesLTPro-Roman"/>
              </a:rPr>
              <a:t>- معلومات </a:t>
            </a:r>
            <a:r>
              <a:rPr lang="ar-SA" sz="1800" b="1" dirty="0">
                <a:solidFill>
                  <a:srgbClr val="000000"/>
                </a:solidFill>
                <a:latin typeface="TimesLTPro-Roman"/>
              </a:rPr>
              <a:t>السوق: يقدم تجار الجملة معلومات للموردين والعملاء حول المنافسين والمنتجات الجديدة وتطورات الأسعار.</a:t>
            </a:r>
          </a:p>
          <a:p>
            <a:pPr marL="0" indent="0" algn="r">
              <a:lnSpc>
                <a:spcPct val="120000"/>
              </a:lnSpc>
              <a:buNone/>
            </a:pPr>
            <a:r>
              <a:rPr lang="ar-SA" sz="1800" b="1" dirty="0" smtClean="0">
                <a:solidFill>
                  <a:srgbClr val="000000"/>
                </a:solidFill>
                <a:latin typeface="TimesLTPro-Roman"/>
              </a:rPr>
              <a:t>- خدمات </a:t>
            </a:r>
            <a:r>
              <a:rPr lang="ar-SA" sz="1800" b="1" dirty="0">
                <a:solidFill>
                  <a:srgbClr val="000000"/>
                </a:solidFill>
                <a:latin typeface="TimesLTPro-Roman"/>
              </a:rPr>
              <a:t>الإدارة والمشورة: غالبًا ما يساعد تجار الجملة تجار التجزئة في تدريب موظفي المبيعات لديهم، وتحسين تخطيطات المتاجر والعروض، وإنشاء أنظمة المحاسبة ومراقبة المخترعين.</a:t>
            </a:r>
            <a:endParaRPr lang="en-US" sz="1800" b="1" i="0" u="none" strike="noStrike" baseline="0" dirty="0">
              <a:solidFill>
                <a:srgbClr val="000000"/>
              </a:solidFill>
              <a:latin typeface="TimesLTPro-Roman"/>
            </a:endParaRPr>
          </a:p>
        </p:txBody>
      </p:sp>
    </p:spTree>
    <p:extLst>
      <p:ext uri="{BB962C8B-B14F-4D97-AF65-F5344CB8AC3E}">
        <p14:creationId xmlns:p14="http://schemas.microsoft.com/office/powerpoint/2010/main" val="443839896"/>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9AF719CC-9E57-4B60-8748-D930B6F3F8B1}"/>
              </a:ext>
            </a:extLst>
          </p:cNvPr>
          <p:cNvSpPr>
            <a:spLocks noGrp="1"/>
          </p:cNvSpPr>
          <p:nvPr>
            <p:ph type="title"/>
          </p:nvPr>
        </p:nvSpPr>
        <p:spPr>
          <a:xfrm>
            <a:off x="6136816" y="277515"/>
            <a:ext cx="5902841" cy="1325563"/>
          </a:xfrm>
        </p:spPr>
        <p:txBody>
          <a:bodyPr>
            <a:normAutofit/>
          </a:bodyPr>
          <a:lstStyle/>
          <a:p>
            <a:r>
              <a:rPr lang="en-US" dirty="0">
                <a:solidFill>
                  <a:schemeClr val="tx1"/>
                </a:solidFill>
              </a:rPr>
              <a:t>TYPES OF </a:t>
            </a:r>
            <a:r>
              <a:rPr lang="en-US" dirty="0" smtClean="0">
                <a:solidFill>
                  <a:schemeClr val="tx1"/>
                </a:solidFill>
              </a:rPr>
              <a:t>WHOLESALERS</a:t>
            </a:r>
            <a:br>
              <a:rPr lang="en-US" dirty="0" smtClean="0">
                <a:solidFill>
                  <a:schemeClr val="tx1"/>
                </a:solidFill>
              </a:rPr>
            </a:br>
            <a:r>
              <a:rPr lang="ar-SA" dirty="0"/>
              <a:t>أنواع تجار الجملة</a:t>
            </a:r>
            <a:endParaRPr lang="en-US" dirty="0">
              <a:solidFill>
                <a:schemeClr val="tx1"/>
              </a:solidFill>
            </a:endParaRPr>
          </a:p>
        </p:txBody>
      </p:sp>
      <p:pic>
        <p:nvPicPr>
          <p:cNvPr id="4" name="Picture 3">
            <a:extLst>
              <a:ext uri="{FF2B5EF4-FFF2-40B4-BE49-F238E27FC236}">
                <a16:creationId xmlns="" xmlns:a16="http://schemas.microsoft.com/office/drawing/2014/main" id="{D5FEC588-C2EF-4EB9-9BD5-E2E3946BB43F}"/>
              </a:ext>
            </a:extLst>
          </p:cNvPr>
          <p:cNvPicPr>
            <a:picLocks noChangeAspect="1"/>
          </p:cNvPicPr>
          <p:nvPr/>
        </p:nvPicPr>
        <p:blipFill rotWithShape="1">
          <a:blip r:embed="rId2"/>
          <a:srcRect l="5055" r="16668"/>
          <a:stretch/>
        </p:blipFill>
        <p:spPr>
          <a:xfrm>
            <a:off x="1" y="2"/>
            <a:ext cx="5863721" cy="4984915"/>
          </a:xfrm>
          <a:custGeom>
            <a:avLst/>
            <a:gdLst/>
            <a:ahLst/>
            <a:cxnLst/>
            <a:rect l="l" t="t" r="r" b="b"/>
            <a:pathLst>
              <a:path w="5863721" h="4984915">
                <a:moveTo>
                  <a:pt x="0" y="0"/>
                </a:moveTo>
                <a:lnTo>
                  <a:pt x="5863721" y="0"/>
                </a:lnTo>
                <a:lnTo>
                  <a:pt x="5844576" y="326138"/>
                </a:lnTo>
                <a:cubicBezTo>
                  <a:pt x="5833049" y="448313"/>
                  <a:pt x="5817094" y="570952"/>
                  <a:pt x="5796589" y="693884"/>
                </a:cubicBezTo>
                <a:cubicBezTo>
                  <a:pt x="5344573" y="3403845"/>
                  <a:pt x="2847261" y="5261756"/>
                  <a:pt x="148386" y="4951022"/>
                </a:cubicBezTo>
                <a:lnTo>
                  <a:pt x="0" y="4930112"/>
                </a:lnTo>
                <a:close/>
              </a:path>
            </a:pathLst>
          </a:custGeom>
        </p:spPr>
      </p:pic>
      <p:sp>
        <p:nvSpPr>
          <p:cNvPr id="3" name="Content Placeholder 2">
            <a:extLst>
              <a:ext uri="{FF2B5EF4-FFF2-40B4-BE49-F238E27FC236}">
                <a16:creationId xmlns="" xmlns:a16="http://schemas.microsoft.com/office/drawing/2014/main" id="{0A517F4B-D5F5-4756-A00C-D457CCCB2E6F}"/>
              </a:ext>
            </a:extLst>
          </p:cNvPr>
          <p:cNvSpPr>
            <a:spLocks noGrp="1"/>
          </p:cNvSpPr>
          <p:nvPr>
            <p:ph idx="1"/>
          </p:nvPr>
        </p:nvSpPr>
        <p:spPr>
          <a:xfrm>
            <a:off x="5863722" y="1532586"/>
            <a:ext cx="5685150" cy="5164428"/>
          </a:xfrm>
        </p:spPr>
        <p:txBody>
          <a:bodyPr anchor="t">
            <a:normAutofit/>
          </a:bodyPr>
          <a:lstStyle/>
          <a:p>
            <a:r>
              <a:rPr lang="en-US" dirty="0"/>
              <a:t>Three Major types of wholesalers: </a:t>
            </a:r>
          </a:p>
          <a:p>
            <a:pPr marL="800100" lvl="1" indent="-342900">
              <a:buFont typeface="+mj-lt"/>
              <a:buAutoNum type="arabicPeriod"/>
            </a:pPr>
            <a:r>
              <a:rPr lang="en-US" sz="2800" b="0" u="none" strike="noStrike" baseline="0" dirty="0">
                <a:latin typeface="TimesLTPro-Italic"/>
              </a:rPr>
              <a:t>Merchant wholesalers</a:t>
            </a:r>
          </a:p>
          <a:p>
            <a:pPr marL="800100" lvl="1" indent="-342900">
              <a:buFont typeface="+mj-lt"/>
              <a:buAutoNum type="arabicPeriod"/>
            </a:pPr>
            <a:r>
              <a:rPr lang="en-US" sz="2800" b="0" u="none" strike="noStrike" baseline="0" dirty="0">
                <a:latin typeface="TimesLTPro-Italic"/>
              </a:rPr>
              <a:t>Brokers and agents</a:t>
            </a:r>
            <a:r>
              <a:rPr lang="en-US" sz="2800" b="0" u="none" strike="noStrike" baseline="0" dirty="0">
                <a:latin typeface="TimesLTPro-Roman"/>
              </a:rPr>
              <a:t>, </a:t>
            </a:r>
          </a:p>
          <a:p>
            <a:pPr marL="800100" lvl="1" indent="-342900">
              <a:buFont typeface="+mj-lt"/>
              <a:buAutoNum type="arabicPeriod"/>
            </a:pPr>
            <a:r>
              <a:rPr lang="en-US" sz="2800" dirty="0">
                <a:latin typeface="TimesLTPro-Italic"/>
              </a:rPr>
              <a:t>Manufacturers’</a:t>
            </a:r>
            <a:r>
              <a:rPr lang="en-US" sz="2800" b="0" u="none" strike="noStrike" baseline="0" dirty="0">
                <a:latin typeface="TimesLTPro-Italic"/>
              </a:rPr>
              <a:t> and retailers’ branches and </a:t>
            </a:r>
            <a:r>
              <a:rPr lang="en-US" sz="2800" b="0" u="none" strike="noStrike" baseline="0" dirty="0" smtClean="0">
                <a:latin typeface="TimesLTPro-Italic"/>
              </a:rPr>
              <a:t>offices</a:t>
            </a:r>
          </a:p>
          <a:p>
            <a:pPr marL="457200" lvl="1" indent="0" algn="r">
              <a:buNone/>
            </a:pPr>
            <a:r>
              <a:rPr lang="ar-SA" sz="2800" dirty="0" smtClean="0"/>
              <a:t>ثلاثة </a:t>
            </a:r>
            <a:r>
              <a:rPr lang="ar-SA" sz="2800" dirty="0"/>
              <a:t>أنواع رئيسية من تجار الجملة</a:t>
            </a:r>
            <a:r>
              <a:rPr lang="ar-SA" sz="2800" dirty="0" smtClean="0"/>
              <a:t>:</a:t>
            </a:r>
            <a:endParaRPr lang="ar-SA" sz="2800" dirty="0"/>
          </a:p>
          <a:p>
            <a:pPr marL="457200" lvl="1" indent="0" algn="r">
              <a:buNone/>
            </a:pPr>
            <a:r>
              <a:rPr lang="ar-SA" sz="2800" dirty="0" smtClean="0"/>
              <a:t>1- تجار </a:t>
            </a:r>
            <a:r>
              <a:rPr lang="ar-SA" sz="2800" dirty="0"/>
              <a:t>الجملة </a:t>
            </a:r>
            <a:r>
              <a:rPr lang="ar-SA" sz="2800" dirty="0" smtClean="0"/>
              <a:t>التجاريون</a:t>
            </a:r>
            <a:endParaRPr lang="ar-SA" sz="2800" dirty="0"/>
          </a:p>
          <a:p>
            <a:pPr marL="457200" lvl="1" indent="0" algn="r">
              <a:buNone/>
            </a:pPr>
            <a:r>
              <a:rPr lang="ar-SA" sz="2800" dirty="0" smtClean="0"/>
              <a:t>2- الوسطاء </a:t>
            </a:r>
            <a:r>
              <a:rPr lang="ar-SA" sz="2800" dirty="0"/>
              <a:t>والوكلاء</a:t>
            </a:r>
            <a:r>
              <a:rPr lang="ar-SA" sz="2800" dirty="0" smtClean="0"/>
              <a:t>،</a:t>
            </a:r>
            <a:endParaRPr lang="ar-SA" sz="2800" dirty="0"/>
          </a:p>
          <a:p>
            <a:pPr marL="457200" lvl="1" indent="0" algn="r">
              <a:buNone/>
            </a:pPr>
            <a:r>
              <a:rPr lang="ar-SA" sz="2800" dirty="0" smtClean="0"/>
              <a:t>3- فروع </a:t>
            </a:r>
            <a:r>
              <a:rPr lang="ar-SA" sz="2800" dirty="0"/>
              <a:t>ومكاتب المصنعين وتجار التجزئة</a:t>
            </a:r>
            <a:endParaRPr lang="en-US" sz="2800" dirty="0"/>
          </a:p>
        </p:txBody>
      </p:sp>
    </p:spTree>
    <p:extLst>
      <p:ext uri="{BB962C8B-B14F-4D97-AF65-F5344CB8AC3E}">
        <p14:creationId xmlns:p14="http://schemas.microsoft.com/office/powerpoint/2010/main" val="4184401579"/>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 xmlns:a16="http://schemas.microsoft.com/office/drawing/2014/main" id="{8BF2DCCB-A44B-4760-A3B3-95D82C66A399}"/>
              </a:ext>
            </a:extLst>
          </p:cNvPr>
          <p:cNvSpPr>
            <a:spLocks noGrp="1"/>
          </p:cNvSpPr>
          <p:nvPr>
            <p:ph idx="1"/>
          </p:nvPr>
        </p:nvSpPr>
        <p:spPr>
          <a:xfrm>
            <a:off x="231820" y="1004552"/>
            <a:ext cx="11960180" cy="5853448"/>
          </a:xfrm>
        </p:spPr>
        <p:txBody>
          <a:bodyPr>
            <a:normAutofit/>
          </a:bodyPr>
          <a:lstStyle/>
          <a:p>
            <a:pPr algn="l">
              <a:lnSpc>
                <a:spcPct val="110000"/>
              </a:lnSpc>
            </a:pPr>
            <a:r>
              <a:rPr lang="en-US" sz="2200" b="1" i="0" u="none" strike="noStrike" baseline="0" dirty="0">
                <a:solidFill>
                  <a:srgbClr val="0A1F61"/>
                </a:solidFill>
                <a:latin typeface="ArialNarrowMTPro-Bold"/>
              </a:rPr>
              <a:t>Merchant wholesaler: </a:t>
            </a:r>
            <a:r>
              <a:rPr lang="en-US" sz="2200" b="0" i="0" u="none" strike="noStrike" baseline="0" dirty="0">
                <a:solidFill>
                  <a:srgbClr val="000000"/>
                </a:solidFill>
                <a:latin typeface="TimesLTPro-Roman"/>
              </a:rPr>
              <a:t>An independently owned wholesale business that takes title to the merchandise it handles</a:t>
            </a:r>
            <a:r>
              <a:rPr lang="en-US" sz="2200" b="0" i="0" u="none" strike="noStrike" baseline="0" dirty="0" smtClean="0">
                <a:solidFill>
                  <a:srgbClr val="000000"/>
                </a:solidFill>
                <a:latin typeface="TimesLTPro-Roman"/>
              </a:rPr>
              <a:t>.</a:t>
            </a:r>
            <a:endParaRPr lang="en-US" sz="2200" b="0" i="0" u="none" strike="noStrike" baseline="0" dirty="0">
              <a:solidFill>
                <a:srgbClr val="000000"/>
              </a:solidFill>
              <a:latin typeface="TimesLTPro-Roman"/>
            </a:endParaRPr>
          </a:p>
          <a:p>
            <a:pPr algn="l">
              <a:lnSpc>
                <a:spcPct val="110000"/>
              </a:lnSpc>
            </a:pPr>
            <a:r>
              <a:rPr lang="en-US" sz="2200" b="1" dirty="0">
                <a:solidFill>
                  <a:srgbClr val="0A1F61"/>
                </a:solidFill>
                <a:latin typeface="ArialNarrowMTPro-Bold"/>
              </a:rPr>
              <a:t>Broker:</a:t>
            </a:r>
            <a:r>
              <a:rPr lang="en-US" sz="2200" dirty="0"/>
              <a:t> A wholesaler who does not take title to goods and whose function is to bring buyers and sellers together and assist in negotiation</a:t>
            </a:r>
            <a:r>
              <a:rPr lang="en-US" sz="2200" dirty="0" smtClean="0"/>
              <a:t>.</a:t>
            </a:r>
            <a:endParaRPr lang="en-US" sz="2200" dirty="0"/>
          </a:p>
          <a:p>
            <a:pPr algn="l">
              <a:lnSpc>
                <a:spcPct val="110000"/>
              </a:lnSpc>
            </a:pPr>
            <a:r>
              <a:rPr lang="en-US" sz="2200" b="1" dirty="0">
                <a:solidFill>
                  <a:srgbClr val="0A1F61"/>
                </a:solidFill>
                <a:latin typeface="ArialNarrowMTPro-Bold"/>
              </a:rPr>
              <a:t>Agent:</a:t>
            </a:r>
            <a:r>
              <a:rPr lang="en-US" sz="2200" b="1" i="0" u="none" strike="noStrike" baseline="0" dirty="0">
                <a:solidFill>
                  <a:srgbClr val="00FF9C"/>
                </a:solidFill>
                <a:latin typeface="ArialNarrowMTPro-Bold"/>
              </a:rPr>
              <a:t> </a:t>
            </a:r>
            <a:r>
              <a:rPr lang="en-US" sz="2200" b="0" i="0" u="none" strike="noStrike" baseline="0" dirty="0">
                <a:solidFill>
                  <a:srgbClr val="000000"/>
                </a:solidFill>
                <a:latin typeface="TimesLTPro-Roman"/>
              </a:rPr>
              <a:t>A wholesaler who represents buyers or sellers on a relatively permanent basis, performs only a few functions, and does not take title to goods</a:t>
            </a:r>
            <a:r>
              <a:rPr lang="en-US" sz="2200" b="0" i="0" u="none" strike="noStrike" baseline="0" dirty="0" smtClean="0">
                <a:solidFill>
                  <a:srgbClr val="000000"/>
                </a:solidFill>
                <a:latin typeface="TimesLTPro-Roman"/>
              </a:rPr>
              <a:t>.</a:t>
            </a:r>
            <a:endParaRPr lang="en-US" sz="2200" b="0" i="0" u="none" strike="noStrike" baseline="0" dirty="0">
              <a:solidFill>
                <a:srgbClr val="000000"/>
              </a:solidFill>
              <a:latin typeface="TimesLTPro-Roman"/>
            </a:endParaRPr>
          </a:p>
          <a:p>
            <a:pPr algn="l">
              <a:lnSpc>
                <a:spcPct val="110000"/>
              </a:lnSpc>
            </a:pPr>
            <a:r>
              <a:rPr lang="en-US" sz="2200" b="1" dirty="0">
                <a:solidFill>
                  <a:srgbClr val="0A1F61"/>
                </a:solidFill>
                <a:latin typeface="ArialNarrowMTPro-Bold"/>
              </a:rPr>
              <a:t>Manufacturers’ and retailers’ branches and offices:</a:t>
            </a:r>
            <a:r>
              <a:rPr lang="en-US" sz="2200" b="1" i="0" u="none" strike="noStrike" baseline="0" dirty="0">
                <a:solidFill>
                  <a:srgbClr val="00FF9C"/>
                </a:solidFill>
                <a:latin typeface="ArialNarrowMTPro-Bold"/>
              </a:rPr>
              <a:t> </a:t>
            </a:r>
            <a:r>
              <a:rPr lang="en-US" sz="2200" b="0" i="0" u="none" strike="noStrike" baseline="0" dirty="0">
                <a:solidFill>
                  <a:srgbClr val="000000"/>
                </a:solidFill>
                <a:latin typeface="TimesLTPro-Roman"/>
              </a:rPr>
              <a:t>Wholesaling by sellers or buyers themselves rather than through independent wholesalers</a:t>
            </a:r>
            <a:r>
              <a:rPr lang="en-US" sz="2200" b="0" i="0" u="none" strike="noStrike" baseline="0" dirty="0" smtClean="0">
                <a:solidFill>
                  <a:srgbClr val="000000"/>
                </a:solidFill>
                <a:latin typeface="TimesLTPro-Roman"/>
              </a:rPr>
              <a:t>.</a:t>
            </a:r>
          </a:p>
          <a:p>
            <a:pPr marL="0" indent="0" algn="r">
              <a:lnSpc>
                <a:spcPct val="110000"/>
              </a:lnSpc>
              <a:buNone/>
            </a:pPr>
            <a:r>
              <a:rPr lang="ar-SA" sz="2200" dirty="0" smtClean="0"/>
              <a:t>- </a:t>
            </a:r>
            <a:r>
              <a:rPr lang="ar-SA" sz="2200" dirty="0" smtClean="0">
                <a:solidFill>
                  <a:schemeClr val="accent1"/>
                </a:solidFill>
              </a:rPr>
              <a:t>تاجر </a:t>
            </a:r>
            <a:r>
              <a:rPr lang="ar-SA" sz="2200" dirty="0">
                <a:solidFill>
                  <a:schemeClr val="accent1"/>
                </a:solidFill>
              </a:rPr>
              <a:t>الجملة: </a:t>
            </a:r>
            <a:r>
              <a:rPr lang="ar-SA" sz="2200" dirty="0"/>
              <a:t>شركة تجارة جملة مملوكة بشكل مستقل تتولى ملكية البضائع التي تتعامل معها.</a:t>
            </a:r>
          </a:p>
          <a:p>
            <a:pPr marL="0" indent="0" algn="r">
              <a:lnSpc>
                <a:spcPct val="110000"/>
              </a:lnSpc>
              <a:buNone/>
            </a:pPr>
            <a:r>
              <a:rPr lang="ar-SA" sz="2200" dirty="0" smtClean="0"/>
              <a:t>- </a:t>
            </a:r>
            <a:r>
              <a:rPr lang="ar-SA" sz="2200" dirty="0" smtClean="0">
                <a:solidFill>
                  <a:schemeClr val="accent1"/>
                </a:solidFill>
              </a:rPr>
              <a:t>السمسار</a:t>
            </a:r>
            <a:r>
              <a:rPr lang="ar-SA" sz="2200" dirty="0">
                <a:solidFill>
                  <a:schemeClr val="accent1"/>
                </a:solidFill>
              </a:rPr>
              <a:t>: </a:t>
            </a:r>
            <a:r>
              <a:rPr lang="ar-SA" sz="2200" dirty="0"/>
              <a:t>تاجر جملة لا يتولى ملكية البضائع وتتمثل وظيفته في جمع المشترين والبائعين معًا والمساعدة في التفاوض.</a:t>
            </a:r>
          </a:p>
          <a:p>
            <a:pPr marL="0" indent="0" algn="r">
              <a:lnSpc>
                <a:spcPct val="110000"/>
              </a:lnSpc>
              <a:buNone/>
            </a:pPr>
            <a:r>
              <a:rPr lang="ar-SA" sz="2200" dirty="0" smtClean="0"/>
              <a:t>- </a:t>
            </a:r>
            <a:r>
              <a:rPr lang="ar-SA" sz="2200" dirty="0" smtClean="0">
                <a:solidFill>
                  <a:schemeClr val="accent1"/>
                </a:solidFill>
              </a:rPr>
              <a:t>الوكيل</a:t>
            </a:r>
            <a:r>
              <a:rPr lang="ar-SA" sz="2200" dirty="0">
                <a:solidFill>
                  <a:schemeClr val="accent1"/>
                </a:solidFill>
              </a:rPr>
              <a:t>: </a:t>
            </a:r>
            <a:r>
              <a:rPr lang="ar-SA" sz="2200" dirty="0"/>
              <a:t>تاجر جملة يمثل المشترين أو البائعين على أساس دائم نسبيًا، ويؤدي عددًا قليلاً فقط من الوظائف، ولا يتولى ملكية البضائع.</a:t>
            </a:r>
          </a:p>
          <a:p>
            <a:pPr marL="0" indent="0" algn="r">
              <a:lnSpc>
                <a:spcPct val="110000"/>
              </a:lnSpc>
              <a:buNone/>
            </a:pPr>
            <a:r>
              <a:rPr lang="ar-SA" sz="2200" dirty="0" smtClean="0"/>
              <a:t>- </a:t>
            </a:r>
            <a:r>
              <a:rPr lang="ar-SA" sz="2200" dirty="0" smtClean="0">
                <a:solidFill>
                  <a:schemeClr val="accent1"/>
                </a:solidFill>
              </a:rPr>
              <a:t>فروع </a:t>
            </a:r>
            <a:r>
              <a:rPr lang="ar-SA" sz="2200" dirty="0">
                <a:solidFill>
                  <a:schemeClr val="accent1"/>
                </a:solidFill>
              </a:rPr>
              <a:t>ومكاتب الشركات المصنعة وتجار التجزئة: </a:t>
            </a:r>
            <a:r>
              <a:rPr lang="ar-SA" sz="2200" dirty="0"/>
              <a:t>البيع بالجملة من قبل البائعين أو المشترين أنفسهم وليس من خلال تجار الجملة المستقلين.</a:t>
            </a:r>
            <a:endParaRPr lang="en-US" sz="2200" dirty="0"/>
          </a:p>
        </p:txBody>
      </p:sp>
    </p:spTree>
    <p:extLst>
      <p:ext uri="{BB962C8B-B14F-4D97-AF65-F5344CB8AC3E}">
        <p14:creationId xmlns:p14="http://schemas.microsoft.com/office/powerpoint/2010/main" val="2532708327"/>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مستند" ma:contentTypeID="0x0101006A254F5D6A14094B8840E79896A2F150" ma:contentTypeVersion="14" ma:contentTypeDescription="إنشاء مستند جديد." ma:contentTypeScope="" ma:versionID="ea25f9567e36108ede0f0801bedb6117">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793d9b42bd9af50412ee4611a05e29"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علامات الصور"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تمت مشاركته مع"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مشتركة مع تفاصيل"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نوع المحتوى"/>
        <xsd:element ref="dc:title" minOccurs="0" maxOccurs="1" ma:index="4" ma:displayName="العنوان"/>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ACC9A911-23AF-4D6B-960B-1A780C58D828}">
  <ds:schemaRefs>
    <ds:schemaRef ds:uri="688354b5-287c-4cda-825e-1d7935aea40e"/>
    <ds:schemaRef ds:uri="aca13214-df29-4e3c-a050-857c0bf7bd8e"/>
    <ds:schemaRef ds:uri="http://schemas.microsoft.com/office/2006/metadata/properties"/>
    <ds:schemaRef ds:uri="http://schemas.microsoft.com/office/infopath/2007/PartnerControls"/>
    <ds:schemaRef ds:uri="d13aca44-ef33-4cf4-9980-7f0b00e6eeb9"/>
    <ds:schemaRef ds:uri="49100919-8a76-4266-be0c-7dc583902cb4"/>
  </ds:schemaRefs>
</ds:datastoreItem>
</file>

<file path=customXml/itemProps2.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3.xml><?xml version="1.0" encoding="utf-8"?>
<ds:datastoreItem xmlns:ds="http://schemas.openxmlformats.org/officeDocument/2006/customXml" ds:itemID="{A27826F5-F59A-470D-8875-D93FFC038E0C}"/>
</file>

<file path=docProps/app.xml><?xml version="1.0" encoding="utf-8"?>
<Properties xmlns="http://schemas.openxmlformats.org/officeDocument/2006/extended-properties" xmlns:vt="http://schemas.openxmlformats.org/officeDocument/2006/docPropsVTypes">
  <TotalTime>938</TotalTime>
  <Words>3873</Words>
  <Application>Microsoft Office PowerPoint</Application>
  <PresentationFormat>مخصص</PresentationFormat>
  <Paragraphs>301</Paragraphs>
  <Slides>43</Slides>
  <Notes>3</Notes>
  <HiddenSlides>0</HiddenSlides>
  <MMClips>1</MMClips>
  <ScaleCrop>false</ScaleCrop>
  <HeadingPairs>
    <vt:vector size="4" baseType="variant">
      <vt:variant>
        <vt:lpstr>نسق</vt:lpstr>
      </vt:variant>
      <vt:variant>
        <vt:i4>1</vt:i4>
      </vt:variant>
      <vt:variant>
        <vt:lpstr>عناوين الشرائح</vt:lpstr>
      </vt:variant>
      <vt:variant>
        <vt:i4>43</vt:i4>
      </vt:variant>
    </vt:vector>
  </HeadingPairs>
  <TitlesOfParts>
    <vt:vector size="44" baseType="lpstr">
      <vt:lpstr>Office Theme</vt:lpstr>
      <vt:lpstr>عرض تقديمي في PowerPoint</vt:lpstr>
      <vt:lpstr>عرض تقديمي في PowerPoint</vt:lpstr>
      <vt:lpstr>1. The nature and importance of Marketing Channels</vt:lpstr>
      <vt:lpstr>Adding Value through Distribution إضافة القيمة من خلال التوزيع</vt:lpstr>
      <vt:lpstr>Importance of Marketing Channels</vt:lpstr>
      <vt:lpstr>Importance of Marketing Channels</vt:lpstr>
      <vt:lpstr>عرض تقديمي في PowerPoint</vt:lpstr>
      <vt:lpstr>Importance of Marketing Channels</vt:lpstr>
      <vt:lpstr>GOLDEN RULE OF DISTRIBUTION القاعدة الذهبية للتوزيع </vt:lpstr>
      <vt:lpstr>2. Channel levels</vt:lpstr>
      <vt:lpstr>Consumer Marketing Channels قنوات التسويق للمستهلك</vt:lpstr>
      <vt:lpstr>Business Marketing Channels قنوات تسويق الأعمال</vt:lpstr>
      <vt:lpstr>3. Channel Design Decisions</vt:lpstr>
      <vt:lpstr>3. Channel Design Decisions</vt:lpstr>
      <vt:lpstr>3. Channel Design Decisions</vt:lpstr>
      <vt:lpstr>3. Channel Design Decisions</vt:lpstr>
      <vt:lpstr>3. Channel Design Decisions</vt:lpstr>
      <vt:lpstr>3. Channel Design Decisions</vt:lpstr>
      <vt:lpstr>3. Channel Design Decisions</vt:lpstr>
      <vt:lpstr>3. Channel Design Decisions</vt:lpstr>
      <vt:lpstr>4. RETAILING البيع بالتجزئة</vt:lpstr>
      <vt:lpstr>عرض تقديمي في PowerPoint</vt:lpstr>
      <vt:lpstr>Types of retailers أنواع تجار التجزئة</vt:lpstr>
      <vt:lpstr>4. RETAILING</vt:lpstr>
      <vt:lpstr>Type of retailers: Amount of service أنواع تجار التجزئة: كمية الخدمة</vt:lpstr>
      <vt:lpstr>Type of retailers: Product Line أنواع تجار التجزئة: خط الإنتاج</vt:lpstr>
      <vt:lpstr>Type of retailers: Product Line</vt:lpstr>
      <vt:lpstr>Type of retailers: Relative Prices أنواع تجار التجزئة: الأسعار النسبية</vt:lpstr>
      <vt:lpstr>Type of retailers: Organizational Approach أنواع تجار التجزئة: النهج التنظيمي</vt:lpstr>
      <vt:lpstr>عرض تقديمي في PowerPoint</vt:lpstr>
      <vt:lpstr>Type of retailers: Organizational Approach</vt:lpstr>
      <vt:lpstr>عرض تقديمي في PowerPoint</vt:lpstr>
      <vt:lpstr>Type of retailers: Organizational Approach</vt:lpstr>
      <vt:lpstr>عرض تقديمي في PowerPoint</vt:lpstr>
      <vt:lpstr>Type of retailers: Organizational Approach</vt:lpstr>
      <vt:lpstr>FRANCHISE امتياز</vt:lpstr>
      <vt:lpstr>New forms of retailing  أشكال جديدة من البيع بالتجزئة</vt:lpstr>
      <vt:lpstr>5. WHOLESALING البيع بالجملة</vt:lpstr>
      <vt:lpstr>WHOLESALERS FUNCTIONS  وظائف تجار الجملة</vt:lpstr>
      <vt:lpstr>WHOLESALERS FUNCTIONS</vt:lpstr>
      <vt:lpstr>TYPES OF WHOLESALERS أنواع تجار الجملة</vt:lpstr>
      <vt:lpstr>عرض تقديمي في PowerPoint</vt:lpstr>
      <vt:lpstr>عرض تقديمي في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مجد</cp:lastModifiedBy>
  <cp:revision>17</cp:revision>
  <dcterms:created xsi:type="dcterms:W3CDTF">2023-04-29T09:08:00Z</dcterms:created>
  <dcterms:modified xsi:type="dcterms:W3CDTF">2024-11-10T08:25:20Z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