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14" r:id="rId5"/>
    <p:sldId id="628" r:id="rId6"/>
    <p:sldId id="667" r:id="rId7"/>
    <p:sldId id="545" r:id="rId8"/>
    <p:sldId id="657" r:id="rId9"/>
    <p:sldId id="711" r:id="rId10"/>
    <p:sldId id="712" r:id="rId11"/>
    <p:sldId id="713" r:id="rId12"/>
    <p:sldId id="709" r:id="rId13"/>
    <p:sldId id="714" r:id="rId14"/>
    <p:sldId id="656" r:id="rId15"/>
    <p:sldId id="715" r:id="rId16"/>
    <p:sldId id="716" r:id="rId17"/>
    <p:sldId id="690" r:id="rId18"/>
    <p:sldId id="705" r:id="rId19"/>
    <p:sldId id="706" r:id="rId20"/>
    <p:sldId id="691" r:id="rId21"/>
    <p:sldId id="725" r:id="rId22"/>
    <p:sldId id="523" r:id="rId23"/>
    <p:sldId id="692" r:id="rId24"/>
    <p:sldId id="726" r:id="rId25"/>
    <p:sldId id="630" r:id="rId26"/>
    <p:sldId id="668" r:id="rId27"/>
    <p:sldId id="724" r:id="rId28"/>
    <p:sldId id="669" r:id="rId29"/>
    <p:sldId id="694" r:id="rId30"/>
    <p:sldId id="695" r:id="rId31"/>
    <p:sldId id="721" r:id="rId32"/>
    <p:sldId id="642" r:id="rId33"/>
    <p:sldId id="662" r:id="rId34"/>
    <p:sldId id="722" r:id="rId35"/>
    <p:sldId id="723" r:id="rId36"/>
    <p:sldId id="718" r:id="rId37"/>
    <p:sldId id="666" r:id="rId38"/>
    <p:sldId id="727" r:id="rId39"/>
    <p:sldId id="704" r:id="rId40"/>
    <p:sldId id="719" r:id="rId41"/>
    <p:sldId id="703" r:id="rId42"/>
    <p:sldId id="720" r:id="rId43"/>
    <p:sldId id="71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667"/>
            <p14:sldId id="545"/>
            <p14:sldId id="657"/>
            <p14:sldId id="711"/>
            <p14:sldId id="712"/>
            <p14:sldId id="713"/>
            <p14:sldId id="709"/>
            <p14:sldId id="714"/>
            <p14:sldId id="656"/>
            <p14:sldId id="715"/>
            <p14:sldId id="716"/>
            <p14:sldId id="690"/>
            <p14:sldId id="705"/>
            <p14:sldId id="706"/>
            <p14:sldId id="691"/>
            <p14:sldId id="725"/>
            <p14:sldId id="523"/>
            <p14:sldId id="692"/>
            <p14:sldId id="726"/>
            <p14:sldId id="630"/>
            <p14:sldId id="668"/>
            <p14:sldId id="724"/>
            <p14:sldId id="669"/>
            <p14:sldId id="694"/>
            <p14:sldId id="695"/>
            <p14:sldId id="721"/>
            <p14:sldId id="642"/>
            <p14:sldId id="662"/>
            <p14:sldId id="722"/>
            <p14:sldId id="723"/>
            <p14:sldId id="718"/>
            <p14:sldId id="666"/>
            <p14:sldId id="727"/>
            <p14:sldId id="704"/>
            <p14:sldId id="719"/>
            <p14:sldId id="703"/>
            <p14:sldId id="720"/>
            <p14:sldId id="7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669BBC"/>
    <a:srgbClr val="00AEEF"/>
    <a:srgbClr val="000000"/>
    <a:srgbClr val="FFD200"/>
    <a:srgbClr val="203E5F"/>
    <a:srgbClr val="F58221"/>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3" autoAdjust="0"/>
    <p:restoredTop sz="86339" autoAdjust="0"/>
  </p:normalViewPr>
  <p:slideViewPr>
    <p:cSldViewPr snapToGrid="0">
      <p:cViewPr varScale="1">
        <p:scale>
          <a:sx n="70" d="100"/>
          <a:sy n="70" d="100"/>
        </p:scale>
        <p:origin x="69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480088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sv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sv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sv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43597" y="1733231"/>
            <a:ext cx="4995081" cy="1846659"/>
          </a:xfrm>
          <a:prstGeom prst="rect">
            <a:avLst/>
          </a:prstGeom>
          <a:noFill/>
        </p:spPr>
        <p:txBody>
          <a:bodyPr wrap="square" rtlCol="0">
            <a:spAutoFit/>
          </a:bodyPr>
          <a:lstStyle/>
          <a:p>
            <a:pPr algn="ctr"/>
            <a:r>
              <a:rPr lang="ar-EG" sz="3800" dirty="0">
                <a:solidFill>
                  <a:srgbClr val="00AEEF"/>
                </a:solidFill>
                <a:latin typeface="Times New Roman"/>
                <a:cs typeface="Times New Roman"/>
              </a:rPr>
              <a:t>تغيير السلوك والتحديات الاجتماعية</a:t>
            </a:r>
            <a:r>
              <a:rPr lang="ar-JO" sz="3800">
                <a:solidFill>
                  <a:srgbClr val="00AEEF"/>
                </a:solidFill>
                <a:latin typeface="Times New Roman"/>
                <a:cs typeface="Times New Roman"/>
              </a:rPr>
              <a:t> في التسويق الاجتماعي</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الرابعة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2349186"/>
            <a:ext cx="6606218" cy="2246769"/>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t>في المحاضرة السابقة </a:t>
            </a:r>
          </a:p>
          <a:p>
            <a:pPr marL="457200" indent="-457200" algn="r" rtl="1">
              <a:buFont typeface="Arial" panose="020B0604020202020204" pitchFamily="34" charset="0"/>
              <a:buChar char="•"/>
            </a:pPr>
            <a:r>
              <a:rPr lang="ar-EG" sz="2800" b="1" dirty="0"/>
              <a:t>تشغيل الحملات التسويقية</a:t>
            </a:r>
          </a:p>
          <a:p>
            <a:pPr marL="457200" indent="-457200" algn="r" rtl="1">
              <a:buFont typeface="Arial" panose="020B0604020202020204" pitchFamily="34" charset="0"/>
              <a:buChar char="•"/>
            </a:pPr>
            <a:r>
              <a:rPr lang="ar-EG" sz="2800" b="1" dirty="0"/>
              <a:t>الموارد والعوائق.</a:t>
            </a:r>
          </a:p>
          <a:p>
            <a:pPr marL="457200" indent="-457200" algn="r" rtl="1">
              <a:buFont typeface="Arial" panose="020B0604020202020204" pitchFamily="34" charset="0"/>
              <a:buChar char="•"/>
            </a:pPr>
            <a:r>
              <a:rPr lang="ar-EG" sz="2800" b="1" dirty="0"/>
              <a:t>التفاعل مع الجمهور المستهدف</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07725" y="1799303"/>
            <a:ext cx="7414447" cy="2677656"/>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هذه المحاضرة سوف نتناول:</a:t>
            </a:r>
          </a:p>
          <a:p>
            <a:pPr marL="457200" indent="-457200" algn="r" rtl="1">
              <a:buFont typeface="Arial" panose="020B0604020202020204" pitchFamily="34" charset="0"/>
              <a:buChar char="•"/>
            </a:pPr>
            <a:r>
              <a:rPr lang="ar-EG" sz="2800" b="1" dirty="0"/>
              <a:t> </a:t>
            </a:r>
            <a:r>
              <a:rPr lang="ar-EG" sz="2800" b="1" dirty="0">
                <a:latin typeface="Calibri" panose="020F0502020204030204" pitchFamily="34" charset="0"/>
              </a:rPr>
              <a:t>مقدمة </a:t>
            </a:r>
            <a:r>
              <a:rPr lang="ar-EG" sz="2800" dirty="0"/>
              <a:t> </a:t>
            </a:r>
            <a:r>
              <a:rPr lang="ar-EG" sz="2800" b="1" dirty="0">
                <a:latin typeface="Calibri" panose="020F0502020204030204" pitchFamily="34" charset="0"/>
              </a:rPr>
              <a:t>إلى تغيير السلوك في التسويق الاجتماعي</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نظريات تغيير السلوك</a:t>
            </a:r>
          </a:p>
          <a:p>
            <a:pPr marL="457200" indent="-457200" algn="r" rtl="1">
              <a:buFont typeface="Arial" panose="020B0604020202020204" pitchFamily="34" charset="0"/>
              <a:buChar char="•"/>
            </a:pPr>
            <a:r>
              <a:rPr lang="ar-EG" sz="2800" b="1" dirty="0">
                <a:latin typeface="Alexandria" charset="0"/>
              </a:rPr>
              <a:t> معوقات التغيير</a:t>
            </a:r>
          </a:p>
          <a:p>
            <a:pPr marL="457200" indent="-457200" algn="r" rtl="1">
              <a:buFont typeface="Arial" panose="020B0604020202020204" pitchFamily="34" charset="0"/>
              <a:buChar char="•"/>
            </a:pPr>
            <a:r>
              <a:rPr lang="ar-EG" sz="2800" b="1" dirty="0">
                <a:latin typeface="Alexandria" charset="0"/>
              </a:rPr>
              <a:t>تحليل الجمهور المستهدف</a:t>
            </a:r>
            <a:r>
              <a:rPr lang="en-US" sz="2800" b="1" dirty="0">
                <a:latin typeface="Alexandria" charset="0"/>
              </a:rPr>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64704" y="1468425"/>
            <a:ext cx="9568683" cy="441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62672" y="1755158"/>
            <a:ext cx="8466655" cy="954107"/>
          </a:xfrm>
          <a:prstGeom prst="rect">
            <a:avLst/>
          </a:prstGeom>
          <a:noFill/>
        </p:spPr>
        <p:txBody>
          <a:bodyPr wrap="square" rtlCol="0">
            <a:spAutoFit/>
          </a:bodyPr>
          <a:lstStyle/>
          <a:p>
            <a:pPr lvl="0" algn="r" rtl="1"/>
            <a:r>
              <a:rPr lang="ar-EG" sz="2800" b="1" dirty="0">
                <a:latin typeface="+mj-lt"/>
              </a:rPr>
              <a:t>1. </a:t>
            </a:r>
            <a:r>
              <a:rPr lang="ar-EG" sz="2800" b="1" dirty="0">
                <a:latin typeface="Calibri" panose="020F0502020204030204" pitchFamily="34" charset="0"/>
              </a:rPr>
              <a:t>مقدمة </a:t>
            </a:r>
            <a:r>
              <a:rPr lang="ar-EG" sz="2800" dirty="0"/>
              <a:t> </a:t>
            </a:r>
            <a:r>
              <a:rPr lang="ar-EG" sz="2800" b="1" dirty="0">
                <a:latin typeface="Calibri" panose="020F0502020204030204" pitchFamily="34" charset="0"/>
              </a:rPr>
              <a:t>إلى تغيير السلوك في التسويق الاجتماعي</a:t>
            </a:r>
            <a:endParaRPr lang="en-US" sz="2800" b="1" dirty="0">
              <a:latin typeface="Calibri" panose="020F0502020204030204" pitchFamily="34" charset="0"/>
            </a:endParaRPr>
          </a:p>
          <a:p>
            <a:pPr algn="r" rtl="1"/>
            <a:endParaRPr lang="en-US" sz="2800" dirty="0">
              <a:latin typeface="Microsoft Uighur" panose="02000000000000000000" pitchFamily="2" charset="-78"/>
            </a:endParaRPr>
          </a:p>
        </p:txBody>
      </p:sp>
      <p:pic>
        <p:nvPicPr>
          <p:cNvPr id="10" name="Picture 9">
            <a:extLst>
              <a:ext uri="{FF2B5EF4-FFF2-40B4-BE49-F238E27FC236}">
                <a16:creationId xmlns:a16="http://schemas.microsoft.com/office/drawing/2014/main" xmlns="" id="{ED35687D-13BF-1773-CAD3-A428274BD4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41" y="4112473"/>
            <a:ext cx="3156423" cy="2212819"/>
          </a:xfrm>
          <a:prstGeom prst="rect">
            <a:avLst/>
          </a:prstGeom>
          <a:effectLst>
            <a:outerShdw blurRad="50800" dist="50800" dir="5400000" algn="ctr" rotWithShape="0">
              <a:srgbClr val="000000">
                <a:alpha val="40000"/>
              </a:srgbClr>
            </a:outerShdw>
          </a:effectLst>
        </p:spPr>
      </p:pic>
      <p:sp>
        <p:nvSpPr>
          <p:cNvPr id="4" name="TextBox 3">
            <a:extLst>
              <a:ext uri="{FF2B5EF4-FFF2-40B4-BE49-F238E27FC236}">
                <a16:creationId xmlns:a16="http://schemas.microsoft.com/office/drawing/2014/main" xmlns="" id="{629F0848-1A29-B3FB-D59A-8603AADC96AD}"/>
              </a:ext>
            </a:extLst>
          </p:cNvPr>
          <p:cNvSpPr txBox="1"/>
          <p:nvPr/>
        </p:nvSpPr>
        <p:spPr>
          <a:xfrm>
            <a:off x="1758613" y="2404142"/>
            <a:ext cx="8570714" cy="2985433"/>
          </a:xfrm>
          <a:prstGeom prst="rect">
            <a:avLst/>
          </a:prstGeom>
          <a:noFill/>
        </p:spPr>
        <p:txBody>
          <a:bodyPr wrap="square" rtlCol="0">
            <a:spAutoFit/>
          </a:bodyPr>
          <a:lstStyle/>
          <a:p>
            <a:pPr lvl="0" algn="ctr" rtl="1"/>
            <a:r>
              <a:rPr lang="ar-EG" dirty="0"/>
              <a:t>تعتمد حملات التسويق الاجتماعي على مجموعة من </a:t>
            </a:r>
            <a:r>
              <a:rPr lang="ar-EG" b="1" dirty="0">
                <a:solidFill>
                  <a:srgbClr val="C00000"/>
                </a:solidFill>
              </a:rPr>
              <a:t>النظريات السلوكية والاجتماعية التي تهدف إلى إحداث تغييرات إيجابية</a:t>
            </a:r>
            <a:r>
              <a:rPr lang="ar-EG" b="1" dirty="0"/>
              <a:t> </a:t>
            </a:r>
            <a:r>
              <a:rPr lang="ar-EG" dirty="0"/>
              <a:t>في سلوك الأفراد والمجتمعات.</a:t>
            </a:r>
          </a:p>
          <a:p>
            <a:pPr marL="342900" lvl="0" indent="-342900" algn="r" rtl="1">
              <a:buFont typeface="Arial" panose="020B0604020202020204" pitchFamily="34" charset="0"/>
              <a:buChar char="•"/>
            </a:pPr>
            <a:endParaRPr lang="en-US" sz="800" dirty="0"/>
          </a:p>
          <a:p>
            <a:pPr marL="342900" lvl="0" indent="-342900" algn="r" rtl="1">
              <a:buFont typeface="Arial" panose="020B0604020202020204" pitchFamily="34" charset="0"/>
              <a:buChar char="•"/>
            </a:pPr>
            <a:endParaRPr lang="ar-EG" sz="1600" dirty="0"/>
          </a:p>
          <a:p>
            <a:pPr marL="342900" lvl="0" indent="-342900" algn="r" rtl="1">
              <a:buFont typeface="Arial" panose="020B0604020202020204" pitchFamily="34" charset="0"/>
              <a:buChar char="•"/>
            </a:pPr>
            <a:r>
              <a:rPr lang="ar-EG" sz="1600" dirty="0"/>
              <a:t> ومن أبرز هذه النظريات </a:t>
            </a:r>
            <a:r>
              <a:rPr lang="ar-EG" sz="1600" b="1" dirty="0"/>
              <a:t>نظرية الأعراف الاجتماعية</a:t>
            </a:r>
            <a:r>
              <a:rPr lang="ar-EG" sz="1600" dirty="0"/>
              <a:t>، التي تؤكد أن سلوك الإنسان لا يتشكل فقط بناءً على قناعاته الفردية، بل أيضًا من خلال تفاعلاته المستمرة مع محيطه الاجتماعي.</a:t>
            </a:r>
          </a:p>
          <a:p>
            <a:pPr marL="342900" lvl="0" indent="-342900" algn="r" rtl="1">
              <a:buFont typeface="Arial" panose="020B0604020202020204" pitchFamily="34" charset="0"/>
              <a:buChar char="•"/>
            </a:pPr>
            <a:endParaRPr lang="ar-EG" sz="1600" dirty="0"/>
          </a:p>
          <a:p>
            <a:pPr marL="342900" lvl="0" indent="-342900" algn="r" rtl="1">
              <a:buFont typeface="Arial" panose="020B0604020202020204" pitchFamily="34" charset="0"/>
              <a:buChar char="•"/>
            </a:pPr>
            <a:r>
              <a:rPr lang="ar-EG" sz="1600" dirty="0"/>
              <a:t> </a:t>
            </a:r>
            <a:r>
              <a:rPr lang="ar-EG" sz="1600" b="1" dirty="0"/>
              <a:t>إذ غالبًا ما نتبنى السلوك الذي يعتبره المجتمع مقبولًا، حتى وإن لم نكن مقتنعين به تمامًا، وذلك بدافع الانتماء أو الرغبة في التوافق الاجتماعي</a:t>
            </a:r>
            <a:r>
              <a:rPr lang="ar-EG" sz="1600" dirty="0"/>
              <a:t>. </a:t>
            </a:r>
          </a:p>
          <a:p>
            <a:pPr marL="342900" lvl="0" indent="-342900" algn="r" rtl="1">
              <a:buFont typeface="Arial" panose="020B0604020202020204" pitchFamily="34" charset="0"/>
              <a:buChar char="•"/>
            </a:pPr>
            <a:endParaRPr lang="ar-EG" sz="1600" dirty="0"/>
          </a:p>
          <a:p>
            <a:pPr marL="342900" lvl="0" indent="-342900" algn="r" rtl="1">
              <a:buFont typeface="Arial" panose="020B0604020202020204" pitchFamily="34" charset="0"/>
              <a:buChar char="•"/>
            </a:pPr>
            <a:r>
              <a:rPr lang="ar-EG" sz="1600" dirty="0"/>
              <a:t>ومن هنا، تستغل حملات التسويق الاجتماعي هذه الظاهرة لتغيير السلوكيات، من خلال التأثير على تصورات الأفراد حول ما يفعله أو يعتقده </a:t>
            </a:r>
            <a:r>
              <a:rPr lang="ar-EG" sz="1600" b="1" dirty="0">
                <a:solidFill>
                  <a:srgbClr val="C00000"/>
                </a:solidFill>
              </a:rPr>
              <a:t>"الآخرون"</a:t>
            </a:r>
            <a:r>
              <a:rPr lang="ar-EG" sz="1600" dirty="0"/>
              <a:t>، وتوجيه الأعراف الاجتماعية نحو سلوكيات أكثر إيجابية واستدامة.</a:t>
            </a:r>
          </a:p>
        </p:txBody>
      </p:sp>
    </p:spTree>
    <p:extLst>
      <p:ext uri="{BB962C8B-B14F-4D97-AF65-F5344CB8AC3E}">
        <p14:creationId xmlns:p14="http://schemas.microsoft.com/office/powerpoint/2010/main" val="305011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512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1" y="1862699"/>
            <a:ext cx="8466655" cy="523220"/>
          </a:xfrm>
          <a:prstGeom prst="rect">
            <a:avLst/>
          </a:prstGeom>
          <a:noFill/>
        </p:spPr>
        <p:txBody>
          <a:bodyPr wrap="square" rtlCol="0">
            <a:spAutoFit/>
          </a:bodyPr>
          <a:lstStyle/>
          <a:p>
            <a:pPr lvl="0" algn="r" rtl="1"/>
            <a:r>
              <a:rPr lang="ar-EG" sz="2800" b="1" dirty="0">
                <a:latin typeface="+mj-lt"/>
              </a:rPr>
              <a:t>1.2 ما هو السلوك؟ ولماذا نحتاج لتغييره؟</a:t>
            </a:r>
            <a:endParaRPr lang="en-US" sz="2800" b="1" dirty="0">
              <a:latin typeface="+mj-lt"/>
            </a:endParaRPr>
          </a:p>
        </p:txBody>
      </p:sp>
      <p:sp>
        <p:nvSpPr>
          <p:cNvPr id="9" name="TextBox 8">
            <a:extLst>
              <a:ext uri="{FF2B5EF4-FFF2-40B4-BE49-F238E27FC236}">
                <a16:creationId xmlns:a16="http://schemas.microsoft.com/office/drawing/2014/main" xmlns="" id="{DA96BC18-61E3-6848-E142-D60298052470}"/>
              </a:ext>
            </a:extLst>
          </p:cNvPr>
          <p:cNvSpPr txBox="1"/>
          <p:nvPr/>
        </p:nvSpPr>
        <p:spPr>
          <a:xfrm>
            <a:off x="1838739" y="2505670"/>
            <a:ext cx="8259157" cy="156966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r>
              <a:rPr lang="ar-EG" dirty="0">
                <a:solidFill>
                  <a:schemeClr val="tx1"/>
                </a:solidFill>
              </a:rPr>
              <a:t>يشير مصطلح السلوك إلى جميع أنواع المهارات والأفعال في كافة مجالات الحياة، مثل: اللغة، التفاعل الاجتماعي واللعب والمهارات الأكاديمية ومهارات العناية بالذات </a:t>
            </a:r>
            <a:r>
              <a:rPr lang="ar-EG" b="1" dirty="0">
                <a:solidFill>
                  <a:srgbClr val="C00000"/>
                </a:solidFill>
              </a:rPr>
              <a:t>وليست محصورة على المشاكل السلوكية فقط.</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sp>
        <p:nvSpPr>
          <p:cNvPr id="3" name="Rectangle 1"/>
          <p:cNvSpPr>
            <a:spLocks noChangeArrowheads="1"/>
          </p:cNvSpPr>
          <p:nvPr/>
        </p:nvSpPr>
        <p:spPr bwMode="auto">
          <a:xfrm>
            <a:off x="3498466" y="3514833"/>
            <a:ext cx="659943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السلوك هو</a:t>
            </a:r>
            <a:r>
              <a:rPr lang="en-US" sz="1600" dirty="0"/>
              <a:t> </a:t>
            </a:r>
            <a:r>
              <a:rPr lang="ar-SA" sz="1600" dirty="0"/>
              <a:t>أي فعل أو استجابة قابلة للملاحظة</a:t>
            </a:r>
            <a:r>
              <a:rPr lang="en-US" sz="1600" dirty="0"/>
              <a:t> </a:t>
            </a:r>
            <a:r>
              <a:rPr lang="ar-SA" sz="1600" dirty="0"/>
              <a:t>يقوم بها الفرد في موقف معين</a:t>
            </a:r>
            <a:r>
              <a:rPr lang="en-US" sz="1600" dirty="0"/>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يشمل العادات، القرارات، وردود الفعل اليومية</a:t>
            </a:r>
            <a:r>
              <a:rPr lang="en-US" sz="1600" dirty="0"/>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في التسويق الاجتماعي، نقصد بالسلوك:</a:t>
            </a:r>
            <a:endParaRPr lang="en-US" sz="1600" dirty="0"/>
          </a:p>
          <a:p>
            <a:pPr marR="0" lvl="0" algn="r" defTabSz="914400" rtl="1" eaLnBrk="0" fontAlgn="base" latinLnBrk="0" hangingPunct="0">
              <a:lnSpc>
                <a:spcPct val="100000"/>
              </a:lnSpc>
              <a:spcBef>
                <a:spcPct val="0"/>
              </a:spcBef>
              <a:spcAft>
                <a:spcPct val="0"/>
              </a:spcAft>
              <a:buClrTx/>
              <a:buSzTx/>
              <a:tabLst/>
            </a:pPr>
            <a:r>
              <a:rPr lang="en-US" sz="1600" dirty="0"/>
              <a:t/>
            </a:r>
            <a:br>
              <a:rPr lang="en-US" sz="1600" dirty="0"/>
            </a:br>
            <a:r>
              <a:rPr lang="en-US" sz="1600" dirty="0"/>
              <a:t>	</a:t>
            </a:r>
            <a:r>
              <a:rPr lang="ar-SA" sz="1600" b="1" dirty="0">
                <a:solidFill>
                  <a:srgbClr val="C00000"/>
                </a:solidFill>
              </a:rPr>
              <a:t>مثلًا</a:t>
            </a:r>
            <a:r>
              <a:rPr lang="en-US" sz="1600" b="1" dirty="0">
                <a:solidFill>
                  <a:srgbClr val="C00000"/>
                </a:solidFill>
              </a:rPr>
              <a:t>: </a:t>
            </a:r>
            <a:r>
              <a:rPr lang="ar-SA" sz="1600" dirty="0"/>
              <a:t>ارتداء حزام الأمان، </a:t>
            </a:r>
            <a:endParaRPr lang="en-US" sz="1600" dirty="0"/>
          </a:p>
          <a:p>
            <a:pPr marR="0" lvl="0" algn="r" defTabSz="914400" rtl="1" eaLnBrk="0" fontAlgn="base" latinLnBrk="0" hangingPunct="0">
              <a:lnSpc>
                <a:spcPct val="100000"/>
              </a:lnSpc>
              <a:spcBef>
                <a:spcPct val="0"/>
              </a:spcBef>
              <a:spcAft>
                <a:spcPct val="0"/>
              </a:spcAft>
              <a:buClrTx/>
              <a:buSzTx/>
              <a:tabLst/>
            </a:pPr>
            <a:r>
              <a:rPr lang="en-US" sz="1600" dirty="0"/>
              <a:t>	       </a:t>
            </a:r>
            <a:r>
              <a:rPr lang="ar-SA" sz="1600" dirty="0"/>
              <a:t>غسل اليدين، </a:t>
            </a:r>
            <a:endParaRPr lang="en-US" sz="1600" dirty="0"/>
          </a:p>
          <a:p>
            <a:pPr marR="0" lvl="0" algn="r" defTabSz="914400" rtl="1" eaLnBrk="0" fontAlgn="base" latinLnBrk="0" hangingPunct="0">
              <a:lnSpc>
                <a:spcPct val="100000"/>
              </a:lnSpc>
              <a:spcBef>
                <a:spcPct val="0"/>
              </a:spcBef>
              <a:spcAft>
                <a:spcPct val="0"/>
              </a:spcAft>
              <a:buClrTx/>
              <a:buSzTx/>
              <a:tabLst/>
            </a:pPr>
            <a:r>
              <a:rPr lang="en-US" sz="1600" dirty="0"/>
              <a:t>	       </a:t>
            </a:r>
            <a:r>
              <a:rPr lang="ar-SA" sz="1600" dirty="0"/>
              <a:t>تقليل استهلاك السكر،</a:t>
            </a:r>
            <a:endParaRPr lang="en-US" sz="1600" dirty="0"/>
          </a:p>
          <a:p>
            <a:pPr marR="0" lvl="0" algn="r" defTabSz="914400" rtl="1" eaLnBrk="0" fontAlgn="base" latinLnBrk="0" hangingPunct="0">
              <a:lnSpc>
                <a:spcPct val="100000"/>
              </a:lnSpc>
              <a:spcBef>
                <a:spcPct val="0"/>
              </a:spcBef>
              <a:spcAft>
                <a:spcPct val="0"/>
              </a:spcAft>
              <a:buClrTx/>
              <a:buSzTx/>
              <a:tabLst/>
            </a:pPr>
            <a:r>
              <a:rPr lang="en-US" sz="1600" dirty="0"/>
              <a:t>	     </a:t>
            </a:r>
            <a:r>
              <a:rPr lang="ar-SA" sz="1600" dirty="0"/>
              <a:t> الامتناع عن التدخين</a:t>
            </a:r>
            <a:endParaRPr lang="en-US" sz="1600" dirty="0"/>
          </a:p>
        </p:txBody>
      </p:sp>
      <p:pic>
        <p:nvPicPr>
          <p:cNvPr id="4" name="Picture 3">
            <a:extLst>
              <a:ext uri="{FF2B5EF4-FFF2-40B4-BE49-F238E27FC236}">
                <a16:creationId xmlns:a16="http://schemas.microsoft.com/office/drawing/2014/main" xmlns="" id="{E9D43E67-EA97-E676-B7D4-31CE9B45CF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7954" y="3935996"/>
            <a:ext cx="3407898" cy="2126528"/>
          </a:xfrm>
          <a:prstGeom prst="rect">
            <a:avLst/>
          </a:prstGeom>
          <a:effectLst>
            <a:outerShdw blurRad="50800" dist="50800" dir="5400000" algn="ctr" rotWithShape="0">
              <a:srgbClr val="000000">
                <a:alpha val="37000"/>
              </a:srgbClr>
            </a:outerShdw>
          </a:effectLst>
        </p:spPr>
      </p:pic>
    </p:spTree>
    <p:extLst>
      <p:ext uri="{BB962C8B-B14F-4D97-AF65-F5344CB8AC3E}">
        <p14:creationId xmlns:p14="http://schemas.microsoft.com/office/powerpoint/2010/main" val="3034765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215010" y="1486473"/>
            <a:ext cx="9345750" cy="4556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3</a:t>
            </a:r>
            <a:r>
              <a:rPr lang="ar-EG" sz="2800" b="1" dirty="0">
                <a:latin typeface="+mj-lt"/>
              </a:rPr>
              <a:t> لماذا نحتاج لتغييره </a:t>
            </a:r>
            <a:r>
              <a:rPr lang="ar-EG" sz="2800" b="1" dirty="0"/>
              <a:t>السلوك</a:t>
            </a:r>
            <a:r>
              <a:rPr lang="ar-EG" sz="2800" b="1" dirty="0">
                <a:latin typeface="+mj-lt"/>
              </a:rPr>
              <a:t>؟</a:t>
            </a:r>
            <a:endParaRPr lang="en-US" sz="2800" b="1" dirty="0">
              <a:latin typeface="+mj-lt"/>
            </a:endParaRPr>
          </a:p>
        </p:txBody>
      </p:sp>
      <p:sp>
        <p:nvSpPr>
          <p:cNvPr id="9" name="TextBox 8">
            <a:extLst>
              <a:ext uri="{FF2B5EF4-FFF2-40B4-BE49-F238E27FC236}">
                <a16:creationId xmlns:a16="http://schemas.microsoft.com/office/drawing/2014/main" xmlns="" id="{DA96BC18-61E3-6848-E142-D60298052470}"/>
              </a:ext>
            </a:extLst>
          </p:cNvPr>
          <p:cNvSpPr txBox="1"/>
          <p:nvPr/>
        </p:nvSpPr>
        <p:spPr>
          <a:xfrm>
            <a:off x="1878875" y="2400917"/>
            <a:ext cx="8219020" cy="123110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r>
              <a:rPr lang="ar-EG" dirty="0">
                <a:solidFill>
                  <a:schemeClr val="tx1"/>
                </a:solidFill>
              </a:rPr>
              <a:t>يقع تغيير السلوك في قلب التسويق الاجتماعي. سواء كان الأمر يتعلق بتشجيع الناس على الإقلاع عن التدخين، أو تبني عادات غذائية صحية، أو إعادة التدوير أكثر، فإن فهم كيفية التأثير على السلوك أمر بالغ الأهمية لتحقيق نتائج اجتماعية إيجابية.</a:t>
            </a:r>
          </a:p>
          <a:p>
            <a:pPr algn="just" rtl="1"/>
            <a:endParaRPr lang="ar-EG" sz="2000" dirty="0"/>
          </a:p>
        </p:txBody>
      </p:sp>
      <p:pic>
        <p:nvPicPr>
          <p:cNvPr id="3" name="Picture 2">
            <a:extLst>
              <a:ext uri="{FF2B5EF4-FFF2-40B4-BE49-F238E27FC236}">
                <a16:creationId xmlns:a16="http://schemas.microsoft.com/office/drawing/2014/main" xmlns="" id="{2402CA8F-72C0-6C94-18E2-3F42CCC942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5985" y="3962627"/>
            <a:ext cx="3407898" cy="2126528"/>
          </a:xfrm>
          <a:prstGeom prst="rect">
            <a:avLst/>
          </a:prstGeom>
          <a:effectLst>
            <a:outerShdw blurRad="50800" dist="50800" dir="5400000" algn="ctr" rotWithShape="0">
              <a:srgbClr val="000000">
                <a:alpha val="37000"/>
              </a:srgbClr>
            </a:outerShdw>
          </a:effectLst>
        </p:spPr>
      </p:pic>
      <p:sp>
        <p:nvSpPr>
          <p:cNvPr id="2" name="Rectangle 1"/>
          <p:cNvSpPr>
            <a:spLocks noChangeArrowheads="1"/>
          </p:cNvSpPr>
          <p:nvPr/>
        </p:nvSpPr>
        <p:spPr bwMode="auto">
          <a:xfrm>
            <a:off x="4154295" y="3632023"/>
            <a:ext cx="5943600"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لتحقيق</a:t>
            </a:r>
            <a:r>
              <a:rPr lang="en-US" sz="1600" dirty="0"/>
              <a:t> </a:t>
            </a:r>
            <a:r>
              <a:rPr lang="ar-SA" sz="1600" dirty="0"/>
              <a:t>فوائد صحية أو اجتماعية أو بيئية</a:t>
            </a:r>
            <a:r>
              <a:rPr lang="en-US" sz="1600" dirty="0"/>
              <a:t> </a:t>
            </a:r>
            <a:r>
              <a:rPr lang="ar-SA" sz="1600" dirty="0"/>
              <a:t>للفرد والمجتمع</a:t>
            </a:r>
            <a:r>
              <a:rPr lang="en-US" sz="1600" dirty="0"/>
              <a:t>.</a:t>
            </a:r>
            <a:r>
              <a:rPr lang="ar-EG" sz="1600" dirty="0"/>
              <a:t> </a:t>
            </a:r>
            <a:r>
              <a:rPr lang="ar-SA" sz="1600" dirty="0"/>
              <a:t>كثير من المشكلات المجتمعية مرتبطة بسلوكيات خاطئة مثل</a:t>
            </a:r>
            <a:r>
              <a:rPr lang="en-US" sz="1600" dirty="0"/>
              <a:t>:</a:t>
            </a:r>
            <a:endParaRPr lang="ar-JO" sz="1600" dirty="0"/>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lang="en-US" sz="1600" dirty="0"/>
          </a:p>
          <a:p>
            <a:pPr marL="2571750" lvl="5" indent="-285750" algn="r" rtl="1" eaLnBrk="0" fontAlgn="base" hangingPunct="0">
              <a:spcBef>
                <a:spcPct val="0"/>
              </a:spcBef>
              <a:spcAft>
                <a:spcPct val="0"/>
              </a:spcAft>
              <a:buFont typeface="Arial" panose="020B0604020202020204" pitchFamily="34" charset="0"/>
              <a:buChar char="•"/>
            </a:pPr>
            <a:r>
              <a:rPr lang="ar-SA" sz="1600" dirty="0"/>
              <a:t>التدخين، عدم ممارسة الرياضة، التمييز، رمي النفايا</a:t>
            </a:r>
            <a:endParaRPr lang="en-US" sz="1600" dirty="0"/>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57722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874127" y="1944232"/>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a:t>
            </a:r>
            <a:r>
              <a:rPr lang="ar-EG" sz="2800" b="1" dirty="0"/>
              <a:t>الفرق بين "</a:t>
            </a:r>
            <a:r>
              <a:rPr lang="ar-EG" sz="2800" b="1" dirty="0">
                <a:solidFill>
                  <a:srgbClr val="C00000"/>
                </a:solidFill>
              </a:rPr>
              <a:t>التوعية فقط</a:t>
            </a:r>
            <a:r>
              <a:rPr lang="ar-EG" sz="2800" b="1" dirty="0"/>
              <a:t>" </a:t>
            </a:r>
            <a:r>
              <a:rPr lang="ar-JO" sz="2800" b="1" dirty="0"/>
              <a:t>   </a:t>
            </a:r>
            <a:r>
              <a:rPr lang="en-US" sz="2800" b="1" dirty="0"/>
              <a:t> </a:t>
            </a:r>
            <a:r>
              <a:rPr lang="ar-JO" sz="2800" b="1" dirty="0"/>
              <a:t> </a:t>
            </a:r>
            <a:r>
              <a:rPr lang="ar-EG" sz="2800" b="1" dirty="0"/>
              <a:t>و</a:t>
            </a:r>
            <a:r>
              <a:rPr lang="ar-JO" sz="2800" b="1" dirty="0"/>
              <a:t>            </a:t>
            </a:r>
            <a:r>
              <a:rPr lang="ar-EG" sz="2800" b="1" dirty="0"/>
              <a:t>"</a:t>
            </a:r>
            <a:r>
              <a:rPr lang="ar-EG" sz="2800" b="1" dirty="0">
                <a:solidFill>
                  <a:srgbClr val="C00000"/>
                </a:solidFill>
              </a:rPr>
              <a:t>تغيير السلوك فعليًا</a:t>
            </a:r>
            <a:r>
              <a:rPr lang="ar-EG" sz="2800" b="1" dirty="0"/>
              <a:t>"</a:t>
            </a:r>
            <a:endParaRPr lang="en-US" sz="2800" b="1" dirty="0">
              <a:latin typeface="+mj-lt"/>
            </a:endParaRPr>
          </a:p>
        </p:txBody>
      </p:sp>
      <p:graphicFrame>
        <p:nvGraphicFramePr>
          <p:cNvPr id="3" name="Table 2"/>
          <p:cNvGraphicFramePr>
            <a:graphicFrameLocks noGrp="1"/>
          </p:cNvGraphicFramePr>
          <p:nvPr>
            <p:extLst>
              <p:ext uri="{D42A27DB-BD31-4B8C-83A1-F6EECF244321}">
                <p14:modId xmlns:p14="http://schemas.microsoft.com/office/powerpoint/2010/main" val="3252580044"/>
              </p:ext>
            </p:extLst>
          </p:nvPr>
        </p:nvGraphicFramePr>
        <p:xfrm>
          <a:off x="683367" y="2858929"/>
          <a:ext cx="4129088" cy="1531620"/>
        </p:xfrm>
        <a:graphic>
          <a:graphicData uri="http://schemas.openxmlformats.org/drawingml/2006/table">
            <a:tbl>
              <a:tblPr/>
              <a:tblGrid>
                <a:gridCol w="4129088">
                  <a:extLst>
                    <a:ext uri="{9D8B030D-6E8A-4147-A177-3AD203B41FA5}">
                      <a16:colId xmlns:a16="http://schemas.microsoft.com/office/drawing/2014/main" xmlns="" val="20001"/>
                    </a:ext>
                  </a:extLst>
                </a:gridCol>
              </a:tblGrid>
              <a:tr h="0">
                <a:tc>
                  <a:txBody>
                    <a:bodyPr/>
                    <a:lstStyle/>
                    <a:p>
                      <a:pPr algn="r" rtl="1"/>
                      <a:r>
                        <a:rPr lang="ar-EG" sz="2000" b="1" dirty="0"/>
                        <a:t>تغيير السلوك</a:t>
                      </a:r>
                      <a:endParaRPr lang="ar-JO" sz="2000" b="1" dirty="0"/>
                    </a:p>
                    <a:p>
                      <a:pPr algn="r" rtl="1"/>
                      <a:endParaRPr lang="ar-EG" sz="1050" b="1" dirty="0"/>
                    </a:p>
                    <a:p>
                      <a:pPr marL="285750" indent="-285750" algn="r" rtl="1">
                        <a:buFont typeface="Arial" panose="020B0604020202020204" pitchFamily="34" charset="0"/>
                        <a:buChar char="•"/>
                      </a:pPr>
                      <a:r>
                        <a:rPr lang="ar-EG" sz="1600" b="0" dirty="0"/>
                        <a:t>إحداث تغيير فعلي في الفعل</a:t>
                      </a:r>
                    </a:p>
                    <a:p>
                      <a:pPr marL="285750" indent="-285750" algn="r" rtl="1">
                        <a:buFont typeface="Arial" panose="020B0604020202020204" pitchFamily="34" charset="0"/>
                        <a:buChar char="•"/>
                      </a:pPr>
                      <a:r>
                        <a:rPr lang="ar-EG" sz="1600" b="0" dirty="0"/>
                        <a:t>يفترض أن المعرفة غير كافية وحدها</a:t>
                      </a:r>
                    </a:p>
                    <a:p>
                      <a:pPr marL="285750" indent="-285750" algn="r" rtl="1">
                        <a:buFont typeface="Arial" panose="020B0604020202020204" pitchFamily="34" charset="0"/>
                        <a:buChar char="•"/>
                      </a:pPr>
                      <a:r>
                        <a:rPr lang="ar-EG" sz="1600" b="0" dirty="0">
                          <a:solidFill>
                            <a:srgbClr val="FF0000"/>
                          </a:solidFill>
                        </a:rPr>
                        <a:t>مثال: جعل الناس يقلعون فعليًا عن التدخين</a:t>
                      </a:r>
                    </a:p>
                    <a:p>
                      <a:pPr marL="285750" indent="-285750" algn="r" rtl="1">
                        <a:buFont typeface="Arial" panose="020B0604020202020204" pitchFamily="34" charset="0"/>
                        <a:buChar char="•"/>
                      </a:pPr>
                      <a:r>
                        <a:rPr lang="ar-EG" sz="1600" b="0" dirty="0"/>
                        <a:t>يُخاطب العاطفة، العادة، والبيئة الاجتماعية</a:t>
                      </a:r>
                    </a:p>
                  </a:txBody>
                  <a:tcPr anchor="ctr">
                    <a:lnL>
                      <a:noFill/>
                    </a:lnL>
                    <a:lnR>
                      <a:noFill/>
                    </a:lnR>
                    <a:lnT>
                      <a:noFill/>
                    </a:lnT>
                    <a:lnB>
                      <a:noFill/>
                    </a:lnB>
                  </a:tcPr>
                </a:tc>
                <a:extLst>
                  <a:ext uri="{0D108BD9-81ED-4DB2-BD59-A6C34878D82A}">
                    <a16:rowId xmlns:a16="http://schemas.microsoft.com/office/drawing/2014/main" xmlns="" val="10000"/>
                  </a:ext>
                </a:extLst>
              </a:tr>
            </a:tbl>
          </a:graphicData>
        </a:graphic>
      </p:graphicFrame>
      <p:sp>
        <p:nvSpPr>
          <p:cNvPr id="6" name="Rectangle 5"/>
          <p:cNvSpPr/>
          <p:nvPr/>
        </p:nvSpPr>
        <p:spPr>
          <a:xfrm>
            <a:off x="3790537" y="4796776"/>
            <a:ext cx="3620639" cy="1345109"/>
          </a:xfrm>
          <a:prstGeom prst="rect">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ar-EG" b="1" dirty="0"/>
              <a:t>التوعية</a:t>
            </a:r>
            <a:r>
              <a:rPr lang="ar-EG" dirty="0"/>
              <a:t> = رفع المعرفة فقط</a:t>
            </a:r>
          </a:p>
          <a:p>
            <a:pPr algn="ctr" rtl="1"/>
            <a:r>
              <a:rPr lang="ar-EG" b="1" dirty="0"/>
              <a:t>تغيير السلوك</a:t>
            </a:r>
            <a:r>
              <a:rPr lang="ar-EG" dirty="0"/>
              <a:t> = دمج المعرفة + التأثير </a:t>
            </a:r>
            <a:r>
              <a:rPr lang="ar-JO" dirty="0"/>
              <a:t>  	       </a:t>
            </a:r>
            <a:r>
              <a:rPr lang="ar-EG" dirty="0"/>
              <a:t>الاجتماعي </a:t>
            </a:r>
            <a:r>
              <a:rPr lang="ar-JO" dirty="0"/>
              <a:t>مع</a:t>
            </a:r>
            <a:r>
              <a:rPr lang="ar-EG" dirty="0"/>
              <a:t> تسهيل الفعل</a:t>
            </a:r>
            <a:endParaRPr lang="en-MY" dirty="0"/>
          </a:p>
        </p:txBody>
      </p:sp>
      <p:graphicFrame>
        <p:nvGraphicFramePr>
          <p:cNvPr id="2" name="Table 1">
            <a:extLst>
              <a:ext uri="{FF2B5EF4-FFF2-40B4-BE49-F238E27FC236}">
                <a16:creationId xmlns:a16="http://schemas.microsoft.com/office/drawing/2014/main" xmlns="" id="{FDB440FF-AD85-B46F-1CEC-E6D3340727CB}"/>
              </a:ext>
            </a:extLst>
          </p:cNvPr>
          <p:cNvGraphicFramePr>
            <a:graphicFrameLocks noGrp="1"/>
          </p:cNvGraphicFramePr>
          <p:nvPr>
            <p:extLst>
              <p:ext uri="{D42A27DB-BD31-4B8C-83A1-F6EECF244321}">
                <p14:modId xmlns:p14="http://schemas.microsoft.com/office/powerpoint/2010/main" val="1285896901"/>
              </p:ext>
            </p:extLst>
          </p:nvPr>
        </p:nvGraphicFramePr>
        <p:xfrm>
          <a:off x="5913782" y="2874484"/>
          <a:ext cx="3620639" cy="1531620"/>
        </p:xfrm>
        <a:graphic>
          <a:graphicData uri="http://schemas.openxmlformats.org/drawingml/2006/table">
            <a:tbl>
              <a:tblPr/>
              <a:tblGrid>
                <a:gridCol w="3620639">
                  <a:extLst>
                    <a:ext uri="{9D8B030D-6E8A-4147-A177-3AD203B41FA5}">
                      <a16:colId xmlns:a16="http://schemas.microsoft.com/office/drawing/2014/main" xmlns="" val="20000"/>
                    </a:ext>
                  </a:extLst>
                </a:gridCol>
              </a:tblGrid>
              <a:tr h="0">
                <a:tc>
                  <a:txBody>
                    <a:bodyPr/>
                    <a:lstStyle/>
                    <a:p>
                      <a:pPr algn="r" rtl="1"/>
                      <a:r>
                        <a:rPr lang="ar-EG" sz="2000" b="1" dirty="0"/>
                        <a:t>التوعية</a:t>
                      </a:r>
                      <a:endParaRPr lang="ar-JO" sz="2000" b="1" dirty="0"/>
                    </a:p>
                    <a:p>
                      <a:pPr algn="r" rtl="1"/>
                      <a:endParaRPr lang="ar-EG" sz="1050" b="1" kern="1200" dirty="0">
                        <a:solidFill>
                          <a:schemeClr val="tx1"/>
                        </a:solidFill>
                        <a:latin typeface="+mn-lt"/>
                        <a:ea typeface="+mn-ea"/>
                        <a:cs typeface="+mn-cs"/>
                      </a:endParaRPr>
                    </a:p>
                    <a:p>
                      <a:pPr marL="285750" indent="-285750" algn="r" rtl="1">
                        <a:buFont typeface="Arial" panose="020B0604020202020204" pitchFamily="34" charset="0"/>
                        <a:buChar char="•"/>
                      </a:pPr>
                      <a:r>
                        <a:rPr lang="ar-EG" sz="1600" b="0" dirty="0"/>
                        <a:t>نقل معلومات</a:t>
                      </a:r>
                    </a:p>
                    <a:p>
                      <a:pPr marL="285750" indent="-285750" algn="r" rtl="1">
                        <a:buFont typeface="Arial" panose="020B0604020202020204" pitchFamily="34" charset="0"/>
                        <a:buChar char="•"/>
                      </a:pPr>
                      <a:r>
                        <a:rPr lang="ar-EG" sz="1600" b="0" dirty="0"/>
                        <a:t>يُفترض أن الناس سيتصرفون بمجرد معرفتهم</a:t>
                      </a:r>
                    </a:p>
                    <a:p>
                      <a:pPr marL="285750" indent="-285750" algn="r" rtl="1">
                        <a:buFont typeface="Arial" panose="020B0604020202020204" pitchFamily="34" charset="0"/>
                        <a:buChar char="•"/>
                      </a:pPr>
                      <a:r>
                        <a:rPr lang="ar-EG" sz="1600" b="0" dirty="0">
                          <a:solidFill>
                            <a:srgbClr val="FF0000"/>
                          </a:solidFill>
                        </a:rPr>
                        <a:t>مثال: "التدخين مضر بالصحة"</a:t>
                      </a:r>
                    </a:p>
                    <a:p>
                      <a:pPr marL="285750" indent="-285750" algn="r" rtl="1">
                        <a:buFont typeface="Arial" panose="020B0604020202020204" pitchFamily="34" charset="0"/>
                        <a:buChar char="•"/>
                      </a:pPr>
                      <a:r>
                        <a:rPr lang="ar-EG" sz="1600" b="0" dirty="0"/>
                        <a:t>يُركز على العقل فقط</a:t>
                      </a:r>
                    </a:p>
                  </a:txBody>
                  <a:tcPr anchor="ctr">
                    <a:lnL>
                      <a:noFill/>
                    </a:lnL>
                    <a:lnR>
                      <a:noFill/>
                    </a:lnR>
                    <a:lnT>
                      <a:noFill/>
                    </a:lnT>
                    <a:lnB>
                      <a:noFill/>
                    </a:lnB>
                  </a:tcPr>
                </a:tc>
                <a:extLst>
                  <a:ext uri="{0D108BD9-81ED-4DB2-BD59-A6C34878D82A}">
                    <a16:rowId xmlns:a16="http://schemas.microsoft.com/office/drawing/2014/main" xmlns="" val="10000"/>
                  </a:ext>
                </a:extLst>
              </a:tr>
            </a:tbl>
          </a:graphicData>
        </a:graphic>
      </p:graphicFrame>
      <p:sp>
        <p:nvSpPr>
          <p:cNvPr id="13" name="Oval 12">
            <a:extLst>
              <a:ext uri="{FF2B5EF4-FFF2-40B4-BE49-F238E27FC236}">
                <a16:creationId xmlns:a16="http://schemas.microsoft.com/office/drawing/2014/main" xmlns="" id="{7A9E1229-212D-3495-90ED-29F3E7363FD4}"/>
              </a:ext>
            </a:extLst>
          </p:cNvPr>
          <p:cNvSpPr>
            <a:spLocks noChangeAspect="1"/>
          </p:cNvSpPr>
          <p:nvPr/>
        </p:nvSpPr>
        <p:spPr>
          <a:xfrm rot="1800000">
            <a:off x="6928578" y="4486037"/>
            <a:ext cx="720000" cy="720000"/>
          </a:xfrm>
          <a:prstGeom prst="ellipse">
            <a:avLst/>
          </a:prstGeom>
          <a:solidFill>
            <a:schemeClr val="bg1"/>
          </a:solid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a:extLst>
              <a:ext uri="{FF2B5EF4-FFF2-40B4-BE49-F238E27FC236}">
                <a16:creationId xmlns:a16="http://schemas.microsoft.com/office/drawing/2014/main" xmlns="" id="{8B4038B3-BB22-E62E-AC0D-4FFE63C89D6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7055156" y="4612616"/>
            <a:ext cx="466845" cy="466845"/>
          </a:xfrm>
          <a:prstGeom prst="rect">
            <a:avLst/>
          </a:prstGeom>
        </p:spPr>
      </p:pic>
    </p:spTree>
    <p:extLst>
      <p:ext uri="{BB962C8B-B14F-4D97-AF65-F5344CB8AC3E}">
        <p14:creationId xmlns:p14="http://schemas.microsoft.com/office/powerpoint/2010/main" val="1217797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862672" y="1970602"/>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5</a:t>
            </a:r>
            <a:r>
              <a:rPr lang="ar-EG" sz="2800" b="1" dirty="0">
                <a:latin typeface="+mj-lt"/>
              </a:rPr>
              <a:t> </a:t>
            </a:r>
            <a:r>
              <a:rPr lang="ar-EG" sz="2800" b="1" dirty="0"/>
              <a:t>نشاط عملي:</a:t>
            </a:r>
            <a:endParaRPr lang="en-US" sz="2800" b="1" dirty="0">
              <a:latin typeface="+mj-lt"/>
            </a:endParaRPr>
          </a:p>
        </p:txBody>
      </p:sp>
      <p:graphicFrame>
        <p:nvGraphicFramePr>
          <p:cNvPr id="2" name="Table 1"/>
          <p:cNvGraphicFramePr>
            <a:graphicFrameLocks noGrp="1"/>
          </p:cNvGraphicFramePr>
          <p:nvPr>
            <p:extLst>
              <p:ext uri="{D42A27DB-BD31-4B8C-83A1-F6EECF244321}">
                <p14:modId xmlns:p14="http://schemas.microsoft.com/office/powerpoint/2010/main" val="3082441793"/>
              </p:ext>
            </p:extLst>
          </p:nvPr>
        </p:nvGraphicFramePr>
        <p:xfrm>
          <a:off x="2883223" y="4659040"/>
          <a:ext cx="6763483" cy="1524000"/>
        </p:xfrm>
        <a:graphic>
          <a:graphicData uri="http://schemas.openxmlformats.org/drawingml/2006/table">
            <a:tbl>
              <a:tblPr firstRow="1" firstCol="1" bandRow="1">
                <a:tableStyleId>{D27102A9-8310-4765-A935-A1911B00CA55}</a:tableStyleId>
              </a:tblPr>
              <a:tblGrid>
                <a:gridCol w="2122008">
                  <a:extLst>
                    <a:ext uri="{9D8B030D-6E8A-4147-A177-3AD203B41FA5}">
                      <a16:colId xmlns:a16="http://schemas.microsoft.com/office/drawing/2014/main" xmlns="" val="20000"/>
                    </a:ext>
                  </a:extLst>
                </a:gridCol>
                <a:gridCol w="4641475">
                  <a:extLst>
                    <a:ext uri="{9D8B030D-6E8A-4147-A177-3AD203B41FA5}">
                      <a16:colId xmlns:a16="http://schemas.microsoft.com/office/drawing/2014/main" xmlns="" val="20001"/>
                    </a:ext>
                  </a:extLst>
                </a:gridCol>
              </a:tblGrid>
              <a:tr h="304800">
                <a:tc>
                  <a:txBody>
                    <a:bodyPr/>
                    <a:lstStyle/>
                    <a:p>
                      <a:pPr algn="ctr">
                        <a:lnSpc>
                          <a:spcPct val="107000"/>
                        </a:lnSpc>
                        <a:spcAft>
                          <a:spcPts val="0"/>
                        </a:spcAft>
                      </a:pPr>
                      <a:r>
                        <a:rPr lang="ar-SA" sz="1600" dirty="0">
                          <a:effectLst/>
                        </a:rPr>
                        <a:t>توعية أم تغيير سلوك؟ ولماذا؟</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الحالة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304800">
                <a:tc>
                  <a:txBody>
                    <a:bodyPr/>
                    <a:lstStyle/>
                    <a:p>
                      <a:pPr algn="ctr" rtl="1">
                        <a:lnSpc>
                          <a:spcPct val="107000"/>
                        </a:lnSpc>
                        <a:spcAft>
                          <a:spcPts val="0"/>
                        </a:spcAft>
                      </a:pPr>
                      <a:r>
                        <a:rPr lang="ar-SA"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ملصق في المدرسة يقول: "التدخين يسبب السرطان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304800">
                <a:tc>
                  <a:txBody>
                    <a:bodyPr/>
                    <a:lstStyle/>
                    <a:p>
                      <a:pPr algn="ctr" rtl="1">
                        <a:lnSpc>
                          <a:spcPct val="107000"/>
                        </a:lnSpc>
                        <a:spcAft>
                          <a:spcPts val="0"/>
                        </a:spcAft>
                      </a:pPr>
                      <a:r>
                        <a:rPr lang="ar-SA"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حملة على تيك توك تُظهر مؤثرين يستخدمون الدراجة بدل السيارة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304800">
                <a:tc>
                  <a:txBody>
                    <a:bodyPr/>
                    <a:lstStyle/>
                    <a:p>
                      <a:pPr algn="ctr" rtl="1">
                        <a:lnSpc>
                          <a:spcPct val="107000"/>
                        </a:lnSpc>
                        <a:spcAft>
                          <a:spcPts val="0"/>
                        </a:spcAft>
                      </a:pPr>
                      <a:r>
                        <a:rPr lang="ar-SA"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إعلان تلفزيوني يعرض عائلة سعيدة تغسل يديها بالماء والصابون</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304800">
                <a:tc>
                  <a:txBody>
                    <a:bodyPr/>
                    <a:lstStyle/>
                    <a:p>
                      <a:pPr algn="ctr" rtl="1">
                        <a:lnSpc>
                          <a:spcPct val="107000"/>
                        </a:lnSpc>
                        <a:spcAft>
                          <a:spcPts val="0"/>
                        </a:spcAft>
                      </a:pPr>
                      <a:r>
                        <a:rPr lang="ar-SA"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حملة توزع معقمات يد مع رسائل توجيهية في الأماكن العامة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bl>
          </a:graphicData>
        </a:graphic>
      </p:graphicFrame>
      <p:pic>
        <p:nvPicPr>
          <p:cNvPr id="4" name="Picture 3">
            <a:extLst>
              <a:ext uri="{FF2B5EF4-FFF2-40B4-BE49-F238E27FC236}">
                <a16:creationId xmlns:a16="http://schemas.microsoft.com/office/drawing/2014/main" xmlns="" id="{12C2A38D-DDF4-55B9-4C7D-534F9F3B4588}"/>
              </a:ext>
            </a:extLst>
          </p:cNvPr>
          <p:cNvPicPr>
            <a:picLocks noChangeAspect="1"/>
          </p:cNvPicPr>
          <p:nvPr/>
        </p:nvPicPr>
        <p:blipFill>
          <a:blip r:embed="rId3"/>
          <a:srcRect t="6605" b="10463"/>
          <a:stretch>
            <a:fillRect/>
          </a:stretch>
        </p:blipFill>
        <p:spPr>
          <a:xfrm>
            <a:off x="6896596" y="2711836"/>
            <a:ext cx="2750110" cy="1652343"/>
          </a:xfrm>
          <a:prstGeom prst="rect">
            <a:avLst/>
          </a:prstGeom>
        </p:spPr>
      </p:pic>
      <p:sp>
        <p:nvSpPr>
          <p:cNvPr id="8" name="TextBox 7">
            <a:extLst>
              <a:ext uri="{FF2B5EF4-FFF2-40B4-BE49-F238E27FC236}">
                <a16:creationId xmlns:a16="http://schemas.microsoft.com/office/drawing/2014/main" xmlns="" id="{542066C5-CF93-FD22-DEDD-32DCC68DA374}"/>
              </a:ext>
            </a:extLst>
          </p:cNvPr>
          <p:cNvSpPr txBox="1"/>
          <p:nvPr/>
        </p:nvSpPr>
        <p:spPr>
          <a:xfrm>
            <a:off x="4221126" y="2933757"/>
            <a:ext cx="2519180" cy="954107"/>
          </a:xfrm>
          <a:prstGeom prst="rect">
            <a:avLst/>
          </a:prstGeom>
          <a:noFill/>
        </p:spPr>
        <p:txBody>
          <a:bodyPr wrap="square">
            <a:spAutoFit/>
          </a:bodyPr>
          <a:lstStyle/>
          <a:p>
            <a:pPr algn="r" rtl="1"/>
            <a:r>
              <a:rPr lang="ar-EG" sz="2800" b="1" dirty="0">
                <a:solidFill>
                  <a:srgbClr val="C00000"/>
                </a:solidFill>
              </a:rPr>
              <a:t>"</a:t>
            </a:r>
            <a:r>
              <a:rPr lang="ar-EG" sz="2800" b="1" dirty="0"/>
              <a:t>هل هذه توعية</a:t>
            </a:r>
            <a:endParaRPr lang="ar-JO" sz="2800" b="1" dirty="0"/>
          </a:p>
          <a:p>
            <a:pPr algn="r" rtl="1"/>
            <a:r>
              <a:rPr lang="ar-EG" sz="2800" b="1" dirty="0"/>
              <a:t> أم تغيير سلوك؟</a:t>
            </a:r>
            <a:r>
              <a:rPr lang="ar-EG" sz="2800" b="1" dirty="0">
                <a:solidFill>
                  <a:srgbClr val="C00000"/>
                </a:solidFill>
              </a:rPr>
              <a:t>"</a:t>
            </a:r>
            <a:endParaRPr lang="en-US" sz="2800" dirty="0">
              <a:solidFill>
                <a:srgbClr val="C00000"/>
              </a:solidFill>
            </a:endParaRPr>
          </a:p>
        </p:txBody>
      </p:sp>
    </p:spTree>
    <p:extLst>
      <p:ext uri="{BB962C8B-B14F-4D97-AF65-F5344CB8AC3E}">
        <p14:creationId xmlns:p14="http://schemas.microsoft.com/office/powerpoint/2010/main" val="2254987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32414" y="2002996"/>
            <a:ext cx="8466655" cy="523220"/>
          </a:xfrm>
          <a:prstGeom prst="rect">
            <a:avLst/>
          </a:prstGeom>
          <a:noFill/>
        </p:spPr>
        <p:txBody>
          <a:bodyPr wrap="square" rtlCol="0">
            <a:spAutoFit/>
          </a:bodyPr>
          <a:lstStyle/>
          <a:p>
            <a:pPr lvl="0" algn="r" rtl="1"/>
            <a:r>
              <a:rPr lang="ar-JO" sz="2800" b="1" dirty="0">
                <a:latin typeface="+mj-lt"/>
              </a:rPr>
              <a:t>1</a:t>
            </a:r>
            <a:r>
              <a:rPr lang="ar-EG" sz="2800" b="1" dirty="0">
                <a:latin typeface="+mj-lt"/>
              </a:rPr>
              <a:t>.</a:t>
            </a:r>
            <a:r>
              <a:rPr lang="ar-JO" sz="2800" b="1" dirty="0">
                <a:latin typeface="+mj-lt"/>
              </a:rPr>
              <a:t>6 </a:t>
            </a:r>
            <a:r>
              <a:rPr lang="ar-EG" sz="2800" b="1" dirty="0">
                <a:latin typeface="+mj-lt"/>
              </a:rPr>
              <a:t> </a:t>
            </a:r>
            <a:r>
              <a:rPr lang="ar-JO" sz="2800" b="1" dirty="0">
                <a:latin typeface="+mj-lt"/>
              </a:rPr>
              <a:t>نشاط عملي </a:t>
            </a:r>
            <a:endParaRPr lang="en-US" sz="2800" b="1" dirty="0">
              <a:latin typeface="+mj-lt"/>
            </a:endParaRPr>
          </a:p>
        </p:txBody>
      </p:sp>
      <p:sp>
        <p:nvSpPr>
          <p:cNvPr id="9" name="TextBox 8">
            <a:extLst>
              <a:ext uri="{FF2B5EF4-FFF2-40B4-BE49-F238E27FC236}">
                <a16:creationId xmlns:a16="http://schemas.microsoft.com/office/drawing/2014/main" xmlns="" id="{629F0848-1A29-B3FB-D59A-8603AADC96AD}"/>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2" name="Rectangle 1"/>
          <p:cNvSpPr>
            <a:spLocks noChangeArrowheads="1"/>
          </p:cNvSpPr>
          <p:nvPr/>
        </p:nvSpPr>
        <p:spPr bwMode="auto">
          <a:xfrm>
            <a:off x="1333001" y="2860224"/>
            <a:ext cx="833074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EG" sz="2000" b="1" dirty="0"/>
              <a:t> </a:t>
            </a:r>
            <a:r>
              <a:rPr lang="ar-EG" sz="2000" b="1" dirty="0">
                <a:solidFill>
                  <a:srgbClr val="C00000"/>
                </a:solidFill>
              </a:rPr>
              <a:t>المطلوب</a:t>
            </a:r>
            <a:r>
              <a:rPr lang="ar-EG" sz="2000" b="1" dirty="0"/>
              <a:t> </a:t>
            </a:r>
            <a:r>
              <a:rPr lang="en-MY" sz="2000" b="1" dirty="0">
                <a:solidFill>
                  <a:srgbClr val="C00000"/>
                </a:solidFill>
              </a:rPr>
              <a:t>"</a:t>
            </a:r>
            <a:r>
              <a:rPr lang="ar-EG" sz="2000" b="1" dirty="0"/>
              <a:t>عمل حملة توعوية وهمية عن النوم الصحي. كل طالب يشتغل كأن الحملة حقيقية: حدد المنشورات، التفاعل، الجدولة، وبعد أسبوع… قيموا أنفسكم وعدّلوا.</a:t>
            </a:r>
            <a:r>
              <a:rPr lang="ar-EG" sz="2000" b="1" dirty="0">
                <a:solidFill>
                  <a:srgbClr val="C00000"/>
                </a:solidFill>
              </a:rPr>
              <a:t>"</a:t>
            </a:r>
            <a:endParaRPr kumimoji="0" lang="en-US" sz="1400" b="0" i="0" u="none" strike="noStrike" cap="none" normalizeH="0" baseline="0" dirty="0">
              <a:ln>
                <a:noFill/>
              </a:ln>
              <a:solidFill>
                <a:srgbClr val="C00000"/>
              </a:solidFill>
              <a:effectLst/>
              <a:latin typeface="Arial" panose="020B0604020202020204"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endParaRPr kumimoji="0" lang="en-US" sz="14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xmlns="" id="{397BDB78-195E-E905-8755-4F402FCCD9CD}"/>
              </a:ext>
            </a:extLst>
          </p:cNvPr>
          <p:cNvPicPr>
            <a:picLocks noChangeAspect="1"/>
          </p:cNvPicPr>
          <p:nvPr/>
        </p:nvPicPr>
        <p:blipFill>
          <a:blip r:embed="rId3"/>
          <a:stretch>
            <a:fillRect/>
          </a:stretch>
        </p:blipFill>
        <p:spPr>
          <a:xfrm>
            <a:off x="7587279" y="3814331"/>
            <a:ext cx="1568799" cy="1524595"/>
          </a:xfrm>
          <a:prstGeom prst="rect">
            <a:avLst/>
          </a:prstGeom>
        </p:spPr>
      </p:pic>
      <p:pic>
        <p:nvPicPr>
          <p:cNvPr id="8" name="Picture 7">
            <a:extLst>
              <a:ext uri="{FF2B5EF4-FFF2-40B4-BE49-F238E27FC236}">
                <a16:creationId xmlns:a16="http://schemas.microsoft.com/office/drawing/2014/main" xmlns="" id="{244AD933-C1D9-78E5-2F71-60303086A2ED}"/>
              </a:ext>
            </a:extLst>
          </p:cNvPr>
          <p:cNvPicPr>
            <a:picLocks noChangeAspect="1"/>
          </p:cNvPicPr>
          <p:nvPr/>
        </p:nvPicPr>
        <p:blipFill>
          <a:blip r:embed="rId4"/>
          <a:stretch>
            <a:fillRect/>
          </a:stretch>
        </p:blipFill>
        <p:spPr>
          <a:xfrm>
            <a:off x="5484519" y="3721998"/>
            <a:ext cx="2060280" cy="1656869"/>
          </a:xfrm>
          <a:prstGeom prst="rect">
            <a:avLst/>
          </a:prstGeom>
        </p:spPr>
      </p:pic>
      <p:pic>
        <p:nvPicPr>
          <p:cNvPr id="11" name="Picture 10">
            <a:extLst>
              <a:ext uri="{FF2B5EF4-FFF2-40B4-BE49-F238E27FC236}">
                <a16:creationId xmlns:a16="http://schemas.microsoft.com/office/drawing/2014/main" xmlns="" id="{3EEFFC4A-8B23-CDC0-0A1E-6B84DDD9CF84}"/>
              </a:ext>
            </a:extLst>
          </p:cNvPr>
          <p:cNvPicPr>
            <a:picLocks noChangeAspect="1"/>
          </p:cNvPicPr>
          <p:nvPr/>
        </p:nvPicPr>
        <p:blipFill>
          <a:blip r:embed="rId5"/>
          <a:stretch>
            <a:fillRect/>
          </a:stretch>
        </p:blipFill>
        <p:spPr>
          <a:xfrm>
            <a:off x="3678865" y="3814331"/>
            <a:ext cx="1841812" cy="1524595"/>
          </a:xfrm>
          <a:prstGeom prst="rect">
            <a:avLst/>
          </a:prstGeom>
        </p:spPr>
      </p:pic>
      <p:pic>
        <p:nvPicPr>
          <p:cNvPr id="13" name="Picture 12">
            <a:extLst>
              <a:ext uri="{FF2B5EF4-FFF2-40B4-BE49-F238E27FC236}">
                <a16:creationId xmlns:a16="http://schemas.microsoft.com/office/drawing/2014/main" xmlns="" id="{FFB0E5E2-E5DF-22F1-647B-CD1FCE2A0908}"/>
              </a:ext>
            </a:extLst>
          </p:cNvPr>
          <p:cNvPicPr>
            <a:picLocks noChangeAspect="1"/>
          </p:cNvPicPr>
          <p:nvPr/>
        </p:nvPicPr>
        <p:blipFill>
          <a:blip r:embed="rId6"/>
          <a:stretch>
            <a:fillRect/>
          </a:stretch>
        </p:blipFill>
        <p:spPr>
          <a:xfrm>
            <a:off x="1804455" y="3765910"/>
            <a:ext cx="1853170" cy="1573016"/>
          </a:xfrm>
          <a:prstGeom prst="rect">
            <a:avLst/>
          </a:prstGeom>
        </p:spPr>
      </p:pic>
    </p:spTree>
    <p:extLst>
      <p:ext uri="{BB962C8B-B14F-4D97-AF65-F5344CB8AC3E}">
        <p14:creationId xmlns:p14="http://schemas.microsoft.com/office/powerpoint/2010/main" val="3443883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t>2. </a:t>
            </a:r>
            <a:r>
              <a:rPr lang="ar-EG" sz="2800" b="1" dirty="0">
                <a:latin typeface="Alexandria" charset="0"/>
              </a:rPr>
              <a:t>نظريات تغيير السلوك</a:t>
            </a:r>
          </a:p>
        </p:txBody>
      </p:sp>
    </p:spTree>
    <p:extLst>
      <p:ext uri="{BB962C8B-B14F-4D97-AF65-F5344CB8AC3E}">
        <p14:creationId xmlns:p14="http://schemas.microsoft.com/office/powerpoint/2010/main" val="308861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239566" y="1916422"/>
            <a:ext cx="8466655" cy="523220"/>
          </a:xfrm>
          <a:prstGeom prst="rect">
            <a:avLst/>
          </a:prstGeom>
          <a:noFill/>
        </p:spPr>
        <p:txBody>
          <a:bodyPr wrap="square" rtlCol="0">
            <a:spAutoFit/>
          </a:bodyPr>
          <a:lstStyle/>
          <a:p>
            <a:pPr lvl="0" algn="r" rtl="1"/>
            <a:r>
              <a:rPr lang="ar-EG" sz="2800" b="1" dirty="0">
                <a:latin typeface="+mj-lt"/>
              </a:rPr>
              <a:t>2.1 لمحة عن نظريات تغيير السلوك</a:t>
            </a:r>
            <a:endParaRPr lang="en-US" sz="2800" b="1" dirty="0">
              <a:latin typeface="+mj-lt"/>
            </a:endParaRPr>
          </a:p>
        </p:txBody>
      </p:sp>
      <p:sp>
        <p:nvSpPr>
          <p:cNvPr id="9" name="TextBox 8">
            <a:extLst>
              <a:ext uri="{FF2B5EF4-FFF2-40B4-BE49-F238E27FC236}">
                <a16:creationId xmlns:a16="http://schemas.microsoft.com/office/drawing/2014/main" xmlns="" id="{629F0848-1A29-B3FB-D59A-8603AADC96AD}"/>
              </a:ext>
            </a:extLst>
          </p:cNvPr>
          <p:cNvSpPr txBox="1"/>
          <p:nvPr/>
        </p:nvSpPr>
        <p:spPr>
          <a:xfrm>
            <a:off x="2214109" y="2337004"/>
            <a:ext cx="7492112" cy="861774"/>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3" name="Rectangle 1"/>
          <p:cNvSpPr>
            <a:spLocks noChangeArrowheads="1"/>
          </p:cNvSpPr>
          <p:nvPr/>
        </p:nvSpPr>
        <p:spPr bwMode="auto">
          <a:xfrm>
            <a:off x="4982395" y="2620724"/>
            <a:ext cx="4348487"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تغيير السلوك البشري ليس عشوائيًا أو تلقائيًا</a:t>
            </a:r>
            <a:r>
              <a:rPr lang="en-US" sz="1600" dirty="0"/>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النظريات تساعدنا في</a:t>
            </a:r>
            <a:r>
              <a:rPr lang="en-US" sz="1600" dirty="0"/>
              <a:t> </a:t>
            </a:r>
            <a:r>
              <a:rPr lang="ar-SA" sz="1600" dirty="0"/>
              <a:t>فهم أسباب السلوك</a:t>
            </a:r>
            <a:r>
              <a:rPr lang="en-US" sz="1600" dirty="0"/>
              <a:t>، </a:t>
            </a:r>
            <a:r>
              <a:rPr lang="ar-SA" sz="1600" dirty="0"/>
              <a:t>وكيفية</a:t>
            </a:r>
            <a:r>
              <a:rPr lang="en-US" sz="1600" dirty="0"/>
              <a:t> </a:t>
            </a:r>
            <a:r>
              <a:rPr lang="ar-SA" sz="1600" dirty="0"/>
              <a:t>توجيهه أو تعديله</a:t>
            </a:r>
            <a:r>
              <a:rPr lang="en-US" sz="1600" dirty="0"/>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sz="1600" dirty="0"/>
              <a:t>الحملات التي تعتمد على نظريات واضحة تكون أكثر</a:t>
            </a:r>
            <a:r>
              <a:rPr lang="en-US" sz="1600" dirty="0"/>
              <a:t> </a:t>
            </a:r>
            <a:r>
              <a:rPr lang="ar-SA" sz="1600" dirty="0"/>
              <a:t>فعالية وتأثيرًا واستدامة</a:t>
            </a:r>
            <a:r>
              <a:rPr lang="en-US" sz="1600" dirty="0"/>
              <a:t>.</a:t>
            </a:r>
            <a:endParaRPr lang="ar-EG" sz="1600" dirty="0"/>
          </a:p>
          <a:p>
            <a:pPr marR="0" lvl="0" algn="r" defTabSz="914400" rtl="1" eaLnBrk="0" fontAlgn="base" latinLnBrk="0" hangingPunct="0">
              <a:lnSpc>
                <a:spcPct val="100000"/>
              </a:lnSpc>
              <a:spcBef>
                <a:spcPct val="0"/>
              </a:spcBef>
              <a:spcAft>
                <a:spcPct val="0"/>
              </a:spcAft>
              <a:buClrTx/>
              <a:buSzTx/>
              <a:tabLst/>
            </a:pPr>
            <a:endParaRPr lang="en-US" sz="1600" dirty="0"/>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lang="ar-EG" sz="1600" dirty="0"/>
          </a:p>
          <a:p>
            <a:pPr marL="285750" lvl="0" indent="-285750" algn="r" rtl="1" eaLnBrk="0" fontAlgn="base" hangingPunct="0">
              <a:spcBef>
                <a:spcPct val="0"/>
              </a:spcBef>
              <a:spcAft>
                <a:spcPct val="0"/>
              </a:spcAft>
              <a:buFont typeface="Arial" panose="020B0604020202020204" pitchFamily="34" charset="0"/>
              <a:buChar char="•"/>
            </a:pPr>
            <a:r>
              <a:rPr lang="ar-EG" sz="1600" dirty="0"/>
              <a:t>هناك العديد من النظريات التي تفسر وتساعد في تغيير السلوك، منها نظريات التعلم، والنظرية المعرفية الاجتماعية، ونظرية السلوك المخطط، والنموذج عبر النظري لتغيير السلوك، وغيرها</a:t>
            </a:r>
            <a:endParaRPr lang="en-US" sz="1600" dirty="0"/>
          </a:p>
        </p:txBody>
      </p:sp>
      <p:pic>
        <p:nvPicPr>
          <p:cNvPr id="8" name="Picture 7">
            <a:extLst>
              <a:ext uri="{FF2B5EF4-FFF2-40B4-BE49-F238E27FC236}">
                <a16:creationId xmlns:a16="http://schemas.microsoft.com/office/drawing/2014/main" xmlns="" id="{0E3CE11E-C368-92FA-029F-DFF0CB3A2A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2608" y="2722610"/>
            <a:ext cx="3587615" cy="2391743"/>
          </a:xfrm>
          <a:prstGeom prst="rect">
            <a:avLst/>
          </a:prstGeom>
        </p:spPr>
      </p:pic>
    </p:spTree>
    <p:extLst>
      <p:ext uri="{BB962C8B-B14F-4D97-AF65-F5344CB8AC3E}">
        <p14:creationId xmlns:p14="http://schemas.microsoft.com/office/powerpoint/2010/main" val="1994815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27621B9-37DF-3CFE-14BF-38811AE7A8A9}"/>
              </a:ext>
            </a:extLst>
          </p:cNvPr>
          <p:cNvSpPr/>
          <p:nvPr/>
        </p:nvSpPr>
        <p:spPr>
          <a:xfrm>
            <a:off x="1191694" y="1595804"/>
            <a:ext cx="9345750" cy="4106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7C3F277-A32F-FCF9-13AA-3474D8F3CBB2}"/>
              </a:ext>
            </a:extLst>
          </p:cNvPr>
          <p:cNvSpPr txBox="1"/>
          <p:nvPr/>
        </p:nvSpPr>
        <p:spPr>
          <a:xfrm>
            <a:off x="1631241" y="1772472"/>
            <a:ext cx="8466655" cy="523220"/>
          </a:xfrm>
          <a:prstGeom prst="rect">
            <a:avLst/>
          </a:prstGeom>
          <a:noFill/>
        </p:spPr>
        <p:txBody>
          <a:bodyPr wrap="square" rtlCol="0">
            <a:spAutoFit/>
          </a:bodyPr>
          <a:lstStyle/>
          <a:p>
            <a:pPr algn="just" rtl="1"/>
            <a:r>
              <a:rPr lang="ar-EG" sz="2800" b="1" dirty="0"/>
              <a:t> 2.</a:t>
            </a:r>
            <a:r>
              <a:rPr lang="ar-JO" sz="2800" b="1" dirty="0"/>
              <a:t>2</a:t>
            </a:r>
            <a:r>
              <a:rPr lang="ar-EG" sz="2800" b="1" dirty="0"/>
              <a:t>. أمثلة على أبرز نظريات تغيير السلوك:</a:t>
            </a:r>
          </a:p>
        </p:txBody>
      </p:sp>
      <p:graphicFrame>
        <p:nvGraphicFramePr>
          <p:cNvPr id="2" name="Table 1"/>
          <p:cNvGraphicFramePr>
            <a:graphicFrameLocks noGrp="1"/>
          </p:cNvGraphicFramePr>
          <p:nvPr>
            <p:extLst>
              <p:ext uri="{D42A27DB-BD31-4B8C-83A1-F6EECF244321}">
                <p14:modId xmlns:p14="http://schemas.microsoft.com/office/powerpoint/2010/main" val="69947822"/>
              </p:ext>
            </p:extLst>
          </p:nvPr>
        </p:nvGraphicFramePr>
        <p:xfrm>
          <a:off x="2060812" y="2609147"/>
          <a:ext cx="8037083" cy="2504943"/>
        </p:xfrm>
        <a:graphic>
          <a:graphicData uri="http://schemas.openxmlformats.org/drawingml/2006/table">
            <a:tbl>
              <a:tblPr firstRow="1" firstCol="1" bandRow="1">
                <a:tableStyleId>{D27102A9-8310-4765-A935-A1911B00CA55}</a:tableStyleId>
              </a:tblPr>
              <a:tblGrid>
                <a:gridCol w="3871844">
                  <a:extLst>
                    <a:ext uri="{9D8B030D-6E8A-4147-A177-3AD203B41FA5}">
                      <a16:colId xmlns:a16="http://schemas.microsoft.com/office/drawing/2014/main" xmlns="" val="20000"/>
                    </a:ext>
                  </a:extLst>
                </a:gridCol>
                <a:gridCol w="4165239">
                  <a:extLst>
                    <a:ext uri="{9D8B030D-6E8A-4147-A177-3AD203B41FA5}">
                      <a16:colId xmlns:a16="http://schemas.microsoft.com/office/drawing/2014/main" xmlns="" val="20001"/>
                    </a:ext>
                  </a:extLst>
                </a:gridCol>
              </a:tblGrid>
              <a:tr h="239639">
                <a:tc>
                  <a:txBody>
                    <a:bodyPr/>
                    <a:lstStyle/>
                    <a:p>
                      <a:pPr algn="r" rtl="1">
                        <a:lnSpc>
                          <a:spcPct val="107000"/>
                        </a:lnSpc>
                        <a:spcAft>
                          <a:spcPts val="0"/>
                        </a:spcAft>
                      </a:pPr>
                      <a:r>
                        <a:rPr lang="ar-SA" sz="1600" dirty="0">
                          <a:effectLst/>
                        </a:rPr>
                        <a:t>الفكرة الرئيسية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اسم النظرية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706865">
                <a:tc>
                  <a:txBody>
                    <a:bodyPr/>
                    <a:lstStyle/>
                    <a:p>
                      <a:pPr algn="r" rtl="1">
                        <a:lnSpc>
                          <a:spcPct val="107000"/>
                        </a:lnSpc>
                        <a:spcAft>
                          <a:spcPts val="0"/>
                        </a:spcAft>
                      </a:pPr>
                      <a:r>
                        <a:rPr lang="ar-SA" sz="1600" b="0" dirty="0">
                          <a:effectLst/>
                        </a:rPr>
                        <a:t>الناس يمرون بمراحل: ما قبل التفكير → التفكير → الاستعداد → الفعل → المحافظة. كل مرحلة تتطلب استراتيجية مختلفة</a:t>
                      </a:r>
                      <a:r>
                        <a:rPr lang="en-MY" sz="1600" b="0" dirty="0">
                          <a:effectLst/>
                        </a:rPr>
                        <a:t>.</a:t>
                      </a:r>
                      <a:endParaRPr lang="en-MY" sz="1600" b="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نظرية المراحل الخمس للتغيير </a:t>
                      </a:r>
                      <a:r>
                        <a:rPr lang="en-MY" sz="1600" dirty="0">
                          <a:effectLst/>
                        </a:rPr>
                        <a:t>(</a:t>
                      </a:r>
                      <a:r>
                        <a:rPr lang="en-MY" sz="1600" b="1" dirty="0">
                          <a:effectLst/>
                        </a:rPr>
                        <a:t>Stages of Change</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479278">
                <a:tc>
                  <a:txBody>
                    <a:bodyPr/>
                    <a:lstStyle/>
                    <a:p>
                      <a:pPr algn="r" rtl="1">
                        <a:lnSpc>
                          <a:spcPct val="107000"/>
                        </a:lnSpc>
                        <a:spcAft>
                          <a:spcPts val="0"/>
                        </a:spcAft>
                      </a:pPr>
                      <a:r>
                        <a:rPr lang="ar-SA" sz="1600" b="0" dirty="0">
                          <a:effectLst/>
                        </a:rPr>
                        <a:t>الناس يتعلمون من خلال مراقبة الآخرين وتقليدهم، خاصة عند رؤية نتائج السلوك</a:t>
                      </a:r>
                      <a:r>
                        <a:rPr lang="en-MY" sz="1600" b="0" dirty="0">
                          <a:effectLst/>
                        </a:rPr>
                        <a:t>.</a:t>
                      </a:r>
                      <a:endParaRPr lang="en-MY" sz="1600" b="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نظرية التعلم الاجتماعي </a:t>
                      </a:r>
                      <a:r>
                        <a:rPr lang="en-MY" sz="1600" dirty="0">
                          <a:effectLst/>
                        </a:rPr>
                        <a:t>(</a:t>
                      </a:r>
                      <a:r>
                        <a:rPr lang="en-MY" sz="1600" b="1" dirty="0">
                          <a:effectLst/>
                        </a:rPr>
                        <a:t>Social Learning Theory </a:t>
                      </a:r>
                      <a:r>
                        <a:rPr lang="en-MY" sz="1600" dirty="0">
                          <a:effectLst/>
                        </a:rPr>
                        <a:t>- </a:t>
                      </a:r>
                      <a:r>
                        <a:rPr lang="en-MY" sz="1600" b="1" dirty="0">
                          <a:effectLst/>
                        </a:rPr>
                        <a:t>Bandura</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467226">
                <a:tc>
                  <a:txBody>
                    <a:bodyPr/>
                    <a:lstStyle/>
                    <a:p>
                      <a:pPr algn="r" rtl="1">
                        <a:lnSpc>
                          <a:spcPct val="107000"/>
                        </a:lnSpc>
                        <a:spcAft>
                          <a:spcPts val="0"/>
                        </a:spcAft>
                      </a:pPr>
                      <a:r>
                        <a:rPr lang="ar-SA" sz="1600" b="0" dirty="0">
                          <a:effectLst/>
                        </a:rPr>
                        <a:t>سلوكنا يتأثر بما نعتقد أن الآخرين يفعلونه أو يتوقعونه منا</a:t>
                      </a:r>
                      <a:r>
                        <a:rPr lang="en-MY" sz="1600" b="0" dirty="0">
                          <a:effectLst/>
                        </a:rPr>
                        <a:t>.</a:t>
                      </a:r>
                      <a:endParaRPr lang="en-MY" sz="1600" b="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نظرية الأعراف الاجتماعية </a:t>
                      </a:r>
                      <a:r>
                        <a:rPr lang="en-MY" sz="1600" dirty="0">
                          <a:effectLst/>
                        </a:rPr>
                        <a:t>(</a:t>
                      </a:r>
                      <a:r>
                        <a:rPr lang="en-MY" sz="1600" b="1" dirty="0">
                          <a:effectLst/>
                        </a:rPr>
                        <a:t>Social Norms Theory</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479278">
                <a:tc>
                  <a:txBody>
                    <a:bodyPr/>
                    <a:lstStyle/>
                    <a:p>
                      <a:pPr algn="r" rtl="1">
                        <a:lnSpc>
                          <a:spcPct val="107000"/>
                        </a:lnSpc>
                        <a:spcAft>
                          <a:spcPts val="0"/>
                        </a:spcAft>
                      </a:pPr>
                      <a:r>
                        <a:rPr lang="ar-SA" sz="1600" b="0" dirty="0">
                          <a:effectLst/>
                        </a:rPr>
                        <a:t>النية لتغيير السلوك تتأثر بثلاثة عوامل: الموقف الشخصي، الأعراف، والتحكم الإدراكي</a:t>
                      </a:r>
                      <a:r>
                        <a:rPr lang="en-MY" sz="1600" b="0" dirty="0">
                          <a:effectLst/>
                        </a:rPr>
                        <a:t>.</a:t>
                      </a:r>
                      <a:endParaRPr lang="en-MY" sz="1600" b="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نظرية السلوك المخطط </a:t>
                      </a:r>
                      <a:r>
                        <a:rPr lang="en-MY" sz="1600" dirty="0">
                          <a:effectLst/>
                        </a:rPr>
                        <a:t>(</a:t>
                      </a:r>
                      <a:r>
                        <a:rPr lang="en-MY" sz="1600" b="1" dirty="0">
                          <a:effectLst/>
                        </a:rPr>
                        <a:t>Theory of Planned </a:t>
                      </a:r>
                      <a:r>
                        <a:rPr lang="en-MY" sz="1600" b="1" dirty="0" err="1">
                          <a:effectLst/>
                        </a:rPr>
                        <a:t>Behavior</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721936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27621B9-37DF-3CFE-14BF-38811AE7A8A9}"/>
              </a:ext>
            </a:extLst>
          </p:cNvPr>
          <p:cNvSpPr/>
          <p:nvPr/>
        </p:nvSpPr>
        <p:spPr>
          <a:xfrm>
            <a:off x="1191694" y="1595804"/>
            <a:ext cx="9345750" cy="4862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7C3F277-A32F-FCF9-13AA-3474D8F3CBB2}"/>
              </a:ext>
            </a:extLst>
          </p:cNvPr>
          <p:cNvSpPr txBox="1"/>
          <p:nvPr/>
        </p:nvSpPr>
        <p:spPr>
          <a:xfrm>
            <a:off x="1631241" y="1732608"/>
            <a:ext cx="8466655" cy="1138773"/>
          </a:xfrm>
          <a:prstGeom prst="rect">
            <a:avLst/>
          </a:prstGeom>
          <a:noFill/>
        </p:spPr>
        <p:txBody>
          <a:bodyPr wrap="square" rtlCol="0">
            <a:spAutoFit/>
          </a:bodyPr>
          <a:lstStyle/>
          <a:p>
            <a:pPr algn="just" rtl="1"/>
            <a:r>
              <a:rPr lang="ar-EG" sz="2800" b="1" dirty="0"/>
              <a:t>2.</a:t>
            </a:r>
            <a:r>
              <a:rPr lang="ar-JO" sz="2800" b="1" dirty="0"/>
              <a:t>3</a:t>
            </a:r>
            <a:r>
              <a:rPr lang="ar-EG" sz="2800" b="1" dirty="0"/>
              <a:t>. </a:t>
            </a:r>
            <a:r>
              <a:rPr lang="ar-SA" sz="2800" b="1" dirty="0"/>
              <a:t>نظرية مراحل التغيير</a:t>
            </a:r>
            <a:endParaRPr lang="ar-EG" sz="2800" b="1" dirty="0"/>
          </a:p>
          <a:p>
            <a:pPr algn="just" rtl="1"/>
            <a:r>
              <a:rPr lang="en-MY" sz="1200" i="1" dirty="0" err="1"/>
              <a:t>ranstheoretical</a:t>
            </a:r>
            <a:r>
              <a:rPr lang="en-MY" sz="1200" i="1" dirty="0"/>
              <a:t> Model – </a:t>
            </a:r>
            <a:r>
              <a:rPr lang="en-MY" sz="1200" i="1" dirty="0" err="1"/>
              <a:t>Prochaska</a:t>
            </a:r>
            <a:r>
              <a:rPr lang="en-MY" sz="1200" i="1" dirty="0"/>
              <a:t> &amp; </a:t>
            </a:r>
            <a:r>
              <a:rPr lang="en-MY" sz="1200" i="1" dirty="0" err="1"/>
              <a:t>DiClemente</a:t>
            </a:r>
            <a:r>
              <a:rPr lang="ar-SA" sz="1200" i="1" dirty="0"/>
              <a:t> </a:t>
            </a:r>
            <a:endParaRPr lang="en-US" sz="1200" i="1" dirty="0"/>
          </a:p>
          <a:p>
            <a:pPr algn="just" rtl="1"/>
            <a:endParaRPr lang="ar-EG" sz="2800" b="1" dirty="0"/>
          </a:p>
        </p:txBody>
      </p:sp>
      <p:sp>
        <p:nvSpPr>
          <p:cNvPr id="4" name="TextBox 3">
            <a:extLst>
              <a:ext uri="{FF2B5EF4-FFF2-40B4-BE49-F238E27FC236}">
                <a16:creationId xmlns:a16="http://schemas.microsoft.com/office/drawing/2014/main" xmlns="" id="{557DC53C-DBB5-E574-CA00-128CA3C3864F}"/>
              </a:ext>
            </a:extLst>
          </p:cNvPr>
          <p:cNvSpPr txBox="1"/>
          <p:nvPr/>
        </p:nvSpPr>
        <p:spPr>
          <a:xfrm>
            <a:off x="437927" y="3639002"/>
            <a:ext cx="8527205" cy="276999"/>
          </a:xfrm>
          <a:prstGeom prst="rect">
            <a:avLst/>
          </a:prstGeom>
          <a:noFill/>
        </p:spPr>
        <p:txBody>
          <a:bodyPr wrap="square" rtlCol="0">
            <a:spAutoFit/>
          </a:bodyPr>
          <a:lstStyle/>
          <a:p>
            <a:pPr algn="r" rtl="1"/>
            <a:endParaRPr lang="en-US" sz="1200" dirty="0"/>
          </a:p>
        </p:txBody>
      </p:sp>
      <p:sp>
        <p:nvSpPr>
          <p:cNvPr id="9" name="TextBox 8">
            <a:extLst>
              <a:ext uri="{FF2B5EF4-FFF2-40B4-BE49-F238E27FC236}">
                <a16:creationId xmlns:a16="http://schemas.microsoft.com/office/drawing/2014/main" xmlns="" id="{B274C3EB-BBF8-0C15-A538-4ED89ABB0BD6}"/>
              </a:ext>
            </a:extLst>
          </p:cNvPr>
          <p:cNvSpPr txBox="1"/>
          <p:nvPr/>
        </p:nvSpPr>
        <p:spPr>
          <a:xfrm>
            <a:off x="1654556" y="2487710"/>
            <a:ext cx="8517376" cy="2139047"/>
          </a:xfrm>
          <a:prstGeom prst="rect">
            <a:avLst/>
          </a:prstGeom>
          <a:noFill/>
        </p:spPr>
        <p:txBody>
          <a:bodyPr wrap="square">
            <a:spAutoFit/>
          </a:bodyPr>
          <a:lstStyle/>
          <a:p>
            <a:pPr algn="r" rtl="1"/>
            <a:r>
              <a:rPr lang="ar-EG" dirty="0"/>
              <a:t>تغيير السلوك عملية </a:t>
            </a:r>
            <a:r>
              <a:rPr lang="ar-EG" b="1" dirty="0"/>
              <a:t>تدريجية</a:t>
            </a:r>
            <a:r>
              <a:rPr lang="ar-EG" dirty="0"/>
              <a:t>، يمر فيها الأفراد عبر </a:t>
            </a:r>
            <a:r>
              <a:rPr lang="ar-EG" b="1" dirty="0"/>
              <a:t>خمس مراحل</a:t>
            </a:r>
            <a:r>
              <a:rPr lang="ar-EG" dirty="0"/>
              <a:t>، وليس قرارًا لحظيًا.</a:t>
            </a:r>
            <a:br>
              <a:rPr lang="ar-EG" dirty="0"/>
            </a:br>
            <a:r>
              <a:rPr lang="ar-EG" dirty="0"/>
              <a:t>كل مرحلة تتطلب </a:t>
            </a:r>
            <a:r>
              <a:rPr lang="ar-EG" b="1" dirty="0"/>
              <a:t>استراتيجية مختلفة</a:t>
            </a:r>
            <a:r>
              <a:rPr lang="ar-EG" dirty="0"/>
              <a:t> للتأثير وتحفيز التغيير.</a:t>
            </a:r>
            <a:endParaRPr lang="en-US" dirty="0"/>
          </a:p>
          <a:p>
            <a:pPr algn="r" rtl="1"/>
            <a:endParaRPr lang="ar-EG" sz="700" dirty="0"/>
          </a:p>
          <a:p>
            <a:pPr algn="r" rtl="1"/>
            <a:r>
              <a:rPr lang="ar-EG" dirty="0"/>
              <a:t>نظرية المراحل الخمس للتغيير، طوّرت بواسطة جيمس بروتشاسكا وكارلو ديكليمنتي النموذجَ النظريَّ المتعدِّدَ النظريات (</a:t>
            </a:r>
            <a:r>
              <a:rPr lang="en-MY" b="1" dirty="0">
                <a:solidFill>
                  <a:srgbClr val="C00000"/>
                </a:solidFill>
              </a:rPr>
              <a:t>TTM</a:t>
            </a:r>
            <a:r>
              <a:rPr lang="ar-JO" dirty="0"/>
              <a:t>)</a:t>
            </a:r>
            <a:r>
              <a:rPr lang="en-MY" dirty="0"/>
              <a:t>، </a:t>
            </a:r>
            <a:r>
              <a:rPr lang="ar-EG" dirty="0"/>
              <a:t>المعروف أيضًا باسم نموذج مراحل التغيير،</a:t>
            </a:r>
            <a:endParaRPr lang="ar-JO" dirty="0"/>
          </a:p>
          <a:p>
            <a:pPr algn="r" rtl="1"/>
            <a:endParaRPr lang="ar-JO" dirty="0"/>
          </a:p>
          <a:p>
            <a:pPr algn="r" rtl="1"/>
            <a:r>
              <a:rPr lang="ar-EG" dirty="0"/>
              <a:t>في أواخر سبعينيات القرن الماضي لشرح كيفية تغيير الأفراد لسلوكهم، لا سيما في سياق التغلُّب على الإدمان. يُحدِّد النموذج ستَّ مراحل يمرُّ بها الأفراد عند إجراء تغيير سلوكي: </a:t>
            </a:r>
          </a:p>
        </p:txBody>
      </p:sp>
      <p:sp>
        <p:nvSpPr>
          <p:cNvPr id="2" name="Freeform: Shape 1">
            <a:extLst>
              <a:ext uri="{FF2B5EF4-FFF2-40B4-BE49-F238E27FC236}">
                <a16:creationId xmlns:a16="http://schemas.microsoft.com/office/drawing/2014/main" xmlns="" id="{9F2AC684-E937-3A2E-67AB-19CDD97CE6E8}"/>
              </a:ext>
            </a:extLst>
          </p:cNvPr>
          <p:cNvSpPr/>
          <p:nvPr/>
        </p:nvSpPr>
        <p:spPr>
          <a:xfrm flipV="1">
            <a:off x="7235823" y="491457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xmlns="" id="{A7DC5D8C-8518-3166-EDF5-7A5717449BDD}"/>
              </a:ext>
            </a:extLst>
          </p:cNvPr>
          <p:cNvSpPr/>
          <p:nvPr/>
        </p:nvSpPr>
        <p:spPr>
          <a:xfrm flipV="1">
            <a:off x="4324757" y="491457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xmlns="" id="{52A97489-BFC4-0524-93BA-711D4569AB1D}"/>
              </a:ext>
            </a:extLst>
          </p:cNvPr>
          <p:cNvSpPr/>
          <p:nvPr/>
        </p:nvSpPr>
        <p:spPr>
          <a:xfrm flipV="1">
            <a:off x="5780290" y="491457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xmlns="" id="{568E8AEE-2BDB-D47D-26FF-3D833B2C6B03}"/>
              </a:ext>
            </a:extLst>
          </p:cNvPr>
          <p:cNvSpPr/>
          <p:nvPr/>
        </p:nvSpPr>
        <p:spPr>
          <a:xfrm flipV="1">
            <a:off x="8691358" y="491457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xmlns="" id="{5C91DAF3-219A-B5C9-C86D-A54F0D93126B}"/>
              </a:ext>
            </a:extLst>
          </p:cNvPr>
          <p:cNvSpPr/>
          <p:nvPr/>
        </p:nvSpPr>
        <p:spPr>
          <a:xfrm flipV="1">
            <a:off x="2869224" y="4914579"/>
            <a:ext cx="740230" cy="724452"/>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a:extLst>
              <a:ext uri="{FF2B5EF4-FFF2-40B4-BE49-F238E27FC236}">
                <a16:creationId xmlns:a16="http://schemas.microsoft.com/office/drawing/2014/main" xmlns="" id="{8F07AF9C-9141-2689-2520-FB35822A8109}"/>
              </a:ext>
            </a:extLst>
          </p:cNvPr>
          <p:cNvSpPr txBox="1"/>
          <p:nvPr/>
        </p:nvSpPr>
        <p:spPr>
          <a:xfrm>
            <a:off x="8585224" y="5706565"/>
            <a:ext cx="846364" cy="503590"/>
          </a:xfrm>
          <a:prstGeom prst="rect">
            <a:avLst/>
          </a:prstGeom>
          <a:noFill/>
        </p:spPr>
        <p:txBody>
          <a:bodyPr wrap="square" lIns="72000" tIns="36000" rIns="72000" bIns="36000" rtlCol="0" anchor="b">
            <a:spAutoFit/>
          </a:bodyPr>
          <a:lstStyle/>
          <a:p>
            <a:pPr algn="r" rtl="1"/>
            <a:r>
              <a:rPr lang="ar-SA" sz="1400" b="1" dirty="0">
                <a:latin typeface="A Jannat LT" panose="01000000000000000000" pitchFamily="2" charset="-78"/>
                <a:cs typeface="A Jannat LT" panose="01000000000000000000" pitchFamily="2" charset="-78"/>
              </a:rPr>
              <a:t>ما قبل التأمُّل</a:t>
            </a:r>
          </a:p>
        </p:txBody>
      </p:sp>
      <p:sp>
        <p:nvSpPr>
          <p:cNvPr id="22" name="TextBox 21">
            <a:extLst>
              <a:ext uri="{FF2B5EF4-FFF2-40B4-BE49-F238E27FC236}">
                <a16:creationId xmlns:a16="http://schemas.microsoft.com/office/drawing/2014/main" xmlns="" id="{F61F9DE2-8D87-76AE-F8BB-B70F5BCEE9C5}"/>
              </a:ext>
            </a:extLst>
          </p:cNvPr>
          <p:cNvSpPr txBox="1"/>
          <p:nvPr/>
        </p:nvSpPr>
        <p:spPr>
          <a:xfrm>
            <a:off x="6949682" y="5739674"/>
            <a:ext cx="950562" cy="288147"/>
          </a:xfrm>
          <a:prstGeom prst="rect">
            <a:avLst/>
          </a:prstGeom>
          <a:noFill/>
        </p:spPr>
        <p:txBody>
          <a:bodyPr wrap="square" lIns="72000" tIns="36000" rIns="72000" bIns="36000" rtlCol="0" anchor="b">
            <a:spAutoFit/>
          </a:bodyPr>
          <a:lstStyle/>
          <a:p>
            <a:pPr algn="r" rtl="1"/>
            <a:r>
              <a:rPr lang="ar-SA" sz="1400" b="1" dirty="0">
                <a:latin typeface="A Jannat LT" panose="01000000000000000000" pitchFamily="2" charset="-78"/>
                <a:cs typeface="A Jannat LT" panose="01000000000000000000" pitchFamily="2" charset="-78"/>
              </a:rPr>
              <a:t>التأمُّل</a:t>
            </a:r>
          </a:p>
        </p:txBody>
      </p:sp>
      <p:sp>
        <p:nvSpPr>
          <p:cNvPr id="33" name="TextBox 32">
            <a:extLst>
              <a:ext uri="{FF2B5EF4-FFF2-40B4-BE49-F238E27FC236}">
                <a16:creationId xmlns:a16="http://schemas.microsoft.com/office/drawing/2014/main" xmlns="" id="{D77D709D-D1D2-1A7E-813A-F464FE139A67}"/>
              </a:ext>
            </a:extLst>
          </p:cNvPr>
          <p:cNvSpPr txBox="1"/>
          <p:nvPr/>
        </p:nvSpPr>
        <p:spPr>
          <a:xfrm>
            <a:off x="8807169" y="5074210"/>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1</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4" name="TextBox 33">
            <a:extLst>
              <a:ext uri="{FF2B5EF4-FFF2-40B4-BE49-F238E27FC236}">
                <a16:creationId xmlns:a16="http://schemas.microsoft.com/office/drawing/2014/main" xmlns="" id="{90A84173-378C-923D-FF71-1B37FF9C28B3}"/>
              </a:ext>
            </a:extLst>
          </p:cNvPr>
          <p:cNvSpPr txBox="1"/>
          <p:nvPr/>
        </p:nvSpPr>
        <p:spPr>
          <a:xfrm>
            <a:off x="7353029" y="5059463"/>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2</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5" name="TextBox 34">
            <a:extLst>
              <a:ext uri="{FF2B5EF4-FFF2-40B4-BE49-F238E27FC236}">
                <a16:creationId xmlns:a16="http://schemas.microsoft.com/office/drawing/2014/main" xmlns="" id="{F03CBD2E-1EFE-C291-4E90-4E7FD5A81537}"/>
              </a:ext>
            </a:extLst>
          </p:cNvPr>
          <p:cNvSpPr txBox="1"/>
          <p:nvPr/>
        </p:nvSpPr>
        <p:spPr>
          <a:xfrm>
            <a:off x="5898889" y="5044716"/>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3</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6" name="TextBox 35">
            <a:extLst>
              <a:ext uri="{FF2B5EF4-FFF2-40B4-BE49-F238E27FC236}">
                <a16:creationId xmlns:a16="http://schemas.microsoft.com/office/drawing/2014/main" xmlns="" id="{4A5CD25C-B654-AC1C-F6AE-2DF7539B30C5}"/>
              </a:ext>
            </a:extLst>
          </p:cNvPr>
          <p:cNvSpPr txBox="1"/>
          <p:nvPr/>
        </p:nvSpPr>
        <p:spPr>
          <a:xfrm>
            <a:off x="4444749" y="5029969"/>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4</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7" name="TextBox 36">
            <a:extLst>
              <a:ext uri="{FF2B5EF4-FFF2-40B4-BE49-F238E27FC236}">
                <a16:creationId xmlns:a16="http://schemas.microsoft.com/office/drawing/2014/main" xmlns="" id="{BB72C877-D6B1-70BA-519F-E109C03C5E43}"/>
              </a:ext>
            </a:extLst>
          </p:cNvPr>
          <p:cNvSpPr txBox="1"/>
          <p:nvPr/>
        </p:nvSpPr>
        <p:spPr>
          <a:xfrm>
            <a:off x="2990609" y="5015222"/>
            <a:ext cx="402473" cy="380480"/>
          </a:xfrm>
          <a:prstGeom prst="rect">
            <a:avLst/>
          </a:prstGeom>
          <a:noFill/>
        </p:spPr>
        <p:txBody>
          <a:bodyPr wrap="square" lIns="72000" tIns="36000" rIns="72000" bIns="36000" rtlCol="0" anchor="b">
            <a:spAutoFit/>
          </a:bodyPr>
          <a:lstStyle/>
          <a:p>
            <a:pPr algn="r" rtl="1"/>
            <a:r>
              <a:rPr lang="en-US" sz="2000" b="1" dirty="0">
                <a:solidFill>
                  <a:schemeClr val="bg1"/>
                </a:solidFill>
                <a:latin typeface="A Jannat LT" panose="01000000000000000000" pitchFamily="2" charset="-78"/>
                <a:cs typeface="A Jannat LT" panose="01000000000000000000" pitchFamily="2" charset="-78"/>
              </a:rPr>
              <a:t>5</a:t>
            </a:r>
            <a:endParaRPr lang="ar-SA" sz="2000" b="1" dirty="0">
              <a:solidFill>
                <a:schemeClr val="bg1"/>
              </a:solidFill>
              <a:latin typeface="A Jannat LT" panose="01000000000000000000" pitchFamily="2" charset="-78"/>
              <a:cs typeface="A Jannat LT" panose="01000000000000000000" pitchFamily="2" charset="-78"/>
            </a:endParaRPr>
          </a:p>
        </p:txBody>
      </p:sp>
      <p:sp>
        <p:nvSpPr>
          <p:cNvPr id="38" name="TextBox 37">
            <a:extLst>
              <a:ext uri="{FF2B5EF4-FFF2-40B4-BE49-F238E27FC236}">
                <a16:creationId xmlns:a16="http://schemas.microsoft.com/office/drawing/2014/main" xmlns="" id="{AC961612-41DE-5235-ECD0-59B67C5F9860}"/>
              </a:ext>
            </a:extLst>
          </p:cNvPr>
          <p:cNvSpPr txBox="1"/>
          <p:nvPr/>
        </p:nvSpPr>
        <p:spPr>
          <a:xfrm>
            <a:off x="5541588" y="5729671"/>
            <a:ext cx="950562" cy="288147"/>
          </a:xfrm>
          <a:prstGeom prst="rect">
            <a:avLst/>
          </a:prstGeom>
          <a:noFill/>
        </p:spPr>
        <p:txBody>
          <a:bodyPr wrap="square" lIns="72000" tIns="36000" rIns="72000" bIns="36000" rtlCol="0" anchor="b">
            <a:spAutoFit/>
          </a:bodyPr>
          <a:lstStyle/>
          <a:p>
            <a:pPr algn="r" rtl="1"/>
            <a:r>
              <a:rPr lang="ar-JO" sz="1400" b="1" dirty="0">
                <a:latin typeface="A Jannat LT" panose="01000000000000000000" pitchFamily="2" charset="-78"/>
                <a:cs typeface="A Jannat LT" panose="01000000000000000000" pitchFamily="2" charset="-78"/>
              </a:rPr>
              <a:t>التحضير</a:t>
            </a:r>
            <a:endParaRPr lang="ar-SA" sz="1400" b="1" dirty="0">
              <a:latin typeface="A Jannat LT" panose="01000000000000000000" pitchFamily="2" charset="-78"/>
              <a:cs typeface="A Jannat LT" panose="01000000000000000000" pitchFamily="2" charset="-78"/>
            </a:endParaRPr>
          </a:p>
        </p:txBody>
      </p:sp>
      <p:sp>
        <p:nvSpPr>
          <p:cNvPr id="39" name="TextBox 38">
            <a:extLst>
              <a:ext uri="{FF2B5EF4-FFF2-40B4-BE49-F238E27FC236}">
                <a16:creationId xmlns:a16="http://schemas.microsoft.com/office/drawing/2014/main" xmlns="" id="{83A451F5-FA50-B9F5-0226-5B4265573506}"/>
              </a:ext>
            </a:extLst>
          </p:cNvPr>
          <p:cNvSpPr txBox="1"/>
          <p:nvPr/>
        </p:nvSpPr>
        <p:spPr>
          <a:xfrm>
            <a:off x="4026982" y="5739674"/>
            <a:ext cx="950562" cy="288147"/>
          </a:xfrm>
          <a:prstGeom prst="rect">
            <a:avLst/>
          </a:prstGeom>
          <a:noFill/>
        </p:spPr>
        <p:txBody>
          <a:bodyPr wrap="square" lIns="72000" tIns="36000" rIns="72000" bIns="36000" rtlCol="0" anchor="b">
            <a:spAutoFit/>
          </a:bodyPr>
          <a:lstStyle/>
          <a:p>
            <a:pPr algn="r" rtl="1"/>
            <a:r>
              <a:rPr lang="ar-JO" sz="1400" b="1" dirty="0">
                <a:latin typeface="A Jannat LT" panose="01000000000000000000" pitchFamily="2" charset="-78"/>
                <a:cs typeface="A Jannat LT" panose="01000000000000000000" pitchFamily="2" charset="-78"/>
              </a:rPr>
              <a:t>العمل</a:t>
            </a:r>
            <a:endParaRPr lang="ar-SA" sz="1400" b="1" dirty="0">
              <a:latin typeface="A Jannat LT" panose="01000000000000000000" pitchFamily="2" charset="-78"/>
              <a:cs typeface="A Jannat LT" panose="01000000000000000000" pitchFamily="2" charset="-78"/>
            </a:endParaRPr>
          </a:p>
        </p:txBody>
      </p:sp>
      <p:sp>
        <p:nvSpPr>
          <p:cNvPr id="40" name="TextBox 39">
            <a:extLst>
              <a:ext uri="{FF2B5EF4-FFF2-40B4-BE49-F238E27FC236}">
                <a16:creationId xmlns:a16="http://schemas.microsoft.com/office/drawing/2014/main" xmlns="" id="{026DC9F8-ED2D-7F66-05D3-8926F49FC386}"/>
              </a:ext>
            </a:extLst>
          </p:cNvPr>
          <p:cNvSpPr txBox="1"/>
          <p:nvPr/>
        </p:nvSpPr>
        <p:spPr>
          <a:xfrm>
            <a:off x="2618888" y="5721767"/>
            <a:ext cx="950562" cy="503590"/>
          </a:xfrm>
          <a:prstGeom prst="rect">
            <a:avLst/>
          </a:prstGeom>
          <a:noFill/>
        </p:spPr>
        <p:txBody>
          <a:bodyPr wrap="square" lIns="72000" tIns="36000" rIns="72000" bIns="36000" rtlCol="0" anchor="b">
            <a:spAutoFit/>
          </a:bodyPr>
          <a:lstStyle/>
          <a:p>
            <a:pPr algn="r" rtl="1"/>
            <a:r>
              <a:rPr lang="ar-JO" sz="1400" b="1" dirty="0">
                <a:latin typeface="A Jannat LT" panose="01000000000000000000" pitchFamily="2" charset="-78"/>
                <a:cs typeface="A Jannat LT" panose="01000000000000000000" pitchFamily="2" charset="-78"/>
              </a:rPr>
              <a:t>الاستمرار والانهاء </a:t>
            </a:r>
            <a:endParaRPr lang="ar-SA" sz="1400" b="1" dirty="0">
              <a:latin typeface="A Jannat LT" panose="01000000000000000000" pitchFamily="2" charset="-78"/>
              <a:cs typeface="A Jannat LT" panose="01000000000000000000" pitchFamily="2" charset="-78"/>
            </a:endParaRPr>
          </a:p>
        </p:txBody>
      </p:sp>
    </p:spTree>
    <p:extLst>
      <p:ext uri="{BB962C8B-B14F-4D97-AF65-F5344CB8AC3E}">
        <p14:creationId xmlns:p14="http://schemas.microsoft.com/office/powerpoint/2010/main" val="3450177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91693" y="1820981"/>
            <a:ext cx="9345750" cy="4170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54557" y="2040952"/>
            <a:ext cx="8466655" cy="523220"/>
          </a:xfrm>
          <a:prstGeom prst="rect">
            <a:avLst/>
          </a:prstGeom>
          <a:noFill/>
        </p:spPr>
        <p:txBody>
          <a:bodyPr wrap="square" rtlCol="0">
            <a:spAutoFit/>
          </a:bodyPr>
          <a:lstStyle/>
          <a:p>
            <a:pPr algn="just" rtl="1"/>
            <a:r>
              <a:rPr lang="ar-EG" sz="2800" b="1" dirty="0"/>
              <a:t>2</a:t>
            </a:r>
            <a:r>
              <a:rPr lang="ar-JO" sz="2800" b="1" dirty="0"/>
              <a:t>.4</a:t>
            </a:r>
            <a:r>
              <a:rPr lang="ar-EG" sz="2800" b="1" dirty="0"/>
              <a:t>. المراحل الخمس لتغيير السلوك</a:t>
            </a:r>
          </a:p>
        </p:txBody>
      </p:sp>
      <p:graphicFrame>
        <p:nvGraphicFramePr>
          <p:cNvPr id="10" name="Table 9"/>
          <p:cNvGraphicFramePr>
            <a:graphicFrameLocks noGrp="1"/>
          </p:cNvGraphicFramePr>
          <p:nvPr>
            <p:extLst>
              <p:ext uri="{D42A27DB-BD31-4B8C-83A1-F6EECF244321}">
                <p14:modId xmlns:p14="http://schemas.microsoft.com/office/powerpoint/2010/main" val="635259523"/>
              </p:ext>
            </p:extLst>
          </p:nvPr>
        </p:nvGraphicFramePr>
        <p:xfrm>
          <a:off x="2211573" y="2784143"/>
          <a:ext cx="7886325" cy="2852630"/>
        </p:xfrm>
        <a:graphic>
          <a:graphicData uri="http://schemas.openxmlformats.org/drawingml/2006/table">
            <a:tbl>
              <a:tblPr firstRow="1" firstCol="1" bandRow="1">
                <a:tableStyleId>{D27102A9-8310-4765-A935-A1911B00CA55}</a:tableStyleId>
              </a:tblPr>
              <a:tblGrid>
                <a:gridCol w="2628775">
                  <a:extLst>
                    <a:ext uri="{9D8B030D-6E8A-4147-A177-3AD203B41FA5}">
                      <a16:colId xmlns:a16="http://schemas.microsoft.com/office/drawing/2014/main" xmlns="" val="20000"/>
                    </a:ext>
                  </a:extLst>
                </a:gridCol>
                <a:gridCol w="2628775">
                  <a:extLst>
                    <a:ext uri="{9D8B030D-6E8A-4147-A177-3AD203B41FA5}">
                      <a16:colId xmlns:a16="http://schemas.microsoft.com/office/drawing/2014/main" xmlns="" val="20001"/>
                    </a:ext>
                  </a:extLst>
                </a:gridCol>
                <a:gridCol w="2628775">
                  <a:extLst>
                    <a:ext uri="{9D8B030D-6E8A-4147-A177-3AD203B41FA5}">
                      <a16:colId xmlns:a16="http://schemas.microsoft.com/office/drawing/2014/main" xmlns="" val="20002"/>
                    </a:ext>
                  </a:extLst>
                </a:gridCol>
              </a:tblGrid>
              <a:tr h="219730">
                <a:tc>
                  <a:txBody>
                    <a:bodyPr/>
                    <a:lstStyle/>
                    <a:p>
                      <a:pPr algn="r" rtl="1">
                        <a:lnSpc>
                          <a:spcPct val="107000"/>
                        </a:lnSpc>
                        <a:spcAft>
                          <a:spcPts val="0"/>
                        </a:spcAft>
                      </a:pPr>
                      <a:r>
                        <a:rPr lang="ar-SA" sz="1600">
                          <a:effectLst/>
                        </a:rPr>
                        <a:t>الوصف</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هدف الحملة في هذه المرحلة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المرحلة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575935">
                <a:tc>
                  <a:txBody>
                    <a:bodyPr/>
                    <a:lstStyle/>
                    <a:p>
                      <a:pPr algn="r" rtl="1">
                        <a:lnSpc>
                          <a:spcPct val="107000"/>
                        </a:lnSpc>
                        <a:spcAft>
                          <a:spcPts val="0"/>
                        </a:spcAft>
                      </a:pPr>
                      <a:r>
                        <a:rPr lang="ar-SA" sz="1600">
                          <a:effectLst/>
                        </a:rPr>
                        <a:t>الشخص لا يرى أنه بحاجة للتغيير أو يرفض الفكرة تمامًا</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رفع الوعي، وتقديم معلومات تقنعه بخطورة السلوك</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1. </a:t>
                      </a:r>
                      <a:r>
                        <a:rPr lang="ar-SA" sz="1600" dirty="0">
                          <a:effectLst/>
                        </a:rPr>
                        <a:t>ما قبل التأمل </a:t>
                      </a:r>
                      <a:r>
                        <a:rPr lang="en-MY" sz="1600" dirty="0">
                          <a:effectLst/>
                        </a:rPr>
                        <a:t>(</a:t>
                      </a:r>
                      <a:r>
                        <a:rPr lang="en-MY" sz="1600" dirty="0" err="1">
                          <a:effectLst/>
                        </a:rPr>
                        <a:t>Precontemplation</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575935">
                <a:tc>
                  <a:txBody>
                    <a:bodyPr/>
                    <a:lstStyle/>
                    <a:p>
                      <a:pPr algn="r" rtl="1">
                        <a:lnSpc>
                          <a:spcPct val="107000"/>
                        </a:lnSpc>
                        <a:spcAft>
                          <a:spcPts val="0"/>
                        </a:spcAft>
                      </a:pPr>
                      <a:r>
                        <a:rPr lang="ar-SA" sz="1600" dirty="0">
                          <a:effectLst/>
                        </a:rPr>
                        <a:t>بدأ يفكر في التغيير، لكنه متردد أو غير واثق</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تحفيزه عاطفيًا، وعرض فوائد التغيير بوضوح</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2. </a:t>
                      </a:r>
                      <a:r>
                        <a:rPr lang="ar-SA" sz="1600" dirty="0">
                          <a:effectLst/>
                        </a:rPr>
                        <a:t>التأمل/التفكير </a:t>
                      </a:r>
                      <a:r>
                        <a:rPr lang="en-MY" sz="1600" dirty="0">
                          <a:effectLst/>
                        </a:rPr>
                        <a:t>(Contemplation)</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575935">
                <a:tc>
                  <a:txBody>
                    <a:bodyPr/>
                    <a:lstStyle/>
                    <a:p>
                      <a:pPr algn="r" rtl="1">
                        <a:lnSpc>
                          <a:spcPct val="107000"/>
                        </a:lnSpc>
                        <a:spcAft>
                          <a:spcPts val="0"/>
                        </a:spcAft>
                      </a:pPr>
                      <a:r>
                        <a:rPr lang="ar-SA" sz="1600">
                          <a:effectLst/>
                        </a:rPr>
                        <a:t>قرر التغيير ويبحث عن طريقة للبدء</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تقديم خطوات عملية، وأدوات دعم مبدئية</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3. </a:t>
                      </a:r>
                      <a:r>
                        <a:rPr lang="ar-SA" sz="1600" dirty="0">
                          <a:effectLst/>
                        </a:rPr>
                        <a:t>الاستعداد </a:t>
                      </a:r>
                      <a:r>
                        <a:rPr lang="en-MY" sz="1600" dirty="0">
                          <a:effectLst/>
                        </a:rPr>
                        <a:t>(Preparation)</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287968">
                <a:tc>
                  <a:txBody>
                    <a:bodyPr/>
                    <a:lstStyle/>
                    <a:p>
                      <a:pPr algn="r" rtl="1">
                        <a:lnSpc>
                          <a:spcPct val="107000"/>
                        </a:lnSpc>
                        <a:spcAft>
                          <a:spcPts val="0"/>
                        </a:spcAft>
                      </a:pPr>
                      <a:r>
                        <a:rPr lang="ar-SA" sz="1600">
                          <a:effectLst/>
                        </a:rPr>
                        <a:t>بدأ فعليًا بتغيير السلوك</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دعمه ومتابعته، وتقديم تعزيز إيجابي</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4. </a:t>
                      </a:r>
                      <a:r>
                        <a:rPr lang="ar-SA" sz="1600" dirty="0">
                          <a:effectLst/>
                        </a:rPr>
                        <a:t>الفعل </a:t>
                      </a:r>
                      <a:r>
                        <a:rPr lang="en-MY" sz="1600" dirty="0">
                          <a:effectLst/>
                        </a:rPr>
                        <a:t>(Action)</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r h="575935">
                <a:tc>
                  <a:txBody>
                    <a:bodyPr/>
                    <a:lstStyle/>
                    <a:p>
                      <a:pPr algn="r" rtl="1">
                        <a:lnSpc>
                          <a:spcPct val="107000"/>
                        </a:lnSpc>
                        <a:spcAft>
                          <a:spcPts val="0"/>
                        </a:spcAft>
                      </a:pPr>
                      <a:r>
                        <a:rPr lang="ar-SA" sz="1600" dirty="0">
                          <a:effectLst/>
                        </a:rPr>
                        <a:t>استمر بالسلوك الجديد، ويحتاج إلى تثبيته</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تقديم دعم مستمر، ومساعدة في مواجهة الانتكاسات</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5. </a:t>
                      </a:r>
                      <a:r>
                        <a:rPr lang="ar-SA" sz="1600" dirty="0">
                          <a:effectLst/>
                        </a:rPr>
                        <a:t>المحافظة </a:t>
                      </a:r>
                      <a:r>
                        <a:rPr lang="en-MY" sz="1600" dirty="0">
                          <a:effectLst/>
                        </a:rPr>
                        <a:t>(Maintenance)</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062790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808921" y="1820981"/>
            <a:ext cx="8728521" cy="4659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31240" y="2121179"/>
            <a:ext cx="8466655" cy="523220"/>
          </a:xfrm>
          <a:prstGeom prst="rect">
            <a:avLst/>
          </a:prstGeom>
          <a:noFill/>
        </p:spPr>
        <p:txBody>
          <a:bodyPr wrap="square" rtlCol="0">
            <a:spAutoFit/>
          </a:bodyPr>
          <a:lstStyle/>
          <a:p>
            <a:pPr algn="just" rtl="1"/>
            <a:r>
              <a:rPr lang="ar-EG" sz="2800" b="1" dirty="0"/>
              <a:t>2</a:t>
            </a:r>
            <a:r>
              <a:rPr lang="ar-JO" sz="2800" b="1" dirty="0"/>
              <a:t>.5</a:t>
            </a:r>
            <a:r>
              <a:rPr lang="ar-EG" sz="2800" b="1" dirty="0"/>
              <a:t>. مثال تطبيقي: الإقلاع عن التدخين</a:t>
            </a:r>
            <a:r>
              <a:rPr lang="en-US" sz="2800" b="1" dirty="0"/>
              <a:t> </a:t>
            </a:r>
            <a:endParaRPr lang="ar-EG" sz="2800" b="1" dirty="0">
              <a:solidFill>
                <a:srgbClr val="C00000"/>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2004071965"/>
              </p:ext>
            </p:extLst>
          </p:nvPr>
        </p:nvGraphicFramePr>
        <p:xfrm>
          <a:off x="2752298" y="2976955"/>
          <a:ext cx="6687404" cy="1674558"/>
        </p:xfrm>
        <a:graphic>
          <a:graphicData uri="http://schemas.openxmlformats.org/drawingml/2006/table">
            <a:tbl>
              <a:tblPr firstRow="1" firstCol="1" bandRow="1">
                <a:tableStyleId>{D27102A9-8310-4765-A935-A1911B00CA55}</a:tableStyleId>
              </a:tblPr>
              <a:tblGrid>
                <a:gridCol w="3343702">
                  <a:extLst>
                    <a:ext uri="{9D8B030D-6E8A-4147-A177-3AD203B41FA5}">
                      <a16:colId xmlns:a16="http://schemas.microsoft.com/office/drawing/2014/main" xmlns="" val="20000"/>
                    </a:ext>
                  </a:extLst>
                </a:gridCol>
                <a:gridCol w="3343702">
                  <a:extLst>
                    <a:ext uri="{9D8B030D-6E8A-4147-A177-3AD203B41FA5}">
                      <a16:colId xmlns:a16="http://schemas.microsoft.com/office/drawing/2014/main" xmlns="" val="20001"/>
                    </a:ext>
                  </a:extLst>
                </a:gridCol>
              </a:tblGrid>
              <a:tr h="279093">
                <a:tc>
                  <a:txBody>
                    <a:bodyPr/>
                    <a:lstStyle/>
                    <a:p>
                      <a:pPr algn="r">
                        <a:lnSpc>
                          <a:spcPct val="107000"/>
                        </a:lnSpc>
                        <a:spcAft>
                          <a:spcPts val="0"/>
                        </a:spcAft>
                      </a:pPr>
                      <a:r>
                        <a:rPr lang="ar-SA" sz="1600" dirty="0">
                          <a:effectLst/>
                        </a:rPr>
                        <a:t>مثال السلوك المرتبط بها</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المرحلة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279093">
                <a:tc>
                  <a:txBody>
                    <a:bodyPr/>
                    <a:lstStyle/>
                    <a:p>
                      <a:pPr algn="r">
                        <a:lnSpc>
                          <a:spcPct val="107000"/>
                        </a:lnSpc>
                        <a:spcAft>
                          <a:spcPts val="0"/>
                        </a:spcAft>
                      </a:pPr>
                      <a:r>
                        <a:rPr lang="en-MY" sz="1600" dirty="0">
                          <a:effectLst/>
                        </a:rPr>
                        <a:t>"</a:t>
                      </a:r>
                      <a:r>
                        <a:rPr lang="ar-SA" sz="1600" dirty="0">
                          <a:effectLst/>
                        </a:rPr>
                        <a:t>أنا لا أرى أن التدخين ضار جدًا</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ما قبل التأمل</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279093">
                <a:tc>
                  <a:txBody>
                    <a:bodyPr/>
                    <a:lstStyle/>
                    <a:p>
                      <a:pPr algn="r">
                        <a:lnSpc>
                          <a:spcPct val="107000"/>
                        </a:lnSpc>
                        <a:spcAft>
                          <a:spcPts val="0"/>
                        </a:spcAft>
                      </a:pPr>
                      <a:r>
                        <a:rPr lang="en-MY" sz="1600" dirty="0">
                          <a:effectLst/>
                        </a:rPr>
                        <a:t>"</a:t>
                      </a:r>
                      <a:r>
                        <a:rPr lang="ar-SA" sz="1600" dirty="0">
                          <a:effectLst/>
                        </a:rPr>
                        <a:t>أعرف أنه ضار، لكني لست مستعدًا الآن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التأمل</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279093">
                <a:tc>
                  <a:txBody>
                    <a:bodyPr/>
                    <a:lstStyle/>
                    <a:p>
                      <a:pPr algn="r">
                        <a:lnSpc>
                          <a:spcPct val="107000"/>
                        </a:lnSpc>
                        <a:spcAft>
                          <a:spcPts val="0"/>
                        </a:spcAft>
                      </a:pPr>
                      <a:r>
                        <a:rPr lang="en-MY" sz="1600" dirty="0">
                          <a:effectLst/>
                        </a:rPr>
                        <a:t>"</a:t>
                      </a:r>
                      <a:r>
                        <a:rPr lang="ar-SA" sz="1600" dirty="0">
                          <a:effectLst/>
                        </a:rPr>
                        <a:t>سأقلع بعد العيد</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الاستعداد</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279093">
                <a:tc>
                  <a:txBody>
                    <a:bodyPr/>
                    <a:lstStyle/>
                    <a:p>
                      <a:pPr algn="r">
                        <a:lnSpc>
                          <a:spcPct val="107000"/>
                        </a:lnSpc>
                        <a:spcAft>
                          <a:spcPts val="0"/>
                        </a:spcAft>
                      </a:pPr>
                      <a:r>
                        <a:rPr lang="en-MY" sz="1600" dirty="0">
                          <a:effectLst/>
                        </a:rPr>
                        <a:t>"</a:t>
                      </a:r>
                      <a:r>
                        <a:rPr lang="ar-SA" sz="1600" dirty="0">
                          <a:effectLst/>
                        </a:rPr>
                        <a:t>بدأت أستخدم لصقات النيكوتين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الفعل</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r h="279093">
                <a:tc>
                  <a:txBody>
                    <a:bodyPr/>
                    <a:lstStyle/>
                    <a:p>
                      <a:pPr algn="r">
                        <a:lnSpc>
                          <a:spcPct val="107000"/>
                        </a:lnSpc>
                        <a:spcAft>
                          <a:spcPts val="0"/>
                        </a:spcAft>
                      </a:pPr>
                      <a:r>
                        <a:rPr lang="en-MY" sz="1600" dirty="0">
                          <a:effectLst/>
                        </a:rPr>
                        <a:t>"</a:t>
                      </a:r>
                      <a:r>
                        <a:rPr lang="ar-SA" sz="1600" dirty="0">
                          <a:effectLst/>
                        </a:rPr>
                        <a:t>صار لي 6 أشهر دون تدخين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المحافظة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5"/>
                  </a:ext>
                </a:extLst>
              </a:tr>
            </a:tbl>
          </a:graphicData>
        </a:graphic>
      </p:graphicFrame>
      <p:pic>
        <p:nvPicPr>
          <p:cNvPr id="4" name="Picture 3">
            <a:extLst>
              <a:ext uri="{FF2B5EF4-FFF2-40B4-BE49-F238E27FC236}">
                <a16:creationId xmlns:a16="http://schemas.microsoft.com/office/drawing/2014/main" xmlns="" id="{384EFA92-F335-3459-07B6-296D0B000D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3676" y="4323298"/>
            <a:ext cx="2587206" cy="2157015"/>
          </a:xfrm>
          <a:prstGeom prst="rect">
            <a:avLst/>
          </a:prstGeom>
        </p:spPr>
      </p:pic>
    </p:spTree>
    <p:extLst>
      <p:ext uri="{BB962C8B-B14F-4D97-AF65-F5344CB8AC3E}">
        <p14:creationId xmlns:p14="http://schemas.microsoft.com/office/powerpoint/2010/main" val="3737995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91693" y="1820981"/>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31240" y="2069129"/>
            <a:ext cx="8466655" cy="523220"/>
          </a:xfrm>
          <a:prstGeom prst="rect">
            <a:avLst/>
          </a:prstGeom>
          <a:noFill/>
        </p:spPr>
        <p:txBody>
          <a:bodyPr wrap="square" rtlCol="0">
            <a:spAutoFit/>
          </a:bodyPr>
          <a:lstStyle/>
          <a:p>
            <a:pPr algn="just" rtl="1"/>
            <a:r>
              <a:rPr lang="ar-EG" sz="2800" b="1" dirty="0"/>
              <a:t>2</a:t>
            </a:r>
            <a:r>
              <a:rPr lang="ar-JO" sz="2800" b="1" dirty="0"/>
              <a:t>.6</a:t>
            </a:r>
            <a:r>
              <a:rPr lang="ar-EG" sz="2800" b="1" dirty="0"/>
              <a:t>. نشاط عملي (السلوك: ممارسة الرياضة) اكمل الجدول: </a:t>
            </a:r>
          </a:p>
        </p:txBody>
      </p:sp>
      <p:graphicFrame>
        <p:nvGraphicFramePr>
          <p:cNvPr id="3" name="Table 2"/>
          <p:cNvGraphicFramePr>
            <a:graphicFrameLocks noGrp="1"/>
          </p:cNvGraphicFramePr>
          <p:nvPr>
            <p:extLst>
              <p:ext uri="{D42A27DB-BD31-4B8C-83A1-F6EECF244321}">
                <p14:modId xmlns:p14="http://schemas.microsoft.com/office/powerpoint/2010/main" val="1181244127"/>
              </p:ext>
            </p:extLst>
          </p:nvPr>
        </p:nvGraphicFramePr>
        <p:xfrm>
          <a:off x="2375453" y="3027395"/>
          <a:ext cx="7245626" cy="2210527"/>
        </p:xfrm>
        <a:graphic>
          <a:graphicData uri="http://schemas.openxmlformats.org/drawingml/2006/table">
            <a:tbl>
              <a:tblPr firstRow="1" firstCol="1" bandRow="1">
                <a:tableStyleId>{D27102A9-8310-4765-A935-A1911B00CA55}</a:tableStyleId>
              </a:tblPr>
              <a:tblGrid>
                <a:gridCol w="4053417">
                  <a:extLst>
                    <a:ext uri="{9D8B030D-6E8A-4147-A177-3AD203B41FA5}">
                      <a16:colId xmlns:a16="http://schemas.microsoft.com/office/drawing/2014/main" xmlns="" val="20000"/>
                    </a:ext>
                  </a:extLst>
                </a:gridCol>
                <a:gridCol w="2156672">
                  <a:extLst>
                    <a:ext uri="{9D8B030D-6E8A-4147-A177-3AD203B41FA5}">
                      <a16:colId xmlns:a16="http://schemas.microsoft.com/office/drawing/2014/main" xmlns="" val="20001"/>
                    </a:ext>
                  </a:extLst>
                </a:gridCol>
                <a:gridCol w="1035537">
                  <a:extLst>
                    <a:ext uri="{9D8B030D-6E8A-4147-A177-3AD203B41FA5}">
                      <a16:colId xmlns:a16="http://schemas.microsoft.com/office/drawing/2014/main" xmlns="" val="20002"/>
                    </a:ext>
                  </a:extLst>
                </a:gridCol>
              </a:tblGrid>
              <a:tr h="272036">
                <a:tc>
                  <a:txBody>
                    <a:bodyPr/>
                    <a:lstStyle/>
                    <a:p>
                      <a:pPr algn="r" rtl="1">
                        <a:lnSpc>
                          <a:spcPct val="107000"/>
                        </a:lnSpc>
                        <a:spcAft>
                          <a:spcPts val="0"/>
                        </a:spcAft>
                      </a:pPr>
                      <a:r>
                        <a:rPr lang="ar-SA" sz="1600" dirty="0">
                          <a:effectLst/>
                        </a:rPr>
                        <a:t>النص</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أي مرحلة؟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رقم</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558577">
                <a:tc>
                  <a:txBody>
                    <a:bodyPr/>
                    <a:lstStyle/>
                    <a:p>
                      <a:pPr algn="r" rtl="1">
                        <a:lnSpc>
                          <a:spcPct val="107000"/>
                        </a:lnSpc>
                        <a:spcAft>
                          <a:spcPts val="0"/>
                        </a:spcAft>
                      </a:pPr>
                      <a:r>
                        <a:rPr lang="en-MY" sz="1600" dirty="0">
                          <a:effectLst/>
                        </a:rPr>
                        <a:t>"</a:t>
                      </a:r>
                      <a:r>
                        <a:rPr lang="ar-SA" sz="1600" dirty="0">
                          <a:effectLst/>
                        </a:rPr>
                        <a:t>أفكر أبدأ أتمرن، بس كل مرة أؤجل... مش متأكد إني ملتزم</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1</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558577">
                <a:tc>
                  <a:txBody>
                    <a:bodyPr/>
                    <a:lstStyle/>
                    <a:p>
                      <a:pPr algn="r" rtl="1">
                        <a:lnSpc>
                          <a:spcPct val="107000"/>
                        </a:lnSpc>
                        <a:spcAft>
                          <a:spcPts val="0"/>
                        </a:spcAft>
                      </a:pPr>
                      <a:r>
                        <a:rPr lang="ar-SA" sz="1600">
                          <a:effectLst/>
                        </a:rPr>
                        <a:t>أنا مشغول جدًا وما عندي وقت للرياضة، وأصلاً مش شايف أنها ضرورية</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a:effectLst/>
                        </a:rPr>
                        <a:t> </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2</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273779">
                <a:tc>
                  <a:txBody>
                    <a:bodyPr/>
                    <a:lstStyle/>
                    <a:p>
                      <a:pPr algn="r" rtl="1">
                        <a:lnSpc>
                          <a:spcPct val="107000"/>
                        </a:lnSpc>
                        <a:spcAft>
                          <a:spcPts val="0"/>
                        </a:spcAft>
                      </a:pPr>
                      <a:r>
                        <a:rPr lang="en-MY" sz="1600">
                          <a:effectLst/>
                        </a:rPr>
                        <a:t>"</a:t>
                      </a:r>
                      <a:r>
                        <a:rPr lang="ar-SA" sz="1600">
                          <a:effectLst/>
                        </a:rPr>
                        <a:t>قررت أبدأ من الأسبوع الجاي، سجلت في النادي</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endParaRPr lang="en-MY" sz="160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3</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273779">
                <a:tc>
                  <a:txBody>
                    <a:bodyPr/>
                    <a:lstStyle/>
                    <a:p>
                      <a:pPr algn="r" rtl="1">
                        <a:lnSpc>
                          <a:spcPct val="107000"/>
                        </a:lnSpc>
                        <a:spcAft>
                          <a:spcPts val="0"/>
                        </a:spcAft>
                      </a:pPr>
                      <a:r>
                        <a:rPr lang="en-MY" sz="1600" dirty="0">
                          <a:effectLst/>
                        </a:rPr>
                        <a:t>"</a:t>
                      </a:r>
                      <a:r>
                        <a:rPr lang="ar-SA" sz="1600" dirty="0">
                          <a:effectLst/>
                        </a:rPr>
                        <a:t>صار لي أسبوعين أتمرن 3 مرات في الأسبوع</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endParaRPr lang="en-MY" sz="1600" dirty="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4</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r h="273779">
                <a:tc>
                  <a:txBody>
                    <a:bodyPr/>
                    <a:lstStyle/>
                    <a:p>
                      <a:pPr algn="r" rtl="1">
                        <a:lnSpc>
                          <a:spcPct val="107000"/>
                        </a:lnSpc>
                        <a:spcAft>
                          <a:spcPts val="0"/>
                        </a:spcAft>
                      </a:pPr>
                      <a:r>
                        <a:rPr lang="en-MY" sz="1600" dirty="0">
                          <a:effectLst/>
                        </a:rPr>
                        <a:t>"</a:t>
                      </a:r>
                      <a:r>
                        <a:rPr lang="ar-SA" sz="1600" dirty="0">
                          <a:effectLst/>
                        </a:rPr>
                        <a:t>الرياضة صارت عادة يومية عندي، لكن أحيانًا أتكاسل</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endParaRPr lang="en-MY" sz="1600" dirty="0">
                        <a:effectLst/>
                        <a:latin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5</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5"/>
                  </a:ext>
                </a:extLst>
              </a:tr>
            </a:tbl>
          </a:graphicData>
        </a:graphic>
      </p:graphicFrame>
      <p:pic>
        <p:nvPicPr>
          <p:cNvPr id="4" name="Picture 3">
            <a:extLst>
              <a:ext uri="{FF2B5EF4-FFF2-40B4-BE49-F238E27FC236}">
                <a16:creationId xmlns:a16="http://schemas.microsoft.com/office/drawing/2014/main" xmlns="" id="{14899DC6-7123-D830-0A6A-AE293CD468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1326" y="4395273"/>
            <a:ext cx="1873526" cy="1961827"/>
          </a:xfrm>
          <a:prstGeom prst="rect">
            <a:avLst/>
          </a:prstGeom>
        </p:spPr>
      </p:pic>
    </p:spTree>
    <p:extLst>
      <p:ext uri="{BB962C8B-B14F-4D97-AF65-F5344CB8AC3E}">
        <p14:creationId xmlns:p14="http://schemas.microsoft.com/office/powerpoint/2010/main" val="2252399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BA5D58-78DA-79FC-E19F-82516E682C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00FD1B-42F7-1975-1C02-E1C31D2C6E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76A8BE-81A1-B5DA-B1CF-22E4294C62C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516C6BE-97E9-0632-7EFB-4BD9608028F8}"/>
              </a:ext>
            </a:extLst>
          </p:cNvPr>
          <p:cNvSpPr/>
          <p:nvPr/>
        </p:nvSpPr>
        <p:spPr>
          <a:xfrm>
            <a:off x="1161877" y="1441228"/>
            <a:ext cx="9345750" cy="4381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66C79E8-59FA-4BDA-B18E-125CB465D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58BB54E-5BFA-EB60-FB2A-FD23D8364ABE}"/>
              </a:ext>
            </a:extLst>
          </p:cNvPr>
          <p:cNvSpPr txBox="1"/>
          <p:nvPr/>
        </p:nvSpPr>
        <p:spPr>
          <a:xfrm>
            <a:off x="1862672" y="1747397"/>
            <a:ext cx="8466655" cy="523220"/>
          </a:xfrm>
          <a:prstGeom prst="rect">
            <a:avLst/>
          </a:prstGeom>
          <a:noFill/>
        </p:spPr>
        <p:txBody>
          <a:bodyPr wrap="square" rtlCol="0">
            <a:spAutoFit/>
          </a:bodyPr>
          <a:lstStyle/>
          <a:p>
            <a:pPr algn="just" rtl="1"/>
            <a:r>
              <a:rPr lang="ar-JO" sz="2800" b="1" dirty="0"/>
              <a:t>7</a:t>
            </a:r>
            <a:r>
              <a:rPr lang="ar-EG" sz="2800" b="1" dirty="0"/>
              <a:t>. 2. نظرية التعلم الاجتماعي :</a:t>
            </a:r>
          </a:p>
        </p:txBody>
      </p:sp>
      <p:sp>
        <p:nvSpPr>
          <p:cNvPr id="4" name="TextBox 3">
            <a:extLst>
              <a:ext uri="{FF2B5EF4-FFF2-40B4-BE49-F238E27FC236}">
                <a16:creationId xmlns:a16="http://schemas.microsoft.com/office/drawing/2014/main" xmlns="" id="{D3FCE9C8-2267-ADC8-3F7F-F3EB05519B44}"/>
              </a:ext>
            </a:extLst>
          </p:cNvPr>
          <p:cNvSpPr txBox="1"/>
          <p:nvPr/>
        </p:nvSpPr>
        <p:spPr>
          <a:xfrm>
            <a:off x="1968953" y="2343050"/>
            <a:ext cx="8212759" cy="1569660"/>
          </a:xfrm>
          <a:prstGeom prst="rect">
            <a:avLst/>
          </a:prstGeom>
          <a:noFill/>
        </p:spPr>
        <p:txBody>
          <a:bodyPr wrap="square" rtlCol="0">
            <a:spAutoFit/>
          </a:bodyPr>
          <a:lstStyle/>
          <a:p>
            <a:pPr algn="r" rtl="1"/>
            <a:r>
              <a:rPr lang="ar-EG" sz="1600" dirty="0"/>
              <a:t>نظرية التعلم الاجتماعي هي نظرية في علم النفس تشير إلى أن الناس يتعلمون سلوكيات جديدة من خلال ملاحظة وتقليد الآخرين، بدلاً من التعلم من خلال المكافآت أو العقوبات المباشرة فقط. طوّر هذه النظرية عالم النفس ألبرت باندورا، وهي تجمع بين الأفكار من نظرية التعلم السلوكي والنظريات المعرفية.</a:t>
            </a:r>
          </a:p>
          <a:p>
            <a:pPr algn="r" rtl="1"/>
            <a:endParaRPr lang="ar-EG" sz="1600" dirty="0"/>
          </a:p>
          <a:p>
            <a:pPr algn="r" rtl="1"/>
            <a:endParaRPr lang="ar-EG" sz="1600" b="1" dirty="0">
              <a:solidFill>
                <a:srgbClr val="C00000"/>
              </a:solidFill>
            </a:endParaRPr>
          </a:p>
          <a:p>
            <a:pPr algn="just" rtl="1"/>
            <a:endParaRPr lang="ar-EG" sz="1600" dirty="0"/>
          </a:p>
        </p:txBody>
      </p:sp>
      <p:sp>
        <p:nvSpPr>
          <p:cNvPr id="8" name="TextBox 7">
            <a:extLst>
              <a:ext uri="{FF2B5EF4-FFF2-40B4-BE49-F238E27FC236}">
                <a16:creationId xmlns:a16="http://schemas.microsoft.com/office/drawing/2014/main" xmlns="" id="{0FCA0F1D-22AF-8857-FB14-20C6592FA06A}"/>
              </a:ext>
            </a:extLst>
          </p:cNvPr>
          <p:cNvSpPr txBox="1"/>
          <p:nvPr/>
        </p:nvSpPr>
        <p:spPr>
          <a:xfrm>
            <a:off x="5079040" y="3632023"/>
            <a:ext cx="2939437" cy="1815882"/>
          </a:xfrm>
          <a:prstGeom prst="rect">
            <a:avLst/>
          </a:prstGeom>
          <a:solidFill>
            <a:srgbClr val="F2F2F2"/>
          </a:solidFill>
        </p:spPr>
        <p:txBody>
          <a:bodyPr wrap="square" rtlCol="0">
            <a:spAutoFit/>
          </a:bodyPr>
          <a:lstStyle/>
          <a:p>
            <a:pPr lvl="0" algn="r" rtl="1" eaLnBrk="0" fontAlgn="base" hangingPunct="0">
              <a:spcBef>
                <a:spcPct val="0"/>
              </a:spcBef>
              <a:spcAft>
                <a:spcPct val="0"/>
              </a:spcAft>
            </a:pPr>
            <a:r>
              <a:rPr lang="ar-SA" sz="1600" dirty="0">
                <a:latin typeface="Arial" panose="020B0604020202020204" pitchFamily="34" charset="0"/>
              </a:rPr>
              <a:t>تنص نظرية التعلم الاجتماعي على أن</a:t>
            </a:r>
            <a:r>
              <a:rPr lang="en-US" sz="1600" dirty="0">
                <a:latin typeface="Arial" panose="020B0604020202020204" pitchFamily="34" charset="0"/>
                <a:cs typeface="Arial" panose="020B0604020202020204" pitchFamily="34" charset="0"/>
              </a:rPr>
              <a:t> </a:t>
            </a:r>
            <a:r>
              <a:rPr lang="ar-SA" sz="1600" b="1" dirty="0">
                <a:latin typeface="Arial" panose="020B0604020202020204" pitchFamily="34" charset="0"/>
              </a:rPr>
              <a:t>الناس يتعلمون من خلال ملاحظة سلوك الآخرين وتقليده</a:t>
            </a:r>
            <a:r>
              <a:rPr lang="en-US" sz="1600" dirty="0">
                <a:latin typeface="Arial" panose="020B0604020202020204" pitchFamily="34" charset="0"/>
              </a:rPr>
              <a:t>، </a:t>
            </a:r>
            <a:r>
              <a:rPr lang="ar-SA" sz="1600" dirty="0">
                <a:latin typeface="Arial" panose="020B0604020202020204" pitchFamily="34" charset="0"/>
              </a:rPr>
              <a:t>خاصة إذا رأوا أن هذا السلوك يؤدي إلى نتائج إيجابية</a:t>
            </a:r>
            <a:r>
              <a:rPr lang="en-US" sz="1600" dirty="0">
                <a:latin typeface="Arial" panose="020B0604020202020204" pitchFamily="34" charset="0"/>
              </a:rPr>
              <a:t>.</a:t>
            </a:r>
            <a:endParaRPr lang="ar-JO" sz="1600" dirty="0">
              <a:latin typeface="Arial" panose="020B0604020202020204" pitchFamily="34" charset="0"/>
            </a:endParaRPr>
          </a:p>
          <a:p>
            <a:pPr lvl="0" algn="r" rtl="1" eaLnBrk="0" fontAlgn="base" hangingPunct="0">
              <a:spcBef>
                <a:spcPct val="0"/>
              </a:spcBef>
              <a:spcAft>
                <a:spcPct val="0"/>
              </a:spcAft>
            </a:pPr>
            <a:endParaRPr lang="en-US" sz="1600" dirty="0">
              <a:latin typeface="Arial" panose="020B0604020202020204" pitchFamily="34" charset="0"/>
            </a:endParaRPr>
          </a:p>
          <a:p>
            <a:pPr lvl="0" algn="r" rtl="1" eaLnBrk="0" fontAlgn="base" hangingPunct="0">
              <a:spcBef>
                <a:spcPct val="0"/>
              </a:spcBef>
              <a:spcAft>
                <a:spcPct val="0"/>
              </a:spcAft>
            </a:pPr>
            <a:r>
              <a:rPr lang="en-US" sz="1600" dirty="0">
                <a:latin typeface="Arial" panose="020B0604020202020204" pitchFamily="34" charset="0"/>
              </a:rPr>
              <a:t>"</a:t>
            </a:r>
            <a:r>
              <a:rPr lang="ar-SA" sz="1600" dirty="0">
                <a:latin typeface="Arial" panose="020B0604020202020204" pitchFamily="34" charset="0"/>
              </a:rPr>
              <a:t>نقلد من نراهم ناجحين، مقبولين اجتماعيًا، أو يشبهوننا</a:t>
            </a:r>
            <a:r>
              <a:rPr lang="en-US" sz="1600" dirty="0">
                <a:latin typeface="Arial" panose="020B0604020202020204" pitchFamily="34" charset="0"/>
              </a:rPr>
              <a:t>."</a:t>
            </a:r>
            <a:r>
              <a:rPr lang="ar-JO" sz="1600" dirty="0">
                <a:solidFill>
                  <a:schemeClr val="bg2">
                    <a:lumMod val="50000"/>
                  </a:schemeClr>
                </a:solidFill>
              </a:rPr>
              <a:t>.</a:t>
            </a:r>
          </a:p>
        </p:txBody>
      </p:sp>
      <p:pic>
        <p:nvPicPr>
          <p:cNvPr id="9" name="Graphic 8">
            <a:extLst>
              <a:ext uri="{FF2B5EF4-FFF2-40B4-BE49-F238E27FC236}">
                <a16:creationId xmlns:a16="http://schemas.microsoft.com/office/drawing/2014/main" xmlns="" id="{22C81BCF-59A3-B2DD-7283-F9C98B5C624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rot="19598191">
            <a:off x="4620623" y="5229886"/>
            <a:ext cx="413317" cy="413317"/>
          </a:xfrm>
          <a:prstGeom prst="rect">
            <a:avLst/>
          </a:prstGeom>
        </p:spPr>
      </p:pic>
      <p:pic>
        <p:nvPicPr>
          <p:cNvPr id="10" name="Graphic 9">
            <a:extLst>
              <a:ext uri="{FF2B5EF4-FFF2-40B4-BE49-F238E27FC236}">
                <a16:creationId xmlns:a16="http://schemas.microsoft.com/office/drawing/2014/main" xmlns="" id="{1920B562-B2BF-25F4-E55F-8D7C15C7C46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7930050" y="3429000"/>
            <a:ext cx="413317" cy="413317"/>
          </a:xfrm>
          <a:prstGeom prst="rect">
            <a:avLst/>
          </a:prstGeom>
        </p:spPr>
      </p:pic>
      <p:sp>
        <p:nvSpPr>
          <p:cNvPr id="2" name="Rectangle 1"/>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78620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56AE433-9768-8BA2-B5A3-B36C25C1C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BA0B5F2-3347-2AD9-C70C-23090EE5162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907F941B-0053-BCD3-2EC8-9627ED7413E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6ABE1CE-1975-D520-0FCB-901737355026}"/>
              </a:ext>
            </a:extLst>
          </p:cNvPr>
          <p:cNvSpPr/>
          <p:nvPr/>
        </p:nvSpPr>
        <p:spPr>
          <a:xfrm>
            <a:off x="1191694" y="1595804"/>
            <a:ext cx="9345750" cy="4381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1DE4BC53-264F-3A44-D640-6A9EB8DFCB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4BDB036-9507-3EC1-5AAE-4730A2A6B725}"/>
              </a:ext>
            </a:extLst>
          </p:cNvPr>
          <p:cNvSpPr txBox="1"/>
          <p:nvPr/>
        </p:nvSpPr>
        <p:spPr>
          <a:xfrm>
            <a:off x="1862672" y="1747397"/>
            <a:ext cx="8466655" cy="954107"/>
          </a:xfrm>
          <a:prstGeom prst="rect">
            <a:avLst/>
          </a:prstGeom>
          <a:noFill/>
        </p:spPr>
        <p:txBody>
          <a:bodyPr wrap="square" rtlCol="0">
            <a:spAutoFit/>
          </a:bodyPr>
          <a:lstStyle/>
          <a:p>
            <a:pPr algn="just" rtl="1"/>
            <a:r>
              <a:rPr lang="ar-JO" sz="2800" b="1" dirty="0"/>
              <a:t>8</a:t>
            </a:r>
            <a:r>
              <a:rPr lang="ar-EG" sz="2800" b="1" dirty="0"/>
              <a:t>. 2. عناصر رئيسية في التعلم الاجتماعي</a:t>
            </a:r>
          </a:p>
          <a:p>
            <a:pPr algn="just" rtl="1"/>
            <a:endParaRPr lang="ar-EG" sz="2800" b="1" dirty="0"/>
          </a:p>
        </p:txBody>
      </p:sp>
      <p:pic>
        <p:nvPicPr>
          <p:cNvPr id="9" name="Graphic 8">
            <a:extLst>
              <a:ext uri="{FF2B5EF4-FFF2-40B4-BE49-F238E27FC236}">
                <a16:creationId xmlns:a16="http://schemas.microsoft.com/office/drawing/2014/main" xmlns="" id="{8F145542-A14B-8619-CEEE-16CF6BC27D3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241239" y="5381496"/>
            <a:ext cx="413317" cy="413317"/>
          </a:xfrm>
          <a:prstGeom prst="rect">
            <a:avLst/>
          </a:prstGeom>
        </p:spPr>
      </p:pic>
      <p:sp>
        <p:nvSpPr>
          <p:cNvPr id="2" name="Rectangle 1">
            <a:extLst>
              <a:ext uri="{FF2B5EF4-FFF2-40B4-BE49-F238E27FC236}">
                <a16:creationId xmlns:a16="http://schemas.microsoft.com/office/drawing/2014/main" xmlns="" id="{B6235DEB-A63F-7B1A-4A86-DF384F917DB2}"/>
              </a:ext>
            </a:extLst>
          </p:cNvPr>
          <p:cNvSpPr>
            <a:spLocks noChangeArrowheads="1"/>
          </p:cNvSpPr>
          <p:nvPr/>
        </p:nvSpPr>
        <p:spPr bwMode="auto">
          <a:xfrm>
            <a:off x="2485572" y="4242628"/>
            <a:ext cx="72985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3" name="Table 2">
            <a:extLst>
              <a:ext uri="{FF2B5EF4-FFF2-40B4-BE49-F238E27FC236}">
                <a16:creationId xmlns:a16="http://schemas.microsoft.com/office/drawing/2014/main" xmlns="" id="{5D3BE4CB-1F9E-7247-60C4-23E9E51A5D28}"/>
              </a:ext>
            </a:extLst>
          </p:cNvPr>
          <p:cNvGraphicFramePr>
            <a:graphicFrameLocks noGrp="1"/>
          </p:cNvGraphicFramePr>
          <p:nvPr>
            <p:extLst>
              <p:ext uri="{D42A27DB-BD31-4B8C-83A1-F6EECF244321}">
                <p14:modId xmlns:p14="http://schemas.microsoft.com/office/powerpoint/2010/main" val="3690892077"/>
              </p:ext>
            </p:extLst>
          </p:nvPr>
        </p:nvGraphicFramePr>
        <p:xfrm>
          <a:off x="3779450" y="2899533"/>
          <a:ext cx="5522472" cy="2529968"/>
        </p:xfrm>
        <a:graphic>
          <a:graphicData uri="http://schemas.openxmlformats.org/drawingml/2006/table">
            <a:tbl>
              <a:tblPr firstRow="1" firstCol="1" bandRow="1">
                <a:tableStyleId>{D27102A9-8310-4765-A935-A1911B00CA55}</a:tableStyleId>
              </a:tblPr>
              <a:tblGrid>
                <a:gridCol w="2761236">
                  <a:extLst>
                    <a:ext uri="{9D8B030D-6E8A-4147-A177-3AD203B41FA5}">
                      <a16:colId xmlns:a16="http://schemas.microsoft.com/office/drawing/2014/main" xmlns="" val="20000"/>
                    </a:ext>
                  </a:extLst>
                </a:gridCol>
                <a:gridCol w="2761236">
                  <a:extLst>
                    <a:ext uri="{9D8B030D-6E8A-4147-A177-3AD203B41FA5}">
                      <a16:colId xmlns:a16="http://schemas.microsoft.com/office/drawing/2014/main" xmlns="" val="20001"/>
                    </a:ext>
                  </a:extLst>
                </a:gridCol>
              </a:tblGrid>
              <a:tr h="0">
                <a:tc>
                  <a:txBody>
                    <a:bodyPr/>
                    <a:lstStyle/>
                    <a:p>
                      <a:pPr algn="r" rtl="1">
                        <a:lnSpc>
                          <a:spcPct val="107000"/>
                        </a:lnSpc>
                        <a:spcAft>
                          <a:spcPts val="0"/>
                        </a:spcAft>
                      </a:pPr>
                      <a:r>
                        <a:rPr lang="ar-SA" sz="1600" dirty="0">
                          <a:effectLst/>
                        </a:rPr>
                        <a:t>الشرح</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العنصر</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ar-SA" sz="1600">
                          <a:effectLst/>
                        </a:rPr>
                        <a:t>نلاحظ سلوك شخص آخر (قدوة أو نموذج)</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EG" sz="1600" dirty="0">
                          <a:effectLst/>
                        </a:rPr>
                        <a:t> </a:t>
                      </a:r>
                      <a:r>
                        <a:rPr lang="en-MY" sz="1600" dirty="0">
                          <a:effectLst/>
                        </a:rPr>
                        <a:t> </a:t>
                      </a:r>
                      <a:r>
                        <a:rPr lang="ar-SA" sz="1600" dirty="0">
                          <a:effectLst/>
                        </a:rPr>
                        <a:t>الملاحظة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ar-SA" sz="1600">
                          <a:effectLst/>
                        </a:rPr>
                        <a:t>ننتبه للسلوك إذا كان جذّابًا أو متكررًا أو من شخص مؤثر</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الانتباه</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ar-SA" sz="1600">
                          <a:effectLst/>
                        </a:rPr>
                        <a:t>نحتفظ بالسلوك في الذاكرة ونفهمه</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الاحتفاظ</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r h="0">
                <a:tc>
                  <a:txBody>
                    <a:bodyPr/>
                    <a:lstStyle/>
                    <a:p>
                      <a:pPr algn="r" rtl="1">
                        <a:lnSpc>
                          <a:spcPct val="107000"/>
                        </a:lnSpc>
                        <a:spcAft>
                          <a:spcPts val="0"/>
                        </a:spcAft>
                      </a:pPr>
                      <a:r>
                        <a:rPr lang="ar-SA" sz="1600" dirty="0">
                          <a:effectLst/>
                        </a:rPr>
                        <a:t>نقلد السلوك عندما تتاح الفرصة، إذا شعرنا أننا نستطيع فعله</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التقليد</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4"/>
                  </a:ext>
                </a:extLst>
              </a:tr>
              <a:tr h="0">
                <a:tc>
                  <a:txBody>
                    <a:bodyPr/>
                    <a:lstStyle/>
                    <a:p>
                      <a:pPr algn="r" rtl="1">
                        <a:lnSpc>
                          <a:spcPct val="107000"/>
                        </a:lnSpc>
                        <a:spcAft>
                          <a:spcPts val="0"/>
                        </a:spcAft>
                      </a:pPr>
                      <a:r>
                        <a:rPr lang="ar-SA" sz="1600">
                          <a:effectLst/>
                        </a:rPr>
                        <a:t>نكرر السلوك إذا حصلنا على نتائج إيجابية (مديح، قبول، مكافأة)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التعزيز</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416163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457968" y="1108750"/>
            <a:ext cx="3397212" cy="52483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41593" y="1311964"/>
            <a:ext cx="9345750" cy="4703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77971" y="1732475"/>
            <a:ext cx="12439338" cy="523220"/>
          </a:xfrm>
          <a:prstGeom prst="rect">
            <a:avLst/>
          </a:prstGeom>
          <a:noFill/>
        </p:spPr>
        <p:txBody>
          <a:bodyPr wrap="square" rtlCol="0">
            <a:spAutoFit/>
          </a:bodyPr>
          <a:lstStyle/>
          <a:p>
            <a:pPr algn="just" rtl="1"/>
            <a:r>
              <a:rPr lang="ar-JO" sz="2800" b="1" dirty="0"/>
              <a:t>9</a:t>
            </a:r>
            <a:r>
              <a:rPr lang="ar-EG" sz="2800" b="1" dirty="0"/>
              <a:t>. 2.</a:t>
            </a:r>
            <a:r>
              <a:rPr lang="en-MY" sz="2800" dirty="0"/>
              <a:t> </a:t>
            </a:r>
            <a:r>
              <a:rPr lang="ar-EG" sz="2800" b="1" dirty="0"/>
              <a:t>تطبيق النظرية في التسويق الاجتماعي</a:t>
            </a:r>
          </a:p>
        </p:txBody>
      </p:sp>
      <p:sp>
        <p:nvSpPr>
          <p:cNvPr id="2" name="TextBox 1">
            <a:extLst>
              <a:ext uri="{FF2B5EF4-FFF2-40B4-BE49-F238E27FC236}">
                <a16:creationId xmlns:a16="http://schemas.microsoft.com/office/drawing/2014/main" xmlns="" id="{6F509EE5-3836-C61C-3F5D-39D6EFDF021F}"/>
              </a:ext>
            </a:extLst>
          </p:cNvPr>
          <p:cNvSpPr txBox="1"/>
          <p:nvPr/>
        </p:nvSpPr>
        <p:spPr>
          <a:xfrm>
            <a:off x="10432564" y="5627024"/>
            <a:ext cx="6003032" cy="646331"/>
          </a:xfrm>
          <a:prstGeom prst="rect">
            <a:avLst/>
          </a:prstGeom>
          <a:noFill/>
        </p:spPr>
        <p:txBody>
          <a:bodyPr wrap="square" rtlCol="0">
            <a:spAutoFit/>
          </a:bodyPr>
          <a:lstStyle/>
          <a:p>
            <a:pPr algn="r" rtl="1"/>
            <a:r>
              <a:rPr lang="ar-EG" dirty="0"/>
              <a:t>.</a:t>
            </a:r>
          </a:p>
          <a:p>
            <a:pPr marL="285750" indent="-285750" algn="r" rtl="1">
              <a:buFont typeface="Arial" panose="020B0604020202020204" pitchFamily="34" charset="0"/>
              <a:buChar char="•"/>
            </a:pPr>
            <a:endParaRPr lang="ar-EG" dirty="0"/>
          </a:p>
        </p:txBody>
      </p:sp>
      <p:sp>
        <p:nvSpPr>
          <p:cNvPr id="3" name="Rectangle 1"/>
          <p:cNvSpPr>
            <a:spLocks noChangeArrowheads="1"/>
          </p:cNvSpPr>
          <p:nvPr/>
        </p:nvSpPr>
        <p:spPr bwMode="auto">
          <a:xfrm>
            <a:off x="5053436" y="2611146"/>
            <a:ext cx="631210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القدوة أو النماذج الاجتماعية</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مثل المشاهير، المؤثرين، الأطباء</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إظهار نتائج إيجابية للسلوك</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سعادة، صحة، قبول اجتماعي</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ربط السلوك برسائل عاطفية وسياق واقعي</a:t>
            </a:r>
            <a:r>
              <a:rPr kumimoji="0" lang="en-US" sz="1800" b="0" i="0" u="none" strike="noStrike" cap="none" normalizeH="0" baseline="0" dirty="0">
                <a:ln>
                  <a:noFill/>
                </a:ln>
                <a:solidFill>
                  <a:schemeClr val="tx1"/>
                </a:solidFill>
                <a:effectLst/>
                <a:latin typeface="Arial" panose="020B0604020202020204" pitchFamily="34" charset="0"/>
              </a:rPr>
              <a:t>.</a:t>
            </a:r>
          </a:p>
        </p:txBody>
      </p:sp>
      <p:graphicFrame>
        <p:nvGraphicFramePr>
          <p:cNvPr id="4" name="Table 3"/>
          <p:cNvGraphicFramePr>
            <a:graphicFrameLocks noGrp="1"/>
          </p:cNvGraphicFramePr>
          <p:nvPr>
            <p:extLst>
              <p:ext uri="{D42A27DB-BD31-4B8C-83A1-F6EECF244321}">
                <p14:modId xmlns:p14="http://schemas.microsoft.com/office/powerpoint/2010/main" val="3857467486"/>
              </p:ext>
            </p:extLst>
          </p:nvPr>
        </p:nvGraphicFramePr>
        <p:xfrm>
          <a:off x="5041698" y="4187786"/>
          <a:ext cx="6312102" cy="1369949"/>
        </p:xfrm>
        <a:graphic>
          <a:graphicData uri="http://schemas.openxmlformats.org/drawingml/2006/table">
            <a:tbl>
              <a:tblPr firstRow="1" firstCol="1" bandRow="1">
                <a:tableStyleId>{D27102A9-8310-4765-A935-A1911B00CA55}</a:tableStyleId>
              </a:tblPr>
              <a:tblGrid>
                <a:gridCol w="2104034">
                  <a:extLst>
                    <a:ext uri="{9D8B030D-6E8A-4147-A177-3AD203B41FA5}">
                      <a16:colId xmlns:a16="http://schemas.microsoft.com/office/drawing/2014/main" xmlns="" val="20000"/>
                    </a:ext>
                  </a:extLst>
                </a:gridCol>
                <a:gridCol w="2104034">
                  <a:extLst>
                    <a:ext uri="{9D8B030D-6E8A-4147-A177-3AD203B41FA5}">
                      <a16:colId xmlns:a16="http://schemas.microsoft.com/office/drawing/2014/main" xmlns="" val="20001"/>
                    </a:ext>
                  </a:extLst>
                </a:gridCol>
                <a:gridCol w="2104034">
                  <a:extLst>
                    <a:ext uri="{9D8B030D-6E8A-4147-A177-3AD203B41FA5}">
                      <a16:colId xmlns:a16="http://schemas.microsoft.com/office/drawing/2014/main" xmlns="" val="20002"/>
                    </a:ext>
                  </a:extLst>
                </a:gridCol>
              </a:tblGrid>
              <a:tr h="0">
                <a:tc>
                  <a:txBody>
                    <a:bodyPr/>
                    <a:lstStyle/>
                    <a:p>
                      <a:pPr algn="r" rtl="1">
                        <a:lnSpc>
                          <a:spcPct val="107000"/>
                        </a:lnSpc>
                        <a:spcAft>
                          <a:spcPts val="0"/>
                        </a:spcAft>
                      </a:pPr>
                      <a:r>
                        <a:rPr lang="ar-SA" sz="1200" dirty="0">
                          <a:effectLst/>
                        </a:rPr>
                        <a:t>الحملة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السلوك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dirty="0">
                          <a:effectLst/>
                        </a:rPr>
                        <a:t>القدوة/التأثير</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ar-SA" sz="1200">
                          <a:effectLst/>
                        </a:rPr>
                        <a:t>فيديو يظهر لاعب كرة قدم يشرب الماء بدلًا من مشروب سكري</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dirty="0">
                          <a:effectLst/>
                        </a:rPr>
                        <a:t>تقليل السكر</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dirty="0">
                          <a:effectLst/>
                        </a:rPr>
                        <a:t>النموذج الرياضي</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ar-SA" sz="1200">
                          <a:effectLst/>
                        </a:rPr>
                        <a:t>إعلان تُظهر فيه أم تعلّم طفلها غسل اليدين بطريقة مرحة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a:effectLst/>
                        </a:rPr>
                        <a:t>النظافة الشخصية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dirty="0">
                          <a:effectLst/>
                        </a:rPr>
                        <a:t>التقليد العائلي</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ar-SA" sz="1200">
                          <a:effectLst/>
                        </a:rPr>
                        <a:t>حملة "نجم المشاهير يلتزم بحزام الأمان</a:t>
                      </a:r>
                      <a:r>
                        <a:rPr lang="en-MY" sz="12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dirty="0">
                          <a:effectLst/>
                        </a:rPr>
                        <a:t>السلامة المرورية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200" dirty="0">
                          <a:effectLst/>
                        </a:rPr>
                        <a:t>القدوة الاجتماعية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pic>
        <p:nvPicPr>
          <p:cNvPr id="8" name="Picture 7">
            <a:extLst>
              <a:ext uri="{FF2B5EF4-FFF2-40B4-BE49-F238E27FC236}">
                <a16:creationId xmlns:a16="http://schemas.microsoft.com/office/drawing/2014/main" xmlns="" id="{BE0FA07E-5E61-6B8F-F082-A954E0EBD1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1331" y="2625991"/>
            <a:ext cx="2567864" cy="3019051"/>
          </a:xfrm>
          <a:prstGeom prst="rect">
            <a:avLst/>
          </a:prstGeom>
        </p:spPr>
      </p:pic>
    </p:spTree>
    <p:extLst>
      <p:ext uri="{BB962C8B-B14F-4D97-AF65-F5344CB8AC3E}">
        <p14:creationId xmlns:p14="http://schemas.microsoft.com/office/powerpoint/2010/main" val="3938527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4A69413-339A-AA85-339C-F950EB252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0083D20-F695-B09E-6C38-748BC1C337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3861F3B-F1D3-275C-1432-67164988080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17FAC16-0054-F56B-D8C1-3AF3D961383E}"/>
              </a:ext>
            </a:extLst>
          </p:cNvPr>
          <p:cNvSpPr/>
          <p:nvPr/>
        </p:nvSpPr>
        <p:spPr>
          <a:xfrm>
            <a:off x="1191694" y="1595804"/>
            <a:ext cx="9345750" cy="4248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a16="http://schemas.microsoft.com/office/drawing/2014/main" xmlns="" id="{59138282-F73B-2485-6B8B-9F90A5A84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01323FB-814F-83C4-4AF0-B5C3DA993A67}"/>
              </a:ext>
            </a:extLst>
          </p:cNvPr>
          <p:cNvSpPr txBox="1"/>
          <p:nvPr/>
        </p:nvSpPr>
        <p:spPr>
          <a:xfrm>
            <a:off x="1760211" y="1789431"/>
            <a:ext cx="8466655" cy="523220"/>
          </a:xfrm>
          <a:prstGeom prst="rect">
            <a:avLst/>
          </a:prstGeom>
          <a:noFill/>
        </p:spPr>
        <p:txBody>
          <a:bodyPr wrap="square" rtlCol="0">
            <a:spAutoFit/>
          </a:bodyPr>
          <a:lstStyle/>
          <a:p>
            <a:pPr algn="just" rtl="1"/>
            <a:r>
              <a:rPr lang="ar-JO" sz="2800" b="1" dirty="0"/>
              <a:t>10</a:t>
            </a:r>
            <a:r>
              <a:rPr lang="ar-EG" sz="2800" b="1" dirty="0"/>
              <a:t>. 2. نظرية الأعراف الاجتماعية (</a:t>
            </a:r>
            <a:r>
              <a:rPr lang="en-MY" sz="2800" b="1" dirty="0">
                <a:solidFill>
                  <a:srgbClr val="C00000"/>
                </a:solidFill>
              </a:rPr>
              <a:t>Social Norms Theory</a:t>
            </a:r>
            <a:r>
              <a:rPr lang="ar-JO" sz="2800" b="1" dirty="0"/>
              <a:t>)</a:t>
            </a:r>
            <a:endParaRPr lang="ar-EG" sz="2800" b="1" dirty="0"/>
          </a:p>
        </p:txBody>
      </p:sp>
      <p:sp>
        <p:nvSpPr>
          <p:cNvPr id="53" name="TextBox 52">
            <a:extLst>
              <a:ext uri="{FF2B5EF4-FFF2-40B4-BE49-F238E27FC236}">
                <a16:creationId xmlns:a16="http://schemas.microsoft.com/office/drawing/2014/main" xmlns="" id="{55790F23-D191-2C1A-1329-10DED746CF01}"/>
              </a:ext>
            </a:extLst>
          </p:cNvPr>
          <p:cNvSpPr txBox="1"/>
          <p:nvPr/>
        </p:nvSpPr>
        <p:spPr>
          <a:xfrm>
            <a:off x="3123902" y="2506279"/>
            <a:ext cx="6902726" cy="2469907"/>
          </a:xfrm>
          <a:prstGeom prst="rect">
            <a:avLst/>
          </a:prstGeom>
          <a:noFill/>
        </p:spPr>
        <p:txBody>
          <a:bodyPr wrap="square">
            <a:spAutoFit/>
          </a:bodyPr>
          <a:lstStyle/>
          <a:p>
            <a:pPr algn="r" rtl="1"/>
            <a:r>
              <a:rPr lang="ar-EG" b="1" dirty="0"/>
              <a:t>ما هي الأعراف الاجتماعية؟</a:t>
            </a:r>
            <a:endParaRPr lang="ar-JO" b="1" dirty="0"/>
          </a:p>
          <a:p>
            <a:pPr algn="r" rtl="1"/>
            <a:endParaRPr lang="ar-EG" sz="1050" b="1" dirty="0"/>
          </a:p>
          <a:p>
            <a:pPr algn="r" rtl="1"/>
            <a:r>
              <a:rPr lang="ar-EG" dirty="0"/>
              <a:t>الأعراف الاجتماعية هي </a:t>
            </a:r>
            <a:r>
              <a:rPr lang="ar-EG" b="1" dirty="0"/>
              <a:t>قواعد غير مكتوبة</a:t>
            </a:r>
            <a:r>
              <a:rPr lang="ar-EG" dirty="0"/>
              <a:t> تحدد ما هو "مقبول" أو "متوقع" في سلوك الأفراد داخل مجتمع معين.</a:t>
            </a:r>
            <a:endParaRPr lang="ar-JO" dirty="0"/>
          </a:p>
          <a:p>
            <a:pPr algn="r" rtl="1"/>
            <a:endParaRPr lang="ar-EG" dirty="0"/>
          </a:p>
          <a:p>
            <a:pPr algn="r" rtl="1"/>
            <a:r>
              <a:rPr lang="ar-EG" dirty="0"/>
              <a:t>هي نتيجة </a:t>
            </a:r>
            <a:r>
              <a:rPr lang="ar-EG" b="1" dirty="0"/>
              <a:t>تفاعلاتنا اليومية</a:t>
            </a:r>
            <a:r>
              <a:rPr lang="ar-EG" dirty="0"/>
              <a:t> مع الآخرين، وتتكون من:</a:t>
            </a:r>
          </a:p>
          <a:p>
            <a:pPr lvl="1" algn="r" rtl="1"/>
            <a:r>
              <a:rPr lang="ar-EG" dirty="0"/>
              <a:t>ما </a:t>
            </a:r>
            <a:r>
              <a:rPr lang="ar-EG" b="1" dirty="0"/>
              <a:t>نعتقد أن الآخرين يفعلونه فعليًا</a:t>
            </a:r>
            <a:r>
              <a:rPr lang="ar-EG" dirty="0"/>
              <a:t> (</a:t>
            </a:r>
            <a:r>
              <a:rPr lang="ar-EG" b="1" dirty="0">
                <a:solidFill>
                  <a:srgbClr val="C00000"/>
                </a:solidFill>
              </a:rPr>
              <a:t>الأعراف الوصفية</a:t>
            </a:r>
            <a:r>
              <a:rPr lang="ar-EG" dirty="0"/>
              <a:t>)</a:t>
            </a:r>
          </a:p>
          <a:p>
            <a:pPr lvl="1" algn="r" rtl="1"/>
            <a:r>
              <a:rPr lang="ar-EG" dirty="0"/>
              <a:t>وما </a:t>
            </a:r>
            <a:r>
              <a:rPr lang="ar-EG" b="1" dirty="0"/>
              <a:t>نعتقد أن الآخرين يتوقعون منا فعله</a:t>
            </a:r>
            <a:r>
              <a:rPr lang="ar-EG" dirty="0"/>
              <a:t> (</a:t>
            </a:r>
            <a:r>
              <a:rPr lang="ar-EG" b="1" dirty="0">
                <a:solidFill>
                  <a:srgbClr val="C00000"/>
                </a:solidFill>
              </a:rPr>
              <a:t>الأعراف المعيارية</a:t>
            </a:r>
            <a:r>
              <a:rPr lang="ar-EG" dirty="0"/>
              <a:t>)</a:t>
            </a:r>
          </a:p>
          <a:p>
            <a:pPr lvl="1" algn="r" rtl="1"/>
            <a:endParaRPr lang="en-US" dirty="0"/>
          </a:p>
        </p:txBody>
      </p:sp>
      <p:sp>
        <p:nvSpPr>
          <p:cNvPr id="2" name="Rectangle 1">
            <a:extLst>
              <a:ext uri="{FF2B5EF4-FFF2-40B4-BE49-F238E27FC236}">
                <a16:creationId xmlns:a16="http://schemas.microsoft.com/office/drawing/2014/main" xmlns="" id="{5E8820A9-670B-DBE6-8AA9-EFEDBEA4BC29}"/>
              </a:ext>
            </a:extLst>
          </p:cNvPr>
          <p:cNvSpPr/>
          <p:nvPr/>
        </p:nvSpPr>
        <p:spPr>
          <a:xfrm>
            <a:off x="675252" y="4008058"/>
            <a:ext cx="3620639" cy="1345109"/>
          </a:xfrm>
          <a:prstGeom prst="rect">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ar-EG" b="1" dirty="0"/>
              <a:t>💬 مبدأ النظرية:</a:t>
            </a:r>
          </a:p>
          <a:p>
            <a:pPr algn="ctr"/>
            <a:r>
              <a:rPr lang="ar-EG" dirty="0"/>
              <a:t>"الناس يتصرفون غالبًا بناءً على تصوراتهم عن سلوك الآخرين، أكثر من قناعاتهم الخاصة."</a:t>
            </a:r>
          </a:p>
        </p:txBody>
      </p:sp>
      <p:sp>
        <p:nvSpPr>
          <p:cNvPr id="4" name="Oval 3">
            <a:extLst>
              <a:ext uri="{FF2B5EF4-FFF2-40B4-BE49-F238E27FC236}">
                <a16:creationId xmlns:a16="http://schemas.microsoft.com/office/drawing/2014/main" xmlns="" id="{55D1B6A3-C0B6-2CB1-B0E3-40FC671F18DD}"/>
              </a:ext>
            </a:extLst>
          </p:cNvPr>
          <p:cNvSpPr>
            <a:spLocks noChangeAspect="1"/>
          </p:cNvSpPr>
          <p:nvPr/>
        </p:nvSpPr>
        <p:spPr>
          <a:xfrm rot="1800000">
            <a:off x="3813293" y="3697319"/>
            <a:ext cx="720000" cy="720000"/>
          </a:xfrm>
          <a:prstGeom prst="ellipse">
            <a:avLst/>
          </a:prstGeom>
          <a:solidFill>
            <a:schemeClr val="bg1"/>
          </a:solid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xmlns="" id="{59EE1F68-7BFB-840F-0E2D-259F0A78CC9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3939871" y="3823898"/>
            <a:ext cx="466845" cy="466845"/>
          </a:xfrm>
          <a:prstGeom prst="rect">
            <a:avLst/>
          </a:prstGeom>
        </p:spPr>
      </p:pic>
    </p:spTree>
    <p:extLst>
      <p:ext uri="{BB962C8B-B14F-4D97-AF65-F5344CB8AC3E}">
        <p14:creationId xmlns:p14="http://schemas.microsoft.com/office/powerpoint/2010/main" val="503731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6E6257F-B4F6-A56D-A832-8711F68FBF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F0625D-0820-71FC-22DF-D24133449F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96AE451F-B1FB-5C43-9772-F0AF0072B047}"/>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157B873-D138-B005-9835-27F2161BCD27}"/>
              </a:ext>
            </a:extLst>
          </p:cNvPr>
          <p:cNvSpPr/>
          <p:nvPr/>
        </p:nvSpPr>
        <p:spPr>
          <a:xfrm>
            <a:off x="1191694" y="1595804"/>
            <a:ext cx="9345750" cy="4248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a16="http://schemas.microsoft.com/office/drawing/2014/main" xmlns="" id="{B0EA36F3-89F2-C6F7-0000-DD10335A1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40BC40D-5541-EBAD-EF02-95AB4E3EFEF6}"/>
              </a:ext>
            </a:extLst>
          </p:cNvPr>
          <p:cNvSpPr txBox="1"/>
          <p:nvPr/>
        </p:nvSpPr>
        <p:spPr>
          <a:xfrm>
            <a:off x="1760211" y="1789431"/>
            <a:ext cx="8466655" cy="523220"/>
          </a:xfrm>
          <a:prstGeom prst="rect">
            <a:avLst/>
          </a:prstGeom>
          <a:noFill/>
        </p:spPr>
        <p:txBody>
          <a:bodyPr wrap="square" rtlCol="0">
            <a:spAutoFit/>
          </a:bodyPr>
          <a:lstStyle/>
          <a:p>
            <a:pPr algn="just" rtl="1"/>
            <a:r>
              <a:rPr lang="en-US" sz="2800" b="1" dirty="0"/>
              <a:t>1</a:t>
            </a:r>
            <a:r>
              <a:rPr lang="ar-JO" sz="2800" b="1" dirty="0"/>
              <a:t>1</a:t>
            </a:r>
            <a:r>
              <a:rPr lang="ar-EG" sz="2800" b="1" dirty="0"/>
              <a:t>. 2. </a:t>
            </a:r>
            <a:r>
              <a:rPr lang="ar-SA" sz="2800" b="1" dirty="0"/>
              <a:t>مبادئ </a:t>
            </a:r>
            <a:r>
              <a:rPr lang="ar-JO" sz="2800" b="1" dirty="0"/>
              <a:t> </a:t>
            </a:r>
            <a:r>
              <a:rPr lang="ar-EG" sz="2800" b="1" dirty="0"/>
              <a:t>نظرية الأعراف الاجتماعية (</a:t>
            </a:r>
            <a:r>
              <a:rPr lang="en-MY" sz="2800" b="1" dirty="0">
                <a:solidFill>
                  <a:srgbClr val="C00000"/>
                </a:solidFill>
              </a:rPr>
              <a:t>Social Norms Theory</a:t>
            </a:r>
            <a:r>
              <a:rPr lang="ar-JO" sz="2800" b="1" dirty="0"/>
              <a:t>)</a:t>
            </a:r>
            <a:endParaRPr lang="ar-EG" sz="2800" b="1" dirty="0"/>
          </a:p>
        </p:txBody>
      </p:sp>
      <p:sp>
        <p:nvSpPr>
          <p:cNvPr id="53" name="TextBox 52">
            <a:extLst>
              <a:ext uri="{FF2B5EF4-FFF2-40B4-BE49-F238E27FC236}">
                <a16:creationId xmlns:a16="http://schemas.microsoft.com/office/drawing/2014/main" xmlns="" id="{BF1DAF96-ABD4-58B5-9DC5-38012DD912F6}"/>
              </a:ext>
            </a:extLst>
          </p:cNvPr>
          <p:cNvSpPr txBox="1"/>
          <p:nvPr/>
        </p:nvSpPr>
        <p:spPr>
          <a:xfrm>
            <a:off x="4588906" y="2506279"/>
            <a:ext cx="5437722" cy="2862322"/>
          </a:xfrm>
          <a:prstGeom prst="rect">
            <a:avLst/>
          </a:prstGeom>
          <a:noFill/>
        </p:spPr>
        <p:txBody>
          <a:bodyPr wrap="square">
            <a:spAutoFit/>
          </a:bodyPr>
          <a:lstStyle/>
          <a:p>
            <a:pPr algn="r"/>
            <a:r>
              <a:rPr lang="ar-SA" sz="1200" dirty="0"/>
              <a:t>أهم مبادئ نظرية الأعراف الاجتماعية:</a:t>
            </a:r>
          </a:p>
          <a:p>
            <a:pPr algn="r"/>
            <a:r>
              <a:rPr lang="ar-SA" sz="1200" b="1" dirty="0"/>
              <a:t>1. التأثير الاجتماعي:</a:t>
            </a:r>
            <a:endParaRPr lang="ar-SA" sz="1200" dirty="0"/>
          </a:p>
          <a:p>
            <a:pPr algn="r" fontAlgn="ctr"/>
            <a:r>
              <a:rPr lang="ar-SA" sz="1200" dirty="0"/>
              <a:t>يعتمد السلوك الفردي بشكل كبير على التوقعات الاجتماعية والمعايير السائدة في البيئة المحيطة. </a:t>
            </a:r>
          </a:p>
          <a:p>
            <a:pPr algn="r"/>
            <a:r>
              <a:rPr lang="ar-SA" sz="1200" b="1" dirty="0"/>
              <a:t>2. المعرفة الاجتماعية:</a:t>
            </a:r>
            <a:endParaRPr lang="ar-SA" sz="1200" dirty="0"/>
          </a:p>
          <a:p>
            <a:pPr algn="r" fontAlgn="ctr"/>
            <a:r>
              <a:rPr lang="ar-SA" sz="1200" dirty="0"/>
              <a:t>يتشكل فهم الفرد لما هو مقبول اجتماعيًا من خلال ملاحظة سلوك الآخرين وتجاربهم. </a:t>
            </a:r>
          </a:p>
          <a:p>
            <a:pPr algn="r"/>
            <a:r>
              <a:rPr lang="ar-SA" sz="1200" b="1" dirty="0"/>
              <a:t>3. التشابه والتأثر:</a:t>
            </a:r>
            <a:endParaRPr lang="ar-SA" sz="1200" dirty="0"/>
          </a:p>
          <a:p>
            <a:pPr algn="r" fontAlgn="ctr"/>
            <a:r>
              <a:rPr lang="ar-SA" sz="1200" dirty="0"/>
              <a:t>يميل الأفراد إلى تقليد سلوكيات الآخرين، خاصة أولئك الذين يرونهم مشابهين لهم في بعض الجوانب. </a:t>
            </a:r>
          </a:p>
          <a:p>
            <a:pPr algn="r"/>
            <a:r>
              <a:rPr lang="ar-SA" sz="1200" b="1" dirty="0"/>
              <a:t>4. الحاجة إلى الانتماء:</a:t>
            </a:r>
            <a:endParaRPr lang="ar-SA" sz="1200" dirty="0"/>
          </a:p>
          <a:p>
            <a:pPr algn="r" fontAlgn="ctr"/>
            <a:r>
              <a:rPr lang="ar-SA" sz="1200" dirty="0"/>
              <a:t>يسعى الأفراد إلى الانتماء للمجموعات الاجتماعية والتوافق معها، مما يدفعهم لتبني الأعراف الاجتماعية السائدة داخل هذه المجموعات. </a:t>
            </a:r>
          </a:p>
          <a:p>
            <a:pPr algn="r"/>
            <a:r>
              <a:rPr lang="ar-SA" sz="1200" b="1" dirty="0"/>
              <a:t>5. تغيير السلوك:</a:t>
            </a:r>
            <a:endParaRPr lang="ar-SA" sz="1200" dirty="0"/>
          </a:p>
          <a:p>
            <a:pPr algn="r"/>
            <a:r>
              <a:rPr lang="ar-SA" sz="1200" dirty="0"/>
              <a:t>يمكن استخدام نظرية الأعراف الاجتماعية لتغيير السلوك من خلال التأثير على تصورات الأفراد حول الأعراف الاجتماعية. على سبيل المثال، يمكن للحملات التوعوية استخدام هذه النظرية لتشجيع سلوكيات صحية أو بيئية من خلال إظهار أن هذه السلوكيات هي السائدة والمتوقعة في المجتم</a:t>
            </a:r>
          </a:p>
          <a:p>
            <a:pPr lvl="1" algn="r" rtl="1"/>
            <a:endParaRPr lang="en-US" sz="1200" dirty="0"/>
          </a:p>
        </p:txBody>
      </p:sp>
      <p:sp>
        <p:nvSpPr>
          <p:cNvPr id="2" name="Rectangle 1">
            <a:extLst>
              <a:ext uri="{FF2B5EF4-FFF2-40B4-BE49-F238E27FC236}">
                <a16:creationId xmlns:a16="http://schemas.microsoft.com/office/drawing/2014/main" xmlns="" id="{E0A01377-CA8A-6031-0495-BC98B6A0F115}"/>
              </a:ext>
            </a:extLst>
          </p:cNvPr>
          <p:cNvSpPr/>
          <p:nvPr/>
        </p:nvSpPr>
        <p:spPr>
          <a:xfrm>
            <a:off x="675252" y="4008058"/>
            <a:ext cx="3620639" cy="1345109"/>
          </a:xfrm>
          <a:prstGeom prst="rect">
            <a:avLst/>
          </a:prstGeom>
          <a:solidFill>
            <a:schemeClr val="bg1">
              <a:lumMod val="9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ar-EG" b="1" dirty="0"/>
              <a:t>💬 مبدأ النظرية:</a:t>
            </a:r>
          </a:p>
          <a:p>
            <a:pPr algn="ctr"/>
            <a:r>
              <a:rPr lang="ar-EG" dirty="0"/>
              <a:t>"الناس يتصرفون غالبًا بناءً على تصوراتهم عن سلوك الآخرين، أكثر من قناعاتهم الخاصة."</a:t>
            </a:r>
          </a:p>
        </p:txBody>
      </p:sp>
      <p:sp>
        <p:nvSpPr>
          <p:cNvPr id="4" name="Oval 3">
            <a:extLst>
              <a:ext uri="{FF2B5EF4-FFF2-40B4-BE49-F238E27FC236}">
                <a16:creationId xmlns:a16="http://schemas.microsoft.com/office/drawing/2014/main" xmlns="" id="{521C4C22-A151-06F2-32C4-DF3A700D23F5}"/>
              </a:ext>
            </a:extLst>
          </p:cNvPr>
          <p:cNvSpPr>
            <a:spLocks noChangeAspect="1"/>
          </p:cNvSpPr>
          <p:nvPr/>
        </p:nvSpPr>
        <p:spPr>
          <a:xfrm rot="1800000">
            <a:off x="3813293" y="3697319"/>
            <a:ext cx="720000" cy="720000"/>
          </a:xfrm>
          <a:prstGeom prst="ellipse">
            <a:avLst/>
          </a:prstGeom>
          <a:solidFill>
            <a:schemeClr val="bg1"/>
          </a:solid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xmlns="" id="{DD5BA911-8BD9-5779-3111-A02D65B23B9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3939871" y="3823898"/>
            <a:ext cx="466845" cy="466845"/>
          </a:xfrm>
          <a:prstGeom prst="rect">
            <a:avLst/>
          </a:prstGeom>
        </p:spPr>
      </p:pic>
    </p:spTree>
    <p:extLst>
      <p:ext uri="{BB962C8B-B14F-4D97-AF65-F5344CB8AC3E}">
        <p14:creationId xmlns:p14="http://schemas.microsoft.com/office/powerpoint/2010/main" val="1752666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9"/>
            <a:ext cx="9345750" cy="380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82137" y="1800752"/>
            <a:ext cx="9621185" cy="523220"/>
          </a:xfrm>
          <a:prstGeom prst="rect">
            <a:avLst/>
          </a:prstGeom>
          <a:noFill/>
        </p:spPr>
        <p:txBody>
          <a:bodyPr wrap="square" rtlCol="0">
            <a:spAutoFit/>
          </a:bodyPr>
          <a:lstStyle/>
          <a:p>
            <a:pPr lvl="0" algn="r" rtl="1"/>
            <a:r>
              <a:rPr lang="ar-EG" sz="2800" b="1" dirty="0"/>
              <a:t>2.</a:t>
            </a:r>
            <a:r>
              <a:rPr lang="ar-JO" sz="2800" b="1" dirty="0"/>
              <a:t>12</a:t>
            </a:r>
            <a:r>
              <a:rPr lang="ar-EG" sz="2800" b="1" dirty="0"/>
              <a:t>. كيف تستخدم هذه النظرية في التسويق الاجتماعي؟</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921920766"/>
              </p:ext>
            </p:extLst>
          </p:nvPr>
        </p:nvGraphicFramePr>
        <p:xfrm>
          <a:off x="2409598" y="2708145"/>
          <a:ext cx="7372803" cy="1847755"/>
        </p:xfrm>
        <a:graphic>
          <a:graphicData uri="http://schemas.openxmlformats.org/drawingml/2006/table">
            <a:tbl>
              <a:tblPr firstRow="1" firstCol="1" bandRow="1">
                <a:tableStyleId>{D27102A9-8310-4765-A935-A1911B00CA55}</a:tableStyleId>
              </a:tblPr>
              <a:tblGrid>
                <a:gridCol w="2457601">
                  <a:extLst>
                    <a:ext uri="{9D8B030D-6E8A-4147-A177-3AD203B41FA5}">
                      <a16:colId xmlns:a16="http://schemas.microsoft.com/office/drawing/2014/main" xmlns="" val="20000"/>
                    </a:ext>
                  </a:extLst>
                </a:gridCol>
                <a:gridCol w="2457601">
                  <a:extLst>
                    <a:ext uri="{9D8B030D-6E8A-4147-A177-3AD203B41FA5}">
                      <a16:colId xmlns:a16="http://schemas.microsoft.com/office/drawing/2014/main" xmlns="" val="20001"/>
                    </a:ext>
                  </a:extLst>
                </a:gridCol>
                <a:gridCol w="2457601">
                  <a:extLst>
                    <a:ext uri="{9D8B030D-6E8A-4147-A177-3AD203B41FA5}">
                      <a16:colId xmlns:a16="http://schemas.microsoft.com/office/drawing/2014/main" xmlns="" val="20002"/>
                    </a:ext>
                  </a:extLst>
                </a:gridCol>
              </a:tblGrid>
              <a:tr h="321850">
                <a:tc>
                  <a:txBody>
                    <a:bodyPr/>
                    <a:lstStyle/>
                    <a:p>
                      <a:pPr algn="r" rtl="1">
                        <a:lnSpc>
                          <a:spcPct val="107000"/>
                        </a:lnSpc>
                        <a:spcAft>
                          <a:spcPts val="0"/>
                        </a:spcAft>
                      </a:pPr>
                      <a:r>
                        <a:rPr lang="ar-SA" sz="1600" dirty="0">
                          <a:effectLst/>
                        </a:rPr>
                        <a:t>الشرح</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مثال</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الأسلوب</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ar-SA" sz="1600" dirty="0">
                          <a:effectLst/>
                        </a:rPr>
                        <a:t>الناس يعتقدون أن "الجميع يدخن" مثلًا، رغم أن الأغلبية لا تفعل</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حملة: "80% من طلاب الجامعة لا يدخنون</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تصحيح التصورات الخاطئة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ar-SA" sz="1600" dirty="0">
                          <a:effectLst/>
                        </a:rPr>
                        <a:t>إظهار أن سلوكًا جيدًا أصبح هو السائد</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"9 </a:t>
                      </a:r>
                      <a:r>
                        <a:rPr lang="ar-SA" sz="1600" dirty="0">
                          <a:effectLst/>
                        </a:rPr>
                        <a:t>من كل 10 يرشدون أولادهم لاستخدام حزام الأمان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تعزيز الأعراف الإيجابية القائمة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ar-SA" sz="1600">
                          <a:effectLst/>
                        </a:rPr>
                        <a:t>استخدام شخصيات من نفس البيئة الثقافية أو الاجتماعية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فيديو لأب تقليدي يحفز أبناءه على إعادة التدوير</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dirty="0">
                          <a:effectLst/>
                        </a:rPr>
                        <a:t>✔️ </a:t>
                      </a:r>
                      <a:r>
                        <a:rPr lang="ar-SA" sz="1600" dirty="0">
                          <a:effectLst/>
                        </a:rPr>
                        <a:t>إظهار القدوة المجتمعية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5014409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2485" y="1155868"/>
            <a:ext cx="9345750" cy="5050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5F5634FE-0A60-C656-A917-426456C2ED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96646">
            <a:off x="1333002" y="3930112"/>
            <a:ext cx="3126696" cy="2226974"/>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01423" y="1438184"/>
            <a:ext cx="8466655" cy="523220"/>
          </a:xfrm>
          <a:prstGeom prst="rect">
            <a:avLst/>
          </a:prstGeom>
          <a:noFill/>
        </p:spPr>
        <p:txBody>
          <a:bodyPr wrap="square" rtlCol="0">
            <a:spAutoFit/>
          </a:bodyPr>
          <a:lstStyle/>
          <a:p>
            <a:pPr algn="just" rtl="1"/>
            <a:r>
              <a:rPr lang="ar-JO" sz="2800" b="1" dirty="0"/>
              <a:t>13.</a:t>
            </a:r>
            <a:r>
              <a:rPr lang="ar-EG" sz="2800" b="1" dirty="0"/>
              <a:t> 2. أمثلة تطبيقية:</a:t>
            </a:r>
          </a:p>
        </p:txBody>
      </p:sp>
      <p:sp>
        <p:nvSpPr>
          <p:cNvPr id="20" name="TextBox 19">
            <a:extLst>
              <a:ext uri="{FF2B5EF4-FFF2-40B4-BE49-F238E27FC236}">
                <a16:creationId xmlns:a16="http://schemas.microsoft.com/office/drawing/2014/main" xmlns="" id="{E96A9000-184F-D85E-E353-61BA58CFB904}"/>
              </a:ext>
            </a:extLst>
          </p:cNvPr>
          <p:cNvSpPr txBox="1"/>
          <p:nvPr/>
        </p:nvSpPr>
        <p:spPr>
          <a:xfrm>
            <a:off x="2860260" y="2166510"/>
            <a:ext cx="6953403" cy="2554545"/>
          </a:xfrm>
          <a:prstGeom prst="rect">
            <a:avLst/>
          </a:prstGeom>
          <a:noFill/>
        </p:spPr>
        <p:txBody>
          <a:bodyPr wrap="square">
            <a:spAutoFit/>
          </a:bodyPr>
          <a:lstStyle/>
          <a:p>
            <a:pPr marL="285750" indent="-285750" algn="r" rtl="1" fontAlgn="ctr">
              <a:buFont typeface="Arial" panose="020B0604020202020204" pitchFamily="34" charset="0"/>
              <a:buChar char="•"/>
            </a:pPr>
            <a:r>
              <a:rPr lang="ar-EG" sz="1600" dirty="0"/>
              <a:t>الأعراف الاجتماعية السلبية يمكن أن تدفع الناس إلى تبني سلوكيات ضارة لمجرد أنها شائعة أو مقبولة ظاهريًا، ومهمة التسويق الاجتماعي هي تغيير هذه الأعراف تدريجيًا.</a:t>
            </a:r>
            <a:endParaRPr lang="ar-JO" sz="1600" dirty="0"/>
          </a:p>
          <a:p>
            <a:pPr marL="285750" indent="-285750" algn="r" rtl="1" fontAlgn="ctr">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الأعراف الاجتماعية هي مجموعة من القواعد والسلوكيات غير المكتوبة التي يتبعها المجتمع. عندما تكون هذه الأعراف سلبية، يمكن أن تؤدي إلى تبني سلوكيات ضارة أو غير صحية، حتى لو كان الناس يدركون ضرر هذه السلوكيات. </a:t>
            </a:r>
            <a:endParaRPr lang="ar-JO" sz="1600" dirty="0"/>
          </a:p>
          <a:p>
            <a:pPr marL="285750" indent="-285750" algn="r" rtl="1">
              <a:buFont typeface="Arial" panose="020B0604020202020204" pitchFamily="34" charset="0"/>
              <a:buChar char="•"/>
            </a:pPr>
            <a:endParaRPr lang="en-US" sz="1600" dirty="0"/>
          </a:p>
          <a:p>
            <a:pPr marL="285750" indent="-285750" algn="r" rtl="1">
              <a:buFont typeface="Arial" panose="020B0604020202020204" pitchFamily="34" charset="0"/>
              <a:buChar char="•"/>
            </a:pPr>
            <a:r>
              <a:rPr lang="ar-EG" sz="1600" dirty="0"/>
              <a:t>على سبيل المثال، قد يمارس الشباب التدخين أو تعاطي المخدرات لمجرد أنهم يرون أقرانهم يفعلون ذلك، حتى لو كانوا يعرفون أن هذه الممارسات مضرة.</a:t>
            </a:r>
          </a:p>
          <a:p>
            <a:pPr marL="285750" indent="-285750" algn="r">
              <a:buFont typeface="Arial" panose="020B0604020202020204" pitchFamily="34" charset="0"/>
              <a:buChar char="•"/>
            </a:pPr>
            <a:endParaRPr lang="ar-EG" sz="1600" dirty="0"/>
          </a:p>
        </p:txBody>
      </p:sp>
    </p:spTree>
    <p:extLst>
      <p:ext uri="{BB962C8B-B14F-4D97-AF65-F5344CB8AC3E}">
        <p14:creationId xmlns:p14="http://schemas.microsoft.com/office/powerpoint/2010/main" val="94685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98D910-3527-6D61-AD38-1D580D4622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01EE02E-2FBE-C764-BB3E-0173CDE7703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55FF0759-F296-906E-1DAA-3B9013B5062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917F4E2-6749-C30E-6323-69864E315812}"/>
              </a:ext>
            </a:extLst>
          </p:cNvPr>
          <p:cNvSpPr/>
          <p:nvPr/>
        </p:nvSpPr>
        <p:spPr>
          <a:xfrm>
            <a:off x="1161876" y="1233079"/>
            <a:ext cx="9345750" cy="4600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3E2F3552-A1CB-A0DA-6290-58A86D216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984702B-7DCD-5782-3118-42FFF8A7DB18}"/>
              </a:ext>
            </a:extLst>
          </p:cNvPr>
          <p:cNvSpPr txBox="1"/>
          <p:nvPr/>
        </p:nvSpPr>
        <p:spPr>
          <a:xfrm>
            <a:off x="1601423" y="1438184"/>
            <a:ext cx="8466655" cy="523220"/>
          </a:xfrm>
          <a:prstGeom prst="rect">
            <a:avLst/>
          </a:prstGeom>
          <a:noFill/>
        </p:spPr>
        <p:txBody>
          <a:bodyPr wrap="square" rtlCol="0">
            <a:spAutoFit/>
          </a:bodyPr>
          <a:lstStyle/>
          <a:p>
            <a:pPr algn="just" rtl="1"/>
            <a:r>
              <a:rPr lang="ar-JO" sz="2800" b="1" dirty="0"/>
              <a:t>14.</a:t>
            </a:r>
            <a:r>
              <a:rPr lang="ar-EG" sz="2800" b="1" dirty="0"/>
              <a:t> 2. أمثلة تطبيقية:</a:t>
            </a:r>
          </a:p>
        </p:txBody>
      </p:sp>
      <p:graphicFrame>
        <p:nvGraphicFramePr>
          <p:cNvPr id="2" name="Table 1">
            <a:extLst>
              <a:ext uri="{FF2B5EF4-FFF2-40B4-BE49-F238E27FC236}">
                <a16:creationId xmlns:a16="http://schemas.microsoft.com/office/drawing/2014/main" xmlns="" id="{36F195A2-2D47-1790-A367-59154F151BBA}"/>
              </a:ext>
            </a:extLst>
          </p:cNvPr>
          <p:cNvGraphicFramePr>
            <a:graphicFrameLocks noGrp="1"/>
          </p:cNvGraphicFramePr>
          <p:nvPr>
            <p:extLst>
              <p:ext uri="{D42A27DB-BD31-4B8C-83A1-F6EECF244321}">
                <p14:modId xmlns:p14="http://schemas.microsoft.com/office/powerpoint/2010/main" val="171067764"/>
              </p:ext>
            </p:extLst>
          </p:nvPr>
        </p:nvGraphicFramePr>
        <p:xfrm>
          <a:off x="3021496" y="2372822"/>
          <a:ext cx="5917242" cy="2034541"/>
        </p:xfrm>
        <a:graphic>
          <a:graphicData uri="http://schemas.openxmlformats.org/drawingml/2006/table">
            <a:tbl>
              <a:tblPr firstRow="1" firstCol="1" bandRow="1">
                <a:tableStyleId>{D27102A9-8310-4765-A935-A1911B00CA55}</a:tableStyleId>
              </a:tblPr>
              <a:tblGrid>
                <a:gridCol w="1972414">
                  <a:extLst>
                    <a:ext uri="{9D8B030D-6E8A-4147-A177-3AD203B41FA5}">
                      <a16:colId xmlns:a16="http://schemas.microsoft.com/office/drawing/2014/main" xmlns="" val="20000"/>
                    </a:ext>
                  </a:extLst>
                </a:gridCol>
                <a:gridCol w="1972414">
                  <a:extLst>
                    <a:ext uri="{9D8B030D-6E8A-4147-A177-3AD203B41FA5}">
                      <a16:colId xmlns:a16="http://schemas.microsoft.com/office/drawing/2014/main" xmlns="" val="20001"/>
                    </a:ext>
                  </a:extLst>
                </a:gridCol>
                <a:gridCol w="1972414">
                  <a:extLst>
                    <a:ext uri="{9D8B030D-6E8A-4147-A177-3AD203B41FA5}">
                      <a16:colId xmlns:a16="http://schemas.microsoft.com/office/drawing/2014/main" xmlns="" val="20002"/>
                    </a:ext>
                  </a:extLst>
                </a:gridCol>
              </a:tblGrid>
              <a:tr h="0">
                <a:tc>
                  <a:txBody>
                    <a:bodyPr/>
                    <a:lstStyle/>
                    <a:p>
                      <a:pPr algn="r" rtl="1">
                        <a:lnSpc>
                          <a:spcPct val="107000"/>
                        </a:lnSpc>
                        <a:spcAft>
                          <a:spcPts val="0"/>
                        </a:spcAft>
                      </a:pPr>
                      <a:r>
                        <a:rPr lang="ar-SA" sz="1600" dirty="0">
                          <a:effectLst/>
                        </a:rPr>
                        <a:t>التصور المجتمعي</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طريقة تغيير العرف</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السلوك</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en-MY" sz="1600" dirty="0">
                          <a:effectLst/>
                        </a:rPr>
                        <a:t>"</a:t>
                      </a:r>
                      <a:r>
                        <a:rPr lang="ar-SA" sz="1600" dirty="0">
                          <a:effectLst/>
                        </a:rPr>
                        <a:t>الكل يدخن، عادي</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عرض بيانات حقيقية: "70% من أقرانك لا يدخنون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التدخين بين المراهقين</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en-MY" sz="1600">
                          <a:effectLst/>
                        </a:rPr>
                        <a:t>"</a:t>
                      </a:r>
                      <a:r>
                        <a:rPr lang="ar-SA" sz="1600">
                          <a:effectLst/>
                        </a:rPr>
                        <a:t>هذا طبيعي عند الشباب</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حملة: "الاحترام هو ما يميزك كرجل</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التحرش اللفظي في الأماكن العامة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en-MY" sz="1600" dirty="0">
                          <a:effectLst/>
                        </a:rPr>
                        <a:t>"</a:t>
                      </a:r>
                      <a:r>
                        <a:rPr lang="ar-SA" sz="1600" dirty="0">
                          <a:effectLst/>
                        </a:rPr>
                        <a:t>الكل يفعل ذلك</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إعلانات: "مدينتك نظيفة لأنك تحترمها</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رمي النفايات في الشارع</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pic>
        <p:nvPicPr>
          <p:cNvPr id="3" name="Picture 2">
            <a:extLst>
              <a:ext uri="{FF2B5EF4-FFF2-40B4-BE49-F238E27FC236}">
                <a16:creationId xmlns:a16="http://schemas.microsoft.com/office/drawing/2014/main" xmlns="" id="{30781017-C686-C310-9258-0B3F8558ED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6413" y="3467906"/>
            <a:ext cx="2587206" cy="2157015"/>
          </a:xfrm>
          <a:prstGeom prst="rect">
            <a:avLst/>
          </a:prstGeom>
        </p:spPr>
      </p:pic>
    </p:spTree>
    <p:extLst>
      <p:ext uri="{BB962C8B-B14F-4D97-AF65-F5344CB8AC3E}">
        <p14:creationId xmlns:p14="http://schemas.microsoft.com/office/powerpoint/2010/main" val="37322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64096" y="1605127"/>
            <a:ext cx="947877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09433" y="1691158"/>
            <a:ext cx="9621185" cy="523220"/>
          </a:xfrm>
          <a:prstGeom prst="rect">
            <a:avLst/>
          </a:prstGeom>
          <a:noFill/>
        </p:spPr>
        <p:txBody>
          <a:bodyPr wrap="square" rtlCol="0">
            <a:spAutoFit/>
          </a:bodyPr>
          <a:lstStyle/>
          <a:p>
            <a:pPr lvl="0" algn="r" rtl="1"/>
            <a:r>
              <a:rPr lang="ar-EG" sz="2800" b="1" dirty="0"/>
              <a:t>2.</a:t>
            </a:r>
            <a:r>
              <a:rPr lang="ar-JO" sz="2800" b="1" dirty="0"/>
              <a:t>15</a:t>
            </a:r>
            <a:r>
              <a:rPr lang="ar-EG" sz="2800" b="1" dirty="0"/>
              <a:t>. نظرية السلوك المخطط</a:t>
            </a:r>
            <a:r>
              <a:rPr lang="ar-EG" sz="2800" dirty="0"/>
              <a:t> (</a:t>
            </a:r>
            <a:r>
              <a:rPr lang="en-MY" sz="2800" dirty="0"/>
              <a:t>Theory of Planned </a:t>
            </a:r>
            <a:r>
              <a:rPr lang="en-MY" sz="2800" dirty="0" err="1"/>
              <a:t>Behavior</a:t>
            </a:r>
            <a:r>
              <a:rPr lang="ar-JO" sz="2800" dirty="0"/>
              <a:t>)</a:t>
            </a:r>
            <a:endParaRPr lang="en-US" sz="2800" b="1" dirty="0"/>
          </a:p>
        </p:txBody>
      </p:sp>
      <p:sp>
        <p:nvSpPr>
          <p:cNvPr id="4" name="TextBox 3">
            <a:extLst>
              <a:ext uri="{FF2B5EF4-FFF2-40B4-BE49-F238E27FC236}">
                <a16:creationId xmlns:a16="http://schemas.microsoft.com/office/drawing/2014/main" xmlns="" id="{629F0848-1A29-B3FB-D59A-8603AADC96AD}"/>
              </a:ext>
            </a:extLst>
          </p:cNvPr>
          <p:cNvSpPr txBox="1"/>
          <p:nvPr/>
        </p:nvSpPr>
        <p:spPr>
          <a:xfrm>
            <a:off x="2395330" y="2214378"/>
            <a:ext cx="7279643" cy="1354217"/>
          </a:xfrm>
          <a:prstGeom prst="rect">
            <a:avLst/>
          </a:prstGeom>
          <a:noFill/>
        </p:spPr>
        <p:txBody>
          <a:bodyPr wrap="square" rtlCol="0">
            <a:spAutoFit/>
          </a:bodyPr>
          <a:lstStyle/>
          <a:p>
            <a:pPr algn="r"/>
            <a:r>
              <a:rPr lang="ar-EG" b="1" dirty="0">
                <a:solidFill>
                  <a:srgbClr val="C00000"/>
                </a:solidFill>
              </a:rPr>
              <a:t>فكرة النظرية:</a:t>
            </a:r>
            <a:endParaRPr lang="ar-JO" b="1" dirty="0">
              <a:solidFill>
                <a:srgbClr val="C00000"/>
              </a:solidFill>
            </a:endParaRPr>
          </a:p>
          <a:p>
            <a:pPr algn="r"/>
            <a:endParaRPr lang="ar-EG" sz="1600" b="1" dirty="0"/>
          </a:p>
          <a:p>
            <a:pPr algn="r"/>
            <a:r>
              <a:rPr lang="ar-EG" sz="1600" dirty="0"/>
              <a:t>تنص النظرية على أن </a:t>
            </a:r>
            <a:r>
              <a:rPr lang="ar-EG" sz="1600" b="1" dirty="0"/>
              <a:t>نية الشخص لأداء سلوك معين</a:t>
            </a:r>
            <a:r>
              <a:rPr lang="ar-EG" sz="1600" dirty="0"/>
              <a:t> هي العامل الأساسي في تنبؤ سلوكه الفعلي، وهذه "النية" تتأثر بثلاثة عوامل </a:t>
            </a:r>
            <a:r>
              <a:rPr lang="ar-JO" sz="1600" dirty="0"/>
              <a:t>او متغيرات </a:t>
            </a:r>
            <a:r>
              <a:rPr lang="ar-EG" sz="1600" dirty="0"/>
              <a:t>رئيسية:</a:t>
            </a:r>
          </a:p>
          <a:p>
            <a:pPr algn="r" rtl="1"/>
            <a:endParaRPr lang="ar-EG" sz="1600"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2" name="Graphic 1">
            <a:extLst>
              <a:ext uri="{FF2B5EF4-FFF2-40B4-BE49-F238E27FC236}">
                <a16:creationId xmlns:a16="http://schemas.microsoft.com/office/drawing/2014/main" xmlns="" id="{A4A86882-27F1-F73E-2D77-A8ACE0F1A9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786480" y="2798344"/>
            <a:ext cx="608850" cy="608850"/>
          </a:xfrm>
          <a:prstGeom prst="rect">
            <a:avLst/>
          </a:prstGeom>
        </p:spPr>
      </p:pic>
      <p:pic>
        <p:nvPicPr>
          <p:cNvPr id="3" name="Graphic 2">
            <a:extLst>
              <a:ext uri="{FF2B5EF4-FFF2-40B4-BE49-F238E27FC236}">
                <a16:creationId xmlns:a16="http://schemas.microsoft.com/office/drawing/2014/main" xmlns="" id="{C36B827F-3CB0-A6C5-F9AF-6364CDFC8AC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9726193" y="2755702"/>
            <a:ext cx="608850" cy="608850"/>
          </a:xfrm>
          <a:prstGeom prst="rect">
            <a:avLst/>
          </a:prstGeom>
        </p:spPr>
      </p:pic>
      <p:sp>
        <p:nvSpPr>
          <p:cNvPr id="8" name="TextBox 7">
            <a:extLst>
              <a:ext uri="{FF2B5EF4-FFF2-40B4-BE49-F238E27FC236}">
                <a16:creationId xmlns:a16="http://schemas.microsoft.com/office/drawing/2014/main" xmlns="" id="{5555EB60-DACB-00C5-0D2E-8FD3B4F93D44}"/>
              </a:ext>
            </a:extLst>
          </p:cNvPr>
          <p:cNvSpPr txBox="1"/>
          <p:nvPr/>
        </p:nvSpPr>
        <p:spPr>
          <a:xfrm>
            <a:off x="5759870" y="3576324"/>
            <a:ext cx="3840726" cy="338554"/>
          </a:xfrm>
          <a:prstGeom prst="rect">
            <a:avLst/>
          </a:prstGeom>
          <a:solidFill>
            <a:schemeClr val="bg1">
              <a:lumMod val="95000"/>
            </a:schemeClr>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rPr>
              <a:t>متغيرات النظرية:</a:t>
            </a:r>
          </a:p>
        </p:txBody>
      </p:sp>
      <p:sp>
        <p:nvSpPr>
          <p:cNvPr id="10" name="Rectangle 9">
            <a:extLst>
              <a:ext uri="{FF2B5EF4-FFF2-40B4-BE49-F238E27FC236}">
                <a16:creationId xmlns:a16="http://schemas.microsoft.com/office/drawing/2014/main" xmlns="" id="{21729C57-25E6-0BC9-D9A4-E00F4F6152BA}"/>
              </a:ext>
            </a:extLst>
          </p:cNvPr>
          <p:cNvSpPr/>
          <p:nvPr/>
        </p:nvSpPr>
        <p:spPr>
          <a:xfrm>
            <a:off x="7089853" y="4094619"/>
            <a:ext cx="2510743"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1" name="TextBox 10">
            <a:extLst>
              <a:ext uri="{FF2B5EF4-FFF2-40B4-BE49-F238E27FC236}">
                <a16:creationId xmlns:a16="http://schemas.microsoft.com/office/drawing/2014/main" xmlns="" id="{E8BC27AC-5812-0F39-166E-CE3127D587E6}"/>
              </a:ext>
            </a:extLst>
          </p:cNvPr>
          <p:cNvSpPr txBox="1"/>
          <p:nvPr/>
        </p:nvSpPr>
        <p:spPr>
          <a:xfrm>
            <a:off x="6991523" y="4260702"/>
            <a:ext cx="2401390" cy="338554"/>
          </a:xfrm>
          <a:prstGeom prst="rect">
            <a:avLst/>
          </a:prstGeom>
          <a:noFill/>
        </p:spPr>
        <p:txBody>
          <a:bodyPr wrap="square" rtlCol="0">
            <a:spAutoFit/>
          </a:bodyPr>
          <a:lstStyle/>
          <a:p>
            <a:pPr marL="342900" indent="-342900" algn="r" rtl="1">
              <a:buFont typeface="+mj-lt"/>
              <a:buAutoNum type="arabicPeriod"/>
            </a:pPr>
            <a:r>
              <a:rPr lang="ar-JO" sz="1600" b="1" dirty="0"/>
              <a:t>الموقف</a:t>
            </a:r>
            <a:endParaRPr lang="ar-EG" sz="1600" b="1" dirty="0">
              <a:solidFill>
                <a:srgbClr val="C00000"/>
              </a:solidFill>
            </a:endParaRPr>
          </a:p>
        </p:txBody>
      </p:sp>
      <p:sp>
        <p:nvSpPr>
          <p:cNvPr id="14" name="Rectangle 13">
            <a:extLst>
              <a:ext uri="{FF2B5EF4-FFF2-40B4-BE49-F238E27FC236}">
                <a16:creationId xmlns:a16="http://schemas.microsoft.com/office/drawing/2014/main" xmlns="" id="{9D382631-014D-D7FC-F675-14CF4286A948}"/>
              </a:ext>
            </a:extLst>
          </p:cNvPr>
          <p:cNvSpPr/>
          <p:nvPr/>
        </p:nvSpPr>
        <p:spPr>
          <a:xfrm>
            <a:off x="4683131" y="4115061"/>
            <a:ext cx="2308392"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5" name="TextBox 14">
            <a:extLst>
              <a:ext uri="{FF2B5EF4-FFF2-40B4-BE49-F238E27FC236}">
                <a16:creationId xmlns:a16="http://schemas.microsoft.com/office/drawing/2014/main" xmlns="" id="{DAD1B702-BDEE-9427-2A86-1C0EC75B4233}"/>
              </a:ext>
            </a:extLst>
          </p:cNvPr>
          <p:cNvSpPr txBox="1"/>
          <p:nvPr/>
        </p:nvSpPr>
        <p:spPr>
          <a:xfrm>
            <a:off x="4535456" y="4162832"/>
            <a:ext cx="2401390" cy="861774"/>
          </a:xfrm>
          <a:prstGeom prst="rect">
            <a:avLst/>
          </a:prstGeom>
          <a:noFill/>
        </p:spPr>
        <p:txBody>
          <a:bodyPr wrap="square" rtlCol="0">
            <a:spAutoFit/>
          </a:bodyPr>
          <a:lstStyle/>
          <a:p>
            <a:pPr marL="342900" indent="-342900" algn="r" rtl="1">
              <a:buFont typeface="+mj-lt"/>
              <a:buAutoNum type="arabicPeriod"/>
            </a:pPr>
            <a:endParaRPr lang="ar-EG" sz="1600" dirty="0"/>
          </a:p>
          <a:p>
            <a:pPr algn="r" rtl="1"/>
            <a:r>
              <a:rPr lang="ar-JO" sz="1600" b="1" dirty="0"/>
              <a:t>2. </a:t>
            </a:r>
            <a:r>
              <a:rPr lang="ar-SA" b="1" dirty="0"/>
              <a:t>المعايير الذاتية</a:t>
            </a:r>
            <a:endParaRPr lang="ar-EG" sz="1600" dirty="0">
              <a:solidFill>
                <a:srgbClr val="C00000"/>
              </a:solidFill>
            </a:endParaRPr>
          </a:p>
          <a:p>
            <a:pPr marL="285750" indent="-285750" algn="r" rtl="1">
              <a:buFont typeface="Arial" panose="020B0604020202020204" pitchFamily="34" charset="0"/>
              <a:buChar char="•"/>
            </a:pPr>
            <a:endParaRPr lang="ar-EG" sz="1600" dirty="0">
              <a:solidFill>
                <a:srgbClr val="FF0000"/>
              </a:solidFill>
            </a:endParaRPr>
          </a:p>
        </p:txBody>
      </p:sp>
      <p:sp>
        <p:nvSpPr>
          <p:cNvPr id="21" name="Rectangle 20">
            <a:extLst>
              <a:ext uri="{FF2B5EF4-FFF2-40B4-BE49-F238E27FC236}">
                <a16:creationId xmlns:a16="http://schemas.microsoft.com/office/drawing/2014/main" xmlns="" id="{CD5C1159-F57E-F8CA-17B6-14FD7E6D125D}"/>
              </a:ext>
            </a:extLst>
          </p:cNvPr>
          <p:cNvSpPr/>
          <p:nvPr/>
        </p:nvSpPr>
        <p:spPr>
          <a:xfrm>
            <a:off x="1328916" y="4189499"/>
            <a:ext cx="2958395"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2" name="TextBox 21">
            <a:extLst>
              <a:ext uri="{FF2B5EF4-FFF2-40B4-BE49-F238E27FC236}">
                <a16:creationId xmlns:a16="http://schemas.microsoft.com/office/drawing/2014/main" xmlns="" id="{F2506B48-339C-9193-E75F-2BD22D88C5BE}"/>
              </a:ext>
            </a:extLst>
          </p:cNvPr>
          <p:cNvSpPr txBox="1"/>
          <p:nvPr/>
        </p:nvSpPr>
        <p:spPr>
          <a:xfrm>
            <a:off x="1219003" y="4539798"/>
            <a:ext cx="2903718" cy="369332"/>
          </a:xfrm>
          <a:prstGeom prst="rect">
            <a:avLst/>
          </a:prstGeom>
          <a:noFill/>
        </p:spPr>
        <p:txBody>
          <a:bodyPr wrap="square" rtlCol="0">
            <a:spAutoFit/>
          </a:bodyPr>
          <a:lstStyle/>
          <a:p>
            <a:pPr algn="r" rtl="1"/>
            <a:r>
              <a:rPr lang="ar-JO" b="1" dirty="0"/>
              <a:t>3. </a:t>
            </a:r>
            <a:r>
              <a:rPr lang="ar-SA" b="1" dirty="0"/>
              <a:t>التحكم السلوكي المتصور </a:t>
            </a:r>
            <a:endParaRPr lang="ar-EG" sz="1600" dirty="0"/>
          </a:p>
        </p:txBody>
      </p:sp>
      <p:sp>
        <p:nvSpPr>
          <p:cNvPr id="24" name="TextBox 23">
            <a:extLst>
              <a:ext uri="{FF2B5EF4-FFF2-40B4-BE49-F238E27FC236}">
                <a16:creationId xmlns:a16="http://schemas.microsoft.com/office/drawing/2014/main" xmlns="" id="{EAB0FA77-B0C4-47C3-FDB5-7D0879E9500B}"/>
              </a:ext>
            </a:extLst>
          </p:cNvPr>
          <p:cNvSpPr txBox="1"/>
          <p:nvPr/>
        </p:nvSpPr>
        <p:spPr>
          <a:xfrm>
            <a:off x="4535456" y="5218618"/>
            <a:ext cx="2860065" cy="1477328"/>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wrap="square">
            <a:spAutoFit/>
          </a:bodyPr>
          <a:lstStyle/>
          <a:p>
            <a:pPr marL="285750" indent="-285750" algn="r" rtl="1">
              <a:buFont typeface="Arial" panose="020B0604020202020204" pitchFamily="34" charset="0"/>
              <a:buChar char="•"/>
            </a:pPr>
            <a:r>
              <a:rPr lang="ar-JO" b="1" dirty="0"/>
              <a:t>النوايا السلوكية </a:t>
            </a:r>
            <a:r>
              <a:rPr lang="ar-JO" dirty="0"/>
              <a:t>: </a:t>
            </a:r>
            <a:r>
              <a:rPr lang="ar-SA" dirty="0"/>
              <a:t>تتأثر النية السلوكية بشكل إيجابي بكل من الموقف تجاه السلوك والمعايير الذاتية والتحكم السلوكي المتصور</a:t>
            </a:r>
            <a:r>
              <a:rPr lang="ar-EG" sz="1200" dirty="0"/>
              <a:t>.</a:t>
            </a:r>
          </a:p>
        </p:txBody>
      </p:sp>
    </p:spTree>
    <p:extLst>
      <p:ext uri="{BB962C8B-B14F-4D97-AF65-F5344CB8AC3E}">
        <p14:creationId xmlns:p14="http://schemas.microsoft.com/office/powerpoint/2010/main" val="34924345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066619" y="9395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513432" y="1878396"/>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946385" y="2047546"/>
            <a:ext cx="8591059" cy="523220"/>
          </a:xfrm>
          <a:prstGeom prst="rect">
            <a:avLst/>
          </a:prstGeom>
          <a:noFill/>
        </p:spPr>
        <p:txBody>
          <a:bodyPr wrap="square" rtlCol="0">
            <a:spAutoFit/>
          </a:bodyPr>
          <a:lstStyle/>
          <a:p>
            <a:pPr lvl="1" algn="r" rtl="1"/>
            <a:r>
              <a:rPr lang="ar-JO" sz="2800" b="1" dirty="0"/>
              <a:t>2.16</a:t>
            </a:r>
            <a:r>
              <a:rPr lang="ar-EG" sz="2800" b="1" dirty="0"/>
              <a:t>. العوامل المؤثرة في النية السلوكية</a:t>
            </a:r>
            <a:endParaRPr lang="ar-EG" sz="1050" b="1" dirty="0"/>
          </a:p>
        </p:txBody>
      </p:sp>
      <p:sp>
        <p:nvSpPr>
          <p:cNvPr id="9" name="Rectangle 8">
            <a:extLst>
              <a:ext uri="{FF2B5EF4-FFF2-40B4-BE49-F238E27FC236}">
                <a16:creationId xmlns:a16="http://schemas.microsoft.com/office/drawing/2014/main" xmlns="" id="{0A078F4A-5FB9-EAD4-6F5D-E060DE192B71}"/>
              </a:ext>
            </a:extLst>
          </p:cNvPr>
          <p:cNvSpPr/>
          <p:nvPr/>
        </p:nvSpPr>
        <p:spPr>
          <a:xfrm>
            <a:off x="9298843" y="1047980"/>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graphicFrame>
        <p:nvGraphicFramePr>
          <p:cNvPr id="8" name="Table 7"/>
          <p:cNvGraphicFramePr>
            <a:graphicFrameLocks noGrp="1"/>
          </p:cNvGraphicFramePr>
          <p:nvPr>
            <p:extLst>
              <p:ext uri="{D42A27DB-BD31-4B8C-83A1-F6EECF244321}">
                <p14:modId xmlns:p14="http://schemas.microsoft.com/office/powerpoint/2010/main" val="3176795953"/>
              </p:ext>
            </p:extLst>
          </p:nvPr>
        </p:nvGraphicFramePr>
        <p:xfrm>
          <a:off x="2780745" y="2811523"/>
          <a:ext cx="7340466" cy="2037716"/>
        </p:xfrm>
        <a:graphic>
          <a:graphicData uri="http://schemas.openxmlformats.org/drawingml/2006/table">
            <a:tbl>
              <a:tblPr firstRow="1" firstCol="1" bandRow="1">
                <a:tableStyleId>{D27102A9-8310-4765-A935-A1911B00CA55}</a:tableStyleId>
              </a:tblPr>
              <a:tblGrid>
                <a:gridCol w="2446822">
                  <a:extLst>
                    <a:ext uri="{9D8B030D-6E8A-4147-A177-3AD203B41FA5}">
                      <a16:colId xmlns:a16="http://schemas.microsoft.com/office/drawing/2014/main" xmlns="" val="20000"/>
                    </a:ext>
                  </a:extLst>
                </a:gridCol>
                <a:gridCol w="2446822">
                  <a:extLst>
                    <a:ext uri="{9D8B030D-6E8A-4147-A177-3AD203B41FA5}">
                      <a16:colId xmlns:a16="http://schemas.microsoft.com/office/drawing/2014/main" xmlns="" val="20001"/>
                    </a:ext>
                  </a:extLst>
                </a:gridCol>
                <a:gridCol w="2446822">
                  <a:extLst>
                    <a:ext uri="{9D8B030D-6E8A-4147-A177-3AD203B41FA5}">
                      <a16:colId xmlns:a16="http://schemas.microsoft.com/office/drawing/2014/main" xmlns="" val="20002"/>
                    </a:ext>
                  </a:extLst>
                </a:gridCol>
              </a:tblGrid>
              <a:tr h="0">
                <a:tc>
                  <a:txBody>
                    <a:bodyPr/>
                    <a:lstStyle/>
                    <a:p>
                      <a:pPr algn="r">
                        <a:lnSpc>
                          <a:spcPct val="107000"/>
                        </a:lnSpc>
                        <a:spcAft>
                          <a:spcPts val="0"/>
                        </a:spcAft>
                      </a:pPr>
                      <a:r>
                        <a:rPr lang="en-MY" sz="1600" dirty="0">
                          <a:effectLst/>
                        </a:rPr>
                        <a:t> </a:t>
                      </a:r>
                      <a:r>
                        <a:rPr lang="ar-SA" sz="1600" dirty="0">
                          <a:effectLst/>
                        </a:rPr>
                        <a:t>مثال (ممارسة الرياضة)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600">
                          <a:effectLst/>
                        </a:rPr>
                        <a:t> </a:t>
                      </a:r>
                      <a:r>
                        <a:rPr lang="ar-SA" sz="1600">
                          <a:effectLst/>
                        </a:rPr>
                        <a:t>المعنى</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en-MY" sz="1600">
                          <a:effectLst/>
                        </a:rPr>
                        <a:t> </a:t>
                      </a:r>
                      <a:r>
                        <a:rPr lang="ar-SA" sz="1600">
                          <a:effectLst/>
                        </a:rPr>
                        <a:t>العامل</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a:lnSpc>
                          <a:spcPct val="107000"/>
                        </a:lnSpc>
                        <a:spcAft>
                          <a:spcPts val="0"/>
                        </a:spcAft>
                      </a:pPr>
                      <a:r>
                        <a:rPr lang="en-MY" sz="1600">
                          <a:effectLst/>
                        </a:rPr>
                        <a:t>"</a:t>
                      </a:r>
                      <a:r>
                        <a:rPr lang="ar-SA" sz="1600">
                          <a:effectLst/>
                        </a:rPr>
                        <a:t>أعتقد أن الرياضة مفيدة وتحسن صحتي</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تقييم الفرد الإيجابي أو السلبي للسلوك</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الموقف من السلوك </a:t>
                      </a:r>
                      <a:r>
                        <a:rPr lang="en-MY" sz="1600" dirty="0">
                          <a:effectLst/>
                        </a:rPr>
                        <a:t>(</a:t>
                      </a:r>
                      <a:r>
                        <a:rPr lang="en-MY" sz="1600" b="1" dirty="0">
                          <a:effectLst/>
                        </a:rPr>
                        <a:t>Attitude</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a:lnSpc>
                          <a:spcPct val="107000"/>
                        </a:lnSpc>
                        <a:spcAft>
                          <a:spcPts val="0"/>
                        </a:spcAft>
                      </a:pPr>
                      <a:r>
                        <a:rPr lang="en-MY" sz="1600" dirty="0">
                          <a:effectLst/>
                        </a:rPr>
                        <a:t>"</a:t>
                      </a:r>
                      <a:r>
                        <a:rPr lang="ar-SA" sz="1600" dirty="0">
                          <a:effectLst/>
                        </a:rPr>
                        <a:t>أصدقائي يشجعونني على التمرين</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ما يعتقد الفرد أن الآخرين يتوقعونه منه</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JO" sz="1600" dirty="0">
                          <a:effectLst/>
                        </a:rPr>
                        <a:t>المعايير الذاتية </a:t>
                      </a:r>
                      <a:r>
                        <a:rPr lang="en-MY" sz="1600" dirty="0">
                          <a:effectLst/>
                        </a:rPr>
                        <a:t>(</a:t>
                      </a:r>
                      <a:r>
                        <a:rPr lang="en-MY" sz="1600" b="1" dirty="0">
                          <a:effectLst/>
                        </a:rPr>
                        <a:t>Subjective Norms)</a:t>
                      </a:r>
                      <a:endParaRPr lang="en-MY" sz="16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a:lnSpc>
                          <a:spcPct val="107000"/>
                        </a:lnSpc>
                        <a:spcAft>
                          <a:spcPts val="0"/>
                        </a:spcAft>
                      </a:pPr>
                      <a:r>
                        <a:rPr lang="en-MY" sz="1600">
                          <a:effectLst/>
                        </a:rPr>
                        <a:t>"</a:t>
                      </a:r>
                      <a:r>
                        <a:rPr lang="ar-SA" sz="1600">
                          <a:effectLst/>
                        </a:rPr>
                        <a:t>أملك الوقت والموارد لأمارس الرياضة</a:t>
                      </a:r>
                      <a:r>
                        <a:rPr lang="en-MY" sz="1600">
                          <a:effectLst/>
                        </a:rPr>
                        <a:t>"</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600" dirty="0">
                          <a:effectLst/>
                        </a:rPr>
                        <a:t>مدى شعور الفرد بالقدرة على تنفيذ السلوك</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التحكم السلوكي المدرك </a:t>
                      </a:r>
                      <a:r>
                        <a:rPr lang="en-MY" sz="1600" dirty="0">
                          <a:effectLst/>
                        </a:rPr>
                        <a:t>(</a:t>
                      </a:r>
                      <a:r>
                        <a:rPr lang="en-MY" sz="1600" b="1" dirty="0">
                          <a:effectLst/>
                        </a:rPr>
                        <a:t>Perceived </a:t>
                      </a:r>
                      <a:r>
                        <a:rPr lang="en-MY" sz="1600" b="1" dirty="0" err="1">
                          <a:effectLst/>
                        </a:rPr>
                        <a:t>Behavioral</a:t>
                      </a:r>
                      <a:r>
                        <a:rPr lang="en-MY" sz="1600" b="1" dirty="0">
                          <a:effectLst/>
                        </a:rPr>
                        <a:t> Control</a:t>
                      </a:r>
                      <a:r>
                        <a:rPr lang="en-MY" sz="1600" dirty="0">
                          <a:effectLst/>
                        </a:rPr>
                        <a:t>)</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sp>
        <p:nvSpPr>
          <p:cNvPr id="12" name="Rectangle 1"/>
          <p:cNvSpPr>
            <a:spLocks noChangeArrowheads="1"/>
          </p:cNvSpPr>
          <p:nvPr/>
        </p:nvSpPr>
        <p:spPr bwMode="auto">
          <a:xfrm>
            <a:off x="1332818" y="4941699"/>
            <a:ext cx="8753442"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كيف تؤثر هذه العوامل؟</a:t>
            </a:r>
            <a:endParaRPr kumimoji="0" lang="en-US" b="1" i="0" u="none" strike="noStrike" cap="none" normalizeH="0" baseline="0" dirty="0">
              <a:ln>
                <a:noFill/>
              </a:ln>
              <a:solidFill>
                <a:srgbClr val="C00000"/>
              </a:solidFill>
              <a:effectLst/>
              <a:latin typeface="Arial" panose="020B0604020202020204" pitchFamily="34" charset="0"/>
            </a:endParaRPr>
          </a:p>
          <a:p>
            <a:pPr lvl="4" algn="r" rtl="1" eaLnBrk="0" fontAlgn="base" hangingPunct="0">
              <a:spcBef>
                <a:spcPct val="0"/>
              </a:spcBef>
              <a:spcAft>
                <a:spcPct val="0"/>
              </a:spcAft>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إذا كان الشخص</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114550" lvl="4"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يؤمن بأن السلوك إيجابي</a:t>
            </a:r>
            <a:endParaRPr kumimoji="0" lang="en-US" sz="1600" b="0" i="0" u="none" strike="noStrike" cap="none" normalizeH="0" baseline="0" dirty="0">
              <a:ln>
                <a:noFill/>
              </a:ln>
              <a:solidFill>
                <a:schemeClr val="tx1"/>
              </a:solidFill>
              <a:effectLst/>
              <a:latin typeface="Arial" panose="020B0604020202020204" pitchFamily="34" charset="0"/>
            </a:endParaRPr>
          </a:p>
          <a:p>
            <a:pPr marL="2114550" lvl="4"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يشعر بأن المجتمع يشجعه عليه</a:t>
            </a:r>
            <a:endParaRPr kumimoji="0" lang="en-US" sz="1600" b="0" i="0" u="none" strike="noStrike" cap="none" normalizeH="0" baseline="0" dirty="0">
              <a:ln>
                <a:noFill/>
              </a:ln>
              <a:solidFill>
                <a:schemeClr val="tx1"/>
              </a:solidFill>
              <a:effectLst/>
              <a:latin typeface="Arial" panose="020B0604020202020204" pitchFamily="34" charset="0"/>
            </a:endParaRPr>
          </a:p>
          <a:p>
            <a:pPr marL="2114550" lvl="4"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يظن أنه قادر فعليًا على فعله</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r>
            <a:b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r>
              <a:rPr kumimoji="0" lang="en-US" sz="1600" b="1" i="0" u="none" strike="noStrike" cap="none" normalizeH="0" baseline="0" dirty="0">
                <a:ln>
                  <a:noFill/>
                </a:ln>
                <a:solidFill>
                  <a:schemeClr val="tx1"/>
                </a:solidFill>
                <a:effectLst/>
                <a:latin typeface="Arial" panose="020B0604020202020204" pitchFamily="34" charset="0"/>
              </a:rPr>
              <a:t>⇦ </a:t>
            </a:r>
            <a:r>
              <a:rPr kumimoji="0" lang="ar-JO" sz="1600" b="1" i="0" u="none" strike="noStrike" cap="none" normalizeH="0" baseline="0" dirty="0">
                <a:ln>
                  <a:noFill/>
                </a:ln>
                <a:solidFill>
                  <a:schemeClr val="tx1"/>
                </a:solidFill>
                <a:effectLst/>
                <a:latin typeface="Arial" panose="020B0604020202020204" pitchFamily="34" charset="0"/>
              </a:rPr>
              <a:t> </a:t>
            </a:r>
            <a:r>
              <a:rPr kumimoji="0" lang="ar-SA" sz="16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فإنه سيكون أكثر استعدادًا لأداء هذا السلوك</a:t>
            </a:r>
            <a:endParaRPr kumimoji="0" lang="en-US" sz="1600" b="0"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99848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A70825-6EBA-831A-25DF-8A916A29CB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DBF1FA4-38EC-8B3C-9286-758847A672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3B921AD-BE3E-EA3E-B935-68014B6FEE6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D1D5CC0-962D-57E9-6518-4B086DA636B5}"/>
              </a:ext>
            </a:extLst>
          </p:cNvPr>
          <p:cNvSpPr/>
          <p:nvPr/>
        </p:nvSpPr>
        <p:spPr>
          <a:xfrm>
            <a:off x="1191694" y="1595804"/>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44C54D54-7662-A971-77B3-5CF15477B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3D0BCD7-58E4-5460-9537-3E712D4C8026}"/>
              </a:ext>
            </a:extLst>
          </p:cNvPr>
          <p:cNvSpPr txBox="1"/>
          <p:nvPr/>
        </p:nvSpPr>
        <p:spPr>
          <a:xfrm>
            <a:off x="1844213" y="1803738"/>
            <a:ext cx="8466655" cy="523220"/>
          </a:xfrm>
          <a:prstGeom prst="rect">
            <a:avLst/>
          </a:prstGeom>
          <a:noFill/>
        </p:spPr>
        <p:txBody>
          <a:bodyPr wrap="square" rtlCol="0">
            <a:spAutoFit/>
          </a:bodyPr>
          <a:lstStyle/>
          <a:p>
            <a:pPr lvl="0" algn="r" rtl="1"/>
            <a:r>
              <a:rPr lang="ar-JO" sz="2800" b="1" dirty="0">
                <a:latin typeface="+mj-lt"/>
              </a:rPr>
              <a:t>2.17 </a:t>
            </a:r>
            <a:r>
              <a:rPr lang="ar-EG" sz="2800" b="1" dirty="0"/>
              <a:t>تطبيقات في التسويق الاجتماعي</a:t>
            </a:r>
            <a:endParaRPr lang="en-US" sz="2800" b="1" dirty="0">
              <a:latin typeface="+mj-lt"/>
            </a:endParaRPr>
          </a:p>
        </p:txBody>
      </p:sp>
      <p:sp>
        <p:nvSpPr>
          <p:cNvPr id="9" name="TextBox 8">
            <a:extLst>
              <a:ext uri="{FF2B5EF4-FFF2-40B4-BE49-F238E27FC236}">
                <a16:creationId xmlns:a16="http://schemas.microsoft.com/office/drawing/2014/main" xmlns="" id="{0C00E6FE-657C-F2BF-6068-7C423CC6B4A0}"/>
              </a:ext>
            </a:extLst>
          </p:cNvPr>
          <p:cNvSpPr txBox="1"/>
          <p:nvPr/>
        </p:nvSpPr>
        <p:spPr>
          <a:xfrm>
            <a:off x="4175589" y="2306052"/>
            <a:ext cx="3060049" cy="36933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endParaRPr lang="ar-JO" b="1" dirty="0"/>
          </a:p>
        </p:txBody>
      </p:sp>
      <p:sp>
        <p:nvSpPr>
          <p:cNvPr id="6" name="TextBox 5">
            <a:extLst>
              <a:ext uri="{FF2B5EF4-FFF2-40B4-BE49-F238E27FC236}">
                <a16:creationId xmlns:a16="http://schemas.microsoft.com/office/drawing/2014/main" xmlns="" id="{35ED4BF2-5025-3CC2-EB26-3A1DDF470F69}"/>
              </a:ext>
            </a:extLst>
          </p:cNvPr>
          <p:cNvSpPr txBox="1"/>
          <p:nvPr/>
        </p:nvSpPr>
        <p:spPr>
          <a:xfrm>
            <a:off x="2901693" y="2597616"/>
            <a:ext cx="6388613" cy="338554"/>
          </a:xfrm>
          <a:prstGeom prst="rect">
            <a:avLst/>
          </a:prstGeom>
          <a:solidFill>
            <a:srgbClr val="F2F2F2"/>
          </a:solidFill>
        </p:spPr>
        <p:txBody>
          <a:bodyPr wrap="square" rtlCol="0">
            <a:spAutoFit/>
          </a:bodyPr>
          <a:lstStyle/>
          <a:p>
            <a:pPr algn="ctr" rtl="1"/>
            <a:r>
              <a:rPr lang="ar-EG" sz="1600" dirty="0"/>
              <a:t>سلوك مستهدف</a:t>
            </a:r>
            <a:r>
              <a:rPr lang="en-US" sz="1600" dirty="0"/>
              <a:t> )</a:t>
            </a:r>
            <a:r>
              <a:rPr lang="ar-EG" sz="1600" dirty="0"/>
              <a:t> غسل اليدين</a:t>
            </a:r>
            <a:r>
              <a:rPr lang="en-US" sz="1600" dirty="0"/>
              <a:t>(</a:t>
            </a:r>
            <a:endPar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11" name="TextBox 10">
            <a:extLst>
              <a:ext uri="{FF2B5EF4-FFF2-40B4-BE49-F238E27FC236}">
                <a16:creationId xmlns:a16="http://schemas.microsoft.com/office/drawing/2014/main" xmlns="" id="{3D188C5D-CDBE-BF39-81E0-1E00EBCB29B1}"/>
              </a:ext>
            </a:extLst>
          </p:cNvPr>
          <p:cNvSpPr txBox="1"/>
          <p:nvPr/>
        </p:nvSpPr>
        <p:spPr>
          <a:xfrm>
            <a:off x="2485572" y="2984315"/>
            <a:ext cx="6902726" cy="338554"/>
          </a:xfrm>
          <a:prstGeom prst="rect">
            <a:avLst/>
          </a:prstGeom>
          <a:noFill/>
        </p:spPr>
        <p:txBody>
          <a:bodyPr wrap="square">
            <a:spAutoFit/>
          </a:bodyPr>
          <a:lstStyle/>
          <a:p>
            <a:pPr algn="ctr" rtl="1"/>
            <a:r>
              <a:rPr lang="ar-EG" sz="1600" dirty="0"/>
              <a:t>التطبيق العملي  - إبراز فوائده الصحية (موقف).</a:t>
            </a:r>
          </a:p>
        </p:txBody>
      </p:sp>
      <p:sp>
        <p:nvSpPr>
          <p:cNvPr id="12" name="TextBox 11">
            <a:extLst>
              <a:ext uri="{FF2B5EF4-FFF2-40B4-BE49-F238E27FC236}">
                <a16:creationId xmlns:a16="http://schemas.microsoft.com/office/drawing/2014/main" xmlns="" id="{9BEE7CDA-7FF3-6AD6-0566-BE47F42D6D87}"/>
              </a:ext>
            </a:extLst>
          </p:cNvPr>
          <p:cNvSpPr txBox="1"/>
          <p:nvPr/>
        </p:nvSpPr>
        <p:spPr>
          <a:xfrm>
            <a:off x="2945616" y="3353647"/>
            <a:ext cx="6344690" cy="347602"/>
          </a:xfrm>
          <a:prstGeom prst="rect">
            <a:avLst/>
          </a:prstGeom>
          <a:solidFill>
            <a:schemeClr val="accent2"/>
          </a:solidFill>
        </p:spPr>
        <p:txBody>
          <a:bodyPr wrap="square" rtlCol="0">
            <a:spAutoFit/>
          </a:bodyPr>
          <a:lstStyle/>
          <a:p>
            <a:pPr algn="ctr" rtl="1"/>
            <a:r>
              <a:rPr lang="ar-EG" sz="1600" dirty="0">
                <a:solidFill>
                  <a:schemeClr val="bg1"/>
                </a:solidFill>
              </a:rPr>
              <a:t>الشرح</a:t>
            </a:r>
            <a:endParaRPr lang="ar-SA" sz="1600" dirty="0">
              <a:solidFill>
                <a:schemeClr val="bg1"/>
              </a:solidFill>
            </a:endParaRPr>
          </a:p>
        </p:txBody>
      </p:sp>
      <p:sp>
        <p:nvSpPr>
          <p:cNvPr id="15" name="TextBox 14">
            <a:extLst>
              <a:ext uri="{FF2B5EF4-FFF2-40B4-BE49-F238E27FC236}">
                <a16:creationId xmlns:a16="http://schemas.microsoft.com/office/drawing/2014/main" xmlns="" id="{DD0A9364-A709-F2E4-384E-C986A0912433}"/>
              </a:ext>
            </a:extLst>
          </p:cNvPr>
          <p:cNvSpPr txBox="1"/>
          <p:nvPr/>
        </p:nvSpPr>
        <p:spPr>
          <a:xfrm>
            <a:off x="2945616" y="5291367"/>
            <a:ext cx="6442682" cy="584775"/>
          </a:xfrm>
          <a:prstGeom prst="rect">
            <a:avLst/>
          </a:prstGeom>
          <a:solidFill>
            <a:schemeClr val="bg1">
              <a:lumMod val="95000"/>
            </a:schemeClr>
          </a:solidFill>
        </p:spPr>
        <p:txBody>
          <a:bodyPr wrap="square" rtlCol="0">
            <a:spAutoFit/>
          </a:bodyPr>
          <a:lstStyle/>
          <a:p>
            <a:pPr algn="ctr" rtl="1"/>
            <a:r>
              <a:rPr lang="ar-EG" sz="1600" dirty="0"/>
              <a:t>لتغيير سلوك الناس، لا تكفينا المعلومات فقط، بل يجب التأثير في </a:t>
            </a:r>
            <a:r>
              <a:rPr lang="ar-EG" sz="1600" b="1" dirty="0"/>
              <a:t>موقفهم الشخصي، ومحيطهم الاجتماعي، وشعورهم بالقدرة على الفعل</a:t>
            </a:r>
            <a:endParaRPr lang="ar-JO" sz="1600" b="1" dirty="0">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8" name="Rectangle 1"/>
          <p:cNvSpPr>
            <a:spLocks noChangeArrowheads="1"/>
          </p:cNvSpPr>
          <p:nvPr/>
        </p:nvSpPr>
        <p:spPr bwMode="auto">
          <a:xfrm>
            <a:off x="4175589" y="3701249"/>
            <a:ext cx="4423378"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عرض أن "الجميع يفعله" (</a:t>
            </a: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أعراف</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توفير مغاسل/معقمات (</a:t>
            </a: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تحكم</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lang="ar-JO" dirty="0">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ترشيد استهلاك المياه  - حملة: </a:t>
            </a:r>
            <a:r>
              <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كل قطرة مهمة</a:t>
            </a:r>
            <a:r>
              <a:rPr lang="ar-JO" dirty="0">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دعم مجتمعي واسع</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تقديم أدوات توفير المياه مجا</a:t>
            </a:r>
            <a:r>
              <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نًا</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29511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F537048-D414-8B8E-EB20-CFBFBE8614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0ADDCCC-C567-51A4-434A-9BC8EF5B2E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776995F-658D-5092-FE03-92B01A6F225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A1D0577-AF1A-337D-ADEB-034210E24C88}"/>
              </a:ext>
            </a:extLst>
          </p:cNvPr>
          <p:cNvSpPr/>
          <p:nvPr/>
        </p:nvSpPr>
        <p:spPr>
          <a:xfrm>
            <a:off x="1191694" y="159580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593E6818-E49C-FD22-F474-03B1451B12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8166DAE-BEBA-53F7-C053-178BAE912B98}"/>
              </a:ext>
            </a:extLst>
          </p:cNvPr>
          <p:cNvSpPr txBox="1"/>
          <p:nvPr/>
        </p:nvSpPr>
        <p:spPr>
          <a:xfrm>
            <a:off x="1862672" y="1970602"/>
            <a:ext cx="8466655" cy="523220"/>
          </a:xfrm>
          <a:prstGeom prst="rect">
            <a:avLst/>
          </a:prstGeom>
          <a:noFill/>
        </p:spPr>
        <p:txBody>
          <a:bodyPr wrap="square" rtlCol="0">
            <a:spAutoFit/>
          </a:bodyPr>
          <a:lstStyle/>
          <a:p>
            <a:pPr lvl="0" algn="r" rtl="1"/>
            <a:r>
              <a:rPr lang="ar-JO" sz="2800" b="1" dirty="0">
                <a:latin typeface="+mj-lt"/>
              </a:rPr>
              <a:t>2</a:t>
            </a:r>
            <a:r>
              <a:rPr lang="ar-EG" sz="2800" b="1" dirty="0">
                <a:latin typeface="+mj-lt"/>
              </a:rPr>
              <a:t>.</a:t>
            </a:r>
            <a:r>
              <a:rPr lang="ar-JO" sz="2800" b="1" dirty="0">
                <a:latin typeface="+mj-lt"/>
              </a:rPr>
              <a:t>18</a:t>
            </a:r>
            <a:r>
              <a:rPr lang="ar-EG" sz="2800" b="1" dirty="0">
                <a:latin typeface="+mj-lt"/>
              </a:rPr>
              <a:t> </a:t>
            </a:r>
            <a:r>
              <a:rPr lang="ar-EG" sz="2800" b="1" dirty="0"/>
              <a:t>نشاط عملي:</a:t>
            </a:r>
            <a:endParaRPr lang="en-US" sz="2800" b="1" dirty="0">
              <a:latin typeface="+mj-lt"/>
            </a:endParaRPr>
          </a:p>
        </p:txBody>
      </p:sp>
      <p:pic>
        <p:nvPicPr>
          <p:cNvPr id="4" name="Picture 3">
            <a:extLst>
              <a:ext uri="{FF2B5EF4-FFF2-40B4-BE49-F238E27FC236}">
                <a16:creationId xmlns:a16="http://schemas.microsoft.com/office/drawing/2014/main" xmlns="" id="{47D80EB3-3208-BD10-64A3-956768D5DDD8}"/>
              </a:ext>
            </a:extLst>
          </p:cNvPr>
          <p:cNvPicPr>
            <a:picLocks noChangeAspect="1"/>
          </p:cNvPicPr>
          <p:nvPr/>
        </p:nvPicPr>
        <p:blipFill>
          <a:blip r:embed="rId3"/>
          <a:srcRect t="6605" b="10463"/>
          <a:stretch>
            <a:fillRect/>
          </a:stretch>
        </p:blipFill>
        <p:spPr>
          <a:xfrm>
            <a:off x="6896596" y="2711836"/>
            <a:ext cx="2750110" cy="1652343"/>
          </a:xfrm>
          <a:prstGeom prst="rect">
            <a:avLst/>
          </a:prstGeom>
        </p:spPr>
      </p:pic>
      <p:sp>
        <p:nvSpPr>
          <p:cNvPr id="8" name="TextBox 7">
            <a:extLst>
              <a:ext uri="{FF2B5EF4-FFF2-40B4-BE49-F238E27FC236}">
                <a16:creationId xmlns:a16="http://schemas.microsoft.com/office/drawing/2014/main" xmlns="" id="{74F6737E-BC6E-24EC-E801-07238607403A}"/>
              </a:ext>
            </a:extLst>
          </p:cNvPr>
          <p:cNvSpPr txBox="1"/>
          <p:nvPr/>
        </p:nvSpPr>
        <p:spPr>
          <a:xfrm>
            <a:off x="3727174" y="2933757"/>
            <a:ext cx="3013132" cy="954107"/>
          </a:xfrm>
          <a:prstGeom prst="rect">
            <a:avLst/>
          </a:prstGeom>
          <a:noFill/>
        </p:spPr>
        <p:txBody>
          <a:bodyPr wrap="square">
            <a:spAutoFit/>
          </a:bodyPr>
          <a:lstStyle/>
          <a:p>
            <a:pPr algn="r" rtl="1"/>
            <a:r>
              <a:rPr lang="ar-EG" sz="2800" b="1" dirty="0">
                <a:solidFill>
                  <a:srgbClr val="C00000"/>
                </a:solidFill>
              </a:rPr>
              <a:t>"</a:t>
            </a:r>
            <a:r>
              <a:rPr lang="ar-EG" sz="2800" b="1" dirty="0"/>
              <a:t>حلّل السلوك بنظرية السلوك المخطط</a:t>
            </a:r>
            <a:r>
              <a:rPr lang="ar-EG" sz="2800" b="1" dirty="0">
                <a:solidFill>
                  <a:srgbClr val="C00000"/>
                </a:solidFill>
              </a:rPr>
              <a:t> "</a:t>
            </a:r>
            <a:endParaRPr lang="ar-EG" sz="2800" b="1" dirty="0"/>
          </a:p>
        </p:txBody>
      </p:sp>
      <p:sp>
        <p:nvSpPr>
          <p:cNvPr id="3" name="Rectangle 1">
            <a:extLst>
              <a:ext uri="{FF2B5EF4-FFF2-40B4-BE49-F238E27FC236}">
                <a16:creationId xmlns:a16="http://schemas.microsoft.com/office/drawing/2014/main" xmlns="" id="{1628352D-C076-7C68-D4EB-E37E663D2E36}"/>
              </a:ext>
            </a:extLst>
          </p:cNvPr>
          <p:cNvSpPr>
            <a:spLocks noChangeArrowheads="1"/>
          </p:cNvSpPr>
          <p:nvPr/>
        </p:nvSpPr>
        <p:spPr bwMode="auto">
          <a:xfrm>
            <a:off x="2438399" y="4451651"/>
            <a:ext cx="731520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أعطِ كل مجموعة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highlight>
                  <a:srgbClr val="FFFF00"/>
                </a:highlight>
                <a:latin typeface="Arial" panose="020B0604020202020204" pitchFamily="34" charset="0"/>
                <a:cs typeface="Arial" panose="020B0604020202020204" pitchFamily="34" charset="0"/>
              </a:rPr>
              <a:t>سلوكًا معينًا</a:t>
            </a:r>
            <a:r>
              <a:rPr kumimoji="0" lang="en-US" sz="1800" b="0" i="0" u="none" strike="noStrike" cap="none" normalizeH="0" baseline="0" dirty="0">
                <a:ln>
                  <a:noFill/>
                </a:ln>
                <a:solidFill>
                  <a:schemeClr val="tx1"/>
                </a:solidFill>
                <a:effectLst/>
                <a:highlight>
                  <a:srgbClr val="FFFF00"/>
                </a:highligh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ترغب الحملة في تغييره، مثل</a:t>
            </a:r>
            <a:r>
              <a:rPr kumimoji="0" lang="en-US" sz="1800" b="0" i="0" u="none" strike="noStrike" cap="none" normalizeH="0" baseline="0" dirty="0">
                <a:ln>
                  <a:noFill/>
                </a:ln>
                <a:solidFill>
                  <a:schemeClr val="tx1"/>
                </a:solidFill>
                <a:effectLst/>
                <a:latin typeface="Arial" panose="020B0604020202020204" pitchFamily="34" charset="0"/>
              </a:rPr>
              <a:t>:</a:t>
            </a:r>
          </a:p>
          <a:p>
            <a:pPr marL="3943350" lvl="8"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تقليل استخدام البلاستيك</a:t>
            </a:r>
            <a:endParaRPr kumimoji="0" lang="en-US" b="0" i="0" u="none" strike="noStrike" cap="none" normalizeH="0" baseline="0" dirty="0">
              <a:ln>
                <a:noFill/>
              </a:ln>
              <a:solidFill>
                <a:schemeClr val="tx1"/>
              </a:solidFill>
              <a:effectLst/>
              <a:latin typeface="Arial" panose="020B0604020202020204" pitchFamily="34" charset="0"/>
            </a:endParaRPr>
          </a:p>
          <a:p>
            <a:pPr marL="3943350" lvl="8"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رمي النفايات في الشارع</a:t>
            </a:r>
            <a:endParaRPr kumimoji="0" lang="en-US" b="0" i="0" u="none" strike="noStrike" cap="none" normalizeH="0" baseline="0" dirty="0">
              <a:ln>
                <a:noFill/>
              </a:ln>
              <a:solidFill>
                <a:schemeClr val="tx1"/>
              </a:solidFill>
              <a:effectLst/>
              <a:latin typeface="Arial" panose="020B0604020202020204" pitchFamily="34" charset="0"/>
            </a:endParaRPr>
          </a:p>
          <a:p>
            <a:pPr marL="3943350" lvl="8"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وسائل النقل العامة</a:t>
            </a:r>
            <a:endParaRPr kumimoji="0" lang="en-US" b="0" i="0" u="none" strike="noStrike" cap="none" normalizeH="0" baseline="0" dirty="0">
              <a:ln>
                <a:noFill/>
              </a:ln>
              <a:solidFill>
                <a:schemeClr val="tx1"/>
              </a:solidFill>
              <a:effectLst/>
              <a:latin typeface="Arial" panose="020B0604020202020204" pitchFamily="34" charset="0"/>
            </a:endParaRPr>
          </a:p>
          <a:p>
            <a:pPr marL="3943350" lvl="8"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التبرع بالدم</a:t>
            </a:r>
            <a:endParaRPr kumimoji="0" lang="en-US" b="0" i="0" u="none" strike="noStrike" cap="none" normalizeH="0" baseline="0" dirty="0">
              <a:ln>
                <a:noFill/>
              </a:ln>
              <a:solidFill>
                <a:schemeClr val="tx1"/>
              </a:solidFill>
              <a:effectLst/>
              <a:latin typeface="Arial" panose="020B0604020202020204" pitchFamily="34" charset="0"/>
            </a:endParaRPr>
          </a:p>
          <a:p>
            <a:pPr marL="3943350" lvl="8"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الالتزام بمواعيد أخذ الأدوية</a:t>
            </a:r>
            <a:endParaRPr kumimoji="0" lang="en-US"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29154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EG" sz="2800" b="1" dirty="0"/>
              <a:t>3. معوقات التغيير السلوكي</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06CA17-1ABA-AA53-5423-D2CA81F45F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2F7455-56B3-829C-D273-57AE25C186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6461C001-A31A-6349-3EB0-4C5C91A6A19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09C96E-C877-C576-0DEE-9199C0FF915A}"/>
              </a:ext>
            </a:extLst>
          </p:cNvPr>
          <p:cNvSpPr/>
          <p:nvPr/>
        </p:nvSpPr>
        <p:spPr>
          <a:xfrm>
            <a:off x="1477477" y="1492769"/>
            <a:ext cx="9345750" cy="517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C48B64D5-9B9B-F0AC-1A64-2A1707FF8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C703D705-7443-386A-6537-9E9B12C4B0DB}"/>
              </a:ext>
            </a:extLst>
          </p:cNvPr>
          <p:cNvSpPr txBox="1"/>
          <p:nvPr/>
        </p:nvSpPr>
        <p:spPr>
          <a:xfrm>
            <a:off x="2626178" y="1783010"/>
            <a:ext cx="8040121" cy="1461939"/>
          </a:xfrm>
          <a:prstGeom prst="rect">
            <a:avLst/>
          </a:prstGeom>
          <a:noFill/>
        </p:spPr>
        <p:txBody>
          <a:bodyPr wrap="square" rtlCol="0">
            <a:spAutoFit/>
          </a:bodyPr>
          <a:lstStyle/>
          <a:p>
            <a:pPr lvl="1" algn="r" rtl="1"/>
            <a:r>
              <a:rPr lang="ar-JO" sz="2800" b="1" dirty="0"/>
              <a:t>3.1</a:t>
            </a:r>
            <a:r>
              <a:rPr lang="ar-EG" sz="2800" b="1" dirty="0"/>
              <a:t>. معوقات نفسية وسلوكية</a:t>
            </a:r>
            <a:endParaRPr lang="en-US" sz="2800" b="1" dirty="0"/>
          </a:p>
          <a:p>
            <a:pPr lvl="1" algn="r" rtl="1"/>
            <a:endParaRPr lang="ar-EG" sz="1000" b="1" dirty="0"/>
          </a:p>
          <a:p>
            <a:pPr lvl="1" algn="r" rtl="1"/>
            <a:r>
              <a:rPr lang="ar-EG" sz="2000" dirty="0"/>
              <a:t>المعوقات النفسية والسلوكية هي مجموعة من التحديات التي قد يواجهها الأفراد في حياتهم اليومية، وتؤثر على صحتهم العقلية وقدرتهم على التكيف مع البيئة المحيطة بهم:</a:t>
            </a:r>
            <a:endParaRPr lang="en-US" sz="2000" dirty="0"/>
          </a:p>
          <a:p>
            <a:pPr lvl="1" algn="r" rtl="1"/>
            <a:endParaRPr lang="ar-EG" sz="1100" dirty="0"/>
          </a:p>
        </p:txBody>
      </p:sp>
      <p:grpSp>
        <p:nvGrpSpPr>
          <p:cNvPr id="4" name="Group 3">
            <a:extLst>
              <a:ext uri="{FF2B5EF4-FFF2-40B4-BE49-F238E27FC236}">
                <a16:creationId xmlns:a16="http://schemas.microsoft.com/office/drawing/2014/main" xmlns="" id="{71E3BF2F-E8CE-8F6D-7542-E63B646A49BC}"/>
              </a:ext>
            </a:extLst>
          </p:cNvPr>
          <p:cNvGrpSpPr/>
          <p:nvPr/>
        </p:nvGrpSpPr>
        <p:grpSpPr>
          <a:xfrm>
            <a:off x="7755216" y="3393859"/>
            <a:ext cx="1860301" cy="1658178"/>
            <a:chOff x="7842147" y="3069673"/>
            <a:chExt cx="2627937" cy="1658178"/>
          </a:xfrm>
        </p:grpSpPr>
        <p:cxnSp>
          <p:nvCxnSpPr>
            <p:cNvPr id="11" name="Straight Connector 10">
              <a:extLst>
                <a:ext uri="{FF2B5EF4-FFF2-40B4-BE49-F238E27FC236}">
                  <a16:creationId xmlns:a16="http://schemas.microsoft.com/office/drawing/2014/main" xmlns="" id="{CD52A72A-3693-F68A-04E7-D7C929218674}"/>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BE8556DC-EF06-F466-C231-5C723F7595FB}"/>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072783D5-7770-162B-2BAA-FF487B340D26}"/>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xmlns="" id="{4F47F42F-2787-E7F8-9293-528CC94F814D}"/>
              </a:ext>
            </a:extLst>
          </p:cNvPr>
          <p:cNvGrpSpPr/>
          <p:nvPr/>
        </p:nvGrpSpPr>
        <p:grpSpPr>
          <a:xfrm>
            <a:off x="5164416" y="3393859"/>
            <a:ext cx="1860301" cy="1658178"/>
            <a:chOff x="7842147" y="3069673"/>
            <a:chExt cx="2627937" cy="1658178"/>
          </a:xfrm>
        </p:grpSpPr>
        <p:cxnSp>
          <p:nvCxnSpPr>
            <p:cNvPr id="15" name="Straight Connector 14">
              <a:extLst>
                <a:ext uri="{FF2B5EF4-FFF2-40B4-BE49-F238E27FC236}">
                  <a16:creationId xmlns:a16="http://schemas.microsoft.com/office/drawing/2014/main" xmlns="" id="{9A3789AD-F394-42AA-0BB3-6E396370AE09}"/>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FA3125CB-0180-72A4-35FA-AFDF6CC8D36A}"/>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3503B08C-1472-8B13-DF90-35A843F0F8C0}"/>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521C547-E059-A86F-C08F-9343FAF414FB}"/>
              </a:ext>
            </a:extLst>
          </p:cNvPr>
          <p:cNvGrpSpPr/>
          <p:nvPr/>
        </p:nvGrpSpPr>
        <p:grpSpPr>
          <a:xfrm>
            <a:off x="2371826" y="3393859"/>
            <a:ext cx="1860301" cy="1658178"/>
            <a:chOff x="7842147" y="3069673"/>
            <a:chExt cx="2627937" cy="1658178"/>
          </a:xfrm>
        </p:grpSpPr>
        <p:cxnSp>
          <p:nvCxnSpPr>
            <p:cNvPr id="20" name="Straight Connector 19">
              <a:extLst>
                <a:ext uri="{FF2B5EF4-FFF2-40B4-BE49-F238E27FC236}">
                  <a16:creationId xmlns:a16="http://schemas.microsoft.com/office/drawing/2014/main" xmlns="" id="{C49A13E4-1B49-1636-6D8F-79736F53F18F}"/>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E9397AE0-8798-7159-6620-657BFA0A2F63}"/>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7C78DBD-100F-0209-EAAA-D2633D4D591B}"/>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9" name="TextBox 28">
            <a:extLst>
              <a:ext uri="{FF2B5EF4-FFF2-40B4-BE49-F238E27FC236}">
                <a16:creationId xmlns:a16="http://schemas.microsoft.com/office/drawing/2014/main" xmlns="" id="{08B4840B-B5BA-655E-4BA6-D007BFB2243B}"/>
              </a:ext>
            </a:extLst>
          </p:cNvPr>
          <p:cNvSpPr txBox="1"/>
          <p:nvPr/>
        </p:nvSpPr>
        <p:spPr>
          <a:xfrm>
            <a:off x="8658215" y="3933859"/>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01</a:t>
            </a:r>
            <a:endParaRPr lang="x-none" sz="4400" dirty="0">
              <a:solidFill>
                <a:schemeClr val="tx1">
                  <a:lumMod val="50000"/>
                  <a:lumOff val="50000"/>
                </a:schemeClr>
              </a:solidFill>
            </a:endParaRPr>
          </a:p>
        </p:txBody>
      </p:sp>
      <p:sp>
        <p:nvSpPr>
          <p:cNvPr id="30" name="TextBox 29">
            <a:extLst>
              <a:ext uri="{FF2B5EF4-FFF2-40B4-BE49-F238E27FC236}">
                <a16:creationId xmlns:a16="http://schemas.microsoft.com/office/drawing/2014/main" xmlns="" id="{4F89E8B1-050E-D5D8-D63D-F745BF0F9843}"/>
              </a:ext>
            </a:extLst>
          </p:cNvPr>
          <p:cNvSpPr txBox="1"/>
          <p:nvPr/>
        </p:nvSpPr>
        <p:spPr>
          <a:xfrm>
            <a:off x="6007737" y="3972879"/>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02</a:t>
            </a:r>
            <a:endParaRPr lang="x-none" sz="4400" dirty="0">
              <a:solidFill>
                <a:schemeClr val="tx1">
                  <a:lumMod val="50000"/>
                  <a:lumOff val="50000"/>
                </a:schemeClr>
              </a:solidFill>
            </a:endParaRPr>
          </a:p>
        </p:txBody>
      </p:sp>
      <p:sp>
        <p:nvSpPr>
          <p:cNvPr id="31" name="TextBox 30">
            <a:extLst>
              <a:ext uri="{FF2B5EF4-FFF2-40B4-BE49-F238E27FC236}">
                <a16:creationId xmlns:a16="http://schemas.microsoft.com/office/drawing/2014/main" xmlns="" id="{93BCE509-133D-FC2C-12D4-219B01B18D0B}"/>
              </a:ext>
            </a:extLst>
          </p:cNvPr>
          <p:cNvSpPr txBox="1"/>
          <p:nvPr/>
        </p:nvSpPr>
        <p:spPr>
          <a:xfrm>
            <a:off x="3465791" y="3933858"/>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pPr algn="r"/>
            <a:r>
              <a:rPr lang="en-US" sz="4400" dirty="0">
                <a:solidFill>
                  <a:schemeClr val="tx1">
                    <a:lumMod val="50000"/>
                    <a:lumOff val="50000"/>
                  </a:schemeClr>
                </a:solidFill>
              </a:rPr>
              <a:t>03</a:t>
            </a:r>
            <a:endParaRPr lang="x-none" sz="4400" dirty="0">
              <a:solidFill>
                <a:schemeClr val="tx1">
                  <a:lumMod val="50000"/>
                  <a:lumOff val="50000"/>
                </a:schemeClr>
              </a:solidFill>
            </a:endParaRPr>
          </a:p>
        </p:txBody>
      </p:sp>
      <p:sp>
        <p:nvSpPr>
          <p:cNvPr id="33" name="TextBox 32">
            <a:extLst>
              <a:ext uri="{FF2B5EF4-FFF2-40B4-BE49-F238E27FC236}">
                <a16:creationId xmlns:a16="http://schemas.microsoft.com/office/drawing/2014/main" xmlns="" id="{C22441E1-B5FE-1217-9295-8C44F0FBB8AC}"/>
              </a:ext>
            </a:extLst>
          </p:cNvPr>
          <p:cNvSpPr txBox="1"/>
          <p:nvPr/>
        </p:nvSpPr>
        <p:spPr>
          <a:xfrm>
            <a:off x="7943387" y="4952994"/>
            <a:ext cx="220669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الاعتياد والعادات المتجذرة</a:t>
            </a:r>
          </a:p>
        </p:txBody>
      </p:sp>
      <p:sp>
        <p:nvSpPr>
          <p:cNvPr id="34" name="TextBox 33">
            <a:extLst>
              <a:ext uri="{FF2B5EF4-FFF2-40B4-BE49-F238E27FC236}">
                <a16:creationId xmlns:a16="http://schemas.microsoft.com/office/drawing/2014/main" xmlns="" id="{3966A0F8-6A2D-017B-078D-A80E51B2782C}"/>
              </a:ext>
            </a:extLst>
          </p:cNvPr>
          <p:cNvSpPr txBox="1"/>
          <p:nvPr/>
        </p:nvSpPr>
        <p:spPr>
          <a:xfrm>
            <a:off x="7943388" y="5558045"/>
            <a:ext cx="2206691" cy="101566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dirty="0"/>
              <a:t>السلوكيات المتكررة تصبح عادة يصعب كسرها.</a:t>
            </a:r>
            <a:endParaRPr lang="ar-JO" sz="1200" dirty="0"/>
          </a:p>
          <a:p>
            <a:pPr algn="justLow"/>
            <a:endParaRPr lang="ar-SA" sz="1200" dirty="0"/>
          </a:p>
          <a:p>
            <a:pPr algn="justLow"/>
            <a:r>
              <a:rPr lang="ar-SA" sz="1200" dirty="0"/>
              <a:t>مثال: تناول الشاي مع السكر بكثرة منذ الطفولة</a:t>
            </a:r>
            <a:endParaRPr lang="x-none" sz="1200" dirty="0"/>
          </a:p>
        </p:txBody>
      </p:sp>
      <p:sp>
        <p:nvSpPr>
          <p:cNvPr id="35" name="TextBox 34">
            <a:extLst>
              <a:ext uri="{FF2B5EF4-FFF2-40B4-BE49-F238E27FC236}">
                <a16:creationId xmlns:a16="http://schemas.microsoft.com/office/drawing/2014/main" xmlns="" id="{DB9F8876-74A0-00D8-5C6C-9BD644AF1C18}"/>
              </a:ext>
            </a:extLst>
          </p:cNvPr>
          <p:cNvSpPr txBox="1"/>
          <p:nvPr/>
        </p:nvSpPr>
        <p:spPr>
          <a:xfrm>
            <a:off x="5158979" y="5055331"/>
            <a:ext cx="2206691" cy="338554"/>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ضعف الدافع الشخصي</a:t>
            </a:r>
          </a:p>
        </p:txBody>
      </p:sp>
      <p:sp>
        <p:nvSpPr>
          <p:cNvPr id="36" name="TextBox 35">
            <a:extLst>
              <a:ext uri="{FF2B5EF4-FFF2-40B4-BE49-F238E27FC236}">
                <a16:creationId xmlns:a16="http://schemas.microsoft.com/office/drawing/2014/main" xmlns="" id="{DD19BFE8-FE60-8D4A-5AB5-4126FD2A51CA}"/>
              </a:ext>
            </a:extLst>
          </p:cNvPr>
          <p:cNvSpPr txBox="1"/>
          <p:nvPr/>
        </p:nvSpPr>
        <p:spPr>
          <a:xfrm>
            <a:off x="5158979" y="5558045"/>
            <a:ext cx="2206691" cy="101566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dirty="0"/>
              <a:t>لا يشعر الفرد بأهمية السلوك أو لا يرى أنه مفيد له بشكل مباشر.</a:t>
            </a:r>
            <a:endParaRPr lang="ar-JO" sz="1200" dirty="0"/>
          </a:p>
          <a:p>
            <a:pPr algn="justLow"/>
            <a:endParaRPr lang="ar-SA" sz="1200" dirty="0"/>
          </a:p>
          <a:p>
            <a:pPr algn="justLow"/>
            <a:r>
              <a:rPr lang="ar-SA" sz="1200" dirty="0"/>
              <a:t>مثال: "ليش أتعب نفسي بالرياضة وأنا أصلاً نحيف</a:t>
            </a:r>
          </a:p>
        </p:txBody>
      </p:sp>
      <p:sp>
        <p:nvSpPr>
          <p:cNvPr id="37" name="TextBox 36">
            <a:extLst>
              <a:ext uri="{FF2B5EF4-FFF2-40B4-BE49-F238E27FC236}">
                <a16:creationId xmlns:a16="http://schemas.microsoft.com/office/drawing/2014/main" xmlns="" id="{470874C7-6D96-4E63-D0B9-889C98AD1008}"/>
              </a:ext>
            </a:extLst>
          </p:cNvPr>
          <p:cNvSpPr txBox="1"/>
          <p:nvPr/>
        </p:nvSpPr>
        <p:spPr>
          <a:xfrm>
            <a:off x="2500273" y="5064674"/>
            <a:ext cx="220669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التردد والخوف من الفشل</a:t>
            </a:r>
          </a:p>
        </p:txBody>
      </p:sp>
      <p:sp>
        <p:nvSpPr>
          <p:cNvPr id="38" name="TextBox 37">
            <a:extLst>
              <a:ext uri="{FF2B5EF4-FFF2-40B4-BE49-F238E27FC236}">
                <a16:creationId xmlns:a16="http://schemas.microsoft.com/office/drawing/2014/main" xmlns="" id="{8B6D4CE0-062A-DD4B-5222-451E8CE16836}"/>
              </a:ext>
            </a:extLst>
          </p:cNvPr>
          <p:cNvSpPr txBox="1"/>
          <p:nvPr/>
        </p:nvSpPr>
        <p:spPr>
          <a:xfrm>
            <a:off x="2468630" y="5608765"/>
            <a:ext cx="2206691" cy="101566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JO" sz="1200" dirty="0"/>
              <a:t>الناس يخشون التغيير لأنه يتطلب جهدًا ويخافون من ألا ينجحوا.</a:t>
            </a:r>
          </a:p>
          <a:p>
            <a:pPr algn="justLow"/>
            <a:endParaRPr lang="ar-JO" sz="1200" dirty="0"/>
          </a:p>
          <a:p>
            <a:pPr algn="justLow"/>
            <a:r>
              <a:rPr lang="ar-JO" sz="1200" dirty="0"/>
              <a:t>مثال: "حاولت أسوي</a:t>
            </a:r>
            <a:r>
              <a:rPr lang="en-US" sz="1200" dirty="0"/>
              <a:t>diet </a:t>
            </a:r>
            <a:r>
              <a:rPr lang="ar-JO" sz="1200" dirty="0"/>
              <a:t>قبل كذا مرة وفشلت، ما راح أكررها".</a:t>
            </a:r>
          </a:p>
        </p:txBody>
      </p:sp>
    </p:spTree>
    <p:extLst>
      <p:ext uri="{BB962C8B-B14F-4D97-AF65-F5344CB8AC3E}">
        <p14:creationId xmlns:p14="http://schemas.microsoft.com/office/powerpoint/2010/main" val="41621217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A5409B2-BF6C-8C41-286C-31DA8323F4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B460370-219F-A41A-721A-E771D12657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0CDC6D9-9037-0C1B-2822-EF1A35B39D4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A2BB415-0D4D-7483-3527-1A26E2391D97}"/>
              </a:ext>
            </a:extLst>
          </p:cNvPr>
          <p:cNvSpPr/>
          <p:nvPr/>
        </p:nvSpPr>
        <p:spPr>
          <a:xfrm>
            <a:off x="1477477" y="1492769"/>
            <a:ext cx="9345750" cy="517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47555695-4B3E-BF43-B0FB-86A589F02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206D2890-FF32-C67D-0FD4-DF7ED508DCBF}"/>
              </a:ext>
            </a:extLst>
          </p:cNvPr>
          <p:cNvSpPr txBox="1"/>
          <p:nvPr/>
        </p:nvSpPr>
        <p:spPr>
          <a:xfrm>
            <a:off x="2626178" y="1783010"/>
            <a:ext cx="8040121" cy="692497"/>
          </a:xfrm>
          <a:prstGeom prst="rect">
            <a:avLst/>
          </a:prstGeom>
          <a:noFill/>
        </p:spPr>
        <p:txBody>
          <a:bodyPr wrap="square" rtlCol="0">
            <a:spAutoFit/>
          </a:bodyPr>
          <a:lstStyle/>
          <a:p>
            <a:pPr lvl="1" algn="r" rtl="1"/>
            <a:r>
              <a:rPr lang="ar-JO" sz="2800" b="1" dirty="0"/>
              <a:t>3.2</a:t>
            </a:r>
            <a:r>
              <a:rPr lang="ar-EG" sz="2800" b="1" dirty="0"/>
              <a:t>. معوقات اجتماعية وثقافية</a:t>
            </a:r>
            <a:endParaRPr lang="ar-EG" sz="1000" b="1" dirty="0"/>
          </a:p>
          <a:p>
            <a:pPr lvl="1" algn="r" rtl="1"/>
            <a:endParaRPr lang="ar-EG" sz="1100" dirty="0"/>
          </a:p>
        </p:txBody>
      </p:sp>
      <p:grpSp>
        <p:nvGrpSpPr>
          <p:cNvPr id="4" name="Group 3">
            <a:extLst>
              <a:ext uri="{FF2B5EF4-FFF2-40B4-BE49-F238E27FC236}">
                <a16:creationId xmlns:a16="http://schemas.microsoft.com/office/drawing/2014/main" xmlns="" id="{59085F37-BFC3-B7C3-FD36-FD8D44000C6D}"/>
              </a:ext>
            </a:extLst>
          </p:cNvPr>
          <p:cNvGrpSpPr/>
          <p:nvPr/>
        </p:nvGrpSpPr>
        <p:grpSpPr>
          <a:xfrm>
            <a:off x="7695581" y="2746457"/>
            <a:ext cx="1860301" cy="1658178"/>
            <a:chOff x="7842147" y="3069673"/>
            <a:chExt cx="2627937" cy="1658178"/>
          </a:xfrm>
        </p:grpSpPr>
        <p:cxnSp>
          <p:nvCxnSpPr>
            <p:cNvPr id="11" name="Straight Connector 10">
              <a:extLst>
                <a:ext uri="{FF2B5EF4-FFF2-40B4-BE49-F238E27FC236}">
                  <a16:creationId xmlns:a16="http://schemas.microsoft.com/office/drawing/2014/main" xmlns="" id="{FA267F77-D01C-15D5-D922-718ADA7825AA}"/>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4F43D869-801F-1E2D-E4A1-AF5FBD8BFEFE}"/>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137A34EB-8F57-C91A-A342-604164FF06E1}"/>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xmlns="" id="{110EB430-9D35-2BEF-1828-0CD3A7E2E71D}"/>
              </a:ext>
            </a:extLst>
          </p:cNvPr>
          <p:cNvGrpSpPr/>
          <p:nvPr/>
        </p:nvGrpSpPr>
        <p:grpSpPr>
          <a:xfrm>
            <a:off x="5104781" y="2746457"/>
            <a:ext cx="1860301" cy="1658178"/>
            <a:chOff x="7842147" y="3069673"/>
            <a:chExt cx="2627937" cy="1658178"/>
          </a:xfrm>
        </p:grpSpPr>
        <p:cxnSp>
          <p:nvCxnSpPr>
            <p:cNvPr id="15" name="Straight Connector 14">
              <a:extLst>
                <a:ext uri="{FF2B5EF4-FFF2-40B4-BE49-F238E27FC236}">
                  <a16:creationId xmlns:a16="http://schemas.microsoft.com/office/drawing/2014/main" xmlns="" id="{B1D6CB8C-42F0-4105-728A-F8517B86F19C}"/>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CC4F5595-5CB2-97FC-325B-1774F6707A1E}"/>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B19B74A6-6517-2E77-977E-AFDEB35A0652}"/>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57846B4F-B375-F1EA-78E5-7DD43356AF70}"/>
              </a:ext>
            </a:extLst>
          </p:cNvPr>
          <p:cNvGrpSpPr/>
          <p:nvPr/>
        </p:nvGrpSpPr>
        <p:grpSpPr>
          <a:xfrm>
            <a:off x="2312191" y="2746457"/>
            <a:ext cx="1860301" cy="1658178"/>
            <a:chOff x="7842147" y="3069673"/>
            <a:chExt cx="2627937" cy="1658178"/>
          </a:xfrm>
        </p:grpSpPr>
        <p:cxnSp>
          <p:nvCxnSpPr>
            <p:cNvPr id="20" name="Straight Connector 19">
              <a:extLst>
                <a:ext uri="{FF2B5EF4-FFF2-40B4-BE49-F238E27FC236}">
                  <a16:creationId xmlns:a16="http://schemas.microsoft.com/office/drawing/2014/main" xmlns="" id="{E3B3157C-500F-3C22-F9E3-82E96C04AC12}"/>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640A6F24-A975-2A9F-0EDD-D4DA9D46E904}"/>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EA8FE8B1-8E7D-EB09-A787-78C0AC19E5EB}"/>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9" name="TextBox 28">
            <a:extLst>
              <a:ext uri="{FF2B5EF4-FFF2-40B4-BE49-F238E27FC236}">
                <a16:creationId xmlns:a16="http://schemas.microsoft.com/office/drawing/2014/main" xmlns="" id="{07E0E04C-7072-49F7-61D5-512E4349A0CA}"/>
              </a:ext>
            </a:extLst>
          </p:cNvPr>
          <p:cNvSpPr txBox="1"/>
          <p:nvPr/>
        </p:nvSpPr>
        <p:spPr>
          <a:xfrm>
            <a:off x="8598580" y="3286457"/>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01</a:t>
            </a:r>
            <a:endParaRPr lang="x-none" sz="4400" dirty="0">
              <a:solidFill>
                <a:schemeClr val="tx1">
                  <a:lumMod val="50000"/>
                  <a:lumOff val="50000"/>
                </a:schemeClr>
              </a:solidFill>
            </a:endParaRPr>
          </a:p>
        </p:txBody>
      </p:sp>
      <p:sp>
        <p:nvSpPr>
          <p:cNvPr id="30" name="TextBox 29">
            <a:extLst>
              <a:ext uri="{FF2B5EF4-FFF2-40B4-BE49-F238E27FC236}">
                <a16:creationId xmlns:a16="http://schemas.microsoft.com/office/drawing/2014/main" xmlns="" id="{789CF195-CD1C-20F1-51B5-5F665A6A476E}"/>
              </a:ext>
            </a:extLst>
          </p:cNvPr>
          <p:cNvSpPr txBox="1"/>
          <p:nvPr/>
        </p:nvSpPr>
        <p:spPr>
          <a:xfrm>
            <a:off x="5948102" y="3325477"/>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02</a:t>
            </a:r>
            <a:endParaRPr lang="x-none" sz="4400" dirty="0">
              <a:solidFill>
                <a:schemeClr val="tx1">
                  <a:lumMod val="50000"/>
                  <a:lumOff val="50000"/>
                </a:schemeClr>
              </a:solidFill>
            </a:endParaRPr>
          </a:p>
        </p:txBody>
      </p:sp>
      <p:sp>
        <p:nvSpPr>
          <p:cNvPr id="31" name="TextBox 30">
            <a:extLst>
              <a:ext uri="{FF2B5EF4-FFF2-40B4-BE49-F238E27FC236}">
                <a16:creationId xmlns:a16="http://schemas.microsoft.com/office/drawing/2014/main" xmlns="" id="{22AFB867-F0FB-0C5F-9E7F-9253EA48E746}"/>
              </a:ext>
            </a:extLst>
          </p:cNvPr>
          <p:cNvSpPr txBox="1"/>
          <p:nvPr/>
        </p:nvSpPr>
        <p:spPr>
          <a:xfrm>
            <a:off x="3406156" y="3286456"/>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pPr algn="r"/>
            <a:r>
              <a:rPr lang="en-US" sz="4400" dirty="0">
                <a:solidFill>
                  <a:schemeClr val="tx1">
                    <a:lumMod val="50000"/>
                    <a:lumOff val="50000"/>
                  </a:schemeClr>
                </a:solidFill>
              </a:rPr>
              <a:t>03</a:t>
            </a:r>
            <a:endParaRPr lang="x-none" sz="4400" dirty="0">
              <a:solidFill>
                <a:schemeClr val="tx1">
                  <a:lumMod val="50000"/>
                  <a:lumOff val="50000"/>
                </a:schemeClr>
              </a:solidFill>
            </a:endParaRPr>
          </a:p>
        </p:txBody>
      </p:sp>
      <p:sp>
        <p:nvSpPr>
          <p:cNvPr id="33" name="TextBox 32">
            <a:extLst>
              <a:ext uri="{FF2B5EF4-FFF2-40B4-BE49-F238E27FC236}">
                <a16:creationId xmlns:a16="http://schemas.microsoft.com/office/drawing/2014/main" xmlns="" id="{1B8A3655-31CC-D271-D54C-91C089DDA04A}"/>
              </a:ext>
            </a:extLst>
          </p:cNvPr>
          <p:cNvSpPr txBox="1"/>
          <p:nvPr/>
        </p:nvSpPr>
        <p:spPr>
          <a:xfrm>
            <a:off x="7883752" y="4305592"/>
            <a:ext cx="220669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الأعراف والتقاليد الراسخة</a:t>
            </a:r>
          </a:p>
        </p:txBody>
      </p:sp>
      <p:sp>
        <p:nvSpPr>
          <p:cNvPr id="34" name="TextBox 33">
            <a:extLst>
              <a:ext uri="{FF2B5EF4-FFF2-40B4-BE49-F238E27FC236}">
                <a16:creationId xmlns:a16="http://schemas.microsoft.com/office/drawing/2014/main" xmlns="" id="{9B8340E8-4C05-3890-809E-B72F0712C4D4}"/>
              </a:ext>
            </a:extLst>
          </p:cNvPr>
          <p:cNvSpPr txBox="1"/>
          <p:nvPr/>
        </p:nvSpPr>
        <p:spPr>
          <a:xfrm>
            <a:off x="7883753" y="4910643"/>
            <a:ext cx="2206691" cy="101566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dirty="0"/>
              <a:t>بعض السلوكيات الخاطئة تُعتبر "طبيعية" في بعض البيئات.</a:t>
            </a:r>
            <a:endParaRPr lang="ar-JO" sz="1200" dirty="0"/>
          </a:p>
          <a:p>
            <a:pPr algn="justLow"/>
            <a:endParaRPr lang="ar-SA" sz="1200" dirty="0"/>
          </a:p>
          <a:p>
            <a:pPr algn="justLow"/>
            <a:r>
              <a:rPr lang="ar-SA" sz="1200" dirty="0"/>
              <a:t>مثال: الأكل الزائد في المناسبات كرم وليس إسرافًا.</a:t>
            </a:r>
          </a:p>
        </p:txBody>
      </p:sp>
      <p:sp>
        <p:nvSpPr>
          <p:cNvPr id="35" name="TextBox 34">
            <a:extLst>
              <a:ext uri="{FF2B5EF4-FFF2-40B4-BE49-F238E27FC236}">
                <a16:creationId xmlns:a16="http://schemas.microsoft.com/office/drawing/2014/main" xmlns="" id="{A4EEF734-C884-C15E-829D-C7F180BFD364}"/>
              </a:ext>
            </a:extLst>
          </p:cNvPr>
          <p:cNvSpPr txBox="1"/>
          <p:nvPr/>
        </p:nvSpPr>
        <p:spPr>
          <a:xfrm>
            <a:off x="5585503" y="4210393"/>
            <a:ext cx="172684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JO" sz="1600" dirty="0">
                <a:solidFill>
                  <a:schemeClr val="tx1"/>
                </a:solidFill>
              </a:rPr>
              <a:t>    </a:t>
            </a:r>
            <a:r>
              <a:rPr lang="ar-SA" sz="1600" dirty="0">
                <a:solidFill>
                  <a:schemeClr val="tx1"/>
                </a:solidFill>
              </a:rPr>
              <a:t>ضغط الأقران </a:t>
            </a:r>
            <a:r>
              <a:rPr lang="en-US" sz="1600" dirty="0">
                <a:solidFill>
                  <a:schemeClr val="tx1"/>
                </a:solidFill>
              </a:rPr>
              <a:t>Peer Pressure)</a:t>
            </a:r>
            <a:r>
              <a:rPr lang="ar-JO" sz="1600" dirty="0">
                <a:solidFill>
                  <a:schemeClr val="tx1"/>
                </a:solidFill>
              </a:rPr>
              <a:t>)</a:t>
            </a:r>
            <a:endParaRPr lang="en-US" sz="1600" dirty="0">
              <a:solidFill>
                <a:schemeClr val="tx1"/>
              </a:solidFill>
            </a:endParaRPr>
          </a:p>
        </p:txBody>
      </p:sp>
      <p:sp>
        <p:nvSpPr>
          <p:cNvPr id="36" name="TextBox 35">
            <a:extLst>
              <a:ext uri="{FF2B5EF4-FFF2-40B4-BE49-F238E27FC236}">
                <a16:creationId xmlns:a16="http://schemas.microsoft.com/office/drawing/2014/main" xmlns="" id="{F9B025E7-8BE3-F2E3-E357-DD70A2143F54}"/>
              </a:ext>
            </a:extLst>
          </p:cNvPr>
          <p:cNvSpPr txBox="1"/>
          <p:nvPr/>
        </p:nvSpPr>
        <p:spPr>
          <a:xfrm>
            <a:off x="5099344" y="4910643"/>
            <a:ext cx="2206691" cy="1200329"/>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dirty="0"/>
              <a:t>الرغبة في الانتماء للمجموعة تدفع الأفراد لتقليد السلوك الشائع، حتى لو كان سلبيًا.</a:t>
            </a:r>
            <a:endParaRPr lang="ar-JO" sz="1200" dirty="0"/>
          </a:p>
          <a:p>
            <a:pPr algn="justLow"/>
            <a:endParaRPr lang="ar-SA" sz="1200" dirty="0"/>
          </a:p>
          <a:p>
            <a:pPr algn="justLow"/>
            <a:r>
              <a:rPr lang="ar-SA" sz="1200" dirty="0"/>
              <a:t>مثال: شباب يدخنون ليشعروا أنهم "رجال".</a:t>
            </a:r>
          </a:p>
        </p:txBody>
      </p:sp>
      <p:sp>
        <p:nvSpPr>
          <p:cNvPr id="37" name="TextBox 36">
            <a:extLst>
              <a:ext uri="{FF2B5EF4-FFF2-40B4-BE49-F238E27FC236}">
                <a16:creationId xmlns:a16="http://schemas.microsoft.com/office/drawing/2014/main" xmlns="" id="{8FA678B9-AB97-D3D4-1E24-DF7B3F941B24}"/>
              </a:ext>
            </a:extLst>
          </p:cNvPr>
          <p:cNvSpPr txBox="1"/>
          <p:nvPr/>
        </p:nvSpPr>
        <p:spPr>
          <a:xfrm>
            <a:off x="2440638" y="4417272"/>
            <a:ext cx="220669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مقاومة المجتمع لأي تغيير</a:t>
            </a:r>
          </a:p>
        </p:txBody>
      </p:sp>
      <p:sp>
        <p:nvSpPr>
          <p:cNvPr id="38" name="TextBox 37">
            <a:extLst>
              <a:ext uri="{FF2B5EF4-FFF2-40B4-BE49-F238E27FC236}">
                <a16:creationId xmlns:a16="http://schemas.microsoft.com/office/drawing/2014/main" xmlns="" id="{8559620F-3634-F60F-EAB2-A7F5598B8CC3}"/>
              </a:ext>
            </a:extLst>
          </p:cNvPr>
          <p:cNvSpPr txBox="1"/>
          <p:nvPr/>
        </p:nvSpPr>
        <p:spPr>
          <a:xfrm>
            <a:off x="2408995" y="4961363"/>
            <a:ext cx="2206691" cy="1384995"/>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JO" sz="1200" dirty="0"/>
              <a:t>التغيير يُرى أحيانًا تهديدًا للقيم أو العادات.</a:t>
            </a:r>
          </a:p>
          <a:p>
            <a:pPr algn="justLow"/>
            <a:endParaRPr lang="ar-JO" sz="1200" dirty="0"/>
          </a:p>
          <a:p>
            <a:pPr algn="justLow"/>
            <a:r>
              <a:rPr lang="ar-JO" sz="1200" dirty="0"/>
              <a:t>مثال: حملات التوعية ضد الزواج المبكر قد تواجه رفضًا في بعض المجتمعات بحجة الحفاظ على "العادات والتقاليد".</a:t>
            </a:r>
          </a:p>
        </p:txBody>
      </p:sp>
    </p:spTree>
    <p:extLst>
      <p:ext uri="{BB962C8B-B14F-4D97-AF65-F5344CB8AC3E}">
        <p14:creationId xmlns:p14="http://schemas.microsoft.com/office/powerpoint/2010/main" val="15918140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97E612-6F76-35BB-ABB2-17B2CF3015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A618245-8BDC-D258-5946-A92D3EFD43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1F936AD0-6433-7DB9-C93A-06CCDA447AA9}"/>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2B4B2A6-E761-60E8-B728-07F1F95314A1}"/>
              </a:ext>
            </a:extLst>
          </p:cNvPr>
          <p:cNvSpPr/>
          <p:nvPr/>
        </p:nvSpPr>
        <p:spPr>
          <a:xfrm>
            <a:off x="1477477" y="1492769"/>
            <a:ext cx="9345750" cy="517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A682B021-E08C-2A26-52EA-913625979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744E3F1F-6B5A-A44C-F7E8-984FAB93A151}"/>
              </a:ext>
            </a:extLst>
          </p:cNvPr>
          <p:cNvSpPr txBox="1"/>
          <p:nvPr/>
        </p:nvSpPr>
        <p:spPr>
          <a:xfrm>
            <a:off x="2626178" y="1783010"/>
            <a:ext cx="8040121" cy="692497"/>
          </a:xfrm>
          <a:prstGeom prst="rect">
            <a:avLst/>
          </a:prstGeom>
          <a:noFill/>
        </p:spPr>
        <p:txBody>
          <a:bodyPr wrap="square" rtlCol="0">
            <a:spAutoFit/>
          </a:bodyPr>
          <a:lstStyle/>
          <a:p>
            <a:pPr lvl="1" algn="r" rtl="1"/>
            <a:r>
              <a:rPr lang="ar-JO" sz="2800" b="1" dirty="0"/>
              <a:t>3.3</a:t>
            </a:r>
            <a:r>
              <a:rPr lang="ar-EG" sz="2800" b="1" dirty="0"/>
              <a:t>. معوقات خاصة بالحملات</a:t>
            </a:r>
            <a:endParaRPr lang="ar-EG" sz="1000" b="1" dirty="0"/>
          </a:p>
          <a:p>
            <a:pPr lvl="1" algn="r" rtl="1"/>
            <a:endParaRPr lang="ar-EG" sz="1100" dirty="0"/>
          </a:p>
        </p:txBody>
      </p:sp>
      <p:grpSp>
        <p:nvGrpSpPr>
          <p:cNvPr id="4" name="Group 3">
            <a:extLst>
              <a:ext uri="{FF2B5EF4-FFF2-40B4-BE49-F238E27FC236}">
                <a16:creationId xmlns:a16="http://schemas.microsoft.com/office/drawing/2014/main" xmlns="" id="{085F8CE6-0BF9-4332-F8F6-4CE10630E1F1}"/>
              </a:ext>
            </a:extLst>
          </p:cNvPr>
          <p:cNvGrpSpPr/>
          <p:nvPr/>
        </p:nvGrpSpPr>
        <p:grpSpPr>
          <a:xfrm>
            <a:off x="7695581" y="2746457"/>
            <a:ext cx="1860301" cy="1658178"/>
            <a:chOff x="7842147" y="3069673"/>
            <a:chExt cx="2627937" cy="1658178"/>
          </a:xfrm>
        </p:grpSpPr>
        <p:cxnSp>
          <p:nvCxnSpPr>
            <p:cNvPr id="11" name="Straight Connector 10">
              <a:extLst>
                <a:ext uri="{FF2B5EF4-FFF2-40B4-BE49-F238E27FC236}">
                  <a16:creationId xmlns:a16="http://schemas.microsoft.com/office/drawing/2014/main" xmlns="" id="{2AAB00EB-9303-F1BC-031F-03018A99FE98}"/>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877A1D1C-93FE-95F1-B783-14A3B33752C7}"/>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3706F483-64A2-24F3-33A8-58E6A40EB31D}"/>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xmlns="" id="{EC6C5FF5-5B93-AFB0-3B22-7F8FF5B95AFC}"/>
              </a:ext>
            </a:extLst>
          </p:cNvPr>
          <p:cNvGrpSpPr/>
          <p:nvPr/>
        </p:nvGrpSpPr>
        <p:grpSpPr>
          <a:xfrm>
            <a:off x="5104781" y="2746457"/>
            <a:ext cx="1860301" cy="1658178"/>
            <a:chOff x="7842147" y="3069673"/>
            <a:chExt cx="2627937" cy="1658178"/>
          </a:xfrm>
        </p:grpSpPr>
        <p:cxnSp>
          <p:nvCxnSpPr>
            <p:cNvPr id="15" name="Straight Connector 14">
              <a:extLst>
                <a:ext uri="{FF2B5EF4-FFF2-40B4-BE49-F238E27FC236}">
                  <a16:creationId xmlns:a16="http://schemas.microsoft.com/office/drawing/2014/main" xmlns="" id="{41CB6DD4-A25F-FA51-F92A-9AA7D48A83B8}"/>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2910A7F-36EA-395D-C574-6B4ACCA87591}"/>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A38D6AB3-73BE-E33B-36F8-39ED3A172605}"/>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89E677DC-C9B8-35B6-8D92-CFCE4CF52245}"/>
              </a:ext>
            </a:extLst>
          </p:cNvPr>
          <p:cNvGrpSpPr/>
          <p:nvPr/>
        </p:nvGrpSpPr>
        <p:grpSpPr>
          <a:xfrm>
            <a:off x="2312191" y="2746457"/>
            <a:ext cx="1860301" cy="1658178"/>
            <a:chOff x="7842147" y="3069673"/>
            <a:chExt cx="2627937" cy="1658178"/>
          </a:xfrm>
        </p:grpSpPr>
        <p:cxnSp>
          <p:nvCxnSpPr>
            <p:cNvPr id="20" name="Straight Connector 19">
              <a:extLst>
                <a:ext uri="{FF2B5EF4-FFF2-40B4-BE49-F238E27FC236}">
                  <a16:creationId xmlns:a16="http://schemas.microsoft.com/office/drawing/2014/main" xmlns="" id="{7A4F1E99-B60E-5C42-B568-F834F16D0674}"/>
                </a:ext>
              </a:extLst>
            </p:cNvPr>
            <p:cNvCxnSpPr>
              <a:cxnSpLocks/>
            </p:cNvCxnSpPr>
            <p:nvPr/>
          </p:nvCxnSpPr>
          <p:spPr>
            <a:xfrm flipH="1">
              <a:off x="9156700" y="3069673"/>
              <a:ext cx="1313384" cy="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1B503B0F-F729-F34A-C8EC-CBCC2C41CBEB}"/>
                </a:ext>
              </a:extLst>
            </p:cNvPr>
            <p:cNvCxnSpPr>
              <a:cxnSpLocks/>
            </p:cNvCxnSpPr>
            <p:nvPr/>
          </p:nvCxnSpPr>
          <p:spPr>
            <a:xfrm flipH="1">
              <a:off x="8097392" y="3069673"/>
              <a:ext cx="1059308" cy="16581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D3C88BC5-01B1-6E99-4057-B3EC82684228}"/>
                </a:ext>
              </a:extLst>
            </p:cNvPr>
            <p:cNvCxnSpPr>
              <a:cxnSpLocks/>
            </p:cNvCxnSpPr>
            <p:nvPr/>
          </p:nvCxnSpPr>
          <p:spPr>
            <a:xfrm flipH="1">
              <a:off x="7842147" y="4723329"/>
              <a:ext cx="273500" cy="0"/>
            </a:xfrm>
            <a:prstGeom prst="line">
              <a:avLst/>
            </a:prstGeom>
            <a:ln w="38100">
              <a:solidFill>
                <a:schemeClr val="bg1">
                  <a:lumMod val="6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9" name="TextBox 28">
            <a:extLst>
              <a:ext uri="{FF2B5EF4-FFF2-40B4-BE49-F238E27FC236}">
                <a16:creationId xmlns:a16="http://schemas.microsoft.com/office/drawing/2014/main" xmlns="" id="{7F2E65F0-BE78-9CB7-A5C8-5DC3B2C4AE51}"/>
              </a:ext>
            </a:extLst>
          </p:cNvPr>
          <p:cNvSpPr txBox="1"/>
          <p:nvPr/>
        </p:nvSpPr>
        <p:spPr>
          <a:xfrm>
            <a:off x="8598580" y="3286457"/>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01</a:t>
            </a:r>
            <a:endParaRPr lang="x-none" sz="4400" dirty="0">
              <a:solidFill>
                <a:schemeClr val="tx1">
                  <a:lumMod val="50000"/>
                  <a:lumOff val="50000"/>
                </a:schemeClr>
              </a:solidFill>
            </a:endParaRPr>
          </a:p>
        </p:txBody>
      </p:sp>
      <p:sp>
        <p:nvSpPr>
          <p:cNvPr id="30" name="TextBox 29">
            <a:extLst>
              <a:ext uri="{FF2B5EF4-FFF2-40B4-BE49-F238E27FC236}">
                <a16:creationId xmlns:a16="http://schemas.microsoft.com/office/drawing/2014/main" xmlns="" id="{839F06A8-CB9C-63C9-E23E-30CC9B3EDD3E}"/>
              </a:ext>
            </a:extLst>
          </p:cNvPr>
          <p:cNvSpPr txBox="1"/>
          <p:nvPr/>
        </p:nvSpPr>
        <p:spPr>
          <a:xfrm>
            <a:off x="5948102" y="3325477"/>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en-US" sz="4400" dirty="0">
                <a:solidFill>
                  <a:schemeClr val="tx1">
                    <a:lumMod val="50000"/>
                    <a:lumOff val="50000"/>
                  </a:schemeClr>
                </a:solidFill>
              </a:rPr>
              <a:t>02</a:t>
            </a:r>
            <a:endParaRPr lang="x-none" sz="4400" dirty="0">
              <a:solidFill>
                <a:schemeClr val="tx1">
                  <a:lumMod val="50000"/>
                  <a:lumOff val="50000"/>
                </a:schemeClr>
              </a:solidFill>
            </a:endParaRPr>
          </a:p>
        </p:txBody>
      </p:sp>
      <p:sp>
        <p:nvSpPr>
          <p:cNvPr id="31" name="TextBox 30">
            <a:extLst>
              <a:ext uri="{FF2B5EF4-FFF2-40B4-BE49-F238E27FC236}">
                <a16:creationId xmlns:a16="http://schemas.microsoft.com/office/drawing/2014/main" xmlns="" id="{0AA60535-E7D3-C16F-4BDE-A6FEB98C6207}"/>
              </a:ext>
            </a:extLst>
          </p:cNvPr>
          <p:cNvSpPr txBox="1"/>
          <p:nvPr/>
        </p:nvSpPr>
        <p:spPr>
          <a:xfrm>
            <a:off x="3406156" y="3286456"/>
            <a:ext cx="914400" cy="769441"/>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pPr algn="r"/>
            <a:r>
              <a:rPr lang="en-US" sz="4400" dirty="0">
                <a:solidFill>
                  <a:schemeClr val="tx1">
                    <a:lumMod val="50000"/>
                    <a:lumOff val="50000"/>
                  </a:schemeClr>
                </a:solidFill>
              </a:rPr>
              <a:t>03</a:t>
            </a:r>
            <a:endParaRPr lang="x-none" sz="4400" dirty="0">
              <a:solidFill>
                <a:schemeClr val="tx1">
                  <a:lumMod val="50000"/>
                  <a:lumOff val="50000"/>
                </a:schemeClr>
              </a:solidFill>
            </a:endParaRPr>
          </a:p>
        </p:txBody>
      </p:sp>
      <p:sp>
        <p:nvSpPr>
          <p:cNvPr id="33" name="TextBox 32">
            <a:extLst>
              <a:ext uri="{FF2B5EF4-FFF2-40B4-BE49-F238E27FC236}">
                <a16:creationId xmlns:a16="http://schemas.microsoft.com/office/drawing/2014/main" xmlns="" id="{141BBEC8-0F8D-326E-C9FB-90C3C4D564F9}"/>
              </a:ext>
            </a:extLst>
          </p:cNvPr>
          <p:cNvSpPr txBox="1"/>
          <p:nvPr/>
        </p:nvSpPr>
        <p:spPr>
          <a:xfrm>
            <a:off x="7883752" y="4305592"/>
            <a:ext cx="2206691" cy="338554"/>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ضعف الرسالة</a:t>
            </a:r>
          </a:p>
        </p:txBody>
      </p:sp>
      <p:sp>
        <p:nvSpPr>
          <p:cNvPr id="34" name="TextBox 33">
            <a:extLst>
              <a:ext uri="{FF2B5EF4-FFF2-40B4-BE49-F238E27FC236}">
                <a16:creationId xmlns:a16="http://schemas.microsoft.com/office/drawing/2014/main" xmlns="" id="{2420D590-EE5C-7E88-82D8-1B537457F84C}"/>
              </a:ext>
            </a:extLst>
          </p:cNvPr>
          <p:cNvSpPr txBox="1"/>
          <p:nvPr/>
        </p:nvSpPr>
        <p:spPr>
          <a:xfrm>
            <a:off x="7883753" y="4910643"/>
            <a:ext cx="2206691" cy="101566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dirty="0"/>
              <a:t>ضعف الرسالة يمكن أن يشير إلى عدة أمور، منها ضعف التواصل في علاقة شخصية، أو ضعف في جودة عمل أو مشروع ما، أو حتى ضعف في أداء شخص ما.</a:t>
            </a:r>
          </a:p>
        </p:txBody>
      </p:sp>
      <p:sp>
        <p:nvSpPr>
          <p:cNvPr id="35" name="TextBox 34">
            <a:extLst>
              <a:ext uri="{FF2B5EF4-FFF2-40B4-BE49-F238E27FC236}">
                <a16:creationId xmlns:a16="http://schemas.microsoft.com/office/drawing/2014/main" xmlns="" id="{CD842BB6-3629-FBF4-08CB-D8EFBBCDF214}"/>
              </a:ext>
            </a:extLst>
          </p:cNvPr>
          <p:cNvSpPr txBox="1"/>
          <p:nvPr/>
        </p:nvSpPr>
        <p:spPr>
          <a:xfrm>
            <a:off x="5585503" y="4210393"/>
            <a:ext cx="1726841" cy="584775"/>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JO" sz="1600" dirty="0">
                <a:solidFill>
                  <a:schemeClr val="tx1"/>
                </a:solidFill>
              </a:rPr>
              <a:t>عدم معرفة الفئة المستهدفة </a:t>
            </a:r>
            <a:endParaRPr lang="en-US" sz="1600" dirty="0">
              <a:solidFill>
                <a:schemeClr val="tx1"/>
              </a:solidFill>
            </a:endParaRPr>
          </a:p>
        </p:txBody>
      </p:sp>
      <p:sp>
        <p:nvSpPr>
          <p:cNvPr id="36" name="TextBox 35">
            <a:extLst>
              <a:ext uri="{FF2B5EF4-FFF2-40B4-BE49-F238E27FC236}">
                <a16:creationId xmlns:a16="http://schemas.microsoft.com/office/drawing/2014/main" xmlns="" id="{A45F5AC0-36A5-4563-5004-004BE236D722}"/>
              </a:ext>
            </a:extLst>
          </p:cNvPr>
          <p:cNvSpPr txBox="1"/>
          <p:nvPr/>
        </p:nvSpPr>
        <p:spPr>
          <a:xfrm>
            <a:off x="5099344" y="4910643"/>
            <a:ext cx="2206691" cy="1200329"/>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dirty="0"/>
              <a:t>حملة موجهة للكبار بلغة مراهقين مثلًا، تفشل في الوصول إليهم.</a:t>
            </a:r>
            <a:endParaRPr lang="ar-JO" sz="1200" dirty="0"/>
          </a:p>
          <a:p>
            <a:pPr algn="justLow"/>
            <a:endParaRPr lang="ar-SA" sz="1200" dirty="0"/>
          </a:p>
          <a:p>
            <a:pPr algn="justLow"/>
            <a:r>
              <a:rPr lang="ar-SA" sz="1200" dirty="0"/>
              <a:t>مثال: استخدام إنستغرام لحملة تستهدف كبار السن بدل التلفزيون</a:t>
            </a:r>
          </a:p>
        </p:txBody>
      </p:sp>
      <p:sp>
        <p:nvSpPr>
          <p:cNvPr id="37" name="TextBox 36">
            <a:extLst>
              <a:ext uri="{FF2B5EF4-FFF2-40B4-BE49-F238E27FC236}">
                <a16:creationId xmlns:a16="http://schemas.microsoft.com/office/drawing/2014/main" xmlns="" id="{1ED20326-3CE7-C03F-4025-84B98831315F}"/>
              </a:ext>
            </a:extLst>
          </p:cNvPr>
          <p:cNvSpPr txBox="1"/>
          <p:nvPr/>
        </p:nvSpPr>
        <p:spPr>
          <a:xfrm>
            <a:off x="2408995" y="4210393"/>
            <a:ext cx="2238334" cy="1077218"/>
          </a:xfrm>
          <a:prstGeom prst="rect">
            <a:avLst/>
          </a:prstGeom>
          <a:noFill/>
        </p:spPr>
        <p:txBody>
          <a:bodyPr wrap="square" rtlCol="1">
            <a:spAutoFit/>
          </a:bodyPr>
          <a:lstStyle>
            <a:defPPr>
              <a:defRPr lang="x-none"/>
            </a:defPPr>
            <a:lvl1pPr algn="r" rtl="1">
              <a:defRPr sz="3200" b="1">
                <a:solidFill>
                  <a:schemeClr val="bg1"/>
                </a:solidFill>
                <a:latin typeface="A Jannat LT" panose="01000000000000000000" pitchFamily="2" charset="-78"/>
                <a:cs typeface="A Jannat LT" panose="01000000000000000000" pitchFamily="2" charset="-78"/>
              </a:defRPr>
            </a:lvl1pPr>
          </a:lstStyle>
          <a:p>
            <a:r>
              <a:rPr lang="ar-SA" sz="1600" dirty="0">
                <a:solidFill>
                  <a:schemeClr val="tx1"/>
                </a:solidFill>
              </a:rPr>
              <a:t>اعتماد وسائل غير مناسبة اختيار وسيلة إعلام أو توقيت غير ملائم. </a:t>
            </a:r>
          </a:p>
        </p:txBody>
      </p:sp>
      <p:sp>
        <p:nvSpPr>
          <p:cNvPr id="38" name="TextBox 37">
            <a:extLst>
              <a:ext uri="{FF2B5EF4-FFF2-40B4-BE49-F238E27FC236}">
                <a16:creationId xmlns:a16="http://schemas.microsoft.com/office/drawing/2014/main" xmlns="" id="{378C1C33-B950-C5A8-D937-35D0D00C968B}"/>
              </a:ext>
            </a:extLst>
          </p:cNvPr>
          <p:cNvSpPr txBox="1"/>
          <p:nvPr/>
        </p:nvSpPr>
        <p:spPr>
          <a:xfrm>
            <a:off x="2393408" y="5347680"/>
            <a:ext cx="2206691" cy="646331"/>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JO" sz="1200" dirty="0"/>
              <a:t>مثال: حملة في الراديو في مجتمع يستهلك المحتوى عبر يوتيوب</a:t>
            </a:r>
          </a:p>
        </p:txBody>
      </p:sp>
    </p:spTree>
    <p:extLst>
      <p:ext uri="{BB962C8B-B14F-4D97-AF65-F5344CB8AC3E}">
        <p14:creationId xmlns:p14="http://schemas.microsoft.com/office/powerpoint/2010/main" val="12872563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الرابعة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EG" sz="2800" b="1" dirty="0"/>
              <a:t>3. تحليل الجمهور المستهدف</a:t>
            </a:r>
          </a:p>
        </p:txBody>
      </p:sp>
    </p:spTree>
    <p:extLst>
      <p:ext uri="{BB962C8B-B14F-4D97-AF65-F5344CB8AC3E}">
        <p14:creationId xmlns:p14="http://schemas.microsoft.com/office/powerpoint/2010/main" val="15001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238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67007"/>
            <a:ext cx="9345750" cy="462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813947" y="1904774"/>
            <a:ext cx="4801482" cy="954107"/>
          </a:xfrm>
          <a:prstGeom prst="rect">
            <a:avLst/>
          </a:prstGeom>
          <a:noFill/>
        </p:spPr>
        <p:txBody>
          <a:bodyPr wrap="square" rtlCol="0">
            <a:spAutoFit/>
          </a:bodyPr>
          <a:lstStyle/>
          <a:p>
            <a:pPr lvl="0" algn="ctr" rtl="1"/>
            <a:r>
              <a:rPr lang="ar-JO" sz="2800" b="1" dirty="0"/>
              <a:t>4.</a:t>
            </a:r>
            <a:r>
              <a:rPr lang="ar-EG" sz="2800" b="1" dirty="0"/>
              <a:t>1. أهمية </a:t>
            </a:r>
            <a:r>
              <a:rPr lang="ar-JO" sz="2800" b="1" dirty="0"/>
              <a:t>تحليل</a:t>
            </a:r>
            <a:r>
              <a:rPr lang="ar-EG" sz="2800" b="1" dirty="0"/>
              <a:t> الجمهور</a:t>
            </a:r>
            <a:endParaRPr lang="en-US"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2067339" y="2428671"/>
            <a:ext cx="8060450" cy="1569660"/>
          </a:xfrm>
          <a:prstGeom prst="rect">
            <a:avLst/>
          </a:prstGeom>
          <a:noFill/>
        </p:spPr>
        <p:txBody>
          <a:bodyPr wrap="square" rtlCol="0">
            <a:spAutoFit/>
          </a:bodyPr>
          <a:lstStyle/>
          <a:p>
            <a:pPr marL="342900" indent="-342900" algn="r" rtl="1">
              <a:buFont typeface="Arial" panose="020B0604020202020204" pitchFamily="34" charset="0"/>
              <a:buChar char="•"/>
            </a:pPr>
            <a:r>
              <a:rPr lang="ar-EG" sz="1600" dirty="0"/>
              <a:t>لا يمكن تغيير السلوك إذا لم نفهم:</a:t>
            </a:r>
            <a:br>
              <a:rPr lang="ar-EG" sz="1600" dirty="0"/>
            </a:br>
            <a:r>
              <a:rPr lang="en-MY" sz="1600" dirty="0"/>
              <a:t>✅ </a:t>
            </a:r>
            <a:r>
              <a:rPr lang="ar-EG" sz="1600" b="1" dirty="0"/>
              <a:t>من هو الشخص؟</a:t>
            </a:r>
            <a:r>
              <a:rPr lang="ar-EG" sz="1600" dirty="0"/>
              <a:t/>
            </a:r>
            <a:br>
              <a:rPr lang="ar-EG" sz="1600" dirty="0"/>
            </a:br>
            <a:r>
              <a:rPr lang="en-MY" sz="1600" dirty="0"/>
              <a:t>✅ </a:t>
            </a:r>
            <a:r>
              <a:rPr lang="ar-EG" sz="1600" b="1" dirty="0"/>
              <a:t>ما الذي يهمه؟</a:t>
            </a:r>
            <a:r>
              <a:rPr lang="ar-EG" sz="1600" dirty="0"/>
              <a:t/>
            </a:r>
            <a:br>
              <a:rPr lang="ar-EG" sz="1600" dirty="0"/>
            </a:br>
            <a:r>
              <a:rPr lang="en-MY" sz="1600" dirty="0"/>
              <a:t>✅ </a:t>
            </a:r>
            <a:r>
              <a:rPr lang="ar-EG" sz="1600" b="1" dirty="0"/>
              <a:t>ما الذي يمنعه من التغيير؟</a:t>
            </a:r>
            <a:r>
              <a:rPr lang="ar-EG" sz="1600" dirty="0"/>
              <a:t>..</a:t>
            </a:r>
          </a:p>
          <a:p>
            <a:pPr marL="342900" indent="-342900" algn="r" rtl="1">
              <a:buFont typeface="Arial" panose="020B0604020202020204" pitchFamily="34" charset="0"/>
              <a:buChar char="•"/>
            </a:pPr>
            <a:endParaRPr lang="ar-EG" sz="1600" dirty="0"/>
          </a:p>
          <a:p>
            <a:pPr marL="342900" indent="-342900" algn="r" rtl="1">
              <a:buFont typeface="Arial" panose="020B0604020202020204" pitchFamily="34" charset="0"/>
              <a:buChar char="•"/>
            </a:pPr>
            <a:r>
              <a:rPr lang="ar-EG" sz="1600" b="1" dirty="0"/>
              <a:t>كل جمهور مختلف:</a:t>
            </a:r>
            <a:endParaRPr lang="en-MY" sz="1600" dirty="0"/>
          </a:p>
        </p:txBody>
      </p:sp>
      <p:graphicFrame>
        <p:nvGraphicFramePr>
          <p:cNvPr id="2" name="Table 1"/>
          <p:cNvGraphicFramePr>
            <a:graphicFrameLocks noGrp="1"/>
          </p:cNvGraphicFramePr>
          <p:nvPr>
            <p:extLst>
              <p:ext uri="{D42A27DB-BD31-4B8C-83A1-F6EECF244321}">
                <p14:modId xmlns:p14="http://schemas.microsoft.com/office/powerpoint/2010/main" val="3247610734"/>
              </p:ext>
            </p:extLst>
          </p:nvPr>
        </p:nvGraphicFramePr>
        <p:xfrm>
          <a:off x="2485572" y="4160863"/>
          <a:ext cx="7110252" cy="1775207"/>
        </p:xfrm>
        <a:graphic>
          <a:graphicData uri="http://schemas.openxmlformats.org/drawingml/2006/table">
            <a:tbl>
              <a:tblPr firstRow="1" firstCol="1" bandRow="1">
                <a:tableStyleId>{D27102A9-8310-4765-A935-A1911B00CA55}</a:tableStyleId>
              </a:tblPr>
              <a:tblGrid>
                <a:gridCol w="2370084">
                  <a:extLst>
                    <a:ext uri="{9D8B030D-6E8A-4147-A177-3AD203B41FA5}">
                      <a16:colId xmlns:a16="http://schemas.microsoft.com/office/drawing/2014/main" xmlns="" val="20000"/>
                    </a:ext>
                  </a:extLst>
                </a:gridCol>
                <a:gridCol w="2370084">
                  <a:extLst>
                    <a:ext uri="{9D8B030D-6E8A-4147-A177-3AD203B41FA5}">
                      <a16:colId xmlns:a16="http://schemas.microsoft.com/office/drawing/2014/main" xmlns="" val="20001"/>
                    </a:ext>
                  </a:extLst>
                </a:gridCol>
                <a:gridCol w="2370084">
                  <a:extLst>
                    <a:ext uri="{9D8B030D-6E8A-4147-A177-3AD203B41FA5}">
                      <a16:colId xmlns:a16="http://schemas.microsoft.com/office/drawing/2014/main" xmlns="" val="20002"/>
                    </a:ext>
                  </a:extLst>
                </a:gridCol>
              </a:tblGrid>
              <a:tr h="0">
                <a:tc>
                  <a:txBody>
                    <a:bodyPr/>
                    <a:lstStyle/>
                    <a:p>
                      <a:pPr algn="r" rtl="1">
                        <a:lnSpc>
                          <a:spcPct val="107000"/>
                        </a:lnSpc>
                        <a:spcAft>
                          <a:spcPts val="0"/>
                        </a:spcAft>
                      </a:pPr>
                      <a:r>
                        <a:rPr lang="ar-SA" sz="1600" dirty="0">
                          <a:effectLst/>
                        </a:rPr>
                        <a:t>السلوك</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الطريقة الأنسب للتأثير</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الفئة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0"/>
                  </a:ext>
                </a:extLst>
              </a:tr>
              <a:tr h="0">
                <a:tc>
                  <a:txBody>
                    <a:bodyPr/>
                    <a:lstStyle/>
                    <a:p>
                      <a:pPr algn="r" rtl="1">
                        <a:lnSpc>
                          <a:spcPct val="107000"/>
                        </a:lnSpc>
                        <a:spcAft>
                          <a:spcPts val="0"/>
                        </a:spcAft>
                      </a:pPr>
                      <a:r>
                        <a:rPr lang="ar-SA" sz="1600">
                          <a:effectLst/>
                        </a:rPr>
                        <a:t>الإفراط في استخدام الهاتف</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مؤثرين، تيك توك، رسائل</a:t>
                      </a:r>
                      <a:r>
                        <a:rPr lang="en-MY" sz="1600" dirty="0">
                          <a:effectLst/>
                        </a:rPr>
                        <a:t> peer-based</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مراهقون</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1"/>
                  </a:ext>
                </a:extLst>
              </a:tr>
              <a:tr h="0">
                <a:tc>
                  <a:txBody>
                    <a:bodyPr/>
                    <a:lstStyle/>
                    <a:p>
                      <a:pPr algn="r" rtl="1">
                        <a:lnSpc>
                          <a:spcPct val="107000"/>
                        </a:lnSpc>
                        <a:spcAft>
                          <a:spcPts val="0"/>
                        </a:spcAft>
                      </a:pPr>
                      <a:r>
                        <a:rPr lang="ar-SA" sz="1600" dirty="0">
                          <a:effectLst/>
                        </a:rPr>
                        <a:t>تغذية الأطفال</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a:effectLst/>
                        </a:rPr>
                        <a:t>محتوى عاطفي، نصائح بسيطة، واتساب</a:t>
                      </a:r>
                      <a:endParaRPr lang="en-MY"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أمهات</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2"/>
                  </a:ext>
                </a:extLst>
              </a:tr>
              <a:tr h="0">
                <a:tc>
                  <a:txBody>
                    <a:bodyPr/>
                    <a:lstStyle/>
                    <a:p>
                      <a:pPr algn="r" rtl="1">
                        <a:lnSpc>
                          <a:spcPct val="107000"/>
                        </a:lnSpc>
                        <a:spcAft>
                          <a:spcPts val="0"/>
                        </a:spcAft>
                      </a:pPr>
                      <a:r>
                        <a:rPr lang="ar-SA" sz="1600" dirty="0">
                          <a:effectLst/>
                        </a:rPr>
                        <a:t>ممارسة الرياضة</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رسائل صحية تقليدية، التلفزيون، المساجد</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07000"/>
                        </a:lnSpc>
                        <a:spcAft>
                          <a:spcPts val="0"/>
                        </a:spcAft>
                      </a:pPr>
                      <a:r>
                        <a:rPr lang="ar-SA" sz="1600" dirty="0">
                          <a:effectLst/>
                        </a:rPr>
                        <a:t>كبار السن</a:t>
                      </a:r>
                      <a:endParaRPr lang="en-MY"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505826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E513F3-6708-D0B2-865E-E52935ECC4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80DC1F1-5464-F1F7-7FA7-3D0F5E5B3E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5AEE06D-FFAD-5E95-1956-989319E901DC}"/>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FE8B68A-EB73-11DF-5F63-231B48BE56FB}"/>
              </a:ext>
            </a:extLst>
          </p:cNvPr>
          <p:cNvSpPr/>
          <p:nvPr/>
        </p:nvSpPr>
        <p:spPr>
          <a:xfrm>
            <a:off x="1575258" y="154961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 3. اعتماد وسائل غير مناسبة اختيار وسيلة إعلام أو توقيت غير ملائم. مثال: حملة في الراديو في مجتمع يستهلك المحتوى عبر يوتيوب</a:t>
            </a:r>
          </a:p>
          <a:p>
            <a:endParaRPr lang="ar-EG" b="1" dirty="0"/>
          </a:p>
          <a:p>
            <a:r>
              <a:rPr lang="ar-EG" dirty="0"/>
              <a:t> 3. اعتماد وسائل غير مناسبة اختيار وسيلة إعلام أو توقيت غير ملائ</a:t>
            </a:r>
          </a:p>
          <a:p>
            <a:endParaRPr lang="ar-EG" dirty="0"/>
          </a:p>
          <a:p>
            <a:endParaRPr lang="ar-EG" dirty="0"/>
          </a:p>
          <a:p>
            <a:r>
              <a:rPr lang="ar-EG" dirty="0"/>
              <a:t> 3. اعتماد وسائل غير مناسبة اختيار وسيلة إعلام أو توقيت غير ملائم. مثال: حملة في الراديو في مجتمع يستهلك المحتوى عبر يوتيوبم. مثال: حملة في الراديو في مجتمع يستهلك المحتوى عبر يوتيوب 3. اعتما 3. اعتماد وسائل غير مناسبة اختيار وسيلة إعلام أو توقيت غير ملائم. مثال: حملة في الراديو في مجتمع يستهلك المحتوى عبر يوتيوبد وسائل غير مناسبة اختيار وسيلة إعلام أو توقيت غير ملائم. مثال: حملة في الراديو في مجتمع يستهلك المحتوى عبر يوتيوب</a:t>
            </a:r>
          </a:p>
        </p:txBody>
      </p:sp>
      <p:pic>
        <p:nvPicPr>
          <p:cNvPr id="5" name="Graphic 21">
            <a:extLst>
              <a:ext uri="{FF2B5EF4-FFF2-40B4-BE49-F238E27FC236}">
                <a16:creationId xmlns:a16="http://schemas.microsoft.com/office/drawing/2014/main" xmlns="" id="{BC2CA4AA-F0F3-B478-7A76-848896AA2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B93DB4C-C3AB-23B4-B65B-C78E86D7472D}"/>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6A7AA935-B918-E437-D527-109DCC159514}"/>
              </a:ext>
            </a:extLst>
          </p:cNvPr>
          <p:cNvSpPr txBox="1"/>
          <p:nvPr/>
        </p:nvSpPr>
        <p:spPr>
          <a:xfrm>
            <a:off x="2197290" y="1902279"/>
            <a:ext cx="8040121" cy="738664"/>
          </a:xfrm>
          <a:prstGeom prst="rect">
            <a:avLst/>
          </a:prstGeom>
          <a:noFill/>
        </p:spPr>
        <p:txBody>
          <a:bodyPr wrap="square" rtlCol="0">
            <a:spAutoFit/>
          </a:bodyPr>
          <a:lstStyle/>
          <a:p>
            <a:pPr lvl="1" algn="r" rtl="1"/>
            <a:r>
              <a:rPr lang="ar-JO" sz="2800" b="1" dirty="0"/>
              <a:t>4.2</a:t>
            </a:r>
            <a:r>
              <a:rPr lang="ar-EG" sz="2800" b="1" dirty="0"/>
              <a:t>. </a:t>
            </a:r>
            <a:r>
              <a:rPr lang="ar-SA" sz="2800" b="1" dirty="0"/>
              <a:t>خطوات تحليل الجمهور المستهدف</a:t>
            </a:r>
            <a:endParaRPr lang="en-US" sz="1400" dirty="0"/>
          </a:p>
          <a:p>
            <a:pPr marL="1257300" lvl="2" indent="-342900" algn="r" rtl="1">
              <a:buFont typeface="Arial" panose="020B0604020202020204" pitchFamily="34" charset="0"/>
              <a:buChar char="•"/>
            </a:pPr>
            <a:endParaRPr lang="en-US" sz="1400" dirty="0"/>
          </a:p>
        </p:txBody>
      </p:sp>
      <p:sp>
        <p:nvSpPr>
          <p:cNvPr id="9" name="TextBox 8">
            <a:extLst>
              <a:ext uri="{FF2B5EF4-FFF2-40B4-BE49-F238E27FC236}">
                <a16:creationId xmlns:a16="http://schemas.microsoft.com/office/drawing/2014/main" xmlns="" id="{8DC08FF4-1E08-1D4B-E5EA-D3EEF9C83642}"/>
              </a:ext>
            </a:extLst>
          </p:cNvPr>
          <p:cNvSpPr txBox="1"/>
          <p:nvPr/>
        </p:nvSpPr>
        <p:spPr>
          <a:xfrm>
            <a:off x="4242570" y="4271070"/>
            <a:ext cx="7361843" cy="369332"/>
          </a:xfrm>
          <a:prstGeom prst="rect">
            <a:avLst/>
          </a:prstGeom>
          <a:noFill/>
        </p:spPr>
        <p:txBody>
          <a:bodyPr wrap="square">
            <a:spAutoFit/>
          </a:bodyPr>
          <a:lstStyle/>
          <a:p>
            <a:pPr marL="285750" indent="-285750" algn="r" rtl="1">
              <a:buFont typeface="Arial" panose="020B0604020202020204" pitchFamily="34" charset="0"/>
              <a:buChar char="•"/>
            </a:pPr>
            <a:r>
              <a:rPr lang="ar-EG" dirty="0"/>
              <a:t>  </a:t>
            </a:r>
            <a:endParaRPr lang="ar-EG" sz="1400" dirty="0"/>
          </a:p>
        </p:txBody>
      </p:sp>
      <p:sp>
        <p:nvSpPr>
          <p:cNvPr id="3" name="Rectangle 1">
            <a:extLst>
              <a:ext uri="{FF2B5EF4-FFF2-40B4-BE49-F238E27FC236}">
                <a16:creationId xmlns:a16="http://schemas.microsoft.com/office/drawing/2014/main" xmlns="" id="{EFFBD7F2-605E-6044-E089-0995256D5E9E}"/>
              </a:ext>
            </a:extLst>
          </p:cNvPr>
          <p:cNvSpPr>
            <a:spLocks noChangeArrowheads="1"/>
          </p:cNvSpPr>
          <p:nvPr/>
        </p:nvSpPr>
        <p:spPr bwMode="auto">
          <a:xfrm>
            <a:off x="1270992" y="2412180"/>
            <a:ext cx="846665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السوق العام</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المجال أو الصناعة ونوع المنتجات/الخدمات</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الشريحة المستهدفة</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الخصائص الديموغرافية الأساسية (العمر، الجنس، الموقع، إلخ)</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تحليل سلوك المستهلك</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فهم كيفية اتخاذ قرارات الشراء والعادات الاستهلاكية</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تحليل المنافسين</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دراسة جمهور المنافسين ومعرفة نقاط القوة والضعف</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جمع البيانات</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أدوات مثل الاستطلاعات وتحليلات البيانات والسوشيال ميديا</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تقسيم الجمهور</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تجزئة السوق إلى شرائح حسب الاهتمامات والاحتياجات المشتركة</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نقاط الألم</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(Pain Points):</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المشكلات التي يعاني منها الجمهور والتي يمكن حلها</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تحديد دوافع الشراء</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معرفة ما يحفّز الجمهور لاتخاذ قرار الشراء</a:t>
            </a:r>
            <a:r>
              <a:rPr kumimoji="0" lang="en-US" altLang="en-US" sz="14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صياغة الرسائل التسويقية</a:t>
            </a:r>
            <a:r>
              <a:rPr kumimoji="0" lang="en-US" altLang="en-US"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altLang="en-US" sz="1400" b="0" i="0" u="none" strike="noStrike" cap="none" normalizeH="0" baseline="0" dirty="0">
                <a:ln>
                  <a:noFill/>
                </a:ln>
                <a:solidFill>
                  <a:schemeClr val="tx1"/>
                </a:solidFill>
                <a:effectLst/>
                <a:latin typeface="Arial" panose="020B0604020202020204" pitchFamily="34" charset="0"/>
              </a:rPr>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ar-SA"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إنشاء رسائل مخصصة تلائم اهتمامات واحتياجات الجمهور</a:t>
            </a:r>
            <a:r>
              <a:rPr kumimoji="0" lang="en-US" altLang="en-US" sz="1400" b="0" i="0" u="none" strike="noStrike" cap="none" normalizeH="0" baseline="0" dirty="0">
                <a:ln>
                  <a:noFill/>
                </a:ln>
                <a:solidFill>
                  <a:schemeClr val="tx1"/>
                </a:solidFill>
                <a:effectLst/>
                <a:latin typeface="Arial" panose="020B0604020202020204" pitchFamily="34" charset="0"/>
              </a:rPr>
              <a:t>.</a:t>
            </a:r>
          </a:p>
        </p:txBody>
      </p:sp>
      <p:pic>
        <p:nvPicPr>
          <p:cNvPr id="1027" name="Picture 3" descr="‫تحليل الجمهور المستهدف: كيف تقدم ما يريده جمهورك بالفعل؟‬‎">
            <a:extLst>
              <a:ext uri="{FF2B5EF4-FFF2-40B4-BE49-F238E27FC236}">
                <a16:creationId xmlns:a16="http://schemas.microsoft.com/office/drawing/2014/main" xmlns="" id="{2A71C920-0E30-8694-1258-FEDD776A63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495" y="3503513"/>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7194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35ABCA-7C87-3F84-913C-0B4FE5CA2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BE302AB-01CD-A5B2-4808-AF0EFD466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F21AF9C-6D84-BA22-A080-1BA9BC6697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9B39210-8B23-4223-27F0-FEF22EE7894A}"/>
              </a:ext>
            </a:extLst>
          </p:cNvPr>
          <p:cNvSpPr/>
          <p:nvPr/>
        </p:nvSpPr>
        <p:spPr>
          <a:xfrm>
            <a:off x="1215008" y="1413619"/>
            <a:ext cx="9345750" cy="4963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80F31250-2BE7-80D0-7BAE-64251A8A9F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E8D4B4E-BB05-0773-A5DC-7F2B365A39D6}"/>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0FAF872-51E5-7C24-BA10-DBBB71653273}"/>
              </a:ext>
            </a:extLst>
          </p:cNvPr>
          <p:cNvSpPr txBox="1"/>
          <p:nvPr/>
        </p:nvSpPr>
        <p:spPr>
          <a:xfrm>
            <a:off x="2799254" y="1544199"/>
            <a:ext cx="7587138" cy="523220"/>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3</a:t>
            </a:r>
            <a:r>
              <a:rPr lang="ar-EG" sz="2800" b="1" dirty="0"/>
              <a:t>    أمثلة على تحليل الجمهور</a:t>
            </a:r>
            <a:endParaRPr lang="ar-JO" sz="2800" b="1" dirty="0"/>
          </a:p>
        </p:txBody>
      </p:sp>
      <p:sp>
        <p:nvSpPr>
          <p:cNvPr id="4" name="Rectangle 1"/>
          <p:cNvSpPr>
            <a:spLocks noChangeArrowheads="1"/>
          </p:cNvSpPr>
          <p:nvPr/>
        </p:nvSpPr>
        <p:spPr bwMode="auto">
          <a:xfrm rot="10800000" flipV="1">
            <a:off x="4824772" y="2311614"/>
            <a:ext cx="525204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الجمهور المستهدف</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شباب ومراهقون يستهلكون مشروبات غازية بكثرة</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الرسالة الأصلية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en-US" sz="1800" b="0" i="0" u="none" strike="noStrike" cap="none" normalizeH="0" baseline="0" dirty="0">
                <a:ln>
                  <a:noFill/>
                </a:ln>
                <a:solidFill>
                  <a:schemeClr val="tx1"/>
                </a:solidFill>
                <a:effectLst/>
                <a:latin typeface="Arial" panose="020B0604020202020204" pitchFamily="34" charset="0"/>
              </a:rPr>
              <a:t>"</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السكر مضر بالصحة" – لم تكن فعالة وحدها</a:t>
            </a:r>
            <a:r>
              <a:rPr kumimoji="0" lang="en-US" sz="1800" b="0" i="0" u="none" strike="noStrike" cap="none" normalizeH="0" baseline="0" dirty="0">
                <a:ln>
                  <a:noFill/>
                </a:ln>
                <a:solidFill>
                  <a:schemeClr val="tx1"/>
                </a:solidFill>
                <a:effectLst/>
                <a:latin typeface="Arial" panose="020B0604020202020204" pitchFamily="34" charset="0"/>
              </a:rPr>
              <a:t>.</a:t>
            </a:r>
          </a:p>
        </p:txBody>
      </p:sp>
      <p:sp>
        <p:nvSpPr>
          <p:cNvPr id="6" name="Rectangle 2"/>
          <p:cNvSpPr>
            <a:spLocks noChangeArrowheads="1"/>
          </p:cNvSpPr>
          <p:nvPr/>
        </p:nvSpPr>
        <p:spPr bwMode="auto">
          <a:xfrm>
            <a:off x="3309084" y="3839655"/>
            <a:ext cx="6837129"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الرسالة الأصلية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en-US" sz="1800" b="0" i="0" u="none" strike="noStrike" cap="none" normalizeH="0" baseline="0" dirty="0">
                <a:ln>
                  <a:noFill/>
                </a:ln>
                <a:solidFill>
                  <a:schemeClr val="tx1"/>
                </a:solidFill>
                <a:effectLst/>
                <a:latin typeface="Arial" panose="020B0604020202020204" pitchFamily="34" charset="0"/>
              </a:rPr>
              <a:t>"</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السكر مضر بالصحة" – لم تكن فعالة وحدها</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بعد التحليل</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تم تعديل الرسائل لتكون</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بصرية وصادمة</a:t>
            </a:r>
            <a:r>
              <a:rPr kumimoji="0" lang="en-US" sz="1800" b="0" i="0" u="none" strike="noStrike" cap="none" normalizeH="0" baseline="0" dirty="0">
                <a:ln>
                  <a:noFill/>
                </a:ln>
                <a:solidFill>
                  <a:schemeClr val="tx1"/>
                </a:solidFill>
                <a:effectLst/>
                <a:latin typeface="Arial" panose="020B0604020202020204" pitchFamily="34" charset="0"/>
              </a:rPr>
              <a:t>:</a:t>
            </a: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ملصقات على عبوات المشروبات: "هذه العبوة = 10 ملاعق سكر</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حملات على سناب شات وإنستغرام توضح أثر السكر على شكل الجسم والطاقة</a:t>
            </a:r>
            <a:r>
              <a:rPr kumimoji="0" 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النتيجة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وعي أعلى وتراجع تدريجي في الاستهلاك، مع إقرار</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ضريبة على السكر</a:t>
            </a:r>
            <a:r>
              <a:rPr kumimoji="0" lang="en-US" sz="1800" b="0" i="0" u="none" strike="noStrike" cap="none" normalizeH="0" baseline="0" dirty="0">
                <a:ln>
                  <a:noFill/>
                </a:ln>
                <a:solidFill>
                  <a:schemeClr val="tx1"/>
                </a:solidFill>
                <a:effectLst/>
                <a:latin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دعمت الرسالة</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a16="http://schemas.microsoft.com/office/drawing/2014/main" xmlns="" id="{3FF54874-6BB9-5A00-1588-A1532489F8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1278" y="3026745"/>
            <a:ext cx="2859552" cy="2008987"/>
          </a:xfrm>
          <a:prstGeom prst="rect">
            <a:avLst/>
          </a:prstGeom>
        </p:spPr>
      </p:pic>
      <p:sp>
        <p:nvSpPr>
          <p:cNvPr id="10" name="TextBox 9">
            <a:extLst>
              <a:ext uri="{FF2B5EF4-FFF2-40B4-BE49-F238E27FC236}">
                <a16:creationId xmlns:a16="http://schemas.microsoft.com/office/drawing/2014/main" xmlns="" id="{66CE05DB-6013-8453-A45F-F60595469BB7}"/>
              </a:ext>
            </a:extLst>
          </p:cNvPr>
          <p:cNvSpPr txBox="1"/>
          <p:nvPr/>
        </p:nvSpPr>
        <p:spPr>
          <a:xfrm>
            <a:off x="1654556" y="2656446"/>
            <a:ext cx="2863632" cy="400110"/>
          </a:xfrm>
          <a:prstGeom prst="rect">
            <a:avLst/>
          </a:prstGeom>
          <a:noFill/>
        </p:spPr>
        <p:txBody>
          <a:bodyPr wrap="square">
            <a:spAutoFit/>
          </a:bodyPr>
          <a:lstStyle/>
          <a:p>
            <a:pPr algn="ctr" rtl="1"/>
            <a:r>
              <a:rPr lang="ar-EG" sz="2000" b="1" dirty="0">
                <a:solidFill>
                  <a:srgbClr val="C00000"/>
                </a:solidFill>
              </a:rPr>
              <a:t>حملة </a:t>
            </a:r>
            <a:r>
              <a:rPr lang="ar-JO" sz="2000" b="1" dirty="0">
                <a:solidFill>
                  <a:srgbClr val="C00000"/>
                </a:solidFill>
              </a:rPr>
              <a:t> </a:t>
            </a:r>
            <a:r>
              <a:rPr lang="ar-EG" sz="2000" b="1" dirty="0">
                <a:solidFill>
                  <a:srgbClr val="C00000"/>
                </a:solidFill>
              </a:rPr>
              <a:t>"قلل السكر</a:t>
            </a:r>
            <a:r>
              <a:rPr lang="ar-JO" sz="2000" b="1" dirty="0">
                <a:solidFill>
                  <a:srgbClr val="C00000"/>
                </a:solidFill>
              </a:rPr>
              <a:t>"</a:t>
            </a:r>
            <a:endParaRPr lang="ar-JO" sz="2000" dirty="0">
              <a:solidFill>
                <a:srgbClr val="C00000"/>
              </a:solidFill>
            </a:endParaRPr>
          </a:p>
        </p:txBody>
      </p:sp>
    </p:spTree>
    <p:extLst>
      <p:ext uri="{BB962C8B-B14F-4D97-AF65-F5344CB8AC3E}">
        <p14:creationId xmlns:p14="http://schemas.microsoft.com/office/powerpoint/2010/main" val="6043575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35ABCA-7C87-3F84-913C-0B4FE5CA2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BE302AB-01CD-A5B2-4808-AF0EFD466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F21AF9C-6D84-BA22-A080-1BA9BC6697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9B39210-8B23-4223-27F0-FEF22EE7894A}"/>
              </a:ext>
            </a:extLst>
          </p:cNvPr>
          <p:cNvSpPr/>
          <p:nvPr/>
        </p:nvSpPr>
        <p:spPr>
          <a:xfrm>
            <a:off x="1072200" y="1155869"/>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80F31250-2BE7-80D0-7BAE-64251A8A9F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E8D4B4E-BB05-0773-A5DC-7F2B365A39D6}"/>
              </a:ext>
            </a:extLst>
          </p:cNvPr>
          <p:cNvSpPr txBox="1"/>
          <p:nvPr/>
        </p:nvSpPr>
        <p:spPr>
          <a:xfrm>
            <a:off x="1644617" y="1525825"/>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0FAF872-51E5-7C24-BA10-DBBB71653273}"/>
              </a:ext>
            </a:extLst>
          </p:cNvPr>
          <p:cNvSpPr txBox="1"/>
          <p:nvPr/>
        </p:nvSpPr>
        <p:spPr>
          <a:xfrm>
            <a:off x="2616239" y="1593395"/>
            <a:ext cx="7738191" cy="1615827"/>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4</a:t>
            </a:r>
            <a:r>
              <a:rPr lang="ar-EG" sz="2800" b="1" dirty="0"/>
              <a:t>    أمثلة على تحليل الجمهور</a:t>
            </a:r>
            <a:endParaRPr lang="ar-JO" sz="2800" b="1" dirty="0"/>
          </a:p>
          <a:p>
            <a:pPr lvl="1" algn="r" rtl="1"/>
            <a:endParaRPr lang="ar-JO" sz="900" b="1" dirty="0">
              <a:solidFill>
                <a:srgbClr val="C00000"/>
              </a:solidFill>
            </a:endParaRPr>
          </a:p>
          <a:p>
            <a:pPr algn="r" rtl="1"/>
            <a:r>
              <a:rPr lang="ar-JO" sz="2800" b="1" dirty="0"/>
              <a:t>                 </a:t>
            </a:r>
            <a:r>
              <a:rPr lang="ar-EG" sz="2800" b="1" dirty="0"/>
              <a:t>حملة "</a:t>
            </a:r>
            <a:r>
              <a:rPr lang="ar-EG" sz="2800" b="1" dirty="0">
                <a:solidFill>
                  <a:srgbClr val="C00000"/>
                </a:solidFill>
              </a:rPr>
              <a:t>اربط الحزام</a:t>
            </a:r>
            <a:r>
              <a:rPr lang="ar-EG" sz="2800" b="1" dirty="0"/>
              <a:t>" – الأردن</a:t>
            </a:r>
            <a:r>
              <a:rPr lang="ar-EG" dirty="0"/>
              <a:t>.</a:t>
            </a:r>
            <a:endParaRPr lang="ar-JO" dirty="0"/>
          </a:p>
          <a:p>
            <a:pPr algn="r"/>
            <a:endParaRPr lang="ar-EG" sz="1800" b="1" dirty="0"/>
          </a:p>
          <a:p>
            <a:pPr algn="r" rtl="1"/>
            <a:endParaRPr lang="ar-EG" sz="1600" dirty="0"/>
          </a:p>
        </p:txBody>
      </p:sp>
      <p:sp>
        <p:nvSpPr>
          <p:cNvPr id="3" name="Rectangle 1"/>
          <p:cNvSpPr>
            <a:spLocks noChangeArrowheads="1"/>
          </p:cNvSpPr>
          <p:nvPr/>
        </p:nvSpPr>
        <p:spPr bwMode="auto">
          <a:xfrm>
            <a:off x="4957496" y="2696514"/>
            <a:ext cx="4972371" cy="372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الجمهور المستهدف</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الرجال في الثلاثينات والأربعينات، خصوصًا من لا يرون أن الحزام ضروري داخل المدن</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التحليل</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يرون أن الحزام "للطرق السريعة فقط</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يربطون بين الحزام والضعف أو الخوف</a:t>
            </a: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تعديل الرسالة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فيديوهات لأطفال يقولون "بابا ما بيربط الحزام، أنا خايف عليه</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استخدام مؤثرين محليين في الميكروباصات وسيارات الأجرة</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النتيجة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endParaRPr kumimoji="0" lang="ar-JO" sz="2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ارتفاع في نسب التزام السائقين بالحزام داخل المدن</a:t>
            </a:r>
            <a:r>
              <a:rPr kumimoji="0" lang="en-US" b="0" i="0" u="none" strike="noStrike" cap="none" normalizeH="0" baseline="0" dirty="0">
                <a:ln>
                  <a:noFill/>
                </a:ln>
                <a:solidFill>
                  <a:schemeClr val="tx1"/>
                </a:solidFill>
                <a:effectLst/>
                <a:latin typeface="Arial" panose="020B0604020202020204" pitchFamily="34" charset="0"/>
              </a:rPr>
              <a:t>.</a:t>
            </a:r>
          </a:p>
        </p:txBody>
      </p:sp>
      <p:pic>
        <p:nvPicPr>
          <p:cNvPr id="6" name="Picture 5">
            <a:extLst>
              <a:ext uri="{FF2B5EF4-FFF2-40B4-BE49-F238E27FC236}">
                <a16:creationId xmlns:a16="http://schemas.microsoft.com/office/drawing/2014/main" xmlns="" id="{3910748D-7559-D38A-28EC-96D3E368AE39}"/>
              </a:ext>
            </a:extLst>
          </p:cNvPr>
          <p:cNvPicPr>
            <a:picLocks noChangeAspect="1"/>
          </p:cNvPicPr>
          <p:nvPr/>
        </p:nvPicPr>
        <p:blipFill>
          <a:blip r:embed="rId3"/>
          <a:stretch>
            <a:fillRect/>
          </a:stretch>
        </p:blipFill>
        <p:spPr>
          <a:xfrm>
            <a:off x="1366601" y="2696514"/>
            <a:ext cx="3296494" cy="2568091"/>
          </a:xfrm>
          <a:prstGeom prst="rect">
            <a:avLst/>
          </a:prstGeom>
        </p:spPr>
      </p:pic>
    </p:spTree>
    <p:extLst>
      <p:ext uri="{BB962C8B-B14F-4D97-AF65-F5344CB8AC3E}">
        <p14:creationId xmlns:p14="http://schemas.microsoft.com/office/powerpoint/2010/main" val="5728530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B895DE-EB4E-D798-CADE-387D7F253B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8E14FE-B151-04D2-B9C9-901C2D7870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1E15EA61-466C-1FB5-9092-60FA8EBA9E6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3442894-988D-C7C1-461F-7632393663E5}"/>
              </a:ext>
            </a:extLst>
          </p:cNvPr>
          <p:cNvSpPr/>
          <p:nvPr/>
        </p:nvSpPr>
        <p:spPr>
          <a:xfrm>
            <a:off x="1191694" y="1054520"/>
            <a:ext cx="9345750" cy="530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F7D714E6-D57A-3205-BB4A-C32965C12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B8FB303E-5F3A-5BD3-365E-93D0A45078B6}"/>
              </a:ext>
            </a:extLst>
          </p:cNvPr>
          <p:cNvPicPr>
            <a:picLocks noChangeAspect="1"/>
          </p:cNvPicPr>
          <p:nvPr/>
        </p:nvPicPr>
        <p:blipFill>
          <a:blip r:embed="rId3"/>
          <a:stretch>
            <a:fillRect/>
          </a:stretch>
        </p:blipFill>
        <p:spPr>
          <a:xfrm>
            <a:off x="1532156" y="2430003"/>
            <a:ext cx="3417959" cy="2521565"/>
          </a:xfrm>
          <a:prstGeom prst="rect">
            <a:avLst/>
          </a:prstGeom>
        </p:spPr>
      </p:pic>
      <p:sp>
        <p:nvSpPr>
          <p:cNvPr id="7" name="TextBox 6">
            <a:extLst>
              <a:ext uri="{FF2B5EF4-FFF2-40B4-BE49-F238E27FC236}">
                <a16:creationId xmlns:a16="http://schemas.microsoft.com/office/drawing/2014/main" xmlns="" id="{17189B85-D608-65F7-ADC6-B0B7DC86AF0F}"/>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D2F3B69-89B2-D824-8C19-D137C046F753}"/>
              </a:ext>
            </a:extLst>
          </p:cNvPr>
          <p:cNvSpPr txBox="1"/>
          <p:nvPr/>
        </p:nvSpPr>
        <p:spPr>
          <a:xfrm>
            <a:off x="1946385" y="1484930"/>
            <a:ext cx="8591059" cy="807913"/>
          </a:xfrm>
          <a:prstGeom prst="rect">
            <a:avLst/>
          </a:prstGeom>
          <a:noFill/>
        </p:spPr>
        <p:txBody>
          <a:bodyPr wrap="square" rtlCol="0">
            <a:spAutoFit/>
          </a:bodyPr>
          <a:lstStyle/>
          <a:p>
            <a:pPr lvl="1" algn="r" rtl="1"/>
            <a:r>
              <a:rPr lang="ar-JO" sz="2800" b="1" dirty="0"/>
              <a:t>4.5</a:t>
            </a:r>
            <a:r>
              <a:rPr lang="ar-EG" sz="2800" b="1" dirty="0"/>
              <a:t>. حملة "مدينتي نظيفة" – تونس</a:t>
            </a:r>
          </a:p>
          <a:p>
            <a:pPr lvl="1" algn="r" rtl="1"/>
            <a:endParaRPr lang="ar-JO" sz="800" b="1" dirty="0"/>
          </a:p>
          <a:p>
            <a:pPr lvl="1" algn="r" rtl="1"/>
            <a:endParaRPr lang="ar-EG" sz="1050" b="1" dirty="0"/>
          </a:p>
        </p:txBody>
      </p:sp>
      <p:sp>
        <p:nvSpPr>
          <p:cNvPr id="15" name="TextBox 14">
            <a:extLst>
              <a:ext uri="{FF2B5EF4-FFF2-40B4-BE49-F238E27FC236}">
                <a16:creationId xmlns:a16="http://schemas.microsoft.com/office/drawing/2014/main" xmlns="" id="{0FDC5EB3-6794-D95E-97DE-A555C598C008}"/>
              </a:ext>
            </a:extLst>
          </p:cNvPr>
          <p:cNvSpPr txBox="1"/>
          <p:nvPr/>
        </p:nvSpPr>
        <p:spPr>
          <a:xfrm>
            <a:off x="6176470" y="2292843"/>
            <a:ext cx="4223511" cy="523220"/>
          </a:xfrm>
          <a:prstGeom prst="rect">
            <a:avLst/>
          </a:prstGeom>
          <a:noFill/>
        </p:spPr>
        <p:txBody>
          <a:bodyPr wrap="square">
            <a:spAutoFit/>
          </a:bodyPr>
          <a:lstStyle/>
          <a:p>
            <a:pPr lvl="1" algn="r" rtl="1"/>
            <a:r>
              <a:rPr lang="ar-EG" sz="1400" b="1" dirty="0">
                <a:solidFill>
                  <a:srgbClr val="C00000"/>
                </a:solidFill>
              </a:rPr>
              <a:t> </a:t>
            </a:r>
            <a:r>
              <a:rPr lang="ar-EG" sz="1400" dirty="0"/>
              <a:t> </a:t>
            </a:r>
            <a:endParaRPr lang="en-US" sz="1400" dirty="0"/>
          </a:p>
          <a:p>
            <a:pPr lvl="1" algn="r" rtl="1"/>
            <a:endParaRPr lang="en-MY" sz="1400" dirty="0"/>
          </a:p>
        </p:txBody>
      </p:sp>
      <p:sp>
        <p:nvSpPr>
          <p:cNvPr id="6" name="Rectangle 1"/>
          <p:cNvSpPr>
            <a:spLocks noChangeArrowheads="1"/>
          </p:cNvSpPr>
          <p:nvPr/>
        </p:nvSpPr>
        <p:spPr bwMode="auto">
          <a:xfrm>
            <a:off x="4588906" y="2292843"/>
            <a:ext cx="504532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الجمهور المستهدف</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شباب يرمون النفايات في الشوارع، رغم توفر الحاويات</a:t>
            </a:r>
            <a:r>
              <a:rPr kumimoji="0" lang="en-US" sz="18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المعوقات</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عدم وجود عُرف مجتمعي يحفز على النظافة</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الحاويات ليست دائمًا قريبة</a:t>
            </a: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تعديل الحملة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rgbClr val="C00000"/>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رسائل: "اللي بنظف، نحترمه" – ربط السلوك بالكرامة والشهامة</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ملصقات ساخرة ومُلهمة في الشوارع</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مسابقات تصوير "أجمل حي نظيف" بين الشباب</a:t>
            </a: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النتيجة</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en-US" sz="1800" b="0" i="0" u="none" strike="noStrike" cap="none" normalizeH="0" baseline="0" dirty="0">
                <a:ln>
                  <a:noFill/>
                </a:ln>
                <a:solidFill>
                  <a:schemeClr val="tx1"/>
                </a:solidFill>
                <a:effectLst/>
                <a:latin typeface="Arial" panose="020B0604020202020204" pitchFamily="34" charset="0"/>
              </a:rPr>
              <a:t/>
            </a:r>
            <a:br>
              <a:rPr kumimoji="0" lang="en-US" sz="1800" b="0" i="0" u="none" strike="noStrike" cap="none" normalizeH="0" baseline="0" dirty="0">
                <a:ln>
                  <a:noFill/>
                </a:ln>
                <a:solidFill>
                  <a:schemeClr val="tx1"/>
                </a:solidFill>
                <a:effectLst/>
                <a:latin typeface="Arial" panose="020B0604020202020204" pitchFamily="34" charset="0"/>
              </a:rPr>
            </a:b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خلق حراك شبابي وتفاعل على وسائل التواصل</a:t>
            </a: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04333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F9EC93-FAD4-5431-4585-4A0460A833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2DCF56F-7FE4-6E87-F67A-1F76927BA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E02482E-8D97-12E8-24C2-124175C9C18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1EE4A17-C8ED-B713-8E06-BCF8C91B30F9}"/>
              </a:ext>
            </a:extLst>
          </p:cNvPr>
          <p:cNvSpPr/>
          <p:nvPr/>
        </p:nvSpPr>
        <p:spPr>
          <a:xfrm>
            <a:off x="1332365" y="150764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 3. اعتماد وسائل غير مناسبة اختيار وسيلة إعلام أو توقيت غير ملائم. مثال: حملة في الراديو في مجتمع يستهلك المحتوى عبر يوتيوب</a:t>
            </a:r>
          </a:p>
          <a:p>
            <a:endParaRPr lang="ar-EG" b="1" dirty="0"/>
          </a:p>
          <a:p>
            <a:r>
              <a:rPr lang="ar-EG" dirty="0"/>
              <a:t> 3. اعتماد وسائل غير مناسبة اختيار وسيلة إعلام أو توقيت غير ملائ</a:t>
            </a:r>
          </a:p>
          <a:p>
            <a:endParaRPr lang="ar-EG" dirty="0"/>
          </a:p>
          <a:p>
            <a:endParaRPr lang="ar-EG" dirty="0"/>
          </a:p>
          <a:p>
            <a:r>
              <a:rPr lang="ar-EG" dirty="0"/>
              <a:t> 3. اعتماد وسائل غير مناسبة اختيار وسيلة إعلام أو توقيت غير ملائم. مثال: حملة في الراديو في مجتمع يستهلك المحتوى عبر يوتيوبم. مثال: حملة في الراديو في مجتمع يستهلك المحتوى عبر يوتيوب 3. اعتما 3. اعتماد وسائل غير مناسبة اختيار وسيلة إعلام أو توقيت غير ملائم. مثال: حملة في الراديو في مجتمع يستهلك المحتوى عبر يوتيوبد وسائل غير مناسبة اختيار وسيلة إعلام أو توقيت غير ملائم. مثال: حملة في الراديو في مجتمع يستهلك المحتوى عبر يوتيوب</a:t>
            </a:r>
          </a:p>
        </p:txBody>
      </p:sp>
      <p:pic>
        <p:nvPicPr>
          <p:cNvPr id="5" name="Graphic 21">
            <a:extLst>
              <a:ext uri="{FF2B5EF4-FFF2-40B4-BE49-F238E27FC236}">
                <a16:creationId xmlns:a16="http://schemas.microsoft.com/office/drawing/2014/main" xmlns="" id="{2C5E9E46-4DD7-7DBD-E255-E15F66E77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D08D5EA-C495-35C3-4BE1-1DA33074A2A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67589B7-426F-7ABB-B570-437B33731213}"/>
              </a:ext>
            </a:extLst>
          </p:cNvPr>
          <p:cNvSpPr txBox="1"/>
          <p:nvPr/>
        </p:nvSpPr>
        <p:spPr>
          <a:xfrm>
            <a:off x="2197290" y="1902279"/>
            <a:ext cx="8040121" cy="738664"/>
          </a:xfrm>
          <a:prstGeom prst="rect">
            <a:avLst/>
          </a:prstGeom>
          <a:noFill/>
        </p:spPr>
        <p:txBody>
          <a:bodyPr wrap="square" rtlCol="0">
            <a:spAutoFit/>
          </a:bodyPr>
          <a:lstStyle/>
          <a:p>
            <a:pPr lvl="1" algn="r" rtl="1"/>
            <a:r>
              <a:rPr lang="ar-JO" sz="2800" b="1" dirty="0"/>
              <a:t>5</a:t>
            </a:r>
            <a:r>
              <a:rPr lang="ar-EG" sz="2800" b="1" dirty="0"/>
              <a:t>. الخلاصة</a:t>
            </a:r>
            <a:endParaRPr lang="en-US" sz="1400" dirty="0"/>
          </a:p>
          <a:p>
            <a:pPr marL="1257300" lvl="2" indent="-342900" algn="r" rtl="1">
              <a:buFont typeface="Arial" panose="020B0604020202020204" pitchFamily="34" charset="0"/>
              <a:buChar char="•"/>
            </a:pPr>
            <a:endParaRPr lang="en-US" sz="1400" dirty="0"/>
          </a:p>
        </p:txBody>
      </p:sp>
      <p:sp>
        <p:nvSpPr>
          <p:cNvPr id="9" name="TextBox 8">
            <a:extLst>
              <a:ext uri="{FF2B5EF4-FFF2-40B4-BE49-F238E27FC236}">
                <a16:creationId xmlns:a16="http://schemas.microsoft.com/office/drawing/2014/main" xmlns="" id="{49BBC05D-883B-26D3-1635-C695440FB288}"/>
              </a:ext>
            </a:extLst>
          </p:cNvPr>
          <p:cNvSpPr txBox="1"/>
          <p:nvPr/>
        </p:nvSpPr>
        <p:spPr>
          <a:xfrm>
            <a:off x="2324318" y="2485134"/>
            <a:ext cx="7361843" cy="3416320"/>
          </a:xfrm>
          <a:prstGeom prst="rect">
            <a:avLst/>
          </a:prstGeom>
          <a:noFill/>
        </p:spPr>
        <p:txBody>
          <a:bodyPr wrap="square">
            <a:spAutoFit/>
          </a:bodyPr>
          <a:lstStyle/>
          <a:p>
            <a:pPr marL="285750" indent="-285750" algn="r" rtl="1">
              <a:buFont typeface="Arial" panose="020B0604020202020204" pitchFamily="34" charset="0"/>
              <a:buChar char="•"/>
            </a:pPr>
            <a:r>
              <a:rPr lang="ar-EG" dirty="0"/>
              <a:t>  اعتماد وسائل غير مناسبة اختيار وسيلة إعلام أو توقيت غير ملائم. مثال: حملة في الراديو في مجتمع يستهلك المحتوى عبر يوتيوب. كل حملة فعالة تبدأ من تحليل الجمهور وتبني رسالتها بناء على الواقع لا التمنيات. التسويق الاجتماعي الناجح لا يكتفي بتقديم المعلومات، بل يُصمم استراتيجيات سلوكية شاملة تقود إلى تغيير حقيقي ومستدام.</a:t>
            </a:r>
            <a:r>
              <a:rPr lang="ar-JO" dirty="0"/>
              <a:t> </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 من المهم أن تتعرف الحملة على المرحلة التي يمر بها الجمهور لتصمم الرسالة المناسبة له، بدلًا من استخدام أسلوب موحد للجميع.عندما نُريد تغيير سلوك المجتمع، نُغير أولًا النماذج التي يُشاهدها الناس.</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 التسويق الاجتماعي الناجح لا يقنع الفرد فقط، بل يقنعه أن الجماعة تغيرت – وأنه يجب أن يكون جزءًا من هذا التغيير. لتغيير سلوك الناس، لا تكفينا المعلومات فقط، بل يجب التأثير في موقفهم الشخصي، ومحيطهم الاجتماعي، وشعورهم بالقدرة على الفعل.</a:t>
            </a:r>
            <a:r>
              <a:rPr lang="en-US" sz="1400" dirty="0"/>
              <a:t> </a:t>
            </a:r>
            <a:r>
              <a:rPr lang="ar-EG" sz="1400" dirty="0"/>
              <a:t> .</a:t>
            </a:r>
          </a:p>
        </p:txBody>
      </p:sp>
    </p:spTree>
    <p:extLst>
      <p:ext uri="{BB962C8B-B14F-4D97-AF65-F5344CB8AC3E}">
        <p14:creationId xmlns:p14="http://schemas.microsoft.com/office/powerpoint/2010/main" val="42099358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79404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C5AEC88-7DB5-43C5-9E53-9C4AE9F5CA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http://schemas.microsoft.com/office/2006/metadata/properties"/>
    <ds:schemaRef ds:uri="http://purl.org/dc/dcmitype/"/>
    <ds:schemaRef ds:uri="http://purl.org/dc/elements/1.1/"/>
    <ds:schemaRef ds:uri="d13aca44-ef33-4cf4-9980-7f0b00e6eeb9"/>
    <ds:schemaRef ds:uri="http://schemas.microsoft.com/office/infopath/2007/PartnerControls"/>
    <ds:schemaRef ds:uri="http://schemas.openxmlformats.org/package/2006/metadata/core-propertie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8506</TotalTime>
  <Words>2827</Words>
  <Application>Microsoft Office PowerPoint</Application>
  <PresentationFormat>Widescreen</PresentationFormat>
  <Paragraphs>447</Paragraphs>
  <Slides>40</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 Jannat LT</vt:lpstr>
      <vt:lpstr>Adobe Fan Heiti Std B</vt:lpstr>
      <vt:lpstr>Alexandria</vt:lpstr>
      <vt:lpstr>Arial</vt:lpstr>
      <vt:lpstr>Calibri</vt:lpstr>
      <vt:lpstr>Calibri Light</vt:lpstr>
      <vt:lpstr>Microsoft Uighur</vt:lpstr>
      <vt:lpstr>Roboto</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440</cp:revision>
  <dcterms:created xsi:type="dcterms:W3CDTF">2023-04-29T09:08:00Z</dcterms:created>
  <dcterms:modified xsi:type="dcterms:W3CDTF">2025-06-29T11:32:44Z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