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480" r:id="rId2"/>
    <p:sldId id="303" r:id="rId3"/>
    <p:sldId id="313" r:id="rId4"/>
    <p:sldId id="276" r:id="rId5"/>
    <p:sldId id="493" r:id="rId6"/>
    <p:sldId id="494" r:id="rId7"/>
    <p:sldId id="481" r:id="rId8"/>
    <p:sldId id="256" r:id="rId9"/>
    <p:sldId id="483" r:id="rId10"/>
    <p:sldId id="306" r:id="rId11"/>
    <p:sldId id="495" r:id="rId12"/>
    <p:sldId id="482" r:id="rId13"/>
    <p:sldId id="496" r:id="rId14"/>
    <p:sldId id="497" r:id="rId15"/>
    <p:sldId id="486" r:id="rId16"/>
    <p:sldId id="485" r:id="rId17"/>
    <p:sldId id="488" r:id="rId18"/>
    <p:sldId id="489" r:id="rId19"/>
    <p:sldId id="490" r:id="rId20"/>
    <p:sldId id="491" r:id="rId21"/>
    <p:sldId id="492" r:id="rId22"/>
    <p:sldId id="349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93"/>
            <p14:sldId id="494"/>
            <p14:sldId id="481"/>
            <p14:sldId id="256"/>
            <p14:sldId id="483"/>
            <p14:sldId id="306"/>
            <p14:sldId id="495"/>
            <p14:sldId id="482"/>
            <p14:sldId id="496"/>
            <p14:sldId id="497"/>
            <p14:sldId id="486"/>
            <p14:sldId id="485"/>
            <p14:sldId id="488"/>
            <p14:sldId id="489"/>
            <p14:sldId id="490"/>
            <p14:sldId id="491"/>
            <p14:sldId id="49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2D3956"/>
    <a:srgbClr val="8E5A6D"/>
    <a:srgbClr val="FAC748"/>
    <a:srgbClr val="852F4A"/>
    <a:srgbClr val="000000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2" d="100"/>
          <a:sy n="62" d="100"/>
        </p:scale>
        <p:origin x="8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jpe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0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1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7" Type="http://schemas.openxmlformats.org/officeDocument/2006/relationships/image" Target="../media/image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7" Type="http://schemas.openxmlformats.org/officeDocument/2006/relationships/image" Target="../media/image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8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13.sv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2.png"/><Relationship Id="rId5" Type="http://schemas.openxmlformats.org/officeDocument/2006/relationships/image" Target="../media/image16.svg"/><Relationship Id="rId4" Type="http://schemas.openxmlformats.org/officeDocument/2006/relationships/image" Target="../media/image15.png"/><Relationship Id="rId9" Type="http://schemas.openxmlformats.org/officeDocument/2006/relationships/image" Target="../media/image8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7.png"/><Relationship Id="rId5" Type="http://schemas.openxmlformats.org/officeDocument/2006/relationships/image" Target="../media/image16.svg"/><Relationship Id="rId4" Type="http://schemas.openxmlformats.org/officeDocument/2006/relationships/image" Target="../media/image15.png"/><Relationship Id="rId9" Type="http://schemas.openxmlformats.org/officeDocument/2006/relationships/image" Target="../media/image13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3.sv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2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8.emf"/><Relationship Id="rId7" Type="http://schemas.openxmlformats.org/officeDocument/2006/relationships/image" Target="../media/image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0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0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0.sv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0.sv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0.svg"/><Relationship Id="rId7" Type="http://schemas.openxmlformats.org/officeDocument/2006/relationships/image" Target="../media/image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0.svg"/><Relationship Id="rId7" Type="http://schemas.openxmlformats.org/officeDocument/2006/relationships/image" Target="../media/image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26.png"/><Relationship Id="rId7" Type="http://schemas.openxmlformats.org/officeDocument/2006/relationships/image" Target="../media/image4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7670266" y="6084928"/>
            <a:ext cx="4114192" cy="551595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Orientation Lecture 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8578176" y="5233834"/>
            <a:ext cx="13083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 202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6F5EB38-FBB7-138C-6014-1D6F7B50CBA0}"/>
              </a:ext>
            </a:extLst>
          </p:cNvPr>
          <p:cNvSpPr txBox="1"/>
          <p:nvPr/>
        </p:nvSpPr>
        <p:spPr>
          <a:xfrm>
            <a:off x="6594457" y="2424037"/>
            <a:ext cx="527581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8E5A6D"/>
                </a:solidFill>
                <a:cs typeface="Tajawal Medium" panose="00000600000000000000" pitchFamily="2" charset="-78"/>
              </a:rPr>
              <a:t>Writing in </a:t>
            </a:r>
          </a:p>
          <a:p>
            <a:pPr algn="ctr"/>
            <a:r>
              <a:rPr lang="en-US" sz="4400" b="1" dirty="0">
                <a:solidFill>
                  <a:srgbClr val="8E5A6D"/>
                </a:solidFill>
                <a:cs typeface="Tajawal Medium" panose="00000600000000000000" pitchFamily="2" charset="-78"/>
              </a:rPr>
              <a:t>Organizations</a:t>
            </a:r>
          </a:p>
          <a:p>
            <a:pPr algn="ctr"/>
            <a:r>
              <a:rPr lang="en-US" sz="40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</a:t>
            </a:r>
            <a:r>
              <a:rPr lang="en-US" sz="4400" b="1" dirty="0">
                <a:solidFill>
                  <a:srgbClr val="2D3956"/>
                </a:solidFill>
                <a:cs typeface="Tajawal Medium" panose="00000600000000000000" pitchFamily="2" charset="-78"/>
              </a:rPr>
              <a:t>Adam Yagoub </a:t>
            </a:r>
          </a:p>
          <a:p>
            <a:endParaRPr lang="en-US" sz="4400" b="1" dirty="0">
              <a:solidFill>
                <a:srgbClr val="8E5A6D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409272" y="2785710"/>
            <a:ext cx="609211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cs typeface="Tajawal Medium" panose="00000600000000000000" pitchFamily="2" charset="-78"/>
              </a:rPr>
              <a:t>Writing in </a:t>
            </a:r>
          </a:p>
          <a:p>
            <a:pPr algn="ctr"/>
            <a:r>
              <a:rPr lang="en-US" sz="4400" b="1" dirty="0">
                <a:solidFill>
                  <a:schemeClr val="bg1"/>
                </a:solidFill>
                <a:cs typeface="Tajawal Medium" panose="00000600000000000000" pitchFamily="2" charset="-78"/>
              </a:rPr>
              <a:t>Organizations</a:t>
            </a:r>
          </a:p>
          <a:p>
            <a:endParaRPr lang="en-US" sz="4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8729811" y="4338232"/>
            <a:ext cx="13083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 202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</a:t>
            </a:r>
            <a:r>
              <a:rPr lang="en-US" sz="3200" b="1" dirty="0">
                <a:solidFill>
                  <a:srgbClr val="2D3956"/>
                </a:solidFill>
                <a:cs typeface="Tajawal Medium" panose="00000600000000000000" pitchFamily="2" charset="-78"/>
              </a:rPr>
              <a:t>Adam Yagoub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</a:t>
            </a: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30BDC001-1C3C-B8DA-24DF-01E90AFFD8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793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Writing and Your Career</a:t>
            </a:r>
            <a:endParaRPr lang="en-US" sz="32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US" sz="2800" b="1" dirty="0"/>
              <a:t>1- Writing—An Essential Job Skill.</a:t>
            </a:r>
          </a:p>
          <a:p>
            <a:pPr marL="0" indent="0">
              <a:buNone/>
            </a:pPr>
            <a:r>
              <a:rPr lang="en-US" sz="2800" b="1" dirty="0"/>
              <a:t>2- Writing for the Global Marketplace.</a:t>
            </a:r>
          </a:p>
          <a:p>
            <a:pPr marL="0" indent="0">
              <a:buNone/>
            </a:pPr>
            <a:r>
              <a:rPr lang="en-US" sz="2800" b="1" dirty="0"/>
              <a:t>3- Four Keys to Effective Writing.</a:t>
            </a:r>
          </a:p>
          <a:p>
            <a:pPr marL="0" indent="0">
              <a:buNone/>
            </a:pPr>
            <a:r>
              <a:rPr lang="en-US" sz="2800" b="1" dirty="0"/>
              <a:t>4- Characteristics of Job-Related Writing.</a:t>
            </a:r>
          </a:p>
          <a:p>
            <a:pPr marL="0" indent="0">
              <a:buNone/>
            </a:pPr>
            <a:r>
              <a:rPr lang="en-US" sz="2800" b="1" dirty="0"/>
              <a:t>5- Ethical Writing in the Workplace.</a:t>
            </a:r>
          </a:p>
          <a:p>
            <a:pPr marL="0" indent="0" algn="just">
              <a:buNone/>
            </a:pPr>
            <a:r>
              <a:rPr lang="en-US" sz="2800" b="1" dirty="0"/>
              <a:t>6- Successful Employees Are Successful Writers.</a:t>
            </a:r>
          </a:p>
          <a:p>
            <a:endParaRPr lang="en-US" sz="2800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sz="2800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4" y="1685495"/>
            <a:ext cx="10176399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3770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Writing Process and Collaboration at Work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986138" y="2019690"/>
            <a:ext cx="859624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just">
              <a:buNone/>
            </a:pPr>
            <a:r>
              <a:rPr lang="en-US" sz="2000" b="1" dirty="0"/>
              <a:t>1- What Writing Is and Is Not.</a:t>
            </a:r>
          </a:p>
          <a:p>
            <a:pPr marL="0" indent="0" algn="just">
              <a:buNone/>
            </a:pPr>
            <a:r>
              <a:rPr lang="en-US" sz="2000" b="1" dirty="0"/>
              <a:t>2- Researching.</a:t>
            </a:r>
          </a:p>
          <a:p>
            <a:pPr marL="0" indent="0" algn="just">
              <a:buNone/>
            </a:pPr>
            <a:r>
              <a:rPr lang="en-US" sz="2000" b="1" dirty="0"/>
              <a:t>3- Planning.</a:t>
            </a:r>
          </a:p>
          <a:p>
            <a:pPr marL="0" indent="0" algn="just">
              <a:buNone/>
            </a:pPr>
            <a:r>
              <a:rPr lang="en-US" sz="2000" b="1" dirty="0"/>
              <a:t>4- Drafting.</a:t>
            </a:r>
          </a:p>
          <a:p>
            <a:pPr marL="0" indent="0" algn="just">
              <a:buNone/>
            </a:pPr>
            <a:r>
              <a:rPr lang="en-US" sz="2000" b="1" dirty="0"/>
              <a:t>5- Revising.</a:t>
            </a:r>
          </a:p>
          <a:p>
            <a:pPr marL="0" indent="0" algn="just">
              <a:buNone/>
            </a:pPr>
            <a:r>
              <a:rPr lang="en-US" sz="2000" b="1" dirty="0"/>
              <a:t>6- Editing.</a:t>
            </a:r>
          </a:p>
          <a:p>
            <a:pPr marL="0" indent="0" algn="just">
              <a:buNone/>
            </a:pPr>
            <a:r>
              <a:rPr lang="en-US" sz="2000" b="1" dirty="0"/>
              <a:t>7- Collaboration Is Crucial to the Writing Process.</a:t>
            </a:r>
          </a:p>
          <a:p>
            <a:pPr marL="0" indent="0" algn="just">
              <a:buNone/>
            </a:pPr>
            <a:r>
              <a:rPr lang="en-US" sz="2000" b="1" dirty="0"/>
              <a:t>8- Advantages of Collaborative Writing. </a:t>
            </a:r>
          </a:p>
          <a:p>
            <a:pPr marL="0" indent="0" algn="just">
              <a:buNone/>
            </a:pPr>
            <a:r>
              <a:rPr lang="en-US" sz="2000" b="1" dirty="0"/>
              <a:t>9- Seven Guidelines for Successful Group Writing .</a:t>
            </a:r>
          </a:p>
          <a:p>
            <a:pPr marL="0" indent="0" algn="just">
              <a:buNone/>
            </a:pPr>
            <a:r>
              <a:rPr lang="en-US" sz="2000" b="1" dirty="0"/>
              <a:t>10- Sources of Conflict in Group Dynamics and How to Solve Them.</a:t>
            </a:r>
          </a:p>
          <a:p>
            <a:pPr marL="0" indent="0" algn="just">
              <a:buNone/>
            </a:pPr>
            <a:r>
              <a:rPr lang="en-US" sz="2000" b="1" dirty="0"/>
              <a:t>11 - Computer-Supported Collaboration.</a:t>
            </a:r>
          </a:p>
          <a:p>
            <a:endParaRPr lang="en-US" sz="2000" b="1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sz="2000" b="1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DFCB1B40-DC7A-19A4-4EBE-CB60AA571DF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163DC0F-21F4-558C-15A1-7557F2C0DE80}"/>
              </a:ext>
            </a:extLst>
          </p:cNvPr>
          <p:cNvSpPr/>
          <p:nvPr/>
        </p:nvSpPr>
        <p:spPr>
          <a:xfrm>
            <a:off x="973393" y="0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FAF4078-9B8B-DDF6-F0E5-960C5BE96ABB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chemeClr val="tx1"/>
                </a:solidFill>
              </a:rPr>
              <a:t>1- What Memos, Faxes, E-Mails, IMs, and Blog Posts Have in Common</a:t>
            </a:r>
          </a:p>
          <a:p>
            <a:pPr marL="0" indent="0">
              <a:buNone/>
            </a:pPr>
            <a:r>
              <a:rPr lang="en-US" sz="2400" b="1" dirty="0">
                <a:solidFill>
                  <a:schemeClr val="tx1"/>
                </a:solidFill>
              </a:rPr>
              <a:t>2- Memos.</a:t>
            </a:r>
          </a:p>
          <a:p>
            <a:pPr marL="0" indent="0">
              <a:buNone/>
            </a:pPr>
            <a:r>
              <a:rPr lang="en-US" sz="2400" b="1" dirty="0">
                <a:solidFill>
                  <a:schemeClr val="tx1"/>
                </a:solidFill>
              </a:rPr>
              <a:t>3- Sending Memos: E-mail or Hard Copy?</a:t>
            </a:r>
          </a:p>
          <a:p>
            <a:pPr marL="0" indent="0">
              <a:buNone/>
            </a:pPr>
            <a:r>
              <a:rPr lang="en-US" sz="2400" b="1" dirty="0">
                <a:solidFill>
                  <a:schemeClr val="tx1"/>
                </a:solidFill>
              </a:rPr>
              <a:t>4- Sending Faxes: Some Guidelines.</a:t>
            </a:r>
          </a:p>
          <a:p>
            <a:pPr marL="0" indent="0">
              <a:buNone/>
            </a:pPr>
            <a:r>
              <a:rPr lang="en-US" sz="2400" b="1" dirty="0">
                <a:solidFill>
                  <a:schemeClr val="tx1"/>
                </a:solidFill>
              </a:rPr>
              <a:t>5- E-Mail: Its Importance in the Workplace.</a:t>
            </a:r>
          </a:p>
          <a:p>
            <a:pPr marL="0" indent="0">
              <a:buNone/>
            </a:pPr>
            <a:r>
              <a:rPr lang="en-US" sz="2400" b="1" dirty="0">
                <a:solidFill>
                  <a:schemeClr val="tx1"/>
                </a:solidFill>
              </a:rPr>
              <a:t>6- Instant Messages (IMs) for Business Use.</a:t>
            </a:r>
          </a:p>
          <a:p>
            <a:pPr marL="0" indent="0">
              <a:buNone/>
            </a:pPr>
            <a:r>
              <a:rPr lang="en-US" sz="2400" b="1" dirty="0">
                <a:solidFill>
                  <a:schemeClr val="tx1"/>
                </a:solidFill>
              </a:rPr>
              <a:t>7- Blogs.</a:t>
            </a:r>
          </a:p>
          <a:p>
            <a:pPr marL="0" indent="0">
              <a:buNone/>
            </a:pPr>
            <a:r>
              <a:rPr lang="en-US" sz="2400" b="1" dirty="0">
                <a:solidFill>
                  <a:schemeClr val="tx1"/>
                </a:solidFill>
              </a:rPr>
              <a:t>8- Routine Correspondence: A Final Word.</a:t>
            </a:r>
          </a:p>
          <a:p>
            <a:pPr marL="0" indent="0">
              <a:buNone/>
            </a:pP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61EF8937-E197-29C1-872B-0012063719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DF60DF4-3B13-C134-7DE2-9A31A9BE7BB9}"/>
              </a:ext>
            </a:extLst>
          </p:cNvPr>
          <p:cNvSpPr txBox="1"/>
          <p:nvPr/>
        </p:nvSpPr>
        <p:spPr>
          <a:xfrm>
            <a:off x="1986138" y="437584"/>
            <a:ext cx="6377026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cs typeface="Tajawal Medium" panose="00000600000000000000" pitchFamily="2" charset="-78"/>
              </a:rPr>
              <a:t>Writing Routine Business</a:t>
            </a:r>
          </a:p>
          <a:p>
            <a:r>
              <a:rPr lang="en-US" sz="3200" b="1" dirty="0">
                <a:solidFill>
                  <a:schemeClr val="bg1"/>
                </a:solidFill>
                <a:cs typeface="Tajawal Medium" panose="00000600000000000000" pitchFamily="2" charset="-78"/>
              </a:rPr>
              <a:t> Correspondence</a:t>
            </a:r>
          </a:p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C741F4A-E1FB-F00E-D33D-8A0BC8DF147C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F7615D7-6DB0-E5B8-5B7F-FAE496707747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D1E0944-248A-48F6-2F05-58EAD74290FC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506D3BF7-D13E-575F-126F-88DB95E698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3914FA38-3CB0-7925-2144-7E8324A12A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8360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3F8BA039-3245-CF0E-9AF8-7241A69C186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5B1C5A0-A8D7-74EA-9DB7-D40F3D55D9E7}"/>
              </a:ext>
            </a:extLst>
          </p:cNvPr>
          <p:cNvSpPr/>
          <p:nvPr/>
        </p:nvSpPr>
        <p:spPr>
          <a:xfrm>
            <a:off x="973393" y="100044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357C5936-1791-6523-BCE0-E4804558CD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7A63CA4-7E8B-C2D1-5DFD-867F974BBAFE}"/>
              </a:ext>
            </a:extLst>
          </p:cNvPr>
          <p:cNvSpPr txBox="1"/>
          <p:nvPr/>
        </p:nvSpPr>
        <p:spPr>
          <a:xfrm>
            <a:off x="1986139" y="377672"/>
            <a:ext cx="68214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cs typeface="Tajawal Medium" panose="00000600000000000000" pitchFamily="2" charset="-78"/>
              </a:rPr>
              <a:t>Writing Letters: Some Basics</a:t>
            </a:r>
          </a:p>
          <a:p>
            <a:r>
              <a:rPr lang="en-US" sz="2800" b="1" dirty="0">
                <a:solidFill>
                  <a:schemeClr val="bg1"/>
                </a:solidFill>
                <a:cs typeface="Tajawal Medium" panose="00000600000000000000" pitchFamily="2" charset="-78"/>
              </a:rPr>
              <a:t> for Communicating with Audiences Worldwide.</a:t>
            </a:r>
          </a:p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96BECAC-AC67-C903-2C65-8E30C7E49E49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6A5A53F-F228-6D63-8F76-D150982AB6A5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C1B9AD3-9A16-B8B0-0D9E-D2C409502753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EE905C5A-A0DD-CA67-3565-04A2A574F0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6F8CC31E-22FE-3B2D-5943-139E4825C97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16C050DD-476D-910D-3ABB-5497D8FE9BAC}"/>
              </a:ext>
            </a:extLst>
          </p:cNvPr>
          <p:cNvSpPr/>
          <p:nvPr/>
        </p:nvSpPr>
        <p:spPr>
          <a:xfrm>
            <a:off x="1401229" y="1905384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just">
              <a:buNone/>
            </a:pPr>
            <a:endParaRPr lang="en-US" b="1" dirty="0">
              <a:solidFill>
                <a:schemeClr val="tx1"/>
              </a:solidFill>
            </a:endParaRPr>
          </a:p>
          <a:p>
            <a:pPr marL="0" indent="0" algn="just">
              <a:buNone/>
            </a:pPr>
            <a:endParaRPr lang="en-US" b="1" dirty="0">
              <a:solidFill>
                <a:schemeClr val="tx1"/>
              </a:solidFill>
            </a:endParaRPr>
          </a:p>
          <a:p>
            <a:pPr marL="0" indent="0" algn="just">
              <a:buNone/>
            </a:pPr>
            <a:r>
              <a:rPr lang="en-US" b="1" dirty="0">
                <a:solidFill>
                  <a:schemeClr val="tx1"/>
                </a:solidFill>
              </a:rPr>
              <a:t>1- Letters in the Age of the Internet.</a:t>
            </a:r>
          </a:p>
          <a:p>
            <a:pPr marL="0" indent="0" algn="just">
              <a:buNone/>
            </a:pPr>
            <a:r>
              <a:rPr lang="en-US" b="1" dirty="0">
                <a:solidFill>
                  <a:schemeClr val="tx1"/>
                </a:solidFill>
              </a:rPr>
              <a:t>2- Letter Formats.</a:t>
            </a:r>
          </a:p>
          <a:p>
            <a:pPr marL="0" indent="0" algn="just">
              <a:buNone/>
            </a:pPr>
            <a:r>
              <a:rPr lang="en-US" b="1" dirty="0">
                <a:solidFill>
                  <a:schemeClr val="tx1"/>
                </a:solidFill>
              </a:rPr>
              <a:t>3- Parts of a Letter.</a:t>
            </a:r>
          </a:p>
          <a:p>
            <a:pPr marL="0" indent="0" algn="just">
              <a:buNone/>
            </a:pPr>
            <a:r>
              <a:rPr lang="en-US" b="1" dirty="0">
                <a:solidFill>
                  <a:schemeClr val="tx1"/>
                </a:solidFill>
              </a:rPr>
              <a:t>4- The Appearance of Your Letter.</a:t>
            </a:r>
          </a:p>
          <a:p>
            <a:pPr marL="0" indent="0" algn="just">
              <a:buNone/>
            </a:pPr>
            <a:r>
              <a:rPr lang="en-US" b="1" dirty="0">
                <a:solidFill>
                  <a:schemeClr val="tx1"/>
                </a:solidFill>
              </a:rPr>
              <a:t>5- Organizing a Standard Business Letter.</a:t>
            </a:r>
          </a:p>
          <a:p>
            <a:pPr marL="0" indent="0" algn="just">
              <a:buNone/>
            </a:pPr>
            <a:r>
              <a:rPr lang="en-US" b="1" dirty="0">
                <a:solidFill>
                  <a:schemeClr val="tx1"/>
                </a:solidFill>
              </a:rPr>
              <a:t>6- Making a Good Impression on Your Reader.</a:t>
            </a:r>
          </a:p>
          <a:p>
            <a:pPr marL="0" indent="0" algn="just">
              <a:buNone/>
            </a:pPr>
            <a:r>
              <a:rPr lang="en-US" b="1" dirty="0">
                <a:solidFill>
                  <a:schemeClr val="tx1"/>
                </a:solidFill>
              </a:rPr>
              <a:t>7- The Five Most Common Types of Business Letters.</a:t>
            </a:r>
          </a:p>
          <a:p>
            <a:pPr marL="0" indent="0" algn="just">
              <a:buNone/>
            </a:pPr>
            <a:r>
              <a:rPr lang="en-US" b="1" dirty="0">
                <a:solidFill>
                  <a:schemeClr val="tx1"/>
                </a:solidFill>
              </a:rPr>
              <a:t>A- Inquiry Letters. </a:t>
            </a:r>
          </a:p>
          <a:p>
            <a:pPr marL="0" indent="0" algn="just">
              <a:buNone/>
            </a:pPr>
            <a:r>
              <a:rPr lang="en-US" b="1" dirty="0">
                <a:solidFill>
                  <a:schemeClr val="tx1"/>
                </a:solidFill>
              </a:rPr>
              <a:t>B- Cover Letters</a:t>
            </a:r>
          </a:p>
          <a:p>
            <a:pPr marL="0" indent="0" algn="just">
              <a:buNone/>
            </a:pPr>
            <a:r>
              <a:rPr lang="en-US" b="1" dirty="0">
                <a:solidFill>
                  <a:schemeClr val="tx1"/>
                </a:solidFill>
              </a:rPr>
              <a:t>C- Special Request Letters.</a:t>
            </a:r>
          </a:p>
          <a:p>
            <a:pPr marL="0" indent="0" algn="just">
              <a:buNone/>
            </a:pPr>
            <a:r>
              <a:rPr lang="en-US" b="1" dirty="0">
                <a:solidFill>
                  <a:schemeClr val="tx1"/>
                </a:solidFill>
              </a:rPr>
              <a:t> D- Sales Letters.</a:t>
            </a:r>
          </a:p>
          <a:p>
            <a:pPr marL="0" indent="0" algn="just">
              <a:buNone/>
            </a:pPr>
            <a:r>
              <a:rPr lang="en-US" b="1" dirty="0">
                <a:solidFill>
                  <a:schemeClr val="tx1"/>
                </a:solidFill>
              </a:rPr>
              <a:t>E- Customer Relations Letters.</a:t>
            </a:r>
          </a:p>
          <a:p>
            <a:pPr marL="0" indent="0" algn="just">
              <a:buNone/>
            </a:pPr>
            <a:r>
              <a:rPr lang="en-US" b="1" dirty="0">
                <a:solidFill>
                  <a:schemeClr val="tx1"/>
                </a:solidFill>
              </a:rPr>
              <a:t>8- International Business Correspondence.</a:t>
            </a:r>
          </a:p>
          <a:p>
            <a:pPr marL="0" indent="0" algn="just">
              <a:buNone/>
            </a:pPr>
            <a:r>
              <a:rPr lang="en-US" b="1" dirty="0">
                <a:solidFill>
                  <a:schemeClr val="tx1"/>
                </a:solidFill>
              </a:rPr>
              <a:t>9- Sending Letter-Quality Messages: Final Advice to Seal Your Success.</a:t>
            </a:r>
          </a:p>
          <a:p>
            <a:pPr marL="0" indent="0" algn="just">
              <a:buNone/>
            </a:pPr>
            <a:endParaRPr lang="en-US" sz="24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0891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4648DFC6-4DBC-A010-4D17-51CB73CEE71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F37D6704-0D00-7C91-842D-C0E913510F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01B7452-AEE0-9693-6871-6A4ECE1AEC88}"/>
              </a:ext>
            </a:extLst>
          </p:cNvPr>
          <p:cNvSpPr txBox="1"/>
          <p:nvPr/>
        </p:nvSpPr>
        <p:spPr>
          <a:xfrm>
            <a:off x="3437433" y="2720737"/>
            <a:ext cx="841732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just">
              <a:buNone/>
            </a:pPr>
            <a:r>
              <a:rPr lang="en-US" sz="2000" b="1" dirty="0"/>
              <a:t>1- Steps the Employer Takes to Hire.</a:t>
            </a:r>
          </a:p>
          <a:p>
            <a:pPr marL="0" indent="0" algn="just">
              <a:buNone/>
            </a:pPr>
            <a:r>
              <a:rPr lang="en-US" sz="2000" b="1" dirty="0"/>
              <a:t>2- Steps to Follow to Get Hired.</a:t>
            </a:r>
          </a:p>
          <a:p>
            <a:pPr marL="0" indent="0" algn="just">
              <a:buNone/>
            </a:pPr>
            <a:r>
              <a:rPr lang="en-US" sz="2000" b="1" dirty="0"/>
              <a:t>3- Analyzing Your Strengths and Restricting Your Job Search.</a:t>
            </a:r>
          </a:p>
          <a:p>
            <a:pPr marL="0" indent="0">
              <a:buNone/>
            </a:pPr>
            <a:r>
              <a:rPr lang="en-US" sz="2000" b="1" dirty="0"/>
              <a:t>4- Enhancing Your Professional Image. </a:t>
            </a:r>
          </a:p>
          <a:p>
            <a:pPr marL="0" indent="0">
              <a:buNone/>
            </a:pPr>
            <a:r>
              <a:rPr lang="en-US" sz="2000" b="1" dirty="0"/>
              <a:t>5- Looking in the Right Places for a Job.</a:t>
            </a:r>
          </a:p>
          <a:p>
            <a:pPr marL="0" indent="0">
              <a:buNone/>
            </a:pPr>
            <a:r>
              <a:rPr lang="en-US" sz="2000" b="1" dirty="0"/>
              <a:t>6- Dossiers and Letters of Recommendation.</a:t>
            </a:r>
          </a:p>
          <a:p>
            <a:pPr marL="0" indent="0">
              <a:buNone/>
            </a:pPr>
            <a:r>
              <a:rPr lang="en-US" sz="2000" b="1" dirty="0"/>
              <a:t>7- Preparing a Résumé.</a:t>
            </a:r>
          </a:p>
          <a:p>
            <a:pPr marL="0" indent="0">
              <a:buNone/>
            </a:pPr>
            <a:r>
              <a:rPr lang="en-US" sz="2000" b="1" dirty="0"/>
              <a:t>8- Letters of Application.</a:t>
            </a:r>
          </a:p>
          <a:p>
            <a:pPr marL="0" indent="0">
              <a:buNone/>
            </a:pPr>
            <a:r>
              <a:rPr lang="en-US" sz="2000" b="1" dirty="0"/>
              <a:t>9- Going to an Interview.</a:t>
            </a:r>
          </a:p>
          <a:p>
            <a:pPr marL="0" indent="0">
              <a:buNone/>
            </a:pPr>
            <a:r>
              <a:rPr lang="en-US" sz="2000" b="1" dirty="0"/>
              <a:t>10- Searching for the Right Job Pays.</a:t>
            </a:r>
          </a:p>
          <a:p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82B132-A7E1-3AAA-AFC3-3672F83FC742}"/>
              </a:ext>
            </a:extLst>
          </p:cNvPr>
          <p:cNvSpPr txBox="1"/>
          <p:nvPr/>
        </p:nvSpPr>
        <p:spPr>
          <a:xfrm>
            <a:off x="4689259" y="1412953"/>
            <a:ext cx="684862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How to Get a Job: Searches, Dossiers, Portfolios, Résumés, Letters, and Interviews </a:t>
            </a:r>
          </a:p>
          <a:p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3790A21-E69A-DAE8-0FB8-4A96CF6423A7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5C77343-2B59-5498-DA07-FCE61320952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3556BF5-2217-C9FD-43F1-9155430374D7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09270F56-4AB0-C3FB-C22E-B79CBC9552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FFC58F01-EEF6-DCB5-FD89-43B637D3D7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C5D762A-A560-986E-A02E-BEDAFC31A62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23145" y="138939"/>
            <a:ext cx="2036258" cy="1190678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4887E33-F88C-FC2D-B1BA-EDA12FEC6136}"/>
              </a:ext>
            </a:extLst>
          </p:cNvPr>
          <p:cNvSpPr/>
          <p:nvPr/>
        </p:nvSpPr>
        <p:spPr>
          <a:xfrm>
            <a:off x="3284387" y="790325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3567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 flipV="1">
            <a:off x="2626179" y="455181"/>
            <a:ext cx="95658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3584086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53185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834291"/>
            <a:ext cx="84173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US" sz="2000" b="1" dirty="0"/>
              <a:t>1- Characteristics of Effective Design.</a:t>
            </a:r>
          </a:p>
          <a:p>
            <a:pPr marL="0" indent="0">
              <a:buNone/>
            </a:pPr>
            <a:r>
              <a:rPr lang="en-US" sz="2000" b="1" dirty="0"/>
              <a:t>2- Organizing Information Visually. </a:t>
            </a:r>
          </a:p>
          <a:p>
            <a:pPr marL="0" indent="0">
              <a:buNone/>
            </a:pPr>
            <a:r>
              <a:rPr lang="en-US" sz="2000" b="1" dirty="0"/>
              <a:t>3- The ABCs of Print Document Design.</a:t>
            </a:r>
          </a:p>
          <a:p>
            <a:pPr marL="0" indent="0">
              <a:buNone/>
            </a:pPr>
            <a:r>
              <a:rPr lang="en-US" sz="2000" b="1" dirty="0"/>
              <a:t>4- Successful Document Design: A Wrap-Up.</a:t>
            </a:r>
          </a:p>
          <a:p>
            <a:pPr marL="0" indent="0">
              <a:buNone/>
            </a:pPr>
            <a:r>
              <a:rPr lang="en-US" sz="2000" b="1" dirty="0"/>
              <a:t>5 - The Purpose of Visuals.</a:t>
            </a:r>
          </a:p>
          <a:p>
            <a:pPr marL="0" indent="0">
              <a:buNone/>
            </a:pPr>
            <a:r>
              <a:rPr lang="en-US" sz="2000" b="1" dirty="0"/>
              <a:t>6- Choosing Effective Visuals.</a:t>
            </a:r>
          </a:p>
          <a:p>
            <a:pPr marL="0" indent="0">
              <a:buNone/>
            </a:pPr>
            <a:r>
              <a:rPr lang="en-US" sz="2000" b="1" dirty="0"/>
              <a:t>7- Generating Your Own Visuals</a:t>
            </a:r>
          </a:p>
          <a:p>
            <a:pPr marL="0" indent="0">
              <a:buNone/>
            </a:pPr>
            <a:r>
              <a:rPr lang="en-US" sz="2000" b="1" dirty="0"/>
              <a:t>8- Inserting and Writing About Visuals: Some Guidelines.</a:t>
            </a:r>
          </a:p>
          <a:p>
            <a:pPr marL="0" indent="0">
              <a:buNone/>
            </a:pPr>
            <a:r>
              <a:rPr lang="en-US" sz="2000" b="1" dirty="0"/>
              <a:t>9- Two Categories of Visuals: Tables and Figures.</a:t>
            </a:r>
          </a:p>
          <a:p>
            <a:pPr marL="0" indent="0">
              <a:buNone/>
            </a:pPr>
            <a:r>
              <a:rPr lang="en-US" sz="2000" b="1" dirty="0"/>
              <a:t>10- Using Visuals Ethically.</a:t>
            </a:r>
          </a:p>
          <a:p>
            <a:pPr marL="0" indent="0">
              <a:buNone/>
            </a:pPr>
            <a:r>
              <a:rPr lang="en-US" sz="2000" b="1" dirty="0"/>
              <a:t>11- Using Appropriate Visuals for International Audiences.</a:t>
            </a:r>
          </a:p>
          <a:p>
            <a:pPr marL="0" indent="0">
              <a:buNone/>
            </a:pPr>
            <a:r>
              <a:rPr lang="en-US" sz="2000" b="1" dirty="0"/>
              <a:t>12- Writing for and Designing Websites.</a:t>
            </a:r>
          </a:p>
          <a:p>
            <a:endParaRPr lang="en-US" sz="20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sz="20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D201949-4952-4783-53A5-CC3FAA8AF2D1}"/>
              </a:ext>
            </a:extLst>
          </p:cNvPr>
          <p:cNvSpPr txBox="1"/>
          <p:nvPr/>
        </p:nvSpPr>
        <p:spPr>
          <a:xfrm>
            <a:off x="4286381" y="615651"/>
            <a:ext cx="657226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Designing Successful Documents, Visuals, and Websites </a:t>
            </a:r>
          </a:p>
          <a:p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826838B-F1C8-8FEC-4685-97695F4964EE}"/>
              </a:ext>
            </a:extLst>
          </p:cNvPr>
          <p:cNvSpPr/>
          <p:nvPr/>
        </p:nvSpPr>
        <p:spPr>
          <a:xfrm>
            <a:off x="2948864" y="546619"/>
            <a:ext cx="1190600" cy="881446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E6E2C3-11A5-C6FB-A596-3ADB28F7DA0D}"/>
              </a:ext>
            </a:extLst>
          </p:cNvPr>
          <p:cNvSpPr txBox="1"/>
          <p:nvPr/>
        </p:nvSpPr>
        <p:spPr>
          <a:xfrm>
            <a:off x="3174537" y="79211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0FF6AA-EB8D-A32D-BF82-1A614912F6DF}"/>
              </a:ext>
            </a:extLst>
          </p:cNvPr>
          <p:cNvSpPr txBox="1"/>
          <p:nvPr/>
        </p:nvSpPr>
        <p:spPr>
          <a:xfrm>
            <a:off x="2910933" y="559118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74025B6-36E3-27F2-F21A-9B34977A891E}"/>
              </a:ext>
            </a:extLst>
          </p:cNvPr>
          <p:cNvSpPr/>
          <p:nvPr/>
        </p:nvSpPr>
        <p:spPr>
          <a:xfrm>
            <a:off x="8607914" y="952845"/>
            <a:ext cx="3464221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C304C84-2124-DA1D-E915-A6714C1486FB}"/>
              </a:ext>
            </a:extLst>
          </p:cNvPr>
          <p:cNvSpPr/>
          <p:nvPr/>
        </p:nvSpPr>
        <p:spPr>
          <a:xfrm>
            <a:off x="1170274" y="1553185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chemeClr val="tx1"/>
                </a:solidFill>
              </a:rPr>
              <a:t>1- Instructions, Procedures, and Your Job.</a:t>
            </a:r>
          </a:p>
          <a:p>
            <a:pPr marL="0" indent="0">
              <a:buNone/>
            </a:pPr>
            <a:r>
              <a:rPr lang="en-US" sz="2000" b="1" dirty="0">
                <a:solidFill>
                  <a:schemeClr val="tx1"/>
                </a:solidFill>
              </a:rPr>
              <a:t>2- Why Instructions Are Important.</a:t>
            </a:r>
          </a:p>
          <a:p>
            <a:pPr marL="0" indent="0">
              <a:buNone/>
            </a:pPr>
            <a:r>
              <a:rPr lang="en-US" sz="2000" b="1" dirty="0">
                <a:solidFill>
                  <a:schemeClr val="tx1"/>
                </a:solidFill>
              </a:rPr>
              <a:t>3- Using Word Processing Programs to Design Instructions. </a:t>
            </a:r>
          </a:p>
          <a:p>
            <a:pPr marL="0" indent="0">
              <a:buNone/>
            </a:pPr>
            <a:r>
              <a:rPr lang="en-US" sz="2000" b="1" dirty="0">
                <a:solidFill>
                  <a:schemeClr val="tx1"/>
                </a:solidFill>
              </a:rPr>
              <a:t>4- Assessing and Meeting Your Audience’s Needs.</a:t>
            </a:r>
          </a:p>
          <a:p>
            <a:pPr marL="0" indent="0">
              <a:buNone/>
            </a:pPr>
            <a:r>
              <a:rPr lang="en-US" sz="2000" b="1" dirty="0">
                <a:solidFill>
                  <a:schemeClr val="tx1"/>
                </a:solidFill>
              </a:rPr>
              <a:t>5- The Process of Writing Instructions.</a:t>
            </a:r>
          </a:p>
          <a:p>
            <a:pPr marL="0" indent="0">
              <a:buNone/>
            </a:pPr>
            <a:r>
              <a:rPr lang="en-US" sz="2000" b="1" dirty="0">
                <a:solidFill>
                  <a:schemeClr val="tx1"/>
                </a:solidFill>
              </a:rPr>
              <a:t>6- Using the Right Style. </a:t>
            </a:r>
          </a:p>
          <a:p>
            <a:pPr marL="0" indent="0">
              <a:buNone/>
            </a:pPr>
            <a:r>
              <a:rPr lang="en-US" sz="2000" b="1" dirty="0">
                <a:solidFill>
                  <a:schemeClr val="tx1"/>
                </a:solidFill>
              </a:rPr>
              <a:t>7- Using Visuals Effectively in Instructions.</a:t>
            </a:r>
          </a:p>
          <a:p>
            <a:pPr marL="0" indent="0">
              <a:buNone/>
            </a:pPr>
            <a:r>
              <a:rPr lang="en-US" sz="2000" b="1" dirty="0">
                <a:solidFill>
                  <a:schemeClr val="tx1"/>
                </a:solidFill>
              </a:rPr>
              <a:t>8- The Five Parts of Instructions.</a:t>
            </a:r>
          </a:p>
          <a:p>
            <a:pPr marL="0" indent="0">
              <a:buNone/>
            </a:pPr>
            <a:r>
              <a:rPr lang="en-US" sz="2000" b="1" dirty="0">
                <a:solidFill>
                  <a:schemeClr val="tx1"/>
                </a:solidFill>
              </a:rPr>
              <a:t>9- Model of Full Set of Instructions. </a:t>
            </a:r>
          </a:p>
          <a:p>
            <a:pPr marL="0" indent="0">
              <a:buNone/>
            </a:pPr>
            <a:r>
              <a:rPr lang="en-US" sz="2000" b="1" dirty="0">
                <a:solidFill>
                  <a:schemeClr val="tx1"/>
                </a:solidFill>
              </a:rPr>
              <a:t>10- Writing Procedures for Policies and Regulations.</a:t>
            </a:r>
          </a:p>
          <a:p>
            <a:pPr marL="0" indent="0">
              <a:buNone/>
            </a:pPr>
            <a:r>
              <a:rPr lang="en-US" sz="2000" b="1" dirty="0">
                <a:solidFill>
                  <a:schemeClr val="tx1"/>
                </a:solidFill>
              </a:rPr>
              <a:t>11- Some Final Advice.</a:t>
            </a:r>
          </a:p>
          <a:p>
            <a:pPr marL="0" indent="0">
              <a:buNone/>
            </a:pP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3FE44EE-E086-34B0-D875-BE755ECB9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338FECD-EAA6-0E46-A244-C3CE5C1A8701}"/>
              </a:ext>
            </a:extLst>
          </p:cNvPr>
          <p:cNvSpPr txBox="1"/>
          <p:nvPr/>
        </p:nvSpPr>
        <p:spPr>
          <a:xfrm>
            <a:off x="4365138" y="617356"/>
            <a:ext cx="72857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Writing Instructions and Procedures</a:t>
            </a:r>
          </a:p>
          <a:p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00CDDF1-AA3D-EAB7-475E-2182B56660B6}"/>
              </a:ext>
            </a:extLst>
          </p:cNvPr>
          <p:cNvSpPr/>
          <p:nvPr/>
        </p:nvSpPr>
        <p:spPr>
          <a:xfrm>
            <a:off x="2948864" y="546619"/>
            <a:ext cx="1190600" cy="881446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90A0A7-99DB-B7A3-F96E-52347315F5BD}"/>
              </a:ext>
            </a:extLst>
          </p:cNvPr>
          <p:cNvSpPr txBox="1"/>
          <p:nvPr/>
        </p:nvSpPr>
        <p:spPr>
          <a:xfrm>
            <a:off x="3174537" y="79211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64B237-1B5B-2D3D-0FE7-97E71B5B8273}"/>
              </a:ext>
            </a:extLst>
          </p:cNvPr>
          <p:cNvSpPr txBox="1"/>
          <p:nvPr/>
        </p:nvSpPr>
        <p:spPr>
          <a:xfrm>
            <a:off x="2910933" y="559118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650D8633-23AF-942E-5C79-A6DA97E547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640BF1D2-E121-CEFC-832E-D83F77C012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A27A33F-EDDC-2548-BB33-A34E10055B42}"/>
              </a:ext>
            </a:extLst>
          </p:cNvPr>
          <p:cNvSpPr/>
          <p:nvPr/>
        </p:nvSpPr>
        <p:spPr>
          <a:xfrm flipV="1">
            <a:off x="2626178" y="455181"/>
            <a:ext cx="9445957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9619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44307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chemeClr val="bg1"/>
                </a:solidFill>
              </a:rPr>
              <a:t>1- Why Short Reports Are Important. </a:t>
            </a:r>
          </a:p>
          <a:p>
            <a:pPr marL="0" indent="0">
              <a:buNone/>
            </a:pPr>
            <a:r>
              <a:rPr lang="en-US" sz="2400" b="1" dirty="0">
                <a:solidFill>
                  <a:schemeClr val="bg1"/>
                </a:solidFill>
              </a:rPr>
              <a:t>2- Types of Short Reports. </a:t>
            </a:r>
          </a:p>
          <a:p>
            <a:pPr marL="0" indent="0">
              <a:buNone/>
            </a:pPr>
            <a:r>
              <a:rPr lang="en-US" sz="2400" b="1" dirty="0">
                <a:solidFill>
                  <a:schemeClr val="bg1"/>
                </a:solidFill>
              </a:rPr>
              <a:t>3- Seven Guidelines for Writing Short Reports.</a:t>
            </a:r>
          </a:p>
          <a:p>
            <a:pPr marL="0" indent="0">
              <a:buNone/>
            </a:pPr>
            <a:r>
              <a:rPr lang="en-US" sz="2400" b="1" dirty="0">
                <a:solidFill>
                  <a:schemeClr val="bg1"/>
                </a:solidFill>
              </a:rPr>
              <a:t>4- Periodic Reports. </a:t>
            </a:r>
          </a:p>
          <a:p>
            <a:pPr marL="0" indent="0">
              <a:buNone/>
            </a:pPr>
            <a:r>
              <a:rPr lang="en-US" sz="2400" b="1" dirty="0">
                <a:solidFill>
                  <a:schemeClr val="bg1"/>
                </a:solidFill>
              </a:rPr>
              <a:t>5- Sales Reports. </a:t>
            </a:r>
          </a:p>
          <a:p>
            <a:pPr marL="0" indent="0">
              <a:buNone/>
            </a:pPr>
            <a:r>
              <a:rPr lang="en-US" sz="2400" b="1" dirty="0">
                <a:solidFill>
                  <a:schemeClr val="bg1"/>
                </a:solidFill>
              </a:rPr>
              <a:t>6- Progress Reports.</a:t>
            </a:r>
          </a:p>
          <a:p>
            <a:pPr marL="0" indent="0">
              <a:buNone/>
            </a:pPr>
            <a:r>
              <a:rPr lang="en-US" sz="2400" b="1" dirty="0">
                <a:solidFill>
                  <a:schemeClr val="bg1"/>
                </a:solidFill>
              </a:rPr>
              <a:t>7- Travel/Trip Reports.</a:t>
            </a:r>
          </a:p>
          <a:p>
            <a:pPr marL="0" indent="0">
              <a:buNone/>
            </a:pPr>
            <a:r>
              <a:rPr lang="en-US" sz="2400" b="1" dirty="0">
                <a:solidFill>
                  <a:schemeClr val="bg1"/>
                </a:solidFill>
              </a:rPr>
              <a:t>8- Incident Reports.</a:t>
            </a:r>
          </a:p>
          <a:p>
            <a:pPr marL="0" indent="0">
              <a:buNone/>
            </a:pPr>
            <a:r>
              <a:rPr lang="en-US" sz="2400" b="1" dirty="0">
                <a:solidFill>
                  <a:schemeClr val="bg1"/>
                </a:solidFill>
              </a:rPr>
              <a:t>9- Protecting Yourself Legally.</a:t>
            </a: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bg1"/>
              </a:solidFill>
              <a:cs typeface="Segoe UI Light" panose="020B0502040204020203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9621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cs typeface="Tajawal Medium" panose="00000600000000000000" pitchFamily="2" charset="-78"/>
              </a:rPr>
              <a:t>Writing Effective Short Reports </a:t>
            </a:r>
          </a:p>
          <a:p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1800FA00-F06D-8F3B-7A89-DEFCA1D36F1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8" b="12318"/>
          <a:stretch/>
        </p:blipFill>
        <p:spPr>
          <a:xfrm>
            <a:off x="6096000" y="933450"/>
            <a:ext cx="4962525" cy="2495550"/>
          </a:xfr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77D1D5F-E98D-6540-9B43-3DDA56138072}"/>
              </a:ext>
            </a:extLst>
          </p:cNvPr>
          <p:cNvSpPr/>
          <p:nvPr/>
        </p:nvSpPr>
        <p:spPr>
          <a:xfrm>
            <a:off x="1133475" y="933450"/>
            <a:ext cx="4955591" cy="44145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E5930E0-D225-A0F0-5079-593AB06AF54E}"/>
              </a:ext>
            </a:extLst>
          </p:cNvPr>
          <p:cNvSpPr/>
          <p:nvPr/>
        </p:nvSpPr>
        <p:spPr>
          <a:xfrm>
            <a:off x="1289123" y="1346990"/>
            <a:ext cx="4222539" cy="2352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en-US" sz="2400" b="1" dirty="0">
                <a:solidFill>
                  <a:schemeClr val="bg1"/>
                </a:solidFill>
              </a:rPr>
              <a:t>1- Writing Successful Proposals.</a:t>
            </a:r>
          </a:p>
          <a:p>
            <a:pPr marL="0" indent="0" algn="just">
              <a:buNone/>
            </a:pPr>
            <a:r>
              <a:rPr lang="en-US" sz="2400" b="1" dirty="0">
                <a:solidFill>
                  <a:schemeClr val="bg1"/>
                </a:solidFill>
              </a:rPr>
              <a:t>2- Internal Proposals.</a:t>
            </a:r>
          </a:p>
          <a:p>
            <a:pPr marL="0" indent="0" algn="just">
              <a:buNone/>
            </a:pPr>
            <a:r>
              <a:rPr lang="en-US" sz="2400" b="1" dirty="0">
                <a:solidFill>
                  <a:schemeClr val="bg1"/>
                </a:solidFill>
              </a:rPr>
              <a:t>3- Sales Proposals.</a:t>
            </a:r>
          </a:p>
          <a:p>
            <a:pPr marL="0" indent="0" algn="just">
              <a:buNone/>
            </a:pPr>
            <a:r>
              <a:rPr lang="en-US" sz="2400" b="1" dirty="0">
                <a:solidFill>
                  <a:schemeClr val="bg1"/>
                </a:solidFill>
              </a:rPr>
              <a:t>4- Short Reports and Proposals: Some Final Words.</a:t>
            </a:r>
          </a:p>
          <a:p>
            <a:pPr>
              <a:lnSpc>
                <a:spcPct val="120000"/>
              </a:lnSpc>
            </a:pPr>
            <a:endParaRPr lang="en-US" sz="2400" dirty="0">
              <a:solidFill>
                <a:schemeClr val="bg1"/>
              </a:solidFill>
              <a:cs typeface="Segoe UI Light" panose="020B0502040204020203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582CFE7-1C14-2B3C-8257-0638765E6A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F3C6945-4594-A94A-24CC-BEF0C6AB3358}"/>
              </a:ext>
            </a:extLst>
          </p:cNvPr>
          <p:cNvSpPr txBox="1"/>
          <p:nvPr/>
        </p:nvSpPr>
        <p:spPr>
          <a:xfrm>
            <a:off x="6932066" y="3677562"/>
            <a:ext cx="49621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cs typeface="Tajawal Medium" panose="00000600000000000000" pitchFamily="2" charset="-78"/>
              </a:rPr>
              <a:t>Writing Successful Proposals</a:t>
            </a:r>
          </a:p>
          <a:p>
            <a:r>
              <a:rPr lang="en-US" sz="2800" b="1" dirty="0">
                <a:solidFill>
                  <a:srgbClr val="2D3956"/>
                </a:solidFill>
                <a:cs typeface="Tajawal Medium" panose="00000600000000000000" pitchFamily="2" charset="-78"/>
              </a:rPr>
              <a:t> </a:t>
            </a:r>
          </a:p>
          <a:p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976601B-4765-AA18-971E-3B3040DB1E36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BD0AF1B-0959-72F3-8117-1948AC496031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1FDF284-9F2B-073F-42E9-4CE0ACEDB444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90C70ACA-AA2C-18A0-4013-1CB07F8CE9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790D0BC2-3068-467B-6400-EA9A62F2B6B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79E728C7-F741-B1A8-A76A-EB64FC34439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4027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4">
            <a:extLst>
              <a:ext uri="{FF2B5EF4-FFF2-40B4-BE49-F238E27FC236}">
                <a16:creationId xmlns:a16="http://schemas.microsoft.com/office/drawing/2014/main" id="{DA63A269-E0D7-2400-DDE4-0DCB3F54C58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8" b="12318"/>
          <a:stretch/>
        </p:blipFill>
        <p:spPr>
          <a:xfrm>
            <a:off x="6096000" y="933450"/>
            <a:ext cx="4962525" cy="2495550"/>
          </a:xfr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9348A66-6E8F-B8EF-DE9C-0325BD5FD1A4}"/>
              </a:ext>
            </a:extLst>
          </p:cNvPr>
          <p:cNvSpPr/>
          <p:nvPr/>
        </p:nvSpPr>
        <p:spPr>
          <a:xfrm>
            <a:off x="1140409" y="933450"/>
            <a:ext cx="4955591" cy="44145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4AAD32D-525E-EB24-9157-5EBE1468FD5F}"/>
              </a:ext>
            </a:extLst>
          </p:cNvPr>
          <p:cNvSpPr/>
          <p:nvPr/>
        </p:nvSpPr>
        <p:spPr>
          <a:xfrm>
            <a:off x="1407306" y="1067014"/>
            <a:ext cx="4222539" cy="3692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en-US" sz="2400" b="1" dirty="0">
                <a:solidFill>
                  <a:schemeClr val="bg1"/>
                </a:solidFill>
              </a:rPr>
              <a:t>1- Characteristics of a Long Report.</a:t>
            </a:r>
          </a:p>
          <a:p>
            <a:pPr marL="0" indent="0">
              <a:buNone/>
            </a:pPr>
            <a:r>
              <a:rPr lang="en-US" sz="2400" b="1" dirty="0">
                <a:solidFill>
                  <a:schemeClr val="bg1"/>
                </a:solidFill>
              </a:rPr>
              <a:t>2- The Process of Writing a Long Report.</a:t>
            </a:r>
          </a:p>
          <a:p>
            <a:pPr marL="0" indent="0">
              <a:buNone/>
            </a:pPr>
            <a:r>
              <a:rPr lang="en-US" sz="2400" b="1" dirty="0">
                <a:solidFill>
                  <a:schemeClr val="bg1"/>
                </a:solidFill>
              </a:rPr>
              <a:t>3- Parts of a Long Report.</a:t>
            </a:r>
          </a:p>
          <a:p>
            <a:pPr marL="0" indent="0">
              <a:buNone/>
            </a:pPr>
            <a:r>
              <a:rPr lang="en-US" sz="2400" b="1" dirty="0">
                <a:solidFill>
                  <a:schemeClr val="bg1"/>
                </a:solidFill>
              </a:rPr>
              <a:t>4- Documenting Sources.</a:t>
            </a:r>
          </a:p>
          <a:p>
            <a:pPr marL="0" indent="0">
              <a:buNone/>
            </a:pPr>
            <a:r>
              <a:rPr lang="en-US" sz="2400" b="1" dirty="0">
                <a:solidFill>
                  <a:schemeClr val="bg1"/>
                </a:solidFill>
              </a:rPr>
              <a:t>5- A Model Long Report.</a:t>
            </a:r>
          </a:p>
          <a:p>
            <a:pPr marL="0" indent="0">
              <a:buNone/>
            </a:pPr>
            <a:r>
              <a:rPr lang="en-US" sz="2400" b="1" dirty="0">
                <a:solidFill>
                  <a:schemeClr val="bg1"/>
                </a:solidFill>
              </a:rPr>
              <a:t>6- Final Words of Advice About Long Reports.</a:t>
            </a: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bg1"/>
              </a:solidFill>
              <a:cs typeface="Segoe UI Light" panose="020B0502040204020203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B5F3AC8-62B8-3855-FE6C-8FE81D219E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21CEF80-6A40-2678-8CE0-86E0130C822D}"/>
              </a:ext>
            </a:extLst>
          </p:cNvPr>
          <p:cNvSpPr txBox="1"/>
          <p:nvPr/>
        </p:nvSpPr>
        <p:spPr>
          <a:xfrm>
            <a:off x="6990549" y="3678252"/>
            <a:ext cx="49621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cs typeface="Tajawal Medium" panose="00000600000000000000" pitchFamily="2" charset="-78"/>
              </a:rPr>
              <a:t>Writing Careful Long Reports </a:t>
            </a:r>
          </a:p>
          <a:p>
            <a:r>
              <a:rPr lang="en-US" sz="2800" b="1" dirty="0">
                <a:solidFill>
                  <a:srgbClr val="2D3956"/>
                </a:solidFill>
                <a:cs typeface="Tajawal Medium" panose="00000600000000000000" pitchFamily="2" charset="-78"/>
              </a:rPr>
              <a:t> </a:t>
            </a:r>
          </a:p>
          <a:p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3A7ACB-ECD3-73E1-3E66-C125C21B70AD}"/>
              </a:ext>
            </a:extLst>
          </p:cNvPr>
          <p:cNvSpPr/>
          <p:nvPr/>
        </p:nvSpPr>
        <p:spPr>
          <a:xfrm>
            <a:off x="5799949" y="348074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B91021-E786-CBF3-B594-A0884ECF8BE0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5722D7-F4CF-8A02-F763-500169B70783}"/>
              </a:ext>
            </a:extLst>
          </p:cNvPr>
          <p:cNvSpPr txBox="1"/>
          <p:nvPr/>
        </p:nvSpPr>
        <p:spPr>
          <a:xfrm>
            <a:off x="5788950" y="351809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3455629D-C702-421D-A7C4-79E8CFAAC1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CF8651F4-762C-AD16-8399-AF3E723EE1C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2240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4825BD60-087E-CD9E-854C-137D2F55974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DE74BD32-3752-C7B3-2D3C-FB2B82E834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B0C67EC-05E9-F98D-061C-C87EBC2699EB}"/>
              </a:ext>
            </a:extLst>
          </p:cNvPr>
          <p:cNvSpPr txBox="1"/>
          <p:nvPr/>
        </p:nvSpPr>
        <p:spPr>
          <a:xfrm>
            <a:off x="4689259" y="1412953"/>
            <a:ext cx="68486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Learning outcomes</a:t>
            </a:r>
            <a:endParaRPr lang="en-GB" sz="3200" b="1" dirty="0"/>
          </a:p>
          <a:p>
            <a:r>
              <a:rPr lang="en-US" sz="2400" b="1" dirty="0"/>
              <a:t> </a:t>
            </a:r>
          </a:p>
          <a:p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C023D5-E5FC-28C5-AD8E-E9BB147884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23145" y="138939"/>
            <a:ext cx="2036258" cy="119067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4573FDA-BA51-B76B-C8CA-CEC28B7211E1}"/>
              </a:ext>
            </a:extLst>
          </p:cNvPr>
          <p:cNvSpPr/>
          <p:nvPr/>
        </p:nvSpPr>
        <p:spPr>
          <a:xfrm>
            <a:off x="3284387" y="790325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A251EC3A-FC53-2841-F6B4-6CCFB9B860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9938FBF2-90DA-BD7D-3E44-9C2BBCFA9A1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08B3146-111C-0DB2-D4BD-9AF65870A948}"/>
              </a:ext>
            </a:extLst>
          </p:cNvPr>
          <p:cNvSpPr txBox="1"/>
          <p:nvPr/>
        </p:nvSpPr>
        <p:spPr>
          <a:xfrm>
            <a:off x="3413086" y="2043584"/>
            <a:ext cx="8417320" cy="4269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78105" indent="-228600" algn="just">
              <a:lnSpc>
                <a:spcPct val="107000"/>
              </a:lnSpc>
              <a:spcBef>
                <a:spcPts val="110"/>
              </a:spcBef>
              <a:buFont typeface="Wingdings" panose="05000000000000000000" pitchFamily="2" charset="2"/>
              <a:buChar char=""/>
              <a:tabLst>
                <a:tab pos="1206500" algn="l"/>
              </a:tabLst>
            </a:pP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write</a:t>
            </a:r>
            <a:r>
              <a:rPr lang="en-US" sz="2000" spc="7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correspondence</a:t>
            </a:r>
            <a:r>
              <a:rPr lang="en-US" sz="2000" spc="6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for</a:t>
            </a:r>
            <a:r>
              <a:rPr lang="en-US" sz="2000" spc="5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</a:t>
            </a:r>
            <a:r>
              <a:rPr lang="en-US" sz="2000" spc="6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business</a:t>
            </a:r>
            <a:r>
              <a:rPr lang="en-US" sz="2000" spc="6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reader</a:t>
            </a:r>
            <a:r>
              <a:rPr lang="en-US" sz="2000" spc="7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by</a:t>
            </a:r>
            <a:r>
              <a:rPr lang="en-US" sz="2000" spc="6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keeping</a:t>
            </a:r>
            <a:r>
              <a:rPr lang="en-US" sz="2000" spc="6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in</a:t>
            </a:r>
            <a:r>
              <a:rPr lang="en-US" sz="2000" spc="7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mind</a:t>
            </a:r>
            <a:r>
              <a:rPr lang="en-US" sz="2000" spc="6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your</a:t>
            </a:r>
            <a:r>
              <a:rPr lang="en-US" sz="2000" spc="7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organization’s</a:t>
            </a:r>
            <a:r>
              <a:rPr lang="en-US" sz="2000" spc="-2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needs.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28600" indent="-228600" algn="just">
              <a:spcBef>
                <a:spcPts val="5"/>
              </a:spcBef>
              <a:buFont typeface="Wingdings" panose="05000000000000000000" pitchFamily="2" charset="2"/>
              <a:buChar char=""/>
              <a:tabLst>
                <a:tab pos="1206500" algn="l"/>
              </a:tabLst>
            </a:pP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develop</a:t>
            </a:r>
            <a:r>
              <a:rPr lang="en-US" sz="2000" spc="-2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sensitivity</a:t>
            </a:r>
            <a:r>
              <a:rPr lang="en-US" sz="2000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and</a:t>
            </a:r>
            <a:r>
              <a:rPr lang="en-US" sz="2000" spc="-2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empathy</a:t>
            </a:r>
            <a:r>
              <a:rPr lang="en-US" sz="2000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to</a:t>
            </a:r>
            <a:r>
              <a:rPr lang="en-US" sz="2000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language</a:t>
            </a:r>
            <a:r>
              <a:rPr lang="en-US" sz="2000" spc="-1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and</a:t>
            </a:r>
            <a:r>
              <a:rPr lang="en-US" sz="2000" spc="-2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tone.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749300" indent="-114300" algn="just">
              <a:spcBef>
                <a:spcPts val="5"/>
              </a:spcBef>
              <a:tabLst>
                <a:tab pos="1206500" algn="l"/>
              </a:tabLst>
            </a:pPr>
            <a:r>
              <a:rPr lang="en-US" sz="2000" dirty="0">
                <a:effectLst/>
                <a:latin typeface="Wingdings" panose="05000000000000000000" pitchFamily="2" charset="2"/>
                <a:ea typeface="Calibri" panose="020F0502020204030204" pitchFamily="34" charset="0"/>
              </a:rPr>
              <a:t> 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28600" indent="-228600" algn="just">
              <a:spcBef>
                <a:spcPts val="95"/>
              </a:spcBef>
              <a:buFont typeface="Wingdings" panose="05000000000000000000" pitchFamily="2" charset="2"/>
              <a:buChar char=""/>
              <a:tabLst>
                <a:tab pos="1206500" algn="l"/>
              </a:tabLst>
            </a:pP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apply</a:t>
            </a:r>
            <a:r>
              <a:rPr lang="en-US" sz="2000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</a:t>
            </a:r>
            <a:r>
              <a:rPr lang="en-US" sz="2000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systematic process</a:t>
            </a:r>
            <a:r>
              <a:rPr lang="en-US" sz="2000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to plan,</a:t>
            </a:r>
            <a:r>
              <a:rPr lang="en-US" sz="2000" spc="-1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organize,</a:t>
            </a:r>
            <a:r>
              <a:rPr lang="en-US" sz="2000" spc="-2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and</a:t>
            </a:r>
            <a:r>
              <a:rPr lang="en-US" sz="2000" spc="-1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revise</a:t>
            </a:r>
            <a:r>
              <a:rPr lang="en-US" sz="2000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business</a:t>
            </a:r>
            <a:r>
              <a:rPr lang="en-US" sz="2000" spc="-1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messages.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28600" indent="-228600" algn="just">
              <a:spcBef>
                <a:spcPts val="110"/>
              </a:spcBef>
              <a:buFont typeface="Wingdings" panose="05000000000000000000" pitchFamily="2" charset="2"/>
              <a:buChar char=""/>
              <a:tabLst>
                <a:tab pos="1206500" algn="l"/>
              </a:tabLst>
            </a:pP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write</a:t>
            </a:r>
            <a:r>
              <a:rPr lang="en-US" sz="2000" spc="-3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routine</a:t>
            </a:r>
            <a:r>
              <a:rPr lang="en-US" sz="2000" spc="-4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messages</a:t>
            </a:r>
            <a:r>
              <a:rPr lang="en-US" sz="2000" spc="-3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that</a:t>
            </a:r>
            <a:r>
              <a:rPr lang="en-US" sz="2000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answer</a:t>
            </a:r>
            <a:r>
              <a:rPr lang="en-US" sz="2000" spc="-3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</a:t>
            </a:r>
            <a:r>
              <a:rPr lang="en-US" sz="2000" spc="-3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reader's</a:t>
            </a:r>
            <a:r>
              <a:rPr lang="en-US" sz="2000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needs</a:t>
            </a:r>
            <a:r>
              <a:rPr lang="en-US" sz="2000" spc="-3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and</a:t>
            </a:r>
            <a:r>
              <a:rPr lang="en-US" sz="2000" spc="-3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conform</a:t>
            </a:r>
            <a:r>
              <a:rPr lang="en-US" sz="2000" spc="-1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to</a:t>
            </a:r>
            <a:r>
              <a:rPr lang="en-US" sz="2000" spc="-2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rules</a:t>
            </a:r>
            <a:r>
              <a:rPr lang="en-US" sz="2000" spc="-4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of</a:t>
            </a:r>
            <a:r>
              <a:rPr lang="en-US" sz="2000" spc="-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writing.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28600" marR="77470" indent="-228600" algn="just">
              <a:lnSpc>
                <a:spcPct val="107000"/>
              </a:lnSpc>
              <a:spcBef>
                <a:spcPts val="110"/>
              </a:spcBef>
              <a:buFont typeface="Wingdings" panose="05000000000000000000" pitchFamily="2" charset="2"/>
              <a:buChar char=""/>
              <a:tabLst>
                <a:tab pos="1206500" algn="l"/>
              </a:tabLst>
            </a:pP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write</a:t>
            </a:r>
            <a:r>
              <a:rPr lang="en-US" sz="2000" spc="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more</a:t>
            </a:r>
            <a:r>
              <a:rPr lang="en-US" sz="2000" spc="5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demanding</a:t>
            </a:r>
            <a:r>
              <a:rPr lang="en-US" sz="2000" spc="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messages,</a:t>
            </a:r>
            <a:r>
              <a:rPr lang="en-US" sz="2000" spc="4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such</a:t>
            </a:r>
            <a:r>
              <a:rPr lang="en-US" sz="2000" spc="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as</a:t>
            </a:r>
            <a:r>
              <a:rPr lang="en-US" sz="2000" spc="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goodwill</a:t>
            </a:r>
            <a:r>
              <a:rPr lang="en-US" sz="2000" spc="3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messages,</a:t>
            </a:r>
            <a:r>
              <a:rPr lang="en-US" sz="2000" spc="4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persuasive</a:t>
            </a:r>
            <a:r>
              <a:rPr lang="en-US" sz="2000" spc="4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messages,</a:t>
            </a:r>
            <a:r>
              <a:rPr lang="en-US" sz="2000" spc="-2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and</a:t>
            </a:r>
            <a:r>
              <a:rPr lang="en-US" sz="2000" spc="-1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bad news messages.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28600" indent="-228600" algn="just">
              <a:lnSpc>
                <a:spcPts val="1335"/>
              </a:lnSpc>
              <a:spcBef>
                <a:spcPts val="110"/>
              </a:spcBef>
              <a:buFont typeface="Wingdings" panose="05000000000000000000" pitchFamily="2" charset="2"/>
              <a:buChar char=""/>
              <a:tabLst>
                <a:tab pos="1206500" algn="l"/>
              </a:tabLst>
            </a:pP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plan</a:t>
            </a:r>
            <a:r>
              <a:rPr lang="en-US" sz="2000" spc="-4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and</a:t>
            </a:r>
            <a:r>
              <a:rPr lang="en-US" sz="2000" spc="-4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prepare</a:t>
            </a:r>
            <a:r>
              <a:rPr lang="en-US" sz="2000" spc="-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to</a:t>
            </a:r>
            <a:r>
              <a:rPr lang="en-US" sz="2000" spc="-4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write</a:t>
            </a:r>
            <a:r>
              <a:rPr lang="en-US" sz="2000" spc="-4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complex</a:t>
            </a:r>
            <a:r>
              <a:rPr lang="en-US" sz="2000" spc="-5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messages,</a:t>
            </a:r>
            <a:r>
              <a:rPr lang="en-US" sz="2000" spc="-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such</a:t>
            </a:r>
            <a:r>
              <a:rPr lang="en-US" sz="2000" spc="-4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as</a:t>
            </a:r>
            <a:r>
              <a:rPr lang="en-US" sz="2000" spc="-6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business</a:t>
            </a:r>
            <a:r>
              <a:rPr lang="en-US" sz="2000" spc="-4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reports</a:t>
            </a:r>
            <a:r>
              <a:rPr lang="en-US" sz="2000" spc="-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and</a:t>
            </a:r>
            <a:r>
              <a:rPr lang="en-US" sz="2000" spc="-4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proposals.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28600" indent="-228600" algn="just">
              <a:spcBef>
                <a:spcPts val="110"/>
              </a:spcBef>
              <a:buFont typeface="Wingdings" panose="05000000000000000000" pitchFamily="2" charset="2"/>
              <a:buChar char=""/>
              <a:tabLst>
                <a:tab pos="1206500" algn="l"/>
              </a:tabLst>
            </a:pP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communicate</a:t>
            </a:r>
            <a:r>
              <a:rPr lang="en-US" sz="2000" spc="-2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ethically,</a:t>
            </a:r>
            <a:r>
              <a:rPr lang="en-US" sz="2000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correctly,</a:t>
            </a:r>
            <a:r>
              <a:rPr lang="en-US" sz="2000" spc="-1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and</a:t>
            </a:r>
            <a:r>
              <a:rPr lang="en-US" sz="2000" spc="-1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effectively in</a:t>
            </a:r>
            <a:r>
              <a:rPr lang="en-US" sz="2000" spc="-1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</a:t>
            </a:r>
            <a:r>
              <a:rPr lang="en-US" sz="2000" spc="-1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variety</a:t>
            </a:r>
            <a:r>
              <a:rPr lang="en-US" sz="2000" spc="-1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of</a:t>
            </a:r>
            <a:r>
              <a:rPr lang="en-US" sz="2000" spc="-1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genres</a:t>
            </a:r>
            <a:r>
              <a:rPr lang="en-US" sz="2000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and</a:t>
            </a:r>
            <a:r>
              <a:rPr lang="en-US" sz="2000" spc="-1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media.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US" sz="20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789200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027C8710-3F24-20A6-462C-1FFBF8648FF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2207C2BE-FD62-D338-E066-2191E00654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8625809-484A-FEE0-12D7-007EFDB762B5}"/>
              </a:ext>
            </a:extLst>
          </p:cNvPr>
          <p:cNvSpPr txBox="1"/>
          <p:nvPr/>
        </p:nvSpPr>
        <p:spPr>
          <a:xfrm>
            <a:off x="4689259" y="1412953"/>
            <a:ext cx="68486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Learning outcomes</a:t>
            </a:r>
            <a:endParaRPr lang="en-GB" sz="3200" b="1" dirty="0"/>
          </a:p>
          <a:p>
            <a:endParaRPr lang="en-US" sz="32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B3DF33-D094-18FC-17B5-0A5C5FDEA1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23145" y="138939"/>
            <a:ext cx="2036258" cy="119067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5E0934C-3FBB-79B1-9EC4-35680B6AA896}"/>
              </a:ext>
            </a:extLst>
          </p:cNvPr>
          <p:cNvSpPr/>
          <p:nvPr/>
        </p:nvSpPr>
        <p:spPr>
          <a:xfrm>
            <a:off x="3284387" y="790325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92AF0B15-FD78-7EBE-A1CF-50C7AF4D95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1AAA82BA-36B3-4D4A-9A8F-18164B76E5F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36C8D77-D8EE-EC55-1479-E584406D7640}"/>
              </a:ext>
            </a:extLst>
          </p:cNvPr>
          <p:cNvSpPr txBox="1"/>
          <p:nvPr/>
        </p:nvSpPr>
        <p:spPr>
          <a:xfrm>
            <a:off x="3120559" y="2685518"/>
            <a:ext cx="8417320" cy="2887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just">
              <a:spcBef>
                <a:spcPts val="105"/>
              </a:spcBef>
              <a:buFont typeface="Wingdings" panose="05000000000000000000" pitchFamily="2" charset="2"/>
              <a:buChar char=""/>
              <a:tabLst>
                <a:tab pos="1206500" algn="l"/>
              </a:tabLst>
            </a:pP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apply</a:t>
            </a:r>
            <a:r>
              <a:rPr lang="en-US" sz="2000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the</a:t>
            </a:r>
            <a:r>
              <a:rPr lang="en-US" sz="2000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principles</a:t>
            </a:r>
            <a:r>
              <a:rPr lang="en-US" sz="2000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of</a:t>
            </a:r>
            <a:r>
              <a:rPr lang="en-US" sz="2000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designing</a:t>
            </a:r>
            <a:r>
              <a:rPr lang="en-US" sz="2000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and</a:t>
            </a:r>
            <a:r>
              <a:rPr lang="en-US" sz="2000" spc="-2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presenting</a:t>
            </a:r>
            <a:r>
              <a:rPr lang="en-US" sz="2000" spc="-1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information</a:t>
            </a:r>
            <a:r>
              <a:rPr lang="en-US" sz="2000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visually.</a:t>
            </a:r>
          </a:p>
          <a:p>
            <a:pPr marL="228600" indent="-228600" algn="just">
              <a:spcBef>
                <a:spcPts val="105"/>
              </a:spcBef>
              <a:buFont typeface="Wingdings" panose="05000000000000000000" pitchFamily="2" charset="2"/>
              <a:buChar char=""/>
              <a:tabLst>
                <a:tab pos="1206500" algn="l"/>
              </a:tabLst>
            </a:pP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Through</a:t>
            </a:r>
            <a:r>
              <a:rPr lang="en-US" sz="2000" spc="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 series of simulated work environments, you will interact with virtual</a:t>
            </a:r>
            <a:r>
              <a:rPr lang="en-US" sz="2000" spc="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coworkers</a:t>
            </a:r>
            <a:r>
              <a:rPr lang="en-US" sz="2000" spc="-4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and</a:t>
            </a:r>
            <a:r>
              <a:rPr lang="en-US" sz="2000" spc="-6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clients</a:t>
            </a:r>
            <a:r>
              <a:rPr lang="en-US" sz="2000" spc="-5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to</a:t>
            </a:r>
            <a:r>
              <a:rPr lang="en-US" sz="2000" spc="-5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complete</a:t>
            </a:r>
            <a:r>
              <a:rPr lang="en-US" sz="2000" spc="-4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</a:t>
            </a:r>
            <a:r>
              <a:rPr lang="en-US" sz="2000" spc="-5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series</a:t>
            </a:r>
            <a:r>
              <a:rPr lang="en-US" sz="2000" spc="-5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of</a:t>
            </a:r>
            <a:r>
              <a:rPr lang="en-US" sz="2000" spc="-6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tasks</a:t>
            </a:r>
            <a:r>
              <a:rPr lang="en-US" sz="2000" spc="-4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and</a:t>
            </a:r>
            <a:r>
              <a:rPr lang="en-US" sz="2000" spc="-6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assignments</a:t>
            </a:r>
            <a:r>
              <a:rPr lang="en-US" sz="2000" spc="-4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that</a:t>
            </a:r>
            <a:r>
              <a:rPr lang="en-US" sz="2000" spc="-6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mimic</a:t>
            </a:r>
            <a:r>
              <a:rPr lang="en-US" sz="2000" spc="-4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actual</a:t>
            </a:r>
            <a:r>
              <a:rPr lang="en-US" sz="2000" spc="-2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business</a:t>
            </a:r>
            <a:r>
              <a:rPr lang="en-US" sz="2000" spc="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communication</a:t>
            </a:r>
            <a:r>
              <a:rPr lang="en-US" sz="2000" spc="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problems</a:t>
            </a:r>
            <a:r>
              <a:rPr lang="en-US" sz="2000" spc="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and</a:t>
            </a:r>
            <a:r>
              <a:rPr lang="en-US" sz="2000" spc="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opportunities.</a:t>
            </a:r>
            <a:r>
              <a:rPr lang="en-US" sz="2000" spc="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Educational</a:t>
            </a:r>
            <a:r>
              <a:rPr lang="en-US" sz="2000" spc="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material</a:t>
            </a:r>
            <a:r>
              <a:rPr lang="en-US" sz="2000" spc="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and</a:t>
            </a:r>
            <a:r>
              <a:rPr lang="en-US" sz="2000" spc="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individual,</a:t>
            </a:r>
            <a:r>
              <a:rPr lang="en-US" sz="2000" spc="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iterative</a:t>
            </a:r>
            <a:r>
              <a:rPr lang="en-US" sz="2000" spc="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feedback</a:t>
            </a:r>
            <a:r>
              <a:rPr lang="en-US" sz="2000" spc="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will</a:t>
            </a:r>
            <a:r>
              <a:rPr lang="en-US" sz="2000" spc="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guide</a:t>
            </a:r>
            <a:r>
              <a:rPr lang="en-US" sz="2000" spc="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you</a:t>
            </a:r>
            <a:r>
              <a:rPr lang="en-US" sz="2000" spc="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through</a:t>
            </a:r>
            <a:r>
              <a:rPr lang="en-US" sz="2000" spc="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developing</a:t>
            </a:r>
            <a:r>
              <a:rPr lang="en-US" sz="2000" spc="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important</a:t>
            </a:r>
            <a:r>
              <a:rPr lang="en-US" sz="2000" spc="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professional communication skills essential to not only successfully complete the</a:t>
            </a:r>
            <a:r>
              <a:rPr lang="en-US" sz="2000" spc="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course</a:t>
            </a:r>
            <a:r>
              <a:rPr lang="en-US" sz="2000" spc="-1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but also to</a:t>
            </a:r>
            <a:r>
              <a:rPr lang="en-US" sz="2000" spc="-1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excel</a:t>
            </a:r>
            <a:r>
              <a:rPr lang="en-US" sz="2000" spc="-1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in</a:t>
            </a:r>
            <a:r>
              <a:rPr lang="en-US" sz="2000" spc="-1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your</a:t>
            </a:r>
            <a:r>
              <a:rPr lang="en-US" sz="2000" spc="-1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chosen</a:t>
            </a:r>
            <a:r>
              <a:rPr lang="en-US" sz="2000" spc="-1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career.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>
              <a:spcBef>
                <a:spcPts val="105"/>
              </a:spcBef>
              <a:tabLst>
                <a:tab pos="1206500" algn="l"/>
              </a:tabLst>
            </a:pP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/>
            <a:endParaRPr lang="en-US" sz="20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991413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220D4B-E56D-2769-A563-F06AFDD4BE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5628" y="2183578"/>
            <a:ext cx="6000108" cy="3806256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1. Successful Writing</a:t>
            </a:r>
            <a:r>
              <a:rPr lang="ar-EG" b="1" dirty="0"/>
              <a:t> </a:t>
            </a:r>
            <a:r>
              <a:rPr lang="en-US" b="1" dirty="0"/>
              <a:t>at Work, Concise Third Edition, </a:t>
            </a:r>
            <a:br>
              <a:rPr lang="ar-EG" b="1" dirty="0"/>
            </a:br>
            <a:r>
              <a:rPr lang="en-US" b="1" dirty="0"/>
              <a:t>By: Philip C. </a:t>
            </a:r>
            <a:r>
              <a:rPr lang="en-US" b="1" dirty="0" err="1"/>
              <a:t>Kolin</a:t>
            </a:r>
            <a:br>
              <a:rPr lang="en-US" b="1" dirty="0"/>
            </a:br>
            <a:r>
              <a:rPr lang="en-US" b="1" dirty="0"/>
              <a:t>University of Southern Mississippi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D965DB2-B92B-7737-EDF8-458E0D1780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6427" y="1996450"/>
            <a:ext cx="5054884" cy="399338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821D52B-7C64-9926-27AA-3CF197AFB2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714" y="236226"/>
            <a:ext cx="11938571" cy="14884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AA50C57-0009-265A-7935-A64B04708604}"/>
              </a:ext>
            </a:extLst>
          </p:cNvPr>
          <p:cNvSpPr txBox="1"/>
          <p:nvPr/>
        </p:nvSpPr>
        <p:spPr>
          <a:xfrm>
            <a:off x="4366516" y="577301"/>
            <a:ext cx="667820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b="1" dirty="0">
                <a:solidFill>
                  <a:srgbClr val="FFFF00"/>
                </a:solidFill>
              </a:rPr>
              <a:t>References</a:t>
            </a:r>
            <a:endParaRPr lang="en-US" sz="4400" dirty="0">
              <a:solidFill>
                <a:srgbClr val="FFFF00"/>
              </a:solidFill>
            </a:endParaRP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23F03021-F7E0-20D1-95E2-8EE8825DE3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D9AFF281-0EFF-5F9D-9962-E3E24B1A754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E6C092B-864A-028A-65A3-29BE3E721CE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2883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3287621C-E524-A3A4-71F4-D85AC51C4F20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88" r="14288"/>
          <a:stretch>
            <a:fillRect/>
          </a:stretch>
        </p:blipFill>
        <p:spPr/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08B4E36-40AF-6D9D-A829-C8E80D7F65C4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CCD0293-52FB-212E-56AD-183F31037FAF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49FDF968-9179-8256-548E-9A5B9ADFF7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BC2379AE-0BDF-A5D5-9E68-7BA9A445623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D485E439-4DA6-DAC5-684F-F7480205BCB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3E1BE47-8E6A-9918-A21D-F1F66DF317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124" y="1273996"/>
            <a:ext cx="9345750" cy="4550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5073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336FE8BC-2961-C776-D45E-B4E619B0EB50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88" r="14288"/>
          <a:stretch>
            <a:fillRect/>
          </a:stretch>
        </p:blipFill>
        <p:spPr/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E4513FF-BF80-282D-70A5-FA71F639E1C0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73287CB-EAD8-E63A-D00D-EC55F59D3F09}"/>
              </a:ext>
            </a:extLst>
          </p:cNvPr>
          <p:cNvSpPr/>
          <p:nvPr/>
        </p:nvSpPr>
        <p:spPr>
          <a:xfrm>
            <a:off x="1423125" y="1695769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CFF6A7BE-7FDB-B6F6-E4AC-3588B8D435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1FB7FF89-96AE-9EA2-093A-D141C7576F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C8B1559C-4AE7-4DF9-12AA-E6F813495A5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8135104-D120-A5FF-91CB-07105D87E7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229" y="1294544"/>
            <a:ext cx="9367645" cy="4539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6693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0792AC27-C12F-4B71-FD3F-A3E03BDACBA1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88" r="14288"/>
          <a:stretch>
            <a:fillRect/>
          </a:stretch>
        </p:blipFill>
        <p:spPr/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E7B48A6-38F9-FE19-052B-03DEB09A9500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A1D09FEB-6AA6-F674-7B22-65A234FFA43F}"/>
              </a:ext>
            </a:extLst>
          </p:cNvPr>
          <p:cNvSpPr/>
          <p:nvPr/>
        </p:nvSpPr>
        <p:spPr>
          <a:xfrm>
            <a:off x="1423125" y="1695769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80CA72BA-4130-CF5C-F863-932C2D7D88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1EA3EC94-F45C-B8E3-C8E1-9D2DF8BFA8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17D313EB-A68D-2B5F-611B-9F22CDA0586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3F70EAC-1B28-BFC3-0DDF-1712E584AA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125" y="1315092"/>
            <a:ext cx="9367645" cy="4638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6372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AE36D672-39B8-C9FD-E027-6CCC12A9B1B9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89" r="13789"/>
          <a:stretch>
            <a:fillRect/>
          </a:stretch>
        </p:blipFill>
        <p:spPr/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873EA08-AF9F-1A9E-04A4-5B7C38D2E70A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28089C7-5E8B-44E4-F328-5081F9695D43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5453A67D-5BE7-367B-A33B-DE023575F1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AD5ED353-D9F4-3047-FE11-C1B315F19D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026BF7FA-EB5C-7DCE-60CE-B7A2C0C98A6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56F5D36-9960-6CAD-83AC-5A5EBDEF5F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124" y="1325366"/>
            <a:ext cx="9345749" cy="4498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6435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22B1DD61-0749-E8F7-FEE1-DAE4BE1C298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81AB3B8-82CE-6AD0-7BB3-8EB4810DD6AA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52DF3F4-AF3E-869A-04B5-89B640EBE35E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3092E37B-7B14-C891-5032-7DA9C02E2C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A9AF7F0A-8BB9-ED98-98DD-44CFD45FB9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F3BCC964-84ED-4027-F9AB-71A8899FDC5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F2321AE-8313-7037-9007-A0D23C981852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7"/>
          <a:stretch/>
        </p:blipFill>
        <p:spPr>
          <a:xfrm>
            <a:off x="1423125" y="1663015"/>
            <a:ext cx="9345750" cy="4138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0679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136E4BF1-7187-5474-CAC2-2CC360DB848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BAF7A28-6E25-A0BD-5DE3-8D1F7301C672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9882FE4-FFBF-D218-6CE0-F7BC5AF04AB6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4927BA5D-B467-1594-7C3F-E8AB1A9918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1C8D99AD-A80A-C9C9-84EC-5D444CE393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3203421B-A291-FE0F-1A08-B03ECE2EF5A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83284EF-3B62-0EC9-A49B-BCDE4C1BD77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125" y="1685495"/>
            <a:ext cx="9367646" cy="4138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6531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410</TotalTime>
  <Words>939</Words>
  <Application>Microsoft Office PowerPoint</Application>
  <PresentationFormat>Widescreen</PresentationFormat>
  <Paragraphs>158</Paragraphs>
  <Slides>22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Arial</vt:lpstr>
      <vt:lpstr>Calibri</vt:lpstr>
      <vt:lpstr>Calibri Light</vt:lpstr>
      <vt:lpstr>Tajawal ExtraBold</vt:lpstr>
      <vt:lpstr>Tajawal Medium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Adam Yaqoub Abker Hamad</cp:lastModifiedBy>
  <cp:revision>25</cp:revision>
  <dcterms:created xsi:type="dcterms:W3CDTF">2023-04-29T09:08:23Z</dcterms:created>
  <dcterms:modified xsi:type="dcterms:W3CDTF">2023-05-31T08:14:46Z</dcterms:modified>
</cp:coreProperties>
</file>