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1"/>
  </p:notesMasterIdLst>
  <p:sldIdLst>
    <p:sldId id="614" r:id="rId5"/>
    <p:sldId id="628" r:id="rId6"/>
    <p:sldId id="667" r:id="rId7"/>
    <p:sldId id="819" r:id="rId8"/>
    <p:sldId id="545" r:id="rId9"/>
    <p:sldId id="818" r:id="rId10"/>
    <p:sldId id="820" r:id="rId11"/>
    <p:sldId id="821" r:id="rId12"/>
    <p:sldId id="827" r:id="rId13"/>
    <p:sldId id="833" r:id="rId14"/>
    <p:sldId id="834" r:id="rId15"/>
    <p:sldId id="711" r:id="rId16"/>
    <p:sldId id="791" r:id="rId17"/>
    <p:sldId id="792" r:id="rId18"/>
    <p:sldId id="835" r:id="rId19"/>
    <p:sldId id="836" r:id="rId20"/>
    <p:sldId id="714" r:id="rId21"/>
    <p:sldId id="656" r:id="rId22"/>
    <p:sldId id="728" r:id="rId23"/>
    <p:sldId id="825" r:id="rId24"/>
    <p:sldId id="855" r:id="rId25"/>
    <p:sldId id="832" r:id="rId26"/>
    <p:sldId id="822" r:id="rId27"/>
    <p:sldId id="837" r:id="rId28"/>
    <p:sldId id="838" r:id="rId29"/>
    <p:sldId id="793" r:id="rId30"/>
    <p:sldId id="840" r:id="rId31"/>
    <p:sldId id="841" r:id="rId32"/>
    <p:sldId id="796" r:id="rId33"/>
    <p:sldId id="642" r:id="rId34"/>
    <p:sldId id="842" r:id="rId35"/>
    <p:sldId id="854" r:id="rId36"/>
    <p:sldId id="848" r:id="rId37"/>
    <p:sldId id="847" r:id="rId38"/>
    <p:sldId id="853" r:id="rId39"/>
    <p:sldId id="844" r:id="rId40"/>
    <p:sldId id="845" r:id="rId41"/>
    <p:sldId id="846" r:id="rId42"/>
    <p:sldId id="823" r:id="rId43"/>
    <p:sldId id="800" r:id="rId44"/>
    <p:sldId id="849" r:id="rId45"/>
    <p:sldId id="850" r:id="rId46"/>
    <p:sldId id="851" r:id="rId47"/>
    <p:sldId id="852" r:id="rId48"/>
    <p:sldId id="812" r:id="rId49"/>
    <p:sldId id="717"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14"/>
            <p14:sldId id="628"/>
            <p14:sldId id="667"/>
            <p14:sldId id="819"/>
            <p14:sldId id="545"/>
            <p14:sldId id="818"/>
            <p14:sldId id="820"/>
            <p14:sldId id="821"/>
            <p14:sldId id="827"/>
            <p14:sldId id="833"/>
            <p14:sldId id="834"/>
            <p14:sldId id="711"/>
            <p14:sldId id="791"/>
            <p14:sldId id="792"/>
            <p14:sldId id="835"/>
            <p14:sldId id="836"/>
            <p14:sldId id="714"/>
            <p14:sldId id="656"/>
            <p14:sldId id="728"/>
            <p14:sldId id="825"/>
            <p14:sldId id="855"/>
            <p14:sldId id="832"/>
            <p14:sldId id="822"/>
            <p14:sldId id="837"/>
            <p14:sldId id="838"/>
            <p14:sldId id="793"/>
            <p14:sldId id="840"/>
            <p14:sldId id="841"/>
            <p14:sldId id="796"/>
            <p14:sldId id="642"/>
            <p14:sldId id="842"/>
            <p14:sldId id="854"/>
            <p14:sldId id="848"/>
            <p14:sldId id="847"/>
            <p14:sldId id="853"/>
            <p14:sldId id="844"/>
            <p14:sldId id="845"/>
            <p14:sldId id="846"/>
            <p14:sldId id="823"/>
            <p14:sldId id="800"/>
            <p14:sldId id="849"/>
            <p14:sldId id="850"/>
            <p14:sldId id="851"/>
            <p14:sldId id="852"/>
            <p14:sldId id="812"/>
            <p14:sldId id="717"/>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D6CA"/>
    <a:srgbClr val="9B3368"/>
    <a:srgbClr val="015198"/>
    <a:srgbClr val="F76800"/>
    <a:srgbClr val="FFB411"/>
    <a:srgbClr val="FFFFFF"/>
    <a:srgbClr val="FB0105"/>
    <a:srgbClr val="FECE02"/>
    <a:srgbClr val="FFD200"/>
    <a:srgbClr val="F2F2F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263" autoAdjust="0"/>
    <p:restoredTop sz="86339" autoAdjust="0"/>
  </p:normalViewPr>
  <p:slideViewPr>
    <p:cSldViewPr snapToGrid="0">
      <p:cViewPr varScale="1">
        <p:scale>
          <a:sx n="70" d="100"/>
          <a:sy n="70" d="100"/>
        </p:scale>
        <p:origin x="690" y="60"/>
      </p:cViewPr>
      <p:guideLst/>
    </p:cSldViewPr>
  </p:slideViewPr>
  <p:outlineViewPr>
    <p:cViewPr>
      <p:scale>
        <a:sx n="33" d="100"/>
        <a:sy n="33" d="100"/>
      </p:scale>
      <p:origin x="0" y="-4380"/>
    </p:cViewPr>
  </p:outlineViewPr>
  <p:notesTextViewPr>
    <p:cViewPr>
      <p:scale>
        <a:sx n="1" d="1"/>
        <a:sy n="1" d="1"/>
      </p:scale>
      <p:origin x="0" y="0"/>
    </p:cViewPr>
  </p:notesTextViewPr>
  <p:sorterViewPr>
    <p:cViewPr>
      <p:scale>
        <a:sx n="100" d="100"/>
        <a:sy n="100" d="100"/>
      </p:scale>
      <p:origin x="0" y="-13752"/>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3/29/2026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30423884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10429361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extLst>
      <p:ext uri="{BB962C8B-B14F-4D97-AF65-F5344CB8AC3E}">
        <p14:creationId xmlns:p14="http://schemas.microsoft.com/office/powerpoint/2010/main" val="511355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dirty="0"/>
          </a:p>
        </p:txBody>
      </p:sp>
    </p:spTree>
    <p:extLst>
      <p:ext uri="{BB962C8B-B14F-4D97-AF65-F5344CB8AC3E}">
        <p14:creationId xmlns:p14="http://schemas.microsoft.com/office/powerpoint/2010/main" val="34800883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3/29/2026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3/29/2026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3/29/2026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3/29/2026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3/29/2026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3/29/2026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3/29/2026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3/29/2026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3/29/2026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jpe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xml"/><Relationship Id="rId1" Type="http://schemas.openxmlformats.org/officeDocument/2006/relationships/themeOverride" Target="../theme/themeOverride1.xml"/><Relationship Id="rId5" Type="http://schemas.openxmlformats.org/officeDocument/2006/relationships/image" Target="../media/image14.png"/><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xml"/><Relationship Id="rId1" Type="http://schemas.openxmlformats.org/officeDocument/2006/relationships/themeOverride" Target="../theme/themeOverride2.xml"/><Relationship Id="rId5" Type="http://schemas.openxmlformats.org/officeDocument/2006/relationships/image" Target="../media/image15.png"/><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jpe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jpe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jpe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xml"/><Relationship Id="rId1" Type="http://schemas.openxmlformats.org/officeDocument/2006/relationships/themeOverride" Target="../theme/themeOverride3.xml"/><Relationship Id="rId4" Type="http://schemas.openxmlformats.org/officeDocument/2006/relationships/image" Target="../media/image4.png"/></Relationships>
</file>

<file path=ppt/slides/_rels/slide3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jpe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jpeg"/><Relationship Id="rId1" Type="http://schemas.openxmlformats.org/officeDocument/2006/relationships/slideLayout" Target="../slideLayouts/slideLayout15.xml"/><Relationship Id="rId5" Type="http://schemas.openxmlformats.org/officeDocument/2006/relationships/image" Target="../media/image39.png"/><Relationship Id="rId4" Type="http://schemas.openxmlformats.org/officeDocument/2006/relationships/image" Target="../media/image3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p:cNvSpPr txBox="1"/>
          <p:nvPr/>
        </p:nvSpPr>
        <p:spPr>
          <a:xfrm>
            <a:off x="651731" y="2336078"/>
            <a:ext cx="4995081" cy="707886"/>
          </a:xfrm>
          <a:prstGeom prst="rect">
            <a:avLst/>
          </a:prstGeom>
          <a:noFill/>
        </p:spPr>
        <p:txBody>
          <a:bodyPr wrap="square" rtlCol="0">
            <a:spAutoFit/>
          </a:bodyPr>
          <a:lstStyle/>
          <a:p>
            <a:pPr algn="ctr"/>
            <a:r>
              <a:rPr lang="ar-EG" sz="4000" b="1" dirty="0"/>
              <a:t>  </a:t>
            </a:r>
            <a:r>
              <a:rPr lang="ar-EG" sz="3800" dirty="0">
                <a:solidFill>
                  <a:srgbClr val="00AEEF"/>
                </a:solidFill>
                <a:latin typeface="Times New Roman"/>
                <a:cs typeface="Times New Roman"/>
              </a:rPr>
              <a:t>التسويق السياسي الرقمي  </a:t>
            </a:r>
            <a:endParaRPr lang="en-US" sz="3800" dirty="0">
              <a:solidFill>
                <a:srgbClr val="00AEEF"/>
              </a:solidFill>
              <a:latin typeface="Times New Roman"/>
              <a:cs typeface="Times New Roman"/>
            </a:endParaRPr>
          </a:p>
        </p:txBody>
      </p:sp>
      <p:sp>
        <p:nvSpPr>
          <p:cNvPr id="34" name="Rectangle: Rounded Corners 33"/>
          <p:cNvSpPr/>
          <p:nvPr/>
        </p:nvSpPr>
        <p:spPr>
          <a:xfrm>
            <a:off x="1085243" y="575557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Times New Roman"/>
                <a:cs typeface="Times New Roman"/>
              </a:rPr>
              <a:t>المحاضرة التاسعة</a:t>
            </a:r>
            <a:endParaRPr lang="en-US" sz="2800" b="1" dirty="0">
              <a:solidFill>
                <a:schemeClr val="bg1"/>
              </a:solidFill>
              <a:latin typeface="Times New Roman"/>
              <a:cs typeface="Times New Roman"/>
            </a:endParaRPr>
          </a:p>
        </p:txBody>
      </p:sp>
      <p:sp>
        <p:nvSpPr>
          <p:cNvPr id="46" name="TextBox 45"/>
          <p:cNvSpPr txBox="1"/>
          <p:nvPr/>
        </p:nvSpPr>
        <p:spPr>
          <a:xfrm>
            <a:off x="2363835" y="4593358"/>
            <a:ext cx="1325619" cy="461665"/>
          </a:xfrm>
          <a:prstGeom prst="rect">
            <a:avLst/>
          </a:prstGeom>
          <a:noFill/>
        </p:spPr>
        <p:txBody>
          <a:bodyPr wrap="none" rtlCol="0">
            <a:spAutoFit/>
          </a:bodyPr>
          <a:lstStyle/>
          <a:p>
            <a:r>
              <a:rPr lang="en-MY" sz="2400" dirty="0">
                <a:latin typeface="Alexandria" charset="0"/>
                <a:cs typeface="Alexandria" charset="0"/>
              </a:rPr>
              <a:t>MKT311</a:t>
            </a:r>
            <a:endParaRPr lang="en-US" sz="2400" dirty="0">
              <a:latin typeface="Alexandria" charset="0"/>
              <a:cs typeface="Alexandria" charset="0"/>
            </a:endParaRPr>
          </a:p>
        </p:txBody>
      </p:sp>
      <p:sp>
        <p:nvSpPr>
          <p:cNvPr id="14" name="Oval 13"/>
          <p:cNvSpPr/>
          <p:nvPr/>
        </p:nvSpPr>
        <p:spPr>
          <a:xfrm>
            <a:off x="5777262" y="-238788"/>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5" name="TextBox 4">
            <a:extLst>
              <a:ext uri="{FF2B5EF4-FFF2-40B4-BE49-F238E27FC236}">
                <a16:creationId xmlns:a16="http://schemas.microsoft.com/office/drawing/2014/main" xmlns="" id="{4AD918B4-EB04-9391-D64B-3B57FC4CDA8E}"/>
              </a:ext>
            </a:extLst>
          </p:cNvPr>
          <p:cNvSpPr txBox="1"/>
          <p:nvPr/>
        </p:nvSpPr>
        <p:spPr>
          <a:xfrm>
            <a:off x="1809690" y="3691277"/>
            <a:ext cx="2679164" cy="461665"/>
          </a:xfrm>
          <a:prstGeom prst="rect">
            <a:avLst/>
          </a:prstGeom>
          <a:noFill/>
        </p:spPr>
        <p:txBody>
          <a:bodyPr wrap="square" rtlCol="0">
            <a:spAutoFit/>
          </a:bodyPr>
          <a:lstStyle/>
          <a:p>
            <a:r>
              <a:rPr lang="ar-SA" sz="2400" b="1" i="0" dirty="0">
                <a:solidFill>
                  <a:srgbClr val="0F0F0F"/>
                </a:solidFill>
                <a:effectLst/>
                <a:latin typeface="Roboto" panose="02000000000000000000" pitchFamily="2" charset="0"/>
              </a:rPr>
              <a:t>إ</a:t>
            </a:r>
            <a:r>
              <a:rPr lang="ar-SA" sz="2400" dirty="0">
                <a:latin typeface="Alexandria" charset="0"/>
                <a:cs typeface="Alexandria" charset="0"/>
              </a:rPr>
              <a:t>عداد د. محسن مرشد</a:t>
            </a:r>
          </a:p>
        </p:txBody>
      </p:sp>
    </p:spTree>
    <p:extLst>
      <p:ext uri="{BB962C8B-B14F-4D97-AF65-F5344CB8AC3E}">
        <p14:creationId xmlns:p14="http://schemas.microsoft.com/office/powerpoint/2010/main" val="36121431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4150609" y="588702"/>
            <a:ext cx="10570274" cy="4501893"/>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p:cNvSpPr txBox="1"/>
          <p:nvPr/>
        </p:nvSpPr>
        <p:spPr>
          <a:xfrm>
            <a:off x="4329351" y="2349186"/>
            <a:ext cx="6606218" cy="2246769"/>
          </a:xfrm>
          <a:prstGeom prst="rect">
            <a:avLst/>
          </a:prstGeom>
          <a:noFill/>
        </p:spPr>
        <p:txBody>
          <a:bodyPr wrap="square" rtlCol="0">
            <a:spAutoFit/>
          </a:bodyPr>
          <a:lstStyle/>
          <a:p>
            <a:pPr marL="457200" indent="-457200" algn="r" rtl="1">
              <a:buFont typeface="Arial" panose="020B0604020202020204" pitchFamily="34" charset="0"/>
              <a:buChar char="•"/>
            </a:pPr>
            <a:r>
              <a:rPr lang="ar-EG" sz="2800" b="1" dirty="0"/>
              <a:t>في المحاضرة السابقة تناولنا: </a:t>
            </a:r>
          </a:p>
          <a:p>
            <a:pPr marL="1371600" lvl="2" indent="-457200" algn="r" rtl="1">
              <a:buFont typeface="Courier New" panose="02070309020205020404" pitchFamily="49" charset="0"/>
              <a:buChar char="o"/>
            </a:pPr>
            <a:r>
              <a:rPr lang="ar-EG" sz="2800" b="1" dirty="0"/>
              <a:t>مراحل بناء الحملة السياسية.</a:t>
            </a:r>
          </a:p>
          <a:p>
            <a:pPr marL="1371600" lvl="2" indent="-457200" algn="r" rtl="1">
              <a:buFont typeface="Courier New" panose="02070309020205020404" pitchFamily="49" charset="0"/>
              <a:buChar char="o"/>
            </a:pPr>
            <a:r>
              <a:rPr lang="ar-EG" sz="2800" b="1" dirty="0"/>
              <a:t>استخدام الإعلام التقليدي</a:t>
            </a:r>
          </a:p>
          <a:p>
            <a:pPr marL="1371600" lvl="2" indent="-457200" algn="r" rtl="1">
              <a:buFont typeface="Courier New" panose="02070309020205020404" pitchFamily="49" charset="0"/>
              <a:buChar char="o"/>
            </a:pPr>
            <a:r>
              <a:rPr lang="ar-EG" sz="2800" b="1" dirty="0"/>
              <a:t>التخطيط والإقناع والتوقيت</a:t>
            </a:r>
            <a:r>
              <a:rPr lang="en-US" sz="2800" b="1" dirty="0"/>
              <a:t>.</a:t>
            </a:r>
          </a:p>
          <a:p>
            <a:pPr marL="1371600" lvl="2" indent="-457200" algn="r" rtl="1">
              <a:buFont typeface="Courier New" panose="02070309020205020404" pitchFamily="49" charset="0"/>
              <a:buChar char="o"/>
            </a:pPr>
            <a:r>
              <a:rPr lang="ar-SA" sz="2800" b="1" dirty="0">
                <a:latin typeface="Alexandria" charset="0"/>
              </a:rPr>
              <a:t>الخلاصة.</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2" name="Picture 11">
            <a:extLst>
              <a:ext uri="{FF2B5EF4-FFF2-40B4-BE49-F238E27FC236}">
                <a16:creationId xmlns:a16="http://schemas.microsoft.com/office/drawing/2014/main" xmlns="" id="{346E7584-33EB-3389-1E35-FF15146AC632}"/>
              </a:ext>
            </a:extLst>
          </p:cNvPr>
          <p:cNvPicPr>
            <a:picLocks noChangeAspect="1"/>
          </p:cNvPicPr>
          <p:nvPr/>
        </p:nvPicPr>
        <p:blipFill>
          <a:blip r:embed="rId4"/>
          <a:stretch>
            <a:fillRect/>
          </a:stretch>
        </p:blipFill>
        <p:spPr>
          <a:xfrm>
            <a:off x="1640302" y="2392589"/>
            <a:ext cx="2629068" cy="2435649"/>
          </a:xfrm>
          <a:prstGeom prst="rect">
            <a:avLst/>
          </a:prstGeom>
        </p:spPr>
      </p:pic>
    </p:spTree>
    <p:extLst>
      <p:ext uri="{BB962C8B-B14F-4D97-AF65-F5344CB8AC3E}">
        <p14:creationId xmlns:p14="http://schemas.microsoft.com/office/powerpoint/2010/main" val="6056910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4150609" y="588702"/>
            <a:ext cx="10570274" cy="4501893"/>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p:cNvSpPr txBox="1"/>
          <p:nvPr/>
        </p:nvSpPr>
        <p:spPr>
          <a:xfrm>
            <a:off x="3807725" y="1799303"/>
            <a:ext cx="7414447" cy="3539430"/>
          </a:xfrm>
          <a:prstGeom prst="rect">
            <a:avLst/>
          </a:prstGeom>
          <a:noFill/>
        </p:spPr>
        <p:txBody>
          <a:bodyPr wrap="square" rtlCol="0">
            <a:spAutoFit/>
          </a:bodyPr>
          <a:lstStyle/>
          <a:p>
            <a:pPr marL="457200" indent="-457200" algn="r" rtl="1">
              <a:buFont typeface="Arial" panose="020B0604020202020204" pitchFamily="34" charset="0"/>
              <a:buChar char="•"/>
            </a:pPr>
            <a:r>
              <a:rPr lang="ar-EG" sz="2800" b="1" dirty="0">
                <a:latin typeface="Alexandria" charset="0"/>
              </a:rPr>
              <a:t> في هذه المحاضرة </a:t>
            </a:r>
            <a:r>
              <a:rPr lang="ar-EG" sz="2800" b="1" dirty="0"/>
              <a:t>سوف نتناول </a:t>
            </a:r>
            <a:r>
              <a:rPr lang="ar-EG" sz="2800" b="1" dirty="0">
                <a:latin typeface="Alexandria" charset="0"/>
              </a:rPr>
              <a:t>:</a:t>
            </a:r>
          </a:p>
          <a:p>
            <a:pPr marL="1371600" lvl="2" indent="-457200" algn="r" rtl="1">
              <a:buFont typeface="Courier New" panose="02070309020205020404" pitchFamily="49" charset="0"/>
              <a:buChar char="o"/>
            </a:pPr>
            <a:r>
              <a:rPr lang="ar-EG" sz="2800" b="1" dirty="0"/>
              <a:t>مقدمة عن التسويق السياسي الرقمي</a:t>
            </a:r>
            <a:r>
              <a:rPr lang="en-US" sz="2800" b="1" dirty="0">
                <a:latin typeface="Alexandria" charset="0"/>
              </a:rPr>
              <a:t>.</a:t>
            </a:r>
          </a:p>
          <a:p>
            <a:pPr marL="1371600" lvl="2" indent="-457200" algn="r" rtl="1">
              <a:buFont typeface="Courier New" panose="02070309020205020404" pitchFamily="49" charset="0"/>
              <a:buChar char="o"/>
            </a:pPr>
            <a:r>
              <a:rPr lang="ar-EG" sz="2800" b="1" dirty="0"/>
              <a:t>أدوات التسويق السياسي الرقمي</a:t>
            </a:r>
            <a:r>
              <a:rPr lang="en-MY" sz="2800" b="1" dirty="0"/>
              <a:t>.</a:t>
            </a:r>
            <a:endParaRPr lang="ar-EG" sz="2800" b="1" dirty="0"/>
          </a:p>
          <a:p>
            <a:pPr marL="1371600" lvl="2" indent="-457200" algn="r" rtl="1">
              <a:buFont typeface="Courier New" panose="02070309020205020404" pitchFamily="49" charset="0"/>
              <a:buChar char="o"/>
            </a:pPr>
            <a:r>
              <a:rPr lang="ar-EG" sz="2800" b="1" dirty="0"/>
              <a:t>دور المنصات الرقمية في تشكيل الرأي العام</a:t>
            </a:r>
            <a:r>
              <a:rPr lang="en-US" sz="2800" b="1" dirty="0">
                <a:latin typeface="Alexandria" charset="0"/>
              </a:rPr>
              <a:t> .</a:t>
            </a:r>
            <a:endParaRPr lang="ar-EG" sz="2800" b="1" dirty="0"/>
          </a:p>
          <a:p>
            <a:pPr marL="1371600" lvl="2" indent="-457200" algn="r" rtl="1">
              <a:buFont typeface="Courier New" panose="02070309020205020404" pitchFamily="49" charset="0"/>
              <a:buChar char="o"/>
            </a:pPr>
            <a:r>
              <a:rPr lang="ar-EG" sz="2800" b="1" dirty="0"/>
              <a:t>استراتيجيات التسويق السياسي الرقمي</a:t>
            </a:r>
            <a:r>
              <a:rPr lang="en-US" sz="2800" b="1" dirty="0">
                <a:latin typeface="Alexandria" charset="0"/>
              </a:rPr>
              <a:t>.</a:t>
            </a:r>
            <a:endParaRPr lang="ar-EG" sz="2800" b="1" dirty="0"/>
          </a:p>
          <a:p>
            <a:pPr marL="1371600" lvl="2" indent="-457200" algn="r" rtl="1">
              <a:buFont typeface="Courier New" panose="02070309020205020404" pitchFamily="49" charset="0"/>
              <a:buChar char="o"/>
            </a:pPr>
            <a:r>
              <a:rPr lang="ar-EG" sz="2800" b="1" dirty="0"/>
              <a:t>أمثلة ناجحة من الحملات السياسية الرقمية</a:t>
            </a:r>
            <a:r>
              <a:rPr lang="en-MY" sz="2800" b="1" dirty="0"/>
              <a:t>.</a:t>
            </a:r>
          </a:p>
          <a:p>
            <a:pPr marL="1371600" lvl="2" indent="-457200" algn="r" rtl="1">
              <a:buFont typeface="Courier New" panose="02070309020205020404" pitchFamily="49" charset="0"/>
              <a:buChar char="o"/>
            </a:pPr>
            <a:r>
              <a:rPr lang="ar-EG" sz="2800" b="1" dirty="0"/>
              <a:t>التحديات والمخاطر في التسويق السياسي الرقمي</a:t>
            </a:r>
            <a:r>
              <a:rPr lang="en-MY" sz="2800" b="1" dirty="0"/>
              <a:t>.</a:t>
            </a:r>
            <a:r>
              <a:rPr lang="ar-EG" sz="2800" b="1" dirty="0"/>
              <a:t> </a:t>
            </a:r>
            <a:endParaRPr lang="en-MY" sz="2800" b="1" dirty="0"/>
          </a:p>
          <a:p>
            <a:pPr marL="1371600" lvl="2" indent="-457200" algn="r" rtl="1">
              <a:buFont typeface="Courier New" panose="02070309020205020404" pitchFamily="49" charset="0"/>
              <a:buChar char="o"/>
            </a:pPr>
            <a:r>
              <a:rPr lang="ar-SA" sz="2800" b="1" dirty="0">
                <a:latin typeface="Alexandria" charset="0"/>
              </a:rPr>
              <a:t>الخلاصة.</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2" name="Picture 11">
            <a:extLst>
              <a:ext uri="{FF2B5EF4-FFF2-40B4-BE49-F238E27FC236}">
                <a16:creationId xmlns:a16="http://schemas.microsoft.com/office/drawing/2014/main" xmlns="" id="{346E7584-33EB-3389-1E35-FF15146AC632}"/>
              </a:ext>
            </a:extLst>
          </p:cNvPr>
          <p:cNvPicPr>
            <a:picLocks noChangeAspect="1"/>
          </p:cNvPicPr>
          <p:nvPr/>
        </p:nvPicPr>
        <p:blipFill>
          <a:blip r:embed="rId4"/>
          <a:stretch>
            <a:fillRect/>
          </a:stretch>
        </p:blipFill>
        <p:spPr>
          <a:xfrm>
            <a:off x="1178657" y="2392590"/>
            <a:ext cx="2629068" cy="2435649"/>
          </a:xfrm>
          <a:prstGeom prst="rect">
            <a:avLst/>
          </a:prstGeom>
        </p:spPr>
      </p:pic>
    </p:spTree>
    <p:extLst>
      <p:ext uri="{BB962C8B-B14F-4D97-AF65-F5344CB8AC3E}">
        <p14:creationId xmlns:p14="http://schemas.microsoft.com/office/powerpoint/2010/main" val="9705948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631AC01-3F01-6B4E-3A1E-0C78378F9F0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1A9E04FD-E05A-859B-2533-628DE37620C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F7B9F24A-8825-1080-8287-F89FAF1128B4}"/>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3">
            <a:extLst>
              <a:ext uri="{FF2B5EF4-FFF2-40B4-BE49-F238E27FC236}">
                <a16:creationId xmlns:a16="http://schemas.microsoft.com/office/drawing/2014/main" xmlns="" id="{B213A3BD-A6CE-D2EA-811D-7633CAF88F5F}"/>
              </a:ext>
            </a:extLst>
          </p:cNvPr>
          <p:cNvSpPr/>
          <p:nvPr/>
        </p:nvSpPr>
        <p:spPr>
          <a:xfrm>
            <a:off x="786966" y="1286061"/>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xmlns="" id="{A0AF0AC4-534F-2E43-528C-998923ACE04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700E2BE0-CE63-3731-1C6A-A94D25146899}"/>
              </a:ext>
            </a:extLst>
          </p:cNvPr>
          <p:cNvSpPr txBox="1"/>
          <p:nvPr/>
        </p:nvSpPr>
        <p:spPr>
          <a:xfrm>
            <a:off x="949903" y="1530292"/>
            <a:ext cx="8466655" cy="523220"/>
          </a:xfrm>
          <a:prstGeom prst="rect">
            <a:avLst/>
          </a:prstGeom>
          <a:noFill/>
        </p:spPr>
        <p:txBody>
          <a:bodyPr wrap="square" rtlCol="0">
            <a:spAutoFit/>
          </a:bodyPr>
          <a:lstStyle/>
          <a:p>
            <a:pPr lvl="0" algn="r" rtl="1"/>
            <a:r>
              <a:rPr lang="ar-EG" sz="2800" b="1" dirty="0"/>
              <a:t>1 مقدمة عن التسويق السياسي الرقمي</a:t>
            </a:r>
            <a:endParaRPr lang="en-US" sz="2800" b="1" dirty="0">
              <a:latin typeface="Calibri" panose="020F0502020204030204" pitchFamily="34" charset="0"/>
            </a:endParaRPr>
          </a:p>
        </p:txBody>
      </p:sp>
      <p:sp>
        <p:nvSpPr>
          <p:cNvPr id="11" name="Rectangle 1"/>
          <p:cNvSpPr>
            <a:spLocks noChangeArrowheads="1"/>
          </p:cNvSpPr>
          <p:nvPr/>
        </p:nvSpPr>
        <p:spPr bwMode="auto">
          <a:xfrm>
            <a:off x="3796749" y="2154342"/>
            <a:ext cx="5364243" cy="3046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indent="-285750" algn="r" rtl="1">
              <a:buFont typeface="Arial" panose="020B0604020202020204" pitchFamily="34" charset="0"/>
              <a:buChar char="•"/>
            </a:pPr>
            <a:r>
              <a:rPr lang="ar-EG" sz="1600" dirty="0"/>
              <a:t>يُعد </a:t>
            </a:r>
            <a:r>
              <a:rPr lang="ar-EG" sz="1400" b="1" dirty="0">
                <a:highlight>
                  <a:srgbClr val="FFFF00"/>
                </a:highlight>
              </a:rPr>
              <a:t>التسويق السياسي الرقمي </a:t>
            </a:r>
            <a:r>
              <a:rPr lang="ar-EG" sz="1600" dirty="0"/>
              <a:t>من المجالات الناشئة التي بدأت بالظهور مع نهاية القرن العشرين وبداية القرن الحادي والعشرين، وقد شهد هذا المجال تطورًا سريعًا نتيجة التقدم التكنولوجي، واتساع استخدام الإنترنت ومنصات التواصل الاجتماعي. </a:t>
            </a:r>
          </a:p>
          <a:p>
            <a:pPr marL="285750" indent="-285750" algn="r" rtl="1">
              <a:buFont typeface="Arial" panose="020B0604020202020204" pitchFamily="34" charset="0"/>
              <a:buChar char="•"/>
            </a:pPr>
            <a:endParaRPr lang="ar-EG" sz="1600" dirty="0"/>
          </a:p>
          <a:p>
            <a:pPr marL="285750" indent="-285750" algn="r" rtl="1">
              <a:buFont typeface="Arial" panose="020B0604020202020204" pitchFamily="34" charset="0"/>
              <a:buChar char="•"/>
            </a:pPr>
            <a:r>
              <a:rPr lang="ar-EG" sz="1600" dirty="0"/>
              <a:t>ويهدف </a:t>
            </a:r>
            <a:r>
              <a:rPr lang="ar-EG" sz="1400" b="1" dirty="0">
                <a:highlight>
                  <a:srgbClr val="FFFF00"/>
                </a:highlight>
              </a:rPr>
              <a:t>التسويق السياسي الرقمي إلى التخطيط والتنفيذ وبناء الدعم والتأييد الجماهيري</a:t>
            </a:r>
            <a:r>
              <a:rPr lang="ar-EG" sz="1600" dirty="0"/>
              <a:t> لحزب سياسي أو مرشح انتخابي، مع الحفاظ على هذا التأييد من خلال وضع رؤى واستراتيجيات فعالة تبرز مزايا المرشح أو الحزب.</a:t>
            </a:r>
          </a:p>
          <a:p>
            <a:pPr marL="285750" indent="-285750" algn="r" rtl="1">
              <a:buFont typeface="Arial" panose="020B0604020202020204" pitchFamily="34" charset="0"/>
              <a:buChar char="•"/>
            </a:pPr>
            <a:endParaRPr lang="ar-EG" sz="1600" dirty="0"/>
          </a:p>
          <a:p>
            <a:pPr marL="285750" indent="-285750" algn="r" rtl="1">
              <a:buFont typeface="Arial" panose="020B0604020202020204" pitchFamily="34" charset="0"/>
              <a:buChar char="•"/>
            </a:pPr>
            <a:r>
              <a:rPr lang="ar-EG" sz="1600" dirty="0"/>
              <a:t>ويُعتمد في هذا النوع من التسويق على أساليب مدروسة تقوم </a:t>
            </a:r>
            <a:r>
              <a:rPr lang="ar-EG" sz="1400" b="1" dirty="0">
                <a:highlight>
                  <a:srgbClr val="FFFF00"/>
                </a:highlight>
              </a:rPr>
              <a:t>على وسائل الاتصال الرقمية الحديثة </a:t>
            </a:r>
            <a:r>
              <a:rPr lang="ar-EG" sz="1600" dirty="0"/>
              <a:t>بجميع أشكالها، بما يحقق تفاعلًا أوسع وتأثيرًا أقوى على الجمهور المستهدف.</a:t>
            </a:r>
          </a:p>
        </p:txBody>
      </p:sp>
      <p:pic>
        <p:nvPicPr>
          <p:cNvPr id="3" name="Picture 2">
            <a:extLst>
              <a:ext uri="{FF2B5EF4-FFF2-40B4-BE49-F238E27FC236}">
                <a16:creationId xmlns:a16="http://schemas.microsoft.com/office/drawing/2014/main" xmlns="" id="{A2232D45-F1E2-E050-AF9C-5C678C91CFDD}"/>
              </a:ext>
            </a:extLst>
          </p:cNvPr>
          <p:cNvPicPr>
            <a:picLocks noChangeAspect="1"/>
          </p:cNvPicPr>
          <p:nvPr/>
        </p:nvPicPr>
        <p:blipFill>
          <a:blip r:embed="rId3"/>
          <a:stretch>
            <a:fillRect/>
          </a:stretch>
        </p:blipFill>
        <p:spPr>
          <a:xfrm>
            <a:off x="1333001" y="2618408"/>
            <a:ext cx="2401089" cy="1828447"/>
          </a:xfrm>
          <a:prstGeom prst="rect">
            <a:avLst/>
          </a:prstGeom>
        </p:spPr>
      </p:pic>
    </p:spTree>
    <p:extLst>
      <p:ext uri="{BB962C8B-B14F-4D97-AF65-F5344CB8AC3E}">
        <p14:creationId xmlns:p14="http://schemas.microsoft.com/office/powerpoint/2010/main" val="22412108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Rounded Corners 1">
            <a:extLst>
              <a:ext uri="{FF2B5EF4-FFF2-40B4-BE49-F238E27FC236}">
                <a16:creationId xmlns:a16="http://schemas.microsoft.com/office/drawing/2014/main" xmlns="" id="{A1577E4D-8508-1527-07EF-6F5508BA8AEA}"/>
              </a:ext>
            </a:extLst>
          </p:cNvPr>
          <p:cNvSpPr/>
          <p:nvPr/>
        </p:nvSpPr>
        <p:spPr>
          <a:xfrm>
            <a:off x="786966" y="1286061"/>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726194" y="1525337"/>
            <a:ext cx="8466655" cy="954107"/>
          </a:xfrm>
          <a:prstGeom prst="rect">
            <a:avLst/>
          </a:prstGeom>
          <a:noFill/>
        </p:spPr>
        <p:txBody>
          <a:bodyPr wrap="square" rtlCol="0">
            <a:spAutoFit/>
          </a:bodyPr>
          <a:lstStyle/>
          <a:p>
            <a:pPr lvl="0" algn="r" rtl="1"/>
            <a:r>
              <a:rPr lang="ar-EG" sz="2800" b="1" dirty="0">
                <a:latin typeface="+mj-lt"/>
              </a:rPr>
              <a:t>1</a:t>
            </a:r>
            <a:r>
              <a:rPr lang="ar-JO" sz="2800" b="1" dirty="0">
                <a:latin typeface="+mj-lt"/>
              </a:rPr>
              <a:t>.1</a:t>
            </a:r>
            <a:r>
              <a:rPr lang="ar-EG" sz="2800" b="1" dirty="0">
                <a:latin typeface="+mj-lt"/>
              </a:rPr>
              <a:t>. </a:t>
            </a:r>
            <a:r>
              <a:rPr lang="ar-EG" sz="2800" b="1" dirty="0"/>
              <a:t>تعريف التسويق السياسي الرقمي</a:t>
            </a:r>
            <a:endParaRPr lang="en-US" sz="2800" b="1" dirty="0">
              <a:latin typeface="Calibri" panose="020F0502020204030204" pitchFamily="34" charset="0"/>
            </a:endParaRPr>
          </a:p>
          <a:p>
            <a:pPr algn="r" rtl="1"/>
            <a:endParaRPr lang="en-US" sz="2800" dirty="0">
              <a:latin typeface="Microsoft Uighur" panose="02000000000000000000" pitchFamily="2" charset="-78"/>
            </a:endParaRPr>
          </a:p>
        </p:txBody>
      </p:sp>
      <p:sp>
        <p:nvSpPr>
          <p:cNvPr id="4" name="TextBox 3">
            <a:extLst>
              <a:ext uri="{FF2B5EF4-FFF2-40B4-BE49-F238E27FC236}">
                <a16:creationId xmlns:a16="http://schemas.microsoft.com/office/drawing/2014/main" xmlns="" id="{629F0848-1A29-B3FB-D59A-8603AADC96AD}"/>
              </a:ext>
            </a:extLst>
          </p:cNvPr>
          <p:cNvSpPr txBox="1"/>
          <p:nvPr/>
        </p:nvSpPr>
        <p:spPr>
          <a:xfrm>
            <a:off x="2900514" y="2165819"/>
            <a:ext cx="6834285" cy="4578176"/>
          </a:xfrm>
          <a:prstGeom prst="rect">
            <a:avLst/>
          </a:prstGeom>
          <a:noFill/>
        </p:spPr>
        <p:txBody>
          <a:bodyPr wrap="square" rtlCol="0">
            <a:spAutoFit/>
          </a:bodyPr>
          <a:lstStyle/>
          <a:p>
            <a:pPr marL="285750" indent="-285750" algn="r" rtl="1">
              <a:buFont typeface="Arial" panose="020B0604020202020204" pitchFamily="34" charset="0"/>
              <a:buChar char="•"/>
            </a:pPr>
            <a:r>
              <a:rPr lang="ar-EG" dirty="0"/>
              <a:t>التسويق السياسي الرقمي هو استخدام أدوات وتقنيات التسويق الرقمي للترويج لأفكار، برامج، أو مرشحين سياسيين عبر الإنترنت.  </a:t>
            </a:r>
            <a:endParaRPr lang="en-US" dirty="0"/>
          </a:p>
          <a:p>
            <a:pPr marL="285750" indent="-285750" algn="r" rtl="1">
              <a:buFont typeface="Arial" panose="020B0604020202020204" pitchFamily="34" charset="0"/>
              <a:buChar char="•"/>
            </a:pPr>
            <a:endParaRPr lang="ar-EG" sz="1100" dirty="0"/>
          </a:p>
          <a:p>
            <a:pPr marL="285750" indent="-285750" algn="r" rtl="1">
              <a:buFont typeface="Arial" panose="020B0604020202020204" pitchFamily="34" charset="0"/>
              <a:buChar char="•"/>
            </a:pPr>
            <a:r>
              <a:rPr lang="ar-EG" dirty="0"/>
              <a:t>أصبح ضرورياً بسبب </a:t>
            </a:r>
            <a:r>
              <a:rPr lang="ar-EG" sz="1400" b="1" dirty="0">
                <a:highlight>
                  <a:srgbClr val="FFFF00"/>
                </a:highlight>
              </a:rPr>
              <a:t>انتشار الإنترنت ووسائل التواصل الاجتماعي </a:t>
            </a:r>
            <a:r>
              <a:rPr lang="ar-EG" dirty="0"/>
              <a:t>وتأثيرها الكبير في الحياة السياسية.</a:t>
            </a:r>
          </a:p>
          <a:p>
            <a:pPr marL="285750" indent="-285750" algn="r" rtl="1">
              <a:buFont typeface="Arial" panose="020B0604020202020204" pitchFamily="34" charset="0"/>
              <a:buChar char="•"/>
            </a:pPr>
            <a:r>
              <a:rPr lang="ar-EG" dirty="0"/>
              <a:t>يختلف عن التسويق التقليدي بقدرته على الوصول السريع، التفاعل المباشر، وتحليل البيانات الدقيقة.</a:t>
            </a:r>
            <a:endParaRPr lang="en-US" dirty="0"/>
          </a:p>
          <a:p>
            <a:pPr marL="285750" indent="-285750" algn="r" rtl="1">
              <a:buFont typeface="Arial" panose="020B0604020202020204" pitchFamily="34" charset="0"/>
              <a:buChar char="•"/>
            </a:pPr>
            <a:endParaRPr lang="en-US" sz="1050" dirty="0"/>
          </a:p>
          <a:p>
            <a:pPr marL="285750" indent="-285750" algn="r" rtl="1">
              <a:buFont typeface="Arial" panose="020B0604020202020204" pitchFamily="34" charset="0"/>
              <a:buChar char="•"/>
            </a:pPr>
            <a:r>
              <a:rPr lang="ar-EG" dirty="0"/>
              <a:t>يُعتبر العصر الرقمي ذا أهمية كبيرة، إذ يُسهم في تطوير سياسات أكثر شفافية وأمانًا من </a:t>
            </a:r>
            <a:r>
              <a:rPr lang="ar-EG" sz="1400" b="1" dirty="0">
                <a:highlight>
                  <a:srgbClr val="FFFF00"/>
                </a:highlight>
              </a:rPr>
              <a:t>خلال استخدام التكنولوجيا في المجال السياسي</a:t>
            </a:r>
            <a:r>
              <a:rPr lang="ar-EG" dirty="0"/>
              <a:t>. تمثل القضية البحثية كيفية تأثير التسويق السياسي الإلكتروني على تشكيل الرأي العام خلال الحملات الانتخابية.</a:t>
            </a:r>
            <a:endParaRPr lang="en-US" dirty="0"/>
          </a:p>
          <a:p>
            <a:pPr marL="285750" indent="-285750" algn="r" rtl="1">
              <a:buFont typeface="Arial" panose="020B0604020202020204" pitchFamily="34" charset="0"/>
              <a:buChar char="•"/>
            </a:pPr>
            <a:endParaRPr lang="en-US" dirty="0"/>
          </a:p>
          <a:p>
            <a:pPr marL="285750" indent="-285750" algn="r" rtl="1">
              <a:buFont typeface="Arial" panose="020B0604020202020204" pitchFamily="34" charset="0"/>
              <a:buChar char="•"/>
            </a:pPr>
            <a:r>
              <a:rPr lang="ar-EG" dirty="0"/>
              <a:t>تتضمن هذه القضية جوانب متعددة، منها الأدوات الرقمية التي تستخدم في الحملات</a:t>
            </a:r>
            <a:r>
              <a:rPr lang="ar-EG" b="1" dirty="0"/>
              <a:t>، </a:t>
            </a:r>
            <a:r>
              <a:rPr lang="ar-EG" sz="1400" b="1" dirty="0">
                <a:highlight>
                  <a:srgbClr val="FFFF00"/>
                </a:highlight>
              </a:rPr>
              <a:t>وأساليب تحليل البيانات</a:t>
            </a:r>
            <a:r>
              <a:rPr lang="ar-EG" dirty="0"/>
              <a:t>، وتأثيرها على مشاركة الناخبين وفهمهم للموضوعات السياسية.</a:t>
            </a:r>
            <a:endParaRPr lang="ar-JO" dirty="0"/>
          </a:p>
          <a:p>
            <a:pPr marL="285750" indent="-285750" algn="r" rtl="1">
              <a:buFont typeface="Arial" panose="020B0604020202020204" pitchFamily="34" charset="0"/>
              <a:buChar char="•"/>
            </a:pPr>
            <a:endParaRPr lang="ar-JO" dirty="0"/>
          </a:p>
          <a:p>
            <a:pPr marL="285750" indent="-285750" algn="r" rtl="1">
              <a:buFont typeface="Arial" panose="020B0604020202020204" pitchFamily="34" charset="0"/>
              <a:buChar char="•"/>
            </a:pPr>
            <a:endParaRPr lang="ar-EG" dirty="0"/>
          </a:p>
          <a:p>
            <a:pPr algn="r"/>
            <a:endParaRPr lang="ar-JO" dirty="0"/>
          </a:p>
        </p:txBody>
      </p:sp>
      <p:pic>
        <p:nvPicPr>
          <p:cNvPr id="6" name="Picture 5">
            <a:extLst>
              <a:ext uri="{FF2B5EF4-FFF2-40B4-BE49-F238E27FC236}">
                <a16:creationId xmlns:a16="http://schemas.microsoft.com/office/drawing/2014/main" xmlns="" id="{903BA905-CE98-803D-1F70-7360DD635C89}"/>
              </a:ext>
            </a:extLst>
          </p:cNvPr>
          <p:cNvPicPr>
            <a:picLocks noChangeAspect="1"/>
          </p:cNvPicPr>
          <p:nvPr/>
        </p:nvPicPr>
        <p:blipFill>
          <a:blip r:embed="rId3"/>
          <a:srcRect l="7162" b="6054"/>
          <a:stretch>
            <a:fillRect/>
          </a:stretch>
        </p:blipFill>
        <p:spPr>
          <a:xfrm>
            <a:off x="372024" y="3119495"/>
            <a:ext cx="2342573" cy="1548585"/>
          </a:xfrm>
          <a:prstGeom prst="rect">
            <a:avLst/>
          </a:prstGeom>
        </p:spPr>
      </p:pic>
    </p:spTree>
    <p:extLst>
      <p:ext uri="{BB962C8B-B14F-4D97-AF65-F5344CB8AC3E}">
        <p14:creationId xmlns:p14="http://schemas.microsoft.com/office/powerpoint/2010/main" val="3050112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631AC01-3F01-6B4E-3A1E-0C78378F9F0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1A9E04FD-E05A-859B-2533-628DE37620C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F7B9F24A-8825-1080-8287-F89FAF1128B4}"/>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Rounded Corners 1">
            <a:extLst>
              <a:ext uri="{FF2B5EF4-FFF2-40B4-BE49-F238E27FC236}">
                <a16:creationId xmlns:a16="http://schemas.microsoft.com/office/drawing/2014/main" xmlns="" id="{5F0864D1-5B99-E71C-D08F-9916871D22F8}"/>
              </a:ext>
            </a:extLst>
          </p:cNvPr>
          <p:cNvSpPr/>
          <p:nvPr/>
        </p:nvSpPr>
        <p:spPr>
          <a:xfrm>
            <a:off x="786966" y="1286061"/>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xmlns="" id="{A0AF0AC4-534F-2E43-528C-998923ACE04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700E2BE0-CE63-3731-1C6A-A94D25146899}"/>
              </a:ext>
            </a:extLst>
          </p:cNvPr>
          <p:cNvSpPr txBox="1"/>
          <p:nvPr/>
        </p:nvSpPr>
        <p:spPr>
          <a:xfrm>
            <a:off x="949903" y="1523012"/>
            <a:ext cx="8466655" cy="523220"/>
          </a:xfrm>
          <a:prstGeom prst="rect">
            <a:avLst/>
          </a:prstGeom>
          <a:noFill/>
        </p:spPr>
        <p:txBody>
          <a:bodyPr wrap="square" rtlCol="0">
            <a:spAutoFit/>
          </a:bodyPr>
          <a:lstStyle/>
          <a:p>
            <a:pPr algn="r" rtl="1"/>
            <a:r>
              <a:rPr lang="ar-EG" sz="2800" b="1" dirty="0"/>
              <a:t>1.2 نظرية المجال العام ودور الإعلام الرقمي</a:t>
            </a:r>
            <a:endParaRPr lang="en-US" sz="2800" b="1" dirty="0"/>
          </a:p>
        </p:txBody>
      </p:sp>
      <p:sp>
        <p:nvSpPr>
          <p:cNvPr id="9" name="TextBox 8">
            <a:extLst>
              <a:ext uri="{FF2B5EF4-FFF2-40B4-BE49-F238E27FC236}">
                <a16:creationId xmlns:a16="http://schemas.microsoft.com/office/drawing/2014/main" xmlns="" id="{DA96BC18-61E3-6848-E142-D60298052470}"/>
              </a:ext>
            </a:extLst>
          </p:cNvPr>
          <p:cNvSpPr txBox="1"/>
          <p:nvPr/>
        </p:nvSpPr>
        <p:spPr>
          <a:xfrm>
            <a:off x="1838739" y="2505670"/>
            <a:ext cx="8259157" cy="677108"/>
          </a:xfrm>
          <a:prstGeom prst="rect">
            <a:avLst/>
          </a:prstGeom>
          <a:noFill/>
          <a:ln>
            <a:noFill/>
          </a:ln>
        </p:spPr>
        <p:style>
          <a:lnRef idx="2">
            <a:schemeClr val="accent6"/>
          </a:lnRef>
          <a:fillRef idx="1">
            <a:schemeClr val="lt1"/>
          </a:fillRef>
          <a:effectRef idx="0">
            <a:schemeClr val="accent6"/>
          </a:effectRef>
          <a:fontRef idx="minor">
            <a:schemeClr val="dk1"/>
          </a:fontRef>
        </p:style>
        <p:txBody>
          <a:bodyPr wrap="square" rtlCol="0">
            <a:spAutoFit/>
          </a:bodyPr>
          <a:lstStyle/>
          <a:p>
            <a:pPr algn="ctr" rtl="1"/>
            <a:r>
              <a:rPr lang="ar-EG" b="1" dirty="0">
                <a:solidFill>
                  <a:srgbClr val="C00000"/>
                </a:solidFill>
              </a:rPr>
              <a:t>.</a:t>
            </a:r>
          </a:p>
          <a:p>
            <a:pPr marL="342900" indent="-342900" algn="just" rtl="1">
              <a:buFont typeface="Arial" panose="020B0604020202020204" pitchFamily="34" charset="0"/>
              <a:buChar char="•"/>
            </a:pPr>
            <a:endParaRPr lang="ar-EG" sz="2000" dirty="0"/>
          </a:p>
        </p:txBody>
      </p:sp>
      <p:sp>
        <p:nvSpPr>
          <p:cNvPr id="11" name="Rectangle 1"/>
          <p:cNvSpPr>
            <a:spLocks noChangeArrowheads="1"/>
          </p:cNvSpPr>
          <p:nvPr/>
        </p:nvSpPr>
        <p:spPr bwMode="auto">
          <a:xfrm>
            <a:off x="4605526" y="2484200"/>
            <a:ext cx="5343692" cy="22467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indent="-285750" algn="r" rtl="1">
              <a:buFont typeface="Arial" panose="020B0604020202020204" pitchFamily="34" charset="0"/>
              <a:buChar char="•"/>
            </a:pPr>
            <a:r>
              <a:rPr lang="ar-EG" sz="2000" dirty="0">
                <a:cs typeface="+mj-cs"/>
              </a:rPr>
              <a:t>أكدت نظرية المجال العام أن وسائل الإعلام الجديد أسهمت في إعادة صياغة </a:t>
            </a:r>
            <a:r>
              <a:rPr lang="ar-EG" sz="2000" b="1" dirty="0">
                <a:highlight>
                  <a:srgbClr val="FFFF00"/>
                </a:highlight>
              </a:rPr>
              <a:t>المجال العام وفقاً لمفهوم "هابرماس</a:t>
            </a:r>
            <a:r>
              <a:rPr lang="ar-EG" sz="2000" dirty="0">
                <a:cs typeface="+mj-cs"/>
              </a:rPr>
              <a:t>"، حيث لم يعد المجال العام محصوراً في النوادي أو المقاهي والمنتديات العامة، بل انتقلت هذه المجالات المادية إلى مجالات افتراضية تطرح نفس القضايا والموضوعات، </a:t>
            </a:r>
            <a:endParaRPr lang="en-US" sz="2000" dirty="0">
              <a:cs typeface="+mj-cs"/>
            </a:endParaRPr>
          </a:p>
          <a:p>
            <a:pPr marL="285750" indent="-285750" algn="r" rtl="1">
              <a:buFont typeface="Arial" panose="020B0604020202020204" pitchFamily="34" charset="0"/>
              <a:buChar char="•"/>
            </a:pPr>
            <a:endParaRPr lang="en-US" sz="2000" dirty="0">
              <a:cs typeface="+mj-cs"/>
            </a:endParaRPr>
          </a:p>
          <a:p>
            <a:pPr marL="285750" indent="-285750" algn="r" rtl="1">
              <a:buFont typeface="Arial" panose="020B0604020202020204" pitchFamily="34" charset="0"/>
              <a:buChar char="•"/>
            </a:pPr>
            <a:r>
              <a:rPr lang="ar-EG" sz="2000" dirty="0">
                <a:cs typeface="+mj-cs"/>
              </a:rPr>
              <a:t>وتمكن كل راغب من التعبير عن رأيه وأفكاره بكل حرية</a:t>
            </a:r>
            <a:r>
              <a:rPr lang="en-US" sz="2000" dirty="0">
                <a:cs typeface="+mj-cs"/>
              </a:rPr>
              <a:t>.</a:t>
            </a:r>
            <a:endParaRPr lang="ar-EG" sz="2000" dirty="0">
              <a:cs typeface="+mj-cs"/>
            </a:endParaRPr>
          </a:p>
        </p:txBody>
      </p:sp>
      <p:pic>
        <p:nvPicPr>
          <p:cNvPr id="4" name="Picture 3">
            <a:extLst>
              <a:ext uri="{FF2B5EF4-FFF2-40B4-BE49-F238E27FC236}">
                <a16:creationId xmlns:a16="http://schemas.microsoft.com/office/drawing/2014/main" xmlns="" id="{DD4E645A-AAC8-0729-9330-8886D2698827}"/>
              </a:ext>
            </a:extLst>
          </p:cNvPr>
          <p:cNvPicPr>
            <a:picLocks noChangeAspect="1"/>
          </p:cNvPicPr>
          <p:nvPr/>
        </p:nvPicPr>
        <p:blipFill>
          <a:blip r:embed="rId3"/>
          <a:stretch>
            <a:fillRect/>
          </a:stretch>
        </p:blipFill>
        <p:spPr>
          <a:xfrm>
            <a:off x="1363005" y="2283183"/>
            <a:ext cx="2985466" cy="2985466"/>
          </a:xfrm>
          <a:prstGeom prst="rect">
            <a:avLst/>
          </a:prstGeom>
        </p:spPr>
      </p:pic>
    </p:spTree>
    <p:extLst>
      <p:ext uri="{BB962C8B-B14F-4D97-AF65-F5344CB8AC3E}">
        <p14:creationId xmlns:p14="http://schemas.microsoft.com/office/powerpoint/2010/main" val="13165888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631AC01-3F01-6B4E-3A1E-0C78378F9F0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1A9E04FD-E05A-859B-2533-628DE37620C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F7B9F24A-8825-1080-8287-F89FAF1128B4}"/>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Rounded Corners 13">
            <a:extLst>
              <a:ext uri="{FF2B5EF4-FFF2-40B4-BE49-F238E27FC236}">
                <a16:creationId xmlns:a16="http://schemas.microsoft.com/office/drawing/2014/main" xmlns="" id="{B121ECFC-7AEA-0F5F-C0CD-EDA121D5BB7F}"/>
              </a:ext>
            </a:extLst>
          </p:cNvPr>
          <p:cNvSpPr/>
          <p:nvPr/>
        </p:nvSpPr>
        <p:spPr>
          <a:xfrm>
            <a:off x="781281" y="1155869"/>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xmlns="" id="{A0AF0AC4-534F-2E43-528C-998923ACE04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700E2BE0-CE63-3731-1C6A-A94D25146899}"/>
              </a:ext>
            </a:extLst>
          </p:cNvPr>
          <p:cNvSpPr txBox="1"/>
          <p:nvPr/>
        </p:nvSpPr>
        <p:spPr>
          <a:xfrm>
            <a:off x="1556357" y="1422508"/>
            <a:ext cx="8029899" cy="945606"/>
          </a:xfrm>
          <a:prstGeom prst="rect">
            <a:avLst/>
          </a:prstGeom>
          <a:noFill/>
        </p:spPr>
        <p:txBody>
          <a:bodyPr wrap="square" rtlCol="0">
            <a:spAutoFit/>
          </a:bodyPr>
          <a:lstStyle/>
          <a:p>
            <a:pPr algn="r" rtl="1"/>
            <a:r>
              <a:rPr lang="ar-EG" sz="2800" b="1" dirty="0"/>
              <a:t>1.</a:t>
            </a:r>
            <a:r>
              <a:rPr lang="ar-JO" sz="2800" b="1" dirty="0"/>
              <a:t>3</a:t>
            </a:r>
            <a:r>
              <a:rPr lang="ar-EG" sz="2800" b="1" dirty="0"/>
              <a:t> لماذا أصبح التسويق السياسي الرقمي ضرورياً في عصر الإنترنت ووسائل التواصل الاجتماعي؟</a:t>
            </a:r>
            <a:endParaRPr lang="en-US" sz="2800" b="1" dirty="0"/>
          </a:p>
        </p:txBody>
      </p:sp>
      <p:sp>
        <p:nvSpPr>
          <p:cNvPr id="2" name="Rectangle 1">
            <a:extLst>
              <a:ext uri="{FF2B5EF4-FFF2-40B4-BE49-F238E27FC236}">
                <a16:creationId xmlns:a16="http://schemas.microsoft.com/office/drawing/2014/main" xmlns="" id="{8009FBDA-8221-58CE-3344-03411AC81E39}"/>
              </a:ext>
            </a:extLst>
          </p:cNvPr>
          <p:cNvSpPr/>
          <p:nvPr/>
        </p:nvSpPr>
        <p:spPr>
          <a:xfrm>
            <a:off x="9185871" y="2498306"/>
            <a:ext cx="147340" cy="818138"/>
          </a:xfrm>
          <a:prstGeom prst="rect">
            <a:avLst/>
          </a:prstGeom>
          <a:solidFill>
            <a:srgbClr val="01519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xmlns="" id="{7F05E38B-9CD4-DB92-3C18-330935D32DA9}"/>
              </a:ext>
            </a:extLst>
          </p:cNvPr>
          <p:cNvSpPr/>
          <p:nvPr/>
        </p:nvSpPr>
        <p:spPr>
          <a:xfrm>
            <a:off x="9185871" y="3640962"/>
            <a:ext cx="147340" cy="818138"/>
          </a:xfrm>
          <a:prstGeom prst="rect">
            <a:avLst/>
          </a:prstGeom>
          <a:solidFill>
            <a:srgbClr val="9B336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xmlns="" id="{EB23619E-4483-E5C8-33F3-B91FFDFBAC73}"/>
              </a:ext>
            </a:extLst>
          </p:cNvPr>
          <p:cNvSpPr/>
          <p:nvPr/>
        </p:nvSpPr>
        <p:spPr>
          <a:xfrm>
            <a:off x="9185871" y="4783618"/>
            <a:ext cx="147340" cy="818138"/>
          </a:xfrm>
          <a:prstGeom prst="rect">
            <a:avLst/>
          </a:prstGeom>
          <a:solidFill>
            <a:srgbClr val="FECE0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xmlns="" id="{72BA7E17-10B4-9C0B-8563-3013A2BC2D69}"/>
              </a:ext>
            </a:extLst>
          </p:cNvPr>
          <p:cNvSpPr txBox="1"/>
          <p:nvPr/>
        </p:nvSpPr>
        <p:spPr>
          <a:xfrm>
            <a:off x="5540991" y="2457234"/>
            <a:ext cx="3602647" cy="1077218"/>
          </a:xfrm>
          <a:prstGeom prst="rect">
            <a:avLst/>
          </a:prstGeom>
          <a:noFill/>
        </p:spPr>
        <p:txBody>
          <a:bodyPr wrap="square">
            <a:spAutoFit/>
          </a:bodyPr>
          <a:lstStyle/>
          <a:p>
            <a:pPr algn="r" rtl="1"/>
            <a:r>
              <a:rPr lang="ar-EG" sz="1600" b="1" dirty="0"/>
              <a:t>تغيّر سلوك الجمهور:</a:t>
            </a:r>
            <a:r>
              <a:rPr lang="ar-EG" sz="1600" dirty="0"/>
              <a:t/>
            </a:r>
            <a:br>
              <a:rPr lang="ar-EG" sz="1600" dirty="0"/>
            </a:br>
            <a:r>
              <a:rPr lang="ar-EG" sz="1600" dirty="0"/>
              <a:t>أغلب الناس اليوم يحصلون على الأخبار والمعلومات من الإنترنت، وليس من التلفاز أو الصحف. لذا، يجب أن تتواجد الحملات السياسية حيث يتواجد الناس.</a:t>
            </a:r>
          </a:p>
        </p:txBody>
      </p:sp>
      <p:sp>
        <p:nvSpPr>
          <p:cNvPr id="19" name="TextBox 18">
            <a:extLst>
              <a:ext uri="{FF2B5EF4-FFF2-40B4-BE49-F238E27FC236}">
                <a16:creationId xmlns:a16="http://schemas.microsoft.com/office/drawing/2014/main" xmlns="" id="{569BD34C-719F-7B02-23D2-73015B8D026F}"/>
              </a:ext>
            </a:extLst>
          </p:cNvPr>
          <p:cNvSpPr txBox="1"/>
          <p:nvPr/>
        </p:nvSpPr>
        <p:spPr>
          <a:xfrm>
            <a:off x="6225321" y="3687737"/>
            <a:ext cx="2960550" cy="1077218"/>
          </a:xfrm>
          <a:prstGeom prst="rect">
            <a:avLst/>
          </a:prstGeom>
          <a:noFill/>
        </p:spPr>
        <p:txBody>
          <a:bodyPr wrap="square">
            <a:spAutoFit/>
          </a:bodyPr>
          <a:lstStyle/>
          <a:p>
            <a:pPr algn="r" rtl="1"/>
            <a:r>
              <a:rPr lang="ar-EG" sz="1600" b="1" dirty="0"/>
              <a:t>سرعة الوصول والتفاعل:</a:t>
            </a:r>
            <a:r>
              <a:rPr lang="ar-EG" sz="1600" dirty="0"/>
              <a:t/>
            </a:r>
            <a:br>
              <a:rPr lang="ar-EG" sz="1600" dirty="0"/>
            </a:br>
            <a:r>
              <a:rPr lang="ar-EG" sz="1600" dirty="0"/>
              <a:t>يمكن توصيل الرسائل في لحظات والتفاعل معها فوراً، وهو ما لا تتيحه الوسائل التقليدية.</a:t>
            </a:r>
          </a:p>
        </p:txBody>
      </p:sp>
      <p:sp>
        <p:nvSpPr>
          <p:cNvPr id="20" name="TextBox 19">
            <a:extLst>
              <a:ext uri="{FF2B5EF4-FFF2-40B4-BE49-F238E27FC236}">
                <a16:creationId xmlns:a16="http://schemas.microsoft.com/office/drawing/2014/main" xmlns="" id="{8A107D08-77C2-7BEC-0952-339D6C1C9DDD}"/>
              </a:ext>
            </a:extLst>
          </p:cNvPr>
          <p:cNvSpPr txBox="1"/>
          <p:nvPr/>
        </p:nvSpPr>
        <p:spPr>
          <a:xfrm>
            <a:off x="6346209" y="4800576"/>
            <a:ext cx="2797609" cy="1077218"/>
          </a:xfrm>
          <a:prstGeom prst="rect">
            <a:avLst/>
          </a:prstGeom>
          <a:noFill/>
        </p:spPr>
        <p:txBody>
          <a:bodyPr wrap="square">
            <a:spAutoFit/>
          </a:bodyPr>
          <a:lstStyle/>
          <a:p>
            <a:pPr algn="r" rtl="1"/>
            <a:r>
              <a:rPr lang="ar-EG" sz="1200" b="1" dirty="0"/>
              <a:t> </a:t>
            </a:r>
            <a:r>
              <a:rPr lang="ar-EG" sz="1600" b="1" dirty="0"/>
              <a:t>القدرة على التخصيص:</a:t>
            </a:r>
            <a:br>
              <a:rPr lang="ar-EG" sz="1600" b="1" dirty="0"/>
            </a:br>
            <a:r>
              <a:rPr lang="ar-EG" sz="1600" dirty="0"/>
              <a:t>التسويق الرقمي يسمح بتوجيه رسائل مختلفة لمجموعات مختلفة بناءً على اهتماماتهم واحتياجاتهم</a:t>
            </a:r>
            <a:r>
              <a:rPr lang="ar-EG" sz="1600" b="1" dirty="0"/>
              <a:t>.</a:t>
            </a:r>
          </a:p>
        </p:txBody>
      </p:sp>
      <p:sp>
        <p:nvSpPr>
          <p:cNvPr id="21" name="Rectangle 20">
            <a:extLst>
              <a:ext uri="{FF2B5EF4-FFF2-40B4-BE49-F238E27FC236}">
                <a16:creationId xmlns:a16="http://schemas.microsoft.com/office/drawing/2014/main" xmlns="" id="{269C0793-5613-FEF5-E757-B92CA0D9E89B}"/>
              </a:ext>
            </a:extLst>
          </p:cNvPr>
          <p:cNvSpPr/>
          <p:nvPr/>
        </p:nvSpPr>
        <p:spPr>
          <a:xfrm>
            <a:off x="4659652" y="2498306"/>
            <a:ext cx="147340" cy="818138"/>
          </a:xfrm>
          <a:prstGeom prst="rect">
            <a:avLst/>
          </a:prstGeom>
          <a:solidFill>
            <a:srgbClr val="00D6C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xmlns="" id="{36018BAB-4612-E69D-A397-46A0C37E9BF3}"/>
              </a:ext>
            </a:extLst>
          </p:cNvPr>
          <p:cNvSpPr/>
          <p:nvPr/>
        </p:nvSpPr>
        <p:spPr>
          <a:xfrm>
            <a:off x="4659652" y="3640962"/>
            <a:ext cx="147340" cy="818138"/>
          </a:xfrm>
          <a:prstGeom prst="rect">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xmlns="" id="{94E06318-7BCE-DD28-9EAB-54F3852FE480}"/>
              </a:ext>
            </a:extLst>
          </p:cNvPr>
          <p:cNvSpPr/>
          <p:nvPr/>
        </p:nvSpPr>
        <p:spPr>
          <a:xfrm>
            <a:off x="4659652" y="4783618"/>
            <a:ext cx="147340" cy="818138"/>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xmlns="" id="{025307AA-4C4B-CF8C-B299-B488733EEAFA}"/>
              </a:ext>
            </a:extLst>
          </p:cNvPr>
          <p:cNvSpPr txBox="1"/>
          <p:nvPr/>
        </p:nvSpPr>
        <p:spPr>
          <a:xfrm>
            <a:off x="2014820" y="2420026"/>
            <a:ext cx="2476799" cy="1077218"/>
          </a:xfrm>
          <a:prstGeom prst="rect">
            <a:avLst/>
          </a:prstGeom>
          <a:noFill/>
        </p:spPr>
        <p:txBody>
          <a:bodyPr wrap="square">
            <a:spAutoFit/>
          </a:bodyPr>
          <a:lstStyle/>
          <a:p>
            <a:pPr algn="r" rtl="1"/>
            <a:r>
              <a:rPr lang="ar-EG" sz="1600" b="1" dirty="0"/>
              <a:t> تحليل النتائج بشكل دقيق:</a:t>
            </a:r>
            <a:br>
              <a:rPr lang="ar-EG" sz="1600" b="1" dirty="0"/>
            </a:br>
            <a:r>
              <a:rPr lang="ar-EG" sz="1600" dirty="0"/>
              <a:t>يمكن تتبع كل شيء: عدد المشاهدات، النقرات، التفاعل، مما يساعد على تطوير الاستراتيجية.</a:t>
            </a:r>
          </a:p>
        </p:txBody>
      </p:sp>
      <p:sp>
        <p:nvSpPr>
          <p:cNvPr id="28" name="TextBox 27">
            <a:extLst>
              <a:ext uri="{FF2B5EF4-FFF2-40B4-BE49-F238E27FC236}">
                <a16:creationId xmlns:a16="http://schemas.microsoft.com/office/drawing/2014/main" xmlns="" id="{2D9821AE-7BD6-C69C-2254-7BD5759CAB80}"/>
              </a:ext>
            </a:extLst>
          </p:cNvPr>
          <p:cNvSpPr txBox="1"/>
          <p:nvPr/>
        </p:nvSpPr>
        <p:spPr>
          <a:xfrm>
            <a:off x="1774211" y="3567885"/>
            <a:ext cx="2752506" cy="1077218"/>
          </a:xfrm>
          <a:prstGeom prst="rect">
            <a:avLst/>
          </a:prstGeom>
          <a:noFill/>
        </p:spPr>
        <p:txBody>
          <a:bodyPr wrap="square">
            <a:spAutoFit/>
          </a:bodyPr>
          <a:lstStyle/>
          <a:p>
            <a:pPr algn="r" rtl="1"/>
            <a:r>
              <a:rPr lang="ar-EG" sz="1600" b="1" dirty="0"/>
              <a:t>التكلفة أقل وتأثير أكبر:</a:t>
            </a:r>
            <a:br>
              <a:rPr lang="ar-EG" sz="1600" b="1" dirty="0"/>
            </a:br>
            <a:r>
              <a:rPr lang="ar-EG" sz="1600" dirty="0"/>
              <a:t>مقارنة بالإعلانات التلفزيونية أو اللافتات المطبوعة، الحملة الرقمية أرخص وتصل لشريحة أكبر.</a:t>
            </a:r>
          </a:p>
        </p:txBody>
      </p:sp>
      <p:sp>
        <p:nvSpPr>
          <p:cNvPr id="29" name="TextBox 28">
            <a:extLst>
              <a:ext uri="{FF2B5EF4-FFF2-40B4-BE49-F238E27FC236}">
                <a16:creationId xmlns:a16="http://schemas.microsoft.com/office/drawing/2014/main" xmlns="" id="{9340AED0-EA1F-320F-64A4-8451215B4EFC}"/>
              </a:ext>
            </a:extLst>
          </p:cNvPr>
          <p:cNvSpPr txBox="1"/>
          <p:nvPr/>
        </p:nvSpPr>
        <p:spPr>
          <a:xfrm>
            <a:off x="1774211" y="4789161"/>
            <a:ext cx="2710452" cy="1077218"/>
          </a:xfrm>
          <a:prstGeom prst="rect">
            <a:avLst/>
          </a:prstGeom>
          <a:noFill/>
        </p:spPr>
        <p:txBody>
          <a:bodyPr wrap="square">
            <a:spAutoFit/>
          </a:bodyPr>
          <a:lstStyle/>
          <a:p>
            <a:pPr algn="r" rtl="1"/>
            <a:r>
              <a:rPr lang="ar-EG" sz="1600" b="1" dirty="0"/>
              <a:t>التأثير على الرأي العام بسرعة:</a:t>
            </a:r>
            <a:br>
              <a:rPr lang="ar-EG" sz="1600" b="1" dirty="0"/>
            </a:br>
            <a:r>
              <a:rPr lang="ar-EG" sz="1600" dirty="0"/>
              <a:t>وسائل التواصل يمكن أن تصنع "ترند" خلال ساعات، مما يغيّر اتجاه النقاش العام بسرعة هائلة.</a:t>
            </a:r>
          </a:p>
        </p:txBody>
      </p:sp>
    </p:spTree>
    <p:extLst>
      <p:ext uri="{BB962C8B-B14F-4D97-AF65-F5344CB8AC3E}">
        <p14:creationId xmlns:p14="http://schemas.microsoft.com/office/powerpoint/2010/main" val="12798736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631AC01-3F01-6B4E-3A1E-0C78378F9F0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1A9E04FD-E05A-859B-2533-628DE37620C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F7B9F24A-8825-1080-8287-F89FAF1128B4}"/>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
            <a:extLst>
              <a:ext uri="{FF2B5EF4-FFF2-40B4-BE49-F238E27FC236}">
                <a16:creationId xmlns:a16="http://schemas.microsoft.com/office/drawing/2014/main" xmlns="" id="{AB417375-A0EF-BFCD-1059-785F41FDD874}"/>
              </a:ext>
            </a:extLst>
          </p:cNvPr>
          <p:cNvSpPr/>
          <p:nvPr/>
        </p:nvSpPr>
        <p:spPr>
          <a:xfrm>
            <a:off x="786966" y="1286061"/>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xmlns="" id="{A0AF0AC4-534F-2E43-528C-998923ACE04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700E2BE0-CE63-3731-1C6A-A94D25146899}"/>
              </a:ext>
            </a:extLst>
          </p:cNvPr>
          <p:cNvSpPr txBox="1"/>
          <p:nvPr/>
        </p:nvSpPr>
        <p:spPr>
          <a:xfrm>
            <a:off x="1491788" y="1392785"/>
            <a:ext cx="8466655" cy="523220"/>
          </a:xfrm>
          <a:prstGeom prst="rect">
            <a:avLst/>
          </a:prstGeom>
          <a:noFill/>
        </p:spPr>
        <p:txBody>
          <a:bodyPr wrap="square" rtlCol="0">
            <a:spAutoFit/>
          </a:bodyPr>
          <a:lstStyle/>
          <a:p>
            <a:pPr algn="r" rtl="1"/>
            <a:r>
              <a:rPr lang="ar-EG" sz="2800" b="1" dirty="0"/>
              <a:t>1.</a:t>
            </a:r>
            <a:r>
              <a:rPr lang="ar-JO" sz="2800" b="1" dirty="0"/>
              <a:t>4</a:t>
            </a:r>
            <a:r>
              <a:rPr lang="ar-EG" sz="2800" b="1" dirty="0"/>
              <a:t> </a:t>
            </a:r>
            <a:r>
              <a:rPr lang="ar-SA" sz="2800" b="1" dirty="0"/>
              <a:t>الفرق بين التسويق السياسي التقليدي والرقمي</a:t>
            </a:r>
            <a:r>
              <a:rPr lang="ar-EG" sz="2800" b="1" dirty="0"/>
              <a:t>؟</a:t>
            </a:r>
            <a:endParaRPr lang="en-US" sz="2800" b="1" dirty="0"/>
          </a:p>
        </p:txBody>
      </p:sp>
      <p:graphicFrame>
        <p:nvGraphicFramePr>
          <p:cNvPr id="2" name="Table 1"/>
          <p:cNvGraphicFramePr>
            <a:graphicFrameLocks noGrp="1"/>
          </p:cNvGraphicFramePr>
          <p:nvPr>
            <p:extLst>
              <p:ext uri="{D42A27DB-BD31-4B8C-83A1-F6EECF244321}">
                <p14:modId xmlns:p14="http://schemas.microsoft.com/office/powerpoint/2010/main" val="2504902498"/>
              </p:ext>
            </p:extLst>
          </p:nvPr>
        </p:nvGraphicFramePr>
        <p:xfrm>
          <a:off x="1836351" y="2136264"/>
          <a:ext cx="7366368" cy="3328953"/>
        </p:xfrm>
        <a:graphic>
          <a:graphicData uri="http://schemas.openxmlformats.org/drawingml/2006/table">
            <a:tbl>
              <a:tblPr firstRow="1" firstCol="1" bandRow="1">
                <a:tableStyleId>{5940675A-B579-460E-94D1-54222C63F5DA}</a:tableStyleId>
              </a:tblPr>
              <a:tblGrid>
                <a:gridCol w="2039883">
                  <a:extLst>
                    <a:ext uri="{9D8B030D-6E8A-4147-A177-3AD203B41FA5}">
                      <a16:colId xmlns:a16="http://schemas.microsoft.com/office/drawing/2014/main" xmlns="" val="20000"/>
                    </a:ext>
                  </a:extLst>
                </a:gridCol>
                <a:gridCol w="2854213">
                  <a:extLst>
                    <a:ext uri="{9D8B030D-6E8A-4147-A177-3AD203B41FA5}">
                      <a16:colId xmlns:a16="http://schemas.microsoft.com/office/drawing/2014/main" xmlns="" val="20001"/>
                    </a:ext>
                  </a:extLst>
                </a:gridCol>
                <a:gridCol w="2472272">
                  <a:extLst>
                    <a:ext uri="{9D8B030D-6E8A-4147-A177-3AD203B41FA5}">
                      <a16:colId xmlns:a16="http://schemas.microsoft.com/office/drawing/2014/main" xmlns="" val="20002"/>
                    </a:ext>
                  </a:extLst>
                </a:gridCol>
              </a:tblGrid>
              <a:tr h="369884">
                <a:tc>
                  <a:txBody>
                    <a:bodyPr/>
                    <a:lstStyle/>
                    <a:p>
                      <a:pPr algn="r">
                        <a:lnSpc>
                          <a:spcPct val="107000"/>
                        </a:lnSpc>
                        <a:spcAft>
                          <a:spcPts val="800"/>
                        </a:spcAft>
                      </a:pPr>
                      <a:r>
                        <a:rPr lang="ar-SA" sz="1400" b="1" kern="1800" dirty="0">
                          <a:effectLst/>
                        </a:rPr>
                        <a:t>التسويق التقليدي</a:t>
                      </a:r>
                      <a:endParaRPr lang="en-MY" sz="1400" b="1" kern="1800" dirty="0">
                        <a:solidFill>
                          <a:srgbClr val="000000"/>
                        </a:solidFill>
                        <a:effectLst/>
                        <a:latin typeface="Aptos"/>
                        <a:ea typeface="Aptos"/>
                        <a:cs typeface="Arial" panose="020B0604020202020204" pitchFamily="34" charset="0"/>
                      </a:endParaRPr>
                    </a:p>
                  </a:txBody>
                  <a:tcPr marL="68580" marR="68580" marT="0" marB="0">
                    <a:solidFill>
                      <a:schemeClr val="accent4">
                        <a:lumMod val="60000"/>
                        <a:lumOff val="40000"/>
                      </a:schemeClr>
                    </a:solidFill>
                  </a:tcPr>
                </a:tc>
                <a:tc>
                  <a:txBody>
                    <a:bodyPr/>
                    <a:lstStyle/>
                    <a:p>
                      <a:pPr algn="r">
                        <a:lnSpc>
                          <a:spcPct val="107000"/>
                        </a:lnSpc>
                        <a:spcAft>
                          <a:spcPts val="800"/>
                        </a:spcAft>
                      </a:pPr>
                      <a:r>
                        <a:rPr lang="ar-SA" sz="1400" b="1" kern="1800" dirty="0">
                          <a:effectLst/>
                        </a:rPr>
                        <a:t>التسويق الرقمي</a:t>
                      </a:r>
                      <a:endParaRPr lang="en-MY" sz="1400" b="1" kern="1800" dirty="0">
                        <a:solidFill>
                          <a:srgbClr val="000000"/>
                        </a:solidFill>
                        <a:effectLst/>
                        <a:latin typeface="Aptos"/>
                        <a:ea typeface="Aptos"/>
                        <a:cs typeface="Arial" panose="020B0604020202020204" pitchFamily="34" charset="0"/>
                      </a:endParaRPr>
                    </a:p>
                  </a:txBody>
                  <a:tcPr marL="68580" marR="68580" marT="0" marB="0">
                    <a:solidFill>
                      <a:schemeClr val="accent4">
                        <a:lumMod val="60000"/>
                        <a:lumOff val="40000"/>
                      </a:schemeClr>
                    </a:solidFill>
                  </a:tcPr>
                </a:tc>
                <a:tc>
                  <a:txBody>
                    <a:bodyPr/>
                    <a:lstStyle/>
                    <a:p>
                      <a:pPr algn="r">
                        <a:lnSpc>
                          <a:spcPct val="107000"/>
                        </a:lnSpc>
                        <a:spcAft>
                          <a:spcPts val="800"/>
                        </a:spcAft>
                      </a:pPr>
                      <a:r>
                        <a:rPr lang="ar-SA" sz="1400" b="1" kern="1800" dirty="0">
                          <a:effectLst/>
                        </a:rPr>
                        <a:t>الجانب</a:t>
                      </a:r>
                      <a:endParaRPr lang="en-MY" sz="1400" b="1" kern="1800" dirty="0">
                        <a:solidFill>
                          <a:srgbClr val="000000"/>
                        </a:solidFill>
                        <a:effectLst/>
                        <a:latin typeface="Aptos"/>
                        <a:ea typeface="Aptos"/>
                        <a:cs typeface="Arial" panose="020B0604020202020204" pitchFamily="34" charset="0"/>
                      </a:endParaRPr>
                    </a:p>
                  </a:txBody>
                  <a:tcPr marL="68580" marR="68580" marT="0" marB="0">
                    <a:solidFill>
                      <a:schemeClr val="accent4">
                        <a:lumMod val="60000"/>
                        <a:lumOff val="40000"/>
                      </a:schemeClr>
                    </a:solidFill>
                  </a:tcPr>
                </a:tc>
                <a:extLst>
                  <a:ext uri="{0D108BD9-81ED-4DB2-BD59-A6C34878D82A}">
                    <a16:rowId xmlns:a16="http://schemas.microsoft.com/office/drawing/2014/main" xmlns="" val="10000"/>
                  </a:ext>
                </a:extLst>
              </a:tr>
              <a:tr h="739765">
                <a:tc>
                  <a:txBody>
                    <a:bodyPr/>
                    <a:lstStyle/>
                    <a:p>
                      <a:pPr algn="r">
                        <a:lnSpc>
                          <a:spcPct val="107000"/>
                        </a:lnSpc>
                        <a:spcAft>
                          <a:spcPts val="800"/>
                        </a:spcAft>
                      </a:pPr>
                      <a:r>
                        <a:rPr lang="ar-SA" sz="1400" kern="1800">
                          <a:effectLst/>
                        </a:rPr>
                        <a:t>تلفاز، راديو، صحف، لافتات</a:t>
                      </a:r>
                      <a:endParaRPr lang="en-MY" sz="1400" kern="1800">
                        <a:solidFill>
                          <a:srgbClr val="000000"/>
                        </a:solidFill>
                        <a:effectLst/>
                        <a:latin typeface="Aptos"/>
                        <a:ea typeface="Aptos"/>
                        <a:cs typeface="Arial" panose="020B0604020202020204" pitchFamily="34" charset="0"/>
                      </a:endParaRPr>
                    </a:p>
                  </a:txBody>
                  <a:tcPr marL="68580" marR="68580" marT="0" marB="0"/>
                </a:tc>
                <a:tc>
                  <a:txBody>
                    <a:bodyPr/>
                    <a:lstStyle/>
                    <a:p>
                      <a:pPr algn="r">
                        <a:lnSpc>
                          <a:spcPct val="107000"/>
                        </a:lnSpc>
                        <a:spcAft>
                          <a:spcPts val="800"/>
                        </a:spcAft>
                      </a:pPr>
                      <a:r>
                        <a:rPr lang="ar-SA" sz="1400" kern="1800">
                          <a:effectLst/>
                        </a:rPr>
                        <a:t>وسائل التواصل، البريد الإلكتروني، المواقع</a:t>
                      </a:r>
                      <a:endParaRPr lang="en-MY" sz="1400" kern="1800">
                        <a:solidFill>
                          <a:srgbClr val="000000"/>
                        </a:solidFill>
                        <a:effectLst/>
                        <a:latin typeface="Aptos"/>
                        <a:ea typeface="Aptos"/>
                        <a:cs typeface="Arial" panose="020B0604020202020204" pitchFamily="34" charset="0"/>
                      </a:endParaRPr>
                    </a:p>
                  </a:txBody>
                  <a:tcPr marL="68580" marR="68580" marT="0" marB="0"/>
                </a:tc>
                <a:tc>
                  <a:txBody>
                    <a:bodyPr/>
                    <a:lstStyle/>
                    <a:p>
                      <a:pPr algn="r">
                        <a:lnSpc>
                          <a:spcPct val="107000"/>
                        </a:lnSpc>
                        <a:spcAft>
                          <a:spcPts val="800"/>
                        </a:spcAft>
                      </a:pPr>
                      <a:r>
                        <a:rPr lang="ar-SA" sz="1400" kern="1800" dirty="0">
                          <a:effectLst/>
                        </a:rPr>
                        <a:t>وسائل النشر</a:t>
                      </a:r>
                      <a:endParaRPr lang="en-MY" sz="1400" kern="1800" dirty="0">
                        <a:solidFill>
                          <a:srgbClr val="000000"/>
                        </a:solidFill>
                        <a:effectLst/>
                        <a:latin typeface="Aptos"/>
                        <a:ea typeface="Aptos"/>
                        <a:cs typeface="Arial" panose="020B0604020202020204" pitchFamily="34" charset="0"/>
                      </a:endParaRPr>
                    </a:p>
                  </a:txBody>
                  <a:tcPr marL="68580" marR="68580" marT="0" marB="0">
                    <a:solidFill>
                      <a:schemeClr val="accent4">
                        <a:lumMod val="60000"/>
                        <a:lumOff val="40000"/>
                      </a:schemeClr>
                    </a:solidFill>
                  </a:tcPr>
                </a:tc>
                <a:extLst>
                  <a:ext uri="{0D108BD9-81ED-4DB2-BD59-A6C34878D82A}">
                    <a16:rowId xmlns:a16="http://schemas.microsoft.com/office/drawing/2014/main" xmlns="" val="10001"/>
                  </a:ext>
                </a:extLst>
              </a:tr>
              <a:tr h="369884">
                <a:tc>
                  <a:txBody>
                    <a:bodyPr/>
                    <a:lstStyle/>
                    <a:p>
                      <a:pPr algn="r">
                        <a:lnSpc>
                          <a:spcPct val="107000"/>
                        </a:lnSpc>
                        <a:spcAft>
                          <a:spcPts val="800"/>
                        </a:spcAft>
                      </a:pPr>
                      <a:r>
                        <a:rPr lang="ar-SA" sz="1400" kern="1800">
                          <a:effectLst/>
                        </a:rPr>
                        <a:t>أحادية الاتجاه</a:t>
                      </a:r>
                      <a:endParaRPr lang="en-MY" sz="1400" kern="1800">
                        <a:solidFill>
                          <a:srgbClr val="000000"/>
                        </a:solidFill>
                        <a:effectLst/>
                        <a:latin typeface="Aptos"/>
                        <a:ea typeface="Aptos"/>
                        <a:cs typeface="Arial" panose="020B0604020202020204" pitchFamily="34" charset="0"/>
                      </a:endParaRPr>
                    </a:p>
                  </a:txBody>
                  <a:tcPr marL="68580" marR="68580" marT="0" marB="0"/>
                </a:tc>
                <a:tc>
                  <a:txBody>
                    <a:bodyPr/>
                    <a:lstStyle/>
                    <a:p>
                      <a:pPr algn="r">
                        <a:lnSpc>
                          <a:spcPct val="107000"/>
                        </a:lnSpc>
                        <a:spcAft>
                          <a:spcPts val="800"/>
                        </a:spcAft>
                      </a:pPr>
                      <a:r>
                        <a:rPr lang="ar-SA" sz="1400" kern="1800">
                          <a:effectLst/>
                        </a:rPr>
                        <a:t>تفاعلية (ثنائية الاتجاه)</a:t>
                      </a:r>
                      <a:endParaRPr lang="en-MY" sz="1400" kern="1800">
                        <a:solidFill>
                          <a:srgbClr val="000000"/>
                        </a:solidFill>
                        <a:effectLst/>
                        <a:latin typeface="Aptos"/>
                        <a:ea typeface="Aptos"/>
                        <a:cs typeface="Arial" panose="020B0604020202020204" pitchFamily="34" charset="0"/>
                      </a:endParaRPr>
                    </a:p>
                  </a:txBody>
                  <a:tcPr marL="68580" marR="68580" marT="0" marB="0"/>
                </a:tc>
                <a:tc>
                  <a:txBody>
                    <a:bodyPr/>
                    <a:lstStyle/>
                    <a:p>
                      <a:pPr algn="r">
                        <a:lnSpc>
                          <a:spcPct val="107000"/>
                        </a:lnSpc>
                        <a:spcAft>
                          <a:spcPts val="800"/>
                        </a:spcAft>
                      </a:pPr>
                      <a:r>
                        <a:rPr lang="ar-SA" sz="1400" kern="1800" dirty="0">
                          <a:effectLst/>
                        </a:rPr>
                        <a:t>طريقة التواصل</a:t>
                      </a:r>
                      <a:endParaRPr lang="en-MY" sz="1400" kern="1800" dirty="0">
                        <a:solidFill>
                          <a:srgbClr val="000000"/>
                        </a:solidFill>
                        <a:effectLst/>
                        <a:latin typeface="Aptos"/>
                        <a:ea typeface="Aptos"/>
                        <a:cs typeface="Arial" panose="020B0604020202020204" pitchFamily="34" charset="0"/>
                      </a:endParaRPr>
                    </a:p>
                  </a:txBody>
                  <a:tcPr marL="68580" marR="68580" marT="0" marB="0">
                    <a:solidFill>
                      <a:schemeClr val="accent4">
                        <a:lumMod val="60000"/>
                        <a:lumOff val="40000"/>
                      </a:schemeClr>
                    </a:solidFill>
                  </a:tcPr>
                </a:tc>
                <a:extLst>
                  <a:ext uri="{0D108BD9-81ED-4DB2-BD59-A6C34878D82A}">
                    <a16:rowId xmlns:a16="http://schemas.microsoft.com/office/drawing/2014/main" xmlns="" val="10002"/>
                  </a:ext>
                </a:extLst>
              </a:tr>
              <a:tr h="369884">
                <a:tc>
                  <a:txBody>
                    <a:bodyPr/>
                    <a:lstStyle/>
                    <a:p>
                      <a:pPr algn="r">
                        <a:lnSpc>
                          <a:spcPct val="107000"/>
                        </a:lnSpc>
                        <a:spcAft>
                          <a:spcPts val="800"/>
                        </a:spcAft>
                      </a:pPr>
                      <a:r>
                        <a:rPr lang="ar-SA" sz="1400" kern="1800">
                          <a:effectLst/>
                        </a:rPr>
                        <a:t>بطيئة نسبياً</a:t>
                      </a:r>
                      <a:endParaRPr lang="en-MY" sz="1400" kern="1800">
                        <a:solidFill>
                          <a:srgbClr val="000000"/>
                        </a:solidFill>
                        <a:effectLst/>
                        <a:latin typeface="Aptos"/>
                        <a:ea typeface="Aptos"/>
                        <a:cs typeface="Arial" panose="020B0604020202020204" pitchFamily="34" charset="0"/>
                      </a:endParaRPr>
                    </a:p>
                  </a:txBody>
                  <a:tcPr marL="68580" marR="68580" marT="0" marB="0"/>
                </a:tc>
                <a:tc>
                  <a:txBody>
                    <a:bodyPr/>
                    <a:lstStyle/>
                    <a:p>
                      <a:pPr algn="r">
                        <a:lnSpc>
                          <a:spcPct val="107000"/>
                        </a:lnSpc>
                        <a:spcAft>
                          <a:spcPts val="800"/>
                        </a:spcAft>
                      </a:pPr>
                      <a:r>
                        <a:rPr lang="ar-SA" sz="1400" kern="1800">
                          <a:effectLst/>
                        </a:rPr>
                        <a:t>فورية</a:t>
                      </a:r>
                      <a:endParaRPr lang="en-MY" sz="1400" kern="1800">
                        <a:solidFill>
                          <a:srgbClr val="000000"/>
                        </a:solidFill>
                        <a:effectLst/>
                        <a:latin typeface="Aptos"/>
                        <a:ea typeface="Aptos"/>
                        <a:cs typeface="Arial" panose="020B0604020202020204" pitchFamily="34" charset="0"/>
                      </a:endParaRPr>
                    </a:p>
                  </a:txBody>
                  <a:tcPr marL="68580" marR="68580" marT="0" marB="0"/>
                </a:tc>
                <a:tc>
                  <a:txBody>
                    <a:bodyPr/>
                    <a:lstStyle/>
                    <a:p>
                      <a:pPr algn="r">
                        <a:lnSpc>
                          <a:spcPct val="107000"/>
                        </a:lnSpc>
                        <a:spcAft>
                          <a:spcPts val="800"/>
                        </a:spcAft>
                      </a:pPr>
                      <a:r>
                        <a:rPr lang="ar-SA" sz="1400" kern="1800" dirty="0">
                          <a:effectLst/>
                        </a:rPr>
                        <a:t>سرعة الوصول</a:t>
                      </a:r>
                      <a:endParaRPr lang="en-MY" sz="1400" kern="1800" dirty="0">
                        <a:solidFill>
                          <a:srgbClr val="000000"/>
                        </a:solidFill>
                        <a:effectLst/>
                        <a:latin typeface="Aptos"/>
                        <a:ea typeface="Aptos"/>
                        <a:cs typeface="Arial" panose="020B0604020202020204" pitchFamily="34" charset="0"/>
                      </a:endParaRPr>
                    </a:p>
                  </a:txBody>
                  <a:tcPr marL="68580" marR="68580" marT="0" marB="0">
                    <a:solidFill>
                      <a:schemeClr val="accent4">
                        <a:lumMod val="60000"/>
                        <a:lumOff val="40000"/>
                      </a:schemeClr>
                    </a:solidFill>
                  </a:tcPr>
                </a:tc>
                <a:extLst>
                  <a:ext uri="{0D108BD9-81ED-4DB2-BD59-A6C34878D82A}">
                    <a16:rowId xmlns:a16="http://schemas.microsoft.com/office/drawing/2014/main" xmlns="" val="10003"/>
                  </a:ext>
                </a:extLst>
              </a:tr>
              <a:tr h="369884">
                <a:tc>
                  <a:txBody>
                    <a:bodyPr/>
                    <a:lstStyle/>
                    <a:p>
                      <a:pPr algn="r">
                        <a:lnSpc>
                          <a:spcPct val="107000"/>
                        </a:lnSpc>
                        <a:spcAft>
                          <a:spcPts val="800"/>
                        </a:spcAft>
                      </a:pPr>
                      <a:r>
                        <a:rPr lang="ar-SA" sz="1400" kern="1800">
                          <a:effectLst/>
                        </a:rPr>
                        <a:t>عالية</a:t>
                      </a:r>
                      <a:endParaRPr lang="en-MY" sz="1400" kern="1800">
                        <a:solidFill>
                          <a:srgbClr val="000000"/>
                        </a:solidFill>
                        <a:effectLst/>
                        <a:latin typeface="Aptos"/>
                        <a:ea typeface="Aptos"/>
                        <a:cs typeface="Arial" panose="020B0604020202020204" pitchFamily="34" charset="0"/>
                      </a:endParaRPr>
                    </a:p>
                  </a:txBody>
                  <a:tcPr marL="68580" marR="68580" marT="0" marB="0"/>
                </a:tc>
                <a:tc>
                  <a:txBody>
                    <a:bodyPr/>
                    <a:lstStyle/>
                    <a:p>
                      <a:pPr algn="r">
                        <a:lnSpc>
                          <a:spcPct val="107000"/>
                        </a:lnSpc>
                        <a:spcAft>
                          <a:spcPts val="800"/>
                        </a:spcAft>
                      </a:pPr>
                      <a:r>
                        <a:rPr lang="ar-SA" sz="1400" kern="1800">
                          <a:effectLst/>
                        </a:rPr>
                        <a:t>منخفضة نسبياً</a:t>
                      </a:r>
                      <a:endParaRPr lang="en-MY" sz="1400" kern="1800">
                        <a:solidFill>
                          <a:srgbClr val="000000"/>
                        </a:solidFill>
                        <a:effectLst/>
                        <a:latin typeface="Aptos"/>
                        <a:ea typeface="Aptos"/>
                        <a:cs typeface="Arial" panose="020B0604020202020204" pitchFamily="34" charset="0"/>
                      </a:endParaRPr>
                    </a:p>
                  </a:txBody>
                  <a:tcPr marL="68580" marR="68580" marT="0" marB="0"/>
                </a:tc>
                <a:tc>
                  <a:txBody>
                    <a:bodyPr/>
                    <a:lstStyle/>
                    <a:p>
                      <a:pPr algn="r">
                        <a:lnSpc>
                          <a:spcPct val="107000"/>
                        </a:lnSpc>
                        <a:spcAft>
                          <a:spcPts val="800"/>
                        </a:spcAft>
                      </a:pPr>
                      <a:r>
                        <a:rPr lang="ar-SA" sz="1400" kern="1800" dirty="0">
                          <a:effectLst/>
                        </a:rPr>
                        <a:t>التكلفة</a:t>
                      </a:r>
                      <a:endParaRPr lang="en-MY" sz="1400" kern="1800" dirty="0">
                        <a:solidFill>
                          <a:srgbClr val="000000"/>
                        </a:solidFill>
                        <a:effectLst/>
                        <a:latin typeface="Aptos"/>
                        <a:ea typeface="Aptos"/>
                        <a:cs typeface="Arial" panose="020B0604020202020204" pitchFamily="34" charset="0"/>
                      </a:endParaRPr>
                    </a:p>
                  </a:txBody>
                  <a:tcPr marL="68580" marR="68580" marT="0" marB="0">
                    <a:solidFill>
                      <a:schemeClr val="accent4">
                        <a:lumMod val="60000"/>
                        <a:lumOff val="40000"/>
                      </a:schemeClr>
                    </a:solidFill>
                  </a:tcPr>
                </a:tc>
                <a:extLst>
                  <a:ext uri="{0D108BD9-81ED-4DB2-BD59-A6C34878D82A}">
                    <a16:rowId xmlns:a16="http://schemas.microsoft.com/office/drawing/2014/main" xmlns="" val="10004"/>
                  </a:ext>
                </a:extLst>
              </a:tr>
              <a:tr h="369884">
                <a:tc>
                  <a:txBody>
                    <a:bodyPr/>
                    <a:lstStyle/>
                    <a:p>
                      <a:pPr algn="r">
                        <a:lnSpc>
                          <a:spcPct val="107000"/>
                        </a:lnSpc>
                        <a:spcAft>
                          <a:spcPts val="800"/>
                        </a:spcAft>
                      </a:pPr>
                      <a:r>
                        <a:rPr lang="ar-SA" sz="1400" kern="1800">
                          <a:effectLst/>
                        </a:rPr>
                        <a:t>عام وغير دقيق</a:t>
                      </a:r>
                      <a:endParaRPr lang="en-MY" sz="1400" kern="1800">
                        <a:solidFill>
                          <a:srgbClr val="000000"/>
                        </a:solidFill>
                        <a:effectLst/>
                        <a:latin typeface="Aptos"/>
                        <a:ea typeface="Aptos"/>
                        <a:cs typeface="Arial" panose="020B0604020202020204" pitchFamily="34" charset="0"/>
                      </a:endParaRPr>
                    </a:p>
                  </a:txBody>
                  <a:tcPr marL="68580" marR="68580" marT="0" marB="0"/>
                </a:tc>
                <a:tc>
                  <a:txBody>
                    <a:bodyPr/>
                    <a:lstStyle/>
                    <a:p>
                      <a:pPr algn="r">
                        <a:lnSpc>
                          <a:spcPct val="107000"/>
                        </a:lnSpc>
                        <a:spcAft>
                          <a:spcPts val="800"/>
                        </a:spcAft>
                      </a:pPr>
                      <a:r>
                        <a:rPr lang="ar-SA" sz="1400" kern="1800" dirty="0">
                          <a:effectLst/>
                        </a:rPr>
                        <a:t>دقيق جداً باستخدام البيانات</a:t>
                      </a:r>
                      <a:endParaRPr lang="en-MY" sz="1400" kern="1800" dirty="0">
                        <a:solidFill>
                          <a:srgbClr val="000000"/>
                        </a:solidFill>
                        <a:effectLst/>
                        <a:latin typeface="Aptos"/>
                        <a:ea typeface="Aptos"/>
                        <a:cs typeface="Arial" panose="020B0604020202020204" pitchFamily="34" charset="0"/>
                      </a:endParaRPr>
                    </a:p>
                  </a:txBody>
                  <a:tcPr marL="68580" marR="68580" marT="0" marB="0"/>
                </a:tc>
                <a:tc>
                  <a:txBody>
                    <a:bodyPr/>
                    <a:lstStyle/>
                    <a:p>
                      <a:pPr algn="r">
                        <a:lnSpc>
                          <a:spcPct val="107000"/>
                        </a:lnSpc>
                        <a:spcAft>
                          <a:spcPts val="800"/>
                        </a:spcAft>
                      </a:pPr>
                      <a:r>
                        <a:rPr lang="ar-SA" sz="1400" kern="1800" dirty="0">
                          <a:effectLst/>
                        </a:rPr>
                        <a:t>الاستهداف</a:t>
                      </a:r>
                      <a:endParaRPr lang="en-MY" sz="1400" kern="1800" dirty="0">
                        <a:solidFill>
                          <a:srgbClr val="000000"/>
                        </a:solidFill>
                        <a:effectLst/>
                        <a:latin typeface="Aptos"/>
                        <a:ea typeface="Aptos"/>
                        <a:cs typeface="Arial" panose="020B0604020202020204" pitchFamily="34" charset="0"/>
                      </a:endParaRPr>
                    </a:p>
                  </a:txBody>
                  <a:tcPr marL="68580" marR="68580" marT="0" marB="0">
                    <a:solidFill>
                      <a:schemeClr val="accent4">
                        <a:lumMod val="60000"/>
                        <a:lumOff val="40000"/>
                      </a:schemeClr>
                    </a:solidFill>
                  </a:tcPr>
                </a:tc>
                <a:extLst>
                  <a:ext uri="{0D108BD9-81ED-4DB2-BD59-A6C34878D82A}">
                    <a16:rowId xmlns:a16="http://schemas.microsoft.com/office/drawing/2014/main" xmlns="" val="10005"/>
                  </a:ext>
                </a:extLst>
              </a:tr>
              <a:tr h="369884">
                <a:tc>
                  <a:txBody>
                    <a:bodyPr/>
                    <a:lstStyle/>
                    <a:p>
                      <a:pPr algn="r">
                        <a:lnSpc>
                          <a:spcPct val="107000"/>
                        </a:lnSpc>
                        <a:spcAft>
                          <a:spcPts val="800"/>
                        </a:spcAft>
                      </a:pPr>
                      <a:r>
                        <a:rPr lang="ar-SA" sz="1400" kern="1800">
                          <a:effectLst/>
                        </a:rPr>
                        <a:t>محدود</a:t>
                      </a:r>
                      <a:endParaRPr lang="en-MY" sz="1400" kern="1800">
                        <a:solidFill>
                          <a:srgbClr val="000000"/>
                        </a:solidFill>
                        <a:effectLst/>
                        <a:latin typeface="Aptos"/>
                        <a:ea typeface="Aptos"/>
                        <a:cs typeface="Arial" panose="020B0604020202020204" pitchFamily="34" charset="0"/>
                      </a:endParaRPr>
                    </a:p>
                  </a:txBody>
                  <a:tcPr marL="68580" marR="68580" marT="0" marB="0"/>
                </a:tc>
                <a:tc>
                  <a:txBody>
                    <a:bodyPr/>
                    <a:lstStyle/>
                    <a:p>
                      <a:pPr algn="r">
                        <a:lnSpc>
                          <a:spcPct val="107000"/>
                        </a:lnSpc>
                        <a:spcAft>
                          <a:spcPts val="800"/>
                        </a:spcAft>
                      </a:pPr>
                      <a:r>
                        <a:rPr lang="ar-SA" sz="1400" kern="1800">
                          <a:effectLst/>
                        </a:rPr>
                        <a:t>تفصيلي ومباشر</a:t>
                      </a:r>
                      <a:endParaRPr lang="en-MY" sz="1400" kern="1800">
                        <a:solidFill>
                          <a:srgbClr val="000000"/>
                        </a:solidFill>
                        <a:effectLst/>
                        <a:latin typeface="Aptos"/>
                        <a:ea typeface="Aptos"/>
                        <a:cs typeface="Arial" panose="020B0604020202020204" pitchFamily="34" charset="0"/>
                      </a:endParaRPr>
                    </a:p>
                  </a:txBody>
                  <a:tcPr marL="68580" marR="68580" marT="0" marB="0"/>
                </a:tc>
                <a:tc>
                  <a:txBody>
                    <a:bodyPr/>
                    <a:lstStyle/>
                    <a:p>
                      <a:pPr algn="r">
                        <a:lnSpc>
                          <a:spcPct val="107000"/>
                        </a:lnSpc>
                        <a:spcAft>
                          <a:spcPts val="800"/>
                        </a:spcAft>
                      </a:pPr>
                      <a:r>
                        <a:rPr lang="ar-SA" sz="1400" kern="1800" dirty="0">
                          <a:effectLst/>
                        </a:rPr>
                        <a:t>تحليل الأداء</a:t>
                      </a:r>
                      <a:endParaRPr lang="en-MY" sz="1400" kern="1800" dirty="0">
                        <a:solidFill>
                          <a:srgbClr val="000000"/>
                        </a:solidFill>
                        <a:effectLst/>
                        <a:latin typeface="Aptos"/>
                        <a:ea typeface="Aptos"/>
                        <a:cs typeface="Arial" panose="020B0604020202020204" pitchFamily="34" charset="0"/>
                      </a:endParaRPr>
                    </a:p>
                  </a:txBody>
                  <a:tcPr marL="68580" marR="68580" marT="0" marB="0">
                    <a:solidFill>
                      <a:schemeClr val="accent4">
                        <a:lumMod val="60000"/>
                        <a:lumOff val="40000"/>
                      </a:schemeClr>
                    </a:solidFill>
                  </a:tcPr>
                </a:tc>
                <a:extLst>
                  <a:ext uri="{0D108BD9-81ED-4DB2-BD59-A6C34878D82A}">
                    <a16:rowId xmlns:a16="http://schemas.microsoft.com/office/drawing/2014/main" xmlns="" val="10006"/>
                  </a:ext>
                </a:extLst>
              </a:tr>
              <a:tr h="369884">
                <a:tc>
                  <a:txBody>
                    <a:bodyPr/>
                    <a:lstStyle/>
                    <a:p>
                      <a:pPr algn="r">
                        <a:lnSpc>
                          <a:spcPct val="107000"/>
                        </a:lnSpc>
                        <a:spcAft>
                          <a:spcPts val="800"/>
                        </a:spcAft>
                      </a:pPr>
                      <a:r>
                        <a:rPr lang="ar-SA" sz="1400" kern="1800">
                          <a:effectLst/>
                        </a:rPr>
                        <a:t>متلقٍ فقط</a:t>
                      </a:r>
                      <a:endParaRPr lang="en-MY" sz="1400" kern="1800">
                        <a:solidFill>
                          <a:srgbClr val="000000"/>
                        </a:solidFill>
                        <a:effectLst/>
                        <a:latin typeface="Aptos"/>
                        <a:ea typeface="Aptos"/>
                        <a:cs typeface="Arial" panose="020B0604020202020204" pitchFamily="34" charset="0"/>
                      </a:endParaRPr>
                    </a:p>
                  </a:txBody>
                  <a:tcPr marL="68580" marR="68580" marT="0" marB="0"/>
                </a:tc>
                <a:tc>
                  <a:txBody>
                    <a:bodyPr/>
                    <a:lstStyle/>
                    <a:p>
                      <a:pPr algn="r">
                        <a:lnSpc>
                          <a:spcPct val="107000"/>
                        </a:lnSpc>
                        <a:spcAft>
                          <a:spcPts val="800"/>
                        </a:spcAft>
                      </a:pPr>
                      <a:r>
                        <a:rPr lang="ar-SA" sz="1400" kern="1800">
                          <a:effectLst/>
                        </a:rPr>
                        <a:t>مشارك ومتفاعل</a:t>
                      </a:r>
                      <a:endParaRPr lang="en-MY" sz="1400" kern="1800">
                        <a:solidFill>
                          <a:srgbClr val="000000"/>
                        </a:solidFill>
                        <a:effectLst/>
                        <a:latin typeface="Aptos"/>
                        <a:ea typeface="Aptos"/>
                        <a:cs typeface="Arial" panose="020B0604020202020204" pitchFamily="34" charset="0"/>
                      </a:endParaRPr>
                    </a:p>
                  </a:txBody>
                  <a:tcPr marL="68580" marR="68580" marT="0" marB="0"/>
                </a:tc>
                <a:tc>
                  <a:txBody>
                    <a:bodyPr/>
                    <a:lstStyle/>
                    <a:p>
                      <a:pPr algn="r">
                        <a:lnSpc>
                          <a:spcPct val="107000"/>
                        </a:lnSpc>
                        <a:spcAft>
                          <a:spcPts val="800"/>
                        </a:spcAft>
                      </a:pPr>
                      <a:r>
                        <a:rPr lang="ar-SA" sz="1400" kern="1800" dirty="0">
                          <a:effectLst/>
                        </a:rPr>
                        <a:t>تجربة الجمهور</a:t>
                      </a:r>
                      <a:endParaRPr lang="en-MY" sz="1400" kern="1800" dirty="0">
                        <a:solidFill>
                          <a:srgbClr val="000000"/>
                        </a:solidFill>
                        <a:effectLst/>
                        <a:latin typeface="Aptos"/>
                        <a:ea typeface="Aptos"/>
                        <a:cs typeface="Arial" panose="020B0604020202020204" pitchFamily="34" charset="0"/>
                      </a:endParaRPr>
                    </a:p>
                  </a:txBody>
                  <a:tcPr marL="68580" marR="68580" marT="0" marB="0">
                    <a:solidFill>
                      <a:schemeClr val="accent4">
                        <a:lumMod val="60000"/>
                        <a:lumOff val="40000"/>
                      </a:schemeClr>
                    </a:solidFill>
                  </a:tcPr>
                </a:tc>
                <a:extLst>
                  <a:ext uri="{0D108BD9-81ED-4DB2-BD59-A6C34878D82A}">
                    <a16:rowId xmlns:a16="http://schemas.microsoft.com/office/drawing/2014/main" xmlns="" val="10007"/>
                  </a:ext>
                </a:extLst>
              </a:tr>
            </a:tbl>
          </a:graphicData>
        </a:graphic>
      </p:graphicFrame>
    </p:spTree>
    <p:extLst>
      <p:ext uri="{BB962C8B-B14F-4D97-AF65-F5344CB8AC3E}">
        <p14:creationId xmlns:p14="http://schemas.microsoft.com/office/powerpoint/2010/main" val="9304622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a:solidFill>
                  <a:schemeClr val="bg1"/>
                </a:solidFill>
                <a:latin typeface="Alexandria" charset="0"/>
                <a:cs typeface="Alexandria" charset="0"/>
              </a:rPr>
              <a:t>التاسعة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xmlns="" id="{FF0FD337-6BE3-014B-6916-AFAF1FABB81E}"/>
              </a:ext>
            </a:extLst>
          </p:cNvPr>
          <p:cNvSpPr/>
          <p:nvPr/>
        </p:nvSpPr>
        <p:spPr>
          <a:xfrm>
            <a:off x="557218" y="5038655"/>
            <a:ext cx="5091312" cy="523220"/>
          </a:xfrm>
          <a:prstGeom prst="rect">
            <a:avLst/>
          </a:prstGeom>
          <a:noFill/>
        </p:spPr>
        <p:txBody>
          <a:bodyPr wrap="square">
            <a:spAutoFit/>
          </a:bodyPr>
          <a:lstStyle/>
          <a:p>
            <a:pPr algn="r" rtl="1"/>
            <a:r>
              <a:rPr lang="ar-EG" sz="2800" b="1" dirty="0"/>
              <a:t>2. أدوات التسويق السياسي الرقمي</a:t>
            </a:r>
            <a:endParaRPr lang="en-US" sz="2800" b="1" dirty="0"/>
          </a:p>
        </p:txBody>
      </p:sp>
    </p:spTree>
    <p:extLst>
      <p:ext uri="{BB962C8B-B14F-4D97-AF65-F5344CB8AC3E}">
        <p14:creationId xmlns:p14="http://schemas.microsoft.com/office/powerpoint/2010/main" val="39080812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3EFFAC2-416B-034C-2AA4-201255BB6F0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91AD6C22-0920-EB83-02A5-92469228169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DDFF1678-577E-1FF6-81F3-EE042075A193}"/>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
            <a:extLst>
              <a:ext uri="{FF2B5EF4-FFF2-40B4-BE49-F238E27FC236}">
                <a16:creationId xmlns:a16="http://schemas.microsoft.com/office/drawing/2014/main" xmlns="" id="{A88D4304-7D8A-2D86-CCF8-78B55242DFA0}"/>
              </a:ext>
            </a:extLst>
          </p:cNvPr>
          <p:cNvSpPr/>
          <p:nvPr/>
        </p:nvSpPr>
        <p:spPr>
          <a:xfrm>
            <a:off x="939366" y="1438461"/>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xmlns="" id="{DA013203-0B66-46F3-CE45-788409FA35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320FF030-4336-69DD-7BD3-76E407F5652C}"/>
              </a:ext>
            </a:extLst>
          </p:cNvPr>
          <p:cNvSpPr txBox="1"/>
          <p:nvPr/>
        </p:nvSpPr>
        <p:spPr>
          <a:xfrm>
            <a:off x="1049887" y="1708992"/>
            <a:ext cx="8466655" cy="523220"/>
          </a:xfrm>
          <a:prstGeom prst="rect">
            <a:avLst/>
          </a:prstGeom>
          <a:noFill/>
        </p:spPr>
        <p:txBody>
          <a:bodyPr wrap="square" rtlCol="0">
            <a:spAutoFit/>
          </a:bodyPr>
          <a:lstStyle/>
          <a:p>
            <a:pPr algn="r" rtl="1"/>
            <a:r>
              <a:rPr lang="ar-JO" sz="2800" b="1" dirty="0"/>
              <a:t>2.1</a:t>
            </a:r>
            <a:r>
              <a:rPr lang="ar-EG" sz="2800" b="1" dirty="0"/>
              <a:t> أدوات التسويق السياسي الرقمي</a:t>
            </a:r>
            <a:endParaRPr lang="en-US" sz="2800" b="1" dirty="0"/>
          </a:p>
        </p:txBody>
      </p:sp>
      <p:pic>
        <p:nvPicPr>
          <p:cNvPr id="4" name="Picture 3">
            <a:extLst>
              <a:ext uri="{FF2B5EF4-FFF2-40B4-BE49-F238E27FC236}">
                <a16:creationId xmlns:a16="http://schemas.microsoft.com/office/drawing/2014/main" xmlns="" id="{B84C2131-926B-C5C2-A5A7-905A161A593D}"/>
              </a:ext>
            </a:extLst>
          </p:cNvPr>
          <p:cNvPicPr>
            <a:picLocks noChangeAspect="1"/>
          </p:cNvPicPr>
          <p:nvPr/>
        </p:nvPicPr>
        <p:blipFill>
          <a:blip r:embed="rId3"/>
          <a:stretch>
            <a:fillRect/>
          </a:stretch>
        </p:blipFill>
        <p:spPr>
          <a:xfrm>
            <a:off x="3299791" y="2341542"/>
            <a:ext cx="5049077" cy="3434672"/>
          </a:xfrm>
          <a:prstGeom prst="rect">
            <a:avLst/>
          </a:prstGeom>
        </p:spPr>
      </p:pic>
      <p:sp>
        <p:nvSpPr>
          <p:cNvPr id="8" name="TextBox 7">
            <a:extLst>
              <a:ext uri="{FF2B5EF4-FFF2-40B4-BE49-F238E27FC236}">
                <a16:creationId xmlns:a16="http://schemas.microsoft.com/office/drawing/2014/main" xmlns="" id="{E531530E-6CF0-8D7E-AF62-1CA57C93663C}"/>
              </a:ext>
            </a:extLst>
          </p:cNvPr>
          <p:cNvSpPr txBox="1"/>
          <p:nvPr/>
        </p:nvSpPr>
        <p:spPr>
          <a:xfrm>
            <a:off x="7260609" y="2906312"/>
            <a:ext cx="2939265" cy="2585323"/>
          </a:xfrm>
          <a:prstGeom prst="rect">
            <a:avLst/>
          </a:prstGeom>
          <a:solidFill>
            <a:schemeClr val="accent1">
              <a:lumMod val="20000"/>
              <a:lumOff val="80000"/>
            </a:schemeClr>
          </a:solidFill>
        </p:spPr>
        <p:txBody>
          <a:bodyPr wrap="square">
            <a:spAutoFit/>
          </a:bodyPr>
          <a:lstStyle/>
          <a:p>
            <a:pPr marL="285750" indent="-285750" algn="r" rtl="1">
              <a:buFont typeface="Arial" panose="020B0604020202020204" pitchFamily="34" charset="0"/>
              <a:buChar char="•"/>
            </a:pPr>
            <a:r>
              <a:rPr lang="ar-EG" dirty="0"/>
              <a:t>الادوات المستخدمة في التسويق السياسي الإلكتروني، فهي متعددة ومتنوعة، وتشمل العديد من المواقع والتطبيقات الرقمية المختلفة، ولعل أبرزها منصات التواصل الاجتماعي، والمنتديات الإلكترونية، والمواقع الإخبارية، والإعلانات الممولة، بالإضافة إلى البريد الإلكتروني. </a:t>
            </a:r>
          </a:p>
        </p:txBody>
      </p:sp>
      <p:sp>
        <p:nvSpPr>
          <p:cNvPr id="10" name="TextBox 9">
            <a:extLst>
              <a:ext uri="{FF2B5EF4-FFF2-40B4-BE49-F238E27FC236}">
                <a16:creationId xmlns:a16="http://schemas.microsoft.com/office/drawing/2014/main" xmlns="" id="{F561811F-2CBF-70C7-E9A9-B36A4C355387}"/>
              </a:ext>
            </a:extLst>
          </p:cNvPr>
          <p:cNvSpPr txBox="1"/>
          <p:nvPr/>
        </p:nvSpPr>
        <p:spPr>
          <a:xfrm>
            <a:off x="1255594" y="2584525"/>
            <a:ext cx="2451330" cy="1754326"/>
          </a:xfrm>
          <a:prstGeom prst="rect">
            <a:avLst/>
          </a:prstGeom>
          <a:solidFill>
            <a:schemeClr val="accent1">
              <a:lumMod val="20000"/>
              <a:lumOff val="80000"/>
            </a:schemeClr>
          </a:solidFill>
        </p:spPr>
        <p:txBody>
          <a:bodyPr wrap="square">
            <a:spAutoFit/>
          </a:bodyPr>
          <a:lstStyle/>
          <a:p>
            <a:pPr marL="285750" indent="-285750" algn="r" rtl="1">
              <a:buFont typeface="Arial" panose="020B0604020202020204" pitchFamily="34" charset="0"/>
              <a:buChar char="•"/>
            </a:pPr>
            <a:r>
              <a:rPr lang="ar-EG" dirty="0"/>
              <a:t>وتُستخدم هذه الأدوات بشكل رئيس بهدف التأثير في تشكيل الرأي العام، وتعزيز دعم الناخبين للمرشحين في مختلف السياقات الانتخابية.</a:t>
            </a:r>
            <a:r>
              <a:rPr lang="ar-JO" dirty="0"/>
              <a:t> </a:t>
            </a:r>
            <a:endParaRPr lang="ar-EG" dirty="0"/>
          </a:p>
        </p:txBody>
      </p:sp>
    </p:spTree>
    <p:extLst>
      <p:ext uri="{BB962C8B-B14F-4D97-AF65-F5344CB8AC3E}">
        <p14:creationId xmlns:p14="http://schemas.microsoft.com/office/powerpoint/2010/main" val="41352473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72FE948-8943-F948-F194-7368C4C048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9AE10CD4-A9EA-DB00-490B-CEB37526E9C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26DEF0EC-76B0-032F-FDA9-E5AED7118C57}"/>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5">
            <a:extLst>
              <a:ext uri="{FF2B5EF4-FFF2-40B4-BE49-F238E27FC236}">
                <a16:creationId xmlns:a16="http://schemas.microsoft.com/office/drawing/2014/main" xmlns="" id="{E8C8748E-B733-DB4E-48CA-3AF69EBF7621}"/>
              </a:ext>
            </a:extLst>
          </p:cNvPr>
          <p:cNvSpPr/>
          <p:nvPr/>
        </p:nvSpPr>
        <p:spPr>
          <a:xfrm>
            <a:off x="939366" y="1438461"/>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xmlns="" id="{558975DE-0D48-FB45-C81F-291E259E67A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07C7F9C-09D1-64FF-F2E5-4CCEC165753A}"/>
              </a:ext>
            </a:extLst>
          </p:cNvPr>
          <p:cNvSpPr txBox="1"/>
          <p:nvPr/>
        </p:nvSpPr>
        <p:spPr>
          <a:xfrm>
            <a:off x="1333001" y="1682422"/>
            <a:ext cx="8466655" cy="523220"/>
          </a:xfrm>
          <a:prstGeom prst="rect">
            <a:avLst/>
          </a:prstGeom>
          <a:noFill/>
        </p:spPr>
        <p:txBody>
          <a:bodyPr wrap="square" rtlCol="0">
            <a:spAutoFit/>
          </a:bodyPr>
          <a:lstStyle/>
          <a:p>
            <a:pPr algn="r" rtl="1"/>
            <a:r>
              <a:rPr lang="ar-EG" sz="2800" b="1" dirty="0"/>
              <a:t>.2.1</a:t>
            </a:r>
            <a:r>
              <a:rPr lang="ar-JO" sz="2800" b="1" dirty="0"/>
              <a:t>.1</a:t>
            </a:r>
            <a:r>
              <a:rPr lang="ar-EG" sz="2800" b="1" dirty="0"/>
              <a:t> أدوات التسويق السياسي </a:t>
            </a:r>
            <a:r>
              <a:rPr lang="ar-EG" sz="2800" b="1" dirty="0" smtClean="0"/>
              <a:t>الرقمي</a:t>
            </a:r>
            <a:r>
              <a:rPr lang="en-US" sz="2800" b="1" dirty="0" smtClean="0"/>
              <a:t>  </a:t>
            </a:r>
            <a:r>
              <a:rPr lang="ar-EG" sz="2800" b="1" dirty="0" smtClean="0"/>
              <a:t>المدعومة بالذكاء الاصطناعي </a:t>
            </a:r>
            <a:endParaRPr lang="en-US" sz="2800" b="1" dirty="0">
              <a:latin typeface="+mj-lt"/>
            </a:endParaRPr>
          </a:p>
        </p:txBody>
      </p:sp>
      <p:sp>
        <p:nvSpPr>
          <p:cNvPr id="2" name="Rectangle 1">
            <a:extLst>
              <a:ext uri="{FF2B5EF4-FFF2-40B4-BE49-F238E27FC236}">
                <a16:creationId xmlns:a16="http://schemas.microsoft.com/office/drawing/2014/main" xmlns="" id="{BD461C5F-D6E5-00FB-3074-EA96DBAC6FA6}"/>
              </a:ext>
            </a:extLst>
          </p:cNvPr>
          <p:cNvSpPr/>
          <p:nvPr/>
        </p:nvSpPr>
        <p:spPr>
          <a:xfrm>
            <a:off x="9185871" y="2498306"/>
            <a:ext cx="147340" cy="818138"/>
          </a:xfrm>
          <a:prstGeom prst="rect">
            <a:avLst/>
          </a:prstGeom>
          <a:solidFill>
            <a:srgbClr val="01519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xmlns="" id="{8E57C55B-B504-82B6-7F2F-F2BBD5471F52}"/>
              </a:ext>
            </a:extLst>
          </p:cNvPr>
          <p:cNvSpPr/>
          <p:nvPr/>
        </p:nvSpPr>
        <p:spPr>
          <a:xfrm>
            <a:off x="9185871" y="3640962"/>
            <a:ext cx="147340" cy="818138"/>
          </a:xfrm>
          <a:prstGeom prst="rect">
            <a:avLst/>
          </a:prstGeom>
          <a:solidFill>
            <a:srgbClr val="9B336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xmlns="" id="{E21A2ACB-BE58-7380-9E67-A04F873F0A64}"/>
              </a:ext>
            </a:extLst>
          </p:cNvPr>
          <p:cNvSpPr/>
          <p:nvPr/>
        </p:nvSpPr>
        <p:spPr>
          <a:xfrm>
            <a:off x="9185871" y="4783618"/>
            <a:ext cx="147340" cy="818138"/>
          </a:xfrm>
          <a:prstGeom prst="rect">
            <a:avLst/>
          </a:prstGeom>
          <a:solidFill>
            <a:srgbClr val="FECE0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xmlns="" id="{838289CF-4013-D6E0-DE55-CF54A2470DE3}"/>
              </a:ext>
            </a:extLst>
          </p:cNvPr>
          <p:cNvSpPr txBox="1"/>
          <p:nvPr/>
        </p:nvSpPr>
        <p:spPr>
          <a:xfrm>
            <a:off x="7162800" y="2457234"/>
            <a:ext cx="1980838" cy="1569660"/>
          </a:xfrm>
          <a:prstGeom prst="rect">
            <a:avLst/>
          </a:prstGeom>
          <a:noFill/>
        </p:spPr>
        <p:txBody>
          <a:bodyPr wrap="square">
            <a:spAutoFit/>
          </a:bodyPr>
          <a:lstStyle/>
          <a:p>
            <a:pPr marL="171450" lvl="0" indent="-171450" algn="r" rtl="1" eaLnBrk="0" fontAlgn="base" hangingPunct="0">
              <a:spcBef>
                <a:spcPct val="0"/>
              </a:spcBef>
              <a:spcAft>
                <a:spcPct val="0"/>
              </a:spcAft>
              <a:buFont typeface="Arial" panose="020B0604020202020204" pitchFamily="34" charset="0"/>
              <a:buChar char="•"/>
            </a:pPr>
            <a:r>
              <a:rPr lang="ar-SA" sz="1600" b="1" dirty="0">
                <a:latin typeface="Arial" panose="020B0604020202020204" pitchFamily="34" charset="0"/>
              </a:rPr>
              <a:t>وسائل التواصل الاجتماعي</a:t>
            </a:r>
            <a:endParaRPr lang="ar-JO" sz="1600" b="1" dirty="0">
              <a:latin typeface="Arial" panose="020B0604020202020204" pitchFamily="34" charset="0"/>
              <a:cs typeface="Arial" panose="020B0604020202020204" pitchFamily="34" charset="0"/>
            </a:endParaRPr>
          </a:p>
          <a:p>
            <a:pPr lvl="0" algn="r" rtl="1" eaLnBrk="0" fontAlgn="base" hangingPunct="0">
              <a:spcBef>
                <a:spcPct val="0"/>
              </a:spcBef>
              <a:spcAft>
                <a:spcPct val="0"/>
              </a:spcAft>
            </a:pPr>
            <a:r>
              <a:rPr lang="en-US" sz="1600" dirty="0">
                <a:latin typeface="Arial" panose="020B0604020202020204" pitchFamily="34" charset="0"/>
              </a:rPr>
              <a:t> </a:t>
            </a:r>
            <a:r>
              <a:rPr lang="ar-SA" sz="1600" dirty="0">
                <a:latin typeface="Arial" panose="020B0604020202020204" pitchFamily="34" charset="0"/>
              </a:rPr>
              <a:t>فيسبوك، تويتر، إنستغرام، تيك توك وغيرها لنشر الرسائل والتفاعل مع الجمهور</a:t>
            </a:r>
            <a:r>
              <a:rPr lang="en-US" sz="1600" dirty="0">
                <a:latin typeface="Arial" panose="020B0604020202020204" pitchFamily="34" charset="0"/>
              </a:rPr>
              <a:t>.</a:t>
            </a:r>
          </a:p>
        </p:txBody>
      </p:sp>
      <p:sp>
        <p:nvSpPr>
          <p:cNvPr id="10" name="TextBox 9">
            <a:extLst>
              <a:ext uri="{FF2B5EF4-FFF2-40B4-BE49-F238E27FC236}">
                <a16:creationId xmlns:a16="http://schemas.microsoft.com/office/drawing/2014/main" xmlns="" id="{D6D5F776-EA4F-A62E-2997-FDBF69886C29}"/>
              </a:ext>
            </a:extLst>
          </p:cNvPr>
          <p:cNvSpPr txBox="1"/>
          <p:nvPr/>
        </p:nvSpPr>
        <p:spPr>
          <a:xfrm>
            <a:off x="6162724" y="3771013"/>
            <a:ext cx="1829534" cy="830997"/>
          </a:xfrm>
          <a:prstGeom prst="rect">
            <a:avLst/>
          </a:prstGeom>
          <a:noFill/>
        </p:spPr>
        <p:txBody>
          <a:bodyPr wrap="square">
            <a:spAutoFit/>
          </a:bodyPr>
          <a:lstStyle/>
          <a:p>
            <a:pPr marL="171450" lvl="0" indent="-171450" algn="r" rtl="1" eaLnBrk="0" fontAlgn="base" hangingPunct="0">
              <a:spcBef>
                <a:spcPct val="0"/>
              </a:spcBef>
              <a:spcAft>
                <a:spcPct val="0"/>
              </a:spcAft>
              <a:buFont typeface="Arial" panose="020B0604020202020204" pitchFamily="34" charset="0"/>
              <a:buChar char="•"/>
            </a:pPr>
            <a:r>
              <a:rPr lang="ar-SA" sz="1600" b="1" dirty="0">
                <a:latin typeface="Arial" panose="020B0604020202020204" pitchFamily="34" charset="0"/>
              </a:rPr>
              <a:t>البريد الإلكتروني</a:t>
            </a:r>
            <a:endParaRPr lang="ar-JO" sz="1600" b="1" dirty="0">
              <a:latin typeface="Arial" panose="020B0604020202020204" pitchFamily="34" charset="0"/>
              <a:cs typeface="Arial" panose="020B0604020202020204" pitchFamily="34" charset="0"/>
            </a:endParaRPr>
          </a:p>
          <a:p>
            <a:pPr lvl="0" algn="r" rtl="1" eaLnBrk="0" fontAlgn="base" hangingPunct="0">
              <a:spcBef>
                <a:spcPct val="0"/>
              </a:spcBef>
              <a:spcAft>
                <a:spcPct val="0"/>
              </a:spcAft>
            </a:pPr>
            <a:r>
              <a:rPr lang="en-US" sz="1600" dirty="0">
                <a:latin typeface="Arial" panose="020B0604020202020204" pitchFamily="34" charset="0"/>
              </a:rPr>
              <a:t> </a:t>
            </a:r>
            <a:r>
              <a:rPr lang="ar-SA" sz="1600" dirty="0">
                <a:latin typeface="Arial" panose="020B0604020202020204" pitchFamily="34" charset="0"/>
              </a:rPr>
              <a:t>حملات إيميل موجهة للمناصرين والمتعاطفين</a:t>
            </a:r>
            <a:r>
              <a:rPr lang="en-US" sz="1400" dirty="0">
                <a:latin typeface="Arial" panose="020B0604020202020204" pitchFamily="34" charset="0"/>
              </a:rPr>
              <a:t>.</a:t>
            </a:r>
          </a:p>
        </p:txBody>
      </p:sp>
      <p:sp>
        <p:nvSpPr>
          <p:cNvPr id="11" name="TextBox 10">
            <a:extLst>
              <a:ext uri="{FF2B5EF4-FFF2-40B4-BE49-F238E27FC236}">
                <a16:creationId xmlns:a16="http://schemas.microsoft.com/office/drawing/2014/main" xmlns="" id="{EF8F4B6F-5F12-76E0-D4E8-D38145C475E5}"/>
              </a:ext>
            </a:extLst>
          </p:cNvPr>
          <p:cNvSpPr txBox="1"/>
          <p:nvPr/>
        </p:nvSpPr>
        <p:spPr>
          <a:xfrm>
            <a:off x="7385011" y="4800576"/>
            <a:ext cx="1758808" cy="1077218"/>
          </a:xfrm>
          <a:prstGeom prst="rect">
            <a:avLst/>
          </a:prstGeom>
          <a:noFill/>
        </p:spPr>
        <p:txBody>
          <a:bodyPr wrap="square">
            <a:spAutoFit/>
          </a:bodyPr>
          <a:lstStyle/>
          <a:p>
            <a:pPr marL="171450" lvl="0" indent="-171450" algn="r" rtl="1" eaLnBrk="0" fontAlgn="base" hangingPunct="0">
              <a:spcBef>
                <a:spcPct val="0"/>
              </a:spcBef>
              <a:spcAft>
                <a:spcPct val="0"/>
              </a:spcAft>
              <a:buFont typeface="Arial" panose="020B0604020202020204" pitchFamily="34" charset="0"/>
              <a:buChar char="•"/>
            </a:pPr>
            <a:r>
              <a:rPr lang="ar-SA" sz="1600" b="1" dirty="0">
                <a:latin typeface="Arial" panose="020B0604020202020204" pitchFamily="34" charset="0"/>
              </a:rPr>
              <a:t>المحتوى الرقمي</a:t>
            </a:r>
            <a:endParaRPr lang="ar-JO" sz="1600" b="1" dirty="0">
              <a:latin typeface="Arial" panose="020B0604020202020204" pitchFamily="34" charset="0"/>
              <a:cs typeface="Arial" panose="020B0604020202020204" pitchFamily="34" charset="0"/>
            </a:endParaRPr>
          </a:p>
          <a:p>
            <a:pPr lvl="0" algn="r" rtl="1" eaLnBrk="0" fontAlgn="base" hangingPunct="0">
              <a:spcBef>
                <a:spcPct val="0"/>
              </a:spcBef>
              <a:spcAft>
                <a:spcPct val="0"/>
              </a:spcAft>
            </a:pPr>
            <a:r>
              <a:rPr lang="en-US" sz="1600" dirty="0">
                <a:latin typeface="Arial" panose="020B0604020202020204" pitchFamily="34" charset="0"/>
              </a:rPr>
              <a:t> </a:t>
            </a:r>
            <a:r>
              <a:rPr lang="ar-SA" sz="1600" dirty="0">
                <a:latin typeface="Arial" panose="020B0604020202020204" pitchFamily="34" charset="0"/>
              </a:rPr>
              <a:t>فيديوهات، مقالات، بودكاست تشرح الرسائل السياسية بشكل جذاب</a:t>
            </a:r>
            <a:r>
              <a:rPr lang="en-US" sz="1600" dirty="0">
                <a:latin typeface="Arial" panose="020B0604020202020204" pitchFamily="34" charset="0"/>
              </a:rPr>
              <a:t>.</a:t>
            </a:r>
            <a:endParaRPr lang="ar-EG" sz="1600" dirty="0">
              <a:latin typeface="Arial" panose="020B0604020202020204" pitchFamily="34" charset="0"/>
            </a:endParaRPr>
          </a:p>
        </p:txBody>
      </p:sp>
      <p:sp>
        <p:nvSpPr>
          <p:cNvPr id="12" name="Rectangle 11">
            <a:extLst>
              <a:ext uri="{FF2B5EF4-FFF2-40B4-BE49-F238E27FC236}">
                <a16:creationId xmlns:a16="http://schemas.microsoft.com/office/drawing/2014/main" xmlns="" id="{5C0C7DE2-A4EF-BF35-A7EA-184AD4B88979}"/>
              </a:ext>
            </a:extLst>
          </p:cNvPr>
          <p:cNvSpPr/>
          <p:nvPr/>
        </p:nvSpPr>
        <p:spPr>
          <a:xfrm>
            <a:off x="4659652" y="2498306"/>
            <a:ext cx="147340" cy="818138"/>
          </a:xfrm>
          <a:prstGeom prst="rect">
            <a:avLst/>
          </a:prstGeom>
          <a:solidFill>
            <a:srgbClr val="00D6C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xmlns="" id="{83DE7DC8-E289-3323-7EAB-5E0B63660D48}"/>
              </a:ext>
            </a:extLst>
          </p:cNvPr>
          <p:cNvSpPr/>
          <p:nvPr/>
        </p:nvSpPr>
        <p:spPr>
          <a:xfrm>
            <a:off x="4659652" y="4652359"/>
            <a:ext cx="147340" cy="818138"/>
          </a:xfrm>
          <a:prstGeom prst="rect">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xmlns="" id="{142C017E-C0F8-4D94-08AC-AF47F2A664DD}"/>
              </a:ext>
            </a:extLst>
          </p:cNvPr>
          <p:cNvSpPr txBox="1"/>
          <p:nvPr/>
        </p:nvSpPr>
        <p:spPr>
          <a:xfrm>
            <a:off x="2626178" y="2584209"/>
            <a:ext cx="1858304" cy="954107"/>
          </a:xfrm>
          <a:prstGeom prst="rect">
            <a:avLst/>
          </a:prstGeom>
          <a:noFill/>
        </p:spPr>
        <p:txBody>
          <a:bodyPr wrap="square">
            <a:spAutoFit/>
          </a:bodyPr>
          <a:lstStyle/>
          <a:p>
            <a:pPr marL="171450" indent="-171450" algn="r" rtl="1">
              <a:buFont typeface="Arial" panose="020B0604020202020204" pitchFamily="34" charset="0"/>
              <a:buChar char="•"/>
            </a:pPr>
            <a:r>
              <a:rPr lang="ar-EG" sz="1400" b="1" dirty="0"/>
              <a:t>الإعلانات الممولة</a:t>
            </a:r>
            <a:endParaRPr lang="ar-JO" sz="1400" b="1" dirty="0"/>
          </a:p>
          <a:p>
            <a:pPr algn="r" rtl="1"/>
            <a:r>
              <a:rPr lang="ar-EG" sz="1400" dirty="0"/>
              <a:t> إعلانات مدفوعة على جوجل ومنصات التواصل للوصول لجمهور محدد.</a:t>
            </a:r>
          </a:p>
        </p:txBody>
      </p:sp>
      <p:sp>
        <p:nvSpPr>
          <p:cNvPr id="16" name="TextBox 15">
            <a:extLst>
              <a:ext uri="{FF2B5EF4-FFF2-40B4-BE49-F238E27FC236}">
                <a16:creationId xmlns:a16="http://schemas.microsoft.com/office/drawing/2014/main" xmlns="" id="{5E0F461D-1109-3671-CEDB-58BF6295E610}"/>
              </a:ext>
            </a:extLst>
          </p:cNvPr>
          <p:cNvSpPr txBox="1"/>
          <p:nvPr/>
        </p:nvSpPr>
        <p:spPr>
          <a:xfrm>
            <a:off x="2981399" y="4687719"/>
            <a:ext cx="1545316" cy="954107"/>
          </a:xfrm>
          <a:prstGeom prst="rect">
            <a:avLst/>
          </a:prstGeom>
          <a:noFill/>
        </p:spPr>
        <p:txBody>
          <a:bodyPr wrap="square">
            <a:spAutoFit/>
          </a:bodyPr>
          <a:lstStyle/>
          <a:p>
            <a:pPr lvl="0" algn="r" rtl="1" eaLnBrk="0" fontAlgn="base" hangingPunct="0">
              <a:spcBef>
                <a:spcPct val="0"/>
              </a:spcBef>
              <a:spcAft>
                <a:spcPct val="0"/>
              </a:spcAft>
            </a:pPr>
            <a:r>
              <a:rPr lang="ar-SA" sz="1400" b="1" dirty="0">
                <a:latin typeface="Arial" panose="020B0604020202020204" pitchFamily="34" charset="0"/>
              </a:rPr>
              <a:t>تحليلات البيانات</a:t>
            </a:r>
            <a:endParaRPr lang="ar-JO" sz="1400" b="1" dirty="0">
              <a:latin typeface="Arial" panose="020B0604020202020204" pitchFamily="34" charset="0"/>
              <a:cs typeface="Arial" panose="020B0604020202020204" pitchFamily="34" charset="0"/>
            </a:endParaRPr>
          </a:p>
          <a:p>
            <a:pPr lvl="0" algn="r" rtl="1" eaLnBrk="0" fontAlgn="base" hangingPunct="0">
              <a:spcBef>
                <a:spcPct val="0"/>
              </a:spcBef>
              <a:spcAft>
                <a:spcPct val="0"/>
              </a:spcAft>
            </a:pPr>
            <a:r>
              <a:rPr lang="en-US" sz="1400" dirty="0">
                <a:latin typeface="Arial" panose="020B0604020202020204" pitchFamily="34" charset="0"/>
              </a:rPr>
              <a:t> </a:t>
            </a:r>
            <a:r>
              <a:rPr lang="ar-SA" sz="1400" dirty="0">
                <a:latin typeface="Arial" panose="020B0604020202020204" pitchFamily="34" charset="0"/>
              </a:rPr>
              <a:t>أدوات تحليل لفهم سلوك الجمهور وتحسين الحملات</a:t>
            </a:r>
            <a:r>
              <a:rPr lang="en-US" sz="1200" dirty="0">
                <a:latin typeface="Arial" panose="020B0604020202020204" pitchFamily="34" charset="0"/>
              </a:rPr>
              <a:t>.</a:t>
            </a:r>
          </a:p>
        </p:txBody>
      </p:sp>
      <p:pic>
        <p:nvPicPr>
          <p:cNvPr id="20" name="Picture 19">
            <a:extLst>
              <a:ext uri="{FF2B5EF4-FFF2-40B4-BE49-F238E27FC236}">
                <a16:creationId xmlns:a16="http://schemas.microsoft.com/office/drawing/2014/main" xmlns="" id="{C5C7D65D-3347-710E-0B29-2CAA869DFA58}"/>
              </a:ext>
            </a:extLst>
          </p:cNvPr>
          <p:cNvPicPr>
            <a:picLocks noChangeAspect="1"/>
          </p:cNvPicPr>
          <p:nvPr/>
        </p:nvPicPr>
        <p:blipFill>
          <a:blip r:embed="rId3"/>
          <a:stretch>
            <a:fillRect/>
          </a:stretch>
        </p:blipFill>
        <p:spPr>
          <a:xfrm>
            <a:off x="5873465" y="2457234"/>
            <a:ext cx="1289335" cy="758432"/>
          </a:xfrm>
          <a:prstGeom prst="rect">
            <a:avLst/>
          </a:prstGeom>
        </p:spPr>
      </p:pic>
      <p:pic>
        <p:nvPicPr>
          <p:cNvPr id="22" name="Picture 21">
            <a:extLst>
              <a:ext uri="{FF2B5EF4-FFF2-40B4-BE49-F238E27FC236}">
                <a16:creationId xmlns:a16="http://schemas.microsoft.com/office/drawing/2014/main" xmlns="" id="{71ED981D-DC9B-384E-38DE-CC7C74F58FD6}"/>
              </a:ext>
            </a:extLst>
          </p:cNvPr>
          <p:cNvPicPr>
            <a:picLocks noChangeAspect="1"/>
          </p:cNvPicPr>
          <p:nvPr/>
        </p:nvPicPr>
        <p:blipFill>
          <a:blip r:embed="rId4"/>
          <a:stretch>
            <a:fillRect/>
          </a:stretch>
        </p:blipFill>
        <p:spPr>
          <a:xfrm rot="2038096">
            <a:off x="5962598" y="3653167"/>
            <a:ext cx="626821" cy="552972"/>
          </a:xfrm>
          <a:prstGeom prst="rect">
            <a:avLst/>
          </a:prstGeom>
        </p:spPr>
      </p:pic>
      <p:pic>
        <p:nvPicPr>
          <p:cNvPr id="25" name="Picture 24">
            <a:extLst>
              <a:ext uri="{FF2B5EF4-FFF2-40B4-BE49-F238E27FC236}">
                <a16:creationId xmlns:a16="http://schemas.microsoft.com/office/drawing/2014/main" xmlns="" id="{FE217198-C97E-0F0B-6B5D-749DA535DE7C}"/>
              </a:ext>
            </a:extLst>
          </p:cNvPr>
          <p:cNvPicPr>
            <a:picLocks noChangeAspect="1"/>
          </p:cNvPicPr>
          <p:nvPr/>
        </p:nvPicPr>
        <p:blipFill>
          <a:blip r:embed="rId5"/>
          <a:stretch>
            <a:fillRect/>
          </a:stretch>
        </p:blipFill>
        <p:spPr>
          <a:xfrm>
            <a:off x="4567647" y="3444371"/>
            <a:ext cx="1393863" cy="970564"/>
          </a:xfrm>
          <a:prstGeom prst="rect">
            <a:avLst/>
          </a:prstGeom>
        </p:spPr>
      </p:pic>
      <p:pic>
        <p:nvPicPr>
          <p:cNvPr id="27" name="Picture 26">
            <a:extLst>
              <a:ext uri="{FF2B5EF4-FFF2-40B4-BE49-F238E27FC236}">
                <a16:creationId xmlns:a16="http://schemas.microsoft.com/office/drawing/2014/main" xmlns="" id="{94C9DCC8-FA2D-A3EC-F8CD-61FB614239F1}"/>
              </a:ext>
            </a:extLst>
          </p:cNvPr>
          <p:cNvPicPr>
            <a:picLocks noChangeAspect="1"/>
          </p:cNvPicPr>
          <p:nvPr/>
        </p:nvPicPr>
        <p:blipFill>
          <a:blip r:embed="rId6"/>
          <a:stretch>
            <a:fillRect/>
          </a:stretch>
        </p:blipFill>
        <p:spPr>
          <a:xfrm>
            <a:off x="5863472" y="4643640"/>
            <a:ext cx="1521538" cy="1073624"/>
          </a:xfrm>
          <a:prstGeom prst="rect">
            <a:avLst/>
          </a:prstGeom>
        </p:spPr>
      </p:pic>
      <p:pic>
        <p:nvPicPr>
          <p:cNvPr id="29" name="Picture 28">
            <a:extLst>
              <a:ext uri="{FF2B5EF4-FFF2-40B4-BE49-F238E27FC236}">
                <a16:creationId xmlns:a16="http://schemas.microsoft.com/office/drawing/2014/main" xmlns="" id="{6C081892-D8A2-3648-4C48-2A18C9891AE4}"/>
              </a:ext>
            </a:extLst>
          </p:cNvPr>
          <p:cNvPicPr>
            <a:picLocks noChangeAspect="1"/>
          </p:cNvPicPr>
          <p:nvPr/>
        </p:nvPicPr>
        <p:blipFill>
          <a:blip r:embed="rId7"/>
          <a:stretch>
            <a:fillRect/>
          </a:stretch>
        </p:blipFill>
        <p:spPr>
          <a:xfrm>
            <a:off x="1143646" y="2347174"/>
            <a:ext cx="1517096" cy="1437248"/>
          </a:xfrm>
          <a:prstGeom prst="rect">
            <a:avLst/>
          </a:prstGeom>
        </p:spPr>
      </p:pic>
      <p:pic>
        <p:nvPicPr>
          <p:cNvPr id="31" name="Picture 30">
            <a:extLst>
              <a:ext uri="{FF2B5EF4-FFF2-40B4-BE49-F238E27FC236}">
                <a16:creationId xmlns:a16="http://schemas.microsoft.com/office/drawing/2014/main" xmlns="" id="{32593899-CA1C-22AC-BC0B-8738E786D9BA}"/>
              </a:ext>
            </a:extLst>
          </p:cNvPr>
          <p:cNvPicPr>
            <a:picLocks noChangeAspect="1"/>
          </p:cNvPicPr>
          <p:nvPr/>
        </p:nvPicPr>
        <p:blipFill>
          <a:blip r:embed="rId8"/>
          <a:stretch>
            <a:fillRect/>
          </a:stretch>
        </p:blipFill>
        <p:spPr>
          <a:xfrm>
            <a:off x="1245504" y="4223356"/>
            <a:ext cx="1723127" cy="1788645"/>
          </a:xfrm>
          <a:prstGeom prst="rect">
            <a:avLst/>
          </a:prstGeom>
        </p:spPr>
      </p:pic>
    </p:spTree>
    <p:extLst>
      <p:ext uri="{BB962C8B-B14F-4D97-AF65-F5344CB8AC3E}">
        <p14:creationId xmlns:p14="http://schemas.microsoft.com/office/powerpoint/2010/main" val="18812463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631AC01-3F01-6B4E-3A1E-0C78378F9F0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1A9E04FD-E05A-859B-2533-628DE37620C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F7B9F24A-8825-1080-8287-F89FAF1128B4}"/>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
            <a:extLst>
              <a:ext uri="{FF2B5EF4-FFF2-40B4-BE49-F238E27FC236}">
                <a16:creationId xmlns:a16="http://schemas.microsoft.com/office/drawing/2014/main" xmlns="" id="{5EA875B3-E9BC-6305-C09B-221610AFD1AA}"/>
              </a:ext>
            </a:extLst>
          </p:cNvPr>
          <p:cNvSpPr/>
          <p:nvPr/>
        </p:nvSpPr>
        <p:spPr>
          <a:xfrm>
            <a:off x="939366" y="1438461"/>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xmlns="" id="{A0AF0AC4-534F-2E43-528C-998923ACE04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700E2BE0-CE63-3731-1C6A-A94D25146899}"/>
              </a:ext>
            </a:extLst>
          </p:cNvPr>
          <p:cNvSpPr txBox="1"/>
          <p:nvPr/>
        </p:nvSpPr>
        <p:spPr>
          <a:xfrm>
            <a:off x="1631240" y="1713984"/>
            <a:ext cx="8466655" cy="523220"/>
          </a:xfrm>
          <a:prstGeom prst="rect">
            <a:avLst/>
          </a:prstGeom>
          <a:noFill/>
        </p:spPr>
        <p:txBody>
          <a:bodyPr wrap="square" rtlCol="0">
            <a:spAutoFit/>
          </a:bodyPr>
          <a:lstStyle/>
          <a:p>
            <a:pPr lvl="0" algn="r" rtl="1"/>
            <a:r>
              <a:rPr lang="ar-JO" sz="2800" b="1" dirty="0">
                <a:latin typeface="+mj-lt"/>
              </a:rPr>
              <a:t>2</a:t>
            </a:r>
            <a:r>
              <a:rPr lang="ar-EG" sz="2800" b="1" dirty="0">
                <a:latin typeface="+mj-lt"/>
              </a:rPr>
              <a:t>.</a:t>
            </a:r>
            <a:r>
              <a:rPr lang="ar-JO" sz="2800" b="1" dirty="0">
                <a:latin typeface="+mj-lt"/>
              </a:rPr>
              <a:t>2</a:t>
            </a:r>
            <a:r>
              <a:rPr lang="ar-EG" sz="2800" b="1" dirty="0">
                <a:latin typeface="+mj-lt"/>
              </a:rPr>
              <a:t> </a:t>
            </a:r>
            <a:r>
              <a:rPr lang="ar-EG" sz="2800" b="1" dirty="0"/>
              <a:t>وسائل التواصل الاجتماعي</a:t>
            </a:r>
            <a:endParaRPr lang="en-US" sz="2800" b="1" dirty="0">
              <a:latin typeface="+mj-lt"/>
            </a:endParaRPr>
          </a:p>
        </p:txBody>
      </p:sp>
      <p:sp>
        <p:nvSpPr>
          <p:cNvPr id="4" name="Rectangle 1"/>
          <p:cNvSpPr>
            <a:spLocks noChangeArrowheads="1"/>
          </p:cNvSpPr>
          <p:nvPr/>
        </p:nvSpPr>
        <p:spPr bwMode="auto">
          <a:xfrm>
            <a:off x="2864661" y="2273491"/>
            <a:ext cx="6539769"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lvl="0" indent="-285750" algn="r" rtl="1" eaLnBrk="0" fontAlgn="base" hangingPunct="0">
              <a:spcBef>
                <a:spcPct val="0"/>
              </a:spcBef>
              <a:spcAft>
                <a:spcPct val="0"/>
              </a:spcAft>
              <a:buFont typeface="Arial" panose="020B0604020202020204" pitchFamily="34" charset="0"/>
              <a:buChar char="•"/>
            </a:pPr>
            <a:r>
              <a:rPr lang="ar-EG" dirty="0"/>
              <a:t>وهي خطوة حاسمة لفهم </a:t>
            </a:r>
            <a:r>
              <a:rPr lang="ar-EG" b="1" dirty="0">
                <a:solidFill>
                  <a:srgbClr val="C00000"/>
                </a:solidFill>
              </a:rPr>
              <a:t>السياق الذي ستعمل فيه الحملة</a:t>
            </a:r>
            <a:r>
              <a:rPr lang="ar-EG" dirty="0"/>
              <a:t>. يتم من خلالها جمع معلومات تساعد في اتخاذ قرارات استراتيجية واقعية.</a:t>
            </a: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en-US" sz="1800" b="0" i="0" u="none" strike="noStrike" cap="none" normalizeH="0" baseline="0" dirty="0">
              <a:ln>
                <a:noFill/>
              </a:ln>
              <a:solidFill>
                <a:schemeClr val="tx1"/>
              </a:solidFill>
              <a:effectLst/>
              <a:latin typeface="Arial" panose="020B0604020202020204" pitchFamily="34" charset="0"/>
            </a:endParaRPr>
          </a:p>
        </p:txBody>
      </p:sp>
      <p:sp>
        <p:nvSpPr>
          <p:cNvPr id="2" name="Rectangle 1">
            <a:extLst>
              <a:ext uri="{FF2B5EF4-FFF2-40B4-BE49-F238E27FC236}">
                <a16:creationId xmlns:a16="http://schemas.microsoft.com/office/drawing/2014/main" xmlns="" id="{4D8BCCB7-A8FC-DE4E-DDD9-96650A2CD34F}"/>
              </a:ext>
            </a:extLst>
          </p:cNvPr>
          <p:cNvSpPr>
            <a:spLocks noChangeArrowheads="1"/>
          </p:cNvSpPr>
          <p:nvPr/>
        </p:nvSpPr>
        <p:spPr bwMode="auto">
          <a:xfrm rot="10800000" flipV="1">
            <a:off x="1806532" y="2937972"/>
            <a:ext cx="7357265"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r" rtl="1"/>
            <a:r>
              <a:rPr kumimoji="0" lang="ar-SA" sz="1800" b="0" i="0" u="none" strike="noStrike" cap="none" normalizeH="0" baseline="0" dirty="0">
                <a:ln>
                  <a:noFill/>
                </a:ln>
                <a:solidFill>
                  <a:srgbClr val="C00000"/>
                </a:solidFill>
                <a:effectLst/>
                <a:latin typeface="Arial" panose="020B0604020202020204" pitchFamily="34" charset="0"/>
                <a:cs typeface="Arial" panose="020B0604020202020204" pitchFamily="34" charset="0"/>
              </a:rPr>
              <a:t> </a:t>
            </a:r>
            <a:r>
              <a:rPr lang="ar-EG" b="1" dirty="0">
                <a:solidFill>
                  <a:srgbClr val="C00000"/>
                </a:solidFill>
              </a:rPr>
              <a:t>المنصات:</a:t>
            </a:r>
            <a:r>
              <a:rPr lang="ar-EG" dirty="0">
                <a:solidFill>
                  <a:srgbClr val="C00000"/>
                </a:solidFill>
              </a:rPr>
              <a:t> </a:t>
            </a:r>
            <a:r>
              <a:rPr lang="ar-EG" dirty="0"/>
              <a:t>فيسبوك، تويتر (</a:t>
            </a:r>
            <a:r>
              <a:rPr lang="en-US" dirty="0"/>
              <a:t>X</a:t>
            </a:r>
            <a:r>
              <a:rPr lang="ar-JO" dirty="0"/>
              <a:t>)</a:t>
            </a:r>
            <a:r>
              <a:rPr lang="en-MY" dirty="0"/>
              <a:t>، </a:t>
            </a:r>
            <a:r>
              <a:rPr lang="ar-EG" dirty="0"/>
              <a:t>إنستغرام، تيك توك، يوتيوب</a:t>
            </a:r>
          </a:p>
        </p:txBody>
      </p:sp>
      <p:sp>
        <p:nvSpPr>
          <p:cNvPr id="8" name="TextBox 7">
            <a:extLst>
              <a:ext uri="{FF2B5EF4-FFF2-40B4-BE49-F238E27FC236}">
                <a16:creationId xmlns:a16="http://schemas.microsoft.com/office/drawing/2014/main" xmlns="" id="{67701C43-ABCE-0067-7D04-6B6B155ABE8C}"/>
              </a:ext>
            </a:extLst>
          </p:cNvPr>
          <p:cNvSpPr txBox="1"/>
          <p:nvPr/>
        </p:nvSpPr>
        <p:spPr>
          <a:xfrm>
            <a:off x="5864567" y="3495582"/>
            <a:ext cx="3867835" cy="1354217"/>
          </a:xfrm>
          <a:prstGeom prst="rect">
            <a:avLst/>
          </a:prstGeom>
          <a:noFill/>
        </p:spPr>
        <p:txBody>
          <a:bodyPr wrap="square">
            <a:spAutoFit/>
          </a:bodyPr>
          <a:lstStyle/>
          <a:p>
            <a:pPr algn="r" rtl="1"/>
            <a:r>
              <a:rPr lang="ar-EG" sz="1600" b="1" dirty="0"/>
              <a:t>الاستخدامات:</a:t>
            </a:r>
            <a:endParaRPr lang="ar-EG" sz="1600" dirty="0"/>
          </a:p>
          <a:p>
            <a:pPr algn="r" rtl="1"/>
            <a:r>
              <a:rPr lang="ar-EG" sz="1600" dirty="0"/>
              <a:t>نشر المحتوى السياسي (صور، فيديو، خطابات).</a:t>
            </a:r>
          </a:p>
          <a:p>
            <a:pPr algn="r" rtl="1"/>
            <a:r>
              <a:rPr lang="ar-EG" sz="1600" dirty="0"/>
              <a:t>التفاعل المباشر مع المتابعين والرد على تعليقاتهم.</a:t>
            </a:r>
          </a:p>
          <a:p>
            <a:pPr algn="r" rtl="1"/>
            <a:r>
              <a:rPr lang="ar-EG" sz="1600" dirty="0"/>
              <a:t>إطلاق حملات وهاشتاغات لزيادة التفاعل.</a:t>
            </a:r>
          </a:p>
          <a:p>
            <a:pPr algn="r" rtl="1"/>
            <a:r>
              <a:rPr lang="ar-EG" sz="1600" dirty="0"/>
              <a:t>عمل بث مباشر للتواصل مع الجمهور في الوقت الحقيقي.</a:t>
            </a:r>
            <a:endParaRPr lang="en-US" sz="1600" dirty="0"/>
          </a:p>
        </p:txBody>
      </p:sp>
      <p:sp>
        <p:nvSpPr>
          <p:cNvPr id="9" name="Rectangle 8">
            <a:extLst>
              <a:ext uri="{FF2B5EF4-FFF2-40B4-BE49-F238E27FC236}">
                <a16:creationId xmlns:a16="http://schemas.microsoft.com/office/drawing/2014/main" xmlns="" id="{998B3877-7F2C-47E7-70D1-888B7B4C1AD1}"/>
              </a:ext>
            </a:extLst>
          </p:cNvPr>
          <p:cNvSpPr/>
          <p:nvPr/>
        </p:nvSpPr>
        <p:spPr>
          <a:xfrm>
            <a:off x="9732402" y="3632023"/>
            <a:ext cx="123867" cy="1074731"/>
          </a:xfrm>
          <a:prstGeom prst="rect">
            <a:avLst/>
          </a:prstGeom>
          <a:solidFill>
            <a:srgbClr val="01519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xmlns="" id="{1EB2B50B-7B28-5056-1499-4005DFF00989}"/>
              </a:ext>
            </a:extLst>
          </p:cNvPr>
          <p:cNvSpPr txBox="1"/>
          <p:nvPr/>
        </p:nvSpPr>
        <p:spPr>
          <a:xfrm>
            <a:off x="1483468" y="3550696"/>
            <a:ext cx="3867835" cy="1354217"/>
          </a:xfrm>
          <a:prstGeom prst="rect">
            <a:avLst/>
          </a:prstGeom>
          <a:noFill/>
        </p:spPr>
        <p:txBody>
          <a:bodyPr wrap="square">
            <a:spAutoFit/>
          </a:bodyPr>
          <a:lstStyle/>
          <a:p>
            <a:pPr algn="r" rtl="1"/>
            <a:r>
              <a:rPr lang="ar-EG" sz="1600" b="1" dirty="0"/>
              <a:t>أمثلة:</a:t>
            </a:r>
          </a:p>
          <a:p>
            <a:pPr algn="r" rtl="1"/>
            <a:r>
              <a:rPr lang="ar-EG" sz="1600" dirty="0"/>
              <a:t>استخدام تويتر في الحملات الرئاسية الأمريكية لنشر رسائل يومية.</a:t>
            </a:r>
          </a:p>
          <a:p>
            <a:pPr algn="r" rtl="1"/>
            <a:r>
              <a:rPr lang="ar-EG" sz="1600" dirty="0"/>
              <a:t>فيديوهات </a:t>
            </a:r>
            <a:r>
              <a:rPr lang="en-US" sz="1600" dirty="0"/>
              <a:t>  ”Reels”</a:t>
            </a:r>
            <a:r>
              <a:rPr lang="ar-EG" sz="1600" dirty="0"/>
              <a:t>قصيرة على إنستغرام وتيك توك لجذب فئة الشباب.</a:t>
            </a:r>
          </a:p>
        </p:txBody>
      </p:sp>
      <p:sp>
        <p:nvSpPr>
          <p:cNvPr id="11" name="Rectangle 10">
            <a:extLst>
              <a:ext uri="{FF2B5EF4-FFF2-40B4-BE49-F238E27FC236}">
                <a16:creationId xmlns:a16="http://schemas.microsoft.com/office/drawing/2014/main" xmlns="" id="{9323AD98-0260-41F3-BDA2-66AC9B9C6AC1}"/>
              </a:ext>
            </a:extLst>
          </p:cNvPr>
          <p:cNvSpPr/>
          <p:nvPr/>
        </p:nvSpPr>
        <p:spPr>
          <a:xfrm>
            <a:off x="5351303" y="3687137"/>
            <a:ext cx="123867" cy="1074731"/>
          </a:xfrm>
          <a:prstGeom prst="rect">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xmlns="" id="{A3D57681-09C9-2B7A-96A0-01E53DFBDAA6}"/>
              </a:ext>
            </a:extLst>
          </p:cNvPr>
          <p:cNvPicPr>
            <a:picLocks noChangeAspect="1"/>
          </p:cNvPicPr>
          <p:nvPr/>
        </p:nvPicPr>
        <p:blipFill>
          <a:blip r:embed="rId3"/>
          <a:stretch>
            <a:fillRect/>
          </a:stretch>
        </p:blipFill>
        <p:spPr>
          <a:xfrm>
            <a:off x="2864661" y="4968876"/>
            <a:ext cx="1454298" cy="855469"/>
          </a:xfrm>
          <a:prstGeom prst="rect">
            <a:avLst/>
          </a:prstGeom>
        </p:spPr>
      </p:pic>
    </p:spTree>
    <p:extLst>
      <p:ext uri="{BB962C8B-B14F-4D97-AF65-F5344CB8AC3E}">
        <p14:creationId xmlns:p14="http://schemas.microsoft.com/office/powerpoint/2010/main" val="34577220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2FB9E19-DBA7-D47D-7B92-E6622AC9957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335E0F92-803C-FA1F-6867-20E58F89600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FD947B16-D8D1-B440-0829-96BF615BA77F}"/>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097EDD7E-BD6F-8559-C40E-EA8FA60CDB6B}"/>
              </a:ext>
            </a:extLst>
          </p:cNvPr>
          <p:cNvSpPr/>
          <p:nvPr/>
        </p:nvSpPr>
        <p:spPr>
          <a:xfrm>
            <a:off x="864704" y="1468424"/>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xmlns="" id="{AF79D01A-45C6-C6F0-9946-642985BED9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D0AA2736-D338-9E71-D8C8-723097051A55}"/>
              </a:ext>
            </a:extLst>
          </p:cNvPr>
          <p:cNvSpPr txBox="1"/>
          <p:nvPr/>
        </p:nvSpPr>
        <p:spPr>
          <a:xfrm>
            <a:off x="1649994" y="1708992"/>
            <a:ext cx="8466655" cy="523220"/>
          </a:xfrm>
          <a:prstGeom prst="rect">
            <a:avLst/>
          </a:prstGeom>
          <a:noFill/>
        </p:spPr>
        <p:txBody>
          <a:bodyPr wrap="square" rtlCol="0">
            <a:spAutoFit/>
          </a:bodyPr>
          <a:lstStyle/>
          <a:p>
            <a:pPr lvl="0" algn="r" rtl="1"/>
            <a:r>
              <a:rPr lang="ar-JO" sz="2800" b="1" dirty="0">
                <a:latin typeface="+mj-lt"/>
              </a:rPr>
              <a:t>2.3</a:t>
            </a:r>
            <a:r>
              <a:rPr lang="ar-EG" sz="2800" b="1" dirty="0">
                <a:latin typeface="+mj-lt"/>
              </a:rPr>
              <a:t>. </a:t>
            </a:r>
            <a:r>
              <a:rPr lang="ar-EG" sz="2800" b="1" dirty="0"/>
              <a:t>البريد الإلكتروني (</a:t>
            </a:r>
            <a:r>
              <a:rPr lang="en-US" sz="2800" b="1" dirty="0"/>
              <a:t>(</a:t>
            </a:r>
            <a:r>
              <a:rPr lang="en-MY" sz="2800" b="1" dirty="0"/>
              <a:t>Email Marketing</a:t>
            </a:r>
            <a:endParaRPr lang="en-US" sz="2800" b="1" dirty="0">
              <a:latin typeface="Microsoft Uighur" panose="02000000000000000000" pitchFamily="2" charset="-78"/>
            </a:endParaRPr>
          </a:p>
        </p:txBody>
      </p:sp>
      <p:sp>
        <p:nvSpPr>
          <p:cNvPr id="2" name="Rectangle 1">
            <a:extLst>
              <a:ext uri="{FF2B5EF4-FFF2-40B4-BE49-F238E27FC236}">
                <a16:creationId xmlns:a16="http://schemas.microsoft.com/office/drawing/2014/main" xmlns="" id="{730C132B-C965-A94E-9EB8-A6179AAF09A6}"/>
              </a:ext>
            </a:extLst>
          </p:cNvPr>
          <p:cNvSpPr>
            <a:spLocks noChangeArrowheads="1"/>
          </p:cNvSpPr>
          <p:nvPr/>
        </p:nvSpPr>
        <p:spPr bwMode="auto">
          <a:xfrm>
            <a:off x="2826115" y="2138977"/>
            <a:ext cx="6539769" cy="13234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r" rtl="1" eaLnBrk="0" fontAlgn="base" hangingPunct="0">
              <a:spcBef>
                <a:spcPct val="0"/>
              </a:spcBef>
              <a:spcAft>
                <a:spcPct val="0"/>
              </a:spcAft>
            </a:pPr>
            <a:r>
              <a:rPr lang="ar-EG" sz="2000" b="1" dirty="0">
                <a:solidFill>
                  <a:srgbClr val="C00000"/>
                </a:solidFill>
              </a:rPr>
              <a:t>الاستخدامات:</a:t>
            </a:r>
          </a:p>
          <a:p>
            <a:pPr marL="285750" lvl="0" indent="-285750" algn="r" rtl="1" eaLnBrk="0" fontAlgn="base" hangingPunct="0">
              <a:spcBef>
                <a:spcPct val="0"/>
              </a:spcBef>
              <a:spcAft>
                <a:spcPct val="0"/>
              </a:spcAft>
              <a:buFont typeface="Arial" panose="020B0604020202020204" pitchFamily="34" charset="0"/>
              <a:buChar char="•"/>
            </a:pPr>
            <a:r>
              <a:rPr lang="ar-EG" sz="2000" dirty="0"/>
              <a:t>إرسال نشرات إخبارية دورية حول المرشح أو الحملة.</a:t>
            </a:r>
          </a:p>
          <a:p>
            <a:pPr marL="285750" lvl="0" indent="-285750" algn="r" rtl="1" eaLnBrk="0" fontAlgn="base" hangingPunct="0">
              <a:spcBef>
                <a:spcPct val="0"/>
              </a:spcBef>
              <a:spcAft>
                <a:spcPct val="0"/>
              </a:spcAft>
              <a:buFont typeface="Arial" panose="020B0604020202020204" pitchFamily="34" charset="0"/>
              <a:buChar char="•"/>
            </a:pPr>
            <a:r>
              <a:rPr lang="ar-EG" sz="2000" dirty="0"/>
              <a:t>دعوة </a:t>
            </a:r>
            <a:r>
              <a:rPr lang="ar-EG" sz="2000" b="1" dirty="0">
                <a:highlight>
                  <a:srgbClr val="FFFF00"/>
                </a:highlight>
              </a:rPr>
              <a:t>لحضور فعاليات، مؤتمرات، أو التصويت</a:t>
            </a:r>
            <a:r>
              <a:rPr lang="ar-EG" sz="2000" dirty="0"/>
              <a:t>.</a:t>
            </a:r>
          </a:p>
          <a:p>
            <a:pPr marL="285750" lvl="0" indent="-285750" algn="r" rtl="1" eaLnBrk="0" fontAlgn="base" hangingPunct="0">
              <a:spcBef>
                <a:spcPct val="0"/>
              </a:spcBef>
              <a:spcAft>
                <a:spcPct val="0"/>
              </a:spcAft>
              <a:buFont typeface="Arial" panose="020B0604020202020204" pitchFamily="34" charset="0"/>
              <a:buChar char="•"/>
            </a:pPr>
            <a:r>
              <a:rPr lang="ar-EG" sz="2000" dirty="0"/>
              <a:t>جمع تبرعات من المؤيدين.</a:t>
            </a:r>
            <a:endParaRPr kumimoji="0" lang="en-US" sz="2000" b="0" i="0" u="none" strike="noStrike" cap="none" normalizeH="0" baseline="0" dirty="0">
              <a:ln>
                <a:noFill/>
              </a:ln>
              <a:solidFill>
                <a:schemeClr val="tx1"/>
              </a:solidFill>
              <a:effectLst/>
              <a:latin typeface="Arial" panose="020B0604020202020204" pitchFamily="34" charset="0"/>
            </a:endParaRPr>
          </a:p>
        </p:txBody>
      </p:sp>
      <p:pic>
        <p:nvPicPr>
          <p:cNvPr id="11" name="Picture 10">
            <a:extLst>
              <a:ext uri="{FF2B5EF4-FFF2-40B4-BE49-F238E27FC236}">
                <a16:creationId xmlns:a16="http://schemas.microsoft.com/office/drawing/2014/main" xmlns="" id="{F47FFD7D-4C5A-85B9-847B-DFC81653D430}"/>
              </a:ext>
            </a:extLst>
          </p:cNvPr>
          <p:cNvPicPr>
            <a:picLocks noChangeAspect="1"/>
          </p:cNvPicPr>
          <p:nvPr/>
        </p:nvPicPr>
        <p:blipFill>
          <a:blip r:embed="rId3"/>
          <a:stretch>
            <a:fillRect/>
          </a:stretch>
        </p:blipFill>
        <p:spPr>
          <a:xfrm rot="20793454">
            <a:off x="9600747" y="3000586"/>
            <a:ext cx="744500" cy="656787"/>
          </a:xfrm>
          <a:prstGeom prst="rect">
            <a:avLst/>
          </a:prstGeom>
        </p:spPr>
      </p:pic>
      <p:sp>
        <p:nvSpPr>
          <p:cNvPr id="6" name="TextBox 5">
            <a:extLst>
              <a:ext uri="{FF2B5EF4-FFF2-40B4-BE49-F238E27FC236}">
                <a16:creationId xmlns:a16="http://schemas.microsoft.com/office/drawing/2014/main" xmlns="" id="{360A0116-9161-49E4-32E6-E7E49C6DF6C6}"/>
              </a:ext>
            </a:extLst>
          </p:cNvPr>
          <p:cNvSpPr txBox="1"/>
          <p:nvPr/>
        </p:nvSpPr>
        <p:spPr>
          <a:xfrm>
            <a:off x="6227545" y="3687137"/>
            <a:ext cx="3504857" cy="1323439"/>
          </a:xfrm>
          <a:prstGeom prst="rect">
            <a:avLst/>
          </a:prstGeom>
          <a:noFill/>
        </p:spPr>
        <p:txBody>
          <a:bodyPr wrap="square">
            <a:spAutoFit/>
          </a:bodyPr>
          <a:lstStyle/>
          <a:p>
            <a:pPr algn="r"/>
            <a:r>
              <a:rPr lang="ar-EG" b="1" dirty="0"/>
              <a:t>ا</a:t>
            </a:r>
            <a:r>
              <a:rPr lang="ar-EG" sz="2000" b="1" dirty="0"/>
              <a:t>لميزات:</a:t>
            </a:r>
            <a:endParaRPr lang="ar-EG" sz="2000" dirty="0"/>
          </a:p>
          <a:p>
            <a:pPr algn="r"/>
            <a:r>
              <a:rPr lang="ar-EG" sz="2000" dirty="0"/>
              <a:t>التواصل المباشر مع الجمهور المخلص.</a:t>
            </a:r>
          </a:p>
          <a:p>
            <a:pPr algn="r"/>
            <a:r>
              <a:rPr lang="ar-EG" sz="2000" dirty="0"/>
              <a:t>يمكن تخصيص الرسائل حسب اهتمامات كل فئة.</a:t>
            </a:r>
            <a:endParaRPr lang="en-US" sz="2000" dirty="0"/>
          </a:p>
        </p:txBody>
      </p:sp>
      <p:sp>
        <p:nvSpPr>
          <p:cNvPr id="8" name="Rectangle 7">
            <a:extLst>
              <a:ext uri="{FF2B5EF4-FFF2-40B4-BE49-F238E27FC236}">
                <a16:creationId xmlns:a16="http://schemas.microsoft.com/office/drawing/2014/main" xmlns="" id="{83C498CE-1801-7089-9347-74A77D5FB8C1}"/>
              </a:ext>
            </a:extLst>
          </p:cNvPr>
          <p:cNvSpPr/>
          <p:nvPr/>
        </p:nvSpPr>
        <p:spPr>
          <a:xfrm>
            <a:off x="9732402" y="3632023"/>
            <a:ext cx="123867" cy="1074731"/>
          </a:xfrm>
          <a:prstGeom prst="rect">
            <a:avLst/>
          </a:prstGeom>
          <a:solidFill>
            <a:srgbClr val="01519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xmlns="" id="{8FB6E3F5-B888-8853-85F0-908EF4E1A08A}"/>
              </a:ext>
            </a:extLst>
          </p:cNvPr>
          <p:cNvSpPr txBox="1"/>
          <p:nvPr/>
        </p:nvSpPr>
        <p:spPr>
          <a:xfrm>
            <a:off x="2146434" y="3687137"/>
            <a:ext cx="3204869" cy="1323439"/>
          </a:xfrm>
          <a:prstGeom prst="rect">
            <a:avLst/>
          </a:prstGeom>
          <a:noFill/>
        </p:spPr>
        <p:txBody>
          <a:bodyPr wrap="square">
            <a:spAutoFit/>
          </a:bodyPr>
          <a:lstStyle/>
          <a:p>
            <a:pPr algn="r"/>
            <a:r>
              <a:rPr lang="ar-EG" sz="2000" b="1" dirty="0"/>
              <a:t>مثال:</a:t>
            </a:r>
            <a:endParaRPr lang="ar-EG" sz="2000" dirty="0"/>
          </a:p>
          <a:p>
            <a:pPr algn="r"/>
            <a:r>
              <a:rPr lang="ar-EG" sz="2000" dirty="0"/>
              <a:t>حملة أوباما اعتمدت بشكل كبير على البريد الإلكتروني لجمع التبرعات وتحفيز المشاركة</a:t>
            </a:r>
            <a:r>
              <a:rPr lang="ar-EG" dirty="0"/>
              <a:t>.</a:t>
            </a:r>
          </a:p>
        </p:txBody>
      </p:sp>
      <p:sp>
        <p:nvSpPr>
          <p:cNvPr id="10" name="Rectangle 9">
            <a:extLst>
              <a:ext uri="{FF2B5EF4-FFF2-40B4-BE49-F238E27FC236}">
                <a16:creationId xmlns:a16="http://schemas.microsoft.com/office/drawing/2014/main" xmlns="" id="{17CCAA78-518F-705F-7CAA-5EE99F10E931}"/>
              </a:ext>
            </a:extLst>
          </p:cNvPr>
          <p:cNvSpPr/>
          <p:nvPr/>
        </p:nvSpPr>
        <p:spPr>
          <a:xfrm>
            <a:off x="5351303" y="3687137"/>
            <a:ext cx="123867" cy="1074731"/>
          </a:xfrm>
          <a:prstGeom prst="rect">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xmlns="" id="{B74C719E-70D4-FFC5-8195-569A80ABB86E}"/>
              </a:ext>
            </a:extLst>
          </p:cNvPr>
          <p:cNvPicPr>
            <a:picLocks noChangeAspect="1"/>
          </p:cNvPicPr>
          <p:nvPr/>
        </p:nvPicPr>
        <p:blipFill>
          <a:blip r:embed="rId4"/>
          <a:stretch>
            <a:fillRect/>
          </a:stretch>
        </p:blipFill>
        <p:spPr>
          <a:xfrm>
            <a:off x="2146434" y="4598879"/>
            <a:ext cx="1655545" cy="1152776"/>
          </a:xfrm>
          <a:prstGeom prst="rect">
            <a:avLst/>
          </a:prstGeom>
        </p:spPr>
      </p:pic>
    </p:spTree>
    <p:extLst>
      <p:ext uri="{BB962C8B-B14F-4D97-AF65-F5344CB8AC3E}">
        <p14:creationId xmlns:p14="http://schemas.microsoft.com/office/powerpoint/2010/main" val="25708992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xmlns="" id="{C33DF413-7D90-6932-5F2B-76662B87667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72454CF8-319B-9BCC-6103-5B5619B38F7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4294C6FE-DA71-F401-E788-2F79E1ABF130}"/>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Rounded Corners 1">
            <a:extLst>
              <a:ext uri="{FF2B5EF4-FFF2-40B4-BE49-F238E27FC236}">
                <a16:creationId xmlns:a16="http://schemas.microsoft.com/office/drawing/2014/main" xmlns="" id="{5197F180-7DC7-1C32-2D92-1F4F8C624B07}"/>
              </a:ext>
            </a:extLst>
          </p:cNvPr>
          <p:cNvSpPr/>
          <p:nvPr/>
        </p:nvSpPr>
        <p:spPr>
          <a:xfrm>
            <a:off x="786966" y="1408785"/>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xmlns="" id="{238A9364-28BC-BCA8-9F0D-FD3AAB2797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08DC85BA-A3BB-88CE-B697-D9D89A6C928E}"/>
              </a:ext>
            </a:extLst>
          </p:cNvPr>
          <p:cNvSpPr txBox="1"/>
          <p:nvPr/>
        </p:nvSpPr>
        <p:spPr>
          <a:xfrm>
            <a:off x="1519802" y="1526639"/>
            <a:ext cx="8466655" cy="954107"/>
          </a:xfrm>
          <a:prstGeom prst="rect">
            <a:avLst/>
          </a:prstGeom>
          <a:noFill/>
        </p:spPr>
        <p:txBody>
          <a:bodyPr wrap="square" rtlCol="0">
            <a:spAutoFit/>
          </a:bodyPr>
          <a:lstStyle/>
          <a:p>
            <a:pPr algn="r" rtl="1"/>
            <a:r>
              <a:rPr lang="ar-JO" sz="2800" b="1" dirty="0">
                <a:latin typeface="+mj-lt"/>
              </a:rPr>
              <a:t>2.4</a:t>
            </a:r>
            <a:r>
              <a:rPr lang="ar-EG" sz="2800" b="1" dirty="0">
                <a:latin typeface="+mj-lt"/>
              </a:rPr>
              <a:t>. </a:t>
            </a:r>
            <a:r>
              <a:rPr lang="ar-EG" sz="2800" b="1" dirty="0"/>
              <a:t>المحتوى الرقمي</a:t>
            </a:r>
          </a:p>
          <a:p>
            <a:pPr lvl="0" algn="r" rtl="1"/>
            <a:endParaRPr lang="en-US" sz="2800" dirty="0">
              <a:latin typeface="Microsoft Uighur" panose="02000000000000000000" pitchFamily="2" charset="-78"/>
            </a:endParaRPr>
          </a:p>
        </p:txBody>
      </p:sp>
      <p:sp>
        <p:nvSpPr>
          <p:cNvPr id="3" name="Rectangle 1">
            <a:extLst>
              <a:ext uri="{FF2B5EF4-FFF2-40B4-BE49-F238E27FC236}">
                <a16:creationId xmlns:a16="http://schemas.microsoft.com/office/drawing/2014/main" xmlns="" id="{1957E08B-B953-36E1-AF4E-E3DA5881DA8D}"/>
              </a:ext>
            </a:extLst>
          </p:cNvPr>
          <p:cNvSpPr>
            <a:spLocks noChangeArrowheads="1"/>
          </p:cNvSpPr>
          <p:nvPr/>
        </p:nvSpPr>
        <p:spPr bwMode="auto">
          <a:xfrm>
            <a:off x="1649992" y="2185739"/>
            <a:ext cx="8206277"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indent="-285750" algn="just" rtl="1">
              <a:buFont typeface="Arial" panose="020B0604020202020204" pitchFamily="34" charset="0"/>
              <a:buChar char="•"/>
            </a:pPr>
            <a:r>
              <a:rPr lang="ar-EG" sz="2000" dirty="0"/>
              <a:t>يُعتبر المحتوى الرقمي من </a:t>
            </a:r>
            <a:r>
              <a:rPr lang="ar-EG" sz="2000" dirty="0">
                <a:solidFill>
                  <a:srgbClr val="FF0000"/>
                </a:solidFill>
              </a:rPr>
              <a:t>كلمات ونصوص وصور وفيديوهات ومنشورات </a:t>
            </a:r>
            <a:r>
              <a:rPr lang="ar-EG" sz="2000" dirty="0"/>
              <a:t>من أهم الوسائل تأثيراً في الجمهور لما له من قدرات تأثيرية سريعة ومباشرة لدى الأفراد دون عناء، حيث تتطلب </a:t>
            </a:r>
            <a:r>
              <a:rPr lang="ar-EG" sz="2000" b="1" dirty="0">
                <a:highlight>
                  <a:srgbClr val="FFFF00"/>
                </a:highlight>
              </a:rPr>
              <a:t>صناعة المحتوى قدرات إبداعية متفرّدة قائمة على مهارات متخصصة </a:t>
            </a:r>
            <a:r>
              <a:rPr lang="ar-EG" sz="2000" dirty="0"/>
              <a:t>وإتقان اللغة بشكل مميز.</a:t>
            </a:r>
            <a:endParaRPr lang="en-MY" sz="2000" b="1" dirty="0"/>
          </a:p>
        </p:txBody>
      </p:sp>
      <p:sp>
        <p:nvSpPr>
          <p:cNvPr id="6" name="TextBox 5">
            <a:extLst>
              <a:ext uri="{FF2B5EF4-FFF2-40B4-BE49-F238E27FC236}">
                <a16:creationId xmlns:a16="http://schemas.microsoft.com/office/drawing/2014/main" xmlns="" id="{D20F81FE-DC4C-1FAB-B5A5-6357196D9919}"/>
              </a:ext>
            </a:extLst>
          </p:cNvPr>
          <p:cNvSpPr txBox="1"/>
          <p:nvPr/>
        </p:nvSpPr>
        <p:spPr>
          <a:xfrm>
            <a:off x="5864567" y="3495582"/>
            <a:ext cx="3867835" cy="1077218"/>
          </a:xfrm>
          <a:prstGeom prst="rect">
            <a:avLst/>
          </a:prstGeom>
          <a:noFill/>
        </p:spPr>
        <p:txBody>
          <a:bodyPr wrap="square">
            <a:spAutoFit/>
          </a:bodyPr>
          <a:lstStyle/>
          <a:p>
            <a:pPr algn="r" rtl="1"/>
            <a:r>
              <a:rPr lang="ar-EG" sz="1600" b="1" dirty="0"/>
              <a:t>أنواعه:</a:t>
            </a:r>
            <a:endParaRPr lang="ar-EG" sz="1600" dirty="0"/>
          </a:p>
          <a:p>
            <a:pPr algn="r" rtl="1"/>
            <a:r>
              <a:rPr lang="ar-EG" sz="1600" dirty="0"/>
              <a:t>فيديوهات قصيرة أو وثائقية</a:t>
            </a:r>
          </a:p>
          <a:p>
            <a:pPr algn="r" rtl="1"/>
            <a:r>
              <a:rPr lang="ar-EG" sz="1600" dirty="0"/>
              <a:t>مقالات تحليلية أو افتتاحيات</a:t>
            </a:r>
          </a:p>
          <a:p>
            <a:pPr algn="r" rtl="1"/>
            <a:r>
              <a:rPr lang="ar-EG" sz="1600" dirty="0"/>
              <a:t>بودكاست سياسي</a:t>
            </a:r>
            <a:endParaRPr lang="en-US" sz="1600" dirty="0"/>
          </a:p>
        </p:txBody>
      </p:sp>
      <p:pic>
        <p:nvPicPr>
          <p:cNvPr id="15" name="Picture 14">
            <a:extLst>
              <a:ext uri="{FF2B5EF4-FFF2-40B4-BE49-F238E27FC236}">
                <a16:creationId xmlns:a16="http://schemas.microsoft.com/office/drawing/2014/main" xmlns="" id="{AA00A30B-CEE5-D233-A334-843B7EC7B02A}"/>
              </a:ext>
            </a:extLst>
          </p:cNvPr>
          <p:cNvPicPr>
            <a:picLocks noChangeAspect="1"/>
          </p:cNvPicPr>
          <p:nvPr/>
        </p:nvPicPr>
        <p:blipFill>
          <a:blip r:embed="rId5"/>
          <a:stretch>
            <a:fillRect/>
          </a:stretch>
        </p:blipFill>
        <p:spPr>
          <a:xfrm>
            <a:off x="1034336" y="4319838"/>
            <a:ext cx="2257503" cy="1592934"/>
          </a:xfrm>
          <a:prstGeom prst="rect">
            <a:avLst/>
          </a:prstGeom>
        </p:spPr>
      </p:pic>
      <p:sp>
        <p:nvSpPr>
          <p:cNvPr id="9" name="Rectangle 8">
            <a:extLst>
              <a:ext uri="{FF2B5EF4-FFF2-40B4-BE49-F238E27FC236}">
                <a16:creationId xmlns:a16="http://schemas.microsoft.com/office/drawing/2014/main" xmlns="" id="{754398E2-C5D3-CAC8-0567-EF616A3A1951}"/>
              </a:ext>
            </a:extLst>
          </p:cNvPr>
          <p:cNvSpPr/>
          <p:nvPr/>
        </p:nvSpPr>
        <p:spPr>
          <a:xfrm>
            <a:off x="9732402" y="3632023"/>
            <a:ext cx="123867" cy="1074731"/>
          </a:xfrm>
          <a:prstGeom prst="rect">
            <a:avLst/>
          </a:prstGeom>
          <a:solidFill>
            <a:srgbClr val="01519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xmlns="" id="{CD7EB722-17AF-33A2-9B8E-4653293B7FF7}"/>
              </a:ext>
            </a:extLst>
          </p:cNvPr>
          <p:cNvSpPr txBox="1"/>
          <p:nvPr/>
        </p:nvSpPr>
        <p:spPr>
          <a:xfrm>
            <a:off x="2626178" y="3550696"/>
            <a:ext cx="2725125" cy="1477328"/>
          </a:xfrm>
          <a:prstGeom prst="rect">
            <a:avLst/>
          </a:prstGeom>
          <a:noFill/>
        </p:spPr>
        <p:txBody>
          <a:bodyPr wrap="square">
            <a:spAutoFit/>
          </a:bodyPr>
          <a:lstStyle/>
          <a:p>
            <a:pPr algn="r" rtl="1"/>
            <a:r>
              <a:rPr lang="ar-EG" b="1" dirty="0"/>
              <a:t>أمثلة:</a:t>
            </a:r>
          </a:p>
          <a:p>
            <a:pPr algn="r" rtl="1"/>
            <a:r>
              <a:rPr lang="ar-EG" dirty="0"/>
              <a:t>فيديو "قصة مرشح" يُظهر الجانب الإنساني.</a:t>
            </a:r>
          </a:p>
          <a:p>
            <a:pPr algn="r" rtl="1"/>
            <a:r>
              <a:rPr lang="ar-EG" dirty="0"/>
              <a:t>بودكاست يناقش قضايا الساعة بمشاركة المتابعين</a:t>
            </a:r>
            <a:r>
              <a:rPr lang="ar-EG" b="1" dirty="0"/>
              <a:t>.</a:t>
            </a:r>
          </a:p>
        </p:txBody>
      </p:sp>
      <p:sp>
        <p:nvSpPr>
          <p:cNvPr id="11" name="Rectangle 10">
            <a:extLst>
              <a:ext uri="{FF2B5EF4-FFF2-40B4-BE49-F238E27FC236}">
                <a16:creationId xmlns:a16="http://schemas.microsoft.com/office/drawing/2014/main" xmlns="" id="{46E6B0E3-301F-C13C-EB31-949B0BB0D444}"/>
              </a:ext>
            </a:extLst>
          </p:cNvPr>
          <p:cNvSpPr/>
          <p:nvPr/>
        </p:nvSpPr>
        <p:spPr>
          <a:xfrm>
            <a:off x="5351303" y="3687137"/>
            <a:ext cx="123867" cy="1074731"/>
          </a:xfrm>
          <a:prstGeom prst="rect">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xmlns="" id="{1C98C909-1815-E391-FF57-C72BA9D9822A}"/>
              </a:ext>
            </a:extLst>
          </p:cNvPr>
          <p:cNvSpPr txBox="1"/>
          <p:nvPr/>
        </p:nvSpPr>
        <p:spPr>
          <a:xfrm>
            <a:off x="5864567" y="4777269"/>
            <a:ext cx="3867835" cy="1323439"/>
          </a:xfrm>
          <a:prstGeom prst="rect">
            <a:avLst/>
          </a:prstGeom>
          <a:noFill/>
        </p:spPr>
        <p:txBody>
          <a:bodyPr wrap="square">
            <a:spAutoFit/>
          </a:bodyPr>
          <a:lstStyle/>
          <a:p>
            <a:pPr algn="r" rtl="1"/>
            <a:r>
              <a:rPr lang="ar-EG" sz="1600" b="1" dirty="0"/>
              <a:t>أهمية المحتوى:</a:t>
            </a:r>
          </a:p>
          <a:p>
            <a:pPr algn="r" rtl="1"/>
            <a:r>
              <a:rPr lang="ar-EG" sz="1600" dirty="0"/>
              <a:t>يبني الثقة والمصداقية.</a:t>
            </a:r>
          </a:p>
          <a:p>
            <a:pPr algn="r" rtl="1"/>
            <a:r>
              <a:rPr lang="ar-EG" sz="1600" dirty="0"/>
              <a:t>يساعد في شرح الأفكار والبرامج السياسية بطريقة مبسطة.</a:t>
            </a:r>
          </a:p>
          <a:p>
            <a:pPr algn="r" rtl="1"/>
            <a:r>
              <a:rPr lang="ar-EG" sz="1600" dirty="0"/>
              <a:t>يسهل انتشاره ومشاركته.</a:t>
            </a:r>
            <a:endParaRPr lang="en-US" sz="1600" dirty="0"/>
          </a:p>
        </p:txBody>
      </p:sp>
      <p:sp>
        <p:nvSpPr>
          <p:cNvPr id="14" name="Rectangle 13">
            <a:extLst>
              <a:ext uri="{FF2B5EF4-FFF2-40B4-BE49-F238E27FC236}">
                <a16:creationId xmlns:a16="http://schemas.microsoft.com/office/drawing/2014/main" xmlns="" id="{45305E8F-5346-B825-B89F-A7D6009D26E2}"/>
              </a:ext>
            </a:extLst>
          </p:cNvPr>
          <p:cNvSpPr/>
          <p:nvPr/>
        </p:nvSpPr>
        <p:spPr>
          <a:xfrm>
            <a:off x="9732402" y="4913710"/>
            <a:ext cx="123867" cy="1074731"/>
          </a:xfrm>
          <a:prstGeom prst="rect">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10824288"/>
      </p:ext>
    </p:extLst>
  </p:cSld>
  <p:clrMapOvr>
    <a:overrideClrMapping bg1="lt1" tx1="dk1" bg2="lt2" tx2="dk2" accent1="accent1" accent2="accent2" accent3="accent3" accent4="accent4" accent5="accent5" accent6="accent6" hlink="hlink" folHlink="folHlink"/>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xmlns="" id="{D4F42A9E-E260-2E78-A754-9DBD7986047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003660DD-D773-EFBE-8426-8B7D9078A3F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903B1807-633A-FD75-E9CA-F02BAE900B3C}"/>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
            <a:extLst>
              <a:ext uri="{FF2B5EF4-FFF2-40B4-BE49-F238E27FC236}">
                <a16:creationId xmlns:a16="http://schemas.microsoft.com/office/drawing/2014/main" xmlns="" id="{EC83DBEF-D35D-7577-A3EE-F5162F54FA91}"/>
              </a:ext>
            </a:extLst>
          </p:cNvPr>
          <p:cNvSpPr/>
          <p:nvPr/>
        </p:nvSpPr>
        <p:spPr>
          <a:xfrm>
            <a:off x="864704" y="1468424"/>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xmlns="" id="{96AA2FBF-0404-FE01-877F-0E8FC22AFBC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C488C115-1FA7-4764-6A6B-015F299176BD}"/>
              </a:ext>
            </a:extLst>
          </p:cNvPr>
          <p:cNvSpPr txBox="1"/>
          <p:nvPr/>
        </p:nvSpPr>
        <p:spPr>
          <a:xfrm>
            <a:off x="945866" y="1829063"/>
            <a:ext cx="8466655" cy="523220"/>
          </a:xfrm>
          <a:prstGeom prst="rect">
            <a:avLst/>
          </a:prstGeom>
          <a:noFill/>
        </p:spPr>
        <p:txBody>
          <a:bodyPr wrap="square" rtlCol="0">
            <a:spAutoFit/>
          </a:bodyPr>
          <a:lstStyle/>
          <a:p>
            <a:pPr lvl="0" algn="r" rtl="1"/>
            <a:r>
              <a:rPr lang="ar-JO" sz="2800" b="1" dirty="0">
                <a:latin typeface="+mj-lt"/>
              </a:rPr>
              <a:t>2.5 </a:t>
            </a:r>
            <a:r>
              <a:rPr lang="ar-EG" sz="2800" b="1" dirty="0">
                <a:latin typeface="+mj-lt"/>
              </a:rPr>
              <a:t> </a:t>
            </a:r>
            <a:r>
              <a:rPr lang="ar-EG" sz="2800" b="1" dirty="0"/>
              <a:t>الإعلانات الممولة</a:t>
            </a:r>
            <a:endParaRPr lang="en-US" sz="2800" b="1" dirty="0">
              <a:latin typeface="+mj-lt"/>
            </a:endParaRPr>
          </a:p>
        </p:txBody>
      </p:sp>
      <p:sp>
        <p:nvSpPr>
          <p:cNvPr id="9" name="TextBox 8">
            <a:extLst>
              <a:ext uri="{FF2B5EF4-FFF2-40B4-BE49-F238E27FC236}">
                <a16:creationId xmlns:a16="http://schemas.microsoft.com/office/drawing/2014/main" xmlns="" id="{42E6D654-0A50-8AD2-D5D6-47F30E036A52}"/>
              </a:ext>
            </a:extLst>
          </p:cNvPr>
          <p:cNvSpPr txBox="1"/>
          <p:nvPr/>
        </p:nvSpPr>
        <p:spPr>
          <a:xfrm>
            <a:off x="2214109" y="2337004"/>
            <a:ext cx="7492112" cy="861774"/>
          </a:xfrm>
          <a:prstGeom prst="rect">
            <a:avLst/>
          </a:prstGeom>
          <a:noFill/>
          <a:ln>
            <a:noFill/>
          </a:ln>
        </p:spPr>
        <p:style>
          <a:lnRef idx="2">
            <a:schemeClr val="accent6"/>
          </a:lnRef>
          <a:fillRef idx="1">
            <a:schemeClr val="lt1"/>
          </a:fillRef>
          <a:effectRef idx="0">
            <a:schemeClr val="accent6"/>
          </a:effectRef>
          <a:fontRef idx="minor">
            <a:schemeClr val="dk1"/>
          </a:fontRef>
        </p:style>
        <p:txBody>
          <a:bodyPr wrap="square" rtlCol="0">
            <a:spAutoFit/>
          </a:bodyPr>
          <a:lstStyle/>
          <a:p>
            <a:pPr algn="r" rtl="1"/>
            <a:r>
              <a:rPr lang="ar-JO" sz="2400" dirty="0">
                <a:solidFill>
                  <a:srgbClr val="C00000"/>
                </a:solidFill>
              </a:rPr>
              <a:t>	</a:t>
            </a:r>
            <a:endParaRPr lang="ar-JO" sz="2600" b="1" dirty="0">
              <a:solidFill>
                <a:srgbClr val="C00000"/>
              </a:solidFill>
            </a:endParaRPr>
          </a:p>
          <a:p>
            <a:pPr algn="r" rtl="1"/>
            <a:r>
              <a:rPr lang="ar-JO" sz="2600" b="1" dirty="0">
                <a:solidFill>
                  <a:srgbClr val="C00000"/>
                </a:solidFill>
              </a:rPr>
              <a:t>		</a:t>
            </a:r>
            <a:endParaRPr lang="ar-EG" sz="2600" dirty="0"/>
          </a:p>
        </p:txBody>
      </p:sp>
      <p:sp>
        <p:nvSpPr>
          <p:cNvPr id="4" name="Rectangle 1">
            <a:extLst>
              <a:ext uri="{FF2B5EF4-FFF2-40B4-BE49-F238E27FC236}">
                <a16:creationId xmlns:a16="http://schemas.microsoft.com/office/drawing/2014/main" xmlns="" id="{DAF2D9FA-71A5-FACA-B03C-5737311B6E6C}"/>
              </a:ext>
            </a:extLst>
          </p:cNvPr>
          <p:cNvSpPr>
            <a:spLocks noChangeArrowheads="1"/>
          </p:cNvSpPr>
          <p:nvPr/>
        </p:nvSpPr>
        <p:spPr bwMode="auto">
          <a:xfrm>
            <a:off x="1229224" y="2451987"/>
            <a:ext cx="7645817"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r" rtl="1"/>
            <a:r>
              <a:rPr lang="ar-EG" b="1" dirty="0">
                <a:solidFill>
                  <a:srgbClr val="C00000"/>
                </a:solidFill>
              </a:rPr>
              <a:t>المنصات</a:t>
            </a:r>
            <a:r>
              <a:rPr lang="ar-EG" b="1" dirty="0"/>
              <a:t>:</a:t>
            </a:r>
            <a:r>
              <a:rPr lang="ar-EG" dirty="0"/>
              <a:t> </a:t>
            </a:r>
            <a:r>
              <a:rPr lang="en-MY" dirty="0"/>
              <a:t>Google Ads – Facebook/Instagram Ads – YouTube Ads</a:t>
            </a:r>
          </a:p>
        </p:txBody>
      </p:sp>
      <p:sp>
        <p:nvSpPr>
          <p:cNvPr id="6" name="TextBox 5">
            <a:extLst>
              <a:ext uri="{FF2B5EF4-FFF2-40B4-BE49-F238E27FC236}">
                <a16:creationId xmlns:a16="http://schemas.microsoft.com/office/drawing/2014/main" xmlns="" id="{21CCEF52-E8F0-B151-E68B-ACF1FE85FEBC}"/>
              </a:ext>
            </a:extLst>
          </p:cNvPr>
          <p:cNvSpPr txBox="1"/>
          <p:nvPr/>
        </p:nvSpPr>
        <p:spPr>
          <a:xfrm>
            <a:off x="5303650" y="3097005"/>
            <a:ext cx="3867835" cy="1323439"/>
          </a:xfrm>
          <a:prstGeom prst="rect">
            <a:avLst/>
          </a:prstGeom>
          <a:noFill/>
        </p:spPr>
        <p:txBody>
          <a:bodyPr wrap="square">
            <a:spAutoFit/>
          </a:bodyPr>
          <a:lstStyle/>
          <a:p>
            <a:pPr algn="r" rtl="1"/>
            <a:r>
              <a:rPr lang="ar-EG" sz="1600" b="1" dirty="0"/>
              <a:t>الاستخدامات:</a:t>
            </a:r>
            <a:endParaRPr lang="ar-EG" sz="1600" dirty="0"/>
          </a:p>
          <a:p>
            <a:pPr marL="285750" indent="-285750" algn="r" rtl="1">
              <a:buFont typeface="Arial" panose="020B0604020202020204" pitchFamily="34" charset="0"/>
              <a:buChar char="•"/>
            </a:pPr>
            <a:r>
              <a:rPr lang="ar-EG" sz="1600" dirty="0"/>
              <a:t>زيادة وصول الرسائل السياسية لفئات غير متفاعلة.</a:t>
            </a:r>
          </a:p>
          <a:p>
            <a:pPr marL="285750" indent="-285750" algn="r" rtl="1">
              <a:buFont typeface="Arial" panose="020B0604020202020204" pitchFamily="34" charset="0"/>
              <a:buChar char="•"/>
            </a:pPr>
            <a:r>
              <a:rPr lang="ar-EG" sz="1600" dirty="0"/>
              <a:t>استهداف جمهور دقيق حسب العمر، الجنس، الموقع، الاهتمامات.</a:t>
            </a:r>
          </a:p>
          <a:p>
            <a:pPr marL="285750" indent="-285750" algn="r" rtl="1">
              <a:buFont typeface="Arial" panose="020B0604020202020204" pitchFamily="34" charset="0"/>
              <a:buChar char="•"/>
            </a:pPr>
            <a:r>
              <a:rPr lang="ar-EG" sz="1600" dirty="0"/>
              <a:t>الترويج لفعاليات أو مناسبات انتخابية.</a:t>
            </a:r>
            <a:endParaRPr lang="en-US" sz="1600" dirty="0"/>
          </a:p>
        </p:txBody>
      </p:sp>
      <p:sp>
        <p:nvSpPr>
          <p:cNvPr id="8" name="Rectangle 7">
            <a:extLst>
              <a:ext uri="{FF2B5EF4-FFF2-40B4-BE49-F238E27FC236}">
                <a16:creationId xmlns:a16="http://schemas.microsoft.com/office/drawing/2014/main" xmlns="" id="{7A56FCDD-2B83-49D3-8753-8AFC7A7FCCC5}"/>
              </a:ext>
            </a:extLst>
          </p:cNvPr>
          <p:cNvSpPr/>
          <p:nvPr/>
        </p:nvSpPr>
        <p:spPr>
          <a:xfrm>
            <a:off x="9207334" y="3169353"/>
            <a:ext cx="123867" cy="1074731"/>
          </a:xfrm>
          <a:prstGeom prst="rect">
            <a:avLst/>
          </a:prstGeom>
          <a:solidFill>
            <a:srgbClr val="01519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xmlns="" id="{305D997D-AD04-C7A2-0101-46244DF159E6}"/>
              </a:ext>
            </a:extLst>
          </p:cNvPr>
          <p:cNvSpPr txBox="1"/>
          <p:nvPr/>
        </p:nvSpPr>
        <p:spPr>
          <a:xfrm>
            <a:off x="2065261" y="3152119"/>
            <a:ext cx="2725125" cy="1077218"/>
          </a:xfrm>
          <a:prstGeom prst="rect">
            <a:avLst/>
          </a:prstGeom>
          <a:noFill/>
        </p:spPr>
        <p:txBody>
          <a:bodyPr wrap="square">
            <a:spAutoFit/>
          </a:bodyPr>
          <a:lstStyle/>
          <a:p>
            <a:pPr algn="r" rtl="1"/>
            <a:r>
              <a:rPr lang="ar-EG" sz="1600" b="1" dirty="0"/>
              <a:t>الميزات:</a:t>
            </a:r>
            <a:endParaRPr lang="ar-EG" sz="1600" dirty="0"/>
          </a:p>
          <a:p>
            <a:pPr marL="285750" indent="-285750" algn="r" rtl="1">
              <a:buFont typeface="Arial" panose="020B0604020202020204" pitchFamily="34" charset="0"/>
              <a:buChar char="•"/>
            </a:pPr>
            <a:r>
              <a:rPr lang="ar-EG" sz="1600" dirty="0"/>
              <a:t>نتائج قابلة للقياس.</a:t>
            </a:r>
          </a:p>
          <a:p>
            <a:pPr marL="285750" indent="-285750" algn="r" rtl="1">
              <a:buFont typeface="Arial" panose="020B0604020202020204" pitchFamily="34" charset="0"/>
              <a:buChar char="•"/>
            </a:pPr>
            <a:r>
              <a:rPr lang="ar-EG" sz="1600" dirty="0"/>
              <a:t>إمكانية اختبار إعلانات متعددة (</a:t>
            </a:r>
            <a:r>
              <a:rPr lang="en-MY" sz="1600" dirty="0"/>
              <a:t>A/B Testing).</a:t>
            </a:r>
            <a:endParaRPr lang="ar-EG" sz="1600" b="1" dirty="0"/>
          </a:p>
        </p:txBody>
      </p:sp>
      <p:sp>
        <p:nvSpPr>
          <p:cNvPr id="11" name="Rectangle 10">
            <a:extLst>
              <a:ext uri="{FF2B5EF4-FFF2-40B4-BE49-F238E27FC236}">
                <a16:creationId xmlns:a16="http://schemas.microsoft.com/office/drawing/2014/main" xmlns="" id="{7AE019F5-029B-1780-0DCA-3FAC02310FD8}"/>
              </a:ext>
            </a:extLst>
          </p:cNvPr>
          <p:cNvSpPr/>
          <p:nvPr/>
        </p:nvSpPr>
        <p:spPr>
          <a:xfrm>
            <a:off x="4790386" y="3288560"/>
            <a:ext cx="123867" cy="1074731"/>
          </a:xfrm>
          <a:prstGeom prst="rect">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xmlns="" id="{D93091AF-D27B-5D16-07BC-805D286310CC}"/>
              </a:ext>
            </a:extLst>
          </p:cNvPr>
          <p:cNvSpPr txBox="1"/>
          <p:nvPr/>
        </p:nvSpPr>
        <p:spPr>
          <a:xfrm>
            <a:off x="5967663" y="4701737"/>
            <a:ext cx="3020942" cy="830997"/>
          </a:xfrm>
          <a:prstGeom prst="rect">
            <a:avLst/>
          </a:prstGeom>
          <a:noFill/>
        </p:spPr>
        <p:txBody>
          <a:bodyPr wrap="square">
            <a:spAutoFit/>
          </a:bodyPr>
          <a:lstStyle/>
          <a:p>
            <a:pPr algn="r" rtl="1"/>
            <a:r>
              <a:rPr lang="ar-EG" sz="1600" b="1" dirty="0"/>
              <a:t>مثال:</a:t>
            </a:r>
            <a:endParaRPr lang="ar-EG" sz="1600" dirty="0"/>
          </a:p>
          <a:p>
            <a:pPr algn="r" rtl="1">
              <a:buFont typeface="Arial" panose="020B0604020202020204" pitchFamily="34" charset="0"/>
              <a:buChar char="•"/>
            </a:pPr>
            <a:r>
              <a:rPr lang="ar-EG" sz="1600" dirty="0"/>
              <a:t>إعلان ممول موجه لسكان منطقة معينة قبل الانتخابات المحلية</a:t>
            </a:r>
            <a:endParaRPr lang="en-US" sz="1600" dirty="0"/>
          </a:p>
        </p:txBody>
      </p:sp>
      <p:sp>
        <p:nvSpPr>
          <p:cNvPr id="13" name="Rectangle 12">
            <a:extLst>
              <a:ext uri="{FF2B5EF4-FFF2-40B4-BE49-F238E27FC236}">
                <a16:creationId xmlns:a16="http://schemas.microsoft.com/office/drawing/2014/main" xmlns="" id="{D393F8A3-B60B-BA20-DE61-F36C6A2F1A61}"/>
              </a:ext>
            </a:extLst>
          </p:cNvPr>
          <p:cNvSpPr/>
          <p:nvPr/>
        </p:nvSpPr>
        <p:spPr>
          <a:xfrm>
            <a:off x="9171485" y="4734877"/>
            <a:ext cx="123867" cy="1074731"/>
          </a:xfrm>
          <a:prstGeom prst="rect">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a:extLst>
              <a:ext uri="{FF2B5EF4-FFF2-40B4-BE49-F238E27FC236}">
                <a16:creationId xmlns:a16="http://schemas.microsoft.com/office/drawing/2014/main" xmlns="" id="{12DA1E4F-0F90-D592-976F-CF000062EBD1}"/>
              </a:ext>
            </a:extLst>
          </p:cNvPr>
          <p:cNvPicPr>
            <a:picLocks noChangeAspect="1"/>
          </p:cNvPicPr>
          <p:nvPr/>
        </p:nvPicPr>
        <p:blipFill>
          <a:blip r:embed="rId5"/>
          <a:stretch>
            <a:fillRect/>
          </a:stretch>
        </p:blipFill>
        <p:spPr>
          <a:xfrm>
            <a:off x="1151356" y="4129740"/>
            <a:ext cx="1847480" cy="1750243"/>
          </a:xfrm>
          <a:prstGeom prst="rect">
            <a:avLst/>
          </a:prstGeom>
        </p:spPr>
      </p:pic>
    </p:spTree>
    <p:extLst>
      <p:ext uri="{BB962C8B-B14F-4D97-AF65-F5344CB8AC3E}">
        <p14:creationId xmlns:p14="http://schemas.microsoft.com/office/powerpoint/2010/main" val="2076668144"/>
      </p:ext>
    </p:extLst>
  </p:cSld>
  <p:clrMapOvr>
    <a:overrideClrMapping bg1="lt1" tx1="dk1" bg2="lt2" tx2="dk2" accent1="accent1" accent2="accent2" accent3="accent3" accent4="accent4" accent5="accent5" accent6="accent6" hlink="hlink" folHlink="folHlink"/>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E56962F-20C8-96FC-E121-89F9D0CECAA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E30F163B-C613-CD95-2207-E22F8C65556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0A26DD41-DED4-12DF-CF0F-ECB83D50DA60}"/>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
            <a:extLst>
              <a:ext uri="{FF2B5EF4-FFF2-40B4-BE49-F238E27FC236}">
                <a16:creationId xmlns:a16="http://schemas.microsoft.com/office/drawing/2014/main" xmlns="" id="{2E04B2B0-5728-BC2E-3610-88260F9EA03D}"/>
              </a:ext>
            </a:extLst>
          </p:cNvPr>
          <p:cNvSpPr/>
          <p:nvPr/>
        </p:nvSpPr>
        <p:spPr>
          <a:xfrm>
            <a:off x="864704" y="1468424"/>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xmlns="" id="{2DBBD92C-8F3B-3898-8E60-2586B850BC9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CC85C133-71E8-E376-CE00-4361EDF7E6CB}"/>
              </a:ext>
            </a:extLst>
          </p:cNvPr>
          <p:cNvSpPr txBox="1"/>
          <p:nvPr/>
        </p:nvSpPr>
        <p:spPr>
          <a:xfrm>
            <a:off x="1222051" y="1502600"/>
            <a:ext cx="8466655" cy="523220"/>
          </a:xfrm>
          <a:prstGeom prst="rect">
            <a:avLst/>
          </a:prstGeom>
          <a:noFill/>
        </p:spPr>
        <p:txBody>
          <a:bodyPr wrap="square" rtlCol="0">
            <a:spAutoFit/>
          </a:bodyPr>
          <a:lstStyle/>
          <a:p>
            <a:pPr lvl="0" algn="r" rtl="1"/>
            <a:r>
              <a:rPr lang="ar-JO" sz="2800" b="1" dirty="0">
                <a:latin typeface="+mj-lt"/>
              </a:rPr>
              <a:t>2.6 </a:t>
            </a:r>
            <a:r>
              <a:rPr lang="ar-EG" sz="2800" b="1" dirty="0">
                <a:latin typeface="+mj-lt"/>
              </a:rPr>
              <a:t> </a:t>
            </a:r>
            <a:r>
              <a:rPr lang="ar-JO" sz="2800" b="1" dirty="0">
                <a:latin typeface="+mj-lt"/>
              </a:rPr>
              <a:t>تحليل البيانات</a:t>
            </a:r>
            <a:endParaRPr lang="en-US" sz="2800" b="1" dirty="0">
              <a:latin typeface="+mj-lt"/>
            </a:endParaRPr>
          </a:p>
        </p:txBody>
      </p:sp>
      <p:sp>
        <p:nvSpPr>
          <p:cNvPr id="9" name="TextBox 8">
            <a:extLst>
              <a:ext uri="{FF2B5EF4-FFF2-40B4-BE49-F238E27FC236}">
                <a16:creationId xmlns:a16="http://schemas.microsoft.com/office/drawing/2014/main" xmlns="" id="{063B7AB8-1528-9DB5-6E3A-E7ED1FDDCCDC}"/>
              </a:ext>
            </a:extLst>
          </p:cNvPr>
          <p:cNvSpPr txBox="1"/>
          <p:nvPr/>
        </p:nvSpPr>
        <p:spPr>
          <a:xfrm>
            <a:off x="2214109" y="2337004"/>
            <a:ext cx="7492112" cy="861774"/>
          </a:xfrm>
          <a:prstGeom prst="rect">
            <a:avLst/>
          </a:prstGeom>
          <a:noFill/>
          <a:ln>
            <a:noFill/>
          </a:ln>
        </p:spPr>
        <p:style>
          <a:lnRef idx="2">
            <a:schemeClr val="accent6"/>
          </a:lnRef>
          <a:fillRef idx="1">
            <a:schemeClr val="lt1"/>
          </a:fillRef>
          <a:effectRef idx="0">
            <a:schemeClr val="accent6"/>
          </a:effectRef>
          <a:fontRef idx="minor">
            <a:schemeClr val="dk1"/>
          </a:fontRef>
        </p:style>
        <p:txBody>
          <a:bodyPr wrap="square" rtlCol="0">
            <a:spAutoFit/>
          </a:bodyPr>
          <a:lstStyle/>
          <a:p>
            <a:pPr algn="r" rtl="1"/>
            <a:r>
              <a:rPr lang="ar-JO" sz="2400" dirty="0">
                <a:solidFill>
                  <a:srgbClr val="C00000"/>
                </a:solidFill>
              </a:rPr>
              <a:t>	</a:t>
            </a:r>
            <a:endParaRPr lang="ar-JO" sz="2600" b="1" dirty="0">
              <a:solidFill>
                <a:srgbClr val="C00000"/>
              </a:solidFill>
            </a:endParaRPr>
          </a:p>
          <a:p>
            <a:pPr algn="r" rtl="1"/>
            <a:r>
              <a:rPr lang="ar-JO" sz="2600" b="1" dirty="0">
                <a:solidFill>
                  <a:srgbClr val="C00000"/>
                </a:solidFill>
              </a:rPr>
              <a:t>		</a:t>
            </a:r>
            <a:endParaRPr lang="ar-EG" sz="2600" dirty="0"/>
          </a:p>
        </p:txBody>
      </p:sp>
      <p:sp>
        <p:nvSpPr>
          <p:cNvPr id="4" name="Rectangle 1">
            <a:extLst>
              <a:ext uri="{FF2B5EF4-FFF2-40B4-BE49-F238E27FC236}">
                <a16:creationId xmlns:a16="http://schemas.microsoft.com/office/drawing/2014/main" xmlns="" id="{9F7B8DAA-D0E5-3001-6375-5ED75DE00C98}"/>
              </a:ext>
            </a:extLst>
          </p:cNvPr>
          <p:cNvSpPr>
            <a:spLocks noChangeArrowheads="1"/>
          </p:cNvSpPr>
          <p:nvPr/>
        </p:nvSpPr>
        <p:spPr bwMode="auto">
          <a:xfrm>
            <a:off x="864704" y="1939896"/>
            <a:ext cx="8816829" cy="1477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r" rtl="1"/>
            <a:r>
              <a:rPr lang="ar-SA" b="1" dirty="0">
                <a:solidFill>
                  <a:srgbClr val="C00000"/>
                </a:solidFill>
              </a:rPr>
              <a:t>الأدوات</a:t>
            </a:r>
            <a:r>
              <a:rPr lang="ar-SA" dirty="0">
                <a:solidFill>
                  <a:srgbClr val="C00000"/>
                </a:solidFill>
              </a:rPr>
              <a:t>: </a:t>
            </a:r>
            <a:r>
              <a:rPr lang="en-US" dirty="0"/>
              <a:t>Google Analytics – Facebook Insights – </a:t>
            </a:r>
            <a:r>
              <a:rPr lang="ar-SA" dirty="0"/>
              <a:t>أدوات منصات </a:t>
            </a:r>
            <a:r>
              <a:rPr lang="ar-SA" dirty="0" smtClean="0"/>
              <a:t>التواصل</a:t>
            </a:r>
            <a:endParaRPr lang="ar-EG" dirty="0" smtClean="0"/>
          </a:p>
          <a:p>
            <a:pPr algn="r"/>
            <a:r>
              <a:rPr lang="en-MY" b="1" dirty="0"/>
              <a:t>Facebook Insights</a:t>
            </a:r>
            <a:r>
              <a:rPr lang="en-MY" dirty="0"/>
              <a:t>:</a:t>
            </a:r>
          </a:p>
          <a:p>
            <a:pPr lvl="1" algn="r" rtl="1"/>
            <a:r>
              <a:rPr lang="ar-EG" dirty="0"/>
              <a:t>يمكن</a:t>
            </a:r>
            <a:r>
              <a:rPr lang="ar-EG" b="1" dirty="0"/>
              <a:t> </a:t>
            </a:r>
            <a:r>
              <a:rPr lang="ar-EG" b="1" dirty="0"/>
              <a:t>ل</a:t>
            </a:r>
            <a:r>
              <a:rPr lang="ar-EG" b="1" dirty="0" smtClean="0"/>
              <a:t>لذكاء </a:t>
            </a:r>
            <a:r>
              <a:rPr lang="ar-EG" b="1" dirty="0"/>
              <a:t>الاصطناعي</a:t>
            </a:r>
            <a:r>
              <a:rPr lang="ar-EG" dirty="0"/>
              <a:t> تحليل تفاعل الجمهور مع المنشورات على </a:t>
            </a:r>
            <a:r>
              <a:rPr lang="en-MY" b="1" dirty="0"/>
              <a:t>Facebook</a:t>
            </a:r>
            <a:r>
              <a:rPr lang="en-MY" dirty="0"/>
              <a:t>، </a:t>
            </a:r>
            <a:r>
              <a:rPr lang="ar-EG" dirty="0"/>
              <a:t>مثل الإعجابات، التعليقات، والمشاركات، لتقديم رؤى حول </a:t>
            </a:r>
            <a:r>
              <a:rPr lang="ar-EG" b="1" dirty="0"/>
              <a:t>المحتوى الأكثر جذبًا</a:t>
            </a:r>
            <a:endParaRPr lang="ar-EG" dirty="0"/>
          </a:p>
          <a:p>
            <a:pPr algn="r" rtl="1"/>
            <a:endParaRPr lang="en-MY" dirty="0"/>
          </a:p>
        </p:txBody>
      </p:sp>
      <p:sp>
        <p:nvSpPr>
          <p:cNvPr id="6" name="TextBox 5">
            <a:extLst>
              <a:ext uri="{FF2B5EF4-FFF2-40B4-BE49-F238E27FC236}">
                <a16:creationId xmlns:a16="http://schemas.microsoft.com/office/drawing/2014/main" xmlns="" id="{7169E4A2-FE78-FD1B-437C-9EFFD309D9F2}"/>
              </a:ext>
            </a:extLst>
          </p:cNvPr>
          <p:cNvSpPr txBox="1"/>
          <p:nvPr/>
        </p:nvSpPr>
        <p:spPr>
          <a:xfrm>
            <a:off x="5669280" y="3097005"/>
            <a:ext cx="3502205" cy="1323439"/>
          </a:xfrm>
          <a:prstGeom prst="rect">
            <a:avLst/>
          </a:prstGeom>
          <a:noFill/>
        </p:spPr>
        <p:txBody>
          <a:bodyPr wrap="square">
            <a:spAutoFit/>
          </a:bodyPr>
          <a:lstStyle/>
          <a:p>
            <a:pPr algn="r" rtl="1"/>
            <a:r>
              <a:rPr lang="ar-EG" sz="1600" b="1" dirty="0"/>
              <a:t>الاستخدامات:</a:t>
            </a:r>
            <a:endParaRPr lang="ar-EG" sz="1600" dirty="0"/>
          </a:p>
          <a:p>
            <a:pPr marL="285750" indent="-285750" algn="r" rtl="1">
              <a:buFont typeface="Arial" panose="020B0604020202020204" pitchFamily="34" charset="0"/>
              <a:buChar char="•"/>
            </a:pPr>
            <a:r>
              <a:rPr lang="ar-JO" sz="1600" dirty="0"/>
              <a:t>تتبع سلوك المستخدمين على المواقع والمنصات.قياس فعالية الحملات السياسية وتحسين الأداء.تحديد الجمهور المستهدف بناءً على البيانات الواقعية</a:t>
            </a:r>
            <a:endParaRPr lang="en-US" sz="1600" dirty="0"/>
          </a:p>
        </p:txBody>
      </p:sp>
      <p:sp>
        <p:nvSpPr>
          <p:cNvPr id="8" name="Rectangle 7">
            <a:extLst>
              <a:ext uri="{FF2B5EF4-FFF2-40B4-BE49-F238E27FC236}">
                <a16:creationId xmlns:a16="http://schemas.microsoft.com/office/drawing/2014/main" xmlns="" id="{88CCFDB1-638D-46BA-8171-3FEC7753E857}"/>
              </a:ext>
            </a:extLst>
          </p:cNvPr>
          <p:cNvSpPr/>
          <p:nvPr/>
        </p:nvSpPr>
        <p:spPr>
          <a:xfrm>
            <a:off x="9207334" y="3169353"/>
            <a:ext cx="123867" cy="1074731"/>
          </a:xfrm>
          <a:prstGeom prst="rect">
            <a:avLst/>
          </a:prstGeom>
          <a:solidFill>
            <a:srgbClr val="01519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xmlns="" id="{B3E2DE82-1F3E-878D-2818-D41A39B9F265}"/>
              </a:ext>
            </a:extLst>
          </p:cNvPr>
          <p:cNvSpPr txBox="1"/>
          <p:nvPr/>
        </p:nvSpPr>
        <p:spPr>
          <a:xfrm>
            <a:off x="2065261" y="3152119"/>
            <a:ext cx="2725125" cy="1077218"/>
          </a:xfrm>
          <a:prstGeom prst="rect">
            <a:avLst/>
          </a:prstGeom>
          <a:noFill/>
        </p:spPr>
        <p:txBody>
          <a:bodyPr wrap="square">
            <a:spAutoFit/>
          </a:bodyPr>
          <a:lstStyle/>
          <a:p>
            <a:pPr algn="r" rtl="1"/>
            <a:r>
              <a:rPr lang="ar-EG" sz="1600" b="1" dirty="0"/>
              <a:t>الميزات:</a:t>
            </a:r>
            <a:endParaRPr lang="ar-EG" sz="1600" dirty="0"/>
          </a:p>
          <a:p>
            <a:pPr marL="285750" indent="-285750" algn="r" rtl="1">
              <a:buFont typeface="Arial" panose="020B0604020202020204" pitchFamily="34" charset="0"/>
              <a:buChar char="•"/>
            </a:pPr>
            <a:r>
              <a:rPr lang="ar-EG" sz="1600" dirty="0"/>
              <a:t>رؤى عميقة ومفصلة حول الجمهور والسلوك.دعم اتخاذ القرار بناءً على بيانات دقيقة.</a:t>
            </a:r>
            <a:endParaRPr lang="ar-EG" sz="1600" b="1" dirty="0"/>
          </a:p>
        </p:txBody>
      </p:sp>
      <p:sp>
        <p:nvSpPr>
          <p:cNvPr id="11" name="Rectangle 10">
            <a:extLst>
              <a:ext uri="{FF2B5EF4-FFF2-40B4-BE49-F238E27FC236}">
                <a16:creationId xmlns:a16="http://schemas.microsoft.com/office/drawing/2014/main" xmlns="" id="{FD6935A1-7DF6-0D04-345F-6E97553B23FA}"/>
              </a:ext>
            </a:extLst>
          </p:cNvPr>
          <p:cNvSpPr/>
          <p:nvPr/>
        </p:nvSpPr>
        <p:spPr>
          <a:xfrm>
            <a:off x="4790386" y="3288560"/>
            <a:ext cx="123867" cy="1074731"/>
          </a:xfrm>
          <a:prstGeom prst="rect">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xmlns="" id="{3B229DAE-E962-F0F3-A0B1-4B08A52E9310}"/>
              </a:ext>
            </a:extLst>
          </p:cNvPr>
          <p:cNvSpPr txBox="1"/>
          <p:nvPr/>
        </p:nvSpPr>
        <p:spPr>
          <a:xfrm>
            <a:off x="2861510" y="4532539"/>
            <a:ext cx="6309975" cy="1938992"/>
          </a:xfrm>
          <a:prstGeom prst="rect">
            <a:avLst/>
          </a:prstGeom>
          <a:noFill/>
        </p:spPr>
        <p:txBody>
          <a:bodyPr wrap="square">
            <a:spAutoFit/>
          </a:bodyPr>
          <a:lstStyle/>
          <a:p>
            <a:pPr algn="r" rtl="1"/>
            <a:r>
              <a:rPr lang="ar-EG" sz="1600" b="1" dirty="0"/>
              <a:t>مثال:</a:t>
            </a:r>
            <a:endParaRPr lang="ar-EG" sz="1600" dirty="0"/>
          </a:p>
          <a:p>
            <a:pPr marL="285750" indent="-285750" algn="r" rtl="1">
              <a:buFont typeface="Arial" panose="020B0604020202020204" pitchFamily="34" charset="0"/>
              <a:buChar char="•"/>
            </a:pPr>
            <a:r>
              <a:rPr lang="ar-SA" sz="1600" dirty="0"/>
              <a:t>تحليل تفاعل جمهور الشباب مع حملة توعية سياسية على إنستغرام</a:t>
            </a:r>
            <a:r>
              <a:rPr lang="ar-SA" sz="1600" dirty="0" smtClean="0"/>
              <a:t>.</a:t>
            </a:r>
            <a:r>
              <a:rPr lang="ar-EG" sz="1600" dirty="0" smtClean="0"/>
              <a:t>  </a:t>
            </a:r>
          </a:p>
          <a:p>
            <a:endParaRPr lang="en-MY" dirty="0"/>
          </a:p>
          <a:p>
            <a:pPr lvl="1" algn="r" rtl="1"/>
            <a:r>
              <a:rPr lang="en-MY" b="1" dirty="0"/>
              <a:t>AI Optimization</a:t>
            </a:r>
            <a:r>
              <a:rPr lang="en-MY" dirty="0"/>
              <a:t>: </a:t>
            </a:r>
            <a:r>
              <a:rPr lang="ar-EG" dirty="0"/>
              <a:t>يمكن للذكاء الاصطناعي </a:t>
            </a:r>
            <a:r>
              <a:rPr lang="ar-EG" b="1" dirty="0"/>
              <a:t>تحليل البيانات الكبيرة</a:t>
            </a:r>
            <a:r>
              <a:rPr lang="ar-EG" dirty="0"/>
              <a:t> لتحسين توقيت المنشورات ومحتوى الرسائل، مع تقديم </a:t>
            </a:r>
            <a:r>
              <a:rPr lang="ar-EG" b="1" dirty="0"/>
              <a:t>توصيات مخصصة</a:t>
            </a:r>
            <a:r>
              <a:rPr lang="ar-EG" dirty="0"/>
              <a:t> لزيادة التفاعل. </a:t>
            </a:r>
          </a:p>
          <a:p>
            <a:pPr marL="285750" indent="-285750" algn="r" rtl="1">
              <a:buFont typeface="Arial" panose="020B0604020202020204" pitchFamily="34" charset="0"/>
              <a:buChar char="•"/>
            </a:pPr>
            <a:endParaRPr lang="en-US" sz="1600" dirty="0"/>
          </a:p>
        </p:txBody>
      </p:sp>
      <p:sp>
        <p:nvSpPr>
          <p:cNvPr id="13" name="Rectangle 12">
            <a:extLst>
              <a:ext uri="{FF2B5EF4-FFF2-40B4-BE49-F238E27FC236}">
                <a16:creationId xmlns:a16="http://schemas.microsoft.com/office/drawing/2014/main" xmlns="" id="{53BA2FD3-E5F6-A143-D7BF-BE76006ED699}"/>
              </a:ext>
            </a:extLst>
          </p:cNvPr>
          <p:cNvSpPr/>
          <p:nvPr/>
        </p:nvSpPr>
        <p:spPr>
          <a:xfrm>
            <a:off x="9171485" y="4734877"/>
            <a:ext cx="123867" cy="1074731"/>
          </a:xfrm>
          <a:prstGeom prst="rect">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a:extLst>
              <a:ext uri="{FF2B5EF4-FFF2-40B4-BE49-F238E27FC236}">
                <a16:creationId xmlns:a16="http://schemas.microsoft.com/office/drawing/2014/main" xmlns="" id="{AAB08C28-7A72-C453-E81E-24C3E261FB78}"/>
              </a:ext>
            </a:extLst>
          </p:cNvPr>
          <p:cNvPicPr>
            <a:picLocks noChangeAspect="1"/>
          </p:cNvPicPr>
          <p:nvPr/>
        </p:nvPicPr>
        <p:blipFill>
          <a:blip r:embed="rId3"/>
          <a:stretch>
            <a:fillRect/>
          </a:stretch>
        </p:blipFill>
        <p:spPr>
          <a:xfrm>
            <a:off x="1245504" y="4223356"/>
            <a:ext cx="1723127" cy="1788645"/>
          </a:xfrm>
          <a:prstGeom prst="rect">
            <a:avLst/>
          </a:prstGeom>
        </p:spPr>
      </p:pic>
    </p:spTree>
    <p:extLst>
      <p:ext uri="{BB962C8B-B14F-4D97-AF65-F5344CB8AC3E}">
        <p14:creationId xmlns:p14="http://schemas.microsoft.com/office/powerpoint/2010/main" val="4538539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a:solidFill>
                  <a:schemeClr val="bg1"/>
                </a:solidFill>
                <a:latin typeface="Alexandria" charset="0"/>
                <a:cs typeface="Alexandria" charset="0"/>
              </a:rPr>
              <a:t>التاسعة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xmlns="" id="{FF0FD337-6BE3-014B-6916-AFAF1FABB81E}"/>
              </a:ext>
            </a:extLst>
          </p:cNvPr>
          <p:cNvSpPr/>
          <p:nvPr/>
        </p:nvSpPr>
        <p:spPr>
          <a:xfrm>
            <a:off x="557218" y="5038655"/>
            <a:ext cx="5091312" cy="954107"/>
          </a:xfrm>
          <a:prstGeom prst="rect">
            <a:avLst/>
          </a:prstGeom>
          <a:noFill/>
        </p:spPr>
        <p:txBody>
          <a:bodyPr wrap="square">
            <a:spAutoFit/>
          </a:bodyPr>
          <a:lstStyle/>
          <a:p>
            <a:pPr algn="r" rtl="1"/>
            <a:r>
              <a:rPr lang="ar-JO" sz="2800" b="1" dirty="0"/>
              <a:t>3</a:t>
            </a:r>
            <a:r>
              <a:rPr lang="ar-EG" sz="2800" b="1" dirty="0"/>
              <a:t>. دور المنصات الرقمية في تشكيل الرأي العام</a:t>
            </a:r>
          </a:p>
        </p:txBody>
      </p:sp>
    </p:spTree>
    <p:extLst>
      <p:ext uri="{BB962C8B-B14F-4D97-AF65-F5344CB8AC3E}">
        <p14:creationId xmlns:p14="http://schemas.microsoft.com/office/powerpoint/2010/main" val="3088611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
            <a:extLst>
              <a:ext uri="{FF2B5EF4-FFF2-40B4-BE49-F238E27FC236}">
                <a16:creationId xmlns:a16="http://schemas.microsoft.com/office/drawing/2014/main" xmlns="" id="{CD632365-002C-42A8-352D-93F3A08FFF0E}"/>
              </a:ext>
            </a:extLst>
          </p:cNvPr>
          <p:cNvSpPr/>
          <p:nvPr/>
        </p:nvSpPr>
        <p:spPr>
          <a:xfrm>
            <a:off x="864704" y="1468424"/>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333001" y="1680456"/>
            <a:ext cx="8466655" cy="954107"/>
          </a:xfrm>
          <a:prstGeom prst="rect">
            <a:avLst/>
          </a:prstGeom>
          <a:noFill/>
        </p:spPr>
        <p:txBody>
          <a:bodyPr wrap="square" rtlCol="0">
            <a:spAutoFit/>
          </a:bodyPr>
          <a:lstStyle/>
          <a:p>
            <a:pPr lvl="0" algn="r" rtl="1"/>
            <a:r>
              <a:rPr lang="ar-JO" sz="2800" b="1" dirty="0">
                <a:latin typeface="+mj-lt"/>
              </a:rPr>
              <a:t>3</a:t>
            </a:r>
            <a:r>
              <a:rPr lang="ar-EG" sz="2800" b="1" dirty="0">
                <a:latin typeface="+mj-lt"/>
              </a:rPr>
              <a:t>.</a:t>
            </a:r>
            <a:r>
              <a:rPr lang="ar-JO" sz="2800" b="1" dirty="0">
                <a:latin typeface="+mj-lt"/>
              </a:rPr>
              <a:t>1</a:t>
            </a:r>
            <a:r>
              <a:rPr lang="ar-EG" sz="2800" b="1" dirty="0">
                <a:latin typeface="+mj-lt"/>
              </a:rPr>
              <a:t> </a:t>
            </a:r>
            <a:r>
              <a:rPr lang="ar-EG" sz="2800" b="1" dirty="0"/>
              <a:t>كيف تؤثر وسائل التواصل الاجتماعي والمواقع الإلكترونية على تشكيل وقيادة الرأي العام؟</a:t>
            </a:r>
            <a:endParaRPr lang="en-US" sz="2800" b="1" dirty="0">
              <a:latin typeface="+mj-lt"/>
            </a:endParaRPr>
          </a:p>
        </p:txBody>
      </p:sp>
      <p:sp>
        <p:nvSpPr>
          <p:cNvPr id="4" name="Rectangle 3"/>
          <p:cNvSpPr/>
          <p:nvPr/>
        </p:nvSpPr>
        <p:spPr>
          <a:xfrm>
            <a:off x="4044865" y="3858941"/>
            <a:ext cx="5413438" cy="2308324"/>
          </a:xfrm>
          <a:prstGeom prst="rect">
            <a:avLst/>
          </a:prstGeom>
        </p:spPr>
        <p:txBody>
          <a:bodyPr wrap="square">
            <a:spAutoFit/>
          </a:bodyPr>
          <a:lstStyle/>
          <a:p>
            <a:pPr algn="r"/>
            <a:r>
              <a:rPr lang="ar-EG" sz="1600" b="1" dirty="0">
                <a:solidFill>
                  <a:srgbClr val="C00000"/>
                </a:solidFill>
              </a:rPr>
              <a:t>أمثلة على تأثير التفاعلات الرقمية والمحتوى في تشكيل مواقف الجماهير:</a:t>
            </a:r>
            <a:endParaRPr lang="ar-EG" sz="1600" dirty="0">
              <a:solidFill>
                <a:srgbClr val="C00000"/>
              </a:solidFill>
            </a:endParaRPr>
          </a:p>
          <a:p>
            <a:pPr marL="742950" lvl="1" indent="-285750" algn="r" rtl="1">
              <a:buFont typeface="Courier New" panose="02070309020205020404" pitchFamily="49" charset="0"/>
              <a:buChar char="o"/>
            </a:pPr>
            <a:r>
              <a:rPr lang="ar-EG" sz="1600" dirty="0"/>
              <a:t>الحملات الناجحة التي استخدمت فيديوهات وتفاعلات لزيادة دعم المرشح.</a:t>
            </a:r>
          </a:p>
          <a:p>
            <a:pPr marL="742950" lvl="1" indent="-285750" algn="r" rtl="1">
              <a:buFont typeface="Courier New" panose="02070309020205020404" pitchFamily="49" charset="0"/>
              <a:buChar char="o"/>
            </a:pPr>
            <a:r>
              <a:rPr lang="ar-EG" sz="1600" dirty="0"/>
              <a:t>انتشار الأفكار عبر التريندات والهاشتاغات التي تحولت لقوة ضغط اجتماعي</a:t>
            </a:r>
            <a:r>
              <a:rPr lang="ar-EG" sz="1600" dirty="0" smtClean="0"/>
              <a:t>.</a:t>
            </a:r>
          </a:p>
          <a:p>
            <a:pPr marL="742950" lvl="1" indent="-285750" algn="r" rtl="1">
              <a:buFont typeface="Courier New" panose="02070309020205020404" pitchFamily="49" charset="0"/>
              <a:buChar char="o"/>
            </a:pPr>
            <a:r>
              <a:rPr lang="ar-EG" sz="1600" dirty="0" smtClean="0"/>
              <a:t>مثال :عندما </a:t>
            </a:r>
            <a:r>
              <a:rPr lang="ar-EG" sz="1600" dirty="0"/>
              <a:t>تنتشر أفكار معينة عبر هاشتاغات مثل </a:t>
            </a:r>
            <a:r>
              <a:rPr lang="ar-EG" sz="1600" b="1" dirty="0"/>
              <a:t>#</a:t>
            </a:r>
            <a:r>
              <a:rPr lang="en-MY" sz="1600" b="1" dirty="0" err="1"/>
              <a:t>MeToo</a:t>
            </a:r>
            <a:r>
              <a:rPr lang="en-MY" sz="1600" dirty="0"/>
              <a:t> </a:t>
            </a:r>
            <a:r>
              <a:rPr lang="ar-EG" sz="1600" dirty="0"/>
              <a:t>أو </a:t>
            </a:r>
            <a:r>
              <a:rPr lang="ar-EG" sz="1600" b="1" dirty="0"/>
              <a:t>#</a:t>
            </a:r>
            <a:r>
              <a:rPr lang="en-MY" sz="1600" b="1" dirty="0" err="1"/>
              <a:t>BlackLivesMatter</a:t>
            </a:r>
            <a:r>
              <a:rPr lang="en-MY" sz="1600" dirty="0"/>
              <a:t>، </a:t>
            </a:r>
            <a:r>
              <a:rPr lang="ar-EG" sz="1600" dirty="0"/>
              <a:t>يمكن استخدام </a:t>
            </a:r>
            <a:r>
              <a:rPr lang="ar-EG" sz="1600" b="1" dirty="0"/>
              <a:t>الذكاء الاصطناعي </a:t>
            </a:r>
            <a:r>
              <a:rPr lang="ar-EG" sz="1600" dirty="0"/>
              <a:t>لتحليل المحادثات وتقديم محتوى يتناسب مع اهتمامات المشاركين في هذه الحركات، مما يُعزز التأثير الاجتماعي.</a:t>
            </a:r>
            <a:endParaRPr lang="ar-EG" sz="1600" dirty="0"/>
          </a:p>
        </p:txBody>
      </p:sp>
      <p:sp>
        <p:nvSpPr>
          <p:cNvPr id="2" name="Rectangle 1"/>
          <p:cNvSpPr>
            <a:spLocks noChangeArrowheads="1"/>
          </p:cNvSpPr>
          <p:nvPr/>
        </p:nvSpPr>
        <p:spPr bwMode="auto">
          <a:xfrm>
            <a:off x="3339966" y="2787545"/>
            <a:ext cx="6241825" cy="1077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توفر منبر للنقاش العام وتبادل الآراء بشكل فوري</a:t>
            </a:r>
            <a:r>
              <a:rPr kumimoji="0" 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en-US" sz="1600" b="0" i="0" u="none" strike="noStrike" cap="none" normalizeH="0" baseline="0" dirty="0">
              <a:ln>
                <a:noFill/>
              </a:ln>
              <a:solidFill>
                <a:schemeClr val="tx1"/>
              </a:solidFill>
              <a:effectLst/>
              <a:latin typeface="Arial" panose="020B0604020202020204" pitchFamily="34" charset="0"/>
            </a:endParaRPr>
          </a:p>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خوارزميات العرض تساعد في توجيه المحتوى وفق اهتمامات المستخدمين</a:t>
            </a:r>
            <a:r>
              <a:rPr kumimoji="0" 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en-US" sz="1600" b="0" i="0" u="none" strike="noStrike" cap="none" normalizeH="0" baseline="0" dirty="0">
              <a:ln>
                <a:noFill/>
              </a:ln>
              <a:solidFill>
                <a:schemeClr val="tx1"/>
              </a:solidFill>
              <a:effectLst/>
              <a:latin typeface="Arial" panose="020B0604020202020204" pitchFamily="34" charset="0"/>
            </a:endParaRPr>
          </a:p>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تؤثر على تشكيل المواقف السياسية عبر التأثير النفسي والاجتماعي</a:t>
            </a:r>
            <a:r>
              <a:rPr kumimoji="0" 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en-US" sz="1600" b="0" i="0" u="none" strike="noStrike" cap="none" normalizeH="0" baseline="0" dirty="0">
              <a:ln>
                <a:noFill/>
              </a:ln>
              <a:solidFill>
                <a:schemeClr val="tx1"/>
              </a:solidFill>
              <a:effectLst/>
              <a:latin typeface="Arial" panose="020B0604020202020204" pitchFamily="34" charset="0"/>
            </a:endParaRPr>
          </a:p>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en-US" sz="1600" b="0" i="0" u="none" strike="noStrike" cap="none" normalizeH="0" baseline="0" dirty="0">
              <a:ln>
                <a:noFill/>
              </a:ln>
              <a:solidFill>
                <a:schemeClr val="tx1"/>
              </a:solidFill>
              <a:effectLst/>
              <a:latin typeface="Arial" panose="020B0604020202020204" pitchFamily="34" charset="0"/>
            </a:endParaRPr>
          </a:p>
        </p:txBody>
      </p:sp>
      <p:pic>
        <p:nvPicPr>
          <p:cNvPr id="2050" name="Picture 2" descr="الرأي العام - ترندز عرب">
            <a:extLst>
              <a:ext uri="{FF2B5EF4-FFF2-40B4-BE49-F238E27FC236}">
                <a16:creationId xmlns:a16="http://schemas.microsoft.com/office/drawing/2014/main" xmlns="" id="{D2790839-D017-F1B6-0DEC-34C9456DF9B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7902" y="2834263"/>
            <a:ext cx="2366963" cy="23669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481583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Rounded Corners 1">
            <a:extLst>
              <a:ext uri="{FF2B5EF4-FFF2-40B4-BE49-F238E27FC236}">
                <a16:creationId xmlns:a16="http://schemas.microsoft.com/office/drawing/2014/main" xmlns="" id="{3ACBA0BA-8332-2E7F-5C33-2BBC9132F86C}"/>
              </a:ext>
            </a:extLst>
          </p:cNvPr>
          <p:cNvSpPr/>
          <p:nvPr/>
        </p:nvSpPr>
        <p:spPr>
          <a:xfrm>
            <a:off x="864704" y="1468424"/>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953928" y="1756260"/>
            <a:ext cx="8083717" cy="954107"/>
          </a:xfrm>
          <a:prstGeom prst="rect">
            <a:avLst/>
          </a:prstGeom>
          <a:noFill/>
        </p:spPr>
        <p:txBody>
          <a:bodyPr wrap="square" rtlCol="0">
            <a:spAutoFit/>
          </a:bodyPr>
          <a:lstStyle/>
          <a:p>
            <a:pPr lvl="0" algn="r" rtl="1"/>
            <a:r>
              <a:rPr lang="ar-JO" sz="2800" b="1" dirty="0">
                <a:latin typeface="+mj-lt"/>
              </a:rPr>
              <a:t>3.2</a:t>
            </a:r>
            <a:r>
              <a:rPr lang="ar-EG" sz="2800" b="1" dirty="0">
                <a:latin typeface="+mj-lt"/>
              </a:rPr>
              <a:t> </a:t>
            </a:r>
            <a:r>
              <a:rPr lang="ar-EG" sz="2800" b="1" dirty="0"/>
              <a:t>مدى تأثيرات التسويق السياسي الإلكتروني على جمهور الرأي العام</a:t>
            </a:r>
            <a:endParaRPr lang="en-US" sz="2800" b="1" dirty="0">
              <a:latin typeface="+mj-lt"/>
            </a:endParaRPr>
          </a:p>
        </p:txBody>
      </p:sp>
      <p:sp>
        <p:nvSpPr>
          <p:cNvPr id="3" name="Rectangle 1"/>
          <p:cNvSpPr>
            <a:spLocks noChangeArrowheads="1"/>
          </p:cNvSpPr>
          <p:nvPr/>
        </p:nvSpPr>
        <p:spPr bwMode="auto">
          <a:xfrm>
            <a:off x="2926080" y="2541091"/>
            <a:ext cx="6782452" cy="3477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indent="-285750" algn="just" rtl="1">
              <a:buFont typeface="Arial" panose="020B0604020202020204" pitchFamily="34" charset="0"/>
              <a:buChar char="•"/>
            </a:pPr>
            <a:r>
              <a:rPr lang="ar-EG" dirty="0"/>
              <a:t>حملات التسويق السياسي الإلكتروني تُمارس تأثيرات متعددة على الجمهور في تشكيل الرأي العام. </a:t>
            </a:r>
            <a:r>
              <a:rPr lang="ar-EG" sz="2000" b="1" dirty="0">
                <a:highlight>
                  <a:srgbClr val="FFFF00"/>
                </a:highlight>
              </a:rPr>
              <a:t>ويعود ذلك إلى أنها أدوات متاحة للجميع، وتمنح الأفراد حرية أكبر في التعبير عن آرائهم، إضافةً إلى كونها تجسد مفهوم الحرية السياسية </a:t>
            </a:r>
            <a:r>
              <a:rPr lang="ar-EG" dirty="0"/>
              <a:t>من خلال تمكين الناخبين من الاطلاع على برامج الأحزاب ومواقفها.</a:t>
            </a:r>
            <a:endParaRPr lang="en-US" dirty="0"/>
          </a:p>
          <a:p>
            <a:pPr marL="285750" indent="-285750" algn="just" rtl="1">
              <a:buFont typeface="Arial" panose="020B0604020202020204" pitchFamily="34" charset="0"/>
              <a:buChar char="•"/>
            </a:pPr>
            <a:endParaRPr lang="ar-EG" dirty="0"/>
          </a:p>
          <a:p>
            <a:pPr marL="285750" indent="-285750" algn="just" rtl="1">
              <a:buFont typeface="Arial" panose="020B0604020202020204" pitchFamily="34" charset="0"/>
              <a:buChar char="•"/>
            </a:pPr>
            <a:r>
              <a:rPr lang="ar-EG" dirty="0"/>
              <a:t>كما تسهم هذه الحملات في إيصال الرسائل السياسية بسرعة وكفاءة إلى فئات واسعة من الجمهور، وتوفر الوقت والجهد وتقلل التكاليف. </a:t>
            </a:r>
            <a:endParaRPr lang="en-US" dirty="0"/>
          </a:p>
          <a:p>
            <a:pPr marL="285750" indent="-285750" algn="just" rtl="1">
              <a:buFont typeface="Arial" panose="020B0604020202020204" pitchFamily="34" charset="0"/>
              <a:buChar char="•"/>
            </a:pPr>
            <a:endParaRPr lang="en-US" dirty="0"/>
          </a:p>
          <a:p>
            <a:pPr marL="285750" indent="-285750" algn="just" rtl="1">
              <a:buFont typeface="Arial" panose="020B0604020202020204" pitchFamily="34" charset="0"/>
              <a:buChar char="•"/>
            </a:pPr>
            <a:r>
              <a:rPr lang="ar-EG" dirty="0"/>
              <a:t>ويرى كثير من الأفراد أن هذا النمط من الحملات يجعلهم أكثر وعيًا وقدرة على اتخاذ قراراتهم السياسية، ويعزز شعورهم بوجود شكل من أشكال </a:t>
            </a:r>
            <a:r>
              <a:rPr lang="ar-EG" b="1" dirty="0"/>
              <a:t>الديمقراطية الرقمية</a:t>
            </a:r>
            <a:r>
              <a:rPr lang="ar-EG" dirty="0"/>
              <a:t> داخل المجتمع.</a:t>
            </a:r>
          </a:p>
          <a:p>
            <a:pPr lvl="0" algn="r" rtl="1" eaLnBrk="0" fontAlgn="base" hangingPunct="0">
              <a:spcBef>
                <a:spcPct val="0"/>
              </a:spcBef>
              <a:spcAft>
                <a:spcPct val="0"/>
              </a:spcAft>
            </a:pPr>
            <a:endParaRPr lang="en-US" dirty="0"/>
          </a:p>
        </p:txBody>
      </p:sp>
      <p:pic>
        <p:nvPicPr>
          <p:cNvPr id="6" name="Picture 5">
            <a:extLst>
              <a:ext uri="{FF2B5EF4-FFF2-40B4-BE49-F238E27FC236}">
                <a16:creationId xmlns:a16="http://schemas.microsoft.com/office/drawing/2014/main" xmlns="" id="{99226945-A262-075B-8B63-7485BBC54E3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789" y="4159135"/>
            <a:ext cx="2743580" cy="1829053"/>
          </a:xfrm>
          <a:prstGeom prst="rect">
            <a:avLst/>
          </a:prstGeom>
        </p:spPr>
      </p:pic>
    </p:spTree>
    <p:extLst>
      <p:ext uri="{BB962C8B-B14F-4D97-AF65-F5344CB8AC3E}">
        <p14:creationId xmlns:p14="http://schemas.microsoft.com/office/powerpoint/2010/main" val="28257788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
            <a:extLst>
              <a:ext uri="{FF2B5EF4-FFF2-40B4-BE49-F238E27FC236}">
                <a16:creationId xmlns:a16="http://schemas.microsoft.com/office/drawing/2014/main" xmlns="" id="{164723E9-BD01-89D3-078E-D0CC0D2A595E}"/>
              </a:ext>
            </a:extLst>
          </p:cNvPr>
          <p:cNvSpPr/>
          <p:nvPr/>
        </p:nvSpPr>
        <p:spPr>
          <a:xfrm>
            <a:off x="1233717" y="1539017"/>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621862" y="1708992"/>
            <a:ext cx="8466655" cy="523220"/>
          </a:xfrm>
          <a:prstGeom prst="rect">
            <a:avLst/>
          </a:prstGeom>
          <a:noFill/>
        </p:spPr>
        <p:txBody>
          <a:bodyPr wrap="square" rtlCol="0">
            <a:spAutoFit/>
          </a:bodyPr>
          <a:lstStyle/>
          <a:p>
            <a:pPr lvl="0" algn="r" rtl="1"/>
            <a:r>
              <a:rPr lang="ar-JO" sz="2800" b="1" dirty="0">
                <a:latin typeface="+mj-lt"/>
              </a:rPr>
              <a:t>3.3</a:t>
            </a:r>
            <a:r>
              <a:rPr lang="ar-EG" sz="2800" b="1" dirty="0">
                <a:latin typeface="+mj-lt"/>
              </a:rPr>
              <a:t> </a:t>
            </a:r>
            <a:r>
              <a:rPr lang="ar-EG" sz="2800" b="1" dirty="0"/>
              <a:t>الرسائل التي تستهدف المشاعر</a:t>
            </a:r>
            <a:endParaRPr lang="en-US" sz="2800" b="1" dirty="0">
              <a:latin typeface="+mj-lt"/>
            </a:endParaRPr>
          </a:p>
        </p:txBody>
      </p:sp>
      <p:sp>
        <p:nvSpPr>
          <p:cNvPr id="2" name="Rectangle 1"/>
          <p:cNvSpPr>
            <a:spLocks noChangeArrowheads="1"/>
          </p:cNvSpPr>
          <p:nvPr/>
        </p:nvSpPr>
        <p:spPr bwMode="auto">
          <a:xfrm>
            <a:off x="3598957" y="2290572"/>
            <a:ext cx="5949064"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285750" marR="0" lvl="0" indent="-285750" algn="r" defTabSz="914400" rtl="1" eaLnBrk="0" fontAlgn="base" latinLnBrk="0" hangingPunct="0">
              <a:lnSpc>
                <a:spcPct val="100000"/>
              </a:lnSpc>
              <a:spcBef>
                <a:spcPct val="0"/>
              </a:spcBef>
              <a:spcAft>
                <a:spcPct val="0"/>
              </a:spcAft>
              <a:buClrTx/>
              <a:buSzTx/>
              <a:buFont typeface="Courier New" panose="02070309020205020404" pitchFamily="49" charset="0"/>
              <a:buChar char="o"/>
              <a:tabLst/>
            </a:pP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الحملات السياسية تستخدم المشاعر لتشكيل انطباعات قوية</a:t>
            </a:r>
            <a:r>
              <a:rPr kumimoji="0" 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en-US" sz="1800" b="0" i="0" u="none" strike="noStrike" cap="none" normalizeH="0" baseline="0" dirty="0">
              <a:ln>
                <a:noFill/>
              </a:ln>
              <a:solidFill>
                <a:schemeClr val="tx1"/>
              </a:solidFill>
              <a:effectLst/>
              <a:latin typeface="Arial" panose="020B0604020202020204" pitchFamily="34" charset="0"/>
            </a:endParaRPr>
          </a:p>
          <a:p>
            <a:pPr marL="285750" marR="0" lvl="0" indent="-285750" algn="r" defTabSz="914400" rtl="1" eaLnBrk="0" fontAlgn="base" latinLnBrk="0" hangingPunct="0">
              <a:lnSpc>
                <a:spcPct val="100000"/>
              </a:lnSpc>
              <a:spcBef>
                <a:spcPct val="0"/>
              </a:spcBef>
              <a:spcAft>
                <a:spcPct val="0"/>
              </a:spcAft>
              <a:buClrTx/>
              <a:buSzTx/>
              <a:buFont typeface="Courier New" panose="02070309020205020404" pitchFamily="49" charset="0"/>
              <a:buChar char="o"/>
              <a:tabLst/>
            </a:pP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المشاعر مثل الأمل، الخوف، والفخر تؤثر بشكل عميق على سلوك الناخبين</a:t>
            </a:r>
            <a:r>
              <a:rPr kumimoji="0" 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en-US" sz="1800" b="0" i="0" u="none" strike="noStrike" cap="none" normalizeH="0" baseline="0" dirty="0">
              <a:ln>
                <a:noFill/>
              </a:ln>
              <a:solidFill>
                <a:schemeClr val="tx1"/>
              </a:solidFill>
              <a:effectLst/>
              <a:latin typeface="Arial" panose="020B0604020202020204" pitchFamily="34" charset="0"/>
            </a:endParaRPr>
          </a:p>
        </p:txBody>
      </p:sp>
      <p:sp>
        <p:nvSpPr>
          <p:cNvPr id="4" name="Rectangle 3"/>
          <p:cNvSpPr/>
          <p:nvPr/>
        </p:nvSpPr>
        <p:spPr>
          <a:xfrm>
            <a:off x="4630103" y="3120044"/>
            <a:ext cx="4917918" cy="1323439"/>
          </a:xfrm>
          <a:prstGeom prst="rect">
            <a:avLst/>
          </a:prstGeom>
        </p:spPr>
        <p:txBody>
          <a:bodyPr wrap="square">
            <a:spAutoFit/>
          </a:bodyPr>
          <a:lstStyle/>
          <a:p>
            <a:pPr algn="r" rtl="1"/>
            <a:r>
              <a:rPr lang="ar-EG" sz="1600" b="1" dirty="0"/>
              <a:t>الأمل</a:t>
            </a:r>
            <a:endParaRPr lang="ar-EG" sz="1600" dirty="0"/>
          </a:p>
          <a:p>
            <a:pPr marL="285750" indent="-285750" algn="r" rtl="1">
              <a:buFont typeface="Arial" panose="020B0604020202020204" pitchFamily="34" charset="0"/>
              <a:buChar char="•"/>
            </a:pPr>
            <a:r>
              <a:rPr lang="ar-EG" sz="1600" dirty="0"/>
              <a:t>يعزز التفاؤل بالمستقبل ويشجع على المشاركة الإيجابية.</a:t>
            </a:r>
          </a:p>
          <a:p>
            <a:pPr marL="285750" indent="-285750" algn="r" rtl="1">
              <a:buFont typeface="Arial" panose="020B0604020202020204" pitchFamily="34" charset="0"/>
              <a:buChar char="•"/>
            </a:pPr>
            <a:r>
              <a:rPr lang="ar-EG" sz="1600" dirty="0"/>
              <a:t>مثال: حملة باراك أوباما “</a:t>
            </a:r>
            <a:r>
              <a:rPr lang="en-MY" sz="1600" dirty="0"/>
              <a:t>Yes We Can” </a:t>
            </a:r>
            <a:r>
              <a:rPr lang="ar-EG" sz="1600" dirty="0"/>
              <a:t>التي بثت رسالة أمل وتجديد.</a:t>
            </a:r>
          </a:p>
          <a:p>
            <a:pPr marL="285750" indent="-285750" algn="r" rtl="1">
              <a:buFont typeface="Arial" panose="020B0604020202020204" pitchFamily="34" charset="0"/>
              <a:buChar char="•"/>
            </a:pPr>
            <a:r>
              <a:rPr lang="ar-EG" sz="1600" dirty="0"/>
              <a:t>تأثير: يحفز الناخبين على التصويت ويخلق دعمًا معنويًا قويًا.</a:t>
            </a:r>
          </a:p>
        </p:txBody>
      </p:sp>
      <p:sp>
        <p:nvSpPr>
          <p:cNvPr id="6" name="Rectangle 5"/>
          <p:cNvSpPr/>
          <p:nvPr/>
        </p:nvSpPr>
        <p:spPr>
          <a:xfrm>
            <a:off x="4097984" y="4673530"/>
            <a:ext cx="5450037" cy="1107996"/>
          </a:xfrm>
          <a:prstGeom prst="rect">
            <a:avLst/>
          </a:prstGeom>
        </p:spPr>
        <p:txBody>
          <a:bodyPr wrap="square">
            <a:spAutoFit/>
          </a:bodyPr>
          <a:lstStyle/>
          <a:p>
            <a:pPr algn="r" rtl="1"/>
            <a:r>
              <a:rPr lang="ar-EG" b="1" dirty="0"/>
              <a:t>الخوف</a:t>
            </a:r>
            <a:endParaRPr lang="ar-EG" dirty="0"/>
          </a:p>
          <a:p>
            <a:pPr marL="285750" indent="-285750" algn="r" rtl="1">
              <a:buFont typeface="Arial" panose="020B0604020202020204" pitchFamily="34" charset="0"/>
              <a:buChar char="•"/>
            </a:pPr>
            <a:r>
              <a:rPr lang="ar-EG" sz="1600" dirty="0"/>
              <a:t>يُستخدم لتحفيز الحذر من المخاطر أو التهديدات.</a:t>
            </a:r>
          </a:p>
          <a:p>
            <a:pPr marL="285750" indent="-285750" algn="r" rtl="1">
              <a:buFont typeface="Arial" panose="020B0604020202020204" pitchFamily="34" charset="0"/>
              <a:buChar char="•"/>
            </a:pPr>
            <a:r>
              <a:rPr lang="ar-EG" sz="1600" dirty="0"/>
              <a:t>مثال: رسائل تحذيرية من سياسات الخصم أو المخاطر الاقتصادية.</a:t>
            </a:r>
          </a:p>
          <a:p>
            <a:pPr marL="285750" indent="-285750" algn="r" rtl="1">
              <a:buFont typeface="Arial" panose="020B0604020202020204" pitchFamily="34" charset="0"/>
              <a:buChar char="•"/>
            </a:pPr>
            <a:r>
              <a:rPr lang="ar-EG" sz="1600" dirty="0"/>
              <a:t>تأثير: يحث الناس على التصويت لحماية مصالحهم أو تجنب المخاطر</a:t>
            </a:r>
          </a:p>
        </p:txBody>
      </p:sp>
      <p:sp>
        <p:nvSpPr>
          <p:cNvPr id="8" name="Rectangle 7"/>
          <p:cNvSpPr/>
          <p:nvPr/>
        </p:nvSpPr>
        <p:spPr>
          <a:xfrm>
            <a:off x="1550504" y="3246865"/>
            <a:ext cx="2979292" cy="1846659"/>
          </a:xfrm>
          <a:prstGeom prst="rect">
            <a:avLst/>
          </a:prstGeom>
        </p:spPr>
        <p:txBody>
          <a:bodyPr wrap="square">
            <a:spAutoFit/>
          </a:bodyPr>
          <a:lstStyle/>
          <a:p>
            <a:pPr algn="r" rtl="1"/>
            <a:r>
              <a:rPr lang="ar-EG" b="1" dirty="0"/>
              <a:t>الفخر</a:t>
            </a:r>
            <a:endParaRPr lang="ar-EG" dirty="0"/>
          </a:p>
          <a:p>
            <a:pPr marL="285750" indent="-285750" algn="r" rtl="1">
              <a:buFont typeface="Arial" panose="020B0604020202020204" pitchFamily="34" charset="0"/>
              <a:buChar char="•"/>
            </a:pPr>
            <a:r>
              <a:rPr lang="ar-EG" sz="1600" dirty="0"/>
              <a:t>يستدعي الانتماء الوطني أو القيمي ويقوي الولاء.</a:t>
            </a:r>
          </a:p>
          <a:p>
            <a:pPr marL="285750" indent="-285750" algn="r" rtl="1">
              <a:buFont typeface="Arial" panose="020B0604020202020204" pitchFamily="34" charset="0"/>
              <a:buChar char="•"/>
            </a:pPr>
            <a:r>
              <a:rPr lang="ar-EG" sz="1600" dirty="0"/>
              <a:t>مثال: حملات تبرز الإنجازات الوطنية أو الهوية الثقافية.</a:t>
            </a:r>
          </a:p>
          <a:p>
            <a:pPr marL="285750" indent="-285750" algn="r" rtl="1">
              <a:buFont typeface="Arial" panose="020B0604020202020204" pitchFamily="34" charset="0"/>
              <a:buChar char="•"/>
            </a:pPr>
            <a:r>
              <a:rPr lang="ar-EG" sz="1600" dirty="0"/>
              <a:t>تأثير: يعزز الدعم ويخلق روابط عاطفية مع المرشح أو الحزب.</a:t>
            </a:r>
          </a:p>
        </p:txBody>
      </p:sp>
      <p:sp>
        <p:nvSpPr>
          <p:cNvPr id="9" name="Rectangle 8">
            <a:extLst>
              <a:ext uri="{FF2B5EF4-FFF2-40B4-BE49-F238E27FC236}">
                <a16:creationId xmlns:a16="http://schemas.microsoft.com/office/drawing/2014/main" xmlns="" id="{ABE60604-D331-C530-0258-EB2B96C780A1}"/>
              </a:ext>
            </a:extLst>
          </p:cNvPr>
          <p:cNvSpPr/>
          <p:nvPr/>
        </p:nvSpPr>
        <p:spPr>
          <a:xfrm>
            <a:off x="9586394" y="3154017"/>
            <a:ext cx="123867" cy="1074731"/>
          </a:xfrm>
          <a:prstGeom prst="rect">
            <a:avLst/>
          </a:prstGeom>
          <a:solidFill>
            <a:srgbClr val="01519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xmlns="" id="{F38A668F-D395-1277-043D-8480BA95E07D}"/>
              </a:ext>
            </a:extLst>
          </p:cNvPr>
          <p:cNvSpPr/>
          <p:nvPr/>
        </p:nvSpPr>
        <p:spPr>
          <a:xfrm>
            <a:off x="4559223" y="3321342"/>
            <a:ext cx="137905" cy="1558666"/>
          </a:xfrm>
          <a:prstGeom prst="rect">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xmlns="" id="{36930068-4B3F-B803-B106-210694A3159D}"/>
              </a:ext>
            </a:extLst>
          </p:cNvPr>
          <p:cNvSpPr/>
          <p:nvPr/>
        </p:nvSpPr>
        <p:spPr>
          <a:xfrm>
            <a:off x="9550545" y="4719541"/>
            <a:ext cx="123867" cy="1074731"/>
          </a:xfrm>
          <a:prstGeom prst="rect">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8730846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Rectangle: Rounded Corners 5">
            <a:extLst>
              <a:ext uri="{FF2B5EF4-FFF2-40B4-BE49-F238E27FC236}">
                <a16:creationId xmlns:a16="http://schemas.microsoft.com/office/drawing/2014/main" xmlns="" id="{9CEBB7AB-A526-B5EC-2214-6D9B0B9805D8}"/>
              </a:ext>
            </a:extLst>
          </p:cNvPr>
          <p:cNvSpPr/>
          <p:nvPr/>
        </p:nvSpPr>
        <p:spPr>
          <a:xfrm>
            <a:off x="864704" y="1468424"/>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a:t>"أنا أطلب منك أن تؤمن، ليس فقط بقدرتي على إحداث تغيير حقيقي في واشنطن... بل أطلب منك أن تؤمن بقدرتك أنت</a:t>
            </a:r>
            <a:endParaRPr lang="en-US" dirty="0"/>
          </a:p>
        </p:txBody>
      </p:sp>
      <p:sp>
        <p:nvSpPr>
          <p:cNvPr id="7" name="TextBox 6">
            <a:extLst>
              <a:ext uri="{FF2B5EF4-FFF2-40B4-BE49-F238E27FC236}">
                <a16:creationId xmlns:a16="http://schemas.microsoft.com/office/drawing/2014/main" xmlns="" id="{17EF556D-5D9A-AEB5-2619-7876E3A936E4}"/>
              </a:ext>
            </a:extLst>
          </p:cNvPr>
          <p:cNvSpPr txBox="1"/>
          <p:nvPr/>
        </p:nvSpPr>
        <p:spPr>
          <a:xfrm>
            <a:off x="1664646" y="1492489"/>
            <a:ext cx="8466655" cy="523220"/>
          </a:xfrm>
          <a:prstGeom prst="rect">
            <a:avLst/>
          </a:prstGeom>
          <a:noFill/>
        </p:spPr>
        <p:txBody>
          <a:bodyPr wrap="square" rtlCol="0">
            <a:spAutoFit/>
          </a:bodyPr>
          <a:lstStyle/>
          <a:p>
            <a:pPr lvl="0" algn="r" rtl="1"/>
            <a:r>
              <a:rPr lang="ar-JO" sz="2800" b="1" dirty="0">
                <a:latin typeface="+mj-lt"/>
              </a:rPr>
              <a:t>3.4</a:t>
            </a:r>
            <a:r>
              <a:rPr lang="ar-EG" sz="2800" b="1" dirty="0">
                <a:latin typeface="+mj-lt"/>
              </a:rPr>
              <a:t> </a:t>
            </a:r>
            <a:r>
              <a:rPr lang="ar-EG" sz="2800" b="1" dirty="0"/>
              <a:t>المنصات الرقمية أصبحت صندوق اقتراع </a:t>
            </a:r>
            <a:r>
              <a:rPr lang="ar-EG" sz="2800" dirty="0"/>
              <a:t>جديد للرأي العام</a:t>
            </a:r>
            <a:endParaRPr lang="en-US" sz="2800" dirty="0">
              <a:latin typeface="+mj-lt"/>
            </a:endParaRPr>
          </a:p>
        </p:txBody>
      </p:sp>
      <p:pic>
        <p:nvPicPr>
          <p:cNvPr id="11" name="Picture 10"/>
          <p:cNvPicPr>
            <a:picLocks noChangeAspect="1"/>
          </p:cNvPicPr>
          <p:nvPr/>
        </p:nvPicPr>
        <p:blipFill>
          <a:blip r:embed="rId3"/>
          <a:stretch>
            <a:fillRect/>
          </a:stretch>
        </p:blipFill>
        <p:spPr>
          <a:xfrm>
            <a:off x="2122322" y="2937514"/>
            <a:ext cx="7053446" cy="3170664"/>
          </a:xfrm>
          <a:prstGeom prst="rect">
            <a:avLst/>
          </a:prstGeom>
        </p:spPr>
      </p:pic>
      <p:sp>
        <p:nvSpPr>
          <p:cNvPr id="12" name="Rectangle 11"/>
          <p:cNvSpPr/>
          <p:nvPr/>
        </p:nvSpPr>
        <p:spPr>
          <a:xfrm>
            <a:off x="1801504" y="1946522"/>
            <a:ext cx="7374264" cy="707886"/>
          </a:xfrm>
          <a:prstGeom prst="rect">
            <a:avLst/>
          </a:prstGeom>
        </p:spPr>
        <p:txBody>
          <a:bodyPr wrap="square">
            <a:spAutoFit/>
          </a:bodyPr>
          <a:lstStyle/>
          <a:p>
            <a:pPr algn="r"/>
            <a:r>
              <a:rPr lang="ar-EG" dirty="0"/>
              <a:t>"</a:t>
            </a:r>
            <a:r>
              <a:rPr lang="ar-EG" sz="2000" dirty="0"/>
              <a:t>أنا أطلب منك أن تؤمن، ليس فقط بقدرتي على إحداث تغيير حقيقي في واشنطن... بل أطلب منك أن تؤمن بقدرتك أنت</a:t>
            </a:r>
            <a:r>
              <a:rPr lang="ar-EG" dirty="0"/>
              <a:t>» </a:t>
            </a:r>
            <a:endParaRPr lang="en-MY" dirty="0"/>
          </a:p>
        </p:txBody>
      </p:sp>
    </p:spTree>
    <p:extLst>
      <p:ext uri="{BB962C8B-B14F-4D97-AF65-F5344CB8AC3E}">
        <p14:creationId xmlns:p14="http://schemas.microsoft.com/office/powerpoint/2010/main" val="415867592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Rounded Corners 1">
            <a:extLst>
              <a:ext uri="{FF2B5EF4-FFF2-40B4-BE49-F238E27FC236}">
                <a16:creationId xmlns:a16="http://schemas.microsoft.com/office/drawing/2014/main" xmlns="" id="{2FB78F83-F2B3-1B19-6FD2-CCEAE0645327}"/>
              </a:ext>
            </a:extLst>
          </p:cNvPr>
          <p:cNvSpPr/>
          <p:nvPr/>
        </p:nvSpPr>
        <p:spPr>
          <a:xfrm>
            <a:off x="848239" y="1416255"/>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xmlns="" id="{17EF556D-5D9A-AEB5-2619-7876E3A936E4}"/>
              </a:ext>
            </a:extLst>
          </p:cNvPr>
          <p:cNvSpPr txBox="1"/>
          <p:nvPr/>
        </p:nvSpPr>
        <p:spPr>
          <a:xfrm>
            <a:off x="1333001" y="1641460"/>
            <a:ext cx="8466655" cy="523220"/>
          </a:xfrm>
          <a:prstGeom prst="rect">
            <a:avLst/>
          </a:prstGeom>
          <a:noFill/>
        </p:spPr>
        <p:txBody>
          <a:bodyPr wrap="square" rtlCol="0">
            <a:spAutoFit/>
          </a:bodyPr>
          <a:lstStyle/>
          <a:p>
            <a:pPr lvl="0" algn="r" rtl="1"/>
            <a:r>
              <a:rPr lang="ar-JO" sz="2800" b="1" dirty="0">
                <a:latin typeface="+mj-lt"/>
              </a:rPr>
              <a:t>3.5</a:t>
            </a:r>
            <a:r>
              <a:rPr lang="ar-EG" sz="2800" b="1" dirty="0">
                <a:latin typeface="+mj-lt"/>
              </a:rPr>
              <a:t> </a:t>
            </a:r>
            <a:r>
              <a:rPr lang="ar-EG" sz="2800" b="1" dirty="0"/>
              <a:t>فتح باب النقاش العام، وتعزيز التفاعل السياسي </a:t>
            </a:r>
            <a:endParaRPr lang="en-US" sz="2800" b="1" dirty="0">
              <a:latin typeface="+mj-lt"/>
            </a:endParaRPr>
          </a:p>
        </p:txBody>
      </p:sp>
      <p:sp>
        <p:nvSpPr>
          <p:cNvPr id="12" name="Rectangle 11">
            <a:extLst>
              <a:ext uri="{FF2B5EF4-FFF2-40B4-BE49-F238E27FC236}">
                <a16:creationId xmlns:a16="http://schemas.microsoft.com/office/drawing/2014/main" xmlns="" id="{37F402C1-F0CE-65D8-D399-D8C65B35AE02}"/>
              </a:ext>
            </a:extLst>
          </p:cNvPr>
          <p:cNvSpPr/>
          <p:nvPr/>
        </p:nvSpPr>
        <p:spPr>
          <a:xfrm>
            <a:off x="6622181" y="3003082"/>
            <a:ext cx="2929602" cy="1414914"/>
          </a:xfrm>
          <a:prstGeom prst="rect">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1"/>
          <p:cNvSpPr>
            <a:spLocks noChangeArrowheads="1"/>
          </p:cNvSpPr>
          <p:nvPr/>
        </p:nvSpPr>
        <p:spPr bwMode="auto">
          <a:xfrm>
            <a:off x="2093858" y="2216824"/>
            <a:ext cx="7554177"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r"/>
            <a:r>
              <a:rPr lang="ar-EG" dirty="0"/>
              <a:t>فتح باب النقاش العام يعني توفير مساحة حرة ومتاحة للجميع للتعبير عن آرائهم السياسية والاجتماعية، سواء كان ذلك عبر منصات التواصل الاجتماعي أو </a:t>
            </a:r>
            <a:r>
              <a:rPr lang="ar-EG" sz="2000" b="1" dirty="0">
                <a:highlight>
                  <a:srgbClr val="FFFF00"/>
                </a:highlight>
              </a:rPr>
              <a:t>المنتديات الإلكترونية أو المدونات الرقمية</a:t>
            </a:r>
            <a:r>
              <a:rPr lang="ar-EG" dirty="0"/>
              <a:t>.</a:t>
            </a:r>
          </a:p>
          <a:p>
            <a:pPr lvl="0" algn="r" rtl="1" eaLnBrk="0" fontAlgn="base" hangingPunct="0">
              <a:spcBef>
                <a:spcPct val="0"/>
              </a:spcBef>
              <a:spcAft>
                <a:spcPct val="0"/>
              </a:spcAft>
            </a:pPr>
            <a:endParaRPr lang="en-US" dirty="0"/>
          </a:p>
        </p:txBody>
      </p:sp>
      <p:sp>
        <p:nvSpPr>
          <p:cNvPr id="13" name="Rectangle 12">
            <a:extLst>
              <a:ext uri="{FF2B5EF4-FFF2-40B4-BE49-F238E27FC236}">
                <a16:creationId xmlns:a16="http://schemas.microsoft.com/office/drawing/2014/main" xmlns="" id="{5292A6F0-4AA1-6C2E-8ED9-4EEBFFD80AEE}"/>
              </a:ext>
            </a:extLst>
          </p:cNvPr>
          <p:cNvSpPr/>
          <p:nvPr/>
        </p:nvSpPr>
        <p:spPr>
          <a:xfrm>
            <a:off x="6622181" y="4541257"/>
            <a:ext cx="2929602" cy="1185775"/>
          </a:xfrm>
          <a:prstGeom prst="rect">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xmlns="" id="{1CB30153-EBA2-7AEB-6FD1-3BE028808D90}"/>
              </a:ext>
            </a:extLst>
          </p:cNvPr>
          <p:cNvSpPr txBox="1"/>
          <p:nvPr/>
        </p:nvSpPr>
        <p:spPr>
          <a:xfrm>
            <a:off x="6525929" y="3134747"/>
            <a:ext cx="3025854" cy="1323439"/>
          </a:xfrm>
          <a:prstGeom prst="rect">
            <a:avLst/>
          </a:prstGeom>
          <a:noFill/>
        </p:spPr>
        <p:txBody>
          <a:bodyPr wrap="square">
            <a:spAutoFit/>
          </a:bodyPr>
          <a:lstStyle/>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16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توفير منصة لكل الأصوات</a:t>
            </a:r>
            <a:r>
              <a:rPr kumimoji="0" lang="en-US" sz="16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r>
              <a:rPr kumimoji="0" lang="en-US" sz="1600" b="0" i="0" u="none" strike="noStrike" cap="none" normalizeH="0" baseline="0" dirty="0">
                <a:ln>
                  <a:noFill/>
                </a:ln>
                <a:solidFill>
                  <a:schemeClr val="tx1"/>
                </a:solidFill>
                <a:effectLst/>
                <a:latin typeface="Arial" panose="020B0604020202020204" pitchFamily="34" charset="0"/>
              </a:rPr>
              <a:t/>
            </a:r>
            <a:br>
              <a:rPr kumimoji="0" lang="en-US" sz="1600" b="0" i="0" u="none" strike="noStrike" cap="none" normalizeH="0" baseline="0" dirty="0">
                <a:ln>
                  <a:noFill/>
                </a:ln>
                <a:solidFill>
                  <a:schemeClr val="tx1"/>
                </a:solidFill>
                <a:effectLst/>
                <a:latin typeface="Arial" panose="020B0604020202020204" pitchFamily="34" charset="0"/>
              </a:rPr>
            </a:br>
            <a:r>
              <a:rPr kumimoji="0" lang="ar-SA"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على عكس الإعلام التقليدي الذي قد يكون محدودًا أو يسيطر عليه طرف معين، تتيح المنصات الرقمية لأي فرد التعبير عن رأيه بسهولة</a:t>
            </a:r>
            <a:r>
              <a:rPr kumimoji="0" lang="en-US" sz="1600" b="0" i="0" u="none" strike="noStrike" cap="none" normalizeH="0" baseline="0" dirty="0">
                <a:ln>
                  <a:noFill/>
                </a:ln>
                <a:solidFill>
                  <a:schemeClr val="tx1"/>
                </a:solidFill>
                <a:effectLst/>
                <a:latin typeface="Arial" panose="020B0604020202020204" pitchFamily="34" charset="0"/>
              </a:rPr>
              <a:t>.</a:t>
            </a:r>
          </a:p>
        </p:txBody>
      </p:sp>
      <p:sp>
        <p:nvSpPr>
          <p:cNvPr id="11" name="TextBox 10">
            <a:extLst>
              <a:ext uri="{FF2B5EF4-FFF2-40B4-BE49-F238E27FC236}">
                <a16:creationId xmlns:a16="http://schemas.microsoft.com/office/drawing/2014/main" xmlns="" id="{3493DCDE-1F05-6CA3-69B6-707DFAC3C553}"/>
              </a:ext>
            </a:extLst>
          </p:cNvPr>
          <p:cNvSpPr txBox="1"/>
          <p:nvPr/>
        </p:nvSpPr>
        <p:spPr>
          <a:xfrm>
            <a:off x="6622181" y="4564684"/>
            <a:ext cx="3025854" cy="1077218"/>
          </a:xfrm>
          <a:prstGeom prst="rect">
            <a:avLst/>
          </a:prstGeom>
          <a:noFill/>
        </p:spPr>
        <p:txBody>
          <a:bodyPr wrap="square">
            <a:spAutoFit/>
          </a:bodyPr>
          <a:lstStyle/>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16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التفاعل المباشر والسريع</a:t>
            </a:r>
            <a:r>
              <a:rPr kumimoji="0" lang="en-US" sz="16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r>
              <a:rPr kumimoji="0" lang="en-US" sz="1600" b="0" i="0" u="none" strike="noStrike" cap="none" normalizeH="0" baseline="0" dirty="0">
                <a:ln>
                  <a:noFill/>
                </a:ln>
                <a:solidFill>
                  <a:schemeClr val="tx1"/>
                </a:solidFill>
                <a:effectLst/>
                <a:latin typeface="Arial" panose="020B0604020202020204" pitchFamily="34" charset="0"/>
              </a:rPr>
              <a:t/>
            </a:r>
            <a:br>
              <a:rPr kumimoji="0" lang="en-US" sz="1600" b="0" i="0" u="none" strike="noStrike" cap="none" normalizeH="0" baseline="0" dirty="0">
                <a:ln>
                  <a:noFill/>
                </a:ln>
                <a:solidFill>
                  <a:schemeClr val="tx1"/>
                </a:solidFill>
                <a:effectLst/>
                <a:latin typeface="Arial" panose="020B0604020202020204" pitchFamily="34" charset="0"/>
              </a:rPr>
            </a:br>
            <a:r>
              <a:rPr kumimoji="0" lang="ar-SA"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يستطيع المستخدمون التعليق، المشاركة، والرد على المنشورات بشكل فوري، مما يخلق حوارًا مستمرًا</a:t>
            </a:r>
            <a:r>
              <a:rPr kumimoji="0" lang="en-US" sz="1600" b="0" i="0" u="none" strike="noStrike" cap="none" normalizeH="0" baseline="0" dirty="0">
                <a:ln>
                  <a:noFill/>
                </a:ln>
                <a:solidFill>
                  <a:schemeClr val="tx1"/>
                </a:solidFill>
                <a:effectLst/>
                <a:latin typeface="Arial" panose="020B0604020202020204" pitchFamily="34" charset="0"/>
              </a:rPr>
              <a:t>.</a:t>
            </a:r>
          </a:p>
        </p:txBody>
      </p:sp>
      <p:sp>
        <p:nvSpPr>
          <p:cNvPr id="14" name="Rectangle 13">
            <a:extLst>
              <a:ext uri="{FF2B5EF4-FFF2-40B4-BE49-F238E27FC236}">
                <a16:creationId xmlns:a16="http://schemas.microsoft.com/office/drawing/2014/main" xmlns="" id="{2658B0F6-23A3-D856-E796-F2BC54806903}"/>
              </a:ext>
            </a:extLst>
          </p:cNvPr>
          <p:cNvSpPr/>
          <p:nvPr/>
        </p:nvSpPr>
        <p:spPr>
          <a:xfrm>
            <a:off x="3500075" y="3003082"/>
            <a:ext cx="2929602" cy="1414914"/>
          </a:xfrm>
          <a:prstGeom prst="rect">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xmlns="" id="{61142AD1-CDE4-F49E-2529-9C500B114395}"/>
              </a:ext>
            </a:extLst>
          </p:cNvPr>
          <p:cNvSpPr/>
          <p:nvPr/>
        </p:nvSpPr>
        <p:spPr>
          <a:xfrm>
            <a:off x="3500075" y="4541257"/>
            <a:ext cx="2929602" cy="1185775"/>
          </a:xfrm>
          <a:prstGeom prst="rect">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xmlns="" id="{1A2AFEC8-9A8C-7400-3CA7-A844BCB658D1}"/>
              </a:ext>
            </a:extLst>
          </p:cNvPr>
          <p:cNvSpPr txBox="1"/>
          <p:nvPr/>
        </p:nvSpPr>
        <p:spPr>
          <a:xfrm>
            <a:off x="3731191" y="3134747"/>
            <a:ext cx="2698486" cy="1323439"/>
          </a:xfrm>
          <a:prstGeom prst="rect">
            <a:avLst/>
          </a:prstGeom>
          <a:noFill/>
        </p:spPr>
        <p:txBody>
          <a:bodyPr wrap="square">
            <a:spAutoFit/>
          </a:bodyPr>
          <a:lstStyle/>
          <a:p>
            <a:pPr marL="285750" lvl="0" indent="-285750" algn="r" rtl="1" eaLnBrk="0" fontAlgn="base" hangingPunct="0">
              <a:spcBef>
                <a:spcPct val="0"/>
              </a:spcBef>
              <a:spcAft>
                <a:spcPct val="0"/>
              </a:spcAft>
              <a:buFont typeface="Arial" panose="020B0604020202020204" pitchFamily="34" charset="0"/>
              <a:buChar char="•"/>
            </a:pPr>
            <a:r>
              <a:rPr lang="ar-SA" sz="1600" b="1" dirty="0">
                <a:latin typeface="Arial" panose="020B0604020202020204" pitchFamily="34" charset="0"/>
              </a:rPr>
              <a:t>نشر المعلومات بشكل واسع</a:t>
            </a:r>
            <a:r>
              <a:rPr lang="en-US" sz="1600" b="1" dirty="0">
                <a:latin typeface="Arial" panose="020B0604020202020204" pitchFamily="34" charset="0"/>
                <a:cs typeface="Arial" panose="020B0604020202020204" pitchFamily="34" charset="0"/>
              </a:rPr>
              <a:t>:</a:t>
            </a:r>
            <a:r>
              <a:rPr lang="en-US" sz="1600" dirty="0">
                <a:latin typeface="Arial" panose="020B0604020202020204" pitchFamily="34" charset="0"/>
              </a:rPr>
              <a:t/>
            </a:r>
            <a:br>
              <a:rPr lang="en-US" sz="1600" dirty="0">
                <a:latin typeface="Arial" panose="020B0604020202020204" pitchFamily="34" charset="0"/>
              </a:rPr>
            </a:br>
            <a:r>
              <a:rPr lang="ar-SA" sz="1600" dirty="0">
                <a:latin typeface="Arial" panose="020B0604020202020204" pitchFamily="34" charset="0"/>
              </a:rPr>
              <a:t>يمكن للأفكار والآراء أن تنتشر بسرعة بين جمهور كبير، مما يزيد من وعي المجتمع بالقضايا السياسية</a:t>
            </a:r>
            <a:r>
              <a:rPr lang="en-US" sz="1600" dirty="0">
                <a:latin typeface="Arial" panose="020B0604020202020204" pitchFamily="34" charset="0"/>
              </a:rPr>
              <a:t>.</a:t>
            </a:r>
          </a:p>
        </p:txBody>
      </p:sp>
      <p:sp>
        <p:nvSpPr>
          <p:cNvPr id="17" name="TextBox 16">
            <a:extLst>
              <a:ext uri="{FF2B5EF4-FFF2-40B4-BE49-F238E27FC236}">
                <a16:creationId xmlns:a16="http://schemas.microsoft.com/office/drawing/2014/main" xmlns="" id="{E20E4F22-B28D-6BAD-8BAA-9CD1B8A46BA5}"/>
              </a:ext>
            </a:extLst>
          </p:cNvPr>
          <p:cNvSpPr txBox="1"/>
          <p:nvPr/>
        </p:nvSpPr>
        <p:spPr>
          <a:xfrm>
            <a:off x="3609473" y="4564684"/>
            <a:ext cx="2820203" cy="1077218"/>
          </a:xfrm>
          <a:prstGeom prst="rect">
            <a:avLst/>
          </a:prstGeom>
          <a:noFill/>
        </p:spPr>
        <p:txBody>
          <a:bodyPr wrap="square">
            <a:spAutoFit/>
          </a:bodyPr>
          <a:lstStyle/>
          <a:p>
            <a:pPr marL="285750" lvl="0" indent="-285750" algn="r" rtl="1" eaLnBrk="0" fontAlgn="base" hangingPunct="0">
              <a:spcBef>
                <a:spcPct val="0"/>
              </a:spcBef>
              <a:spcAft>
                <a:spcPct val="0"/>
              </a:spcAft>
              <a:buFont typeface="Arial" panose="020B0604020202020204" pitchFamily="34" charset="0"/>
              <a:buChar char="•"/>
            </a:pPr>
            <a:r>
              <a:rPr lang="ar-SA" sz="1600" b="1" dirty="0">
                <a:latin typeface="Arial" panose="020B0604020202020204" pitchFamily="34" charset="0"/>
              </a:rPr>
              <a:t>تنظيم الحملات والمبادرات</a:t>
            </a:r>
            <a:r>
              <a:rPr lang="en-US" sz="1600" b="1" dirty="0">
                <a:latin typeface="Arial" panose="020B0604020202020204" pitchFamily="34" charset="0"/>
                <a:cs typeface="Arial" panose="020B0604020202020204" pitchFamily="34" charset="0"/>
              </a:rPr>
              <a:t>:</a:t>
            </a:r>
            <a:r>
              <a:rPr lang="en-US" sz="1600" dirty="0">
                <a:latin typeface="Arial" panose="020B0604020202020204" pitchFamily="34" charset="0"/>
              </a:rPr>
              <a:t/>
            </a:r>
            <a:br>
              <a:rPr lang="en-US" sz="1600" dirty="0">
                <a:latin typeface="Arial" panose="020B0604020202020204" pitchFamily="34" charset="0"/>
              </a:rPr>
            </a:br>
            <a:r>
              <a:rPr lang="ar-SA" sz="1600" dirty="0">
                <a:latin typeface="Arial" panose="020B0604020202020204" pitchFamily="34" charset="0"/>
              </a:rPr>
              <a:t>يسهل التنسيق بين الناشطين والمجتمع لتنظيم حملات توعية أو دعم لقضايا معينة</a:t>
            </a:r>
            <a:r>
              <a:rPr lang="en-US" sz="1600" dirty="0">
                <a:latin typeface="Arial" panose="020B0604020202020204" pitchFamily="34" charset="0"/>
              </a:rPr>
              <a:t>.</a:t>
            </a:r>
          </a:p>
        </p:txBody>
      </p:sp>
      <p:sp>
        <p:nvSpPr>
          <p:cNvPr id="19" name="Rectangle 18">
            <a:extLst>
              <a:ext uri="{FF2B5EF4-FFF2-40B4-BE49-F238E27FC236}">
                <a16:creationId xmlns:a16="http://schemas.microsoft.com/office/drawing/2014/main" xmlns="" id="{D86836B8-3355-6E84-3B74-ED1620E82012}"/>
              </a:ext>
            </a:extLst>
          </p:cNvPr>
          <p:cNvSpPr/>
          <p:nvPr/>
        </p:nvSpPr>
        <p:spPr>
          <a:xfrm>
            <a:off x="955344" y="3195078"/>
            <a:ext cx="2429174" cy="2062103"/>
          </a:xfrm>
          <a:prstGeom prst="rect">
            <a:avLst/>
          </a:prstGeom>
        </p:spPr>
        <p:txBody>
          <a:bodyPr wrap="square">
            <a:spAutoFit/>
          </a:bodyPr>
          <a:lstStyle/>
          <a:p>
            <a:pPr algn="r"/>
            <a:r>
              <a:rPr lang="ar-EG" sz="1600" b="1" dirty="0"/>
              <a:t>أهمية فتح باب النقاش العام:</a:t>
            </a:r>
          </a:p>
          <a:p>
            <a:pPr algn="r"/>
            <a:r>
              <a:rPr lang="ar-EG" sz="1600" dirty="0"/>
              <a:t>يعزز </a:t>
            </a:r>
            <a:r>
              <a:rPr lang="ar-EG" sz="1600" b="1" dirty="0"/>
              <a:t>الشفافية</a:t>
            </a:r>
            <a:r>
              <a:rPr lang="ar-EG" sz="1600" dirty="0"/>
              <a:t> والمساءلة السياسية.</a:t>
            </a:r>
          </a:p>
          <a:p>
            <a:pPr algn="r"/>
            <a:r>
              <a:rPr lang="ar-EG" sz="1600" dirty="0"/>
              <a:t>يشجع على </a:t>
            </a:r>
            <a:r>
              <a:rPr lang="ar-EG" sz="1600" b="1" dirty="0"/>
              <a:t>المشاركة السياسية</a:t>
            </a:r>
            <a:r>
              <a:rPr lang="ar-EG" sz="1600" dirty="0"/>
              <a:t> من جميع الفئات.</a:t>
            </a:r>
          </a:p>
          <a:p>
            <a:pPr algn="r"/>
            <a:r>
              <a:rPr lang="ar-EG" sz="1600" dirty="0"/>
              <a:t>يساعد في </a:t>
            </a:r>
            <a:r>
              <a:rPr lang="ar-EG" sz="1600" b="1" dirty="0"/>
              <a:t>تشكيل رأي عام متوازن</a:t>
            </a:r>
            <a:r>
              <a:rPr lang="ar-EG" sz="1600" dirty="0"/>
              <a:t> من خلال سماع مختلف وجهات النظر.</a:t>
            </a:r>
          </a:p>
          <a:p>
            <a:pPr algn="r"/>
            <a:r>
              <a:rPr lang="ar-EG" sz="1600" dirty="0"/>
              <a:t>يخلق مجتمعًا أكثر وعيًا وتحضرًا</a:t>
            </a:r>
            <a:r>
              <a:rPr lang="ar-EG" sz="1400" dirty="0"/>
              <a:t>.</a:t>
            </a:r>
          </a:p>
        </p:txBody>
      </p:sp>
    </p:spTree>
    <p:extLst>
      <p:ext uri="{BB962C8B-B14F-4D97-AF65-F5344CB8AC3E}">
        <p14:creationId xmlns:p14="http://schemas.microsoft.com/office/powerpoint/2010/main" val="16912891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a:solidFill>
                  <a:schemeClr val="bg1"/>
                </a:solidFill>
                <a:latin typeface="Alexandria" charset="0"/>
                <a:cs typeface="Alexandria" charset="0"/>
              </a:rPr>
              <a:t>التاسعة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xmlns="" id="{FF0FD337-6BE3-014B-6916-AFAF1FABB81E}"/>
              </a:ext>
            </a:extLst>
          </p:cNvPr>
          <p:cNvSpPr/>
          <p:nvPr/>
        </p:nvSpPr>
        <p:spPr>
          <a:xfrm>
            <a:off x="557218" y="5038655"/>
            <a:ext cx="5091312" cy="523220"/>
          </a:xfrm>
          <a:prstGeom prst="rect">
            <a:avLst/>
          </a:prstGeom>
          <a:noFill/>
        </p:spPr>
        <p:txBody>
          <a:bodyPr wrap="square">
            <a:spAutoFit/>
          </a:bodyPr>
          <a:lstStyle/>
          <a:p>
            <a:pPr algn="r" rtl="1"/>
            <a:r>
              <a:rPr lang="ar-JO" sz="2800" b="1" dirty="0"/>
              <a:t>4</a:t>
            </a:r>
            <a:r>
              <a:rPr lang="ar-EG" sz="2800" dirty="0"/>
              <a:t>. </a:t>
            </a:r>
            <a:r>
              <a:rPr lang="ar-EG" sz="2800" b="1" dirty="0"/>
              <a:t>استراتيجيات التسويق السياسي الرقمي</a:t>
            </a:r>
          </a:p>
        </p:txBody>
      </p:sp>
    </p:spTree>
    <p:extLst>
      <p:ext uri="{BB962C8B-B14F-4D97-AF65-F5344CB8AC3E}">
        <p14:creationId xmlns:p14="http://schemas.microsoft.com/office/powerpoint/2010/main" val="8135361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908FA43-113A-9B35-68F6-A31668B6F57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0632A1ED-8B7C-33C9-968F-2E6BD08BB48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30FC4D30-E991-78AE-505A-E9CE80050021}"/>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xmlns="" id="{F9A98D81-B032-1065-7311-DF3C66AE86F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Rectangle: Rounded Corners 5">
            <a:extLst>
              <a:ext uri="{FF2B5EF4-FFF2-40B4-BE49-F238E27FC236}">
                <a16:creationId xmlns:a16="http://schemas.microsoft.com/office/drawing/2014/main" xmlns="" id="{28B80E65-68E0-85B6-310D-5221F8A56DD6}"/>
              </a:ext>
            </a:extLst>
          </p:cNvPr>
          <p:cNvSpPr/>
          <p:nvPr/>
        </p:nvSpPr>
        <p:spPr>
          <a:xfrm>
            <a:off x="864704" y="1468424"/>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xmlns="" id="{80585D97-2CE3-CC79-0EAB-73981B5C40C8}"/>
              </a:ext>
            </a:extLst>
          </p:cNvPr>
          <p:cNvSpPr txBox="1"/>
          <p:nvPr/>
        </p:nvSpPr>
        <p:spPr>
          <a:xfrm>
            <a:off x="1631487" y="1891014"/>
            <a:ext cx="8466655" cy="523220"/>
          </a:xfrm>
          <a:prstGeom prst="rect">
            <a:avLst/>
          </a:prstGeom>
          <a:noFill/>
        </p:spPr>
        <p:txBody>
          <a:bodyPr wrap="square" rtlCol="0">
            <a:spAutoFit/>
          </a:bodyPr>
          <a:lstStyle/>
          <a:p>
            <a:pPr lvl="0" algn="r" rtl="1"/>
            <a:r>
              <a:rPr lang="ar-JO" sz="2800" b="1" dirty="0">
                <a:latin typeface="+mj-lt"/>
              </a:rPr>
              <a:t>4.1</a:t>
            </a:r>
            <a:r>
              <a:rPr lang="ar-EG" sz="2800" b="1" dirty="0">
                <a:latin typeface="+mj-lt"/>
              </a:rPr>
              <a:t> </a:t>
            </a:r>
            <a:r>
              <a:rPr lang="ar-EG" sz="2800" b="1" dirty="0"/>
              <a:t>سهولة الوصول والتواصل المباشر</a:t>
            </a:r>
            <a:endParaRPr lang="en-US" sz="2800" b="1" dirty="0">
              <a:latin typeface="+mj-lt"/>
            </a:endParaRPr>
          </a:p>
        </p:txBody>
      </p:sp>
      <p:sp>
        <p:nvSpPr>
          <p:cNvPr id="3" name="Rectangle 1">
            <a:extLst>
              <a:ext uri="{FF2B5EF4-FFF2-40B4-BE49-F238E27FC236}">
                <a16:creationId xmlns:a16="http://schemas.microsoft.com/office/drawing/2014/main" xmlns="" id="{DFEE2A10-4A96-8692-DF00-CDE9FC9039F6}"/>
              </a:ext>
            </a:extLst>
          </p:cNvPr>
          <p:cNvSpPr>
            <a:spLocks noChangeArrowheads="1"/>
          </p:cNvSpPr>
          <p:nvPr/>
        </p:nvSpPr>
        <p:spPr bwMode="auto">
          <a:xfrm>
            <a:off x="4749454" y="2517658"/>
            <a:ext cx="4895104" cy="21390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r"/>
            <a:r>
              <a:rPr lang="ar-EG" b="1" dirty="0">
                <a:solidFill>
                  <a:srgbClr val="C00000"/>
                </a:solidFill>
              </a:rPr>
              <a:t>التفاعل الفوري مع الجمهور</a:t>
            </a:r>
            <a:endParaRPr lang="en-US" b="1" dirty="0">
              <a:solidFill>
                <a:srgbClr val="C00000"/>
              </a:solidFill>
            </a:endParaRPr>
          </a:p>
          <a:p>
            <a:pPr algn="r"/>
            <a:endParaRPr lang="ar-EG" sz="700" dirty="0"/>
          </a:p>
          <a:p>
            <a:pPr marL="285750" indent="-285750" algn="r" rtl="1">
              <a:buFont typeface="Arial" panose="020B0604020202020204" pitchFamily="34" charset="0"/>
              <a:buChar char="•"/>
            </a:pPr>
            <a:r>
              <a:rPr lang="ar-EG" dirty="0"/>
              <a:t>المنصات الرقمية تتيح للجمهور التعليق، الإعجاب، والمشاركة بسرعة.</a:t>
            </a:r>
          </a:p>
          <a:p>
            <a:pPr marL="285750" indent="-285750" algn="r" rtl="1">
              <a:buFont typeface="Arial" panose="020B0604020202020204" pitchFamily="34" charset="0"/>
              <a:buChar char="•"/>
            </a:pPr>
            <a:r>
              <a:rPr lang="ar-EG" dirty="0"/>
              <a:t>المشاركة النشطة تزيد من اهتمام المتابعين بالحملة السياسية</a:t>
            </a:r>
            <a:r>
              <a:rPr lang="ar-EG" dirty="0" smtClean="0"/>
              <a:t>.</a:t>
            </a:r>
          </a:p>
          <a:p>
            <a:pPr marL="285750" indent="-285750" algn="r" rtl="1">
              <a:buFont typeface="Arial" panose="020B0604020202020204" pitchFamily="34" charset="0"/>
              <a:buChar char="•"/>
            </a:pPr>
            <a:r>
              <a:rPr lang="ar-EG" dirty="0" smtClean="0"/>
              <a:t> </a:t>
            </a:r>
          </a:p>
          <a:p>
            <a:pPr marL="285750" indent="-285750" algn="r" rtl="1">
              <a:buFont typeface="Arial" panose="020B0604020202020204" pitchFamily="34" charset="0"/>
              <a:buChar char="•"/>
            </a:pPr>
            <a:endParaRPr lang="ar-EG" dirty="0"/>
          </a:p>
          <a:p>
            <a:pPr lvl="0" algn="r" rtl="1" eaLnBrk="0" fontAlgn="base" hangingPunct="0">
              <a:spcBef>
                <a:spcPct val="0"/>
              </a:spcBef>
              <a:spcAft>
                <a:spcPct val="0"/>
              </a:spcAft>
            </a:pPr>
            <a:endParaRPr lang="en-US" dirty="0"/>
          </a:p>
        </p:txBody>
      </p:sp>
      <p:sp>
        <p:nvSpPr>
          <p:cNvPr id="2" name="Rectangle 1">
            <a:extLst>
              <a:ext uri="{FF2B5EF4-FFF2-40B4-BE49-F238E27FC236}">
                <a16:creationId xmlns:a16="http://schemas.microsoft.com/office/drawing/2014/main" xmlns="" id="{12A98330-4BEB-B80B-1A70-B8EDCB7A7B8E}"/>
              </a:ext>
            </a:extLst>
          </p:cNvPr>
          <p:cNvSpPr/>
          <p:nvPr/>
        </p:nvSpPr>
        <p:spPr>
          <a:xfrm>
            <a:off x="5330827" y="4846835"/>
            <a:ext cx="4074587" cy="1585049"/>
          </a:xfrm>
          <a:prstGeom prst="rect">
            <a:avLst/>
          </a:prstGeom>
        </p:spPr>
        <p:txBody>
          <a:bodyPr wrap="square">
            <a:spAutoFit/>
          </a:bodyPr>
          <a:lstStyle/>
          <a:p>
            <a:pPr algn="r" rtl="1"/>
            <a:r>
              <a:rPr lang="ar-EG" b="1" dirty="0">
                <a:solidFill>
                  <a:srgbClr val="C00000"/>
                </a:solidFill>
              </a:rPr>
              <a:t>التواصل المباشر من السياسيين</a:t>
            </a:r>
            <a:endParaRPr lang="en-US" b="1" dirty="0">
              <a:solidFill>
                <a:srgbClr val="C00000"/>
              </a:solidFill>
            </a:endParaRPr>
          </a:p>
          <a:p>
            <a:pPr algn="r" rtl="1"/>
            <a:endParaRPr lang="ar-EG" sz="500" dirty="0"/>
          </a:p>
          <a:p>
            <a:pPr marL="285750" indent="-285750" algn="r" rtl="1">
              <a:buFont typeface="Arial" panose="020B0604020202020204" pitchFamily="34" charset="0"/>
              <a:buChar char="•"/>
            </a:pPr>
            <a:r>
              <a:rPr lang="ar-EG" dirty="0"/>
              <a:t>السياسيون يردون على استفسارات الناخبين بشكل مباشر.</a:t>
            </a:r>
          </a:p>
          <a:p>
            <a:pPr marL="285750" indent="-285750" algn="r" rtl="1">
              <a:buFont typeface="Arial" panose="020B0604020202020204" pitchFamily="34" charset="0"/>
              <a:buChar char="•"/>
            </a:pPr>
            <a:r>
              <a:rPr lang="ar-EG" dirty="0"/>
              <a:t>استخدام البث المباشر والمنشورات لتوضيح المواقف السياسية.</a:t>
            </a:r>
          </a:p>
        </p:txBody>
      </p:sp>
      <p:sp>
        <p:nvSpPr>
          <p:cNvPr id="4" name="Rectangle 3">
            <a:extLst>
              <a:ext uri="{FF2B5EF4-FFF2-40B4-BE49-F238E27FC236}">
                <a16:creationId xmlns:a16="http://schemas.microsoft.com/office/drawing/2014/main" xmlns="" id="{E0751CB8-121A-D37D-D931-ED7920982EDD}"/>
              </a:ext>
            </a:extLst>
          </p:cNvPr>
          <p:cNvSpPr/>
          <p:nvPr/>
        </p:nvSpPr>
        <p:spPr>
          <a:xfrm>
            <a:off x="969461" y="2660329"/>
            <a:ext cx="3084807" cy="923330"/>
          </a:xfrm>
          <a:prstGeom prst="rect">
            <a:avLst/>
          </a:prstGeom>
        </p:spPr>
        <p:txBody>
          <a:bodyPr wrap="square">
            <a:spAutoFit/>
          </a:bodyPr>
          <a:lstStyle/>
          <a:p>
            <a:pPr algn="r" rtl="1"/>
            <a:r>
              <a:rPr lang="ar-EG" b="1" dirty="0">
                <a:solidFill>
                  <a:srgbClr val="C00000"/>
                </a:solidFill>
              </a:rPr>
              <a:t>النتيجة:</a:t>
            </a:r>
            <a:br>
              <a:rPr lang="ar-EG" b="1" dirty="0">
                <a:solidFill>
                  <a:srgbClr val="C00000"/>
                </a:solidFill>
              </a:rPr>
            </a:br>
            <a:r>
              <a:rPr lang="ar-EG" dirty="0"/>
              <a:t>يزيد التفاعل من ثقة الناخبين ويجعلهم يشعرون أنهم جزء من الحملة.</a:t>
            </a:r>
          </a:p>
        </p:txBody>
      </p:sp>
      <p:sp>
        <p:nvSpPr>
          <p:cNvPr id="8" name="Rectangle 7">
            <a:extLst>
              <a:ext uri="{FF2B5EF4-FFF2-40B4-BE49-F238E27FC236}">
                <a16:creationId xmlns:a16="http://schemas.microsoft.com/office/drawing/2014/main" xmlns="" id="{44DB6E8B-F256-81B5-1293-FF24DEA74F55}"/>
              </a:ext>
            </a:extLst>
          </p:cNvPr>
          <p:cNvSpPr/>
          <p:nvPr/>
        </p:nvSpPr>
        <p:spPr>
          <a:xfrm>
            <a:off x="9644557" y="2749321"/>
            <a:ext cx="123867" cy="1074731"/>
          </a:xfrm>
          <a:prstGeom prst="rect">
            <a:avLst/>
          </a:prstGeom>
          <a:solidFill>
            <a:srgbClr val="01519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xmlns="" id="{96F3C0A4-D8CF-A833-73BB-FA31303413E9}"/>
              </a:ext>
            </a:extLst>
          </p:cNvPr>
          <p:cNvSpPr/>
          <p:nvPr/>
        </p:nvSpPr>
        <p:spPr>
          <a:xfrm>
            <a:off x="4804384" y="2700320"/>
            <a:ext cx="137905" cy="1558666"/>
          </a:xfrm>
          <a:prstGeom prst="rect">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xmlns="" id="{5B75400B-454B-0AC8-18F0-8D90E307CC49}"/>
              </a:ext>
            </a:extLst>
          </p:cNvPr>
          <p:cNvSpPr/>
          <p:nvPr/>
        </p:nvSpPr>
        <p:spPr>
          <a:xfrm>
            <a:off x="9644557" y="4611621"/>
            <a:ext cx="123867" cy="1074731"/>
          </a:xfrm>
          <a:prstGeom prst="rect">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p:cNvPicPr>
            <a:picLocks noChangeAspect="1"/>
          </p:cNvPicPr>
          <p:nvPr/>
        </p:nvPicPr>
        <p:blipFill>
          <a:blip r:embed="rId3"/>
          <a:stretch>
            <a:fillRect/>
          </a:stretch>
        </p:blipFill>
        <p:spPr>
          <a:xfrm>
            <a:off x="966608" y="4188729"/>
            <a:ext cx="2381250" cy="1914525"/>
          </a:xfrm>
          <a:prstGeom prst="rect">
            <a:avLst/>
          </a:prstGeom>
        </p:spPr>
      </p:pic>
      <p:sp>
        <p:nvSpPr>
          <p:cNvPr id="15" name="Rectangle 4"/>
          <p:cNvSpPr>
            <a:spLocks noChangeArrowheads="1"/>
          </p:cNvSpPr>
          <p:nvPr/>
        </p:nvSpPr>
        <p:spPr bwMode="auto">
          <a:xfrm>
            <a:off x="4997220" y="3918042"/>
            <a:ext cx="4160428"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Char char="•"/>
              <a:tabLst/>
            </a:pPr>
            <a:r>
              <a:rPr kumimoji="0" lang="en-US" sz="1800" b="1" i="0" u="none" strike="noStrike" cap="none" normalizeH="0" baseline="0" dirty="0" smtClean="0">
                <a:ln>
                  <a:noFill/>
                </a:ln>
                <a:solidFill>
                  <a:schemeClr val="tx1"/>
                </a:solidFill>
                <a:effectLst/>
                <a:latin typeface="Arial" panose="020B0604020202020204" pitchFamily="34" charset="0"/>
              </a:rPr>
              <a:t>AI Integration</a:t>
            </a:r>
            <a:r>
              <a:rPr kumimoji="0" lang="en-US" sz="1800" b="0" i="0" u="none" strike="noStrike" cap="none" normalizeH="0" baseline="0" dirty="0" smtClean="0">
                <a:ln>
                  <a:noFill/>
                </a:ln>
                <a:solidFill>
                  <a:schemeClr val="tx1"/>
                </a:solidFill>
                <a:effectLst/>
                <a:latin typeface="Arial" panose="020B0604020202020204" pitchFamily="34" charset="0"/>
              </a:rPr>
              <a:t> </a:t>
            </a:r>
            <a:r>
              <a:rPr kumimoji="0" lang="ar-SA" sz="18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يمكن </a:t>
            </a:r>
            <a:r>
              <a:rPr kumimoji="0" lang="ar-SA" sz="18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للذكاء الاصطناعي </a:t>
            </a:r>
            <a:r>
              <a:rPr kumimoji="0" lang="ar-SA" sz="18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تحليل التفاعل مع المحتوى، توفير تقارير حول الأداء، وتقديم توصيات لتحسين استراتيجيات التسويق</a:t>
            </a:r>
            <a:r>
              <a:rPr kumimoji="0" lang="en-US" sz="1800" b="0" i="0" u="none" strike="noStrike" cap="none" normalizeH="0" baseline="0" dirty="0" smtClean="0">
                <a:ln>
                  <a:noFill/>
                </a:ln>
                <a:solidFill>
                  <a:schemeClr val="tx1"/>
                </a:solidFill>
                <a:effectLst/>
                <a:latin typeface="Arial" panose="020B0604020202020204" pitchFamily="34" charset="0"/>
              </a:rPr>
              <a:t>.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16729757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8E163AA-5FD6-44DA-1C44-2B2CE5B18899}"/>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ADF3B644-578C-1F68-08AA-7DB4DCF72B5B}"/>
              </a:ext>
            </a:extLst>
          </p:cNvPr>
          <p:cNvSpPr/>
          <p:nvPr/>
        </p:nvSpPr>
        <p:spPr>
          <a:xfrm>
            <a:off x="-616467" y="129302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5">
            <a:extLst>
              <a:ext uri="{FF2B5EF4-FFF2-40B4-BE49-F238E27FC236}">
                <a16:creationId xmlns:a16="http://schemas.microsoft.com/office/drawing/2014/main" xmlns="" id="{31E6D6B2-AE1E-7C0F-B9EC-ABEF2DBBF5B3}"/>
              </a:ext>
            </a:extLst>
          </p:cNvPr>
          <p:cNvSpPr/>
          <p:nvPr/>
        </p:nvSpPr>
        <p:spPr>
          <a:xfrm>
            <a:off x="864704" y="1468424"/>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xmlns="" id="{BAF1F86C-6B13-4583-E931-9ABE1BB2B53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9176E6F4-1EE2-6D61-3B29-D5284799E761}"/>
              </a:ext>
            </a:extLst>
          </p:cNvPr>
          <p:cNvSpPr txBox="1"/>
          <p:nvPr/>
        </p:nvSpPr>
        <p:spPr>
          <a:xfrm>
            <a:off x="1927511" y="1937641"/>
            <a:ext cx="8466655" cy="523220"/>
          </a:xfrm>
          <a:prstGeom prst="rect">
            <a:avLst/>
          </a:prstGeom>
          <a:noFill/>
        </p:spPr>
        <p:txBody>
          <a:bodyPr wrap="square" rtlCol="0">
            <a:spAutoFit/>
          </a:bodyPr>
          <a:lstStyle/>
          <a:p>
            <a:pPr lvl="0" algn="r" rtl="1"/>
            <a:r>
              <a:rPr lang="ar-EG" sz="2800" dirty="0"/>
              <a:t> </a:t>
            </a:r>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AFC0EEF3-2E97-93ED-8C2E-C3EF0BA8B006}"/>
              </a:ext>
            </a:extLst>
          </p:cNvPr>
          <p:cNvSpPr txBox="1"/>
          <p:nvPr/>
        </p:nvSpPr>
        <p:spPr>
          <a:xfrm>
            <a:off x="1525833" y="1807487"/>
            <a:ext cx="8591059" cy="523220"/>
          </a:xfrm>
          <a:prstGeom prst="rect">
            <a:avLst/>
          </a:prstGeom>
          <a:noFill/>
        </p:spPr>
        <p:txBody>
          <a:bodyPr wrap="square" rtlCol="0">
            <a:spAutoFit/>
          </a:bodyPr>
          <a:lstStyle/>
          <a:p>
            <a:pPr lvl="1" algn="r" rtl="1"/>
            <a:r>
              <a:rPr lang="ar-JO" sz="2800" b="1" dirty="0"/>
              <a:t>4.2</a:t>
            </a:r>
            <a:r>
              <a:rPr lang="ar-EG" sz="2800" b="1" dirty="0"/>
              <a:t>. التفاعل المستمر مع الجمهور</a:t>
            </a:r>
          </a:p>
        </p:txBody>
      </p:sp>
      <p:sp>
        <p:nvSpPr>
          <p:cNvPr id="4" name="Rectangle 1">
            <a:extLst>
              <a:ext uri="{FF2B5EF4-FFF2-40B4-BE49-F238E27FC236}">
                <a16:creationId xmlns:a16="http://schemas.microsoft.com/office/drawing/2014/main" xmlns="" id="{AEF05898-6F08-D696-B931-D0DF8F4D3881}"/>
              </a:ext>
            </a:extLst>
          </p:cNvPr>
          <p:cNvSpPr>
            <a:spLocks noChangeArrowheads="1"/>
          </p:cNvSpPr>
          <p:nvPr/>
        </p:nvSpPr>
        <p:spPr bwMode="auto">
          <a:xfrm>
            <a:off x="6349360" y="2697659"/>
            <a:ext cx="3285349" cy="13234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r" rtl="1"/>
            <a:r>
              <a:rPr lang="ar-EG" sz="2000" b="1" dirty="0">
                <a:solidFill>
                  <a:srgbClr val="C00000"/>
                </a:solidFill>
              </a:rPr>
              <a:t>المفهوم:</a:t>
            </a:r>
            <a:r>
              <a:rPr lang="ar-EG" sz="2000" dirty="0"/>
              <a:t/>
            </a:r>
            <a:br>
              <a:rPr lang="ar-EG" sz="2000" dirty="0"/>
            </a:br>
            <a:r>
              <a:rPr lang="ar-EG" sz="2000" dirty="0"/>
              <a:t>الحملات السياسية الناجحة تعتمد على الحوار ثنائي الاتجاه، وليس فقط بث الرسائل</a:t>
            </a:r>
            <a:endParaRPr lang="en-US" sz="2000" dirty="0"/>
          </a:p>
        </p:txBody>
      </p:sp>
      <p:sp>
        <p:nvSpPr>
          <p:cNvPr id="8" name="Rectangle 7">
            <a:extLst>
              <a:ext uri="{FF2B5EF4-FFF2-40B4-BE49-F238E27FC236}">
                <a16:creationId xmlns:a16="http://schemas.microsoft.com/office/drawing/2014/main" xmlns="" id="{F8B61B0E-F357-2FF4-8D73-A731EC85A36C}"/>
              </a:ext>
            </a:extLst>
          </p:cNvPr>
          <p:cNvSpPr/>
          <p:nvPr/>
        </p:nvSpPr>
        <p:spPr>
          <a:xfrm>
            <a:off x="4759301" y="4508683"/>
            <a:ext cx="4737504" cy="1292662"/>
          </a:xfrm>
          <a:prstGeom prst="rect">
            <a:avLst/>
          </a:prstGeom>
        </p:spPr>
        <p:txBody>
          <a:bodyPr wrap="square">
            <a:spAutoFit/>
          </a:bodyPr>
          <a:lstStyle/>
          <a:p>
            <a:pPr algn="r" rtl="1"/>
            <a:r>
              <a:rPr lang="ar-EG" b="1" dirty="0">
                <a:solidFill>
                  <a:srgbClr val="C00000"/>
                </a:solidFill>
              </a:rPr>
              <a:t>الأساليب:</a:t>
            </a:r>
          </a:p>
          <a:p>
            <a:pPr algn="r" rtl="1"/>
            <a:r>
              <a:rPr lang="ar-EG" sz="2000" dirty="0"/>
              <a:t>الرد على التعليقات والرسائل.</a:t>
            </a:r>
          </a:p>
          <a:p>
            <a:pPr algn="r" rtl="1"/>
            <a:r>
              <a:rPr lang="ar-EG" sz="2000" dirty="0"/>
              <a:t>تنظيم جلسات "بث مباشر" لطرح الأسئلة على المرشح.</a:t>
            </a:r>
          </a:p>
          <a:p>
            <a:pPr algn="r" rtl="1"/>
            <a:r>
              <a:rPr lang="ar-EG" sz="2000" dirty="0"/>
              <a:t>إجراء استطلاعات رأي ومشاركة النتائج مع الجمهور</a:t>
            </a:r>
            <a:r>
              <a:rPr lang="ar-EG" sz="1600" dirty="0"/>
              <a:t>.</a:t>
            </a:r>
          </a:p>
        </p:txBody>
      </p:sp>
      <p:sp>
        <p:nvSpPr>
          <p:cNvPr id="9" name="Rectangle 8">
            <a:extLst>
              <a:ext uri="{FF2B5EF4-FFF2-40B4-BE49-F238E27FC236}">
                <a16:creationId xmlns:a16="http://schemas.microsoft.com/office/drawing/2014/main" xmlns="" id="{E1BEF54C-90C8-8B7B-A385-D23D5577F73E}"/>
              </a:ext>
            </a:extLst>
          </p:cNvPr>
          <p:cNvSpPr/>
          <p:nvPr/>
        </p:nvSpPr>
        <p:spPr>
          <a:xfrm>
            <a:off x="1570823" y="2604483"/>
            <a:ext cx="3084807" cy="1631216"/>
          </a:xfrm>
          <a:prstGeom prst="rect">
            <a:avLst/>
          </a:prstGeom>
        </p:spPr>
        <p:txBody>
          <a:bodyPr wrap="square">
            <a:spAutoFit/>
          </a:bodyPr>
          <a:lstStyle/>
          <a:p>
            <a:pPr algn="r" rtl="1"/>
            <a:r>
              <a:rPr lang="ar-EG" sz="2000" b="1" dirty="0">
                <a:solidFill>
                  <a:srgbClr val="C00000"/>
                </a:solidFill>
              </a:rPr>
              <a:t>النتيجة:</a:t>
            </a:r>
            <a:endParaRPr lang="ar-JO" sz="2000" b="1" dirty="0">
              <a:solidFill>
                <a:srgbClr val="C00000"/>
              </a:solidFill>
            </a:endParaRPr>
          </a:p>
          <a:p>
            <a:pPr algn="r" rtl="1"/>
            <a:r>
              <a:rPr lang="ar-EG" sz="2000" dirty="0"/>
              <a:t/>
            </a:r>
            <a:br>
              <a:rPr lang="ar-EG" sz="2000" dirty="0"/>
            </a:br>
            <a:r>
              <a:rPr lang="ar-EG" sz="2000" dirty="0"/>
              <a:t>يزيد التفاعل من ثقة الناخبين ويجعلهم يشعرون أنهم جزء من الحملة</a:t>
            </a:r>
            <a:r>
              <a:rPr lang="ar-EG" dirty="0"/>
              <a:t>.</a:t>
            </a:r>
          </a:p>
        </p:txBody>
      </p:sp>
      <p:sp>
        <p:nvSpPr>
          <p:cNvPr id="10" name="Rectangle 9">
            <a:extLst>
              <a:ext uri="{FF2B5EF4-FFF2-40B4-BE49-F238E27FC236}">
                <a16:creationId xmlns:a16="http://schemas.microsoft.com/office/drawing/2014/main" xmlns="" id="{107089BB-B9A3-1B06-608C-927BF6DFF594}"/>
              </a:ext>
            </a:extLst>
          </p:cNvPr>
          <p:cNvSpPr/>
          <p:nvPr/>
        </p:nvSpPr>
        <p:spPr>
          <a:xfrm>
            <a:off x="9644557" y="2749321"/>
            <a:ext cx="123867" cy="1074731"/>
          </a:xfrm>
          <a:prstGeom prst="rect">
            <a:avLst/>
          </a:prstGeom>
          <a:solidFill>
            <a:srgbClr val="01519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xmlns="" id="{B3AB29AE-00D3-F228-21B7-935B0708333F}"/>
              </a:ext>
            </a:extLst>
          </p:cNvPr>
          <p:cNvSpPr/>
          <p:nvPr/>
        </p:nvSpPr>
        <p:spPr>
          <a:xfrm>
            <a:off x="4759301" y="2591015"/>
            <a:ext cx="137905" cy="1558666"/>
          </a:xfrm>
          <a:prstGeom prst="rect">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xmlns="" id="{3488493B-B213-BF88-496F-07486014EC1D}"/>
              </a:ext>
            </a:extLst>
          </p:cNvPr>
          <p:cNvSpPr/>
          <p:nvPr/>
        </p:nvSpPr>
        <p:spPr>
          <a:xfrm>
            <a:off x="9644557" y="4611621"/>
            <a:ext cx="123867" cy="1074731"/>
          </a:xfrm>
          <a:prstGeom prst="rect">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362" name="Picture 2" descr="كيف تزيد من تفاعل جمهور وسائل الإعلام الاجتماعي – فن التواصل">
            <a:extLst>
              <a:ext uri="{FF2B5EF4-FFF2-40B4-BE49-F238E27FC236}">
                <a16:creationId xmlns:a16="http://schemas.microsoft.com/office/drawing/2014/main" xmlns="" id="{6CAAF3E9-8886-9546-52C6-9197034196B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63653" y="4134603"/>
            <a:ext cx="2630685" cy="1751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816678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FDC61F5-EC32-C75D-D868-3603891D0E6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CDCD668A-931E-2D80-D073-1804B9B50D1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9DF9BAE3-EB43-B345-0954-EDCDAA258375}"/>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xmlns="" id="{061FC165-979A-D5EE-0BB3-ABB1FE2A629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Rounded Corners 1">
            <a:extLst>
              <a:ext uri="{FF2B5EF4-FFF2-40B4-BE49-F238E27FC236}">
                <a16:creationId xmlns:a16="http://schemas.microsoft.com/office/drawing/2014/main" xmlns="" id="{17EF7F8D-8669-9768-E49C-6F1E025B455B}"/>
              </a:ext>
            </a:extLst>
          </p:cNvPr>
          <p:cNvSpPr/>
          <p:nvPr/>
        </p:nvSpPr>
        <p:spPr>
          <a:xfrm>
            <a:off x="864704" y="1468424"/>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xmlns="" id="{24D92D26-CC0A-5CD2-5BA3-7C963CD50417}"/>
              </a:ext>
            </a:extLst>
          </p:cNvPr>
          <p:cNvSpPr txBox="1"/>
          <p:nvPr/>
        </p:nvSpPr>
        <p:spPr>
          <a:xfrm>
            <a:off x="1838739" y="1622962"/>
            <a:ext cx="8466655" cy="523220"/>
          </a:xfrm>
          <a:prstGeom prst="rect">
            <a:avLst/>
          </a:prstGeom>
          <a:noFill/>
        </p:spPr>
        <p:txBody>
          <a:bodyPr wrap="square" rtlCol="0">
            <a:spAutoFit/>
          </a:bodyPr>
          <a:lstStyle/>
          <a:p>
            <a:pPr lvl="1" algn="r" rtl="1"/>
            <a:r>
              <a:rPr lang="ar-JO" sz="2800" b="1" dirty="0"/>
              <a:t>4.3</a:t>
            </a:r>
            <a:r>
              <a:rPr lang="ar-EG" sz="2800" b="1" dirty="0"/>
              <a:t>. استخدام القصص (</a:t>
            </a:r>
            <a:r>
              <a:rPr lang="en-MY" sz="2800" b="1" dirty="0"/>
              <a:t>Storytelling</a:t>
            </a:r>
            <a:r>
              <a:rPr lang="ar-JO" sz="2800" b="1" dirty="0"/>
              <a:t>)</a:t>
            </a:r>
            <a:endParaRPr lang="ar-JO" sz="800" b="1" dirty="0"/>
          </a:p>
        </p:txBody>
      </p:sp>
      <p:sp>
        <p:nvSpPr>
          <p:cNvPr id="3" name="Rectangle 1">
            <a:extLst>
              <a:ext uri="{FF2B5EF4-FFF2-40B4-BE49-F238E27FC236}">
                <a16:creationId xmlns:a16="http://schemas.microsoft.com/office/drawing/2014/main" xmlns="" id="{DFE2448D-CD48-AEBA-C772-1CF846B2447E}"/>
              </a:ext>
            </a:extLst>
          </p:cNvPr>
          <p:cNvSpPr>
            <a:spLocks noChangeArrowheads="1"/>
          </p:cNvSpPr>
          <p:nvPr/>
        </p:nvSpPr>
        <p:spPr bwMode="auto">
          <a:xfrm>
            <a:off x="4510245" y="2290248"/>
            <a:ext cx="4986559"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r" rtl="1"/>
            <a:r>
              <a:rPr lang="ar-EG" sz="2000" b="1" dirty="0">
                <a:solidFill>
                  <a:srgbClr val="C00000"/>
                </a:solidFill>
              </a:rPr>
              <a:t>المفهوم:</a:t>
            </a:r>
            <a:r>
              <a:rPr lang="ar-EG" sz="2000" dirty="0"/>
              <a:t/>
            </a:r>
            <a:br>
              <a:rPr lang="ar-EG" sz="2000" dirty="0"/>
            </a:br>
            <a:r>
              <a:rPr lang="ar-EG" sz="2000" dirty="0"/>
              <a:t>القصص تُستخدم لجذب الانتباه، إثارة المشاعر، وربط الجمهور بالقضية أو المرشح</a:t>
            </a:r>
            <a:r>
              <a:rPr lang="ar-EG" sz="2000" dirty="0" smtClean="0"/>
              <a:t>. </a:t>
            </a:r>
            <a:r>
              <a:rPr lang="ar-EG" sz="2000" dirty="0"/>
              <a:t>القصص هي أداة فعالة لجذب الانتباه وإثارة المشاعر. وبمساعدة </a:t>
            </a:r>
            <a:r>
              <a:rPr lang="ar-EG" sz="2000" b="1" dirty="0"/>
              <a:t>الذكاء الاصطناعي</a:t>
            </a:r>
            <a:r>
              <a:rPr lang="ar-EG" sz="2000" dirty="0"/>
              <a:t>، يمكن تحسين استخدام القصص وجعلها أكثر تفاعلًا مع الجمهور، مما يعزز فعاليتها في الحملة ويزيد من التأثير الذي تترك</a:t>
            </a:r>
            <a:endParaRPr lang="ar-EG" sz="2000" dirty="0"/>
          </a:p>
        </p:txBody>
      </p:sp>
      <p:sp>
        <p:nvSpPr>
          <p:cNvPr id="4" name="Rectangle 3">
            <a:extLst>
              <a:ext uri="{FF2B5EF4-FFF2-40B4-BE49-F238E27FC236}">
                <a16:creationId xmlns:a16="http://schemas.microsoft.com/office/drawing/2014/main" xmlns="" id="{324ADF3C-C8CB-D0EE-AEAB-430DAA678233}"/>
              </a:ext>
            </a:extLst>
          </p:cNvPr>
          <p:cNvSpPr/>
          <p:nvPr/>
        </p:nvSpPr>
        <p:spPr>
          <a:xfrm>
            <a:off x="5418161" y="4518205"/>
            <a:ext cx="4216549" cy="1323439"/>
          </a:xfrm>
          <a:prstGeom prst="rect">
            <a:avLst/>
          </a:prstGeom>
        </p:spPr>
        <p:txBody>
          <a:bodyPr wrap="square">
            <a:spAutoFit/>
          </a:bodyPr>
          <a:lstStyle/>
          <a:p>
            <a:pPr algn="r" rtl="1"/>
            <a:r>
              <a:rPr lang="ar-EG" sz="2000" b="1" dirty="0">
                <a:solidFill>
                  <a:srgbClr val="C00000"/>
                </a:solidFill>
              </a:rPr>
              <a:t>أمثلة عملية:</a:t>
            </a:r>
            <a:endParaRPr lang="ar-EG" sz="2000" dirty="0">
              <a:solidFill>
                <a:srgbClr val="C00000"/>
              </a:solidFill>
            </a:endParaRPr>
          </a:p>
          <a:p>
            <a:pPr algn="r" rtl="1"/>
            <a:r>
              <a:rPr lang="ar-EG" sz="2000" dirty="0"/>
              <a:t>قصة شخصية عن تحدٍ واجهه المرشح وتجاوزه.</a:t>
            </a:r>
          </a:p>
          <a:p>
            <a:pPr algn="r" rtl="1"/>
            <a:r>
              <a:rPr lang="ar-EG" sz="2000" dirty="0"/>
              <a:t>عرض حكايات مؤيدين تغيرت حياتهم بفضل سياسات الحملة.</a:t>
            </a:r>
          </a:p>
        </p:txBody>
      </p:sp>
      <p:sp>
        <p:nvSpPr>
          <p:cNvPr id="6" name="Rectangle 5">
            <a:extLst>
              <a:ext uri="{FF2B5EF4-FFF2-40B4-BE49-F238E27FC236}">
                <a16:creationId xmlns:a16="http://schemas.microsoft.com/office/drawing/2014/main" xmlns="" id="{78103A74-5131-4D81-9D2D-01A8AFF4DD9A}"/>
              </a:ext>
            </a:extLst>
          </p:cNvPr>
          <p:cNvSpPr/>
          <p:nvPr/>
        </p:nvSpPr>
        <p:spPr>
          <a:xfrm>
            <a:off x="1671605" y="2662272"/>
            <a:ext cx="2564518" cy="1292662"/>
          </a:xfrm>
          <a:prstGeom prst="rect">
            <a:avLst/>
          </a:prstGeom>
        </p:spPr>
        <p:txBody>
          <a:bodyPr wrap="square">
            <a:spAutoFit/>
          </a:bodyPr>
          <a:lstStyle/>
          <a:p>
            <a:pPr algn="r" rtl="1"/>
            <a:r>
              <a:rPr lang="ar-EG" sz="2000" b="1" dirty="0">
                <a:solidFill>
                  <a:srgbClr val="C00000"/>
                </a:solidFill>
              </a:rPr>
              <a:t>النتيجة</a:t>
            </a:r>
            <a:r>
              <a:rPr lang="ar-EG" sz="2000" b="1" dirty="0"/>
              <a:t>:</a:t>
            </a:r>
            <a:r>
              <a:rPr lang="ar-EG" sz="2000" dirty="0"/>
              <a:t/>
            </a:r>
            <a:br>
              <a:rPr lang="ar-EG" sz="2000" dirty="0"/>
            </a:br>
            <a:r>
              <a:rPr lang="ar-EG" sz="2000" dirty="0"/>
              <a:t>تعزز التفاعل العاطفي وتزيد فرص التأييد.</a:t>
            </a:r>
          </a:p>
          <a:p>
            <a:pPr algn="r" rtl="1"/>
            <a:endParaRPr lang="ar-EG" dirty="0"/>
          </a:p>
        </p:txBody>
      </p:sp>
      <p:sp>
        <p:nvSpPr>
          <p:cNvPr id="8" name="Rectangle 7">
            <a:extLst>
              <a:ext uri="{FF2B5EF4-FFF2-40B4-BE49-F238E27FC236}">
                <a16:creationId xmlns:a16="http://schemas.microsoft.com/office/drawing/2014/main" xmlns="" id="{C0BC78B6-E728-3412-7544-D0934AC4B0A4}"/>
              </a:ext>
            </a:extLst>
          </p:cNvPr>
          <p:cNvSpPr/>
          <p:nvPr/>
        </p:nvSpPr>
        <p:spPr>
          <a:xfrm>
            <a:off x="9644557" y="2749321"/>
            <a:ext cx="123867" cy="1074731"/>
          </a:xfrm>
          <a:prstGeom prst="rect">
            <a:avLst/>
          </a:prstGeom>
          <a:solidFill>
            <a:srgbClr val="01519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xmlns="" id="{24DB2D3C-1C9A-D7D3-0481-C114C780CC16}"/>
              </a:ext>
            </a:extLst>
          </p:cNvPr>
          <p:cNvSpPr/>
          <p:nvPr/>
        </p:nvSpPr>
        <p:spPr>
          <a:xfrm>
            <a:off x="4510245" y="2610048"/>
            <a:ext cx="137905" cy="1558666"/>
          </a:xfrm>
          <a:prstGeom prst="rect">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xmlns="" id="{87B172D2-015F-79CE-6780-1F67EFA530F2}"/>
              </a:ext>
            </a:extLst>
          </p:cNvPr>
          <p:cNvSpPr/>
          <p:nvPr/>
        </p:nvSpPr>
        <p:spPr>
          <a:xfrm>
            <a:off x="9644557" y="4611621"/>
            <a:ext cx="123867" cy="1074731"/>
          </a:xfrm>
          <a:prstGeom prst="rect">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xmlns="" id="{661841A5-2B09-7852-D819-D55422793A0B}"/>
              </a:ext>
            </a:extLst>
          </p:cNvPr>
          <p:cNvPicPr>
            <a:picLocks noChangeAspect="1"/>
          </p:cNvPicPr>
          <p:nvPr/>
        </p:nvPicPr>
        <p:blipFill>
          <a:blip r:embed="rId3"/>
          <a:stretch>
            <a:fillRect/>
          </a:stretch>
        </p:blipFill>
        <p:spPr>
          <a:xfrm>
            <a:off x="915410" y="4012694"/>
            <a:ext cx="2114428" cy="1942698"/>
          </a:xfrm>
          <a:prstGeom prst="rect">
            <a:avLst/>
          </a:prstGeom>
        </p:spPr>
      </p:pic>
    </p:spTree>
    <p:extLst>
      <p:ext uri="{BB962C8B-B14F-4D97-AF65-F5344CB8AC3E}">
        <p14:creationId xmlns:p14="http://schemas.microsoft.com/office/powerpoint/2010/main" val="18374207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E87CC8E-053B-7D44-ADB9-07DF2D10E6A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B02CFB1D-0F4C-3EEF-4C59-D26C45E4B84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28048A2B-ED38-745E-301A-E47E484687F0}"/>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xmlns="" id="{A9708263-4FCB-1EE5-1A9E-9C1FFF198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Rounded Corners 1">
            <a:extLst>
              <a:ext uri="{FF2B5EF4-FFF2-40B4-BE49-F238E27FC236}">
                <a16:creationId xmlns:a16="http://schemas.microsoft.com/office/drawing/2014/main" xmlns="" id="{25A42B70-3BD8-39CF-6328-7876338CA7DE}"/>
              </a:ext>
            </a:extLst>
          </p:cNvPr>
          <p:cNvSpPr/>
          <p:nvPr/>
        </p:nvSpPr>
        <p:spPr>
          <a:xfrm>
            <a:off x="864704" y="1468424"/>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xmlns="" id="{BAE53A97-2359-84B6-ABAF-FA81B99DD6F0}"/>
              </a:ext>
            </a:extLst>
          </p:cNvPr>
          <p:cNvSpPr txBox="1"/>
          <p:nvPr/>
        </p:nvSpPr>
        <p:spPr>
          <a:xfrm>
            <a:off x="1838739" y="1622962"/>
            <a:ext cx="8466655" cy="523220"/>
          </a:xfrm>
          <a:prstGeom prst="rect">
            <a:avLst/>
          </a:prstGeom>
          <a:noFill/>
        </p:spPr>
        <p:txBody>
          <a:bodyPr wrap="square" rtlCol="0">
            <a:spAutoFit/>
          </a:bodyPr>
          <a:lstStyle/>
          <a:p>
            <a:pPr lvl="1" algn="r" rtl="1"/>
            <a:r>
              <a:rPr lang="ar-JO" sz="2800" b="1" dirty="0"/>
              <a:t>4.5</a:t>
            </a:r>
            <a:r>
              <a:rPr lang="ar-EG" sz="2800" b="1" dirty="0"/>
              <a:t>. التعاون مع المؤثرين الرقميين</a:t>
            </a:r>
            <a:endParaRPr lang="ar-JO" sz="800" b="1" dirty="0"/>
          </a:p>
        </p:txBody>
      </p:sp>
      <p:sp>
        <p:nvSpPr>
          <p:cNvPr id="3" name="Rectangle 1">
            <a:extLst>
              <a:ext uri="{FF2B5EF4-FFF2-40B4-BE49-F238E27FC236}">
                <a16:creationId xmlns:a16="http://schemas.microsoft.com/office/drawing/2014/main" xmlns="" id="{31E0E666-4FF9-A57D-21C2-BC2BDC2B007B}"/>
              </a:ext>
            </a:extLst>
          </p:cNvPr>
          <p:cNvSpPr>
            <a:spLocks noChangeArrowheads="1"/>
          </p:cNvSpPr>
          <p:nvPr/>
        </p:nvSpPr>
        <p:spPr bwMode="auto">
          <a:xfrm>
            <a:off x="4855361" y="2290248"/>
            <a:ext cx="4641444"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r" rtl="1"/>
            <a:r>
              <a:rPr lang="ar-EG" sz="2000" b="1" dirty="0">
                <a:solidFill>
                  <a:srgbClr val="C00000"/>
                </a:solidFill>
              </a:rPr>
              <a:t>من هم المؤثرون؟</a:t>
            </a:r>
            <a:br>
              <a:rPr lang="ar-EG" sz="2000" b="1" dirty="0">
                <a:solidFill>
                  <a:srgbClr val="C00000"/>
                </a:solidFill>
              </a:rPr>
            </a:br>
            <a:r>
              <a:rPr lang="ar-EG" sz="2000" dirty="0"/>
              <a:t>شخصيات لها جمهور كبير على المنصات الاجتماعية وتؤثر في قرارات المتابعين</a:t>
            </a:r>
            <a:r>
              <a:rPr lang="ar-EG" sz="2000" dirty="0" smtClean="0"/>
              <a:t>. </a:t>
            </a:r>
            <a:r>
              <a:rPr lang="ar-EG" sz="2000" b="1" dirty="0"/>
              <a:t>تحليل البيانات</a:t>
            </a:r>
            <a:r>
              <a:rPr lang="ar-EG" sz="2000" dirty="0"/>
              <a:t>: يمكن </a:t>
            </a:r>
            <a:r>
              <a:rPr lang="ar-EG" sz="2000" b="1" dirty="0"/>
              <a:t>للذكاء الاصطناعي </a:t>
            </a:r>
            <a:r>
              <a:rPr lang="ar-EG" sz="2000" dirty="0"/>
              <a:t>تحليل البيانات من وسائل التواصل الاجتماعي لتحديد المؤثرين الذين يمتلكون أكبر تأثير في فئات معينة</a:t>
            </a:r>
            <a:endParaRPr lang="en-US" sz="2000" dirty="0"/>
          </a:p>
        </p:txBody>
      </p:sp>
      <p:sp>
        <p:nvSpPr>
          <p:cNvPr id="4" name="Rectangle 3">
            <a:extLst>
              <a:ext uri="{FF2B5EF4-FFF2-40B4-BE49-F238E27FC236}">
                <a16:creationId xmlns:a16="http://schemas.microsoft.com/office/drawing/2014/main" xmlns="" id="{2374E8AF-1F49-C19D-2681-57F41DC16BB1}"/>
              </a:ext>
            </a:extLst>
          </p:cNvPr>
          <p:cNvSpPr/>
          <p:nvPr/>
        </p:nvSpPr>
        <p:spPr>
          <a:xfrm>
            <a:off x="5688532" y="4518205"/>
            <a:ext cx="3946178" cy="1323439"/>
          </a:xfrm>
          <a:prstGeom prst="rect">
            <a:avLst/>
          </a:prstGeom>
        </p:spPr>
        <p:txBody>
          <a:bodyPr wrap="square">
            <a:spAutoFit/>
          </a:bodyPr>
          <a:lstStyle/>
          <a:p>
            <a:pPr algn="r" rtl="1"/>
            <a:r>
              <a:rPr lang="ar-EG" sz="2000" b="1" dirty="0">
                <a:solidFill>
                  <a:srgbClr val="C00000"/>
                </a:solidFill>
              </a:rPr>
              <a:t>أدوارهم في الحملات:</a:t>
            </a:r>
          </a:p>
          <a:p>
            <a:pPr algn="r" rtl="1"/>
            <a:r>
              <a:rPr lang="ar-EG" sz="2000" dirty="0"/>
              <a:t>الترويج للمرشح أو البرنامج.</a:t>
            </a:r>
          </a:p>
          <a:p>
            <a:pPr algn="r" rtl="1"/>
            <a:r>
              <a:rPr lang="ar-EG" sz="2000" dirty="0"/>
              <a:t>توصيل الرسائل السياسية بلغة بسيطة ومحببة.</a:t>
            </a:r>
          </a:p>
          <a:p>
            <a:pPr algn="r" rtl="1"/>
            <a:r>
              <a:rPr lang="ar-EG" sz="2000" dirty="0"/>
              <a:t>تنظيم لقاءات مشتركة أو حملات توعية.</a:t>
            </a:r>
          </a:p>
        </p:txBody>
      </p:sp>
      <p:sp>
        <p:nvSpPr>
          <p:cNvPr id="6" name="Rectangle 5">
            <a:extLst>
              <a:ext uri="{FF2B5EF4-FFF2-40B4-BE49-F238E27FC236}">
                <a16:creationId xmlns:a16="http://schemas.microsoft.com/office/drawing/2014/main" xmlns="" id="{E3A8B6FF-000A-3903-7000-F72D5499C0B2}"/>
              </a:ext>
            </a:extLst>
          </p:cNvPr>
          <p:cNvSpPr/>
          <p:nvPr/>
        </p:nvSpPr>
        <p:spPr>
          <a:xfrm>
            <a:off x="1664646" y="2659580"/>
            <a:ext cx="3084807" cy="1323439"/>
          </a:xfrm>
          <a:prstGeom prst="rect">
            <a:avLst/>
          </a:prstGeom>
        </p:spPr>
        <p:txBody>
          <a:bodyPr wrap="square">
            <a:spAutoFit/>
          </a:bodyPr>
          <a:lstStyle/>
          <a:p>
            <a:pPr algn="r" rtl="1"/>
            <a:r>
              <a:rPr lang="ar-EG" sz="2000" b="1" dirty="0">
                <a:solidFill>
                  <a:srgbClr val="C00000"/>
                </a:solidFill>
              </a:rPr>
              <a:t>النتيجة</a:t>
            </a:r>
            <a:r>
              <a:rPr lang="ar-EG" sz="2000" b="1" dirty="0"/>
              <a:t>:</a:t>
            </a:r>
            <a:r>
              <a:rPr lang="ar-EG" sz="2000" dirty="0"/>
              <a:t/>
            </a:r>
            <a:br>
              <a:rPr lang="ar-EG" sz="2000" dirty="0"/>
            </a:br>
            <a:r>
              <a:rPr lang="ar-EG" sz="2000" dirty="0"/>
              <a:t>الوصول لفئات جديدة، خصوصاً الشباب، وكسب ثقتهم من خلال صوت يثقون به.</a:t>
            </a:r>
          </a:p>
        </p:txBody>
      </p:sp>
      <p:sp>
        <p:nvSpPr>
          <p:cNvPr id="8" name="Rectangle 7">
            <a:extLst>
              <a:ext uri="{FF2B5EF4-FFF2-40B4-BE49-F238E27FC236}">
                <a16:creationId xmlns:a16="http://schemas.microsoft.com/office/drawing/2014/main" xmlns="" id="{1268C52C-DBF5-1495-4A2E-098CD8629638}"/>
              </a:ext>
            </a:extLst>
          </p:cNvPr>
          <p:cNvSpPr/>
          <p:nvPr/>
        </p:nvSpPr>
        <p:spPr>
          <a:xfrm>
            <a:off x="9644557" y="2749321"/>
            <a:ext cx="123867" cy="1074731"/>
          </a:xfrm>
          <a:prstGeom prst="rect">
            <a:avLst/>
          </a:prstGeom>
          <a:solidFill>
            <a:srgbClr val="01519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xmlns="" id="{6F82C523-A2CC-2BEE-6F41-B44616AEEC4B}"/>
              </a:ext>
            </a:extLst>
          </p:cNvPr>
          <p:cNvSpPr/>
          <p:nvPr/>
        </p:nvSpPr>
        <p:spPr>
          <a:xfrm>
            <a:off x="4759301" y="2591015"/>
            <a:ext cx="137905" cy="1558666"/>
          </a:xfrm>
          <a:prstGeom prst="rect">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xmlns="" id="{162D69D5-A29F-2154-9B2C-73EB90E33A41}"/>
              </a:ext>
            </a:extLst>
          </p:cNvPr>
          <p:cNvSpPr/>
          <p:nvPr/>
        </p:nvSpPr>
        <p:spPr>
          <a:xfrm>
            <a:off x="9644557" y="4611621"/>
            <a:ext cx="123867" cy="1074731"/>
          </a:xfrm>
          <a:prstGeom prst="rect">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xmlns="" id="{35C229E9-D959-D784-D3A0-CE7138A46968}"/>
              </a:ext>
            </a:extLst>
          </p:cNvPr>
          <p:cNvPicPr>
            <a:picLocks noChangeAspect="1"/>
          </p:cNvPicPr>
          <p:nvPr/>
        </p:nvPicPr>
        <p:blipFill>
          <a:blip r:embed="rId3"/>
          <a:stretch>
            <a:fillRect/>
          </a:stretch>
        </p:blipFill>
        <p:spPr>
          <a:xfrm>
            <a:off x="1146327" y="4149681"/>
            <a:ext cx="2172417" cy="1984582"/>
          </a:xfrm>
          <a:prstGeom prst="rect">
            <a:avLst/>
          </a:prstGeom>
        </p:spPr>
      </p:pic>
    </p:spTree>
    <p:extLst>
      <p:ext uri="{BB962C8B-B14F-4D97-AF65-F5344CB8AC3E}">
        <p14:creationId xmlns:p14="http://schemas.microsoft.com/office/powerpoint/2010/main" val="33989440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5AE1990-A26F-3B88-431A-674A9464FF0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FBF99CDD-6362-7267-A34F-464B6C67950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2A210619-9BE8-A999-6470-3C30D186865D}"/>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xmlns="" id="{F17FA9E6-5847-12C6-38B6-7573E081306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Rounded Corners 1">
            <a:extLst>
              <a:ext uri="{FF2B5EF4-FFF2-40B4-BE49-F238E27FC236}">
                <a16:creationId xmlns:a16="http://schemas.microsoft.com/office/drawing/2014/main" xmlns="" id="{C97B928D-12FF-738A-E949-31CF39ACE843}"/>
              </a:ext>
            </a:extLst>
          </p:cNvPr>
          <p:cNvSpPr/>
          <p:nvPr/>
        </p:nvSpPr>
        <p:spPr>
          <a:xfrm>
            <a:off x="864704" y="1468424"/>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xmlns="" id="{14BCE108-96FB-A80D-F03F-BC38F03EDFDF}"/>
              </a:ext>
            </a:extLst>
          </p:cNvPr>
          <p:cNvSpPr txBox="1"/>
          <p:nvPr/>
        </p:nvSpPr>
        <p:spPr>
          <a:xfrm>
            <a:off x="864705" y="1622962"/>
            <a:ext cx="9440690" cy="523220"/>
          </a:xfrm>
          <a:prstGeom prst="rect">
            <a:avLst/>
          </a:prstGeom>
          <a:noFill/>
        </p:spPr>
        <p:txBody>
          <a:bodyPr wrap="square" rtlCol="0">
            <a:spAutoFit/>
          </a:bodyPr>
          <a:lstStyle/>
          <a:p>
            <a:pPr lvl="1" algn="r" rtl="1"/>
            <a:r>
              <a:rPr lang="ar-JO" sz="2800" b="1" dirty="0"/>
              <a:t>4.6</a:t>
            </a:r>
            <a:r>
              <a:rPr lang="ar-EG" sz="2800" b="1" dirty="0"/>
              <a:t>. الحملات الإعلانية الموجهة </a:t>
            </a:r>
            <a:r>
              <a:rPr lang="ar-EG" sz="2800" b="1" dirty="0" smtClean="0"/>
              <a:t>بدقة </a:t>
            </a:r>
            <a:r>
              <a:rPr lang="ar-EG" sz="2800" b="1" dirty="0"/>
              <a:t>باستخدام أدوات الذكاء الاصطناعي</a:t>
            </a:r>
            <a:r>
              <a:rPr lang="ar-EG" sz="2800" dirty="0"/>
              <a:t> </a:t>
            </a:r>
            <a:endParaRPr lang="ar-EG" sz="2800" b="1" dirty="0"/>
          </a:p>
        </p:txBody>
      </p:sp>
      <p:sp>
        <p:nvSpPr>
          <p:cNvPr id="3" name="Rectangle 1">
            <a:extLst>
              <a:ext uri="{FF2B5EF4-FFF2-40B4-BE49-F238E27FC236}">
                <a16:creationId xmlns:a16="http://schemas.microsoft.com/office/drawing/2014/main" xmlns="" id="{D72AE819-EF0F-E5C7-999D-D6CDBF9024C6}"/>
              </a:ext>
            </a:extLst>
          </p:cNvPr>
          <p:cNvSpPr>
            <a:spLocks noChangeArrowheads="1"/>
          </p:cNvSpPr>
          <p:nvPr/>
        </p:nvSpPr>
        <p:spPr bwMode="auto">
          <a:xfrm>
            <a:off x="5102950" y="2208809"/>
            <a:ext cx="4393854" cy="22467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r" rtl="1"/>
            <a:r>
              <a:rPr lang="ar-JO" sz="2000" b="1" dirty="0">
                <a:solidFill>
                  <a:srgbClr val="C00000"/>
                </a:solidFill>
              </a:rPr>
              <a:t>الهدف:</a:t>
            </a:r>
          </a:p>
          <a:p>
            <a:pPr algn="r" rtl="1"/>
            <a:r>
              <a:rPr lang="ar-EG" sz="2000" dirty="0"/>
              <a:t/>
            </a:r>
            <a:br>
              <a:rPr lang="ar-EG" sz="2000" dirty="0"/>
            </a:br>
            <a:r>
              <a:rPr lang="ar-EG" sz="2000" dirty="0"/>
              <a:t>استخدام البيانات لاستهداف الرسائل لفئات محددة بدقة عالية (</a:t>
            </a:r>
            <a:r>
              <a:rPr lang="en-MY" sz="2000" dirty="0"/>
              <a:t>Micro-targeting</a:t>
            </a:r>
            <a:r>
              <a:rPr lang="ar-JO" sz="2000" dirty="0"/>
              <a:t>)</a:t>
            </a:r>
            <a:r>
              <a:rPr lang="en-MY" sz="2000" dirty="0" smtClean="0"/>
              <a:t>.</a:t>
            </a:r>
            <a:r>
              <a:rPr lang="ar-EG" sz="2000" dirty="0" smtClean="0"/>
              <a:t> </a:t>
            </a:r>
            <a:r>
              <a:rPr lang="ar-EG" sz="2000" dirty="0"/>
              <a:t>يتم تحليل البيانات باستخدام أدوات </a:t>
            </a:r>
            <a:r>
              <a:rPr lang="ar-EG" sz="2000" b="1" dirty="0"/>
              <a:t>الذكاء الاصطناعي</a:t>
            </a:r>
            <a:r>
              <a:rPr lang="ar-EG" sz="2000" dirty="0"/>
              <a:t> مثل التعلم الآلي (</a:t>
            </a:r>
            <a:r>
              <a:rPr lang="en-MY" sz="2000" dirty="0"/>
              <a:t>Machine Learning) </a:t>
            </a:r>
            <a:r>
              <a:rPr lang="ar-EG" sz="2000" dirty="0"/>
              <a:t>لفهم سلوكيات المتابعين، اهتماماتهم، واحتياجاتهم الخاصة</a:t>
            </a:r>
            <a:endParaRPr lang="en-MY" sz="2000" dirty="0"/>
          </a:p>
        </p:txBody>
      </p:sp>
      <p:sp>
        <p:nvSpPr>
          <p:cNvPr id="4" name="Rectangle 3">
            <a:extLst>
              <a:ext uri="{FF2B5EF4-FFF2-40B4-BE49-F238E27FC236}">
                <a16:creationId xmlns:a16="http://schemas.microsoft.com/office/drawing/2014/main" xmlns="" id="{544E3D0C-96D8-7FF5-7CA4-9996FE00CD54}"/>
              </a:ext>
            </a:extLst>
          </p:cNvPr>
          <p:cNvSpPr/>
          <p:nvPr/>
        </p:nvSpPr>
        <p:spPr>
          <a:xfrm>
            <a:off x="5280109" y="4493150"/>
            <a:ext cx="3946178" cy="1631216"/>
          </a:xfrm>
          <a:prstGeom prst="rect">
            <a:avLst/>
          </a:prstGeom>
        </p:spPr>
        <p:txBody>
          <a:bodyPr wrap="square">
            <a:spAutoFit/>
          </a:bodyPr>
          <a:lstStyle/>
          <a:p>
            <a:pPr algn="r" rtl="1"/>
            <a:r>
              <a:rPr lang="ar-EG" sz="2000" b="1" dirty="0">
                <a:solidFill>
                  <a:srgbClr val="C00000"/>
                </a:solidFill>
              </a:rPr>
              <a:t>كيف يتم؟</a:t>
            </a:r>
            <a:endParaRPr lang="en-US" sz="2000" b="1" dirty="0">
              <a:solidFill>
                <a:srgbClr val="C00000"/>
              </a:solidFill>
            </a:endParaRPr>
          </a:p>
          <a:p>
            <a:pPr algn="r" rtl="1"/>
            <a:endParaRPr lang="ar-EG" sz="2000" dirty="0"/>
          </a:p>
          <a:p>
            <a:pPr marL="285750" indent="-285750" algn="r" rtl="1">
              <a:buFont typeface="Arial" panose="020B0604020202020204" pitchFamily="34" charset="0"/>
              <a:buChar char="•"/>
            </a:pPr>
            <a:r>
              <a:rPr lang="ar-EG" sz="2000" dirty="0"/>
              <a:t>تقسيم الجمهور حسب الموقع، العمر، الاهتمامات، السلوك.</a:t>
            </a:r>
          </a:p>
          <a:p>
            <a:pPr marL="285750" indent="-285750" algn="r" rtl="1">
              <a:buFont typeface="Arial" panose="020B0604020202020204" pitchFamily="34" charset="0"/>
              <a:buChar char="•"/>
            </a:pPr>
            <a:r>
              <a:rPr lang="ar-EG" sz="2000" dirty="0"/>
              <a:t>تخصيص إعلانات تناسب كل فئة.</a:t>
            </a:r>
            <a:endParaRPr lang="en-US" sz="2000" dirty="0"/>
          </a:p>
        </p:txBody>
      </p:sp>
      <p:sp>
        <p:nvSpPr>
          <p:cNvPr id="6" name="Rectangle 5">
            <a:extLst>
              <a:ext uri="{FF2B5EF4-FFF2-40B4-BE49-F238E27FC236}">
                <a16:creationId xmlns:a16="http://schemas.microsoft.com/office/drawing/2014/main" xmlns="" id="{7512D559-8F1B-2BB6-6BF4-1C7229511DB1}"/>
              </a:ext>
            </a:extLst>
          </p:cNvPr>
          <p:cNvSpPr/>
          <p:nvPr/>
        </p:nvSpPr>
        <p:spPr>
          <a:xfrm>
            <a:off x="1664646" y="2659580"/>
            <a:ext cx="3084807" cy="1015663"/>
          </a:xfrm>
          <a:prstGeom prst="rect">
            <a:avLst/>
          </a:prstGeom>
        </p:spPr>
        <p:txBody>
          <a:bodyPr wrap="square">
            <a:spAutoFit/>
          </a:bodyPr>
          <a:lstStyle/>
          <a:p>
            <a:pPr algn="r" rtl="1"/>
            <a:r>
              <a:rPr lang="ar-EG" sz="2000" b="1" dirty="0">
                <a:solidFill>
                  <a:srgbClr val="C00000"/>
                </a:solidFill>
              </a:rPr>
              <a:t>النتيجة</a:t>
            </a:r>
            <a:r>
              <a:rPr lang="ar-EG" sz="2000" b="1" dirty="0"/>
              <a:t>:</a:t>
            </a:r>
            <a:endParaRPr lang="ar-JO" sz="2000" b="1" dirty="0"/>
          </a:p>
          <a:p>
            <a:pPr algn="r" rtl="1"/>
            <a:r>
              <a:rPr lang="ar-EG" sz="2000" dirty="0"/>
              <a:t>على نسبة استجابة مقابل تكلفة أقل، وتحقيق نتائج أسرع.</a:t>
            </a:r>
          </a:p>
        </p:txBody>
      </p:sp>
      <p:sp>
        <p:nvSpPr>
          <p:cNvPr id="8" name="Rectangle 7">
            <a:extLst>
              <a:ext uri="{FF2B5EF4-FFF2-40B4-BE49-F238E27FC236}">
                <a16:creationId xmlns:a16="http://schemas.microsoft.com/office/drawing/2014/main" xmlns="" id="{EFF89D20-0C10-94DA-B9F9-822F7AD6A55D}"/>
              </a:ext>
            </a:extLst>
          </p:cNvPr>
          <p:cNvSpPr/>
          <p:nvPr/>
        </p:nvSpPr>
        <p:spPr>
          <a:xfrm>
            <a:off x="9644557" y="2749321"/>
            <a:ext cx="123867" cy="1074731"/>
          </a:xfrm>
          <a:prstGeom prst="rect">
            <a:avLst/>
          </a:prstGeom>
          <a:solidFill>
            <a:srgbClr val="01519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xmlns="" id="{6E509C8C-4DC4-1271-F159-3E5EA9C1D824}"/>
              </a:ext>
            </a:extLst>
          </p:cNvPr>
          <p:cNvSpPr/>
          <p:nvPr/>
        </p:nvSpPr>
        <p:spPr>
          <a:xfrm>
            <a:off x="4759301" y="2591015"/>
            <a:ext cx="137905" cy="1558666"/>
          </a:xfrm>
          <a:prstGeom prst="rect">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xmlns="" id="{61090DB0-42A1-4C59-CC20-D8576F5033E9}"/>
              </a:ext>
            </a:extLst>
          </p:cNvPr>
          <p:cNvSpPr/>
          <p:nvPr/>
        </p:nvSpPr>
        <p:spPr>
          <a:xfrm>
            <a:off x="9644557" y="4611621"/>
            <a:ext cx="123867" cy="1074731"/>
          </a:xfrm>
          <a:prstGeom prst="rect">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a:extLst>
              <a:ext uri="{FF2B5EF4-FFF2-40B4-BE49-F238E27FC236}">
                <a16:creationId xmlns:a16="http://schemas.microsoft.com/office/drawing/2014/main" xmlns="" id="{40F22D57-EA78-9C92-FC9C-56335717F49D}"/>
              </a:ext>
            </a:extLst>
          </p:cNvPr>
          <p:cNvPicPr>
            <a:picLocks noChangeAspect="1"/>
          </p:cNvPicPr>
          <p:nvPr/>
        </p:nvPicPr>
        <p:blipFill>
          <a:blip r:embed="rId3"/>
          <a:stretch>
            <a:fillRect/>
          </a:stretch>
        </p:blipFill>
        <p:spPr>
          <a:xfrm>
            <a:off x="1601205" y="3823678"/>
            <a:ext cx="1969768" cy="2016667"/>
          </a:xfrm>
          <a:prstGeom prst="rect">
            <a:avLst/>
          </a:prstGeom>
        </p:spPr>
      </p:pic>
    </p:spTree>
    <p:extLst>
      <p:ext uri="{BB962C8B-B14F-4D97-AF65-F5344CB8AC3E}">
        <p14:creationId xmlns:p14="http://schemas.microsoft.com/office/powerpoint/2010/main" val="185857947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084F672-8B34-653C-917B-8413650193FD}"/>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B63B18AE-9C14-A84C-A105-5D49AB43803B}"/>
              </a:ext>
            </a:extLst>
          </p:cNvPr>
          <p:cNvSpPr/>
          <p:nvPr/>
        </p:nvSpPr>
        <p:spPr>
          <a:xfrm>
            <a:off x="-616467" y="129302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xmlns="" id="{16FD6299-85FA-D902-4F4D-1D8FF91BEC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xmlns="" id="{FAFF90EA-0CA1-51F2-505E-9F83CBB7E70D}"/>
              </a:ext>
            </a:extLst>
          </p:cNvPr>
          <p:cNvSpPr/>
          <p:nvPr/>
        </p:nvSpPr>
        <p:spPr>
          <a:xfrm>
            <a:off x="864704" y="1468424"/>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xmlns="" id="{803793CA-A1BB-FF20-499F-846F7351BFD8}"/>
              </a:ext>
            </a:extLst>
          </p:cNvPr>
          <p:cNvSpPr txBox="1"/>
          <p:nvPr/>
        </p:nvSpPr>
        <p:spPr>
          <a:xfrm>
            <a:off x="1660616" y="1753251"/>
            <a:ext cx="8591059" cy="523220"/>
          </a:xfrm>
          <a:prstGeom prst="rect">
            <a:avLst/>
          </a:prstGeom>
          <a:noFill/>
        </p:spPr>
        <p:txBody>
          <a:bodyPr wrap="square" rtlCol="0">
            <a:spAutoFit/>
          </a:bodyPr>
          <a:lstStyle/>
          <a:p>
            <a:pPr lvl="1" algn="r" rtl="1"/>
            <a:r>
              <a:rPr lang="ar-JO" sz="2800" b="1" dirty="0"/>
              <a:t>4.7</a:t>
            </a:r>
            <a:r>
              <a:rPr lang="ar-EG" sz="2800" b="1" dirty="0"/>
              <a:t>. قياس الأداء وتحسين الاستراتيجيات</a:t>
            </a:r>
          </a:p>
        </p:txBody>
      </p:sp>
      <p:sp>
        <p:nvSpPr>
          <p:cNvPr id="8" name="Rectangle 1">
            <a:extLst>
              <a:ext uri="{FF2B5EF4-FFF2-40B4-BE49-F238E27FC236}">
                <a16:creationId xmlns:a16="http://schemas.microsoft.com/office/drawing/2014/main" xmlns="" id="{41A2B146-4C66-DC85-1859-026AB7CAF87A}"/>
              </a:ext>
            </a:extLst>
          </p:cNvPr>
          <p:cNvSpPr>
            <a:spLocks noChangeArrowheads="1"/>
          </p:cNvSpPr>
          <p:nvPr/>
        </p:nvSpPr>
        <p:spPr bwMode="auto">
          <a:xfrm>
            <a:off x="5688533" y="2598024"/>
            <a:ext cx="3808272" cy="13234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r" rtl="1"/>
            <a:r>
              <a:rPr lang="ar-EG" sz="2000" b="1" dirty="0" smtClean="0">
                <a:solidFill>
                  <a:srgbClr val="C00000"/>
                </a:solidFill>
              </a:rPr>
              <a:t>الأدوات المدعومة بالذكاء الاصطناعي :</a:t>
            </a:r>
            <a:endParaRPr lang="en-US" sz="2000" b="1" dirty="0">
              <a:solidFill>
                <a:srgbClr val="C00000"/>
              </a:solidFill>
            </a:endParaRPr>
          </a:p>
          <a:p>
            <a:pPr algn="r" rtl="1"/>
            <a:r>
              <a:rPr lang="ar-EG" sz="2000" dirty="0"/>
              <a:t/>
            </a:r>
            <a:br>
              <a:rPr lang="ar-EG" sz="2000" dirty="0"/>
            </a:br>
            <a:r>
              <a:rPr lang="en-MY" sz="2000" dirty="0"/>
              <a:t>Google Analytics، Meta Ads Manager، </a:t>
            </a:r>
            <a:r>
              <a:rPr lang="ar-EG" sz="2000" dirty="0"/>
              <a:t>أدوات </a:t>
            </a:r>
            <a:r>
              <a:rPr lang="en-MY" sz="2000" dirty="0"/>
              <a:t>CRM </a:t>
            </a:r>
            <a:r>
              <a:rPr lang="ar-EG" sz="2000" dirty="0"/>
              <a:t>وتحليل التفاعل</a:t>
            </a:r>
            <a:r>
              <a:rPr lang="en-MY" sz="2000" dirty="0"/>
              <a:t>.</a:t>
            </a:r>
          </a:p>
        </p:txBody>
      </p:sp>
      <p:sp>
        <p:nvSpPr>
          <p:cNvPr id="9" name="Rectangle 8">
            <a:extLst>
              <a:ext uri="{FF2B5EF4-FFF2-40B4-BE49-F238E27FC236}">
                <a16:creationId xmlns:a16="http://schemas.microsoft.com/office/drawing/2014/main" xmlns="" id="{0DB5482B-7EBE-19FD-9ED0-0FDBA9806BAF}"/>
              </a:ext>
            </a:extLst>
          </p:cNvPr>
          <p:cNvSpPr/>
          <p:nvPr/>
        </p:nvSpPr>
        <p:spPr>
          <a:xfrm>
            <a:off x="5688532" y="4518205"/>
            <a:ext cx="3946178" cy="1631216"/>
          </a:xfrm>
          <a:prstGeom prst="rect">
            <a:avLst/>
          </a:prstGeom>
        </p:spPr>
        <p:txBody>
          <a:bodyPr wrap="square">
            <a:spAutoFit/>
          </a:bodyPr>
          <a:lstStyle/>
          <a:p>
            <a:pPr algn="r" rtl="1"/>
            <a:r>
              <a:rPr lang="ar-EG" sz="2000" b="1" dirty="0">
                <a:solidFill>
                  <a:srgbClr val="C00000"/>
                </a:solidFill>
              </a:rPr>
              <a:t>ما الذي يُقاس؟</a:t>
            </a:r>
            <a:endParaRPr lang="ar-EG" sz="2000" dirty="0">
              <a:solidFill>
                <a:srgbClr val="C00000"/>
              </a:solidFill>
            </a:endParaRPr>
          </a:p>
          <a:p>
            <a:pPr algn="r" rtl="1"/>
            <a:endParaRPr lang="ar-EG" sz="2000" dirty="0"/>
          </a:p>
          <a:p>
            <a:pPr marL="285750" indent="-285750" algn="r" rtl="1">
              <a:buFont typeface="Arial" panose="020B0604020202020204" pitchFamily="34" charset="0"/>
              <a:buChar char="•"/>
            </a:pPr>
            <a:r>
              <a:rPr lang="ar-EG" sz="2000" dirty="0"/>
              <a:t>نسبة الوصول، التفاعل، عدد النقرات، التسجيلات، التحويلات.</a:t>
            </a:r>
          </a:p>
          <a:p>
            <a:pPr marL="285750" indent="-285750" algn="r" rtl="1">
              <a:buFont typeface="Arial" panose="020B0604020202020204" pitchFamily="34" charset="0"/>
              <a:buChar char="•"/>
            </a:pPr>
            <a:r>
              <a:rPr lang="ar-EG" sz="2000" dirty="0"/>
              <a:t>المحتوى الأفضل أداءً.</a:t>
            </a:r>
            <a:endParaRPr lang="en-US" sz="2000" dirty="0"/>
          </a:p>
        </p:txBody>
      </p:sp>
      <p:sp>
        <p:nvSpPr>
          <p:cNvPr id="10" name="Rectangle 9">
            <a:extLst>
              <a:ext uri="{FF2B5EF4-FFF2-40B4-BE49-F238E27FC236}">
                <a16:creationId xmlns:a16="http://schemas.microsoft.com/office/drawing/2014/main" xmlns="" id="{BD1095BB-34EF-183C-1D99-0805DB7C99BC}"/>
              </a:ext>
            </a:extLst>
          </p:cNvPr>
          <p:cNvSpPr/>
          <p:nvPr/>
        </p:nvSpPr>
        <p:spPr>
          <a:xfrm>
            <a:off x="1664646" y="2659580"/>
            <a:ext cx="3084807" cy="1323439"/>
          </a:xfrm>
          <a:prstGeom prst="rect">
            <a:avLst/>
          </a:prstGeom>
        </p:spPr>
        <p:txBody>
          <a:bodyPr wrap="square">
            <a:spAutoFit/>
          </a:bodyPr>
          <a:lstStyle/>
          <a:p>
            <a:pPr algn="r" rtl="1"/>
            <a:r>
              <a:rPr lang="ar-EG" sz="2000" b="1" dirty="0">
                <a:solidFill>
                  <a:srgbClr val="C00000"/>
                </a:solidFill>
              </a:rPr>
              <a:t>النتيجة</a:t>
            </a:r>
            <a:r>
              <a:rPr lang="ar-EG" sz="2000" b="1" dirty="0"/>
              <a:t>:</a:t>
            </a:r>
            <a:endParaRPr lang="ar-JO" sz="2000" b="1" dirty="0"/>
          </a:p>
          <a:p>
            <a:pPr algn="r" rtl="1"/>
            <a:endParaRPr lang="ar-JO" sz="2000" b="1" dirty="0"/>
          </a:p>
          <a:p>
            <a:pPr algn="r" rtl="1"/>
            <a:r>
              <a:rPr lang="ar-EG" sz="2000" dirty="0"/>
              <a:t>تعديل الخطة بشكل مستمر بناءً على نتائج فعلية، مما يزيد فاعلية الحملة.</a:t>
            </a:r>
          </a:p>
        </p:txBody>
      </p:sp>
      <p:sp>
        <p:nvSpPr>
          <p:cNvPr id="11" name="Rectangle 10">
            <a:extLst>
              <a:ext uri="{FF2B5EF4-FFF2-40B4-BE49-F238E27FC236}">
                <a16:creationId xmlns:a16="http://schemas.microsoft.com/office/drawing/2014/main" xmlns="" id="{950562E0-E887-5C36-FD62-E44F18383FBA}"/>
              </a:ext>
            </a:extLst>
          </p:cNvPr>
          <p:cNvSpPr/>
          <p:nvPr/>
        </p:nvSpPr>
        <p:spPr>
          <a:xfrm>
            <a:off x="9644557" y="2749321"/>
            <a:ext cx="123867" cy="1074731"/>
          </a:xfrm>
          <a:prstGeom prst="rect">
            <a:avLst/>
          </a:prstGeom>
          <a:solidFill>
            <a:srgbClr val="01519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xmlns="" id="{47C4E3DB-AEE1-C3C7-7EF5-72CA0C7848DF}"/>
              </a:ext>
            </a:extLst>
          </p:cNvPr>
          <p:cNvSpPr/>
          <p:nvPr/>
        </p:nvSpPr>
        <p:spPr>
          <a:xfrm>
            <a:off x="4759301" y="2591015"/>
            <a:ext cx="137905" cy="1558666"/>
          </a:xfrm>
          <a:prstGeom prst="rect">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xmlns="" id="{E04A36B6-8EFD-C7BD-506E-D37DF1154A8E}"/>
              </a:ext>
            </a:extLst>
          </p:cNvPr>
          <p:cNvSpPr/>
          <p:nvPr/>
        </p:nvSpPr>
        <p:spPr>
          <a:xfrm>
            <a:off x="9644557" y="4611621"/>
            <a:ext cx="123867" cy="1074731"/>
          </a:xfrm>
          <a:prstGeom prst="rect">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a:extLst>
              <a:ext uri="{FF2B5EF4-FFF2-40B4-BE49-F238E27FC236}">
                <a16:creationId xmlns:a16="http://schemas.microsoft.com/office/drawing/2014/main" xmlns="" id="{E6AE85A2-C3EE-5ADE-B7E7-BCC409062A8E}"/>
              </a:ext>
            </a:extLst>
          </p:cNvPr>
          <p:cNvPicPr>
            <a:picLocks noChangeAspect="1"/>
          </p:cNvPicPr>
          <p:nvPr/>
        </p:nvPicPr>
        <p:blipFill>
          <a:blip r:embed="rId3"/>
          <a:stretch>
            <a:fillRect/>
          </a:stretch>
        </p:blipFill>
        <p:spPr>
          <a:xfrm>
            <a:off x="1516238" y="4120390"/>
            <a:ext cx="2853632" cy="1779476"/>
          </a:xfrm>
          <a:prstGeom prst="rect">
            <a:avLst/>
          </a:prstGeom>
        </p:spPr>
      </p:pic>
    </p:spTree>
    <p:extLst>
      <p:ext uri="{BB962C8B-B14F-4D97-AF65-F5344CB8AC3E}">
        <p14:creationId xmlns:p14="http://schemas.microsoft.com/office/powerpoint/2010/main" val="414358747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a:solidFill>
                  <a:schemeClr val="bg1"/>
                </a:solidFill>
                <a:latin typeface="Alexandria" charset="0"/>
                <a:cs typeface="Alexandria" charset="0"/>
              </a:rPr>
              <a:t>التاسعة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xmlns="" id="{FF0FD337-6BE3-014B-6916-AFAF1FABB81E}"/>
              </a:ext>
            </a:extLst>
          </p:cNvPr>
          <p:cNvSpPr/>
          <p:nvPr/>
        </p:nvSpPr>
        <p:spPr>
          <a:xfrm>
            <a:off x="976576" y="4974573"/>
            <a:ext cx="5091312" cy="954107"/>
          </a:xfrm>
          <a:prstGeom prst="rect">
            <a:avLst/>
          </a:prstGeom>
          <a:noFill/>
        </p:spPr>
        <p:txBody>
          <a:bodyPr wrap="square">
            <a:spAutoFit/>
          </a:bodyPr>
          <a:lstStyle/>
          <a:p>
            <a:pPr algn="ctr" rtl="1"/>
            <a:r>
              <a:rPr lang="ar-JO" sz="2800" b="1" dirty="0"/>
              <a:t>5</a:t>
            </a:r>
            <a:r>
              <a:rPr lang="ar-EG" sz="2800" b="1" dirty="0"/>
              <a:t>. أمثلة ناجحة من الحملات السياسية الرقمية</a:t>
            </a:r>
          </a:p>
        </p:txBody>
      </p:sp>
    </p:spTree>
    <p:extLst>
      <p:ext uri="{BB962C8B-B14F-4D97-AF65-F5344CB8AC3E}">
        <p14:creationId xmlns:p14="http://schemas.microsoft.com/office/powerpoint/2010/main" val="890289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93ADB95-072D-BAF3-C5A8-EF4F9247A80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A7CA6924-912B-7B89-0E0D-8C0CF5891D7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11786BA4-30B0-82C7-8E2A-48107ABFA6B3}"/>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5">
            <a:extLst>
              <a:ext uri="{FF2B5EF4-FFF2-40B4-BE49-F238E27FC236}">
                <a16:creationId xmlns:a16="http://schemas.microsoft.com/office/drawing/2014/main" xmlns="" id="{9121D706-8AF4-6270-EE1F-2053DBA146C9}"/>
              </a:ext>
            </a:extLst>
          </p:cNvPr>
          <p:cNvSpPr/>
          <p:nvPr/>
        </p:nvSpPr>
        <p:spPr>
          <a:xfrm>
            <a:off x="939366" y="1438461"/>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xmlns="" id="{A2A1D4F1-60F2-D983-953B-7078572EC58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7A7F64A1-A92E-3A6E-DA3A-FF9B603055FE}"/>
              </a:ext>
            </a:extLst>
          </p:cNvPr>
          <p:cNvSpPr txBox="1"/>
          <p:nvPr/>
        </p:nvSpPr>
        <p:spPr>
          <a:xfrm>
            <a:off x="1333001" y="1682422"/>
            <a:ext cx="8466655" cy="523220"/>
          </a:xfrm>
          <a:prstGeom prst="rect">
            <a:avLst/>
          </a:prstGeom>
          <a:noFill/>
        </p:spPr>
        <p:txBody>
          <a:bodyPr wrap="square" rtlCol="0">
            <a:spAutoFit/>
          </a:bodyPr>
          <a:lstStyle/>
          <a:p>
            <a:pPr algn="just" rtl="1"/>
            <a:r>
              <a:rPr lang="ar-JO" sz="2800" b="1" dirty="0"/>
              <a:t>5.1</a:t>
            </a:r>
            <a:r>
              <a:rPr lang="ar-EG" sz="2800" b="1" dirty="0"/>
              <a:t>. الحملات السياسية في العالم العربي خلال الانتخابات</a:t>
            </a:r>
          </a:p>
        </p:txBody>
      </p:sp>
      <p:sp>
        <p:nvSpPr>
          <p:cNvPr id="2" name="Rectangle 1">
            <a:extLst>
              <a:ext uri="{FF2B5EF4-FFF2-40B4-BE49-F238E27FC236}">
                <a16:creationId xmlns:a16="http://schemas.microsoft.com/office/drawing/2014/main" xmlns="" id="{6BFC4522-A1D1-F31E-60DE-8BEEE2BFCDF4}"/>
              </a:ext>
            </a:extLst>
          </p:cNvPr>
          <p:cNvSpPr/>
          <p:nvPr/>
        </p:nvSpPr>
        <p:spPr>
          <a:xfrm>
            <a:off x="9185871" y="2498306"/>
            <a:ext cx="147340" cy="818138"/>
          </a:xfrm>
          <a:prstGeom prst="rect">
            <a:avLst/>
          </a:prstGeom>
          <a:solidFill>
            <a:srgbClr val="01519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xmlns="" id="{6C9643B2-F24D-016F-B9A3-0D04DBF3D90F}"/>
              </a:ext>
            </a:extLst>
          </p:cNvPr>
          <p:cNvSpPr/>
          <p:nvPr/>
        </p:nvSpPr>
        <p:spPr>
          <a:xfrm>
            <a:off x="9185871" y="3640962"/>
            <a:ext cx="147340" cy="818138"/>
          </a:xfrm>
          <a:prstGeom prst="rect">
            <a:avLst/>
          </a:prstGeom>
          <a:solidFill>
            <a:srgbClr val="9B336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xmlns="" id="{E9891D88-8B17-86B9-4B33-91E1EAB5E362}"/>
              </a:ext>
            </a:extLst>
          </p:cNvPr>
          <p:cNvSpPr txBox="1"/>
          <p:nvPr/>
        </p:nvSpPr>
        <p:spPr>
          <a:xfrm>
            <a:off x="5637265" y="2457234"/>
            <a:ext cx="3506373" cy="1077218"/>
          </a:xfrm>
          <a:prstGeom prst="rect">
            <a:avLst/>
          </a:prstGeom>
          <a:noFill/>
        </p:spPr>
        <p:txBody>
          <a:bodyPr wrap="square">
            <a:spAutoFit/>
          </a:bodyPr>
          <a:lstStyle/>
          <a:p>
            <a:pPr marL="228600" indent="-228600" algn="r" rtl="1">
              <a:buFont typeface="+mj-lt"/>
              <a:buAutoNum type="arabicPeriod"/>
            </a:pPr>
            <a:r>
              <a:rPr lang="ar-EG" sz="1600" b="1" dirty="0"/>
              <a:t>الانتقال إلى الفضاء الرقمي:</a:t>
            </a:r>
            <a:r>
              <a:rPr lang="ar-EG" sz="1600" dirty="0"/>
              <a:t/>
            </a:r>
            <a:br>
              <a:rPr lang="ar-EG" sz="1600" dirty="0"/>
            </a:br>
            <a:r>
              <a:rPr lang="ar-EG" sz="1600" dirty="0"/>
              <a:t>مع تزايد استخدام الإنترنت، بدأت الأحزاب والمرشحون في العالم العربي بالاعتماد على وسائل التواصل للترويج لأنفسهم.</a:t>
            </a:r>
          </a:p>
        </p:txBody>
      </p:sp>
      <p:sp>
        <p:nvSpPr>
          <p:cNvPr id="10" name="TextBox 9">
            <a:extLst>
              <a:ext uri="{FF2B5EF4-FFF2-40B4-BE49-F238E27FC236}">
                <a16:creationId xmlns:a16="http://schemas.microsoft.com/office/drawing/2014/main" xmlns="" id="{0E008E62-9DD4-F9B4-279A-E4E5BA1519D7}"/>
              </a:ext>
            </a:extLst>
          </p:cNvPr>
          <p:cNvSpPr txBox="1"/>
          <p:nvPr/>
        </p:nvSpPr>
        <p:spPr>
          <a:xfrm>
            <a:off x="5351646" y="3687737"/>
            <a:ext cx="3834225" cy="2308324"/>
          </a:xfrm>
          <a:prstGeom prst="rect">
            <a:avLst/>
          </a:prstGeom>
          <a:noFill/>
        </p:spPr>
        <p:txBody>
          <a:bodyPr wrap="square">
            <a:spAutoFit/>
          </a:bodyPr>
          <a:lstStyle/>
          <a:p>
            <a:pPr marL="228600" indent="-228600" algn="r" rtl="1">
              <a:buFont typeface="+mj-lt"/>
              <a:buAutoNum type="arabicPeriod" startAt="2"/>
            </a:pPr>
            <a:r>
              <a:rPr lang="ar-EG" sz="1600" b="1" dirty="0">
                <a:cs typeface="+mj-cs"/>
              </a:rPr>
              <a:t>أدوات الحملة:</a:t>
            </a:r>
            <a:endParaRPr lang="ar-EG" sz="1600" dirty="0">
              <a:cs typeface="+mj-cs"/>
            </a:endParaRPr>
          </a:p>
          <a:p>
            <a:pPr marL="628650" lvl="1" indent="-171450" algn="r" rtl="1">
              <a:buFont typeface="Courier New" panose="02070309020205020404" pitchFamily="49" charset="0"/>
              <a:buChar char="o"/>
            </a:pPr>
            <a:r>
              <a:rPr lang="ar-EG" sz="1600" b="1" dirty="0">
                <a:cs typeface="+mj-cs"/>
              </a:rPr>
              <a:t>فيسبوك</a:t>
            </a:r>
            <a:r>
              <a:rPr lang="ar-EG" sz="1600" dirty="0">
                <a:cs typeface="+mj-cs"/>
              </a:rPr>
              <a:t>: المنصة الأكثر استخداماً في العالم العربي </a:t>
            </a:r>
            <a:r>
              <a:rPr lang="ar-EG" sz="1600" dirty="0">
                <a:solidFill>
                  <a:srgbClr val="FF0000"/>
                </a:solidFill>
                <a:cs typeface="+mj-cs"/>
              </a:rPr>
              <a:t>للإعلانات والنقاشات السياسية</a:t>
            </a:r>
            <a:r>
              <a:rPr lang="ar-EG" sz="1600" dirty="0">
                <a:cs typeface="+mj-cs"/>
              </a:rPr>
              <a:t>.</a:t>
            </a:r>
            <a:endParaRPr lang="ar-JO" sz="1600" dirty="0">
              <a:cs typeface="+mj-cs"/>
            </a:endParaRPr>
          </a:p>
          <a:p>
            <a:pPr marL="628650" lvl="1" indent="-171450" algn="r" rtl="1">
              <a:buFont typeface="Courier New" panose="02070309020205020404" pitchFamily="49" charset="0"/>
              <a:buChar char="o"/>
            </a:pPr>
            <a:endParaRPr lang="ar-EG" sz="1600" dirty="0">
              <a:cs typeface="+mj-cs"/>
            </a:endParaRPr>
          </a:p>
          <a:p>
            <a:pPr marL="628650" lvl="1" indent="-171450" algn="r" rtl="1">
              <a:buFont typeface="Courier New" panose="02070309020205020404" pitchFamily="49" charset="0"/>
              <a:buChar char="o"/>
            </a:pPr>
            <a:r>
              <a:rPr lang="ar-EG" sz="1600" b="1" dirty="0">
                <a:cs typeface="+mj-cs"/>
              </a:rPr>
              <a:t>يوتيوب</a:t>
            </a:r>
            <a:r>
              <a:rPr lang="ar-EG" sz="1600" dirty="0">
                <a:cs typeface="+mj-cs"/>
              </a:rPr>
              <a:t>: استخدم لنشر فيديوهات الحملة والخطب الجماهيرية.</a:t>
            </a:r>
            <a:endParaRPr lang="ar-JO" sz="1600" dirty="0">
              <a:cs typeface="+mj-cs"/>
            </a:endParaRPr>
          </a:p>
          <a:p>
            <a:pPr marL="628650" lvl="1" indent="-171450" algn="r" rtl="1">
              <a:buFont typeface="Courier New" panose="02070309020205020404" pitchFamily="49" charset="0"/>
              <a:buChar char="o"/>
            </a:pPr>
            <a:endParaRPr lang="ar-EG" sz="1600" dirty="0">
              <a:cs typeface="+mj-cs"/>
            </a:endParaRPr>
          </a:p>
          <a:p>
            <a:pPr marL="628650" lvl="1" indent="-171450" algn="r" rtl="1">
              <a:buFont typeface="Courier New" panose="02070309020205020404" pitchFamily="49" charset="0"/>
              <a:buChar char="o"/>
            </a:pPr>
            <a:r>
              <a:rPr lang="ar-EG" sz="1600" b="1" dirty="0">
                <a:cs typeface="+mj-cs"/>
              </a:rPr>
              <a:t>واتساب</a:t>
            </a:r>
            <a:r>
              <a:rPr lang="ar-EG" sz="1600" dirty="0">
                <a:cs typeface="+mj-cs"/>
              </a:rPr>
              <a:t>: </a:t>
            </a:r>
            <a:r>
              <a:rPr lang="ar-EG" sz="1600" dirty="0">
                <a:solidFill>
                  <a:srgbClr val="FF0000"/>
                </a:solidFill>
                <a:cs typeface="+mj-cs"/>
              </a:rPr>
              <a:t>قناة مهمة في تعبئة الجماهير</a:t>
            </a:r>
            <a:r>
              <a:rPr lang="ar-EG" sz="1600" dirty="0">
                <a:cs typeface="+mj-cs"/>
              </a:rPr>
              <a:t>، خاصة في المناطق التي تعاني ضعفاً إعلامياً</a:t>
            </a:r>
            <a:r>
              <a:rPr lang="en-US" sz="1600" dirty="0">
                <a:latin typeface="Arial" panose="020B0604020202020204" pitchFamily="34" charset="0"/>
                <a:cs typeface="+mj-cs"/>
              </a:rPr>
              <a:t>.</a:t>
            </a:r>
          </a:p>
        </p:txBody>
      </p:sp>
      <p:sp>
        <p:nvSpPr>
          <p:cNvPr id="12" name="Rectangle 11">
            <a:extLst>
              <a:ext uri="{FF2B5EF4-FFF2-40B4-BE49-F238E27FC236}">
                <a16:creationId xmlns:a16="http://schemas.microsoft.com/office/drawing/2014/main" xmlns="" id="{BA478305-DF7A-27DF-CC10-0B6227F0271A}"/>
              </a:ext>
            </a:extLst>
          </p:cNvPr>
          <p:cNvSpPr/>
          <p:nvPr/>
        </p:nvSpPr>
        <p:spPr>
          <a:xfrm>
            <a:off x="4659652" y="2498306"/>
            <a:ext cx="147340" cy="818138"/>
          </a:xfrm>
          <a:prstGeom prst="rect">
            <a:avLst/>
          </a:prstGeom>
          <a:solidFill>
            <a:srgbClr val="00D6C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xmlns="" id="{7C577590-3358-7BAC-61EB-5BDC69063CC9}"/>
              </a:ext>
            </a:extLst>
          </p:cNvPr>
          <p:cNvSpPr txBox="1"/>
          <p:nvPr/>
        </p:nvSpPr>
        <p:spPr>
          <a:xfrm>
            <a:off x="1509298" y="2380290"/>
            <a:ext cx="2884282" cy="2369880"/>
          </a:xfrm>
          <a:prstGeom prst="rect">
            <a:avLst/>
          </a:prstGeom>
          <a:noFill/>
        </p:spPr>
        <p:txBody>
          <a:bodyPr wrap="square">
            <a:spAutoFit/>
          </a:bodyPr>
          <a:lstStyle/>
          <a:p>
            <a:pPr marL="228600" indent="-228600" algn="r" rtl="1">
              <a:buFont typeface="+mj-lt"/>
              <a:buAutoNum type="arabicPeriod" startAt="3"/>
            </a:pPr>
            <a:r>
              <a:rPr lang="ar-EG" sz="1600" b="1" dirty="0"/>
              <a:t>مظاهر الاستخدام:</a:t>
            </a:r>
            <a:endParaRPr lang="ar-EG" sz="1600" dirty="0"/>
          </a:p>
          <a:p>
            <a:pPr marL="628650" lvl="1" indent="-171450" algn="r" rtl="1">
              <a:buFont typeface="Courier New" panose="02070309020205020404" pitchFamily="49" charset="0"/>
              <a:buChar char="o"/>
            </a:pPr>
            <a:r>
              <a:rPr lang="ar-EG" sz="1600" dirty="0"/>
              <a:t>نشر البرامج الانتخابية بشكل بصري مبسط.</a:t>
            </a:r>
            <a:endParaRPr lang="ar-JO" sz="1600" dirty="0"/>
          </a:p>
          <a:p>
            <a:pPr marL="628650" lvl="1" indent="-171450" algn="r" rtl="1">
              <a:buFont typeface="Courier New" panose="02070309020205020404" pitchFamily="49" charset="0"/>
              <a:buChar char="o"/>
            </a:pPr>
            <a:endParaRPr lang="ar-EG" sz="1600" dirty="0"/>
          </a:p>
          <a:p>
            <a:pPr marL="628650" lvl="1" indent="-171450" algn="r" rtl="1">
              <a:buFont typeface="Courier New" panose="02070309020205020404" pitchFamily="49" charset="0"/>
              <a:buChar char="o"/>
            </a:pPr>
            <a:r>
              <a:rPr lang="ar-EG" sz="1600" dirty="0"/>
              <a:t>حملات "</a:t>
            </a:r>
            <a:r>
              <a:rPr lang="ar-EG" sz="2000" b="1" dirty="0">
                <a:highlight>
                  <a:srgbClr val="FFFF00"/>
                </a:highlight>
              </a:rPr>
              <a:t>الترند" </a:t>
            </a:r>
            <a:r>
              <a:rPr lang="ar-EG" sz="1600" dirty="0"/>
              <a:t>عبر هاشتاغات سياسية.</a:t>
            </a:r>
            <a:endParaRPr lang="ar-JO" sz="1600" dirty="0"/>
          </a:p>
          <a:p>
            <a:pPr marL="628650" lvl="1" indent="-171450" algn="r" rtl="1">
              <a:buFont typeface="Courier New" panose="02070309020205020404" pitchFamily="49" charset="0"/>
              <a:buChar char="o"/>
            </a:pPr>
            <a:endParaRPr lang="ar-EG" sz="1600" dirty="0"/>
          </a:p>
          <a:p>
            <a:pPr marL="628650" lvl="1" indent="-171450" algn="r" rtl="1">
              <a:buFont typeface="Courier New" panose="02070309020205020404" pitchFamily="49" charset="0"/>
              <a:buChar char="o"/>
            </a:pPr>
            <a:r>
              <a:rPr lang="ar-EG" sz="1600" dirty="0"/>
              <a:t>استخدام المؤثرين والصفحات الكبرى لدعم مرشحين محددين.</a:t>
            </a:r>
          </a:p>
        </p:txBody>
      </p:sp>
      <p:pic>
        <p:nvPicPr>
          <p:cNvPr id="14" name="Picture 13">
            <a:extLst>
              <a:ext uri="{FF2B5EF4-FFF2-40B4-BE49-F238E27FC236}">
                <a16:creationId xmlns:a16="http://schemas.microsoft.com/office/drawing/2014/main" xmlns="" id="{E71340FB-E097-246A-F1B4-34D55F1CDC7B}"/>
              </a:ext>
            </a:extLst>
          </p:cNvPr>
          <p:cNvPicPr>
            <a:picLocks noChangeAspect="1"/>
          </p:cNvPicPr>
          <p:nvPr/>
        </p:nvPicPr>
        <p:blipFill>
          <a:blip r:embed="rId3"/>
          <a:stretch>
            <a:fillRect/>
          </a:stretch>
        </p:blipFill>
        <p:spPr>
          <a:xfrm>
            <a:off x="1234708" y="4892533"/>
            <a:ext cx="1947333" cy="1082314"/>
          </a:xfrm>
          <a:prstGeom prst="rect">
            <a:avLst/>
          </a:prstGeom>
        </p:spPr>
      </p:pic>
    </p:spTree>
    <p:extLst>
      <p:ext uri="{BB962C8B-B14F-4D97-AF65-F5344CB8AC3E}">
        <p14:creationId xmlns:p14="http://schemas.microsoft.com/office/powerpoint/2010/main" val="229170488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0ABCCA1-C732-5E83-A608-67A57CF72DF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21B15BB7-FFE7-7045-215F-AF1682DD65F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4FD51627-08E1-104F-D909-A02B1A5D346A}"/>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5">
            <a:extLst>
              <a:ext uri="{FF2B5EF4-FFF2-40B4-BE49-F238E27FC236}">
                <a16:creationId xmlns:a16="http://schemas.microsoft.com/office/drawing/2014/main" xmlns="" id="{2EDA8930-3435-7F8E-F490-5CC509AF9EB3}"/>
              </a:ext>
            </a:extLst>
          </p:cNvPr>
          <p:cNvSpPr/>
          <p:nvPr/>
        </p:nvSpPr>
        <p:spPr>
          <a:xfrm>
            <a:off x="939366" y="1438461"/>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xmlns="" id="{96188AE1-53DF-35C3-4E14-AF2DE597E5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01CF6239-9E63-A46A-B731-7BB979935F62}"/>
              </a:ext>
            </a:extLst>
          </p:cNvPr>
          <p:cNvSpPr txBox="1"/>
          <p:nvPr/>
        </p:nvSpPr>
        <p:spPr>
          <a:xfrm>
            <a:off x="2041394" y="1641957"/>
            <a:ext cx="8466655" cy="461665"/>
          </a:xfrm>
          <a:prstGeom prst="rect">
            <a:avLst/>
          </a:prstGeom>
          <a:noFill/>
        </p:spPr>
        <p:txBody>
          <a:bodyPr wrap="square" rtlCol="0">
            <a:spAutoFit/>
          </a:bodyPr>
          <a:lstStyle/>
          <a:p>
            <a:pPr lvl="1" algn="r" rtl="1"/>
            <a:r>
              <a:rPr lang="en-US" sz="2400" b="1" dirty="0"/>
              <a:t> </a:t>
            </a:r>
            <a:r>
              <a:rPr lang="ar-EG" sz="2400" b="1" dirty="0"/>
              <a:t>5.1. حملة التوعية بـ "رؤية السعودية 2030"</a:t>
            </a:r>
            <a:endParaRPr lang="en-US" sz="2400" b="1" dirty="0">
              <a:latin typeface="Microsoft Uighur" panose="02000000000000000000" pitchFamily="2" charset="-78"/>
            </a:endParaRPr>
          </a:p>
        </p:txBody>
      </p:sp>
      <p:sp>
        <p:nvSpPr>
          <p:cNvPr id="8" name="TextBox 7">
            <a:extLst>
              <a:ext uri="{FF2B5EF4-FFF2-40B4-BE49-F238E27FC236}">
                <a16:creationId xmlns:a16="http://schemas.microsoft.com/office/drawing/2014/main" xmlns="" id="{8A1493B0-036B-5E3D-97D9-887A821AB950}"/>
              </a:ext>
            </a:extLst>
          </p:cNvPr>
          <p:cNvSpPr txBox="1"/>
          <p:nvPr/>
        </p:nvSpPr>
        <p:spPr>
          <a:xfrm>
            <a:off x="2041394" y="2047711"/>
            <a:ext cx="8250448" cy="892552"/>
          </a:xfrm>
          <a:prstGeom prst="rect">
            <a:avLst/>
          </a:prstGeom>
          <a:noFill/>
        </p:spPr>
        <p:txBody>
          <a:bodyPr wrap="square" rtlCol="0">
            <a:spAutoFit/>
          </a:bodyPr>
          <a:lstStyle/>
          <a:p>
            <a:pPr marL="285750" indent="-285750" algn="r" rtl="1">
              <a:buFont typeface="Arial" panose="020B0604020202020204" pitchFamily="34" charset="0"/>
              <a:buChar char="•"/>
            </a:pPr>
            <a:r>
              <a:rPr lang="ar-EG" sz="2000" b="1" dirty="0">
                <a:solidFill>
                  <a:srgbClr val="FF0000"/>
                </a:solidFill>
              </a:rPr>
              <a:t>رؤية السعودية 2030</a:t>
            </a:r>
            <a:r>
              <a:rPr lang="ar-EG" sz="2000" dirty="0"/>
              <a:t> هي خطة وطنية طموحة لتطوير الاقتصاد السعودي وتنويع مصادر الدخل وتقليل الاعتماد على النفط، إلى جانب تحسين </a:t>
            </a:r>
            <a:r>
              <a:rPr lang="ar-EG" sz="2000" b="1" dirty="0"/>
              <a:t>جودة الحياة وتمكين الشباب والمرأة</a:t>
            </a:r>
            <a:r>
              <a:rPr lang="ar-EG" sz="1200" dirty="0"/>
              <a:t>.</a:t>
            </a:r>
          </a:p>
          <a:p>
            <a:pPr algn="r"/>
            <a:r>
              <a:rPr lang="ar-EG" sz="1200" dirty="0"/>
              <a:t> </a:t>
            </a:r>
          </a:p>
        </p:txBody>
      </p:sp>
      <p:pic>
        <p:nvPicPr>
          <p:cNvPr id="9" name="Picture 8">
            <a:extLst>
              <a:ext uri="{FF2B5EF4-FFF2-40B4-BE49-F238E27FC236}">
                <a16:creationId xmlns:a16="http://schemas.microsoft.com/office/drawing/2014/main" xmlns="" id="{5631288F-D61C-4B2E-6404-18532908DBBD}"/>
              </a:ext>
            </a:extLst>
          </p:cNvPr>
          <p:cNvPicPr>
            <a:picLocks noChangeAspect="1"/>
          </p:cNvPicPr>
          <p:nvPr/>
        </p:nvPicPr>
        <p:blipFill>
          <a:blip r:embed="rId3"/>
          <a:stretch>
            <a:fillRect/>
          </a:stretch>
        </p:blipFill>
        <p:spPr>
          <a:xfrm>
            <a:off x="1692322" y="3076043"/>
            <a:ext cx="8361083" cy="2874381"/>
          </a:xfrm>
          <a:prstGeom prst="rect">
            <a:avLst/>
          </a:prstGeom>
        </p:spPr>
      </p:pic>
    </p:spTree>
    <p:extLst>
      <p:ext uri="{BB962C8B-B14F-4D97-AF65-F5344CB8AC3E}">
        <p14:creationId xmlns:p14="http://schemas.microsoft.com/office/powerpoint/2010/main" val="71325086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2BD2A4D-F9B8-099A-F7B3-E2E4E16B215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AC755F93-0545-AB92-273E-1598790F1AE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CDC45838-EB0F-6CF6-AE00-1BAA7D57E8EA}"/>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5">
            <a:extLst>
              <a:ext uri="{FF2B5EF4-FFF2-40B4-BE49-F238E27FC236}">
                <a16:creationId xmlns:a16="http://schemas.microsoft.com/office/drawing/2014/main" xmlns="" id="{721377D7-0775-A766-461F-6A8351139287}"/>
              </a:ext>
            </a:extLst>
          </p:cNvPr>
          <p:cNvSpPr/>
          <p:nvPr/>
        </p:nvSpPr>
        <p:spPr>
          <a:xfrm>
            <a:off x="939366" y="1438461"/>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xmlns="" id="{72CF1B0E-E1E0-27D8-35EB-C33C45F172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AB129F46-41AC-59A2-FE8F-3C6D95900E6C}"/>
              </a:ext>
            </a:extLst>
          </p:cNvPr>
          <p:cNvSpPr txBox="1"/>
          <p:nvPr/>
        </p:nvSpPr>
        <p:spPr>
          <a:xfrm>
            <a:off x="1646899" y="1553994"/>
            <a:ext cx="8466655" cy="461665"/>
          </a:xfrm>
          <a:prstGeom prst="rect">
            <a:avLst/>
          </a:prstGeom>
          <a:noFill/>
        </p:spPr>
        <p:txBody>
          <a:bodyPr wrap="square" rtlCol="0">
            <a:spAutoFit/>
          </a:bodyPr>
          <a:lstStyle/>
          <a:p>
            <a:pPr lvl="1" algn="r" rtl="1"/>
            <a:r>
              <a:rPr lang="ar-EG" sz="2400" b="1" dirty="0"/>
              <a:t>5.2. حملة التوعية بـ "رؤية السعودية 2030"</a:t>
            </a:r>
            <a:endParaRPr lang="en-US" sz="2400" b="1" dirty="0">
              <a:latin typeface="Microsoft Uighur" panose="02000000000000000000" pitchFamily="2" charset="-78"/>
            </a:endParaRPr>
          </a:p>
        </p:txBody>
      </p:sp>
      <p:sp>
        <p:nvSpPr>
          <p:cNvPr id="3" name="Rectangle 2">
            <a:extLst>
              <a:ext uri="{FF2B5EF4-FFF2-40B4-BE49-F238E27FC236}">
                <a16:creationId xmlns:a16="http://schemas.microsoft.com/office/drawing/2014/main" xmlns="" id="{D521E043-2E0D-D830-225A-A6D4BBD0E337}"/>
              </a:ext>
            </a:extLst>
          </p:cNvPr>
          <p:cNvSpPr>
            <a:spLocks noChangeArrowheads="1"/>
          </p:cNvSpPr>
          <p:nvPr/>
        </p:nvSpPr>
        <p:spPr bwMode="auto">
          <a:xfrm>
            <a:off x="6077238" y="2144363"/>
            <a:ext cx="4134041" cy="33393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r"/>
            <a:r>
              <a:rPr lang="ar-EG" sz="2000" b="1" dirty="0">
                <a:solidFill>
                  <a:srgbClr val="C00000"/>
                </a:solidFill>
              </a:rPr>
              <a:t>كيف تم تسويقها رقميًا؟</a:t>
            </a:r>
          </a:p>
          <a:p>
            <a:pPr algn="r"/>
            <a:r>
              <a:rPr lang="ar-EG" sz="2000" b="1" dirty="0"/>
              <a:t>المنصات المستخدمة:</a:t>
            </a:r>
            <a:r>
              <a:rPr lang="ar-EG" sz="2000" dirty="0"/>
              <a:t> </a:t>
            </a:r>
            <a:r>
              <a:rPr lang="ar-EG" sz="2000" b="1" dirty="0">
                <a:highlight>
                  <a:srgbClr val="FFFF00"/>
                </a:highlight>
              </a:rPr>
              <a:t>تويتر، إنستغرام، سناب شات، ويوتيوب.</a:t>
            </a:r>
          </a:p>
          <a:p>
            <a:pPr algn="r"/>
            <a:endParaRPr lang="ar-EG" sz="2000" b="1" dirty="0">
              <a:highlight>
                <a:srgbClr val="FFFF00"/>
              </a:highlight>
            </a:endParaRPr>
          </a:p>
          <a:p>
            <a:pPr algn="r"/>
            <a:r>
              <a:rPr lang="ar-EG" sz="2000" b="1" dirty="0"/>
              <a:t>المحتوى:</a:t>
            </a:r>
            <a:endParaRPr lang="ar-EG" sz="2000" dirty="0"/>
          </a:p>
          <a:p>
            <a:pPr lvl="1" algn="r"/>
            <a:r>
              <a:rPr lang="ar-EG" sz="2000" dirty="0"/>
              <a:t>فيديوهات تعريفية قصيرة توضح أهداف الرؤية ومشاريعها المستقبلية.</a:t>
            </a:r>
          </a:p>
          <a:p>
            <a:pPr lvl="1" algn="r"/>
            <a:r>
              <a:rPr lang="ar-EG" sz="2000" dirty="0"/>
              <a:t>قصص </a:t>
            </a:r>
            <a:r>
              <a:rPr lang="ar-EG" sz="2000" b="1" dirty="0">
                <a:highlight>
                  <a:srgbClr val="FFFF00"/>
                </a:highlight>
              </a:rPr>
              <a:t>نجاح واقعية لمبادرات تم تنفيذها تحت الرؤية</a:t>
            </a:r>
            <a:r>
              <a:rPr lang="ar-EG" sz="2000" dirty="0"/>
              <a:t>.</a:t>
            </a:r>
          </a:p>
          <a:p>
            <a:pPr lvl="1" algn="r"/>
            <a:r>
              <a:rPr lang="ar-EG" sz="2000" dirty="0"/>
              <a:t>بث مباشر لفعاليات ومؤتمرات رسمية.</a:t>
            </a:r>
          </a:p>
          <a:p>
            <a:pPr algn="r" rtl="1"/>
            <a:endParaRPr lang="ar-EG" sz="1100" dirty="0"/>
          </a:p>
        </p:txBody>
      </p:sp>
      <p:sp>
        <p:nvSpPr>
          <p:cNvPr id="4" name="TextBox 3">
            <a:extLst>
              <a:ext uri="{FF2B5EF4-FFF2-40B4-BE49-F238E27FC236}">
                <a16:creationId xmlns:a16="http://schemas.microsoft.com/office/drawing/2014/main" xmlns="" id="{206ED60B-0B6B-37C6-046A-B8A2E42975F9}"/>
              </a:ext>
            </a:extLst>
          </p:cNvPr>
          <p:cNvSpPr txBox="1"/>
          <p:nvPr/>
        </p:nvSpPr>
        <p:spPr>
          <a:xfrm>
            <a:off x="1011755" y="2055338"/>
            <a:ext cx="4993094" cy="4308872"/>
          </a:xfrm>
          <a:prstGeom prst="rect">
            <a:avLst/>
          </a:prstGeom>
          <a:noFill/>
        </p:spPr>
        <p:txBody>
          <a:bodyPr wrap="square">
            <a:spAutoFit/>
          </a:bodyPr>
          <a:lstStyle/>
          <a:p>
            <a:pPr algn="r" rtl="1"/>
            <a:r>
              <a:rPr lang="ar-EG" sz="2000" b="1" dirty="0">
                <a:solidFill>
                  <a:srgbClr val="C00000"/>
                </a:solidFill>
              </a:rPr>
              <a:t>التفاعل:</a:t>
            </a:r>
            <a:endParaRPr lang="ar-EG" sz="2000" dirty="0">
              <a:solidFill>
                <a:srgbClr val="C00000"/>
              </a:solidFill>
            </a:endParaRPr>
          </a:p>
          <a:p>
            <a:pPr algn="r" rtl="1"/>
            <a:r>
              <a:rPr lang="ar-EG" sz="2000" dirty="0"/>
              <a:t>استخدام الهاشتاجات الرسمية مثل #رؤية_السعودية_2030 لتوحيد النقاش والانتشار.</a:t>
            </a:r>
          </a:p>
          <a:p>
            <a:pPr algn="r" rtl="1"/>
            <a:r>
              <a:rPr lang="ar-EG" sz="2000" dirty="0"/>
              <a:t>إشراك المؤثرين السعوديين والشباب للترويج للحملة بطريقة شبابية وجذابة.</a:t>
            </a:r>
          </a:p>
          <a:p>
            <a:pPr algn="r" rtl="1"/>
            <a:r>
              <a:rPr lang="ar-EG" sz="2000" dirty="0"/>
              <a:t>الرد السريع على </a:t>
            </a:r>
            <a:r>
              <a:rPr lang="ar-EG" sz="2000" b="1" dirty="0">
                <a:highlight>
                  <a:srgbClr val="FFFF00"/>
                </a:highlight>
              </a:rPr>
              <a:t>أسئلة المواطنين واستفساراتهم </a:t>
            </a:r>
            <a:r>
              <a:rPr lang="ar-EG" sz="2000" dirty="0"/>
              <a:t>عبر حسابات رسمية.</a:t>
            </a:r>
            <a:endParaRPr lang="ar-JO" sz="2000" dirty="0"/>
          </a:p>
          <a:p>
            <a:pPr algn="r" rtl="1"/>
            <a:endParaRPr lang="ar-JO" sz="2000" dirty="0"/>
          </a:p>
          <a:p>
            <a:pPr algn="r" rtl="1"/>
            <a:r>
              <a:rPr lang="ar-EG" sz="2000" b="1" dirty="0">
                <a:solidFill>
                  <a:srgbClr val="C00000"/>
                </a:solidFill>
              </a:rPr>
              <a:t>نتائج الحملة:</a:t>
            </a:r>
          </a:p>
          <a:p>
            <a:pPr marL="285750" indent="-285750" algn="r" rtl="1">
              <a:buFont typeface="Arial" panose="020B0604020202020204" pitchFamily="34" charset="0"/>
              <a:buChar char="•"/>
            </a:pPr>
            <a:r>
              <a:rPr lang="ar-EG" sz="2000" dirty="0"/>
              <a:t>تعزيز </a:t>
            </a:r>
            <a:r>
              <a:rPr lang="ar-EG" sz="2000" b="1" dirty="0">
                <a:highlight>
                  <a:srgbClr val="FFFF00"/>
                </a:highlight>
              </a:rPr>
              <a:t>الوعي الجماهيري حول أهداف الرؤية وأهميتها</a:t>
            </a:r>
            <a:r>
              <a:rPr lang="ar-EG" sz="2000" dirty="0"/>
              <a:t>.</a:t>
            </a:r>
          </a:p>
          <a:p>
            <a:pPr marL="285750" indent="-285750" algn="r" rtl="1">
              <a:buFont typeface="Arial" panose="020B0604020202020204" pitchFamily="34" charset="0"/>
              <a:buChar char="•"/>
            </a:pPr>
            <a:r>
              <a:rPr lang="ar-EG" sz="2000" dirty="0"/>
              <a:t>زيادة التفاعل والمشاركة المجتمعية عبر المنصات الرقمية.</a:t>
            </a:r>
          </a:p>
          <a:p>
            <a:pPr marL="285750" indent="-285750" algn="r" rtl="1">
              <a:buFont typeface="Arial" panose="020B0604020202020204" pitchFamily="34" charset="0"/>
              <a:buChar char="•"/>
            </a:pPr>
            <a:r>
              <a:rPr lang="ar-EG" sz="2000" dirty="0"/>
              <a:t>بناء صورة إيجابية للقيادة السعودية وتوجهاتها المستقبلية.</a:t>
            </a:r>
          </a:p>
          <a:p>
            <a:pPr algn="r" rtl="1"/>
            <a:endParaRPr lang="ar-EG" sz="1400" dirty="0"/>
          </a:p>
        </p:txBody>
      </p:sp>
    </p:spTree>
    <p:extLst>
      <p:ext uri="{BB962C8B-B14F-4D97-AF65-F5344CB8AC3E}">
        <p14:creationId xmlns:p14="http://schemas.microsoft.com/office/powerpoint/2010/main" val="287286208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B2DFEBB9-BD19-540C-7923-CA458981E7D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8D26AC9C-F60A-25D0-C4A0-6A0171B371F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96194339-9749-8EFB-E101-5F360D6B8375}"/>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5">
            <a:extLst>
              <a:ext uri="{FF2B5EF4-FFF2-40B4-BE49-F238E27FC236}">
                <a16:creationId xmlns:a16="http://schemas.microsoft.com/office/drawing/2014/main" xmlns="" id="{F290DF16-C5DF-5C73-08FC-60E18435A973}"/>
              </a:ext>
            </a:extLst>
          </p:cNvPr>
          <p:cNvSpPr/>
          <p:nvPr/>
        </p:nvSpPr>
        <p:spPr>
          <a:xfrm>
            <a:off x="939366" y="1438461"/>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xmlns="" id="{79029E88-14B0-6507-BD41-D7F86CBA67D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C198A2E8-FF08-1E80-3B87-72C888CF9466}"/>
              </a:ext>
            </a:extLst>
          </p:cNvPr>
          <p:cNvSpPr txBox="1"/>
          <p:nvPr/>
        </p:nvSpPr>
        <p:spPr>
          <a:xfrm>
            <a:off x="1333001" y="1622962"/>
            <a:ext cx="8466655" cy="461665"/>
          </a:xfrm>
          <a:prstGeom prst="rect">
            <a:avLst/>
          </a:prstGeom>
          <a:noFill/>
        </p:spPr>
        <p:txBody>
          <a:bodyPr wrap="square" rtlCol="0">
            <a:spAutoFit/>
          </a:bodyPr>
          <a:lstStyle/>
          <a:p>
            <a:pPr lvl="1" algn="r" rtl="1"/>
            <a:r>
              <a:rPr lang="ar-EG" sz="2400" b="1" dirty="0"/>
              <a:t>5.3. </a:t>
            </a:r>
            <a:r>
              <a:rPr lang="ar-SA" sz="2400" b="1" dirty="0"/>
              <a:t>حملة التوعية بـ "رؤية الإمارات 2031"</a:t>
            </a:r>
            <a:endParaRPr lang="en-US" sz="2400" b="1" dirty="0">
              <a:latin typeface="Microsoft Uighur" panose="02000000000000000000" pitchFamily="2" charset="-78"/>
            </a:endParaRPr>
          </a:p>
        </p:txBody>
      </p:sp>
      <p:pic>
        <p:nvPicPr>
          <p:cNvPr id="10" name="Picture 9">
            <a:extLst>
              <a:ext uri="{FF2B5EF4-FFF2-40B4-BE49-F238E27FC236}">
                <a16:creationId xmlns:a16="http://schemas.microsoft.com/office/drawing/2014/main" xmlns="" id="{2FB044CA-2BEA-1172-4912-BB646E43B88C}"/>
              </a:ext>
            </a:extLst>
          </p:cNvPr>
          <p:cNvPicPr>
            <a:picLocks noChangeAspect="1"/>
          </p:cNvPicPr>
          <p:nvPr/>
        </p:nvPicPr>
        <p:blipFill>
          <a:blip r:embed="rId3"/>
          <a:stretch>
            <a:fillRect/>
          </a:stretch>
        </p:blipFill>
        <p:spPr>
          <a:xfrm>
            <a:off x="2115404" y="2285492"/>
            <a:ext cx="7549052" cy="3580947"/>
          </a:xfrm>
          <a:prstGeom prst="rect">
            <a:avLst/>
          </a:prstGeom>
        </p:spPr>
      </p:pic>
    </p:spTree>
    <p:extLst>
      <p:ext uri="{BB962C8B-B14F-4D97-AF65-F5344CB8AC3E}">
        <p14:creationId xmlns:p14="http://schemas.microsoft.com/office/powerpoint/2010/main" val="305074161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39CABA9-5F2A-DCB1-422B-CFA8FB4D654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16DF4B5E-E06C-14DC-9BEF-D3041EF09F3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8E36A046-D176-71B0-FF9C-56D87A0F61E3}"/>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5">
            <a:extLst>
              <a:ext uri="{FF2B5EF4-FFF2-40B4-BE49-F238E27FC236}">
                <a16:creationId xmlns:a16="http://schemas.microsoft.com/office/drawing/2014/main" xmlns="" id="{474EE7AD-EE20-3767-7F1F-7C4AD99527FA}"/>
              </a:ext>
            </a:extLst>
          </p:cNvPr>
          <p:cNvSpPr/>
          <p:nvPr/>
        </p:nvSpPr>
        <p:spPr>
          <a:xfrm>
            <a:off x="939366" y="1438461"/>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xmlns="" id="{A8970FAC-4950-5919-57F2-2AF7A571564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862817B7-BB8D-8BD0-0725-ED57C94B97F0}"/>
              </a:ext>
            </a:extLst>
          </p:cNvPr>
          <p:cNvSpPr txBox="1"/>
          <p:nvPr/>
        </p:nvSpPr>
        <p:spPr>
          <a:xfrm>
            <a:off x="1333001" y="1823827"/>
            <a:ext cx="8466655" cy="461665"/>
          </a:xfrm>
          <a:prstGeom prst="rect">
            <a:avLst/>
          </a:prstGeom>
          <a:noFill/>
        </p:spPr>
        <p:txBody>
          <a:bodyPr wrap="square" rtlCol="0">
            <a:spAutoFit/>
          </a:bodyPr>
          <a:lstStyle/>
          <a:p>
            <a:pPr lvl="1" algn="r" rtl="1"/>
            <a:r>
              <a:rPr lang="ar-EG" sz="2400" b="1" dirty="0"/>
              <a:t>5.4. </a:t>
            </a:r>
            <a:r>
              <a:rPr lang="ar-JO" sz="2400" b="1" dirty="0"/>
              <a:t>اطلاق استراتيجية مصر 2030</a:t>
            </a:r>
            <a:endParaRPr lang="en-US" sz="2400" b="1" dirty="0">
              <a:latin typeface="Microsoft Uighur" panose="02000000000000000000" pitchFamily="2" charset="-78"/>
            </a:endParaRPr>
          </a:p>
        </p:txBody>
      </p:sp>
      <p:pic>
        <p:nvPicPr>
          <p:cNvPr id="4" name="Picture 3">
            <a:extLst>
              <a:ext uri="{FF2B5EF4-FFF2-40B4-BE49-F238E27FC236}">
                <a16:creationId xmlns:a16="http://schemas.microsoft.com/office/drawing/2014/main" xmlns="" id="{D56FC133-B58A-CEA9-F012-F75D415551B5}"/>
              </a:ext>
            </a:extLst>
          </p:cNvPr>
          <p:cNvPicPr>
            <a:picLocks noChangeAspect="1"/>
          </p:cNvPicPr>
          <p:nvPr/>
        </p:nvPicPr>
        <p:blipFill>
          <a:blip r:embed="rId3"/>
          <a:stretch>
            <a:fillRect/>
          </a:stretch>
        </p:blipFill>
        <p:spPr>
          <a:xfrm>
            <a:off x="1746913" y="2285492"/>
            <a:ext cx="8052743" cy="3565594"/>
          </a:xfrm>
          <a:prstGeom prst="rect">
            <a:avLst/>
          </a:prstGeom>
        </p:spPr>
      </p:pic>
    </p:spTree>
    <p:extLst>
      <p:ext uri="{BB962C8B-B14F-4D97-AF65-F5344CB8AC3E}">
        <p14:creationId xmlns:p14="http://schemas.microsoft.com/office/powerpoint/2010/main" val="306585550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xmlns="" id="{3FECC959-FC11-DD54-8C87-6ACA19DCAC6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DB28E76F-B6A9-B9A3-0A9E-5FA306CA459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FFC61125-33D5-CC9D-5A7C-E9A5BD73B4BE}"/>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5">
            <a:extLst>
              <a:ext uri="{FF2B5EF4-FFF2-40B4-BE49-F238E27FC236}">
                <a16:creationId xmlns:a16="http://schemas.microsoft.com/office/drawing/2014/main" xmlns="" id="{308FF8A1-E20E-948F-88B1-8988B2E5D893}"/>
              </a:ext>
            </a:extLst>
          </p:cNvPr>
          <p:cNvSpPr/>
          <p:nvPr/>
        </p:nvSpPr>
        <p:spPr>
          <a:xfrm>
            <a:off x="939366" y="1438461"/>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xmlns="" id="{07AFE605-CCA1-E372-2D92-F6E74222307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8C32CE29-30EA-A28B-D1AA-6BA94A0E7833}"/>
              </a:ext>
            </a:extLst>
          </p:cNvPr>
          <p:cNvSpPr txBox="1"/>
          <p:nvPr/>
        </p:nvSpPr>
        <p:spPr>
          <a:xfrm>
            <a:off x="2151867" y="1525790"/>
            <a:ext cx="8466655" cy="461665"/>
          </a:xfrm>
          <a:prstGeom prst="rect">
            <a:avLst/>
          </a:prstGeom>
          <a:noFill/>
        </p:spPr>
        <p:txBody>
          <a:bodyPr wrap="square" rtlCol="0">
            <a:spAutoFit/>
          </a:bodyPr>
          <a:lstStyle/>
          <a:p>
            <a:pPr lvl="1" algn="r" rtl="1"/>
            <a:r>
              <a:rPr lang="ar-JO" sz="2400" b="1" dirty="0"/>
              <a:t>5.</a:t>
            </a:r>
            <a:r>
              <a:rPr lang="ar-EG" sz="2400" b="1" dirty="0"/>
              <a:t>5. مثال تطبيقي: الانتخابات البرلمانية في لبنان (2022)</a:t>
            </a:r>
            <a:endParaRPr lang="ar-EG" sz="1000" b="1" dirty="0"/>
          </a:p>
        </p:txBody>
      </p:sp>
      <p:sp>
        <p:nvSpPr>
          <p:cNvPr id="3" name="Rectangle 2">
            <a:extLst>
              <a:ext uri="{FF2B5EF4-FFF2-40B4-BE49-F238E27FC236}">
                <a16:creationId xmlns:a16="http://schemas.microsoft.com/office/drawing/2014/main" xmlns="" id="{33B83A5F-1CD4-2CBB-F233-A4283720BE3E}"/>
              </a:ext>
            </a:extLst>
          </p:cNvPr>
          <p:cNvSpPr>
            <a:spLocks noChangeArrowheads="1"/>
          </p:cNvSpPr>
          <p:nvPr/>
        </p:nvSpPr>
        <p:spPr bwMode="auto">
          <a:xfrm>
            <a:off x="5923128" y="2074783"/>
            <a:ext cx="3994056" cy="40010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r" rtl="1"/>
            <a:r>
              <a:rPr lang="ar-EG" sz="1600" b="1" dirty="0">
                <a:solidFill>
                  <a:srgbClr val="C00000"/>
                </a:solidFill>
              </a:rPr>
              <a:t>السياق:</a:t>
            </a:r>
          </a:p>
          <a:p>
            <a:pPr algn="r" rtl="1"/>
            <a:r>
              <a:rPr lang="ar-EG" sz="1600" dirty="0"/>
              <a:t>بسبب الأزمات الاقتصادية والسياسية، كان هناك اهتمام كبير من الجاليات اللبنانية في الخارج بالمشاركة في الانتخابات.</a:t>
            </a:r>
          </a:p>
          <a:p>
            <a:pPr algn="r" rtl="1"/>
            <a:r>
              <a:rPr lang="ar-EG" sz="1600" dirty="0"/>
              <a:t>أكثر من 200,000 مغترب سجلوا للتصويت، وهي نسبة غير مسبوقة.</a:t>
            </a:r>
            <a:endParaRPr lang="ar-JO" sz="1600" dirty="0"/>
          </a:p>
          <a:p>
            <a:pPr algn="r" rtl="1"/>
            <a:endParaRPr lang="ar-EG" sz="1600" dirty="0"/>
          </a:p>
          <a:p>
            <a:pPr algn="r" rtl="1"/>
            <a:r>
              <a:rPr lang="ar-EG" sz="1600" b="1" dirty="0">
                <a:solidFill>
                  <a:srgbClr val="C00000"/>
                </a:solidFill>
              </a:rPr>
              <a:t>استخدام الحملات الرقمية:</a:t>
            </a:r>
            <a:endParaRPr lang="ar-EG" sz="1600" dirty="0">
              <a:solidFill>
                <a:srgbClr val="C00000"/>
              </a:solidFill>
            </a:endParaRPr>
          </a:p>
          <a:p>
            <a:pPr algn="r" rtl="1"/>
            <a:r>
              <a:rPr lang="ar-EG" sz="1600" b="1" dirty="0"/>
              <a:t>فيسبوك وإنستغرام:</a:t>
            </a:r>
            <a:r>
              <a:rPr lang="ar-EG" sz="1600" dirty="0"/>
              <a:t> المرشحون والمجموعات السياسية أطلقوا حملات إعلانية ممولة تستهدف اللبنانيين في المهجر، خاصة في أوروبا والخليج وأمريكا.</a:t>
            </a:r>
          </a:p>
          <a:p>
            <a:pPr algn="r" rtl="1"/>
            <a:r>
              <a:rPr lang="ar-EG" sz="1600" b="1" dirty="0"/>
              <a:t>يوتيوب:</a:t>
            </a:r>
            <a:r>
              <a:rPr lang="ar-EG" sz="1600" dirty="0"/>
              <a:t> نشر فيديوهات توعوية قصيرة تشرح البرامج الانتخابية بلهجات محلية للوصول إلى المغتربين.</a:t>
            </a:r>
          </a:p>
          <a:p>
            <a:pPr algn="r" rtl="1"/>
            <a:r>
              <a:rPr lang="ar-EG" sz="1600" b="1" dirty="0"/>
              <a:t>واتساب وتيليغرام:</a:t>
            </a:r>
            <a:r>
              <a:rPr lang="ar-EG" sz="1600" dirty="0"/>
              <a:t> استخدمت المجموعات لنشر تعليمات التصويت، مواعيد الانتخابات، وأماكن الاقتراع بالخارج.</a:t>
            </a:r>
            <a:endParaRPr lang="ar-JO" sz="1600" dirty="0"/>
          </a:p>
          <a:p>
            <a:pPr algn="r" rtl="1"/>
            <a:endParaRPr lang="ar-EG" sz="1400" dirty="0"/>
          </a:p>
        </p:txBody>
      </p:sp>
      <p:sp>
        <p:nvSpPr>
          <p:cNvPr id="4" name="TextBox 3">
            <a:extLst>
              <a:ext uri="{FF2B5EF4-FFF2-40B4-BE49-F238E27FC236}">
                <a16:creationId xmlns:a16="http://schemas.microsoft.com/office/drawing/2014/main" xmlns="" id="{885877CB-F513-9CBC-E95A-DBFA3C7BA11A}"/>
              </a:ext>
            </a:extLst>
          </p:cNvPr>
          <p:cNvSpPr txBox="1"/>
          <p:nvPr/>
        </p:nvSpPr>
        <p:spPr>
          <a:xfrm>
            <a:off x="1333001" y="2420519"/>
            <a:ext cx="4233327" cy="4001095"/>
          </a:xfrm>
          <a:prstGeom prst="rect">
            <a:avLst/>
          </a:prstGeom>
          <a:noFill/>
        </p:spPr>
        <p:txBody>
          <a:bodyPr wrap="square">
            <a:spAutoFit/>
          </a:bodyPr>
          <a:lstStyle/>
          <a:p>
            <a:pPr algn="r" rtl="1"/>
            <a:r>
              <a:rPr lang="ar-EG" sz="1600" b="1" dirty="0">
                <a:solidFill>
                  <a:srgbClr val="C00000"/>
                </a:solidFill>
              </a:rPr>
              <a:t>الاستراتيجيات:</a:t>
            </a:r>
            <a:endParaRPr lang="ar-EG" sz="1600" dirty="0">
              <a:solidFill>
                <a:srgbClr val="C00000"/>
              </a:solidFill>
            </a:endParaRPr>
          </a:p>
          <a:p>
            <a:pPr algn="r" rtl="1"/>
            <a:r>
              <a:rPr lang="ar-EG" sz="1600" dirty="0"/>
              <a:t>محتوى مخصص يعالج هموم المغتربين مثل </a:t>
            </a:r>
            <a:r>
              <a:rPr lang="ar-EG" sz="1600" b="1" dirty="0"/>
              <a:t>حقهم في المشاركة، الفساد، والحنين للوطن</a:t>
            </a:r>
            <a:r>
              <a:rPr lang="ar-EG" sz="1600" dirty="0"/>
              <a:t>.</a:t>
            </a:r>
          </a:p>
          <a:p>
            <a:pPr algn="r" rtl="1"/>
            <a:r>
              <a:rPr lang="ar-EG" sz="1600" dirty="0"/>
              <a:t>التعاون مع مؤثرين لبنانيين في المهجر لنشر الرسائل السياسية.</a:t>
            </a:r>
          </a:p>
          <a:p>
            <a:pPr algn="r" rtl="1"/>
            <a:r>
              <a:rPr lang="ar-EG" sz="1600" dirty="0"/>
              <a:t>تصميم حملات بلغات أجنبية (</a:t>
            </a:r>
            <a:r>
              <a:rPr lang="ar-EG" sz="2000" b="1" dirty="0">
                <a:highlight>
                  <a:srgbClr val="FFFF00"/>
                </a:highlight>
              </a:rPr>
              <a:t>فرنسية، إنجليزية</a:t>
            </a:r>
            <a:r>
              <a:rPr lang="ar-EG" sz="1600" dirty="0"/>
              <a:t>) لمخاطبة الجيل الثاني من اللبنانيين المغتربين.</a:t>
            </a:r>
            <a:endParaRPr lang="en-US" sz="1600" dirty="0"/>
          </a:p>
          <a:p>
            <a:pPr algn="r" rtl="1"/>
            <a:endParaRPr lang="en-US" sz="1600" dirty="0"/>
          </a:p>
          <a:p>
            <a:pPr algn="r"/>
            <a:r>
              <a:rPr lang="ar-EG" sz="1600" b="1" dirty="0">
                <a:solidFill>
                  <a:srgbClr val="C00000"/>
                </a:solidFill>
              </a:rPr>
              <a:t>النتائج:</a:t>
            </a:r>
            <a:endParaRPr lang="ar-EG" sz="1600" dirty="0">
              <a:solidFill>
                <a:srgbClr val="C00000"/>
              </a:solidFill>
            </a:endParaRPr>
          </a:p>
          <a:p>
            <a:pPr algn="r"/>
            <a:r>
              <a:rPr lang="ar-EG" sz="1600" dirty="0"/>
              <a:t>زيادة ملحوظة في نسبة المشاركة من المغتربين.</a:t>
            </a:r>
          </a:p>
          <a:p>
            <a:pPr algn="r"/>
            <a:r>
              <a:rPr lang="ar-EG" sz="1600" dirty="0"/>
              <a:t>فوز عدد من المرشحين المدعومين من الجاليات، خاصة من قوى التغيير.</a:t>
            </a:r>
          </a:p>
          <a:p>
            <a:pPr algn="r"/>
            <a:r>
              <a:rPr lang="ar-EG" sz="1600" dirty="0"/>
              <a:t>التأكيد على أن </a:t>
            </a:r>
            <a:r>
              <a:rPr lang="ar-EG" sz="1600" b="1" dirty="0"/>
              <a:t>التسويق السياسي الرقمي صار وسيلة أساسية للوصول للناخبين خارج الحدود.</a:t>
            </a:r>
            <a:endParaRPr lang="ar-EG" sz="1600" dirty="0"/>
          </a:p>
          <a:p>
            <a:pPr algn="r" rtl="1"/>
            <a:endParaRPr lang="en-US" sz="1400" dirty="0"/>
          </a:p>
          <a:p>
            <a:pPr algn="r" rtl="1"/>
            <a:endParaRPr lang="en-US" sz="1400" dirty="0"/>
          </a:p>
          <a:p>
            <a:pPr algn="r" rtl="1"/>
            <a:endParaRPr lang="ar-EG" sz="1400" dirty="0"/>
          </a:p>
        </p:txBody>
      </p:sp>
    </p:spTree>
    <p:extLst>
      <p:ext uri="{BB962C8B-B14F-4D97-AF65-F5344CB8AC3E}">
        <p14:creationId xmlns:p14="http://schemas.microsoft.com/office/powerpoint/2010/main" val="3625149938"/>
      </p:ext>
    </p:extLst>
  </p:cSld>
  <p:clrMapOvr>
    <a:overrideClrMapping bg1="lt1" tx1="dk1" bg2="lt2" tx2="dk2" accent1="accent1" accent2="accent2" accent3="accent3" accent4="accent4" accent5="accent5" accent6="accent6" hlink="hlink" folHlink="folHlink"/>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A7AEAF3-3592-1950-A3F3-E16D1116F41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06BADE60-2DD4-45CE-3DE7-076051E98FC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CA019089-2DC6-5F16-7050-2F3164645DCC}"/>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5">
            <a:extLst>
              <a:ext uri="{FF2B5EF4-FFF2-40B4-BE49-F238E27FC236}">
                <a16:creationId xmlns:a16="http://schemas.microsoft.com/office/drawing/2014/main" xmlns="" id="{22934940-5275-0B10-93F2-521E3D7D2B83}"/>
              </a:ext>
            </a:extLst>
          </p:cNvPr>
          <p:cNvSpPr/>
          <p:nvPr/>
        </p:nvSpPr>
        <p:spPr>
          <a:xfrm>
            <a:off x="939366" y="1438461"/>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xmlns="" id="{2A8A3DC8-C37C-1592-A31A-17A91E13640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3A8DBB67-7B24-B7AC-2A0B-74D4EC194660}"/>
              </a:ext>
            </a:extLst>
          </p:cNvPr>
          <p:cNvSpPr txBox="1"/>
          <p:nvPr/>
        </p:nvSpPr>
        <p:spPr>
          <a:xfrm>
            <a:off x="2041394" y="1572503"/>
            <a:ext cx="8466655" cy="461665"/>
          </a:xfrm>
          <a:prstGeom prst="rect">
            <a:avLst/>
          </a:prstGeom>
          <a:noFill/>
        </p:spPr>
        <p:txBody>
          <a:bodyPr wrap="square" rtlCol="0">
            <a:spAutoFit/>
          </a:bodyPr>
          <a:lstStyle/>
          <a:p>
            <a:pPr lvl="1" algn="r" rtl="1"/>
            <a:r>
              <a:rPr lang="ar-JO" sz="2400" b="1" dirty="0"/>
              <a:t>5.</a:t>
            </a:r>
            <a:r>
              <a:rPr lang="ar-EG" sz="2400" b="1" dirty="0"/>
              <a:t>6. مثال تطبيقي: الانتخابات البرلمانية في مصر (2020)</a:t>
            </a:r>
            <a:endParaRPr lang="en-US" sz="2400" b="1" dirty="0">
              <a:latin typeface="Microsoft Uighur" panose="02000000000000000000" pitchFamily="2" charset="-78"/>
            </a:endParaRPr>
          </a:p>
        </p:txBody>
      </p:sp>
      <p:sp>
        <p:nvSpPr>
          <p:cNvPr id="3" name="Rectangle 2">
            <a:extLst>
              <a:ext uri="{FF2B5EF4-FFF2-40B4-BE49-F238E27FC236}">
                <a16:creationId xmlns:a16="http://schemas.microsoft.com/office/drawing/2014/main" xmlns="" id="{6C5AE9F7-70AD-46A7-D3C5-2E180583E523}"/>
              </a:ext>
            </a:extLst>
          </p:cNvPr>
          <p:cNvSpPr>
            <a:spLocks noChangeArrowheads="1"/>
          </p:cNvSpPr>
          <p:nvPr/>
        </p:nvSpPr>
        <p:spPr bwMode="auto">
          <a:xfrm>
            <a:off x="5718412" y="2026486"/>
            <a:ext cx="4088299" cy="37548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r"/>
            <a:r>
              <a:rPr lang="ar-EG" sz="1600" b="1" dirty="0">
                <a:solidFill>
                  <a:srgbClr val="C00000"/>
                </a:solidFill>
              </a:rPr>
              <a:t>منصات التواصل الاجتماعي:</a:t>
            </a:r>
          </a:p>
          <a:p>
            <a:pPr algn="r"/>
            <a:r>
              <a:rPr lang="ar-EG" sz="1600" dirty="0"/>
              <a:t>اعتمد المرشحون المستقلون وبعض الأحزاب على فيسبوك بشكل أساسي لبث مقاطع فيديو مباشرة، والرد على أسئلة الجمهور.</a:t>
            </a:r>
          </a:p>
          <a:p>
            <a:pPr algn="r"/>
            <a:r>
              <a:rPr lang="ar-EG" sz="1600" dirty="0"/>
              <a:t>نشروا برامجهم الانتخابية بصيغ مختصرة عبر الصور والمنشورات.</a:t>
            </a:r>
          </a:p>
          <a:p>
            <a:pPr algn="r"/>
            <a:r>
              <a:rPr lang="ar-EG" sz="1600" dirty="0"/>
              <a:t>استخدام مجموعات "</a:t>
            </a:r>
            <a:r>
              <a:rPr lang="en-MY" sz="1600" b="1" dirty="0">
                <a:highlight>
                  <a:srgbClr val="FFFF00"/>
                </a:highlight>
              </a:rPr>
              <a:t>WhatsApp" </a:t>
            </a:r>
            <a:r>
              <a:rPr lang="ar-EG" sz="1600" b="1" dirty="0">
                <a:highlight>
                  <a:srgbClr val="FFFF00"/>
                </a:highlight>
              </a:rPr>
              <a:t>و"</a:t>
            </a:r>
            <a:r>
              <a:rPr lang="en-MY" sz="1600" b="1" dirty="0">
                <a:highlight>
                  <a:srgbClr val="FFFF00"/>
                </a:highlight>
              </a:rPr>
              <a:t>Messenger</a:t>
            </a:r>
            <a:r>
              <a:rPr lang="en-MY" sz="1600" dirty="0"/>
              <a:t>" </a:t>
            </a:r>
            <a:r>
              <a:rPr lang="ar-EG" sz="1600" dirty="0"/>
              <a:t>لنشر أخبار الجولات واللقاءات.</a:t>
            </a:r>
            <a:endParaRPr lang="ar-JO" sz="1600" dirty="0"/>
          </a:p>
          <a:p>
            <a:pPr algn="r"/>
            <a:endParaRPr lang="ar-EG" sz="1600" dirty="0"/>
          </a:p>
          <a:p>
            <a:pPr algn="r"/>
            <a:r>
              <a:rPr lang="ar-EG" sz="1600" b="1" dirty="0">
                <a:solidFill>
                  <a:srgbClr val="C00000"/>
                </a:solidFill>
              </a:rPr>
              <a:t> المحتوى الموجه:</a:t>
            </a:r>
          </a:p>
          <a:p>
            <a:pPr algn="r"/>
            <a:r>
              <a:rPr lang="ar-EG" sz="1600" dirty="0"/>
              <a:t>التركيز على مشاكل محلية (الصرف الصحي، فرص العمل، التعليم) ضمن كل دائرة انتخابية.</a:t>
            </a:r>
          </a:p>
          <a:p>
            <a:pPr algn="r"/>
            <a:r>
              <a:rPr lang="ar-EG" sz="1600" dirty="0"/>
              <a:t>فيديوهات قصيرة بلهجة محلية لتقوية الاتصال العاطفي مع الناخبين.</a:t>
            </a:r>
          </a:p>
          <a:p>
            <a:pPr algn="r" rtl="1"/>
            <a:endParaRPr lang="ar-EG" sz="1400" dirty="0"/>
          </a:p>
        </p:txBody>
      </p:sp>
      <p:sp>
        <p:nvSpPr>
          <p:cNvPr id="4" name="TextBox 3">
            <a:extLst>
              <a:ext uri="{FF2B5EF4-FFF2-40B4-BE49-F238E27FC236}">
                <a16:creationId xmlns:a16="http://schemas.microsoft.com/office/drawing/2014/main" xmlns="" id="{9244D00F-67B3-1026-F776-DD713EE5825E}"/>
              </a:ext>
            </a:extLst>
          </p:cNvPr>
          <p:cNvSpPr txBox="1"/>
          <p:nvPr/>
        </p:nvSpPr>
        <p:spPr>
          <a:xfrm>
            <a:off x="2097539" y="2168210"/>
            <a:ext cx="2964723" cy="2062103"/>
          </a:xfrm>
          <a:prstGeom prst="rect">
            <a:avLst/>
          </a:prstGeom>
          <a:noFill/>
        </p:spPr>
        <p:txBody>
          <a:bodyPr wrap="square">
            <a:spAutoFit/>
          </a:bodyPr>
          <a:lstStyle/>
          <a:p>
            <a:pPr algn="r"/>
            <a:r>
              <a:rPr lang="ar-EG" sz="1400" b="1" dirty="0">
                <a:solidFill>
                  <a:srgbClr val="C00000"/>
                </a:solidFill>
              </a:rPr>
              <a:t>ا</a:t>
            </a:r>
            <a:r>
              <a:rPr lang="ar-EG" sz="1600" b="1" dirty="0">
                <a:solidFill>
                  <a:srgbClr val="C00000"/>
                </a:solidFill>
              </a:rPr>
              <a:t>لإعلانات الممولة:</a:t>
            </a:r>
          </a:p>
          <a:p>
            <a:pPr algn="r"/>
            <a:r>
              <a:rPr lang="ar-EG" sz="1600" dirty="0"/>
              <a:t>بعض المرشحين استخدموا إعلانات ممولة على فيسبوك لاستهداف جمهور محدد في نطاقهم الجغرافي.</a:t>
            </a:r>
            <a:endParaRPr lang="ar-JO" sz="1600" dirty="0"/>
          </a:p>
          <a:p>
            <a:pPr algn="r"/>
            <a:endParaRPr lang="ar-EG" sz="1600" dirty="0"/>
          </a:p>
          <a:p>
            <a:pPr algn="r"/>
            <a:r>
              <a:rPr lang="ar-EG" sz="1600" dirty="0"/>
              <a:t>الإعلانات ركّزت على عرض الخبرة، الالتزام، وربط المرشح بإنجازات محلية سابقة أو دعم حكومي.</a:t>
            </a:r>
          </a:p>
        </p:txBody>
      </p:sp>
      <p:pic>
        <p:nvPicPr>
          <p:cNvPr id="2" name="Picture 1">
            <a:extLst>
              <a:ext uri="{FF2B5EF4-FFF2-40B4-BE49-F238E27FC236}">
                <a16:creationId xmlns:a16="http://schemas.microsoft.com/office/drawing/2014/main" xmlns="" id="{FF0BC125-3CC6-6F2D-3BF6-6188A56FEC4C}"/>
              </a:ext>
            </a:extLst>
          </p:cNvPr>
          <p:cNvPicPr>
            <a:picLocks noChangeAspect="1"/>
          </p:cNvPicPr>
          <p:nvPr/>
        </p:nvPicPr>
        <p:blipFill>
          <a:blip r:embed="rId3"/>
          <a:stretch>
            <a:fillRect/>
          </a:stretch>
        </p:blipFill>
        <p:spPr>
          <a:xfrm>
            <a:off x="1683951" y="4229219"/>
            <a:ext cx="2513508" cy="1508105"/>
          </a:xfrm>
          <a:prstGeom prst="rect">
            <a:avLst/>
          </a:prstGeom>
        </p:spPr>
      </p:pic>
    </p:spTree>
    <p:extLst>
      <p:ext uri="{BB962C8B-B14F-4D97-AF65-F5344CB8AC3E}">
        <p14:creationId xmlns:p14="http://schemas.microsoft.com/office/powerpoint/2010/main" val="273325808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BC23C96-51D7-6A47-1EF8-5679C0DF417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47AB0B4F-9334-C08F-1C37-6B6C01459BD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CE7A0A8B-17FE-C47D-4F86-9AB8923E1924}"/>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5">
            <a:extLst>
              <a:ext uri="{FF2B5EF4-FFF2-40B4-BE49-F238E27FC236}">
                <a16:creationId xmlns:a16="http://schemas.microsoft.com/office/drawing/2014/main" xmlns="" id="{371D404D-596D-1970-6072-93F35BB86A63}"/>
              </a:ext>
            </a:extLst>
          </p:cNvPr>
          <p:cNvSpPr/>
          <p:nvPr/>
        </p:nvSpPr>
        <p:spPr>
          <a:xfrm>
            <a:off x="939366" y="1438461"/>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xmlns="" id="{EE524EC2-F444-0F5E-AB12-0A9CA4939B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8EA8E219-AF1D-A9F3-079D-83AA53D14A06}"/>
              </a:ext>
            </a:extLst>
          </p:cNvPr>
          <p:cNvSpPr txBox="1"/>
          <p:nvPr/>
        </p:nvSpPr>
        <p:spPr>
          <a:xfrm>
            <a:off x="1757646" y="1512872"/>
            <a:ext cx="8466655" cy="461665"/>
          </a:xfrm>
          <a:prstGeom prst="rect">
            <a:avLst/>
          </a:prstGeom>
          <a:noFill/>
        </p:spPr>
        <p:txBody>
          <a:bodyPr wrap="square" rtlCol="0">
            <a:spAutoFit/>
          </a:bodyPr>
          <a:lstStyle/>
          <a:p>
            <a:pPr lvl="1" algn="r" rtl="1"/>
            <a:r>
              <a:rPr lang="ar-JO" sz="2400" b="1" dirty="0"/>
              <a:t>5.</a:t>
            </a:r>
            <a:r>
              <a:rPr lang="ar-EG" sz="2400" b="1" dirty="0"/>
              <a:t>7. مثال تطبيقي: تونس – الانتخابات الرئاسية (2019)</a:t>
            </a:r>
            <a:endParaRPr lang="en-US" sz="2400" b="1" dirty="0">
              <a:latin typeface="Microsoft Uighur" panose="02000000000000000000" pitchFamily="2" charset="-78"/>
            </a:endParaRPr>
          </a:p>
        </p:txBody>
      </p:sp>
      <p:sp>
        <p:nvSpPr>
          <p:cNvPr id="3" name="Rectangle 2">
            <a:extLst>
              <a:ext uri="{FF2B5EF4-FFF2-40B4-BE49-F238E27FC236}">
                <a16:creationId xmlns:a16="http://schemas.microsoft.com/office/drawing/2014/main" xmlns="" id="{19970E5A-422C-3F73-AB34-999021D58754}"/>
              </a:ext>
            </a:extLst>
          </p:cNvPr>
          <p:cNvSpPr>
            <a:spLocks noChangeArrowheads="1"/>
          </p:cNvSpPr>
          <p:nvPr/>
        </p:nvSpPr>
        <p:spPr bwMode="auto">
          <a:xfrm>
            <a:off x="6025469" y="2871650"/>
            <a:ext cx="3002318" cy="3046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indent="-285750" algn="r" rtl="1">
              <a:buFont typeface="Arial" panose="020B0604020202020204" pitchFamily="34" charset="0"/>
              <a:buChar char="•"/>
            </a:pPr>
            <a:r>
              <a:rPr lang="ar-EG" sz="1600" b="1" dirty="0">
                <a:solidFill>
                  <a:srgbClr val="C00000"/>
                </a:solidFill>
              </a:rPr>
              <a:t>اعتماد الشباب على السوشيال ميديا:</a:t>
            </a:r>
            <a:r>
              <a:rPr lang="ar-EG" sz="1600" dirty="0">
                <a:solidFill>
                  <a:srgbClr val="C00000"/>
                </a:solidFill>
              </a:rPr>
              <a:t/>
            </a:r>
            <a:br>
              <a:rPr lang="ar-EG" sz="1600" dirty="0">
                <a:solidFill>
                  <a:srgbClr val="C00000"/>
                </a:solidFill>
              </a:rPr>
            </a:br>
            <a:r>
              <a:rPr lang="ar-EG" sz="1600" dirty="0"/>
              <a:t>الشباب التونسي استخدم منصات مثل فيسبوك، إنستغرام، ويوتيوب كأدوات رئيسية لنشر </a:t>
            </a:r>
            <a:r>
              <a:rPr lang="ar-EG" sz="1600" b="1" dirty="0">
                <a:highlight>
                  <a:srgbClr val="FFFF00"/>
                </a:highlight>
              </a:rPr>
              <a:t>الوعي السياسي والترويج للمرشحين المستقلين الذين يعكسون </a:t>
            </a:r>
            <a:r>
              <a:rPr lang="ar-EG" sz="1600" dirty="0"/>
              <a:t>تطلعاتهم.</a:t>
            </a:r>
            <a:endParaRPr lang="ar-JO" sz="1600" dirty="0"/>
          </a:p>
          <a:p>
            <a:pPr marL="285750" indent="-285750" algn="r" rtl="1">
              <a:buFont typeface="Arial" panose="020B0604020202020204" pitchFamily="34" charset="0"/>
              <a:buChar char="•"/>
            </a:pPr>
            <a:endParaRPr lang="ar-EG" sz="1600" dirty="0">
              <a:solidFill>
                <a:srgbClr val="C00000"/>
              </a:solidFill>
            </a:endParaRPr>
          </a:p>
          <a:p>
            <a:pPr marL="285750" indent="-285750" algn="r" rtl="1">
              <a:buFont typeface="Arial" panose="020B0604020202020204" pitchFamily="34" charset="0"/>
              <a:buChar char="•"/>
            </a:pPr>
            <a:r>
              <a:rPr lang="ar-EG" sz="1600" b="1" dirty="0">
                <a:solidFill>
                  <a:srgbClr val="C00000"/>
                </a:solidFill>
              </a:rPr>
              <a:t>استخدام أدوات تفاعلية:</a:t>
            </a:r>
          </a:p>
          <a:p>
            <a:pPr marL="285750" indent="-285750" algn="r" rtl="1">
              <a:buFont typeface="Arial" panose="020B0604020202020204" pitchFamily="34" charset="0"/>
              <a:buChar char="•"/>
            </a:pPr>
            <a:r>
              <a:rPr lang="ar-EG" sz="1600" dirty="0"/>
              <a:t>فيسبوك لايف: بث مباشر لفعاليات المرشحين، جلسات نقاش، وحملات تفاعلية تسمح بالتواصل المباشر مع الجمهور.</a:t>
            </a:r>
          </a:p>
        </p:txBody>
      </p:sp>
      <p:sp>
        <p:nvSpPr>
          <p:cNvPr id="4" name="TextBox 3">
            <a:extLst>
              <a:ext uri="{FF2B5EF4-FFF2-40B4-BE49-F238E27FC236}">
                <a16:creationId xmlns:a16="http://schemas.microsoft.com/office/drawing/2014/main" xmlns="" id="{40705F18-7268-9ECA-0B44-11D3D19791BA}"/>
              </a:ext>
            </a:extLst>
          </p:cNvPr>
          <p:cNvSpPr txBox="1"/>
          <p:nvPr/>
        </p:nvSpPr>
        <p:spPr>
          <a:xfrm>
            <a:off x="1413200" y="2832754"/>
            <a:ext cx="3624423" cy="3262432"/>
          </a:xfrm>
          <a:prstGeom prst="rect">
            <a:avLst/>
          </a:prstGeom>
          <a:noFill/>
        </p:spPr>
        <p:txBody>
          <a:bodyPr wrap="square">
            <a:spAutoFit/>
          </a:bodyPr>
          <a:lstStyle/>
          <a:p>
            <a:pPr marL="285750" lvl="0" indent="-285750" algn="r" rtl="1" eaLnBrk="0" fontAlgn="base" hangingPunct="0">
              <a:spcBef>
                <a:spcPct val="0"/>
              </a:spcBef>
              <a:spcAft>
                <a:spcPct val="0"/>
              </a:spcAft>
              <a:buFont typeface="Arial" panose="020B0604020202020204" pitchFamily="34" charset="0"/>
              <a:buChar char="•"/>
            </a:pPr>
            <a:r>
              <a:rPr lang="ar-SA" sz="1600" b="1" dirty="0">
                <a:solidFill>
                  <a:srgbClr val="C00000"/>
                </a:solidFill>
                <a:latin typeface="Arial" panose="020B0604020202020204" pitchFamily="34" charset="0"/>
              </a:rPr>
              <a:t>مقاطع الفيديو القصيرة</a:t>
            </a:r>
            <a:r>
              <a:rPr lang="en-US" sz="1600" b="1" dirty="0">
                <a:solidFill>
                  <a:srgbClr val="C00000"/>
                </a:solidFill>
                <a:latin typeface="Arial" panose="020B0604020202020204" pitchFamily="34" charset="0"/>
                <a:cs typeface="Arial" panose="020B0604020202020204" pitchFamily="34" charset="0"/>
              </a:rPr>
              <a:t>:</a:t>
            </a:r>
            <a:r>
              <a:rPr lang="en-US" sz="1600" dirty="0">
                <a:solidFill>
                  <a:srgbClr val="C00000"/>
                </a:solidFill>
                <a:latin typeface="Arial" panose="020B0604020202020204" pitchFamily="34" charset="0"/>
              </a:rPr>
              <a:t> </a:t>
            </a:r>
            <a:endParaRPr lang="ar-JO" sz="1600" dirty="0">
              <a:solidFill>
                <a:srgbClr val="C00000"/>
              </a:solidFill>
              <a:latin typeface="Arial" panose="020B0604020202020204" pitchFamily="34" charset="0"/>
            </a:endParaRPr>
          </a:p>
          <a:p>
            <a:pPr marL="285750" lvl="0" indent="-285750" algn="r" rtl="1" eaLnBrk="0" fontAlgn="base" hangingPunct="0">
              <a:spcBef>
                <a:spcPct val="0"/>
              </a:spcBef>
              <a:spcAft>
                <a:spcPct val="0"/>
              </a:spcAft>
              <a:buFont typeface="Arial" panose="020B0604020202020204" pitchFamily="34" charset="0"/>
              <a:buChar char="•"/>
            </a:pPr>
            <a:r>
              <a:rPr lang="ar-SA" sz="1600" dirty="0">
                <a:latin typeface="Arial" panose="020B0604020202020204" pitchFamily="34" charset="0"/>
              </a:rPr>
              <a:t>تم نشر فيديوهات قصيرة توضح برامج المرشحين، رسائلهم، وأفكارهم بشكل بسيط وجذاب، مما ساعد على وصول الرسالة بسرعة وانتشارها بين الشباب</a:t>
            </a:r>
            <a:r>
              <a:rPr lang="en-US" sz="1600" dirty="0">
                <a:latin typeface="Arial" panose="020B0604020202020204" pitchFamily="34" charset="0"/>
              </a:rPr>
              <a:t>.</a:t>
            </a:r>
            <a:endParaRPr lang="ar-JO" sz="1600" dirty="0">
              <a:latin typeface="Arial" panose="020B0604020202020204" pitchFamily="34" charset="0"/>
            </a:endParaRPr>
          </a:p>
          <a:p>
            <a:pPr marL="285750" lvl="0" indent="-285750" algn="r" rtl="1" eaLnBrk="0" fontAlgn="base" hangingPunct="0">
              <a:spcBef>
                <a:spcPct val="0"/>
              </a:spcBef>
              <a:spcAft>
                <a:spcPct val="0"/>
              </a:spcAft>
              <a:buFont typeface="Arial" panose="020B0604020202020204" pitchFamily="34" charset="0"/>
              <a:buChar char="•"/>
            </a:pPr>
            <a:endParaRPr lang="ar-JO" sz="1600" dirty="0">
              <a:latin typeface="Arial" panose="020B0604020202020204" pitchFamily="34" charset="0"/>
            </a:endParaRPr>
          </a:p>
          <a:p>
            <a:pPr marL="285750" indent="-285750" algn="r" rtl="1">
              <a:buFont typeface="Arial" panose="020B0604020202020204" pitchFamily="34" charset="0"/>
              <a:buChar char="•"/>
            </a:pPr>
            <a:r>
              <a:rPr lang="ar-EG" sz="1600" b="1" dirty="0">
                <a:solidFill>
                  <a:srgbClr val="C00000"/>
                </a:solidFill>
              </a:rPr>
              <a:t>النتيجة:</a:t>
            </a:r>
          </a:p>
          <a:p>
            <a:pPr marL="285750" indent="-285750" algn="r" rtl="1">
              <a:buFont typeface="Arial" panose="020B0604020202020204" pitchFamily="34" charset="0"/>
              <a:buChar char="•"/>
            </a:pPr>
            <a:r>
              <a:rPr lang="ar-EG" sz="1600" dirty="0"/>
              <a:t>زيادة كبيرة في مشاركة الشباب في الانتخابات.</a:t>
            </a:r>
          </a:p>
          <a:p>
            <a:pPr marL="285750" indent="-285750" algn="r" rtl="1">
              <a:buFont typeface="Arial" panose="020B0604020202020204" pitchFamily="34" charset="0"/>
              <a:buChar char="•"/>
            </a:pPr>
            <a:r>
              <a:rPr lang="ar-EG" sz="1600" dirty="0"/>
              <a:t>دعم </a:t>
            </a:r>
            <a:r>
              <a:rPr lang="ar-EG" sz="1600" b="1" dirty="0">
                <a:highlight>
                  <a:srgbClr val="FFFF00"/>
                </a:highlight>
              </a:rPr>
              <a:t>ملموس للمرشحين المستقلين عبر قنوات رقمية </a:t>
            </a:r>
            <a:r>
              <a:rPr lang="ar-EG" sz="1600" dirty="0"/>
              <a:t>لم تكن مستخدمة من قبل بنفس الشكل.</a:t>
            </a:r>
          </a:p>
          <a:p>
            <a:pPr marL="285750" indent="-285750" algn="r" rtl="1">
              <a:buFont typeface="Arial" panose="020B0604020202020204" pitchFamily="34" charset="0"/>
              <a:buChar char="•"/>
            </a:pPr>
            <a:r>
              <a:rPr lang="ar-EG" sz="1600" dirty="0"/>
              <a:t>خلق مساحة سياسية جديدة تركز على الشفافية والمشاركة الشعبية.</a:t>
            </a:r>
          </a:p>
          <a:p>
            <a:pPr marL="285750" lvl="0" indent="-285750" algn="r" rtl="1" eaLnBrk="0" fontAlgn="base" hangingPunct="0">
              <a:spcBef>
                <a:spcPct val="0"/>
              </a:spcBef>
              <a:spcAft>
                <a:spcPct val="0"/>
              </a:spcAft>
              <a:buFont typeface="Arial" panose="020B0604020202020204" pitchFamily="34" charset="0"/>
              <a:buChar char="•"/>
            </a:pPr>
            <a:endParaRPr lang="en-US" sz="1400" dirty="0">
              <a:latin typeface="Arial" panose="020B0604020202020204" pitchFamily="34" charset="0"/>
            </a:endParaRPr>
          </a:p>
        </p:txBody>
      </p:sp>
      <p:sp>
        <p:nvSpPr>
          <p:cNvPr id="8" name="TextBox 7">
            <a:extLst>
              <a:ext uri="{FF2B5EF4-FFF2-40B4-BE49-F238E27FC236}">
                <a16:creationId xmlns:a16="http://schemas.microsoft.com/office/drawing/2014/main" xmlns="" id="{DF7B2FA3-51BB-CCD3-C3D9-4709787742FC}"/>
              </a:ext>
            </a:extLst>
          </p:cNvPr>
          <p:cNvSpPr txBox="1"/>
          <p:nvPr/>
        </p:nvSpPr>
        <p:spPr>
          <a:xfrm>
            <a:off x="2485572" y="1960913"/>
            <a:ext cx="7559179" cy="769441"/>
          </a:xfrm>
          <a:prstGeom prst="rect">
            <a:avLst/>
          </a:prstGeom>
          <a:noFill/>
        </p:spPr>
        <p:txBody>
          <a:bodyPr wrap="square" rtlCol="0">
            <a:spAutoFit/>
          </a:bodyPr>
          <a:lstStyle/>
          <a:p>
            <a:pPr marL="285750" indent="-285750" algn="r" rtl="1">
              <a:buFont typeface="Arial" panose="020B0604020202020204" pitchFamily="34" charset="0"/>
              <a:buChar char="•"/>
            </a:pPr>
            <a:r>
              <a:rPr lang="ar-EG" sz="1600" dirty="0"/>
              <a:t>في هذه الانتخابات، كان للشباب دور بارز وحاسم من خلال استخدام </a:t>
            </a:r>
            <a:r>
              <a:rPr lang="ar-EG" sz="1600" b="1" dirty="0"/>
              <a:t>وسائل التواصل الاجتماعي</a:t>
            </a:r>
            <a:r>
              <a:rPr lang="ar-EG" sz="1600" dirty="0"/>
              <a:t> لدعم مرشحين مستقلين بعيدًا عن الأحزاب التقليدية.</a:t>
            </a:r>
          </a:p>
          <a:p>
            <a:pPr algn="r"/>
            <a:r>
              <a:rPr lang="ar-EG" sz="1200" dirty="0"/>
              <a:t> </a:t>
            </a:r>
          </a:p>
        </p:txBody>
      </p:sp>
      <p:pic>
        <p:nvPicPr>
          <p:cNvPr id="8194" name="Picture 2" descr="تونس.. رفض طعون انتخابات الرئاسة | سكاي نيوز عربية">
            <a:extLst>
              <a:ext uri="{FF2B5EF4-FFF2-40B4-BE49-F238E27FC236}">
                <a16:creationId xmlns:a16="http://schemas.microsoft.com/office/drawing/2014/main" xmlns="" id="{ECC78EEC-2752-2CA8-CADF-A4BFF3D6C57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235227" y="3140584"/>
            <a:ext cx="2017407" cy="14319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967025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a:solidFill>
                  <a:schemeClr val="bg1"/>
                </a:solidFill>
                <a:latin typeface="Alexandria" charset="0"/>
                <a:cs typeface="Alexandria" charset="0"/>
              </a:rPr>
              <a:t>التاسعة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xmlns="" id="{FF0FD337-6BE3-014B-6916-AFAF1FABB81E}"/>
              </a:ext>
            </a:extLst>
          </p:cNvPr>
          <p:cNvSpPr/>
          <p:nvPr/>
        </p:nvSpPr>
        <p:spPr>
          <a:xfrm>
            <a:off x="976576" y="4974573"/>
            <a:ext cx="5091312" cy="954107"/>
          </a:xfrm>
          <a:prstGeom prst="rect">
            <a:avLst/>
          </a:prstGeom>
          <a:noFill/>
        </p:spPr>
        <p:txBody>
          <a:bodyPr wrap="square">
            <a:spAutoFit/>
          </a:bodyPr>
          <a:lstStyle/>
          <a:p>
            <a:pPr algn="ctr" rtl="1"/>
            <a:r>
              <a:rPr lang="ar-JO" sz="2800" b="1" dirty="0"/>
              <a:t>6</a:t>
            </a:r>
            <a:r>
              <a:rPr lang="ar-EG" sz="2800" b="1" dirty="0"/>
              <a:t>. التحديات والمخاطر في التسويق السياسي الرقمي</a:t>
            </a:r>
          </a:p>
        </p:txBody>
      </p:sp>
    </p:spTree>
    <p:extLst>
      <p:ext uri="{BB962C8B-B14F-4D97-AF65-F5344CB8AC3E}">
        <p14:creationId xmlns:p14="http://schemas.microsoft.com/office/powerpoint/2010/main" val="32980196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CD793C3-ACC9-D541-5B95-D43352FBD95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DFC81100-F753-2F60-5924-518D7C05B91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71ECCE41-10CF-9048-B368-8C3E685A56C0}"/>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
            <a:extLst>
              <a:ext uri="{FF2B5EF4-FFF2-40B4-BE49-F238E27FC236}">
                <a16:creationId xmlns:a16="http://schemas.microsoft.com/office/drawing/2014/main" xmlns="" id="{A8711795-6338-B514-521C-E3E2C2BFB69A}"/>
              </a:ext>
            </a:extLst>
          </p:cNvPr>
          <p:cNvSpPr/>
          <p:nvPr/>
        </p:nvSpPr>
        <p:spPr>
          <a:xfrm>
            <a:off x="939366" y="1438461"/>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xmlns="" id="{A8CE7930-99E8-FAFB-EF71-9D36E30042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72C1D077-4127-FA30-B11F-E59C5C7472E1}"/>
              </a:ext>
            </a:extLst>
          </p:cNvPr>
          <p:cNvSpPr txBox="1"/>
          <p:nvPr/>
        </p:nvSpPr>
        <p:spPr>
          <a:xfrm>
            <a:off x="1807604" y="1764452"/>
            <a:ext cx="8466655" cy="523220"/>
          </a:xfrm>
          <a:prstGeom prst="rect">
            <a:avLst/>
          </a:prstGeom>
          <a:noFill/>
        </p:spPr>
        <p:txBody>
          <a:bodyPr wrap="square" rtlCol="0">
            <a:spAutoFit/>
          </a:bodyPr>
          <a:lstStyle/>
          <a:p>
            <a:pPr lvl="1" algn="r" rtl="1"/>
            <a:r>
              <a:rPr lang="ar-JO" sz="2800" b="1" dirty="0"/>
              <a:t>6.1</a:t>
            </a:r>
            <a:r>
              <a:rPr lang="ar-EG" sz="2800" b="1" dirty="0"/>
              <a:t>. الأخبار المضللة (</a:t>
            </a:r>
            <a:r>
              <a:rPr lang="en-MY" sz="2800" b="1" dirty="0"/>
              <a:t>Fake News</a:t>
            </a:r>
            <a:r>
              <a:rPr lang="ar-JO" sz="2800" b="1" dirty="0"/>
              <a:t>)</a:t>
            </a:r>
            <a:endParaRPr lang="en-US" sz="2800" b="1" dirty="0">
              <a:latin typeface="Microsoft Uighur" panose="02000000000000000000" pitchFamily="2" charset="-78"/>
            </a:endParaRPr>
          </a:p>
        </p:txBody>
      </p:sp>
      <p:sp>
        <p:nvSpPr>
          <p:cNvPr id="4" name="Rectangle 1">
            <a:extLst>
              <a:ext uri="{FF2B5EF4-FFF2-40B4-BE49-F238E27FC236}">
                <a16:creationId xmlns:a16="http://schemas.microsoft.com/office/drawing/2014/main" xmlns="" id="{B0032058-B7BD-1BFD-97A2-98114F21EC86}"/>
              </a:ext>
            </a:extLst>
          </p:cNvPr>
          <p:cNvSpPr>
            <a:spLocks noChangeArrowheads="1"/>
          </p:cNvSpPr>
          <p:nvPr/>
        </p:nvSpPr>
        <p:spPr bwMode="auto">
          <a:xfrm>
            <a:off x="6237471" y="2693704"/>
            <a:ext cx="3285349"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r" rtl="1"/>
            <a:r>
              <a:rPr lang="ar-EG" b="1" dirty="0">
                <a:solidFill>
                  <a:srgbClr val="C00000"/>
                </a:solidFill>
              </a:rPr>
              <a:t>الوصف:</a:t>
            </a:r>
          </a:p>
          <a:p>
            <a:pPr algn="r" rtl="1"/>
            <a:r>
              <a:rPr lang="ar-SA" dirty="0">
                <a:latin typeface="Arial" panose="020B0604020202020204" pitchFamily="34" charset="0"/>
              </a:rPr>
              <a:t>نشر معلومات كاذبة أو مشوهة بهدف التأثير على آراء الناخبين</a:t>
            </a:r>
            <a:endParaRPr lang="ar-EG" dirty="0"/>
          </a:p>
        </p:txBody>
      </p:sp>
      <p:sp>
        <p:nvSpPr>
          <p:cNvPr id="6" name="Rectangle 5">
            <a:extLst>
              <a:ext uri="{FF2B5EF4-FFF2-40B4-BE49-F238E27FC236}">
                <a16:creationId xmlns:a16="http://schemas.microsoft.com/office/drawing/2014/main" xmlns="" id="{A75094E7-806B-8EDF-1CD1-3EB0FB177C04}"/>
              </a:ext>
            </a:extLst>
          </p:cNvPr>
          <p:cNvSpPr/>
          <p:nvPr/>
        </p:nvSpPr>
        <p:spPr>
          <a:xfrm>
            <a:off x="5695062" y="4023066"/>
            <a:ext cx="3946178" cy="1754326"/>
          </a:xfrm>
          <a:prstGeom prst="rect">
            <a:avLst/>
          </a:prstGeom>
        </p:spPr>
        <p:txBody>
          <a:bodyPr wrap="square">
            <a:spAutoFit/>
          </a:bodyPr>
          <a:lstStyle/>
          <a:p>
            <a:pPr algn="r" rtl="1" eaLnBrk="0" fontAlgn="base" hangingPunct="0">
              <a:spcBef>
                <a:spcPct val="0"/>
              </a:spcBef>
              <a:spcAft>
                <a:spcPct val="0"/>
              </a:spcAft>
            </a:pPr>
            <a:r>
              <a:rPr lang="ar-SA" b="1" dirty="0">
                <a:solidFill>
                  <a:srgbClr val="C00000"/>
                </a:solidFill>
                <a:latin typeface="Arial" panose="020B0604020202020204" pitchFamily="34" charset="0"/>
              </a:rPr>
              <a:t>الهدف</a:t>
            </a:r>
            <a:r>
              <a:rPr lang="en-US" b="1" dirty="0">
                <a:solidFill>
                  <a:srgbClr val="C00000"/>
                </a:solidFill>
                <a:latin typeface="Arial" panose="020B0604020202020204" pitchFamily="34" charset="0"/>
                <a:cs typeface="Arial" panose="020B0604020202020204" pitchFamily="34" charset="0"/>
              </a:rPr>
              <a:t>:</a:t>
            </a:r>
            <a:r>
              <a:rPr lang="en-US" dirty="0">
                <a:latin typeface="Arial" panose="020B0604020202020204" pitchFamily="34" charset="0"/>
              </a:rPr>
              <a:t/>
            </a:r>
            <a:br>
              <a:rPr lang="en-US" dirty="0">
                <a:latin typeface="Arial" panose="020B0604020202020204" pitchFamily="34" charset="0"/>
              </a:rPr>
            </a:br>
            <a:r>
              <a:rPr lang="ar-SA" dirty="0">
                <a:latin typeface="Arial" panose="020B0604020202020204" pitchFamily="34" charset="0"/>
              </a:rPr>
              <a:t>ترويج شائعات عن الخصوم.</a:t>
            </a:r>
            <a:r>
              <a:rPr lang="en-US" dirty="0">
                <a:latin typeface="Arial" panose="020B0604020202020204" pitchFamily="34" charset="0"/>
              </a:rPr>
              <a:t/>
            </a:r>
            <a:br>
              <a:rPr lang="en-US" dirty="0">
                <a:latin typeface="Arial" panose="020B0604020202020204" pitchFamily="34" charset="0"/>
              </a:rPr>
            </a:br>
            <a:r>
              <a:rPr lang="ar-SA" dirty="0">
                <a:latin typeface="Arial" panose="020B0604020202020204" pitchFamily="34" charset="0"/>
              </a:rPr>
              <a:t>– تحريف مواقف سياسية.</a:t>
            </a:r>
            <a:r>
              <a:rPr lang="en-US" dirty="0">
                <a:latin typeface="Arial" panose="020B0604020202020204" pitchFamily="34" charset="0"/>
              </a:rPr>
              <a:t/>
            </a:r>
            <a:br>
              <a:rPr lang="en-US" dirty="0">
                <a:latin typeface="Arial" panose="020B0604020202020204" pitchFamily="34" charset="0"/>
              </a:rPr>
            </a:br>
            <a:r>
              <a:rPr lang="ar-SA" dirty="0">
                <a:latin typeface="Arial" panose="020B0604020202020204" pitchFamily="34" charset="0"/>
              </a:rPr>
              <a:t>– استخدام عناوين صادمة لجذب التفاعل دون التحقق من صحتها</a:t>
            </a:r>
            <a:r>
              <a:rPr lang="en-US" dirty="0">
                <a:latin typeface="Arial" panose="020B0604020202020204" pitchFamily="34" charset="0"/>
              </a:rPr>
              <a:t>.</a:t>
            </a:r>
          </a:p>
          <a:p>
            <a:pPr lvl="0" algn="r" rtl="1" eaLnBrk="0" fontAlgn="base" hangingPunct="0">
              <a:spcBef>
                <a:spcPct val="0"/>
              </a:spcBef>
              <a:spcAft>
                <a:spcPct val="0"/>
              </a:spcAft>
            </a:pPr>
            <a:r>
              <a:rPr lang="en-US" dirty="0">
                <a:latin typeface="Arial" panose="020B0604020202020204" pitchFamily="34" charset="0"/>
              </a:rPr>
              <a:t>.</a:t>
            </a:r>
          </a:p>
        </p:txBody>
      </p:sp>
      <p:sp>
        <p:nvSpPr>
          <p:cNvPr id="8" name="Rectangle 7">
            <a:extLst>
              <a:ext uri="{FF2B5EF4-FFF2-40B4-BE49-F238E27FC236}">
                <a16:creationId xmlns:a16="http://schemas.microsoft.com/office/drawing/2014/main" xmlns="" id="{69D5EC37-BBBC-C1BE-5AC1-D4BE75CEFAB7}"/>
              </a:ext>
            </a:extLst>
          </p:cNvPr>
          <p:cNvSpPr/>
          <p:nvPr/>
        </p:nvSpPr>
        <p:spPr>
          <a:xfrm>
            <a:off x="1664646" y="2489933"/>
            <a:ext cx="3084807" cy="1200329"/>
          </a:xfrm>
          <a:prstGeom prst="rect">
            <a:avLst/>
          </a:prstGeom>
        </p:spPr>
        <p:txBody>
          <a:bodyPr wrap="square">
            <a:spAutoFit/>
          </a:bodyPr>
          <a:lstStyle/>
          <a:p>
            <a:pPr marL="285750" lvl="0" indent="-285750" algn="r" rtl="1" eaLnBrk="0" fontAlgn="base" hangingPunct="0">
              <a:spcBef>
                <a:spcPct val="0"/>
              </a:spcBef>
              <a:spcAft>
                <a:spcPct val="0"/>
              </a:spcAft>
              <a:buFont typeface="Arial" panose="020B0604020202020204" pitchFamily="34" charset="0"/>
              <a:buChar char="•"/>
            </a:pPr>
            <a:r>
              <a:rPr lang="ar-SA" b="1" dirty="0">
                <a:solidFill>
                  <a:srgbClr val="C00000"/>
                </a:solidFill>
                <a:latin typeface="Arial" panose="020B0604020202020204" pitchFamily="34" charset="0"/>
              </a:rPr>
              <a:t>أمثلة</a:t>
            </a:r>
            <a:r>
              <a:rPr lang="en-US" b="1" dirty="0">
                <a:solidFill>
                  <a:srgbClr val="C00000"/>
                </a:solidFill>
                <a:latin typeface="Arial" panose="020B0604020202020204" pitchFamily="34" charset="0"/>
                <a:cs typeface="Arial" panose="020B0604020202020204" pitchFamily="34" charset="0"/>
              </a:rPr>
              <a:t>:</a:t>
            </a:r>
            <a:r>
              <a:rPr lang="en-US" dirty="0">
                <a:latin typeface="Arial" panose="020B0604020202020204" pitchFamily="34" charset="0"/>
              </a:rPr>
              <a:t/>
            </a:r>
            <a:br>
              <a:rPr lang="en-US" dirty="0">
                <a:latin typeface="Arial" panose="020B0604020202020204" pitchFamily="34" charset="0"/>
              </a:rPr>
            </a:br>
            <a:r>
              <a:rPr lang="ar-SA" dirty="0">
                <a:latin typeface="Arial" panose="020B0604020202020204" pitchFamily="34" charset="0"/>
              </a:rPr>
              <a:t>في عدة دول عربية، انتشرت </a:t>
            </a:r>
            <a:r>
              <a:rPr lang="ar-SA" sz="1600" b="1" dirty="0">
                <a:highlight>
                  <a:srgbClr val="FFFF00"/>
                </a:highlight>
              </a:rPr>
              <a:t>شائعات انتخابية </a:t>
            </a:r>
            <a:r>
              <a:rPr lang="ar-SA" dirty="0">
                <a:latin typeface="Arial" panose="020B0604020202020204" pitchFamily="34" charset="0"/>
              </a:rPr>
              <a:t>مجهولة المصدر تؤثر على قرار التصويت في اللحظة الأخيرة</a:t>
            </a:r>
            <a:r>
              <a:rPr lang="en-US" dirty="0">
                <a:latin typeface="Arial" panose="020B0604020202020204" pitchFamily="34" charset="0"/>
              </a:rPr>
              <a:t>.</a:t>
            </a:r>
          </a:p>
        </p:txBody>
      </p:sp>
      <p:sp>
        <p:nvSpPr>
          <p:cNvPr id="9" name="Rectangle 8">
            <a:extLst>
              <a:ext uri="{FF2B5EF4-FFF2-40B4-BE49-F238E27FC236}">
                <a16:creationId xmlns:a16="http://schemas.microsoft.com/office/drawing/2014/main" xmlns="" id="{3B856B3C-9C52-6F80-5C7A-CD6565B4A23E}"/>
              </a:ext>
            </a:extLst>
          </p:cNvPr>
          <p:cNvSpPr/>
          <p:nvPr/>
        </p:nvSpPr>
        <p:spPr>
          <a:xfrm>
            <a:off x="9644557" y="2579674"/>
            <a:ext cx="123867" cy="1074731"/>
          </a:xfrm>
          <a:prstGeom prst="rect">
            <a:avLst/>
          </a:prstGeom>
          <a:solidFill>
            <a:srgbClr val="01519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xmlns="" id="{A34E4D62-D5AF-10BD-622F-198ED59B8EFF}"/>
              </a:ext>
            </a:extLst>
          </p:cNvPr>
          <p:cNvSpPr/>
          <p:nvPr/>
        </p:nvSpPr>
        <p:spPr>
          <a:xfrm>
            <a:off x="4747322" y="2520605"/>
            <a:ext cx="123868" cy="1268894"/>
          </a:xfrm>
          <a:prstGeom prst="rect">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xmlns="" id="{FBBD2E1A-BE8F-73FC-A041-88014F6BCE39}"/>
              </a:ext>
            </a:extLst>
          </p:cNvPr>
          <p:cNvSpPr/>
          <p:nvPr/>
        </p:nvSpPr>
        <p:spPr>
          <a:xfrm>
            <a:off x="9644557" y="4611621"/>
            <a:ext cx="123867" cy="1074731"/>
          </a:xfrm>
          <a:prstGeom prst="rect">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xmlns="" id="{2FE1D707-DAD6-73F7-60C9-6AF105756108}"/>
              </a:ext>
            </a:extLst>
          </p:cNvPr>
          <p:cNvPicPr>
            <a:picLocks noChangeAspect="1"/>
          </p:cNvPicPr>
          <p:nvPr/>
        </p:nvPicPr>
        <p:blipFill>
          <a:blip r:embed="rId3"/>
          <a:stretch>
            <a:fillRect/>
          </a:stretch>
        </p:blipFill>
        <p:spPr>
          <a:xfrm>
            <a:off x="1426259" y="3892516"/>
            <a:ext cx="3321063" cy="2079858"/>
          </a:xfrm>
          <a:prstGeom prst="rect">
            <a:avLst/>
          </a:prstGeom>
        </p:spPr>
      </p:pic>
    </p:spTree>
    <p:extLst>
      <p:ext uri="{BB962C8B-B14F-4D97-AF65-F5344CB8AC3E}">
        <p14:creationId xmlns:p14="http://schemas.microsoft.com/office/powerpoint/2010/main" val="170215690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EB486A9-40B8-5F02-EF99-FFD994E58EF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1645285E-E795-F6C4-069B-521B0E1526F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B3A913F6-ABC7-1607-6841-929469B49FB6}"/>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
            <a:extLst>
              <a:ext uri="{FF2B5EF4-FFF2-40B4-BE49-F238E27FC236}">
                <a16:creationId xmlns:a16="http://schemas.microsoft.com/office/drawing/2014/main" xmlns="" id="{F29A1BAE-0C3E-DC45-6C00-F04218FF4F3F}"/>
              </a:ext>
            </a:extLst>
          </p:cNvPr>
          <p:cNvSpPr/>
          <p:nvPr/>
        </p:nvSpPr>
        <p:spPr>
          <a:xfrm>
            <a:off x="939366" y="1438461"/>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xmlns="" id="{A22F3BAB-DEE5-B35E-D3F8-42A39DAAA10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72791E58-A015-D7B8-301D-B452A97D8788}"/>
              </a:ext>
            </a:extLst>
          </p:cNvPr>
          <p:cNvSpPr txBox="1"/>
          <p:nvPr/>
        </p:nvSpPr>
        <p:spPr>
          <a:xfrm>
            <a:off x="1807604" y="1764452"/>
            <a:ext cx="8466655" cy="523220"/>
          </a:xfrm>
          <a:prstGeom prst="rect">
            <a:avLst/>
          </a:prstGeom>
          <a:noFill/>
        </p:spPr>
        <p:txBody>
          <a:bodyPr wrap="square" rtlCol="0">
            <a:spAutoFit/>
          </a:bodyPr>
          <a:lstStyle/>
          <a:p>
            <a:pPr lvl="1" algn="r" rtl="1"/>
            <a:r>
              <a:rPr lang="ar-JO" sz="2800" b="1" dirty="0"/>
              <a:t>6</a:t>
            </a:r>
            <a:r>
              <a:rPr lang="ar-EG" sz="2800" b="1" dirty="0"/>
              <a:t>.</a:t>
            </a:r>
            <a:r>
              <a:rPr lang="ar-JO" sz="2800" b="1" dirty="0"/>
              <a:t>2</a:t>
            </a:r>
            <a:r>
              <a:rPr lang="ar-EG" sz="2800" b="1" dirty="0"/>
              <a:t>. الجيوش الإلكترونية (</a:t>
            </a:r>
            <a:r>
              <a:rPr lang="en-US" sz="2800" b="1" dirty="0"/>
              <a:t>(</a:t>
            </a:r>
            <a:r>
              <a:rPr lang="en-MY" sz="2800" b="1" dirty="0"/>
              <a:t>Bots &amp; Trolls</a:t>
            </a:r>
            <a:endParaRPr lang="ar-EG" sz="1050" b="1" dirty="0"/>
          </a:p>
        </p:txBody>
      </p:sp>
      <p:sp>
        <p:nvSpPr>
          <p:cNvPr id="4" name="Rectangle 1">
            <a:extLst>
              <a:ext uri="{FF2B5EF4-FFF2-40B4-BE49-F238E27FC236}">
                <a16:creationId xmlns:a16="http://schemas.microsoft.com/office/drawing/2014/main" xmlns="" id="{1ACEBC36-1E02-C13A-F473-AB8A84B0BB77}"/>
              </a:ext>
            </a:extLst>
          </p:cNvPr>
          <p:cNvSpPr>
            <a:spLocks noChangeArrowheads="1"/>
          </p:cNvSpPr>
          <p:nvPr/>
        </p:nvSpPr>
        <p:spPr bwMode="auto">
          <a:xfrm>
            <a:off x="6237471" y="2555205"/>
            <a:ext cx="3285349"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r" rtl="1"/>
            <a:r>
              <a:rPr lang="ar-EG" b="1" dirty="0">
                <a:solidFill>
                  <a:srgbClr val="C00000"/>
                </a:solidFill>
              </a:rPr>
              <a:t>الوصف:</a:t>
            </a:r>
          </a:p>
          <a:p>
            <a:pPr lvl="0" algn="r" rtl="1" eaLnBrk="0" fontAlgn="base" hangingPunct="0">
              <a:spcBef>
                <a:spcPct val="0"/>
              </a:spcBef>
              <a:spcAft>
                <a:spcPct val="0"/>
              </a:spcAft>
            </a:pPr>
            <a:r>
              <a:rPr lang="ar-SA" dirty="0">
                <a:latin typeface="Arial" panose="020B0604020202020204" pitchFamily="34" charset="0"/>
              </a:rPr>
              <a:t>حسابات وهمية تُستخدم لتضخيم رسائل سياسية، مهاجمة معارضين، أو التأثير في الترندات</a:t>
            </a:r>
            <a:r>
              <a:rPr lang="en-US" dirty="0">
                <a:latin typeface="Arial" panose="020B0604020202020204" pitchFamily="34" charset="0"/>
              </a:rPr>
              <a:t>.</a:t>
            </a:r>
            <a:endParaRPr lang="ar-EG" dirty="0">
              <a:latin typeface="Arial" panose="020B0604020202020204" pitchFamily="34" charset="0"/>
            </a:endParaRPr>
          </a:p>
        </p:txBody>
      </p:sp>
      <p:sp>
        <p:nvSpPr>
          <p:cNvPr id="6" name="Rectangle 5">
            <a:extLst>
              <a:ext uri="{FF2B5EF4-FFF2-40B4-BE49-F238E27FC236}">
                <a16:creationId xmlns:a16="http://schemas.microsoft.com/office/drawing/2014/main" xmlns="" id="{A0A536EE-40EF-E4BB-EF89-BA89E7147F7B}"/>
              </a:ext>
            </a:extLst>
          </p:cNvPr>
          <p:cNvSpPr/>
          <p:nvPr/>
        </p:nvSpPr>
        <p:spPr>
          <a:xfrm>
            <a:off x="5688532" y="4518205"/>
            <a:ext cx="3946178" cy="1477328"/>
          </a:xfrm>
          <a:prstGeom prst="rect">
            <a:avLst/>
          </a:prstGeom>
        </p:spPr>
        <p:txBody>
          <a:bodyPr wrap="square">
            <a:spAutoFit/>
          </a:bodyPr>
          <a:lstStyle/>
          <a:p>
            <a:pPr lvl="0" algn="r" rtl="1" eaLnBrk="0" fontAlgn="base" hangingPunct="0">
              <a:spcBef>
                <a:spcPct val="0"/>
              </a:spcBef>
              <a:spcAft>
                <a:spcPct val="0"/>
              </a:spcAft>
            </a:pPr>
            <a:r>
              <a:rPr lang="ar-SA" b="1" dirty="0">
                <a:solidFill>
                  <a:srgbClr val="C00000"/>
                </a:solidFill>
                <a:latin typeface="Arial" panose="020B0604020202020204" pitchFamily="34" charset="0"/>
              </a:rPr>
              <a:t>الهدف</a:t>
            </a:r>
            <a:r>
              <a:rPr lang="en-US" b="1" dirty="0">
                <a:solidFill>
                  <a:srgbClr val="C00000"/>
                </a:solidFill>
                <a:latin typeface="Arial" panose="020B0604020202020204" pitchFamily="34" charset="0"/>
                <a:cs typeface="Arial" panose="020B0604020202020204" pitchFamily="34" charset="0"/>
              </a:rPr>
              <a:t>:</a:t>
            </a:r>
            <a:r>
              <a:rPr lang="en-US" dirty="0">
                <a:latin typeface="Arial" panose="020B0604020202020204" pitchFamily="34" charset="0"/>
              </a:rPr>
              <a:t/>
            </a:r>
            <a:br>
              <a:rPr lang="en-US" dirty="0">
                <a:latin typeface="Arial" panose="020B0604020202020204" pitchFamily="34" charset="0"/>
              </a:rPr>
            </a:br>
            <a:r>
              <a:rPr lang="ar-SA" dirty="0">
                <a:latin typeface="Arial" panose="020B0604020202020204" pitchFamily="34" charset="0"/>
              </a:rPr>
              <a:t>خلق وهم بوجود "</a:t>
            </a:r>
            <a:r>
              <a:rPr lang="ar-SA" sz="1600" b="1" dirty="0">
                <a:highlight>
                  <a:srgbClr val="FFFF00"/>
                </a:highlight>
              </a:rPr>
              <a:t>رأي عام شعبي</a:t>
            </a:r>
            <a:r>
              <a:rPr lang="ar-SA" dirty="0">
                <a:latin typeface="Arial" panose="020B0604020202020204" pitchFamily="34" charset="0"/>
              </a:rPr>
              <a:t>".</a:t>
            </a:r>
            <a:r>
              <a:rPr lang="en-US" dirty="0">
                <a:latin typeface="Arial" panose="020B0604020202020204" pitchFamily="34" charset="0"/>
              </a:rPr>
              <a:t/>
            </a:r>
            <a:br>
              <a:rPr lang="en-US" dirty="0">
                <a:latin typeface="Arial" panose="020B0604020202020204" pitchFamily="34" charset="0"/>
              </a:rPr>
            </a:br>
            <a:r>
              <a:rPr lang="ar-SA" dirty="0">
                <a:latin typeface="Arial" panose="020B0604020202020204" pitchFamily="34" charset="0"/>
              </a:rPr>
              <a:t> إسكات الأصوات المعارضة من خلال الهجوم الجماعي.</a:t>
            </a:r>
            <a:r>
              <a:rPr lang="en-US" dirty="0">
                <a:latin typeface="Arial" panose="020B0604020202020204" pitchFamily="34" charset="0"/>
              </a:rPr>
              <a:t/>
            </a:r>
            <a:br>
              <a:rPr lang="en-US" dirty="0">
                <a:latin typeface="Arial" panose="020B0604020202020204" pitchFamily="34" charset="0"/>
              </a:rPr>
            </a:br>
            <a:r>
              <a:rPr lang="ar-SA" dirty="0">
                <a:latin typeface="Arial" panose="020B0604020202020204" pitchFamily="34" charset="0"/>
              </a:rPr>
              <a:t>التشويش على النقاش العام</a:t>
            </a:r>
            <a:r>
              <a:rPr lang="en-US" dirty="0">
                <a:latin typeface="Arial" panose="020B0604020202020204" pitchFamily="34" charset="0"/>
              </a:rPr>
              <a:t>.</a:t>
            </a:r>
          </a:p>
        </p:txBody>
      </p:sp>
      <p:sp>
        <p:nvSpPr>
          <p:cNvPr id="8" name="Rectangle 7">
            <a:extLst>
              <a:ext uri="{FF2B5EF4-FFF2-40B4-BE49-F238E27FC236}">
                <a16:creationId xmlns:a16="http://schemas.microsoft.com/office/drawing/2014/main" xmlns="" id="{53B3E71F-BFBA-473C-4F10-ED4AC3325A45}"/>
              </a:ext>
            </a:extLst>
          </p:cNvPr>
          <p:cNvSpPr/>
          <p:nvPr/>
        </p:nvSpPr>
        <p:spPr>
          <a:xfrm>
            <a:off x="1664646" y="2489933"/>
            <a:ext cx="3084807" cy="2031325"/>
          </a:xfrm>
          <a:prstGeom prst="rect">
            <a:avLst/>
          </a:prstGeom>
        </p:spPr>
        <p:txBody>
          <a:bodyPr wrap="square">
            <a:spAutoFit/>
          </a:bodyPr>
          <a:lstStyle/>
          <a:p>
            <a:pPr marL="285750" lvl="0" indent="-285750" algn="r" rtl="1" eaLnBrk="0" fontAlgn="base" hangingPunct="0">
              <a:spcBef>
                <a:spcPct val="0"/>
              </a:spcBef>
              <a:spcAft>
                <a:spcPct val="0"/>
              </a:spcAft>
              <a:buFont typeface="Arial" panose="020B0604020202020204" pitchFamily="34" charset="0"/>
              <a:buChar char="•"/>
            </a:pPr>
            <a:r>
              <a:rPr lang="ar-SA" b="1" dirty="0">
                <a:solidFill>
                  <a:srgbClr val="C00000"/>
                </a:solidFill>
                <a:latin typeface="Arial" panose="020B0604020202020204" pitchFamily="34" charset="0"/>
              </a:rPr>
              <a:t>أمثلة</a:t>
            </a:r>
            <a:r>
              <a:rPr lang="en-US" b="1" dirty="0">
                <a:solidFill>
                  <a:srgbClr val="C00000"/>
                </a:solidFill>
                <a:latin typeface="Arial" panose="020B0604020202020204" pitchFamily="34" charset="0"/>
                <a:cs typeface="Arial" panose="020B0604020202020204" pitchFamily="34" charset="0"/>
              </a:rPr>
              <a:t>:</a:t>
            </a:r>
            <a:r>
              <a:rPr lang="en-US" dirty="0">
                <a:latin typeface="Arial" panose="020B0604020202020204" pitchFamily="34" charset="0"/>
              </a:rPr>
              <a:t/>
            </a:r>
            <a:br>
              <a:rPr lang="en-US" dirty="0">
                <a:latin typeface="Arial" panose="020B0604020202020204" pitchFamily="34" charset="0"/>
              </a:rPr>
            </a:br>
            <a:r>
              <a:rPr lang="ar-EG" dirty="0"/>
              <a:t>مثلًا، تم اتهام جهات إلكترونية مدعومة من دول أجنبية بالتدخل في </a:t>
            </a:r>
            <a:r>
              <a:rPr lang="ar-EG" sz="1600" b="1" dirty="0">
                <a:highlight>
                  <a:srgbClr val="FFFF00"/>
                </a:highlight>
              </a:rPr>
              <a:t>الانتخابات الرئاسية الأمريكية </a:t>
            </a:r>
            <a:r>
              <a:rPr lang="ar-EG" dirty="0"/>
              <a:t>لعام 2016، من خلال حملات تضليل على وسائل التواصل الاجتماعي، ما يُعد تهديدًا مباشرًا للأمن السياسي.</a:t>
            </a:r>
            <a:endParaRPr lang="en-US" dirty="0">
              <a:latin typeface="Arial" panose="020B0604020202020204" pitchFamily="34" charset="0"/>
            </a:endParaRPr>
          </a:p>
        </p:txBody>
      </p:sp>
      <p:sp>
        <p:nvSpPr>
          <p:cNvPr id="9" name="Rectangle 8">
            <a:extLst>
              <a:ext uri="{FF2B5EF4-FFF2-40B4-BE49-F238E27FC236}">
                <a16:creationId xmlns:a16="http://schemas.microsoft.com/office/drawing/2014/main" xmlns="" id="{EAD5831E-5789-600F-CB4A-B01F7F7F560A}"/>
              </a:ext>
            </a:extLst>
          </p:cNvPr>
          <p:cNvSpPr/>
          <p:nvPr/>
        </p:nvSpPr>
        <p:spPr>
          <a:xfrm>
            <a:off x="9644557" y="2579674"/>
            <a:ext cx="123867" cy="1074731"/>
          </a:xfrm>
          <a:prstGeom prst="rect">
            <a:avLst/>
          </a:prstGeom>
          <a:solidFill>
            <a:srgbClr val="01519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xmlns="" id="{08BC12B5-79E4-6306-8A15-D496FC347D97}"/>
              </a:ext>
            </a:extLst>
          </p:cNvPr>
          <p:cNvSpPr/>
          <p:nvPr/>
        </p:nvSpPr>
        <p:spPr>
          <a:xfrm>
            <a:off x="4747322" y="2520605"/>
            <a:ext cx="123868" cy="1268894"/>
          </a:xfrm>
          <a:prstGeom prst="rect">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xmlns="" id="{54EA3A59-6122-059F-63BA-796673D9E594}"/>
              </a:ext>
            </a:extLst>
          </p:cNvPr>
          <p:cNvSpPr/>
          <p:nvPr/>
        </p:nvSpPr>
        <p:spPr>
          <a:xfrm>
            <a:off x="9644557" y="4611621"/>
            <a:ext cx="123867" cy="1074731"/>
          </a:xfrm>
          <a:prstGeom prst="rect">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266" name="Picture 2" descr="Technology at MSU - Beware of bots and trolls | Michigan State University">
            <a:extLst>
              <a:ext uri="{FF2B5EF4-FFF2-40B4-BE49-F238E27FC236}">
                <a16:creationId xmlns:a16="http://schemas.microsoft.com/office/drawing/2014/main" xmlns="" id="{03FA2766-300D-D293-3228-BBFF3FF90AA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43831" y="4723518"/>
            <a:ext cx="2526436" cy="12148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9352668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5D901CF-7978-C33D-9230-43071DAE730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0BFBDE5B-2888-AD54-9304-7F75FB64816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4EABE63A-BD73-2A5B-B45D-E2E0F10A5595}"/>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
            <a:extLst>
              <a:ext uri="{FF2B5EF4-FFF2-40B4-BE49-F238E27FC236}">
                <a16:creationId xmlns:a16="http://schemas.microsoft.com/office/drawing/2014/main" xmlns="" id="{656B1E5B-E8E5-5724-7CAB-EBF32D4605E2}"/>
              </a:ext>
            </a:extLst>
          </p:cNvPr>
          <p:cNvSpPr/>
          <p:nvPr/>
        </p:nvSpPr>
        <p:spPr>
          <a:xfrm>
            <a:off x="939366" y="1438461"/>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xmlns="" id="{4A6B4DD7-1D59-0CEA-CD24-C0F8CDE0201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39B097A4-27E8-D92B-B2BC-028806BC7109}"/>
              </a:ext>
            </a:extLst>
          </p:cNvPr>
          <p:cNvSpPr txBox="1"/>
          <p:nvPr/>
        </p:nvSpPr>
        <p:spPr>
          <a:xfrm>
            <a:off x="1807604" y="1764452"/>
            <a:ext cx="8466655" cy="523220"/>
          </a:xfrm>
          <a:prstGeom prst="rect">
            <a:avLst/>
          </a:prstGeom>
          <a:noFill/>
        </p:spPr>
        <p:txBody>
          <a:bodyPr wrap="square" rtlCol="0">
            <a:spAutoFit/>
          </a:bodyPr>
          <a:lstStyle/>
          <a:p>
            <a:pPr lvl="1" algn="r" rtl="1"/>
            <a:r>
              <a:rPr lang="ar-JO" sz="2800" b="1" dirty="0"/>
              <a:t>6</a:t>
            </a:r>
            <a:r>
              <a:rPr lang="ar-EG" sz="2800" b="1" dirty="0"/>
              <a:t>.</a:t>
            </a:r>
            <a:r>
              <a:rPr lang="ar-JO" sz="2800" b="1" dirty="0"/>
              <a:t>3</a:t>
            </a:r>
            <a:r>
              <a:rPr lang="ar-EG" sz="2800" b="1" dirty="0"/>
              <a:t>. انتهاك الخصوصية (</a:t>
            </a:r>
            <a:r>
              <a:rPr lang="en-US" sz="2800" b="1" dirty="0"/>
              <a:t>(</a:t>
            </a:r>
            <a:r>
              <a:rPr lang="en-MY" sz="2800" b="1" dirty="0"/>
              <a:t>Data Misuse</a:t>
            </a:r>
            <a:endParaRPr lang="ar-EG" sz="1050" b="1" dirty="0"/>
          </a:p>
        </p:txBody>
      </p:sp>
      <p:sp>
        <p:nvSpPr>
          <p:cNvPr id="4" name="Rectangle 1">
            <a:extLst>
              <a:ext uri="{FF2B5EF4-FFF2-40B4-BE49-F238E27FC236}">
                <a16:creationId xmlns:a16="http://schemas.microsoft.com/office/drawing/2014/main" xmlns="" id="{84A392F3-7EC2-8870-261D-D73DE27030DC}"/>
              </a:ext>
            </a:extLst>
          </p:cNvPr>
          <p:cNvSpPr>
            <a:spLocks noChangeArrowheads="1"/>
          </p:cNvSpPr>
          <p:nvPr/>
        </p:nvSpPr>
        <p:spPr bwMode="auto">
          <a:xfrm>
            <a:off x="6237471" y="2693704"/>
            <a:ext cx="3285349"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r" rtl="1"/>
            <a:r>
              <a:rPr lang="ar-EG" b="1" dirty="0">
                <a:solidFill>
                  <a:srgbClr val="C00000"/>
                </a:solidFill>
              </a:rPr>
              <a:t>الوصف:</a:t>
            </a:r>
          </a:p>
          <a:p>
            <a:pPr lvl="0" algn="r" rtl="1" eaLnBrk="0" fontAlgn="base" hangingPunct="0">
              <a:spcBef>
                <a:spcPct val="0"/>
              </a:spcBef>
              <a:spcAft>
                <a:spcPct val="0"/>
              </a:spcAft>
            </a:pPr>
            <a:r>
              <a:rPr lang="ar-SA" dirty="0">
                <a:latin typeface="Arial" panose="020B0604020202020204" pitchFamily="34" charset="0"/>
              </a:rPr>
              <a:t>جمع بيانات المستخدمين دون إذن، أو استخدامها في أغراض لم يوافقوا عليها</a:t>
            </a:r>
            <a:r>
              <a:rPr lang="en-US" dirty="0">
                <a:latin typeface="Arial" panose="020B0604020202020204" pitchFamily="34" charset="0"/>
              </a:rPr>
              <a:t>.</a:t>
            </a:r>
          </a:p>
        </p:txBody>
      </p:sp>
      <p:sp>
        <p:nvSpPr>
          <p:cNvPr id="6" name="Rectangle 5">
            <a:extLst>
              <a:ext uri="{FF2B5EF4-FFF2-40B4-BE49-F238E27FC236}">
                <a16:creationId xmlns:a16="http://schemas.microsoft.com/office/drawing/2014/main" xmlns="" id="{A6FA933A-2F60-F4D0-A8CD-9792F3001DCC}"/>
              </a:ext>
            </a:extLst>
          </p:cNvPr>
          <p:cNvSpPr/>
          <p:nvPr/>
        </p:nvSpPr>
        <p:spPr>
          <a:xfrm>
            <a:off x="5688532" y="4518205"/>
            <a:ext cx="3946178" cy="1477328"/>
          </a:xfrm>
          <a:prstGeom prst="rect">
            <a:avLst/>
          </a:prstGeom>
        </p:spPr>
        <p:txBody>
          <a:bodyPr wrap="square">
            <a:spAutoFit/>
          </a:bodyPr>
          <a:lstStyle/>
          <a:p>
            <a:pPr algn="r" rtl="1" eaLnBrk="0" fontAlgn="base" hangingPunct="0">
              <a:spcBef>
                <a:spcPct val="0"/>
              </a:spcBef>
              <a:spcAft>
                <a:spcPct val="0"/>
              </a:spcAft>
            </a:pPr>
            <a:r>
              <a:rPr lang="ar-JO" b="1" dirty="0">
                <a:solidFill>
                  <a:srgbClr val="C00000"/>
                </a:solidFill>
                <a:latin typeface="Arial" panose="020B0604020202020204" pitchFamily="34" charset="0"/>
              </a:rPr>
              <a:t>الخطورة</a:t>
            </a:r>
            <a:r>
              <a:rPr lang="en-US" b="1" dirty="0">
                <a:solidFill>
                  <a:srgbClr val="C00000"/>
                </a:solidFill>
                <a:latin typeface="Arial" panose="020B0604020202020204" pitchFamily="34" charset="0"/>
                <a:cs typeface="Arial" panose="020B0604020202020204" pitchFamily="34" charset="0"/>
              </a:rPr>
              <a:t>:</a:t>
            </a:r>
            <a:r>
              <a:rPr lang="en-US" dirty="0">
                <a:latin typeface="Arial" panose="020B0604020202020204" pitchFamily="34" charset="0"/>
              </a:rPr>
              <a:t/>
            </a:r>
            <a:br>
              <a:rPr lang="en-US" dirty="0">
                <a:latin typeface="Arial" panose="020B0604020202020204" pitchFamily="34" charset="0"/>
              </a:rPr>
            </a:br>
            <a:r>
              <a:rPr lang="en-US" dirty="0">
                <a:latin typeface="Arial" panose="020B0604020202020204" pitchFamily="34" charset="0"/>
              </a:rPr>
              <a:t>– </a:t>
            </a:r>
            <a:r>
              <a:rPr lang="ar-SA" dirty="0">
                <a:latin typeface="Arial" panose="020B0604020202020204" pitchFamily="34" charset="0"/>
              </a:rPr>
              <a:t>استغلال سلوك الأفراد لاستهدافهم برسائل خفية</a:t>
            </a:r>
            <a:r>
              <a:rPr lang="en-US" dirty="0">
                <a:latin typeface="Arial" panose="020B0604020202020204" pitchFamily="34" charset="0"/>
              </a:rPr>
              <a:t> (Micro-targeting).</a:t>
            </a:r>
            <a:br>
              <a:rPr lang="en-US" dirty="0">
                <a:latin typeface="Arial" panose="020B0604020202020204" pitchFamily="34" charset="0"/>
              </a:rPr>
            </a:br>
            <a:r>
              <a:rPr lang="en-US" dirty="0">
                <a:latin typeface="Arial" panose="020B0604020202020204" pitchFamily="34" charset="0"/>
              </a:rPr>
              <a:t>– </a:t>
            </a:r>
            <a:r>
              <a:rPr lang="ar-SA" dirty="0">
                <a:latin typeface="Arial" panose="020B0604020202020204" pitchFamily="34" charset="0"/>
              </a:rPr>
              <a:t>تسريب معلومات حساسة</a:t>
            </a:r>
            <a:r>
              <a:rPr lang="en-US" dirty="0">
                <a:latin typeface="Arial" panose="020B0604020202020204" pitchFamily="34" charset="0"/>
              </a:rPr>
              <a:t>.</a:t>
            </a:r>
          </a:p>
          <a:p>
            <a:pPr lvl="0" algn="r" rtl="1" eaLnBrk="0" fontAlgn="base" hangingPunct="0">
              <a:spcBef>
                <a:spcPct val="0"/>
              </a:spcBef>
              <a:spcAft>
                <a:spcPct val="0"/>
              </a:spcAft>
            </a:pPr>
            <a:endParaRPr lang="en-US" dirty="0">
              <a:latin typeface="Arial" panose="020B0604020202020204" pitchFamily="34" charset="0"/>
            </a:endParaRPr>
          </a:p>
        </p:txBody>
      </p:sp>
      <p:sp>
        <p:nvSpPr>
          <p:cNvPr id="8" name="Rectangle 7">
            <a:extLst>
              <a:ext uri="{FF2B5EF4-FFF2-40B4-BE49-F238E27FC236}">
                <a16:creationId xmlns:a16="http://schemas.microsoft.com/office/drawing/2014/main" xmlns="" id="{1B09F882-0978-785D-2F28-20A8BDD7BC92}"/>
              </a:ext>
            </a:extLst>
          </p:cNvPr>
          <p:cNvSpPr/>
          <p:nvPr/>
        </p:nvSpPr>
        <p:spPr>
          <a:xfrm>
            <a:off x="1664646" y="2489933"/>
            <a:ext cx="3084807" cy="1477328"/>
          </a:xfrm>
          <a:prstGeom prst="rect">
            <a:avLst/>
          </a:prstGeom>
        </p:spPr>
        <p:txBody>
          <a:bodyPr wrap="square">
            <a:spAutoFit/>
          </a:bodyPr>
          <a:lstStyle/>
          <a:p>
            <a:pPr marL="285750" lvl="0" indent="-285750" algn="r" rtl="1" eaLnBrk="0" fontAlgn="base" hangingPunct="0">
              <a:spcBef>
                <a:spcPct val="0"/>
              </a:spcBef>
              <a:spcAft>
                <a:spcPct val="0"/>
              </a:spcAft>
              <a:buFont typeface="Arial" panose="020B0604020202020204" pitchFamily="34" charset="0"/>
              <a:buChar char="•"/>
            </a:pPr>
            <a:r>
              <a:rPr lang="ar-JO" b="1" dirty="0">
                <a:solidFill>
                  <a:srgbClr val="C00000"/>
                </a:solidFill>
                <a:latin typeface="Arial" panose="020B0604020202020204" pitchFamily="34" charset="0"/>
              </a:rPr>
              <a:t>اشهر مثال عالمي</a:t>
            </a:r>
            <a:r>
              <a:rPr lang="en-US" b="1" dirty="0">
                <a:solidFill>
                  <a:srgbClr val="C00000"/>
                </a:solidFill>
                <a:latin typeface="Arial" panose="020B0604020202020204" pitchFamily="34" charset="0"/>
                <a:cs typeface="Arial" panose="020B0604020202020204" pitchFamily="34" charset="0"/>
              </a:rPr>
              <a:t>:</a:t>
            </a:r>
            <a:r>
              <a:rPr lang="en-US" dirty="0">
                <a:latin typeface="Arial" panose="020B0604020202020204" pitchFamily="34" charset="0"/>
              </a:rPr>
              <a:t/>
            </a:r>
            <a:br>
              <a:rPr lang="en-US" dirty="0">
                <a:latin typeface="Arial" panose="020B0604020202020204" pitchFamily="34" charset="0"/>
              </a:rPr>
            </a:br>
            <a:r>
              <a:rPr lang="ar-SA" dirty="0">
                <a:latin typeface="Arial" panose="020B0604020202020204" pitchFamily="34" charset="0"/>
              </a:rPr>
              <a:t>قضية</a:t>
            </a:r>
            <a:r>
              <a:rPr lang="en-US" dirty="0">
                <a:latin typeface="Arial" panose="020B0604020202020204" pitchFamily="34" charset="0"/>
              </a:rPr>
              <a:t> </a:t>
            </a:r>
            <a:r>
              <a:rPr lang="en-US" b="1" dirty="0">
                <a:latin typeface="Arial" panose="020B0604020202020204" pitchFamily="34" charset="0"/>
              </a:rPr>
              <a:t>Cambridge Analytica</a:t>
            </a:r>
            <a:r>
              <a:rPr lang="en-US" dirty="0">
                <a:latin typeface="Arial" panose="020B0604020202020204" pitchFamily="34" charset="0"/>
              </a:rPr>
              <a:t> </a:t>
            </a:r>
            <a:r>
              <a:rPr lang="ar-SA" dirty="0">
                <a:latin typeface="Arial" panose="020B0604020202020204" pitchFamily="34" charset="0"/>
              </a:rPr>
              <a:t>واستخدام بيانات فيسبوك في التأثير على انتخابات أمريكا وبريطانيا</a:t>
            </a:r>
            <a:r>
              <a:rPr lang="ar-EG" dirty="0">
                <a:latin typeface="Arial" panose="020B0604020202020204" pitchFamily="34" charset="0"/>
              </a:rPr>
              <a:t>.</a:t>
            </a:r>
            <a:endParaRPr lang="en-US" dirty="0">
              <a:latin typeface="Arial" panose="020B0604020202020204" pitchFamily="34" charset="0"/>
            </a:endParaRPr>
          </a:p>
        </p:txBody>
      </p:sp>
      <p:sp>
        <p:nvSpPr>
          <p:cNvPr id="9" name="Rectangle 8">
            <a:extLst>
              <a:ext uri="{FF2B5EF4-FFF2-40B4-BE49-F238E27FC236}">
                <a16:creationId xmlns:a16="http://schemas.microsoft.com/office/drawing/2014/main" xmlns="" id="{9E753347-377F-622C-6927-93833CC5001D}"/>
              </a:ext>
            </a:extLst>
          </p:cNvPr>
          <p:cNvSpPr/>
          <p:nvPr/>
        </p:nvSpPr>
        <p:spPr>
          <a:xfrm>
            <a:off x="9644557" y="2579674"/>
            <a:ext cx="123867" cy="1074731"/>
          </a:xfrm>
          <a:prstGeom prst="rect">
            <a:avLst/>
          </a:prstGeom>
          <a:solidFill>
            <a:srgbClr val="01519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xmlns="" id="{63B9A065-F0CA-9FCE-9B76-FDF9C1AFF40D}"/>
              </a:ext>
            </a:extLst>
          </p:cNvPr>
          <p:cNvSpPr/>
          <p:nvPr/>
        </p:nvSpPr>
        <p:spPr>
          <a:xfrm>
            <a:off x="4747322" y="2520605"/>
            <a:ext cx="123868" cy="1268894"/>
          </a:xfrm>
          <a:prstGeom prst="rect">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xmlns="" id="{0B66731A-07D3-7055-CC6D-B1862A358558}"/>
              </a:ext>
            </a:extLst>
          </p:cNvPr>
          <p:cNvSpPr/>
          <p:nvPr/>
        </p:nvSpPr>
        <p:spPr>
          <a:xfrm>
            <a:off x="9644557" y="4611621"/>
            <a:ext cx="123867" cy="1074731"/>
          </a:xfrm>
          <a:prstGeom prst="rect">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314" name="Picture 2" descr="Cambridge Analytica's effectiveness called into question despite alleged  Facebook data harvesting">
            <a:extLst>
              <a:ext uri="{FF2B5EF4-FFF2-40B4-BE49-F238E27FC236}">
                <a16:creationId xmlns:a16="http://schemas.microsoft.com/office/drawing/2014/main" xmlns="" id="{9BFB6D02-9F44-DE73-8E99-129127B14FB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047850" y="4249853"/>
            <a:ext cx="2423839" cy="16206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308203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3905F551-D2C3-04DF-D3B9-83312F44F8C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488010C3-9F7D-9B33-6EBE-422D6B7502A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AB0B0181-D894-0239-B952-4D94B4F8282D}"/>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
            <a:extLst>
              <a:ext uri="{FF2B5EF4-FFF2-40B4-BE49-F238E27FC236}">
                <a16:creationId xmlns:a16="http://schemas.microsoft.com/office/drawing/2014/main" xmlns="" id="{568BC784-7BC2-6A5D-BCB2-679EB4008952}"/>
              </a:ext>
            </a:extLst>
          </p:cNvPr>
          <p:cNvSpPr/>
          <p:nvPr/>
        </p:nvSpPr>
        <p:spPr>
          <a:xfrm>
            <a:off x="939366" y="1438461"/>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xmlns="" id="{BA5B9972-77EA-E0DF-9C07-B249DEC8CAF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23ACC41E-8BC5-A445-F8AD-A66D1E3EF8F7}"/>
              </a:ext>
            </a:extLst>
          </p:cNvPr>
          <p:cNvSpPr txBox="1"/>
          <p:nvPr/>
        </p:nvSpPr>
        <p:spPr>
          <a:xfrm>
            <a:off x="1807604" y="1764452"/>
            <a:ext cx="8466655" cy="523220"/>
          </a:xfrm>
          <a:prstGeom prst="rect">
            <a:avLst/>
          </a:prstGeom>
          <a:noFill/>
        </p:spPr>
        <p:txBody>
          <a:bodyPr wrap="square" rtlCol="0">
            <a:spAutoFit/>
          </a:bodyPr>
          <a:lstStyle/>
          <a:p>
            <a:pPr lvl="1" algn="r" rtl="1"/>
            <a:r>
              <a:rPr lang="ar-JO" sz="2800" b="1" dirty="0"/>
              <a:t>6</a:t>
            </a:r>
            <a:r>
              <a:rPr lang="ar-EG" sz="2800" b="1" dirty="0"/>
              <a:t>.</a:t>
            </a:r>
            <a:r>
              <a:rPr lang="ar-JO" sz="2800" b="1" dirty="0"/>
              <a:t>4</a:t>
            </a:r>
            <a:r>
              <a:rPr lang="ar-EG" sz="2800" b="1" dirty="0"/>
              <a:t>. التأثير السلبي على الديمقراطية</a:t>
            </a:r>
            <a:endParaRPr lang="ar-EG" sz="1050" b="1" dirty="0"/>
          </a:p>
        </p:txBody>
      </p:sp>
      <p:sp>
        <p:nvSpPr>
          <p:cNvPr id="4" name="Rectangle 1">
            <a:extLst>
              <a:ext uri="{FF2B5EF4-FFF2-40B4-BE49-F238E27FC236}">
                <a16:creationId xmlns:a16="http://schemas.microsoft.com/office/drawing/2014/main" xmlns="" id="{31B0414F-58C2-5620-993A-8F48A3B599F0}"/>
              </a:ext>
            </a:extLst>
          </p:cNvPr>
          <p:cNvSpPr>
            <a:spLocks noChangeArrowheads="1"/>
          </p:cNvSpPr>
          <p:nvPr/>
        </p:nvSpPr>
        <p:spPr bwMode="auto">
          <a:xfrm>
            <a:off x="6237471" y="2543346"/>
            <a:ext cx="3285349"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r" rtl="1"/>
            <a:r>
              <a:rPr lang="ar-EG" b="1" dirty="0">
                <a:solidFill>
                  <a:srgbClr val="C00000"/>
                </a:solidFill>
              </a:rPr>
              <a:t>الوصف:</a:t>
            </a:r>
          </a:p>
          <a:p>
            <a:pPr lvl="0" algn="r" rtl="1" eaLnBrk="0" fontAlgn="base" hangingPunct="0">
              <a:spcBef>
                <a:spcPct val="0"/>
              </a:spcBef>
              <a:spcAft>
                <a:spcPct val="0"/>
              </a:spcAft>
            </a:pPr>
            <a:r>
              <a:rPr lang="ar-SA" dirty="0">
                <a:latin typeface="Arial" panose="020B0604020202020204" pitchFamily="34" charset="0"/>
              </a:rPr>
              <a:t>بدلاً من أن تعزز التكنولوجيا الشفافية، يمكن أن تُستخدم لإقصاء، تشويه، أو تضليل الناخبين</a:t>
            </a:r>
            <a:r>
              <a:rPr lang="en-US" dirty="0">
                <a:latin typeface="Arial" panose="020B0604020202020204" pitchFamily="34" charset="0"/>
              </a:rPr>
              <a:t>.</a:t>
            </a:r>
          </a:p>
        </p:txBody>
      </p:sp>
      <p:sp>
        <p:nvSpPr>
          <p:cNvPr id="6" name="Rectangle 5">
            <a:extLst>
              <a:ext uri="{FF2B5EF4-FFF2-40B4-BE49-F238E27FC236}">
                <a16:creationId xmlns:a16="http://schemas.microsoft.com/office/drawing/2014/main" xmlns="" id="{0B8079E1-F83D-A54C-F957-B19781AF4B00}"/>
              </a:ext>
            </a:extLst>
          </p:cNvPr>
          <p:cNvSpPr/>
          <p:nvPr/>
        </p:nvSpPr>
        <p:spPr>
          <a:xfrm>
            <a:off x="5688532" y="4518205"/>
            <a:ext cx="3946178" cy="1754326"/>
          </a:xfrm>
          <a:prstGeom prst="rect">
            <a:avLst/>
          </a:prstGeom>
        </p:spPr>
        <p:txBody>
          <a:bodyPr wrap="square">
            <a:spAutoFit/>
          </a:bodyPr>
          <a:lstStyle/>
          <a:p>
            <a:pPr lvl="0" algn="r" rtl="1" eaLnBrk="0" fontAlgn="base" hangingPunct="0">
              <a:spcBef>
                <a:spcPct val="0"/>
              </a:spcBef>
              <a:spcAft>
                <a:spcPct val="0"/>
              </a:spcAft>
            </a:pPr>
            <a:r>
              <a:rPr lang="ar-JO" b="1" dirty="0">
                <a:solidFill>
                  <a:srgbClr val="C00000"/>
                </a:solidFill>
                <a:latin typeface="Arial" panose="020B0604020202020204" pitchFamily="34" charset="0"/>
                <a:cs typeface="Arial" panose="020B0604020202020204" pitchFamily="34" charset="0"/>
              </a:rPr>
              <a:t>كيف يحدث</a:t>
            </a:r>
            <a:r>
              <a:rPr lang="en-US" b="1" dirty="0">
                <a:solidFill>
                  <a:srgbClr val="C00000"/>
                </a:solidFill>
                <a:latin typeface="Arial" panose="020B0604020202020204" pitchFamily="34" charset="0"/>
                <a:cs typeface="Arial" panose="020B0604020202020204" pitchFamily="34" charset="0"/>
              </a:rPr>
              <a:t>:</a:t>
            </a:r>
            <a:r>
              <a:rPr lang="en-US" dirty="0">
                <a:latin typeface="Arial" panose="020B0604020202020204" pitchFamily="34" charset="0"/>
              </a:rPr>
              <a:t/>
            </a:r>
            <a:br>
              <a:rPr lang="en-US" dirty="0">
                <a:latin typeface="Arial" panose="020B0604020202020204" pitchFamily="34" charset="0"/>
              </a:rPr>
            </a:br>
            <a:r>
              <a:rPr lang="en-US" dirty="0">
                <a:latin typeface="Arial" panose="020B0604020202020204" pitchFamily="34" charset="0"/>
              </a:rPr>
              <a:t>– </a:t>
            </a:r>
            <a:r>
              <a:rPr lang="ar-SA" dirty="0">
                <a:latin typeface="Arial" panose="020B0604020202020204" pitchFamily="34" charset="0"/>
              </a:rPr>
              <a:t>التحكم في تدفق المعلومات.</a:t>
            </a:r>
            <a:r>
              <a:rPr lang="en-US" dirty="0">
                <a:latin typeface="Arial" panose="020B0604020202020204" pitchFamily="34" charset="0"/>
              </a:rPr>
              <a:t/>
            </a:r>
            <a:br>
              <a:rPr lang="en-US" dirty="0">
                <a:latin typeface="Arial" panose="020B0604020202020204" pitchFamily="34" charset="0"/>
              </a:rPr>
            </a:br>
            <a:r>
              <a:rPr lang="ar-SA" dirty="0">
                <a:latin typeface="Arial" panose="020B0604020202020204" pitchFamily="34" charset="0"/>
              </a:rPr>
              <a:t>– توجيه الرأي العام باستخدام تقنيات خفية.</a:t>
            </a:r>
            <a:r>
              <a:rPr lang="en-US" dirty="0">
                <a:latin typeface="Arial" panose="020B0604020202020204" pitchFamily="34" charset="0"/>
              </a:rPr>
              <a:t/>
            </a:r>
            <a:br>
              <a:rPr lang="en-US" dirty="0">
                <a:latin typeface="Arial" panose="020B0604020202020204" pitchFamily="34" charset="0"/>
              </a:rPr>
            </a:br>
            <a:r>
              <a:rPr lang="ar-SA" dirty="0">
                <a:latin typeface="Arial" panose="020B0604020202020204" pitchFamily="34" charset="0"/>
              </a:rPr>
              <a:t>– خنق الأصوات المستقلة من خلال الحملات العدوانية</a:t>
            </a:r>
            <a:r>
              <a:rPr lang="en-US" dirty="0">
                <a:latin typeface="Arial" panose="020B0604020202020204" pitchFamily="34" charset="0"/>
              </a:rPr>
              <a:t>.</a:t>
            </a:r>
          </a:p>
          <a:p>
            <a:pPr lvl="0" algn="r" rtl="1" eaLnBrk="0" fontAlgn="base" hangingPunct="0">
              <a:spcBef>
                <a:spcPct val="0"/>
              </a:spcBef>
              <a:spcAft>
                <a:spcPct val="0"/>
              </a:spcAft>
            </a:pPr>
            <a:endParaRPr lang="en-US" dirty="0">
              <a:latin typeface="Arial" panose="020B0604020202020204" pitchFamily="34" charset="0"/>
            </a:endParaRPr>
          </a:p>
        </p:txBody>
      </p:sp>
      <p:sp>
        <p:nvSpPr>
          <p:cNvPr id="8" name="Rectangle 7">
            <a:extLst>
              <a:ext uri="{FF2B5EF4-FFF2-40B4-BE49-F238E27FC236}">
                <a16:creationId xmlns:a16="http://schemas.microsoft.com/office/drawing/2014/main" xmlns="" id="{74C0EB1F-694F-79E0-D7F8-A717E84B47CE}"/>
              </a:ext>
            </a:extLst>
          </p:cNvPr>
          <p:cNvSpPr/>
          <p:nvPr/>
        </p:nvSpPr>
        <p:spPr>
          <a:xfrm>
            <a:off x="1664646" y="2489933"/>
            <a:ext cx="3084807" cy="1200329"/>
          </a:xfrm>
          <a:prstGeom prst="rect">
            <a:avLst/>
          </a:prstGeom>
        </p:spPr>
        <p:txBody>
          <a:bodyPr wrap="square">
            <a:spAutoFit/>
          </a:bodyPr>
          <a:lstStyle/>
          <a:p>
            <a:pPr marL="285750" lvl="0" indent="-285750" algn="r" rtl="1" eaLnBrk="0" fontAlgn="base" hangingPunct="0">
              <a:spcBef>
                <a:spcPct val="0"/>
              </a:spcBef>
              <a:spcAft>
                <a:spcPct val="0"/>
              </a:spcAft>
              <a:buFont typeface="Arial" panose="020B0604020202020204" pitchFamily="34" charset="0"/>
              <a:buChar char="•"/>
            </a:pPr>
            <a:r>
              <a:rPr lang="ar-JO" b="1" dirty="0">
                <a:solidFill>
                  <a:srgbClr val="C00000"/>
                </a:solidFill>
                <a:latin typeface="Arial" panose="020B0604020202020204" pitchFamily="34" charset="0"/>
              </a:rPr>
              <a:t>النتيجة</a:t>
            </a:r>
            <a:r>
              <a:rPr lang="en-US" b="1" dirty="0">
                <a:solidFill>
                  <a:srgbClr val="C00000"/>
                </a:solidFill>
                <a:latin typeface="Arial" panose="020B0604020202020204" pitchFamily="34" charset="0"/>
                <a:cs typeface="Arial" panose="020B0604020202020204" pitchFamily="34" charset="0"/>
              </a:rPr>
              <a:t>:</a:t>
            </a:r>
            <a:r>
              <a:rPr lang="en-US" dirty="0">
                <a:latin typeface="Arial" panose="020B0604020202020204" pitchFamily="34" charset="0"/>
              </a:rPr>
              <a:t/>
            </a:r>
            <a:br>
              <a:rPr lang="en-US" dirty="0">
                <a:latin typeface="Arial" panose="020B0604020202020204" pitchFamily="34" charset="0"/>
              </a:rPr>
            </a:br>
            <a:r>
              <a:rPr lang="ar-SA" dirty="0">
                <a:latin typeface="Arial" panose="020B0604020202020204" pitchFamily="34" charset="0"/>
              </a:rPr>
              <a:t>يصبح القرار الانتخابي غير ناتج عن وعي حقيقي، بل عن تلاعب بالمعلوم</a:t>
            </a:r>
            <a:endParaRPr lang="en-US" dirty="0">
              <a:latin typeface="Arial" panose="020B0604020202020204" pitchFamily="34" charset="0"/>
            </a:endParaRPr>
          </a:p>
        </p:txBody>
      </p:sp>
      <p:sp>
        <p:nvSpPr>
          <p:cNvPr id="9" name="Rectangle 8">
            <a:extLst>
              <a:ext uri="{FF2B5EF4-FFF2-40B4-BE49-F238E27FC236}">
                <a16:creationId xmlns:a16="http://schemas.microsoft.com/office/drawing/2014/main" xmlns="" id="{68BD5AFC-359F-2F24-A82E-6418AAF533CD}"/>
              </a:ext>
            </a:extLst>
          </p:cNvPr>
          <p:cNvSpPr/>
          <p:nvPr/>
        </p:nvSpPr>
        <p:spPr>
          <a:xfrm>
            <a:off x="9644557" y="2579674"/>
            <a:ext cx="123867" cy="1074731"/>
          </a:xfrm>
          <a:prstGeom prst="rect">
            <a:avLst/>
          </a:prstGeom>
          <a:solidFill>
            <a:srgbClr val="01519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xmlns="" id="{DCBD1927-9C51-E460-92A1-7E9F72F94059}"/>
              </a:ext>
            </a:extLst>
          </p:cNvPr>
          <p:cNvSpPr/>
          <p:nvPr/>
        </p:nvSpPr>
        <p:spPr>
          <a:xfrm>
            <a:off x="4747322" y="2520605"/>
            <a:ext cx="123868" cy="1268894"/>
          </a:xfrm>
          <a:prstGeom prst="rect">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xmlns="" id="{7CE62569-38EE-C123-6DA2-CE2B66760B54}"/>
              </a:ext>
            </a:extLst>
          </p:cNvPr>
          <p:cNvSpPr/>
          <p:nvPr/>
        </p:nvSpPr>
        <p:spPr>
          <a:xfrm>
            <a:off x="9644557" y="4611621"/>
            <a:ext cx="123867" cy="1074731"/>
          </a:xfrm>
          <a:prstGeom prst="rect">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338" name="Picture 2" descr="أثر الأزمات الاقتصادية والمالية في العملية الديمقراطية - منتدى البدائل  العربي للدراسات أزمة اقتصادية، ديمقراطية، مساواة">
            <a:extLst>
              <a:ext uri="{FF2B5EF4-FFF2-40B4-BE49-F238E27FC236}">
                <a16:creationId xmlns:a16="http://schemas.microsoft.com/office/drawing/2014/main" xmlns="" id="{E9E326E4-9557-C3AB-943E-F42FEC3BE95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43136" y="4022432"/>
            <a:ext cx="2804186" cy="17543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0388269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39F3324-565A-C205-6802-8AA2307ECFD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58950CD6-9F66-FE5B-053E-C7973C70EB8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D956ECA5-82A9-492C-E992-0283435073C9}"/>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5">
            <a:extLst>
              <a:ext uri="{FF2B5EF4-FFF2-40B4-BE49-F238E27FC236}">
                <a16:creationId xmlns:a16="http://schemas.microsoft.com/office/drawing/2014/main" xmlns="" id="{E00C537B-8745-7BB2-FA2B-0049825A5AA2}"/>
              </a:ext>
            </a:extLst>
          </p:cNvPr>
          <p:cNvSpPr/>
          <p:nvPr/>
        </p:nvSpPr>
        <p:spPr>
          <a:xfrm>
            <a:off x="939366" y="1438461"/>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xmlns="" id="{AEC1DC0D-BD11-2399-E8B6-81934125526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501C2653-F64D-D9D6-C85A-D95F9436D27C}"/>
              </a:ext>
            </a:extLst>
          </p:cNvPr>
          <p:cNvSpPr txBox="1"/>
          <p:nvPr/>
        </p:nvSpPr>
        <p:spPr>
          <a:xfrm>
            <a:off x="1862672" y="1724325"/>
            <a:ext cx="8466655" cy="461665"/>
          </a:xfrm>
          <a:prstGeom prst="rect">
            <a:avLst/>
          </a:prstGeom>
          <a:noFill/>
        </p:spPr>
        <p:txBody>
          <a:bodyPr wrap="square" rtlCol="0">
            <a:spAutoFit/>
          </a:bodyPr>
          <a:lstStyle/>
          <a:p>
            <a:pPr lvl="1" algn="r" rtl="1"/>
            <a:r>
              <a:rPr lang="ar-JO" sz="2400" b="1" dirty="0"/>
              <a:t>6.5</a:t>
            </a:r>
            <a:r>
              <a:rPr lang="ar-EG" sz="2400" b="1" dirty="0"/>
              <a:t>. الاستقطاب عبر المنصات الرقمية</a:t>
            </a:r>
            <a:endParaRPr lang="en-US" sz="2400" b="1" dirty="0">
              <a:latin typeface="Microsoft Uighur" panose="02000000000000000000" pitchFamily="2" charset="-78"/>
            </a:endParaRPr>
          </a:p>
        </p:txBody>
      </p:sp>
      <p:sp>
        <p:nvSpPr>
          <p:cNvPr id="3" name="Rectangle 2">
            <a:extLst>
              <a:ext uri="{FF2B5EF4-FFF2-40B4-BE49-F238E27FC236}">
                <a16:creationId xmlns:a16="http://schemas.microsoft.com/office/drawing/2014/main" xmlns="" id="{B54C3C69-69FE-7A70-17FF-258179DD7F10}"/>
              </a:ext>
            </a:extLst>
          </p:cNvPr>
          <p:cNvSpPr>
            <a:spLocks noChangeArrowheads="1"/>
          </p:cNvSpPr>
          <p:nvPr/>
        </p:nvSpPr>
        <p:spPr bwMode="auto">
          <a:xfrm>
            <a:off x="4543993" y="2837175"/>
            <a:ext cx="5632882" cy="32932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indent="-285750" algn="r" rtl="1">
              <a:buFont typeface="Arial" panose="020B0604020202020204" pitchFamily="34" charset="0"/>
              <a:buChar char="•"/>
            </a:pPr>
            <a:r>
              <a:rPr lang="ar-EG" sz="1600" b="1" dirty="0">
                <a:solidFill>
                  <a:srgbClr val="C00000"/>
                </a:solidFill>
              </a:rPr>
              <a:t>فقاعة المعلومات </a:t>
            </a:r>
            <a:r>
              <a:rPr lang="en-MY" sz="1600" b="1" dirty="0">
                <a:solidFill>
                  <a:srgbClr val="C00000"/>
                </a:solidFill>
              </a:rPr>
              <a:t>Filter Bubble)</a:t>
            </a:r>
            <a:r>
              <a:rPr lang="ar-JO" sz="1600" b="1" dirty="0">
                <a:solidFill>
                  <a:srgbClr val="C00000"/>
                </a:solidFill>
              </a:rPr>
              <a:t>):</a:t>
            </a:r>
            <a:r>
              <a:rPr lang="en-MY" sz="1600" dirty="0"/>
              <a:t/>
            </a:r>
            <a:br>
              <a:rPr lang="en-MY" sz="1600" dirty="0"/>
            </a:br>
            <a:r>
              <a:rPr lang="ar-EG" sz="1600" dirty="0"/>
              <a:t>تقوم الخوارزميات بعرض المحتوى الذي يتماشى مع اهتمامات المستخدم ومعتقداته فقط، مما يؤدي إلى:</a:t>
            </a:r>
            <a:endParaRPr lang="ar-JO" sz="1600" dirty="0"/>
          </a:p>
          <a:p>
            <a:pPr marL="285750" indent="-285750" algn="r" rtl="1">
              <a:buFont typeface="Arial" panose="020B0604020202020204" pitchFamily="34" charset="0"/>
              <a:buChar char="•"/>
            </a:pPr>
            <a:endParaRPr lang="ar-EG" sz="1600" dirty="0"/>
          </a:p>
          <a:p>
            <a:pPr marL="742950" lvl="1" indent="-285750" algn="r" rtl="1">
              <a:buFont typeface="Arial" panose="020B0604020202020204" pitchFamily="34" charset="0"/>
              <a:buChar char="•"/>
            </a:pPr>
            <a:r>
              <a:rPr lang="ar-EG" sz="1600" dirty="0"/>
              <a:t>تجاهل الآراء المختلفة أو المعارضة.</a:t>
            </a:r>
          </a:p>
          <a:p>
            <a:pPr marL="742950" lvl="1" indent="-285750" algn="r" rtl="1">
              <a:buFont typeface="Arial" panose="020B0604020202020204" pitchFamily="34" charset="0"/>
              <a:buChar char="•"/>
            </a:pPr>
            <a:r>
              <a:rPr lang="ar-EG" sz="1600" dirty="0"/>
              <a:t>تعزيز القناعة بأن "رأيي هو الصحيح".</a:t>
            </a:r>
          </a:p>
          <a:p>
            <a:pPr marL="742950" lvl="1" indent="-285750" algn="r" rtl="1">
              <a:buFont typeface="Arial" panose="020B0604020202020204" pitchFamily="34" charset="0"/>
              <a:buChar char="•"/>
            </a:pPr>
            <a:r>
              <a:rPr lang="ar-EG" sz="1600" dirty="0"/>
              <a:t>تقوية الانتماء لمجموعة فكرية معينة.</a:t>
            </a:r>
            <a:endParaRPr lang="ar-EG" sz="1600" dirty="0">
              <a:solidFill>
                <a:srgbClr val="C00000"/>
              </a:solidFill>
            </a:endParaRPr>
          </a:p>
          <a:p>
            <a:pPr marL="285750" indent="-285750" algn="r" rtl="1">
              <a:buFont typeface="Arial" panose="020B0604020202020204" pitchFamily="34" charset="0"/>
              <a:buChar char="•"/>
            </a:pPr>
            <a:r>
              <a:rPr lang="ar-EG" sz="1600" b="1" dirty="0">
                <a:solidFill>
                  <a:srgbClr val="C00000"/>
                </a:solidFill>
              </a:rPr>
              <a:t>غرف الصدى </a:t>
            </a:r>
            <a:r>
              <a:rPr lang="en-MY" sz="1600" b="1" dirty="0">
                <a:solidFill>
                  <a:srgbClr val="C00000"/>
                </a:solidFill>
              </a:rPr>
              <a:t>Echo Chambers)</a:t>
            </a:r>
            <a:r>
              <a:rPr lang="ar-JO" sz="1600" b="1" dirty="0">
                <a:solidFill>
                  <a:srgbClr val="C00000"/>
                </a:solidFill>
              </a:rPr>
              <a:t>)</a:t>
            </a:r>
            <a:r>
              <a:rPr lang="en-MY" sz="1600" dirty="0"/>
              <a:t/>
            </a:r>
            <a:br>
              <a:rPr lang="en-MY" sz="1600" dirty="0"/>
            </a:br>
            <a:r>
              <a:rPr lang="ar-EG" sz="1600" dirty="0"/>
              <a:t>عندما يتفاعل المستخدم فقط مع أشخاص يشاركونه الرأي، يسمع نفس الأفكار مرارًا وتكرارًا، مما يؤدي إلى:</a:t>
            </a:r>
          </a:p>
          <a:p>
            <a:pPr marL="285750" indent="-285750" algn="r" rtl="1">
              <a:buFont typeface="Arial" panose="020B0604020202020204" pitchFamily="34" charset="0"/>
              <a:buChar char="•"/>
            </a:pPr>
            <a:r>
              <a:rPr lang="ar-EG" sz="1600" dirty="0"/>
              <a:t>تطرف في الآراء.</a:t>
            </a:r>
          </a:p>
          <a:p>
            <a:pPr marL="285750" indent="-285750" algn="r" rtl="1">
              <a:buFont typeface="Arial" panose="020B0604020202020204" pitchFamily="34" charset="0"/>
              <a:buChar char="•"/>
            </a:pPr>
            <a:r>
              <a:rPr lang="ar-EG" sz="1600" dirty="0"/>
              <a:t>فقدان الحوار البنّاء.</a:t>
            </a:r>
          </a:p>
          <a:p>
            <a:pPr marL="285750" indent="-285750" algn="r" rtl="1">
              <a:buFont typeface="Arial" panose="020B0604020202020204" pitchFamily="34" charset="0"/>
              <a:buChar char="•"/>
            </a:pPr>
            <a:r>
              <a:rPr lang="ar-EG" sz="1600" dirty="0"/>
              <a:t>رفض كامل لأي وجهة نظر مخالفة.</a:t>
            </a:r>
          </a:p>
        </p:txBody>
      </p:sp>
      <p:sp>
        <p:nvSpPr>
          <p:cNvPr id="4" name="TextBox 3">
            <a:extLst>
              <a:ext uri="{FF2B5EF4-FFF2-40B4-BE49-F238E27FC236}">
                <a16:creationId xmlns:a16="http://schemas.microsoft.com/office/drawing/2014/main" xmlns="" id="{D7C1E1DC-88EA-221A-3679-7DB1B3F78D5A}"/>
              </a:ext>
            </a:extLst>
          </p:cNvPr>
          <p:cNvSpPr txBox="1"/>
          <p:nvPr/>
        </p:nvSpPr>
        <p:spPr>
          <a:xfrm>
            <a:off x="1327645" y="2767163"/>
            <a:ext cx="2964723" cy="2031325"/>
          </a:xfrm>
          <a:prstGeom prst="rect">
            <a:avLst/>
          </a:prstGeom>
          <a:noFill/>
        </p:spPr>
        <p:txBody>
          <a:bodyPr wrap="square">
            <a:spAutoFit/>
          </a:bodyPr>
          <a:lstStyle/>
          <a:p>
            <a:pPr marL="285750" indent="-285750" algn="r" rtl="1">
              <a:buFont typeface="Arial" panose="020B0604020202020204" pitchFamily="34" charset="0"/>
              <a:buChar char="•"/>
            </a:pPr>
            <a:r>
              <a:rPr lang="ar-EG" sz="1600" b="1" dirty="0">
                <a:solidFill>
                  <a:srgbClr val="C00000"/>
                </a:solidFill>
              </a:rPr>
              <a:t>المحتوى العاطفي والمثير للجدل</a:t>
            </a:r>
            <a:r>
              <a:rPr lang="ar-EG" sz="1600" dirty="0"/>
              <a:t/>
            </a:r>
            <a:br>
              <a:rPr lang="ar-EG" sz="1600" dirty="0"/>
            </a:br>
            <a:r>
              <a:rPr lang="ar-EG" sz="1600" dirty="0"/>
              <a:t>الخوارزميات تفضل المحتوى الذي يثير مشاعر قوية (</a:t>
            </a:r>
            <a:r>
              <a:rPr lang="ar-EG" sz="1600" b="1" dirty="0">
                <a:highlight>
                  <a:srgbClr val="FFFF00"/>
                </a:highlight>
              </a:rPr>
              <a:t>غضب، خوف، تحفيز</a:t>
            </a:r>
            <a:r>
              <a:rPr lang="ar-EG" sz="1600" dirty="0"/>
              <a:t>)، لأنه يزيد التفاعل، وهذا يؤدي إلى:</a:t>
            </a:r>
          </a:p>
          <a:p>
            <a:pPr marL="285750" indent="-285750" algn="r" rtl="1">
              <a:buFont typeface="Arial" panose="020B0604020202020204" pitchFamily="34" charset="0"/>
              <a:buChar char="•"/>
            </a:pPr>
            <a:r>
              <a:rPr lang="ar-EG" sz="1600" dirty="0"/>
              <a:t>نشر أخبار أو منشورات تزيد الانقسام.</a:t>
            </a:r>
          </a:p>
          <a:p>
            <a:pPr marL="285750" indent="-285750" algn="r" rtl="1">
              <a:buFont typeface="Arial" panose="020B0604020202020204" pitchFamily="34" charset="0"/>
              <a:buChar char="•"/>
            </a:pPr>
            <a:r>
              <a:rPr lang="ar-EG" sz="1600" dirty="0"/>
              <a:t>تقليل النقاش العقلاني.</a:t>
            </a:r>
          </a:p>
          <a:p>
            <a:pPr marL="285750" lvl="0" indent="-285750" algn="r" rtl="1" eaLnBrk="0" fontAlgn="base" hangingPunct="0">
              <a:spcBef>
                <a:spcPct val="0"/>
              </a:spcBef>
              <a:spcAft>
                <a:spcPct val="0"/>
              </a:spcAft>
              <a:buFont typeface="Arial" panose="020B0604020202020204" pitchFamily="34" charset="0"/>
              <a:buChar char="•"/>
            </a:pPr>
            <a:endParaRPr lang="en-US" sz="1400" dirty="0">
              <a:latin typeface="Arial" panose="020B0604020202020204" pitchFamily="34" charset="0"/>
            </a:endParaRPr>
          </a:p>
        </p:txBody>
      </p:sp>
      <p:sp>
        <p:nvSpPr>
          <p:cNvPr id="8" name="TextBox 7">
            <a:extLst>
              <a:ext uri="{FF2B5EF4-FFF2-40B4-BE49-F238E27FC236}">
                <a16:creationId xmlns:a16="http://schemas.microsoft.com/office/drawing/2014/main" xmlns="" id="{B5EBDABC-37EC-A94A-D828-3AD9EB33F8F2}"/>
              </a:ext>
            </a:extLst>
          </p:cNvPr>
          <p:cNvSpPr txBox="1"/>
          <p:nvPr/>
        </p:nvSpPr>
        <p:spPr>
          <a:xfrm>
            <a:off x="2626177" y="2120832"/>
            <a:ext cx="7527755" cy="769441"/>
          </a:xfrm>
          <a:prstGeom prst="rect">
            <a:avLst/>
          </a:prstGeom>
          <a:noFill/>
        </p:spPr>
        <p:txBody>
          <a:bodyPr wrap="square" rtlCol="0">
            <a:spAutoFit/>
          </a:bodyPr>
          <a:lstStyle/>
          <a:p>
            <a:pPr lvl="0" algn="r" rtl="1" eaLnBrk="0" fontAlgn="base" hangingPunct="0">
              <a:spcBef>
                <a:spcPct val="0"/>
              </a:spcBef>
              <a:spcAft>
                <a:spcPct val="0"/>
              </a:spcAft>
              <a:buFontTx/>
              <a:buChar char="•"/>
            </a:pPr>
            <a:r>
              <a:rPr lang="ar-EG" sz="1600" dirty="0"/>
              <a:t>ا</a:t>
            </a:r>
            <a:r>
              <a:rPr lang="ar-EG" sz="1600" b="1" dirty="0"/>
              <a:t>لاستقطاب </a:t>
            </a:r>
            <a:r>
              <a:rPr lang="en-MY" sz="1600" dirty="0"/>
              <a:t>Polarization) </a:t>
            </a:r>
            <a:r>
              <a:rPr lang="ar-JO" sz="1600" dirty="0"/>
              <a:t>)</a:t>
            </a:r>
            <a:r>
              <a:rPr lang="ar-EG" sz="1600" dirty="0"/>
              <a:t>يعني انقسام المجتمع إلى مجموعات متباينة جدًا في آرائها، بحيث تصبح النقاشات السياسية حادة، ويفقد الناس القدرة على تقبّل الرأي الآخر.</a:t>
            </a:r>
          </a:p>
          <a:p>
            <a:pPr algn="r"/>
            <a:r>
              <a:rPr lang="ar-EG" sz="1200" dirty="0"/>
              <a:t> </a:t>
            </a:r>
          </a:p>
        </p:txBody>
      </p:sp>
      <p:pic>
        <p:nvPicPr>
          <p:cNvPr id="16386" name="Picture 2" descr="استقطاب العملاء وأفضل 8 استراتيجيات الفعّالة مع |سلة">
            <a:extLst>
              <a:ext uri="{FF2B5EF4-FFF2-40B4-BE49-F238E27FC236}">
                <a16:creationId xmlns:a16="http://schemas.microsoft.com/office/drawing/2014/main" xmlns="" id="{55AE7081-81FD-D1E8-02BE-DFE0D175552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96639" y="4860068"/>
            <a:ext cx="3059075" cy="11865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234401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3484C5D7-840E-6052-A448-0C31853C739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EA73492C-02DD-EC53-2703-700EE9F839F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7A212F69-F110-6D0B-DF66-DD8A42D5031C}"/>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Rounded Corners 1">
            <a:extLst>
              <a:ext uri="{FF2B5EF4-FFF2-40B4-BE49-F238E27FC236}">
                <a16:creationId xmlns:a16="http://schemas.microsoft.com/office/drawing/2014/main" xmlns="" id="{11D109A2-600E-EF6D-737A-C58BBAC1B7F0}"/>
              </a:ext>
            </a:extLst>
          </p:cNvPr>
          <p:cNvSpPr/>
          <p:nvPr/>
        </p:nvSpPr>
        <p:spPr>
          <a:xfrm>
            <a:off x="939366" y="1438461"/>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xmlns="" id="{FB95A438-DFF9-8DFA-7B69-70682719DA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99F181C-89F6-80CF-9646-9F5F85609AF1}"/>
              </a:ext>
            </a:extLst>
          </p:cNvPr>
          <p:cNvSpPr txBox="1"/>
          <p:nvPr/>
        </p:nvSpPr>
        <p:spPr>
          <a:xfrm>
            <a:off x="1807604" y="1764452"/>
            <a:ext cx="8466655" cy="523220"/>
          </a:xfrm>
          <a:prstGeom prst="rect">
            <a:avLst/>
          </a:prstGeom>
          <a:noFill/>
        </p:spPr>
        <p:txBody>
          <a:bodyPr wrap="square" rtlCol="0">
            <a:spAutoFit/>
          </a:bodyPr>
          <a:lstStyle/>
          <a:p>
            <a:pPr algn="just" rtl="1"/>
            <a:r>
              <a:rPr lang="ar-JO" sz="2800" b="1" dirty="0"/>
              <a:t>6</a:t>
            </a:r>
            <a:r>
              <a:rPr lang="ar-EG" sz="2800" b="1" dirty="0"/>
              <a:t>.</a:t>
            </a:r>
            <a:r>
              <a:rPr lang="ar-JO" sz="2800" b="1" dirty="0"/>
              <a:t>6</a:t>
            </a:r>
            <a:r>
              <a:rPr lang="ar-EG" sz="2800" b="1" dirty="0"/>
              <a:t>. الخلاصة</a:t>
            </a:r>
          </a:p>
        </p:txBody>
      </p:sp>
      <p:sp>
        <p:nvSpPr>
          <p:cNvPr id="4" name="TextBox 3">
            <a:extLst>
              <a:ext uri="{FF2B5EF4-FFF2-40B4-BE49-F238E27FC236}">
                <a16:creationId xmlns:a16="http://schemas.microsoft.com/office/drawing/2014/main" xmlns="" id="{631AF48D-9466-4F24-6018-4F4B8EFFF7D3}"/>
              </a:ext>
            </a:extLst>
          </p:cNvPr>
          <p:cNvSpPr txBox="1"/>
          <p:nvPr/>
        </p:nvSpPr>
        <p:spPr>
          <a:xfrm>
            <a:off x="1333001" y="2537817"/>
            <a:ext cx="8484886" cy="2554545"/>
          </a:xfrm>
          <a:prstGeom prst="rect">
            <a:avLst/>
          </a:prstGeom>
          <a:noFill/>
        </p:spPr>
        <p:txBody>
          <a:bodyPr wrap="square" rtlCol="0">
            <a:spAutoFit/>
          </a:bodyPr>
          <a:lstStyle/>
          <a:p>
            <a:pPr marL="285750" indent="-285750" algn="r" rtl="1">
              <a:buFont typeface="Arial" panose="020B0604020202020204" pitchFamily="34" charset="0"/>
              <a:buChar char="•"/>
            </a:pPr>
            <a:r>
              <a:rPr lang="ar-EG" sz="1600" dirty="0"/>
              <a:t>في عصر الإنترنت ووسائل التواصل الاجتماعي، أصبح التسويق السياسي الرقمي أداة أساسية لا يمكن الاستغناء عنها في أي حملة انتخابية. </a:t>
            </a:r>
          </a:p>
          <a:p>
            <a:pPr marL="285750" indent="-285750" algn="r" rtl="1">
              <a:buFont typeface="Arial" panose="020B0604020202020204" pitchFamily="34" charset="0"/>
              <a:buChar char="•"/>
            </a:pPr>
            <a:endParaRPr lang="ar-EG" sz="1600" dirty="0"/>
          </a:p>
          <a:p>
            <a:pPr marL="285750" indent="-285750" algn="r" rtl="1">
              <a:buFont typeface="Arial" panose="020B0604020202020204" pitchFamily="34" charset="0"/>
              <a:buChar char="•"/>
            </a:pPr>
            <a:r>
              <a:rPr lang="ar-EG" sz="1600" dirty="0"/>
              <a:t>المنصات الرقمية مثل </a:t>
            </a:r>
            <a:r>
              <a:rPr lang="ar-EG" sz="1600" b="1" dirty="0">
                <a:highlight>
                  <a:srgbClr val="FFFF00"/>
                </a:highlight>
              </a:rPr>
              <a:t>فيسبوك وتويتر وإنستغرام وتيك توك</a:t>
            </a:r>
            <a:r>
              <a:rPr lang="ar-EG" sz="1600" dirty="0"/>
              <a:t>، بالإضافة إلى استخدام البيانات الضخمة، تمكّن السياسيين من التواصل المباشر مع الجمهور، فهم احتياجاته، واستهداف فئات محددة بدقة عبر رسائل مخصصة. </a:t>
            </a:r>
          </a:p>
          <a:p>
            <a:pPr marL="285750" indent="-285750" algn="r" rtl="1">
              <a:buFont typeface="Arial" panose="020B0604020202020204" pitchFamily="34" charset="0"/>
              <a:buChar char="•"/>
            </a:pPr>
            <a:endParaRPr lang="ar-EG" sz="1600" dirty="0"/>
          </a:p>
          <a:p>
            <a:pPr marL="285750" indent="-285750" algn="r" rtl="1">
              <a:buFont typeface="Arial" panose="020B0604020202020204" pitchFamily="34" charset="0"/>
              <a:buChar char="•"/>
            </a:pPr>
            <a:r>
              <a:rPr lang="ar-EG" sz="1600" dirty="0"/>
              <a:t>هذا الأسلوب الحديث يُعزز من قدرة الحملات على </a:t>
            </a:r>
            <a:r>
              <a:rPr lang="ar-EG" sz="1600" b="1" dirty="0">
                <a:highlight>
                  <a:srgbClr val="FFFF00"/>
                </a:highlight>
              </a:rPr>
              <a:t>تشكيل الرأي العام بطريقة أكثر فاعلية وتأثيرًا مقارنة بالتسويق التقليدي</a:t>
            </a:r>
            <a:r>
              <a:rPr lang="ar-EG" sz="1600" dirty="0"/>
              <a:t>.</a:t>
            </a:r>
          </a:p>
          <a:p>
            <a:pPr marL="285750" indent="-285750" algn="r" rtl="1">
              <a:buFont typeface="Arial" panose="020B0604020202020204" pitchFamily="34" charset="0"/>
              <a:buChar char="•"/>
            </a:pPr>
            <a:endParaRPr lang="ar-EG" sz="1600" dirty="0"/>
          </a:p>
          <a:p>
            <a:pPr marL="285750" indent="-285750" algn="r" rtl="1">
              <a:buFont typeface="Arial" panose="020B0604020202020204" pitchFamily="34" charset="0"/>
              <a:buChar char="•"/>
            </a:pPr>
            <a:r>
              <a:rPr lang="ar-EG" sz="1600" dirty="0"/>
              <a:t> مع ذلك، يجب الانتباه إلى </a:t>
            </a:r>
            <a:r>
              <a:rPr lang="ar-EG" sz="1600" b="1" dirty="0">
                <a:highlight>
                  <a:srgbClr val="FFFF00"/>
                </a:highlight>
              </a:rPr>
              <a:t>التحديات والمخاطر المصاحبة مثل انتشار الأخبار المضللة، الجيوش الإلكترونية، وانتهاك الخصوصية</a:t>
            </a:r>
            <a:r>
              <a:rPr lang="ar-EG" sz="1600" dirty="0"/>
              <a:t>، مما يستدعي استخدامًا أخلاقيًا ومسؤولًا لهذه التقنيات لحماية الديمقراطية وضمان نزاهة العملية الانتخابية.</a:t>
            </a:r>
          </a:p>
        </p:txBody>
      </p:sp>
    </p:spTree>
    <p:extLst>
      <p:ext uri="{BB962C8B-B14F-4D97-AF65-F5344CB8AC3E}">
        <p14:creationId xmlns:p14="http://schemas.microsoft.com/office/powerpoint/2010/main" val="282872390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297940467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schemas.microsoft.com/office/2006/metadata/properties"/>
    <ds:schemaRef ds:uri="http://purl.org/dc/terms/"/>
    <ds:schemaRef ds:uri="http://www.w3.org/XML/1998/namespace"/>
    <ds:schemaRef ds:uri="http://schemas.openxmlformats.org/package/2006/metadata/core-properties"/>
    <ds:schemaRef ds:uri="http://schemas.microsoft.com/office/2006/documentManagement/types"/>
    <ds:schemaRef ds:uri="http://purl.org/dc/dcmitype/"/>
    <ds:schemaRef ds:uri="http://purl.org/dc/elements/1.1/"/>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5E045FDA-03D9-436B-A52B-28C44BA896F1}"/>
</file>

<file path=docProps/app.xml><?xml version="1.0" encoding="utf-8"?>
<Properties xmlns="http://schemas.openxmlformats.org/officeDocument/2006/extended-properties" xmlns:vt="http://schemas.openxmlformats.org/officeDocument/2006/docPropsVTypes">
  <Template/>
  <TotalTime>12173</TotalTime>
  <Words>2824</Words>
  <Application>Microsoft Office PowerPoint</Application>
  <PresentationFormat>Widescreen</PresentationFormat>
  <Paragraphs>381</Paragraphs>
  <Slides>46</Slides>
  <Notes>3</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46</vt:i4>
      </vt:variant>
    </vt:vector>
  </HeadingPairs>
  <TitlesOfParts>
    <vt:vector size="57" baseType="lpstr">
      <vt:lpstr>Alexandria</vt:lpstr>
      <vt:lpstr>Aptos</vt:lpstr>
      <vt:lpstr>Arial</vt:lpstr>
      <vt:lpstr>Calibri</vt:lpstr>
      <vt:lpstr>Calibri Light</vt:lpstr>
      <vt:lpstr>Courier New</vt:lpstr>
      <vt:lpstr>Microsoft Uighur</vt:lpstr>
      <vt:lpstr>Roboto</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ok 2all</cp:lastModifiedBy>
  <cp:revision>686</cp:revision>
  <dcterms:created xsi:type="dcterms:W3CDTF">2023-04-29T09:08:00Z</dcterms:created>
  <dcterms:modified xsi:type="dcterms:W3CDTF">2026-03-29T14:43:27Z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