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3"/>
  </p:sldMasterIdLst>
  <p:notesMasterIdLst>
    <p:notesMasterId r:id="rId42"/>
  </p:notesMasterIdLst>
  <p:sldIdLst>
    <p:sldId id="480" r:id="rId4"/>
    <p:sldId id="256" r:id="rId5"/>
    <p:sldId id="515" r:id="rId6"/>
    <p:sldId id="537" r:id="rId7"/>
    <p:sldId id="516" r:id="rId8"/>
    <p:sldId id="538" r:id="rId9"/>
    <p:sldId id="539" r:id="rId10"/>
    <p:sldId id="541" r:id="rId11"/>
    <p:sldId id="540" r:id="rId12"/>
    <p:sldId id="542" r:id="rId13"/>
    <p:sldId id="544" r:id="rId14"/>
    <p:sldId id="545" r:id="rId15"/>
    <p:sldId id="557" r:id="rId16"/>
    <p:sldId id="546" r:id="rId17"/>
    <p:sldId id="559" r:id="rId18"/>
    <p:sldId id="483" r:id="rId19"/>
    <p:sldId id="517" r:id="rId20"/>
    <p:sldId id="492" r:id="rId21"/>
    <p:sldId id="555" r:id="rId22"/>
    <p:sldId id="556" r:id="rId23"/>
    <p:sldId id="494" r:id="rId24"/>
    <p:sldId id="536" r:id="rId25"/>
    <p:sldId id="495" r:id="rId26"/>
    <p:sldId id="503" r:id="rId27"/>
    <p:sldId id="521" r:id="rId28"/>
    <p:sldId id="547" r:id="rId29"/>
    <p:sldId id="548" r:id="rId30"/>
    <p:sldId id="549" r:id="rId31"/>
    <p:sldId id="550" r:id="rId32"/>
    <p:sldId id="551" r:id="rId33"/>
    <p:sldId id="552" r:id="rId34"/>
    <p:sldId id="553" r:id="rId35"/>
    <p:sldId id="554" r:id="rId36"/>
    <p:sldId id="524" r:id="rId37"/>
    <p:sldId id="529" r:id="rId38"/>
    <p:sldId id="525" r:id="rId39"/>
    <p:sldId id="51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15"/>
            <p14:sldId id="537"/>
            <p14:sldId id="516"/>
            <p14:sldId id="538"/>
            <p14:sldId id="539"/>
            <p14:sldId id="541"/>
            <p14:sldId id="540"/>
            <p14:sldId id="542"/>
            <p14:sldId id="544"/>
            <p14:sldId id="545"/>
            <p14:sldId id="557"/>
            <p14:sldId id="546"/>
            <p14:sldId id="559"/>
            <p14:sldId id="483"/>
            <p14:sldId id="517"/>
            <p14:sldId id="492"/>
            <p14:sldId id="555"/>
            <p14:sldId id="556"/>
            <p14:sldId id="494"/>
            <p14:sldId id="536"/>
            <p14:sldId id="495"/>
            <p14:sldId id="503"/>
            <p14:sldId id="521"/>
            <p14:sldId id="547"/>
            <p14:sldId id="548"/>
            <p14:sldId id="549"/>
            <p14:sldId id="550"/>
            <p14:sldId id="551"/>
            <p14:sldId id="552"/>
            <p14:sldId id="553"/>
            <p14:sldId id="554"/>
            <p14:sldId id="524"/>
            <p14:sldId id="529"/>
            <p14:sldId id="525"/>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33CC"/>
    <a:srgbClr val="2D3956"/>
    <a:srgbClr val="000000"/>
    <a:srgbClr val="669BBC"/>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E799D3-4388-4775-799D-A5B89F6E2257}" v="45" dt="2024-03-08T19:27:39.485"/>
    <p1510:client id="{349985DF-9CCD-4F99-0A0B-D53CA6CFF398}" v="41" dt="2024-03-08T19:54:46.519"/>
    <p1510:client id="{4147E6DE-F446-E374-6959-C7CA9825C254}" v="44" dt="2024-03-08T19:45:08.7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55B413B8-D768-E62C-B247-011A986C9EB0}"/>
    <pc:docChg chg="addSld delSld modSld modSection">
      <pc:chgData name="HebaZiad" userId="S::heba.ziad@midocean.edu.km::0891bf16-13e0-4c75-a792-3cb8ec3b5e1f" providerId="AD" clId="Web-{55B413B8-D768-E62C-B247-011A986C9EB0}" dt="2024-03-01T19:37:04.521" v="92"/>
      <pc:docMkLst>
        <pc:docMk/>
      </pc:docMkLst>
      <pc:sldChg chg="modSp">
        <pc:chgData name="HebaZiad" userId="S::heba.ziad@midocean.edu.km::0891bf16-13e0-4c75-a792-3cb8ec3b5e1f" providerId="AD" clId="Web-{55B413B8-D768-E62C-B247-011A986C9EB0}" dt="2024-03-01T19:12:24.227" v="16" actId="20577"/>
        <pc:sldMkLst>
          <pc:docMk/>
          <pc:sldMk cId="3262958268" sldId="482"/>
        </pc:sldMkLst>
        <pc:spChg chg="mod">
          <ac:chgData name="HebaZiad" userId="S::heba.ziad@midocean.edu.km::0891bf16-13e0-4c75-a792-3cb8ec3b5e1f" providerId="AD" clId="Web-{55B413B8-D768-E62C-B247-011A986C9EB0}" dt="2024-03-01T19:12:24.227" v="16" actId="20577"/>
          <ac:spMkLst>
            <pc:docMk/>
            <pc:sldMk cId="3262958268" sldId="482"/>
            <ac:spMk id="7" creationId="{FD348256-E2A9-8D81-DD63-70604F841097}"/>
          </ac:spMkLst>
        </pc:spChg>
      </pc:sldChg>
      <pc:sldChg chg="modSp">
        <pc:chgData name="HebaZiad" userId="S::heba.ziad@midocean.edu.km::0891bf16-13e0-4c75-a792-3cb8ec3b5e1f" providerId="AD" clId="Web-{55B413B8-D768-E62C-B247-011A986C9EB0}" dt="2024-03-01T19:30:20.614" v="61" actId="20577"/>
        <pc:sldMkLst>
          <pc:docMk/>
          <pc:sldMk cId="347459323" sldId="489"/>
        </pc:sldMkLst>
        <pc:spChg chg="mod">
          <ac:chgData name="HebaZiad" userId="S::heba.ziad@midocean.edu.km::0891bf16-13e0-4c75-a792-3cb8ec3b5e1f" providerId="AD" clId="Web-{55B413B8-D768-E62C-B247-011A986C9EB0}" dt="2024-03-01T19:30:20.614" v="61" actId="20577"/>
          <ac:spMkLst>
            <pc:docMk/>
            <pc:sldMk cId="347459323" sldId="489"/>
            <ac:spMk id="4" creationId="{371B1096-A673-32D3-C39F-45B21223F02B}"/>
          </ac:spMkLst>
        </pc:spChg>
      </pc:sldChg>
      <pc:sldChg chg="modSp">
        <pc:chgData name="HebaZiad" userId="S::heba.ziad@midocean.edu.km::0891bf16-13e0-4c75-a792-3cb8ec3b5e1f" providerId="AD" clId="Web-{55B413B8-D768-E62C-B247-011A986C9EB0}" dt="2024-03-01T19:14:02.668" v="30" actId="20577"/>
        <pc:sldMkLst>
          <pc:docMk/>
          <pc:sldMk cId="4161247356" sldId="492"/>
        </pc:sldMkLst>
        <pc:spChg chg="mod">
          <ac:chgData name="HebaZiad" userId="S::heba.ziad@midocean.edu.km::0891bf16-13e0-4c75-a792-3cb8ec3b5e1f" providerId="AD" clId="Web-{55B413B8-D768-E62C-B247-011A986C9EB0}" dt="2024-03-01T19:14:02.668" v="30" actId="20577"/>
          <ac:spMkLst>
            <pc:docMk/>
            <pc:sldMk cId="4161247356" sldId="492"/>
            <ac:spMk id="3" creationId="{F3B93EA3-E2C0-71C0-0C01-6CDFCB55E45E}"/>
          </ac:spMkLst>
        </pc:spChg>
      </pc:sldChg>
      <pc:sldChg chg="modSp">
        <pc:chgData name="HebaZiad" userId="S::heba.ziad@midocean.edu.km::0891bf16-13e0-4c75-a792-3cb8ec3b5e1f" providerId="AD" clId="Web-{55B413B8-D768-E62C-B247-011A986C9EB0}" dt="2024-03-01T19:15:26.750" v="35" actId="20577"/>
        <pc:sldMkLst>
          <pc:docMk/>
          <pc:sldMk cId="2957249910" sldId="493"/>
        </pc:sldMkLst>
        <pc:spChg chg="mod">
          <ac:chgData name="HebaZiad" userId="S::heba.ziad@midocean.edu.km::0891bf16-13e0-4c75-a792-3cb8ec3b5e1f" providerId="AD" clId="Web-{55B413B8-D768-E62C-B247-011A986C9EB0}" dt="2024-03-01T19:15:26.750" v="35" actId="20577"/>
          <ac:spMkLst>
            <pc:docMk/>
            <pc:sldMk cId="2957249910" sldId="493"/>
            <ac:spMk id="3" creationId="{BA23F976-1886-438D-0F69-B10D9DAFBD09}"/>
          </ac:spMkLst>
        </pc:spChg>
      </pc:sldChg>
      <pc:sldChg chg="modSp">
        <pc:chgData name="HebaZiad" userId="S::heba.ziad@midocean.edu.km::0891bf16-13e0-4c75-a792-3cb8ec3b5e1f" providerId="AD" clId="Web-{55B413B8-D768-E62C-B247-011A986C9EB0}" dt="2024-03-01T19:17:29.098" v="49" actId="20577"/>
        <pc:sldMkLst>
          <pc:docMk/>
          <pc:sldMk cId="2512477451" sldId="496"/>
        </pc:sldMkLst>
        <pc:spChg chg="mod">
          <ac:chgData name="HebaZiad" userId="S::heba.ziad@midocean.edu.km::0891bf16-13e0-4c75-a792-3cb8ec3b5e1f" providerId="AD" clId="Web-{55B413B8-D768-E62C-B247-011A986C9EB0}" dt="2024-03-01T19:17:29.098" v="49" actId="20577"/>
          <ac:spMkLst>
            <pc:docMk/>
            <pc:sldMk cId="2512477451" sldId="496"/>
            <ac:spMk id="8" creationId="{EC59FF22-138C-B1E2-9BC7-385E75B2B1F8}"/>
          </ac:spMkLst>
        </pc:spChg>
      </pc:sldChg>
      <pc:sldChg chg="modSp">
        <pc:chgData name="HebaZiad" userId="S::heba.ziad@midocean.edu.km::0891bf16-13e0-4c75-a792-3cb8ec3b5e1f" providerId="AD" clId="Web-{55B413B8-D768-E62C-B247-011A986C9EB0}" dt="2024-03-01T19:18:42.132" v="57" actId="20577"/>
        <pc:sldMkLst>
          <pc:docMk/>
          <pc:sldMk cId="768124604" sldId="500"/>
        </pc:sldMkLst>
        <pc:spChg chg="mod">
          <ac:chgData name="HebaZiad" userId="S::heba.ziad@midocean.edu.km::0891bf16-13e0-4c75-a792-3cb8ec3b5e1f" providerId="AD" clId="Web-{55B413B8-D768-E62C-B247-011A986C9EB0}" dt="2024-03-01T19:18:42.132" v="57" actId="20577"/>
          <ac:spMkLst>
            <pc:docMk/>
            <pc:sldMk cId="768124604" sldId="500"/>
            <ac:spMk id="3" creationId="{3334B8CF-0F54-2CCE-4737-A18DEFF6350D}"/>
          </ac:spMkLst>
        </pc:spChg>
      </pc:sldChg>
      <pc:sldChg chg="modSp">
        <pc:chgData name="HebaZiad" userId="S::heba.ziad@midocean.edu.km::0891bf16-13e0-4c75-a792-3cb8ec3b5e1f" providerId="AD" clId="Web-{55B413B8-D768-E62C-B247-011A986C9EB0}" dt="2024-03-01T19:19:40.652" v="58" actId="20577"/>
        <pc:sldMkLst>
          <pc:docMk/>
          <pc:sldMk cId="1892457862" sldId="501"/>
        </pc:sldMkLst>
        <pc:spChg chg="mod">
          <ac:chgData name="HebaZiad" userId="S::heba.ziad@midocean.edu.km::0891bf16-13e0-4c75-a792-3cb8ec3b5e1f" providerId="AD" clId="Web-{55B413B8-D768-E62C-B247-011A986C9EB0}" dt="2024-03-01T19:19:40.652" v="58" actId="20577"/>
          <ac:spMkLst>
            <pc:docMk/>
            <pc:sldMk cId="1892457862" sldId="501"/>
            <ac:spMk id="6" creationId="{8E234FE2-A6AA-9FC4-D553-83FDAC4D5155}"/>
          </ac:spMkLst>
        </pc:spChg>
      </pc:sldChg>
      <pc:sldChg chg="modSp">
        <pc:chgData name="HebaZiad" userId="S::heba.ziad@midocean.edu.km::0891bf16-13e0-4c75-a792-3cb8ec3b5e1f" providerId="AD" clId="Web-{55B413B8-D768-E62C-B247-011A986C9EB0}" dt="2024-03-01T19:30:43.990" v="73" actId="20577"/>
        <pc:sldMkLst>
          <pc:docMk/>
          <pc:sldMk cId="140378117" sldId="505"/>
        </pc:sldMkLst>
        <pc:spChg chg="mod">
          <ac:chgData name="HebaZiad" userId="S::heba.ziad@midocean.edu.km::0891bf16-13e0-4c75-a792-3cb8ec3b5e1f" providerId="AD" clId="Web-{55B413B8-D768-E62C-B247-011A986C9EB0}" dt="2024-03-01T19:30:43.990" v="73" actId="20577"/>
          <ac:spMkLst>
            <pc:docMk/>
            <pc:sldMk cId="140378117" sldId="505"/>
            <ac:spMk id="5" creationId="{51197D82-B0FB-F1D7-8482-3A0ADD68A5E1}"/>
          </ac:spMkLst>
        </pc:spChg>
      </pc:sldChg>
      <pc:sldChg chg="modSp">
        <pc:chgData name="HebaZiad" userId="S::heba.ziad@midocean.edu.km::0891bf16-13e0-4c75-a792-3cb8ec3b5e1f" providerId="AD" clId="Web-{55B413B8-D768-E62C-B247-011A986C9EB0}" dt="2024-03-01T19:35:33.017" v="89" actId="20577"/>
        <pc:sldMkLst>
          <pc:docMk/>
          <pc:sldMk cId="4104966094" sldId="510"/>
        </pc:sldMkLst>
        <pc:spChg chg="mod">
          <ac:chgData name="HebaZiad" userId="S::heba.ziad@midocean.edu.km::0891bf16-13e0-4c75-a792-3cb8ec3b5e1f" providerId="AD" clId="Web-{55B413B8-D768-E62C-B247-011A986C9EB0}" dt="2024-03-01T19:35:33.017" v="89" actId="20577"/>
          <ac:spMkLst>
            <pc:docMk/>
            <pc:sldMk cId="4104966094" sldId="510"/>
            <ac:spMk id="4" creationId="{14EE481B-B525-38A4-C359-716CBDF42362}"/>
          </ac:spMkLst>
        </pc:spChg>
      </pc:sldChg>
      <pc:sldChg chg="add del">
        <pc:chgData name="HebaZiad" userId="S::heba.ziad@midocean.edu.km::0891bf16-13e0-4c75-a792-3cb8ec3b5e1f" providerId="AD" clId="Web-{55B413B8-D768-E62C-B247-011A986C9EB0}" dt="2024-03-01T19:37:04.521" v="92"/>
        <pc:sldMkLst>
          <pc:docMk/>
          <pc:sldMk cId="979049774" sldId="512"/>
        </pc:sldMkLst>
      </pc:sldChg>
      <pc:sldChg chg="modSp">
        <pc:chgData name="HebaZiad" userId="S::heba.ziad@midocean.edu.km::0891bf16-13e0-4c75-a792-3cb8ec3b5e1f" providerId="AD" clId="Web-{55B413B8-D768-E62C-B247-011A986C9EB0}" dt="2024-03-01T19:08:56.141" v="9" actId="20577"/>
        <pc:sldMkLst>
          <pc:docMk/>
          <pc:sldMk cId="447261097" sldId="518"/>
        </pc:sldMkLst>
        <pc:spChg chg="mod">
          <ac:chgData name="HebaZiad" userId="S::heba.ziad@midocean.edu.km::0891bf16-13e0-4c75-a792-3cb8ec3b5e1f" providerId="AD" clId="Web-{55B413B8-D768-E62C-B247-011A986C9EB0}" dt="2024-03-01T19:08:56.141" v="9" actId="20577"/>
          <ac:spMkLst>
            <pc:docMk/>
            <pc:sldMk cId="447261097" sldId="518"/>
            <ac:spMk id="8" creationId="{963A2A48-AB6F-9D40-9643-B1D851BB00C5}"/>
          </ac:spMkLst>
        </pc:spChg>
      </pc:sldChg>
      <pc:sldChg chg="modSp">
        <pc:chgData name="HebaZiad" userId="S::heba.ziad@midocean.edu.km::0891bf16-13e0-4c75-a792-3cb8ec3b5e1f" providerId="AD" clId="Web-{55B413B8-D768-E62C-B247-011A986C9EB0}" dt="2024-03-01T19:13:30.276" v="25" actId="20577"/>
        <pc:sldMkLst>
          <pc:docMk/>
          <pc:sldMk cId="2519133089" sldId="519"/>
        </pc:sldMkLst>
        <pc:spChg chg="mod">
          <ac:chgData name="HebaZiad" userId="S::heba.ziad@midocean.edu.km::0891bf16-13e0-4c75-a792-3cb8ec3b5e1f" providerId="AD" clId="Web-{55B413B8-D768-E62C-B247-011A986C9EB0}" dt="2024-03-01T19:13:30.276" v="25" actId="20577"/>
          <ac:spMkLst>
            <pc:docMk/>
            <pc:sldMk cId="2519133089" sldId="519"/>
            <ac:spMk id="7" creationId="{524919BF-D89E-56BD-319A-77096F82F24F}"/>
          </ac:spMkLst>
        </pc:spChg>
      </pc:sldChg>
    </pc:docChg>
  </pc:docChgLst>
  <pc:docChgLst>
    <pc:chgData name="HebaZiad" userId="S::heba.ziad@midocean.edu.km::0891bf16-13e0-4c75-a792-3cb8ec3b5e1f" providerId="AD" clId="Web-{349985DF-9CCD-4F99-0A0B-D53CA6CFF398}"/>
    <pc:docChg chg="modSld">
      <pc:chgData name="HebaZiad" userId="S::heba.ziad@midocean.edu.km::0891bf16-13e0-4c75-a792-3cb8ec3b5e1f" providerId="AD" clId="Web-{349985DF-9CCD-4F99-0A0B-D53CA6CFF398}" dt="2024-03-08T19:54:45.815" v="19" actId="20577"/>
      <pc:docMkLst>
        <pc:docMk/>
      </pc:docMkLst>
      <pc:sldChg chg="modSp">
        <pc:chgData name="HebaZiad" userId="S::heba.ziad@midocean.edu.km::0891bf16-13e0-4c75-a792-3cb8ec3b5e1f" providerId="AD" clId="Web-{349985DF-9CCD-4F99-0A0B-D53CA6CFF398}" dt="2024-03-08T19:50:29.435" v="10" actId="20577"/>
        <pc:sldMkLst>
          <pc:docMk/>
          <pc:sldMk cId="3878917304" sldId="521"/>
        </pc:sldMkLst>
        <pc:spChg chg="mod">
          <ac:chgData name="HebaZiad" userId="S::heba.ziad@midocean.edu.km::0891bf16-13e0-4c75-a792-3cb8ec3b5e1f" providerId="AD" clId="Web-{349985DF-9CCD-4F99-0A0B-D53CA6CFF398}" dt="2024-03-08T19:50:29.435" v="10" actId="20577"/>
          <ac:spMkLst>
            <pc:docMk/>
            <pc:sldMk cId="3878917304" sldId="521"/>
            <ac:spMk id="6" creationId="{67C8055E-51E0-9AC9-A9B0-AC75A14EDBD5}"/>
          </ac:spMkLst>
        </pc:spChg>
      </pc:sldChg>
      <pc:sldChg chg="modSp">
        <pc:chgData name="HebaZiad" userId="S::heba.ziad@midocean.edu.km::0891bf16-13e0-4c75-a792-3cb8ec3b5e1f" providerId="AD" clId="Web-{349985DF-9CCD-4F99-0A0B-D53CA6CFF398}" dt="2024-03-08T19:54:45.815" v="19" actId="20577"/>
        <pc:sldMkLst>
          <pc:docMk/>
          <pc:sldMk cId="1453486134" sldId="547"/>
        </pc:sldMkLst>
        <pc:spChg chg="mod">
          <ac:chgData name="HebaZiad" userId="S::heba.ziad@midocean.edu.km::0891bf16-13e0-4c75-a792-3cb8ec3b5e1f" providerId="AD" clId="Web-{349985DF-9CCD-4F99-0A0B-D53CA6CFF398}" dt="2024-03-08T19:54:45.815" v="19" actId="20577"/>
          <ac:spMkLst>
            <pc:docMk/>
            <pc:sldMk cId="1453486134" sldId="547"/>
            <ac:spMk id="5" creationId="{607ADE29-B67B-1412-3B06-ABD3A7EC3767}"/>
          </ac:spMkLst>
        </pc:spChg>
      </pc:sldChg>
    </pc:docChg>
  </pc:docChgLst>
  <pc:docChgLst>
    <pc:chgData name="HebaZiad" userId="S::heba.ziad@midocean.edu.km::0891bf16-13e0-4c75-a792-3cb8ec3b5e1f" providerId="AD" clId="Web-{0AE799D3-4388-4775-799D-A5B89F6E2257}"/>
    <pc:docChg chg="modSld">
      <pc:chgData name="HebaZiad" userId="S::heba.ziad@midocean.edu.km::0891bf16-13e0-4c75-a792-3cb8ec3b5e1f" providerId="AD" clId="Web-{0AE799D3-4388-4775-799D-A5B89F6E2257}" dt="2024-03-08T19:27:39.485" v="22" actId="14100"/>
      <pc:docMkLst>
        <pc:docMk/>
      </pc:docMkLst>
      <pc:sldChg chg="delSp">
        <pc:chgData name="HebaZiad" userId="S::heba.ziad@midocean.edu.km::0891bf16-13e0-4c75-a792-3cb8ec3b5e1f" providerId="AD" clId="Web-{0AE799D3-4388-4775-799D-A5B89F6E2257}" dt="2024-03-08T19:27:27.250" v="21"/>
        <pc:sldMkLst>
          <pc:docMk/>
          <pc:sldMk cId="1023941034" sldId="503"/>
        </pc:sldMkLst>
        <pc:picChg chg="del">
          <ac:chgData name="HebaZiad" userId="S::heba.ziad@midocean.edu.km::0891bf16-13e0-4c75-a792-3cb8ec3b5e1f" providerId="AD" clId="Web-{0AE799D3-4388-4775-799D-A5B89F6E2257}" dt="2024-03-08T19:27:27.250" v="21"/>
          <ac:picMkLst>
            <pc:docMk/>
            <pc:sldMk cId="1023941034" sldId="503"/>
            <ac:picMk id="3" creationId="{7F416ADE-4870-0F39-7BEA-611C2BD7C7D2}"/>
          </ac:picMkLst>
        </pc:picChg>
      </pc:sldChg>
      <pc:sldChg chg="modSp">
        <pc:chgData name="HebaZiad" userId="S::heba.ziad@midocean.edu.km::0891bf16-13e0-4c75-a792-3cb8ec3b5e1f" providerId="AD" clId="Web-{0AE799D3-4388-4775-799D-A5B89F6E2257}" dt="2024-03-08T19:24:18.729" v="4" actId="14100"/>
        <pc:sldMkLst>
          <pc:docMk/>
          <pc:sldMk cId="3327587778" sldId="516"/>
        </pc:sldMkLst>
        <pc:spChg chg="mod">
          <ac:chgData name="HebaZiad" userId="S::heba.ziad@midocean.edu.km::0891bf16-13e0-4c75-a792-3cb8ec3b5e1f" providerId="AD" clId="Web-{0AE799D3-4388-4775-799D-A5B89F6E2257}" dt="2024-03-08T19:24:18.729" v="4" actId="14100"/>
          <ac:spMkLst>
            <pc:docMk/>
            <pc:sldMk cId="3327587778" sldId="516"/>
            <ac:spMk id="8" creationId="{C7A31561-BE29-0D30-8FE4-7BB4EC9F3DBC}"/>
          </ac:spMkLst>
        </pc:spChg>
      </pc:sldChg>
      <pc:sldChg chg="modSp">
        <pc:chgData name="HebaZiad" userId="S::heba.ziad@midocean.edu.km::0891bf16-13e0-4c75-a792-3cb8ec3b5e1f" providerId="AD" clId="Web-{0AE799D3-4388-4775-799D-A5B89F6E2257}" dt="2024-03-08T19:22:48.523" v="3" actId="20577"/>
        <pc:sldMkLst>
          <pc:docMk/>
          <pc:sldMk cId="1912842191" sldId="537"/>
        </pc:sldMkLst>
        <pc:spChg chg="mod">
          <ac:chgData name="HebaZiad" userId="S::heba.ziad@midocean.edu.km::0891bf16-13e0-4c75-a792-3cb8ec3b5e1f" providerId="AD" clId="Web-{0AE799D3-4388-4775-799D-A5B89F6E2257}" dt="2024-03-08T19:22:48.523" v="3" actId="20577"/>
          <ac:spMkLst>
            <pc:docMk/>
            <pc:sldMk cId="1912842191" sldId="537"/>
            <ac:spMk id="8" creationId="{71205274-9996-9D9C-06B3-9BC53FFAE68D}"/>
          </ac:spMkLst>
        </pc:spChg>
      </pc:sldChg>
      <pc:sldChg chg="modSp">
        <pc:chgData name="HebaZiad" userId="S::heba.ziad@midocean.edu.km::0891bf16-13e0-4c75-a792-3cb8ec3b5e1f" providerId="AD" clId="Web-{0AE799D3-4388-4775-799D-A5B89F6E2257}" dt="2024-03-08T19:24:46.824" v="8" actId="20577"/>
        <pc:sldMkLst>
          <pc:docMk/>
          <pc:sldMk cId="3219542834" sldId="539"/>
        </pc:sldMkLst>
        <pc:spChg chg="mod">
          <ac:chgData name="HebaZiad" userId="S::heba.ziad@midocean.edu.km::0891bf16-13e0-4c75-a792-3cb8ec3b5e1f" providerId="AD" clId="Web-{0AE799D3-4388-4775-799D-A5B89F6E2257}" dt="2024-03-08T19:24:46.824" v="8" actId="20577"/>
          <ac:spMkLst>
            <pc:docMk/>
            <pc:sldMk cId="3219542834" sldId="539"/>
            <ac:spMk id="6" creationId="{00000000-0000-0000-0000-000000000000}"/>
          </ac:spMkLst>
        </pc:spChg>
      </pc:sldChg>
      <pc:sldChg chg="modSp">
        <pc:chgData name="HebaZiad" userId="S::heba.ziad@midocean.edu.km::0891bf16-13e0-4c75-a792-3cb8ec3b5e1f" providerId="AD" clId="Web-{0AE799D3-4388-4775-799D-A5B89F6E2257}" dt="2024-03-08T19:25:37.450" v="10" actId="20577"/>
        <pc:sldMkLst>
          <pc:docMk/>
          <pc:sldMk cId="2561927596" sldId="541"/>
        </pc:sldMkLst>
        <pc:spChg chg="mod">
          <ac:chgData name="HebaZiad" userId="S::heba.ziad@midocean.edu.km::0891bf16-13e0-4c75-a792-3cb8ec3b5e1f" providerId="AD" clId="Web-{0AE799D3-4388-4775-799D-A5B89F6E2257}" dt="2024-03-08T19:25:37.450" v="10" actId="20577"/>
          <ac:spMkLst>
            <pc:docMk/>
            <pc:sldMk cId="2561927596" sldId="541"/>
            <ac:spMk id="3" creationId="{00000000-0000-0000-0000-000000000000}"/>
          </ac:spMkLst>
        </pc:spChg>
      </pc:sldChg>
      <pc:sldChg chg="modSp">
        <pc:chgData name="HebaZiad" userId="S::heba.ziad@midocean.edu.km::0891bf16-13e0-4c75-a792-3cb8ec3b5e1f" providerId="AD" clId="Web-{0AE799D3-4388-4775-799D-A5B89F6E2257}" dt="2024-03-08T19:26:16.232" v="13" actId="20577"/>
        <pc:sldMkLst>
          <pc:docMk/>
          <pc:sldMk cId="1860984834" sldId="542"/>
        </pc:sldMkLst>
        <pc:spChg chg="mod">
          <ac:chgData name="HebaZiad" userId="S::heba.ziad@midocean.edu.km::0891bf16-13e0-4c75-a792-3cb8ec3b5e1f" providerId="AD" clId="Web-{0AE799D3-4388-4775-799D-A5B89F6E2257}" dt="2024-03-08T19:26:16.232" v="13" actId="20577"/>
          <ac:spMkLst>
            <pc:docMk/>
            <pc:sldMk cId="1860984834" sldId="542"/>
            <ac:spMk id="5" creationId="{00000000-0000-0000-0000-000000000000}"/>
          </ac:spMkLst>
        </pc:spChg>
      </pc:sldChg>
      <pc:sldChg chg="modSp">
        <pc:chgData name="HebaZiad" userId="S::heba.ziad@midocean.edu.km::0891bf16-13e0-4c75-a792-3cb8ec3b5e1f" providerId="AD" clId="Web-{0AE799D3-4388-4775-799D-A5B89F6E2257}" dt="2024-03-08T19:26:46.311" v="17" actId="20577"/>
        <pc:sldMkLst>
          <pc:docMk/>
          <pc:sldMk cId="3976277952" sldId="544"/>
        </pc:sldMkLst>
        <pc:spChg chg="mod">
          <ac:chgData name="HebaZiad" userId="S::heba.ziad@midocean.edu.km::0891bf16-13e0-4c75-a792-3cb8ec3b5e1f" providerId="AD" clId="Web-{0AE799D3-4388-4775-799D-A5B89F6E2257}" dt="2024-03-08T19:26:46.311" v="17" actId="20577"/>
          <ac:spMkLst>
            <pc:docMk/>
            <pc:sldMk cId="3976277952" sldId="544"/>
            <ac:spMk id="2" creationId="{00000000-0000-0000-0000-000000000000}"/>
          </ac:spMkLst>
        </pc:spChg>
      </pc:sldChg>
      <pc:sldChg chg="modSp">
        <pc:chgData name="HebaZiad" userId="S::heba.ziad@midocean.edu.km::0891bf16-13e0-4c75-a792-3cb8ec3b5e1f" providerId="AD" clId="Web-{0AE799D3-4388-4775-799D-A5B89F6E2257}" dt="2024-03-08T19:27:39.485" v="22" actId="14100"/>
        <pc:sldMkLst>
          <pc:docMk/>
          <pc:sldMk cId="1254537081" sldId="548"/>
        </pc:sldMkLst>
        <pc:spChg chg="mod">
          <ac:chgData name="HebaZiad" userId="S::heba.ziad@midocean.edu.km::0891bf16-13e0-4c75-a792-3cb8ec3b5e1f" providerId="AD" clId="Web-{0AE799D3-4388-4775-799D-A5B89F6E2257}" dt="2024-03-08T19:27:39.485" v="22" actId="14100"/>
          <ac:spMkLst>
            <pc:docMk/>
            <pc:sldMk cId="1254537081" sldId="548"/>
            <ac:spMk id="6" creationId="{C914D77D-9A5D-8FAC-7AD5-67D61CB3E846}"/>
          </ac:spMkLst>
        </pc:spChg>
      </pc:sldChg>
      <pc:sldChg chg="modSp">
        <pc:chgData name="HebaZiad" userId="S::heba.ziad@midocean.edu.km::0891bf16-13e0-4c75-a792-3cb8ec3b5e1f" providerId="AD" clId="Web-{0AE799D3-4388-4775-799D-A5B89F6E2257}" dt="2024-03-08T19:27:15.468" v="20" actId="14100"/>
        <pc:sldMkLst>
          <pc:docMk/>
          <pc:sldMk cId="796081019" sldId="556"/>
        </pc:sldMkLst>
        <pc:spChg chg="mod">
          <ac:chgData name="HebaZiad" userId="S::heba.ziad@midocean.edu.km::0891bf16-13e0-4c75-a792-3cb8ec3b5e1f" providerId="AD" clId="Web-{0AE799D3-4388-4775-799D-A5B89F6E2257}" dt="2024-03-08T19:27:15.468" v="20" actId="14100"/>
          <ac:spMkLst>
            <pc:docMk/>
            <pc:sldMk cId="796081019" sldId="556"/>
            <ac:spMk id="3" creationId="{F3B93EA3-E2C0-71C0-0C01-6CDFCB55E45E}"/>
          </ac:spMkLst>
        </pc:spChg>
      </pc:sldChg>
    </pc:docChg>
  </pc:docChgLst>
  <pc:docChgLst>
    <pc:chgData name="HebaZiad" userId="S::heba.ziad@midocean.edu.km::0891bf16-13e0-4c75-a792-3cb8ec3b5e1f" providerId="AD" clId="Web-{6DA4829A-D292-CDDE-F96F-6CF50EACD7D5}"/>
    <pc:docChg chg="modSld">
      <pc:chgData name="HebaZiad" userId="S::heba.ziad@midocean.edu.km::0891bf16-13e0-4c75-a792-3cb8ec3b5e1f" providerId="AD" clId="Web-{6DA4829A-D292-CDDE-F96F-6CF50EACD7D5}" dt="2024-03-01T22:11:18.951" v="16" actId="20577"/>
      <pc:docMkLst>
        <pc:docMk/>
      </pc:docMkLst>
      <pc:sldChg chg="modSp">
        <pc:chgData name="HebaZiad" userId="S::heba.ziad@midocean.edu.km::0891bf16-13e0-4c75-a792-3cb8ec3b5e1f" providerId="AD" clId="Web-{6DA4829A-D292-CDDE-F96F-6CF50EACD7D5}" dt="2024-03-01T22:05:11.576" v="3" actId="20577"/>
        <pc:sldMkLst>
          <pc:docMk/>
          <pc:sldMk cId="4161247356" sldId="492"/>
        </pc:sldMkLst>
        <pc:spChg chg="mod">
          <ac:chgData name="HebaZiad" userId="S::heba.ziad@midocean.edu.km::0891bf16-13e0-4c75-a792-3cb8ec3b5e1f" providerId="AD" clId="Web-{6DA4829A-D292-CDDE-F96F-6CF50EACD7D5}" dt="2024-03-01T22:05:11.576" v="3" actId="20577"/>
          <ac:spMkLst>
            <pc:docMk/>
            <pc:sldMk cId="4161247356" sldId="492"/>
            <ac:spMk id="3" creationId="{F3B93EA3-E2C0-71C0-0C01-6CDFCB55E45E}"/>
          </ac:spMkLst>
        </pc:spChg>
      </pc:sldChg>
      <pc:sldChg chg="modSp">
        <pc:chgData name="HebaZiad" userId="S::heba.ziad@midocean.edu.km::0891bf16-13e0-4c75-a792-3cb8ec3b5e1f" providerId="AD" clId="Web-{6DA4829A-D292-CDDE-F96F-6CF50EACD7D5}" dt="2024-03-01T22:11:18.951" v="16" actId="20577"/>
        <pc:sldMkLst>
          <pc:docMk/>
          <pc:sldMk cId="1892457862" sldId="501"/>
        </pc:sldMkLst>
        <pc:spChg chg="mod">
          <ac:chgData name="HebaZiad" userId="S::heba.ziad@midocean.edu.km::0891bf16-13e0-4c75-a792-3cb8ec3b5e1f" providerId="AD" clId="Web-{6DA4829A-D292-CDDE-F96F-6CF50EACD7D5}" dt="2024-03-01T22:11:18.951" v="16" actId="20577"/>
          <ac:spMkLst>
            <pc:docMk/>
            <pc:sldMk cId="1892457862" sldId="501"/>
            <ac:spMk id="6" creationId="{8E234FE2-A6AA-9FC4-D553-83FDAC4D5155}"/>
          </ac:spMkLst>
        </pc:spChg>
      </pc:sldChg>
      <pc:sldChg chg="modSp">
        <pc:chgData name="HebaZiad" userId="S::heba.ziad@midocean.edu.km::0891bf16-13e0-4c75-a792-3cb8ec3b5e1f" providerId="AD" clId="Web-{6DA4829A-D292-CDDE-F96F-6CF50EACD7D5}" dt="2024-03-01T22:07:55.284" v="9" actId="20577"/>
        <pc:sldMkLst>
          <pc:docMk/>
          <pc:sldMk cId="4104966094" sldId="510"/>
        </pc:sldMkLst>
        <pc:spChg chg="mod">
          <ac:chgData name="HebaZiad" userId="S::heba.ziad@midocean.edu.km::0891bf16-13e0-4c75-a792-3cb8ec3b5e1f" providerId="AD" clId="Web-{6DA4829A-D292-CDDE-F96F-6CF50EACD7D5}" dt="2024-03-01T22:07:55.284" v="9" actId="20577"/>
          <ac:spMkLst>
            <pc:docMk/>
            <pc:sldMk cId="4104966094" sldId="510"/>
            <ac:spMk id="4" creationId="{14EE481B-B525-38A4-C359-716CBDF42362}"/>
          </ac:spMkLst>
        </pc:spChg>
      </pc:sldChg>
      <pc:sldChg chg="modSp">
        <pc:chgData name="HebaZiad" userId="S::heba.ziad@midocean.edu.km::0891bf16-13e0-4c75-a792-3cb8ec3b5e1f" providerId="AD" clId="Web-{6DA4829A-D292-CDDE-F96F-6CF50EACD7D5}" dt="2024-03-01T22:05:55.874" v="5" actId="20577"/>
        <pc:sldMkLst>
          <pc:docMk/>
          <pc:sldMk cId="3878917304" sldId="521"/>
        </pc:sldMkLst>
        <pc:spChg chg="mod">
          <ac:chgData name="HebaZiad" userId="S::heba.ziad@midocean.edu.km::0891bf16-13e0-4c75-a792-3cb8ec3b5e1f" providerId="AD" clId="Web-{6DA4829A-D292-CDDE-F96F-6CF50EACD7D5}" dt="2024-03-01T22:05:55.874" v="5" actId="20577"/>
          <ac:spMkLst>
            <pc:docMk/>
            <pc:sldMk cId="3878917304" sldId="521"/>
            <ac:spMk id="6" creationId="{EFD4765D-9D43-2E1A-17A5-8C5CA07D89FE}"/>
          </ac:spMkLst>
        </pc:spChg>
      </pc:sldChg>
    </pc:docChg>
  </pc:docChgLst>
  <pc:docChgLst>
    <pc:chgData name="HebaZiad" userId="S::heba.ziad@midocean.edu.km::0891bf16-13e0-4c75-a792-3cb8ec3b5e1f" providerId="AD" clId="Web-{4147E6DE-F446-E374-6959-C7CA9825C254}"/>
    <pc:docChg chg="modSld">
      <pc:chgData name="HebaZiad" userId="S::heba.ziad@midocean.edu.km::0891bf16-13e0-4c75-a792-3cb8ec3b5e1f" providerId="AD" clId="Web-{4147E6DE-F446-E374-6959-C7CA9825C254}" dt="2024-03-08T19:45:07.080" v="21" actId="20577"/>
      <pc:docMkLst>
        <pc:docMk/>
      </pc:docMkLst>
      <pc:sldChg chg="modSp">
        <pc:chgData name="HebaZiad" userId="S::heba.ziad@midocean.edu.km::0891bf16-13e0-4c75-a792-3cb8ec3b5e1f" providerId="AD" clId="Web-{4147E6DE-F446-E374-6959-C7CA9825C254}" dt="2024-03-08T19:42:48.576" v="18" actId="20577"/>
        <pc:sldMkLst>
          <pc:docMk/>
          <pc:sldMk cId="3878917304" sldId="521"/>
        </pc:sldMkLst>
        <pc:spChg chg="mod">
          <ac:chgData name="HebaZiad" userId="S::heba.ziad@midocean.edu.km::0891bf16-13e0-4c75-a792-3cb8ec3b5e1f" providerId="AD" clId="Web-{4147E6DE-F446-E374-6959-C7CA9825C254}" dt="2024-03-08T19:42:48.576" v="18" actId="20577"/>
          <ac:spMkLst>
            <pc:docMk/>
            <pc:sldMk cId="3878917304" sldId="521"/>
            <ac:spMk id="6" creationId="{67C8055E-51E0-9AC9-A9B0-AC75A14EDBD5}"/>
          </ac:spMkLst>
        </pc:spChg>
      </pc:sldChg>
      <pc:sldChg chg="modSp">
        <pc:chgData name="HebaZiad" userId="S::heba.ziad@midocean.edu.km::0891bf16-13e0-4c75-a792-3cb8ec3b5e1f" providerId="AD" clId="Web-{4147E6DE-F446-E374-6959-C7CA9825C254}" dt="2024-03-08T19:45:07.080" v="21" actId="20577"/>
        <pc:sldMkLst>
          <pc:docMk/>
          <pc:sldMk cId="1453486134" sldId="547"/>
        </pc:sldMkLst>
        <pc:spChg chg="mod">
          <ac:chgData name="HebaZiad" userId="S::heba.ziad@midocean.edu.km::0891bf16-13e0-4c75-a792-3cb8ec3b5e1f" providerId="AD" clId="Web-{4147E6DE-F446-E374-6959-C7CA9825C254}" dt="2024-03-08T19:45:07.080" v="21" actId="20577"/>
          <ac:spMkLst>
            <pc:docMk/>
            <pc:sldMk cId="1453486134" sldId="547"/>
            <ac:spMk id="5" creationId="{607ADE29-B67B-1412-3B06-ABD3A7EC376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94748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10150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33602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svg"/><Relationship Id="rId2" Type="http://schemas.openxmlformats.org/officeDocument/2006/relationships/image" Target="../media/image30.jpe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a:latin typeface="Times New Roman" panose="02020603050405020304" pitchFamily="18" charset="0"/>
                <a:cs typeface="Times New Roman" panose="02020603050405020304" pitchFamily="18" charset="0"/>
              </a:rPr>
              <a:t>عداد الدكتور</a:t>
            </a:r>
            <a:r>
              <a:rPr lang="ar-EG" sz="2400" b="1" dirty="0">
                <a:latin typeface="Times New Roman" panose="02020603050405020304" pitchFamily="18" charset="0"/>
                <a:cs typeface="Times New Roman" panose="02020603050405020304" pitchFamily="18" charset="0"/>
              </a:rPr>
              <a:t>ة/</a:t>
            </a:r>
            <a:r>
              <a:rPr lang="ar-JO" sz="2400" b="1" dirty="0">
                <a:latin typeface="Times New Roman" panose="02020603050405020304" pitchFamily="18" charset="0"/>
                <a:cs typeface="Times New Roman" panose="02020603050405020304" pitchFamily="18" charset="0"/>
              </a:rPr>
              <a:t>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a:t>
            </a:r>
            <a:r>
              <a:rPr lang="ar-EG" sz="3600" b="1" dirty="0">
                <a:solidFill>
                  <a:srgbClr val="00B0F0"/>
                </a:solidFill>
                <a:latin typeface="Times New Roman" panose="02020603050405020304" pitchFamily="18" charset="0"/>
                <a:cs typeface="Times New Roman" panose="02020603050405020304" pitchFamily="18" charset="0"/>
              </a:rPr>
              <a:t>أ</a:t>
            </a:r>
            <a:r>
              <a:rPr lang="ar-JO" sz="3600" b="1" dirty="0">
                <a:solidFill>
                  <a:srgbClr val="00B0F0"/>
                </a:solidFill>
                <a:latin typeface="Times New Roman" panose="02020603050405020304" pitchFamily="18" charset="0"/>
                <a:cs typeface="Times New Roman" panose="02020603050405020304" pitchFamily="18" charset="0"/>
              </a:rPr>
              <a:t>خلاقيات ال</a:t>
            </a:r>
            <a:r>
              <a:rPr lang="ar-EG" sz="3600" b="1" dirty="0">
                <a:solidFill>
                  <a:srgbClr val="00B0F0"/>
                </a:solidFill>
                <a:latin typeface="Times New Roman" panose="02020603050405020304" pitchFamily="18" charset="0"/>
                <a:cs typeface="Times New Roman" panose="02020603050405020304" pitchFamily="18" charset="0"/>
              </a:rPr>
              <a:t>إ</a:t>
            </a:r>
            <a:r>
              <a:rPr lang="ar-JO" sz="3600" b="1" dirty="0">
                <a:solidFill>
                  <a:srgbClr val="00B0F0"/>
                </a:solidFill>
                <a:latin typeface="Times New Roman" panose="02020603050405020304" pitchFamily="18" charset="0"/>
                <a:cs typeface="Times New Roman" panose="02020603050405020304" pitchFamily="18" charset="0"/>
              </a:rPr>
              <a:t>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a:t>
            </a:r>
            <a:r>
              <a:rPr lang="ar-EG" sz="2800" b="1" dirty="0">
                <a:solidFill>
                  <a:schemeClr val="bg1"/>
                </a:solidFill>
                <a:latin typeface="Times New Roman" panose="02020603050405020304" pitchFamily="18" charset="0"/>
                <a:cs typeface="Times New Roman" panose="02020603050405020304" pitchFamily="18" charset="0"/>
              </a:rPr>
              <a:t> </a:t>
            </a:r>
            <a:r>
              <a:rPr lang="ar-JO" sz="2800" b="1" dirty="0">
                <a:solidFill>
                  <a:schemeClr val="bg1"/>
                </a:solidFill>
                <a:latin typeface="Times New Roman" panose="02020603050405020304" pitchFamily="18" charset="0"/>
                <a:cs typeface="Times New Roman" panose="02020603050405020304" pitchFamily="18" charset="0"/>
              </a:rPr>
              <a:t>السادسة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3948929" y="164679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3761770" y="1155869"/>
            <a:ext cx="8119054" cy="3600986"/>
          </a:xfrm>
          <a:prstGeom prst="rect">
            <a:avLst/>
          </a:prstGeom>
          <a:noFill/>
        </p:spPr>
        <p:txBody>
          <a:bodyPr wrap="square">
            <a:spAutoFit/>
          </a:bodyPr>
          <a:lstStyle/>
          <a:p>
            <a:pPr algn="r" rtl="1"/>
            <a:r>
              <a:rPr lang="ar-JO" sz="2400" b="1" dirty="0"/>
              <a:t>المحاور الرئيسية </a:t>
            </a:r>
          </a:p>
          <a:p>
            <a:pPr algn="r" rtl="1"/>
            <a:endParaRPr lang="ar-JO" sz="2400" b="1" dirty="0"/>
          </a:p>
          <a:p>
            <a:pPr marL="342900" indent="-342900" algn="r" rtl="1">
              <a:lnSpc>
                <a:spcPct val="150000"/>
              </a:lnSpc>
              <a:buFont typeface="Wingdings" panose="05000000000000000000" pitchFamily="2" charset="2"/>
              <a:buChar char="§"/>
            </a:pPr>
            <a:r>
              <a:rPr lang="ar-JO" sz="2400" dirty="0"/>
              <a:t>تعريف </a:t>
            </a:r>
            <a:r>
              <a:rPr lang="ar-EG" sz="2400" dirty="0"/>
              <a:t>العميل </a:t>
            </a:r>
            <a:r>
              <a:rPr lang="ar-JO" sz="2400" dirty="0"/>
              <a:t> ودورة حياته</a:t>
            </a:r>
            <a:endParaRPr lang="en-US" sz="2400" dirty="0"/>
          </a:p>
          <a:p>
            <a:pPr marL="342900" indent="-342900" algn="r" rtl="1">
              <a:buFont typeface="Wingdings" panose="05000000000000000000" pitchFamily="2" charset="2"/>
              <a:buChar char="§"/>
            </a:pPr>
            <a:r>
              <a:rPr lang="ar-EG" sz="2400" dirty="0"/>
              <a:t>أ</a:t>
            </a:r>
            <a:r>
              <a:rPr lang="ar-JO" sz="2400" dirty="0"/>
              <a:t>نواع </a:t>
            </a:r>
            <a:r>
              <a:rPr lang="ar-EG" sz="2400" dirty="0"/>
              <a:t>العملاء</a:t>
            </a:r>
          </a:p>
          <a:p>
            <a:pPr marL="342900" indent="-342900" algn="r" rtl="1">
              <a:buFont typeface="Wingdings" panose="05000000000000000000" pitchFamily="2" charset="2"/>
              <a:buChar char="§"/>
            </a:pPr>
            <a:r>
              <a:rPr lang="ar-JO" sz="2400" dirty="0"/>
              <a:t>مفهوم الولاء وأنواعه</a:t>
            </a:r>
          </a:p>
          <a:p>
            <a:pPr marL="342900" indent="-342900" algn="r" rtl="1">
              <a:buFont typeface="Wingdings" panose="05000000000000000000" pitchFamily="2" charset="2"/>
              <a:buChar char="§"/>
            </a:pPr>
            <a:r>
              <a:rPr lang="ar-JO" sz="2400" dirty="0"/>
              <a:t>العلاقة بين أخلاقيات التسويق وولاء </a:t>
            </a:r>
            <a:r>
              <a:rPr lang="ar-EG" sz="2400" dirty="0"/>
              <a:t>العميل </a:t>
            </a:r>
            <a:endParaRPr lang="ar-JO" sz="2400" dirty="0"/>
          </a:p>
          <a:p>
            <a:pPr algn="r" rtl="1"/>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p:txBody>
      </p:sp>
      <p:pic>
        <p:nvPicPr>
          <p:cNvPr id="4" name="Picture 3">
            <a:extLst>
              <a:ext uri="{FF2B5EF4-FFF2-40B4-BE49-F238E27FC236}">
                <a16:creationId xmlns:a16="http://schemas.microsoft.com/office/drawing/2014/main" id="{08C80483-352F-AE8C-9629-D25BFA53CA79}"/>
              </a:ext>
            </a:extLst>
          </p:cNvPr>
          <p:cNvPicPr>
            <a:picLocks noChangeAspect="1"/>
          </p:cNvPicPr>
          <p:nvPr/>
        </p:nvPicPr>
        <p:blipFill>
          <a:blip r:embed="rId3"/>
          <a:stretch>
            <a:fillRect/>
          </a:stretch>
        </p:blipFill>
        <p:spPr>
          <a:xfrm>
            <a:off x="180430" y="3297381"/>
            <a:ext cx="3819379" cy="3804077"/>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78E5E-C585-18FC-2CD7-98808719A815}"/>
            </a:ext>
          </a:extLst>
        </p:cNvPr>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2000" cy="6956280"/>
          </a:xfrm>
          <a:prstGeom prst="rect">
            <a:avLst/>
          </a:prstGeom>
        </p:spPr>
      </p:pic>
      <p:sp>
        <p:nvSpPr>
          <p:cNvPr id="18" name="Rectangle 17">
            <a:extLst>
              <a:ext uri="{FF2B5EF4-FFF2-40B4-BE49-F238E27FC236}">
                <a16:creationId xmlns:a16="http://schemas.microsoft.com/office/drawing/2014/main" id="{EAAE2A85-22C7-4D49-5634-27969294B139}"/>
              </a:ext>
            </a:extLst>
          </p:cNvPr>
          <p:cNvSpPr/>
          <p:nvPr/>
        </p:nvSpPr>
        <p:spPr>
          <a:xfrm>
            <a:off x="2626178" y="500900"/>
            <a:ext cx="8832759" cy="546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687B34-BD99-A8C6-8B3F-BA77C3396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2A8E1C-9C43-DDB9-A6E0-CE54753C17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1205274-9996-9D9C-06B3-9BC53FFAE68D}"/>
              </a:ext>
            </a:extLst>
          </p:cNvPr>
          <p:cNvSpPr txBox="1"/>
          <p:nvPr/>
        </p:nvSpPr>
        <p:spPr>
          <a:xfrm>
            <a:off x="3854370" y="694204"/>
            <a:ext cx="7170805" cy="58477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rtl="1"/>
            <a:r>
              <a:rPr lang="ar-JO" sz="3200" b="1" dirty="0">
                <a:solidFill>
                  <a:schemeClr val="tx1"/>
                </a:solidFill>
                <a:latin typeface="cairo"/>
              </a:rPr>
              <a:t>تعريف </a:t>
            </a:r>
            <a:r>
              <a:rPr lang="ar-EG" sz="3200" b="1" dirty="0">
                <a:solidFill>
                  <a:schemeClr val="tx1"/>
                </a:solidFill>
                <a:latin typeface="cairo"/>
              </a:rPr>
              <a:t>العميل </a:t>
            </a:r>
            <a:r>
              <a:rPr lang="ar-JO" sz="3200" b="1" dirty="0">
                <a:solidFill>
                  <a:schemeClr val="tx1"/>
                </a:solidFill>
                <a:latin typeface="cairo"/>
              </a:rPr>
              <a:t>ودورة حياته</a:t>
            </a:r>
          </a:p>
        </p:txBody>
      </p:sp>
    </p:spTree>
    <p:extLst>
      <p:ext uri="{BB962C8B-B14F-4D97-AF65-F5344CB8AC3E}">
        <p14:creationId xmlns:p14="http://schemas.microsoft.com/office/powerpoint/2010/main" val="1953642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78E5E-C585-18FC-2CD7-98808719A8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E2A85-22C7-4D49-5634-27969294B139}"/>
              </a:ext>
            </a:extLst>
          </p:cNvPr>
          <p:cNvSpPr/>
          <p:nvPr/>
        </p:nvSpPr>
        <p:spPr>
          <a:xfrm>
            <a:off x="2626178" y="500900"/>
            <a:ext cx="8832759" cy="546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687B34-BD99-A8C6-8B3F-BA77C3396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2A8E1C-9C43-DDB9-A6E0-CE54753C1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1205274-9996-9D9C-06B3-9BC53FFAE68D}"/>
              </a:ext>
            </a:extLst>
          </p:cNvPr>
          <p:cNvSpPr txBox="1"/>
          <p:nvPr/>
        </p:nvSpPr>
        <p:spPr>
          <a:xfrm>
            <a:off x="5029788" y="1531282"/>
            <a:ext cx="6660643" cy="3847207"/>
          </a:xfrm>
          <a:prstGeom prst="rect">
            <a:avLst/>
          </a:prstGeom>
          <a:ln w="38100"/>
        </p:spPr>
        <p:style>
          <a:lnRef idx="2">
            <a:schemeClr val="accent5"/>
          </a:lnRef>
          <a:fillRef idx="1">
            <a:schemeClr val="lt1"/>
          </a:fillRef>
          <a:effectRef idx="0">
            <a:schemeClr val="accent5"/>
          </a:effectRef>
          <a:fontRef idx="minor">
            <a:schemeClr val="dk1"/>
          </a:fontRef>
        </p:style>
        <p:txBody>
          <a:bodyPr wrap="square" lIns="91440" tIns="45720" rIns="91440" bIns="45720" anchor="t">
            <a:spAutoFit/>
          </a:bodyPr>
          <a:lstStyle/>
          <a:p>
            <a:pPr algn="just" rtl="1"/>
            <a:r>
              <a:rPr lang="ar-JO" sz="2800" b="1" dirty="0">
                <a:solidFill>
                  <a:schemeClr val="tx1"/>
                </a:solidFill>
                <a:latin typeface="cairo"/>
              </a:rPr>
              <a:t>تعريف </a:t>
            </a:r>
            <a:r>
              <a:rPr lang="ar-EG" sz="2800" b="1" dirty="0">
                <a:solidFill>
                  <a:schemeClr val="tx1"/>
                </a:solidFill>
                <a:latin typeface="cairo"/>
              </a:rPr>
              <a:t>العميل </a:t>
            </a:r>
            <a:r>
              <a:rPr lang="ar-JO" sz="2800" b="1" dirty="0">
                <a:solidFill>
                  <a:schemeClr val="tx1"/>
                </a:solidFill>
                <a:latin typeface="cairo"/>
              </a:rPr>
              <a:t>ودورة حياته</a:t>
            </a:r>
          </a:p>
          <a:p>
            <a:pPr algn="just" rtl="1"/>
            <a:endParaRPr lang="ar-JO" sz="2400" dirty="0">
              <a:solidFill>
                <a:schemeClr val="tx1"/>
              </a:solidFill>
              <a:latin typeface="cairo"/>
            </a:endParaRPr>
          </a:p>
          <a:p>
            <a:pPr algn="just" rtl="1"/>
            <a:r>
              <a:rPr lang="ar-JO" sz="2400" dirty="0">
                <a:solidFill>
                  <a:schemeClr val="tx1"/>
                </a:solidFill>
                <a:latin typeface="cairo"/>
                <a:cs typeface="Arial"/>
              </a:rPr>
              <a:t>تعريف </a:t>
            </a:r>
            <a:r>
              <a:rPr lang="ar-EG" sz="2400" dirty="0">
                <a:solidFill>
                  <a:schemeClr val="tx1"/>
                </a:solidFill>
                <a:latin typeface="cairo"/>
                <a:cs typeface="Arial"/>
              </a:rPr>
              <a:t>العميل </a:t>
            </a:r>
            <a:r>
              <a:rPr lang="en-US" sz="2400" dirty="0">
                <a:solidFill>
                  <a:schemeClr val="tx1"/>
                </a:solidFill>
                <a:latin typeface="cairo"/>
                <a:cs typeface="Arial"/>
              </a:rPr>
              <a:t>(</a:t>
            </a:r>
            <a:r>
              <a:rPr lang="en-US" sz="2400" dirty="0">
                <a:solidFill>
                  <a:schemeClr val="tx1"/>
                </a:solidFill>
                <a:latin typeface="cairo"/>
              </a:rPr>
              <a:t>Client)</a:t>
            </a:r>
          </a:p>
          <a:p>
            <a:pPr algn="just" rtl="1"/>
            <a:r>
              <a:rPr lang="ar-JO" sz="2400" dirty="0">
                <a:solidFill>
                  <a:schemeClr val="tx1"/>
                </a:solidFill>
                <a:latin typeface="cairo"/>
              </a:rPr>
              <a:t>العميل هو شخص أو جهة يقوم بشراء منتجات أو خدمات من مؤسسة تجارية أو شركة. يُستخدم مصطلح “العميل” للإشارة إلى الفرد أو الكيان الذي يقوم بالتعامل مع الشركة من خلال الشراء أو الحصول على الخدمات المقدمة. يمكن أن يكون العميل عميلًا فرديًا يشتري منتجًا للاستخدام الشخصي، أو عميلًا تجاريًا يشتري لأغراض تجارية.</a:t>
            </a:r>
          </a:p>
          <a:p>
            <a:pPr algn="just" rtl="1"/>
            <a:endParaRPr lang="ar-JO" sz="2400" b="1" dirty="0">
              <a:solidFill>
                <a:srgbClr val="535353"/>
              </a:solidFill>
              <a:latin typeface="cairo"/>
            </a:endParaRPr>
          </a:p>
        </p:txBody>
      </p:sp>
      <p:pic>
        <p:nvPicPr>
          <p:cNvPr id="3" name="Picture 2">
            <a:extLst>
              <a:ext uri="{FF2B5EF4-FFF2-40B4-BE49-F238E27FC236}">
                <a16:creationId xmlns:a16="http://schemas.microsoft.com/office/drawing/2014/main" id="{A170FA95-F9A7-8A6C-6D60-14E863D19A0B}"/>
              </a:ext>
            </a:extLst>
          </p:cNvPr>
          <p:cNvPicPr>
            <a:picLocks noChangeAspect="1"/>
          </p:cNvPicPr>
          <p:nvPr/>
        </p:nvPicPr>
        <p:blipFill>
          <a:blip r:embed="rId3"/>
          <a:stretch>
            <a:fillRect/>
          </a:stretch>
        </p:blipFill>
        <p:spPr>
          <a:xfrm>
            <a:off x="501569" y="971215"/>
            <a:ext cx="3873661" cy="5486400"/>
          </a:xfrm>
          <a:prstGeom prst="rect">
            <a:avLst/>
          </a:prstGeom>
        </p:spPr>
      </p:pic>
    </p:spTree>
    <p:extLst>
      <p:ext uri="{BB962C8B-B14F-4D97-AF65-F5344CB8AC3E}">
        <p14:creationId xmlns:p14="http://schemas.microsoft.com/office/powerpoint/2010/main" val="1912842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5627D-8D12-4E0E-023A-72B215E3E3A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E130352-4941-0AF6-D49C-5D09A2E4DE28}"/>
              </a:ext>
            </a:extLst>
          </p:cNvPr>
          <p:cNvPicPr>
            <a:picLocks noChangeAspect="1"/>
          </p:cNvPicPr>
          <p:nvPr/>
        </p:nvPicPr>
        <p:blipFill>
          <a:blip r:embed="rId2"/>
          <a:stretch>
            <a:fillRect/>
          </a:stretch>
        </p:blipFill>
        <p:spPr>
          <a:xfrm>
            <a:off x="1" y="0"/>
            <a:ext cx="12192000" cy="6858000"/>
          </a:xfrm>
          <a:prstGeom prst="rect">
            <a:avLst/>
          </a:prstGeom>
        </p:spPr>
      </p:pic>
      <p:sp>
        <p:nvSpPr>
          <p:cNvPr id="18" name="Rectangle 17">
            <a:extLst>
              <a:ext uri="{FF2B5EF4-FFF2-40B4-BE49-F238E27FC236}">
                <a16:creationId xmlns:a16="http://schemas.microsoft.com/office/drawing/2014/main" id="{A8466CA4-3F83-DFD2-CF4C-F1CA3349AD65}"/>
              </a:ext>
            </a:extLst>
          </p:cNvPr>
          <p:cNvSpPr/>
          <p:nvPr/>
        </p:nvSpPr>
        <p:spPr>
          <a:xfrm>
            <a:off x="3714535" y="497711"/>
            <a:ext cx="8166290" cy="925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CD59AE8-EC4B-5BE9-FA5A-F53E7CE62D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9366D1-88A3-EBB9-9DB0-BF95F9C4F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7A31561-BE29-0D30-8FE4-7BB4EC9F3DBC}"/>
              </a:ext>
            </a:extLst>
          </p:cNvPr>
          <p:cNvSpPr txBox="1"/>
          <p:nvPr/>
        </p:nvSpPr>
        <p:spPr>
          <a:xfrm>
            <a:off x="180431" y="1653580"/>
            <a:ext cx="6261904" cy="452431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sz="2400" dirty="0"/>
              <a:t>تعد علاقة الشركة </a:t>
            </a:r>
            <a:r>
              <a:rPr lang="ar-EG" sz="2400" dirty="0"/>
              <a:t>بالعملاء </a:t>
            </a:r>
            <a:r>
              <a:rPr lang="ar-JO" sz="2400" dirty="0"/>
              <a:t>أمرًا حيويًا لنجاح الأعمال. فإن تقديم منتجات وخدمات عالية الجودة تلبي احتياجات ورغبات العملاء يسهم في جذب </a:t>
            </a:r>
            <a:r>
              <a:rPr lang="ar-EG" sz="2400" dirty="0"/>
              <a:t>عملاء </a:t>
            </a:r>
            <a:r>
              <a:rPr lang="ar-JO" sz="2400" dirty="0"/>
              <a:t>جدد والحفاظ على العملاء الحاليين. بالإضافة إلى ذلك، تسهم تجربة العميل الإيجابية وخدمة العملاء الممتازة في بناء علاقات طويلة الأمد وزيادة فرص التكرار في التعامل مع الشركة.</a:t>
            </a:r>
          </a:p>
          <a:p>
            <a:pPr algn="just" rtl="1"/>
            <a:endParaRPr lang="ar-JO" sz="2400" dirty="0"/>
          </a:p>
          <a:p>
            <a:pPr algn="just" rtl="1"/>
            <a:r>
              <a:rPr lang="ar-JO" sz="2400" dirty="0"/>
              <a:t>تطورت علاقة الشركات مع العملاء في ظل التقدم التكنولوجي، حيث يمكن </a:t>
            </a:r>
            <a:r>
              <a:rPr lang="ar-EG" sz="2400" dirty="0"/>
              <a:t>للعملاء </a:t>
            </a:r>
            <a:r>
              <a:rPr lang="ar-JO" sz="2400" dirty="0"/>
              <a:t>الآن التفاعل مع الشركات عبر الإنترنت ووسائل التواصل الاجتماعي، مما يسهل التواصل وتقديم الدعم والمساعدة بشكل أسرع وأكثر فعالية. </a:t>
            </a:r>
            <a:r>
              <a:rPr lang="ar-EG" sz="2400" dirty="0"/>
              <a:t>ي</a:t>
            </a:r>
            <a:r>
              <a:rPr lang="ar-JO" sz="2400" dirty="0"/>
              <a:t>ظل رضا </a:t>
            </a:r>
            <a:r>
              <a:rPr lang="ar-EG" sz="2400" dirty="0"/>
              <a:t>العملاء </a:t>
            </a:r>
            <a:r>
              <a:rPr lang="ar-JO" sz="2400" dirty="0"/>
              <a:t>وتلبية توقعاتهم عاملًا أساسيًا في تحقيق النجاح والاستدامة للشركات.</a:t>
            </a:r>
          </a:p>
        </p:txBody>
      </p:sp>
    </p:spTree>
    <p:extLst>
      <p:ext uri="{BB962C8B-B14F-4D97-AF65-F5344CB8AC3E}">
        <p14:creationId xmlns:p14="http://schemas.microsoft.com/office/powerpoint/2010/main" val="3327587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4398711" y="644049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D348256-E2A9-8D81-DD63-70604F841097}"/>
              </a:ext>
            </a:extLst>
          </p:cNvPr>
          <p:cNvSpPr txBox="1"/>
          <p:nvPr/>
        </p:nvSpPr>
        <p:spPr>
          <a:xfrm>
            <a:off x="4062713" y="971203"/>
            <a:ext cx="7948856" cy="523220"/>
          </a:xfrm>
          <a:prstGeom prst="rect">
            <a:avLst/>
          </a:prstGeom>
        </p:spPr>
        <p:style>
          <a:lnRef idx="1">
            <a:schemeClr val="accent6"/>
          </a:lnRef>
          <a:fillRef idx="2">
            <a:schemeClr val="accent6"/>
          </a:fillRef>
          <a:effectRef idx="1">
            <a:schemeClr val="accent6"/>
          </a:effectRef>
          <a:fontRef idx="minor">
            <a:schemeClr val="dk1"/>
          </a:fontRef>
        </p:style>
        <p:txBody>
          <a:bodyPr wrap="square" lIns="91440" tIns="45720" rIns="91440" bIns="45720" anchor="t">
            <a:spAutoFit/>
          </a:bodyPr>
          <a:lstStyle/>
          <a:p>
            <a:pPr algn="r" rtl="1"/>
            <a:r>
              <a:rPr lang="ar-JO" sz="2800" b="1" dirty="0"/>
              <a:t>مراحل دورة حياة العميل </a:t>
            </a:r>
            <a:r>
              <a:rPr lang="ar-EG" sz="2800" b="1" dirty="0"/>
              <a:t> </a:t>
            </a:r>
            <a:r>
              <a:rPr lang="en-US" sz="2800" b="1" dirty="0"/>
              <a:t>Customer Life Cycle Stages</a:t>
            </a:r>
            <a:endParaRPr lang="ar-JO" sz="2800" dirty="0"/>
          </a:p>
        </p:txBody>
      </p:sp>
      <p:sp>
        <p:nvSpPr>
          <p:cNvPr id="4" name="Rectangle 3"/>
          <p:cNvSpPr/>
          <p:nvPr/>
        </p:nvSpPr>
        <p:spPr>
          <a:xfrm>
            <a:off x="5255359" y="1856680"/>
            <a:ext cx="6342474" cy="415498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sz="2400" dirty="0">
                <a:solidFill>
                  <a:schemeClr val="tx1"/>
                </a:solidFill>
                <a:latin typeface="rasol"/>
              </a:rPr>
              <a:t>إن فلسفة هذا المفهوم يركز على أن أي منظمة لا يمكن أن تنجح إلا من خلال نظرة علمية دقيقة وملبية لمستلزمات نجاح تسويق العلاقة مع العميل وإدارتها. إن هذا يستند إلى ضرورة تتبع المراحل التي يمر </a:t>
            </a:r>
            <a:r>
              <a:rPr lang="ar-EG" sz="2400" dirty="0">
                <a:solidFill>
                  <a:schemeClr val="tx1"/>
                </a:solidFill>
                <a:latin typeface="rasol"/>
              </a:rPr>
              <a:t>بها </a:t>
            </a:r>
            <a:r>
              <a:rPr lang="ar-JO" sz="2400" dirty="0">
                <a:solidFill>
                  <a:schemeClr val="tx1"/>
                </a:solidFill>
                <a:latin typeface="rasol"/>
              </a:rPr>
              <a:t>العميل في علاقته مع المنظمة بهدف اختيار محفظة الأعمال الإستراتيجية التي تقدم له .   </a:t>
            </a:r>
          </a:p>
          <a:p>
            <a:pPr algn="just" rtl="1"/>
            <a:r>
              <a:rPr lang="ar-JO" sz="2400" dirty="0">
                <a:solidFill>
                  <a:schemeClr val="tx1"/>
                </a:solidFill>
                <a:latin typeface="rasol"/>
              </a:rPr>
              <a:t>إن دورة حياة العميل تمثل الإطار الزمني الذي يمكن من خلاله تتبع حركة العملاء في الكسب أو الخسارة، وبالتالي تعكس العلاقة الجدلية التي تربط المنظمة </a:t>
            </a:r>
            <a:r>
              <a:rPr lang="ar-EG" sz="2400" dirty="0">
                <a:solidFill>
                  <a:schemeClr val="tx1"/>
                </a:solidFill>
                <a:latin typeface="rasol"/>
              </a:rPr>
              <a:t>بعملائها</a:t>
            </a:r>
            <a:r>
              <a:rPr lang="ar-JO" sz="2400" dirty="0">
                <a:solidFill>
                  <a:schemeClr val="tx1"/>
                </a:solidFill>
                <a:latin typeface="rasol"/>
              </a:rPr>
              <a:t>.</a:t>
            </a:r>
          </a:p>
          <a:p>
            <a:pPr algn="just" rtl="1"/>
            <a:r>
              <a:rPr lang="ar-JO" sz="2400" dirty="0">
                <a:solidFill>
                  <a:schemeClr val="tx1"/>
                </a:solidFill>
                <a:latin typeface="rasol"/>
              </a:rPr>
              <a:t>إن دورة حياة العميل حالها حال دورة المنتج أساسها الإطار الزمني لمراحل العلاقة بين المنظمة </a:t>
            </a:r>
            <a:r>
              <a:rPr lang="ar-EG" sz="2400" dirty="0">
                <a:solidFill>
                  <a:schemeClr val="tx1"/>
                </a:solidFill>
                <a:latin typeface="rasol"/>
              </a:rPr>
              <a:t>وعملائها</a:t>
            </a:r>
            <a:r>
              <a:rPr lang="ar-JO" sz="2400" dirty="0">
                <a:solidFill>
                  <a:schemeClr val="tx1"/>
                </a:solidFill>
                <a:latin typeface="rasol"/>
              </a:rPr>
              <a:t>. وإن هذه الدورة تتألف من أربع مراحل هي:</a:t>
            </a:r>
            <a:endParaRPr lang="ar-JO" sz="2400" i="0" dirty="0">
              <a:solidFill>
                <a:schemeClr val="tx1"/>
              </a:solidFill>
              <a:effectLst/>
              <a:latin typeface="rasol"/>
            </a:endParaRPr>
          </a:p>
        </p:txBody>
      </p:sp>
      <p:pic>
        <p:nvPicPr>
          <p:cNvPr id="8" name="Picture 7">
            <a:extLst>
              <a:ext uri="{FF2B5EF4-FFF2-40B4-BE49-F238E27FC236}">
                <a16:creationId xmlns:a16="http://schemas.microsoft.com/office/drawing/2014/main" id="{9CF233F3-32A8-EFCF-4BEE-6B60893282B0}"/>
              </a:ext>
            </a:extLst>
          </p:cNvPr>
          <p:cNvPicPr>
            <a:picLocks noChangeAspect="1"/>
          </p:cNvPicPr>
          <p:nvPr/>
        </p:nvPicPr>
        <p:blipFill>
          <a:blip r:embed="rId3"/>
          <a:stretch>
            <a:fillRect/>
          </a:stretch>
        </p:blipFill>
        <p:spPr>
          <a:xfrm>
            <a:off x="312110" y="1981547"/>
            <a:ext cx="4628136" cy="3905250"/>
          </a:xfrm>
          <a:prstGeom prst="rect">
            <a:avLst/>
          </a:prstGeom>
          <a:ln w="57150"/>
        </p:spPr>
        <p:style>
          <a:lnRef idx="2">
            <a:schemeClr val="accent6"/>
          </a:lnRef>
          <a:fillRef idx="1">
            <a:schemeClr val="lt1"/>
          </a:fillRef>
          <a:effectRef idx="0">
            <a:schemeClr val="accent6"/>
          </a:effectRef>
          <a:fontRef idx="minor">
            <a:schemeClr val="dk1"/>
          </a:fontRef>
        </p:style>
      </p:pic>
    </p:spTree>
    <p:extLst>
      <p:ext uri="{BB962C8B-B14F-4D97-AF65-F5344CB8AC3E}">
        <p14:creationId xmlns:p14="http://schemas.microsoft.com/office/powerpoint/2010/main" val="2881556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96370C-0E93-23F8-01E6-0F65F4C191D2}"/>
              </a:ext>
            </a:extLst>
          </p:cNvPr>
          <p:cNvSpPr txBox="1"/>
          <p:nvPr/>
        </p:nvSpPr>
        <p:spPr>
          <a:xfrm>
            <a:off x="4398711" y="644049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D348256-E2A9-8D81-DD63-70604F841097}"/>
              </a:ext>
            </a:extLst>
          </p:cNvPr>
          <p:cNvSpPr txBox="1"/>
          <p:nvPr/>
        </p:nvSpPr>
        <p:spPr>
          <a:xfrm>
            <a:off x="4204507" y="275028"/>
            <a:ext cx="7948856" cy="523220"/>
          </a:xfrm>
          <a:prstGeom prst="rect">
            <a:avLst/>
          </a:prstGeom>
        </p:spPr>
        <p:style>
          <a:lnRef idx="1">
            <a:schemeClr val="accent6"/>
          </a:lnRef>
          <a:fillRef idx="2">
            <a:schemeClr val="accent6"/>
          </a:fillRef>
          <a:effectRef idx="1">
            <a:schemeClr val="accent6"/>
          </a:effectRef>
          <a:fontRef idx="minor">
            <a:schemeClr val="dk1"/>
          </a:fontRef>
        </p:style>
        <p:txBody>
          <a:bodyPr wrap="square" lIns="91440" tIns="45720" rIns="91440" bIns="45720" anchor="t">
            <a:spAutoFit/>
          </a:bodyPr>
          <a:lstStyle/>
          <a:p>
            <a:pPr algn="r" rtl="1"/>
            <a:r>
              <a:rPr lang="ar-JO" sz="2800" b="1" dirty="0"/>
              <a:t>مراحل دورة حياة العميل</a:t>
            </a:r>
            <a:r>
              <a:rPr lang="ar-EG" sz="2800" b="1" dirty="0"/>
              <a:t> </a:t>
            </a:r>
            <a:r>
              <a:rPr lang="ar-JO" sz="2800" b="1" dirty="0"/>
              <a:t> </a:t>
            </a:r>
            <a:r>
              <a:rPr lang="en-US" sz="2800" b="1" dirty="0"/>
              <a:t>Customer Life Cycle Stages</a:t>
            </a:r>
            <a:endParaRPr lang="ar-JO" sz="3600" dirty="0"/>
          </a:p>
        </p:txBody>
      </p:sp>
      <p:sp>
        <p:nvSpPr>
          <p:cNvPr id="6" name="Rectangle 5"/>
          <p:cNvSpPr/>
          <p:nvPr/>
        </p:nvSpPr>
        <p:spPr>
          <a:xfrm>
            <a:off x="4997003" y="1155869"/>
            <a:ext cx="7014566" cy="4282647"/>
          </a:xfrm>
          <a:prstGeom prst="rect">
            <a:avLst/>
          </a:prstGeom>
        </p:spPr>
        <p:txBody>
          <a:bodyPr wrap="square" lIns="91440" tIns="45720" rIns="91440" bIns="45720" anchor="t">
            <a:spAutoFit/>
          </a:bodyPr>
          <a:lstStyle/>
          <a:p>
            <a:pPr algn="just" rtl="1">
              <a:lnSpc>
                <a:spcPct val="150000"/>
              </a:lnSpc>
            </a:pPr>
            <a:r>
              <a:rPr lang="ar-JO" sz="2400" b="1" dirty="0">
                <a:solidFill>
                  <a:schemeClr val="accent2">
                    <a:lumMod val="75000"/>
                  </a:schemeClr>
                </a:solidFill>
                <a:latin typeface="rasol"/>
              </a:rPr>
              <a:t>1. المرحلة الأولى: الفوز </a:t>
            </a:r>
            <a:r>
              <a:rPr lang="ar-EG" sz="2400" b="1" dirty="0">
                <a:solidFill>
                  <a:schemeClr val="accent2">
                    <a:lumMod val="75000"/>
                  </a:schemeClr>
                </a:solidFill>
                <a:latin typeface="rasol"/>
              </a:rPr>
              <a:t>بالعميل </a:t>
            </a:r>
            <a:r>
              <a:rPr lang="en-US" sz="2400" b="1" dirty="0">
                <a:solidFill>
                  <a:schemeClr val="accent2">
                    <a:lumMod val="75000"/>
                  </a:schemeClr>
                </a:solidFill>
                <a:latin typeface="rasol"/>
              </a:rPr>
              <a:t>Wining The Customer</a:t>
            </a:r>
          </a:p>
          <a:p>
            <a:pPr algn="just" rtl="1">
              <a:lnSpc>
                <a:spcPct val="150000"/>
              </a:lnSpc>
            </a:pPr>
            <a:r>
              <a:rPr lang="ar-JO" sz="2000" dirty="0">
                <a:latin typeface="rasol"/>
              </a:rPr>
              <a:t>إن جذب العملاء والفوز بهم لا يمكن أن يتم إلا من خلال إقناع العميل للعودة للتعامل مع منتجات المنظمة التسويقية والانتاجية والخدمية. تحاول المنظمات في الوقت الحاضر استخدام الكثير من الوسائل والأدوات لتقوية وتطوير روابط أقوى مع </a:t>
            </a:r>
            <a:r>
              <a:rPr lang="ar-EG" sz="2000" dirty="0">
                <a:latin typeface="rasol"/>
              </a:rPr>
              <a:t>عملائها </a:t>
            </a:r>
            <a:r>
              <a:rPr lang="ar-JO" sz="2000" dirty="0">
                <a:latin typeface="rasol"/>
              </a:rPr>
              <a:t>من خلال برامج التسويق المكرر </a:t>
            </a:r>
          </a:p>
          <a:p>
            <a:pPr algn="just" rtl="1">
              <a:lnSpc>
                <a:spcPct val="150000"/>
              </a:lnSpc>
            </a:pPr>
            <a:r>
              <a:rPr lang="en-US" sz="2000" dirty="0">
                <a:latin typeface="rasol"/>
              </a:rPr>
              <a:t>Frequency Marketing Programs)</a:t>
            </a:r>
            <a:r>
              <a:rPr lang="ar-JO" sz="2000" dirty="0">
                <a:latin typeface="rasol"/>
              </a:rPr>
              <a:t>)</a:t>
            </a:r>
            <a:endParaRPr lang="en-US" sz="2000" dirty="0">
              <a:latin typeface="rasol"/>
            </a:endParaRPr>
          </a:p>
          <a:p>
            <a:pPr algn="just" rtl="1">
              <a:lnSpc>
                <a:spcPct val="150000"/>
              </a:lnSpc>
            </a:pPr>
            <a:r>
              <a:rPr lang="ar-JO" sz="2000" dirty="0">
                <a:latin typeface="rasol"/>
              </a:rPr>
              <a:t>إن هذا البرنامج يتضمن إعطاء مكافأة </a:t>
            </a:r>
            <a:r>
              <a:rPr lang="ar-EG" sz="2000" dirty="0">
                <a:latin typeface="rasol"/>
              </a:rPr>
              <a:t>للعميل </a:t>
            </a:r>
            <a:r>
              <a:rPr lang="ar-JO" sz="2000" dirty="0">
                <a:latin typeface="rasol"/>
              </a:rPr>
              <a:t>الذي يعاود التعامل مع المنظمة أو الذي يكرر الشراء بكميات كبيرة</a:t>
            </a:r>
            <a:r>
              <a:rPr lang="ar-EG" sz="2000" dirty="0">
                <a:latin typeface="rasol"/>
              </a:rPr>
              <a:t>.</a:t>
            </a:r>
            <a:endParaRPr lang="ar-JO" sz="2000" dirty="0">
              <a:latin typeface="rasol"/>
            </a:endParaRPr>
          </a:p>
          <a:p>
            <a:pPr marL="342900" indent="-342900" algn="just" rtl="1">
              <a:lnSpc>
                <a:spcPct val="150000"/>
              </a:lnSpc>
              <a:buFont typeface="Calibri"/>
              <a:buChar char="-"/>
            </a:pPr>
            <a:r>
              <a:rPr lang="ar-JO" sz="2000">
                <a:latin typeface="rasol"/>
                <a:cs typeface="Arial"/>
              </a:rPr>
              <a:t> تحتل الخطوة الأولى والمهمة في إقامة علاقات وثيقة مع العميل.</a:t>
            </a:r>
            <a:endParaRPr lang="ar-JO" sz="2000" i="0">
              <a:effectLst/>
              <a:latin typeface="rasol"/>
              <a:cs typeface="Arial"/>
            </a:endParaRPr>
          </a:p>
        </p:txBody>
      </p:sp>
      <p:pic>
        <p:nvPicPr>
          <p:cNvPr id="3" name="Picture 2">
            <a:extLst>
              <a:ext uri="{FF2B5EF4-FFF2-40B4-BE49-F238E27FC236}">
                <a16:creationId xmlns:a16="http://schemas.microsoft.com/office/drawing/2014/main" id="{7237A0FE-E3FD-DAA9-5680-8BBB9F196643}"/>
              </a:ext>
            </a:extLst>
          </p:cNvPr>
          <p:cNvPicPr>
            <a:picLocks noChangeAspect="1"/>
          </p:cNvPicPr>
          <p:nvPr/>
        </p:nvPicPr>
        <p:blipFill>
          <a:blip r:embed="rId3"/>
          <a:stretch>
            <a:fillRect/>
          </a:stretch>
        </p:blipFill>
        <p:spPr>
          <a:xfrm>
            <a:off x="570013" y="1393280"/>
            <a:ext cx="4112329" cy="4794849"/>
          </a:xfrm>
          <a:prstGeom prst="rect">
            <a:avLst/>
          </a:prstGeom>
        </p:spPr>
      </p:pic>
    </p:spTree>
    <p:extLst>
      <p:ext uri="{BB962C8B-B14F-4D97-AF65-F5344CB8AC3E}">
        <p14:creationId xmlns:p14="http://schemas.microsoft.com/office/powerpoint/2010/main" val="3219542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46257"/>
            <a:ext cx="2304488" cy="1079086"/>
          </a:xfrm>
          <a:prstGeom prst="rect">
            <a:avLst/>
          </a:prstGeom>
        </p:spPr>
      </p:pic>
      <p:sp>
        <p:nvSpPr>
          <p:cNvPr id="3" name="Rectangle 2"/>
          <p:cNvSpPr/>
          <p:nvPr/>
        </p:nvSpPr>
        <p:spPr>
          <a:xfrm>
            <a:off x="4868215" y="296217"/>
            <a:ext cx="6949998" cy="6186309"/>
          </a:xfrm>
          <a:prstGeom prst="rect">
            <a:avLst/>
          </a:prstGeom>
        </p:spPr>
        <p:txBody>
          <a:bodyPr wrap="square" lIns="91440" tIns="45720" rIns="91440" bIns="45720" anchor="t">
            <a:spAutoFit/>
          </a:bodyPr>
          <a:lstStyle/>
          <a:p>
            <a:pPr algn="just" rtl="1">
              <a:lnSpc>
                <a:spcPct val="150000"/>
              </a:lnSpc>
            </a:pPr>
            <a:r>
              <a:rPr lang="ar-JO" sz="2400" b="1" dirty="0">
                <a:solidFill>
                  <a:schemeClr val="accent2">
                    <a:lumMod val="75000"/>
                  </a:schemeClr>
                </a:solidFill>
                <a:latin typeface="rasol"/>
              </a:rPr>
              <a:t>2 . المرحلة الثانية: استثمار العميل </a:t>
            </a:r>
            <a:r>
              <a:rPr lang="en-US" sz="2400" b="1" dirty="0">
                <a:solidFill>
                  <a:schemeClr val="accent2">
                    <a:lumMod val="75000"/>
                  </a:schemeClr>
                </a:solidFill>
                <a:latin typeface="rasol"/>
              </a:rPr>
              <a:t>Customer Investment</a:t>
            </a:r>
          </a:p>
          <a:p>
            <a:pPr algn="just" rtl="1">
              <a:lnSpc>
                <a:spcPct val="150000"/>
              </a:lnSpc>
            </a:pPr>
            <a:r>
              <a:rPr lang="ar-JO" sz="2000" dirty="0">
                <a:latin typeface="rasol"/>
              </a:rPr>
              <a:t>وفق هذه المرحلة تسعى المنظمة إلى توطيد علاقتها مع العملاء من خلال بناء علاقات مستندة </a:t>
            </a:r>
            <a:r>
              <a:rPr lang="ar-EG" sz="2000" dirty="0">
                <a:latin typeface="rasol"/>
              </a:rPr>
              <a:t>على </a:t>
            </a:r>
            <a:r>
              <a:rPr lang="ar-JO" sz="2000" dirty="0">
                <a:latin typeface="rasol"/>
              </a:rPr>
              <a:t>روابط هيكلية واجتماعية بالإضافة للمنافع المادية. إن توطيد هذه العلاقة تستند على قاعدة البيانات التي تم جمعها من العملاء. إن قاعدة البيانات تساعد المنظمة على اختيار الإستراتيجية الملائمة لبناء العلاقة وتوطيدها</a:t>
            </a:r>
            <a:r>
              <a:rPr lang="ar-EG" sz="2000" dirty="0">
                <a:latin typeface="rasol"/>
              </a:rPr>
              <a:t> مع العملاء</a:t>
            </a:r>
            <a:r>
              <a:rPr lang="ar-JO" sz="2000" dirty="0">
                <a:latin typeface="rasol"/>
              </a:rPr>
              <a:t>.</a:t>
            </a:r>
          </a:p>
          <a:p>
            <a:pPr algn="just" rtl="1">
              <a:lnSpc>
                <a:spcPct val="150000"/>
              </a:lnSpc>
            </a:pPr>
            <a:r>
              <a:rPr lang="ar-JO" sz="2000" dirty="0">
                <a:latin typeface="rasol"/>
                <a:cs typeface="Arial"/>
              </a:rPr>
              <a:t>تركز المنظمة هنا على تحقيق أعلى  قيمة </a:t>
            </a:r>
            <a:r>
              <a:rPr lang="ar-EG" sz="2000" dirty="0">
                <a:latin typeface="rasol"/>
                <a:cs typeface="Arial"/>
              </a:rPr>
              <a:t>للعميل </a:t>
            </a:r>
            <a:r>
              <a:rPr lang="ar-JO" sz="2000" dirty="0">
                <a:latin typeface="rasol"/>
                <a:cs typeface="Arial"/>
              </a:rPr>
              <a:t>( </a:t>
            </a:r>
            <a:r>
              <a:rPr lang="en-US" sz="2000" dirty="0">
                <a:latin typeface="rasol"/>
              </a:rPr>
              <a:t>Grate Value Customer)</a:t>
            </a:r>
            <a:r>
              <a:rPr lang="en-US" sz="2000" dirty="0">
                <a:solidFill>
                  <a:srgbClr val="FF0000"/>
                </a:solidFill>
                <a:latin typeface="rasol"/>
              </a:rPr>
              <a:t> </a:t>
            </a:r>
            <a:r>
              <a:rPr lang="ar-EG" sz="2000" dirty="0">
                <a:solidFill>
                  <a:srgbClr val="FF0000"/>
                </a:solidFill>
                <a:latin typeface="rasol"/>
                <a:cs typeface="Arial"/>
              </a:rPr>
              <a:t> </a:t>
            </a:r>
            <a:r>
              <a:rPr lang="ar-JO" sz="2000" dirty="0">
                <a:latin typeface="rasol"/>
                <a:cs typeface="Arial"/>
              </a:rPr>
              <a:t>واستثمارها، لأنها تحدد مدى الأرباح التي يمكن أن تحققها من هذه العملية. لذلك تحاول المنظمة توسيع حجم تعاملها مع العملاء عن طريق الحـث والإقناع بتوسيع تعاملاتهم مع المنتجات القائمة أو الجديدة .</a:t>
            </a:r>
          </a:p>
          <a:p>
            <a:pPr algn="just" rtl="1">
              <a:lnSpc>
                <a:spcPct val="150000"/>
              </a:lnSpc>
            </a:pPr>
            <a:r>
              <a:rPr lang="ar-JO" sz="2000" dirty="0">
                <a:latin typeface="rasol"/>
              </a:rPr>
              <a:t>إن هذه المرحلة تحدد دقة وصواب الخيار الإستراتيجي لتسويق العلاقة مع العميل وإدارتها ومدى ربحية هذا الخيار، وكذلك يتم تحديد من هم العملاء الذين يمكن الإبقاء عليهم ضمن المحفظة</a:t>
            </a:r>
            <a:r>
              <a:rPr lang="ar-EG" sz="2000" dirty="0">
                <a:latin typeface="rasol"/>
              </a:rPr>
              <a:t> </a:t>
            </a:r>
            <a:r>
              <a:rPr lang="ar-JO" sz="2000" dirty="0">
                <a:latin typeface="rasol"/>
              </a:rPr>
              <a:t>الاستثمارية </a:t>
            </a:r>
            <a:r>
              <a:rPr lang="ar-EG" sz="2000" dirty="0">
                <a:latin typeface="rasol"/>
              </a:rPr>
              <a:t>للعملاء</a:t>
            </a:r>
            <a:r>
              <a:rPr lang="ar-JO" sz="2000" dirty="0">
                <a:latin typeface="rasol"/>
              </a:rPr>
              <a:t>. </a:t>
            </a:r>
            <a:r>
              <a:rPr lang="ar-EG" sz="2000" dirty="0">
                <a:latin typeface="rasol"/>
              </a:rPr>
              <a:t>و</a:t>
            </a:r>
            <a:r>
              <a:rPr lang="ar-JO" sz="2000" dirty="0">
                <a:latin typeface="rasol"/>
              </a:rPr>
              <a:t>تحاول المنظمة ضمن هذه المرحلة باسترجاع القسم الأعظم من الاستثمارات التي أنفقتها في المرحلة السابقة.</a:t>
            </a:r>
            <a:endParaRPr lang="ar-JO" sz="2000" i="0" dirty="0">
              <a:effectLst/>
              <a:latin typeface="rasol"/>
            </a:endParaRPr>
          </a:p>
        </p:txBody>
      </p:sp>
      <p:pic>
        <p:nvPicPr>
          <p:cNvPr id="2" name="Picture 1">
            <a:extLst>
              <a:ext uri="{FF2B5EF4-FFF2-40B4-BE49-F238E27FC236}">
                <a16:creationId xmlns:a16="http://schemas.microsoft.com/office/drawing/2014/main" id="{51B59485-B880-203A-FEC3-D2A6C198E0B4}"/>
              </a:ext>
            </a:extLst>
          </p:cNvPr>
          <p:cNvPicPr>
            <a:picLocks noChangeAspect="1"/>
          </p:cNvPicPr>
          <p:nvPr/>
        </p:nvPicPr>
        <p:blipFill>
          <a:blip r:embed="rId3"/>
          <a:stretch>
            <a:fillRect/>
          </a:stretch>
        </p:blipFill>
        <p:spPr>
          <a:xfrm>
            <a:off x="451062" y="1446835"/>
            <a:ext cx="4144909" cy="4919242"/>
          </a:xfrm>
          <a:prstGeom prst="rect">
            <a:avLst/>
          </a:prstGeom>
        </p:spPr>
      </p:pic>
    </p:spTree>
    <p:extLst>
      <p:ext uri="{BB962C8B-B14F-4D97-AF65-F5344CB8AC3E}">
        <p14:creationId xmlns:p14="http://schemas.microsoft.com/office/powerpoint/2010/main" val="2561927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46257"/>
            <a:ext cx="2304488" cy="1079086"/>
          </a:xfrm>
          <a:prstGeom prst="rect">
            <a:avLst/>
          </a:prstGeom>
        </p:spPr>
      </p:pic>
      <p:sp>
        <p:nvSpPr>
          <p:cNvPr id="6" name="Rectangle 5"/>
          <p:cNvSpPr/>
          <p:nvPr/>
        </p:nvSpPr>
        <p:spPr>
          <a:xfrm>
            <a:off x="3799269" y="778664"/>
            <a:ext cx="8123534" cy="5262979"/>
          </a:xfrm>
          <a:prstGeom prst="rect">
            <a:avLst/>
          </a:prstGeom>
        </p:spPr>
        <p:txBody>
          <a:bodyPr wrap="square">
            <a:spAutoFit/>
          </a:bodyPr>
          <a:lstStyle/>
          <a:p>
            <a:pPr algn="just" rtl="1">
              <a:lnSpc>
                <a:spcPct val="150000"/>
              </a:lnSpc>
            </a:pPr>
            <a:r>
              <a:rPr lang="ar-JO" sz="2400" b="1" dirty="0">
                <a:solidFill>
                  <a:schemeClr val="accent2">
                    <a:lumMod val="75000"/>
                  </a:schemeClr>
                </a:solidFill>
                <a:latin typeface="rasol"/>
              </a:rPr>
              <a:t>3. المرحلة الثالثة: الحفاظ على العملاء </a:t>
            </a:r>
            <a:r>
              <a:rPr lang="en-US" sz="2400" b="1" dirty="0">
                <a:solidFill>
                  <a:schemeClr val="accent2">
                    <a:lumMod val="75000"/>
                  </a:schemeClr>
                </a:solidFill>
                <a:latin typeface="rasol"/>
              </a:rPr>
              <a:t>Maintaining The Customer</a:t>
            </a:r>
          </a:p>
          <a:p>
            <a:pPr algn="just" rtl="1">
              <a:lnSpc>
                <a:spcPct val="150000"/>
              </a:lnSpc>
            </a:pPr>
            <a:r>
              <a:rPr lang="ar-JO" sz="2000" dirty="0">
                <a:latin typeface="rasol"/>
              </a:rPr>
              <a:t>إن الاحتفاظ </a:t>
            </a:r>
            <a:r>
              <a:rPr lang="ar-EG" sz="2000" dirty="0">
                <a:latin typeface="rasol"/>
              </a:rPr>
              <a:t>بالعميل </a:t>
            </a:r>
            <a:r>
              <a:rPr lang="ar-JO" sz="2000" dirty="0">
                <a:latin typeface="rasol"/>
              </a:rPr>
              <a:t>يعتبر من المسائل الأكثر صعوبة وتعقيداً من الفوز بـه، والسبب يعود إلى قدرة المنظمة على تلبية حاجاته بالشكل الذي يحقق الرضا. إن رضا العميل </a:t>
            </a:r>
            <a:r>
              <a:rPr lang="en-US" sz="2000" dirty="0">
                <a:latin typeface="rasol"/>
              </a:rPr>
              <a:t> (Customer Satisfaction) </a:t>
            </a:r>
            <a:r>
              <a:rPr lang="ar-JO" sz="2000" dirty="0">
                <a:latin typeface="rasol"/>
              </a:rPr>
              <a:t>يعتبر العامل الحاسم في ولائه للمنظمة ومنتجاتها. إن تحقيق رضا العميل يمر عبر قيام المنظمة بتقديم منتجاتها بشكل يفوق توقعاته ويحقق له الرضا والاشباع بشكل يفوق توقعه او يعادله. ان اخفاق المنظمة </a:t>
            </a:r>
            <a:r>
              <a:rPr lang="ar-EG" sz="2000" dirty="0">
                <a:latin typeface="rasol"/>
              </a:rPr>
              <a:t>في العملية </a:t>
            </a:r>
            <a:r>
              <a:rPr lang="ar-JO" sz="2000" dirty="0">
                <a:latin typeface="rasol"/>
              </a:rPr>
              <a:t>الانتاجية او التسويقية او الخدمية في تقديم منتجات بمستوى ما يطمح</a:t>
            </a:r>
            <a:r>
              <a:rPr lang="ar-EG" sz="2000" dirty="0">
                <a:latin typeface="rasol"/>
              </a:rPr>
              <a:t> به</a:t>
            </a:r>
            <a:r>
              <a:rPr lang="ar-JO" sz="2000" dirty="0">
                <a:latin typeface="rasol"/>
              </a:rPr>
              <a:t> العملاء او يتوقعون</a:t>
            </a:r>
            <a:r>
              <a:rPr lang="ar-EG" sz="2000" dirty="0">
                <a:latin typeface="rasol"/>
              </a:rPr>
              <a:t>ه</a:t>
            </a:r>
            <a:r>
              <a:rPr lang="ar-JO" sz="2000" dirty="0">
                <a:latin typeface="rasol"/>
              </a:rPr>
              <a:t> سوف يعرضها لمشاكل كبيرة ولن تتمكن من البقاء في السوق لذلك تسعى جميع المنظمات على اختلاف انواعها في الوقت الحاضر إلى تعظيم رضا العميل من خلال ما تقدمه من منتجات تتصف بالجودة العالية والتي تقدم حزمة من الخدمات المختلفة والتي تنعكس بدورها على خلق ولاء لدى العميل   ( </a:t>
            </a:r>
            <a:r>
              <a:rPr lang="en-US" sz="2000" dirty="0">
                <a:latin typeface="rasol"/>
              </a:rPr>
              <a:t> (Creating Customer Loyally</a:t>
            </a:r>
            <a:r>
              <a:rPr lang="ar-JO" sz="2000" dirty="0">
                <a:latin typeface="rasol"/>
              </a:rPr>
              <a:t>والذي يقود إلى الاحتفاظ به على المدى الطويل.</a:t>
            </a:r>
            <a:endParaRPr lang="ar-JO" sz="2000" i="0" dirty="0">
              <a:effectLst/>
              <a:latin typeface="rasol"/>
            </a:endParaRPr>
          </a:p>
        </p:txBody>
      </p:sp>
      <p:pic>
        <p:nvPicPr>
          <p:cNvPr id="2" name="Picture 1">
            <a:extLst>
              <a:ext uri="{FF2B5EF4-FFF2-40B4-BE49-F238E27FC236}">
                <a16:creationId xmlns:a16="http://schemas.microsoft.com/office/drawing/2014/main" id="{5F1D92B9-5700-9222-D5FD-16785B0EC430}"/>
              </a:ext>
            </a:extLst>
          </p:cNvPr>
          <p:cNvPicPr>
            <a:picLocks noChangeAspect="1"/>
          </p:cNvPicPr>
          <p:nvPr/>
        </p:nvPicPr>
        <p:blipFill>
          <a:blip r:embed="rId3"/>
          <a:stretch>
            <a:fillRect/>
          </a:stretch>
        </p:blipFill>
        <p:spPr>
          <a:xfrm>
            <a:off x="269198" y="2783726"/>
            <a:ext cx="3143703" cy="2915720"/>
          </a:xfrm>
          <a:prstGeom prst="rect">
            <a:avLst/>
          </a:prstGeom>
        </p:spPr>
      </p:pic>
    </p:spTree>
    <p:extLst>
      <p:ext uri="{BB962C8B-B14F-4D97-AF65-F5344CB8AC3E}">
        <p14:creationId xmlns:p14="http://schemas.microsoft.com/office/powerpoint/2010/main" val="1642063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46257"/>
            <a:ext cx="2304488" cy="1079086"/>
          </a:xfrm>
          <a:prstGeom prst="rect">
            <a:avLst/>
          </a:prstGeom>
        </p:spPr>
      </p:pic>
      <p:sp>
        <p:nvSpPr>
          <p:cNvPr id="5" name="Rectangle 4"/>
          <p:cNvSpPr/>
          <p:nvPr/>
        </p:nvSpPr>
        <p:spPr>
          <a:xfrm>
            <a:off x="3970116" y="543664"/>
            <a:ext cx="7764684" cy="5940088"/>
          </a:xfrm>
          <a:prstGeom prst="rect">
            <a:avLst/>
          </a:prstGeom>
        </p:spPr>
        <p:txBody>
          <a:bodyPr wrap="square" lIns="91440" tIns="45720" rIns="91440" bIns="45720" anchor="t">
            <a:spAutoFit/>
          </a:bodyPr>
          <a:lstStyle/>
          <a:p>
            <a:pPr algn="just" rtl="1"/>
            <a:r>
              <a:rPr lang="ar-JO" sz="2000" dirty="0">
                <a:latin typeface="rasol"/>
              </a:rPr>
              <a:t>ان هذا الاحتفاظ لا يمكن أن يتم إلا من خلال إدراك المنظمة لقيمة العميل مدى الحياة </a:t>
            </a:r>
            <a:r>
              <a:rPr lang="en-US" sz="2000" dirty="0">
                <a:latin typeface="rasol"/>
              </a:rPr>
              <a:t>(Customer Lifetime Value) </a:t>
            </a:r>
            <a:r>
              <a:rPr lang="ar-JO" sz="2000" dirty="0">
                <a:latin typeface="rasol"/>
              </a:rPr>
              <a:t> والذي يمثل قيمة التدفق الكامل لحجم التعاملات التي يقوم بها هذا العميل ، وبالتالي يتحول هذا العميل إلى استثمارات مربحة للمنظمة.</a:t>
            </a:r>
          </a:p>
          <a:p>
            <a:pPr algn="just" rtl="1"/>
            <a:r>
              <a:rPr lang="ar-JO" sz="2000" dirty="0">
                <a:latin typeface="rasol"/>
                <a:cs typeface="Arial"/>
              </a:rPr>
              <a:t>إن عملية الاحتفاظ </a:t>
            </a:r>
            <a:r>
              <a:rPr lang="ar-EG" sz="2000" dirty="0">
                <a:latin typeface="rasol"/>
                <a:cs typeface="Arial"/>
              </a:rPr>
              <a:t>بالعميل </a:t>
            </a:r>
            <a:r>
              <a:rPr lang="ar-JO" sz="2000" dirty="0">
                <a:latin typeface="rasol"/>
                <a:cs typeface="Arial"/>
              </a:rPr>
              <a:t>تخضع لعدة عوامل تؤثر على قدرة المنظمة الانتاجية والتسويقية والخدمية</a:t>
            </a:r>
            <a:r>
              <a:rPr lang="ar-JO" sz="2000" dirty="0">
                <a:solidFill>
                  <a:srgbClr val="FF0000"/>
                </a:solidFill>
                <a:latin typeface="rasol"/>
                <a:cs typeface="Arial"/>
              </a:rPr>
              <a:t> </a:t>
            </a:r>
            <a:r>
              <a:rPr lang="ar-JO" sz="2000" dirty="0">
                <a:latin typeface="rasol"/>
                <a:cs typeface="Arial"/>
              </a:rPr>
              <a:t>وهذه العوامل هي:</a:t>
            </a:r>
            <a:endParaRPr lang="en-US" sz="2000" dirty="0">
              <a:latin typeface="rasol"/>
              <a:cs typeface="Arial"/>
            </a:endParaRPr>
          </a:p>
          <a:p>
            <a:pPr algn="just" rtl="1"/>
            <a:endParaRPr lang="ar-JO" sz="2000" dirty="0">
              <a:latin typeface="rasol"/>
            </a:endParaRPr>
          </a:p>
          <a:p>
            <a:pPr algn="just" rtl="1"/>
            <a:r>
              <a:rPr lang="ar-JO" sz="2000" dirty="0">
                <a:latin typeface="rasol"/>
              </a:rPr>
              <a:t>• قدرة المنظمة على فهم حاجات ورغبات وتفضيلات العملاء وأنماط تعاملهم. إن هذا الفهم والمعرفة لا بد أن يترجم في الواقع العملي </a:t>
            </a:r>
            <a:r>
              <a:rPr lang="ar-EG" sz="2000" dirty="0">
                <a:latin typeface="rasol"/>
              </a:rPr>
              <a:t>و</a:t>
            </a:r>
            <a:r>
              <a:rPr lang="ar-JO" sz="2000" dirty="0">
                <a:latin typeface="rasol"/>
              </a:rPr>
              <a:t>لمسه من قبل العميل بشكل أفضل من المنظمات المنافسة.</a:t>
            </a:r>
          </a:p>
          <a:p>
            <a:pPr algn="just" rtl="1"/>
            <a:r>
              <a:rPr lang="ar-JO" sz="2000" dirty="0">
                <a:latin typeface="rasol"/>
              </a:rPr>
              <a:t>• مستوى الرضا والولاء الذي تم تحقيقه في السابق وساهم في خلق صورة ايجابية تجاه المنظمة ومنتجاتها.</a:t>
            </a:r>
          </a:p>
          <a:p>
            <a:pPr algn="just" rtl="1"/>
            <a:r>
              <a:rPr lang="ar-JO" sz="2000" dirty="0">
                <a:latin typeface="rasol"/>
              </a:rPr>
              <a:t>• مستوى وحجم العلاقة التي تمكنت المنظمة من إقامتها سابقاً ومدى نجاح إستراتيجية تسويق وإدارة هذه العلاقة.</a:t>
            </a:r>
          </a:p>
          <a:p>
            <a:pPr algn="just" rtl="1"/>
            <a:r>
              <a:rPr lang="ar-JO" sz="2000" dirty="0">
                <a:latin typeface="rasol"/>
              </a:rPr>
              <a:t>• مدى تمتع المنظمة بالمزايا التنافسية والتي تتفوق بها على المنظمات المنافسة. </a:t>
            </a:r>
          </a:p>
          <a:p>
            <a:pPr algn="just" rtl="1"/>
            <a:r>
              <a:rPr lang="ar-JO" sz="2000" dirty="0">
                <a:latin typeface="rasol"/>
              </a:rPr>
              <a:t>• قدرة المنظمة على التجدد والابتكار والتطور في مواجهة التغييرات البيئية وخاصة المتعلقة باحتياجات العملاء وتنوعها.</a:t>
            </a:r>
          </a:p>
          <a:p>
            <a:pPr algn="just" rtl="1"/>
            <a:r>
              <a:rPr lang="ar-JO" sz="2000" dirty="0">
                <a:latin typeface="rasol"/>
                <a:cs typeface="Arial"/>
              </a:rPr>
              <a:t>• مدى استخدام المنظمة للوسائل التكنولوجية المتطورة .</a:t>
            </a:r>
          </a:p>
          <a:p>
            <a:pPr algn="just" rtl="1"/>
            <a:r>
              <a:rPr lang="ar-JO" sz="2000" dirty="0">
                <a:latin typeface="rasol"/>
              </a:rPr>
              <a:t>• طبيعة الأسواق التي تتعامل معها المنظمة وحجم المنافسة الموجودة فيها ومدى تفوق المنظمة بمنتجاتها عن المنافسين.</a:t>
            </a:r>
            <a:endParaRPr lang="ar-JO" sz="2000" i="0" dirty="0">
              <a:effectLst/>
              <a:latin typeface="rasol"/>
            </a:endParaRPr>
          </a:p>
        </p:txBody>
      </p:sp>
      <p:pic>
        <p:nvPicPr>
          <p:cNvPr id="3" name="Picture 2">
            <a:extLst>
              <a:ext uri="{FF2B5EF4-FFF2-40B4-BE49-F238E27FC236}">
                <a16:creationId xmlns:a16="http://schemas.microsoft.com/office/drawing/2014/main" id="{B73A674A-A742-089E-AD13-CDDC1CF20942}"/>
              </a:ext>
            </a:extLst>
          </p:cNvPr>
          <p:cNvPicPr>
            <a:picLocks noChangeAspect="1"/>
          </p:cNvPicPr>
          <p:nvPr/>
        </p:nvPicPr>
        <p:blipFill>
          <a:blip r:embed="rId3"/>
          <a:stretch>
            <a:fillRect/>
          </a:stretch>
        </p:blipFill>
        <p:spPr>
          <a:xfrm>
            <a:off x="457200" y="1956241"/>
            <a:ext cx="3180627" cy="3975784"/>
          </a:xfrm>
          <a:prstGeom prst="rect">
            <a:avLst/>
          </a:prstGeom>
        </p:spPr>
      </p:pic>
    </p:spTree>
    <p:extLst>
      <p:ext uri="{BB962C8B-B14F-4D97-AF65-F5344CB8AC3E}">
        <p14:creationId xmlns:p14="http://schemas.microsoft.com/office/powerpoint/2010/main" val="1860984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46257"/>
            <a:ext cx="2304488" cy="1079086"/>
          </a:xfrm>
          <a:prstGeom prst="rect">
            <a:avLst/>
          </a:prstGeom>
        </p:spPr>
      </p:pic>
      <p:sp>
        <p:nvSpPr>
          <p:cNvPr id="2" name="Rectangle 1"/>
          <p:cNvSpPr/>
          <p:nvPr/>
        </p:nvSpPr>
        <p:spPr>
          <a:xfrm>
            <a:off x="5417127" y="1480797"/>
            <a:ext cx="6508128" cy="3416320"/>
          </a:xfrm>
          <a:prstGeom prst="rect">
            <a:avLst/>
          </a:prstGeom>
        </p:spPr>
        <p:txBody>
          <a:bodyPr wrap="square" lIns="91440" tIns="45720" rIns="91440" bIns="45720" anchor="t">
            <a:spAutoFit/>
          </a:bodyPr>
          <a:lstStyle/>
          <a:p>
            <a:pPr algn="just" rtl="1">
              <a:lnSpc>
                <a:spcPct val="150000"/>
              </a:lnSpc>
            </a:pPr>
            <a:r>
              <a:rPr lang="ar-JO" sz="2400" b="1" dirty="0">
                <a:solidFill>
                  <a:schemeClr val="accent2">
                    <a:lumMod val="75000"/>
                  </a:schemeClr>
                </a:solidFill>
                <a:latin typeface="rasol"/>
              </a:rPr>
              <a:t>4 . المرحلة الرابعة تحول العملاء </a:t>
            </a:r>
            <a:r>
              <a:rPr lang="en-US" sz="2400" b="1" dirty="0">
                <a:solidFill>
                  <a:schemeClr val="accent2">
                    <a:lumMod val="75000"/>
                  </a:schemeClr>
                </a:solidFill>
                <a:latin typeface="rasol"/>
              </a:rPr>
              <a:t>Customers Shifting</a:t>
            </a:r>
          </a:p>
          <a:p>
            <a:pPr algn="just" rtl="1">
              <a:lnSpc>
                <a:spcPct val="150000"/>
              </a:lnSpc>
            </a:pPr>
            <a:r>
              <a:rPr lang="ar-JO" sz="2000" dirty="0">
                <a:latin typeface="rasol"/>
                <a:cs typeface="Arial"/>
              </a:rPr>
              <a:t>تمثل هذه المرحلة الأخيرة من دورة حياة العميل لان العميل اصبح يدرك جيداً بأن منتجات المنظمة لا تلبي حاجاته ورغباته ويبدأ بالتفكير بالتحول </a:t>
            </a:r>
            <a:r>
              <a:rPr lang="ar-EG" sz="2000" dirty="0">
                <a:latin typeface="rasol"/>
                <a:cs typeface="Arial"/>
              </a:rPr>
              <a:t>إلى </a:t>
            </a:r>
            <a:r>
              <a:rPr lang="ar-JO" sz="2000" dirty="0">
                <a:latin typeface="rasol"/>
                <a:cs typeface="Arial"/>
              </a:rPr>
              <a:t>منتجات يجدها </a:t>
            </a:r>
            <a:r>
              <a:rPr lang="ar-EG" sz="2000" dirty="0">
                <a:latin typeface="rasol"/>
                <a:cs typeface="Arial"/>
              </a:rPr>
              <a:t>أ</a:t>
            </a:r>
            <a:r>
              <a:rPr lang="ar-JO" sz="2000" dirty="0">
                <a:latin typeface="rasol"/>
                <a:cs typeface="Arial"/>
              </a:rPr>
              <a:t>كثر </a:t>
            </a:r>
            <a:r>
              <a:rPr lang="ar-EG" sz="2000" dirty="0">
                <a:latin typeface="rasol"/>
                <a:cs typeface="Arial"/>
              </a:rPr>
              <a:t>تلبية </a:t>
            </a:r>
            <a:r>
              <a:rPr lang="ar-JO" sz="2000" dirty="0">
                <a:latin typeface="rasol"/>
                <a:cs typeface="Arial"/>
              </a:rPr>
              <a:t>لحاجاته و</a:t>
            </a:r>
            <a:r>
              <a:rPr lang="ar-EG" sz="2000" dirty="0">
                <a:latin typeface="rasol"/>
                <a:cs typeface="Arial"/>
              </a:rPr>
              <a:t>ر</a:t>
            </a:r>
            <a:r>
              <a:rPr lang="ar-JO" sz="2000" dirty="0">
                <a:latin typeface="rasol"/>
                <a:cs typeface="Arial"/>
              </a:rPr>
              <a:t>غبات</a:t>
            </a:r>
            <a:r>
              <a:rPr lang="ar-EG" sz="2000" dirty="0">
                <a:latin typeface="rasol"/>
                <a:cs typeface="Arial"/>
              </a:rPr>
              <a:t>ه</a:t>
            </a:r>
            <a:r>
              <a:rPr lang="ar-JO" sz="2000" dirty="0">
                <a:latin typeface="rasol"/>
                <a:cs typeface="Arial"/>
              </a:rPr>
              <a:t> سواء </a:t>
            </a:r>
            <a:r>
              <a:rPr lang="ar-EG" sz="2000" dirty="0">
                <a:latin typeface="rasol"/>
                <a:cs typeface="Arial"/>
              </a:rPr>
              <a:t>كانت </a:t>
            </a:r>
            <a:r>
              <a:rPr lang="ar-JO" sz="2000" dirty="0">
                <a:latin typeface="rasol"/>
                <a:cs typeface="Arial"/>
              </a:rPr>
              <a:t>منتجات تقدم من قبل نفس المنظمة ولكنها </a:t>
            </a:r>
            <a:r>
              <a:rPr lang="ar-EG" sz="2000" dirty="0">
                <a:latin typeface="rasol"/>
                <a:cs typeface="Arial"/>
              </a:rPr>
              <a:t>أ</a:t>
            </a:r>
            <a:r>
              <a:rPr lang="ar-JO" sz="2000" dirty="0">
                <a:latin typeface="rasol"/>
                <a:cs typeface="Arial"/>
              </a:rPr>
              <a:t>كثر تطوراً و تقدماً</a:t>
            </a:r>
            <a:r>
              <a:rPr lang="ar-EG" sz="2000" dirty="0">
                <a:latin typeface="rasol"/>
                <a:cs typeface="Arial"/>
              </a:rPr>
              <a:t> </a:t>
            </a:r>
            <a:r>
              <a:rPr lang="ar-JO" sz="2000" dirty="0">
                <a:latin typeface="rasol"/>
                <a:cs typeface="Arial"/>
              </a:rPr>
              <a:t>من قبل المنظمات المنافسة أو الاستغناء عن المنتجات المقدمة من المنظمة وايقاف التعامل مع منتجاتها. في الواقع هناك نوعان رئيسيان من الأسباب : </a:t>
            </a:r>
            <a:endParaRPr lang="ar-JO" sz="2000" i="0" dirty="0">
              <a:effectLst/>
              <a:latin typeface="rasol"/>
              <a:cs typeface="Arial"/>
            </a:endParaRPr>
          </a:p>
        </p:txBody>
      </p:sp>
      <p:pic>
        <p:nvPicPr>
          <p:cNvPr id="3" name="Picture 2">
            <a:extLst>
              <a:ext uri="{FF2B5EF4-FFF2-40B4-BE49-F238E27FC236}">
                <a16:creationId xmlns:a16="http://schemas.microsoft.com/office/drawing/2014/main" id="{649445E0-5843-6370-A9F0-97B81556B013}"/>
              </a:ext>
            </a:extLst>
          </p:cNvPr>
          <p:cNvPicPr>
            <a:picLocks noChangeAspect="1"/>
          </p:cNvPicPr>
          <p:nvPr/>
        </p:nvPicPr>
        <p:blipFill>
          <a:blip r:embed="rId3"/>
          <a:stretch>
            <a:fillRect/>
          </a:stretch>
        </p:blipFill>
        <p:spPr>
          <a:xfrm>
            <a:off x="193683" y="1883180"/>
            <a:ext cx="4623016" cy="4324648"/>
          </a:xfrm>
          <a:prstGeom prst="rect">
            <a:avLst/>
          </a:prstGeom>
        </p:spPr>
      </p:pic>
    </p:spTree>
    <p:extLst>
      <p:ext uri="{BB962C8B-B14F-4D97-AF65-F5344CB8AC3E}">
        <p14:creationId xmlns:p14="http://schemas.microsoft.com/office/powerpoint/2010/main" val="3976277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46257"/>
            <a:ext cx="2304488" cy="1079086"/>
          </a:xfrm>
          <a:prstGeom prst="rect">
            <a:avLst/>
          </a:prstGeom>
        </p:spPr>
      </p:pic>
      <p:sp>
        <p:nvSpPr>
          <p:cNvPr id="3" name="Rectangle 2"/>
          <p:cNvSpPr/>
          <p:nvPr/>
        </p:nvSpPr>
        <p:spPr>
          <a:xfrm>
            <a:off x="4051139" y="1727521"/>
            <a:ext cx="7752934" cy="3785652"/>
          </a:xfrm>
          <a:prstGeom prst="rect">
            <a:avLst/>
          </a:prstGeom>
        </p:spPr>
        <p:txBody>
          <a:bodyPr wrap="square">
            <a:spAutoFit/>
          </a:bodyPr>
          <a:lstStyle/>
          <a:p>
            <a:pPr algn="just" rtl="1"/>
            <a:r>
              <a:rPr lang="ar-JO" sz="2400" dirty="0">
                <a:solidFill>
                  <a:srgbClr val="003E61"/>
                </a:solidFill>
                <a:latin typeface="rasol"/>
                <a:cs typeface="+mj-cs"/>
              </a:rPr>
              <a:t>وهذه ت</a:t>
            </a:r>
            <a:r>
              <a:rPr lang="ar-EG" sz="2400" dirty="0">
                <a:solidFill>
                  <a:srgbClr val="003E61"/>
                </a:solidFill>
                <a:latin typeface="rasol"/>
                <a:cs typeface="+mj-cs"/>
              </a:rPr>
              <a:t>ت</a:t>
            </a:r>
            <a:r>
              <a:rPr lang="ar-JO" sz="2400" dirty="0">
                <a:solidFill>
                  <a:srgbClr val="003E61"/>
                </a:solidFill>
                <a:latin typeface="rasol"/>
                <a:cs typeface="+mj-cs"/>
              </a:rPr>
              <a:t>حدد بما يلي:</a:t>
            </a:r>
          </a:p>
          <a:p>
            <a:pPr algn="just" rtl="1"/>
            <a:r>
              <a:rPr lang="ar-JO" sz="2400" dirty="0">
                <a:solidFill>
                  <a:srgbClr val="003E61"/>
                </a:solidFill>
                <a:latin typeface="rasol"/>
                <a:cs typeface="+mj-cs"/>
              </a:rPr>
              <a:t>• عدم قدرتها على مواكبة تطور احتياجات وتفضيلات العملاء بسبب ضعف عرضها التسويقي بالقياس لما يقدمه المنافسون من عروض أكثر إقناعاً من وجهة نظر العميل لما تتضمنه من قيمة مدركة أعلى لهذه المنتجات... وهذا يعود لما يلي:</a:t>
            </a:r>
          </a:p>
          <a:p>
            <a:pPr algn="just" rtl="1"/>
            <a:r>
              <a:rPr lang="ar-JO" sz="2400" dirty="0">
                <a:solidFill>
                  <a:srgbClr val="003E61"/>
                </a:solidFill>
                <a:latin typeface="rasol"/>
                <a:cs typeface="+mj-cs"/>
              </a:rPr>
              <a:t>ـ عدم قدرة المنظمة على الإبداع والتجديد في عرضها التسويقي مما يؤثر على قدرتها في تحقيق الرضا لدى العملاء وبالتالي الولاء.</a:t>
            </a:r>
          </a:p>
          <a:p>
            <a:pPr algn="just" rtl="1"/>
            <a:r>
              <a:rPr lang="ar-JO" sz="2400" dirty="0">
                <a:solidFill>
                  <a:srgbClr val="003E61"/>
                </a:solidFill>
                <a:latin typeface="rasol"/>
                <a:cs typeface="+mj-cs"/>
              </a:rPr>
              <a:t>ـ عدم قدرة المنظمة على منافسة المنظمات الأخرى لضعف قدرتها التنافسية والتي تتمثل بالدرجة ال</a:t>
            </a:r>
            <a:r>
              <a:rPr lang="ar-EG" sz="2400" dirty="0">
                <a:solidFill>
                  <a:srgbClr val="003E61"/>
                </a:solidFill>
                <a:latin typeface="rasol"/>
                <a:cs typeface="+mj-cs"/>
              </a:rPr>
              <a:t>أ</a:t>
            </a:r>
            <a:r>
              <a:rPr lang="ar-JO" sz="2400" dirty="0">
                <a:solidFill>
                  <a:srgbClr val="003E61"/>
                </a:solidFill>
                <a:latin typeface="rasol"/>
                <a:cs typeface="+mj-cs"/>
              </a:rPr>
              <a:t>ولى بجودة المنتج وبرامج المنظمة الانتاجية والتسويقية والتي تصبح عاجزة امام جودة </a:t>
            </a:r>
            <a:r>
              <a:rPr lang="ar-EG" sz="2400" dirty="0">
                <a:solidFill>
                  <a:srgbClr val="003E61"/>
                </a:solidFill>
                <a:latin typeface="rasol"/>
                <a:cs typeface="+mj-cs"/>
              </a:rPr>
              <a:t>ال</a:t>
            </a:r>
            <a:r>
              <a:rPr lang="ar-JO" sz="2400" dirty="0">
                <a:solidFill>
                  <a:srgbClr val="003E61"/>
                </a:solidFill>
                <a:latin typeface="rasol"/>
                <a:cs typeface="+mj-cs"/>
              </a:rPr>
              <a:t>منتجات المنافسة وبرامجها الانتاجية والتسويقية.</a:t>
            </a:r>
          </a:p>
        </p:txBody>
      </p:sp>
      <p:pic>
        <p:nvPicPr>
          <p:cNvPr id="2" name="Picture 1">
            <a:extLst>
              <a:ext uri="{FF2B5EF4-FFF2-40B4-BE49-F238E27FC236}">
                <a16:creationId xmlns:a16="http://schemas.microsoft.com/office/drawing/2014/main" id="{7BF630B5-F61B-3AC6-02B9-FDF89A9F3CF7}"/>
              </a:ext>
            </a:extLst>
          </p:cNvPr>
          <p:cNvPicPr>
            <a:picLocks noChangeAspect="1"/>
          </p:cNvPicPr>
          <p:nvPr/>
        </p:nvPicPr>
        <p:blipFill>
          <a:blip r:embed="rId3"/>
          <a:stretch>
            <a:fillRect/>
          </a:stretch>
        </p:blipFill>
        <p:spPr>
          <a:xfrm>
            <a:off x="387927" y="1337199"/>
            <a:ext cx="3459806" cy="4980912"/>
          </a:xfrm>
          <a:prstGeom prst="rect">
            <a:avLst/>
          </a:prstGeom>
        </p:spPr>
      </p:pic>
      <p:sp>
        <p:nvSpPr>
          <p:cNvPr id="6" name="TextBox 5">
            <a:extLst>
              <a:ext uri="{FF2B5EF4-FFF2-40B4-BE49-F238E27FC236}">
                <a16:creationId xmlns:a16="http://schemas.microsoft.com/office/drawing/2014/main" id="{705F1671-0066-9A35-BC31-3FC9D90FAB03}"/>
              </a:ext>
            </a:extLst>
          </p:cNvPr>
          <p:cNvSpPr txBox="1"/>
          <p:nvPr/>
        </p:nvSpPr>
        <p:spPr>
          <a:xfrm>
            <a:off x="5710003" y="685800"/>
            <a:ext cx="6094070" cy="52322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JO" sz="2800" b="1" dirty="0">
                <a:solidFill>
                  <a:schemeClr val="tx1"/>
                </a:solidFill>
                <a:latin typeface="rasol"/>
              </a:rPr>
              <a:t>1 .أسباب تتعلق بالمنظمة</a:t>
            </a:r>
          </a:p>
        </p:txBody>
      </p:sp>
    </p:spTree>
    <p:extLst>
      <p:ext uri="{BB962C8B-B14F-4D97-AF65-F5344CB8AC3E}">
        <p14:creationId xmlns:p14="http://schemas.microsoft.com/office/powerpoint/2010/main" val="1789022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46257"/>
            <a:ext cx="2304488" cy="1079086"/>
          </a:xfrm>
          <a:prstGeom prst="rect">
            <a:avLst/>
          </a:prstGeom>
        </p:spPr>
      </p:pic>
      <p:sp>
        <p:nvSpPr>
          <p:cNvPr id="3" name="Rectangle 2"/>
          <p:cNvSpPr/>
          <p:nvPr/>
        </p:nvSpPr>
        <p:spPr>
          <a:xfrm>
            <a:off x="4051139" y="1519178"/>
            <a:ext cx="7752934" cy="3724096"/>
          </a:xfrm>
          <a:prstGeom prst="rect">
            <a:avLst/>
          </a:prstGeom>
        </p:spPr>
        <p:txBody>
          <a:bodyPr wrap="square">
            <a:spAutoFit/>
          </a:bodyPr>
          <a:lstStyle/>
          <a:p>
            <a:pPr algn="just" rtl="1"/>
            <a:endParaRPr lang="ar-JO" sz="2000" b="1" dirty="0">
              <a:solidFill>
                <a:srgbClr val="FF0000"/>
              </a:solidFill>
              <a:latin typeface="rasol"/>
            </a:endParaRPr>
          </a:p>
          <a:p>
            <a:pPr algn="just" rtl="1"/>
            <a:r>
              <a:rPr lang="ar-JO" sz="2000" dirty="0">
                <a:solidFill>
                  <a:srgbClr val="003E61"/>
                </a:solidFill>
                <a:latin typeface="rasol"/>
              </a:rPr>
              <a:t>• </a:t>
            </a:r>
            <a:r>
              <a:rPr lang="ar-JO" sz="2400" dirty="0">
                <a:solidFill>
                  <a:srgbClr val="003E61"/>
                </a:solidFill>
                <a:latin typeface="rasol"/>
                <a:cs typeface="+mj-cs"/>
              </a:rPr>
              <a:t>نوع الخيار الإستراتيجي والبرامج الخاصة بتنمية العلاقات مع العميل وهذا يتضح من خلال ما يلي:</a:t>
            </a:r>
            <a:endParaRPr lang="en-US" sz="2400" dirty="0">
              <a:solidFill>
                <a:srgbClr val="003E61"/>
              </a:solidFill>
              <a:latin typeface="rasol"/>
              <a:cs typeface="+mj-cs"/>
            </a:endParaRPr>
          </a:p>
          <a:p>
            <a:pPr algn="just" rtl="1"/>
            <a:r>
              <a:rPr lang="ar-JO" sz="2400" dirty="0">
                <a:solidFill>
                  <a:srgbClr val="003E61"/>
                </a:solidFill>
                <a:latin typeface="rasol"/>
                <a:cs typeface="+mj-cs"/>
              </a:rPr>
              <a:t>- عدم توفر الإمكانيات والقدرات اللازمة لتنفيذ برامج لتسويق علاقات العميل وإدارتها.</a:t>
            </a:r>
          </a:p>
          <a:p>
            <a:pPr algn="just" rtl="1"/>
            <a:r>
              <a:rPr lang="ar-JO" sz="2400" dirty="0">
                <a:solidFill>
                  <a:srgbClr val="003E61"/>
                </a:solidFill>
                <a:latin typeface="rasol"/>
                <a:cs typeface="+mj-cs"/>
              </a:rPr>
              <a:t>ـ عدم وجود الوعي الثقافي التنظيمي لدى العاملين بأهمية تسويق علاقات العميل وإدارتها بالشكل الذي ينسجم مع أهميتها مع المنظمة وربحيتها.</a:t>
            </a:r>
          </a:p>
          <a:p>
            <a:pPr algn="just" rtl="1"/>
            <a:r>
              <a:rPr lang="ar-JO" sz="2400" dirty="0">
                <a:solidFill>
                  <a:srgbClr val="003E61"/>
                </a:solidFill>
                <a:latin typeface="rasol"/>
                <a:cs typeface="+mj-cs"/>
              </a:rPr>
              <a:t>ـ عدم استخدام التكنولوجيا الحديثة في تقديم المنتجات.</a:t>
            </a:r>
          </a:p>
          <a:p>
            <a:pPr algn="just" rtl="1"/>
            <a:r>
              <a:rPr lang="ar-JO" sz="2400" dirty="0">
                <a:solidFill>
                  <a:srgbClr val="003E61"/>
                </a:solidFill>
                <a:latin typeface="rasol"/>
                <a:cs typeface="+mj-cs"/>
              </a:rPr>
              <a:t>ـ عدم إدراك التغيرات البيئية وخاصة فيما يتعلق بكيفية تحقيق الرضا </a:t>
            </a:r>
            <a:r>
              <a:rPr lang="ar-EG" sz="2400" dirty="0">
                <a:solidFill>
                  <a:srgbClr val="003E61"/>
                </a:solidFill>
                <a:latin typeface="rasol"/>
                <a:cs typeface="+mj-cs"/>
              </a:rPr>
              <a:t>للعميل </a:t>
            </a:r>
            <a:r>
              <a:rPr lang="ar-JO" sz="2400" dirty="0">
                <a:solidFill>
                  <a:srgbClr val="003E61"/>
                </a:solidFill>
                <a:latin typeface="rasol"/>
                <a:cs typeface="+mj-cs"/>
              </a:rPr>
              <a:t>عن طريق توفير منتجات خدمية تفوق طموحاته.</a:t>
            </a:r>
            <a:endParaRPr lang="ar-JO" sz="2400" i="0" dirty="0">
              <a:solidFill>
                <a:srgbClr val="003E61"/>
              </a:solidFill>
              <a:effectLst/>
              <a:latin typeface="rasol"/>
              <a:cs typeface="+mj-cs"/>
            </a:endParaRPr>
          </a:p>
        </p:txBody>
      </p:sp>
      <p:pic>
        <p:nvPicPr>
          <p:cNvPr id="2" name="Picture 1">
            <a:extLst>
              <a:ext uri="{FF2B5EF4-FFF2-40B4-BE49-F238E27FC236}">
                <a16:creationId xmlns:a16="http://schemas.microsoft.com/office/drawing/2014/main" id="{7BF630B5-F61B-3AC6-02B9-FDF89A9F3CF7}"/>
              </a:ext>
            </a:extLst>
          </p:cNvPr>
          <p:cNvPicPr>
            <a:picLocks noChangeAspect="1"/>
          </p:cNvPicPr>
          <p:nvPr/>
        </p:nvPicPr>
        <p:blipFill>
          <a:blip r:embed="rId3"/>
          <a:stretch>
            <a:fillRect/>
          </a:stretch>
        </p:blipFill>
        <p:spPr>
          <a:xfrm>
            <a:off x="387927" y="1337199"/>
            <a:ext cx="3459806" cy="4980912"/>
          </a:xfrm>
          <a:prstGeom prst="rect">
            <a:avLst/>
          </a:prstGeom>
        </p:spPr>
      </p:pic>
      <p:sp>
        <p:nvSpPr>
          <p:cNvPr id="5" name="TextBox 4">
            <a:extLst>
              <a:ext uri="{FF2B5EF4-FFF2-40B4-BE49-F238E27FC236}">
                <a16:creationId xmlns:a16="http://schemas.microsoft.com/office/drawing/2014/main" id="{190BE1A6-690F-E840-0D50-EB6B1CF03270}"/>
              </a:ext>
            </a:extLst>
          </p:cNvPr>
          <p:cNvSpPr txBox="1"/>
          <p:nvPr/>
        </p:nvSpPr>
        <p:spPr>
          <a:xfrm>
            <a:off x="5710003" y="224135"/>
            <a:ext cx="6094070" cy="52322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JO" sz="2800" b="1" dirty="0">
                <a:solidFill>
                  <a:schemeClr val="tx1"/>
                </a:solidFill>
                <a:latin typeface="rasol"/>
              </a:rPr>
              <a:t>1 .أسباب تتعلق بالمنظمة</a:t>
            </a:r>
          </a:p>
        </p:txBody>
      </p:sp>
    </p:spTree>
    <p:extLst>
      <p:ext uri="{BB962C8B-B14F-4D97-AF65-F5344CB8AC3E}">
        <p14:creationId xmlns:p14="http://schemas.microsoft.com/office/powerpoint/2010/main" val="3912830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5444" y="0"/>
            <a:ext cx="1527858" cy="1079086"/>
          </a:xfrm>
          <a:prstGeom prst="rect">
            <a:avLst/>
          </a:prstGeom>
        </p:spPr>
      </p:pic>
      <p:sp>
        <p:nvSpPr>
          <p:cNvPr id="2" name="Rectangle 1"/>
          <p:cNvSpPr/>
          <p:nvPr/>
        </p:nvSpPr>
        <p:spPr>
          <a:xfrm>
            <a:off x="622381" y="1668042"/>
            <a:ext cx="11377914" cy="830997"/>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a:spAutoFit/>
          </a:bodyPr>
          <a:lstStyle/>
          <a:p>
            <a:pPr algn="just" rtl="1"/>
            <a:r>
              <a:rPr lang="ar-JO" sz="2400" dirty="0">
                <a:solidFill>
                  <a:srgbClr val="003E61"/>
                </a:solidFill>
                <a:latin typeface="rasol"/>
              </a:rPr>
              <a:t>لذلك فإن اهتمام المنظمة ينصب على جذب </a:t>
            </a:r>
            <a:r>
              <a:rPr lang="ar-EG" sz="2400" dirty="0">
                <a:solidFill>
                  <a:srgbClr val="003E61"/>
                </a:solidFill>
                <a:latin typeface="rasol"/>
              </a:rPr>
              <a:t>عملاء </a:t>
            </a:r>
            <a:r>
              <a:rPr lang="ar-JO" sz="2400" dirty="0">
                <a:solidFill>
                  <a:srgbClr val="003E61"/>
                </a:solidFill>
                <a:latin typeface="rasol"/>
              </a:rPr>
              <a:t>جدد والفوز بهم وضمهم لمحفظتها الاستثمارية بدلاً من العملاء الذين تم التخلص منهم.</a:t>
            </a:r>
          </a:p>
        </p:txBody>
      </p:sp>
      <p:pic>
        <p:nvPicPr>
          <p:cNvPr id="5" name="Picture 4"/>
          <p:cNvPicPr>
            <a:picLocks noChangeAspect="1"/>
          </p:cNvPicPr>
          <p:nvPr/>
        </p:nvPicPr>
        <p:blipFill>
          <a:blip r:embed="rId3"/>
          <a:stretch>
            <a:fillRect/>
          </a:stretch>
        </p:blipFill>
        <p:spPr>
          <a:xfrm>
            <a:off x="312516" y="2534856"/>
            <a:ext cx="11285317" cy="4151461"/>
          </a:xfrm>
          <a:prstGeom prst="rect">
            <a:avLst/>
          </a:prstGeom>
          <a:blipFill dpi="0" rotWithShape="1">
            <a:blip r:embed="rId4"/>
            <a:srcRect/>
            <a:tile tx="0" ty="0" sx="100000" sy="100000" flip="none" algn="tl"/>
          </a:blipFill>
          <a:ln w="38100"/>
        </p:spPr>
        <p:style>
          <a:lnRef idx="2">
            <a:schemeClr val="accent2"/>
          </a:lnRef>
          <a:fillRef idx="1">
            <a:schemeClr val="lt1"/>
          </a:fillRef>
          <a:effectRef idx="0">
            <a:schemeClr val="accent2"/>
          </a:effectRef>
          <a:fontRef idx="minor">
            <a:schemeClr val="dk1"/>
          </a:fontRef>
        </p:style>
      </p:pic>
      <p:sp>
        <p:nvSpPr>
          <p:cNvPr id="6" name="TextBox 5">
            <a:extLst>
              <a:ext uri="{FF2B5EF4-FFF2-40B4-BE49-F238E27FC236}">
                <a16:creationId xmlns:a16="http://schemas.microsoft.com/office/drawing/2014/main" id="{650EA75A-F73D-1BC1-3DD5-2F2E6475649A}"/>
              </a:ext>
            </a:extLst>
          </p:cNvPr>
          <p:cNvSpPr txBox="1"/>
          <p:nvPr/>
        </p:nvSpPr>
        <p:spPr>
          <a:xfrm>
            <a:off x="0" y="1060280"/>
            <a:ext cx="12192001" cy="52322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r" rtl="1"/>
            <a:r>
              <a:rPr lang="ar-JO" sz="2800" b="1" dirty="0">
                <a:solidFill>
                  <a:schemeClr val="tx1"/>
                </a:solidFill>
                <a:latin typeface="rasol"/>
              </a:rPr>
              <a:t>2. أسباب تتعلق بعدم رغبة المنظمة بالاحتفاظ </a:t>
            </a:r>
            <a:r>
              <a:rPr lang="ar-EG" sz="2800" b="1" dirty="0">
                <a:solidFill>
                  <a:schemeClr val="tx1"/>
                </a:solidFill>
                <a:latin typeface="rasol"/>
              </a:rPr>
              <a:t> </a:t>
            </a:r>
            <a:r>
              <a:rPr lang="ar-JO" sz="2800" b="1" dirty="0">
                <a:solidFill>
                  <a:schemeClr val="tx1"/>
                </a:solidFill>
                <a:latin typeface="rasol"/>
              </a:rPr>
              <a:t>بهؤلاء العملاء لكونهم يمثلون استثمارات غير مربحة: </a:t>
            </a:r>
            <a:endParaRPr lang="en-US" sz="2800" dirty="0">
              <a:solidFill>
                <a:schemeClr val="tx1"/>
              </a:solidFill>
            </a:endParaRPr>
          </a:p>
        </p:txBody>
      </p:sp>
      <p:sp>
        <p:nvSpPr>
          <p:cNvPr id="8" name="TextBox 7">
            <a:extLst>
              <a:ext uri="{FF2B5EF4-FFF2-40B4-BE49-F238E27FC236}">
                <a16:creationId xmlns:a16="http://schemas.microsoft.com/office/drawing/2014/main" id="{0D7DD8B8-3E25-8C1D-BE03-1DB49217E64D}"/>
              </a:ext>
            </a:extLst>
          </p:cNvPr>
          <p:cNvSpPr txBox="1"/>
          <p:nvPr/>
        </p:nvSpPr>
        <p:spPr>
          <a:xfrm>
            <a:off x="1881852" y="5992278"/>
            <a:ext cx="7482067"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rtl="1"/>
            <a:r>
              <a:rPr lang="ar-JO" sz="2800" b="1" dirty="0">
                <a:solidFill>
                  <a:srgbClr val="003E61"/>
                </a:solidFill>
                <a:latin typeface="rasol"/>
              </a:rPr>
              <a:t>والشكل التالي يوضح دورة حياة العميل </a:t>
            </a:r>
            <a:endParaRPr lang="ar-JO" sz="2800" b="1" i="0" dirty="0">
              <a:solidFill>
                <a:srgbClr val="003E61"/>
              </a:solidFill>
              <a:effectLst/>
              <a:latin typeface="rasol"/>
            </a:endParaRPr>
          </a:p>
        </p:txBody>
      </p:sp>
    </p:spTree>
    <p:extLst>
      <p:ext uri="{BB962C8B-B14F-4D97-AF65-F5344CB8AC3E}">
        <p14:creationId xmlns:p14="http://schemas.microsoft.com/office/powerpoint/2010/main" val="3496086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867483"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8FF68F6-EA84-2026-DBF7-E02588CC378C}"/>
              </a:ext>
            </a:extLst>
          </p:cNvPr>
          <p:cNvSpPr txBox="1"/>
          <p:nvPr/>
        </p:nvSpPr>
        <p:spPr>
          <a:xfrm>
            <a:off x="4937869" y="2716217"/>
            <a:ext cx="6094070" cy="75206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rtl="1">
              <a:lnSpc>
                <a:spcPct val="150000"/>
              </a:lnSpc>
            </a:pPr>
            <a:r>
              <a:rPr lang="ar-EG" sz="3200" b="1" dirty="0">
                <a:cs typeface="+mj-cs"/>
              </a:rPr>
              <a:t>أ</a:t>
            </a:r>
            <a:r>
              <a:rPr lang="ar-JO" sz="3200" b="1" dirty="0">
                <a:cs typeface="+mj-cs"/>
              </a:rPr>
              <a:t>نواع العملاء </a:t>
            </a:r>
            <a:endParaRPr lang="en-US" sz="3200" b="1" dirty="0">
              <a:cs typeface="+mj-cs"/>
            </a:endParaRPr>
          </a:p>
        </p:txBody>
      </p:sp>
      <p:pic>
        <p:nvPicPr>
          <p:cNvPr id="7" name="Picture 6">
            <a:extLst>
              <a:ext uri="{FF2B5EF4-FFF2-40B4-BE49-F238E27FC236}">
                <a16:creationId xmlns:a16="http://schemas.microsoft.com/office/drawing/2014/main" id="{59D516D0-015C-B162-BCFF-A2DE232A6FE2}"/>
              </a:ext>
            </a:extLst>
          </p:cNvPr>
          <p:cNvPicPr>
            <a:picLocks noChangeAspect="1"/>
          </p:cNvPicPr>
          <p:nvPr/>
        </p:nvPicPr>
        <p:blipFill>
          <a:blip r:embed="rId3"/>
          <a:stretch>
            <a:fillRect/>
          </a:stretch>
        </p:blipFill>
        <p:spPr>
          <a:xfrm>
            <a:off x="180432" y="1286849"/>
            <a:ext cx="4449442" cy="4685688"/>
          </a:xfrm>
          <a:prstGeom prst="rect">
            <a:avLst/>
          </a:prstGeom>
        </p:spPr>
      </p:pic>
    </p:spTree>
    <p:extLst>
      <p:ext uri="{BB962C8B-B14F-4D97-AF65-F5344CB8AC3E}">
        <p14:creationId xmlns:p14="http://schemas.microsoft.com/office/powerpoint/2010/main" val="26047252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867483"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26EF17B-6E75-E88F-15EB-15C458161A33}"/>
              </a:ext>
            </a:extLst>
          </p:cNvPr>
          <p:cNvSpPr txBox="1"/>
          <p:nvPr/>
        </p:nvSpPr>
        <p:spPr>
          <a:xfrm>
            <a:off x="5081447" y="2457192"/>
            <a:ext cx="6625758" cy="240065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r" rtl="1">
              <a:lnSpc>
                <a:spcPct val="150000"/>
              </a:lnSpc>
            </a:pPr>
            <a:r>
              <a:rPr lang="ar-JO" dirty="0"/>
              <a:t>1</a:t>
            </a:r>
            <a:r>
              <a:rPr lang="ar-JO" sz="2000" b="1" dirty="0"/>
              <a:t>. العميل المتشكك </a:t>
            </a:r>
            <a:r>
              <a:rPr lang="en-US" sz="2000" b="1" dirty="0"/>
              <a:t>Suspect Customer</a:t>
            </a:r>
          </a:p>
          <a:p>
            <a:pPr algn="just" rtl="1">
              <a:lnSpc>
                <a:spcPct val="150000"/>
              </a:lnSpc>
            </a:pPr>
            <a:r>
              <a:rPr lang="ar-JO" sz="2000" dirty="0"/>
              <a:t>في المرحلة الأولى سيكون العميل متشككًا حول الشركة وخدماتها ومنتجاتها وربما قرأ شيئًا ما على الإنترنت ووسائل التواصل الاجتماعي عنها ولكنه غير متأكد من صحة ما قرأه أو ربما قال له شخص من أصدقائه حول العلامة التجارية وما تقدمه شركتك.</a:t>
            </a:r>
            <a:endParaRPr lang="ar-JO" sz="2000" dirty="0">
              <a:cs typeface="+mj-cs"/>
            </a:endParaRPr>
          </a:p>
        </p:txBody>
      </p:sp>
      <p:sp>
        <p:nvSpPr>
          <p:cNvPr id="6" name="TextBox 5">
            <a:extLst>
              <a:ext uri="{FF2B5EF4-FFF2-40B4-BE49-F238E27FC236}">
                <a16:creationId xmlns:a16="http://schemas.microsoft.com/office/drawing/2014/main" id="{68FF68F6-EA84-2026-DBF7-E02588CC378C}"/>
              </a:ext>
            </a:extLst>
          </p:cNvPr>
          <p:cNvSpPr txBox="1"/>
          <p:nvPr/>
        </p:nvSpPr>
        <p:spPr>
          <a:xfrm>
            <a:off x="6016042" y="723644"/>
            <a:ext cx="6094070" cy="66954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r" rtl="1">
              <a:lnSpc>
                <a:spcPct val="150000"/>
              </a:lnSpc>
            </a:pPr>
            <a:r>
              <a:rPr lang="ar-EG" sz="2800" b="1" dirty="0">
                <a:cs typeface="+mj-cs"/>
              </a:rPr>
              <a:t>أ</a:t>
            </a:r>
            <a:r>
              <a:rPr lang="ar-JO" sz="2800" b="1" dirty="0">
                <a:cs typeface="+mj-cs"/>
              </a:rPr>
              <a:t>نواع العملاء </a:t>
            </a:r>
            <a:endParaRPr lang="en-US" sz="2800" b="1" dirty="0">
              <a:cs typeface="+mj-cs"/>
            </a:endParaRPr>
          </a:p>
        </p:txBody>
      </p:sp>
      <p:pic>
        <p:nvPicPr>
          <p:cNvPr id="7" name="Picture 6">
            <a:extLst>
              <a:ext uri="{FF2B5EF4-FFF2-40B4-BE49-F238E27FC236}">
                <a16:creationId xmlns:a16="http://schemas.microsoft.com/office/drawing/2014/main" id="{59D516D0-015C-B162-BCFF-A2DE232A6FE2}"/>
              </a:ext>
            </a:extLst>
          </p:cNvPr>
          <p:cNvPicPr>
            <a:picLocks noChangeAspect="1"/>
          </p:cNvPicPr>
          <p:nvPr/>
        </p:nvPicPr>
        <p:blipFill>
          <a:blip r:embed="rId3"/>
          <a:stretch>
            <a:fillRect/>
          </a:stretch>
        </p:blipFill>
        <p:spPr>
          <a:xfrm>
            <a:off x="180432" y="1286849"/>
            <a:ext cx="4449442" cy="4685688"/>
          </a:xfrm>
          <a:prstGeom prst="rect">
            <a:avLst/>
          </a:prstGeom>
        </p:spPr>
      </p:pic>
    </p:spTree>
    <p:extLst>
      <p:ext uri="{BB962C8B-B14F-4D97-AF65-F5344CB8AC3E}">
        <p14:creationId xmlns:p14="http://schemas.microsoft.com/office/powerpoint/2010/main" val="2893808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6C9B2-003C-9F84-31F9-CB913D19BE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706D3A-ED45-8C1C-7784-D1D99AFA003F}"/>
              </a:ext>
            </a:extLst>
          </p:cNvPr>
          <p:cNvSpPr/>
          <p:nvPr/>
        </p:nvSpPr>
        <p:spPr>
          <a:xfrm>
            <a:off x="2626178" y="500900"/>
            <a:ext cx="91105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2723CB5-595E-B356-A321-16BA25EEBA18}"/>
              </a:ext>
            </a:extLst>
          </p:cNvPr>
          <p:cNvSpPr txBox="1"/>
          <p:nvPr/>
        </p:nvSpPr>
        <p:spPr>
          <a:xfrm>
            <a:off x="444716" y="624816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9F5F878-DED6-5F22-45DC-FAD549371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8BA5ED-AB1A-E13E-37FF-73580F2377B5}"/>
              </a:ext>
            </a:extLst>
          </p:cNvPr>
          <p:cNvSpPr txBox="1"/>
          <p:nvPr/>
        </p:nvSpPr>
        <p:spPr>
          <a:xfrm>
            <a:off x="6097930" y="282926"/>
            <a:ext cx="6094070" cy="66954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r" rtl="1">
              <a:lnSpc>
                <a:spcPct val="150000"/>
              </a:lnSpc>
            </a:pPr>
            <a:r>
              <a:rPr lang="ar-EG" sz="2800" b="1" dirty="0">
                <a:solidFill>
                  <a:prstClr val="black"/>
                </a:solidFill>
                <a:cs typeface="Times New Roman"/>
              </a:rPr>
              <a:t>أ</a:t>
            </a:r>
            <a:r>
              <a:rPr lang="ar-JO" sz="2800" b="1" dirty="0">
                <a:solidFill>
                  <a:prstClr val="black"/>
                </a:solidFill>
                <a:cs typeface="Times New Roman"/>
              </a:rPr>
              <a:t>نواع العملاء </a:t>
            </a:r>
            <a:endParaRPr lang="en-US" sz="2800" b="1" dirty="0">
              <a:solidFill>
                <a:prstClr val="black"/>
              </a:solidFill>
            </a:endParaRPr>
          </a:p>
        </p:txBody>
      </p:sp>
      <p:pic>
        <p:nvPicPr>
          <p:cNvPr id="6" name="Picture 5">
            <a:extLst>
              <a:ext uri="{FF2B5EF4-FFF2-40B4-BE49-F238E27FC236}">
                <a16:creationId xmlns:a16="http://schemas.microsoft.com/office/drawing/2014/main" id="{BEE50AA3-21C2-B1EF-6D59-66A5F96ECB24}"/>
              </a:ext>
            </a:extLst>
          </p:cNvPr>
          <p:cNvPicPr>
            <a:picLocks noChangeAspect="1"/>
          </p:cNvPicPr>
          <p:nvPr/>
        </p:nvPicPr>
        <p:blipFill>
          <a:blip r:embed="rId3"/>
          <a:stretch>
            <a:fillRect/>
          </a:stretch>
        </p:blipFill>
        <p:spPr>
          <a:xfrm>
            <a:off x="180431" y="1365890"/>
            <a:ext cx="3781969" cy="4688230"/>
          </a:xfrm>
          <a:prstGeom prst="rect">
            <a:avLst/>
          </a:prstGeom>
        </p:spPr>
      </p:pic>
      <p:sp>
        <p:nvSpPr>
          <p:cNvPr id="9" name="TextBox 8">
            <a:extLst>
              <a:ext uri="{FF2B5EF4-FFF2-40B4-BE49-F238E27FC236}">
                <a16:creationId xmlns:a16="http://schemas.microsoft.com/office/drawing/2014/main" id="{8169A327-05D2-967A-AB10-9D00400E4B5F}"/>
              </a:ext>
            </a:extLst>
          </p:cNvPr>
          <p:cNvSpPr txBox="1"/>
          <p:nvPr/>
        </p:nvSpPr>
        <p:spPr>
          <a:xfrm>
            <a:off x="4580488" y="1565309"/>
            <a:ext cx="7352819" cy="4401205"/>
          </a:xfrm>
          <a:prstGeom prst="rect">
            <a:avLst/>
          </a:prstGeom>
          <a:noFill/>
        </p:spPr>
        <p:txBody>
          <a:bodyPr wrap="square">
            <a:spAutoFit/>
          </a:bodyPr>
          <a:lstStyle/>
          <a:p>
            <a:pPr algn="just" rtl="1"/>
            <a:r>
              <a:rPr lang="ar-JO" sz="2000" dirty="0"/>
              <a:t>2</a:t>
            </a:r>
            <a:r>
              <a:rPr lang="ar-JO" sz="2000" b="1" dirty="0"/>
              <a:t>. العميل المرتقب </a:t>
            </a:r>
            <a:r>
              <a:rPr lang="en-US" sz="2000" b="1" dirty="0"/>
              <a:t>Prospect Customer</a:t>
            </a:r>
          </a:p>
          <a:p>
            <a:pPr algn="just" rtl="1"/>
            <a:r>
              <a:rPr lang="ar-JO" sz="2000" dirty="0"/>
              <a:t>بعد أن علم العميل بوجود منتجات لعلامة </a:t>
            </a:r>
            <a:r>
              <a:rPr lang="ar-EG" sz="2000" dirty="0"/>
              <a:t>ت</a:t>
            </a:r>
            <a:r>
              <a:rPr lang="ar-JO" sz="2000" dirty="0"/>
              <a:t>جارية معينة وبحث عنها سيكون لديه إحدى ردود الفعل التالية:</a:t>
            </a:r>
          </a:p>
          <a:p>
            <a:pPr algn="just" rtl="1"/>
            <a:endParaRPr lang="ar-JO" sz="2000" dirty="0"/>
          </a:p>
          <a:p>
            <a:pPr algn="just" rtl="1"/>
            <a:r>
              <a:rPr lang="ar-JO" sz="2000" dirty="0"/>
              <a:t>لن أشت</a:t>
            </a:r>
            <a:r>
              <a:rPr lang="ar-EG" sz="2000" dirty="0"/>
              <a:t>ري</a:t>
            </a:r>
            <a:r>
              <a:rPr lang="ar-JO" sz="2000" dirty="0"/>
              <a:t> أي شيء.</a:t>
            </a:r>
          </a:p>
          <a:p>
            <a:pPr algn="just" rtl="1"/>
            <a:r>
              <a:rPr lang="ar-JO" sz="2000" dirty="0"/>
              <a:t>سأشتري لاحقًا.</a:t>
            </a:r>
          </a:p>
          <a:p>
            <a:pPr algn="just" rtl="1"/>
            <a:r>
              <a:rPr lang="ar-JO" sz="2000" dirty="0"/>
              <a:t>سأشتري الآن.</a:t>
            </a:r>
          </a:p>
          <a:p>
            <a:pPr algn="just" rtl="1"/>
            <a:r>
              <a:rPr lang="ar-JO" sz="2000" dirty="0"/>
              <a:t>يحدث الخيار الأول في كثير من الأحيان، ويعود السبب في ذلك إلى عدم اقتناع العميل </a:t>
            </a:r>
            <a:r>
              <a:rPr lang="ar-EG" sz="2000" dirty="0"/>
              <a:t>ب</a:t>
            </a:r>
            <a:r>
              <a:rPr lang="ar-JO" sz="2000" dirty="0"/>
              <a:t>المنتجات أو الخدمات المقدمة من الشركة فربما لم يثق بالمتجر أو وجد أن ال</a:t>
            </a:r>
            <a:r>
              <a:rPr lang="ar-EG" sz="2000" dirty="0"/>
              <a:t>أ</a:t>
            </a:r>
            <a:r>
              <a:rPr lang="ar-JO" sz="2000" dirty="0"/>
              <a:t>سعار لا تناسبه أو المنتجات ليست ذات جودة عالية. وفي هذه الحالة تكون العلامة التجارية خسرت هذا العميل. أما في الخيار الثاني فإن العميل وجد ما يثير اهتمامه ولكنه متشكك من أمر معين أو سينتظر الوقت المناسب لشراء هذا المنتج أو </a:t>
            </a:r>
            <a:r>
              <a:rPr lang="ar-EG" sz="2000" dirty="0"/>
              <a:t>التعامل مع </a:t>
            </a:r>
            <a:r>
              <a:rPr lang="ar-JO" sz="2000" dirty="0"/>
              <a:t>الخدمة. أما الخيار الثالث فهو الأفضل إذ يشير بإمكانية أن يصبح العميل مخلصًا للعلامة التجارية ويكون المنتج أو الخدمة نالت اعجاب العميل وهو جاهز لتقديم المال </a:t>
            </a:r>
            <a:r>
              <a:rPr lang="ar-EG" sz="2000" dirty="0"/>
              <a:t>مقابل </a:t>
            </a:r>
            <a:r>
              <a:rPr lang="ar-JO" sz="2000" dirty="0"/>
              <a:t>ذلك.</a:t>
            </a:r>
            <a:endParaRPr lang="en-US" sz="2000" dirty="0"/>
          </a:p>
        </p:txBody>
      </p:sp>
    </p:spTree>
    <p:extLst>
      <p:ext uri="{BB962C8B-B14F-4D97-AF65-F5344CB8AC3E}">
        <p14:creationId xmlns:p14="http://schemas.microsoft.com/office/powerpoint/2010/main" val="1410060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F3B93EA3-E2C0-71C0-0C01-6CDFCB55E45E}"/>
              </a:ext>
            </a:extLst>
          </p:cNvPr>
          <p:cNvSpPr txBox="1"/>
          <p:nvPr/>
        </p:nvSpPr>
        <p:spPr>
          <a:xfrm>
            <a:off x="5266481" y="2181041"/>
            <a:ext cx="6169307" cy="2308324"/>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000" dirty="0">
                <a:cs typeface="+mj-cs"/>
              </a:rPr>
              <a:t>3</a:t>
            </a:r>
            <a:r>
              <a:rPr lang="ar-JO" sz="2000" b="1" dirty="0">
                <a:cs typeface="+mj-cs"/>
              </a:rPr>
              <a:t>. العميل للمرة الأولى </a:t>
            </a:r>
            <a:r>
              <a:rPr lang="en-US" sz="2000" b="1" dirty="0">
                <a:cs typeface="+mj-cs"/>
              </a:rPr>
              <a:t>First-Time Customer</a:t>
            </a:r>
          </a:p>
          <a:p>
            <a:pPr algn="just" rtl="1"/>
            <a:r>
              <a:rPr lang="ar-JO" sz="2000" dirty="0">
                <a:cs typeface="+mj-cs"/>
              </a:rPr>
              <a:t>يقرر معظم الناس في هذه المرحلة ما إذا كانوا سيشترون في المستقبل شيئًا آخر من هذه الشركة أم لا. وهنا يبدأ العميل في فحص الجودة وصدق العلامة التجارية أو الشركة كما تنتقل المسؤولية هنا إلى نظام الدعم الفني وخدمات ما بعد البيع وطريقة التعامل مع استفسارات العميل وملاحظاته. وفي حال عدم وصول الخدمة أو المنتج لسقف أحلام العميل فعندها غالبًا سينتقل إلى الشركات المنافسة.</a:t>
            </a:r>
            <a:endParaRPr lang="en-US" sz="2000" dirty="0">
              <a:cs typeface="+mj-cs"/>
            </a:endParaRPr>
          </a:p>
        </p:txBody>
      </p:sp>
      <p:sp>
        <p:nvSpPr>
          <p:cNvPr id="2" name="TextBox 1">
            <a:extLst>
              <a:ext uri="{FF2B5EF4-FFF2-40B4-BE49-F238E27FC236}">
                <a16:creationId xmlns:a16="http://schemas.microsoft.com/office/drawing/2014/main" id="{E2708F73-4C62-6C3F-C29B-AD19D772DEA2}"/>
              </a:ext>
            </a:extLst>
          </p:cNvPr>
          <p:cNvSpPr txBox="1"/>
          <p:nvPr/>
        </p:nvSpPr>
        <p:spPr>
          <a:xfrm>
            <a:off x="6096000" y="192232"/>
            <a:ext cx="6094070" cy="66954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r" rtl="1">
              <a:lnSpc>
                <a:spcPct val="150000"/>
              </a:lnSpc>
            </a:pPr>
            <a:r>
              <a:rPr lang="ar-EG" sz="2800" b="1" dirty="0">
                <a:solidFill>
                  <a:prstClr val="black"/>
                </a:solidFill>
                <a:cs typeface="Times New Roman"/>
              </a:rPr>
              <a:t>أ</a:t>
            </a:r>
            <a:r>
              <a:rPr lang="ar-JO" sz="2800" b="1" dirty="0">
                <a:solidFill>
                  <a:prstClr val="black"/>
                </a:solidFill>
                <a:cs typeface="Times New Roman"/>
              </a:rPr>
              <a:t>نواع العملاء </a:t>
            </a:r>
            <a:endParaRPr lang="en-US" sz="2800" b="1" dirty="0">
              <a:solidFill>
                <a:prstClr val="black"/>
              </a:solidFill>
            </a:endParaRPr>
          </a:p>
        </p:txBody>
      </p:sp>
      <p:pic>
        <p:nvPicPr>
          <p:cNvPr id="7" name="Picture 6">
            <a:extLst>
              <a:ext uri="{FF2B5EF4-FFF2-40B4-BE49-F238E27FC236}">
                <a16:creationId xmlns:a16="http://schemas.microsoft.com/office/drawing/2014/main" id="{F76C5AF4-54B9-C843-C511-798125AB49D7}"/>
              </a:ext>
            </a:extLst>
          </p:cNvPr>
          <p:cNvPicPr>
            <a:picLocks noChangeAspect="1"/>
          </p:cNvPicPr>
          <p:nvPr/>
        </p:nvPicPr>
        <p:blipFill>
          <a:blip r:embed="rId2"/>
          <a:stretch>
            <a:fillRect/>
          </a:stretch>
        </p:blipFill>
        <p:spPr>
          <a:xfrm>
            <a:off x="606350" y="1104595"/>
            <a:ext cx="3779848" cy="4985980"/>
          </a:xfrm>
          <a:prstGeom prst="rect">
            <a:avLst/>
          </a:prstGeom>
        </p:spPr>
      </p:pic>
    </p:spTree>
    <p:extLst>
      <p:ext uri="{BB962C8B-B14F-4D97-AF65-F5344CB8AC3E}">
        <p14:creationId xmlns:p14="http://schemas.microsoft.com/office/powerpoint/2010/main" val="4161247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F3B93EA3-E2C0-71C0-0C01-6CDFCB55E45E}"/>
              </a:ext>
            </a:extLst>
          </p:cNvPr>
          <p:cNvSpPr txBox="1"/>
          <p:nvPr/>
        </p:nvSpPr>
        <p:spPr>
          <a:xfrm>
            <a:off x="5266481" y="2181041"/>
            <a:ext cx="6169307" cy="2554545"/>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000" b="1" dirty="0">
                <a:cs typeface="+mj-cs"/>
              </a:rPr>
              <a:t>4. العميل المتكرر </a:t>
            </a:r>
            <a:r>
              <a:rPr lang="en-US" sz="2000" b="1" dirty="0">
                <a:cs typeface="+mj-cs"/>
              </a:rPr>
              <a:t>Repeated Customer</a:t>
            </a:r>
          </a:p>
          <a:p>
            <a:pPr algn="just" rtl="1"/>
            <a:r>
              <a:rPr lang="ar-JO" sz="2000" dirty="0">
                <a:cs typeface="+mj-cs"/>
              </a:rPr>
              <a:t>في هذه المرحلة إما يكون العميل راضيًا عن المنتج وعن طريقة تعامل الموظفين معه وعن جميع خدمات الشركة أو يمكن أن يكون العميل غير راضي عن الخدمات ولكن هذه هي الخدمة المتواجدة في الحي الّذي يقطن فيه أو لتواجد مخزون كافي منها أو أي عوامل ظرفية أخرى، وفي هذ</a:t>
            </a:r>
            <a:r>
              <a:rPr lang="ar-EG" sz="2000" dirty="0">
                <a:cs typeface="+mj-cs"/>
              </a:rPr>
              <a:t>ه</a:t>
            </a:r>
            <a:r>
              <a:rPr lang="ar-JO" sz="2000" dirty="0">
                <a:cs typeface="+mj-cs"/>
              </a:rPr>
              <a:t> الحالة يجب على العلامات التجارية معرفة السبب الحقيقي لإعادة شراء العميل من منتجاتهم أو خدماتهم وتحسين صورة العلامة التجارية في نظر العميل لكسب ثقته وجعله </a:t>
            </a:r>
            <a:r>
              <a:rPr lang="ar-EG" sz="2000" dirty="0">
                <a:cs typeface="+mj-cs"/>
              </a:rPr>
              <a:t>عميلاً </a:t>
            </a:r>
            <a:r>
              <a:rPr lang="ar-JO" sz="2000" dirty="0">
                <a:cs typeface="+mj-cs"/>
              </a:rPr>
              <a:t>دائمًا.</a:t>
            </a:r>
            <a:endParaRPr lang="en-US" sz="2000" dirty="0">
              <a:cs typeface="+mj-cs"/>
            </a:endParaRPr>
          </a:p>
        </p:txBody>
      </p:sp>
      <p:sp>
        <p:nvSpPr>
          <p:cNvPr id="2" name="TextBox 1">
            <a:extLst>
              <a:ext uri="{FF2B5EF4-FFF2-40B4-BE49-F238E27FC236}">
                <a16:creationId xmlns:a16="http://schemas.microsoft.com/office/drawing/2014/main" id="{E2708F73-4C62-6C3F-C29B-AD19D772DEA2}"/>
              </a:ext>
            </a:extLst>
          </p:cNvPr>
          <p:cNvSpPr txBox="1"/>
          <p:nvPr/>
        </p:nvSpPr>
        <p:spPr>
          <a:xfrm>
            <a:off x="6096000" y="192232"/>
            <a:ext cx="6094070" cy="66954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r" rtl="1">
              <a:lnSpc>
                <a:spcPct val="150000"/>
              </a:lnSpc>
            </a:pPr>
            <a:r>
              <a:rPr lang="ar-EG" sz="2800" b="1" dirty="0">
                <a:solidFill>
                  <a:prstClr val="black"/>
                </a:solidFill>
                <a:cs typeface="Times New Roman"/>
              </a:rPr>
              <a:t>أ</a:t>
            </a:r>
            <a:r>
              <a:rPr lang="ar-JO" sz="2800" b="1" dirty="0">
                <a:solidFill>
                  <a:prstClr val="black"/>
                </a:solidFill>
                <a:cs typeface="Times New Roman"/>
              </a:rPr>
              <a:t>نواع العملاء </a:t>
            </a:r>
            <a:endParaRPr lang="en-US" sz="2800" b="1" dirty="0">
              <a:solidFill>
                <a:prstClr val="black"/>
              </a:solidFill>
            </a:endParaRPr>
          </a:p>
        </p:txBody>
      </p:sp>
      <p:pic>
        <p:nvPicPr>
          <p:cNvPr id="7" name="Picture 6">
            <a:extLst>
              <a:ext uri="{FF2B5EF4-FFF2-40B4-BE49-F238E27FC236}">
                <a16:creationId xmlns:a16="http://schemas.microsoft.com/office/drawing/2014/main" id="{F76C5AF4-54B9-C843-C511-798125AB49D7}"/>
              </a:ext>
            </a:extLst>
          </p:cNvPr>
          <p:cNvPicPr>
            <a:picLocks noChangeAspect="1"/>
          </p:cNvPicPr>
          <p:nvPr/>
        </p:nvPicPr>
        <p:blipFill>
          <a:blip r:embed="rId2"/>
          <a:stretch>
            <a:fillRect/>
          </a:stretch>
        </p:blipFill>
        <p:spPr>
          <a:xfrm>
            <a:off x="606350" y="1104595"/>
            <a:ext cx="3779848" cy="4985980"/>
          </a:xfrm>
          <a:prstGeom prst="rect">
            <a:avLst/>
          </a:prstGeom>
        </p:spPr>
      </p:pic>
    </p:spTree>
    <p:extLst>
      <p:ext uri="{BB962C8B-B14F-4D97-AF65-F5344CB8AC3E}">
        <p14:creationId xmlns:p14="http://schemas.microsoft.com/office/powerpoint/2010/main" val="3857326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F3B93EA3-E2C0-71C0-0C01-6CDFCB55E45E}"/>
              </a:ext>
            </a:extLst>
          </p:cNvPr>
          <p:cNvSpPr txBox="1"/>
          <p:nvPr/>
        </p:nvSpPr>
        <p:spPr>
          <a:xfrm>
            <a:off x="4697886" y="1709070"/>
            <a:ext cx="6887764" cy="2554545"/>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000" dirty="0">
                <a:cs typeface="+mj-cs"/>
              </a:rPr>
              <a:t>5</a:t>
            </a:r>
            <a:r>
              <a:rPr lang="ar-JO" sz="2000" b="1" dirty="0">
                <a:cs typeface="+mj-cs"/>
              </a:rPr>
              <a:t>. العميل الموالي أو الدائم </a:t>
            </a:r>
            <a:r>
              <a:rPr lang="en-US" sz="2000" b="1" dirty="0">
                <a:cs typeface="+mj-cs"/>
              </a:rPr>
              <a:t>Loyal/Permanent</a:t>
            </a:r>
            <a:r>
              <a:rPr lang="ar-JO" sz="2000" b="1" dirty="0">
                <a:cs typeface="+mj-cs"/>
              </a:rPr>
              <a:t> </a:t>
            </a:r>
            <a:endParaRPr lang="en-US" sz="2000" b="1" dirty="0">
              <a:cs typeface="+mj-cs"/>
            </a:endParaRPr>
          </a:p>
          <a:p>
            <a:pPr algn="just" rtl="1"/>
            <a:r>
              <a:rPr lang="ar-JO" sz="2000" dirty="0">
                <a:cs typeface="+mj-cs"/>
              </a:rPr>
              <a:t>وفي هذه المرحلة يكون العميل راضيًا عن منتجات الشركة أو العلامة التجارية لفترة طويلة، ويصبح مخلصًا لها وسوف يشتري المنتجات حصريًا من متجر هذه الشركة. لكن الأمر يستحق فهم أنه بمجرد تقليل جودة المنتج أو زيادة أسعار المنتجات بصورة غير معقولة، فيمكن لهؤلاء العملاء الذهاب إلى المنافسين. </a:t>
            </a:r>
            <a:r>
              <a:rPr lang="ar-EG" sz="2000" dirty="0">
                <a:cs typeface="+mj-cs"/>
              </a:rPr>
              <a:t>و</a:t>
            </a:r>
            <a:r>
              <a:rPr lang="ar-JO" sz="2000" dirty="0">
                <a:cs typeface="+mj-cs"/>
              </a:rPr>
              <a:t>في هذه المرحلة يفهم العميل بالفعل ما الذي تقدمه الشركة أو العلامة التجارية وسيتوقف تدريجيًا عن النظر إلى المنافسين ومنتجاتهم. وهنا يكمن دور الشركة في الحفاظ على هذا الولاء وتعزيزه بشتى الوسائل.</a:t>
            </a:r>
            <a:endParaRPr lang="en-US" sz="2000" dirty="0">
              <a:cs typeface="+mj-cs"/>
            </a:endParaRPr>
          </a:p>
        </p:txBody>
      </p:sp>
      <p:sp>
        <p:nvSpPr>
          <p:cNvPr id="2" name="TextBox 1">
            <a:extLst>
              <a:ext uri="{FF2B5EF4-FFF2-40B4-BE49-F238E27FC236}">
                <a16:creationId xmlns:a16="http://schemas.microsoft.com/office/drawing/2014/main" id="{E2708F73-4C62-6C3F-C29B-AD19D772DEA2}"/>
              </a:ext>
            </a:extLst>
          </p:cNvPr>
          <p:cNvSpPr txBox="1"/>
          <p:nvPr/>
        </p:nvSpPr>
        <p:spPr>
          <a:xfrm>
            <a:off x="6096000" y="192232"/>
            <a:ext cx="6094070" cy="66954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r" rtl="1">
              <a:lnSpc>
                <a:spcPct val="150000"/>
              </a:lnSpc>
            </a:pPr>
            <a:r>
              <a:rPr lang="ar-EG" sz="2800" b="1" dirty="0">
                <a:solidFill>
                  <a:prstClr val="black"/>
                </a:solidFill>
                <a:cs typeface="Times New Roman"/>
              </a:rPr>
              <a:t>أ</a:t>
            </a:r>
            <a:r>
              <a:rPr lang="ar-JO" sz="2800" b="1" dirty="0">
                <a:solidFill>
                  <a:prstClr val="black"/>
                </a:solidFill>
                <a:cs typeface="Times New Roman"/>
              </a:rPr>
              <a:t>نواع العملاء </a:t>
            </a:r>
            <a:endParaRPr lang="en-US" sz="2800" b="1" dirty="0">
              <a:solidFill>
                <a:prstClr val="black"/>
              </a:solidFill>
            </a:endParaRPr>
          </a:p>
        </p:txBody>
      </p:sp>
      <p:pic>
        <p:nvPicPr>
          <p:cNvPr id="7" name="Picture 6">
            <a:extLst>
              <a:ext uri="{FF2B5EF4-FFF2-40B4-BE49-F238E27FC236}">
                <a16:creationId xmlns:a16="http://schemas.microsoft.com/office/drawing/2014/main" id="{F76C5AF4-54B9-C843-C511-798125AB49D7}"/>
              </a:ext>
            </a:extLst>
          </p:cNvPr>
          <p:cNvPicPr>
            <a:picLocks noChangeAspect="1"/>
          </p:cNvPicPr>
          <p:nvPr/>
        </p:nvPicPr>
        <p:blipFill>
          <a:blip r:embed="rId2"/>
          <a:stretch>
            <a:fillRect/>
          </a:stretch>
        </p:blipFill>
        <p:spPr>
          <a:xfrm>
            <a:off x="606350" y="1104595"/>
            <a:ext cx="3779848" cy="4985980"/>
          </a:xfrm>
          <a:prstGeom prst="rect">
            <a:avLst/>
          </a:prstGeom>
        </p:spPr>
      </p:pic>
    </p:spTree>
    <p:extLst>
      <p:ext uri="{BB962C8B-B14F-4D97-AF65-F5344CB8AC3E}">
        <p14:creationId xmlns:p14="http://schemas.microsoft.com/office/powerpoint/2010/main" val="796081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19329" y="0"/>
            <a:ext cx="2305141" cy="1076343"/>
          </a:xfrm>
          <a:prstGeom prst="rect">
            <a:avLst/>
          </a:prstGeom>
        </p:spPr>
      </p:pic>
      <p:sp>
        <p:nvSpPr>
          <p:cNvPr id="2" name="Rectangle 1"/>
          <p:cNvSpPr/>
          <p:nvPr/>
        </p:nvSpPr>
        <p:spPr>
          <a:xfrm>
            <a:off x="4668710" y="1715403"/>
            <a:ext cx="6096000" cy="1692771"/>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rtl="1"/>
            <a:endParaRPr lang="ar-JO" sz="3200" dirty="0"/>
          </a:p>
          <a:p>
            <a:pPr algn="ctr" rtl="1"/>
            <a:r>
              <a:rPr lang="ar-JO" sz="3200" b="1" dirty="0"/>
              <a:t> مفهوم الولاء وأنواعه</a:t>
            </a:r>
          </a:p>
          <a:p>
            <a:pPr algn="r" rtl="1"/>
            <a:endParaRPr lang="ar-JO" sz="2000" dirty="0"/>
          </a:p>
          <a:p>
            <a:pPr algn="r" rtl="1"/>
            <a:r>
              <a:rPr lang="ar-JO" sz="2000" dirty="0"/>
              <a:t> </a:t>
            </a:r>
            <a:endParaRPr lang="en-US" sz="2000" dirty="0"/>
          </a:p>
        </p:txBody>
      </p:sp>
      <p:pic>
        <p:nvPicPr>
          <p:cNvPr id="3" name="Picture 2">
            <a:extLst>
              <a:ext uri="{FF2B5EF4-FFF2-40B4-BE49-F238E27FC236}">
                <a16:creationId xmlns:a16="http://schemas.microsoft.com/office/drawing/2014/main" id="{90B55EC2-D109-559D-A451-616B4BFE1FC3}"/>
              </a:ext>
            </a:extLst>
          </p:cNvPr>
          <p:cNvPicPr>
            <a:picLocks noChangeAspect="1"/>
          </p:cNvPicPr>
          <p:nvPr/>
        </p:nvPicPr>
        <p:blipFill>
          <a:blip r:embed="rId3"/>
          <a:stretch>
            <a:fillRect/>
          </a:stretch>
        </p:blipFill>
        <p:spPr>
          <a:xfrm>
            <a:off x="341534" y="4050742"/>
            <a:ext cx="3972334" cy="2482709"/>
          </a:xfrm>
          <a:prstGeom prst="rect">
            <a:avLst/>
          </a:prstGeom>
          <a:ln w="76200"/>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19329" y="0"/>
            <a:ext cx="2305141" cy="1076343"/>
          </a:xfrm>
          <a:prstGeom prst="rect">
            <a:avLst/>
          </a:prstGeom>
        </p:spPr>
      </p:pic>
      <p:sp>
        <p:nvSpPr>
          <p:cNvPr id="2" name="Rectangle 1"/>
          <p:cNvSpPr/>
          <p:nvPr/>
        </p:nvSpPr>
        <p:spPr>
          <a:xfrm>
            <a:off x="4352606" y="538171"/>
            <a:ext cx="7398328" cy="83099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r" rtl="1"/>
            <a:r>
              <a:rPr lang="ar-JO" sz="2800" b="1" dirty="0">
                <a:cs typeface="+mj-cs"/>
              </a:rPr>
              <a:t>مفهوم الولاء وأنواعه</a:t>
            </a:r>
          </a:p>
          <a:p>
            <a:pPr algn="r" rtl="1"/>
            <a:endParaRPr lang="ar-JO" sz="2000" dirty="0"/>
          </a:p>
        </p:txBody>
      </p:sp>
      <p:sp>
        <p:nvSpPr>
          <p:cNvPr id="5" name="TextBox 4">
            <a:extLst>
              <a:ext uri="{FF2B5EF4-FFF2-40B4-BE49-F238E27FC236}">
                <a16:creationId xmlns:a16="http://schemas.microsoft.com/office/drawing/2014/main" id="{B5143240-5B14-3AE2-8D5D-1E2CCE6276CE}"/>
              </a:ext>
            </a:extLst>
          </p:cNvPr>
          <p:cNvSpPr txBox="1"/>
          <p:nvPr/>
        </p:nvSpPr>
        <p:spPr>
          <a:xfrm>
            <a:off x="4352606" y="1674674"/>
            <a:ext cx="7337685" cy="2185214"/>
          </a:xfrm>
          <a:prstGeom prst="rect">
            <a:avLst/>
          </a:prstGeom>
          <a:noFill/>
        </p:spPr>
        <p:txBody>
          <a:bodyPr wrap="square">
            <a:spAutoFit/>
          </a:bodyPr>
          <a:lstStyle/>
          <a:p>
            <a:pPr algn="just" rtl="1"/>
            <a:r>
              <a:rPr lang="ar-JO" sz="2800" b="1" i="0" dirty="0">
                <a:solidFill>
                  <a:srgbClr val="333333"/>
                </a:solidFill>
                <a:effectLst/>
                <a:latin typeface="Almarai"/>
                <a:cs typeface="+mj-cs"/>
              </a:rPr>
              <a:t>تعريف الولاء للعلامة التجارية</a:t>
            </a:r>
            <a:endParaRPr lang="ar-EG" sz="2800" b="1" i="0" dirty="0">
              <a:solidFill>
                <a:srgbClr val="333333"/>
              </a:solidFill>
              <a:effectLst/>
              <a:latin typeface="Almarai"/>
              <a:cs typeface="+mj-cs"/>
            </a:endParaRPr>
          </a:p>
          <a:p>
            <a:pPr algn="just" rtl="1"/>
            <a:endParaRPr lang="ar-JO" sz="2800" b="1" i="0" dirty="0">
              <a:solidFill>
                <a:srgbClr val="333333"/>
              </a:solidFill>
              <a:effectLst/>
              <a:latin typeface="Almarai"/>
              <a:cs typeface="+mj-cs"/>
            </a:endParaRPr>
          </a:p>
          <a:p>
            <a:pPr algn="just" rtl="1"/>
            <a:r>
              <a:rPr lang="ar-JO" sz="2000" b="0" i="0" dirty="0">
                <a:effectLst/>
                <a:latin typeface="Almarai"/>
                <a:cs typeface="+mj-cs"/>
              </a:rPr>
              <a:t>الولاء للعلامة التجارية هو ارتباط عاطفي قوي بالعلامة التجارية، ناتج عن ارتباطها بالذكريات أو التجارب الإيجابية. غالباً ما ترتبط درجة ولاء العلامة التجارية بالدرجة التي يتعرف بها الفرد على العلامة التجارية. يمكن أن يكون الولاء للعلامة التجارية أقوى عندما يكون هناك تاريخ مشترك أو ثقافة مشتركة بين العلامة التجارية ومستهلكيها.</a:t>
            </a:r>
          </a:p>
        </p:txBody>
      </p:sp>
      <p:sp>
        <p:nvSpPr>
          <p:cNvPr id="6" name="Rectangle 5">
            <a:extLst>
              <a:ext uri="{FF2B5EF4-FFF2-40B4-BE49-F238E27FC236}">
                <a16:creationId xmlns:a16="http://schemas.microsoft.com/office/drawing/2014/main" id="{3B652865-74A9-709E-0BCF-EF17A6CCC36F}"/>
              </a:ext>
            </a:extLst>
          </p:cNvPr>
          <p:cNvSpPr/>
          <p:nvPr/>
        </p:nvSpPr>
        <p:spPr>
          <a:xfrm>
            <a:off x="4865750" y="4175792"/>
            <a:ext cx="6723138" cy="193899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2000" dirty="0">
                <a:cs typeface="+mj-cs"/>
              </a:rPr>
              <a:t>وفقـا لمـا تقـدم فـان ولاء العميل هـو كسـب المؤسسـة لثقـة العميل حيـث تصـبح العلاقـة الـتي تحكـم عمليـة التبادل مربحة لكـلا الطـرفين علـى حـد سـواء ويتضـمن ولاء العميل مفهـوم تكـرار الشـراء لعلامـة تجاريـة أو منـتج معـين دون التعامــل مــع المنافســين رغــم جهــودهم التســويقية لتغيــير قــراره بالإضــافة إلى موقفــه الإيجــابي اتجــاه المؤسســة وتوصياته للآخرين بالشراء من المؤسسة التي يتعامل معها .</a:t>
            </a:r>
            <a:endParaRPr lang="en-US" sz="2000" dirty="0">
              <a:cs typeface="+mj-cs"/>
            </a:endParaRPr>
          </a:p>
        </p:txBody>
      </p:sp>
      <p:pic>
        <p:nvPicPr>
          <p:cNvPr id="8" name="Picture 7">
            <a:extLst>
              <a:ext uri="{FF2B5EF4-FFF2-40B4-BE49-F238E27FC236}">
                <a16:creationId xmlns:a16="http://schemas.microsoft.com/office/drawing/2014/main" id="{1A1612C4-E010-94F7-444F-61AB0BE8FB09}"/>
              </a:ext>
            </a:extLst>
          </p:cNvPr>
          <p:cNvPicPr>
            <a:picLocks noChangeAspect="1"/>
          </p:cNvPicPr>
          <p:nvPr/>
        </p:nvPicPr>
        <p:blipFill>
          <a:blip r:embed="rId3"/>
          <a:stretch>
            <a:fillRect/>
          </a:stretch>
        </p:blipFill>
        <p:spPr>
          <a:xfrm>
            <a:off x="431770" y="1243004"/>
            <a:ext cx="3781415" cy="5076825"/>
          </a:xfrm>
          <a:prstGeom prst="rect">
            <a:avLst/>
          </a:prstGeom>
          <a:ln w="57150"/>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270237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97064"/>
            <a:ext cx="2305141" cy="1076343"/>
          </a:xfrm>
          <a:prstGeom prst="rect">
            <a:avLst/>
          </a:prstGeom>
        </p:spPr>
      </p:pic>
      <p:sp>
        <p:nvSpPr>
          <p:cNvPr id="5" name="TextBox 4">
            <a:extLst>
              <a:ext uri="{FF2B5EF4-FFF2-40B4-BE49-F238E27FC236}">
                <a16:creationId xmlns:a16="http://schemas.microsoft.com/office/drawing/2014/main" id="{760F43F3-7ABF-8751-6032-9D67D9889775}"/>
              </a:ext>
            </a:extLst>
          </p:cNvPr>
          <p:cNvSpPr txBox="1"/>
          <p:nvPr/>
        </p:nvSpPr>
        <p:spPr>
          <a:xfrm>
            <a:off x="5894940" y="293416"/>
            <a:ext cx="6256116" cy="52322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r" rtl="1"/>
            <a:r>
              <a:rPr lang="ar-JO" sz="2800" b="1" i="0" dirty="0">
                <a:solidFill>
                  <a:srgbClr val="333333"/>
                </a:solidFill>
                <a:effectLst/>
                <a:latin typeface="Almarai"/>
              </a:rPr>
              <a:t>فوائد الولاء للعلامة التجارية</a:t>
            </a:r>
          </a:p>
        </p:txBody>
      </p:sp>
      <p:pic>
        <p:nvPicPr>
          <p:cNvPr id="6" name="Picture 5">
            <a:extLst>
              <a:ext uri="{FF2B5EF4-FFF2-40B4-BE49-F238E27FC236}">
                <a16:creationId xmlns:a16="http://schemas.microsoft.com/office/drawing/2014/main" id="{3CB054C7-58A1-4CB5-1A59-61055A5194D0}"/>
              </a:ext>
            </a:extLst>
          </p:cNvPr>
          <p:cNvPicPr>
            <a:picLocks noChangeAspect="1"/>
          </p:cNvPicPr>
          <p:nvPr/>
        </p:nvPicPr>
        <p:blipFill>
          <a:blip r:embed="rId3"/>
          <a:stretch>
            <a:fillRect/>
          </a:stretch>
        </p:blipFill>
        <p:spPr>
          <a:xfrm>
            <a:off x="1152570" y="949822"/>
            <a:ext cx="10174148" cy="5720132"/>
          </a:xfrm>
          <a:prstGeom prst="rect">
            <a:avLst/>
          </a:prstGeom>
        </p:spPr>
      </p:pic>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4A56886B-3760-1E28-EF05-7ED1412E1CE3}"/>
              </a:ext>
            </a:extLst>
          </p:cNvPr>
          <p:cNvSpPr txBox="1"/>
          <p:nvPr/>
        </p:nvSpPr>
        <p:spPr>
          <a:xfrm>
            <a:off x="5962713" y="1399907"/>
            <a:ext cx="5943238" cy="280076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أنواع الولاء (الأنواع الحديثة لولاء العملاء)</a:t>
            </a:r>
            <a:endParaRPr lang="ar-EG" sz="2800" b="1" dirty="0">
              <a:cs typeface="+mj-cs"/>
            </a:endParaRPr>
          </a:p>
          <a:p>
            <a:pPr algn="just" rtl="1"/>
            <a:endParaRPr lang="ar-JO" sz="2800" b="1" dirty="0">
              <a:cs typeface="+mj-cs"/>
            </a:endParaRPr>
          </a:p>
          <a:p>
            <a:pPr algn="just" rtl="1"/>
            <a:r>
              <a:rPr lang="ar-JO" sz="2000" dirty="0">
                <a:cs typeface="+mj-cs"/>
              </a:rPr>
              <a:t>إن التطور المستمر في التقنيات، والأجهزة، والذكاء الاصطناعي، وتطبيقاته في وسائل التواصل الإجتماعي فرض علينا توسيع طريقتنا في تحديد أنواع ولاء العملاء وتطويرها بطريقة دقيقة بالاعتماد على الولاء السلوكي والموقفي. سيُساعد توسيع أصناف ولاء المستهلكين على إحداث المزيد من الخطط الإستراتيجية لبناء ولاء العملاء وتحسين علاقة الشركة مع المستهلكين.</a:t>
            </a:r>
            <a:endParaRPr lang="en-US" sz="2000" dirty="0">
              <a:cs typeface="+mj-cs"/>
            </a:endParaRPr>
          </a:p>
        </p:txBody>
      </p:sp>
      <p:pic>
        <p:nvPicPr>
          <p:cNvPr id="6" name="Picture 5">
            <a:extLst>
              <a:ext uri="{FF2B5EF4-FFF2-40B4-BE49-F238E27FC236}">
                <a16:creationId xmlns:a16="http://schemas.microsoft.com/office/drawing/2014/main" id="{3F96D78D-253B-C973-F932-D22A566A1C28}"/>
              </a:ext>
            </a:extLst>
          </p:cNvPr>
          <p:cNvPicPr>
            <a:picLocks noChangeAspect="1"/>
          </p:cNvPicPr>
          <p:nvPr/>
        </p:nvPicPr>
        <p:blipFill>
          <a:blip r:embed="rId3"/>
          <a:stretch>
            <a:fillRect/>
          </a:stretch>
        </p:blipFill>
        <p:spPr>
          <a:xfrm>
            <a:off x="152463" y="1355293"/>
            <a:ext cx="5810250" cy="4648200"/>
          </a:xfrm>
          <a:prstGeom prst="rect">
            <a:avLst/>
          </a:prstGeom>
        </p:spPr>
      </p:pic>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6" name="TextBox 5">
            <a:extLst>
              <a:ext uri="{FF2B5EF4-FFF2-40B4-BE49-F238E27FC236}">
                <a16:creationId xmlns:a16="http://schemas.microsoft.com/office/drawing/2014/main" id="{67C8055E-51E0-9AC9-A9B0-AC75A14EDBD5}"/>
              </a:ext>
            </a:extLst>
          </p:cNvPr>
          <p:cNvSpPr txBox="1"/>
          <p:nvPr/>
        </p:nvSpPr>
        <p:spPr>
          <a:xfrm>
            <a:off x="5250781" y="2060598"/>
            <a:ext cx="6469990" cy="2185214"/>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r" rtl="1"/>
            <a:r>
              <a:rPr lang="ar-JO" sz="2800" b="1" dirty="0">
                <a:solidFill>
                  <a:schemeClr val="tx1"/>
                </a:solidFill>
                <a:cs typeface="Times New Roman"/>
              </a:rPr>
              <a:t>ليس لديه ولاء - غير موالي ( </a:t>
            </a:r>
            <a:r>
              <a:rPr lang="en-US" sz="2800" b="1" dirty="0">
                <a:solidFill>
                  <a:schemeClr val="tx1"/>
                </a:solidFill>
                <a:cs typeface="+mj-cs"/>
              </a:rPr>
              <a:t>No Loyalty</a:t>
            </a:r>
            <a:r>
              <a:rPr lang="ar-EG" sz="2800" b="1" dirty="0">
                <a:solidFill>
                  <a:schemeClr val="tx1"/>
                </a:solidFill>
                <a:cs typeface="Times New Roman"/>
              </a:rPr>
              <a:t> )</a:t>
            </a:r>
            <a:endParaRPr lang="en-US" sz="2800" b="1" dirty="0">
              <a:solidFill>
                <a:schemeClr val="tx1"/>
              </a:solidFill>
              <a:cs typeface="Times New Roman"/>
            </a:endParaRPr>
          </a:p>
          <a:p>
            <a:pPr algn="r" rtl="1"/>
            <a:endParaRPr lang="ar-EG" sz="2800" dirty="0">
              <a:cs typeface="+mj-cs"/>
            </a:endParaRPr>
          </a:p>
          <a:p>
            <a:pPr algn="just" rtl="1"/>
            <a:r>
              <a:rPr lang="ar-JO" sz="2000" dirty="0">
                <a:cs typeface="+mj-cs"/>
              </a:rPr>
              <a:t>وهو المستوى الأدنى من الاحتفاظ </a:t>
            </a:r>
            <a:r>
              <a:rPr lang="ar-EG" sz="2000" dirty="0">
                <a:cs typeface="+mj-cs"/>
              </a:rPr>
              <a:t>بالعميل</a:t>
            </a:r>
            <a:r>
              <a:rPr lang="ar-JO" sz="2000" dirty="0">
                <a:cs typeface="+mj-cs"/>
              </a:rPr>
              <a:t>. يجب على الشركة إما رفض الاحتفاظ بهذا النوع من المستهلكين (وهو أمر مفيد جدًا لها لتوفير النفقات)، أو اتخاذ تدابير خاصة لزيادة الولاء الموقفي قبل كلّ شيء لأن الاقناع بالعلامة التجارية ينطلق من الصورة المسبقة الموجودة في ذهن العميل.</a:t>
            </a:r>
            <a:endParaRPr lang="en-US" sz="2000" dirty="0">
              <a:cs typeface="+mj-cs"/>
            </a:endParaRPr>
          </a:p>
        </p:txBody>
      </p:sp>
    </p:spTree>
    <p:extLst>
      <p:ext uri="{BB962C8B-B14F-4D97-AF65-F5344CB8AC3E}">
        <p14:creationId xmlns:p14="http://schemas.microsoft.com/office/powerpoint/2010/main" val="3878917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607ADE29-B67B-1412-3B06-ABD3A7EC3767}"/>
              </a:ext>
            </a:extLst>
          </p:cNvPr>
          <p:cNvSpPr txBox="1"/>
          <p:nvPr/>
        </p:nvSpPr>
        <p:spPr>
          <a:xfrm>
            <a:off x="4942184" y="1529195"/>
            <a:ext cx="6094070" cy="3354765"/>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800" b="1" dirty="0">
                <a:solidFill>
                  <a:schemeClr val="tx1"/>
                </a:solidFill>
                <a:cs typeface="Times New Roman"/>
              </a:rPr>
              <a:t>الولاء </a:t>
            </a:r>
            <a:r>
              <a:rPr lang="ar-EG" sz="2800" b="1" dirty="0">
                <a:solidFill>
                  <a:schemeClr val="tx1"/>
                </a:solidFill>
                <a:cs typeface="Times New Roman"/>
              </a:rPr>
              <a:t> الأولي </a:t>
            </a:r>
            <a:r>
              <a:rPr lang="ar-JO" sz="2800" b="1" dirty="0">
                <a:solidFill>
                  <a:schemeClr val="tx1"/>
                </a:solidFill>
                <a:cs typeface="Times New Roman"/>
              </a:rPr>
              <a:t> </a:t>
            </a:r>
            <a:endParaRPr lang="en-US" sz="2800" b="1">
              <a:solidFill>
                <a:schemeClr val="tx1"/>
              </a:solidFill>
              <a:cs typeface="Calibri"/>
            </a:endParaRPr>
          </a:p>
          <a:p>
            <a:pPr algn="just" rtl="1"/>
            <a:endParaRPr lang="ar-EG" sz="2400" dirty="0">
              <a:cs typeface="+mj-cs"/>
            </a:endParaRPr>
          </a:p>
          <a:p>
            <a:pPr algn="just" rtl="1"/>
            <a:r>
              <a:rPr lang="ar-JO" sz="2000" dirty="0">
                <a:cs typeface="+mj-cs"/>
              </a:rPr>
              <a:t>إن ظهور هذا النوع من ولاء العملاء غير مرغوب فيه تمامًا للشركة لأن تطور الولاء في هذا الاتجاه سيُؤدي إلى ظهور ولاء زائف. الأمر الّذي يؤدي إلى استهلاك خدمات الشركة بدون أن تكون دوافع المشتري حقيقية. في حالات معينة يمكن أن يهتم هذا النوع من العملاء </a:t>
            </a:r>
            <a:r>
              <a:rPr lang="ar-EG" sz="2000" dirty="0">
                <a:cs typeface="+mj-cs"/>
              </a:rPr>
              <a:t>ب</a:t>
            </a:r>
            <a:r>
              <a:rPr lang="ar-JO" sz="2000" dirty="0">
                <a:cs typeface="+mj-cs"/>
              </a:rPr>
              <a:t>الخصومات أو المكافآت الّتي تقدمها الشركة، دون أن يشعروا بالارتباط العاطفي وإنما يظل العميل غير مبالي ولا شيء يمنعه من الذهاب إلى المنافسين بمجرد أن يقدموا ظروفًا أكثر ملاءمة للتفاعل. في هذه الحالة يعد تطوير ولاء العميل أمرًا ضروريًا.</a:t>
            </a:r>
            <a:endParaRPr lang="en-US" sz="2000" dirty="0">
              <a:cs typeface="+mj-cs"/>
            </a:endParaRPr>
          </a:p>
        </p:txBody>
      </p:sp>
    </p:spTree>
    <p:extLst>
      <p:ext uri="{BB962C8B-B14F-4D97-AF65-F5344CB8AC3E}">
        <p14:creationId xmlns:p14="http://schemas.microsoft.com/office/powerpoint/2010/main" val="1453486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6" name="TextBox 5">
            <a:extLst>
              <a:ext uri="{FF2B5EF4-FFF2-40B4-BE49-F238E27FC236}">
                <a16:creationId xmlns:a16="http://schemas.microsoft.com/office/drawing/2014/main" id="{C914D77D-9A5D-8FAC-7AD5-67D61CB3E846}"/>
              </a:ext>
            </a:extLst>
          </p:cNvPr>
          <p:cNvSpPr txBox="1"/>
          <p:nvPr/>
        </p:nvSpPr>
        <p:spPr>
          <a:xfrm>
            <a:off x="5432936" y="1491339"/>
            <a:ext cx="6257355" cy="335476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lnSpc>
                <a:spcPct val="150000"/>
              </a:lnSpc>
            </a:pPr>
            <a:r>
              <a:rPr lang="ar-JO" sz="2800" b="1" dirty="0"/>
              <a:t>الولاء الزائف </a:t>
            </a:r>
            <a:r>
              <a:rPr lang="en-US" sz="2800" b="1" dirty="0"/>
              <a:t>Spurious Loyalty</a:t>
            </a:r>
            <a:endParaRPr lang="en-US" sz="2800" b="1" dirty="0">
              <a:cs typeface="+mj-cs"/>
            </a:endParaRPr>
          </a:p>
          <a:p>
            <a:pPr algn="just" rtl="1">
              <a:lnSpc>
                <a:spcPct val="150000"/>
              </a:lnSpc>
            </a:pPr>
            <a:endParaRPr lang="ar-EG" sz="2000" dirty="0">
              <a:cs typeface="+mj-cs"/>
            </a:endParaRPr>
          </a:p>
          <a:p>
            <a:pPr algn="just" rtl="1"/>
            <a:r>
              <a:rPr lang="ar-JO" sz="2000" dirty="0">
                <a:cs typeface="+mj-cs"/>
              </a:rPr>
              <a:t>يحدث عندما يتطور الولاء السلوكي للمرحلة المتقدمة دون أن يتطور الولاء الموقفي. هذا الموقف خطير لأن العملاء ليسوا مرتبطين عاطفيًا بالشركة. ومن المؤكد أن تكون مشترياتهم بسبب عروض محدودة وخصومات موسمية أو تراكمية وعادات ونقص الوعي بالقيمة التنافسية الّتي تقدمها العلامة التجارية، لذلك بمجرد أن يجد العملاء شركة ترضيهم أكثر (مثل تقديم أحد المنافسين خصومات أكثر) سوف يرفضون منتجات علامتك التجارية. من أجل الاحتفاظ بهؤلاء العملاء يجب تعزيز الولاء الموقفي.</a:t>
            </a:r>
            <a:endParaRPr lang="en-US" sz="2000" dirty="0">
              <a:cs typeface="+mj-cs"/>
            </a:endParaRPr>
          </a:p>
        </p:txBody>
      </p:sp>
    </p:spTree>
    <p:extLst>
      <p:ext uri="{BB962C8B-B14F-4D97-AF65-F5344CB8AC3E}">
        <p14:creationId xmlns:p14="http://schemas.microsoft.com/office/powerpoint/2010/main" val="1254537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96405474-D3E1-9B41-1055-5F3C157C1261}"/>
              </a:ext>
            </a:extLst>
          </p:cNvPr>
          <p:cNvSpPr txBox="1"/>
          <p:nvPr/>
        </p:nvSpPr>
        <p:spPr>
          <a:xfrm>
            <a:off x="5596221" y="1849072"/>
            <a:ext cx="6094070" cy="273921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الولاء الأساسي </a:t>
            </a:r>
            <a:r>
              <a:rPr lang="en-US" sz="2800" b="1" dirty="0">
                <a:cs typeface="+mj-cs"/>
              </a:rPr>
              <a:t>Basic Loyalty</a:t>
            </a:r>
          </a:p>
          <a:p>
            <a:pPr algn="just" rtl="1"/>
            <a:endParaRPr lang="ar-EG" sz="2400" dirty="0">
              <a:cs typeface="+mj-cs"/>
            </a:endParaRPr>
          </a:p>
          <a:p>
            <a:pPr algn="just" rtl="1"/>
            <a:r>
              <a:rPr lang="ar-JO" sz="2000" dirty="0">
                <a:cs typeface="+mj-cs"/>
              </a:rPr>
              <a:t>يظهر هذا النوع من الولاء عندما لا يتغير فيه مستوى استهلاك الخدمات أو المنتجات ويظل منخفضًا، ولكن هناك ميل لتحسين تصور العميل عن الشركة أو العلامة التجارية. في مثل هذه الحالة تحتاج العلامة التجارية لمعرفة أسباب الولاء السلوكي المنخفض وتنفيذ برامج تهدف لتحسينه. إلى جانب ذلك يُنصح بإنشاء حملات تسويقية لتعزيز الصورة الإيجابية وتقوية الولاء الموقفي للعلامة التجارية في أعين العملاء.</a:t>
            </a:r>
            <a:endParaRPr lang="en-US" sz="2000" dirty="0">
              <a:cs typeface="+mj-cs"/>
            </a:endParaRPr>
          </a:p>
        </p:txBody>
      </p:sp>
    </p:spTree>
    <p:extLst>
      <p:ext uri="{BB962C8B-B14F-4D97-AF65-F5344CB8AC3E}">
        <p14:creationId xmlns:p14="http://schemas.microsoft.com/office/powerpoint/2010/main" val="404011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96405474-D3E1-9B41-1055-5F3C157C1261}"/>
              </a:ext>
            </a:extLst>
          </p:cNvPr>
          <p:cNvSpPr txBox="1"/>
          <p:nvPr/>
        </p:nvSpPr>
        <p:spPr>
          <a:xfrm>
            <a:off x="5596221" y="1849072"/>
            <a:ext cx="6094070" cy="273921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الولاء المحايد </a:t>
            </a:r>
            <a:r>
              <a:rPr lang="en-US" sz="2800" b="1" dirty="0">
                <a:cs typeface="+mj-cs"/>
              </a:rPr>
              <a:t>Neutral Loyalty</a:t>
            </a:r>
          </a:p>
          <a:p>
            <a:pPr algn="just" rtl="1"/>
            <a:endParaRPr lang="ar-EG" sz="2400" dirty="0">
              <a:cs typeface="+mj-cs"/>
            </a:endParaRPr>
          </a:p>
          <a:p>
            <a:pPr algn="just" rtl="1"/>
            <a:r>
              <a:rPr lang="ar-JO" sz="2000" dirty="0">
                <a:cs typeface="+mj-cs"/>
              </a:rPr>
              <a:t>يظهر هذا النوع من الولاء عندما تكون مستويات الولاء السلوكي والموقفي متوسطة في كلّ شيء سواء التوجه السلوكي أو الموقفي، أي أن المستهلك مهتم بالتفاعل مع العلامة التجارية ولكن ليس بالقدر الّذي يجعله يقوم بأي خطوة نحو العلامة التجارية. يجب اكتشاف هذا النوع من العملاء ومحاولة جذب اهتمامهم بالإضافة إلى ذلك يجب تحسين جودة الخدمات أو المنتجات وأن تقدم الشركة بعض العروض الخاصة لهذا العميل.</a:t>
            </a:r>
            <a:endParaRPr lang="en-US" sz="2000" dirty="0">
              <a:cs typeface="+mj-cs"/>
            </a:endParaRPr>
          </a:p>
        </p:txBody>
      </p:sp>
    </p:spTree>
    <p:extLst>
      <p:ext uri="{BB962C8B-B14F-4D97-AF65-F5344CB8AC3E}">
        <p14:creationId xmlns:p14="http://schemas.microsoft.com/office/powerpoint/2010/main" val="74519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96405474-D3E1-9B41-1055-5F3C157C1261}"/>
              </a:ext>
            </a:extLst>
          </p:cNvPr>
          <p:cNvSpPr txBox="1"/>
          <p:nvPr/>
        </p:nvSpPr>
        <p:spPr>
          <a:xfrm>
            <a:off x="5596221" y="1849072"/>
            <a:ext cx="6094070" cy="212365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الولاء المتوقع </a:t>
            </a:r>
            <a:r>
              <a:rPr lang="en-US" sz="2800" b="1" dirty="0">
                <a:cs typeface="+mj-cs"/>
              </a:rPr>
              <a:t>Projected Loyalty</a:t>
            </a:r>
          </a:p>
          <a:p>
            <a:pPr algn="just" rtl="1"/>
            <a:endParaRPr lang="ar-EG" sz="2400" dirty="0">
              <a:cs typeface="+mj-cs"/>
            </a:endParaRPr>
          </a:p>
          <a:p>
            <a:pPr algn="just" rtl="1"/>
            <a:r>
              <a:rPr lang="ar-JO" sz="2000" dirty="0">
                <a:cs typeface="+mj-cs"/>
              </a:rPr>
              <a:t>يظهر هذا الولاء من خلال ارتفاع مستوى استهلاك الخدمات من قبل المستهلك للعلامة التجارية وينمو ارتباطه بها، ويعد المستهلك في هذه الحالة فرصة كبيرة لجذبه أكثر للعلامة التجارية لأنه عندما نحسن صورة العلامة التجارية سيؤدي لتحسن الولاء الموقفي وسيُصبح ولاؤه مطلقًا.</a:t>
            </a:r>
            <a:endParaRPr lang="en-US" sz="2000" dirty="0">
              <a:cs typeface="+mj-cs"/>
            </a:endParaRPr>
          </a:p>
        </p:txBody>
      </p:sp>
    </p:spTree>
    <p:extLst>
      <p:ext uri="{BB962C8B-B14F-4D97-AF65-F5344CB8AC3E}">
        <p14:creationId xmlns:p14="http://schemas.microsoft.com/office/powerpoint/2010/main" val="262812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96405474-D3E1-9B41-1055-5F3C157C1261}"/>
              </a:ext>
            </a:extLst>
          </p:cNvPr>
          <p:cNvSpPr txBox="1"/>
          <p:nvPr/>
        </p:nvSpPr>
        <p:spPr>
          <a:xfrm>
            <a:off x="5596221" y="1849072"/>
            <a:ext cx="6094070" cy="304698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الولاء الكامن </a:t>
            </a:r>
            <a:r>
              <a:rPr lang="en-US" sz="2800" b="1" dirty="0">
                <a:cs typeface="+mj-cs"/>
              </a:rPr>
              <a:t>Latent Loyalty</a:t>
            </a:r>
          </a:p>
          <a:p>
            <a:pPr algn="just" rtl="1"/>
            <a:endParaRPr lang="ar-EG" sz="2400" dirty="0">
              <a:cs typeface="+mj-cs"/>
            </a:endParaRPr>
          </a:p>
          <a:p>
            <a:pPr algn="just" rtl="1"/>
            <a:r>
              <a:rPr lang="ar-JO" sz="2000" dirty="0">
                <a:cs typeface="+mj-cs"/>
              </a:rPr>
              <a:t>ويسمى أيضًا الولاء الخفي يعني أن مستوى عالٍ من الولاء لا يدعمه سلوك العملاء. أي أن العملاء يميزوا وجود العلامة التجارية بين المنافسين، ولكنهم يشترون منتجاتها أو خدماتها بصورة أقل تكرارًا أو بكميات قليلة. تشمل أسباب ذلك، العوامل الخارجية مثل عدم كفاية الدخل، وارتفاع أسعار المنتجات، والحواجز القانونية (مثل العقود الطويلة الأجل المبرمة مع أحد المنافسين). في مثل هذه الحالة تحتاج الشركة إلى تعزيز مكانتها من خلال تنمية الولاء السلوكي.</a:t>
            </a:r>
            <a:endParaRPr lang="en-US" sz="2000" dirty="0">
              <a:cs typeface="+mj-cs"/>
            </a:endParaRPr>
          </a:p>
        </p:txBody>
      </p:sp>
    </p:spTree>
    <p:extLst>
      <p:ext uri="{BB962C8B-B14F-4D97-AF65-F5344CB8AC3E}">
        <p14:creationId xmlns:p14="http://schemas.microsoft.com/office/powerpoint/2010/main" val="1605941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96405474-D3E1-9B41-1055-5F3C157C1261}"/>
              </a:ext>
            </a:extLst>
          </p:cNvPr>
          <p:cNvSpPr txBox="1"/>
          <p:nvPr/>
        </p:nvSpPr>
        <p:spPr>
          <a:xfrm>
            <a:off x="5596221" y="1849072"/>
            <a:ext cx="6094070" cy="243143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الولاء النشط </a:t>
            </a:r>
            <a:r>
              <a:rPr lang="en-US" sz="2800" b="1" dirty="0">
                <a:cs typeface="+mj-cs"/>
              </a:rPr>
              <a:t>Active Loyalty</a:t>
            </a:r>
          </a:p>
          <a:p>
            <a:pPr algn="just" rtl="1"/>
            <a:endParaRPr lang="ar-EG" sz="2400" dirty="0">
              <a:cs typeface="+mj-cs"/>
            </a:endParaRPr>
          </a:p>
          <a:p>
            <a:pPr algn="just" rtl="1"/>
            <a:r>
              <a:rPr lang="ar-JO" sz="2000" dirty="0">
                <a:cs typeface="+mj-cs"/>
              </a:rPr>
              <a:t>وهي مرحلة عندما يكون العملاء مرتبطين ارتباطًا عاطفيًا بالعلامة التجارية، ويميزونها بين عدد كبير من المنافسين ولديهم مستوى متوسط من استهلاك هذه العلامة التجارية. في هذه الحالة تحتاج العلامة التجارية إلى تقوية الموقف الّذي وصل إليه العميل والحفاظ عليه، وزيادة الولاء السلوكي من خلال الأنشطة المختلفة.</a:t>
            </a:r>
            <a:endParaRPr lang="en-US" sz="2000" dirty="0">
              <a:cs typeface="+mj-cs"/>
            </a:endParaRPr>
          </a:p>
        </p:txBody>
      </p:sp>
    </p:spTree>
    <p:extLst>
      <p:ext uri="{BB962C8B-B14F-4D97-AF65-F5344CB8AC3E}">
        <p14:creationId xmlns:p14="http://schemas.microsoft.com/office/powerpoint/2010/main" val="1348218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56FB6373-33E4-899B-6EE1-6257E26B0C7C}"/>
              </a:ext>
            </a:extLst>
          </p:cNvPr>
          <p:cNvPicPr>
            <a:picLocks noChangeAspect="1"/>
          </p:cNvPicPr>
          <p:nvPr/>
        </p:nvPicPr>
        <p:blipFill>
          <a:blip r:embed="rId3"/>
          <a:stretch>
            <a:fillRect/>
          </a:stretch>
        </p:blipFill>
        <p:spPr>
          <a:xfrm>
            <a:off x="336109" y="895892"/>
            <a:ext cx="4371754" cy="5066215"/>
          </a:xfrm>
          <a:prstGeom prst="rect">
            <a:avLst/>
          </a:prstGeom>
        </p:spPr>
      </p:pic>
      <p:sp>
        <p:nvSpPr>
          <p:cNvPr id="5" name="TextBox 4">
            <a:extLst>
              <a:ext uri="{FF2B5EF4-FFF2-40B4-BE49-F238E27FC236}">
                <a16:creationId xmlns:a16="http://schemas.microsoft.com/office/drawing/2014/main" id="{96405474-D3E1-9B41-1055-5F3C157C1261}"/>
              </a:ext>
            </a:extLst>
          </p:cNvPr>
          <p:cNvSpPr txBox="1"/>
          <p:nvPr/>
        </p:nvSpPr>
        <p:spPr>
          <a:xfrm>
            <a:off x="5761821" y="1339786"/>
            <a:ext cx="6094070" cy="397031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b="1" dirty="0">
                <a:cs typeface="+mj-cs"/>
              </a:rPr>
              <a:t>الولاء الحقيقي </a:t>
            </a:r>
            <a:r>
              <a:rPr lang="en-US" sz="2800" b="1" dirty="0">
                <a:cs typeface="+mj-cs"/>
              </a:rPr>
              <a:t>True Loyalty</a:t>
            </a:r>
          </a:p>
          <a:p>
            <a:pPr algn="just" rtl="1"/>
            <a:endParaRPr lang="ar-EG" sz="2400" dirty="0">
              <a:cs typeface="+mj-cs"/>
            </a:endParaRPr>
          </a:p>
          <a:p>
            <a:pPr algn="just" rtl="1"/>
            <a:r>
              <a:rPr lang="ar-JO" sz="2000" dirty="0">
                <a:cs typeface="+mj-cs"/>
              </a:rPr>
              <a:t>ويسمى الولاء المطلق أيضًا وهو الوضع الّذي يتوافق فيه مستوى عالٍ من الولاء السلوكي مع مستوى عالٍ من الولاء الموقفي </a:t>
            </a:r>
            <a:r>
              <a:rPr lang="ar-EG" sz="2000" dirty="0">
                <a:cs typeface="+mj-cs"/>
              </a:rPr>
              <a:t>للعملاء </a:t>
            </a:r>
            <a:r>
              <a:rPr lang="ar-JO" sz="2000" dirty="0">
                <a:cs typeface="+mj-cs"/>
              </a:rPr>
              <a:t>وهو الأكثر ملاءمة للعلامة التجارية. هذا هو الجزء الأكثر استقرارًا من العملاء، وهو الأقل حساسية لتصرفات المنافسين سواء في خفض الأسعار أو إدخال وسائل راحة إضافية </a:t>
            </a:r>
            <a:r>
              <a:rPr lang="ar-EG" sz="2000" dirty="0">
                <a:cs typeface="+mj-cs"/>
              </a:rPr>
              <a:t>لعملاء </a:t>
            </a:r>
            <a:r>
              <a:rPr lang="ar-JO" sz="2000" dirty="0">
                <a:cs typeface="+mj-cs"/>
              </a:rPr>
              <a:t>مثل التوصيل المجاني وما إلى ذلك.</a:t>
            </a:r>
          </a:p>
          <a:p>
            <a:pPr algn="just" rtl="1"/>
            <a:endParaRPr lang="ar-JO" sz="2000" dirty="0">
              <a:cs typeface="+mj-cs"/>
            </a:endParaRPr>
          </a:p>
          <a:p>
            <a:pPr algn="just" rtl="1"/>
            <a:r>
              <a:rPr lang="ar-JO" sz="2000" dirty="0">
                <a:cs typeface="+mj-cs"/>
              </a:rPr>
              <a:t>إن تطوير هذا النهج الجديد في تحديد أنواع </a:t>
            </a:r>
            <a:r>
              <a:rPr lang="ar-EG" sz="2000" dirty="0">
                <a:cs typeface="+mj-cs"/>
              </a:rPr>
              <a:t>ال</a:t>
            </a:r>
            <a:r>
              <a:rPr lang="ar-JO" sz="2000" dirty="0">
                <a:cs typeface="+mj-cs"/>
              </a:rPr>
              <a:t>ولاء سيُساعد المسوقين على تقسيم </a:t>
            </a:r>
            <a:r>
              <a:rPr lang="ar-EG" sz="2000" dirty="0">
                <a:cs typeface="+mj-cs"/>
              </a:rPr>
              <a:t>عملائهم </a:t>
            </a:r>
            <a:r>
              <a:rPr lang="ar-JO" sz="2000" dirty="0">
                <a:cs typeface="+mj-cs"/>
              </a:rPr>
              <a:t>بطريقة فعالة بناءً على نوع الولاء الّذي يظهرونه لتحسين طريقة فهم العلامة التجارية </a:t>
            </a:r>
            <a:r>
              <a:rPr lang="ar-EG" sz="2000" dirty="0">
                <a:cs typeface="+mj-cs"/>
              </a:rPr>
              <a:t>للعملاء </a:t>
            </a:r>
            <a:r>
              <a:rPr lang="ar-JO" sz="2000" dirty="0">
                <a:cs typeface="+mj-cs"/>
              </a:rPr>
              <a:t>وتحسين كفاءة العمليات واتخاذ القرارات لدعم القدرة التنافسية للعلامة التجارية.</a:t>
            </a:r>
            <a:endParaRPr lang="en-US" sz="2000" dirty="0">
              <a:cs typeface="+mj-cs"/>
            </a:endParaRPr>
          </a:p>
        </p:txBody>
      </p:sp>
    </p:spTree>
    <p:extLst>
      <p:ext uri="{BB962C8B-B14F-4D97-AF65-F5344CB8AC3E}">
        <p14:creationId xmlns:p14="http://schemas.microsoft.com/office/powerpoint/2010/main" val="37417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DCD5BBA-1DBF-E9E7-765F-CBB8423717A1}"/>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520" y="8447"/>
            <a:ext cx="2305141" cy="1076343"/>
          </a:xfrm>
          <a:prstGeom prst="rect">
            <a:avLst/>
          </a:prstGeom>
        </p:spPr>
      </p:pic>
      <p:sp>
        <p:nvSpPr>
          <p:cNvPr id="2" name="Rectangle 1"/>
          <p:cNvSpPr/>
          <p:nvPr/>
        </p:nvSpPr>
        <p:spPr>
          <a:xfrm>
            <a:off x="1041063" y="1473529"/>
            <a:ext cx="9667236" cy="584775"/>
          </a:xfrm>
          <a:prstGeom prst="rect">
            <a:avLst/>
          </a:prstGeom>
        </p:spPr>
        <p:txBody>
          <a:bodyPr wrap="square">
            <a:spAutoFit/>
          </a:bodyPr>
          <a:lstStyle/>
          <a:p>
            <a:pPr algn="ctr"/>
            <a:r>
              <a:rPr lang="ar-JO" sz="3200" b="1" dirty="0"/>
              <a:t>العلاقة بين أخلاقيات التسويق وولاء العميل</a:t>
            </a:r>
            <a:endParaRPr lang="en-US" sz="3200" b="1" dirty="0"/>
          </a:p>
        </p:txBody>
      </p:sp>
    </p:spTree>
    <p:extLst>
      <p:ext uri="{BB962C8B-B14F-4D97-AF65-F5344CB8AC3E}">
        <p14:creationId xmlns:p14="http://schemas.microsoft.com/office/powerpoint/2010/main" val="217327367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279400"/>
            <a:ext cx="4444678" cy="648933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8447"/>
            <a:ext cx="2305141" cy="1076343"/>
          </a:xfrm>
          <a:prstGeom prst="rect">
            <a:avLst/>
          </a:prstGeom>
        </p:spPr>
      </p:pic>
      <p:sp>
        <p:nvSpPr>
          <p:cNvPr id="2" name="Rectangle 1"/>
          <p:cNvSpPr/>
          <p:nvPr/>
        </p:nvSpPr>
        <p:spPr>
          <a:xfrm>
            <a:off x="4132162" y="1815907"/>
            <a:ext cx="7479621" cy="2862322"/>
          </a:xfrm>
          <a:prstGeom prst="rect">
            <a:avLst/>
          </a:prstGeom>
        </p:spPr>
        <p:txBody>
          <a:bodyPr wrap="square">
            <a:spAutoFit/>
          </a:bodyPr>
          <a:lstStyle/>
          <a:p>
            <a:pPr algn="just" rtl="1"/>
            <a:r>
              <a:rPr lang="ar-JO" sz="2800" b="1" dirty="0"/>
              <a:t>ترتكز إستراتجية بناء الولاء من خلال قياس أثر أخلاقيات التسويق على العملاء، ويمكـن إيضـاح ذلـك فيمـا يلي:</a:t>
            </a:r>
          </a:p>
          <a:p>
            <a:pPr algn="just" rtl="1"/>
            <a:endParaRPr lang="ar-JO" sz="2400" dirty="0">
              <a:solidFill>
                <a:srgbClr val="C00000"/>
              </a:solidFill>
            </a:endParaRPr>
          </a:p>
          <a:p>
            <a:pPr marL="342900" indent="-342900" algn="just" rtl="1">
              <a:buFont typeface="Wingdings" panose="05000000000000000000" pitchFamily="2" charset="2"/>
              <a:buChar char="Ø"/>
            </a:pPr>
            <a:r>
              <a:rPr lang="ar-JO" sz="2000" dirty="0">
                <a:cs typeface="+mj-cs"/>
              </a:rPr>
              <a:t>ان الرضا والولاء والالتزام </a:t>
            </a:r>
            <a:r>
              <a:rPr lang="ar-EG" sz="2000" dirty="0">
                <a:cs typeface="+mj-cs"/>
              </a:rPr>
              <a:t>ينمو </a:t>
            </a:r>
            <a:r>
              <a:rPr lang="ar-JO" sz="2000" dirty="0">
                <a:cs typeface="+mj-cs"/>
              </a:rPr>
              <a:t>و</a:t>
            </a:r>
            <a:r>
              <a:rPr lang="ar-EG" sz="2000" dirty="0">
                <a:cs typeface="+mj-cs"/>
              </a:rPr>
              <a:t>ي</a:t>
            </a:r>
            <a:r>
              <a:rPr lang="ar-JO" sz="2000" dirty="0">
                <a:cs typeface="+mj-cs"/>
              </a:rPr>
              <a:t>تطور إذا التزمت الشركة بمبدأ عال من القيم الأخلاقية المؤسسية</a:t>
            </a:r>
            <a:r>
              <a:rPr lang="ar-EG" sz="2000" dirty="0">
                <a:cs typeface="+mj-cs"/>
              </a:rPr>
              <a:t>.</a:t>
            </a:r>
            <a:endParaRPr lang="ar-JO" sz="2000" dirty="0">
              <a:cs typeface="+mj-cs"/>
            </a:endParaRPr>
          </a:p>
          <a:p>
            <a:pPr algn="just" rtl="1"/>
            <a:endParaRPr lang="ar-JO" sz="2000" dirty="0">
              <a:cs typeface="+mj-cs"/>
            </a:endParaRPr>
          </a:p>
          <a:p>
            <a:pPr marL="342900" indent="-342900" algn="just" rtl="1">
              <a:buFont typeface="Wingdings" panose="05000000000000000000" pitchFamily="2" charset="2"/>
              <a:buChar char="Ø"/>
            </a:pPr>
            <a:r>
              <a:rPr lang="ar-JO" sz="2000" dirty="0">
                <a:cs typeface="+mj-cs"/>
              </a:rPr>
              <a:t>عندما تتعامل المؤسسة وفقا للأخلاق والمعايير فان العمـلاء تتكـون عنـدهم مواقـف أكثـر ايجابيـة تجـاه المؤسسة ومنتجاتها</a:t>
            </a:r>
            <a:r>
              <a:rPr lang="ar-EG" sz="2000" dirty="0">
                <a:cs typeface="+mj-cs"/>
              </a:rPr>
              <a:t>.</a:t>
            </a:r>
            <a:endParaRPr lang="en-US" sz="2000" dirty="0">
              <a:cs typeface="+mj-cs"/>
            </a:endParaRPr>
          </a:p>
        </p:txBody>
      </p:sp>
      <p:sp>
        <p:nvSpPr>
          <p:cNvPr id="7" name="TextBox 6">
            <a:extLst>
              <a:ext uri="{FF2B5EF4-FFF2-40B4-BE49-F238E27FC236}">
                <a16:creationId xmlns:a16="http://schemas.microsoft.com/office/drawing/2014/main" id="{121BE880-442C-9170-7F5E-DB212D52C7F8}"/>
              </a:ext>
            </a:extLst>
          </p:cNvPr>
          <p:cNvSpPr txBox="1"/>
          <p:nvPr/>
        </p:nvSpPr>
        <p:spPr>
          <a:xfrm>
            <a:off x="3910317" y="4949692"/>
            <a:ext cx="7674014" cy="1015663"/>
          </a:xfrm>
          <a:prstGeom prst="rect">
            <a:avLst/>
          </a:prstGeom>
          <a:noFill/>
        </p:spPr>
        <p:txBody>
          <a:bodyPr wrap="square">
            <a:spAutoFit/>
          </a:bodyPr>
          <a:lstStyle/>
          <a:p>
            <a:pPr marL="285750" indent="-285750" algn="just" rtl="1">
              <a:buFont typeface="Wingdings" panose="05000000000000000000" pitchFamily="2" charset="2"/>
              <a:buChar char="Ø"/>
            </a:pPr>
            <a:r>
              <a:rPr lang="ar-EG" sz="2000" dirty="0">
                <a:cs typeface="+mj-cs"/>
              </a:rPr>
              <a:t>ل</a:t>
            </a:r>
            <a:r>
              <a:rPr lang="ar-JO" sz="2000" dirty="0">
                <a:cs typeface="+mj-cs"/>
              </a:rPr>
              <a:t>اشك </a:t>
            </a:r>
            <a:r>
              <a:rPr lang="ar-EG" sz="2000" dirty="0">
                <a:cs typeface="+mj-cs"/>
              </a:rPr>
              <a:t>ان </a:t>
            </a:r>
            <a:r>
              <a:rPr lang="ar-JO" sz="2000" dirty="0">
                <a:cs typeface="+mj-cs"/>
              </a:rPr>
              <a:t>التزام المؤسسة بالمعايير الاخلاقية وممارسة </a:t>
            </a:r>
            <a:r>
              <a:rPr lang="ar-EG" sz="2000" dirty="0">
                <a:cs typeface="+mj-cs"/>
              </a:rPr>
              <a:t>أ</a:t>
            </a:r>
            <a:r>
              <a:rPr lang="ar-JO" sz="2000" dirty="0">
                <a:cs typeface="+mj-cs"/>
              </a:rPr>
              <a:t>خلاقيات التسويق من شأنه التأثير على رضا العملاء من خلال تحسين الصورة الذهنية للعلامة </a:t>
            </a:r>
            <a:r>
              <a:rPr lang="ar-EG" sz="2000" dirty="0">
                <a:cs typeface="+mj-cs"/>
              </a:rPr>
              <a:t>التجارية </a:t>
            </a:r>
            <a:r>
              <a:rPr lang="ar-JO" sz="2000" dirty="0">
                <a:cs typeface="+mj-cs"/>
              </a:rPr>
              <a:t>لدى العملاء وعلى مستوى الموظفين من خلال تحسين معنويا</a:t>
            </a:r>
            <a:r>
              <a:rPr lang="ar-EG" sz="2000" dirty="0">
                <a:cs typeface="+mj-cs"/>
              </a:rPr>
              <a:t>تهم </a:t>
            </a:r>
            <a:r>
              <a:rPr lang="ar-JO" sz="2000" dirty="0">
                <a:cs typeface="+mj-cs"/>
              </a:rPr>
              <a:t>وتقوية الانتماء والارتباط بمنظمتهم. </a:t>
            </a:r>
            <a:endParaRPr lang="en-US" sz="2000" dirty="0">
              <a:cs typeface="+mj-cs"/>
            </a:endParaRPr>
          </a:p>
        </p:txBody>
      </p:sp>
    </p:spTree>
    <p:extLst>
      <p:ext uri="{BB962C8B-B14F-4D97-AF65-F5344CB8AC3E}">
        <p14:creationId xmlns:p14="http://schemas.microsoft.com/office/powerpoint/2010/main" val="94895692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213659" y="132032"/>
            <a:ext cx="8174182" cy="3209925"/>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34" y="141338"/>
            <a:ext cx="2305141" cy="1076343"/>
          </a:xfrm>
          <a:prstGeom prst="rect">
            <a:avLst/>
          </a:prstGeom>
        </p:spPr>
      </p:pic>
      <p:sp>
        <p:nvSpPr>
          <p:cNvPr id="2" name="Rectangle 1"/>
          <p:cNvSpPr/>
          <p:nvPr/>
        </p:nvSpPr>
        <p:spPr>
          <a:xfrm>
            <a:off x="1368501" y="3241274"/>
            <a:ext cx="9864437" cy="3323987"/>
          </a:xfrm>
          <a:prstGeom prst="rect">
            <a:avLst/>
          </a:prstGeom>
        </p:spPr>
        <p:txBody>
          <a:bodyPr wrap="square">
            <a:spAutoFit/>
          </a:bodyPr>
          <a:lstStyle/>
          <a:p>
            <a:pPr marL="342900" indent="-342900" algn="just" rtl="1">
              <a:buFont typeface="Wingdings" panose="05000000000000000000" pitchFamily="2" charset="2"/>
              <a:buChar char="Ø"/>
            </a:pPr>
            <a:r>
              <a:rPr lang="ar-JO" sz="2000" dirty="0">
                <a:cs typeface="+mj-cs"/>
              </a:rPr>
              <a:t>ان الالتزام والثقة هـي الأسـاس </a:t>
            </a:r>
            <a:r>
              <a:rPr lang="ar-EG" sz="2000" dirty="0">
                <a:cs typeface="+mj-cs"/>
              </a:rPr>
              <a:t>الذي </a:t>
            </a:r>
            <a:r>
              <a:rPr lang="ar-JO" sz="2000" dirty="0">
                <a:cs typeface="+mj-cs"/>
              </a:rPr>
              <a:t>تقـوم عليـه العلاقـة بـين المؤسسـة وعملائهـا وان الثقـة تـأتي مـن خـلال المصداقية في الوفاء بالوعود التي يقدمها المسوقون للعملاء. </a:t>
            </a:r>
          </a:p>
          <a:p>
            <a:pPr algn="just" rtl="1"/>
            <a:endParaRPr lang="ar-JO" sz="2000" dirty="0">
              <a:cs typeface="+mj-cs"/>
            </a:endParaRPr>
          </a:p>
          <a:p>
            <a:pPr marL="342900" indent="-342900" algn="just" rtl="1">
              <a:buFont typeface="Wingdings" panose="05000000000000000000" pitchFamily="2" charset="2"/>
              <a:buChar char="Ø"/>
            </a:pPr>
            <a:r>
              <a:rPr lang="ar-JO" sz="2000" dirty="0">
                <a:cs typeface="+mj-cs"/>
              </a:rPr>
              <a:t>ثقـــة المســـتهلك في أنشـــطة المؤسســـة تعتمـــد بشـــكل كبـــير علـــى مـــدى </a:t>
            </a:r>
            <a:r>
              <a:rPr lang="ar-EG" sz="2000" dirty="0">
                <a:cs typeface="+mj-cs"/>
              </a:rPr>
              <a:t>عدم موافقة </a:t>
            </a:r>
            <a:r>
              <a:rPr lang="ar-JO" sz="2000" dirty="0">
                <a:cs typeface="+mj-cs"/>
              </a:rPr>
              <a:t>المســـتهلك علـــى الممارسـات غير</a:t>
            </a:r>
            <a:r>
              <a:rPr lang="ar-EG" sz="2000" dirty="0">
                <a:cs typeface="+mj-cs"/>
              </a:rPr>
              <a:t>الأ</a:t>
            </a:r>
            <a:r>
              <a:rPr lang="ar-JO" sz="2000" dirty="0">
                <a:cs typeface="+mj-cs"/>
              </a:rPr>
              <a:t>خلاقيـة للمؤسسـة المتعلقـة ب (المنـتج </a:t>
            </a:r>
            <a:r>
              <a:rPr lang="ar-EG" sz="2000" dirty="0">
                <a:cs typeface="+mj-cs"/>
              </a:rPr>
              <a:t>و</a:t>
            </a:r>
            <a:r>
              <a:rPr lang="ar-JO" sz="2000" dirty="0">
                <a:cs typeface="+mj-cs"/>
              </a:rPr>
              <a:t>التسـعير </a:t>
            </a:r>
            <a:r>
              <a:rPr lang="ar-EG" sz="2000" dirty="0">
                <a:cs typeface="+mj-cs"/>
              </a:rPr>
              <a:t>و</a:t>
            </a:r>
            <a:r>
              <a:rPr lang="ar-JO" sz="2000" dirty="0">
                <a:cs typeface="+mj-cs"/>
              </a:rPr>
              <a:t>التوزيـع والترويج....) </a:t>
            </a:r>
            <a:r>
              <a:rPr lang="ar-EG" sz="2000" dirty="0">
                <a:cs typeface="+mj-cs"/>
              </a:rPr>
              <a:t>وبالتالي </a:t>
            </a:r>
            <a:r>
              <a:rPr lang="ar-JO" sz="2000" dirty="0">
                <a:cs typeface="+mj-cs"/>
              </a:rPr>
              <a:t>هنا</a:t>
            </a:r>
            <a:r>
              <a:rPr lang="ar-EG" sz="2000" dirty="0">
                <a:cs typeface="+mj-cs"/>
              </a:rPr>
              <a:t>ك</a:t>
            </a:r>
            <a:r>
              <a:rPr lang="ar-JO" sz="2000" dirty="0">
                <a:cs typeface="+mj-cs"/>
              </a:rPr>
              <a:t> علاقـة بـين إدراك الممارسات غير</a:t>
            </a:r>
            <a:r>
              <a:rPr lang="ar-EG" sz="2000" dirty="0">
                <a:cs typeface="+mj-cs"/>
              </a:rPr>
              <a:t> الأ</a:t>
            </a:r>
            <a:r>
              <a:rPr lang="ar-JO" sz="2000" dirty="0">
                <a:cs typeface="+mj-cs"/>
              </a:rPr>
              <a:t>خلاقية التسويقية وانخفاض ثقة العملاء. </a:t>
            </a:r>
            <a:endParaRPr lang="ar-EG" sz="2000" dirty="0">
              <a:cs typeface="+mj-cs"/>
            </a:endParaRPr>
          </a:p>
          <a:p>
            <a:pPr algn="just" rtl="1"/>
            <a:endParaRPr lang="ar-JO" sz="2000" dirty="0">
              <a:cs typeface="+mj-cs"/>
            </a:endParaRPr>
          </a:p>
          <a:p>
            <a:pPr marL="342900" indent="-342900" algn="just" rtl="1">
              <a:buFont typeface="Wingdings" panose="05000000000000000000" pitchFamily="2" charset="2"/>
              <a:buChar char="Ø"/>
            </a:pPr>
            <a:r>
              <a:rPr lang="ar-JO" sz="2000" dirty="0">
                <a:cs typeface="+mj-cs"/>
              </a:rPr>
              <a:t>النشـاط التسـويقي غـير الأخلاقـي يسـبب مشـكلات مختلفـة للمؤسسـات مثـل عـدم ثقـة العمـلاء </a:t>
            </a:r>
            <a:r>
              <a:rPr lang="ar-EG" sz="2000" dirty="0">
                <a:cs typeface="+mj-cs"/>
              </a:rPr>
              <a:t>و</a:t>
            </a:r>
            <a:r>
              <a:rPr lang="ar-JO" sz="2000" dirty="0">
                <a:cs typeface="+mj-cs"/>
              </a:rPr>
              <a:t>إفسـاد العلاقات مع العملاء وصعوبة الاحتفاظ بالعميل وبتالي فقدان ولائه وانخفاض المبيعات.</a:t>
            </a:r>
          </a:p>
          <a:p>
            <a:pPr marL="342900" indent="-342900" algn="just" rtl="1">
              <a:lnSpc>
                <a:spcPct val="150000"/>
              </a:lnSpc>
              <a:buFont typeface="Wingdings" panose="05000000000000000000" pitchFamily="2" charset="2"/>
              <a:buChar char="Ø"/>
            </a:pPr>
            <a:endParaRPr lang="ar-JO" sz="2000" dirty="0">
              <a:cs typeface="+mj-cs"/>
            </a:endParaRPr>
          </a:p>
        </p:txBody>
      </p:sp>
    </p:spTree>
    <p:extLst>
      <p:ext uri="{BB962C8B-B14F-4D97-AF65-F5344CB8AC3E}">
        <p14:creationId xmlns:p14="http://schemas.microsoft.com/office/powerpoint/2010/main" val="300365148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800219"/>
          </a:xfrm>
          <a:prstGeom prst="rect">
            <a:avLst/>
          </a:prstGeom>
          <a:noFill/>
        </p:spPr>
        <p:txBody>
          <a:bodyPr wrap="square" rtlCol="0">
            <a:spAutoFit/>
          </a:bodyPr>
          <a:lstStyle/>
          <a:p>
            <a:pPr algn="r" rtl="1"/>
            <a:r>
              <a:rPr lang="ar-JO" sz="2800" b="1" dirty="0"/>
              <a:t>ملخص</a:t>
            </a:r>
          </a:p>
          <a:p>
            <a:pPr algn="r" rtl="1"/>
            <a:r>
              <a:rPr lang="ar-JO" dirty="0"/>
              <a:t> </a:t>
            </a:r>
            <a:endParaRPr lang="en-US" dirty="0"/>
          </a:p>
        </p:txBody>
      </p:sp>
      <p:sp>
        <p:nvSpPr>
          <p:cNvPr id="6" name="TextBox 5">
            <a:extLst>
              <a:ext uri="{FF2B5EF4-FFF2-40B4-BE49-F238E27FC236}">
                <a16:creationId xmlns:a16="http://schemas.microsoft.com/office/drawing/2014/main" id="{E78DB12A-6C2B-C568-5B21-083558D73365}"/>
              </a:ext>
            </a:extLst>
          </p:cNvPr>
          <p:cNvSpPr txBox="1"/>
          <p:nvPr/>
        </p:nvSpPr>
        <p:spPr>
          <a:xfrm>
            <a:off x="549797" y="2411305"/>
            <a:ext cx="6099858" cy="2031325"/>
          </a:xfrm>
          <a:prstGeom prst="rect">
            <a:avLst/>
          </a:prstGeom>
          <a:noFill/>
        </p:spPr>
        <p:txBody>
          <a:bodyPr wrap="square">
            <a:spAutoFit/>
          </a:bodyPr>
          <a:lstStyle/>
          <a:p>
            <a:pPr marL="342900" lvl="0" indent="-342900" algn="r" rtl="1">
              <a:lnSpc>
                <a:spcPct val="150000"/>
              </a:lnSpc>
              <a:buFont typeface="Wingdings" panose="05000000000000000000" pitchFamily="2" charset="2"/>
              <a:buChar char="§"/>
            </a:pPr>
            <a:r>
              <a:rPr lang="ar-JO" sz="2400" dirty="0">
                <a:solidFill>
                  <a:prstClr val="black"/>
                </a:solidFill>
              </a:rPr>
              <a:t>تعريف </a:t>
            </a:r>
            <a:r>
              <a:rPr lang="ar-EG" sz="2400" dirty="0">
                <a:solidFill>
                  <a:prstClr val="black"/>
                </a:solidFill>
              </a:rPr>
              <a:t>العميل </a:t>
            </a:r>
            <a:r>
              <a:rPr lang="ar-JO" sz="2400" dirty="0">
                <a:solidFill>
                  <a:prstClr val="black"/>
                </a:solidFill>
              </a:rPr>
              <a:t> ودورة حياته</a:t>
            </a:r>
            <a:endParaRPr lang="en-US" sz="2400" dirty="0">
              <a:solidFill>
                <a:prstClr val="black"/>
              </a:solidFill>
            </a:endParaRPr>
          </a:p>
          <a:p>
            <a:pPr marL="342900" lvl="0" indent="-342900" algn="r" rtl="1">
              <a:buFont typeface="Wingdings" panose="05000000000000000000" pitchFamily="2" charset="2"/>
              <a:buChar char="§"/>
            </a:pPr>
            <a:r>
              <a:rPr lang="ar-EG" sz="2400" dirty="0">
                <a:solidFill>
                  <a:prstClr val="black"/>
                </a:solidFill>
              </a:rPr>
              <a:t>أ</a:t>
            </a:r>
            <a:r>
              <a:rPr lang="ar-JO" sz="2400" dirty="0">
                <a:solidFill>
                  <a:prstClr val="black"/>
                </a:solidFill>
              </a:rPr>
              <a:t>نواع </a:t>
            </a:r>
            <a:r>
              <a:rPr lang="ar-EG" sz="2400" dirty="0">
                <a:solidFill>
                  <a:prstClr val="black"/>
                </a:solidFill>
              </a:rPr>
              <a:t>العملاء</a:t>
            </a:r>
          </a:p>
          <a:p>
            <a:pPr marL="342900" lvl="0" indent="-342900" algn="r" rtl="1">
              <a:buFont typeface="Wingdings" panose="05000000000000000000" pitchFamily="2" charset="2"/>
              <a:buChar char="§"/>
            </a:pPr>
            <a:r>
              <a:rPr lang="ar-JO" sz="2400" dirty="0">
                <a:solidFill>
                  <a:prstClr val="black"/>
                </a:solidFill>
              </a:rPr>
              <a:t>مفهوم الولاء وأنواعه</a:t>
            </a:r>
          </a:p>
          <a:p>
            <a:pPr marL="342900" lvl="0" indent="-342900" algn="r" rtl="1">
              <a:buFont typeface="Wingdings" panose="05000000000000000000" pitchFamily="2" charset="2"/>
              <a:buChar char="§"/>
            </a:pPr>
            <a:r>
              <a:rPr lang="ar-JO" sz="2400" dirty="0">
                <a:solidFill>
                  <a:prstClr val="black"/>
                </a:solidFill>
              </a:rPr>
              <a:t>العلاقة بين أخلاقيات التسويق وولاء </a:t>
            </a:r>
            <a:r>
              <a:rPr lang="ar-EG" sz="2400" dirty="0">
                <a:solidFill>
                  <a:prstClr val="black"/>
                </a:solidFill>
              </a:rPr>
              <a:t>العميل </a:t>
            </a:r>
            <a:endParaRPr lang="ar-JO" sz="2400" dirty="0">
              <a:solidFill>
                <a:prstClr val="black"/>
              </a:solidFill>
            </a:endParaRPr>
          </a:p>
          <a:p>
            <a:pPr marL="342900" indent="-342900" algn="r" rtl="1">
              <a:buFont typeface="Courier New" panose="02070309020205020404" pitchFamily="49" charset="0"/>
              <a:buChar char="o"/>
            </a:pPr>
            <a:endParaRPr lang="ar-JO" sz="1800" dirty="0"/>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5E1BD7-FAC5-4BD1-9492-1469FC73A6B0}">
  <ds:schemaRefs>
    <ds:schemaRef ds:uri="http://schemas.microsoft.com/sharepoint/v3/contenttype/forms"/>
  </ds:schemaRefs>
</ds:datastoreItem>
</file>

<file path=customXml/itemProps2.xml><?xml version="1.0" encoding="utf-8"?>
<ds:datastoreItem xmlns:ds="http://schemas.openxmlformats.org/officeDocument/2006/customXml" ds:itemID="{A01379F7-7EB4-4FBE-B55F-1993CF79F1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3473</TotalTime>
  <Words>2292</Words>
  <Application>Microsoft Office PowerPoint</Application>
  <PresentationFormat>Widescreen</PresentationFormat>
  <Paragraphs>176</Paragraphs>
  <Slides>38</Slides>
  <Notes>5</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pc</cp:lastModifiedBy>
  <cp:revision>1126</cp:revision>
  <dcterms:created xsi:type="dcterms:W3CDTF">2023-04-29T09:08:23Z</dcterms:created>
  <dcterms:modified xsi:type="dcterms:W3CDTF">2024-03-08T19:54:53Z</dcterms:modified>
</cp:coreProperties>
</file>