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0"/>
  </p:notesMasterIdLst>
  <p:sldIdLst>
    <p:sldId id="256" r:id="rId2"/>
    <p:sldId id="263" r:id="rId3"/>
    <p:sldId id="329" r:id="rId4"/>
    <p:sldId id="433" r:id="rId5"/>
    <p:sldId id="278" r:id="rId6"/>
    <p:sldId id="426" r:id="rId7"/>
    <p:sldId id="427" r:id="rId8"/>
    <p:sldId id="402" r:id="rId9"/>
    <p:sldId id="429" r:id="rId10"/>
    <p:sldId id="392" r:id="rId11"/>
    <p:sldId id="438" r:id="rId12"/>
    <p:sldId id="432" r:id="rId13"/>
    <p:sldId id="418" r:id="rId14"/>
    <p:sldId id="393" r:id="rId15"/>
    <p:sldId id="430" r:id="rId16"/>
    <p:sldId id="431" r:id="rId17"/>
    <p:sldId id="423" r:id="rId18"/>
    <p:sldId id="434" r:id="rId19"/>
    <p:sldId id="279" r:id="rId20"/>
    <p:sldId id="441" r:id="rId21"/>
    <p:sldId id="280" r:id="rId22"/>
    <p:sldId id="435" r:id="rId23"/>
    <p:sldId id="281" r:id="rId24"/>
    <p:sldId id="436" r:id="rId25"/>
    <p:sldId id="282" r:id="rId26"/>
    <p:sldId id="439" r:id="rId27"/>
    <p:sldId id="437" r:id="rId28"/>
    <p:sldId id="283" r:id="rId29"/>
    <p:sldId id="284" r:id="rId30"/>
    <p:sldId id="285" r:id="rId31"/>
    <p:sldId id="440" r:id="rId32"/>
    <p:sldId id="293" r:id="rId33"/>
    <p:sldId id="299" r:id="rId34"/>
    <p:sldId id="294" r:id="rId35"/>
    <p:sldId id="296" r:id="rId36"/>
    <p:sldId id="305" r:id="rId37"/>
    <p:sldId id="298" r:id="rId38"/>
    <p:sldId id="400" r:id="rId39"/>
    <p:sldId id="276" r:id="rId40"/>
    <p:sldId id="277" r:id="rId41"/>
    <p:sldId id="257" r:id="rId42"/>
    <p:sldId id="309" r:id="rId43"/>
    <p:sldId id="442" r:id="rId44"/>
    <p:sldId id="443" r:id="rId45"/>
    <p:sldId id="444" r:id="rId46"/>
    <p:sldId id="445" r:id="rId47"/>
    <p:sldId id="259" r:id="rId48"/>
    <p:sldId id="260" r:id="rId4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FAA4"/>
    <a:srgbClr val="1607C2"/>
    <a:srgbClr val="FF9652"/>
    <a:srgbClr val="E80C96"/>
    <a:srgbClr val="009193"/>
    <a:srgbClr val="5A949C"/>
    <a:srgbClr val="FF7E6D"/>
    <a:srgbClr val="FFE2FF"/>
    <a:srgbClr val="70F7A0"/>
    <a:srgbClr val="B3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690" autoAdjust="0"/>
    <p:restoredTop sz="95964"/>
  </p:normalViewPr>
  <p:slideViewPr>
    <p:cSldViewPr snapToGrid="0">
      <p:cViewPr varScale="1">
        <p:scale>
          <a:sx n="116" d="100"/>
          <a:sy n="116" d="100"/>
        </p:scale>
        <p:origin x="352"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AFFDA6-937A-3C42-A9BF-ED41CBC71A80}" type="datetimeFigureOut">
              <a:rPr lang="en-SA" smtClean="0"/>
              <a:t>06/03/2021 R</a:t>
            </a:fld>
            <a:endParaRPr lang="en-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0A40E4-2014-3741-8434-333B6C605336}" type="slidenum">
              <a:rPr lang="en-SA" smtClean="0"/>
              <a:t>‹#›</a:t>
            </a:fld>
            <a:endParaRPr lang="en-SA"/>
          </a:p>
        </p:txBody>
      </p:sp>
    </p:spTree>
    <p:extLst>
      <p:ext uri="{BB962C8B-B14F-4D97-AF65-F5344CB8AC3E}">
        <p14:creationId xmlns:p14="http://schemas.microsoft.com/office/powerpoint/2010/main" val="2710674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F4432E4-4C49-4E27-8846-7ED75FA30D5D}" type="slidenum">
              <a:rPr lang="en-US" smtClean="0"/>
              <a:t>2</a:t>
            </a:fld>
            <a:endParaRPr lang="en-US"/>
          </a:p>
        </p:txBody>
      </p:sp>
    </p:spTree>
    <p:extLst>
      <p:ext uri="{BB962C8B-B14F-4D97-AF65-F5344CB8AC3E}">
        <p14:creationId xmlns:p14="http://schemas.microsoft.com/office/powerpoint/2010/main" val="21783404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a:t>
            </a:fld>
            <a:endParaRPr lang="en-US"/>
          </a:p>
        </p:txBody>
      </p:sp>
    </p:spTree>
    <p:extLst>
      <p:ext uri="{BB962C8B-B14F-4D97-AF65-F5344CB8AC3E}">
        <p14:creationId xmlns:p14="http://schemas.microsoft.com/office/powerpoint/2010/main" val="15929021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a:t>
            </a:fld>
            <a:endParaRPr lang="en-US"/>
          </a:p>
        </p:txBody>
      </p:sp>
    </p:spTree>
    <p:extLst>
      <p:ext uri="{BB962C8B-B14F-4D97-AF65-F5344CB8AC3E}">
        <p14:creationId xmlns:p14="http://schemas.microsoft.com/office/powerpoint/2010/main" val="22063068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a:t>
            </a:fld>
            <a:endParaRPr lang="en-US"/>
          </a:p>
        </p:txBody>
      </p:sp>
    </p:spTree>
    <p:extLst>
      <p:ext uri="{BB962C8B-B14F-4D97-AF65-F5344CB8AC3E}">
        <p14:creationId xmlns:p14="http://schemas.microsoft.com/office/powerpoint/2010/main" val="7982903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6</a:t>
            </a:fld>
            <a:endParaRPr lang="en-US"/>
          </a:p>
        </p:txBody>
      </p:sp>
    </p:spTree>
    <p:extLst>
      <p:ext uri="{BB962C8B-B14F-4D97-AF65-F5344CB8AC3E}">
        <p14:creationId xmlns:p14="http://schemas.microsoft.com/office/powerpoint/2010/main" val="31567056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7</a:t>
            </a:fld>
            <a:endParaRPr lang="en-US"/>
          </a:p>
        </p:txBody>
      </p:sp>
    </p:spTree>
    <p:extLst>
      <p:ext uri="{BB962C8B-B14F-4D97-AF65-F5344CB8AC3E}">
        <p14:creationId xmlns:p14="http://schemas.microsoft.com/office/powerpoint/2010/main" val="40470996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8</a:t>
            </a:fld>
            <a:endParaRPr lang="en-US"/>
          </a:p>
        </p:txBody>
      </p:sp>
    </p:spTree>
    <p:extLst>
      <p:ext uri="{BB962C8B-B14F-4D97-AF65-F5344CB8AC3E}">
        <p14:creationId xmlns:p14="http://schemas.microsoft.com/office/powerpoint/2010/main" val="11852735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9</a:t>
            </a:fld>
            <a:endParaRPr lang="en-US"/>
          </a:p>
        </p:txBody>
      </p:sp>
    </p:spTree>
    <p:extLst>
      <p:ext uri="{BB962C8B-B14F-4D97-AF65-F5344CB8AC3E}">
        <p14:creationId xmlns:p14="http://schemas.microsoft.com/office/powerpoint/2010/main" val="1211920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10</a:t>
            </a:fld>
            <a:endParaRPr lang="en-US"/>
          </a:p>
        </p:txBody>
      </p:sp>
    </p:spTree>
    <p:extLst>
      <p:ext uri="{BB962C8B-B14F-4D97-AF65-F5344CB8AC3E}">
        <p14:creationId xmlns:p14="http://schemas.microsoft.com/office/powerpoint/2010/main" val="29287770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11</a:t>
            </a:fld>
            <a:endParaRPr lang="en-US"/>
          </a:p>
        </p:txBody>
      </p:sp>
    </p:spTree>
    <p:extLst>
      <p:ext uri="{BB962C8B-B14F-4D97-AF65-F5344CB8AC3E}">
        <p14:creationId xmlns:p14="http://schemas.microsoft.com/office/powerpoint/2010/main" val="41219593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baseline="0" dirty="0"/>
              <a:t>.</a:t>
            </a:r>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12</a:t>
            </a:fld>
            <a:endParaRPr lang="en-US"/>
          </a:p>
        </p:txBody>
      </p:sp>
    </p:spTree>
    <p:extLst>
      <p:ext uri="{BB962C8B-B14F-4D97-AF65-F5344CB8AC3E}">
        <p14:creationId xmlns:p14="http://schemas.microsoft.com/office/powerpoint/2010/main" val="15555658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13</a:t>
            </a:fld>
            <a:endParaRPr lang="en-US"/>
          </a:p>
        </p:txBody>
      </p:sp>
    </p:spTree>
    <p:extLst>
      <p:ext uri="{BB962C8B-B14F-4D97-AF65-F5344CB8AC3E}">
        <p14:creationId xmlns:p14="http://schemas.microsoft.com/office/powerpoint/2010/main" val="32631981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14</a:t>
            </a:fld>
            <a:endParaRPr lang="en-US"/>
          </a:p>
        </p:txBody>
      </p:sp>
    </p:spTree>
    <p:extLst>
      <p:ext uri="{BB962C8B-B14F-4D97-AF65-F5344CB8AC3E}">
        <p14:creationId xmlns:p14="http://schemas.microsoft.com/office/powerpoint/2010/main" val="33981418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15</a:t>
            </a:fld>
            <a:endParaRPr lang="en-US"/>
          </a:p>
        </p:txBody>
      </p:sp>
    </p:spTree>
    <p:extLst>
      <p:ext uri="{BB962C8B-B14F-4D97-AF65-F5344CB8AC3E}">
        <p14:creationId xmlns:p14="http://schemas.microsoft.com/office/powerpoint/2010/main" val="9749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16</a:t>
            </a:fld>
            <a:endParaRPr lang="en-US"/>
          </a:p>
        </p:txBody>
      </p:sp>
    </p:spTree>
    <p:extLst>
      <p:ext uri="{BB962C8B-B14F-4D97-AF65-F5344CB8AC3E}">
        <p14:creationId xmlns:p14="http://schemas.microsoft.com/office/powerpoint/2010/main" val="25008833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17</a:t>
            </a:fld>
            <a:endParaRPr lang="en-US"/>
          </a:p>
        </p:txBody>
      </p:sp>
    </p:spTree>
    <p:extLst>
      <p:ext uri="{BB962C8B-B14F-4D97-AF65-F5344CB8AC3E}">
        <p14:creationId xmlns:p14="http://schemas.microsoft.com/office/powerpoint/2010/main" val="42801053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18</a:t>
            </a:fld>
            <a:endParaRPr lang="en-US"/>
          </a:p>
        </p:txBody>
      </p:sp>
    </p:spTree>
    <p:extLst>
      <p:ext uri="{BB962C8B-B14F-4D97-AF65-F5344CB8AC3E}">
        <p14:creationId xmlns:p14="http://schemas.microsoft.com/office/powerpoint/2010/main" val="12336003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114-116 of the Project Team Leadership and Communication book.</a:t>
            </a:r>
            <a:endParaRPr lang="en-US" i="1" dirty="0"/>
          </a:p>
          <a:p>
            <a:endParaRPr lang="en-US" dirty="0"/>
          </a:p>
          <a:p>
            <a:r>
              <a:rPr lang="en-US" i="1" dirty="0"/>
              <a:t>Team structures are influenced</a:t>
            </a:r>
            <a:r>
              <a:rPr lang="en-US" i="1" baseline="0" dirty="0"/>
              <a:t> by the organizational culture, processes, and industry (pages 118-119)</a:t>
            </a:r>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19</a:t>
            </a:fld>
            <a:endParaRPr lang="en-US"/>
          </a:p>
        </p:txBody>
      </p:sp>
    </p:spTree>
    <p:extLst>
      <p:ext uri="{BB962C8B-B14F-4D97-AF65-F5344CB8AC3E}">
        <p14:creationId xmlns:p14="http://schemas.microsoft.com/office/powerpoint/2010/main" val="28766299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114-116 of the Project Team Leadership and Communication book.</a:t>
            </a:r>
            <a:endParaRPr lang="en-US" i="1" dirty="0"/>
          </a:p>
          <a:p>
            <a:endParaRPr lang="en-US" dirty="0"/>
          </a:p>
          <a:p>
            <a:r>
              <a:rPr lang="en-US" i="1" dirty="0"/>
              <a:t>Team structures are influenced</a:t>
            </a:r>
            <a:r>
              <a:rPr lang="en-US" i="1" baseline="0" dirty="0"/>
              <a:t> by the organizational culture, processes, and industry (pages 118-119)</a:t>
            </a:r>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20</a:t>
            </a:fld>
            <a:endParaRPr lang="en-US"/>
          </a:p>
        </p:txBody>
      </p:sp>
    </p:spTree>
    <p:extLst>
      <p:ext uri="{BB962C8B-B14F-4D97-AF65-F5344CB8AC3E}">
        <p14:creationId xmlns:p14="http://schemas.microsoft.com/office/powerpoint/2010/main" val="42711676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116-118 of the Project Team Leadership and Communication book.</a:t>
            </a:r>
            <a:endParaRPr lang="en-US" i="1" dirty="0"/>
          </a:p>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21</a:t>
            </a:fld>
            <a:endParaRPr lang="en-US"/>
          </a:p>
        </p:txBody>
      </p:sp>
    </p:spTree>
    <p:extLst>
      <p:ext uri="{BB962C8B-B14F-4D97-AF65-F5344CB8AC3E}">
        <p14:creationId xmlns:p14="http://schemas.microsoft.com/office/powerpoint/2010/main" val="24148966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22</a:t>
            </a:fld>
            <a:endParaRPr lang="en-US"/>
          </a:p>
        </p:txBody>
      </p:sp>
    </p:spTree>
    <p:extLst>
      <p:ext uri="{BB962C8B-B14F-4D97-AF65-F5344CB8AC3E}">
        <p14:creationId xmlns:p14="http://schemas.microsoft.com/office/powerpoint/2010/main" val="30629506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119-122 of the Project Team Leadership and Communication book.</a:t>
            </a:r>
            <a:endParaRPr lang="en-US" i="1"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23</a:t>
            </a:fld>
            <a:endParaRPr lang="en-US"/>
          </a:p>
        </p:txBody>
      </p:sp>
    </p:spTree>
    <p:extLst>
      <p:ext uri="{BB962C8B-B14F-4D97-AF65-F5344CB8AC3E}">
        <p14:creationId xmlns:p14="http://schemas.microsoft.com/office/powerpoint/2010/main" val="8796558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a:t>
            </a:r>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24</a:t>
            </a:fld>
            <a:endParaRPr lang="en-US"/>
          </a:p>
        </p:txBody>
      </p:sp>
    </p:spTree>
    <p:extLst>
      <p:ext uri="{BB962C8B-B14F-4D97-AF65-F5344CB8AC3E}">
        <p14:creationId xmlns:p14="http://schemas.microsoft.com/office/powerpoint/2010/main" val="31939798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4.3, </a:t>
            </a:r>
            <a:r>
              <a:rPr lang="en-US" i="1" baseline="0" dirty="0"/>
              <a:t>pages 123-124 of the Project Team Leadership and Communication book.</a:t>
            </a:r>
            <a:endParaRPr lang="en-US" i="1"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25</a:t>
            </a:fld>
            <a:endParaRPr lang="en-US"/>
          </a:p>
        </p:txBody>
      </p:sp>
    </p:spTree>
    <p:extLst>
      <p:ext uri="{BB962C8B-B14F-4D97-AF65-F5344CB8AC3E}">
        <p14:creationId xmlns:p14="http://schemas.microsoft.com/office/powerpoint/2010/main" val="313090228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26</a:t>
            </a:fld>
            <a:endParaRPr lang="en-US"/>
          </a:p>
        </p:txBody>
      </p:sp>
    </p:spTree>
    <p:extLst>
      <p:ext uri="{BB962C8B-B14F-4D97-AF65-F5344CB8AC3E}">
        <p14:creationId xmlns:p14="http://schemas.microsoft.com/office/powerpoint/2010/main" val="16886982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27</a:t>
            </a:fld>
            <a:endParaRPr lang="en-US"/>
          </a:p>
        </p:txBody>
      </p:sp>
    </p:spTree>
    <p:extLst>
      <p:ext uri="{BB962C8B-B14F-4D97-AF65-F5344CB8AC3E}">
        <p14:creationId xmlns:p14="http://schemas.microsoft.com/office/powerpoint/2010/main" val="393795540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4.4, </a:t>
            </a:r>
            <a:r>
              <a:rPr lang="en-US" i="1" baseline="0" dirty="0"/>
              <a:t>pages 124-125 of the Project Team Leadership and Communication book.</a:t>
            </a:r>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28</a:t>
            </a:fld>
            <a:endParaRPr lang="en-US"/>
          </a:p>
        </p:txBody>
      </p:sp>
    </p:spTree>
    <p:extLst>
      <p:ext uri="{BB962C8B-B14F-4D97-AF65-F5344CB8AC3E}">
        <p14:creationId xmlns:p14="http://schemas.microsoft.com/office/powerpoint/2010/main" val="294722853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4.5, </a:t>
            </a:r>
            <a:r>
              <a:rPr lang="en-US" i="1" baseline="0" dirty="0"/>
              <a:t>pages 125-126 of the Project Team Leadership and Communication book.</a:t>
            </a:r>
            <a:endParaRPr lang="en-US" i="1"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29</a:t>
            </a:fld>
            <a:endParaRPr lang="en-US"/>
          </a:p>
        </p:txBody>
      </p:sp>
    </p:spTree>
    <p:extLst>
      <p:ext uri="{BB962C8B-B14F-4D97-AF65-F5344CB8AC3E}">
        <p14:creationId xmlns:p14="http://schemas.microsoft.com/office/powerpoint/2010/main" val="66804529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4.6, </a:t>
            </a:r>
            <a:r>
              <a:rPr lang="en-US" i="1" baseline="0" dirty="0"/>
              <a:t>pages 126-130 of the Project Team Leadership and Communication book.</a:t>
            </a:r>
          </a:p>
        </p:txBody>
      </p:sp>
      <p:sp>
        <p:nvSpPr>
          <p:cNvPr id="4" name="Slide Number Placeholder 3"/>
          <p:cNvSpPr>
            <a:spLocks noGrp="1"/>
          </p:cNvSpPr>
          <p:nvPr>
            <p:ph type="sldNum" sz="quarter" idx="10"/>
          </p:nvPr>
        </p:nvSpPr>
        <p:spPr/>
        <p:txBody>
          <a:bodyPr/>
          <a:lstStyle/>
          <a:p>
            <a:fld id="{EF4432E4-4C49-4E27-8846-7ED75FA30D5D}" type="slidenum">
              <a:rPr lang="en-US" smtClean="0"/>
              <a:t>30</a:t>
            </a:fld>
            <a:endParaRPr lang="en-US"/>
          </a:p>
        </p:txBody>
      </p:sp>
    </p:spTree>
    <p:extLst>
      <p:ext uri="{BB962C8B-B14F-4D97-AF65-F5344CB8AC3E}">
        <p14:creationId xmlns:p14="http://schemas.microsoft.com/office/powerpoint/2010/main" val="346935784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4.6, </a:t>
            </a:r>
            <a:r>
              <a:rPr lang="en-US" i="1" baseline="0" dirty="0"/>
              <a:t>pages 126-130 of the Project Team Leadership and Communication book.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i="1" baseline="0" dirty="0"/>
          </a:p>
        </p:txBody>
      </p:sp>
      <p:sp>
        <p:nvSpPr>
          <p:cNvPr id="4" name="Slide Number Placeholder 3"/>
          <p:cNvSpPr>
            <a:spLocks noGrp="1"/>
          </p:cNvSpPr>
          <p:nvPr>
            <p:ph type="sldNum" sz="quarter" idx="10"/>
          </p:nvPr>
        </p:nvSpPr>
        <p:spPr/>
        <p:txBody>
          <a:bodyPr/>
          <a:lstStyle/>
          <a:p>
            <a:fld id="{EF4432E4-4C49-4E27-8846-7ED75FA30D5D}" type="slidenum">
              <a:rPr lang="en-US" smtClean="0"/>
              <a:t>31</a:t>
            </a:fld>
            <a:endParaRPr lang="en-US"/>
          </a:p>
        </p:txBody>
      </p:sp>
    </p:spTree>
    <p:extLst>
      <p:ext uri="{BB962C8B-B14F-4D97-AF65-F5344CB8AC3E}">
        <p14:creationId xmlns:p14="http://schemas.microsoft.com/office/powerpoint/2010/main" val="21031532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4.7, </a:t>
            </a:r>
            <a:r>
              <a:rPr lang="en-US" i="1" baseline="0" dirty="0"/>
              <a:t>pages 130-134 of the Project Team Leadership and Communication book.</a:t>
            </a:r>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32</a:t>
            </a:fld>
            <a:endParaRPr lang="en-US"/>
          </a:p>
        </p:txBody>
      </p:sp>
    </p:spTree>
    <p:extLst>
      <p:ext uri="{BB962C8B-B14F-4D97-AF65-F5344CB8AC3E}">
        <p14:creationId xmlns:p14="http://schemas.microsoft.com/office/powerpoint/2010/main" val="38271726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4.7, </a:t>
            </a:r>
            <a:r>
              <a:rPr lang="en-US" i="1" baseline="0" dirty="0"/>
              <a:t>pages 130-134 of the Project Team Leadership and Communication book.</a:t>
            </a:r>
            <a:endParaRPr lang="en-US" i="1" dirty="0"/>
          </a:p>
        </p:txBody>
      </p:sp>
      <p:sp>
        <p:nvSpPr>
          <p:cNvPr id="4" name="Slide Number Placeholder 3"/>
          <p:cNvSpPr>
            <a:spLocks noGrp="1"/>
          </p:cNvSpPr>
          <p:nvPr>
            <p:ph type="sldNum" sz="quarter" idx="5"/>
          </p:nvPr>
        </p:nvSpPr>
        <p:spPr/>
        <p:txBody>
          <a:bodyPr/>
          <a:lstStyle/>
          <a:p>
            <a:fld id="{EF4432E4-4C49-4E27-8846-7ED75FA30D5D}" type="slidenum">
              <a:rPr lang="en-US" smtClean="0"/>
              <a:t>33</a:t>
            </a:fld>
            <a:endParaRPr lang="en-US"/>
          </a:p>
        </p:txBody>
      </p:sp>
    </p:spTree>
    <p:extLst>
      <p:ext uri="{BB962C8B-B14F-4D97-AF65-F5344CB8AC3E}">
        <p14:creationId xmlns:p14="http://schemas.microsoft.com/office/powerpoint/2010/main" val="265920769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4.8, </a:t>
            </a:r>
            <a:r>
              <a:rPr lang="en-US" i="1" baseline="0" dirty="0"/>
              <a:t>pages 135-138 of the Project Team Leadership and Communication book.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i="1"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‘RASCI” accountability matrix is detailed</a:t>
            </a:r>
            <a:r>
              <a:rPr lang="en-US" baseline="0" dirty="0"/>
              <a:t> on the next slide</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34</a:t>
            </a:fld>
            <a:endParaRPr lang="en-US"/>
          </a:p>
        </p:txBody>
      </p:sp>
    </p:spTree>
    <p:extLst>
      <p:ext uri="{BB962C8B-B14F-4D97-AF65-F5344CB8AC3E}">
        <p14:creationId xmlns:p14="http://schemas.microsoft.com/office/powerpoint/2010/main" val="16149274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136-138 of the Project Team Leadership and Communication book.</a:t>
            </a:r>
          </a:p>
        </p:txBody>
      </p:sp>
      <p:sp>
        <p:nvSpPr>
          <p:cNvPr id="4" name="Slide Number Placeholder 3"/>
          <p:cNvSpPr>
            <a:spLocks noGrp="1"/>
          </p:cNvSpPr>
          <p:nvPr>
            <p:ph type="sldNum" sz="quarter" idx="10"/>
          </p:nvPr>
        </p:nvSpPr>
        <p:spPr/>
        <p:txBody>
          <a:bodyPr/>
          <a:lstStyle/>
          <a:p>
            <a:fld id="{EF4432E4-4C49-4E27-8846-7ED75FA30D5D}" type="slidenum">
              <a:rPr lang="en-US" smtClean="0"/>
              <a:t>35</a:t>
            </a:fld>
            <a:endParaRPr lang="en-US"/>
          </a:p>
        </p:txBody>
      </p:sp>
    </p:spTree>
    <p:extLst>
      <p:ext uri="{BB962C8B-B14F-4D97-AF65-F5344CB8AC3E}">
        <p14:creationId xmlns:p14="http://schemas.microsoft.com/office/powerpoint/2010/main" val="390005917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4.8, </a:t>
            </a:r>
            <a:r>
              <a:rPr lang="en-US" i="1" baseline="0" dirty="0"/>
              <a:t>pages 135-138 of the Project Team Leadership and Communication book.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i="1" baseline="0" dirty="0"/>
          </a:p>
        </p:txBody>
      </p:sp>
      <p:sp>
        <p:nvSpPr>
          <p:cNvPr id="4" name="Slide Number Placeholder 3"/>
          <p:cNvSpPr>
            <a:spLocks noGrp="1"/>
          </p:cNvSpPr>
          <p:nvPr>
            <p:ph type="sldNum" sz="quarter" idx="10"/>
          </p:nvPr>
        </p:nvSpPr>
        <p:spPr/>
        <p:txBody>
          <a:bodyPr/>
          <a:lstStyle/>
          <a:p>
            <a:fld id="{EF4432E4-4C49-4E27-8846-7ED75FA30D5D}" type="slidenum">
              <a:rPr lang="en-US" smtClean="0"/>
              <a:t>36</a:t>
            </a:fld>
            <a:endParaRPr lang="en-US"/>
          </a:p>
        </p:txBody>
      </p:sp>
    </p:spTree>
    <p:extLst>
      <p:ext uri="{BB962C8B-B14F-4D97-AF65-F5344CB8AC3E}">
        <p14:creationId xmlns:p14="http://schemas.microsoft.com/office/powerpoint/2010/main" val="330902338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4.9, </a:t>
            </a:r>
            <a:r>
              <a:rPr lang="en-US" i="1" baseline="0" dirty="0"/>
              <a:t>pages 138-140 of the Project Team Leadership and Communication book.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i="1"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37</a:t>
            </a:fld>
            <a:endParaRPr lang="en-US"/>
          </a:p>
        </p:txBody>
      </p:sp>
    </p:spTree>
    <p:extLst>
      <p:ext uri="{BB962C8B-B14F-4D97-AF65-F5344CB8AC3E}">
        <p14:creationId xmlns:p14="http://schemas.microsoft.com/office/powerpoint/2010/main" val="192151899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38</a:t>
            </a:fld>
            <a:endParaRPr lang="en-US"/>
          </a:p>
        </p:txBody>
      </p:sp>
    </p:spTree>
    <p:extLst>
      <p:ext uri="{BB962C8B-B14F-4D97-AF65-F5344CB8AC3E}">
        <p14:creationId xmlns:p14="http://schemas.microsoft.com/office/powerpoint/2010/main" val="33990447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39</a:t>
            </a:fld>
            <a:endParaRPr lang="en-US"/>
          </a:p>
        </p:txBody>
      </p:sp>
    </p:spTree>
    <p:extLst>
      <p:ext uri="{BB962C8B-B14F-4D97-AF65-F5344CB8AC3E}">
        <p14:creationId xmlns:p14="http://schemas.microsoft.com/office/powerpoint/2010/main" val="219809902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40</a:t>
            </a:fld>
            <a:endParaRPr lang="en-US"/>
          </a:p>
        </p:txBody>
      </p:sp>
    </p:spTree>
    <p:extLst>
      <p:ext uri="{BB962C8B-B14F-4D97-AF65-F5344CB8AC3E}">
        <p14:creationId xmlns:p14="http://schemas.microsoft.com/office/powerpoint/2010/main" val="224091345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fr-FR" i="1" baseline="0" dirty="0"/>
              <a:t>sections 4.5 and 4.7, pages 125-126 and 130-134 </a:t>
            </a:r>
            <a:r>
              <a:rPr lang="en-US" i="1" baseline="0" dirty="0"/>
              <a:t>of the Project Team Leadership and Communication book.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42</a:t>
            </a:fld>
            <a:endParaRPr lang="en-US"/>
          </a:p>
        </p:txBody>
      </p:sp>
    </p:spTree>
    <p:extLst>
      <p:ext uri="{BB962C8B-B14F-4D97-AF65-F5344CB8AC3E}">
        <p14:creationId xmlns:p14="http://schemas.microsoft.com/office/powerpoint/2010/main" val="245609968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3/6/21</a:t>
            </a:fld>
            <a:endParaRPr lang="en-US"/>
          </a:p>
        </p:txBody>
      </p:sp>
      <p:sp>
        <p:nvSpPr>
          <p:cNvPr id="5" name="Footer Placeholder 4"/>
          <p:cNvSpPr>
            <a:spLocks noGrp="1"/>
          </p:cNvSpPr>
          <p:nvPr>
            <p:ph type="ftr" sz="quarter" idx="11"/>
          </p:nvPr>
        </p:nvSpPr>
        <p:spPr>
          <a:xfrm>
            <a:off x="1127124" y="329307"/>
            <a:ext cx="5943668" cy="309201"/>
          </a:xfrm>
        </p:spPr>
        <p:txBody>
          <a:bodyPr/>
          <a:lstStyle/>
          <a:p>
            <a:endParaRPr lang="en-US"/>
          </a:p>
        </p:txBody>
      </p:sp>
      <p:sp>
        <p:nvSpPr>
          <p:cNvPr id="6" name="Slide Number Placeholder 5"/>
          <p:cNvSpPr>
            <a:spLocks noGrp="1"/>
          </p:cNvSpPr>
          <p:nvPr>
            <p:ph type="sldNum" sz="quarter" idx="12"/>
          </p:nvPr>
        </p:nvSpPr>
        <p:spPr>
          <a:xfrm>
            <a:off x="9924392" y="134930"/>
            <a:ext cx="811019" cy="503578"/>
          </a:xfrm>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6377133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sz="1200"/>
            </a:lvl1pPr>
          </a:lstStyle>
          <a:p>
            <a:fld id="{BF9D6827-F213-428B-B64D-882A557603DE}" type="datetimeFigureOut">
              <a:rPr lang="en-US" smtClean="0"/>
              <a:t>3/6/21</a:t>
            </a:fld>
            <a:endParaRPr lang="en-US"/>
          </a:p>
        </p:txBody>
      </p:sp>
      <p:sp>
        <p:nvSpPr>
          <p:cNvPr id="5" name="Footer Placeholder 4"/>
          <p:cNvSpPr>
            <a:spLocks noGrp="1"/>
          </p:cNvSpPr>
          <p:nvPr>
            <p:ph type="ftr" sz="quarter" idx="11"/>
          </p:nvPr>
        </p:nvSpPr>
        <p:spPr/>
        <p:txBody>
          <a:bodyPr/>
          <a:lstStyle>
            <a:lvl1pPr>
              <a:defRPr sz="1200"/>
            </a:lvl1pPr>
          </a:lstStyle>
          <a:p>
            <a:r>
              <a:rPr lang="en-US" b="1">
                <a:solidFill>
                  <a:srgbClr val="53728A"/>
                </a:solidFill>
              </a:rPr>
              <a:t>Business Champions School</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185082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9D6827-F213-428B-B64D-882A557603DE}" type="datetimeFigureOut">
              <a:rPr lang="en-US" smtClean="0"/>
              <a:t>3/6/21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497385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29166" y="2165621"/>
            <a:ext cx="4645152" cy="32938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95606" y="2171769"/>
            <a:ext cx="4645152" cy="32870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9D6827-F213-428B-B64D-882A557603DE}" type="datetimeFigureOut">
              <a:rPr lang="en-US" smtClean="0"/>
              <a:t>3/6/21</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6084769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9166" y="2974448"/>
            <a:ext cx="4645152" cy="2493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94337" y="2971669"/>
            <a:ext cx="4645152" cy="2487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9D6827-F213-428B-B64D-882A557603DE}" type="datetimeFigureOut">
              <a:rPr lang="en-US" smtClean="0"/>
              <a:t>3/6/21</a:t>
            </a:fld>
            <a:endParaRPr lang="en-US"/>
          </a:p>
        </p:txBody>
      </p:sp>
      <p:sp>
        <p:nvSpPr>
          <p:cNvPr id="8" name="Footer Placeholder 7"/>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776184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9D6827-F213-428B-B64D-882A557603DE}" type="datetimeFigureOut">
              <a:rPr lang="en-US" smtClean="0"/>
              <a:t>3/6/21</a:t>
            </a:fld>
            <a:endParaRPr lang="en-US"/>
          </a:p>
        </p:txBody>
      </p:sp>
      <p:sp>
        <p:nvSpPr>
          <p:cNvPr id="4" name="Footer Placeholder 3"/>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42783801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9D6827-F213-428B-B64D-882A557603DE}" type="datetimeFigureOut">
              <a:rPr lang="en-US" smtClean="0"/>
              <a:t>3/6/21</a:t>
            </a:fld>
            <a:endParaRPr lang="en-US"/>
          </a:p>
        </p:txBody>
      </p:sp>
      <p:sp>
        <p:nvSpPr>
          <p:cNvPr id="3" name="Footer Placeholder 2"/>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36033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23334" y="952578"/>
            <a:ext cx="6012470" cy="4505221"/>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3/6/21</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865206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BF9D6827-F213-428B-B64D-882A557603DE}" type="datetimeFigureOut">
              <a:rPr lang="en-US" smtClean="0"/>
              <a:t>3/6/21</a:t>
            </a:fld>
            <a:endParaRPr lang="en-US"/>
          </a:p>
        </p:txBody>
      </p:sp>
      <p:sp>
        <p:nvSpPr>
          <p:cNvPr id="6" name="Footer Placeholder 5"/>
          <p:cNvSpPr>
            <a:spLocks noGrp="1"/>
          </p:cNvSpPr>
          <p:nvPr>
            <p:ph type="ftr" sz="quarter" idx="11"/>
          </p:nvPr>
        </p:nvSpPr>
        <p:spPr>
          <a:xfrm>
            <a:off x="1125300" y="318640"/>
            <a:ext cx="4877818" cy="320931"/>
          </a:xfrm>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a:xfrm>
            <a:off x="6176794" y="137408"/>
            <a:ext cx="811019" cy="503578"/>
          </a:xfrm>
        </p:spPr>
        <p:txBody>
          <a:bodyPr/>
          <a:lstStyle/>
          <a:p>
            <a:fld id="{0E9CA7F0-1DB2-4EC7-8938-616CB0658807}" type="slidenum">
              <a:rPr lang="en-US" smtClean="0"/>
              <a:t>‹#›</a:t>
            </a:fld>
            <a:endParaRPr lang="en-US"/>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2826737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3/6/21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941055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3/6/21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1723030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F9D6827-F213-428B-B64D-882A557603DE}" type="datetimeFigureOut">
              <a:rPr lang="en-US" smtClean="0"/>
              <a:t>3/6/21</a:t>
            </a:fld>
            <a:endParaRPr lang="en-US"/>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01862432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4.xml"/><Relationship Id="rId5" Type="http://schemas.openxmlformats.org/officeDocument/2006/relationships/image" Target="../media/image4.png"/><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4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35.png"/><Relationship Id="rId4" Type="http://schemas.microsoft.com/office/2007/relationships/hdphoto" Target="../media/hdphoto2.wdp"/></Relationships>
</file>

<file path=ppt/slides/_rels/slide4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2.xml"/><Relationship Id="rId6" Type="http://schemas.microsoft.com/office/2007/relationships/hdphoto" Target="../media/hdphoto5.wdp"/><Relationship Id="rId5" Type="http://schemas.openxmlformats.org/officeDocument/2006/relationships/image" Target="../media/image37.png"/><Relationship Id="rId4" Type="http://schemas.microsoft.com/office/2007/relationships/hdphoto" Target="../media/hdphoto4.wdp"/></Relationships>
</file>

<file path=ppt/slides/_rels/slide4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2.xml"/><Relationship Id="rId4" Type="http://schemas.microsoft.com/office/2007/relationships/hdphoto" Target="../media/hdphoto6.wdp"/></Relationships>
</file>

<file path=ppt/slides/_rels/slide4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s://www.amazon.com/s/ref=dp_byline_sr_ebooks_1?ie=UTF8&amp;field-author=Samuel+Malachowsky&amp;text=Samuel+Malachowsky&amp;sort=relevancerank&amp;search-alias=digital-text" TargetMode="External"/><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40.jpeg"/></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2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1607C2">
              <a:alpha val="75686"/>
            </a:srgbClr>
          </a:solidFill>
          <a:ln>
            <a:solidFill>
              <a:srgbClr val="B3FF00"/>
            </a:solidFill>
          </a:ln>
          <a:effectLst>
            <a:glow rad="101600">
              <a:schemeClr val="accent6">
                <a:satMod val="175000"/>
                <a:alpha val="40000"/>
              </a:schemeClr>
            </a:glow>
            <a:innerShdw blurRad="63500" dist="50800" dir="5400000">
              <a:prstClr val="black">
                <a:alpha val="50000"/>
              </a:prstClr>
            </a:innerShdw>
            <a:softEdge rad="63500"/>
          </a:effectLst>
          <a:scene3d>
            <a:camera prst="orthographicFront"/>
            <a:lightRig rig="threePt" dir="t"/>
          </a:scene3d>
          <a:sp3d>
            <a:bevelT prst="convex"/>
          </a:sp3d>
        </p:spPr>
        <p:txBody>
          <a:bodyPr lIns="274320" tIns="91440" rIns="182880" bIns="91440">
            <a:normAutofit/>
          </a:bodyPr>
          <a:lstStyle/>
          <a:p>
            <a:r>
              <a:rPr lang="en-US" sz="4400" b="1" dirty="0">
                <a:solidFill>
                  <a:srgbClr val="FF9652"/>
                </a:solidFill>
              </a:rPr>
              <a:t>Team Structure and Development</a:t>
            </a:r>
            <a:br>
              <a:rPr lang="en-US" sz="4400" b="1" dirty="0">
                <a:solidFill>
                  <a:schemeClr val="bg1"/>
                </a:solidFill>
              </a:rPr>
            </a:br>
            <a:r>
              <a:rPr lang="en-US" sz="2800" dirty="0">
                <a:highlight>
                  <a:srgbClr val="FFE2FF"/>
                </a:highlight>
              </a:rPr>
              <a:t>Factors</a:t>
            </a:r>
            <a:r>
              <a:rPr lang="ar-SA" sz="2800" dirty="0">
                <a:highlight>
                  <a:srgbClr val="FFE2FF"/>
                </a:highlight>
              </a:rPr>
              <a:t> </a:t>
            </a:r>
            <a:r>
              <a:rPr lang="en-US" sz="2800" dirty="0">
                <a:highlight>
                  <a:srgbClr val="FFE2FF"/>
                </a:highlight>
              </a:rPr>
              <a:t>of project team success</a:t>
            </a:r>
            <a:br>
              <a:rPr lang="en-US" sz="2800" dirty="0">
                <a:highlight>
                  <a:srgbClr val="FFE2FF"/>
                </a:highlight>
              </a:rPr>
            </a:br>
            <a:br>
              <a:rPr lang="en-US" sz="5400" dirty="0">
                <a:solidFill>
                  <a:schemeClr val="bg1"/>
                </a:solidFill>
              </a:rPr>
            </a:br>
            <a:r>
              <a:rPr lang="en-US" sz="5400" dirty="0">
                <a:solidFill>
                  <a:schemeClr val="bg1"/>
                </a:solidFill>
              </a:rPr>
              <a:t> </a:t>
            </a:r>
            <a:r>
              <a:rPr lang="en-US" sz="2800" b="1" dirty="0">
                <a:solidFill>
                  <a:schemeClr val="bg1"/>
                </a:solidFill>
                <a:latin typeface="+mn-lt"/>
              </a:rPr>
              <a:t>Chapter 6</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rgbClr val="FFFF00"/>
          </a:solidFill>
          <a:ln w="3175">
            <a:solidFill>
              <a:schemeClr val="tx1"/>
            </a:solidFill>
          </a:ln>
          <a:effectLst>
            <a:softEdge rad="635000"/>
          </a:effectLst>
        </p:spPr>
        <p:txBody>
          <a:bodyPr lIns="274320" tIns="91440" rIns="182880" bIns="91440">
            <a:normAutofit/>
          </a:bodyPr>
          <a:lstStyle/>
          <a:p>
            <a:pPr algn="l"/>
            <a:r>
              <a:rPr lang="en-US" b="1" dirty="0">
                <a:solidFill>
                  <a:srgbClr val="1607C2"/>
                </a:solidFill>
              </a:rPr>
              <a:t>PMG511</a:t>
            </a:r>
          </a:p>
          <a:p>
            <a:r>
              <a:rPr lang="en-US" b="1" dirty="0">
                <a:solidFill>
                  <a:srgbClr val="1607C2"/>
                </a:solidFill>
              </a:rPr>
              <a:t>Project Leadership</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
        <p:nvSpPr>
          <p:cNvPr id="4" name="Rounded Rectangle 3">
            <a:extLst>
              <a:ext uri="{FF2B5EF4-FFF2-40B4-BE49-F238E27FC236}">
                <a16:creationId xmlns:a16="http://schemas.microsoft.com/office/drawing/2014/main" id="{D4DC5B3D-2EDC-8443-AEDA-5ABF8F5B1C96}"/>
              </a:ext>
            </a:extLst>
          </p:cNvPr>
          <p:cNvSpPr/>
          <p:nvPr/>
        </p:nvSpPr>
        <p:spPr>
          <a:xfrm>
            <a:off x="393602" y="6289070"/>
            <a:ext cx="3321800" cy="559967"/>
          </a:xfrm>
          <a:prstGeom prst="roundRect">
            <a:avLst/>
          </a:prstGeom>
          <a:solidFill>
            <a:srgbClr val="FFFF00">
              <a:alpha val="54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solidFill>
                  <a:srgbClr val="1607C2"/>
                </a:solidFill>
              </a:rPr>
              <a:t>Dr.Sara Adel</a:t>
            </a:r>
          </a:p>
        </p:txBody>
      </p:sp>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3814" y="812966"/>
            <a:ext cx="9144000" cy="954332"/>
          </a:xfrm>
        </p:spPr>
        <p:txBody>
          <a:bodyPr>
            <a:normAutofit/>
          </a:bodyPr>
          <a:lstStyle/>
          <a:p>
            <a:pPr algn="l"/>
            <a:r>
              <a:rPr lang="en-US" altLang="en-US" sz="4800" b="1" u="sng" dirty="0">
                <a:solidFill>
                  <a:srgbClr val="1607C2"/>
                </a:solidFill>
                <a:highlight>
                  <a:srgbClr val="FFE2FF"/>
                </a:highlight>
                <a:ea typeface="ＭＳ Ｐゴシック" panose="020B0600070205080204" pitchFamily="34" charset="-128"/>
                <a:cs typeface="Arial" panose="020B0604020202020204" pitchFamily="34" charset="0"/>
              </a:rPr>
              <a:t>Learning Outcomes:</a:t>
            </a:r>
            <a:endParaRPr lang="en-US" sz="4800" b="1" u="sng" dirty="0">
              <a:solidFill>
                <a:srgbClr val="1607C2"/>
              </a:solidFill>
              <a:highlight>
                <a:srgbClr val="FFE2FF"/>
              </a:highlight>
            </a:endParaRPr>
          </a:p>
        </p:txBody>
      </p:sp>
      <p:sp>
        <p:nvSpPr>
          <p:cNvPr id="3" name="Subtitle 2"/>
          <p:cNvSpPr>
            <a:spLocks noGrp="1"/>
          </p:cNvSpPr>
          <p:nvPr>
            <p:ph type="subTitle" idx="1"/>
          </p:nvPr>
        </p:nvSpPr>
        <p:spPr>
          <a:xfrm>
            <a:off x="423814" y="2031122"/>
            <a:ext cx="8637072" cy="3531724"/>
          </a:xfrm>
        </p:spPr>
        <p:txBody>
          <a:bodyPr>
            <a:normAutofit lnSpcReduction="10000"/>
          </a:bodyPr>
          <a:lstStyle/>
          <a:p>
            <a:pPr lvl="2" algn="l"/>
            <a:r>
              <a:rPr lang="en-SA" b="1" dirty="0">
                <a:highlight>
                  <a:srgbClr val="FFE2FF"/>
                </a:highlight>
              </a:rPr>
              <a:t>6.1 Why teamwork?</a:t>
            </a:r>
          </a:p>
          <a:p>
            <a:pPr lvl="2" algn="l"/>
            <a:r>
              <a:rPr lang="en-US" b="1" dirty="0">
                <a:solidFill>
                  <a:srgbClr val="1607C2"/>
                </a:solidFill>
                <a:highlight>
                  <a:srgbClr val="FFE2FF"/>
                </a:highlight>
              </a:rPr>
              <a:t>6.2 Leadership and team building.</a:t>
            </a:r>
            <a:endParaRPr lang="en-SA" b="1" dirty="0">
              <a:highlight>
                <a:srgbClr val="FFE2FF"/>
              </a:highlight>
            </a:endParaRPr>
          </a:p>
          <a:p>
            <a:pPr lvl="2" algn="l"/>
            <a:r>
              <a:rPr lang="en-SA" b="1" dirty="0">
                <a:highlight>
                  <a:srgbClr val="FFE2FF"/>
                </a:highlight>
              </a:rPr>
              <a:t>6.3 What Makes a Team Successful?</a:t>
            </a:r>
          </a:p>
          <a:p>
            <a:pPr lvl="2" algn="l"/>
            <a:r>
              <a:rPr lang="en-SA" b="1" dirty="0">
                <a:highlight>
                  <a:srgbClr val="FFE2FF"/>
                </a:highlight>
              </a:rPr>
              <a:t>6.4 Team Structure.</a:t>
            </a:r>
          </a:p>
          <a:p>
            <a:pPr lvl="2" algn="l"/>
            <a:r>
              <a:rPr lang="en-US" b="1" dirty="0">
                <a:solidFill>
                  <a:srgbClr val="1607C2"/>
                </a:solidFill>
                <a:highlight>
                  <a:srgbClr val="FFE2FF"/>
                </a:highlight>
              </a:rPr>
              <a:t>6.5 Common Team Roles.</a:t>
            </a:r>
            <a:endParaRPr lang="en-SA" b="1" dirty="0">
              <a:highlight>
                <a:srgbClr val="FFE2FF"/>
              </a:highlight>
            </a:endParaRPr>
          </a:p>
          <a:p>
            <a:pPr lvl="2" algn="l"/>
            <a:r>
              <a:rPr lang="en-SA" b="1" dirty="0">
                <a:highlight>
                  <a:srgbClr val="FFE2FF"/>
                </a:highlight>
              </a:rPr>
              <a:t>6.6 Team Development.</a:t>
            </a:r>
          </a:p>
          <a:p>
            <a:pPr lvl="2" algn="l"/>
            <a:r>
              <a:rPr lang="en-SA" b="1" dirty="0">
                <a:solidFill>
                  <a:srgbClr val="1607C2"/>
                </a:solidFill>
                <a:highlight>
                  <a:srgbClr val="FFE2FF"/>
                </a:highlight>
              </a:rPr>
              <a:t>6.7 Needs and the Team.</a:t>
            </a:r>
          </a:p>
          <a:p>
            <a:pPr lvl="2" algn="l"/>
            <a:r>
              <a:rPr lang="en-SA" b="1" dirty="0">
                <a:highlight>
                  <a:srgbClr val="FFE2FF"/>
                </a:highlight>
              </a:rPr>
              <a:t>6.8 Summary and Conclusion.</a:t>
            </a:r>
          </a:p>
          <a:p>
            <a:pPr lvl="2" algn="l"/>
            <a:r>
              <a:rPr lang="en-SA" b="1" dirty="0">
                <a:solidFill>
                  <a:srgbClr val="1607C2"/>
                </a:solidFill>
                <a:highlight>
                  <a:srgbClr val="FFE2FF"/>
                </a:highlight>
              </a:rPr>
              <a:t>6.9 Self Assesment.</a:t>
            </a:r>
          </a:p>
        </p:txBody>
      </p:sp>
      <p:pic>
        <p:nvPicPr>
          <p:cNvPr id="5" name="عنصر نائب للمحتوى 6">
            <a:extLst>
              <a:ext uri="{FF2B5EF4-FFF2-40B4-BE49-F238E27FC236}">
                <a16:creationId xmlns:a16="http://schemas.microsoft.com/office/drawing/2014/main" id="{177D165D-CE36-E64B-9998-F9F7299C90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sp>
        <p:nvSpPr>
          <p:cNvPr id="6" name="Rounded Rectangle 5">
            <a:extLst>
              <a:ext uri="{FF2B5EF4-FFF2-40B4-BE49-F238E27FC236}">
                <a16:creationId xmlns:a16="http://schemas.microsoft.com/office/drawing/2014/main" id="{729281DB-1580-5849-BFB4-B1BCC5E6B28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9220" name="Picture 4" descr="Improve teamwork in Healthcare &amp; Residential Care Homes | Hertfordshire,  Essex, London">
            <a:extLst>
              <a:ext uri="{FF2B5EF4-FFF2-40B4-BE49-F238E27FC236}">
                <a16:creationId xmlns:a16="http://schemas.microsoft.com/office/drawing/2014/main" id="{733421D3-3195-7246-8937-D8EF6878A13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94979" y="2298700"/>
            <a:ext cx="3619500" cy="2260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54668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FF9652">
              <a:tint val="66000"/>
              <a:satMod val="160000"/>
            </a:srgb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C00000"/>
                </a:solidFill>
              </a:rPr>
            </a:br>
            <a:r>
              <a:rPr lang="en-US" sz="4800" b="1" dirty="0">
                <a:solidFill>
                  <a:srgbClr val="009193"/>
                </a:solidFill>
              </a:rPr>
              <a:t>6.1 </a:t>
            </a:r>
            <a:r>
              <a:rPr lang="en-US" sz="4800" b="1" dirty="0">
                <a:solidFill>
                  <a:srgbClr val="1607C2"/>
                </a:solidFill>
              </a:rPr>
              <a:t>Why teamwork?</a:t>
            </a:r>
            <a:endParaRPr lang="en-US" sz="6600" b="1" dirty="0">
              <a:solidFill>
                <a:srgbClr val="009193"/>
              </a:solidFill>
            </a:endParaRPr>
          </a:p>
        </p:txBody>
      </p:sp>
    </p:spTree>
    <p:extLst>
      <p:ext uri="{BB962C8B-B14F-4D97-AF65-F5344CB8AC3E}">
        <p14:creationId xmlns:p14="http://schemas.microsoft.com/office/powerpoint/2010/main" val="1039057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0242" name="Picture 2" descr="Teamwork Makes the Dream Work! by Jin Kim on Dribbble">
            <a:extLst>
              <a:ext uri="{FF2B5EF4-FFF2-40B4-BE49-F238E27FC236}">
                <a16:creationId xmlns:a16="http://schemas.microsoft.com/office/drawing/2014/main" id="{39909B91-1887-7D4C-AD2D-F86D6765F1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06332" y="1219006"/>
            <a:ext cx="6579335" cy="4685670"/>
          </a:xfrm>
          <a:prstGeom prst="rect">
            <a:avLst/>
          </a:prstGeom>
          <a:noFill/>
          <a:effectLst>
            <a:glow rad="635000">
              <a:schemeClr val="accent1">
                <a:alpha val="40000"/>
              </a:schemeClr>
            </a:glow>
            <a:softEdge rad="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21554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4411" y="899535"/>
            <a:ext cx="9603275" cy="1049235"/>
          </a:xfrm>
        </p:spPr>
        <p:txBody>
          <a:bodyPr>
            <a:normAutofit/>
          </a:bodyPr>
          <a:lstStyle/>
          <a:p>
            <a:r>
              <a:rPr lang="en-US" sz="4400" b="1" dirty="0">
                <a:solidFill>
                  <a:srgbClr val="1607C2"/>
                </a:solidFill>
              </a:rPr>
              <a:t>Why teamwork?</a:t>
            </a:r>
          </a:p>
        </p:txBody>
      </p:sp>
      <p:sp>
        <p:nvSpPr>
          <p:cNvPr id="3" name="Content Placeholder 2"/>
          <p:cNvSpPr>
            <a:spLocks noGrp="1"/>
          </p:cNvSpPr>
          <p:nvPr>
            <p:ph idx="1"/>
          </p:nvPr>
        </p:nvSpPr>
        <p:spPr>
          <a:xfrm>
            <a:off x="722375" y="1560865"/>
            <a:ext cx="8677118" cy="4194475"/>
          </a:xfrm>
        </p:spPr>
        <p:txBody>
          <a:bodyPr>
            <a:noAutofit/>
          </a:bodyPr>
          <a:lstStyle/>
          <a:p>
            <a:r>
              <a:rPr lang="en-US" sz="3200" b="1" dirty="0">
                <a:solidFill>
                  <a:srgbClr val="FF7E6D"/>
                </a:solidFill>
              </a:rPr>
              <a:t>Teamwork is like photomosaic</a:t>
            </a:r>
          </a:p>
          <a:p>
            <a:endParaRPr lang="en-US" sz="2400" dirty="0"/>
          </a:p>
        </p:txBody>
      </p:sp>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028" name="Picture 4" descr="Rubber Teamwork Watermark And Recursion Businessmen Relations Icon Mosaic  Stock Vector - Illustration of meeting, imprint: 196062743">
            <a:extLst>
              <a:ext uri="{FF2B5EF4-FFF2-40B4-BE49-F238E27FC236}">
                <a16:creationId xmlns:a16="http://schemas.microsoft.com/office/drawing/2014/main" id="{184012C1-EF96-734B-9534-BE1762698CE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8519" r="-80" b="13116"/>
          <a:stretch/>
        </p:blipFill>
        <p:spPr bwMode="auto">
          <a:xfrm>
            <a:off x="7707006" y="2290289"/>
            <a:ext cx="3546699" cy="227742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Premium Vector | Business team puzzle. professional people jigsaw, teamwork  mosaic and office workers flat illustration">
            <a:extLst>
              <a:ext uri="{FF2B5EF4-FFF2-40B4-BE49-F238E27FC236}">
                <a16:creationId xmlns:a16="http://schemas.microsoft.com/office/drawing/2014/main" id="{9BCF0DF3-1CFF-6F49-86B9-A7B01C0C1FA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2375" y="3316016"/>
            <a:ext cx="30607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6 Examples of Teamwork in Business | Ferguson Values">
            <a:extLst>
              <a:ext uri="{FF2B5EF4-FFF2-40B4-BE49-F238E27FC236}">
                <a16:creationId xmlns:a16="http://schemas.microsoft.com/office/drawing/2014/main" id="{EE2A028F-D8F9-EF4E-AB5B-A30845C60CA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00043" y="2610100"/>
            <a:ext cx="2158089" cy="1438726"/>
          </a:xfrm>
          <a:prstGeom prst="rect">
            <a:avLst/>
          </a:prstGeom>
          <a:noFill/>
          <a:extLst>
            <a:ext uri="{909E8E84-426E-40DD-AFC4-6F175D3DCCD1}">
              <a14:hiddenFill xmlns:a14="http://schemas.microsoft.com/office/drawing/2010/main">
                <a:solidFill>
                  <a:srgbClr val="FFFFFF"/>
                </a:solidFill>
              </a14:hiddenFill>
            </a:ext>
          </a:extLst>
        </p:spPr>
      </p:pic>
      <p:pic>
        <p:nvPicPr>
          <p:cNvPr id="1025" name="Picture 1" descr="page15image66414336">
            <a:extLst>
              <a:ext uri="{FF2B5EF4-FFF2-40B4-BE49-F238E27FC236}">
                <a16:creationId xmlns:a16="http://schemas.microsoft.com/office/drawing/2014/main" id="{963BCA7D-56D7-A94D-8FB5-23A1343DD2F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9448800" cy="584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46138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52386216-BF6B-524A-8C66-C3FC0E995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EBBF541-6497-824C-AB66-E1C6152C5C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11" name="Rectangle 10">
            <a:extLst>
              <a:ext uri="{FF2B5EF4-FFF2-40B4-BE49-F238E27FC236}">
                <a16:creationId xmlns:a16="http://schemas.microsoft.com/office/drawing/2014/main" id="{D18EC04F-F49F-984C-BD1D-B503917E20BE}"/>
              </a:ext>
            </a:extLst>
          </p:cNvPr>
          <p:cNvSpPr/>
          <p:nvPr/>
        </p:nvSpPr>
        <p:spPr>
          <a:xfrm>
            <a:off x="606179" y="2608040"/>
            <a:ext cx="9603275" cy="379591"/>
          </a:xfrm>
          <a:prstGeom prst="rect">
            <a:avLst/>
          </a:prstGeom>
        </p:spPr>
        <p:txBody>
          <a:bodyPr wrap="square">
            <a:spAutoFit/>
          </a:bodyPr>
          <a:lstStyle/>
          <a:p>
            <a:r>
              <a:rPr lang="en-US" sz="2800" baseline="30000" dirty="0">
                <a:solidFill>
                  <a:srgbClr val="FF7E6D"/>
                </a:solidFill>
                <a:latin typeface="Helvetica" pitchFamily="2" charset="0"/>
              </a:rPr>
              <a:t> </a:t>
            </a:r>
          </a:p>
        </p:txBody>
      </p:sp>
      <p:pic>
        <p:nvPicPr>
          <p:cNvPr id="4" name="Picture 3">
            <a:extLst>
              <a:ext uri="{FF2B5EF4-FFF2-40B4-BE49-F238E27FC236}">
                <a16:creationId xmlns:a16="http://schemas.microsoft.com/office/drawing/2014/main" id="{37C71019-FBF7-A94A-9710-6817F85CAA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31386" y="1033317"/>
            <a:ext cx="6401041" cy="5037578"/>
          </a:xfrm>
          <a:prstGeom prst="rect">
            <a:avLst/>
          </a:prstGeom>
        </p:spPr>
      </p:pic>
    </p:spTree>
    <p:extLst>
      <p:ext uri="{BB962C8B-B14F-4D97-AF65-F5344CB8AC3E}">
        <p14:creationId xmlns:p14="http://schemas.microsoft.com/office/powerpoint/2010/main" val="39937062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52386216-BF6B-524A-8C66-C3FC0E995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EBBF541-6497-824C-AB66-E1C6152C5C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11" name="Rectangle 10">
            <a:extLst>
              <a:ext uri="{FF2B5EF4-FFF2-40B4-BE49-F238E27FC236}">
                <a16:creationId xmlns:a16="http://schemas.microsoft.com/office/drawing/2014/main" id="{D18EC04F-F49F-984C-BD1D-B503917E20BE}"/>
              </a:ext>
            </a:extLst>
          </p:cNvPr>
          <p:cNvSpPr/>
          <p:nvPr/>
        </p:nvSpPr>
        <p:spPr>
          <a:xfrm>
            <a:off x="606179" y="2608040"/>
            <a:ext cx="9603275" cy="379591"/>
          </a:xfrm>
          <a:prstGeom prst="rect">
            <a:avLst/>
          </a:prstGeom>
        </p:spPr>
        <p:txBody>
          <a:bodyPr wrap="square">
            <a:spAutoFit/>
          </a:bodyPr>
          <a:lstStyle/>
          <a:p>
            <a:r>
              <a:rPr lang="en-US" sz="2800" baseline="30000" dirty="0">
                <a:solidFill>
                  <a:srgbClr val="FF7E6D"/>
                </a:solidFill>
                <a:latin typeface="Helvetica" pitchFamily="2" charset="0"/>
              </a:rPr>
              <a:t> </a:t>
            </a:r>
          </a:p>
        </p:txBody>
      </p:sp>
      <p:pic>
        <p:nvPicPr>
          <p:cNvPr id="4" name="Picture 3">
            <a:extLst>
              <a:ext uri="{FF2B5EF4-FFF2-40B4-BE49-F238E27FC236}">
                <a16:creationId xmlns:a16="http://schemas.microsoft.com/office/drawing/2014/main" id="{9C37915B-448D-1B40-BE9F-5E8FABAD1C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43738" y="793886"/>
            <a:ext cx="7376337" cy="5270227"/>
          </a:xfrm>
          <a:prstGeom prst="rect">
            <a:avLst/>
          </a:prstGeom>
        </p:spPr>
      </p:pic>
    </p:spTree>
    <p:extLst>
      <p:ext uri="{BB962C8B-B14F-4D97-AF65-F5344CB8AC3E}">
        <p14:creationId xmlns:p14="http://schemas.microsoft.com/office/powerpoint/2010/main" val="26099909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2748" y="1039217"/>
            <a:ext cx="4550218" cy="1049235"/>
          </a:xfrm>
        </p:spPr>
        <p:txBody>
          <a:bodyPr/>
          <a:lstStyle/>
          <a:p>
            <a:r>
              <a:rPr lang="en-US" b="1" dirty="0">
                <a:solidFill>
                  <a:srgbClr val="7030A0"/>
                </a:solidFill>
              </a:rPr>
              <a:t>What is a team?</a:t>
            </a:r>
          </a:p>
        </p:txBody>
      </p:sp>
      <p:pic>
        <p:nvPicPr>
          <p:cNvPr id="7" name="عنصر نائب للمحتوى 6">
            <a:extLst>
              <a:ext uri="{FF2B5EF4-FFF2-40B4-BE49-F238E27FC236}">
                <a16:creationId xmlns:a16="http://schemas.microsoft.com/office/drawing/2014/main" id="{52386216-BF6B-524A-8C66-C3FC0E995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EBBF541-6497-824C-AB66-E1C6152C5C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4" name="Rectangle 2">
            <a:extLst>
              <a:ext uri="{FF2B5EF4-FFF2-40B4-BE49-F238E27FC236}">
                <a16:creationId xmlns:a16="http://schemas.microsoft.com/office/drawing/2014/main" id="{27B1A7DB-F249-B34A-B913-BB21C5AD1562}"/>
              </a:ext>
            </a:extLst>
          </p:cNvPr>
          <p:cNvSpPr>
            <a:spLocks noChangeArrowheads="1"/>
          </p:cNvSpPr>
          <p:nvPr/>
        </p:nvSpPr>
        <p:spPr bwMode="auto">
          <a:xfrm>
            <a:off x="572516" y="2002559"/>
            <a:ext cx="4965730" cy="310854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SA" altLang="en-SA" sz="2800" b="0" i="0" u="none" strike="noStrike" cap="none" normalizeH="0" baseline="0" dirty="0">
                <a:ln>
                  <a:noFill/>
                </a:ln>
                <a:solidFill>
                  <a:srgbClr val="1607C2"/>
                </a:solidFill>
                <a:effectLst/>
              </a:rPr>
              <a:t>A team </a:t>
            </a:r>
            <a:r>
              <a:rPr kumimoji="0" lang="en-SA" altLang="en-SA" sz="2800" b="0" i="0" u="none" strike="noStrike" cap="none" normalizeH="0" baseline="0" dirty="0">
                <a:ln>
                  <a:noFill/>
                </a:ln>
                <a:solidFill>
                  <a:srgbClr val="00B050"/>
                </a:solidFill>
                <a:effectLst/>
              </a:rPr>
              <a:t>is an organized group of people who work together to achieve a common goal, they are commetted to work together to complete a well defined work.</a:t>
            </a:r>
            <a:endParaRPr kumimoji="0" lang="en-SA" altLang="en-SA" sz="1100" b="0" i="0" u="none" strike="noStrike" cap="none" normalizeH="0" baseline="0" dirty="0">
              <a:ln>
                <a:noFill/>
              </a:ln>
              <a:solidFill>
                <a:srgbClr val="00B050"/>
              </a:solidFill>
              <a:effectLst/>
            </a:endParaRPr>
          </a:p>
        </p:txBody>
      </p:sp>
      <p:pic>
        <p:nvPicPr>
          <p:cNvPr id="4131" name="Picture 35" descr="Teamwork - Step by Step Guide for Effective Team Building - Potential.com">
            <a:extLst>
              <a:ext uri="{FF2B5EF4-FFF2-40B4-BE49-F238E27FC236}">
                <a16:creationId xmlns:a16="http://schemas.microsoft.com/office/drawing/2014/main" id="{55EAE9AD-F2F9-3F44-AB2E-A49DFCD641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9036" y="1925233"/>
            <a:ext cx="3998259" cy="32631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99396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52386216-BF6B-524A-8C66-C3FC0E995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EBBF541-6497-824C-AB66-E1C6152C5C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5" name="Rectangle 4">
            <a:extLst>
              <a:ext uri="{FF2B5EF4-FFF2-40B4-BE49-F238E27FC236}">
                <a16:creationId xmlns:a16="http://schemas.microsoft.com/office/drawing/2014/main" id="{8FB336B7-0AEC-3341-9754-F0820B4B3FED}"/>
              </a:ext>
            </a:extLst>
          </p:cNvPr>
          <p:cNvSpPr/>
          <p:nvPr/>
        </p:nvSpPr>
        <p:spPr>
          <a:xfrm>
            <a:off x="722375" y="926618"/>
            <a:ext cx="3726280" cy="584775"/>
          </a:xfrm>
          <a:prstGeom prst="rect">
            <a:avLst/>
          </a:prstGeom>
        </p:spPr>
        <p:txBody>
          <a:bodyPr wrap="square">
            <a:spAutoFit/>
          </a:bodyPr>
          <a:lstStyle/>
          <a:p>
            <a:r>
              <a:rPr lang="en-US" sz="3200" b="1" dirty="0">
                <a:solidFill>
                  <a:srgbClr val="7030A0"/>
                </a:solidFill>
                <a:latin typeface="+mj-lt"/>
                <a:ea typeface="+mj-ea"/>
                <a:cs typeface="+mj-cs"/>
              </a:rPr>
              <a:t>Types of Teams </a:t>
            </a:r>
            <a:r>
              <a:rPr lang="en-US" sz="2400" b="1" dirty="0">
                <a:solidFill>
                  <a:srgbClr val="7030A0"/>
                </a:solidFill>
                <a:latin typeface="Comic Sans MS,Bold"/>
              </a:rPr>
              <a:t>:</a:t>
            </a:r>
            <a:endParaRPr lang="en-US" sz="2400" b="1" dirty="0">
              <a:solidFill>
                <a:srgbClr val="7030A0"/>
              </a:solidFill>
              <a:effectLst/>
            </a:endParaRPr>
          </a:p>
        </p:txBody>
      </p:sp>
      <p:sp>
        <p:nvSpPr>
          <p:cNvPr id="6" name="Rectangle 5">
            <a:extLst>
              <a:ext uri="{FF2B5EF4-FFF2-40B4-BE49-F238E27FC236}">
                <a16:creationId xmlns:a16="http://schemas.microsoft.com/office/drawing/2014/main" id="{1870CC19-E882-FD42-9BFD-D4C9EE721AB5}"/>
              </a:ext>
            </a:extLst>
          </p:cNvPr>
          <p:cNvSpPr/>
          <p:nvPr/>
        </p:nvSpPr>
        <p:spPr>
          <a:xfrm>
            <a:off x="722375" y="1874728"/>
            <a:ext cx="4684592" cy="3108543"/>
          </a:xfrm>
          <a:prstGeom prst="rect">
            <a:avLst/>
          </a:prstGeom>
          <a:solidFill>
            <a:schemeClr val="bg1"/>
          </a:solidFill>
        </p:spPr>
        <p:txBody>
          <a:bodyPr wrap="square">
            <a:spAutoFit/>
          </a:bodyPr>
          <a:lstStyle/>
          <a:p>
            <a:r>
              <a:rPr lang="en-US" sz="2800" dirty="0">
                <a:solidFill>
                  <a:srgbClr val="1607C2"/>
                </a:solidFill>
              </a:rPr>
              <a:t>Formal </a:t>
            </a:r>
            <a:r>
              <a:rPr lang="en-US" sz="2800" dirty="0">
                <a:solidFill>
                  <a:srgbClr val="FF0000"/>
                </a:solidFill>
              </a:rPr>
              <a:t>- </a:t>
            </a:r>
            <a:r>
              <a:rPr lang="en-US" sz="2800" dirty="0">
                <a:solidFill>
                  <a:srgbClr val="00B050"/>
                </a:solidFill>
              </a:rPr>
              <a:t>structured to perform specific tasks. </a:t>
            </a:r>
          </a:p>
          <a:p>
            <a:endParaRPr lang="en-US" sz="2800" dirty="0">
              <a:solidFill>
                <a:srgbClr val="FF0000"/>
              </a:solidFill>
            </a:endParaRPr>
          </a:p>
          <a:p>
            <a:r>
              <a:rPr lang="en-US" sz="2800" dirty="0">
                <a:solidFill>
                  <a:srgbClr val="1607C2"/>
                </a:solidFill>
              </a:rPr>
              <a:t>Informal</a:t>
            </a:r>
            <a:r>
              <a:rPr lang="en-US" sz="2800" dirty="0">
                <a:solidFill>
                  <a:srgbClr val="FF0000"/>
                </a:solidFill>
              </a:rPr>
              <a:t> - </a:t>
            </a:r>
            <a:r>
              <a:rPr lang="en-US" sz="2800" dirty="0">
                <a:solidFill>
                  <a:srgbClr val="00B050"/>
                </a:solidFill>
              </a:rPr>
              <a:t>emerge naturally in response to organizational or member interests. </a:t>
            </a:r>
            <a:endParaRPr lang="en-US" sz="2800" dirty="0">
              <a:solidFill>
                <a:srgbClr val="00B050"/>
              </a:solidFill>
              <a:effectLst/>
            </a:endParaRPr>
          </a:p>
        </p:txBody>
      </p:sp>
      <p:pic>
        <p:nvPicPr>
          <p:cNvPr id="8194" name="Picture 2" descr="Erasmus+ Training Course: Teamwork &amp; Teambuilding">
            <a:extLst>
              <a:ext uri="{FF2B5EF4-FFF2-40B4-BE49-F238E27FC236}">
                <a16:creationId xmlns:a16="http://schemas.microsoft.com/office/drawing/2014/main" id="{07D2B376-FAD3-E34A-B4F0-48A40673140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93668" y="1667986"/>
            <a:ext cx="5575603" cy="3522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82843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3819" y="1042971"/>
            <a:ext cx="9603275" cy="1049235"/>
          </a:xfrm>
        </p:spPr>
        <p:txBody>
          <a:bodyPr/>
          <a:lstStyle/>
          <a:p>
            <a:r>
              <a:rPr lang="en-US" b="1" dirty="0">
                <a:solidFill>
                  <a:srgbClr val="FF9652"/>
                </a:solidFill>
              </a:rPr>
              <a:t>What is teamwork?</a:t>
            </a:r>
          </a:p>
        </p:txBody>
      </p:sp>
      <p:pic>
        <p:nvPicPr>
          <p:cNvPr id="7" name="عنصر نائب للمحتوى 6">
            <a:extLst>
              <a:ext uri="{FF2B5EF4-FFF2-40B4-BE49-F238E27FC236}">
                <a16:creationId xmlns:a16="http://schemas.microsoft.com/office/drawing/2014/main" id="{52386216-BF6B-524A-8C66-C3FC0E995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EBBF541-6497-824C-AB66-E1C6152C5C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11" name="Rectangle 10">
            <a:extLst>
              <a:ext uri="{FF2B5EF4-FFF2-40B4-BE49-F238E27FC236}">
                <a16:creationId xmlns:a16="http://schemas.microsoft.com/office/drawing/2014/main" id="{D18EC04F-F49F-984C-BD1D-B503917E20BE}"/>
              </a:ext>
            </a:extLst>
          </p:cNvPr>
          <p:cNvSpPr/>
          <p:nvPr/>
        </p:nvSpPr>
        <p:spPr>
          <a:xfrm>
            <a:off x="347912" y="1316415"/>
            <a:ext cx="11496175" cy="5451749"/>
          </a:xfrm>
          <a:prstGeom prst="rect">
            <a:avLst/>
          </a:prstGeom>
        </p:spPr>
        <p:txBody>
          <a:bodyPr wrap="square">
            <a:spAutoFit/>
          </a:bodyPr>
          <a:lstStyle/>
          <a:p>
            <a:r>
              <a:rPr lang="en-US" sz="2800" baseline="30000" dirty="0">
                <a:solidFill>
                  <a:srgbClr val="FF7E6D"/>
                </a:solidFill>
                <a:latin typeface="Helvetica" pitchFamily="2" charset="0"/>
              </a:rPr>
              <a:t> </a:t>
            </a:r>
          </a:p>
          <a:p>
            <a:r>
              <a:rPr lang="en-US" sz="2400" dirty="0">
                <a:solidFill>
                  <a:srgbClr val="1607C2"/>
                </a:solidFill>
              </a:rPr>
              <a:t>The Process Of Working Collaboratively With A Group Of People In Order To Achieve A Goal.</a:t>
            </a:r>
          </a:p>
          <a:p>
            <a:endParaRPr lang="en-US" sz="2800" b="1" dirty="0">
              <a:solidFill>
                <a:srgbClr val="009193"/>
              </a:solidFill>
            </a:endParaRPr>
          </a:p>
          <a:p>
            <a:pPr>
              <a:lnSpc>
                <a:spcPct val="80000"/>
              </a:lnSpc>
            </a:pPr>
            <a:r>
              <a:rPr lang="en-US" altLang="en-SA" sz="2800" b="1" u="sng" dirty="0">
                <a:solidFill>
                  <a:srgbClr val="009193"/>
                </a:solidFill>
              </a:rPr>
              <a:t>Teamwork represents a set of values :</a:t>
            </a:r>
          </a:p>
          <a:p>
            <a:pPr>
              <a:lnSpc>
                <a:spcPct val="80000"/>
              </a:lnSpc>
            </a:pPr>
            <a:endParaRPr lang="en-US" altLang="en-SA" sz="2800" b="1" i="1" dirty="0">
              <a:solidFill>
                <a:srgbClr val="009193"/>
              </a:solidFill>
            </a:endParaRPr>
          </a:p>
          <a:p>
            <a:pPr marL="342900" indent="-342900">
              <a:lnSpc>
                <a:spcPct val="80000"/>
              </a:lnSpc>
              <a:buFont typeface="Wingdings" pitchFamily="2" charset="2"/>
              <a:buChar char="v"/>
            </a:pPr>
            <a:r>
              <a:rPr lang="en-US" altLang="en-SA" sz="2400" dirty="0">
                <a:solidFill>
                  <a:srgbClr val="1607C2"/>
                </a:solidFill>
              </a:rPr>
              <a:t>Encourages behaviors such as listening &amp; responding to view points of others, giving benefit of doubt to others.</a:t>
            </a:r>
          </a:p>
          <a:p>
            <a:pPr marL="342900" indent="-342900">
              <a:lnSpc>
                <a:spcPct val="80000"/>
              </a:lnSpc>
              <a:buFont typeface="Wingdings" pitchFamily="2" charset="2"/>
              <a:buChar char="v"/>
            </a:pPr>
            <a:endParaRPr lang="en-US" altLang="en-SA" sz="2400" dirty="0">
              <a:solidFill>
                <a:srgbClr val="1607C2"/>
              </a:solidFill>
            </a:endParaRPr>
          </a:p>
          <a:p>
            <a:pPr marL="342900" indent="-342900">
              <a:lnSpc>
                <a:spcPct val="80000"/>
              </a:lnSpc>
              <a:buFont typeface="Wingdings" pitchFamily="2" charset="2"/>
              <a:buChar char="v"/>
            </a:pPr>
            <a:r>
              <a:rPr lang="en-US" altLang="en-SA" sz="2400" dirty="0">
                <a:solidFill>
                  <a:srgbClr val="1607C2"/>
                </a:solidFill>
              </a:rPr>
              <a:t>Providing support to those who need it.</a:t>
            </a:r>
          </a:p>
          <a:p>
            <a:pPr marL="342900" indent="-342900">
              <a:lnSpc>
                <a:spcPct val="80000"/>
              </a:lnSpc>
              <a:buFont typeface="Wingdings" pitchFamily="2" charset="2"/>
              <a:buChar char="v"/>
            </a:pPr>
            <a:endParaRPr lang="en-US" altLang="en-SA" sz="2400" dirty="0">
              <a:solidFill>
                <a:srgbClr val="1607C2"/>
              </a:solidFill>
            </a:endParaRPr>
          </a:p>
          <a:p>
            <a:pPr marL="342900" indent="-342900">
              <a:lnSpc>
                <a:spcPct val="80000"/>
              </a:lnSpc>
              <a:buFont typeface="Wingdings" pitchFamily="2" charset="2"/>
              <a:buChar char="v"/>
            </a:pPr>
            <a:r>
              <a:rPr lang="en-US" altLang="en-SA" sz="2400" dirty="0">
                <a:solidFill>
                  <a:srgbClr val="1607C2"/>
                </a:solidFill>
              </a:rPr>
              <a:t>Recognizing the interests &amp; achievements of others.</a:t>
            </a:r>
          </a:p>
          <a:p>
            <a:pPr marL="342900" indent="-342900">
              <a:lnSpc>
                <a:spcPct val="80000"/>
              </a:lnSpc>
              <a:buFont typeface="Wingdings" pitchFamily="2" charset="2"/>
              <a:buChar char="v"/>
            </a:pPr>
            <a:endParaRPr lang="en-US" altLang="en-SA" sz="2400" dirty="0">
              <a:solidFill>
                <a:srgbClr val="1607C2"/>
              </a:solidFill>
            </a:endParaRPr>
          </a:p>
          <a:p>
            <a:pPr marL="342900" indent="-342900">
              <a:lnSpc>
                <a:spcPct val="80000"/>
              </a:lnSpc>
              <a:buFont typeface="Wingdings" pitchFamily="2" charset="2"/>
              <a:buChar char="v"/>
            </a:pPr>
            <a:r>
              <a:rPr lang="en-US" altLang="en-SA" sz="2400" dirty="0">
                <a:solidFill>
                  <a:srgbClr val="1607C2"/>
                </a:solidFill>
              </a:rPr>
              <a:t>Also promote performance as individuals and the performance of the entire organization.</a:t>
            </a:r>
          </a:p>
          <a:p>
            <a:endParaRPr lang="en-US" sz="2800" dirty="0">
              <a:solidFill>
                <a:srgbClr val="1607C2"/>
              </a:solidFill>
            </a:endParaRPr>
          </a:p>
        </p:txBody>
      </p:sp>
      <p:pic>
        <p:nvPicPr>
          <p:cNvPr id="3073" name="Picture 1" descr="page15image66414336">
            <a:extLst>
              <a:ext uri="{FF2B5EF4-FFF2-40B4-BE49-F238E27FC236}">
                <a16:creationId xmlns:a16="http://schemas.microsoft.com/office/drawing/2014/main" id="{53B73A5E-4856-BD49-A162-664D24F5982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448800" cy="584200"/>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page15image66414336">
            <a:extLst>
              <a:ext uri="{FF2B5EF4-FFF2-40B4-BE49-F238E27FC236}">
                <a16:creationId xmlns:a16="http://schemas.microsoft.com/office/drawing/2014/main" id="{C8EACB39-4E1E-5845-937D-289A197FFD3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448800" cy="584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68524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2375" y="2297845"/>
            <a:ext cx="9603275" cy="1049235"/>
          </a:xfrm>
        </p:spPr>
        <p:txBody>
          <a:bodyPr>
            <a:noAutofit/>
          </a:bodyPr>
          <a:lstStyle/>
          <a:p>
            <a:r>
              <a:rPr lang="en-US" sz="6600" b="1" baseline="30000" dirty="0">
                <a:solidFill>
                  <a:srgbClr val="FF7E6D"/>
                </a:solidFill>
              </a:rPr>
              <a:t>Why Build a successful Team?</a:t>
            </a:r>
            <a:br>
              <a:rPr lang="en-US" sz="6600" b="1" baseline="30000" dirty="0">
                <a:solidFill>
                  <a:srgbClr val="FF7E6D"/>
                </a:solidFill>
              </a:rPr>
            </a:br>
            <a:endParaRPr lang="en-US" sz="6600" b="1" dirty="0">
              <a:solidFill>
                <a:srgbClr val="FF7E6D"/>
              </a:solidFill>
            </a:endParaRPr>
          </a:p>
        </p:txBody>
      </p:sp>
      <p:pic>
        <p:nvPicPr>
          <p:cNvPr id="7" name="عنصر نائب للمحتوى 6">
            <a:extLst>
              <a:ext uri="{FF2B5EF4-FFF2-40B4-BE49-F238E27FC236}">
                <a16:creationId xmlns:a16="http://schemas.microsoft.com/office/drawing/2014/main" id="{52386216-BF6B-524A-8C66-C3FC0E995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EBBF541-6497-824C-AB66-E1C6152C5C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173" name="Picture 5" descr="6 Benefits of Teamwork in the Workplace | Sandler Training">
            <a:extLst>
              <a:ext uri="{FF2B5EF4-FFF2-40B4-BE49-F238E27FC236}">
                <a16:creationId xmlns:a16="http://schemas.microsoft.com/office/drawing/2014/main" id="{7693FA07-E518-2747-8834-CAB40ADBB1B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06400" y="2822462"/>
            <a:ext cx="3238500" cy="23495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D8024A86-2058-3B4A-A3C9-EC9C6F5704CA}"/>
              </a:ext>
            </a:extLst>
          </p:cNvPr>
          <p:cNvSpPr/>
          <p:nvPr/>
        </p:nvSpPr>
        <p:spPr>
          <a:xfrm>
            <a:off x="514350" y="2858228"/>
            <a:ext cx="2635422" cy="2968570"/>
          </a:xfrm>
          <a:prstGeom prst="rect">
            <a:avLst/>
          </a:prstGeom>
        </p:spPr>
        <p:txBody>
          <a:bodyPr wrap="square">
            <a:spAutoFit/>
          </a:bodyPr>
          <a:lstStyle/>
          <a:p>
            <a:pPr marL="571500" indent="-571500">
              <a:lnSpc>
                <a:spcPct val="200000"/>
              </a:lnSpc>
              <a:buFont typeface="Arial" panose="020B0604020202020204" pitchFamily="34" charset="0"/>
              <a:buChar char="•"/>
            </a:pPr>
            <a:r>
              <a:rPr lang="en-US" sz="2400" b="1" baseline="30000" dirty="0">
                <a:solidFill>
                  <a:srgbClr val="1607C2"/>
                </a:solidFill>
                <a:latin typeface="+mj-lt"/>
              </a:rPr>
              <a:t>Problem solving.</a:t>
            </a:r>
          </a:p>
          <a:p>
            <a:pPr marL="571500" indent="-571500">
              <a:lnSpc>
                <a:spcPct val="200000"/>
              </a:lnSpc>
              <a:buFont typeface="Arial" panose="020B0604020202020204" pitchFamily="34" charset="0"/>
              <a:buChar char="•"/>
            </a:pPr>
            <a:r>
              <a:rPr lang="en-US" sz="2400" b="1" baseline="30000" dirty="0">
                <a:solidFill>
                  <a:srgbClr val="1607C2"/>
                </a:solidFill>
                <a:latin typeface="+mj-lt"/>
              </a:rPr>
              <a:t>Data gathering.</a:t>
            </a:r>
          </a:p>
          <a:p>
            <a:pPr marL="571500" indent="-571500">
              <a:lnSpc>
                <a:spcPct val="200000"/>
              </a:lnSpc>
              <a:buFont typeface="Arial" panose="020B0604020202020204" pitchFamily="34" charset="0"/>
              <a:buChar char="•"/>
            </a:pPr>
            <a:r>
              <a:rPr lang="en-US" sz="2400" b="1" baseline="30000" dirty="0">
                <a:solidFill>
                  <a:srgbClr val="1607C2"/>
                </a:solidFill>
                <a:latin typeface="+mj-lt"/>
              </a:rPr>
              <a:t>Diagnosis.</a:t>
            </a:r>
          </a:p>
          <a:p>
            <a:pPr marL="571500" indent="-571500">
              <a:lnSpc>
                <a:spcPct val="200000"/>
              </a:lnSpc>
              <a:buFont typeface="Arial" panose="020B0604020202020204" pitchFamily="34" charset="0"/>
              <a:buChar char="•"/>
            </a:pPr>
            <a:r>
              <a:rPr lang="en-US" sz="2400" b="1" baseline="30000" dirty="0">
                <a:solidFill>
                  <a:srgbClr val="1607C2"/>
                </a:solidFill>
                <a:latin typeface="+mj-lt"/>
              </a:rPr>
              <a:t>Decision making.</a:t>
            </a:r>
          </a:p>
          <a:p>
            <a:pPr marL="571500" indent="-571500">
              <a:lnSpc>
                <a:spcPct val="200000"/>
              </a:lnSpc>
              <a:buFont typeface="Arial" panose="020B0604020202020204" pitchFamily="34" charset="0"/>
              <a:buChar char="•"/>
            </a:pPr>
            <a:r>
              <a:rPr lang="en-US" sz="2400" b="1" baseline="30000" dirty="0">
                <a:solidFill>
                  <a:srgbClr val="1607C2"/>
                </a:solidFill>
                <a:latin typeface="+mj-lt"/>
              </a:rPr>
              <a:t>Planning .</a:t>
            </a:r>
          </a:p>
          <a:p>
            <a:pPr marL="571500" indent="-571500">
              <a:lnSpc>
                <a:spcPct val="200000"/>
              </a:lnSpc>
              <a:buFont typeface="Arial" panose="020B0604020202020204" pitchFamily="34" charset="0"/>
              <a:buChar char="•"/>
            </a:pPr>
            <a:r>
              <a:rPr lang="en-US" sz="2400" b="1" baseline="30000" dirty="0">
                <a:solidFill>
                  <a:srgbClr val="1607C2"/>
                </a:solidFill>
                <a:latin typeface="+mj-lt"/>
              </a:rPr>
              <a:t>Evaluation.</a:t>
            </a:r>
          </a:p>
        </p:txBody>
      </p:sp>
      <p:sp>
        <p:nvSpPr>
          <p:cNvPr id="6" name="Rectangle 5">
            <a:extLst>
              <a:ext uri="{FF2B5EF4-FFF2-40B4-BE49-F238E27FC236}">
                <a16:creationId xmlns:a16="http://schemas.microsoft.com/office/drawing/2014/main" id="{DC61985F-9039-4741-8856-5E0A053390FA}"/>
              </a:ext>
            </a:extLst>
          </p:cNvPr>
          <p:cNvSpPr/>
          <p:nvPr/>
        </p:nvSpPr>
        <p:spPr>
          <a:xfrm>
            <a:off x="514350" y="1073985"/>
            <a:ext cx="10189008" cy="523220"/>
          </a:xfrm>
          <a:prstGeom prst="rect">
            <a:avLst/>
          </a:prstGeom>
        </p:spPr>
        <p:txBody>
          <a:bodyPr wrap="none">
            <a:spAutoFit/>
          </a:bodyPr>
          <a:lstStyle/>
          <a:p>
            <a:r>
              <a:rPr lang="en-US" sz="2800" b="1" dirty="0">
                <a:solidFill>
                  <a:srgbClr val="00B050"/>
                </a:solidFill>
                <a:latin typeface="+mj-lt"/>
              </a:rPr>
              <a:t>The ability to build teams is a </a:t>
            </a:r>
            <a:r>
              <a:rPr lang="en-US" sz="2800" b="1" dirty="0">
                <a:solidFill>
                  <a:srgbClr val="FF0000"/>
                </a:solidFill>
                <a:latin typeface="+mj-lt"/>
              </a:rPr>
              <a:t>valuable leadership quality. </a:t>
            </a:r>
            <a:endParaRPr lang="en-SA" sz="2800" b="1" dirty="0">
              <a:solidFill>
                <a:srgbClr val="FF0000"/>
              </a:solidFill>
              <a:latin typeface="+mj-lt"/>
            </a:endParaRPr>
          </a:p>
        </p:txBody>
      </p:sp>
      <p:sp>
        <p:nvSpPr>
          <p:cNvPr id="3" name="Rectangle 2">
            <a:extLst>
              <a:ext uri="{FF2B5EF4-FFF2-40B4-BE49-F238E27FC236}">
                <a16:creationId xmlns:a16="http://schemas.microsoft.com/office/drawing/2014/main" id="{FE4EA7C1-BF5C-E240-9E7C-26BDDC66FB67}"/>
              </a:ext>
            </a:extLst>
          </p:cNvPr>
          <p:cNvSpPr/>
          <p:nvPr/>
        </p:nvSpPr>
        <p:spPr>
          <a:xfrm>
            <a:off x="4044175" y="3162867"/>
            <a:ext cx="4062334" cy="2476127"/>
          </a:xfrm>
          <a:prstGeom prst="rect">
            <a:avLst/>
          </a:prstGeom>
        </p:spPr>
        <p:txBody>
          <a:bodyPr wrap="square">
            <a:spAutoFit/>
          </a:bodyPr>
          <a:lstStyle/>
          <a:p>
            <a:pPr marL="571500" indent="-571500">
              <a:lnSpc>
                <a:spcPct val="200000"/>
              </a:lnSpc>
              <a:buFont typeface="Arial" panose="020B0604020202020204" pitchFamily="34" charset="0"/>
              <a:buChar char="•"/>
            </a:pPr>
            <a:r>
              <a:rPr lang="en-US" sz="2400" b="1" baseline="30000" dirty="0">
                <a:solidFill>
                  <a:srgbClr val="1607C2"/>
                </a:solidFill>
                <a:latin typeface="+mj-lt"/>
              </a:rPr>
              <a:t>To set team goals and priorities. </a:t>
            </a:r>
          </a:p>
          <a:p>
            <a:pPr marL="571500" indent="-571500">
              <a:lnSpc>
                <a:spcPct val="200000"/>
              </a:lnSpc>
              <a:buFont typeface="Arial" panose="020B0604020202020204" pitchFamily="34" charset="0"/>
              <a:buChar char="•"/>
            </a:pPr>
            <a:r>
              <a:rPr lang="en-US" sz="2400" b="1" baseline="30000" dirty="0">
                <a:solidFill>
                  <a:srgbClr val="1607C2"/>
                </a:solidFill>
                <a:latin typeface="+mj-lt"/>
              </a:rPr>
              <a:t>To analyze or allocate the work performed.</a:t>
            </a:r>
          </a:p>
          <a:p>
            <a:pPr marL="571500" indent="-571500">
              <a:lnSpc>
                <a:spcPct val="200000"/>
              </a:lnSpc>
              <a:buFont typeface="Arial" panose="020B0604020202020204" pitchFamily="34" charset="0"/>
              <a:buChar char="•"/>
            </a:pPr>
            <a:r>
              <a:rPr lang="en-US" sz="2400" b="1" baseline="30000" dirty="0">
                <a:solidFill>
                  <a:srgbClr val="1607C2"/>
                </a:solidFill>
                <a:latin typeface="+mj-lt"/>
              </a:rPr>
              <a:t>Combined strengths.</a:t>
            </a:r>
            <a:endParaRPr lang="en-SA" sz="2400" b="1" baseline="30000" dirty="0">
              <a:solidFill>
                <a:srgbClr val="1607C2"/>
              </a:solidFill>
              <a:latin typeface="+mj-lt"/>
            </a:endParaRPr>
          </a:p>
          <a:p>
            <a:pPr>
              <a:lnSpc>
                <a:spcPct val="200000"/>
              </a:lnSpc>
            </a:pPr>
            <a:r>
              <a:rPr lang="en-US" sz="2400" b="1" baseline="30000" dirty="0">
                <a:solidFill>
                  <a:srgbClr val="1607C2"/>
                </a:solidFill>
                <a:latin typeface="+mj-lt"/>
              </a:rPr>
              <a:t> </a:t>
            </a:r>
          </a:p>
        </p:txBody>
      </p:sp>
    </p:spTree>
    <p:extLst>
      <p:ext uri="{BB962C8B-B14F-4D97-AF65-F5344CB8AC3E}">
        <p14:creationId xmlns:p14="http://schemas.microsoft.com/office/powerpoint/2010/main" val="26563735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FF9652">
              <a:tint val="66000"/>
              <a:satMod val="160000"/>
            </a:srgb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C00000"/>
                </a:solidFill>
              </a:rPr>
            </a:br>
            <a:r>
              <a:rPr lang="en-US" sz="4800" b="1" dirty="0">
                <a:solidFill>
                  <a:srgbClr val="009193"/>
                </a:solidFill>
              </a:rPr>
              <a:t>6.2</a:t>
            </a:r>
            <a:r>
              <a:rPr lang="en-US" sz="4800" b="1" dirty="0">
                <a:solidFill>
                  <a:srgbClr val="1607C2"/>
                </a:solidFill>
              </a:rPr>
              <a:t> Leadership and team building</a:t>
            </a:r>
          </a:p>
        </p:txBody>
      </p:sp>
    </p:spTree>
    <p:extLst>
      <p:ext uri="{BB962C8B-B14F-4D97-AF65-F5344CB8AC3E}">
        <p14:creationId xmlns:p14="http://schemas.microsoft.com/office/powerpoint/2010/main" val="30102984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rgbClr val="E80C96"/>
                </a:solidFill>
              </a:rPr>
              <a:t> </a:t>
            </a:r>
            <a:r>
              <a:rPr lang="en-US" b="1" dirty="0"/>
              <a:t> </a:t>
            </a:r>
            <a:r>
              <a:rPr lang="en-US" b="1" dirty="0">
                <a:solidFill>
                  <a:srgbClr val="1607C2"/>
                </a:solidFill>
              </a:rPr>
              <a:t>Why Leaders Need to Encourage and Prioritize Team Building?</a:t>
            </a:r>
            <a:br>
              <a:rPr lang="en-US" dirty="0">
                <a:solidFill>
                  <a:srgbClr val="1607C2"/>
                </a:solidFill>
              </a:rPr>
            </a:br>
            <a:endParaRPr lang="en-US" b="1" dirty="0">
              <a:solidFill>
                <a:srgbClr val="1607C2"/>
              </a:solidFill>
            </a:endParaRPr>
          </a:p>
        </p:txBody>
      </p:sp>
      <p:pic>
        <p:nvPicPr>
          <p:cNvPr id="7" name="عنصر نائب للمحتوى 6">
            <a:extLst>
              <a:ext uri="{FF2B5EF4-FFF2-40B4-BE49-F238E27FC236}">
                <a16:creationId xmlns:a16="http://schemas.microsoft.com/office/drawing/2014/main" id="{52386216-BF6B-524A-8C66-C3FC0E995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EBBF541-6497-824C-AB66-E1C6152C5C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4942CCB7-D391-AE4A-8470-B50774D1367D}"/>
              </a:ext>
            </a:extLst>
          </p:cNvPr>
          <p:cNvSpPr/>
          <p:nvPr/>
        </p:nvSpPr>
        <p:spPr>
          <a:xfrm>
            <a:off x="286871" y="2274838"/>
            <a:ext cx="11495398" cy="2954655"/>
          </a:xfrm>
          <a:prstGeom prst="rect">
            <a:avLst/>
          </a:prstGeom>
        </p:spPr>
        <p:txBody>
          <a:bodyPr wrap="square">
            <a:spAutoFit/>
          </a:bodyPr>
          <a:lstStyle/>
          <a:p>
            <a:pPr marL="342900" indent="-342900">
              <a:buFont typeface="Arial" panose="020B0604020202020204" pitchFamily="34" charset="0"/>
              <a:buChar char="•"/>
            </a:pPr>
            <a:r>
              <a:rPr lang="en-US" sz="2400" b="1" dirty="0">
                <a:solidFill>
                  <a:srgbClr val="FF7E6D"/>
                </a:solidFill>
              </a:rPr>
              <a:t>Leaders</a:t>
            </a:r>
            <a:r>
              <a:rPr lang="en-US" sz="2400" dirty="0"/>
              <a:t> need to be working towards developing great teams, the ability to build teams is a valuable leadership quality. </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When group interaction is necessary to job performance, </a:t>
            </a:r>
            <a:r>
              <a:rPr lang="en-US" sz="2400" b="1" dirty="0">
                <a:solidFill>
                  <a:srgbClr val="FF7E6D"/>
                </a:solidFill>
              </a:rPr>
              <a:t>team building </a:t>
            </a:r>
            <a:r>
              <a:rPr lang="en-US" sz="2400" dirty="0"/>
              <a:t>can be used to </a:t>
            </a:r>
            <a:r>
              <a:rPr lang="en-US" sz="2400" b="1" dirty="0">
                <a:solidFill>
                  <a:srgbClr val="C00000"/>
                </a:solidFill>
              </a:rPr>
              <a:t>foster team spirit</a:t>
            </a:r>
            <a:r>
              <a:rPr lang="en-US" sz="2400" dirty="0"/>
              <a:t>, </a:t>
            </a:r>
            <a:r>
              <a:rPr lang="en-US" sz="2400" b="1" dirty="0">
                <a:solidFill>
                  <a:srgbClr val="C00000"/>
                </a:solidFill>
              </a:rPr>
              <a:t>cooperation and commitment to group success</a:t>
            </a:r>
            <a:r>
              <a:rPr lang="en-US" sz="2400" dirty="0"/>
              <a:t>. </a:t>
            </a:r>
          </a:p>
          <a:p>
            <a:endParaRPr lang="en-SA" dirty="0"/>
          </a:p>
        </p:txBody>
      </p:sp>
    </p:spTree>
    <p:extLst>
      <p:ext uri="{BB962C8B-B14F-4D97-AF65-F5344CB8AC3E}">
        <p14:creationId xmlns:p14="http://schemas.microsoft.com/office/powerpoint/2010/main" val="3055713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8441" y="892456"/>
            <a:ext cx="9603275" cy="1049235"/>
          </a:xfrm>
        </p:spPr>
        <p:txBody>
          <a:bodyPr>
            <a:normAutofit/>
          </a:bodyPr>
          <a:lstStyle/>
          <a:p>
            <a:r>
              <a:rPr lang="en-US" sz="4400" b="1" dirty="0">
                <a:solidFill>
                  <a:srgbClr val="1607C2"/>
                </a:solidFill>
              </a:rPr>
              <a:t>Leadership and team building:</a:t>
            </a:r>
          </a:p>
        </p:txBody>
      </p:sp>
      <p:sp>
        <p:nvSpPr>
          <p:cNvPr id="3" name="Content Placeholder 2"/>
          <p:cNvSpPr>
            <a:spLocks noGrp="1"/>
          </p:cNvSpPr>
          <p:nvPr>
            <p:ph idx="1"/>
          </p:nvPr>
        </p:nvSpPr>
        <p:spPr>
          <a:xfrm>
            <a:off x="708441" y="1703293"/>
            <a:ext cx="10375214" cy="4255171"/>
          </a:xfrm>
        </p:spPr>
        <p:txBody>
          <a:bodyPr>
            <a:noAutofit/>
          </a:bodyPr>
          <a:lstStyle/>
          <a:p>
            <a:r>
              <a:rPr lang="en-US" b="1" dirty="0">
                <a:solidFill>
                  <a:srgbClr val="FF7E6D"/>
                </a:solidFill>
                <a:highlight>
                  <a:srgbClr val="F5FAA4"/>
                </a:highlight>
              </a:rPr>
              <a:t>Leadership</a:t>
            </a:r>
            <a:r>
              <a:rPr lang="en-US" dirty="0">
                <a:highlight>
                  <a:srgbClr val="F5FAA4"/>
                </a:highlight>
              </a:rPr>
              <a:t> focuses on </a:t>
            </a:r>
            <a:r>
              <a:rPr lang="en-US" u="sng" dirty="0">
                <a:highlight>
                  <a:srgbClr val="F5FAA4"/>
                </a:highlight>
              </a:rPr>
              <a:t>“people” aspect of management </a:t>
            </a:r>
            <a:r>
              <a:rPr lang="en-US" dirty="0">
                <a:highlight>
                  <a:srgbClr val="F5FAA4"/>
                </a:highlight>
              </a:rPr>
              <a:t>and is based on the assumption that organizational effectiveness significantly depends on their motivation, effort and abilities. The human relations movement, the important role of employee motivation and group norms is the key of organizational success. </a:t>
            </a:r>
          </a:p>
          <a:p>
            <a:r>
              <a:rPr lang="en-US" dirty="0">
                <a:highlight>
                  <a:srgbClr val="F5FAA4"/>
                </a:highlight>
              </a:rPr>
              <a:t>This led to the recognition of leadership effectiveness as an important determinant of organizational effectiveness. </a:t>
            </a:r>
          </a:p>
          <a:p>
            <a:r>
              <a:rPr lang="en-US" dirty="0">
                <a:highlight>
                  <a:srgbClr val="F5FAA4"/>
                </a:highlight>
              </a:rPr>
              <a:t>It is the manager in his leadership role who has to stimulate and inspire the employees to contribute willingly and cooperatively to the optimum achievement of organizational goals. </a:t>
            </a:r>
            <a:endParaRPr lang="en-US" sz="2400" dirty="0">
              <a:highlight>
                <a:srgbClr val="F5FAA4"/>
              </a:highlight>
            </a:endParaRPr>
          </a:p>
          <a:p>
            <a:endParaRPr lang="en-US" sz="2400" dirty="0">
              <a:highlight>
                <a:srgbClr val="F5FAA4"/>
              </a:highlight>
            </a:endParaRPr>
          </a:p>
        </p:txBody>
      </p:sp>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1642390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6527" y="915407"/>
            <a:ext cx="9603275" cy="1049235"/>
          </a:xfrm>
        </p:spPr>
        <p:txBody>
          <a:bodyPr>
            <a:normAutofit/>
          </a:bodyPr>
          <a:lstStyle/>
          <a:p>
            <a:r>
              <a:rPr lang="en-US" sz="2800" b="1" dirty="0">
                <a:solidFill>
                  <a:srgbClr val="1607C2"/>
                </a:solidFill>
              </a:rPr>
              <a:t>Leadership and team building (CONT.)</a:t>
            </a:r>
          </a:p>
        </p:txBody>
      </p:sp>
      <p:sp>
        <p:nvSpPr>
          <p:cNvPr id="3" name="Content Placeholder 2"/>
          <p:cNvSpPr>
            <a:spLocks noGrp="1"/>
          </p:cNvSpPr>
          <p:nvPr>
            <p:ph idx="1"/>
          </p:nvPr>
        </p:nvSpPr>
        <p:spPr>
          <a:xfrm>
            <a:off x="170558" y="2123399"/>
            <a:ext cx="10375214" cy="3294576"/>
          </a:xfrm>
        </p:spPr>
        <p:txBody>
          <a:bodyPr>
            <a:noAutofit/>
          </a:bodyPr>
          <a:lstStyle/>
          <a:p>
            <a:r>
              <a:rPr lang="en-US" dirty="0">
                <a:highlight>
                  <a:srgbClr val="F5FAA4"/>
                </a:highlight>
              </a:rPr>
              <a:t>In this context, team members support one another. They offer suggestions and give feedback to other members. They may disagree but work to resolve differences and reach consensus. Each and every member of the team trust and support other members. </a:t>
            </a:r>
          </a:p>
          <a:p>
            <a:r>
              <a:rPr lang="en-US" dirty="0">
                <a:highlight>
                  <a:srgbClr val="F5FAA4"/>
                </a:highlight>
              </a:rPr>
              <a:t>Anyone who acts as </a:t>
            </a:r>
            <a:r>
              <a:rPr lang="en-US" b="1" dirty="0">
                <a:solidFill>
                  <a:srgbClr val="C00000"/>
                </a:solidFill>
                <a:highlight>
                  <a:srgbClr val="F5FAA4"/>
                </a:highlight>
              </a:rPr>
              <a:t>a model </a:t>
            </a:r>
            <a:r>
              <a:rPr lang="en-US" dirty="0">
                <a:highlight>
                  <a:srgbClr val="F5FAA4"/>
                </a:highlight>
              </a:rPr>
              <a:t>to others is often called a </a:t>
            </a:r>
            <a:r>
              <a:rPr lang="en-US" b="1" dirty="0">
                <a:solidFill>
                  <a:srgbClr val="C00000"/>
                </a:solidFill>
                <a:highlight>
                  <a:srgbClr val="F5FAA4"/>
                </a:highlight>
              </a:rPr>
              <a:t>“leader”</a:t>
            </a:r>
            <a:r>
              <a:rPr lang="en-US" dirty="0">
                <a:highlight>
                  <a:srgbClr val="F5FAA4"/>
                </a:highlight>
              </a:rPr>
              <a:t>. </a:t>
            </a:r>
          </a:p>
          <a:p>
            <a:r>
              <a:rPr lang="en-US" dirty="0">
                <a:solidFill>
                  <a:srgbClr val="FF7E6D"/>
                </a:solidFill>
                <a:highlight>
                  <a:srgbClr val="F5FAA4"/>
                </a:highlight>
              </a:rPr>
              <a:t>Leadership</a:t>
            </a:r>
            <a:r>
              <a:rPr lang="en-US" dirty="0">
                <a:highlight>
                  <a:srgbClr val="F5FAA4"/>
                </a:highlight>
              </a:rPr>
              <a:t> is an attribute of that person who is an ideal for the other members of the group. </a:t>
            </a:r>
            <a:endParaRPr lang="en-US" sz="2400" dirty="0">
              <a:highlight>
                <a:srgbClr val="F5FAA4"/>
              </a:highlight>
            </a:endParaRPr>
          </a:p>
          <a:p>
            <a:endParaRPr lang="en-US" sz="2400" dirty="0">
              <a:highlight>
                <a:srgbClr val="F5FAA4"/>
              </a:highlight>
            </a:endParaRPr>
          </a:p>
        </p:txBody>
      </p:sp>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41979767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FF9652">
              <a:tint val="66000"/>
              <a:satMod val="160000"/>
            </a:srgb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C00000"/>
                </a:solidFill>
              </a:rPr>
            </a:br>
            <a:r>
              <a:rPr lang="en-US" sz="4800" b="1" dirty="0">
                <a:solidFill>
                  <a:srgbClr val="009193"/>
                </a:solidFill>
              </a:rPr>
              <a:t>6.3</a:t>
            </a:r>
            <a:r>
              <a:rPr lang="en-US" sz="4800" b="1" dirty="0">
                <a:solidFill>
                  <a:srgbClr val="1607C2"/>
                </a:solidFill>
              </a:rPr>
              <a:t> What Makes a Team Successful?</a:t>
            </a:r>
          </a:p>
        </p:txBody>
      </p:sp>
    </p:spTree>
    <p:extLst>
      <p:ext uri="{BB962C8B-B14F-4D97-AF65-F5344CB8AC3E}">
        <p14:creationId xmlns:p14="http://schemas.microsoft.com/office/powerpoint/2010/main" val="14850724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87384" y="1463040"/>
            <a:ext cx="10446162" cy="4572000"/>
          </a:xfrm>
        </p:spPr>
        <p:txBody>
          <a:bodyPr>
            <a:normAutofit fontScale="32500" lnSpcReduction="20000"/>
          </a:bodyPr>
          <a:lstStyle/>
          <a:p>
            <a:r>
              <a:rPr lang="en-US" sz="5500" b="1" dirty="0">
                <a:solidFill>
                  <a:srgbClr val="00B050"/>
                </a:solidFill>
              </a:rPr>
              <a:t>Successful teams include one or more ‘ingredients’:</a:t>
            </a:r>
          </a:p>
          <a:p>
            <a:pPr lvl="1"/>
            <a:r>
              <a:rPr lang="en-US" sz="5100" b="1" dirty="0">
                <a:solidFill>
                  <a:srgbClr val="1607C2"/>
                </a:solidFill>
              </a:rPr>
              <a:t>Complimentary skillsets</a:t>
            </a:r>
          </a:p>
          <a:p>
            <a:pPr lvl="2"/>
            <a:r>
              <a:rPr lang="en-US" sz="5100" dirty="0"/>
              <a:t>Some overlap, but intentional, effective diversity of skills.</a:t>
            </a:r>
          </a:p>
          <a:p>
            <a:pPr lvl="1"/>
            <a:r>
              <a:rPr lang="en-US" sz="5100" b="1" dirty="0">
                <a:solidFill>
                  <a:srgbClr val="1607C2"/>
                </a:solidFill>
              </a:rPr>
              <a:t>Common purpose and goals</a:t>
            </a:r>
          </a:p>
          <a:p>
            <a:pPr lvl="2"/>
            <a:r>
              <a:rPr lang="en-US" sz="5100" dirty="0"/>
              <a:t>All team members are aware of why their project is important.</a:t>
            </a:r>
          </a:p>
          <a:p>
            <a:pPr lvl="1"/>
            <a:r>
              <a:rPr lang="en-US" sz="5100" b="1" dirty="0">
                <a:solidFill>
                  <a:srgbClr val="1607C2"/>
                </a:solidFill>
              </a:rPr>
              <a:t>Good planning</a:t>
            </a:r>
          </a:p>
          <a:p>
            <a:pPr lvl="2"/>
            <a:r>
              <a:rPr lang="en-US" sz="5100" dirty="0"/>
              <a:t>Plans are clearly laid-out ahead of time, and all team members can rely on each other to follow them.</a:t>
            </a:r>
          </a:p>
          <a:p>
            <a:pPr lvl="1"/>
            <a:r>
              <a:rPr lang="en-US" sz="5100" b="1" dirty="0">
                <a:solidFill>
                  <a:srgbClr val="1607C2"/>
                </a:solidFill>
              </a:rPr>
              <a:t>Effective leadership</a:t>
            </a:r>
          </a:p>
          <a:p>
            <a:pPr lvl="2"/>
            <a:r>
              <a:rPr lang="en-US" sz="5100" dirty="0"/>
              <a:t>Strong leaders that match the culture of the team and project.</a:t>
            </a:r>
          </a:p>
          <a:p>
            <a:pPr lvl="1"/>
            <a:r>
              <a:rPr lang="en-US" sz="5100" b="1" dirty="0">
                <a:solidFill>
                  <a:srgbClr val="1607C2"/>
                </a:solidFill>
              </a:rPr>
              <a:t>Appropriate motivators</a:t>
            </a:r>
          </a:p>
          <a:p>
            <a:pPr lvl="2"/>
            <a:r>
              <a:rPr lang="en-US" sz="5100" dirty="0"/>
              <a:t>Motivators that match the culture of the team as well as the individuals on it.</a:t>
            </a:r>
          </a:p>
          <a:p>
            <a:pPr lvl="1"/>
            <a:r>
              <a:rPr lang="en-US" sz="5100" b="1" dirty="0">
                <a:solidFill>
                  <a:srgbClr val="1607C2"/>
                </a:solidFill>
              </a:rPr>
              <a:t>‘Chemistry’</a:t>
            </a:r>
          </a:p>
          <a:p>
            <a:pPr lvl="2"/>
            <a:r>
              <a:rPr lang="en-US" sz="5100" dirty="0"/>
              <a:t>Chemistry is hard to define, but you’ll know it when you see it.</a:t>
            </a:r>
          </a:p>
          <a:p>
            <a:pPr lvl="1"/>
            <a:endParaRPr lang="en-US" dirty="0"/>
          </a:p>
        </p:txBody>
      </p:sp>
      <p:sp>
        <p:nvSpPr>
          <p:cNvPr id="3" name="Title 2"/>
          <p:cNvSpPr>
            <a:spLocks noGrp="1"/>
          </p:cNvSpPr>
          <p:nvPr>
            <p:ph type="title"/>
          </p:nvPr>
        </p:nvSpPr>
        <p:spPr/>
        <p:txBody>
          <a:bodyPr/>
          <a:lstStyle/>
          <a:p>
            <a:r>
              <a:rPr lang="en-US" b="1" dirty="0">
                <a:solidFill>
                  <a:srgbClr val="FF7E6D"/>
                </a:solidFill>
              </a:rPr>
              <a:t>What Makes a Team Successful</a:t>
            </a:r>
          </a:p>
        </p:txBody>
      </p:sp>
      <p:pic>
        <p:nvPicPr>
          <p:cNvPr id="4" name="عنصر نائب للمحتوى 6">
            <a:extLst>
              <a:ext uri="{FF2B5EF4-FFF2-40B4-BE49-F238E27FC236}">
                <a16:creationId xmlns:a16="http://schemas.microsoft.com/office/drawing/2014/main" id="{D12EEBB2-EE04-3D4C-8067-B1F9DFCC9D5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5" name="Rounded Rectangle 4">
            <a:extLst>
              <a:ext uri="{FF2B5EF4-FFF2-40B4-BE49-F238E27FC236}">
                <a16:creationId xmlns:a16="http://schemas.microsoft.com/office/drawing/2014/main" id="{5EF20EF7-9A67-154C-94C1-7D1C57D5C1E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2050" name="Picture 2" descr="Teamwork, collaboration, and culture – Work Life by Atlassian">
            <a:extLst>
              <a:ext uri="{FF2B5EF4-FFF2-40B4-BE49-F238E27FC236}">
                <a16:creationId xmlns:a16="http://schemas.microsoft.com/office/drawing/2014/main" id="{144FA418-892E-9241-A1EB-1748A24DC3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8200" y="1322417"/>
            <a:ext cx="3446416" cy="17317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25187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FF9652">
              <a:tint val="66000"/>
              <a:satMod val="160000"/>
            </a:srgb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C00000"/>
                </a:solidFill>
              </a:rPr>
            </a:br>
            <a:r>
              <a:rPr lang="en-US" sz="4800" b="1" dirty="0">
                <a:solidFill>
                  <a:srgbClr val="009193"/>
                </a:solidFill>
              </a:rPr>
              <a:t>6.4</a:t>
            </a:r>
            <a:r>
              <a:rPr lang="en-US" sz="4800" b="1" dirty="0">
                <a:solidFill>
                  <a:srgbClr val="1607C2"/>
                </a:solidFill>
              </a:rPr>
              <a:t> Team Structures</a:t>
            </a:r>
            <a:endParaRPr lang="en-US" sz="6600" b="1" dirty="0">
              <a:solidFill>
                <a:srgbClr val="1607C2"/>
              </a:solidFill>
            </a:endParaRPr>
          </a:p>
        </p:txBody>
      </p:sp>
    </p:spTree>
    <p:extLst>
      <p:ext uri="{BB962C8B-B14F-4D97-AF65-F5344CB8AC3E}">
        <p14:creationId xmlns:p14="http://schemas.microsoft.com/office/powerpoint/2010/main" val="32666894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b="1" u="sng" dirty="0">
                <a:solidFill>
                  <a:srgbClr val="FF9652"/>
                </a:solidFill>
              </a:rPr>
              <a:t>Common Team Structures:</a:t>
            </a:r>
          </a:p>
        </p:txBody>
      </p:sp>
      <p:sp>
        <p:nvSpPr>
          <p:cNvPr id="4" name="Content Placeholder 3"/>
          <p:cNvSpPr>
            <a:spLocks noGrp="1"/>
          </p:cNvSpPr>
          <p:nvPr>
            <p:ph sz="half" idx="1"/>
          </p:nvPr>
        </p:nvSpPr>
        <p:spPr>
          <a:xfrm>
            <a:off x="414728" y="4611890"/>
            <a:ext cx="7886700" cy="1441451"/>
          </a:xfrm>
        </p:spPr>
        <p:txBody>
          <a:bodyPr>
            <a:normAutofit lnSpcReduction="10000"/>
          </a:bodyPr>
          <a:lstStyle/>
          <a:p>
            <a:r>
              <a:rPr lang="en-US" sz="2400" dirty="0">
                <a:solidFill>
                  <a:srgbClr val="E80C96"/>
                </a:solidFill>
              </a:rPr>
              <a:t>Why this structure?</a:t>
            </a:r>
          </a:p>
          <a:p>
            <a:pPr marL="0" indent="0">
              <a:buNone/>
            </a:pPr>
            <a:r>
              <a:rPr lang="en-US" sz="2400" dirty="0">
                <a:solidFill>
                  <a:srgbClr val="009193"/>
                </a:solidFill>
              </a:rPr>
              <a:t>Inexperienced team, extremely tight deadline, or organizational/ external pressures.</a:t>
            </a:r>
          </a:p>
        </p:txBody>
      </p:sp>
      <p:sp>
        <p:nvSpPr>
          <p:cNvPr id="5" name="Content Placeholder 4"/>
          <p:cNvSpPr>
            <a:spLocks noGrp="1"/>
          </p:cNvSpPr>
          <p:nvPr>
            <p:ph sz="half" idx="2"/>
          </p:nvPr>
        </p:nvSpPr>
        <p:spPr>
          <a:xfrm>
            <a:off x="2692400" y="1600206"/>
            <a:ext cx="8890000" cy="2251031"/>
          </a:xfrm>
        </p:spPr>
        <p:txBody>
          <a:bodyPr>
            <a:noAutofit/>
          </a:bodyPr>
          <a:lstStyle/>
          <a:p>
            <a:pPr marL="0" indent="0">
              <a:buNone/>
            </a:pPr>
            <a:r>
              <a:rPr lang="en-US" sz="2400" b="1" dirty="0">
                <a:solidFill>
                  <a:srgbClr val="1607C2"/>
                </a:solidFill>
                <a:highlight>
                  <a:srgbClr val="F5FAA4"/>
                </a:highlight>
              </a:rPr>
              <a:t>1-Top-Down Teams</a:t>
            </a:r>
          </a:p>
          <a:p>
            <a:r>
              <a:rPr lang="en-US" sz="2400" dirty="0"/>
              <a:t>‘Classic’ team structure.</a:t>
            </a:r>
          </a:p>
          <a:p>
            <a:r>
              <a:rPr lang="en-US" sz="2400" dirty="0"/>
              <a:t>Team members’ </a:t>
            </a:r>
            <a:r>
              <a:rPr lang="en-US" sz="2400" b="1" dirty="0">
                <a:solidFill>
                  <a:srgbClr val="00B050"/>
                </a:solidFill>
              </a:rPr>
              <a:t>attachment is to the ‘boss</a:t>
            </a:r>
            <a:r>
              <a:rPr lang="en-US" sz="2400" dirty="0"/>
              <a:t>’, who is primarily responsible for the success of the project (and can be singularly responsible for its failure).</a:t>
            </a:r>
          </a:p>
          <a:p>
            <a:r>
              <a:rPr lang="en-US" sz="2400" dirty="0">
                <a:solidFill>
                  <a:srgbClr val="009193"/>
                </a:solidFill>
              </a:rPr>
              <a:t>Not necessarily an authoritarian style of leadership.</a:t>
            </a:r>
          </a:p>
        </p:txBody>
      </p:sp>
      <p:pic>
        <p:nvPicPr>
          <p:cNvPr id="3077" name="Picture 5" descr="C:\Users\sam\Dropbox\Books\Project Team Leadership and Communication\curriculum\images\TeamStructure1.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642938" y="1600200"/>
            <a:ext cx="1884663" cy="144145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118534" y="6541887"/>
            <a:ext cx="11997266" cy="261610"/>
          </a:xfrm>
          <a:prstGeom prst="rect">
            <a:avLst/>
          </a:prstGeom>
          <a:noFill/>
        </p:spPr>
        <p:txBody>
          <a:bodyPr wrap="square" rtlCol="0">
            <a:spAutoFit/>
          </a:bodyPr>
          <a:lstStyle/>
          <a:p>
            <a:pPr algn="r"/>
            <a:r>
              <a:rPr lang="en-US" sz="1100" dirty="0"/>
              <a:t>Diagrams: Malachowsky, Samuel. Project Team Leadership and Communication. </a:t>
            </a:r>
            <a:r>
              <a:rPr lang="en-US" sz="1100" dirty="0" err="1"/>
              <a:t>Lintwood</a:t>
            </a:r>
            <a:r>
              <a:rPr lang="en-US" sz="1100" dirty="0"/>
              <a:t> Press. 2018. p. 114, 115.</a:t>
            </a:r>
          </a:p>
        </p:txBody>
      </p:sp>
      <p:pic>
        <p:nvPicPr>
          <p:cNvPr id="8" name="عنصر نائب للمحتوى 6">
            <a:extLst>
              <a:ext uri="{FF2B5EF4-FFF2-40B4-BE49-F238E27FC236}">
                <a16:creationId xmlns:a16="http://schemas.microsoft.com/office/drawing/2014/main" id="{6A2303FC-FA87-F141-BE7F-1C030C1A848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CC91497C-E700-5C48-ABBF-4D73239732C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678668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b="1" u="sng" dirty="0">
                <a:solidFill>
                  <a:srgbClr val="FF9652"/>
                </a:solidFill>
              </a:rPr>
              <a:t>Common Team Structures (CONT.) :</a:t>
            </a:r>
          </a:p>
        </p:txBody>
      </p:sp>
      <p:sp>
        <p:nvSpPr>
          <p:cNvPr id="4" name="Content Placeholder 3"/>
          <p:cNvSpPr>
            <a:spLocks noGrp="1"/>
          </p:cNvSpPr>
          <p:nvPr>
            <p:ph sz="half" idx="1"/>
          </p:nvPr>
        </p:nvSpPr>
        <p:spPr>
          <a:xfrm>
            <a:off x="335215" y="1697263"/>
            <a:ext cx="7886700" cy="3430322"/>
          </a:xfrm>
        </p:spPr>
        <p:txBody>
          <a:bodyPr>
            <a:noAutofit/>
          </a:bodyPr>
          <a:lstStyle/>
          <a:p>
            <a:pPr marL="0" indent="0">
              <a:buNone/>
            </a:pPr>
            <a:r>
              <a:rPr lang="en-US" b="1" dirty="0">
                <a:solidFill>
                  <a:srgbClr val="1607C2"/>
                </a:solidFill>
              </a:rPr>
              <a:t>2- Interdisciplinary Teams</a:t>
            </a:r>
          </a:p>
          <a:p>
            <a:r>
              <a:rPr lang="en-US" dirty="0"/>
              <a:t>Characterized by </a:t>
            </a:r>
            <a:r>
              <a:rPr lang="en-US" b="1" dirty="0">
                <a:solidFill>
                  <a:srgbClr val="00B050"/>
                </a:solidFill>
              </a:rPr>
              <a:t>equal status of each team member</a:t>
            </a:r>
            <a:r>
              <a:rPr lang="en-US" dirty="0"/>
              <a:t>, who are each concerned with the success of the project.</a:t>
            </a:r>
          </a:p>
          <a:p>
            <a:r>
              <a:rPr lang="en-US" dirty="0"/>
              <a:t>Each team member has one or more specialties/skillsets.</a:t>
            </a:r>
          </a:p>
          <a:p>
            <a:r>
              <a:rPr lang="en-US" dirty="0"/>
              <a:t>Decisions are often made at the group level.</a:t>
            </a:r>
          </a:p>
          <a:p>
            <a:r>
              <a:rPr lang="en-US" dirty="0"/>
              <a:t>Leader is an equal with organizational/communication skillsets. “</a:t>
            </a:r>
            <a:r>
              <a:rPr lang="en-US" b="1" dirty="0">
                <a:solidFill>
                  <a:srgbClr val="1607C2"/>
                </a:solidFill>
              </a:rPr>
              <a:t>equality of members</a:t>
            </a:r>
            <a:r>
              <a:rPr lang="en-US" dirty="0"/>
              <a:t>”.</a:t>
            </a:r>
          </a:p>
        </p:txBody>
      </p:sp>
      <p:pic>
        <p:nvPicPr>
          <p:cNvPr id="3076" name="Picture 4" descr="C:\Users\sam\Dropbox\Books\Project Team Leadership and Communication\curriculum\images\TeamStructure2.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8546328" y="1918535"/>
            <a:ext cx="3001653" cy="213360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118534" y="6541887"/>
            <a:ext cx="11997266" cy="261610"/>
          </a:xfrm>
          <a:prstGeom prst="rect">
            <a:avLst/>
          </a:prstGeom>
          <a:noFill/>
        </p:spPr>
        <p:txBody>
          <a:bodyPr wrap="square" rtlCol="0">
            <a:spAutoFit/>
          </a:bodyPr>
          <a:lstStyle/>
          <a:p>
            <a:pPr algn="r"/>
            <a:r>
              <a:rPr lang="en-US" sz="1100" dirty="0"/>
              <a:t>Diagrams: Malachowsky, Samuel. Project Team Leadership and Communication. </a:t>
            </a:r>
            <a:r>
              <a:rPr lang="en-US" sz="1100" dirty="0" err="1"/>
              <a:t>Lintwood</a:t>
            </a:r>
            <a:r>
              <a:rPr lang="en-US" sz="1100" dirty="0"/>
              <a:t> Press. 2018. p. 114, 115.</a:t>
            </a:r>
          </a:p>
        </p:txBody>
      </p:sp>
      <p:pic>
        <p:nvPicPr>
          <p:cNvPr id="8" name="عنصر نائب للمحتوى 6">
            <a:extLst>
              <a:ext uri="{FF2B5EF4-FFF2-40B4-BE49-F238E27FC236}">
                <a16:creationId xmlns:a16="http://schemas.microsoft.com/office/drawing/2014/main" id="{6A2303FC-FA87-F141-BE7F-1C030C1A848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CC91497C-E700-5C48-ABBF-4D73239732C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5316776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sam\Dropbox\Books\Project Team Leadership and Communication\curriculum\images\TeamStructure3.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642938" y="1600200"/>
            <a:ext cx="2798021" cy="1463675"/>
          </a:xfrm>
          <a:prstGeom prst="rect">
            <a:avLst/>
          </a:prstGeom>
          <a:noFill/>
          <a:extLst>
            <a:ext uri="{909E8E84-426E-40DD-AFC4-6F175D3DCCD1}">
              <a14:hiddenFill xmlns:a14="http://schemas.microsoft.com/office/drawing/2010/main">
                <a:solidFill>
                  <a:srgbClr val="FFFFFF"/>
                </a:solidFill>
              </a14:hiddenFill>
            </a:ext>
          </a:extLst>
        </p:spPr>
      </p:pic>
      <p:sp>
        <p:nvSpPr>
          <p:cNvPr id="3" name="Title 2"/>
          <p:cNvSpPr>
            <a:spLocks noGrp="1"/>
          </p:cNvSpPr>
          <p:nvPr>
            <p:ph type="title"/>
          </p:nvPr>
        </p:nvSpPr>
        <p:spPr/>
        <p:txBody>
          <a:bodyPr/>
          <a:lstStyle/>
          <a:p>
            <a:r>
              <a:rPr lang="en-US" b="1" dirty="0">
                <a:solidFill>
                  <a:srgbClr val="FF9652"/>
                </a:solidFill>
              </a:rPr>
              <a:t>Common Team Structures (CONT.)</a:t>
            </a:r>
          </a:p>
        </p:txBody>
      </p:sp>
      <p:sp>
        <p:nvSpPr>
          <p:cNvPr id="4" name="Content Placeholder 3"/>
          <p:cNvSpPr>
            <a:spLocks noGrp="1"/>
          </p:cNvSpPr>
          <p:nvPr>
            <p:ph sz="half" idx="1"/>
          </p:nvPr>
        </p:nvSpPr>
        <p:spPr>
          <a:xfrm>
            <a:off x="609600" y="4025900"/>
            <a:ext cx="5549900" cy="2100269"/>
          </a:xfrm>
        </p:spPr>
        <p:txBody>
          <a:bodyPr>
            <a:normAutofit fontScale="85000" lnSpcReduction="10000"/>
          </a:bodyPr>
          <a:lstStyle/>
          <a:p>
            <a:pPr marL="0" indent="0">
              <a:buNone/>
            </a:pPr>
            <a:r>
              <a:rPr lang="en-US" b="1" dirty="0">
                <a:solidFill>
                  <a:srgbClr val="1607C2"/>
                </a:solidFill>
              </a:rPr>
              <a:t>4- Large and Variable-Structure Teams</a:t>
            </a:r>
          </a:p>
          <a:p>
            <a:r>
              <a:rPr lang="en-US" dirty="0"/>
              <a:t>Teams can </a:t>
            </a:r>
            <a:r>
              <a:rPr lang="en-US" b="1" dirty="0">
                <a:solidFill>
                  <a:srgbClr val="00B050"/>
                </a:solidFill>
              </a:rPr>
              <a:t>vary in size, structure, and stability.</a:t>
            </a:r>
          </a:p>
          <a:p>
            <a:r>
              <a:rPr lang="en-US" dirty="0"/>
              <a:t>Difficult to organize and track efficiently.</a:t>
            </a:r>
          </a:p>
          <a:p>
            <a:r>
              <a:rPr lang="en-US" dirty="0"/>
              <a:t>Moving or adding team members efficiently is also difficult.</a:t>
            </a:r>
          </a:p>
        </p:txBody>
      </p:sp>
      <p:sp>
        <p:nvSpPr>
          <p:cNvPr id="5" name="Content Placeholder 4"/>
          <p:cNvSpPr>
            <a:spLocks noGrp="1"/>
          </p:cNvSpPr>
          <p:nvPr>
            <p:ph sz="half" idx="2"/>
          </p:nvPr>
        </p:nvSpPr>
        <p:spPr>
          <a:xfrm>
            <a:off x="3568700" y="1600207"/>
            <a:ext cx="8013700" cy="1981194"/>
          </a:xfrm>
        </p:spPr>
        <p:txBody>
          <a:bodyPr>
            <a:normAutofit fontScale="85000" lnSpcReduction="10000"/>
          </a:bodyPr>
          <a:lstStyle/>
          <a:p>
            <a:pPr marL="0" indent="0">
              <a:buNone/>
            </a:pPr>
            <a:r>
              <a:rPr lang="en-US" b="1" dirty="0">
                <a:solidFill>
                  <a:srgbClr val="1607C2"/>
                </a:solidFill>
              </a:rPr>
              <a:t>3- Superstar-Support Teams</a:t>
            </a:r>
          </a:p>
          <a:p>
            <a:r>
              <a:rPr lang="en-US" dirty="0"/>
              <a:t>Like a surgical team: one member performs the most prominent work.</a:t>
            </a:r>
          </a:p>
          <a:p>
            <a:r>
              <a:rPr lang="en-US" dirty="0"/>
              <a:t>Other team members perform supportive functions.</a:t>
            </a:r>
          </a:p>
          <a:p>
            <a:r>
              <a:rPr lang="en-US" dirty="0"/>
              <a:t>‘Superstar’ must acknowledge importance of other team members</a:t>
            </a:r>
          </a:p>
        </p:txBody>
      </p:sp>
      <p:pic>
        <p:nvPicPr>
          <p:cNvPr id="4099" name="Picture 3" descr="C:\Users\sam\Dropbox\Books\Project Team Leadership and Communication\curriculum\images\TeamStructure4.pn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6314315" y="3963840"/>
            <a:ext cx="5154681" cy="193069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118534" y="6541887"/>
            <a:ext cx="11997266" cy="261610"/>
          </a:xfrm>
          <a:prstGeom prst="rect">
            <a:avLst/>
          </a:prstGeom>
          <a:noFill/>
        </p:spPr>
        <p:txBody>
          <a:bodyPr wrap="square" rtlCol="0">
            <a:spAutoFit/>
          </a:bodyPr>
          <a:lstStyle/>
          <a:p>
            <a:pPr algn="r"/>
            <a:r>
              <a:rPr lang="en-US" sz="1100" dirty="0"/>
              <a:t>Diagrams: Malachowsky, Samuel. Project Team Leadership and Communication. </a:t>
            </a:r>
            <a:r>
              <a:rPr lang="en-US" sz="1100" dirty="0" err="1"/>
              <a:t>Lintwood</a:t>
            </a:r>
            <a:r>
              <a:rPr lang="en-US" sz="1100" dirty="0"/>
              <a:t> Press. 2018. p. 117.</a:t>
            </a:r>
          </a:p>
        </p:txBody>
      </p:sp>
      <p:pic>
        <p:nvPicPr>
          <p:cNvPr id="8" name="عنصر نائب للمحتوى 6">
            <a:extLst>
              <a:ext uri="{FF2B5EF4-FFF2-40B4-BE49-F238E27FC236}">
                <a16:creationId xmlns:a16="http://schemas.microsoft.com/office/drawing/2014/main" id="{5BCBF7E6-04CC-D145-AFE0-69092538BBE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945754" y="195897"/>
            <a:ext cx="1170046" cy="1049235"/>
          </a:xfrm>
          <a:prstGeom prst="rect">
            <a:avLst/>
          </a:prstGeom>
        </p:spPr>
      </p:pic>
      <p:sp>
        <p:nvSpPr>
          <p:cNvPr id="10" name="Rounded Rectangle 9">
            <a:extLst>
              <a:ext uri="{FF2B5EF4-FFF2-40B4-BE49-F238E27FC236}">
                <a16:creationId xmlns:a16="http://schemas.microsoft.com/office/drawing/2014/main" id="{F8C00BD6-D4D1-554E-811C-CA56DCF3E9FF}"/>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6212790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FF9652">
              <a:tint val="66000"/>
              <a:satMod val="160000"/>
            </a:srgb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C00000"/>
                </a:solidFill>
              </a:rPr>
            </a:br>
            <a:r>
              <a:rPr lang="en-US" sz="4800" b="1" dirty="0">
                <a:solidFill>
                  <a:srgbClr val="009193"/>
                </a:solidFill>
              </a:rPr>
              <a:t>6.5</a:t>
            </a:r>
            <a:r>
              <a:rPr lang="en-US" sz="4800" b="1" dirty="0">
                <a:solidFill>
                  <a:srgbClr val="1607C2"/>
                </a:solidFill>
              </a:rPr>
              <a:t> Common Team Roles</a:t>
            </a:r>
            <a:endParaRPr lang="en-US" sz="6600" b="1" dirty="0">
              <a:solidFill>
                <a:srgbClr val="1607C2"/>
              </a:solidFill>
            </a:endParaRPr>
          </a:p>
        </p:txBody>
      </p:sp>
    </p:spTree>
    <p:extLst>
      <p:ext uri="{BB962C8B-B14F-4D97-AF65-F5344CB8AC3E}">
        <p14:creationId xmlns:p14="http://schemas.microsoft.com/office/powerpoint/2010/main" val="3402697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144904" y="1670001"/>
            <a:ext cx="10092400" cy="4392870"/>
          </a:xfrm>
        </p:spPr>
        <p:txBody>
          <a:bodyPr>
            <a:normAutofit fontScale="92500" lnSpcReduction="10000"/>
          </a:bodyPr>
          <a:lstStyle/>
          <a:p>
            <a:r>
              <a:rPr lang="en-US" b="1" dirty="0">
                <a:solidFill>
                  <a:srgbClr val="7030A0"/>
                </a:solidFill>
              </a:rPr>
              <a:t>Leader</a:t>
            </a:r>
            <a:r>
              <a:rPr lang="en-US" dirty="0">
                <a:solidFill>
                  <a:srgbClr val="7030A0"/>
                </a:solidFill>
              </a:rPr>
              <a:t> –</a:t>
            </a:r>
            <a:r>
              <a:rPr lang="en-US" dirty="0"/>
              <a:t> guides the team towards the goal</a:t>
            </a:r>
          </a:p>
          <a:p>
            <a:pPr lvl="1"/>
            <a:r>
              <a:rPr lang="en-US" dirty="0"/>
              <a:t>Primary competencies: leadership, prioritization, and communication</a:t>
            </a:r>
          </a:p>
          <a:p>
            <a:r>
              <a:rPr lang="en-US" b="1" dirty="0">
                <a:solidFill>
                  <a:srgbClr val="7030A0"/>
                </a:solidFill>
              </a:rPr>
              <a:t>Information Manager </a:t>
            </a:r>
            <a:r>
              <a:rPr lang="en-US" dirty="0">
                <a:solidFill>
                  <a:srgbClr val="7030A0"/>
                </a:solidFill>
              </a:rPr>
              <a:t>– </a:t>
            </a:r>
            <a:r>
              <a:rPr lang="en-US" dirty="0"/>
              <a:t>takes ownership of the documentation and data</a:t>
            </a:r>
          </a:p>
          <a:p>
            <a:pPr lvl="1"/>
            <a:r>
              <a:rPr lang="en-US" dirty="0">
                <a:solidFill>
                  <a:srgbClr val="E80C96"/>
                </a:solidFill>
              </a:rPr>
              <a:t>Primary competencies: elicitation, organization, and reporting</a:t>
            </a:r>
          </a:p>
          <a:p>
            <a:r>
              <a:rPr lang="en-US" b="1" dirty="0">
                <a:solidFill>
                  <a:srgbClr val="7030A0"/>
                </a:solidFill>
              </a:rPr>
              <a:t>Externally-Facing</a:t>
            </a:r>
            <a:r>
              <a:rPr lang="en-US" dirty="0">
                <a:solidFill>
                  <a:srgbClr val="7030A0"/>
                </a:solidFill>
              </a:rPr>
              <a:t> –</a:t>
            </a:r>
            <a:r>
              <a:rPr lang="en-US" dirty="0"/>
              <a:t> intermediary between project team and external stakeholders</a:t>
            </a:r>
          </a:p>
          <a:p>
            <a:pPr lvl="1"/>
            <a:r>
              <a:rPr lang="en-US" dirty="0">
                <a:solidFill>
                  <a:srgbClr val="E80C96"/>
                </a:solidFill>
              </a:rPr>
              <a:t>Primary competencies: perception, communication, and negotiation</a:t>
            </a:r>
          </a:p>
          <a:p>
            <a:r>
              <a:rPr lang="en-US" b="1" dirty="0">
                <a:solidFill>
                  <a:srgbClr val="7030A0"/>
                </a:solidFill>
              </a:rPr>
              <a:t>Problem-Solver</a:t>
            </a:r>
            <a:r>
              <a:rPr lang="en-US" dirty="0">
                <a:solidFill>
                  <a:srgbClr val="7030A0"/>
                </a:solidFill>
              </a:rPr>
              <a:t> –</a:t>
            </a:r>
            <a:r>
              <a:rPr lang="en-US" dirty="0"/>
              <a:t> finds and works through difficult problems</a:t>
            </a:r>
          </a:p>
          <a:p>
            <a:pPr lvl="1"/>
            <a:r>
              <a:rPr lang="en-US" dirty="0">
                <a:solidFill>
                  <a:srgbClr val="E80C96"/>
                </a:solidFill>
              </a:rPr>
              <a:t>Primary competencies: evaluation, research, and implementation</a:t>
            </a:r>
          </a:p>
          <a:p>
            <a:r>
              <a:rPr lang="en-US" b="1" dirty="0">
                <a:solidFill>
                  <a:srgbClr val="7030A0"/>
                </a:solidFill>
              </a:rPr>
              <a:t>Specialist</a:t>
            </a:r>
            <a:r>
              <a:rPr lang="en-US" dirty="0">
                <a:solidFill>
                  <a:srgbClr val="7030A0"/>
                </a:solidFill>
              </a:rPr>
              <a:t> – </a:t>
            </a:r>
            <a:r>
              <a:rPr lang="en-US" dirty="0"/>
              <a:t>a </a:t>
            </a:r>
            <a:r>
              <a:rPr lang="en-US" b="1" dirty="0">
                <a:solidFill>
                  <a:srgbClr val="009193"/>
                </a:solidFill>
              </a:rPr>
              <a:t>‘subject matter expert’ “SME’s” “technical specialist” </a:t>
            </a:r>
            <a:r>
              <a:rPr lang="en-US" dirty="0"/>
              <a:t>In one or more subject areas</a:t>
            </a:r>
          </a:p>
          <a:p>
            <a:pPr lvl="1"/>
            <a:r>
              <a:rPr lang="en-US" dirty="0">
                <a:solidFill>
                  <a:srgbClr val="E80C96"/>
                </a:solidFill>
              </a:rPr>
              <a:t>Primary competencies: evaluation, anticipation, and articulation</a:t>
            </a:r>
          </a:p>
        </p:txBody>
      </p:sp>
      <p:sp>
        <p:nvSpPr>
          <p:cNvPr id="5" name="Title 4"/>
          <p:cNvSpPr>
            <a:spLocks noGrp="1"/>
          </p:cNvSpPr>
          <p:nvPr>
            <p:ph type="title"/>
          </p:nvPr>
        </p:nvSpPr>
        <p:spPr/>
        <p:txBody>
          <a:bodyPr>
            <a:normAutofit/>
          </a:bodyPr>
          <a:lstStyle/>
          <a:p>
            <a:r>
              <a:rPr lang="en-US" sz="3600" b="1" dirty="0">
                <a:solidFill>
                  <a:srgbClr val="FF9652"/>
                </a:solidFill>
              </a:rPr>
              <a:t>Common Team Roles:</a:t>
            </a:r>
          </a:p>
        </p:txBody>
      </p:sp>
      <p:pic>
        <p:nvPicPr>
          <p:cNvPr id="4" name="عنصر نائب للمحتوى 6">
            <a:extLst>
              <a:ext uri="{FF2B5EF4-FFF2-40B4-BE49-F238E27FC236}">
                <a16:creationId xmlns:a16="http://schemas.microsoft.com/office/drawing/2014/main" id="{EC8328B5-40C2-3849-8132-CB3B0C7062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5F18E08D-520E-C442-B085-4CD24659FA0F}"/>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1266" name="Picture 2" descr="Sales Team Icon Png - Business Team Icon Png - Free Transparent PNG  Download - PNGkey">
            <a:extLst>
              <a:ext uri="{FF2B5EF4-FFF2-40B4-BE49-F238E27FC236}">
                <a16:creationId xmlns:a16="http://schemas.microsoft.com/office/drawing/2014/main" id="{1BCEDD7B-73D3-0D4B-9CC9-827F6A457F7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73376" y="1139584"/>
            <a:ext cx="2718623" cy="203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70154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FF9652">
              <a:tint val="66000"/>
              <a:satMod val="160000"/>
            </a:srgb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C00000"/>
                </a:solidFill>
              </a:rPr>
            </a:br>
            <a:r>
              <a:rPr lang="en-US" sz="4800" b="1" dirty="0">
                <a:solidFill>
                  <a:srgbClr val="009193"/>
                </a:solidFill>
              </a:rPr>
              <a:t>6.6</a:t>
            </a:r>
            <a:r>
              <a:rPr lang="en-US" sz="4800" b="1" dirty="0">
                <a:solidFill>
                  <a:srgbClr val="1607C2"/>
                </a:solidFill>
              </a:rPr>
              <a:t> </a:t>
            </a:r>
            <a:r>
              <a:rPr lang="en-US" sz="4400" b="1" dirty="0">
                <a:solidFill>
                  <a:srgbClr val="1607C2"/>
                </a:solidFill>
              </a:rPr>
              <a:t>Team Development Stages</a:t>
            </a:r>
            <a:endParaRPr lang="en-US" sz="6600" b="1" dirty="0">
              <a:solidFill>
                <a:srgbClr val="1607C2"/>
              </a:solidFill>
            </a:endParaRPr>
          </a:p>
        </p:txBody>
      </p:sp>
    </p:spTree>
    <p:extLst>
      <p:ext uri="{BB962C8B-B14F-4D97-AF65-F5344CB8AC3E}">
        <p14:creationId xmlns:p14="http://schemas.microsoft.com/office/powerpoint/2010/main" val="20731327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89107" y="1567932"/>
            <a:ext cx="9603275" cy="4458114"/>
          </a:xfrm>
        </p:spPr>
        <p:txBody>
          <a:bodyPr>
            <a:normAutofit/>
          </a:bodyPr>
          <a:lstStyle/>
          <a:p>
            <a:pPr marL="0" indent="0">
              <a:buNone/>
            </a:pPr>
            <a:r>
              <a:rPr lang="en-US" sz="1600" dirty="0"/>
              <a:t>Dr. Bruce Tuckman articulates </a:t>
            </a:r>
            <a:r>
              <a:rPr lang="en-US" sz="1600" b="1" dirty="0">
                <a:solidFill>
                  <a:srgbClr val="FF9652"/>
                </a:solidFill>
              </a:rPr>
              <a:t>4 stages which teams must</a:t>
            </a:r>
            <a:br>
              <a:rPr lang="en-US" sz="1600" b="1" dirty="0">
                <a:solidFill>
                  <a:srgbClr val="FF9652"/>
                </a:solidFill>
              </a:rPr>
            </a:br>
            <a:r>
              <a:rPr lang="en-US" sz="1600" b="1" dirty="0">
                <a:solidFill>
                  <a:srgbClr val="FF9652"/>
                </a:solidFill>
              </a:rPr>
              <a:t>pass as they develop:</a:t>
            </a:r>
          </a:p>
          <a:p>
            <a:r>
              <a:rPr lang="en-US" sz="1600" b="1" dirty="0">
                <a:solidFill>
                  <a:srgbClr val="00B050"/>
                </a:solidFill>
              </a:rPr>
              <a:t>Forming</a:t>
            </a:r>
            <a:r>
              <a:rPr lang="en-US" sz="1600" dirty="0">
                <a:solidFill>
                  <a:srgbClr val="00B050"/>
                </a:solidFill>
              </a:rPr>
              <a:t> – </a:t>
            </a:r>
            <a:r>
              <a:rPr lang="en-US" sz="1600" dirty="0"/>
              <a:t>the team comes together, and the project gains</a:t>
            </a:r>
            <a:br>
              <a:rPr lang="en-US" sz="1600" dirty="0"/>
            </a:br>
            <a:r>
              <a:rPr lang="en-US" sz="1600" dirty="0"/>
              <a:t>little benefit from the ‘team’ - productivity is similar to each</a:t>
            </a:r>
            <a:br>
              <a:rPr lang="en-US" sz="1600" dirty="0"/>
            </a:br>
            <a:r>
              <a:rPr lang="en-US" sz="1600" dirty="0"/>
              <a:t>working independently</a:t>
            </a:r>
          </a:p>
          <a:p>
            <a:r>
              <a:rPr lang="en-US" sz="1600" b="1" dirty="0">
                <a:solidFill>
                  <a:srgbClr val="00B050"/>
                </a:solidFill>
              </a:rPr>
              <a:t>Storming</a:t>
            </a:r>
            <a:r>
              <a:rPr lang="en-US" sz="1600" dirty="0">
                <a:solidFill>
                  <a:srgbClr val="00B050"/>
                </a:solidFill>
              </a:rPr>
              <a:t> – </a:t>
            </a:r>
            <a:r>
              <a:rPr lang="en-US" sz="1600" dirty="0"/>
              <a:t>clashes and disagreements begin as the team tries to determine leadership and ‘rules’ for how they will work together.  Productivity may drop</a:t>
            </a:r>
          </a:p>
          <a:p>
            <a:r>
              <a:rPr lang="en-US" sz="1600" b="1" dirty="0">
                <a:solidFill>
                  <a:srgbClr val="00B050"/>
                </a:solidFill>
              </a:rPr>
              <a:t>Norming</a:t>
            </a:r>
            <a:r>
              <a:rPr lang="en-US" sz="1600" dirty="0">
                <a:solidFill>
                  <a:srgbClr val="00B050"/>
                </a:solidFill>
              </a:rPr>
              <a:t> – </a:t>
            </a:r>
            <a:r>
              <a:rPr lang="en-US" sz="1600" dirty="0"/>
              <a:t>‘storming’ is lessening and the ‘rules,’ or ‘norms’ for the group are rapidly developing.  Productivity begins to increase, the group starts to identify as a team</a:t>
            </a:r>
          </a:p>
          <a:p>
            <a:r>
              <a:rPr lang="en-US" sz="1600" b="1" dirty="0">
                <a:solidFill>
                  <a:srgbClr val="00B050"/>
                </a:solidFill>
              </a:rPr>
              <a:t>Performing</a:t>
            </a:r>
            <a:r>
              <a:rPr lang="en-US" sz="1600" dirty="0">
                <a:solidFill>
                  <a:srgbClr val="00B050"/>
                </a:solidFill>
              </a:rPr>
              <a:t> – </a:t>
            </a:r>
            <a:r>
              <a:rPr lang="en-US" sz="1600" dirty="0"/>
              <a:t>The team reaches increasing efficiency, gaining the efficiencies of working together rather than separate.  The team now focuses externally on the work at hand</a:t>
            </a:r>
          </a:p>
        </p:txBody>
      </p:sp>
      <p:sp>
        <p:nvSpPr>
          <p:cNvPr id="3" name="Title 2"/>
          <p:cNvSpPr>
            <a:spLocks noGrp="1"/>
          </p:cNvSpPr>
          <p:nvPr>
            <p:ph type="title"/>
          </p:nvPr>
        </p:nvSpPr>
        <p:spPr/>
        <p:txBody>
          <a:bodyPr/>
          <a:lstStyle/>
          <a:p>
            <a:r>
              <a:rPr lang="en-US" b="1" dirty="0">
                <a:solidFill>
                  <a:srgbClr val="1607C2"/>
                </a:solidFill>
              </a:rPr>
              <a:t>Team Development Stages</a:t>
            </a:r>
          </a:p>
        </p:txBody>
      </p:sp>
      <p:pic>
        <p:nvPicPr>
          <p:cNvPr id="4" name="Picture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8613292" y="1567932"/>
            <a:ext cx="2844598" cy="1608268"/>
          </a:xfrm>
          <a:prstGeom prst="rect">
            <a:avLst/>
          </a:prstGeom>
        </p:spPr>
      </p:pic>
      <p:sp>
        <p:nvSpPr>
          <p:cNvPr id="5" name="TextBox 4"/>
          <p:cNvSpPr txBox="1"/>
          <p:nvPr/>
        </p:nvSpPr>
        <p:spPr>
          <a:xfrm>
            <a:off x="118534" y="6355623"/>
            <a:ext cx="11997266" cy="430887"/>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123.</a:t>
            </a:r>
          </a:p>
          <a:p>
            <a:pPr algn="r"/>
            <a:r>
              <a:rPr lang="en-US" sz="1100" dirty="0"/>
              <a:t>  Tuckman, Bruce. “Developmental sequence in small groups”. Psychological Bulletin. 63 (6). p. 384–99. 1965.</a:t>
            </a:r>
          </a:p>
        </p:txBody>
      </p:sp>
      <p:pic>
        <p:nvPicPr>
          <p:cNvPr id="6" name="عنصر نائب للمحتوى 6">
            <a:extLst>
              <a:ext uri="{FF2B5EF4-FFF2-40B4-BE49-F238E27FC236}">
                <a16:creationId xmlns:a16="http://schemas.microsoft.com/office/drawing/2014/main" id="{F56E2EAB-BBC9-3E42-945B-9DC96B37D5F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AD08DAAF-72AA-A24E-BD45-AB2B4D5A893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32564561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F56E2EAB-BBC9-3E42-945B-9DC96B37D5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AD08DAAF-72AA-A24E-BD45-AB2B4D5A893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9" name="Picture 8">
            <a:extLst>
              <a:ext uri="{FF2B5EF4-FFF2-40B4-BE49-F238E27FC236}">
                <a16:creationId xmlns:a16="http://schemas.microsoft.com/office/drawing/2014/main" id="{FECFCB68-6C1C-2B40-8846-240184BBBF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15872" y="953324"/>
            <a:ext cx="9123777" cy="5074170"/>
          </a:xfrm>
          <a:prstGeom prst="rect">
            <a:avLst/>
          </a:prstGeom>
        </p:spPr>
      </p:pic>
    </p:spTree>
    <p:extLst>
      <p:ext uri="{BB962C8B-B14F-4D97-AF65-F5344CB8AC3E}">
        <p14:creationId xmlns:p14="http://schemas.microsoft.com/office/powerpoint/2010/main" val="2758937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FF9652">
              <a:tint val="66000"/>
              <a:satMod val="160000"/>
            </a:srgb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C00000"/>
                </a:solidFill>
              </a:rPr>
            </a:br>
            <a:r>
              <a:rPr lang="en-US" sz="4800" b="1" dirty="0">
                <a:solidFill>
                  <a:srgbClr val="009193"/>
                </a:solidFill>
              </a:rPr>
              <a:t>6.7</a:t>
            </a:r>
            <a:r>
              <a:rPr lang="en-US" sz="4800" b="1" dirty="0">
                <a:solidFill>
                  <a:srgbClr val="1607C2"/>
                </a:solidFill>
              </a:rPr>
              <a:t> </a:t>
            </a:r>
            <a:r>
              <a:rPr lang="en-US" sz="4400" b="1" dirty="0">
                <a:solidFill>
                  <a:srgbClr val="1607C2"/>
                </a:solidFill>
              </a:rPr>
              <a:t>Team Needs</a:t>
            </a:r>
            <a:endParaRPr lang="en-US" sz="6600" b="1" dirty="0">
              <a:solidFill>
                <a:srgbClr val="1607C2"/>
              </a:solidFill>
            </a:endParaRPr>
          </a:p>
        </p:txBody>
      </p:sp>
    </p:spTree>
    <p:extLst>
      <p:ext uri="{BB962C8B-B14F-4D97-AF65-F5344CB8AC3E}">
        <p14:creationId xmlns:p14="http://schemas.microsoft.com/office/powerpoint/2010/main" val="26996043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9600" y="4776395"/>
            <a:ext cx="10972800" cy="1349774"/>
          </a:xfrm>
        </p:spPr>
        <p:txBody>
          <a:bodyPr/>
          <a:lstStyle/>
          <a:p>
            <a:r>
              <a:rPr lang="en-US" dirty="0"/>
              <a:t>Similar to </a:t>
            </a:r>
            <a:r>
              <a:rPr lang="en-US" b="1" dirty="0">
                <a:solidFill>
                  <a:srgbClr val="00B050"/>
                </a:solidFill>
              </a:rPr>
              <a:t>Maslow’s hierarchy of needs</a:t>
            </a:r>
            <a:r>
              <a:rPr lang="en-US" dirty="0"/>
              <a:t>, teams have basic needs</a:t>
            </a:r>
          </a:p>
          <a:p>
            <a:pPr lvl="1"/>
            <a:r>
              <a:rPr lang="en-US" dirty="0"/>
              <a:t>Needs at the bottom (such as trust) must be satisfied before those higher-up can be addressed</a:t>
            </a:r>
          </a:p>
        </p:txBody>
      </p:sp>
      <p:sp>
        <p:nvSpPr>
          <p:cNvPr id="6" name="Title 5"/>
          <p:cNvSpPr>
            <a:spLocks noGrp="1"/>
          </p:cNvSpPr>
          <p:nvPr>
            <p:ph type="title"/>
          </p:nvPr>
        </p:nvSpPr>
        <p:spPr/>
        <p:txBody>
          <a:bodyPr>
            <a:normAutofit/>
          </a:bodyPr>
          <a:lstStyle/>
          <a:p>
            <a:r>
              <a:rPr lang="en-US" sz="4400" b="1" dirty="0">
                <a:solidFill>
                  <a:srgbClr val="1607C2"/>
                </a:solidFill>
              </a:rPr>
              <a:t>Team Needs</a:t>
            </a:r>
          </a:p>
        </p:txBody>
      </p:sp>
      <p:pic>
        <p:nvPicPr>
          <p:cNvPr id="8" name="Content Placeholder 7"/>
          <p:cNvPicPr>
            <a:picLocks noGrp="1" noChangeAspect="1"/>
          </p:cNvPicPr>
          <p:nvPr>
            <p:ph sz="half" idx="4294967295"/>
          </p:nvPr>
        </p:nvPicPr>
        <p:blipFill>
          <a:blip r:embed="rId3" cstate="print">
            <a:extLst>
              <a:ext uri="{28A0092B-C50C-407E-A947-70E740481C1C}">
                <a14:useLocalDpi xmlns:a14="http://schemas.microsoft.com/office/drawing/2010/main"/>
              </a:ext>
            </a:extLst>
          </a:blip>
          <a:stretch>
            <a:fillRect/>
          </a:stretch>
        </p:blipFill>
        <p:spPr>
          <a:xfrm>
            <a:off x="1573788" y="1875606"/>
            <a:ext cx="5498000" cy="2786062"/>
          </a:xfrm>
        </p:spPr>
      </p:pic>
      <p:sp>
        <p:nvSpPr>
          <p:cNvPr id="4" name="TextBox 3"/>
          <p:cNvSpPr txBox="1"/>
          <p:nvPr/>
        </p:nvSpPr>
        <p:spPr>
          <a:xfrm>
            <a:off x="118534" y="6355623"/>
            <a:ext cx="11997266" cy="430887"/>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124.</a:t>
            </a:r>
          </a:p>
          <a:p>
            <a:pPr algn="r"/>
            <a:r>
              <a:rPr lang="en-US" sz="1100" dirty="0" err="1"/>
              <a:t>Lencioni</a:t>
            </a:r>
            <a:r>
              <a:rPr lang="en-US" sz="1100" dirty="0"/>
              <a:t>, Patrick. The Five Dysfunctions of a Team: A Leadership Fable. San Francisco: </a:t>
            </a:r>
            <a:r>
              <a:rPr lang="en-US" sz="1100" dirty="0" err="1"/>
              <a:t>Jossey</a:t>
            </a:r>
            <a:r>
              <a:rPr lang="en-US" sz="1100" dirty="0"/>
              <a:t>-Bass. 2002.</a:t>
            </a:r>
          </a:p>
        </p:txBody>
      </p:sp>
      <p:pic>
        <p:nvPicPr>
          <p:cNvPr id="7" name="عنصر نائب للمحتوى 6">
            <a:extLst>
              <a:ext uri="{FF2B5EF4-FFF2-40B4-BE49-F238E27FC236}">
                <a16:creationId xmlns:a16="http://schemas.microsoft.com/office/drawing/2014/main" id="{E6FCFE75-D24A-5F43-B742-60070B6958B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E1A2D168-D6FC-9F46-B467-349B7C5A5410}"/>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3320" name="Picture 8" descr="The New Hierarchy of Needs — Maslow's lost apex | by Jessi Christian |  Coachilla HQ | Medium">
            <a:extLst>
              <a:ext uri="{FF2B5EF4-FFF2-40B4-BE49-F238E27FC236}">
                <a16:creationId xmlns:a16="http://schemas.microsoft.com/office/drawing/2014/main" id="{DE7DF422-55FC-3D4D-90EF-216A53862F2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68150" y="1477942"/>
            <a:ext cx="3661757" cy="2059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29222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9600" y="2506532"/>
            <a:ext cx="10972800" cy="3619637"/>
          </a:xfrm>
        </p:spPr>
        <p:txBody>
          <a:bodyPr>
            <a:normAutofit lnSpcReduction="10000"/>
          </a:bodyPr>
          <a:lstStyle/>
          <a:p>
            <a:r>
              <a:rPr lang="en-US" dirty="0"/>
              <a:t>The </a:t>
            </a:r>
            <a:r>
              <a:rPr lang="en-US" b="1" dirty="0"/>
              <a:t>foundation</a:t>
            </a:r>
            <a:r>
              <a:rPr lang="en-US" dirty="0"/>
              <a:t>, the most vital to operate as a team.</a:t>
            </a:r>
          </a:p>
          <a:p>
            <a:r>
              <a:rPr lang="en-US" dirty="0"/>
              <a:t>It </a:t>
            </a:r>
            <a:r>
              <a:rPr lang="en-US" b="1" dirty="0"/>
              <a:t>takes time</a:t>
            </a:r>
            <a:r>
              <a:rPr lang="en-US" dirty="0"/>
              <a:t>, requiring consistently positive interactions.</a:t>
            </a:r>
          </a:p>
          <a:p>
            <a:r>
              <a:rPr lang="en-US" dirty="0"/>
              <a:t>Deeper trust requires </a:t>
            </a:r>
            <a:r>
              <a:rPr lang="en-US" b="1" dirty="0">
                <a:solidFill>
                  <a:srgbClr val="FF9652"/>
                </a:solidFill>
                <a:highlight>
                  <a:srgbClr val="F5FAA4"/>
                </a:highlight>
              </a:rPr>
              <a:t>vulnerability</a:t>
            </a:r>
            <a:r>
              <a:rPr lang="en-US" dirty="0"/>
              <a:t> (difficult for many).</a:t>
            </a:r>
          </a:p>
          <a:p>
            <a:r>
              <a:rPr lang="en-US" dirty="0"/>
              <a:t>Needs to be maintained, rebuilt after damage.</a:t>
            </a:r>
          </a:p>
          <a:p>
            <a:r>
              <a:rPr lang="en-US" dirty="0"/>
              <a:t>Leader must create and protect the ‘environment of trust’.</a:t>
            </a:r>
          </a:p>
          <a:p>
            <a:pPr lvl="1"/>
            <a:r>
              <a:rPr lang="en-US" dirty="0"/>
              <a:t>Take the lead in expressing trust-building vulnerability.</a:t>
            </a:r>
          </a:p>
          <a:p>
            <a:pPr lvl="1"/>
            <a:r>
              <a:rPr lang="en-US" dirty="0"/>
              <a:t>Seek and prevent trust-breaking actions such as bullying.</a:t>
            </a:r>
          </a:p>
          <a:p>
            <a:r>
              <a:rPr lang="en-US" dirty="0"/>
              <a:t>Team-based personality tests and team-building activities are designed to build trust.</a:t>
            </a:r>
          </a:p>
        </p:txBody>
      </p:sp>
      <p:sp>
        <p:nvSpPr>
          <p:cNvPr id="3" name="Title 2"/>
          <p:cNvSpPr>
            <a:spLocks noGrp="1"/>
          </p:cNvSpPr>
          <p:nvPr>
            <p:ph type="title"/>
          </p:nvPr>
        </p:nvSpPr>
        <p:spPr/>
        <p:txBody>
          <a:bodyPr/>
          <a:lstStyle/>
          <a:p>
            <a:r>
              <a:rPr lang="en-US" b="1" u="sng" dirty="0">
                <a:solidFill>
                  <a:srgbClr val="E80C96"/>
                </a:solidFill>
              </a:rPr>
              <a:t>1- Building Trust</a:t>
            </a:r>
          </a:p>
        </p:txBody>
      </p:sp>
      <p:pic>
        <p:nvPicPr>
          <p:cNvPr id="4" name="Picture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065991" y="1613649"/>
            <a:ext cx="4060018" cy="522002"/>
          </a:xfrm>
          <a:prstGeom prst="rect">
            <a:avLst/>
          </a:prstGeom>
        </p:spPr>
      </p:pic>
      <p:sp>
        <p:nvSpPr>
          <p:cNvPr id="5" name="TextBox 4"/>
          <p:cNvSpPr txBox="1"/>
          <p:nvPr/>
        </p:nvSpPr>
        <p:spPr>
          <a:xfrm>
            <a:off x="118534" y="6355623"/>
            <a:ext cx="11997266" cy="430887"/>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125.</a:t>
            </a:r>
          </a:p>
          <a:p>
            <a:pPr algn="r"/>
            <a:r>
              <a:rPr lang="en-US" sz="1100" dirty="0" err="1"/>
              <a:t>Lencioni</a:t>
            </a:r>
            <a:r>
              <a:rPr lang="en-US" sz="1100" dirty="0"/>
              <a:t>, Patrick. The Five Dysfunctions of a Team: A Leadership Fable. San Francisco: </a:t>
            </a:r>
            <a:r>
              <a:rPr lang="en-US" sz="1100" dirty="0" err="1"/>
              <a:t>Jossey</a:t>
            </a:r>
            <a:r>
              <a:rPr lang="en-US" sz="1100" dirty="0"/>
              <a:t>-Bass. 2002.</a:t>
            </a:r>
          </a:p>
        </p:txBody>
      </p:sp>
      <p:pic>
        <p:nvPicPr>
          <p:cNvPr id="6" name="عنصر نائب للمحتوى 6">
            <a:extLst>
              <a:ext uri="{FF2B5EF4-FFF2-40B4-BE49-F238E27FC236}">
                <a16:creationId xmlns:a16="http://schemas.microsoft.com/office/drawing/2014/main" id="{F319262C-3DF0-5748-ACF2-16DB8753E9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3EFDF105-9ADB-1144-AF19-486AFDD23A4E}"/>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8597947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9600" y="2506532"/>
            <a:ext cx="10972800" cy="3619637"/>
          </a:xfrm>
        </p:spPr>
        <p:txBody>
          <a:bodyPr>
            <a:normAutofit/>
          </a:bodyPr>
          <a:lstStyle/>
          <a:p>
            <a:r>
              <a:rPr lang="en-US" b="1" dirty="0">
                <a:solidFill>
                  <a:srgbClr val="FF9652"/>
                </a:solidFill>
                <a:highlight>
                  <a:srgbClr val="F5FAA4"/>
                </a:highlight>
              </a:rPr>
              <a:t>Conflict isn’t bad </a:t>
            </a:r>
            <a:r>
              <a:rPr lang="en-US" dirty="0"/>
              <a:t>– healthy debate means engaged, passionate team members and better decisions.</a:t>
            </a:r>
          </a:p>
          <a:p>
            <a:r>
              <a:rPr lang="en-US" dirty="0"/>
              <a:t>Appropriate </a:t>
            </a:r>
            <a:r>
              <a:rPr lang="en-US" b="1" dirty="0"/>
              <a:t>conflict requires rules</a:t>
            </a:r>
            <a:r>
              <a:rPr lang="en-US" dirty="0"/>
              <a:t>, or norms to be clear to all involved.  Examples:</a:t>
            </a:r>
          </a:p>
          <a:p>
            <a:pPr lvl="1"/>
            <a:r>
              <a:rPr lang="en-US" dirty="0">
                <a:solidFill>
                  <a:srgbClr val="1607C2"/>
                </a:solidFill>
              </a:rPr>
              <a:t>Focus on the primary decision to be made (not secondary debates)</a:t>
            </a:r>
          </a:p>
          <a:p>
            <a:pPr lvl="1"/>
            <a:r>
              <a:rPr lang="en-US" dirty="0">
                <a:solidFill>
                  <a:srgbClr val="1607C2"/>
                </a:solidFill>
              </a:rPr>
              <a:t>Avoid rhetoric, name-calling, or non-contributing statements, which erode trust</a:t>
            </a:r>
          </a:p>
          <a:p>
            <a:pPr lvl="1"/>
            <a:r>
              <a:rPr lang="en-US" dirty="0">
                <a:solidFill>
                  <a:srgbClr val="1607C2"/>
                </a:solidFill>
              </a:rPr>
              <a:t>Agree to reach </a:t>
            </a:r>
            <a:r>
              <a:rPr lang="en-US" i="1" dirty="0">
                <a:solidFill>
                  <a:srgbClr val="1607C2"/>
                </a:solidFill>
              </a:rPr>
              <a:t>consensus</a:t>
            </a:r>
            <a:r>
              <a:rPr lang="en-US" dirty="0">
                <a:solidFill>
                  <a:srgbClr val="1607C2"/>
                </a:solidFill>
              </a:rPr>
              <a:t>, with all parties pledging to support the outcome</a:t>
            </a:r>
          </a:p>
          <a:p>
            <a:r>
              <a:rPr lang="en-US" b="1" dirty="0"/>
              <a:t>Trust is the foundation </a:t>
            </a:r>
            <a:r>
              <a:rPr lang="en-US" dirty="0"/>
              <a:t>of healthy conflict and debate.</a:t>
            </a:r>
          </a:p>
          <a:p>
            <a:r>
              <a:rPr lang="en-US" dirty="0"/>
              <a:t>There are numerous conflict resolution tools and techniques.</a:t>
            </a:r>
          </a:p>
          <a:p>
            <a:pPr lvl="1"/>
            <a:endParaRPr lang="en-US" dirty="0"/>
          </a:p>
        </p:txBody>
      </p:sp>
      <p:sp>
        <p:nvSpPr>
          <p:cNvPr id="3" name="Title 2"/>
          <p:cNvSpPr>
            <a:spLocks noGrp="1"/>
          </p:cNvSpPr>
          <p:nvPr>
            <p:ph type="title"/>
          </p:nvPr>
        </p:nvSpPr>
        <p:spPr/>
        <p:txBody>
          <a:bodyPr/>
          <a:lstStyle/>
          <a:p>
            <a:r>
              <a:rPr lang="en-US" b="1" dirty="0">
                <a:solidFill>
                  <a:srgbClr val="E80C96"/>
                </a:solidFill>
              </a:rPr>
              <a:t>2- Managing Conflict</a:t>
            </a:r>
          </a:p>
        </p:txBody>
      </p:sp>
      <p:sp>
        <p:nvSpPr>
          <p:cNvPr id="5" name="TextBox 4"/>
          <p:cNvSpPr txBox="1"/>
          <p:nvPr/>
        </p:nvSpPr>
        <p:spPr>
          <a:xfrm>
            <a:off x="118534" y="6355623"/>
            <a:ext cx="11997266" cy="430887"/>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126.</a:t>
            </a:r>
          </a:p>
          <a:p>
            <a:pPr algn="r"/>
            <a:r>
              <a:rPr lang="en-US" sz="1100" dirty="0" err="1"/>
              <a:t>Lencioni</a:t>
            </a:r>
            <a:r>
              <a:rPr lang="en-US" sz="1100" dirty="0"/>
              <a:t>, Patrick. The Five Dysfunctions of a Team: A Leadership Fable. San Francisco: </a:t>
            </a:r>
            <a:r>
              <a:rPr lang="en-US" sz="1100" dirty="0" err="1"/>
              <a:t>Jossey</a:t>
            </a:r>
            <a:r>
              <a:rPr lang="en-US" sz="1100" dirty="0"/>
              <a:t>-Bass. 2002.</a:t>
            </a:r>
          </a:p>
        </p:txBody>
      </p:sp>
      <p:pic>
        <p:nvPicPr>
          <p:cNvPr id="6" name="Picture 5"/>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395080" y="1613407"/>
            <a:ext cx="3444173" cy="518932"/>
          </a:xfrm>
          <a:prstGeom prst="rect">
            <a:avLst/>
          </a:prstGeom>
        </p:spPr>
      </p:pic>
      <p:pic>
        <p:nvPicPr>
          <p:cNvPr id="7" name="عنصر نائب للمحتوى 6">
            <a:extLst>
              <a:ext uri="{FF2B5EF4-FFF2-40B4-BE49-F238E27FC236}">
                <a16:creationId xmlns:a16="http://schemas.microsoft.com/office/drawing/2014/main" id="{A1A8090C-92F4-6A4D-8A8D-97AB6968ED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2A001F31-37D4-4745-9497-3FAAC107CB45}"/>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0209548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2411" y="1847763"/>
            <a:ext cx="10972800" cy="3619637"/>
          </a:xfrm>
        </p:spPr>
        <p:txBody>
          <a:bodyPr>
            <a:normAutofit/>
          </a:bodyPr>
          <a:lstStyle/>
          <a:p>
            <a:pPr lvl="1"/>
            <a:r>
              <a:rPr lang="en-US" b="1" dirty="0">
                <a:solidFill>
                  <a:srgbClr val="00B050"/>
                </a:solidFill>
              </a:rPr>
              <a:t>A- Confronting / Problem Solving</a:t>
            </a:r>
          </a:p>
          <a:p>
            <a:pPr lvl="1"/>
            <a:r>
              <a:rPr lang="en-US" b="1" dirty="0">
                <a:solidFill>
                  <a:srgbClr val="00B050"/>
                </a:solidFill>
              </a:rPr>
              <a:t>B-Compromising</a:t>
            </a:r>
          </a:p>
          <a:p>
            <a:pPr lvl="1"/>
            <a:r>
              <a:rPr lang="en-US" b="1" dirty="0">
                <a:solidFill>
                  <a:srgbClr val="00B050"/>
                </a:solidFill>
              </a:rPr>
              <a:t>C-Withdrawal / Avoidance</a:t>
            </a:r>
          </a:p>
          <a:p>
            <a:pPr lvl="1"/>
            <a:r>
              <a:rPr lang="en-US" b="1" dirty="0">
                <a:solidFill>
                  <a:srgbClr val="00B050"/>
                </a:solidFill>
              </a:rPr>
              <a:t>D- Smoothing / Accommodating</a:t>
            </a:r>
          </a:p>
          <a:p>
            <a:pPr lvl="1"/>
            <a:r>
              <a:rPr lang="en-US" b="1" dirty="0">
                <a:solidFill>
                  <a:srgbClr val="00B050"/>
                </a:solidFill>
              </a:rPr>
              <a:t>E- Collaborating</a:t>
            </a:r>
          </a:p>
          <a:p>
            <a:pPr lvl="1"/>
            <a:r>
              <a:rPr lang="en-US" b="1" dirty="0">
                <a:solidFill>
                  <a:srgbClr val="00B050"/>
                </a:solidFill>
              </a:rPr>
              <a:t>F- Forcing</a:t>
            </a:r>
          </a:p>
          <a:p>
            <a:pPr lvl="1"/>
            <a:endParaRPr lang="en-US" dirty="0"/>
          </a:p>
        </p:txBody>
      </p:sp>
      <p:sp>
        <p:nvSpPr>
          <p:cNvPr id="5" name="TextBox 4"/>
          <p:cNvSpPr txBox="1"/>
          <p:nvPr/>
        </p:nvSpPr>
        <p:spPr>
          <a:xfrm>
            <a:off x="118534" y="6355623"/>
            <a:ext cx="11997266" cy="430887"/>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126.</a:t>
            </a:r>
          </a:p>
          <a:p>
            <a:pPr algn="r"/>
            <a:r>
              <a:rPr lang="en-US" sz="1100" dirty="0" err="1"/>
              <a:t>Lencioni</a:t>
            </a:r>
            <a:r>
              <a:rPr lang="en-US" sz="1100" dirty="0"/>
              <a:t>, Patrick. The Five Dysfunctions of a Team: A Leadership Fable. San Francisco: </a:t>
            </a:r>
            <a:r>
              <a:rPr lang="en-US" sz="1100" dirty="0" err="1"/>
              <a:t>Jossey</a:t>
            </a:r>
            <a:r>
              <a:rPr lang="en-US" sz="1100" dirty="0"/>
              <a:t>-Bass. 2002.</a:t>
            </a:r>
          </a:p>
        </p:txBody>
      </p:sp>
      <p:pic>
        <p:nvPicPr>
          <p:cNvPr id="6" name="Picture 5"/>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146725" y="959540"/>
            <a:ext cx="3444173" cy="518932"/>
          </a:xfrm>
          <a:prstGeom prst="rect">
            <a:avLst/>
          </a:prstGeom>
        </p:spPr>
      </p:pic>
      <p:pic>
        <p:nvPicPr>
          <p:cNvPr id="7" name="عنصر نائب للمحتوى 6">
            <a:extLst>
              <a:ext uri="{FF2B5EF4-FFF2-40B4-BE49-F238E27FC236}">
                <a16:creationId xmlns:a16="http://schemas.microsoft.com/office/drawing/2014/main" id="{A1A8090C-92F4-6A4D-8A8D-97AB6968ED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2A001F31-37D4-4745-9497-3FAAC107CB45}"/>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9667851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9600" y="2506532"/>
            <a:ext cx="10972800" cy="3619637"/>
          </a:xfrm>
        </p:spPr>
        <p:txBody>
          <a:bodyPr>
            <a:normAutofit fontScale="92500" lnSpcReduction="20000"/>
          </a:bodyPr>
          <a:lstStyle/>
          <a:p>
            <a:r>
              <a:rPr lang="en-US" dirty="0"/>
              <a:t>Commitment </a:t>
            </a:r>
            <a:r>
              <a:rPr lang="en-US" b="1" dirty="0"/>
              <a:t>requires clarity </a:t>
            </a:r>
            <a:r>
              <a:rPr lang="en-US" dirty="0"/>
              <a:t>– to commit to something, it must be clear exactly what you’re committing to.</a:t>
            </a:r>
          </a:p>
          <a:p>
            <a:r>
              <a:rPr lang="en-US" dirty="0"/>
              <a:t>Each party or entity must commit to multiple others</a:t>
            </a:r>
          </a:p>
          <a:p>
            <a:pPr marL="342891" lvl="1" indent="0">
              <a:buNone/>
            </a:pPr>
            <a:r>
              <a:rPr lang="en-US" dirty="0"/>
              <a:t>	Leader </a:t>
            </a:r>
            <a:r>
              <a:rPr lang="en-US" dirty="0">
                <a:sym typeface="Wingdings" panose="05000000000000000000" pitchFamily="2" charset="2"/>
              </a:rPr>
              <a:t></a:t>
            </a:r>
            <a:r>
              <a:rPr lang="en-US" dirty="0"/>
              <a:t> Team		Team </a:t>
            </a:r>
            <a:r>
              <a:rPr lang="en-US" dirty="0">
                <a:sym typeface="Wingdings" panose="05000000000000000000" pitchFamily="2" charset="2"/>
              </a:rPr>
              <a:t> Leader		Individual  The Work They’re Assigned</a:t>
            </a:r>
          </a:p>
          <a:p>
            <a:pPr marL="342891" lvl="1" indent="0">
              <a:buNone/>
            </a:pPr>
            <a:r>
              <a:rPr lang="en-US" dirty="0">
                <a:sym typeface="Wingdings" panose="05000000000000000000" pitchFamily="2" charset="2"/>
              </a:rPr>
              <a:t>	</a:t>
            </a:r>
            <a:r>
              <a:rPr lang="en-US" dirty="0"/>
              <a:t>Leader </a:t>
            </a:r>
            <a:r>
              <a:rPr lang="en-US" dirty="0">
                <a:sym typeface="Wingdings" panose="05000000000000000000" pitchFamily="2" charset="2"/>
              </a:rPr>
              <a:t></a:t>
            </a:r>
            <a:r>
              <a:rPr lang="en-US" dirty="0"/>
              <a:t> Project </a:t>
            </a:r>
            <a:r>
              <a:rPr lang="en-US" dirty="0">
                <a:sym typeface="Wingdings" panose="05000000000000000000" pitchFamily="2" charset="2"/>
              </a:rPr>
              <a:t>		Team  Project		Individual  Team		</a:t>
            </a:r>
          </a:p>
          <a:p>
            <a:pPr marL="342891" lvl="1" indent="0">
              <a:buNone/>
            </a:pPr>
            <a:r>
              <a:rPr lang="en-US" dirty="0">
                <a:sym typeface="Wingdings" panose="05000000000000000000" pitchFamily="2" charset="2"/>
              </a:rPr>
              <a:t>					Team  Being a Good Team</a:t>
            </a:r>
          </a:p>
          <a:p>
            <a:r>
              <a:rPr lang="en-US" dirty="0">
                <a:sym typeface="Wingdings" panose="05000000000000000000" pitchFamily="2" charset="2"/>
              </a:rPr>
              <a:t>Leaders set the example, so an uncommitted leader can destroy a project / team.</a:t>
            </a:r>
          </a:p>
          <a:p>
            <a:r>
              <a:rPr lang="en-US" dirty="0">
                <a:sym typeface="Wingdings" panose="05000000000000000000" pitchFamily="2" charset="2"/>
              </a:rPr>
              <a:t>Teams must have a good structure, trust each other, and manage conflict properly.</a:t>
            </a:r>
          </a:p>
          <a:p>
            <a:r>
              <a:rPr lang="en-US" dirty="0">
                <a:sym typeface="Wingdings" panose="05000000000000000000" pitchFamily="2" charset="2"/>
              </a:rPr>
              <a:t>Individuals can fail to commit for multiple reasons (not motivated, personal issues, etc.)</a:t>
            </a:r>
            <a:endParaRPr lang="en-US" dirty="0"/>
          </a:p>
        </p:txBody>
      </p:sp>
      <p:sp>
        <p:nvSpPr>
          <p:cNvPr id="3" name="Title 2"/>
          <p:cNvSpPr>
            <a:spLocks noGrp="1"/>
          </p:cNvSpPr>
          <p:nvPr>
            <p:ph type="title"/>
          </p:nvPr>
        </p:nvSpPr>
        <p:spPr/>
        <p:txBody>
          <a:bodyPr/>
          <a:lstStyle/>
          <a:p>
            <a:r>
              <a:rPr lang="en-US" b="1" u="sng" dirty="0">
                <a:solidFill>
                  <a:srgbClr val="E80C96"/>
                </a:solidFill>
              </a:rPr>
              <a:t>3-Achieving Commitment</a:t>
            </a:r>
          </a:p>
        </p:txBody>
      </p:sp>
      <p:sp>
        <p:nvSpPr>
          <p:cNvPr id="5" name="TextBox 4"/>
          <p:cNvSpPr txBox="1"/>
          <p:nvPr/>
        </p:nvSpPr>
        <p:spPr>
          <a:xfrm>
            <a:off x="118534" y="6355623"/>
            <a:ext cx="11997266" cy="430887"/>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130.</a:t>
            </a:r>
          </a:p>
          <a:p>
            <a:pPr algn="r"/>
            <a:r>
              <a:rPr lang="en-US" sz="1100" dirty="0" err="1"/>
              <a:t>Lencioni</a:t>
            </a:r>
            <a:r>
              <a:rPr lang="en-US" sz="1100" dirty="0"/>
              <a:t>, Patrick. The Five Dysfunctions of a Team: A Leadership Fable. San Francisco: </a:t>
            </a:r>
            <a:r>
              <a:rPr lang="en-US" sz="1100" dirty="0" err="1"/>
              <a:t>Jossey</a:t>
            </a:r>
            <a:r>
              <a:rPr lang="en-US" sz="1100" dirty="0"/>
              <a:t>-Bass. 2002.</a:t>
            </a:r>
          </a:p>
        </p:txBody>
      </p:sp>
      <p:pic>
        <p:nvPicPr>
          <p:cNvPr id="4" name="Picture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670235" y="1611489"/>
            <a:ext cx="2851529" cy="520211"/>
          </a:xfrm>
          <a:prstGeom prst="rect">
            <a:avLst/>
          </a:prstGeom>
        </p:spPr>
      </p:pic>
      <p:pic>
        <p:nvPicPr>
          <p:cNvPr id="6" name="عنصر نائب للمحتوى 6">
            <a:extLst>
              <a:ext uri="{FF2B5EF4-FFF2-40B4-BE49-F238E27FC236}">
                <a16:creationId xmlns:a16="http://schemas.microsoft.com/office/drawing/2014/main" id="{A069A80A-48BF-AA40-BDBF-957BA527048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A6B640C8-B711-DB48-9557-DCAEE11D2B7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429340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b="1" dirty="0">
                <a:solidFill>
                  <a:srgbClr val="00B050"/>
                </a:solidFill>
              </a:rPr>
              <a:t>Achieving Commitment</a:t>
            </a:r>
          </a:p>
        </p:txBody>
      </p:sp>
      <p:sp>
        <p:nvSpPr>
          <p:cNvPr id="4" name="Content Placeholder 3"/>
          <p:cNvSpPr>
            <a:spLocks noGrp="1"/>
          </p:cNvSpPr>
          <p:nvPr>
            <p:ph sz="half" idx="1"/>
          </p:nvPr>
        </p:nvSpPr>
        <p:spPr>
          <a:xfrm>
            <a:off x="681935" y="1868032"/>
            <a:ext cx="5204604" cy="3788490"/>
          </a:xfrm>
        </p:spPr>
        <p:txBody>
          <a:bodyPr>
            <a:normAutofit fontScale="70000" lnSpcReduction="20000"/>
          </a:bodyPr>
          <a:lstStyle/>
          <a:p>
            <a:pPr marL="0" indent="0">
              <a:buNone/>
            </a:pPr>
            <a:r>
              <a:rPr lang="en-US" sz="2400" b="1" dirty="0">
                <a:solidFill>
                  <a:srgbClr val="1607C2"/>
                </a:solidFill>
              </a:rPr>
              <a:t>Commitment requires:</a:t>
            </a:r>
          </a:p>
          <a:p>
            <a:r>
              <a:rPr lang="en-US" sz="2400" dirty="0"/>
              <a:t>Leadership by example: the leader must show commitment to the project and team first</a:t>
            </a:r>
          </a:p>
          <a:p>
            <a:r>
              <a:rPr lang="en-US" sz="2400" dirty="0"/>
              <a:t>Trust and conflict management</a:t>
            </a:r>
          </a:p>
          <a:p>
            <a:r>
              <a:rPr lang="en-US" sz="2400" dirty="0"/>
              <a:t>Clear prioritization of multiple commitments</a:t>
            </a:r>
          </a:p>
          <a:p>
            <a:r>
              <a:rPr lang="en-US" sz="2400" dirty="0"/>
              <a:t>A healthy team and project; commitment requires fundamental issues to be solved</a:t>
            </a:r>
          </a:p>
          <a:p>
            <a:r>
              <a:rPr lang="en-US" sz="2400" dirty="0"/>
              <a:t>Good team structure</a:t>
            </a:r>
          </a:p>
        </p:txBody>
      </p:sp>
      <p:sp>
        <p:nvSpPr>
          <p:cNvPr id="5" name="Content Placeholder 4"/>
          <p:cNvSpPr>
            <a:spLocks noGrp="1"/>
          </p:cNvSpPr>
          <p:nvPr>
            <p:ph sz="half" idx="2"/>
          </p:nvPr>
        </p:nvSpPr>
        <p:spPr>
          <a:xfrm>
            <a:off x="6196069" y="1871379"/>
            <a:ext cx="4645152" cy="3287094"/>
          </a:xfrm>
        </p:spPr>
        <p:txBody>
          <a:bodyPr>
            <a:normAutofit fontScale="70000" lnSpcReduction="20000"/>
          </a:bodyPr>
          <a:lstStyle/>
          <a:p>
            <a:pPr marL="0" indent="0">
              <a:buNone/>
            </a:pPr>
            <a:r>
              <a:rPr lang="en-US" sz="2400" b="1" dirty="0">
                <a:solidFill>
                  <a:srgbClr val="1607C2"/>
                </a:solidFill>
              </a:rPr>
              <a:t>Strategies to gain commitment include:</a:t>
            </a:r>
          </a:p>
          <a:p>
            <a:r>
              <a:rPr lang="en-US" sz="2400" dirty="0"/>
              <a:t>Communicating expectations clearly</a:t>
            </a:r>
          </a:p>
          <a:p>
            <a:r>
              <a:rPr lang="en-US" sz="2400" dirty="0"/>
              <a:t>Seeking factors affecting noncommittal parties.</a:t>
            </a:r>
          </a:p>
          <a:p>
            <a:r>
              <a:rPr lang="en-US" sz="2400" dirty="0"/>
              <a:t>Assigning leadership or ownership</a:t>
            </a:r>
          </a:p>
          <a:p>
            <a:r>
              <a:rPr lang="en-US" sz="2400" dirty="0"/>
              <a:t>Recognizing achievement (a primary motivator)</a:t>
            </a:r>
          </a:p>
          <a:p>
            <a:r>
              <a:rPr lang="en-US" sz="2400" dirty="0"/>
              <a:t>Engaging the creativity of individuals (another motivator)</a:t>
            </a:r>
          </a:p>
        </p:txBody>
      </p:sp>
      <p:pic>
        <p:nvPicPr>
          <p:cNvPr id="6" name="عنصر نائب للمحتوى 6">
            <a:extLst>
              <a:ext uri="{FF2B5EF4-FFF2-40B4-BE49-F238E27FC236}">
                <a16:creationId xmlns:a16="http://schemas.microsoft.com/office/drawing/2014/main" id="{56002F0F-01B0-BF47-9FA8-3E514613A7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3FEE270E-39C2-B240-B5BF-1469DD53E8B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6423352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9600" y="2506532"/>
            <a:ext cx="10972800" cy="3619637"/>
          </a:xfrm>
        </p:spPr>
        <p:txBody>
          <a:bodyPr>
            <a:normAutofit/>
          </a:bodyPr>
          <a:lstStyle/>
          <a:p>
            <a:r>
              <a:rPr lang="en-US" dirty="0"/>
              <a:t>Accountability is </a:t>
            </a:r>
            <a:r>
              <a:rPr lang="en-US" dirty="0">
                <a:solidFill>
                  <a:srgbClr val="FF9652"/>
                </a:solidFill>
              </a:rPr>
              <a:t>a readiness to </a:t>
            </a:r>
            <a:r>
              <a:rPr lang="en-US" b="1" dirty="0">
                <a:solidFill>
                  <a:srgbClr val="FF9652"/>
                </a:solidFill>
              </a:rPr>
              <a:t>accept responsibility </a:t>
            </a:r>
            <a:r>
              <a:rPr lang="en-US" dirty="0">
                <a:solidFill>
                  <a:srgbClr val="FF9652"/>
                </a:solidFill>
              </a:rPr>
              <a:t>for work or results.</a:t>
            </a:r>
          </a:p>
          <a:p>
            <a:r>
              <a:rPr lang="en-US" dirty="0"/>
              <a:t>Each team member is accountable to:</a:t>
            </a:r>
          </a:p>
          <a:p>
            <a:pPr lvl="1"/>
            <a:r>
              <a:rPr lang="en-US" dirty="0">
                <a:solidFill>
                  <a:srgbClr val="1607C2"/>
                </a:solidFill>
              </a:rPr>
              <a:t>The leader</a:t>
            </a:r>
            <a:r>
              <a:rPr lang="en-US" dirty="0"/>
              <a:t> – the most common and natural type of accountability.</a:t>
            </a:r>
          </a:p>
          <a:p>
            <a:pPr lvl="1"/>
            <a:r>
              <a:rPr lang="en-US" dirty="0">
                <a:solidFill>
                  <a:srgbClr val="1607C2"/>
                </a:solidFill>
              </a:rPr>
              <a:t>Themselves</a:t>
            </a:r>
            <a:r>
              <a:rPr lang="en-US" dirty="0"/>
              <a:t> – also known as self-discipline.</a:t>
            </a:r>
          </a:p>
          <a:p>
            <a:pPr lvl="1"/>
            <a:r>
              <a:rPr lang="en-US" dirty="0">
                <a:solidFill>
                  <a:srgbClr val="1607C2"/>
                </a:solidFill>
              </a:rPr>
              <a:t>Their fellow team members </a:t>
            </a:r>
            <a:r>
              <a:rPr lang="en-US" dirty="0"/>
              <a:t>– often the strongest with the most ‘paths’ of accountability.</a:t>
            </a:r>
          </a:p>
          <a:p>
            <a:r>
              <a:rPr lang="en-US" dirty="0"/>
              <a:t>Accountability requires the ability to </a:t>
            </a:r>
            <a:r>
              <a:rPr lang="en-US" i="1" dirty="0"/>
              <a:t>commit</a:t>
            </a:r>
            <a:r>
              <a:rPr lang="en-US" dirty="0"/>
              <a:t>, as well as other’s ability to </a:t>
            </a:r>
            <a:r>
              <a:rPr lang="en-US" i="1" dirty="0"/>
              <a:t>trust</a:t>
            </a:r>
            <a:r>
              <a:rPr lang="en-US" dirty="0"/>
              <a:t> their word and actions.</a:t>
            </a:r>
          </a:p>
          <a:p>
            <a:r>
              <a:rPr lang="en-US" dirty="0"/>
              <a:t>A great tool is the </a:t>
            </a:r>
            <a:r>
              <a:rPr lang="en-US" dirty="0">
                <a:solidFill>
                  <a:srgbClr val="00B050"/>
                </a:solidFill>
              </a:rPr>
              <a:t>‘RASCI” </a:t>
            </a:r>
            <a:r>
              <a:rPr lang="en-US" dirty="0"/>
              <a:t>accountability matrix.</a:t>
            </a:r>
          </a:p>
        </p:txBody>
      </p:sp>
      <p:sp>
        <p:nvSpPr>
          <p:cNvPr id="3" name="Title 2"/>
          <p:cNvSpPr>
            <a:spLocks noGrp="1"/>
          </p:cNvSpPr>
          <p:nvPr>
            <p:ph type="title"/>
          </p:nvPr>
        </p:nvSpPr>
        <p:spPr/>
        <p:txBody>
          <a:bodyPr/>
          <a:lstStyle/>
          <a:p>
            <a:r>
              <a:rPr lang="en-US" b="1" u="sng" dirty="0">
                <a:solidFill>
                  <a:srgbClr val="E80C96"/>
                </a:solidFill>
              </a:rPr>
              <a:t>4- Embracing Accountability</a:t>
            </a:r>
          </a:p>
        </p:txBody>
      </p:sp>
      <p:sp>
        <p:nvSpPr>
          <p:cNvPr id="5" name="TextBox 4"/>
          <p:cNvSpPr txBox="1"/>
          <p:nvPr/>
        </p:nvSpPr>
        <p:spPr>
          <a:xfrm>
            <a:off x="118534" y="6355623"/>
            <a:ext cx="11997266" cy="430887"/>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135.</a:t>
            </a:r>
          </a:p>
          <a:p>
            <a:pPr algn="r"/>
            <a:r>
              <a:rPr lang="en-US" sz="1100" dirty="0" err="1"/>
              <a:t>Lencioni</a:t>
            </a:r>
            <a:r>
              <a:rPr lang="en-US" sz="1100" dirty="0"/>
              <a:t>, Patrick. The Five Dysfunctions of a Team: A Leadership Fable. San Francisco: </a:t>
            </a:r>
            <a:r>
              <a:rPr lang="en-US" sz="1100" dirty="0" err="1"/>
              <a:t>Jossey</a:t>
            </a:r>
            <a:r>
              <a:rPr lang="en-US" sz="1100" dirty="0"/>
              <a:t>-Bass. 2002.</a:t>
            </a:r>
          </a:p>
        </p:txBody>
      </p:sp>
      <p:pic>
        <p:nvPicPr>
          <p:cNvPr id="6" name="Picture 5"/>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995849" y="1611489"/>
            <a:ext cx="2200300" cy="520211"/>
          </a:xfrm>
          <a:prstGeom prst="rect">
            <a:avLst/>
          </a:prstGeom>
        </p:spPr>
      </p:pic>
      <p:pic>
        <p:nvPicPr>
          <p:cNvPr id="7" name="عنصر نائب للمحتوى 6">
            <a:extLst>
              <a:ext uri="{FF2B5EF4-FFF2-40B4-BE49-F238E27FC236}">
                <a16:creationId xmlns:a16="http://schemas.microsoft.com/office/drawing/2014/main" id="{DB00621E-F443-A94C-8CFF-E185ECE4D7D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752245A4-3890-9847-9BA5-E1B887133B3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42604129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7500" lnSpcReduction="20000"/>
          </a:bodyPr>
          <a:lstStyle/>
          <a:p>
            <a:r>
              <a:rPr lang="en-US" dirty="0"/>
              <a:t>An accountability matrix is a tool for effectively assigning and communicating levels of accountability for project tasks of functions</a:t>
            </a:r>
          </a:p>
          <a:p>
            <a:r>
              <a:rPr lang="en-US" dirty="0"/>
              <a:t>Each task or function must have at least </a:t>
            </a:r>
            <a:br>
              <a:rPr lang="en-US" dirty="0"/>
            </a:br>
            <a:r>
              <a:rPr lang="en-US" dirty="0"/>
              <a:t>one “A” as well as other letters:</a:t>
            </a:r>
          </a:p>
          <a:p>
            <a:pPr lvl="1"/>
            <a:r>
              <a:rPr lang="en-US" b="1" dirty="0">
                <a:solidFill>
                  <a:srgbClr val="FF0000"/>
                </a:solidFill>
              </a:rPr>
              <a:t>“R” – Responsible.  </a:t>
            </a:r>
            <a:r>
              <a:rPr lang="en-US" dirty="0"/>
              <a:t>The party who is to </a:t>
            </a:r>
            <a:br>
              <a:rPr lang="en-US" dirty="0"/>
            </a:br>
            <a:r>
              <a:rPr lang="en-US" dirty="0"/>
              <a:t>complete the task or action.</a:t>
            </a:r>
          </a:p>
          <a:p>
            <a:pPr lvl="1"/>
            <a:r>
              <a:rPr lang="en-US" b="1" dirty="0">
                <a:solidFill>
                  <a:srgbClr val="FF0000"/>
                </a:solidFill>
              </a:rPr>
              <a:t>“A” – Accountable.  </a:t>
            </a:r>
            <a:r>
              <a:rPr lang="en-US" dirty="0"/>
              <a:t>This party is ultimately </a:t>
            </a:r>
            <a:br>
              <a:rPr lang="en-US" dirty="0"/>
            </a:br>
            <a:r>
              <a:rPr lang="en-US" dirty="0"/>
              <a:t>answerable for the task or action’s completion.</a:t>
            </a:r>
          </a:p>
          <a:p>
            <a:pPr lvl="1"/>
            <a:r>
              <a:rPr lang="en-US" b="1" dirty="0">
                <a:solidFill>
                  <a:srgbClr val="FF0000"/>
                </a:solidFill>
              </a:rPr>
              <a:t>“S” – Support.  </a:t>
            </a:r>
            <a:r>
              <a:rPr lang="en-US" dirty="0"/>
              <a:t>Similar to “R” but a secondary resource who may be called in if needed.</a:t>
            </a:r>
          </a:p>
          <a:p>
            <a:pPr lvl="1"/>
            <a:r>
              <a:rPr lang="en-US" b="1" dirty="0">
                <a:solidFill>
                  <a:srgbClr val="FF0000"/>
                </a:solidFill>
              </a:rPr>
              <a:t>“C” – Consulted. </a:t>
            </a:r>
            <a:r>
              <a:rPr lang="en-US" dirty="0"/>
              <a:t> A specialist or expert who may be called upon to provide vital input.</a:t>
            </a:r>
          </a:p>
          <a:p>
            <a:pPr lvl="1"/>
            <a:r>
              <a:rPr lang="en-US" b="1" dirty="0">
                <a:solidFill>
                  <a:srgbClr val="FF0000"/>
                </a:solidFill>
              </a:rPr>
              <a:t>“I” – Informed.  </a:t>
            </a:r>
            <a:r>
              <a:rPr lang="en-US" dirty="0"/>
              <a:t>This party must be informed if the task/function is completed, behind schedule.  Often the party who completes dependent tasks later in the timeline.</a:t>
            </a:r>
          </a:p>
          <a:p>
            <a:pPr lvl="1"/>
            <a:endParaRPr lang="en-US" dirty="0"/>
          </a:p>
        </p:txBody>
      </p:sp>
      <p:sp>
        <p:nvSpPr>
          <p:cNvPr id="3" name="Title 2"/>
          <p:cNvSpPr>
            <a:spLocks noGrp="1"/>
          </p:cNvSpPr>
          <p:nvPr>
            <p:ph type="title"/>
          </p:nvPr>
        </p:nvSpPr>
        <p:spPr>
          <a:xfrm>
            <a:off x="1315529" y="968683"/>
            <a:ext cx="9603275" cy="1049235"/>
          </a:xfrm>
        </p:spPr>
        <p:txBody>
          <a:bodyPr/>
          <a:lstStyle/>
          <a:p>
            <a:r>
              <a:rPr lang="en-US" b="1" dirty="0">
                <a:solidFill>
                  <a:schemeClr val="accent3">
                    <a:lumMod val="75000"/>
                  </a:schemeClr>
                </a:solidFill>
                <a:highlight>
                  <a:srgbClr val="F5FAA4"/>
                </a:highlight>
              </a:rPr>
              <a:t>The ‘RASCI’ Accountability Matrix</a:t>
            </a:r>
          </a:p>
        </p:txBody>
      </p:sp>
      <p:pic>
        <p:nvPicPr>
          <p:cNvPr id="1026" name="Picture 2" descr="C:\Users\sam\Dropbox\Books\Project Team Leadership and Communication\curriculum\images\RASCI.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6297561" y="2641364"/>
            <a:ext cx="5336440" cy="155537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18534" y="6541887"/>
            <a:ext cx="11997266" cy="261610"/>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137.</a:t>
            </a:r>
          </a:p>
        </p:txBody>
      </p:sp>
      <p:pic>
        <p:nvPicPr>
          <p:cNvPr id="6" name="عنصر نائب للمحتوى 6">
            <a:extLst>
              <a:ext uri="{FF2B5EF4-FFF2-40B4-BE49-F238E27FC236}">
                <a16:creationId xmlns:a16="http://schemas.microsoft.com/office/drawing/2014/main" id="{286AF56A-ABEA-8D4F-B465-949DFAC0CB8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3177D886-0C96-0947-9F4D-A5E4DEFB13D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9047169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130269" y="1935955"/>
            <a:ext cx="9603275" cy="3294576"/>
          </a:xfrm>
        </p:spPr>
        <p:txBody>
          <a:bodyPr/>
          <a:lstStyle/>
          <a:p>
            <a:r>
              <a:rPr lang="en-US" dirty="0"/>
              <a:t>Using the grid below, </a:t>
            </a:r>
            <a:r>
              <a:rPr lang="en-US" b="1" dirty="0"/>
              <a:t>add the letters “R,” “A,” “S,” “C,” or “I” </a:t>
            </a:r>
            <a:r>
              <a:rPr lang="en-US" dirty="0"/>
              <a:t>to denote the typical level of accountability each person has to each task.</a:t>
            </a:r>
          </a:p>
          <a:p>
            <a:r>
              <a:rPr lang="en-US" dirty="0"/>
              <a:t>Add at least </a:t>
            </a:r>
            <a:r>
              <a:rPr lang="en-US" b="1" dirty="0"/>
              <a:t>two new tasks</a:t>
            </a:r>
            <a:r>
              <a:rPr lang="en-US" dirty="0"/>
              <a:t> and add the letters as appropriate.</a:t>
            </a:r>
          </a:p>
        </p:txBody>
      </p:sp>
      <p:sp>
        <p:nvSpPr>
          <p:cNvPr id="3" name="Title 2"/>
          <p:cNvSpPr>
            <a:spLocks noGrp="1"/>
          </p:cNvSpPr>
          <p:nvPr>
            <p:ph type="title"/>
          </p:nvPr>
        </p:nvSpPr>
        <p:spPr/>
        <p:txBody>
          <a:bodyPr>
            <a:normAutofit/>
          </a:bodyPr>
          <a:lstStyle/>
          <a:p>
            <a:r>
              <a:rPr lang="en-US" b="1" dirty="0">
                <a:solidFill>
                  <a:srgbClr val="FF0000"/>
                </a:solidFill>
              </a:rPr>
              <a:t>Activity – Building a ‘RASCI’ Accountability Matrix</a:t>
            </a:r>
          </a:p>
        </p:txBody>
      </p:sp>
      <p:sp>
        <p:nvSpPr>
          <p:cNvPr id="4" name="TextBox 3"/>
          <p:cNvSpPr txBox="1"/>
          <p:nvPr/>
        </p:nvSpPr>
        <p:spPr>
          <a:xfrm>
            <a:off x="118534" y="6541887"/>
            <a:ext cx="11997266" cy="261610"/>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138.</a:t>
            </a:r>
          </a:p>
        </p:txBody>
      </p:sp>
      <p:pic>
        <p:nvPicPr>
          <p:cNvPr id="1026" name="Picture 2" descr="C:\Users\sam\Dropbox\Books\Project Team Leadership and Communication\curriculum\images\RASCIPropertyActivity.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17310"/>
          <a:stretch/>
        </p:blipFill>
        <p:spPr bwMode="auto">
          <a:xfrm>
            <a:off x="2009250" y="3412681"/>
            <a:ext cx="8215833" cy="2698182"/>
          </a:xfrm>
          <a:prstGeom prst="rect">
            <a:avLst/>
          </a:prstGeom>
          <a:noFill/>
          <a:extLst>
            <a:ext uri="{909E8E84-426E-40DD-AFC4-6F175D3DCCD1}">
              <a14:hiddenFill xmlns:a14="http://schemas.microsoft.com/office/drawing/2010/main">
                <a:solidFill>
                  <a:srgbClr val="FFFFFF"/>
                </a:solidFill>
              </a14:hiddenFill>
            </a:ext>
          </a:extLst>
        </p:spPr>
      </p:pic>
      <p:pic>
        <p:nvPicPr>
          <p:cNvPr id="6" name="عنصر نائب للمحتوى 6">
            <a:extLst>
              <a:ext uri="{FF2B5EF4-FFF2-40B4-BE49-F238E27FC236}">
                <a16:creationId xmlns:a16="http://schemas.microsoft.com/office/drawing/2014/main" id="{A190A10A-C35F-C941-AF32-9EEA1B4477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51D684A1-E708-A741-A93B-EEE7F886B3DE}"/>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9429595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33010" y="2905432"/>
            <a:ext cx="10972800" cy="3264982"/>
          </a:xfrm>
        </p:spPr>
        <p:txBody>
          <a:bodyPr>
            <a:normAutofit/>
          </a:bodyPr>
          <a:lstStyle/>
          <a:p>
            <a:r>
              <a:rPr lang="en-US" dirty="0"/>
              <a:t>A results-focused team has solved issues related to trust, conflict, and commitment – it’s ready and willing to focus on the work at hand</a:t>
            </a:r>
          </a:p>
          <a:p>
            <a:r>
              <a:rPr lang="en-US" dirty="0"/>
              <a:t>Leadership and the team have new focuses:</a:t>
            </a:r>
          </a:p>
          <a:p>
            <a:pPr lvl="1"/>
            <a:r>
              <a:rPr lang="en-US" dirty="0">
                <a:solidFill>
                  <a:srgbClr val="1607C2"/>
                </a:solidFill>
              </a:rPr>
              <a:t>Clarity and priority </a:t>
            </a:r>
            <a:r>
              <a:rPr lang="en-US" dirty="0"/>
              <a:t>– because the team working so well, it’s important that each team member knows what they’re working towards.</a:t>
            </a:r>
          </a:p>
          <a:p>
            <a:pPr lvl="1"/>
            <a:r>
              <a:rPr lang="en-US" dirty="0">
                <a:solidFill>
                  <a:srgbClr val="1607C2"/>
                </a:solidFill>
              </a:rPr>
              <a:t>Visibility </a:t>
            </a:r>
            <a:r>
              <a:rPr lang="en-US" dirty="0"/>
              <a:t>– understanding the bigger picture is more valuable for a team that is making decisions quickly and effectively</a:t>
            </a:r>
          </a:p>
          <a:p>
            <a:pPr lvl="1"/>
            <a:r>
              <a:rPr lang="en-US" dirty="0">
                <a:solidFill>
                  <a:srgbClr val="1607C2"/>
                </a:solidFill>
              </a:rPr>
              <a:t>Process</a:t>
            </a:r>
            <a:r>
              <a:rPr lang="en-US" dirty="0"/>
              <a:t> – creating and documenting process can make the team even more efficient</a:t>
            </a:r>
          </a:p>
          <a:p>
            <a:pPr lvl="1"/>
            <a:endParaRPr lang="en-US" dirty="0"/>
          </a:p>
        </p:txBody>
      </p:sp>
      <p:sp>
        <p:nvSpPr>
          <p:cNvPr id="3" name="Title 2"/>
          <p:cNvSpPr>
            <a:spLocks noGrp="1"/>
          </p:cNvSpPr>
          <p:nvPr>
            <p:ph type="title"/>
          </p:nvPr>
        </p:nvSpPr>
        <p:spPr/>
        <p:txBody>
          <a:bodyPr/>
          <a:lstStyle/>
          <a:p>
            <a:r>
              <a:rPr lang="en-US" b="1" u="sng" dirty="0">
                <a:solidFill>
                  <a:srgbClr val="E80C96"/>
                </a:solidFill>
              </a:rPr>
              <a:t>5-Focusing on Results</a:t>
            </a:r>
          </a:p>
        </p:txBody>
      </p:sp>
      <p:sp>
        <p:nvSpPr>
          <p:cNvPr id="5" name="TextBox 4"/>
          <p:cNvSpPr txBox="1"/>
          <p:nvPr/>
        </p:nvSpPr>
        <p:spPr>
          <a:xfrm>
            <a:off x="118534" y="6355623"/>
            <a:ext cx="11997266" cy="430887"/>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138.</a:t>
            </a:r>
          </a:p>
          <a:p>
            <a:pPr algn="r"/>
            <a:r>
              <a:rPr lang="en-US" sz="1100" dirty="0" err="1"/>
              <a:t>Lencioni</a:t>
            </a:r>
            <a:r>
              <a:rPr lang="en-US" sz="1100" dirty="0"/>
              <a:t>, Patrick. The Five Dysfunctions of a Team: A Leadership Fable. San Francisco: </a:t>
            </a:r>
            <a:r>
              <a:rPr lang="en-US" sz="1100" dirty="0" err="1"/>
              <a:t>Jossey</a:t>
            </a:r>
            <a:r>
              <a:rPr lang="en-US" sz="1100" dirty="0"/>
              <a:t>-Bass. 2002.</a:t>
            </a:r>
          </a:p>
        </p:txBody>
      </p:sp>
      <p:pic>
        <p:nvPicPr>
          <p:cNvPr id="2050" name="Picture 2" descr="C:\Users\sam\Dropbox\Books\Project Team Leadership and Communication\curriculum\images\TeamNeedsResults.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5340060" y="1524068"/>
            <a:ext cx="1554214" cy="1097280"/>
          </a:xfrm>
          <a:prstGeom prst="rect">
            <a:avLst/>
          </a:prstGeom>
          <a:noFill/>
          <a:extLst>
            <a:ext uri="{909E8E84-426E-40DD-AFC4-6F175D3DCCD1}">
              <a14:hiddenFill xmlns:a14="http://schemas.microsoft.com/office/drawing/2010/main">
                <a:solidFill>
                  <a:srgbClr val="FFFFFF"/>
                </a:solidFill>
              </a14:hiddenFill>
            </a:ext>
          </a:extLst>
        </p:spPr>
      </p:pic>
      <p:pic>
        <p:nvPicPr>
          <p:cNvPr id="6" name="عنصر نائب للمحتوى 6">
            <a:extLst>
              <a:ext uri="{FF2B5EF4-FFF2-40B4-BE49-F238E27FC236}">
                <a16:creationId xmlns:a16="http://schemas.microsoft.com/office/drawing/2014/main" id="{1076B412-BAF0-5C48-BADB-E1C7F7DA55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7F487318-471C-2D41-A1D1-19EC203BE925}"/>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5107067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gradFill flip="none" rotWithShape="1">
            <a:gsLst>
              <a:gs pos="0">
                <a:srgbClr val="70F7A0">
                  <a:tint val="66000"/>
                  <a:satMod val="160000"/>
                </a:srgbClr>
              </a:gs>
              <a:gs pos="50000">
                <a:srgbClr val="70F7A0">
                  <a:tint val="44500"/>
                  <a:satMod val="160000"/>
                </a:srgbClr>
              </a:gs>
              <a:gs pos="100000">
                <a:srgbClr val="70F7A0">
                  <a:tint val="23500"/>
                  <a:satMod val="160000"/>
                </a:srgbClr>
              </a:gs>
            </a:gsLst>
            <a:lin ang="2700000" scaled="1"/>
            <a:tileRect/>
          </a:gra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C00000"/>
                </a:solidFill>
              </a:rPr>
            </a:br>
            <a:r>
              <a:rPr lang="en-US" sz="4800" b="1" dirty="0">
                <a:solidFill>
                  <a:srgbClr val="E80C96"/>
                </a:solidFill>
              </a:rPr>
              <a:t>5.8 </a:t>
            </a:r>
            <a:r>
              <a:rPr lang="en-US" sz="4400" b="1" dirty="0">
                <a:solidFill>
                  <a:srgbClr val="00B050"/>
                </a:solidFill>
              </a:rPr>
              <a:t>Summary and Conclusions</a:t>
            </a:r>
            <a:endParaRPr lang="en-US" sz="6600" b="1" u="sng" dirty="0">
              <a:solidFill>
                <a:srgbClr val="00B050"/>
              </a:solidFill>
            </a:endParaRPr>
          </a:p>
        </p:txBody>
      </p:sp>
    </p:spTree>
    <p:extLst>
      <p:ext uri="{BB962C8B-B14F-4D97-AF65-F5344CB8AC3E}">
        <p14:creationId xmlns:p14="http://schemas.microsoft.com/office/powerpoint/2010/main" val="37527378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a:solidFill>
                  <a:srgbClr val="E80C96"/>
                </a:solidFill>
              </a:rPr>
              <a:t>Summary and Conclusions</a:t>
            </a:r>
          </a:p>
        </p:txBody>
      </p:sp>
      <p:pic>
        <p:nvPicPr>
          <p:cNvPr id="4" name="عنصر نائب للمحتوى 6">
            <a:extLst>
              <a:ext uri="{FF2B5EF4-FFF2-40B4-BE49-F238E27FC236}">
                <a16:creationId xmlns:a16="http://schemas.microsoft.com/office/drawing/2014/main" id="{0F514717-BFE6-044B-B048-0F0C4FD13B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5" name="Rounded Rectangle 4">
            <a:extLst>
              <a:ext uri="{FF2B5EF4-FFF2-40B4-BE49-F238E27FC236}">
                <a16:creationId xmlns:a16="http://schemas.microsoft.com/office/drawing/2014/main" id="{EAACBE18-35AD-B940-A76D-B0F2FBA41621}"/>
              </a:ext>
            </a:extLst>
          </p:cNvPr>
          <p:cNvSpPr/>
          <p:nvPr/>
        </p:nvSpPr>
        <p:spPr>
          <a:xfrm>
            <a:off x="722375" y="618472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8" name="Content Placeholder 2">
            <a:extLst>
              <a:ext uri="{FF2B5EF4-FFF2-40B4-BE49-F238E27FC236}">
                <a16:creationId xmlns:a16="http://schemas.microsoft.com/office/drawing/2014/main" id="{C6FD5D65-88EC-0842-8575-11168A9789D2}"/>
              </a:ext>
            </a:extLst>
          </p:cNvPr>
          <p:cNvSpPr txBox="1">
            <a:spLocks/>
          </p:cNvSpPr>
          <p:nvPr/>
        </p:nvSpPr>
        <p:spPr>
          <a:xfrm>
            <a:off x="877936" y="2002559"/>
            <a:ext cx="9603275" cy="3294576"/>
          </a:xfrm>
          <a:prstGeom prst="rect">
            <a:avLst/>
          </a:prstGeom>
        </p:spPr>
        <p:txBody>
          <a:bodyPr vert="horz" lIns="91440" tIns="45720" rIns="91440" bIns="45720" rtlCol="0" anchor="t">
            <a:normAutofit fontScale="77500" lnSpcReduction="200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r>
              <a:rPr lang="en-US" dirty="0"/>
              <a:t>Team success comes from many factors, such as </a:t>
            </a:r>
            <a:r>
              <a:rPr lang="en-US" dirty="0">
                <a:solidFill>
                  <a:srgbClr val="C00000"/>
                </a:solidFill>
              </a:rPr>
              <a:t>effective leadership, good planning, and established goals</a:t>
            </a:r>
          </a:p>
          <a:p>
            <a:r>
              <a:rPr lang="en-US" dirty="0"/>
              <a:t>The </a:t>
            </a:r>
            <a:r>
              <a:rPr lang="en-US" dirty="0">
                <a:solidFill>
                  <a:schemeClr val="accent4">
                    <a:lumMod val="75000"/>
                  </a:schemeClr>
                </a:solidFill>
              </a:rPr>
              <a:t>structure and roles of a team</a:t>
            </a:r>
            <a:r>
              <a:rPr lang="en-US" dirty="0"/>
              <a:t> are affected both by their work and the organization to which they belong.  Additionally, structures and roles affect how teams complete their work</a:t>
            </a:r>
          </a:p>
          <a:p>
            <a:r>
              <a:rPr lang="en-US" dirty="0"/>
              <a:t>As teams mature, they progress through </a:t>
            </a:r>
            <a:r>
              <a:rPr lang="en-US" dirty="0">
                <a:solidFill>
                  <a:srgbClr val="1607C2"/>
                </a:solidFill>
              </a:rPr>
              <a:t>‘forming,’ ‘storming,’ ‘norming,’ and ‘performing’ stages</a:t>
            </a:r>
          </a:p>
          <a:p>
            <a:r>
              <a:rPr lang="en-US" dirty="0"/>
              <a:t>Teams must meet core needs such as </a:t>
            </a:r>
            <a:r>
              <a:rPr lang="en-US" dirty="0">
                <a:solidFill>
                  <a:srgbClr val="FF9652"/>
                </a:solidFill>
              </a:rPr>
              <a:t>building trust </a:t>
            </a:r>
            <a:r>
              <a:rPr lang="en-US" dirty="0"/>
              <a:t>and </a:t>
            </a:r>
            <a:r>
              <a:rPr lang="en-US" dirty="0">
                <a:solidFill>
                  <a:srgbClr val="FF9652"/>
                </a:solidFill>
              </a:rPr>
              <a:t>effectively managing conflict </a:t>
            </a:r>
            <a:r>
              <a:rPr lang="en-US" dirty="0"/>
              <a:t>before they can commit, become </a:t>
            </a:r>
            <a:r>
              <a:rPr lang="en-US" dirty="0">
                <a:solidFill>
                  <a:srgbClr val="FF9652"/>
                </a:solidFill>
              </a:rPr>
              <a:t>accountable</a:t>
            </a:r>
            <a:r>
              <a:rPr lang="en-US" dirty="0"/>
              <a:t>, and </a:t>
            </a:r>
            <a:r>
              <a:rPr lang="en-US" dirty="0">
                <a:solidFill>
                  <a:srgbClr val="FF9652"/>
                </a:solidFill>
              </a:rPr>
              <a:t>achieve results effectively.</a:t>
            </a:r>
          </a:p>
          <a:p>
            <a:r>
              <a:rPr lang="en-US" dirty="0"/>
              <a:t>Various tools and techniques are available for teams, such as various conflict management techniques (compromise, forcing, etc.) and the </a:t>
            </a:r>
            <a:r>
              <a:rPr lang="en-US" dirty="0">
                <a:solidFill>
                  <a:srgbClr val="7030A0"/>
                </a:solidFill>
              </a:rPr>
              <a:t>‘RASCI’ accountability matrix.</a:t>
            </a:r>
          </a:p>
        </p:txBody>
      </p:sp>
    </p:spTree>
    <p:extLst>
      <p:ext uri="{BB962C8B-B14F-4D97-AF65-F5344CB8AC3E}">
        <p14:creationId xmlns:p14="http://schemas.microsoft.com/office/powerpoint/2010/main" val="34234359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343887"/>
            <a:ext cx="10363200" cy="1470025"/>
          </a:xfrm>
        </p:spPr>
        <p:txBody>
          <a:bodyPr/>
          <a:lstStyle/>
          <a:p>
            <a:pPr algn="ctr"/>
            <a:r>
              <a:rPr lang="en-US" b="1" dirty="0">
                <a:solidFill>
                  <a:srgbClr val="1607C2"/>
                </a:solidFill>
                <a:highlight>
                  <a:srgbClr val="F5FAA4"/>
                </a:highlight>
              </a:rPr>
              <a:t>5.9 Self Assessment.</a:t>
            </a:r>
          </a:p>
        </p:txBody>
      </p:sp>
      <p:pic>
        <p:nvPicPr>
          <p:cNvPr id="3" name="عنصر نائب للمحتوى 6">
            <a:extLst>
              <a:ext uri="{FF2B5EF4-FFF2-40B4-BE49-F238E27FC236}">
                <a16:creationId xmlns:a16="http://schemas.microsoft.com/office/drawing/2014/main" id="{59A06F05-6F0D-F44D-BB78-8FAAE64B8B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4" name="Rounded Rectangle 3">
            <a:extLst>
              <a:ext uri="{FF2B5EF4-FFF2-40B4-BE49-F238E27FC236}">
                <a16:creationId xmlns:a16="http://schemas.microsoft.com/office/drawing/2014/main" id="{5DC74E95-D030-4846-980B-569772E660A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5093627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84E86-8823-4132-90D3-D2A5DA82E971}"/>
              </a:ext>
            </a:extLst>
          </p:cNvPr>
          <p:cNvSpPr>
            <a:spLocks noGrp="1"/>
          </p:cNvSpPr>
          <p:nvPr>
            <p:ph type="title"/>
          </p:nvPr>
        </p:nvSpPr>
        <p:spPr/>
        <p:txBody>
          <a:bodyPr>
            <a:normAutofit/>
          </a:bodyPr>
          <a:lstStyle/>
          <a:p>
            <a:r>
              <a:rPr lang="en-US" sz="4400" b="1" dirty="0">
                <a:solidFill>
                  <a:srgbClr val="FF9652"/>
                </a:solidFill>
                <a:highlight>
                  <a:srgbClr val="F5FAA4"/>
                </a:highlight>
              </a:rPr>
              <a:t>Self Assessment</a:t>
            </a:r>
            <a:endParaRPr lang="en-US" sz="4400" dirty="0">
              <a:solidFill>
                <a:srgbClr val="FF9652"/>
              </a:solidFill>
            </a:endParaRPr>
          </a:p>
        </p:txBody>
      </p:sp>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969797" y="0"/>
            <a:ext cx="1222203" cy="1096007"/>
          </a:xfrm>
        </p:spPr>
      </p:pic>
      <p:sp>
        <p:nvSpPr>
          <p:cNvPr id="4" name="Rounded Rectangle 3">
            <a:extLst>
              <a:ext uri="{FF2B5EF4-FFF2-40B4-BE49-F238E27FC236}">
                <a16:creationId xmlns:a16="http://schemas.microsoft.com/office/drawing/2014/main" id="{B0DE3F2D-9E00-124B-ACD6-7CD5E55AA3C4}"/>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34284119-D9D8-0E41-91F9-92BFC2B710AC}"/>
              </a:ext>
            </a:extLst>
          </p:cNvPr>
          <p:cNvSpPr/>
          <p:nvPr/>
        </p:nvSpPr>
        <p:spPr>
          <a:xfrm>
            <a:off x="898801" y="2712602"/>
            <a:ext cx="9834744" cy="1851661"/>
          </a:xfrm>
          <a:prstGeom prst="rect">
            <a:avLst/>
          </a:prstGeom>
        </p:spPr>
        <p:txBody>
          <a:bodyPr wrap="none">
            <a:spAutoFit/>
          </a:bodyPr>
          <a:lstStyle/>
          <a:p>
            <a:pPr>
              <a:lnSpc>
                <a:spcPct val="200000"/>
              </a:lnSpc>
            </a:pPr>
            <a:r>
              <a:rPr lang="en-US" sz="2400" b="1" dirty="0">
                <a:solidFill>
                  <a:srgbClr val="FF0000"/>
                </a:solidFill>
              </a:rPr>
              <a:t>1-</a:t>
            </a:r>
            <a:r>
              <a:rPr lang="en-US" b="1" dirty="0">
                <a:solidFill>
                  <a:srgbClr val="FF0000"/>
                </a:solidFill>
              </a:rPr>
              <a:t> </a:t>
            </a:r>
            <a:r>
              <a:rPr lang="en-US" sz="2000" b="1" dirty="0">
                <a:solidFill>
                  <a:srgbClr val="FF0000"/>
                </a:solidFill>
              </a:rPr>
              <a:t>Classify features of basic team structures?</a:t>
            </a:r>
          </a:p>
          <a:p>
            <a:pPr>
              <a:lnSpc>
                <a:spcPct val="200000"/>
              </a:lnSpc>
            </a:pPr>
            <a:r>
              <a:rPr lang="en-US" b="1" dirty="0">
                <a:solidFill>
                  <a:srgbClr val="FF0000"/>
                </a:solidFill>
              </a:rPr>
              <a:t>2- Differentiate stages of team development by examining team actions?</a:t>
            </a:r>
          </a:p>
          <a:p>
            <a:pPr>
              <a:lnSpc>
                <a:spcPct val="200000"/>
              </a:lnSpc>
            </a:pPr>
            <a:r>
              <a:rPr lang="en-US" b="1" dirty="0">
                <a:solidFill>
                  <a:srgbClr val="FF0000"/>
                </a:solidFill>
              </a:rPr>
              <a:t>3- Propose strategies for building trust and commitment in a project team environment?</a:t>
            </a:r>
            <a:endParaRPr lang="en-SA" b="1" dirty="0">
              <a:solidFill>
                <a:srgbClr val="FF0000"/>
              </a:solidFill>
            </a:endParaRPr>
          </a:p>
        </p:txBody>
      </p:sp>
      <p:pic>
        <p:nvPicPr>
          <p:cNvPr id="8" name="Picture 2" descr="3 great reasons to file your tax return early - FreeAgent">
            <a:extLst>
              <a:ext uri="{FF2B5EF4-FFF2-40B4-BE49-F238E27FC236}">
                <a16:creationId xmlns:a16="http://schemas.microsoft.com/office/drawing/2014/main" id="{9CB2E675-6616-0141-B194-1848558988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22643" y="243281"/>
            <a:ext cx="3410902" cy="1705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226054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p:txBody>
          <a:bodyPr>
            <a:normAutofit fontScale="70000" lnSpcReduction="20000"/>
          </a:bodyPr>
          <a:lstStyle/>
          <a:p>
            <a:pPr marL="0" indent="0">
              <a:buNone/>
            </a:pPr>
            <a:r>
              <a:rPr lang="en-US" b="1" dirty="0">
                <a:solidFill>
                  <a:srgbClr val="FF0000"/>
                </a:solidFill>
              </a:rPr>
              <a:t>Consider each of the following commitment relationships:</a:t>
            </a:r>
          </a:p>
          <a:p>
            <a:pPr marL="0" indent="0">
              <a:buNone/>
            </a:pPr>
            <a:endParaRPr lang="en-US" dirty="0"/>
          </a:p>
          <a:p>
            <a:pPr marL="0" indent="0">
              <a:buNone/>
            </a:pPr>
            <a:r>
              <a:rPr lang="en-US" b="1" i="1" dirty="0"/>
              <a:t>	Leader ↔ Team		Leader ↔ Individual		Team ↔ Individual</a:t>
            </a:r>
          </a:p>
          <a:p>
            <a:pPr marL="0" indent="0">
              <a:buNone/>
            </a:pPr>
            <a:endParaRPr lang="en-US" dirty="0"/>
          </a:p>
          <a:p>
            <a:r>
              <a:rPr lang="en-US" dirty="0"/>
              <a:t>What could each party do to </a:t>
            </a:r>
            <a:r>
              <a:rPr lang="en-US" b="1" dirty="0"/>
              <a:t>build trust</a:t>
            </a:r>
            <a:r>
              <a:rPr lang="en-US" dirty="0"/>
              <a:t> with the other?</a:t>
            </a:r>
          </a:p>
          <a:p>
            <a:r>
              <a:rPr lang="en-US" dirty="0"/>
              <a:t>What could they do to </a:t>
            </a:r>
            <a:r>
              <a:rPr lang="en-US" b="1" dirty="0"/>
              <a:t>reduce </a:t>
            </a:r>
            <a:r>
              <a:rPr lang="en-US" dirty="0"/>
              <a:t>or </a:t>
            </a:r>
            <a:r>
              <a:rPr lang="en-US" b="1" dirty="0"/>
              <a:t>break trust</a:t>
            </a:r>
            <a:r>
              <a:rPr lang="en-US" dirty="0"/>
              <a:t>?</a:t>
            </a:r>
          </a:p>
          <a:p>
            <a:endParaRPr lang="en-US" dirty="0"/>
          </a:p>
          <a:p>
            <a:r>
              <a:rPr lang="en-US" dirty="0"/>
              <a:t>For a successful project, </a:t>
            </a:r>
            <a:r>
              <a:rPr lang="en-US" b="1" dirty="0"/>
              <a:t>what commitments</a:t>
            </a:r>
            <a:r>
              <a:rPr lang="en-US" dirty="0"/>
              <a:t> must each party make?</a:t>
            </a:r>
          </a:p>
          <a:p>
            <a:r>
              <a:rPr lang="en-US" dirty="0"/>
              <a:t>What </a:t>
            </a:r>
            <a:r>
              <a:rPr lang="en-US" b="1" dirty="0"/>
              <a:t>factors</a:t>
            </a:r>
            <a:r>
              <a:rPr lang="en-US" dirty="0"/>
              <a:t> are important in those commitments?</a:t>
            </a:r>
          </a:p>
          <a:p>
            <a:endParaRPr lang="en-US" dirty="0"/>
          </a:p>
        </p:txBody>
      </p:sp>
      <p:sp>
        <p:nvSpPr>
          <p:cNvPr id="2" name="Title 1"/>
          <p:cNvSpPr>
            <a:spLocks noGrp="1"/>
          </p:cNvSpPr>
          <p:nvPr>
            <p:ph type="title"/>
          </p:nvPr>
        </p:nvSpPr>
        <p:spPr/>
        <p:txBody>
          <a:bodyPr/>
          <a:lstStyle/>
          <a:p>
            <a:r>
              <a:rPr lang="en-US" b="1" dirty="0">
                <a:solidFill>
                  <a:srgbClr val="FF9652"/>
                </a:solidFill>
                <a:highlight>
                  <a:srgbClr val="F5FAA4"/>
                </a:highlight>
              </a:rPr>
              <a:t>Self Assessment </a:t>
            </a:r>
            <a:br>
              <a:rPr lang="en-US" b="1" dirty="0">
                <a:solidFill>
                  <a:srgbClr val="FF9652"/>
                </a:solidFill>
                <a:highlight>
                  <a:srgbClr val="F5FAA4"/>
                </a:highlight>
              </a:rPr>
            </a:br>
            <a:r>
              <a:rPr lang="en-US" b="1" dirty="0">
                <a:solidFill>
                  <a:srgbClr val="009193"/>
                </a:solidFill>
              </a:rPr>
              <a:t>Activity – Trust and Commitment</a:t>
            </a:r>
          </a:p>
        </p:txBody>
      </p:sp>
      <p:sp>
        <p:nvSpPr>
          <p:cNvPr id="4" name="Rounded Rectangle 3">
            <a:extLst>
              <a:ext uri="{FF2B5EF4-FFF2-40B4-BE49-F238E27FC236}">
                <a16:creationId xmlns:a16="http://schemas.microsoft.com/office/drawing/2014/main" id="{CE020C15-60F6-6845-8075-ECEFE0E6AF1D}"/>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5" name="عنصر نائب للمحتوى 6">
            <a:extLst>
              <a:ext uri="{FF2B5EF4-FFF2-40B4-BE49-F238E27FC236}">
                <a16:creationId xmlns:a16="http://schemas.microsoft.com/office/drawing/2014/main" id="{E2421EED-B3D3-784B-ADEA-6ACD5ED14C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6" name="Picture 2" descr="3 great reasons to file your tax return early - FreeAgent">
            <a:extLst>
              <a:ext uri="{FF2B5EF4-FFF2-40B4-BE49-F238E27FC236}">
                <a16:creationId xmlns:a16="http://schemas.microsoft.com/office/drawing/2014/main" id="{B8293D7A-9916-8F47-A412-778BFCB87EC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42330" y="468150"/>
            <a:ext cx="3003424" cy="1501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854872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09554" y="45400"/>
            <a:ext cx="1382446" cy="1239704"/>
          </a:xfrm>
        </p:spPr>
      </p:pic>
      <p:sp>
        <p:nvSpPr>
          <p:cNvPr id="4" name="Rounded Rectangle 3">
            <a:extLst>
              <a:ext uri="{FF2B5EF4-FFF2-40B4-BE49-F238E27FC236}">
                <a16:creationId xmlns:a16="http://schemas.microsoft.com/office/drawing/2014/main" id="{A2528CC4-1F97-F04A-B50E-20CDE07A792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9" name="Picture 8">
            <a:extLst>
              <a:ext uri="{FF2B5EF4-FFF2-40B4-BE49-F238E27FC236}">
                <a16:creationId xmlns:a16="http://schemas.microsoft.com/office/drawing/2014/main" id="{66EC7897-E952-F04C-B522-975BB1B9AF40}"/>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tretch>
            <a:fillRect/>
          </a:stretch>
        </p:blipFill>
        <p:spPr>
          <a:xfrm>
            <a:off x="1075631" y="937549"/>
            <a:ext cx="4468641" cy="512179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Picture 10">
            <a:extLst>
              <a:ext uri="{FF2B5EF4-FFF2-40B4-BE49-F238E27FC236}">
                <a16:creationId xmlns:a16="http://schemas.microsoft.com/office/drawing/2014/main" id="{B11B3399-7416-4D45-8E41-F53501B196DF}"/>
              </a:ext>
            </a:extLst>
          </p:cNvPr>
          <p:cNvPicPr>
            <a:picLocks noChangeAspect="1"/>
          </p:cNvPicPr>
          <p:nvPr/>
        </p:nvPicPr>
        <p:blipFill>
          <a:blip r:embed="rId5">
            <a:extLst>
              <a:ext uri="{BEBA8EAE-BF5A-486C-A8C5-ECC9F3942E4B}">
                <a14:imgProps xmlns:a14="http://schemas.microsoft.com/office/drawing/2010/main">
                  <a14:imgLayer r:embed="rId6">
                    <a14:imgEffect>
                      <a14:colorTemperature colorTemp="4700"/>
                    </a14:imgEffect>
                  </a14:imgLayer>
                </a14:imgProps>
              </a:ext>
              <a:ext uri="{28A0092B-C50C-407E-A947-70E740481C1C}">
                <a14:useLocalDpi xmlns:a14="http://schemas.microsoft.com/office/drawing/2010/main" val="0"/>
              </a:ext>
            </a:extLst>
          </a:blip>
          <a:stretch>
            <a:fillRect/>
          </a:stretch>
        </p:blipFill>
        <p:spPr>
          <a:xfrm>
            <a:off x="5662730" y="937549"/>
            <a:ext cx="4823934" cy="510154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48079686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09554" y="45400"/>
            <a:ext cx="1382446" cy="1239704"/>
          </a:xfrm>
        </p:spPr>
      </p:pic>
      <p:sp>
        <p:nvSpPr>
          <p:cNvPr id="4" name="Rounded Rectangle 3">
            <a:extLst>
              <a:ext uri="{FF2B5EF4-FFF2-40B4-BE49-F238E27FC236}">
                <a16:creationId xmlns:a16="http://schemas.microsoft.com/office/drawing/2014/main" id="{A2528CC4-1F97-F04A-B50E-20CDE07A792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9" name="Picture 8">
            <a:extLst>
              <a:ext uri="{FF2B5EF4-FFF2-40B4-BE49-F238E27FC236}">
                <a16:creationId xmlns:a16="http://schemas.microsoft.com/office/drawing/2014/main" id="{E907826F-AB91-6C4E-85D2-AC1CE4685951}"/>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tretch>
            <a:fillRect/>
          </a:stretch>
        </p:blipFill>
        <p:spPr>
          <a:xfrm>
            <a:off x="5766283" y="981022"/>
            <a:ext cx="4602668" cy="49104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Picture 10">
            <a:extLst>
              <a:ext uri="{FF2B5EF4-FFF2-40B4-BE49-F238E27FC236}">
                <a16:creationId xmlns:a16="http://schemas.microsoft.com/office/drawing/2014/main" id="{E689FF23-C296-FA4C-9539-28537E528FAF}"/>
              </a:ext>
            </a:extLst>
          </p:cNvPr>
          <p:cNvPicPr>
            <a:picLocks noChangeAspect="1"/>
          </p:cNvPicPr>
          <p:nvPr/>
        </p:nvPicPr>
        <p:blipFill>
          <a:blip r:embed="rId5">
            <a:extLst>
              <a:ext uri="{BEBA8EAE-BF5A-486C-A8C5-ECC9F3942E4B}">
                <a14:imgProps xmlns:a14="http://schemas.microsoft.com/office/drawing/2010/main">
                  <a14:imgLayer r:embed="rId6">
                    <a14:imgEffect>
                      <a14:colorTemperature colorTemp="4700"/>
                    </a14:imgEffect>
                  </a14:imgLayer>
                </a14:imgProps>
              </a:ext>
              <a:ext uri="{28A0092B-C50C-407E-A947-70E740481C1C}">
                <a14:useLocalDpi xmlns:a14="http://schemas.microsoft.com/office/drawing/2010/main" val="0"/>
              </a:ext>
            </a:extLst>
          </a:blip>
          <a:stretch>
            <a:fillRect/>
          </a:stretch>
        </p:blipFill>
        <p:spPr>
          <a:xfrm>
            <a:off x="1138536" y="925972"/>
            <a:ext cx="4423025" cy="496554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60024916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09554" y="45400"/>
            <a:ext cx="1382446" cy="1239704"/>
          </a:xfrm>
        </p:spPr>
      </p:pic>
      <p:sp>
        <p:nvSpPr>
          <p:cNvPr id="4" name="Rounded Rectangle 3">
            <a:extLst>
              <a:ext uri="{FF2B5EF4-FFF2-40B4-BE49-F238E27FC236}">
                <a16:creationId xmlns:a16="http://schemas.microsoft.com/office/drawing/2014/main" id="{A2528CC4-1F97-F04A-B50E-20CDE07A792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7" name="Picture 16">
            <a:extLst>
              <a:ext uri="{FF2B5EF4-FFF2-40B4-BE49-F238E27FC236}">
                <a16:creationId xmlns:a16="http://schemas.microsoft.com/office/drawing/2014/main" id="{3A61648A-EC4E-8645-9340-1FE79E8914EC}"/>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tretch>
            <a:fillRect/>
          </a:stretch>
        </p:blipFill>
        <p:spPr>
          <a:xfrm>
            <a:off x="902725" y="942923"/>
            <a:ext cx="7838939" cy="497215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5358076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09554" y="45400"/>
            <a:ext cx="1382446" cy="1239704"/>
          </a:xfrm>
        </p:spPr>
      </p:pic>
      <p:sp>
        <p:nvSpPr>
          <p:cNvPr id="4" name="Rounded Rectangle 3">
            <a:extLst>
              <a:ext uri="{FF2B5EF4-FFF2-40B4-BE49-F238E27FC236}">
                <a16:creationId xmlns:a16="http://schemas.microsoft.com/office/drawing/2014/main" id="{A2528CC4-1F97-F04A-B50E-20CDE07A792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 name="Picture 2">
            <a:extLst>
              <a:ext uri="{FF2B5EF4-FFF2-40B4-BE49-F238E27FC236}">
                <a16:creationId xmlns:a16="http://schemas.microsoft.com/office/drawing/2014/main" id="{6E84C47C-6C30-D34D-A59B-7A6A4A4239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50842" y="891952"/>
            <a:ext cx="5095494" cy="50740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Title 1">
            <a:extLst>
              <a:ext uri="{FF2B5EF4-FFF2-40B4-BE49-F238E27FC236}">
                <a16:creationId xmlns:a16="http://schemas.microsoft.com/office/drawing/2014/main" id="{BE71E8E6-0285-5B4F-B8C4-20416F9AD9EF}"/>
              </a:ext>
            </a:extLst>
          </p:cNvPr>
          <p:cNvSpPr>
            <a:spLocks noGrp="1"/>
          </p:cNvSpPr>
          <p:nvPr>
            <p:ph type="title"/>
          </p:nvPr>
        </p:nvSpPr>
        <p:spPr>
          <a:xfrm>
            <a:off x="1130270" y="953324"/>
            <a:ext cx="9603275" cy="1049235"/>
          </a:xfrm>
        </p:spPr>
        <p:txBody>
          <a:bodyPr/>
          <a:lstStyle/>
          <a:p>
            <a:r>
              <a:rPr lang="en-US" b="1" dirty="0">
                <a:solidFill>
                  <a:srgbClr val="FF9652"/>
                </a:solidFill>
                <a:highlight>
                  <a:srgbClr val="F5FAA4"/>
                </a:highlight>
              </a:rPr>
              <a:t>Key Terms:</a:t>
            </a:r>
            <a:endParaRPr lang="en-US" b="1" dirty="0">
              <a:solidFill>
                <a:srgbClr val="009193"/>
              </a:solidFill>
            </a:endParaRPr>
          </a:p>
        </p:txBody>
      </p:sp>
    </p:spTree>
    <p:extLst>
      <p:ext uri="{BB962C8B-B14F-4D97-AF65-F5344CB8AC3E}">
        <p14:creationId xmlns:p14="http://schemas.microsoft.com/office/powerpoint/2010/main" val="125733789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84E86-8823-4132-90D3-D2A5DA82E971}"/>
              </a:ext>
            </a:extLst>
          </p:cNvPr>
          <p:cNvSpPr>
            <a:spLocks noGrp="1"/>
          </p:cNvSpPr>
          <p:nvPr>
            <p:ph type="title"/>
          </p:nvPr>
        </p:nvSpPr>
        <p:spPr/>
        <p:txBody>
          <a:bodyPr/>
          <a:lstStyle/>
          <a:p>
            <a:r>
              <a:rPr lang="en-US" b="1" dirty="0">
                <a:solidFill>
                  <a:schemeClr val="tx2">
                    <a:lumMod val="75000"/>
                  </a:schemeClr>
                </a:solidFill>
                <a:highlight>
                  <a:srgbClr val="F5FAA4"/>
                </a:highlight>
              </a:rPr>
              <a:t>Resources:</a:t>
            </a:r>
            <a:endParaRPr lang="en-US" dirty="0">
              <a:highlight>
                <a:srgbClr val="F5FAA4"/>
              </a:highlight>
            </a:endParaRPr>
          </a:p>
        </p:txBody>
      </p:sp>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09554" y="45400"/>
            <a:ext cx="1382446" cy="1239704"/>
          </a:xfrm>
        </p:spPr>
      </p:pic>
      <p:sp>
        <p:nvSpPr>
          <p:cNvPr id="4" name="Rounded Rectangle 3">
            <a:extLst>
              <a:ext uri="{FF2B5EF4-FFF2-40B4-BE49-F238E27FC236}">
                <a16:creationId xmlns:a16="http://schemas.microsoft.com/office/drawing/2014/main" id="{A2528CC4-1F97-F04A-B50E-20CDE07A792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FED8F310-2F60-7F47-87C1-DD593EDB3F91}"/>
              </a:ext>
            </a:extLst>
          </p:cNvPr>
          <p:cNvSpPr/>
          <p:nvPr/>
        </p:nvSpPr>
        <p:spPr>
          <a:xfrm>
            <a:off x="996175" y="2363831"/>
            <a:ext cx="7594670" cy="923330"/>
          </a:xfrm>
          <a:prstGeom prst="rect">
            <a:avLst/>
          </a:prstGeom>
        </p:spPr>
        <p:txBody>
          <a:bodyPr wrap="square">
            <a:spAutoFit/>
          </a:bodyPr>
          <a:lstStyle/>
          <a:p>
            <a:pPr marL="380990" indent="-380990">
              <a:buFont typeface="Arial" panose="020B0604020202020204" pitchFamily="34" charset="0"/>
              <a:buChar char="•"/>
            </a:pPr>
            <a:r>
              <a:rPr lang="en-US" dirty="0">
                <a:solidFill>
                  <a:srgbClr val="0F1111"/>
                </a:solidFill>
                <a:latin typeface="Amazon Ember"/>
              </a:rPr>
              <a:t>Project Team Leadership and Communication by </a:t>
            </a:r>
            <a:r>
              <a:rPr lang="en-US" dirty="0">
                <a:solidFill>
                  <a:srgbClr val="007185"/>
                </a:solidFill>
                <a:latin typeface="Amazon Ember"/>
                <a:hlinkClick r:id="rId3"/>
              </a:rPr>
              <a:t>Samuel Malachowsky</a:t>
            </a:r>
            <a:r>
              <a:rPr lang="en-US" dirty="0">
                <a:solidFill>
                  <a:srgbClr val="007185"/>
                </a:solidFill>
                <a:latin typeface="Amazon Ember"/>
              </a:rPr>
              <a:t>, 2018.</a:t>
            </a:r>
          </a:p>
          <a:p>
            <a:pPr marL="380990" indent="-380990">
              <a:buFont typeface="Arial" panose="020B0604020202020204" pitchFamily="34" charset="0"/>
              <a:buChar char="•"/>
            </a:pPr>
            <a:endParaRPr lang="en-US" dirty="0">
              <a:solidFill>
                <a:srgbClr val="0F1111"/>
              </a:solidFill>
              <a:latin typeface="Amazon Ember"/>
            </a:endParaRPr>
          </a:p>
        </p:txBody>
      </p:sp>
      <p:pic>
        <p:nvPicPr>
          <p:cNvPr id="26626" name="Picture 2" descr="Amazon.com: Project Team Leadership and Communication (9781732378902):  Malachowsky, Samuel A: Books">
            <a:extLst>
              <a:ext uri="{FF2B5EF4-FFF2-40B4-BE49-F238E27FC236}">
                <a16:creationId xmlns:a16="http://schemas.microsoft.com/office/drawing/2014/main" id="{3158802A-E071-0D46-A700-7215849CA04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21244" y="2209574"/>
            <a:ext cx="1277626" cy="15762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093683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94832" y="100407"/>
            <a:ext cx="1397168" cy="1252906"/>
          </a:xfrm>
        </p:spPr>
      </p:pic>
      <p:sp>
        <p:nvSpPr>
          <p:cNvPr id="4" name="Rounded Rectangle 3">
            <a:extLst>
              <a:ext uri="{FF2B5EF4-FFF2-40B4-BE49-F238E27FC236}">
                <a16:creationId xmlns:a16="http://schemas.microsoft.com/office/drawing/2014/main" id="{B420750D-AC6B-E044-A92C-C12CF2ABCB37}"/>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F56A2541-8959-1B41-91AD-C4A53C0CC9E2}"/>
              </a:ext>
            </a:extLst>
          </p:cNvPr>
          <p:cNvSpPr/>
          <p:nvPr/>
        </p:nvSpPr>
        <p:spPr>
          <a:xfrm>
            <a:off x="2898071" y="2461627"/>
            <a:ext cx="6067672" cy="1569660"/>
          </a:xfrm>
          <a:prstGeom prst="rect">
            <a:avLst/>
          </a:prstGeom>
        </p:spPr>
        <p:txBody>
          <a:bodyPr wrap="square">
            <a:spAutoFit/>
          </a:bodyPr>
          <a:lstStyle/>
          <a:p>
            <a:pPr algn="ctr"/>
            <a:r>
              <a:rPr lang="es" sz="9600" b="1" dirty="0">
                <a:solidFill>
                  <a:srgbClr val="00B050"/>
                </a:solidFill>
                <a:highlight>
                  <a:srgbClr val="F5FAA4"/>
                </a:highlight>
                <a:latin typeface="Bradley Hand" pitchFamily="2" charset="77"/>
                <a:ea typeface="Brush Script MT" panose="03060802040406070304" pitchFamily="66" charset="-122"/>
                <a:cs typeface="Brush Script MT" panose="03060802040406070304" pitchFamily="66" charset="-122"/>
              </a:rPr>
              <a:t>THANKS!</a:t>
            </a:r>
            <a:endParaRPr lang="en-SA" sz="9600" b="1" dirty="0">
              <a:solidFill>
                <a:srgbClr val="00B050"/>
              </a:solidFill>
              <a:highlight>
                <a:srgbClr val="F5FAA4"/>
              </a:highlight>
              <a:latin typeface="Bradley Hand" pitchFamily="2" charset="77"/>
              <a:ea typeface="Brush Script MT" panose="03060802040406070304" pitchFamily="66" charset="-122"/>
              <a:cs typeface="Brush Script MT" panose="03060802040406070304" pitchFamily="66" charset="-122"/>
            </a:endParaRPr>
          </a:p>
        </p:txBody>
      </p:sp>
    </p:spTree>
    <p:extLst>
      <p:ext uri="{BB962C8B-B14F-4D97-AF65-F5344CB8AC3E}">
        <p14:creationId xmlns:p14="http://schemas.microsoft.com/office/powerpoint/2010/main" val="1086402200"/>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37920</TotalTime>
  <Words>3181</Words>
  <Application>Microsoft Macintosh PowerPoint</Application>
  <PresentationFormat>Widescreen</PresentationFormat>
  <Paragraphs>356</Paragraphs>
  <Slides>48</Slides>
  <Notes>40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Amazon Ember</vt:lpstr>
      <vt:lpstr>arial</vt:lpstr>
      <vt:lpstr>Bradley Hand</vt:lpstr>
      <vt:lpstr>Calibri</vt:lpstr>
      <vt:lpstr>Century Gothic</vt:lpstr>
      <vt:lpstr>Comic Sans MS,Bold</vt:lpstr>
      <vt:lpstr>Helvetica</vt:lpstr>
      <vt:lpstr>Wingdings</vt:lpstr>
      <vt:lpstr>Gallery</vt:lpstr>
      <vt:lpstr>Team Structure and Development Factors of project team success   Chapter 6</vt:lpstr>
      <vt:lpstr>Learning Outcomes:</vt:lpstr>
      <vt:lpstr>PowerPoint Presentation</vt:lpstr>
      <vt:lpstr>PowerPoint Presentation</vt:lpstr>
      <vt:lpstr>Why teamwork?</vt:lpstr>
      <vt:lpstr>PowerPoint Presentation</vt:lpstr>
      <vt:lpstr>PowerPoint Presentation</vt:lpstr>
      <vt:lpstr>What is a team?</vt:lpstr>
      <vt:lpstr>PowerPoint Presentation</vt:lpstr>
      <vt:lpstr>What is teamwork?</vt:lpstr>
      <vt:lpstr>Why Build a successful Team? </vt:lpstr>
      <vt:lpstr>PowerPoint Presentation</vt:lpstr>
      <vt:lpstr>  Why Leaders Need to Encourage and Prioritize Team Building? </vt:lpstr>
      <vt:lpstr>Leadership and team building:</vt:lpstr>
      <vt:lpstr>Leadership and team building (CONT.)</vt:lpstr>
      <vt:lpstr>PowerPoint Presentation</vt:lpstr>
      <vt:lpstr>What Makes a Team Successful</vt:lpstr>
      <vt:lpstr>PowerPoint Presentation</vt:lpstr>
      <vt:lpstr>Common Team Structures:</vt:lpstr>
      <vt:lpstr>Common Team Structures (CONT.) :</vt:lpstr>
      <vt:lpstr>Common Team Structures (CONT.)</vt:lpstr>
      <vt:lpstr>PowerPoint Presentation</vt:lpstr>
      <vt:lpstr>Common Team Roles:</vt:lpstr>
      <vt:lpstr>PowerPoint Presentation</vt:lpstr>
      <vt:lpstr>Team Development Stages</vt:lpstr>
      <vt:lpstr>PowerPoint Presentation</vt:lpstr>
      <vt:lpstr>PowerPoint Presentation</vt:lpstr>
      <vt:lpstr>Team Needs</vt:lpstr>
      <vt:lpstr>1- Building Trust</vt:lpstr>
      <vt:lpstr>2- Managing Conflict</vt:lpstr>
      <vt:lpstr>PowerPoint Presentation</vt:lpstr>
      <vt:lpstr>3-Achieving Commitment</vt:lpstr>
      <vt:lpstr>Achieving Commitment</vt:lpstr>
      <vt:lpstr>4- Embracing Accountability</vt:lpstr>
      <vt:lpstr>The ‘RASCI’ Accountability Matrix</vt:lpstr>
      <vt:lpstr>Activity – Building a ‘RASCI’ Accountability Matrix</vt:lpstr>
      <vt:lpstr>5-Focusing on Results</vt:lpstr>
      <vt:lpstr>PowerPoint Presentation</vt:lpstr>
      <vt:lpstr>Summary and Conclusions</vt:lpstr>
      <vt:lpstr>5.9 Self Assessment.</vt:lpstr>
      <vt:lpstr>Self Assessment</vt:lpstr>
      <vt:lpstr>Self Assessment  Activity – Trust and Commitment</vt:lpstr>
      <vt:lpstr>PowerPoint Presentation</vt:lpstr>
      <vt:lpstr>PowerPoint Presentation</vt:lpstr>
      <vt:lpstr>PowerPoint Presentation</vt:lpstr>
      <vt:lpstr>Key Terms:</vt:lpstr>
      <vt:lpstr>Resources: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SARA ADEL</cp:lastModifiedBy>
  <cp:revision>240</cp:revision>
  <dcterms:created xsi:type="dcterms:W3CDTF">2020-10-15T07:04:09Z</dcterms:created>
  <dcterms:modified xsi:type="dcterms:W3CDTF">2021-03-06T07:13:54Z</dcterms:modified>
</cp:coreProperties>
</file>