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0"/>
  </p:notesMasterIdLst>
  <p:sldIdLst>
    <p:sldId id="581" r:id="rId3"/>
    <p:sldId id="511" r:id="rId4"/>
    <p:sldId id="586" r:id="rId5"/>
    <p:sldId id="587" r:id="rId6"/>
    <p:sldId id="588" r:id="rId7"/>
    <p:sldId id="589" r:id="rId8"/>
    <p:sldId id="590" r:id="rId9"/>
    <p:sldId id="591" r:id="rId10"/>
    <p:sldId id="592" r:id="rId11"/>
    <p:sldId id="593" r:id="rId12"/>
    <p:sldId id="594" r:id="rId13"/>
    <p:sldId id="595" r:id="rId14"/>
    <p:sldId id="596" r:id="rId15"/>
    <p:sldId id="597" r:id="rId16"/>
    <p:sldId id="598" r:id="rId17"/>
    <p:sldId id="599" r:id="rId18"/>
    <p:sldId id="600" r:id="rId19"/>
    <p:sldId id="601" r:id="rId20"/>
    <p:sldId id="602" r:id="rId21"/>
    <p:sldId id="603" r:id="rId22"/>
    <p:sldId id="604" r:id="rId23"/>
    <p:sldId id="605" r:id="rId24"/>
    <p:sldId id="606" r:id="rId25"/>
    <p:sldId id="607" r:id="rId26"/>
    <p:sldId id="608" r:id="rId27"/>
    <p:sldId id="609" r:id="rId28"/>
    <p:sldId id="610" r:id="rId29"/>
    <p:sldId id="611" r:id="rId30"/>
    <p:sldId id="612" r:id="rId31"/>
    <p:sldId id="613" r:id="rId32"/>
    <p:sldId id="614" r:id="rId33"/>
    <p:sldId id="615" r:id="rId34"/>
    <p:sldId id="616" r:id="rId35"/>
    <p:sldId id="617" r:id="rId36"/>
    <p:sldId id="623" r:id="rId37"/>
    <p:sldId id="624" r:id="rId38"/>
    <p:sldId id="625" r:id="rId39"/>
    <p:sldId id="618" r:id="rId40"/>
    <p:sldId id="619" r:id="rId41"/>
    <p:sldId id="620" r:id="rId42"/>
    <p:sldId id="621" r:id="rId43"/>
    <p:sldId id="622" r:id="rId44"/>
    <p:sldId id="626" r:id="rId45"/>
    <p:sldId id="627" r:id="rId46"/>
    <p:sldId id="628" r:id="rId47"/>
    <p:sldId id="548" r:id="rId48"/>
    <p:sldId id="5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00:00 Default Section" id="{73925AE7-E9D8-48BC-A988-41815CE32A48}">
          <p14:sldIdLst>
            <p14:sldId id="581"/>
            <p14:sldId id="511"/>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23"/>
            <p14:sldId id="624"/>
            <p14:sldId id="625"/>
            <p14:sldId id="618"/>
            <p14:sldId id="619"/>
            <p14:sldId id="620"/>
            <p14:sldId id="621"/>
            <p14:sldId id="622"/>
            <p14:sldId id="626"/>
            <p14:sldId id="627"/>
            <p14:sldId id="628"/>
            <p14:sldId id="548"/>
            <p14:sldId id="549"/>
          </p14:sldIdLst>
        </p14:section>
        <p14:section name="00:00 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439523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82927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064545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89707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36286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7137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32804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6607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43032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4835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18266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8279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535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90895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29666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959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88545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2938560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175322"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Times New Roman" panose="02020603050405020304" pitchFamily="18" charset="0"/>
                <a:cs typeface="Times New Roman" panose="02020603050405020304" pitchFamily="18" charset="0"/>
              </a:rPr>
              <a:t>Supply</a:t>
            </a:r>
            <a:endParaRPr lang="en-US" sz="2000" dirty="0">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3936" y="6684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Supply</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7205" y="9132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8022" y="11836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Rectangle 8">
            <a:extLst>
              <a:ext uri="{FF2B5EF4-FFF2-40B4-BE49-F238E27FC236}">
                <a16:creationId xmlns:a16="http://schemas.microsoft.com/office/drawing/2014/main" id="{81ADD778-D379-0FFF-08C7-2A9BE33387FD}"/>
              </a:ext>
            </a:extLst>
          </p:cNvPr>
          <p:cNvSpPr>
            <a:spLocks noGrp="1" noChangeArrowheads="1"/>
          </p:cNvSpPr>
          <p:nvPr/>
        </p:nvSpPr>
        <p:spPr bwMode="auto">
          <a:xfrm>
            <a:off x="943936" y="2005117"/>
            <a:ext cx="5309307" cy="4152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2000" b="1" dirty="0">
                <a:latin typeface="Alexandria"/>
              </a:rPr>
              <a:t>If a firm supplies a good or service, then the firm:</a:t>
            </a:r>
          </a:p>
          <a:p>
            <a:pPr lvl="1" indent="0" eaLnBrk="1" hangingPunct="1"/>
            <a:r>
              <a:rPr lang="en-US" altLang="en-US" sz="2000" dirty="0">
                <a:latin typeface="Alexandria"/>
              </a:rPr>
              <a:t>1. Has the resources and the technology to produce it,</a:t>
            </a:r>
          </a:p>
          <a:p>
            <a:pPr lvl="1" indent="0" eaLnBrk="1" hangingPunct="1"/>
            <a:r>
              <a:rPr lang="en-US" altLang="en-US" sz="2000" dirty="0">
                <a:latin typeface="Alexandria"/>
              </a:rPr>
              <a:t>2. Can profit from producing it, and</a:t>
            </a:r>
          </a:p>
          <a:p>
            <a:pPr lvl="1" indent="0" eaLnBrk="1" hangingPunct="1"/>
            <a:r>
              <a:rPr lang="en-US" altLang="en-US" sz="2000" dirty="0">
                <a:latin typeface="Alexandria"/>
              </a:rPr>
              <a:t>3. Has made a definite plan to produce and sell it.</a:t>
            </a:r>
          </a:p>
          <a:p>
            <a:pPr lvl="1" indent="0" eaLnBrk="1" hangingPunct="1"/>
            <a:r>
              <a:rPr lang="en-US" altLang="en-US" sz="2000" dirty="0">
                <a:latin typeface="Alexandria"/>
              </a:rPr>
              <a:t>The </a:t>
            </a:r>
            <a:r>
              <a:rPr lang="en-US" altLang="en-US" sz="2000" b="1" u="sng" dirty="0">
                <a:solidFill>
                  <a:srgbClr val="0070C0"/>
                </a:solidFill>
                <a:latin typeface="Alexandria"/>
              </a:rPr>
              <a:t>quantity supplied </a:t>
            </a:r>
            <a:r>
              <a:rPr lang="en-US" altLang="en-US" sz="2000" dirty="0">
                <a:latin typeface="Alexandria"/>
              </a:rPr>
              <a:t>of a good or service is the amount that producers plan to sell during a given time period at a particular price</a:t>
            </a:r>
          </a:p>
        </p:txBody>
      </p:sp>
      <p:sp>
        <p:nvSpPr>
          <p:cNvPr id="11" name="TextBox 10">
            <a:extLst>
              <a:ext uri="{FF2B5EF4-FFF2-40B4-BE49-F238E27FC236}">
                <a16:creationId xmlns:a16="http://schemas.microsoft.com/office/drawing/2014/main" id="{FD8A701B-80CD-0670-8455-DE39DA65FDE1}"/>
              </a:ext>
            </a:extLst>
          </p:cNvPr>
          <p:cNvSpPr txBox="1"/>
          <p:nvPr/>
        </p:nvSpPr>
        <p:spPr>
          <a:xfrm>
            <a:off x="6832623" y="2164923"/>
            <a:ext cx="4017996" cy="3170099"/>
          </a:xfrm>
          <a:prstGeom prst="rect">
            <a:avLst/>
          </a:prstGeom>
          <a:noFill/>
        </p:spPr>
        <p:txBody>
          <a:bodyPr wrap="square">
            <a:spAutoFit/>
          </a:bodyPr>
          <a:lstStyle/>
          <a:p>
            <a:pPr marL="114300" lvl="1" algn="just" rtl="1" fontAlgn="base">
              <a:spcBef>
                <a:spcPct val="25000"/>
              </a:spcBef>
              <a:spcAft>
                <a:spcPct val="25000"/>
              </a:spcAft>
              <a:buClr>
                <a:srgbClr val="FF0000"/>
              </a:buClr>
              <a:buFont typeface="Wingdings" panose="05000000000000000000" pitchFamily="2" charset="2"/>
            </a:pPr>
            <a:r>
              <a:rPr lang="ar-EG" sz="2000" b="1" dirty="0">
                <a:latin typeface="Alexandria"/>
              </a:rPr>
              <a:t>إذا قامت شركة </a:t>
            </a:r>
            <a:r>
              <a:rPr lang="ar-EG" sz="2000" b="1" dirty="0" err="1">
                <a:latin typeface="Alexandria"/>
              </a:rPr>
              <a:t>بانتاج</a:t>
            </a:r>
            <a:r>
              <a:rPr lang="ar-EG" sz="2000" b="1" dirty="0">
                <a:latin typeface="Alexandria"/>
              </a:rPr>
              <a:t> سلعة أو خدمة، فإن الشركة:</a:t>
            </a:r>
          </a:p>
          <a:p>
            <a:pPr marL="114300" lvl="1" algn="just" rtl="1" fontAlgn="base">
              <a:spcBef>
                <a:spcPct val="25000"/>
              </a:spcBef>
              <a:spcAft>
                <a:spcPct val="25000"/>
              </a:spcAft>
              <a:buClr>
                <a:srgbClr val="FF0000"/>
              </a:buClr>
              <a:buFont typeface="Wingdings" panose="05000000000000000000" pitchFamily="2" charset="2"/>
            </a:pPr>
            <a:r>
              <a:rPr lang="ar-EG" sz="2000" b="1" dirty="0">
                <a:latin typeface="Alexandria"/>
              </a:rPr>
              <a:t>1</a:t>
            </a:r>
            <a:r>
              <a:rPr lang="ar-EG" sz="2000" dirty="0">
                <a:latin typeface="Alexandria"/>
              </a:rPr>
              <a:t>. لديها الموارد والتكنولوجيا لإنتاجها،</a:t>
            </a:r>
          </a:p>
          <a:p>
            <a:pPr marL="114300" lvl="1" algn="just" rtl="1" fontAlgn="base">
              <a:spcBef>
                <a:spcPct val="25000"/>
              </a:spcBef>
              <a:spcAft>
                <a:spcPct val="25000"/>
              </a:spcAft>
              <a:buClr>
                <a:srgbClr val="FF0000"/>
              </a:buClr>
              <a:buFont typeface="Wingdings" panose="05000000000000000000" pitchFamily="2" charset="2"/>
            </a:pPr>
            <a:r>
              <a:rPr lang="ar-EG" sz="2000" dirty="0">
                <a:latin typeface="Alexandria"/>
              </a:rPr>
              <a:t>2. يمكنها الاستفادة من إنتاجها، و</a:t>
            </a:r>
          </a:p>
          <a:p>
            <a:pPr marL="114300" lvl="1" algn="just" rtl="1" fontAlgn="base">
              <a:spcBef>
                <a:spcPct val="25000"/>
              </a:spcBef>
              <a:spcAft>
                <a:spcPct val="25000"/>
              </a:spcAft>
              <a:buClr>
                <a:srgbClr val="FF0000"/>
              </a:buClr>
              <a:buFont typeface="Wingdings" panose="05000000000000000000" pitchFamily="2" charset="2"/>
            </a:pPr>
            <a:r>
              <a:rPr lang="ar-EG" sz="2000" dirty="0">
                <a:latin typeface="Alexandria"/>
              </a:rPr>
              <a:t>3. وضعت خطة محددة لإنتاجها وبيعها.</a:t>
            </a:r>
          </a:p>
          <a:p>
            <a:pPr marL="114300" lvl="1" algn="just" rtl="1" fontAlgn="base">
              <a:spcBef>
                <a:spcPct val="25000"/>
              </a:spcBef>
              <a:spcAft>
                <a:spcPct val="25000"/>
              </a:spcAft>
              <a:buClr>
                <a:srgbClr val="FF0000"/>
              </a:buClr>
              <a:buFont typeface="Wingdings" panose="05000000000000000000" pitchFamily="2" charset="2"/>
            </a:pPr>
            <a:r>
              <a:rPr lang="ar-EG" sz="2000" b="1" dirty="0">
                <a:latin typeface="Alexandria"/>
              </a:rPr>
              <a:t>الكمية المعروضة </a:t>
            </a:r>
            <a:r>
              <a:rPr lang="ar-EG" sz="2000" dirty="0">
                <a:latin typeface="Alexandria"/>
              </a:rPr>
              <a:t>من سلعة أو خدمة هي الكمية التي يخطط المنتجون لبيعها خلال فترة زمنية معينة بسعر معين</a:t>
            </a:r>
            <a:endParaRPr lang="en-US" sz="2000" dirty="0">
              <a:latin typeface="Alexandria"/>
            </a:endParaRP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Law of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2" name="Content Placeholder 2">
            <a:extLst>
              <a:ext uri="{FF2B5EF4-FFF2-40B4-BE49-F238E27FC236}">
                <a16:creationId xmlns:a16="http://schemas.microsoft.com/office/drawing/2014/main" id="{CE9C7D6A-4E5E-F590-8476-D5A80858C6DB}"/>
              </a:ext>
            </a:extLst>
          </p:cNvPr>
          <p:cNvSpPr txBox="1">
            <a:spLocks/>
          </p:cNvSpPr>
          <p:nvPr/>
        </p:nvSpPr>
        <p:spPr>
          <a:xfrm>
            <a:off x="617280" y="2600719"/>
            <a:ext cx="3300799" cy="3427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law of supply states:</a:t>
            </a:r>
            <a:endParaRPr lang="en-US" sz="2000" dirty="0">
              <a:solidFill>
                <a:srgbClr val="0070C0"/>
              </a:solidFill>
              <a:effectLst/>
              <a:latin typeface="Alexandria"/>
              <a:ea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Other factors being constant (</a:t>
            </a:r>
            <a:r>
              <a:rPr lang="en-US" sz="2000" dirty="0" err="1">
                <a:effectLst/>
                <a:latin typeface="Alexandria"/>
                <a:ea typeface="Times New Roman" panose="02020603050405020304" pitchFamily="18" charset="0"/>
                <a:cs typeface="Times New Roman" panose="02020603050405020304" pitchFamily="18" charset="0"/>
              </a:rPr>
              <a:t>cetris</a:t>
            </a:r>
            <a:r>
              <a:rPr lang="en-US" sz="2000" dirty="0">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peribus</a:t>
            </a:r>
            <a:r>
              <a:rPr lang="en-US" sz="2000" dirty="0">
                <a:effectLst/>
                <a:latin typeface="Alexandria"/>
                <a:ea typeface="Times New Roman" panose="02020603050405020304" pitchFamily="18" charset="0"/>
                <a:cs typeface="Times New Roman" panose="02020603050405020304" pitchFamily="18" charset="0"/>
              </a:rPr>
              <a:t>), price and quantity supplied of any good and service are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positively related </a:t>
            </a:r>
            <a:r>
              <a:rPr lang="en-US" sz="2000" dirty="0">
                <a:effectLst/>
                <a:latin typeface="Alexandria"/>
                <a:ea typeface="Times New Roman" panose="02020603050405020304" pitchFamily="18" charset="0"/>
                <a:cs typeface="Times New Roman" panose="02020603050405020304" pitchFamily="18" charset="0"/>
              </a:rPr>
              <a:t>to each other.</a:t>
            </a:r>
            <a:endParaRPr lang="ar-EG" sz="2000" dirty="0">
              <a:effectLst/>
              <a:latin typeface="Alexandria"/>
              <a:ea typeface="Times New Roman" panose="02020603050405020304" pitchFamily="18" charset="0"/>
              <a:cs typeface="Times New Roman" panose="02020603050405020304" pitchFamily="18" charset="0"/>
            </a:endParaRPr>
          </a:p>
          <a:p>
            <a:pPr marL="342900" marR="0" lvl="0" indent="-342900" algn="just" rtl="0">
              <a:spcBef>
                <a:spcPts val="0"/>
              </a:spcBef>
              <a:spcAft>
                <a:spcPts val="0"/>
              </a:spcAft>
              <a:buFont typeface="Wingdings" panose="05000000000000000000" pitchFamily="2" charset="2"/>
              <a:buChar char=""/>
            </a:pPr>
            <a:endParaRPr lang="ar-EG" sz="2000" dirty="0">
              <a:latin typeface="Alexandria"/>
              <a:ea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BE738F04-CC93-5A5D-7A16-79B6A47381BB}"/>
              </a:ext>
            </a:extLst>
          </p:cNvPr>
          <p:cNvPicPr>
            <a:picLocks noChangeAspect="1"/>
          </p:cNvPicPr>
          <p:nvPr/>
        </p:nvPicPr>
        <p:blipFill rotWithShape="1">
          <a:blip r:embed="rId3"/>
          <a:srcRect l="11309" t="50000" r="61230" b="22038"/>
          <a:stretch/>
        </p:blipFill>
        <p:spPr>
          <a:xfrm>
            <a:off x="4071938" y="2911833"/>
            <a:ext cx="4421856" cy="1922654"/>
          </a:xfrm>
          <a:prstGeom prst="rect">
            <a:avLst/>
          </a:prstGeom>
        </p:spPr>
      </p:pic>
      <p:sp>
        <p:nvSpPr>
          <p:cNvPr id="11" name="Content Placeholder 2">
            <a:extLst>
              <a:ext uri="{FF2B5EF4-FFF2-40B4-BE49-F238E27FC236}">
                <a16:creationId xmlns:a16="http://schemas.microsoft.com/office/drawing/2014/main" id="{2C8A947A-6918-F91A-F334-EFFE43D64209}"/>
              </a:ext>
            </a:extLst>
          </p:cNvPr>
          <p:cNvSpPr txBox="1">
            <a:spLocks/>
          </p:cNvSpPr>
          <p:nvPr/>
        </p:nvSpPr>
        <p:spPr>
          <a:xfrm>
            <a:off x="8493794" y="2108369"/>
            <a:ext cx="2755898" cy="3427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just" rtl="0">
              <a:spcBef>
                <a:spcPts val="0"/>
              </a:spcBef>
              <a:spcAft>
                <a:spcPts val="0"/>
              </a:spcAft>
              <a:buFont typeface="Wingdings" panose="05000000000000000000" pitchFamily="2" charset="2"/>
              <a:buChar char=""/>
            </a:pPr>
            <a:endParaRPr lang="ar-EG" sz="2000" dirty="0">
              <a:latin typeface="Alexandria"/>
              <a:ea typeface="Times New Roman" panose="02020603050405020304" pitchFamily="18" charset="0"/>
              <a:cs typeface="Times New Roman" panose="02020603050405020304" pitchFamily="18" charset="0"/>
            </a:endParaRPr>
          </a:p>
          <a:p>
            <a:pPr marL="342900" marR="0" lvl="0" indent="-342900" algn="just" rtl="1">
              <a:spcBef>
                <a:spcPts val="0"/>
              </a:spcBef>
              <a:spcAft>
                <a:spcPts val="0"/>
              </a:spcAft>
              <a:buFont typeface="Wingdings" panose="05000000000000000000" pitchFamily="2" charset="2"/>
              <a:buChar char=""/>
            </a:pPr>
            <a:r>
              <a:rPr lang="ar-EG" sz="2000" b="1" u="sng" dirty="0">
                <a:solidFill>
                  <a:schemeClr val="accent5"/>
                </a:solidFill>
                <a:effectLst/>
                <a:latin typeface="Alexandria"/>
                <a:ea typeface="Times New Roman" panose="02020603050405020304" pitchFamily="18" charset="0"/>
              </a:rPr>
              <a:t>ينص قانون العرض على ما يلي:</a:t>
            </a:r>
          </a:p>
          <a:p>
            <a:pPr marL="342900" marR="0" lvl="0" indent="-342900" algn="just" rtl="1">
              <a:spcBef>
                <a:spcPts val="0"/>
              </a:spcBef>
              <a:spcAft>
                <a:spcPts val="0"/>
              </a:spcAft>
              <a:buFont typeface="Wingdings" panose="05000000000000000000" pitchFamily="2" charset="2"/>
              <a:buChar char=""/>
            </a:pPr>
            <a:endParaRPr lang="ar-EG" sz="2000" b="1" u="sng" dirty="0">
              <a:solidFill>
                <a:schemeClr val="accent5"/>
              </a:solidFill>
              <a:effectLst/>
              <a:latin typeface="Alexandria"/>
              <a:ea typeface="Times New Roman" panose="02020603050405020304" pitchFamily="18" charset="0"/>
            </a:endParaRPr>
          </a:p>
          <a:p>
            <a:pPr marL="342900" marR="0" lvl="0" indent="-342900" algn="just" rtl="1">
              <a:spcBef>
                <a:spcPts val="0"/>
              </a:spcBef>
              <a:spcAft>
                <a:spcPts val="0"/>
              </a:spcAft>
              <a:buFont typeface="Wingdings" panose="05000000000000000000" pitchFamily="2" charset="2"/>
              <a:buChar char=""/>
            </a:pPr>
            <a:r>
              <a:rPr lang="ar-EG" sz="2000" dirty="0">
                <a:effectLst/>
                <a:latin typeface="Alexandria"/>
                <a:ea typeface="Times New Roman" panose="02020603050405020304" pitchFamily="18" charset="0"/>
              </a:rPr>
              <a:t>في حالة ثبات العوامل الأخرى (</a:t>
            </a:r>
            <a:r>
              <a:rPr lang="en-US" sz="2000" dirty="0" err="1">
                <a:effectLst/>
                <a:latin typeface="Alexandria"/>
                <a:ea typeface="Times New Roman" panose="02020603050405020304" pitchFamily="18" charset="0"/>
              </a:rPr>
              <a:t>cetris</a:t>
            </a:r>
            <a:r>
              <a:rPr lang="en-US" sz="2000" dirty="0">
                <a:effectLst/>
                <a:latin typeface="Alexandria"/>
                <a:ea typeface="Times New Roman" panose="02020603050405020304" pitchFamily="18" charset="0"/>
              </a:rPr>
              <a:t> </a:t>
            </a:r>
            <a:r>
              <a:rPr lang="en-US" sz="2000" dirty="0" err="1">
                <a:effectLst/>
                <a:latin typeface="Alexandria"/>
                <a:ea typeface="Times New Roman" panose="02020603050405020304" pitchFamily="18" charset="0"/>
              </a:rPr>
              <a:t>peribus</a:t>
            </a:r>
            <a:r>
              <a:rPr lang="en-US" sz="2000" dirty="0">
                <a:effectLst/>
                <a:latin typeface="Alexandria"/>
                <a:ea typeface="Times New Roman" panose="02020603050405020304" pitchFamily="18" charset="0"/>
              </a:rPr>
              <a:t>)، </a:t>
            </a:r>
            <a:r>
              <a:rPr lang="ar-EG" sz="2000" dirty="0">
                <a:effectLst/>
                <a:latin typeface="Alexandria"/>
                <a:ea typeface="Times New Roman" panose="02020603050405020304" pitchFamily="18" charset="0"/>
              </a:rPr>
              <a:t>فإن السعر والكمية المعروضة من أي سلعة أو خدمة ترتبط بشكل إيجابي ببعضها البعض.</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2343991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Law of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Content Placeholder 2">
            <a:extLst>
              <a:ext uri="{FF2B5EF4-FFF2-40B4-BE49-F238E27FC236}">
                <a16:creationId xmlns:a16="http://schemas.microsoft.com/office/drawing/2014/main" id="{76E26879-1B81-53CB-DEB4-832344E406B2}"/>
              </a:ext>
            </a:extLst>
          </p:cNvPr>
          <p:cNvSpPr txBox="1">
            <a:spLocks/>
          </p:cNvSpPr>
          <p:nvPr/>
        </p:nvSpPr>
        <p:spPr>
          <a:xfrm>
            <a:off x="1055577" y="2600719"/>
            <a:ext cx="4841672" cy="3427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law of supply states:</a:t>
            </a:r>
          </a:p>
          <a:p>
            <a:pPr marL="0" marR="0">
              <a:spcBef>
                <a:spcPts val="0"/>
              </a:spcBef>
              <a:spcAft>
                <a:spcPts val="0"/>
              </a:spcAft>
            </a:pP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The </a:t>
            </a:r>
            <a:r>
              <a:rPr lang="en-US" sz="2000" u="sng" dirty="0">
                <a:effectLst/>
                <a:latin typeface="Alexandria"/>
                <a:ea typeface="Times New Roman" panose="02020603050405020304" pitchFamily="18" charset="0"/>
                <a:cs typeface="Times New Roman" panose="02020603050405020304" pitchFamily="18" charset="0"/>
              </a:rPr>
              <a:t>higher</a:t>
            </a:r>
            <a:r>
              <a:rPr lang="en-US" sz="2000" dirty="0">
                <a:effectLst/>
                <a:latin typeface="Alexandria"/>
                <a:ea typeface="Times New Roman" panose="02020603050405020304" pitchFamily="18" charset="0"/>
                <a:cs typeface="Times New Roman" panose="02020603050405020304" pitchFamily="18" charset="0"/>
              </a:rPr>
              <a:t> the price of a good, </a:t>
            </a:r>
            <a:r>
              <a:rPr lang="en-US" sz="2000" u="sng" dirty="0">
                <a:effectLst/>
                <a:latin typeface="Alexandria"/>
                <a:ea typeface="Times New Roman" panose="02020603050405020304" pitchFamily="18" charset="0"/>
                <a:cs typeface="Times New Roman" panose="02020603050405020304" pitchFamily="18" charset="0"/>
              </a:rPr>
              <a:t>the greater </a:t>
            </a:r>
            <a:r>
              <a:rPr lang="en-US" sz="2000" dirty="0">
                <a:effectLst/>
                <a:latin typeface="Alexandria"/>
                <a:ea typeface="Times New Roman" panose="02020603050405020304" pitchFamily="18" charset="0"/>
                <a:cs typeface="Times New Roman" panose="02020603050405020304" pitchFamily="18" charset="0"/>
              </a:rPr>
              <a:t>is the quantity supplied.</a:t>
            </a:r>
          </a:p>
          <a:p>
            <a:pPr marL="742950" marR="0" lvl="1" indent="-285750">
              <a:spcBef>
                <a:spcPts val="0"/>
              </a:spcBef>
              <a:spcAft>
                <a:spcPts val="0"/>
              </a:spcAft>
              <a:buFont typeface="Wingdings" panose="05000000000000000000" pitchFamily="2" charset="2"/>
              <a:buChar char=""/>
            </a:pP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The </a:t>
            </a:r>
            <a:r>
              <a:rPr lang="en-US" sz="2000" u="sng" dirty="0">
                <a:effectLst/>
                <a:latin typeface="Alexandria"/>
                <a:ea typeface="Times New Roman" panose="02020603050405020304" pitchFamily="18" charset="0"/>
                <a:cs typeface="Times New Roman" panose="02020603050405020304" pitchFamily="18" charset="0"/>
              </a:rPr>
              <a:t>lower</a:t>
            </a:r>
            <a:r>
              <a:rPr lang="en-US" sz="2000" dirty="0">
                <a:effectLst/>
                <a:latin typeface="Alexandria"/>
                <a:ea typeface="Times New Roman" panose="02020603050405020304" pitchFamily="18" charset="0"/>
                <a:cs typeface="Times New Roman" panose="02020603050405020304" pitchFamily="18" charset="0"/>
              </a:rPr>
              <a:t> the price of a good, </a:t>
            </a:r>
            <a:r>
              <a:rPr lang="en-US" sz="2000" u="sng" dirty="0">
                <a:effectLst/>
                <a:latin typeface="Alexandria"/>
                <a:ea typeface="Times New Roman" panose="02020603050405020304" pitchFamily="18" charset="0"/>
                <a:cs typeface="Times New Roman" panose="02020603050405020304" pitchFamily="18" charset="0"/>
              </a:rPr>
              <a:t>the smaller</a:t>
            </a:r>
            <a:r>
              <a:rPr lang="en-US" sz="2000" dirty="0">
                <a:effectLst/>
                <a:latin typeface="Alexandria"/>
                <a:ea typeface="Times New Roman" panose="02020603050405020304" pitchFamily="18" charset="0"/>
                <a:cs typeface="Times New Roman" panose="02020603050405020304" pitchFamily="18" charset="0"/>
              </a:rPr>
              <a:t> is the quantity supplied.</a:t>
            </a:r>
            <a:endParaRPr lang="ar-EG" sz="2000" dirty="0">
              <a:effectLst/>
              <a:latin typeface="Alexandria"/>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Wingdings" panose="05000000000000000000" pitchFamily="2" charset="2"/>
              <a:buChar char=""/>
            </a:pPr>
            <a:endParaRPr lang="ar-EG" sz="2000" dirty="0">
              <a:latin typeface="Alexandria"/>
              <a:ea typeface="Times New Roman" panose="02020603050405020304" pitchFamily="18" charset="0"/>
              <a:cs typeface="Times New Roman" panose="02020603050405020304" pitchFamily="18" charset="0"/>
            </a:endParaRPr>
          </a:p>
        </p:txBody>
      </p:sp>
      <p:sp>
        <p:nvSpPr>
          <p:cNvPr id="10" name="Content Placeholder 2">
            <a:extLst>
              <a:ext uri="{FF2B5EF4-FFF2-40B4-BE49-F238E27FC236}">
                <a16:creationId xmlns:a16="http://schemas.microsoft.com/office/drawing/2014/main" id="{6002C448-4D1A-C28A-63C9-71424D8DC989}"/>
              </a:ext>
            </a:extLst>
          </p:cNvPr>
          <p:cNvSpPr txBox="1">
            <a:spLocks/>
          </p:cNvSpPr>
          <p:nvPr/>
        </p:nvSpPr>
        <p:spPr>
          <a:xfrm>
            <a:off x="6242788" y="2329160"/>
            <a:ext cx="4841672" cy="34273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marR="0" lvl="1" indent="-285750">
              <a:spcBef>
                <a:spcPts val="0"/>
              </a:spcBef>
              <a:spcAft>
                <a:spcPts val="0"/>
              </a:spcAft>
              <a:buFont typeface="Wingdings" panose="05000000000000000000" pitchFamily="2" charset="2"/>
              <a:buChar char=""/>
            </a:pPr>
            <a:endParaRPr lang="ar-EG" sz="2000" dirty="0">
              <a:latin typeface="Alexandria"/>
              <a:ea typeface="Times New Roman" panose="02020603050405020304" pitchFamily="18" charset="0"/>
              <a:cs typeface="Times New Roman" panose="02020603050405020304" pitchFamily="18" charset="0"/>
            </a:endParaRPr>
          </a:p>
          <a:p>
            <a:pPr marL="457200" marR="0" lvl="1" indent="0" algn="r" rtl="1">
              <a:spcBef>
                <a:spcPts val="0"/>
              </a:spcBef>
              <a:spcAft>
                <a:spcPts val="0"/>
              </a:spcAft>
              <a:buNone/>
            </a:pPr>
            <a:r>
              <a:rPr lang="ar-EG" sz="2000" b="1" dirty="0">
                <a:solidFill>
                  <a:schemeClr val="accent5"/>
                </a:solidFill>
                <a:effectLst/>
                <a:latin typeface="Alexandria"/>
                <a:ea typeface="Times New Roman" panose="02020603050405020304" pitchFamily="18" charset="0"/>
              </a:rPr>
              <a:t>ينص قانون العرض على ما يلي:</a:t>
            </a:r>
          </a:p>
          <a:p>
            <a:pPr marL="457200" marR="0" lvl="1" indent="0" algn="r" rtl="1">
              <a:spcBef>
                <a:spcPts val="0"/>
              </a:spcBef>
              <a:spcAft>
                <a:spcPts val="0"/>
              </a:spcAft>
              <a:buNone/>
            </a:pPr>
            <a:endParaRPr lang="ar-EG" sz="2000" dirty="0">
              <a:effectLst/>
              <a:latin typeface="Alexandria"/>
              <a:ea typeface="Times New Roman" panose="02020603050405020304" pitchFamily="18" charset="0"/>
            </a:endParaRPr>
          </a:p>
          <a:p>
            <a:pPr lvl="1" algn="r" rtl="1">
              <a:spcBef>
                <a:spcPts val="0"/>
              </a:spcBef>
            </a:pPr>
            <a:r>
              <a:rPr lang="ar-EG" sz="2000" dirty="0">
                <a:effectLst/>
                <a:latin typeface="Alexandria"/>
                <a:ea typeface="Times New Roman" panose="02020603050405020304" pitchFamily="18" charset="0"/>
              </a:rPr>
              <a:t>كلما ارتفع سعر السلعة، زادت الكمية المعروضة.</a:t>
            </a:r>
          </a:p>
          <a:p>
            <a:pPr lvl="1" algn="r" rtl="1">
              <a:spcBef>
                <a:spcPts val="0"/>
              </a:spcBef>
            </a:pPr>
            <a:endParaRPr lang="ar-EG" sz="2000" dirty="0">
              <a:effectLst/>
              <a:latin typeface="Alexandria"/>
              <a:ea typeface="Times New Roman" panose="02020603050405020304" pitchFamily="18" charset="0"/>
            </a:endParaRPr>
          </a:p>
          <a:p>
            <a:pPr lvl="1" algn="r" rtl="1">
              <a:spcBef>
                <a:spcPts val="0"/>
              </a:spcBef>
            </a:pPr>
            <a:r>
              <a:rPr lang="ar-EG" sz="2000" dirty="0">
                <a:effectLst/>
                <a:latin typeface="Alexandria"/>
                <a:ea typeface="Times New Roman" panose="02020603050405020304" pitchFamily="18" charset="0"/>
              </a:rPr>
              <a:t>كلما انخفض سعر السلعة، قلت الكمية المعروضة.</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3500655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Law of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2" name="Content Placeholder 2">
            <a:extLst>
              <a:ext uri="{FF2B5EF4-FFF2-40B4-BE49-F238E27FC236}">
                <a16:creationId xmlns:a16="http://schemas.microsoft.com/office/drawing/2014/main" id="{BEED24B3-4900-0E81-5D81-6F41FB2787F3}"/>
              </a:ext>
            </a:extLst>
          </p:cNvPr>
          <p:cNvSpPr txBox="1">
            <a:spLocks/>
          </p:cNvSpPr>
          <p:nvPr/>
        </p:nvSpPr>
        <p:spPr>
          <a:xfrm>
            <a:off x="762000" y="2429847"/>
            <a:ext cx="3872371" cy="37444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0000"/>
              </a:lnSpc>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law of supply is illustrated by:</a:t>
            </a:r>
            <a:endParaRPr lang="en-US" sz="2000" dirty="0">
              <a:solidFill>
                <a:srgbClr val="0070C0"/>
              </a:solidFill>
              <a:effectLst/>
              <a:latin typeface="Alexandria"/>
              <a:ea typeface="Times New Roman" panose="02020603050405020304" pitchFamily="18" charset="0"/>
            </a:endParaRPr>
          </a:p>
          <a:p>
            <a:pPr marL="342900" marR="0" lvl="0" indent="-342900">
              <a:lnSpc>
                <a:spcPct val="100000"/>
              </a:lnSpc>
              <a:spcBef>
                <a:spcPts val="0"/>
              </a:spcBef>
              <a:spcAft>
                <a:spcPts val="0"/>
              </a:spcAft>
              <a:buFont typeface="Wingdings" panose="05000000000000000000" pitchFamily="2" charset="2"/>
              <a:buChar char=""/>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An upward-sloping supply curve</a:t>
            </a:r>
            <a:r>
              <a:rPr lang="en-US" sz="2000"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drawn with the quantity supplied on the horizontal axis and the price on the vertical axis </a:t>
            </a:r>
            <a:endParaRPr lang="en-US" sz="2000" dirty="0">
              <a:latin typeface="Alexandria"/>
              <a:ea typeface="Times New Roman" panose="02020603050405020304" pitchFamily="18" charset="0"/>
            </a:endParaRPr>
          </a:p>
          <a:p>
            <a:pPr marL="342900" marR="0" lvl="0" indent="-342900">
              <a:lnSpc>
                <a:spcPct val="100000"/>
              </a:lnSpc>
              <a:spcBef>
                <a:spcPts val="0"/>
              </a:spcBef>
              <a:spcAft>
                <a:spcPts val="0"/>
              </a:spcAft>
              <a:buFont typeface="Wingdings" panose="05000000000000000000" pitchFamily="2" charset="2"/>
              <a:buChar char=""/>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The slope is positive </a:t>
            </a:r>
            <a:r>
              <a:rPr lang="en-US" sz="2000"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to show the </a:t>
            </a:r>
            <a:r>
              <a:rPr lang="en-US" sz="2000" u="sng" dirty="0">
                <a:effectLst/>
                <a:latin typeface="Alexandria"/>
                <a:ea typeface="Times New Roman" panose="02020603050405020304" pitchFamily="18" charset="0"/>
                <a:cs typeface="Times New Roman" panose="02020603050405020304" pitchFamily="18" charset="0"/>
              </a:rPr>
              <a:t>positive relation between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P &amp; Qs</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 </a:t>
            </a:r>
          </a:p>
          <a:p>
            <a:pPr marL="342900" marR="0" lvl="0" indent="-342900">
              <a:lnSpc>
                <a:spcPct val="100000"/>
              </a:lnSpc>
              <a:spcBef>
                <a:spcPts val="0"/>
              </a:spcBef>
              <a:spcAft>
                <a:spcPts val="0"/>
              </a:spcAft>
              <a:buFont typeface="Wingdings" panose="05000000000000000000" pitchFamily="2" charset="2"/>
              <a:buChar char=""/>
            </a:pPr>
            <a:endParaRPr lang="en-US" sz="2000" b="1" dirty="0">
              <a:solidFill>
                <a:srgbClr val="0070C0"/>
              </a:solidFill>
              <a:latin typeface="Alexandria"/>
              <a:ea typeface="Times New Roman" panose="02020603050405020304" pitchFamily="18" charset="0"/>
              <a:cs typeface="Times New Roman" panose="02020603050405020304" pitchFamily="18" charset="0"/>
            </a:endParaRPr>
          </a:p>
        </p:txBody>
      </p:sp>
      <p:pic>
        <p:nvPicPr>
          <p:cNvPr id="10" name="Picture 9" descr="fig03">
            <a:extLst>
              <a:ext uri="{FF2B5EF4-FFF2-40B4-BE49-F238E27FC236}">
                <a16:creationId xmlns:a16="http://schemas.microsoft.com/office/drawing/2014/main" id="{9E91D991-C59D-2CE5-9CAB-A57B5948FE3E}"/>
              </a:ext>
            </a:extLst>
          </p:cNvPr>
          <p:cNvPicPr/>
          <p:nvPr/>
        </p:nvPicPr>
        <p:blipFill>
          <a:blip r:embed="rId3"/>
          <a:srcRect/>
          <a:stretch>
            <a:fillRect/>
          </a:stretch>
        </p:blipFill>
        <p:spPr bwMode="auto">
          <a:xfrm>
            <a:off x="4469847" y="2145525"/>
            <a:ext cx="3379304" cy="3620983"/>
          </a:xfrm>
          <a:prstGeom prst="rect">
            <a:avLst/>
          </a:prstGeom>
          <a:noFill/>
          <a:ln w="9525">
            <a:noFill/>
            <a:miter lim="800000"/>
            <a:headEnd/>
            <a:tailEnd/>
          </a:ln>
        </p:spPr>
      </p:pic>
      <p:sp>
        <p:nvSpPr>
          <p:cNvPr id="11" name="Content Placeholder 2">
            <a:extLst>
              <a:ext uri="{FF2B5EF4-FFF2-40B4-BE49-F238E27FC236}">
                <a16:creationId xmlns:a16="http://schemas.microsoft.com/office/drawing/2014/main" id="{FB39D709-2311-6CFD-9028-29A2B8B28A56}"/>
              </a:ext>
            </a:extLst>
          </p:cNvPr>
          <p:cNvSpPr txBox="1">
            <a:spLocks/>
          </p:cNvSpPr>
          <p:nvPr/>
        </p:nvSpPr>
        <p:spPr>
          <a:xfrm>
            <a:off x="7177709" y="2461685"/>
            <a:ext cx="4152900" cy="37444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r" rtl="1">
              <a:lnSpc>
                <a:spcPct val="100000"/>
              </a:lnSpc>
              <a:spcBef>
                <a:spcPts val="0"/>
              </a:spcBef>
              <a:spcAft>
                <a:spcPts val="0"/>
              </a:spcAft>
              <a:buFont typeface="Wingdings" panose="05000000000000000000" pitchFamily="2" charset="2"/>
              <a:buChar char=""/>
            </a:pPr>
            <a:r>
              <a:rPr lang="ar-EG" sz="2000" b="1" dirty="0">
                <a:solidFill>
                  <a:srgbClr val="0070C0"/>
                </a:solidFill>
                <a:effectLst/>
                <a:latin typeface="Alexandria"/>
                <a:ea typeface="Times New Roman" panose="02020603050405020304" pitchFamily="18" charset="0"/>
              </a:rPr>
              <a:t>يتم توضيح قانون العرض من خلال:</a:t>
            </a:r>
          </a:p>
          <a:p>
            <a:pPr marL="0" marR="0" lvl="0" indent="0" algn="r" rtl="1">
              <a:lnSpc>
                <a:spcPct val="100000"/>
              </a:lnSpc>
              <a:spcBef>
                <a:spcPts val="0"/>
              </a:spcBef>
              <a:spcAft>
                <a:spcPts val="0"/>
              </a:spcAft>
              <a:buNone/>
            </a:pPr>
            <a:endParaRPr lang="ar-EG" sz="2000" b="1" dirty="0">
              <a:solidFill>
                <a:srgbClr val="0070C0"/>
              </a:solidFill>
              <a:effectLst/>
              <a:latin typeface="Alexandria"/>
              <a:ea typeface="Times New Roman" panose="02020603050405020304" pitchFamily="18" charset="0"/>
            </a:endParaRPr>
          </a:p>
          <a:p>
            <a:pPr marL="342900" marR="0" lvl="0" indent="-342900" algn="r" rtl="1">
              <a:lnSpc>
                <a:spcPct val="100000"/>
              </a:lnSpc>
              <a:spcBef>
                <a:spcPts val="0"/>
              </a:spcBef>
              <a:spcAft>
                <a:spcPts val="0"/>
              </a:spcAft>
              <a:buFont typeface="Wingdings" panose="05000000000000000000" pitchFamily="2" charset="2"/>
              <a:buChar char=""/>
            </a:pPr>
            <a:r>
              <a:rPr lang="ar-EG" sz="2000" dirty="0">
                <a:effectLst/>
                <a:latin typeface="Alexandria"/>
                <a:ea typeface="Times New Roman" panose="02020603050405020304" pitchFamily="18" charset="0"/>
              </a:rPr>
              <a:t>منحنى عرض مائل للأعلى مرسوم بالكمية المعروضة على المحور الأفقي والسعر على المحور الرأسي</a:t>
            </a:r>
          </a:p>
          <a:p>
            <a:pPr marL="0" marR="0" lvl="0" indent="0" algn="r" rtl="1">
              <a:lnSpc>
                <a:spcPct val="100000"/>
              </a:lnSpc>
              <a:spcBef>
                <a:spcPts val="0"/>
              </a:spcBef>
              <a:spcAft>
                <a:spcPts val="0"/>
              </a:spcAft>
              <a:buNone/>
            </a:pPr>
            <a:endParaRPr lang="ar-EG" sz="2000" dirty="0">
              <a:effectLst/>
              <a:latin typeface="Alexandria"/>
              <a:ea typeface="Times New Roman" panose="02020603050405020304" pitchFamily="18" charset="0"/>
            </a:endParaRPr>
          </a:p>
          <a:p>
            <a:pPr marL="342900" marR="0" lvl="0" indent="-342900" algn="r" rtl="1">
              <a:lnSpc>
                <a:spcPct val="100000"/>
              </a:lnSpc>
              <a:spcBef>
                <a:spcPts val="0"/>
              </a:spcBef>
              <a:spcAft>
                <a:spcPts val="0"/>
              </a:spcAft>
              <a:buFont typeface="Wingdings" panose="05000000000000000000" pitchFamily="2" charset="2"/>
              <a:buChar char=""/>
            </a:pPr>
            <a:r>
              <a:rPr lang="ar-EG" sz="2000" dirty="0">
                <a:effectLst/>
                <a:latin typeface="Alexandria"/>
                <a:ea typeface="Times New Roman" panose="02020603050405020304" pitchFamily="18" charset="0"/>
              </a:rPr>
              <a:t>الميل موجب لإظهار العلاقة الإيجابية بين السعر والكميات</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3005102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Quantity Supplied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Content Placeholder 2">
            <a:extLst>
              <a:ext uri="{FF2B5EF4-FFF2-40B4-BE49-F238E27FC236}">
                <a16:creationId xmlns:a16="http://schemas.microsoft.com/office/drawing/2014/main" id="{6FF48F40-6A9E-FEAD-B656-B36A71817220}"/>
              </a:ext>
            </a:extLst>
          </p:cNvPr>
          <p:cNvSpPr txBox="1">
            <a:spLocks/>
          </p:cNvSpPr>
          <p:nvPr/>
        </p:nvSpPr>
        <p:spPr>
          <a:xfrm>
            <a:off x="942308" y="2223738"/>
            <a:ext cx="5153692" cy="51697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1200"/>
              </a:spcAft>
              <a:buFont typeface="Wingdings" panose="05000000000000000000" pitchFamily="2" charset="2"/>
              <a:buChar char=""/>
            </a:pPr>
            <a:r>
              <a:rPr lang="en-US" sz="2000" b="1" u="sng" dirty="0">
                <a:effectLst/>
                <a:latin typeface="Alexandria"/>
                <a:ea typeface="Times New Roman" panose="02020603050405020304" pitchFamily="18" charset="0"/>
                <a:cs typeface="Times New Roman" panose="02020603050405020304" pitchFamily="18" charset="0"/>
              </a:rPr>
              <a:t>The Price of the good</a:t>
            </a:r>
            <a:r>
              <a:rPr lang="en-US" sz="2000" u="sng" dirty="0">
                <a:effectLst/>
                <a:latin typeface="Alexandria"/>
                <a:ea typeface="Times New Roman" panose="02020603050405020304" pitchFamily="18" charset="0"/>
                <a:cs typeface="Times New Roman" panose="02020603050405020304" pitchFamily="18" charset="0"/>
              </a:rPr>
              <a:t> is the only one factor that affects </a:t>
            </a:r>
            <a:r>
              <a:rPr lang="en-US" sz="2000" b="1" u="sng" dirty="0">
                <a:effectLst/>
                <a:latin typeface="Alexandria"/>
                <a:ea typeface="Times New Roman" panose="02020603050405020304" pitchFamily="18" charset="0"/>
                <a:cs typeface="Times New Roman" panose="02020603050405020304" pitchFamily="18" charset="0"/>
              </a:rPr>
              <a:t>Quantity Supplied</a:t>
            </a:r>
            <a:r>
              <a:rPr lang="en-US" sz="2000" u="sng" dirty="0">
                <a:effectLst/>
                <a:latin typeface="Alexandria"/>
                <a:ea typeface="Times New Roman" panose="02020603050405020304" pitchFamily="18" charset="0"/>
                <a:cs typeface="Times New Roman" panose="02020603050405020304" pitchFamily="18" charset="0"/>
              </a:rPr>
              <a:t>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∆P → ∆Qs</a:t>
            </a:r>
            <a:endParaRPr lang="en-US" sz="2000" u="sng" dirty="0">
              <a:latin typeface="Alexandria"/>
              <a:ea typeface="Times New Roman" panose="02020603050405020304" pitchFamily="18" charset="0"/>
              <a:cs typeface="Times New Roman" panose="02020603050405020304" pitchFamily="18" charset="0"/>
            </a:endParaRPr>
          </a:p>
          <a:p>
            <a:pPr marL="342900" marR="0" lvl="0" indent="-342900" rtl="0">
              <a:spcBef>
                <a:spcPts val="0"/>
              </a:spcBef>
              <a:spcAft>
                <a:spcPts val="1200"/>
              </a:spcAft>
              <a:buFont typeface="Wingdings" panose="05000000000000000000" pitchFamily="2" charset="2"/>
              <a:buChar char=""/>
            </a:pPr>
            <a:endParaRPr lang="en-US" sz="2000" dirty="0">
              <a:effectLst/>
              <a:latin typeface="Alexandria"/>
              <a:ea typeface="Times New Roman" panose="02020603050405020304" pitchFamily="18" charset="0"/>
            </a:endParaRPr>
          </a:p>
          <a:p>
            <a:pPr lvl="1" indent="0" eaLnBrk="1" hangingPunct="1">
              <a:lnSpc>
                <a:spcPct val="100000"/>
              </a:lnSpc>
              <a:buClr>
                <a:srgbClr val="CC0066"/>
              </a:buClr>
              <a:buSzPct val="120000"/>
              <a:buNone/>
            </a:pPr>
            <a:endParaRPr lang="en-US" altLang="en-US" sz="2000" dirty="0">
              <a:latin typeface="Alexandria"/>
            </a:endParaRPr>
          </a:p>
        </p:txBody>
      </p:sp>
      <p:graphicFrame>
        <p:nvGraphicFramePr>
          <p:cNvPr id="11" name="Table 10">
            <a:extLst>
              <a:ext uri="{FF2B5EF4-FFF2-40B4-BE49-F238E27FC236}">
                <a16:creationId xmlns:a16="http://schemas.microsoft.com/office/drawing/2014/main" id="{4D1579DC-945D-99B6-7EC8-A57C03EBB01E}"/>
              </a:ext>
            </a:extLst>
          </p:cNvPr>
          <p:cNvGraphicFramePr>
            <a:graphicFrameLocks noGrp="1"/>
          </p:cNvGraphicFramePr>
          <p:nvPr>
            <p:extLst>
              <p:ext uri="{D42A27DB-BD31-4B8C-83A1-F6EECF244321}">
                <p14:modId xmlns:p14="http://schemas.microsoft.com/office/powerpoint/2010/main" val="2926530832"/>
              </p:ext>
            </p:extLst>
          </p:nvPr>
        </p:nvGraphicFramePr>
        <p:xfrm>
          <a:off x="942308" y="3013241"/>
          <a:ext cx="5336963" cy="3093720"/>
        </p:xfrm>
        <a:graphic>
          <a:graphicData uri="http://schemas.openxmlformats.org/drawingml/2006/table">
            <a:tbl>
              <a:tblPr>
                <a:tableStyleId>{5C22544A-7EE6-4342-B048-85BDC9FD1C3A}</a:tableStyleId>
              </a:tblPr>
              <a:tblGrid>
                <a:gridCol w="5336963">
                  <a:extLst>
                    <a:ext uri="{9D8B030D-6E8A-4147-A177-3AD203B41FA5}">
                      <a16:colId xmlns:a16="http://schemas.microsoft.com/office/drawing/2014/main" val="3077579163"/>
                    </a:ext>
                  </a:extLst>
                </a:gridCol>
              </a:tblGrid>
              <a:tr h="1370869">
                <a:tc>
                  <a:txBody>
                    <a:bodyPr/>
                    <a:lstStyle/>
                    <a:p>
                      <a:pPr marL="0" marR="0">
                        <a:lnSpc>
                          <a:spcPct val="115000"/>
                        </a:lnSpc>
                        <a:spcBef>
                          <a:spcPts val="0"/>
                        </a:spcBef>
                        <a:spcAft>
                          <a:spcPts val="0"/>
                        </a:spcAft>
                      </a:pPr>
                      <a:r>
                        <a:rPr lang="en-US" sz="2000" dirty="0">
                          <a:effectLst/>
                          <a:latin typeface="Alexandria"/>
                        </a:rPr>
                        <a:t> </a:t>
                      </a:r>
                    </a:p>
                    <a:p>
                      <a:pPr marL="0" marR="0">
                        <a:lnSpc>
                          <a:spcPct val="150000"/>
                        </a:lnSpc>
                        <a:spcBef>
                          <a:spcPts val="0"/>
                        </a:spcBef>
                        <a:spcAft>
                          <a:spcPts val="0"/>
                        </a:spcAft>
                      </a:pPr>
                      <a:r>
                        <a:rPr lang="en-US" sz="2000" dirty="0">
                          <a:effectLst/>
                          <a:latin typeface="Alexandria"/>
                        </a:rPr>
                        <a:t>Change the </a:t>
                      </a:r>
                      <a:r>
                        <a:rPr lang="en-US" sz="2000" b="1" u="sng" dirty="0">
                          <a:effectLst/>
                          <a:latin typeface="Alexandria"/>
                        </a:rPr>
                        <a:t>Price of the good </a:t>
                      </a:r>
                      <a:r>
                        <a:rPr lang="en-US" sz="2000" dirty="0">
                          <a:effectLst/>
                          <a:latin typeface="Alexandria"/>
                        </a:rPr>
                        <a:t>→ Change in </a:t>
                      </a:r>
                      <a:r>
                        <a:rPr lang="en-US" sz="2000" b="1" u="sng" dirty="0">
                          <a:effectLst/>
                          <a:latin typeface="Alexandria"/>
                        </a:rPr>
                        <a:t>quantity Supplied </a:t>
                      </a:r>
                      <a:r>
                        <a:rPr lang="en-US" sz="2000" dirty="0">
                          <a:effectLst/>
                          <a:latin typeface="Alexandria"/>
                        </a:rPr>
                        <a:t>→ </a:t>
                      </a:r>
                      <a:r>
                        <a:rPr lang="en-US" sz="2000" b="1" u="sng" dirty="0">
                          <a:effectLst/>
                          <a:latin typeface="Alexandria"/>
                        </a:rPr>
                        <a:t>Movement</a:t>
                      </a:r>
                      <a:r>
                        <a:rPr lang="en-US" sz="2000" dirty="0">
                          <a:effectLst/>
                          <a:latin typeface="Alexandria"/>
                        </a:rPr>
                        <a:t> along the Supply curve </a:t>
                      </a:r>
                    </a:p>
                    <a:p>
                      <a:pPr marL="342900" marR="0" lvl="0" indent="-342900">
                        <a:lnSpc>
                          <a:spcPct val="150000"/>
                        </a:lnSpc>
                        <a:spcBef>
                          <a:spcPts val="0"/>
                        </a:spcBef>
                        <a:spcAft>
                          <a:spcPts val="0"/>
                        </a:spcAft>
                        <a:buFont typeface="Wingdings" panose="05000000000000000000" pitchFamily="2" charset="2"/>
                        <a:buChar char=""/>
                      </a:pPr>
                      <a:r>
                        <a:rPr lang="en-US" sz="2000" dirty="0">
                          <a:solidFill>
                            <a:srgbClr val="0070C0"/>
                          </a:solidFill>
                          <a:effectLst/>
                          <a:latin typeface="Alexandria"/>
                        </a:rPr>
                        <a:t>P↓→ Qs ↓→ Move </a:t>
                      </a:r>
                      <a:r>
                        <a:rPr lang="en-US" sz="2000" b="1" u="sng" dirty="0">
                          <a:solidFill>
                            <a:srgbClr val="0070C0"/>
                          </a:solidFill>
                          <a:effectLst/>
                          <a:latin typeface="Alexandria"/>
                        </a:rPr>
                        <a:t>down</a:t>
                      </a:r>
                      <a:r>
                        <a:rPr lang="en-US" sz="2000" dirty="0">
                          <a:solidFill>
                            <a:srgbClr val="0070C0"/>
                          </a:solidFill>
                          <a:effectLst/>
                          <a:latin typeface="Alexandria"/>
                        </a:rPr>
                        <a:t> along supply curve.</a:t>
                      </a:r>
                    </a:p>
                    <a:p>
                      <a:pPr marL="342900" marR="0" lvl="0" indent="-342900">
                        <a:lnSpc>
                          <a:spcPct val="150000"/>
                        </a:lnSpc>
                        <a:spcBef>
                          <a:spcPts val="0"/>
                        </a:spcBef>
                        <a:spcAft>
                          <a:spcPts val="0"/>
                        </a:spcAft>
                        <a:buFont typeface="Wingdings" panose="05000000000000000000" pitchFamily="2" charset="2"/>
                        <a:buChar char=""/>
                      </a:pPr>
                      <a:r>
                        <a:rPr lang="en-US" sz="2000" dirty="0">
                          <a:solidFill>
                            <a:srgbClr val="0070C0"/>
                          </a:solidFill>
                          <a:effectLst/>
                          <a:latin typeface="Alexandria"/>
                        </a:rPr>
                        <a:t>P↑ → Qs↑→ Move </a:t>
                      </a:r>
                      <a:r>
                        <a:rPr lang="en-US" sz="2000" b="1" u="sng" dirty="0">
                          <a:solidFill>
                            <a:srgbClr val="0070C0"/>
                          </a:solidFill>
                          <a:effectLst/>
                          <a:latin typeface="Alexandria"/>
                        </a:rPr>
                        <a:t>up</a:t>
                      </a:r>
                      <a:r>
                        <a:rPr lang="en-US" sz="2000" dirty="0">
                          <a:solidFill>
                            <a:srgbClr val="0070C0"/>
                          </a:solidFill>
                          <a:effectLst/>
                          <a:latin typeface="Alexandria"/>
                        </a:rPr>
                        <a:t> along supply curve</a:t>
                      </a:r>
                    </a:p>
                  </a:txBody>
                  <a:tcPr marL="68580" marR="68580" marT="0" marB="0"/>
                </a:tc>
                <a:extLst>
                  <a:ext uri="{0D108BD9-81ED-4DB2-BD59-A6C34878D82A}">
                    <a16:rowId xmlns:a16="http://schemas.microsoft.com/office/drawing/2014/main" val="4018873833"/>
                  </a:ext>
                </a:extLst>
              </a:tr>
            </a:tbl>
          </a:graphicData>
        </a:graphic>
      </p:graphicFrame>
      <p:sp>
        <p:nvSpPr>
          <p:cNvPr id="12" name="TextBox 11">
            <a:extLst>
              <a:ext uri="{FF2B5EF4-FFF2-40B4-BE49-F238E27FC236}">
                <a16:creationId xmlns:a16="http://schemas.microsoft.com/office/drawing/2014/main" id="{ABCD71DC-3DF2-2C2A-BA2B-E29157D136DF}"/>
              </a:ext>
            </a:extLst>
          </p:cNvPr>
          <p:cNvSpPr txBox="1"/>
          <p:nvPr/>
        </p:nvSpPr>
        <p:spPr>
          <a:xfrm>
            <a:off x="6873782" y="2169674"/>
            <a:ext cx="4227606" cy="3785652"/>
          </a:xfrm>
          <a:prstGeom prst="rect">
            <a:avLst/>
          </a:prstGeom>
          <a:noFill/>
        </p:spPr>
        <p:txBody>
          <a:bodyPr wrap="square">
            <a:spAutoFit/>
          </a:bodyPr>
          <a:lstStyle/>
          <a:p>
            <a:pPr algn="just" rtl="1"/>
            <a:r>
              <a:rPr lang="en-US" sz="2000" b="1" dirty="0">
                <a:solidFill>
                  <a:schemeClr val="accent5"/>
                </a:solidFill>
              </a:rPr>
              <a:t>سعر </a:t>
            </a:r>
            <a:r>
              <a:rPr lang="en-US" sz="2000" b="1" dirty="0" err="1">
                <a:solidFill>
                  <a:schemeClr val="accent5"/>
                </a:solidFill>
              </a:rPr>
              <a:t>السلعة</a:t>
            </a:r>
            <a:r>
              <a:rPr lang="en-US" sz="2000" b="1" dirty="0">
                <a:solidFill>
                  <a:schemeClr val="accent5"/>
                </a:solidFill>
              </a:rPr>
              <a:t> </a:t>
            </a:r>
            <a:r>
              <a:rPr lang="en-US" sz="2000" b="1" dirty="0" err="1">
                <a:solidFill>
                  <a:schemeClr val="accent5"/>
                </a:solidFill>
              </a:rPr>
              <a:t>هو</a:t>
            </a:r>
            <a:r>
              <a:rPr lang="en-US" sz="2000" b="1" dirty="0">
                <a:solidFill>
                  <a:schemeClr val="accent5"/>
                </a:solidFill>
              </a:rPr>
              <a:t> </a:t>
            </a:r>
            <a:r>
              <a:rPr lang="en-US" sz="2000" b="1" dirty="0" err="1">
                <a:solidFill>
                  <a:schemeClr val="accent5"/>
                </a:solidFill>
              </a:rPr>
              <a:t>العامل</a:t>
            </a:r>
            <a:r>
              <a:rPr lang="en-US" sz="2000" b="1" dirty="0">
                <a:solidFill>
                  <a:schemeClr val="accent5"/>
                </a:solidFill>
              </a:rPr>
              <a:t> </a:t>
            </a:r>
            <a:r>
              <a:rPr lang="en-US" sz="2000" b="1" dirty="0" err="1">
                <a:solidFill>
                  <a:schemeClr val="accent5"/>
                </a:solidFill>
              </a:rPr>
              <a:t>الوحيد</a:t>
            </a:r>
            <a:r>
              <a:rPr lang="en-US" sz="2000" b="1" dirty="0">
                <a:solidFill>
                  <a:schemeClr val="accent5"/>
                </a:solidFill>
              </a:rPr>
              <a:t> </a:t>
            </a:r>
            <a:r>
              <a:rPr lang="en-US" sz="2000" b="1" dirty="0" err="1">
                <a:solidFill>
                  <a:schemeClr val="accent5"/>
                </a:solidFill>
              </a:rPr>
              <a:t>الذي</a:t>
            </a:r>
            <a:r>
              <a:rPr lang="en-US" sz="2000" b="1" dirty="0">
                <a:solidFill>
                  <a:schemeClr val="accent5"/>
                </a:solidFill>
              </a:rPr>
              <a:t> </a:t>
            </a:r>
            <a:r>
              <a:rPr lang="en-US" sz="2000" b="1" dirty="0" err="1">
                <a:solidFill>
                  <a:schemeClr val="accent5"/>
                </a:solidFill>
              </a:rPr>
              <a:t>يؤثر</a:t>
            </a:r>
            <a:r>
              <a:rPr lang="en-US" sz="2000" b="1" dirty="0">
                <a:solidFill>
                  <a:schemeClr val="accent5"/>
                </a:solidFill>
              </a:rPr>
              <a:t> </a:t>
            </a:r>
            <a:r>
              <a:rPr lang="en-US" sz="2000" b="1" dirty="0" err="1">
                <a:solidFill>
                  <a:schemeClr val="accent5"/>
                </a:solidFill>
              </a:rPr>
              <a:t>على</a:t>
            </a:r>
            <a:r>
              <a:rPr lang="en-US" sz="2000" b="1" dirty="0">
                <a:solidFill>
                  <a:schemeClr val="accent5"/>
                </a:solidFill>
              </a:rPr>
              <a:t> </a:t>
            </a:r>
            <a:r>
              <a:rPr lang="en-US" sz="2000" b="1" dirty="0" err="1">
                <a:solidFill>
                  <a:schemeClr val="accent5"/>
                </a:solidFill>
              </a:rPr>
              <a:t>الكمية</a:t>
            </a:r>
            <a:r>
              <a:rPr lang="en-US" sz="2000" b="1" dirty="0">
                <a:solidFill>
                  <a:schemeClr val="accent5"/>
                </a:solidFill>
              </a:rPr>
              <a:t> </a:t>
            </a:r>
            <a:r>
              <a:rPr lang="en-US" sz="2000" b="1" dirty="0" err="1">
                <a:solidFill>
                  <a:schemeClr val="accent5"/>
                </a:solidFill>
              </a:rPr>
              <a:t>المعروضة</a:t>
            </a:r>
            <a:r>
              <a:rPr lang="en-US" sz="2000" b="1" dirty="0">
                <a:solidFill>
                  <a:schemeClr val="accent5"/>
                </a:solidFill>
              </a:rPr>
              <a:t> ∆P → ∆Qs</a:t>
            </a:r>
            <a:endParaRPr lang="ar-EG" sz="2000" b="1" dirty="0">
              <a:solidFill>
                <a:schemeClr val="accent5"/>
              </a:solidFill>
            </a:endParaRPr>
          </a:p>
          <a:p>
            <a:pPr algn="just" rtl="1"/>
            <a:endParaRPr lang="en-US" sz="2000" b="1" dirty="0">
              <a:solidFill>
                <a:schemeClr val="accent5"/>
              </a:solidFill>
            </a:endParaRPr>
          </a:p>
          <a:p>
            <a:pPr algn="just" rtl="1"/>
            <a:r>
              <a:rPr lang="en-US" sz="2000" b="1" dirty="0" err="1"/>
              <a:t>تغيير</a:t>
            </a:r>
            <a:r>
              <a:rPr lang="en-US" sz="2000" b="1" dirty="0"/>
              <a:t> سعر </a:t>
            </a:r>
            <a:r>
              <a:rPr lang="en-US" sz="2000" b="1" dirty="0" err="1"/>
              <a:t>السلعة</a:t>
            </a:r>
            <a:r>
              <a:rPr lang="en-US" sz="2000" b="1" dirty="0"/>
              <a:t> </a:t>
            </a:r>
            <a:r>
              <a:rPr lang="ar-EG" sz="2000" b="1" dirty="0"/>
              <a:t>يؤدي الي</a:t>
            </a:r>
            <a:r>
              <a:rPr lang="en-US" sz="2000" b="1" dirty="0"/>
              <a:t> </a:t>
            </a:r>
            <a:r>
              <a:rPr lang="en-US" sz="2000" b="1" dirty="0" err="1"/>
              <a:t>تغير</a:t>
            </a:r>
            <a:r>
              <a:rPr lang="en-US" sz="2000" b="1" dirty="0"/>
              <a:t> </a:t>
            </a:r>
            <a:r>
              <a:rPr lang="en-US" sz="2000" b="1" dirty="0" err="1"/>
              <a:t>الكمية</a:t>
            </a:r>
            <a:r>
              <a:rPr lang="en-US" sz="2000" b="1" dirty="0"/>
              <a:t> </a:t>
            </a:r>
            <a:r>
              <a:rPr lang="en-US" sz="2000" b="1" dirty="0" err="1"/>
              <a:t>المعروضة</a:t>
            </a:r>
            <a:r>
              <a:rPr lang="en-US" sz="2000" b="1" dirty="0"/>
              <a:t> </a:t>
            </a:r>
            <a:r>
              <a:rPr lang="ar-EG" sz="2000" b="1" dirty="0"/>
              <a:t>مما يؤدي الي التحرك</a:t>
            </a:r>
            <a:r>
              <a:rPr lang="en-US" sz="2000" b="1" dirty="0"/>
              <a:t> </a:t>
            </a:r>
            <a:r>
              <a:rPr lang="en-US" sz="2000" b="1" dirty="0" err="1"/>
              <a:t>على</a:t>
            </a:r>
            <a:r>
              <a:rPr lang="en-US" sz="2000" b="1" dirty="0"/>
              <a:t> </a:t>
            </a:r>
            <a:r>
              <a:rPr lang="en-US" sz="2000" b="1" dirty="0" err="1"/>
              <a:t>طول</a:t>
            </a:r>
            <a:r>
              <a:rPr lang="en-US" sz="2000" b="1" dirty="0"/>
              <a:t> </a:t>
            </a:r>
            <a:r>
              <a:rPr lang="en-US" sz="2000" b="1" dirty="0" err="1"/>
              <a:t>منحنى</a:t>
            </a:r>
            <a:r>
              <a:rPr lang="en-US" sz="2000" b="1" dirty="0"/>
              <a:t> </a:t>
            </a:r>
            <a:r>
              <a:rPr lang="en-US" sz="2000" b="1" dirty="0" err="1"/>
              <a:t>العرض</a:t>
            </a:r>
            <a:endParaRPr lang="en-US" sz="2000" b="1" dirty="0"/>
          </a:p>
          <a:p>
            <a:pPr marL="342900" indent="-342900" algn="just" rtl="1">
              <a:buFont typeface="Arial" panose="020B0604020202020204" pitchFamily="34" charset="0"/>
              <a:buChar char="•"/>
            </a:pPr>
            <a:r>
              <a:rPr lang="ar-EG" sz="2000" dirty="0"/>
              <a:t>انخفاض السعر يؤدي الي انخفاض الكمية المعروضة مما يؤدي الي </a:t>
            </a:r>
            <a:r>
              <a:rPr lang="en-US" sz="2000" dirty="0" err="1"/>
              <a:t>التحرك</a:t>
            </a:r>
            <a:r>
              <a:rPr lang="en-US" sz="2000" dirty="0"/>
              <a:t> </a:t>
            </a:r>
            <a:r>
              <a:rPr lang="en-US" sz="2000" dirty="0" err="1"/>
              <a:t>لأسفل</a:t>
            </a:r>
            <a:r>
              <a:rPr lang="en-US" sz="2000" dirty="0"/>
              <a:t> </a:t>
            </a:r>
            <a:r>
              <a:rPr lang="en-US" sz="2000" dirty="0" err="1"/>
              <a:t>على</a:t>
            </a:r>
            <a:r>
              <a:rPr lang="en-US" sz="2000" dirty="0"/>
              <a:t> </a:t>
            </a:r>
            <a:r>
              <a:rPr lang="en-US" sz="2000" dirty="0" err="1"/>
              <a:t>طول</a:t>
            </a:r>
            <a:r>
              <a:rPr lang="en-US" sz="2000" dirty="0"/>
              <a:t> </a:t>
            </a:r>
            <a:r>
              <a:rPr lang="en-US" sz="2000" dirty="0" err="1"/>
              <a:t>منحنى</a:t>
            </a:r>
            <a:r>
              <a:rPr lang="en-US" sz="2000" dirty="0"/>
              <a:t> </a:t>
            </a:r>
            <a:r>
              <a:rPr lang="en-US" sz="2000" dirty="0" err="1"/>
              <a:t>العرض</a:t>
            </a:r>
            <a:r>
              <a:rPr lang="en-US" sz="2000" dirty="0"/>
              <a:t>.</a:t>
            </a:r>
          </a:p>
          <a:p>
            <a:pPr marL="342900" indent="-342900" algn="just" rtl="1">
              <a:buFont typeface="Arial" panose="020B0604020202020204" pitchFamily="34" charset="0"/>
              <a:buChar char="•"/>
            </a:pPr>
            <a:r>
              <a:rPr lang="ar-EG" sz="2000" dirty="0"/>
              <a:t>ارتفاع السعر يؤدي الي ارتفاع الكمية المعروضة مما يؤدي الي </a:t>
            </a:r>
            <a:r>
              <a:rPr lang="en-US" sz="2000" dirty="0" err="1"/>
              <a:t>التحرك</a:t>
            </a:r>
            <a:r>
              <a:rPr lang="en-US" sz="2000" dirty="0"/>
              <a:t> </a:t>
            </a:r>
            <a:r>
              <a:rPr lang="ar-EG" sz="2000" dirty="0"/>
              <a:t>لأعلي</a:t>
            </a:r>
            <a:r>
              <a:rPr lang="en-US" sz="2000" dirty="0"/>
              <a:t> </a:t>
            </a:r>
            <a:r>
              <a:rPr lang="en-US" sz="2000" dirty="0" err="1"/>
              <a:t>على</a:t>
            </a:r>
            <a:r>
              <a:rPr lang="en-US" sz="2000" dirty="0"/>
              <a:t> </a:t>
            </a:r>
            <a:r>
              <a:rPr lang="en-US" sz="2000" dirty="0" err="1"/>
              <a:t>طول</a:t>
            </a:r>
            <a:r>
              <a:rPr lang="en-US" sz="2000" dirty="0"/>
              <a:t> </a:t>
            </a:r>
            <a:r>
              <a:rPr lang="en-US" sz="2000" dirty="0" err="1"/>
              <a:t>منحنى</a:t>
            </a:r>
            <a:r>
              <a:rPr lang="en-US" sz="2000" dirty="0"/>
              <a:t> </a:t>
            </a:r>
            <a:r>
              <a:rPr lang="en-US" sz="2000" dirty="0" err="1"/>
              <a:t>العرض</a:t>
            </a:r>
            <a:r>
              <a:rPr lang="en-US" sz="2000" dirty="0"/>
              <a:t>.</a:t>
            </a:r>
          </a:p>
        </p:txBody>
      </p:sp>
    </p:spTree>
    <p:extLst>
      <p:ext uri="{BB962C8B-B14F-4D97-AF65-F5344CB8AC3E}">
        <p14:creationId xmlns:p14="http://schemas.microsoft.com/office/powerpoint/2010/main" val="2090707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Quantity Supplied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pic>
        <p:nvPicPr>
          <p:cNvPr id="10" name="Picture 9">
            <a:extLst>
              <a:ext uri="{FF2B5EF4-FFF2-40B4-BE49-F238E27FC236}">
                <a16:creationId xmlns:a16="http://schemas.microsoft.com/office/drawing/2014/main" id="{97C4CCFB-A6A0-04C5-7070-3A469DB07743}"/>
              </a:ext>
            </a:extLst>
          </p:cNvPr>
          <p:cNvPicPr>
            <a:picLocks noChangeAspect="1"/>
          </p:cNvPicPr>
          <p:nvPr/>
        </p:nvPicPr>
        <p:blipFill rotWithShape="1">
          <a:blip r:embed="rId3"/>
          <a:srcRect l="17423" t="31170" r="45769" b="30452"/>
          <a:stretch/>
        </p:blipFill>
        <p:spPr>
          <a:xfrm>
            <a:off x="2764717" y="1857904"/>
            <a:ext cx="6167931" cy="3051324"/>
          </a:xfrm>
          <a:prstGeom prst="rect">
            <a:avLst/>
          </a:prstGeom>
        </p:spPr>
      </p:pic>
      <p:sp>
        <p:nvSpPr>
          <p:cNvPr id="11" name="Content Placeholder 2">
            <a:extLst>
              <a:ext uri="{FF2B5EF4-FFF2-40B4-BE49-F238E27FC236}">
                <a16:creationId xmlns:a16="http://schemas.microsoft.com/office/drawing/2014/main" id="{A13CF2C6-D9E9-E469-2A6E-95027E632F57}"/>
              </a:ext>
            </a:extLst>
          </p:cNvPr>
          <p:cNvSpPr txBox="1">
            <a:spLocks/>
          </p:cNvSpPr>
          <p:nvPr/>
        </p:nvSpPr>
        <p:spPr>
          <a:xfrm>
            <a:off x="762000" y="4973543"/>
            <a:ext cx="10173367" cy="10380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r" rtl="1">
              <a:spcBef>
                <a:spcPts val="0"/>
              </a:spcBef>
              <a:spcAft>
                <a:spcPts val="1200"/>
              </a:spcAft>
              <a:buFont typeface="Wingdings" panose="05000000000000000000" pitchFamily="2" charset="2"/>
              <a:buChar char=""/>
            </a:pPr>
            <a:r>
              <a:rPr lang="en-US" sz="2000" b="1" dirty="0"/>
              <a:t>سعر </a:t>
            </a:r>
            <a:r>
              <a:rPr lang="en-US" sz="2000" b="1" dirty="0" err="1"/>
              <a:t>السلعة</a:t>
            </a:r>
            <a:r>
              <a:rPr lang="en-US" sz="2000" b="1" dirty="0"/>
              <a:t> </a:t>
            </a:r>
            <a:r>
              <a:rPr lang="en-US" sz="2000" b="1" dirty="0" err="1"/>
              <a:t>هو</a:t>
            </a:r>
            <a:r>
              <a:rPr lang="en-US" sz="2000" b="1" dirty="0"/>
              <a:t> </a:t>
            </a:r>
            <a:r>
              <a:rPr lang="en-US" sz="2000" b="1" dirty="0" err="1"/>
              <a:t>العامل</a:t>
            </a:r>
            <a:r>
              <a:rPr lang="en-US" sz="2000" b="1" dirty="0"/>
              <a:t> </a:t>
            </a:r>
            <a:r>
              <a:rPr lang="en-US" sz="2000" b="1" dirty="0" err="1"/>
              <a:t>الوحيد</a:t>
            </a:r>
            <a:r>
              <a:rPr lang="en-US" sz="2000" b="1" dirty="0"/>
              <a:t> </a:t>
            </a:r>
            <a:r>
              <a:rPr lang="en-US" sz="2000" b="1" dirty="0" err="1"/>
              <a:t>الذي</a:t>
            </a:r>
            <a:r>
              <a:rPr lang="en-US" sz="2000" b="1" dirty="0"/>
              <a:t> </a:t>
            </a:r>
            <a:r>
              <a:rPr lang="en-US" sz="2000" b="1" dirty="0" err="1"/>
              <a:t>يؤثر</a:t>
            </a:r>
            <a:r>
              <a:rPr lang="en-US" sz="2000" b="1" dirty="0"/>
              <a:t> </a:t>
            </a:r>
            <a:r>
              <a:rPr lang="en-US" sz="2000" b="1" dirty="0" err="1"/>
              <a:t>على</a:t>
            </a:r>
            <a:r>
              <a:rPr lang="en-US" sz="2000" b="1" dirty="0"/>
              <a:t> </a:t>
            </a:r>
            <a:r>
              <a:rPr lang="en-US" sz="2000" b="1" dirty="0" err="1"/>
              <a:t>الكمية</a:t>
            </a:r>
            <a:r>
              <a:rPr lang="en-US" sz="2000" b="1" dirty="0"/>
              <a:t> </a:t>
            </a:r>
            <a:r>
              <a:rPr lang="en-US" sz="2000" b="1" dirty="0" err="1"/>
              <a:t>المعروضة</a:t>
            </a:r>
            <a:r>
              <a:rPr lang="en-US" sz="2000" b="1" dirty="0"/>
              <a:t> ∆P → ∆Qs</a:t>
            </a:r>
            <a:endParaRPr lang="ar-EG" sz="2000" b="1" dirty="0"/>
          </a:p>
          <a:p>
            <a:pPr marL="342900" marR="0" lvl="0" indent="-342900" rtl="0">
              <a:spcBef>
                <a:spcPts val="0"/>
              </a:spcBef>
              <a:spcAft>
                <a:spcPts val="1200"/>
              </a:spcAft>
              <a:buFont typeface="Wingdings" panose="05000000000000000000" pitchFamily="2" charset="2"/>
              <a:buChar char=""/>
            </a:pPr>
            <a:r>
              <a:rPr lang="en-US" sz="2000" b="1" u="sng" dirty="0">
                <a:effectLst/>
                <a:latin typeface="Alexandria"/>
                <a:ea typeface="Times New Roman" panose="02020603050405020304" pitchFamily="18" charset="0"/>
                <a:cs typeface="Times New Roman" panose="02020603050405020304" pitchFamily="18" charset="0"/>
              </a:rPr>
              <a:t>The Price of the good</a:t>
            </a:r>
            <a:r>
              <a:rPr lang="en-US" sz="2000" u="sng" dirty="0">
                <a:effectLst/>
                <a:latin typeface="Alexandria"/>
                <a:ea typeface="Times New Roman" panose="02020603050405020304" pitchFamily="18" charset="0"/>
                <a:cs typeface="Times New Roman" panose="02020603050405020304" pitchFamily="18" charset="0"/>
              </a:rPr>
              <a:t> is the only one factor that affects </a:t>
            </a:r>
            <a:r>
              <a:rPr lang="en-US" sz="2000" b="1" u="sng" dirty="0">
                <a:effectLst/>
                <a:latin typeface="Alexandria"/>
                <a:ea typeface="Times New Roman" panose="02020603050405020304" pitchFamily="18" charset="0"/>
                <a:cs typeface="Times New Roman" panose="02020603050405020304" pitchFamily="18" charset="0"/>
              </a:rPr>
              <a:t>Quantity Supplied</a:t>
            </a:r>
            <a:r>
              <a:rPr lang="en-US" sz="2000" u="sng" dirty="0">
                <a:effectLst/>
                <a:latin typeface="Alexandria"/>
                <a:ea typeface="Times New Roman" panose="02020603050405020304" pitchFamily="18" charset="0"/>
                <a:cs typeface="Times New Roman" panose="02020603050405020304" pitchFamily="18" charset="0"/>
              </a:rPr>
              <a:t>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∆P → ∆Qs </a:t>
            </a:r>
          </a:p>
          <a:p>
            <a:pPr marL="342900" marR="0" lvl="0" indent="-342900" rtl="0">
              <a:spcBef>
                <a:spcPts val="0"/>
              </a:spcBef>
              <a:spcAft>
                <a:spcPts val="1200"/>
              </a:spcAft>
              <a:buFont typeface="Wingdings" panose="05000000000000000000" pitchFamily="2" charset="2"/>
              <a:buChar char=""/>
            </a:pPr>
            <a:endParaRPr lang="en-US" sz="2000" u="sng" dirty="0">
              <a:latin typeface="Alexandria"/>
              <a:ea typeface="Times New Roman" panose="02020603050405020304" pitchFamily="18" charset="0"/>
              <a:cs typeface="Times New Roman" panose="02020603050405020304" pitchFamily="18" charset="0"/>
            </a:endParaRPr>
          </a:p>
          <a:p>
            <a:pPr marL="342900" marR="0" lvl="0" indent="-342900" rtl="0">
              <a:spcBef>
                <a:spcPts val="0"/>
              </a:spcBef>
              <a:spcAft>
                <a:spcPts val="1200"/>
              </a:spcAft>
              <a:buFont typeface="Wingdings" panose="05000000000000000000" pitchFamily="2" charset="2"/>
              <a:buChar char=""/>
            </a:pPr>
            <a:endParaRPr lang="en-US" sz="2000" dirty="0">
              <a:effectLst/>
              <a:latin typeface="Alexandria"/>
              <a:ea typeface="Times New Roman" panose="02020603050405020304" pitchFamily="18" charset="0"/>
            </a:endParaRPr>
          </a:p>
          <a:p>
            <a:pPr lvl="1" indent="0" eaLnBrk="1" hangingPunct="1">
              <a:lnSpc>
                <a:spcPct val="100000"/>
              </a:lnSpc>
              <a:buClr>
                <a:srgbClr val="CC0066"/>
              </a:buClr>
              <a:buSzPct val="120000"/>
              <a:buNone/>
            </a:pPr>
            <a:endParaRPr lang="en-US" altLang="en-US" sz="2000" dirty="0">
              <a:latin typeface="Alexandria"/>
            </a:endParaRPr>
          </a:p>
        </p:txBody>
      </p:sp>
    </p:spTree>
    <p:extLst>
      <p:ext uri="{BB962C8B-B14F-4D97-AF65-F5344CB8AC3E}">
        <p14:creationId xmlns:p14="http://schemas.microsoft.com/office/powerpoint/2010/main" val="600029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76862" y="7377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90131" y="982509"/>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50948" y="1252838"/>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Content Placeholder 2">
            <a:extLst>
              <a:ext uri="{FF2B5EF4-FFF2-40B4-BE49-F238E27FC236}">
                <a16:creationId xmlns:a16="http://schemas.microsoft.com/office/drawing/2014/main" id="{37BC6A5E-7FC2-DAC0-4A34-1BB9E16AEED9}"/>
              </a:ext>
            </a:extLst>
          </p:cNvPr>
          <p:cNvSpPr txBox="1">
            <a:spLocks/>
          </p:cNvSpPr>
          <p:nvPr/>
        </p:nvSpPr>
        <p:spPr>
          <a:xfrm>
            <a:off x="671785" y="1993137"/>
            <a:ext cx="4028803" cy="40814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0000"/>
              </a:lnSpc>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When price is constant, as the </a:t>
            </a:r>
            <a:r>
              <a:rPr lang="en-US" sz="2000" b="1" dirty="0">
                <a:effectLst/>
                <a:latin typeface="Alexandria"/>
                <a:ea typeface="Times New Roman" panose="02020603050405020304" pitchFamily="18" charset="0"/>
                <a:cs typeface="Times New Roman" panose="02020603050405020304" pitchFamily="18" charset="0"/>
              </a:rPr>
              <a:t>other Factors</a:t>
            </a:r>
            <a:r>
              <a:rPr lang="en-US" sz="2000" dirty="0">
                <a:effectLst/>
                <a:latin typeface="Alexandria"/>
                <a:ea typeface="Times New Roman" panose="02020603050405020304" pitchFamily="18" charset="0"/>
                <a:cs typeface="Times New Roman" panose="02020603050405020304" pitchFamily="18" charset="0"/>
              </a:rPr>
              <a:t> that affects the supply of the good changes, </a:t>
            </a:r>
            <a:r>
              <a:rPr lang="en-US" sz="2000" b="1" dirty="0">
                <a:effectLst/>
                <a:latin typeface="Alexandria"/>
                <a:ea typeface="Times New Roman" panose="02020603050405020304" pitchFamily="18" charset="0"/>
                <a:cs typeface="Times New Roman" panose="02020603050405020304" pitchFamily="18" charset="0"/>
              </a:rPr>
              <a:t>Supply</a:t>
            </a:r>
            <a:r>
              <a:rPr lang="en-US" sz="2000" dirty="0">
                <a:effectLst/>
                <a:latin typeface="Alexandria"/>
                <a:ea typeface="Times New Roman" panose="02020603050405020304" pitchFamily="18" charset="0"/>
                <a:cs typeface="Times New Roman" panose="02020603050405020304" pitchFamily="18" charset="0"/>
              </a:rPr>
              <a:t> will change</a:t>
            </a:r>
            <a:endParaRPr lang="en-US" sz="2000" dirty="0">
              <a:effectLst/>
              <a:latin typeface="Alexandria"/>
              <a:ea typeface="Times New Roman" panose="02020603050405020304" pitchFamily="18" charset="0"/>
            </a:endParaRPr>
          </a:p>
          <a:p>
            <a:pPr>
              <a:lnSpc>
                <a:spcPct val="100000"/>
              </a:lnSpc>
            </a:pPr>
            <a:r>
              <a:rPr lang="en-US" sz="2000" b="1" dirty="0">
                <a:effectLst/>
                <a:latin typeface="Alexandria"/>
                <a:ea typeface="Times New Roman" panose="02020603050405020304" pitchFamily="18" charset="0"/>
              </a:rPr>
              <a:t>Shift</a:t>
            </a:r>
            <a:r>
              <a:rPr lang="en-US" sz="2000" dirty="0">
                <a:effectLst/>
                <a:latin typeface="Alexandria"/>
                <a:ea typeface="Times New Roman" panose="02020603050405020304" pitchFamily="18" charset="0"/>
              </a:rPr>
              <a:t> Supply curve at </a:t>
            </a:r>
            <a:r>
              <a:rPr lang="en-US" sz="2000" b="1" dirty="0">
                <a:effectLst/>
                <a:latin typeface="Alexandria"/>
                <a:ea typeface="Times New Roman" panose="02020603050405020304" pitchFamily="18" charset="0"/>
              </a:rPr>
              <a:t>given price level</a:t>
            </a:r>
          </a:p>
          <a:p>
            <a:pPr marL="800100" lvl="1" indent="-342900">
              <a:lnSpc>
                <a:spcPct val="100000"/>
              </a:lnSpc>
              <a:spcBef>
                <a:spcPts val="0"/>
              </a:spcBef>
              <a:buFont typeface="Wingdings" panose="05000000000000000000" pitchFamily="2" charset="2"/>
              <a:buChar char=""/>
            </a:pPr>
            <a:r>
              <a:rPr lang="en-US" sz="2000" dirty="0">
                <a:solidFill>
                  <a:srgbClr val="0070C0"/>
                </a:solidFill>
                <a:effectLst/>
                <a:latin typeface="Alexandria"/>
              </a:rPr>
              <a:t>Factor changes→ S ↑→ Shift </a:t>
            </a:r>
            <a:r>
              <a:rPr lang="en-US" sz="2000" u="sng" dirty="0">
                <a:solidFill>
                  <a:srgbClr val="0070C0"/>
                </a:solidFill>
                <a:effectLst/>
                <a:latin typeface="Alexandria"/>
              </a:rPr>
              <a:t>Right</a:t>
            </a:r>
          </a:p>
          <a:p>
            <a:pPr marL="800100" lvl="1" indent="-342900">
              <a:lnSpc>
                <a:spcPct val="100000"/>
              </a:lnSpc>
              <a:spcBef>
                <a:spcPts val="0"/>
              </a:spcBef>
              <a:buFont typeface="Wingdings" panose="05000000000000000000" pitchFamily="2" charset="2"/>
              <a:buChar char=""/>
            </a:pPr>
            <a:r>
              <a:rPr lang="en-US" sz="2000" dirty="0">
                <a:solidFill>
                  <a:srgbClr val="0070C0"/>
                </a:solidFill>
                <a:effectLst/>
                <a:latin typeface="Alexandria"/>
              </a:rPr>
              <a:t>Factor changes→ S ↓→ Shift </a:t>
            </a:r>
            <a:r>
              <a:rPr lang="en-US" sz="2000" u="sng" dirty="0">
                <a:solidFill>
                  <a:srgbClr val="0070C0"/>
                </a:solidFill>
                <a:effectLst/>
                <a:latin typeface="Alexandria"/>
              </a:rPr>
              <a:t>Left</a:t>
            </a:r>
            <a:endParaRPr lang="ar-EG" sz="2000" u="sng" dirty="0">
              <a:solidFill>
                <a:srgbClr val="0070C0"/>
              </a:solidFill>
              <a:effectLst/>
              <a:latin typeface="Alexandria"/>
            </a:endParaRPr>
          </a:p>
        </p:txBody>
      </p:sp>
      <p:pic>
        <p:nvPicPr>
          <p:cNvPr id="11" name="Picture 10" descr="fig03">
            <a:extLst>
              <a:ext uri="{FF2B5EF4-FFF2-40B4-BE49-F238E27FC236}">
                <a16:creationId xmlns:a16="http://schemas.microsoft.com/office/drawing/2014/main" id="{468CD5FC-E71B-02DB-374C-0C9155FA445E}"/>
              </a:ext>
            </a:extLst>
          </p:cNvPr>
          <p:cNvPicPr/>
          <p:nvPr/>
        </p:nvPicPr>
        <p:blipFill>
          <a:blip r:embed="rId3"/>
          <a:srcRect/>
          <a:stretch>
            <a:fillRect/>
          </a:stretch>
        </p:blipFill>
        <p:spPr bwMode="auto">
          <a:xfrm>
            <a:off x="4700588" y="1974482"/>
            <a:ext cx="2790826" cy="3969477"/>
          </a:xfrm>
          <a:prstGeom prst="rect">
            <a:avLst/>
          </a:prstGeom>
          <a:noFill/>
          <a:ln w="9525">
            <a:noFill/>
            <a:miter lim="800000"/>
            <a:headEnd/>
            <a:tailEnd/>
          </a:ln>
        </p:spPr>
      </p:pic>
      <p:sp>
        <p:nvSpPr>
          <p:cNvPr id="10" name="Content Placeholder 2">
            <a:extLst>
              <a:ext uri="{FF2B5EF4-FFF2-40B4-BE49-F238E27FC236}">
                <a16:creationId xmlns:a16="http://schemas.microsoft.com/office/drawing/2014/main" id="{122FB855-6C2D-DDEB-7276-7E02264C5C2D}"/>
              </a:ext>
            </a:extLst>
          </p:cNvPr>
          <p:cNvSpPr txBox="1">
            <a:spLocks/>
          </p:cNvSpPr>
          <p:nvPr/>
        </p:nvSpPr>
        <p:spPr>
          <a:xfrm>
            <a:off x="7834208" y="1993137"/>
            <a:ext cx="3595792" cy="40814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r" rtl="1">
              <a:lnSpc>
                <a:spcPct val="100000"/>
              </a:lnSpc>
              <a:spcBef>
                <a:spcPts val="0"/>
              </a:spcBef>
              <a:buNone/>
            </a:pPr>
            <a:r>
              <a:rPr lang="ar-EG" sz="2000" dirty="0">
                <a:solidFill>
                  <a:srgbClr val="0070C0"/>
                </a:solidFill>
                <a:effectLst/>
                <a:latin typeface="Alexandria"/>
              </a:rPr>
              <a:t>عندما يكون السعر ثابتًا، ومع تغير العوامل الأخرى التي تؤثر على عرض السلع، يتغير العرض</a:t>
            </a:r>
          </a:p>
          <a:p>
            <a:pPr marL="800100" lvl="1" indent="-342900" algn="r" rtl="1">
              <a:lnSpc>
                <a:spcPct val="100000"/>
              </a:lnSpc>
              <a:spcBef>
                <a:spcPts val="0"/>
              </a:spcBef>
              <a:buFont typeface="Wingdings" panose="05000000000000000000" pitchFamily="2" charset="2"/>
              <a:buChar char=""/>
            </a:pPr>
            <a:r>
              <a:rPr lang="ar-EG" sz="2000" b="1" dirty="0">
                <a:solidFill>
                  <a:srgbClr val="000000"/>
                </a:solidFill>
                <a:effectLst/>
                <a:latin typeface="Alexandria"/>
              </a:rPr>
              <a:t>انتقال منحنى العرض عند مستوى سعر معين</a:t>
            </a:r>
          </a:p>
          <a:p>
            <a:pPr marL="1257300" lvl="2" indent="-342900" algn="r" rtl="1">
              <a:lnSpc>
                <a:spcPct val="100000"/>
              </a:lnSpc>
              <a:spcBef>
                <a:spcPts val="0"/>
              </a:spcBef>
              <a:buFont typeface="Wingdings" panose="05000000000000000000" pitchFamily="2" charset="2"/>
              <a:buChar char=""/>
            </a:pPr>
            <a:r>
              <a:rPr lang="ar-EG" dirty="0">
                <a:solidFill>
                  <a:srgbClr val="000000"/>
                </a:solidFill>
                <a:effectLst/>
                <a:latin typeface="Alexandria"/>
              </a:rPr>
              <a:t>تغيرات العوامل يؤدي الي زيادة العرض وانتقال منحني العرض إلى اليمين</a:t>
            </a:r>
          </a:p>
          <a:p>
            <a:pPr marL="1257300" lvl="2" indent="-342900" algn="r" rtl="1">
              <a:lnSpc>
                <a:spcPct val="100000"/>
              </a:lnSpc>
              <a:spcBef>
                <a:spcPts val="0"/>
              </a:spcBef>
              <a:buFont typeface="Wingdings" panose="05000000000000000000" pitchFamily="2" charset="2"/>
              <a:buChar char=""/>
            </a:pPr>
            <a:r>
              <a:rPr lang="ar-EG" dirty="0">
                <a:solidFill>
                  <a:srgbClr val="000000"/>
                </a:solidFill>
                <a:effectLst/>
                <a:latin typeface="Alexandria"/>
              </a:rPr>
              <a:t>تغيرات العوامل يؤدي الي انخفاض العرض وانتقال منحني العرض إلى اليسار</a:t>
            </a:r>
          </a:p>
          <a:p>
            <a:pPr lvl="1">
              <a:lnSpc>
                <a:spcPct val="100000"/>
              </a:lnSpc>
            </a:pPr>
            <a:endParaRPr lang="en-US" sz="2000" b="1" dirty="0">
              <a:latin typeface="Alexandria"/>
              <a:ea typeface="Times New Roman" panose="02020603050405020304" pitchFamily="18" charset="0"/>
            </a:endParaRPr>
          </a:p>
          <a:p>
            <a:pPr lvl="1" indent="0" eaLnBrk="1" hangingPunct="1">
              <a:lnSpc>
                <a:spcPct val="100000"/>
              </a:lnSpc>
              <a:buClr>
                <a:srgbClr val="CC0066"/>
              </a:buClr>
              <a:buSzPct val="120000"/>
              <a:buNone/>
            </a:pPr>
            <a:endParaRPr lang="en-US" altLang="en-US" sz="2000" dirty="0">
              <a:latin typeface="Alexandria"/>
            </a:endParaRPr>
          </a:p>
        </p:txBody>
      </p:sp>
    </p:spTree>
    <p:extLst>
      <p:ext uri="{BB962C8B-B14F-4D97-AF65-F5344CB8AC3E}">
        <p14:creationId xmlns:p14="http://schemas.microsoft.com/office/powerpoint/2010/main" val="4119949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2" name="Content Placeholder 2">
            <a:extLst>
              <a:ext uri="{FF2B5EF4-FFF2-40B4-BE49-F238E27FC236}">
                <a16:creationId xmlns:a16="http://schemas.microsoft.com/office/drawing/2014/main" id="{809965D5-ADAC-5114-7787-CB456EC5C054}"/>
              </a:ext>
            </a:extLst>
          </p:cNvPr>
          <p:cNvSpPr txBox="1">
            <a:spLocks/>
          </p:cNvSpPr>
          <p:nvPr/>
        </p:nvSpPr>
        <p:spPr>
          <a:xfrm>
            <a:off x="720949" y="2096554"/>
            <a:ext cx="5954832" cy="40814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50000"/>
              </a:lnSpc>
              <a:spcBef>
                <a:spcPts val="0"/>
              </a:spcBef>
              <a:spcAft>
                <a:spcPts val="0"/>
              </a:spcAft>
            </a:pPr>
            <a:r>
              <a:rPr lang="en-US" sz="2000" b="1" i="1" u="sng" dirty="0">
                <a:effectLst/>
                <a:latin typeface="Alexandria"/>
                <a:ea typeface="Times New Roman" panose="02020603050405020304" pitchFamily="18" charset="0"/>
                <a:cs typeface="Times New Roman" panose="02020603050405020304" pitchFamily="18" charset="0"/>
              </a:rPr>
              <a:t>At given price level, the Main factors that change supply are:</a:t>
            </a:r>
            <a:endParaRPr lang="en-US" sz="2000" dirty="0">
              <a:effectLst/>
              <a:latin typeface="Alexandria"/>
              <a:ea typeface="Times New Roman" panose="02020603050405020304" pitchFamily="18" charset="0"/>
            </a:endParaRPr>
          </a:p>
          <a:p>
            <a:pPr>
              <a:lnSpc>
                <a:spcPct val="150000"/>
              </a:lnSpc>
              <a:spcBef>
                <a:spcPts val="0"/>
              </a:spcBef>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I</a:t>
            </a:r>
            <a:r>
              <a:rPr lang="en-US" sz="2000" dirty="0">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nputs</a:t>
            </a:r>
            <a:r>
              <a:rPr lang="en-US" sz="2000" dirty="0">
                <a:effectLst/>
                <a:latin typeface="Alexandria"/>
                <a:ea typeface="Times New Roman" panose="02020603050405020304" pitchFamily="18" charset="0"/>
                <a:cs typeface="Times New Roman" panose="02020603050405020304" pitchFamily="18" charset="0"/>
              </a:rPr>
              <a:t> </a:t>
            </a:r>
            <a:r>
              <a:rPr lang="en-US" sz="2000" b="1" dirty="0">
                <a:effectLst/>
                <a:latin typeface="Alexandria"/>
                <a:ea typeface="Times New Roman" panose="02020603050405020304" pitchFamily="18" charset="0"/>
                <a:cs typeface="Times New Roman" panose="02020603050405020304" pitchFamily="18" charset="0"/>
              </a:rPr>
              <a:t>(-)</a:t>
            </a:r>
            <a:endParaRPr lang="en-US" sz="2000" dirty="0">
              <a:effectLst/>
              <a:latin typeface="Alexandria"/>
              <a:ea typeface="Times New Roman" panose="02020603050405020304" pitchFamily="18" charset="0"/>
            </a:endParaRPr>
          </a:p>
          <a:p>
            <a:pPr>
              <a:lnSpc>
                <a:spcPct val="150000"/>
              </a:lnSpc>
              <a:spcBef>
                <a:spcPts val="0"/>
              </a:spcBef>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N</a:t>
            </a:r>
            <a:r>
              <a:rPr lang="en-US" sz="2000"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umber of suppliers </a:t>
            </a:r>
            <a:r>
              <a:rPr lang="en-US" sz="2000" b="1" dirty="0">
                <a:effectLst/>
                <a:latin typeface="Alexandria"/>
                <a:ea typeface="Times New Roman" panose="02020603050405020304" pitchFamily="18" charset="0"/>
                <a:cs typeface="Times New Roman" panose="02020603050405020304" pitchFamily="18" charset="0"/>
              </a:rPr>
              <a:t>(+)</a:t>
            </a:r>
            <a:endParaRPr lang="en-US" sz="2000" dirty="0">
              <a:effectLst/>
              <a:latin typeface="Alexandria"/>
              <a:ea typeface="Times New Roman" panose="02020603050405020304" pitchFamily="18" charset="0"/>
            </a:endParaRPr>
          </a:p>
          <a:p>
            <a:pPr>
              <a:lnSpc>
                <a:spcPct val="150000"/>
              </a:lnSpc>
              <a:spcBef>
                <a:spcPts val="0"/>
              </a:spcBef>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S</a:t>
            </a:r>
            <a:r>
              <a:rPr lang="en-US" sz="2000" dirty="0">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tate</a:t>
            </a:r>
            <a:r>
              <a:rPr lang="en-US" sz="2000" dirty="0">
                <a:effectLst/>
                <a:latin typeface="Alexandria"/>
                <a:ea typeface="Times New Roman" panose="02020603050405020304" pitchFamily="18" charset="0"/>
                <a:cs typeface="Times New Roman" panose="02020603050405020304" pitchFamily="18" charset="0"/>
              </a:rPr>
              <a:t> of nature </a:t>
            </a:r>
            <a:r>
              <a:rPr lang="en-US" sz="2000" b="1" dirty="0">
                <a:effectLst/>
                <a:latin typeface="Alexandria"/>
                <a:ea typeface="Times New Roman" panose="02020603050405020304" pitchFamily="18" charset="0"/>
                <a:cs typeface="Times New Roman" panose="02020603050405020304" pitchFamily="18" charset="0"/>
              </a:rPr>
              <a:t>(-)</a:t>
            </a:r>
            <a:r>
              <a:rPr lang="ar-EG" sz="2000" b="1" dirty="0">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a:p>
            <a:pPr>
              <a:lnSpc>
                <a:spcPct val="150000"/>
              </a:lnSpc>
              <a:spcBef>
                <a:spcPts val="0"/>
              </a:spcBef>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a:t>
            </a:r>
            <a:r>
              <a:rPr lang="en-US" sz="2000" dirty="0">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echnology</a:t>
            </a:r>
            <a:r>
              <a:rPr lang="en-US" sz="2000" dirty="0">
                <a:effectLst/>
                <a:latin typeface="Alexandria"/>
                <a:ea typeface="Times New Roman" panose="02020603050405020304" pitchFamily="18" charset="0"/>
                <a:cs typeface="Times New Roman" panose="02020603050405020304" pitchFamily="18" charset="0"/>
              </a:rPr>
              <a:t> (</a:t>
            </a:r>
            <a:r>
              <a:rPr lang="en-US" sz="2000" b="1" dirty="0">
                <a:effectLst/>
                <a:latin typeface="Alexandria"/>
                <a:ea typeface="Times New Roman" panose="02020603050405020304" pitchFamily="18" charset="0"/>
                <a:cs typeface="Times New Roman" panose="02020603050405020304" pitchFamily="18" charset="0"/>
              </a:rPr>
              <a:t>+)</a:t>
            </a:r>
            <a:r>
              <a:rPr lang="ar-EG" sz="2000" b="1" dirty="0">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a:p>
            <a:pPr>
              <a:lnSpc>
                <a:spcPct val="150000"/>
              </a:lnSpc>
              <a:spcBef>
                <a:spcPts val="0"/>
              </a:spcBef>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E</a:t>
            </a:r>
            <a:r>
              <a:rPr lang="en-US" sz="2000"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xpected</a:t>
            </a:r>
            <a:r>
              <a:rPr lang="en-US" sz="2000" dirty="0">
                <a:effectLst/>
                <a:latin typeface="Alexandria"/>
                <a:ea typeface="Times New Roman" panose="02020603050405020304" pitchFamily="18" charset="0"/>
                <a:cs typeface="Times New Roman" panose="02020603050405020304" pitchFamily="18" charset="0"/>
              </a:rPr>
              <a:t> future prices </a:t>
            </a:r>
            <a:r>
              <a:rPr lang="en-US" sz="2000" b="1" dirty="0">
                <a:effectLst/>
                <a:latin typeface="Alexandria"/>
                <a:ea typeface="Times New Roman" panose="02020603050405020304" pitchFamily="18" charset="0"/>
                <a:cs typeface="Times New Roman" panose="02020603050405020304" pitchFamily="18" charset="0"/>
              </a:rPr>
              <a:t>(-)</a:t>
            </a:r>
            <a:endParaRPr lang="en-US" sz="2000" dirty="0">
              <a:effectLst/>
              <a:latin typeface="Alexandria"/>
              <a:ea typeface="Times New Roman" panose="02020603050405020304" pitchFamily="18" charset="0"/>
            </a:endParaRPr>
          </a:p>
          <a:p>
            <a:pPr>
              <a:lnSpc>
                <a:spcPct val="150000"/>
              </a:lnSpc>
              <a:spcBef>
                <a:spcPts val="0"/>
              </a:spcBef>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P</a:t>
            </a:r>
            <a:r>
              <a:rPr lang="en-US" sz="2000" dirty="0">
                <a:solidFill>
                  <a:srgbClr val="FF0000"/>
                </a:solidFill>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rices</a:t>
            </a:r>
            <a:r>
              <a:rPr lang="en-US" sz="2000" dirty="0">
                <a:effectLst/>
                <a:latin typeface="Alexandria"/>
                <a:ea typeface="Times New Roman" panose="02020603050405020304" pitchFamily="18" charset="0"/>
                <a:cs typeface="Times New Roman" panose="02020603050405020304" pitchFamily="18" charset="0"/>
              </a:rPr>
              <a:t> of related goods produced</a:t>
            </a:r>
            <a:r>
              <a:rPr lang="en-US" sz="2000" b="1" dirty="0">
                <a:effectLst/>
                <a:latin typeface="Alexandria"/>
                <a:ea typeface="Times New Roman" panose="02020603050405020304" pitchFamily="18" charset="0"/>
                <a:cs typeface="Times New Roman" panose="02020603050405020304" pitchFamily="18" charset="0"/>
              </a:rPr>
              <a:t>)</a:t>
            </a:r>
            <a:r>
              <a:rPr lang="ar-EG" sz="2000" b="1" dirty="0">
                <a:effectLst/>
                <a:latin typeface="Alexandria"/>
                <a:ea typeface="Times New Roman" panose="02020603050405020304" pitchFamily="18" charset="0"/>
                <a:cs typeface="Times New Roman" panose="02020603050405020304" pitchFamily="18" charset="0"/>
              </a:rPr>
              <a:t> </a:t>
            </a:r>
          </a:p>
          <a:p>
            <a:pPr lvl="1">
              <a:lnSpc>
                <a:spcPct val="150000"/>
              </a:lnSpc>
              <a:spcBef>
                <a:spcPts val="0"/>
              </a:spcBef>
            </a:pPr>
            <a:r>
              <a:rPr lang="en-US" sz="1600" dirty="0">
                <a:effectLst/>
                <a:latin typeface="Alexandria"/>
                <a:ea typeface="Times New Roman" panose="02020603050405020304" pitchFamily="18" charset="0"/>
              </a:rPr>
              <a:t>(substitute </a:t>
            </a:r>
            <a:r>
              <a:rPr lang="en-US" sz="1600" b="1" dirty="0">
                <a:effectLst/>
                <a:latin typeface="Alexandria"/>
                <a:ea typeface="Times New Roman" panose="02020603050405020304" pitchFamily="18" charset="0"/>
              </a:rPr>
              <a:t>(-)</a:t>
            </a:r>
            <a:r>
              <a:rPr lang="en-US" sz="1600" dirty="0">
                <a:effectLst/>
                <a:latin typeface="Alexandria"/>
                <a:ea typeface="Times New Roman" panose="02020603050405020304" pitchFamily="18" charset="0"/>
              </a:rPr>
              <a:t> or complementary</a:t>
            </a:r>
            <a:r>
              <a:rPr lang="en-US" sz="1600" b="1" dirty="0">
                <a:effectLst/>
                <a:latin typeface="Alexandria"/>
                <a:ea typeface="Times New Roman" panose="02020603050405020304" pitchFamily="18" charset="0"/>
              </a:rPr>
              <a:t> (+)</a:t>
            </a:r>
            <a:r>
              <a:rPr lang="en-US" sz="1600" dirty="0">
                <a:effectLst/>
                <a:latin typeface="Alexandria"/>
                <a:ea typeface="Times New Roman" panose="02020603050405020304" pitchFamily="18" charset="0"/>
              </a:rPr>
              <a:t> </a:t>
            </a:r>
            <a:endParaRPr lang="en-US" sz="1600" u="sng" dirty="0">
              <a:latin typeface="Alexandria"/>
              <a:ea typeface="Times New Roman" panose="02020603050405020304" pitchFamily="18" charset="0"/>
              <a:cs typeface="Times New Roman" panose="02020603050405020304" pitchFamily="18" charset="0"/>
            </a:endParaRPr>
          </a:p>
          <a:p>
            <a:pPr marL="342900" marR="0" lvl="0" indent="-342900" rtl="0">
              <a:spcBef>
                <a:spcPts val="0"/>
              </a:spcBef>
              <a:spcAft>
                <a:spcPts val="1200"/>
              </a:spcAft>
              <a:buFont typeface="Wingdings" panose="05000000000000000000" pitchFamily="2" charset="2"/>
              <a:buChar char=""/>
            </a:pPr>
            <a:endParaRPr lang="en-US" sz="2000" dirty="0">
              <a:effectLst/>
              <a:latin typeface="Alexandria"/>
              <a:ea typeface="Times New Roman" panose="02020603050405020304" pitchFamily="18" charset="0"/>
            </a:endParaRPr>
          </a:p>
          <a:p>
            <a:pPr lvl="1" indent="0" eaLnBrk="1" hangingPunct="1">
              <a:lnSpc>
                <a:spcPct val="100000"/>
              </a:lnSpc>
              <a:buClr>
                <a:srgbClr val="CC0066"/>
              </a:buClr>
              <a:buSzPct val="120000"/>
              <a:buNone/>
            </a:pPr>
            <a:endParaRPr lang="en-US" altLang="en-US" sz="2000" dirty="0">
              <a:latin typeface="Alexandria"/>
            </a:endParaRPr>
          </a:p>
        </p:txBody>
      </p:sp>
      <p:pic>
        <p:nvPicPr>
          <p:cNvPr id="10" name="Picture 9">
            <a:extLst>
              <a:ext uri="{FF2B5EF4-FFF2-40B4-BE49-F238E27FC236}">
                <a16:creationId xmlns:a16="http://schemas.microsoft.com/office/drawing/2014/main" id="{C4BE0277-932C-7082-6284-F01912A026CB}"/>
              </a:ext>
            </a:extLst>
          </p:cNvPr>
          <p:cNvPicPr>
            <a:picLocks noChangeAspect="1"/>
          </p:cNvPicPr>
          <p:nvPr/>
        </p:nvPicPr>
        <p:blipFill>
          <a:blip r:embed="rId3"/>
          <a:stretch>
            <a:fillRect/>
          </a:stretch>
        </p:blipFill>
        <p:spPr>
          <a:xfrm rot="10800000" flipV="1">
            <a:off x="4853940" y="3136825"/>
            <a:ext cx="2484120" cy="1746250"/>
          </a:xfrm>
          <a:prstGeom prst="rect">
            <a:avLst/>
          </a:prstGeom>
        </p:spPr>
      </p:pic>
      <p:sp>
        <p:nvSpPr>
          <p:cNvPr id="12" name="TextBox 11">
            <a:extLst>
              <a:ext uri="{FF2B5EF4-FFF2-40B4-BE49-F238E27FC236}">
                <a16:creationId xmlns:a16="http://schemas.microsoft.com/office/drawing/2014/main" id="{89A54FCC-EB39-F5BC-C73F-5AF103942144}"/>
              </a:ext>
            </a:extLst>
          </p:cNvPr>
          <p:cNvSpPr txBox="1"/>
          <p:nvPr/>
        </p:nvSpPr>
        <p:spPr>
          <a:xfrm>
            <a:off x="4020685" y="4684641"/>
            <a:ext cx="4698225" cy="646331"/>
          </a:xfrm>
          <a:prstGeom prst="rect">
            <a:avLst/>
          </a:prstGeom>
          <a:noFill/>
        </p:spPr>
        <p:txBody>
          <a:bodyPr wrap="square">
            <a:spAutoFit/>
          </a:bodyPr>
          <a:lstStyle/>
          <a:p>
            <a:pPr marL="0" marR="0" algn="ctr">
              <a:spcBef>
                <a:spcPts val="0"/>
              </a:spcBef>
              <a:spcAft>
                <a:spcPts val="0"/>
              </a:spcAft>
            </a:pPr>
            <a:r>
              <a:rPr lang="en-US" sz="3600" b="1" dirty="0">
                <a:solidFill>
                  <a:srgbClr val="009A9A"/>
                </a:solidFill>
                <a:effectLst/>
                <a:latin typeface="Alexandria"/>
                <a:ea typeface="Calibri" panose="020F0502020204030204" pitchFamily="34" charset="0"/>
                <a:cs typeface="Arial-BoldMT"/>
              </a:rPr>
              <a:t>“I.N.S.T.E.P”</a:t>
            </a:r>
            <a:endParaRPr lang="en-US" sz="3600" dirty="0">
              <a:effectLst/>
              <a:latin typeface="Alexandria"/>
              <a:ea typeface="Times New Roman" panose="02020603050405020304" pitchFamily="18" charset="0"/>
            </a:endParaRPr>
          </a:p>
        </p:txBody>
      </p:sp>
      <p:sp>
        <p:nvSpPr>
          <p:cNvPr id="11" name="Content Placeholder 2">
            <a:extLst>
              <a:ext uri="{FF2B5EF4-FFF2-40B4-BE49-F238E27FC236}">
                <a16:creationId xmlns:a16="http://schemas.microsoft.com/office/drawing/2014/main" id="{6FCFB4C1-9ECE-C206-087D-AAFB251DBDD2}"/>
              </a:ext>
            </a:extLst>
          </p:cNvPr>
          <p:cNvSpPr txBox="1">
            <a:spLocks/>
          </p:cNvSpPr>
          <p:nvPr/>
        </p:nvSpPr>
        <p:spPr>
          <a:xfrm>
            <a:off x="6703777" y="2141092"/>
            <a:ext cx="4539451" cy="40814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lnSpc>
                <a:spcPct val="150000"/>
              </a:lnSpc>
              <a:spcBef>
                <a:spcPts val="0"/>
              </a:spcBef>
              <a:spcAft>
                <a:spcPts val="0"/>
              </a:spcAft>
              <a:buNone/>
            </a:pPr>
            <a:r>
              <a:rPr lang="ar-EG" sz="2000" b="1" i="1" u="sng" dirty="0">
                <a:effectLst/>
                <a:latin typeface="Alexandria"/>
                <a:ea typeface="Times New Roman" panose="02020603050405020304" pitchFamily="18" charset="0"/>
                <a:cs typeface="Times New Roman" panose="02020603050405020304" pitchFamily="18" charset="0"/>
              </a:rPr>
              <a:t>عند سعر معين، العوامل الرئيسية التي تغير وتنقل منحني العرض:</a:t>
            </a:r>
            <a:endParaRPr lang="en-US" sz="2000" dirty="0">
              <a:effectLst/>
              <a:latin typeface="Alexandria"/>
              <a:ea typeface="Times New Roman" panose="02020603050405020304" pitchFamily="18" charset="0"/>
            </a:endParaRPr>
          </a:p>
          <a:p>
            <a:pPr algn="r" rtl="1">
              <a:lnSpc>
                <a:spcPct val="150000"/>
              </a:lnSpc>
              <a:spcBef>
                <a:spcPts val="0"/>
              </a:spcBef>
            </a:pPr>
            <a:r>
              <a:rPr lang="ar-EG" sz="2000" dirty="0">
                <a:effectLst/>
                <a:latin typeface="Alexandria"/>
                <a:ea typeface="Times New Roman" panose="02020603050405020304" pitchFamily="18" charset="0"/>
                <a:cs typeface="Times New Roman" panose="02020603050405020304" pitchFamily="18" charset="0"/>
              </a:rPr>
              <a:t>مدخلات الإنتاج </a:t>
            </a:r>
            <a:endParaRPr lang="en-US" sz="2000" dirty="0">
              <a:effectLst/>
              <a:latin typeface="Alexandria"/>
              <a:ea typeface="Times New Roman" panose="02020603050405020304" pitchFamily="18" charset="0"/>
            </a:endParaRPr>
          </a:p>
          <a:p>
            <a:pPr algn="r" rtl="1">
              <a:lnSpc>
                <a:spcPct val="150000"/>
              </a:lnSpc>
              <a:spcBef>
                <a:spcPts val="0"/>
              </a:spcBef>
            </a:pPr>
            <a:r>
              <a:rPr lang="ar-EG" sz="2000" dirty="0">
                <a:effectLst/>
                <a:latin typeface="Alexandria"/>
                <a:ea typeface="Times New Roman" panose="02020603050405020304" pitchFamily="18" charset="0"/>
                <a:cs typeface="Times New Roman" panose="02020603050405020304" pitchFamily="18" charset="0"/>
              </a:rPr>
              <a:t>عدد المنتجين </a:t>
            </a:r>
            <a:endParaRPr lang="en-US" sz="2000" dirty="0">
              <a:effectLst/>
              <a:latin typeface="Alexandria"/>
              <a:ea typeface="Times New Roman" panose="02020603050405020304" pitchFamily="18" charset="0"/>
            </a:endParaRPr>
          </a:p>
          <a:p>
            <a:pPr algn="r" rtl="1">
              <a:lnSpc>
                <a:spcPct val="150000"/>
              </a:lnSpc>
              <a:spcBef>
                <a:spcPts val="0"/>
              </a:spcBef>
            </a:pPr>
            <a:r>
              <a:rPr lang="ar-EG" sz="2000" dirty="0">
                <a:effectLst/>
                <a:latin typeface="Alexandria"/>
                <a:ea typeface="Times New Roman" panose="02020603050405020304" pitchFamily="18" charset="0"/>
                <a:cs typeface="Times New Roman" panose="02020603050405020304" pitchFamily="18" charset="0"/>
              </a:rPr>
              <a:t>الطبيعة </a:t>
            </a:r>
            <a:endParaRPr lang="en-US" sz="2000" dirty="0">
              <a:effectLst/>
              <a:latin typeface="Alexandria"/>
              <a:ea typeface="Times New Roman" panose="02020603050405020304" pitchFamily="18" charset="0"/>
            </a:endParaRPr>
          </a:p>
          <a:p>
            <a:pPr algn="r" rtl="1">
              <a:lnSpc>
                <a:spcPct val="150000"/>
              </a:lnSpc>
              <a:spcBef>
                <a:spcPts val="0"/>
              </a:spcBef>
            </a:pPr>
            <a:r>
              <a:rPr lang="ar-EG" sz="2000" dirty="0">
                <a:effectLst/>
                <a:latin typeface="Alexandria"/>
                <a:ea typeface="Times New Roman" panose="02020603050405020304" pitchFamily="18" charset="0"/>
                <a:cs typeface="Times New Roman" panose="02020603050405020304" pitchFamily="18" charset="0"/>
              </a:rPr>
              <a:t>التكنولوجيا </a:t>
            </a:r>
            <a:endParaRPr lang="en-US" sz="2000" dirty="0">
              <a:effectLst/>
              <a:latin typeface="Alexandria"/>
              <a:ea typeface="Times New Roman" panose="02020603050405020304" pitchFamily="18" charset="0"/>
            </a:endParaRPr>
          </a:p>
          <a:p>
            <a:pPr algn="r" rtl="1">
              <a:lnSpc>
                <a:spcPct val="150000"/>
              </a:lnSpc>
              <a:spcBef>
                <a:spcPts val="0"/>
              </a:spcBef>
            </a:pPr>
            <a:r>
              <a:rPr lang="ar-EG" sz="2000" dirty="0">
                <a:effectLst/>
                <a:latin typeface="Alexandria"/>
                <a:ea typeface="Times New Roman" panose="02020603050405020304" pitchFamily="18" charset="0"/>
                <a:cs typeface="Times New Roman" panose="02020603050405020304" pitchFamily="18" charset="0"/>
              </a:rPr>
              <a:t>توقع الأسعار المستقبلية </a:t>
            </a:r>
            <a:endParaRPr lang="en-US" sz="2000" dirty="0">
              <a:effectLst/>
              <a:latin typeface="Alexandria"/>
              <a:ea typeface="Times New Roman" panose="02020603050405020304" pitchFamily="18" charset="0"/>
            </a:endParaRPr>
          </a:p>
          <a:p>
            <a:pPr algn="r" rtl="1">
              <a:lnSpc>
                <a:spcPct val="150000"/>
              </a:lnSpc>
              <a:spcBef>
                <a:spcPts val="0"/>
              </a:spcBef>
            </a:pPr>
            <a:r>
              <a:rPr lang="ar-EG" sz="2000" dirty="0">
                <a:effectLst/>
                <a:latin typeface="Alexandria"/>
                <a:ea typeface="Times New Roman" panose="02020603050405020304" pitchFamily="18" charset="0"/>
                <a:cs typeface="Times New Roman" panose="02020603050405020304" pitchFamily="18" charset="0"/>
              </a:rPr>
              <a:t>أسعار السلع الأخرى: بدائل أو مكملات </a:t>
            </a:r>
            <a:endParaRPr lang="en-US" sz="2000" dirty="0">
              <a:latin typeface="Alexandria"/>
              <a:ea typeface="Times New Roman" panose="02020603050405020304" pitchFamily="18" charset="0"/>
              <a:cs typeface="Times New Roman" panose="02020603050405020304" pitchFamily="18" charset="0"/>
            </a:endParaRPr>
          </a:p>
          <a:p>
            <a:pPr lvl="1" indent="0" algn="r" rtl="1" eaLnBrk="1" hangingPunct="1">
              <a:lnSpc>
                <a:spcPct val="100000"/>
              </a:lnSpc>
              <a:buClr>
                <a:srgbClr val="CC0066"/>
              </a:buClr>
              <a:buSzPct val="120000"/>
              <a:buNone/>
            </a:pPr>
            <a:endParaRPr lang="en-US" altLang="en-US" sz="2000" dirty="0">
              <a:latin typeface="Alexandria"/>
            </a:endParaRPr>
          </a:p>
        </p:txBody>
      </p:sp>
    </p:spTree>
    <p:extLst>
      <p:ext uri="{BB962C8B-B14F-4D97-AF65-F5344CB8AC3E}">
        <p14:creationId xmlns:p14="http://schemas.microsoft.com/office/powerpoint/2010/main" val="2554279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3139" y="1685495"/>
            <a:ext cx="10812720" cy="4686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TextBox 8">
            <a:extLst>
              <a:ext uri="{FF2B5EF4-FFF2-40B4-BE49-F238E27FC236}">
                <a16:creationId xmlns:a16="http://schemas.microsoft.com/office/drawing/2014/main" id="{71041FC7-1A2E-56BE-79C0-319F2AC9967E}"/>
              </a:ext>
            </a:extLst>
          </p:cNvPr>
          <p:cNvSpPr txBox="1"/>
          <p:nvPr/>
        </p:nvSpPr>
        <p:spPr>
          <a:xfrm>
            <a:off x="2671793" y="1803336"/>
            <a:ext cx="2903245" cy="400110"/>
          </a:xfrm>
          <a:prstGeom prst="rect">
            <a:avLst/>
          </a:prstGeom>
          <a:noFill/>
        </p:spPr>
        <p:txBody>
          <a:bodyPr wrap="square">
            <a:spAutoFit/>
          </a:bodyPr>
          <a:lstStyle/>
          <a:p>
            <a:pPr algn="ctr"/>
            <a:r>
              <a:rPr lang="en-US" sz="2000" b="1" u="sng" dirty="0">
                <a:solidFill>
                  <a:srgbClr val="0070C0"/>
                </a:solidFill>
                <a:effectLst/>
                <a:latin typeface="Alexandria"/>
                <a:ea typeface="Times New Roman" panose="02020603050405020304" pitchFamily="18" charset="0"/>
              </a:rPr>
              <a:t>1) Inputs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(-VE)</a:t>
            </a:r>
            <a:endParaRPr lang="en-US" sz="2000" dirty="0">
              <a:solidFill>
                <a:srgbClr val="0070C0"/>
              </a:solidFill>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4AF166FD-C075-20F3-9348-C0A96B5E8AE0}"/>
              </a:ext>
            </a:extLst>
          </p:cNvPr>
          <p:cNvSpPr txBox="1"/>
          <p:nvPr/>
        </p:nvSpPr>
        <p:spPr>
          <a:xfrm>
            <a:off x="1055578" y="2298628"/>
            <a:ext cx="5040422" cy="2554545"/>
          </a:xfrm>
          <a:prstGeom prst="rect">
            <a:avLst/>
          </a:prstGeom>
          <a:noFill/>
        </p:spPr>
        <p:txBody>
          <a:bodyPr wrap="square">
            <a:spAutoFit/>
          </a:bodyPr>
          <a:lstStyle/>
          <a:p>
            <a:pPr marL="342900" marR="0" lvl="0" indent="-342900" rtl="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If the </a:t>
            </a:r>
            <a:r>
              <a:rPr lang="en-US" sz="2000" b="1" dirty="0">
                <a:solidFill>
                  <a:srgbClr val="000000"/>
                </a:solidFill>
                <a:effectLst/>
                <a:latin typeface="Alexandria"/>
                <a:ea typeface="Times New Roman" panose="02020603050405020304" pitchFamily="18" charset="0"/>
                <a:cs typeface="Times New Roman" panose="02020603050405020304" pitchFamily="18" charset="0"/>
              </a:rPr>
              <a:t>price of a factor of production</a:t>
            </a:r>
            <a:r>
              <a:rPr lang="en-US" sz="2000" dirty="0">
                <a:solidFill>
                  <a:srgbClr val="000000"/>
                </a:solidFill>
                <a:effectLst/>
                <a:latin typeface="Alexandria"/>
                <a:ea typeface="Times New Roman" panose="02020603050405020304" pitchFamily="18" charset="0"/>
                <a:cs typeface="Times New Roman" panose="02020603050405020304" pitchFamily="18" charset="0"/>
              </a:rPr>
              <a:t> or materials needed to produce a good rise, </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The </a:t>
            </a:r>
            <a:r>
              <a:rPr lang="en-US" sz="2000" b="1" dirty="0">
                <a:solidFill>
                  <a:srgbClr val="000000"/>
                </a:solidFill>
                <a:effectLst/>
                <a:latin typeface="Alexandria"/>
                <a:ea typeface="Times New Roman" panose="02020603050405020304" pitchFamily="18" charset="0"/>
                <a:cs typeface="Times New Roman" panose="02020603050405020304" pitchFamily="18" charset="0"/>
              </a:rPr>
              <a:t>minimum price</a:t>
            </a:r>
            <a:r>
              <a:rPr lang="en-US" sz="2000" dirty="0">
                <a:solidFill>
                  <a:srgbClr val="000000"/>
                </a:solidFill>
                <a:effectLst/>
                <a:latin typeface="Alexandria"/>
                <a:ea typeface="Times New Roman" panose="02020603050405020304" pitchFamily="18" charset="0"/>
                <a:cs typeface="Times New Roman" panose="02020603050405020304" pitchFamily="18" charset="0"/>
              </a:rPr>
              <a:t> that a supplier is willing to accept for producing each quantity of that good rises.</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the </a:t>
            </a:r>
            <a:r>
              <a:rPr lang="en-US" sz="2000" b="1" dirty="0">
                <a:solidFill>
                  <a:srgbClr val="000000"/>
                </a:solidFill>
                <a:effectLst/>
                <a:latin typeface="Alexandria"/>
                <a:ea typeface="Times New Roman" panose="02020603050405020304" pitchFamily="18" charset="0"/>
                <a:cs typeface="Times New Roman" panose="02020603050405020304" pitchFamily="18" charset="0"/>
              </a:rPr>
              <a:t>costs of production</a:t>
            </a:r>
            <a:r>
              <a:rPr lang="en-US" sz="2000" dirty="0">
                <a:solidFill>
                  <a:srgbClr val="000000"/>
                </a:solidFill>
                <a:effectLst/>
                <a:latin typeface="Alexandria"/>
                <a:ea typeface="Times New Roman" panose="02020603050405020304" pitchFamily="18" charset="0"/>
                <a:cs typeface="Times New Roman" panose="02020603050405020304" pitchFamily="18" charset="0"/>
              </a:rPr>
              <a:t> increases</a:t>
            </a: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This exerts a Negative effect on the </a:t>
            </a:r>
            <a:r>
              <a:rPr lang="en-US" sz="2000" b="1" dirty="0">
                <a:solidFill>
                  <a:srgbClr val="000000"/>
                </a:solidFill>
                <a:effectLst/>
                <a:latin typeface="Alexandria"/>
                <a:ea typeface="Times New Roman" panose="02020603050405020304" pitchFamily="18" charset="0"/>
                <a:cs typeface="Times New Roman" panose="02020603050405020304" pitchFamily="18" charset="0"/>
              </a:rPr>
              <a:t>supply curve</a:t>
            </a:r>
            <a:r>
              <a:rPr lang="en-US" sz="2000" dirty="0">
                <a:solidFill>
                  <a:srgbClr val="000000"/>
                </a:solidFill>
                <a:effectLst/>
                <a:latin typeface="Alexandria"/>
                <a:ea typeface="Times New Roman" panose="02020603050405020304" pitchFamily="18" charset="0"/>
                <a:cs typeface="Times New Roman" panose="02020603050405020304" pitchFamily="18" charset="0"/>
              </a:rPr>
              <a:t> shifting it leftward.</a:t>
            </a: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6913E18E-191D-1772-8CE8-AAA5678211F9}"/>
              </a:ext>
            </a:extLst>
          </p:cNvPr>
          <p:cNvSpPr txBox="1"/>
          <p:nvPr/>
        </p:nvSpPr>
        <p:spPr>
          <a:xfrm>
            <a:off x="1227808" y="5169987"/>
            <a:ext cx="4244453" cy="1015663"/>
          </a:xfrm>
          <a:prstGeom prst="rect">
            <a:avLst/>
          </a:prstGeom>
          <a:solidFill>
            <a:schemeClr val="accent5">
              <a:lumMod val="20000"/>
              <a:lumOff val="80000"/>
            </a:schemeClr>
          </a:solidFill>
        </p:spPr>
        <p:txBody>
          <a:bodyPr wrap="square">
            <a:spAutoFit/>
          </a:bodyPr>
          <a:lstStyle/>
          <a:p>
            <a:pPr marL="0" marR="0" algn="ctr">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So, the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price of a factor of production</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 has a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Negative relation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with supply curve.</a:t>
            </a:r>
            <a:endParaRPr lang="en-US" sz="2000" dirty="0">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E1727CF5-2C6E-5F94-3D99-CCFDC69C3488}"/>
              </a:ext>
            </a:extLst>
          </p:cNvPr>
          <p:cNvSpPr txBox="1"/>
          <p:nvPr/>
        </p:nvSpPr>
        <p:spPr>
          <a:xfrm>
            <a:off x="6421028" y="2099132"/>
            <a:ext cx="4715394" cy="3785652"/>
          </a:xfrm>
          <a:prstGeom prst="rect">
            <a:avLst/>
          </a:prstGeom>
          <a:noFill/>
        </p:spPr>
        <p:txBody>
          <a:bodyPr wrap="square">
            <a:spAutoFit/>
          </a:bodyPr>
          <a:lstStyle/>
          <a:p>
            <a:pPr indent="-342900" algn="r" rtl="1">
              <a:buFont typeface="Arial" panose="020B0604020202020204" pitchFamily="34" charset="0"/>
              <a:buChar char="•"/>
            </a:pPr>
            <a:r>
              <a:rPr lang="ar-EG" sz="2000" b="1" u="sng" dirty="0">
                <a:solidFill>
                  <a:srgbClr val="0070C0"/>
                </a:solidFill>
                <a:latin typeface="Alexandria"/>
              </a:rPr>
              <a:t>1) مدخلات الإنتاج:</a:t>
            </a:r>
          </a:p>
          <a:p>
            <a:pPr marL="342900" indent="-342900" algn="just" rtl="1">
              <a:buFont typeface="Arial" panose="020B0604020202020204" pitchFamily="34" charset="0"/>
              <a:buChar char="•"/>
            </a:pPr>
            <a:r>
              <a:rPr lang="en-US" sz="2000" dirty="0" err="1"/>
              <a:t>إذا</a:t>
            </a:r>
            <a:r>
              <a:rPr lang="en-US" sz="2000" dirty="0"/>
              <a:t> </a:t>
            </a:r>
            <a:r>
              <a:rPr lang="en-US" sz="2000" dirty="0" err="1"/>
              <a:t>ارتفع</a:t>
            </a:r>
            <a:r>
              <a:rPr lang="en-US" sz="2000" dirty="0"/>
              <a:t> سعر </a:t>
            </a:r>
            <a:r>
              <a:rPr lang="en-US" sz="2000" dirty="0" err="1"/>
              <a:t>أحد</a:t>
            </a:r>
            <a:r>
              <a:rPr lang="en-US" sz="2000" dirty="0"/>
              <a:t> </a:t>
            </a:r>
            <a:r>
              <a:rPr lang="ar-EG" sz="2000" dirty="0"/>
              <a:t>مدخلات</a:t>
            </a:r>
            <a:r>
              <a:rPr lang="en-US" sz="2000" dirty="0"/>
              <a:t> </a:t>
            </a:r>
            <a:r>
              <a:rPr lang="en-US" sz="2000" dirty="0" err="1"/>
              <a:t>الإنتاج</a:t>
            </a:r>
            <a:r>
              <a:rPr lang="en-US" sz="2000" dirty="0"/>
              <a:t> </a:t>
            </a:r>
            <a:r>
              <a:rPr lang="en-US" sz="2000" dirty="0" err="1"/>
              <a:t>أو</a:t>
            </a:r>
            <a:r>
              <a:rPr lang="en-US" sz="2000" dirty="0"/>
              <a:t> </a:t>
            </a:r>
            <a:r>
              <a:rPr lang="en-US" sz="2000" dirty="0" err="1"/>
              <a:t>المواد</a:t>
            </a:r>
            <a:r>
              <a:rPr lang="en-US" sz="2000" dirty="0"/>
              <a:t> </a:t>
            </a:r>
            <a:r>
              <a:rPr lang="en-US" sz="2000" dirty="0" err="1"/>
              <a:t>اللازمة</a:t>
            </a:r>
            <a:r>
              <a:rPr lang="en-US" sz="2000" dirty="0"/>
              <a:t> </a:t>
            </a:r>
            <a:r>
              <a:rPr lang="en-US" sz="2000" dirty="0" err="1"/>
              <a:t>لإنتاج</a:t>
            </a:r>
            <a:r>
              <a:rPr lang="en-US" sz="2000" dirty="0"/>
              <a:t> </a:t>
            </a:r>
            <a:r>
              <a:rPr lang="en-US" sz="2000" dirty="0" err="1"/>
              <a:t>سلعة</a:t>
            </a:r>
            <a:r>
              <a:rPr lang="en-US" sz="2000" dirty="0"/>
              <a:t> </a:t>
            </a:r>
            <a:r>
              <a:rPr lang="en-US" sz="2000" dirty="0" err="1"/>
              <a:t>ما</a:t>
            </a:r>
            <a:r>
              <a:rPr lang="en-US" sz="2000" dirty="0"/>
              <a:t>، </a:t>
            </a:r>
            <a:endParaRPr lang="ar-EG" sz="2000" dirty="0"/>
          </a:p>
          <a:p>
            <a:pPr marL="342900" indent="-342900" algn="just" rtl="1">
              <a:buFont typeface="Arial" panose="020B0604020202020204" pitchFamily="34" charset="0"/>
              <a:buChar char="•"/>
            </a:pPr>
            <a:r>
              <a:rPr lang="en-US" sz="2000" dirty="0" err="1"/>
              <a:t>فإن</a:t>
            </a:r>
            <a:r>
              <a:rPr lang="en-US" sz="2000" dirty="0"/>
              <a:t> </a:t>
            </a:r>
            <a:r>
              <a:rPr lang="en-US" sz="2000" dirty="0" err="1"/>
              <a:t>الحد</a:t>
            </a:r>
            <a:r>
              <a:rPr lang="en-US" sz="2000" dirty="0"/>
              <a:t> </a:t>
            </a:r>
            <a:r>
              <a:rPr lang="en-US" sz="2000" dirty="0" err="1"/>
              <a:t>الأدنى</a:t>
            </a:r>
            <a:r>
              <a:rPr lang="en-US" sz="2000" dirty="0"/>
              <a:t> </a:t>
            </a:r>
            <a:r>
              <a:rPr lang="en-US" sz="2000" dirty="0" err="1"/>
              <a:t>للسعر</a:t>
            </a:r>
            <a:r>
              <a:rPr lang="en-US" sz="2000" dirty="0"/>
              <a:t> </a:t>
            </a:r>
            <a:r>
              <a:rPr lang="en-US" sz="2000" dirty="0" err="1"/>
              <a:t>الذي</a:t>
            </a:r>
            <a:r>
              <a:rPr lang="en-US" sz="2000" dirty="0"/>
              <a:t> </a:t>
            </a:r>
            <a:r>
              <a:rPr lang="en-US" sz="2000" dirty="0" err="1"/>
              <a:t>يكون</a:t>
            </a:r>
            <a:r>
              <a:rPr lang="en-US" sz="2000" dirty="0"/>
              <a:t> </a:t>
            </a:r>
            <a:r>
              <a:rPr lang="en-US" sz="2000" dirty="0" err="1"/>
              <a:t>المورد</a:t>
            </a:r>
            <a:r>
              <a:rPr lang="ar-EG" sz="2000" dirty="0"/>
              <a:t> </a:t>
            </a:r>
            <a:r>
              <a:rPr lang="ar-EG" sz="2000" dirty="0" err="1"/>
              <a:t>او</a:t>
            </a:r>
            <a:r>
              <a:rPr lang="ar-EG" sz="2000" dirty="0"/>
              <a:t> المنتج </a:t>
            </a:r>
            <a:r>
              <a:rPr lang="en-US" sz="2000" dirty="0"/>
              <a:t> </a:t>
            </a:r>
            <a:r>
              <a:rPr lang="en-US" sz="2000" dirty="0" err="1"/>
              <a:t>على</a:t>
            </a:r>
            <a:r>
              <a:rPr lang="en-US" sz="2000" dirty="0"/>
              <a:t> </a:t>
            </a:r>
            <a:r>
              <a:rPr lang="en-US" sz="2000" dirty="0" err="1"/>
              <a:t>استعداد</a:t>
            </a:r>
            <a:r>
              <a:rPr lang="en-US" sz="2000" dirty="0"/>
              <a:t> </a:t>
            </a:r>
            <a:r>
              <a:rPr lang="en-US" sz="2000" dirty="0" err="1"/>
              <a:t>لقبوله</a:t>
            </a:r>
            <a:r>
              <a:rPr lang="en-US" sz="2000" dirty="0"/>
              <a:t> </a:t>
            </a:r>
            <a:r>
              <a:rPr lang="en-US" sz="2000" dirty="0" err="1"/>
              <a:t>لإنتاج</a:t>
            </a:r>
            <a:r>
              <a:rPr lang="en-US" sz="2000" dirty="0"/>
              <a:t> </a:t>
            </a:r>
            <a:r>
              <a:rPr lang="en-US" sz="2000" dirty="0" err="1"/>
              <a:t>كل</a:t>
            </a:r>
            <a:r>
              <a:rPr lang="en-US" sz="2000" dirty="0"/>
              <a:t> </a:t>
            </a:r>
            <a:r>
              <a:rPr lang="en-US" sz="2000" dirty="0" err="1"/>
              <a:t>كمية</a:t>
            </a:r>
            <a:r>
              <a:rPr lang="en-US" sz="2000" dirty="0"/>
              <a:t> </a:t>
            </a:r>
            <a:r>
              <a:rPr lang="en-US" sz="2000" dirty="0" err="1"/>
              <a:t>من</a:t>
            </a:r>
            <a:r>
              <a:rPr lang="en-US" sz="2000" dirty="0"/>
              <a:t> </a:t>
            </a:r>
            <a:r>
              <a:rPr lang="en-US" sz="2000" dirty="0" err="1"/>
              <a:t>هذه</a:t>
            </a:r>
            <a:r>
              <a:rPr lang="en-US" sz="2000" dirty="0"/>
              <a:t> </a:t>
            </a:r>
            <a:r>
              <a:rPr lang="en-US" sz="2000" dirty="0" err="1"/>
              <a:t>السلعة</a:t>
            </a:r>
            <a:r>
              <a:rPr lang="en-US" sz="2000" dirty="0"/>
              <a:t> </a:t>
            </a:r>
            <a:r>
              <a:rPr lang="en-US" sz="2000" dirty="0" err="1"/>
              <a:t>يرتفع</a:t>
            </a:r>
            <a:r>
              <a:rPr lang="en-US" sz="2000" dirty="0"/>
              <a:t>. </a:t>
            </a:r>
            <a:endParaRPr lang="ar-EG" sz="2000" dirty="0"/>
          </a:p>
          <a:p>
            <a:pPr marL="342900" indent="-342900" algn="just" rtl="1">
              <a:buFont typeface="Arial" panose="020B0604020202020204" pitchFamily="34" charset="0"/>
              <a:buChar char="•"/>
            </a:pPr>
            <a:r>
              <a:rPr lang="en-US" sz="2000" dirty="0" err="1"/>
              <a:t>وترتفع</a:t>
            </a:r>
            <a:r>
              <a:rPr lang="en-US" sz="2000" dirty="0"/>
              <a:t> </a:t>
            </a:r>
            <a:r>
              <a:rPr lang="en-US" sz="2000" dirty="0" err="1"/>
              <a:t>تكاليف</a:t>
            </a:r>
            <a:r>
              <a:rPr lang="en-US" sz="2000" dirty="0"/>
              <a:t> </a:t>
            </a:r>
            <a:r>
              <a:rPr lang="en-US" sz="2000" dirty="0" err="1"/>
              <a:t>الإنتاج</a:t>
            </a:r>
            <a:r>
              <a:rPr lang="en-US" sz="2000" dirty="0"/>
              <a:t>. </a:t>
            </a:r>
            <a:r>
              <a:rPr lang="ar-EG" sz="2000" dirty="0"/>
              <a:t>مما يؤثر ذلك </a:t>
            </a:r>
            <a:r>
              <a:rPr lang="en-US" sz="2000" dirty="0" err="1"/>
              <a:t>سلبيًا</a:t>
            </a:r>
            <a:r>
              <a:rPr lang="en-US" sz="2000" dirty="0"/>
              <a:t> </a:t>
            </a:r>
            <a:r>
              <a:rPr lang="en-US" sz="2000" dirty="0" err="1"/>
              <a:t>على</a:t>
            </a:r>
            <a:r>
              <a:rPr lang="en-US" sz="2000" dirty="0"/>
              <a:t> </a:t>
            </a:r>
            <a:r>
              <a:rPr lang="en-US" sz="2000" dirty="0" err="1"/>
              <a:t>منحنى</a:t>
            </a:r>
            <a:r>
              <a:rPr lang="en-US" sz="2000" dirty="0"/>
              <a:t> </a:t>
            </a:r>
            <a:r>
              <a:rPr lang="en-US" sz="2000" dirty="0" err="1"/>
              <a:t>العرض</a:t>
            </a:r>
            <a:r>
              <a:rPr lang="en-US" sz="2000" dirty="0"/>
              <a:t> </a:t>
            </a:r>
            <a:r>
              <a:rPr lang="ar-EG" sz="2000" dirty="0"/>
              <a:t>فينتقل</a:t>
            </a:r>
            <a:r>
              <a:rPr lang="en-US" sz="2000" dirty="0"/>
              <a:t> </a:t>
            </a:r>
            <a:r>
              <a:rPr lang="en-US" sz="2000" dirty="0" err="1"/>
              <a:t>إلى</a:t>
            </a:r>
            <a:r>
              <a:rPr lang="en-US" sz="2000" dirty="0"/>
              <a:t> </a:t>
            </a:r>
            <a:r>
              <a:rPr lang="en-US" sz="2000" dirty="0" err="1"/>
              <a:t>اليسار</a:t>
            </a:r>
            <a:r>
              <a:rPr lang="en-US" sz="2000" dirty="0"/>
              <a:t>. </a:t>
            </a:r>
            <a:endParaRPr lang="ar-EG" sz="2000" dirty="0"/>
          </a:p>
          <a:p>
            <a:pPr algn="just" rtl="1"/>
            <a:endParaRPr lang="ar-EG" sz="2000" dirty="0"/>
          </a:p>
          <a:p>
            <a:pPr algn="just" rtl="1"/>
            <a:endParaRPr lang="ar-EG" sz="2000" dirty="0"/>
          </a:p>
          <a:p>
            <a:pPr marL="342900" indent="-342900" algn="just" rtl="1">
              <a:buFont typeface="Arial" panose="020B0604020202020204" pitchFamily="34" charset="0"/>
              <a:buChar char="•"/>
            </a:pPr>
            <a:r>
              <a:rPr lang="en-US" sz="2000" b="1" dirty="0">
                <a:solidFill>
                  <a:srgbClr val="0070C0"/>
                </a:solidFill>
              </a:rPr>
              <a:t>لذا </a:t>
            </a:r>
            <a:r>
              <a:rPr lang="en-US" sz="2000" b="1" dirty="0" err="1">
                <a:solidFill>
                  <a:srgbClr val="0070C0"/>
                </a:solidFill>
              </a:rPr>
              <a:t>فإن</a:t>
            </a:r>
            <a:r>
              <a:rPr lang="en-US" sz="2000" b="1" dirty="0">
                <a:solidFill>
                  <a:srgbClr val="0070C0"/>
                </a:solidFill>
              </a:rPr>
              <a:t> سعر </a:t>
            </a:r>
            <a:r>
              <a:rPr lang="ar-EG" sz="2000" b="1" dirty="0">
                <a:solidFill>
                  <a:srgbClr val="0070C0"/>
                </a:solidFill>
              </a:rPr>
              <a:t>مدخلات </a:t>
            </a:r>
            <a:r>
              <a:rPr lang="en-US" sz="2000" b="1" dirty="0" err="1">
                <a:solidFill>
                  <a:srgbClr val="0070C0"/>
                </a:solidFill>
              </a:rPr>
              <a:t>الإنتاج</a:t>
            </a:r>
            <a:r>
              <a:rPr lang="en-US" sz="2000" b="1" dirty="0">
                <a:solidFill>
                  <a:srgbClr val="0070C0"/>
                </a:solidFill>
              </a:rPr>
              <a:t> </a:t>
            </a:r>
            <a:r>
              <a:rPr lang="en-US" sz="2000" b="1" dirty="0" err="1">
                <a:solidFill>
                  <a:srgbClr val="0070C0"/>
                </a:solidFill>
              </a:rPr>
              <a:t>له</a:t>
            </a:r>
            <a:r>
              <a:rPr lang="en-US" sz="2000" b="1" dirty="0">
                <a:solidFill>
                  <a:srgbClr val="0070C0"/>
                </a:solidFill>
              </a:rPr>
              <a:t> </a:t>
            </a:r>
            <a:r>
              <a:rPr lang="en-US" sz="2000" b="1" dirty="0" err="1">
                <a:solidFill>
                  <a:srgbClr val="0070C0"/>
                </a:solidFill>
              </a:rPr>
              <a:t>علاقة</a:t>
            </a:r>
            <a:r>
              <a:rPr lang="en-US" sz="2000" b="1" dirty="0">
                <a:solidFill>
                  <a:srgbClr val="0070C0"/>
                </a:solidFill>
              </a:rPr>
              <a:t> </a:t>
            </a:r>
            <a:r>
              <a:rPr lang="en-US" sz="2000" b="1" dirty="0" err="1">
                <a:solidFill>
                  <a:srgbClr val="0070C0"/>
                </a:solidFill>
              </a:rPr>
              <a:t>سلبية</a:t>
            </a:r>
            <a:r>
              <a:rPr lang="en-US" sz="2000" b="1" dirty="0">
                <a:solidFill>
                  <a:srgbClr val="0070C0"/>
                </a:solidFill>
              </a:rPr>
              <a:t> </a:t>
            </a:r>
            <a:r>
              <a:rPr lang="en-US" sz="2000" b="1" dirty="0" err="1">
                <a:solidFill>
                  <a:srgbClr val="0070C0"/>
                </a:solidFill>
              </a:rPr>
              <a:t>بمنحنى</a:t>
            </a:r>
            <a:r>
              <a:rPr lang="en-US" sz="2000" b="1" dirty="0">
                <a:solidFill>
                  <a:srgbClr val="0070C0"/>
                </a:solidFill>
              </a:rPr>
              <a:t> </a:t>
            </a:r>
            <a:r>
              <a:rPr lang="en-US" sz="2000" b="1" dirty="0" err="1">
                <a:solidFill>
                  <a:srgbClr val="0070C0"/>
                </a:solidFill>
              </a:rPr>
              <a:t>العرض</a:t>
            </a:r>
            <a:r>
              <a:rPr lang="en-US" sz="2000" b="1" dirty="0">
                <a:solidFill>
                  <a:srgbClr val="0070C0"/>
                </a:solidFill>
              </a:rPr>
              <a:t>.</a:t>
            </a:r>
          </a:p>
        </p:txBody>
      </p:sp>
    </p:spTree>
    <p:extLst>
      <p:ext uri="{BB962C8B-B14F-4D97-AF65-F5344CB8AC3E}">
        <p14:creationId xmlns:p14="http://schemas.microsoft.com/office/powerpoint/2010/main" val="252776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TextBox 8">
            <a:extLst>
              <a:ext uri="{FF2B5EF4-FFF2-40B4-BE49-F238E27FC236}">
                <a16:creationId xmlns:a16="http://schemas.microsoft.com/office/drawing/2014/main" id="{71041FC7-1A2E-56BE-79C0-319F2AC9967E}"/>
              </a:ext>
            </a:extLst>
          </p:cNvPr>
          <p:cNvSpPr txBox="1"/>
          <p:nvPr/>
        </p:nvSpPr>
        <p:spPr>
          <a:xfrm>
            <a:off x="1159718" y="2137139"/>
            <a:ext cx="3712320" cy="400110"/>
          </a:xfrm>
          <a:prstGeom prst="rect">
            <a:avLst/>
          </a:prstGeom>
          <a:noFill/>
        </p:spPr>
        <p:txBody>
          <a:bodyPr wrap="square">
            <a:spAutoFit/>
          </a:bodyPr>
          <a:lstStyle/>
          <a:p>
            <a:pPr algn="ctr"/>
            <a:r>
              <a:rPr lang="en-US" sz="2000" b="1" u="sng" dirty="0">
                <a:solidFill>
                  <a:srgbClr val="0070C0"/>
                </a:solidFill>
                <a:effectLst/>
                <a:latin typeface="Alexandria"/>
                <a:ea typeface="Times New Roman" panose="02020603050405020304" pitchFamily="18" charset="0"/>
              </a:rPr>
              <a:t>2) Number of suppliers (+VE)</a:t>
            </a:r>
          </a:p>
        </p:txBody>
      </p:sp>
      <p:sp>
        <p:nvSpPr>
          <p:cNvPr id="2" name="TextBox 1">
            <a:extLst>
              <a:ext uri="{FF2B5EF4-FFF2-40B4-BE49-F238E27FC236}">
                <a16:creationId xmlns:a16="http://schemas.microsoft.com/office/drawing/2014/main" id="{D888F09A-DFBC-9067-5512-5A4CA08EB089}"/>
              </a:ext>
            </a:extLst>
          </p:cNvPr>
          <p:cNvSpPr txBox="1"/>
          <p:nvPr/>
        </p:nvSpPr>
        <p:spPr>
          <a:xfrm>
            <a:off x="994695" y="2675382"/>
            <a:ext cx="4720305" cy="1938992"/>
          </a:xfrm>
          <a:prstGeom prst="rect">
            <a:avLst/>
          </a:prstGeom>
          <a:noFill/>
        </p:spPr>
        <p:txBody>
          <a:bodyPr wrap="square">
            <a:spAutoFit/>
          </a:bodyPr>
          <a:lstStyle/>
          <a:p>
            <a:pPr marL="342900" marR="0" lvl="0" indent="-342900" rtl="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The larger the number of suppliers of a good, the greater is the supply of the good.</a:t>
            </a:r>
          </a:p>
          <a:p>
            <a:pPr marL="342900" marR="0" lvl="0" indent="-342900" rtl="0">
              <a:spcBef>
                <a:spcPts val="0"/>
              </a:spcBef>
              <a:spcAft>
                <a:spcPts val="0"/>
              </a:spcAft>
              <a:buFont typeface="Courier New" panose="02070309020205020404" pitchFamily="49" charset="0"/>
              <a:buChar char="o"/>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This exerts a positive effect on the supply curve shifting it rightward.</a:t>
            </a:r>
            <a:endParaRPr lang="en-US" sz="2000" dirty="0">
              <a:effectLst/>
              <a:latin typeface="Alexandria"/>
              <a:ea typeface="Times New Roman" panose="02020603050405020304" pitchFamily="18" charset="0"/>
            </a:endParaRPr>
          </a:p>
        </p:txBody>
      </p:sp>
      <p:sp>
        <p:nvSpPr>
          <p:cNvPr id="12" name="TextBox 11">
            <a:extLst>
              <a:ext uri="{FF2B5EF4-FFF2-40B4-BE49-F238E27FC236}">
                <a16:creationId xmlns:a16="http://schemas.microsoft.com/office/drawing/2014/main" id="{BFCCA932-4364-8BF9-B022-634754FF5825}"/>
              </a:ext>
            </a:extLst>
          </p:cNvPr>
          <p:cNvSpPr txBox="1"/>
          <p:nvPr/>
        </p:nvSpPr>
        <p:spPr>
          <a:xfrm>
            <a:off x="1159718" y="4699604"/>
            <a:ext cx="4209556" cy="707886"/>
          </a:xfrm>
          <a:prstGeom prst="rect">
            <a:avLst/>
          </a:prstGeom>
          <a:solidFill>
            <a:schemeClr val="accent5">
              <a:lumMod val="20000"/>
              <a:lumOff val="80000"/>
            </a:schemeClr>
          </a:solidFill>
        </p:spPr>
        <p:txBody>
          <a:bodyPr wrap="square">
            <a:spAutoFit/>
          </a:bodyPr>
          <a:lstStyle/>
          <a:p>
            <a:pPr marL="0" marR="0" algn="ctr">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So,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Number of suppliers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has a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positive</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 relation with supply curve.</a:t>
            </a:r>
            <a:endParaRPr lang="en-US" sz="2000" dirty="0">
              <a:effectLst/>
              <a:latin typeface="Alexandria"/>
              <a:ea typeface="Times New Roman" panose="02020603050405020304" pitchFamily="18" charset="0"/>
            </a:endParaRPr>
          </a:p>
        </p:txBody>
      </p:sp>
      <p:sp>
        <p:nvSpPr>
          <p:cNvPr id="13" name="TextBox 12">
            <a:extLst>
              <a:ext uri="{FF2B5EF4-FFF2-40B4-BE49-F238E27FC236}">
                <a16:creationId xmlns:a16="http://schemas.microsoft.com/office/drawing/2014/main" id="{095AA29F-AB09-0CA8-1688-3286621CE88E}"/>
              </a:ext>
            </a:extLst>
          </p:cNvPr>
          <p:cNvSpPr txBox="1"/>
          <p:nvPr/>
        </p:nvSpPr>
        <p:spPr>
          <a:xfrm>
            <a:off x="6605585" y="2306326"/>
            <a:ext cx="4426697" cy="2554545"/>
          </a:xfrm>
          <a:prstGeom prst="rect">
            <a:avLst/>
          </a:prstGeom>
          <a:noFill/>
        </p:spPr>
        <p:txBody>
          <a:bodyPr wrap="square">
            <a:spAutoFit/>
          </a:bodyPr>
          <a:lstStyle/>
          <a:p>
            <a:pPr algn="r" rtl="1"/>
            <a:r>
              <a:rPr lang="ar-EG" sz="2000" b="1" u="sng" dirty="0">
                <a:solidFill>
                  <a:srgbClr val="0070C0"/>
                </a:solidFill>
                <a:latin typeface="Alexandria"/>
              </a:rPr>
              <a:t>2) عدد المنتجين </a:t>
            </a:r>
          </a:p>
          <a:p>
            <a:pPr algn="r" rtl="1"/>
            <a:endParaRPr lang="en-US" sz="2000" b="1" u="sng" dirty="0">
              <a:solidFill>
                <a:srgbClr val="0070C0"/>
              </a:solidFill>
              <a:latin typeface="Alexandria"/>
            </a:endParaRPr>
          </a:p>
          <a:p>
            <a:pPr marL="342900" indent="-342900" algn="just" rtl="1">
              <a:buFont typeface="Arial" panose="020B0604020202020204" pitchFamily="34" charset="0"/>
              <a:buChar char="•"/>
            </a:pPr>
            <a:r>
              <a:rPr lang="en-US" sz="2000" dirty="0" err="1"/>
              <a:t>كلما</a:t>
            </a:r>
            <a:r>
              <a:rPr lang="en-US" sz="2000" dirty="0"/>
              <a:t> </a:t>
            </a:r>
            <a:r>
              <a:rPr lang="en-US" sz="2000" dirty="0" err="1"/>
              <a:t>زاد</a:t>
            </a:r>
            <a:r>
              <a:rPr lang="en-US" sz="2000" dirty="0"/>
              <a:t> </a:t>
            </a:r>
            <a:r>
              <a:rPr lang="en-US" sz="2000" dirty="0" err="1"/>
              <a:t>عدد</a:t>
            </a:r>
            <a:r>
              <a:rPr lang="en-US" sz="2000" dirty="0"/>
              <a:t> </a:t>
            </a:r>
            <a:r>
              <a:rPr lang="ar-EG" sz="2000" dirty="0"/>
              <a:t>المنتجين</a:t>
            </a:r>
            <a:r>
              <a:rPr lang="en-US" sz="2000" dirty="0"/>
              <a:t> </a:t>
            </a:r>
            <a:r>
              <a:rPr lang="en-US" sz="2000" dirty="0" err="1"/>
              <a:t>لسلعة</a:t>
            </a:r>
            <a:r>
              <a:rPr lang="en-US" sz="2000" dirty="0"/>
              <a:t> </a:t>
            </a:r>
            <a:r>
              <a:rPr lang="en-US" sz="2000" dirty="0" err="1"/>
              <a:t>ما</a:t>
            </a:r>
            <a:r>
              <a:rPr lang="en-US" sz="2000" dirty="0"/>
              <a:t>، </a:t>
            </a:r>
            <a:r>
              <a:rPr lang="en-US" sz="2000" dirty="0" err="1"/>
              <a:t>زاد</a:t>
            </a:r>
            <a:r>
              <a:rPr lang="en-US" sz="2000" dirty="0"/>
              <a:t> </a:t>
            </a:r>
            <a:r>
              <a:rPr lang="en-US" sz="2000" dirty="0" err="1"/>
              <a:t>المعروض</a:t>
            </a:r>
            <a:r>
              <a:rPr lang="en-US" sz="2000" dirty="0"/>
              <a:t> </a:t>
            </a:r>
            <a:r>
              <a:rPr lang="en-US" sz="2000" dirty="0" err="1"/>
              <a:t>من</a:t>
            </a:r>
            <a:r>
              <a:rPr lang="en-US" sz="2000" dirty="0"/>
              <a:t> </a:t>
            </a:r>
            <a:r>
              <a:rPr lang="en-US" sz="2000" dirty="0" err="1"/>
              <a:t>السلعة</a:t>
            </a:r>
            <a:r>
              <a:rPr lang="en-US" sz="2000" dirty="0"/>
              <a:t>.</a:t>
            </a:r>
          </a:p>
          <a:p>
            <a:pPr marL="342900" indent="-342900" algn="just" rtl="1">
              <a:buFont typeface="Arial" panose="020B0604020202020204" pitchFamily="34" charset="0"/>
              <a:buChar char="•"/>
            </a:pPr>
            <a:r>
              <a:rPr lang="ar-EG" sz="2000" dirty="0"/>
              <a:t>مما يؤثر ذلك </a:t>
            </a:r>
            <a:r>
              <a:rPr lang="en-US" sz="2000" dirty="0" err="1"/>
              <a:t>إيجابيًا</a:t>
            </a:r>
            <a:r>
              <a:rPr lang="en-US" sz="2000" dirty="0"/>
              <a:t> </a:t>
            </a:r>
            <a:r>
              <a:rPr lang="en-US" sz="2000" dirty="0" err="1"/>
              <a:t>على</a:t>
            </a:r>
            <a:r>
              <a:rPr lang="en-US" sz="2000" dirty="0"/>
              <a:t> </a:t>
            </a:r>
            <a:r>
              <a:rPr lang="en-US" sz="2000" dirty="0" err="1"/>
              <a:t>منحنى</a:t>
            </a:r>
            <a:r>
              <a:rPr lang="en-US" sz="2000" dirty="0"/>
              <a:t> </a:t>
            </a:r>
            <a:r>
              <a:rPr lang="en-US" sz="2000" dirty="0" err="1"/>
              <a:t>العرض</a:t>
            </a:r>
            <a:r>
              <a:rPr lang="en-US" sz="2000" dirty="0"/>
              <a:t> </a:t>
            </a:r>
            <a:r>
              <a:rPr lang="ar-EG" sz="2000" dirty="0"/>
              <a:t>فينتقل</a:t>
            </a:r>
            <a:r>
              <a:rPr lang="en-US" sz="2000" dirty="0"/>
              <a:t> </a:t>
            </a:r>
            <a:r>
              <a:rPr lang="en-US" sz="2000" dirty="0" err="1"/>
              <a:t>نحو</a:t>
            </a:r>
            <a:r>
              <a:rPr lang="en-US" sz="2000" dirty="0"/>
              <a:t> </a:t>
            </a:r>
            <a:r>
              <a:rPr lang="en-US" sz="2000" dirty="0" err="1"/>
              <a:t>اليمين</a:t>
            </a:r>
            <a:endParaRPr lang="en-US" sz="2000" dirty="0"/>
          </a:p>
          <a:p>
            <a:pPr marL="342900" indent="-342900" algn="just" rtl="1">
              <a:buFont typeface="Arial" panose="020B0604020202020204" pitchFamily="34" charset="0"/>
              <a:buChar char="•"/>
            </a:pPr>
            <a:r>
              <a:rPr lang="en-US" sz="2000" dirty="0"/>
              <a:t>لذا، </a:t>
            </a:r>
            <a:r>
              <a:rPr lang="en-US" sz="2000" dirty="0" err="1"/>
              <a:t>فإن</a:t>
            </a:r>
            <a:r>
              <a:rPr lang="en-US" sz="2000" dirty="0"/>
              <a:t> </a:t>
            </a:r>
            <a:r>
              <a:rPr lang="en-US" sz="2000" dirty="0" err="1"/>
              <a:t>عدد</a:t>
            </a:r>
            <a:r>
              <a:rPr lang="en-US" sz="2000" dirty="0"/>
              <a:t> </a:t>
            </a:r>
            <a:r>
              <a:rPr lang="ar-EG" sz="2000" dirty="0"/>
              <a:t>المنتجين</a:t>
            </a:r>
            <a:r>
              <a:rPr lang="en-US" sz="2000" dirty="0"/>
              <a:t> </a:t>
            </a:r>
            <a:r>
              <a:rPr lang="en-US" sz="2000" dirty="0" err="1"/>
              <a:t>له</a:t>
            </a:r>
            <a:r>
              <a:rPr lang="en-US" sz="2000" dirty="0"/>
              <a:t> </a:t>
            </a:r>
            <a:r>
              <a:rPr lang="en-US" sz="2000" dirty="0" err="1"/>
              <a:t>علاقة</a:t>
            </a:r>
            <a:r>
              <a:rPr lang="en-US" sz="2000" dirty="0"/>
              <a:t> </a:t>
            </a:r>
            <a:r>
              <a:rPr lang="en-US" sz="2000" dirty="0" err="1"/>
              <a:t>إيجابية</a:t>
            </a:r>
            <a:r>
              <a:rPr lang="en-US" sz="2000" dirty="0"/>
              <a:t> </a:t>
            </a:r>
            <a:r>
              <a:rPr lang="en-US" sz="2000" dirty="0" err="1"/>
              <a:t>بمنحنى</a:t>
            </a:r>
            <a:r>
              <a:rPr lang="en-US" sz="2000" dirty="0"/>
              <a:t> </a:t>
            </a:r>
            <a:r>
              <a:rPr lang="en-US" sz="2000" dirty="0" err="1"/>
              <a:t>العرض</a:t>
            </a:r>
            <a:r>
              <a:rPr lang="en-US" sz="2000" dirty="0"/>
              <a:t>.</a:t>
            </a:r>
          </a:p>
        </p:txBody>
      </p:sp>
    </p:spTree>
    <p:extLst>
      <p:ext uri="{BB962C8B-B14F-4D97-AF65-F5344CB8AC3E}">
        <p14:creationId xmlns:p14="http://schemas.microsoft.com/office/powerpoint/2010/main" val="722299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0662" y="17143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TextBox 8">
            <a:extLst>
              <a:ext uri="{FF2B5EF4-FFF2-40B4-BE49-F238E27FC236}">
                <a16:creationId xmlns:a16="http://schemas.microsoft.com/office/drawing/2014/main" id="{71041FC7-1A2E-56BE-79C0-319F2AC9967E}"/>
              </a:ext>
            </a:extLst>
          </p:cNvPr>
          <p:cNvSpPr txBox="1"/>
          <p:nvPr/>
        </p:nvSpPr>
        <p:spPr>
          <a:xfrm>
            <a:off x="2671793" y="1936497"/>
            <a:ext cx="2663160" cy="400110"/>
          </a:xfrm>
          <a:prstGeom prst="rect">
            <a:avLst/>
          </a:prstGeom>
          <a:noFill/>
        </p:spPr>
        <p:txBody>
          <a:bodyPr wrap="square">
            <a:spAutoFit/>
          </a:bodyPr>
          <a:lstStyle/>
          <a:p>
            <a:pPr algn="ctr"/>
            <a:r>
              <a:rPr lang="en-US" sz="2000" b="1" u="sng" dirty="0">
                <a:solidFill>
                  <a:srgbClr val="0070C0"/>
                </a:solidFill>
                <a:effectLst/>
                <a:latin typeface="Alexandria"/>
                <a:ea typeface="Times New Roman" panose="02020603050405020304" pitchFamily="18" charset="0"/>
              </a:rPr>
              <a:t>3) State of nature(-VE)</a:t>
            </a:r>
          </a:p>
        </p:txBody>
      </p:sp>
      <p:sp>
        <p:nvSpPr>
          <p:cNvPr id="11" name="TextBox 10">
            <a:extLst>
              <a:ext uri="{FF2B5EF4-FFF2-40B4-BE49-F238E27FC236}">
                <a16:creationId xmlns:a16="http://schemas.microsoft.com/office/drawing/2014/main" id="{FF592EBC-400D-5A44-20F1-43F722106D23}"/>
              </a:ext>
            </a:extLst>
          </p:cNvPr>
          <p:cNvSpPr txBox="1"/>
          <p:nvPr/>
        </p:nvSpPr>
        <p:spPr>
          <a:xfrm>
            <a:off x="1006249" y="2587874"/>
            <a:ext cx="4365851" cy="2246769"/>
          </a:xfrm>
          <a:prstGeom prst="rect">
            <a:avLst/>
          </a:prstGeom>
          <a:noFill/>
        </p:spPr>
        <p:txBody>
          <a:bodyPr wrap="square">
            <a:spAutoFit/>
          </a:bodyPr>
          <a:lstStyle/>
          <a:p>
            <a:pPr marL="342900" marR="0" lvl="0" indent="-342900" rtl="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The state of nature includes all the natural forces that influence production—for example, the weather.</a:t>
            </a:r>
          </a:p>
          <a:p>
            <a:pPr marL="342900" marR="0" lvl="0" indent="-342900" rtl="0">
              <a:spcBef>
                <a:spcPts val="0"/>
              </a:spcBef>
              <a:spcAft>
                <a:spcPts val="0"/>
              </a:spcAft>
              <a:buFont typeface="Courier New" panose="02070309020205020404" pitchFamily="49" charset="0"/>
              <a:buChar char="o"/>
            </a:pPr>
            <a:endParaRPr lang="en-US" sz="2000" dirty="0">
              <a:solidFill>
                <a:srgbClr val="000000"/>
              </a:solidFill>
              <a:latin typeface="Alexandria"/>
              <a:ea typeface="Times New Roman" panose="02020603050405020304" pitchFamily="18" charset="0"/>
              <a:cs typeface="Times New Roman" panose="02020603050405020304" pitchFamily="18" charset="0"/>
            </a:endParaRPr>
          </a:p>
          <a:p>
            <a:pPr marL="342900" marR="0" lvl="0" indent="-342900" rtl="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A natural disaster decreases supply and shifts the supply curve leftward.</a:t>
            </a:r>
          </a:p>
        </p:txBody>
      </p:sp>
      <p:sp>
        <p:nvSpPr>
          <p:cNvPr id="13" name="TextBox 12">
            <a:extLst>
              <a:ext uri="{FF2B5EF4-FFF2-40B4-BE49-F238E27FC236}">
                <a16:creationId xmlns:a16="http://schemas.microsoft.com/office/drawing/2014/main" id="{AABE3723-2685-73C0-5663-D12658065E4B}"/>
              </a:ext>
            </a:extLst>
          </p:cNvPr>
          <p:cNvSpPr txBox="1"/>
          <p:nvPr/>
        </p:nvSpPr>
        <p:spPr>
          <a:xfrm>
            <a:off x="1242447" y="4899658"/>
            <a:ext cx="3893454" cy="1015663"/>
          </a:xfrm>
          <a:prstGeom prst="rect">
            <a:avLst/>
          </a:prstGeom>
          <a:solidFill>
            <a:schemeClr val="accent5">
              <a:lumMod val="20000"/>
              <a:lumOff val="80000"/>
            </a:schemeClr>
          </a:solidFill>
        </p:spPr>
        <p:txBody>
          <a:bodyPr wrap="square">
            <a:spAutoFit/>
          </a:bodyPr>
          <a:lstStyle/>
          <a:p>
            <a:pPr marL="0" marR="0" algn="ctr">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So,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State of nature </a:t>
            </a:r>
            <a:r>
              <a:rPr lang="en-US" sz="2000" dirty="0">
                <a:solidFill>
                  <a:srgbClr val="0070C0"/>
                </a:solidFill>
                <a:effectLst/>
                <a:latin typeface="Alexandria"/>
                <a:ea typeface="Times New Roman" panose="02020603050405020304" pitchFamily="18" charset="0"/>
                <a:cs typeface="Times New Roman" panose="02020603050405020304" pitchFamily="18" charset="0"/>
              </a:rPr>
              <a:t>has a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Negative </a:t>
            </a:r>
            <a:r>
              <a:rPr lang="en-US" sz="2000" dirty="0">
                <a:solidFill>
                  <a:srgbClr val="0070C0"/>
                </a:solidFill>
                <a:effectLst/>
                <a:latin typeface="Alexandria"/>
                <a:ea typeface="Times New Roman" panose="02020603050405020304" pitchFamily="18" charset="0"/>
                <a:cs typeface="Times New Roman" panose="02020603050405020304" pitchFamily="18" charset="0"/>
              </a:rPr>
              <a:t>relation with supply curve.</a:t>
            </a:r>
            <a:endParaRPr lang="en-US" sz="2000"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BD0484EB-02F4-F9A0-C7F1-26F64E6C5686}"/>
              </a:ext>
            </a:extLst>
          </p:cNvPr>
          <p:cNvSpPr txBox="1"/>
          <p:nvPr/>
        </p:nvSpPr>
        <p:spPr>
          <a:xfrm>
            <a:off x="6857049" y="2095405"/>
            <a:ext cx="4043362" cy="2554545"/>
          </a:xfrm>
          <a:prstGeom prst="rect">
            <a:avLst/>
          </a:prstGeom>
          <a:noFill/>
        </p:spPr>
        <p:txBody>
          <a:bodyPr wrap="square">
            <a:spAutoFit/>
          </a:bodyPr>
          <a:lstStyle/>
          <a:p>
            <a:pPr indent="-342900" algn="r" rtl="1">
              <a:buFont typeface="Arial" panose="020B0604020202020204" pitchFamily="34" charset="0"/>
              <a:buChar char="•"/>
            </a:pPr>
            <a:r>
              <a:rPr lang="ar-EG" sz="2000" b="1" u="sng" dirty="0">
                <a:solidFill>
                  <a:srgbClr val="0070C0"/>
                </a:solidFill>
                <a:latin typeface="Alexandria"/>
              </a:rPr>
              <a:t>3) الطبيعة </a:t>
            </a:r>
          </a:p>
          <a:p>
            <a:pPr marL="342900" indent="-342900" algn="just" rtl="1">
              <a:buFont typeface="Arial" panose="020B0604020202020204" pitchFamily="34" charset="0"/>
              <a:buChar char="•"/>
            </a:pPr>
            <a:r>
              <a:rPr lang="ar-EG" sz="2000" dirty="0"/>
              <a:t>تشمل حالة الطبيعة جميع القوى الطبيعية التي تؤثر على الإنتاج، على سبيل المثال، الطقس.</a:t>
            </a:r>
          </a:p>
          <a:p>
            <a:pPr marL="342900" indent="-342900" algn="just" rtl="1">
              <a:buFont typeface="Arial" panose="020B0604020202020204" pitchFamily="34" charset="0"/>
              <a:buChar char="•"/>
            </a:pPr>
            <a:r>
              <a:rPr lang="ar-EG" sz="2000" dirty="0"/>
              <a:t>تؤدي الكوارث الطبيعية إلى انخفاض العرض وانتقال منحنى العرض إلى اليسار.</a:t>
            </a:r>
          </a:p>
          <a:p>
            <a:pPr marL="342900" indent="-342900" algn="just" rtl="1">
              <a:buFont typeface="Arial" panose="020B0604020202020204" pitchFamily="34" charset="0"/>
              <a:buChar char="•"/>
            </a:pPr>
            <a:r>
              <a:rPr lang="ar-EG" sz="2000" dirty="0"/>
              <a:t>لذا، فإن حالة الطبيعة لها علاقة سلبية علي منحنى العرض.</a:t>
            </a:r>
            <a:endParaRPr lang="en-US" sz="2000" dirty="0"/>
          </a:p>
        </p:txBody>
      </p:sp>
    </p:spTree>
    <p:extLst>
      <p:ext uri="{BB962C8B-B14F-4D97-AF65-F5344CB8AC3E}">
        <p14:creationId xmlns:p14="http://schemas.microsoft.com/office/powerpoint/2010/main" val="3877156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TextBox 8">
            <a:extLst>
              <a:ext uri="{FF2B5EF4-FFF2-40B4-BE49-F238E27FC236}">
                <a16:creationId xmlns:a16="http://schemas.microsoft.com/office/drawing/2014/main" id="{71041FC7-1A2E-56BE-79C0-319F2AC9967E}"/>
              </a:ext>
            </a:extLst>
          </p:cNvPr>
          <p:cNvSpPr txBox="1"/>
          <p:nvPr/>
        </p:nvSpPr>
        <p:spPr>
          <a:xfrm>
            <a:off x="2671793" y="1936497"/>
            <a:ext cx="3174860" cy="400110"/>
          </a:xfrm>
          <a:prstGeom prst="rect">
            <a:avLst/>
          </a:prstGeom>
          <a:noFill/>
        </p:spPr>
        <p:txBody>
          <a:bodyPr wrap="square">
            <a:spAutoFit/>
          </a:bodyPr>
          <a:lstStyle/>
          <a:p>
            <a:pPr algn="ctr"/>
            <a:r>
              <a:rPr lang="en-US" sz="2000" b="1" u="sng" dirty="0">
                <a:solidFill>
                  <a:srgbClr val="0070C0"/>
                </a:solidFill>
                <a:effectLst/>
                <a:latin typeface="Alexandria"/>
                <a:ea typeface="Times New Roman" panose="02020603050405020304" pitchFamily="18" charset="0"/>
              </a:rPr>
              <a:t>4) Technology(+VE)</a:t>
            </a:r>
          </a:p>
        </p:txBody>
      </p:sp>
      <p:sp>
        <p:nvSpPr>
          <p:cNvPr id="2" name="TextBox 1">
            <a:extLst>
              <a:ext uri="{FF2B5EF4-FFF2-40B4-BE49-F238E27FC236}">
                <a16:creationId xmlns:a16="http://schemas.microsoft.com/office/drawing/2014/main" id="{8C941662-6E9D-4DCC-8DCF-B343332362E7}"/>
              </a:ext>
            </a:extLst>
          </p:cNvPr>
          <p:cNvSpPr txBox="1"/>
          <p:nvPr/>
        </p:nvSpPr>
        <p:spPr>
          <a:xfrm>
            <a:off x="996068" y="2395678"/>
            <a:ext cx="5204708" cy="2862322"/>
          </a:xfrm>
          <a:prstGeom prst="rect">
            <a:avLst/>
          </a:prstGeom>
          <a:noFill/>
        </p:spPr>
        <p:txBody>
          <a:bodyPr wrap="square">
            <a:spAutoFit/>
          </a:bodyPr>
          <a:lstStyle/>
          <a:p>
            <a:pPr marL="342900" marR="0" lvl="0" indent="-342900" rtl="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When use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Advances in technology </a:t>
            </a:r>
            <a:r>
              <a:rPr lang="en-US" sz="2000" dirty="0">
                <a:solidFill>
                  <a:srgbClr val="000000"/>
                </a:solidFill>
                <a:effectLst/>
                <a:latin typeface="Alexandria"/>
                <a:ea typeface="Times New Roman" panose="02020603050405020304" pitchFamily="18" charset="0"/>
                <a:cs typeface="Times New Roman" panose="02020603050405020304" pitchFamily="18" charset="0"/>
              </a:rPr>
              <a:t>or Achieve Improvements in machines and production leads to</a:t>
            </a:r>
          </a:p>
          <a:p>
            <a:pPr marL="342900" marR="0" lvl="0" indent="-342900" rtl="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Increase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productivity</a:t>
            </a:r>
            <a:r>
              <a:rPr lang="en-US" sz="2000" dirty="0">
                <a:solidFill>
                  <a:srgbClr val="000000"/>
                </a:solidFill>
                <a:effectLst/>
                <a:latin typeface="Alexandria"/>
                <a:ea typeface="Times New Roman" panose="02020603050405020304" pitchFamily="18" charset="0"/>
                <a:cs typeface="Times New Roman" panose="02020603050405020304" pitchFamily="18" charset="0"/>
              </a:rPr>
              <a:t> and create new products </a:t>
            </a:r>
          </a:p>
          <a:p>
            <a:pPr marL="342900" marR="0" lvl="0" indent="-342900" rtl="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Lower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the cost of producing </a:t>
            </a:r>
            <a:r>
              <a:rPr lang="en-US" sz="2000" dirty="0">
                <a:solidFill>
                  <a:srgbClr val="000000"/>
                </a:solidFill>
                <a:effectLst/>
                <a:latin typeface="Alexandria"/>
                <a:ea typeface="Times New Roman" panose="02020603050405020304" pitchFamily="18" charset="0"/>
                <a:cs typeface="Times New Roman" panose="02020603050405020304" pitchFamily="18" charset="0"/>
              </a:rPr>
              <a:t>existing products.</a:t>
            </a:r>
          </a:p>
          <a:p>
            <a:pPr marL="342900" marR="0" lvl="0" indent="-342900" rtl="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This exerts a positive effect on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the supply curve </a:t>
            </a:r>
            <a:r>
              <a:rPr lang="en-US" sz="2000" dirty="0">
                <a:solidFill>
                  <a:srgbClr val="000000"/>
                </a:solidFill>
                <a:effectLst/>
                <a:latin typeface="Alexandria"/>
                <a:ea typeface="Times New Roman" panose="02020603050405020304" pitchFamily="18" charset="0"/>
                <a:cs typeface="Times New Roman" panose="02020603050405020304" pitchFamily="18" charset="0"/>
              </a:rPr>
              <a:t>shifting it rightward</a:t>
            </a:r>
          </a:p>
        </p:txBody>
      </p:sp>
      <p:sp>
        <p:nvSpPr>
          <p:cNvPr id="12" name="TextBox 11">
            <a:extLst>
              <a:ext uri="{FF2B5EF4-FFF2-40B4-BE49-F238E27FC236}">
                <a16:creationId xmlns:a16="http://schemas.microsoft.com/office/drawing/2014/main" id="{EF394E43-7B77-AECA-AA5B-C26191493FF1}"/>
              </a:ext>
            </a:extLst>
          </p:cNvPr>
          <p:cNvSpPr txBox="1"/>
          <p:nvPr/>
        </p:nvSpPr>
        <p:spPr>
          <a:xfrm>
            <a:off x="1055577" y="5300213"/>
            <a:ext cx="4641545" cy="707886"/>
          </a:xfrm>
          <a:prstGeom prst="rect">
            <a:avLst/>
          </a:prstGeom>
          <a:solidFill>
            <a:schemeClr val="accent5">
              <a:lumMod val="20000"/>
              <a:lumOff val="80000"/>
            </a:schemeClr>
          </a:solidFill>
        </p:spPr>
        <p:txBody>
          <a:bodyPr wrap="square">
            <a:spAutoFit/>
          </a:bodyPr>
          <a:lstStyle/>
          <a:p>
            <a:pPr marL="0" marR="0" algn="ctr">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So,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Technology </a:t>
            </a:r>
            <a:r>
              <a:rPr lang="en-US" sz="2000" dirty="0">
                <a:solidFill>
                  <a:srgbClr val="0070C0"/>
                </a:solidFill>
                <a:effectLst/>
                <a:latin typeface="Alexandria"/>
                <a:ea typeface="Times New Roman" panose="02020603050405020304" pitchFamily="18" charset="0"/>
                <a:cs typeface="Times New Roman" panose="02020603050405020304" pitchFamily="18" charset="0"/>
              </a:rPr>
              <a:t>has a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positive </a:t>
            </a:r>
            <a:r>
              <a:rPr lang="en-US" sz="2000" dirty="0">
                <a:solidFill>
                  <a:srgbClr val="0070C0"/>
                </a:solidFill>
                <a:effectLst/>
                <a:latin typeface="Alexandria"/>
                <a:ea typeface="Times New Roman" panose="02020603050405020304" pitchFamily="18" charset="0"/>
                <a:cs typeface="Times New Roman" panose="02020603050405020304" pitchFamily="18" charset="0"/>
              </a:rPr>
              <a:t>relation with supply curve</a:t>
            </a: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8AD3520B-2C55-51CA-0091-5F613F195228}"/>
              </a:ext>
            </a:extLst>
          </p:cNvPr>
          <p:cNvSpPr txBox="1"/>
          <p:nvPr/>
        </p:nvSpPr>
        <p:spPr>
          <a:xfrm>
            <a:off x="6345349" y="2310183"/>
            <a:ext cx="4736784" cy="3477875"/>
          </a:xfrm>
          <a:prstGeom prst="rect">
            <a:avLst/>
          </a:prstGeom>
          <a:noFill/>
        </p:spPr>
        <p:txBody>
          <a:bodyPr wrap="square">
            <a:spAutoFit/>
          </a:bodyPr>
          <a:lstStyle/>
          <a:p>
            <a:pPr indent="-342900" algn="r" rtl="1">
              <a:buFont typeface="Arial" panose="020B0604020202020204" pitchFamily="34" charset="0"/>
              <a:buChar char="•"/>
            </a:pPr>
            <a:r>
              <a:rPr lang="ar-EG" sz="2000" b="1" u="sng" dirty="0">
                <a:solidFill>
                  <a:srgbClr val="0070C0"/>
                </a:solidFill>
                <a:latin typeface="Alexandria"/>
              </a:rPr>
              <a:t>4) التكنولوجيا:</a:t>
            </a:r>
          </a:p>
          <a:p>
            <a:pPr marL="342900" indent="-342900" algn="just" rtl="1">
              <a:buFont typeface="Arial" panose="020B0604020202020204" pitchFamily="34" charset="0"/>
              <a:buChar char="•"/>
            </a:pPr>
            <a:r>
              <a:rPr lang="ar-EG" sz="2000" dirty="0"/>
              <a:t>يؤدي استخدام التكنولوجيا أو تحقيق تحسينات في الآلات والإنتاج إلى:</a:t>
            </a:r>
          </a:p>
          <a:p>
            <a:pPr marL="800100" lvl="1" indent="-342900" algn="just" rtl="1">
              <a:buFont typeface="Arial" panose="020B0604020202020204" pitchFamily="34" charset="0"/>
              <a:buChar char="•"/>
            </a:pPr>
            <a:r>
              <a:rPr lang="ar-EG" sz="2000" dirty="0"/>
              <a:t>زيادة الإنتاجية وإنشاء منتجات جديدة</a:t>
            </a:r>
          </a:p>
          <a:p>
            <a:pPr marL="800100" lvl="1" indent="-342900" algn="just" rtl="1">
              <a:buFont typeface="Arial" panose="020B0604020202020204" pitchFamily="34" charset="0"/>
              <a:buChar char="•"/>
            </a:pPr>
            <a:r>
              <a:rPr lang="ar-EG" sz="2000" dirty="0"/>
              <a:t>خفض تكلفة إنتاج المنتجات الحالية.</a:t>
            </a:r>
          </a:p>
          <a:p>
            <a:pPr marL="342900" indent="-342900" algn="just" rtl="1">
              <a:buFont typeface="Arial" panose="020B0604020202020204" pitchFamily="34" charset="0"/>
              <a:buChar char="•"/>
            </a:pPr>
            <a:r>
              <a:rPr lang="ar-EG" sz="2000" dirty="0"/>
              <a:t>وهذا يؤثر بشكل إيجابي على منحنى العرض وينقله إلى اليمين</a:t>
            </a:r>
          </a:p>
          <a:p>
            <a:pPr algn="just" rtl="1"/>
            <a:endParaRPr lang="ar-EG" sz="2000" dirty="0"/>
          </a:p>
          <a:p>
            <a:pPr algn="just" rtl="1"/>
            <a:endParaRPr lang="ar-EG" sz="2000" dirty="0"/>
          </a:p>
          <a:p>
            <a:pPr marL="342900" indent="-342900" algn="just" rtl="1">
              <a:buFont typeface="Arial" panose="020B0604020202020204" pitchFamily="34" charset="0"/>
              <a:buChar char="•"/>
            </a:pPr>
            <a:r>
              <a:rPr lang="ar-EG" sz="2000" dirty="0"/>
              <a:t>لذا، فإن التكنولوجيا لها علاقة إيجابية بمنحنى العرض.</a:t>
            </a:r>
            <a:endParaRPr lang="en-US" sz="2000" dirty="0"/>
          </a:p>
        </p:txBody>
      </p:sp>
    </p:spTree>
    <p:extLst>
      <p:ext uri="{BB962C8B-B14F-4D97-AF65-F5344CB8AC3E}">
        <p14:creationId xmlns:p14="http://schemas.microsoft.com/office/powerpoint/2010/main" val="321213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TextBox 8">
            <a:extLst>
              <a:ext uri="{FF2B5EF4-FFF2-40B4-BE49-F238E27FC236}">
                <a16:creationId xmlns:a16="http://schemas.microsoft.com/office/drawing/2014/main" id="{71041FC7-1A2E-56BE-79C0-319F2AC9967E}"/>
              </a:ext>
            </a:extLst>
          </p:cNvPr>
          <p:cNvSpPr txBox="1"/>
          <p:nvPr/>
        </p:nvSpPr>
        <p:spPr>
          <a:xfrm>
            <a:off x="1216394" y="2339661"/>
            <a:ext cx="3510777" cy="400110"/>
          </a:xfrm>
          <a:prstGeom prst="rect">
            <a:avLst/>
          </a:prstGeom>
          <a:noFill/>
        </p:spPr>
        <p:txBody>
          <a:bodyPr wrap="square">
            <a:spAutoFit/>
          </a:bodyPr>
          <a:lstStyle/>
          <a:p>
            <a:pPr algn="ctr"/>
            <a:r>
              <a:rPr lang="en-US" sz="2000" b="1" u="sng" dirty="0">
                <a:solidFill>
                  <a:srgbClr val="0070C0"/>
                </a:solidFill>
                <a:effectLst/>
                <a:latin typeface="Alexandria"/>
                <a:ea typeface="Times New Roman" panose="02020603050405020304" pitchFamily="18" charset="0"/>
              </a:rPr>
              <a:t>5) Expected future prices(-VE)</a:t>
            </a:r>
          </a:p>
        </p:txBody>
      </p:sp>
      <p:sp>
        <p:nvSpPr>
          <p:cNvPr id="11" name="TextBox 10">
            <a:extLst>
              <a:ext uri="{FF2B5EF4-FFF2-40B4-BE49-F238E27FC236}">
                <a16:creationId xmlns:a16="http://schemas.microsoft.com/office/drawing/2014/main" id="{A8DB009B-AD37-EBF6-F741-56CDA8FB194D}"/>
              </a:ext>
            </a:extLst>
          </p:cNvPr>
          <p:cNvSpPr txBox="1"/>
          <p:nvPr/>
        </p:nvSpPr>
        <p:spPr>
          <a:xfrm>
            <a:off x="1006249" y="2803966"/>
            <a:ext cx="4322989" cy="1323439"/>
          </a:xfrm>
          <a:prstGeom prst="rect">
            <a:avLst/>
          </a:prstGeom>
          <a:noFill/>
        </p:spPr>
        <p:txBody>
          <a:bodyPr wrap="square">
            <a:spAutoFit/>
          </a:bodyPr>
          <a:lstStyle/>
          <a:p>
            <a:pPr marL="342900" marR="0" lvl="0" indent="-342900" rtl="0">
              <a:spcBef>
                <a:spcPts val="0"/>
              </a:spcBef>
              <a:spcAft>
                <a:spcPts val="0"/>
              </a:spcAft>
              <a:buFont typeface="Courier New" panose="02070309020205020404" pitchFamily="49" charset="0"/>
              <a:buChar char="o"/>
            </a:pPr>
            <a:r>
              <a:rPr lang="en-US" sz="2000" dirty="0">
                <a:solidFill>
                  <a:srgbClr val="000000"/>
                </a:solidFill>
                <a:effectLst/>
                <a:latin typeface="Alexandria"/>
                <a:ea typeface="Times New Roman" panose="02020603050405020304" pitchFamily="18" charset="0"/>
                <a:cs typeface="Times New Roman" panose="02020603050405020304" pitchFamily="18" charset="0"/>
              </a:rPr>
              <a:t>If the expected future price of a good rises, the supply of the good today decreases and the supply curve shifts leftward</a:t>
            </a:r>
          </a:p>
        </p:txBody>
      </p:sp>
      <p:sp>
        <p:nvSpPr>
          <p:cNvPr id="13" name="TextBox 12">
            <a:extLst>
              <a:ext uri="{FF2B5EF4-FFF2-40B4-BE49-F238E27FC236}">
                <a16:creationId xmlns:a16="http://schemas.microsoft.com/office/drawing/2014/main" id="{C1D6CDB0-34F8-00B4-E01B-6A9ADB3FC682}"/>
              </a:ext>
            </a:extLst>
          </p:cNvPr>
          <p:cNvSpPr txBox="1"/>
          <p:nvPr/>
        </p:nvSpPr>
        <p:spPr>
          <a:xfrm>
            <a:off x="1055577" y="4369672"/>
            <a:ext cx="3855230" cy="1015663"/>
          </a:xfrm>
          <a:prstGeom prst="rect">
            <a:avLst/>
          </a:prstGeom>
          <a:solidFill>
            <a:schemeClr val="accent5">
              <a:lumMod val="20000"/>
              <a:lumOff val="80000"/>
            </a:schemeClr>
          </a:solidFill>
        </p:spPr>
        <p:txBody>
          <a:bodyPr wrap="square">
            <a:spAutoFit/>
          </a:bodyPr>
          <a:lstStyle/>
          <a:p>
            <a:pPr marL="0" marR="0" algn="ctr">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So,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Expected future prices </a:t>
            </a:r>
            <a:r>
              <a:rPr lang="en-US" sz="2000" dirty="0">
                <a:solidFill>
                  <a:srgbClr val="0070C0"/>
                </a:solidFill>
                <a:effectLst/>
                <a:latin typeface="Alexandria"/>
                <a:ea typeface="Times New Roman" panose="02020603050405020304" pitchFamily="18" charset="0"/>
                <a:cs typeface="Times New Roman" panose="02020603050405020304" pitchFamily="18" charset="0"/>
              </a:rPr>
              <a:t>of  goods has a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Negative </a:t>
            </a:r>
            <a:r>
              <a:rPr lang="en-US" sz="2000" dirty="0">
                <a:solidFill>
                  <a:srgbClr val="0070C0"/>
                </a:solidFill>
                <a:effectLst/>
                <a:latin typeface="Alexandria"/>
                <a:ea typeface="Times New Roman" panose="02020603050405020304" pitchFamily="18" charset="0"/>
                <a:cs typeface="Times New Roman" panose="02020603050405020304" pitchFamily="18" charset="0"/>
              </a:rPr>
              <a:t>relation with supply curve</a:t>
            </a:r>
            <a:endParaRPr lang="en-US" sz="2000"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2DE74821-D65E-EFF8-40C6-592CD84CE000}"/>
              </a:ext>
            </a:extLst>
          </p:cNvPr>
          <p:cNvSpPr txBox="1"/>
          <p:nvPr/>
        </p:nvSpPr>
        <p:spPr>
          <a:xfrm>
            <a:off x="6490911" y="2445963"/>
            <a:ext cx="4379483" cy="2862322"/>
          </a:xfrm>
          <a:prstGeom prst="rect">
            <a:avLst/>
          </a:prstGeom>
          <a:noFill/>
        </p:spPr>
        <p:txBody>
          <a:bodyPr wrap="square">
            <a:spAutoFit/>
          </a:bodyPr>
          <a:lstStyle/>
          <a:p>
            <a:pPr algn="r" rtl="1"/>
            <a:r>
              <a:rPr lang="ar-EG" sz="2000" b="1" u="sng" dirty="0">
                <a:solidFill>
                  <a:srgbClr val="0070C0"/>
                </a:solidFill>
                <a:latin typeface="Alexandria"/>
              </a:rPr>
              <a:t>5) توقع الأسعار المستقبلية </a:t>
            </a:r>
          </a:p>
          <a:p>
            <a:pPr algn="r" rtl="1"/>
            <a:endParaRPr lang="en-US" sz="2000" b="1" u="sng" dirty="0">
              <a:solidFill>
                <a:srgbClr val="0070C0"/>
              </a:solidFill>
              <a:latin typeface="Alexandria"/>
            </a:endParaRPr>
          </a:p>
          <a:p>
            <a:pPr marL="342900" indent="-342900" algn="just" rtl="1">
              <a:buFont typeface="Arial" panose="020B0604020202020204" pitchFamily="34" charset="0"/>
              <a:buChar char="•"/>
            </a:pPr>
            <a:r>
              <a:rPr lang="ar-EG" sz="2000" dirty="0"/>
              <a:t>إذا كان من المتوقع أن يرتفع السعر المستقبلي لسلعة ما، فإن العرض من السلعة اليوم ينخفض ​​وينتقل منحنى العرض إلى اليسار</a:t>
            </a:r>
          </a:p>
          <a:p>
            <a:pPr algn="just" rtl="1"/>
            <a:endParaRPr lang="ar-EG" sz="2000" dirty="0"/>
          </a:p>
          <a:p>
            <a:pPr algn="just" rtl="1"/>
            <a:endParaRPr lang="ar-EG" sz="2000" dirty="0"/>
          </a:p>
          <a:p>
            <a:pPr marL="342900" indent="-342900" algn="just" rtl="1">
              <a:buFont typeface="Arial" panose="020B0604020202020204" pitchFamily="34" charset="0"/>
              <a:buChar char="•"/>
            </a:pPr>
            <a:r>
              <a:rPr lang="ar-EG" sz="2000" dirty="0"/>
              <a:t>لذا، فإن الأسعار المستقبلية المتوقعة للسلع لها علاقة سلبية مع منحنى العرض</a:t>
            </a:r>
            <a:endParaRPr lang="en-US" sz="2000" dirty="0"/>
          </a:p>
        </p:txBody>
      </p:sp>
    </p:spTree>
    <p:extLst>
      <p:ext uri="{BB962C8B-B14F-4D97-AF65-F5344CB8AC3E}">
        <p14:creationId xmlns:p14="http://schemas.microsoft.com/office/powerpoint/2010/main" val="2834655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TextBox 8">
            <a:extLst>
              <a:ext uri="{FF2B5EF4-FFF2-40B4-BE49-F238E27FC236}">
                <a16:creationId xmlns:a16="http://schemas.microsoft.com/office/drawing/2014/main" id="{71041FC7-1A2E-56BE-79C0-319F2AC9967E}"/>
              </a:ext>
            </a:extLst>
          </p:cNvPr>
          <p:cNvSpPr txBox="1"/>
          <p:nvPr/>
        </p:nvSpPr>
        <p:spPr>
          <a:xfrm>
            <a:off x="2671793" y="1936497"/>
            <a:ext cx="6221894" cy="400110"/>
          </a:xfrm>
          <a:prstGeom prst="rect">
            <a:avLst/>
          </a:prstGeom>
          <a:noFill/>
        </p:spPr>
        <p:txBody>
          <a:bodyPr wrap="square">
            <a:spAutoFit/>
          </a:bodyPr>
          <a:lstStyle/>
          <a:p>
            <a:pPr algn="ctr"/>
            <a:r>
              <a:rPr lang="en-US" sz="2000" b="1" u="sng" dirty="0">
                <a:solidFill>
                  <a:srgbClr val="0070C0"/>
                </a:solidFill>
                <a:effectLst/>
                <a:latin typeface="Alexandria"/>
                <a:ea typeface="Times New Roman" panose="02020603050405020304" pitchFamily="18" charset="0"/>
              </a:rPr>
              <a:t>6) Prices of related goods produced: </a:t>
            </a:r>
          </a:p>
        </p:txBody>
      </p:sp>
      <p:pic>
        <p:nvPicPr>
          <p:cNvPr id="2" name="Picture 1">
            <a:extLst>
              <a:ext uri="{FF2B5EF4-FFF2-40B4-BE49-F238E27FC236}">
                <a16:creationId xmlns:a16="http://schemas.microsoft.com/office/drawing/2014/main" id="{6180E2A6-E29D-BBC8-DE20-E24362F73AC9}"/>
              </a:ext>
            </a:extLst>
          </p:cNvPr>
          <p:cNvPicPr>
            <a:picLocks noChangeAspect="1"/>
          </p:cNvPicPr>
          <p:nvPr/>
        </p:nvPicPr>
        <p:blipFill rotWithShape="1">
          <a:blip r:embed="rId3"/>
          <a:srcRect l="2698" t="31927" r="53479" b="36246"/>
          <a:stretch/>
        </p:blipFill>
        <p:spPr>
          <a:xfrm>
            <a:off x="1768276" y="2524970"/>
            <a:ext cx="8307301" cy="3392063"/>
          </a:xfrm>
          <a:prstGeom prst="rect">
            <a:avLst/>
          </a:prstGeom>
        </p:spPr>
      </p:pic>
    </p:spTree>
    <p:extLst>
      <p:ext uri="{BB962C8B-B14F-4D97-AF65-F5344CB8AC3E}">
        <p14:creationId xmlns:p14="http://schemas.microsoft.com/office/powerpoint/2010/main" val="1872484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42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85685" y="7402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998954" y="985002"/>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59771" y="1255331"/>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TextBox 8">
            <a:extLst>
              <a:ext uri="{FF2B5EF4-FFF2-40B4-BE49-F238E27FC236}">
                <a16:creationId xmlns:a16="http://schemas.microsoft.com/office/drawing/2014/main" id="{71041FC7-1A2E-56BE-79C0-319F2AC9967E}"/>
              </a:ext>
            </a:extLst>
          </p:cNvPr>
          <p:cNvSpPr txBox="1"/>
          <p:nvPr/>
        </p:nvSpPr>
        <p:spPr>
          <a:xfrm>
            <a:off x="617280" y="1903341"/>
            <a:ext cx="4814857" cy="400110"/>
          </a:xfrm>
          <a:prstGeom prst="rect">
            <a:avLst/>
          </a:prstGeom>
          <a:noFill/>
        </p:spPr>
        <p:txBody>
          <a:bodyPr wrap="square">
            <a:spAutoFit/>
          </a:bodyPr>
          <a:lstStyle/>
          <a:p>
            <a:pPr algn="ctr"/>
            <a:r>
              <a:rPr lang="en-US" sz="2000" b="1" u="sng" dirty="0">
                <a:solidFill>
                  <a:srgbClr val="0070C0"/>
                </a:solidFill>
                <a:effectLst/>
                <a:latin typeface="Alexandria"/>
                <a:ea typeface="Times New Roman" panose="02020603050405020304" pitchFamily="18" charset="0"/>
              </a:rPr>
              <a:t>6) Prices of related goods produced: </a:t>
            </a:r>
          </a:p>
        </p:txBody>
      </p:sp>
      <p:graphicFrame>
        <p:nvGraphicFramePr>
          <p:cNvPr id="11" name="Table 10">
            <a:extLst>
              <a:ext uri="{FF2B5EF4-FFF2-40B4-BE49-F238E27FC236}">
                <a16:creationId xmlns:a16="http://schemas.microsoft.com/office/drawing/2014/main" id="{669CBAAE-E89E-94B0-3471-38CB2F71A209}"/>
              </a:ext>
            </a:extLst>
          </p:cNvPr>
          <p:cNvGraphicFramePr>
            <a:graphicFrameLocks noGrp="1"/>
          </p:cNvGraphicFramePr>
          <p:nvPr>
            <p:extLst>
              <p:ext uri="{D42A27DB-BD31-4B8C-83A1-F6EECF244321}">
                <p14:modId xmlns:p14="http://schemas.microsoft.com/office/powerpoint/2010/main" val="1193461691"/>
              </p:ext>
            </p:extLst>
          </p:nvPr>
        </p:nvGraphicFramePr>
        <p:xfrm>
          <a:off x="774169" y="2391678"/>
          <a:ext cx="5758004" cy="3352800"/>
        </p:xfrm>
        <a:graphic>
          <a:graphicData uri="http://schemas.openxmlformats.org/drawingml/2006/table">
            <a:tbl>
              <a:tblPr firstRow="1" firstCol="1" bandRow="1">
                <a:tableStyleId>{5C22544A-7EE6-4342-B048-85BDC9FD1C3A}</a:tableStyleId>
              </a:tblPr>
              <a:tblGrid>
                <a:gridCol w="5758004">
                  <a:extLst>
                    <a:ext uri="{9D8B030D-6E8A-4147-A177-3AD203B41FA5}">
                      <a16:colId xmlns:a16="http://schemas.microsoft.com/office/drawing/2014/main" val="4056018923"/>
                    </a:ext>
                  </a:extLst>
                </a:gridCol>
              </a:tblGrid>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u="sng" dirty="0">
                          <a:solidFill>
                            <a:srgbClr val="0070C0"/>
                          </a:solidFill>
                          <a:effectLst/>
                          <a:latin typeface="Alexandria"/>
                        </a:rPr>
                        <a:t>Substitute goods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(-VE)</a:t>
                      </a:r>
                      <a:endParaRPr lang="en-US" sz="2000" dirty="0">
                        <a:solidFill>
                          <a:srgbClr val="0070C0"/>
                        </a:solidFill>
                        <a:effectLst/>
                        <a:latin typeface="Alexandria"/>
                        <a:ea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1350074724"/>
                  </a:ext>
                </a:extLst>
              </a:tr>
              <a:tr h="0">
                <a:tc>
                  <a:txBody>
                    <a:bodyPr/>
                    <a:lstStyle/>
                    <a:p>
                      <a:pPr marL="342900" marR="0" lvl="0" indent="-342900" rtl="0">
                        <a:spcBef>
                          <a:spcPts val="0"/>
                        </a:spcBef>
                        <a:spcAft>
                          <a:spcPts val="0"/>
                        </a:spcAft>
                        <a:buFont typeface="Times New Roman" panose="02020603050405020304" pitchFamily="18" charset="0"/>
                        <a:buChar char="-"/>
                      </a:pPr>
                      <a:r>
                        <a:rPr lang="en-US" sz="2000" dirty="0">
                          <a:solidFill>
                            <a:schemeClr val="tx1"/>
                          </a:solidFill>
                          <a:effectLst/>
                          <a:latin typeface="Alexandria"/>
                        </a:rPr>
                        <a:t>A substitute in production for a good is another good that can be produced using the same resources</a:t>
                      </a:r>
                      <a:endParaRPr lang="ar-EG" sz="2000" dirty="0">
                        <a:solidFill>
                          <a:schemeClr val="tx1"/>
                        </a:solidFill>
                        <a:effectLst/>
                        <a:latin typeface="Alexandria"/>
                      </a:endParaRPr>
                    </a:p>
                    <a:p>
                      <a:pPr marL="342900" marR="0" lvl="0" indent="-342900" rtl="0">
                        <a:spcBef>
                          <a:spcPts val="0"/>
                        </a:spcBef>
                        <a:spcAft>
                          <a:spcPts val="0"/>
                        </a:spcAft>
                        <a:buFont typeface="Times New Roman" panose="02020603050405020304" pitchFamily="18" charset="0"/>
                        <a:buChar char="-"/>
                      </a:pPr>
                      <a:r>
                        <a:rPr lang="en-US" sz="2000" dirty="0">
                          <a:solidFill>
                            <a:schemeClr val="tx1"/>
                          </a:solidFill>
                          <a:effectLst/>
                          <a:latin typeface="Alexandria"/>
                        </a:rPr>
                        <a:t>The supply of good increases if the price of a substitute in production falls.</a:t>
                      </a:r>
                      <a:endParaRPr lang="ar-EG" sz="2000" dirty="0">
                        <a:solidFill>
                          <a:schemeClr val="tx1"/>
                        </a:solidFill>
                        <a:effectLst/>
                        <a:latin typeface="Alexandria"/>
                      </a:endParaRPr>
                    </a:p>
                    <a:p>
                      <a:pPr marL="457200" marR="0" indent="-220980" algn="ctr">
                        <a:spcBef>
                          <a:spcPts val="0"/>
                        </a:spcBef>
                        <a:spcAft>
                          <a:spcPts val="0"/>
                        </a:spcAft>
                      </a:pPr>
                      <a:r>
                        <a:rPr lang="en-US" sz="2000" dirty="0">
                          <a:solidFill>
                            <a:srgbClr val="0070C0"/>
                          </a:solidFill>
                          <a:effectLst/>
                          <a:latin typeface="Alexandria"/>
                        </a:rPr>
                        <a:t>P. coffee↓ → Qs. coffee ↓ → supply. tea ↑</a:t>
                      </a:r>
                    </a:p>
                    <a:p>
                      <a:pPr marL="342900" marR="0" lvl="0" indent="-342900">
                        <a:spcBef>
                          <a:spcPts val="0"/>
                        </a:spcBef>
                        <a:spcAft>
                          <a:spcPts val="0"/>
                        </a:spcAft>
                        <a:buFont typeface="Courier New" panose="02070309020205020404" pitchFamily="49" charset="0"/>
                        <a:buChar char="o"/>
                      </a:pPr>
                      <a:r>
                        <a:rPr lang="en-US" sz="2000" b="0" dirty="0">
                          <a:solidFill>
                            <a:srgbClr val="002060"/>
                          </a:solidFill>
                          <a:effectLst/>
                          <a:latin typeface="Alexandria"/>
                        </a:rPr>
                        <a:t>A decrease in the price of a substitute(coffee),</a:t>
                      </a:r>
                      <a:r>
                        <a:rPr lang="ar-EG" sz="2000" b="0" dirty="0">
                          <a:solidFill>
                            <a:srgbClr val="002060"/>
                          </a:solidFill>
                          <a:effectLst/>
                          <a:latin typeface="+mn-lt"/>
                        </a:rPr>
                        <a:t> </a:t>
                      </a: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000" b="0" dirty="0">
                          <a:solidFill>
                            <a:srgbClr val="002060"/>
                          </a:solidFill>
                          <a:effectLst/>
                          <a:latin typeface="Alexandria"/>
                        </a:rPr>
                        <a:t>increases the supply of Tea</a:t>
                      </a:r>
                      <a:r>
                        <a:rPr lang="ar-EG" sz="2000" b="0" dirty="0">
                          <a:solidFill>
                            <a:srgbClr val="002060"/>
                          </a:solidFill>
                          <a:effectLst/>
                          <a:latin typeface="+mn-lt"/>
                        </a:rPr>
                        <a:t> </a:t>
                      </a:r>
                    </a:p>
                    <a:p>
                      <a:pPr marL="342900" marR="0" lvl="0"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000" b="0" dirty="0">
                          <a:solidFill>
                            <a:srgbClr val="002060"/>
                          </a:solidFill>
                          <a:effectLst/>
                          <a:latin typeface="Alexandria"/>
                        </a:rPr>
                        <a:t>The supply curve of tea shifts rightward, and vice versa</a:t>
                      </a:r>
                    </a:p>
                  </a:txBody>
                  <a:tcPr marL="68580" marR="68580" marT="0" marB="0">
                    <a:solidFill>
                      <a:schemeClr val="accent5">
                        <a:lumMod val="20000"/>
                        <a:lumOff val="80000"/>
                      </a:schemeClr>
                    </a:solidFill>
                  </a:tcPr>
                </a:tc>
                <a:extLst>
                  <a:ext uri="{0D108BD9-81ED-4DB2-BD59-A6C34878D82A}">
                    <a16:rowId xmlns:a16="http://schemas.microsoft.com/office/drawing/2014/main" val="1932608740"/>
                  </a:ext>
                </a:extLst>
              </a:tr>
            </a:tbl>
          </a:graphicData>
        </a:graphic>
      </p:graphicFrame>
      <p:sp>
        <p:nvSpPr>
          <p:cNvPr id="12" name="TextBox 11">
            <a:extLst>
              <a:ext uri="{FF2B5EF4-FFF2-40B4-BE49-F238E27FC236}">
                <a16:creationId xmlns:a16="http://schemas.microsoft.com/office/drawing/2014/main" id="{E4AE50F9-B5F3-BE6B-91A6-DC09613F1947}"/>
              </a:ext>
            </a:extLst>
          </p:cNvPr>
          <p:cNvSpPr txBox="1"/>
          <p:nvPr/>
        </p:nvSpPr>
        <p:spPr>
          <a:xfrm>
            <a:off x="1146844" y="5784800"/>
            <a:ext cx="5012655" cy="707886"/>
          </a:xfrm>
          <a:prstGeom prst="rect">
            <a:avLst/>
          </a:prstGeom>
          <a:solidFill>
            <a:schemeClr val="accent5">
              <a:lumMod val="20000"/>
              <a:lumOff val="80000"/>
            </a:schemeClr>
          </a:solidFill>
        </p:spPr>
        <p:txBody>
          <a:bodyPr wrap="square">
            <a:spAutoFit/>
          </a:bodyPr>
          <a:lstStyle/>
          <a:p>
            <a:r>
              <a:rPr lang="en-US" sz="2000" b="1" dirty="0">
                <a:solidFill>
                  <a:srgbClr val="0070C0"/>
                </a:solidFill>
                <a:effectLst/>
                <a:latin typeface="Alexandria"/>
                <a:ea typeface="Times New Roman" panose="02020603050405020304" pitchFamily="18" charset="0"/>
              </a:rPr>
              <a:t>So, </a:t>
            </a:r>
            <a:r>
              <a:rPr lang="en-US" sz="2000" b="1" u="sng" dirty="0">
                <a:solidFill>
                  <a:srgbClr val="0070C0"/>
                </a:solidFill>
                <a:effectLst/>
                <a:latin typeface="Alexandria"/>
                <a:ea typeface="Times New Roman" panose="02020603050405020304" pitchFamily="18" charset="0"/>
              </a:rPr>
              <a:t>the price of substitute goods</a:t>
            </a:r>
            <a:r>
              <a:rPr lang="en-US" sz="2000" b="1" dirty="0">
                <a:solidFill>
                  <a:srgbClr val="0070C0"/>
                </a:solidFill>
                <a:effectLst/>
                <a:latin typeface="Alexandria"/>
                <a:ea typeface="Times New Roman" panose="02020603050405020304" pitchFamily="18" charset="0"/>
              </a:rPr>
              <a:t> has a </a:t>
            </a:r>
            <a:r>
              <a:rPr lang="en-US" sz="2000" b="1" u="sng" dirty="0">
                <a:solidFill>
                  <a:srgbClr val="0070C0"/>
                </a:solidFill>
                <a:effectLst/>
                <a:latin typeface="Alexandria"/>
                <a:ea typeface="Times New Roman" panose="02020603050405020304" pitchFamily="18" charset="0"/>
              </a:rPr>
              <a:t>Negative relation </a:t>
            </a:r>
            <a:r>
              <a:rPr lang="en-US" sz="2000" b="1" dirty="0">
                <a:solidFill>
                  <a:srgbClr val="0070C0"/>
                </a:solidFill>
                <a:effectLst/>
                <a:latin typeface="Alexandria"/>
                <a:ea typeface="Times New Roman" panose="02020603050405020304" pitchFamily="18" charset="0"/>
              </a:rPr>
              <a:t>with supply curve.</a:t>
            </a:r>
            <a:endParaRPr lang="en-US" sz="2000" dirty="0">
              <a:latin typeface="Alexandria"/>
            </a:endParaRPr>
          </a:p>
        </p:txBody>
      </p:sp>
      <p:graphicFrame>
        <p:nvGraphicFramePr>
          <p:cNvPr id="13" name="Table 12">
            <a:extLst>
              <a:ext uri="{FF2B5EF4-FFF2-40B4-BE49-F238E27FC236}">
                <a16:creationId xmlns:a16="http://schemas.microsoft.com/office/drawing/2014/main" id="{669CBAAE-E89E-94B0-3471-38CB2F71A209}"/>
              </a:ext>
            </a:extLst>
          </p:cNvPr>
          <p:cNvGraphicFramePr>
            <a:graphicFrameLocks noGrp="1"/>
          </p:cNvGraphicFramePr>
          <p:nvPr>
            <p:extLst>
              <p:ext uri="{D42A27DB-BD31-4B8C-83A1-F6EECF244321}">
                <p14:modId xmlns:p14="http://schemas.microsoft.com/office/powerpoint/2010/main" val="1151158945"/>
              </p:ext>
            </p:extLst>
          </p:nvPr>
        </p:nvGraphicFramePr>
        <p:xfrm>
          <a:off x="6609961" y="2593345"/>
          <a:ext cx="4643438" cy="2743200"/>
        </p:xfrm>
        <a:graphic>
          <a:graphicData uri="http://schemas.openxmlformats.org/drawingml/2006/table">
            <a:tbl>
              <a:tblPr firstRow="1" firstCol="1" bandRow="1">
                <a:tableStyleId>{5C22544A-7EE6-4342-B048-85BDC9FD1C3A}</a:tableStyleId>
              </a:tblPr>
              <a:tblGrid>
                <a:gridCol w="4643438">
                  <a:extLst>
                    <a:ext uri="{9D8B030D-6E8A-4147-A177-3AD203B41FA5}">
                      <a16:colId xmlns:a16="http://schemas.microsoft.com/office/drawing/2014/main" val="4056018923"/>
                    </a:ext>
                  </a:extLst>
                </a:gridCol>
              </a:tblGrid>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u="sng" dirty="0">
                          <a:solidFill>
                            <a:srgbClr val="0070C0"/>
                          </a:solidFill>
                          <a:effectLst/>
                          <a:latin typeface="Alexandria"/>
                        </a:rPr>
                        <a:t>السلع البديلة</a:t>
                      </a:r>
                      <a:endParaRPr lang="en-US" sz="2000" dirty="0">
                        <a:solidFill>
                          <a:srgbClr val="0070C0"/>
                        </a:solidFill>
                        <a:effectLst/>
                        <a:latin typeface="Alexandria"/>
                        <a:ea typeface="Times New Roman" panose="02020603050405020304" pitchFamily="18"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1350074724"/>
                  </a:ext>
                </a:extLst>
              </a:tr>
              <a:tr h="0">
                <a:tc>
                  <a:txBody>
                    <a:bodyPr/>
                    <a:lstStyle/>
                    <a:p>
                      <a:pPr marL="342900" marR="0" lvl="0" indent="-342900" algn="r" rtl="1">
                        <a:spcBef>
                          <a:spcPts val="0"/>
                        </a:spcBef>
                        <a:spcAft>
                          <a:spcPts val="0"/>
                        </a:spcAft>
                        <a:buFont typeface="Times New Roman" panose="02020603050405020304" pitchFamily="18" charset="0"/>
                        <a:buChar char="-"/>
                      </a:pPr>
                      <a:r>
                        <a:rPr lang="ar-EG" sz="2000" dirty="0">
                          <a:solidFill>
                            <a:schemeClr val="tx1"/>
                          </a:solidFill>
                          <a:effectLst/>
                          <a:latin typeface="+mn-lt"/>
                        </a:rPr>
                        <a:t>(البديل في الإنتاج لسلعة ما هو سلعة أخرى يمكن إنتاجها باستخدام نفس الموارد.)</a:t>
                      </a:r>
                      <a:endParaRPr lang="en-US" sz="2000" dirty="0">
                        <a:solidFill>
                          <a:schemeClr val="tx1"/>
                        </a:solidFill>
                        <a:effectLst/>
                        <a:latin typeface="Alexandria"/>
                      </a:endParaRPr>
                    </a:p>
                    <a:p>
                      <a:pPr marL="342900" marR="0" lvl="0" indent="-342900" algn="r" rtl="1">
                        <a:spcBef>
                          <a:spcPts val="0"/>
                        </a:spcBef>
                        <a:spcAft>
                          <a:spcPts val="0"/>
                        </a:spcAft>
                        <a:buFont typeface="Times New Roman" panose="02020603050405020304" pitchFamily="18" charset="0"/>
                        <a:buChar char="-"/>
                      </a:pPr>
                      <a:r>
                        <a:rPr lang="ar-EG" sz="2000" dirty="0">
                          <a:solidFill>
                            <a:schemeClr val="tx1"/>
                          </a:solidFill>
                          <a:effectLst/>
                          <a:latin typeface="+mn-lt"/>
                        </a:rPr>
                        <a:t>يزداد المعروض من السلعة إذا انخفض سعر البديل في الإنتاج والعكس صحيح.</a:t>
                      </a:r>
                      <a:endParaRPr lang="en-US" sz="2000" dirty="0">
                        <a:solidFill>
                          <a:schemeClr val="tx1"/>
                        </a:solidFill>
                        <a:effectLst/>
                        <a:latin typeface="Alexandria"/>
                      </a:endParaRPr>
                    </a:p>
                    <a:p>
                      <a:pPr marL="342900" marR="0" lvl="0" indent="-342900" algn="r" rtl="1">
                        <a:spcBef>
                          <a:spcPts val="0"/>
                        </a:spcBef>
                        <a:spcAft>
                          <a:spcPts val="0"/>
                        </a:spcAft>
                        <a:buFont typeface="Courier New" panose="02070309020205020404" pitchFamily="49" charset="0"/>
                        <a:buChar char="o"/>
                      </a:pPr>
                      <a:r>
                        <a:rPr lang="ar-EG" sz="2000" b="0" dirty="0">
                          <a:solidFill>
                            <a:srgbClr val="002060"/>
                          </a:solidFill>
                          <a:effectLst/>
                          <a:latin typeface="+mn-lt"/>
                        </a:rPr>
                        <a:t> (انخفاض سعر البديل (القهوة) </a:t>
                      </a:r>
                    </a:p>
                    <a:p>
                      <a:pPr marL="342900" marR="0" lvl="0" indent="-342900" algn="r" defTabSz="914400" rtl="1"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ar-EG" sz="2000" b="0" kern="1200" dirty="0">
                          <a:solidFill>
                            <a:srgbClr val="002060"/>
                          </a:solidFill>
                          <a:effectLst/>
                          <a:latin typeface="+mn-lt"/>
                          <a:ea typeface="+mn-ea"/>
                          <a:cs typeface="+mn-cs"/>
                        </a:rPr>
                        <a:t>يؤدي إلى زيادة المعروض من الشاي)</a:t>
                      </a:r>
                      <a:endParaRPr lang="en-US" sz="2000" b="0" kern="1200" dirty="0">
                        <a:solidFill>
                          <a:srgbClr val="002060"/>
                        </a:solidFill>
                        <a:effectLst/>
                        <a:latin typeface="+mn-lt"/>
                        <a:ea typeface="+mn-ea"/>
                        <a:cs typeface="+mn-cs"/>
                      </a:endParaRPr>
                    </a:p>
                    <a:p>
                      <a:pPr marL="342900" marR="0" lvl="0" indent="-342900" algn="r" defTabSz="914400" rtl="1" eaLnBrk="1" latinLnBrk="0" hangingPunct="1">
                        <a:spcBef>
                          <a:spcPts val="0"/>
                        </a:spcBef>
                        <a:spcAft>
                          <a:spcPts val="0"/>
                        </a:spcAft>
                        <a:buFont typeface="Courier New" panose="02070309020205020404" pitchFamily="49" charset="0"/>
                        <a:buChar char="o"/>
                      </a:pPr>
                      <a:r>
                        <a:rPr lang="ar-EG" sz="2000" b="0" kern="1200" dirty="0">
                          <a:solidFill>
                            <a:srgbClr val="002060"/>
                          </a:solidFill>
                          <a:effectLst/>
                          <a:latin typeface="+mn-lt"/>
                          <a:ea typeface="+mn-ea"/>
                          <a:cs typeface="+mn-cs"/>
                        </a:rPr>
                        <a:t>ينقل منحنى عرض الشاي إلى اليمين والعكس صحيح</a:t>
                      </a:r>
                      <a:endParaRPr lang="en-US" sz="2000" b="0" kern="1200" dirty="0">
                        <a:solidFill>
                          <a:srgbClr val="002060"/>
                        </a:solidFill>
                        <a:effectLst/>
                        <a:latin typeface="+mn-lt"/>
                        <a:ea typeface="+mn-ea"/>
                        <a:cs typeface="+mn-cs"/>
                      </a:endParaRPr>
                    </a:p>
                  </a:txBody>
                  <a:tcPr marL="68580" marR="68580" marT="0" marB="0">
                    <a:solidFill>
                      <a:schemeClr val="accent5">
                        <a:lumMod val="20000"/>
                        <a:lumOff val="80000"/>
                      </a:schemeClr>
                    </a:solidFill>
                  </a:tcPr>
                </a:tc>
                <a:extLst>
                  <a:ext uri="{0D108BD9-81ED-4DB2-BD59-A6C34878D82A}">
                    <a16:rowId xmlns:a16="http://schemas.microsoft.com/office/drawing/2014/main" val="1932608740"/>
                  </a:ext>
                </a:extLst>
              </a:tr>
            </a:tbl>
          </a:graphicData>
        </a:graphic>
      </p:graphicFrame>
      <p:sp>
        <p:nvSpPr>
          <p:cNvPr id="15" name="TextBox 14">
            <a:extLst>
              <a:ext uri="{FF2B5EF4-FFF2-40B4-BE49-F238E27FC236}">
                <a16:creationId xmlns:a16="http://schemas.microsoft.com/office/drawing/2014/main" id="{5334ADC3-2D1F-ED3E-7064-B672531D6792}"/>
              </a:ext>
            </a:extLst>
          </p:cNvPr>
          <p:cNvSpPr txBox="1"/>
          <p:nvPr/>
        </p:nvSpPr>
        <p:spPr>
          <a:xfrm>
            <a:off x="7249050" y="5475094"/>
            <a:ext cx="4004349" cy="707886"/>
          </a:xfrm>
          <a:prstGeom prst="rect">
            <a:avLst/>
          </a:prstGeom>
          <a:noFill/>
        </p:spPr>
        <p:txBody>
          <a:bodyPr wrap="square">
            <a:spAutoFit/>
          </a:bodyPr>
          <a:lstStyle/>
          <a:p>
            <a:pPr algn="ctr" rtl="1"/>
            <a:r>
              <a:rPr lang="en-US" sz="2000" b="1" dirty="0">
                <a:solidFill>
                  <a:srgbClr val="0070C0"/>
                </a:solidFill>
                <a:latin typeface="Alexandria"/>
              </a:rPr>
              <a:t>لذا </a:t>
            </a:r>
            <a:r>
              <a:rPr lang="en-US" sz="2000" b="1" dirty="0" err="1">
                <a:solidFill>
                  <a:srgbClr val="0070C0"/>
                </a:solidFill>
                <a:latin typeface="Alexandria"/>
              </a:rPr>
              <a:t>فإن</a:t>
            </a:r>
            <a:r>
              <a:rPr lang="en-US" sz="2000" b="1" dirty="0">
                <a:solidFill>
                  <a:srgbClr val="0070C0"/>
                </a:solidFill>
                <a:latin typeface="Alexandria"/>
              </a:rPr>
              <a:t> سعر </a:t>
            </a:r>
            <a:r>
              <a:rPr lang="en-US" sz="2000" b="1" dirty="0" err="1">
                <a:solidFill>
                  <a:srgbClr val="0070C0"/>
                </a:solidFill>
                <a:latin typeface="Alexandria"/>
              </a:rPr>
              <a:t>السلع</a:t>
            </a:r>
            <a:r>
              <a:rPr lang="en-US" sz="2000" b="1" dirty="0">
                <a:solidFill>
                  <a:srgbClr val="0070C0"/>
                </a:solidFill>
                <a:latin typeface="Alexandria"/>
              </a:rPr>
              <a:t> </a:t>
            </a:r>
            <a:r>
              <a:rPr lang="en-US" sz="2000" b="1" dirty="0" err="1">
                <a:solidFill>
                  <a:srgbClr val="0070C0"/>
                </a:solidFill>
                <a:latin typeface="Alexandria"/>
              </a:rPr>
              <a:t>البديلة</a:t>
            </a:r>
            <a:r>
              <a:rPr lang="en-US" sz="2000" b="1" dirty="0">
                <a:solidFill>
                  <a:srgbClr val="0070C0"/>
                </a:solidFill>
                <a:latin typeface="Alexandria"/>
              </a:rPr>
              <a:t> </a:t>
            </a:r>
            <a:r>
              <a:rPr lang="en-US" sz="2000" b="1" dirty="0" err="1">
                <a:solidFill>
                  <a:srgbClr val="0070C0"/>
                </a:solidFill>
                <a:latin typeface="Alexandria"/>
              </a:rPr>
              <a:t>له</a:t>
            </a:r>
            <a:r>
              <a:rPr lang="en-US" sz="2000" b="1" dirty="0">
                <a:solidFill>
                  <a:srgbClr val="0070C0"/>
                </a:solidFill>
                <a:latin typeface="Alexandria"/>
              </a:rPr>
              <a:t> </a:t>
            </a:r>
            <a:r>
              <a:rPr lang="en-US" sz="2000" b="1" dirty="0" err="1">
                <a:solidFill>
                  <a:srgbClr val="0070C0"/>
                </a:solidFill>
                <a:latin typeface="Alexandria"/>
              </a:rPr>
              <a:t>علاقة</a:t>
            </a:r>
            <a:r>
              <a:rPr lang="en-US" sz="2000" b="1" dirty="0">
                <a:solidFill>
                  <a:srgbClr val="0070C0"/>
                </a:solidFill>
                <a:latin typeface="Alexandria"/>
              </a:rPr>
              <a:t> </a:t>
            </a:r>
            <a:r>
              <a:rPr lang="en-US" sz="2000" b="1" dirty="0" err="1">
                <a:solidFill>
                  <a:srgbClr val="0070C0"/>
                </a:solidFill>
                <a:latin typeface="Alexandria"/>
              </a:rPr>
              <a:t>سلبية</a:t>
            </a:r>
            <a:r>
              <a:rPr lang="en-US" sz="2000" b="1" dirty="0">
                <a:solidFill>
                  <a:srgbClr val="0070C0"/>
                </a:solidFill>
                <a:latin typeface="Alexandria"/>
              </a:rPr>
              <a:t> </a:t>
            </a:r>
            <a:r>
              <a:rPr lang="en-US" sz="2000" b="1" dirty="0" err="1">
                <a:solidFill>
                  <a:srgbClr val="0070C0"/>
                </a:solidFill>
                <a:latin typeface="Alexandria"/>
              </a:rPr>
              <a:t>بمنحنى</a:t>
            </a:r>
            <a:r>
              <a:rPr lang="en-US" sz="2000" b="1" dirty="0">
                <a:solidFill>
                  <a:srgbClr val="0070C0"/>
                </a:solidFill>
                <a:latin typeface="Alexandria"/>
              </a:rPr>
              <a:t> </a:t>
            </a:r>
            <a:r>
              <a:rPr lang="en-US" sz="2000" b="1" dirty="0" err="1">
                <a:solidFill>
                  <a:srgbClr val="0070C0"/>
                </a:solidFill>
                <a:latin typeface="Alexandria"/>
              </a:rPr>
              <a:t>العرض</a:t>
            </a:r>
            <a:r>
              <a:rPr lang="en-US" sz="2000" b="1" dirty="0">
                <a:solidFill>
                  <a:srgbClr val="0070C0"/>
                </a:solidFill>
                <a:latin typeface="Alexandria"/>
              </a:rPr>
              <a:t>.</a:t>
            </a:r>
          </a:p>
        </p:txBody>
      </p:sp>
      <p:sp>
        <p:nvSpPr>
          <p:cNvPr id="16" name="TextBox 15">
            <a:extLst>
              <a:ext uri="{FF2B5EF4-FFF2-40B4-BE49-F238E27FC236}">
                <a16:creationId xmlns:a16="http://schemas.microsoft.com/office/drawing/2014/main" id="{70D0273E-BF6F-12C3-B996-AFE86681763B}"/>
              </a:ext>
            </a:extLst>
          </p:cNvPr>
          <p:cNvSpPr txBox="1"/>
          <p:nvPr/>
        </p:nvSpPr>
        <p:spPr>
          <a:xfrm>
            <a:off x="7249050" y="2140634"/>
            <a:ext cx="4004349" cy="400110"/>
          </a:xfrm>
          <a:prstGeom prst="rect">
            <a:avLst/>
          </a:prstGeom>
          <a:noFill/>
        </p:spPr>
        <p:txBody>
          <a:bodyPr wrap="square">
            <a:spAutoFit/>
          </a:bodyPr>
          <a:lstStyle/>
          <a:p>
            <a:pPr algn="ctr" rtl="1"/>
            <a:r>
              <a:rPr lang="ar-EG" sz="2000" b="1" u="sng" dirty="0">
                <a:solidFill>
                  <a:srgbClr val="0070C0"/>
                </a:solidFill>
                <a:effectLst/>
                <a:latin typeface="Alexandria"/>
                <a:ea typeface="Times New Roman" panose="02020603050405020304" pitchFamily="18" charset="0"/>
              </a:rPr>
              <a:t>6) أسعار السلع الأخرى:</a:t>
            </a:r>
          </a:p>
        </p:txBody>
      </p:sp>
    </p:spTree>
    <p:extLst>
      <p:ext uri="{BB962C8B-B14F-4D97-AF65-F5344CB8AC3E}">
        <p14:creationId xmlns:p14="http://schemas.microsoft.com/office/powerpoint/2010/main" val="3098209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Supply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TextBox 8">
            <a:extLst>
              <a:ext uri="{FF2B5EF4-FFF2-40B4-BE49-F238E27FC236}">
                <a16:creationId xmlns:a16="http://schemas.microsoft.com/office/drawing/2014/main" id="{71041FC7-1A2E-56BE-79C0-319F2AC9967E}"/>
              </a:ext>
            </a:extLst>
          </p:cNvPr>
          <p:cNvSpPr txBox="1"/>
          <p:nvPr/>
        </p:nvSpPr>
        <p:spPr>
          <a:xfrm>
            <a:off x="617281" y="2072427"/>
            <a:ext cx="5018118" cy="400110"/>
          </a:xfrm>
          <a:prstGeom prst="rect">
            <a:avLst/>
          </a:prstGeom>
          <a:noFill/>
        </p:spPr>
        <p:txBody>
          <a:bodyPr wrap="square">
            <a:spAutoFit/>
          </a:bodyPr>
          <a:lstStyle/>
          <a:p>
            <a:pPr algn="ctr"/>
            <a:r>
              <a:rPr lang="en-US" sz="2000" b="1" u="sng" dirty="0">
                <a:solidFill>
                  <a:srgbClr val="0070C0"/>
                </a:solidFill>
                <a:effectLst/>
                <a:latin typeface="Alexandria"/>
                <a:ea typeface="Times New Roman" panose="02020603050405020304" pitchFamily="18" charset="0"/>
              </a:rPr>
              <a:t>6) Prices of related goods produced: </a:t>
            </a:r>
          </a:p>
        </p:txBody>
      </p:sp>
      <p:graphicFrame>
        <p:nvGraphicFramePr>
          <p:cNvPr id="14" name="Table 13">
            <a:extLst>
              <a:ext uri="{FF2B5EF4-FFF2-40B4-BE49-F238E27FC236}">
                <a16:creationId xmlns:a16="http://schemas.microsoft.com/office/drawing/2014/main" id="{BBB0217D-EA48-C450-61C8-D67A86380656}"/>
              </a:ext>
            </a:extLst>
          </p:cNvPr>
          <p:cNvGraphicFramePr>
            <a:graphicFrameLocks noGrp="1"/>
          </p:cNvGraphicFramePr>
          <p:nvPr>
            <p:extLst>
              <p:ext uri="{D42A27DB-BD31-4B8C-83A1-F6EECF244321}">
                <p14:modId xmlns:p14="http://schemas.microsoft.com/office/powerpoint/2010/main" val="2123611005"/>
              </p:ext>
            </p:extLst>
          </p:nvPr>
        </p:nvGraphicFramePr>
        <p:xfrm>
          <a:off x="800794" y="2441585"/>
          <a:ext cx="5222846" cy="3962400"/>
        </p:xfrm>
        <a:graphic>
          <a:graphicData uri="http://schemas.openxmlformats.org/drawingml/2006/table">
            <a:tbl>
              <a:tblPr firstRow="1" firstCol="1" bandRow="1">
                <a:tableStyleId>{5C22544A-7EE6-4342-B048-85BDC9FD1C3A}</a:tableStyleId>
              </a:tblPr>
              <a:tblGrid>
                <a:gridCol w="5222846">
                  <a:extLst>
                    <a:ext uri="{9D8B030D-6E8A-4147-A177-3AD203B41FA5}">
                      <a16:colId xmlns:a16="http://schemas.microsoft.com/office/drawing/2014/main" val="879613678"/>
                    </a:ext>
                  </a:extLst>
                </a:gridCol>
              </a:tblGrid>
              <a:tr h="0">
                <a:tc>
                  <a:txBody>
                    <a:bodyPr/>
                    <a:lstStyle/>
                    <a:p>
                      <a:pPr marL="0" marR="0" algn="ctr">
                        <a:spcBef>
                          <a:spcPts val="0"/>
                        </a:spcBef>
                        <a:spcAft>
                          <a:spcPts val="0"/>
                        </a:spcAft>
                      </a:pPr>
                      <a:r>
                        <a:rPr lang="en-US" sz="2000" dirty="0">
                          <a:solidFill>
                            <a:srgbClr val="0070C0"/>
                          </a:solidFill>
                          <a:effectLst/>
                          <a:latin typeface="Alexandria"/>
                        </a:rPr>
                        <a:t>Complementary goods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(+VE)</a:t>
                      </a:r>
                      <a:endParaRPr lang="en-US" sz="2000"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1935743798"/>
                  </a:ext>
                </a:extLst>
              </a:tr>
              <a:tr h="0">
                <a:tc>
                  <a:txBody>
                    <a:bodyPr/>
                    <a:lstStyle/>
                    <a:p>
                      <a:pPr marL="342900" marR="0" lvl="0" indent="-342900" rtl="0">
                        <a:spcBef>
                          <a:spcPts val="0"/>
                        </a:spcBef>
                        <a:spcAft>
                          <a:spcPts val="0"/>
                        </a:spcAft>
                        <a:buFont typeface="Times New Roman" panose="02020603050405020304" pitchFamily="18" charset="0"/>
                        <a:buChar char="-"/>
                      </a:pPr>
                      <a:r>
                        <a:rPr lang="en-US" sz="2000" dirty="0">
                          <a:solidFill>
                            <a:schemeClr val="tx1"/>
                          </a:solidFill>
                          <a:effectLst/>
                          <a:latin typeface="Alexandria"/>
                        </a:rPr>
                        <a:t>Goods are complements in production if they must be produced together.</a:t>
                      </a:r>
                      <a:endParaRPr lang="ar-EG" sz="2000" dirty="0">
                        <a:solidFill>
                          <a:schemeClr val="tx1"/>
                        </a:solidFill>
                        <a:effectLst/>
                        <a:latin typeface="Alexandria"/>
                      </a:endParaRPr>
                    </a:p>
                    <a:p>
                      <a:pPr marL="342900" marR="0" lvl="0" indent="-342900">
                        <a:spcBef>
                          <a:spcPts val="0"/>
                        </a:spcBef>
                        <a:spcAft>
                          <a:spcPts val="0"/>
                        </a:spcAft>
                        <a:buFont typeface="Times New Roman" panose="02020603050405020304" pitchFamily="18" charset="0"/>
                        <a:buChar char="-"/>
                      </a:pPr>
                      <a:r>
                        <a:rPr lang="en-US" sz="2000" dirty="0">
                          <a:solidFill>
                            <a:schemeClr val="tx1"/>
                          </a:solidFill>
                          <a:effectLst/>
                          <a:latin typeface="Alexandria"/>
                        </a:rPr>
                        <a:t>The supply of good increases if the price of a complement in production rises.</a:t>
                      </a:r>
                      <a:endParaRPr lang="ar-EG" sz="2000" dirty="0">
                        <a:solidFill>
                          <a:schemeClr val="tx1"/>
                        </a:solidFill>
                        <a:effectLst/>
                        <a:latin typeface="Alexandria"/>
                      </a:endParaRPr>
                    </a:p>
                    <a:p>
                      <a:pPr marL="457200" marR="0" indent="-220980" algn="ctr">
                        <a:spcBef>
                          <a:spcPts val="0"/>
                        </a:spcBef>
                        <a:spcAft>
                          <a:spcPts val="0"/>
                        </a:spcAft>
                      </a:pPr>
                      <a:r>
                        <a:rPr lang="en-US" sz="2000" dirty="0">
                          <a:solidFill>
                            <a:srgbClr val="0070C0"/>
                          </a:solidFill>
                          <a:effectLst/>
                          <a:latin typeface="Alexandria"/>
                        </a:rPr>
                        <a:t>P. sugar↓ → Qs. sugar ↓ → supply. tea ↓</a:t>
                      </a:r>
                    </a:p>
                    <a:p>
                      <a:pPr marL="342900" marR="0" lvl="0" indent="-342900">
                        <a:spcBef>
                          <a:spcPts val="0"/>
                        </a:spcBef>
                        <a:spcAft>
                          <a:spcPts val="0"/>
                        </a:spcAft>
                        <a:buFont typeface="Courier New" panose="02070309020205020404" pitchFamily="49" charset="0"/>
                        <a:buChar char="o"/>
                      </a:pPr>
                      <a:r>
                        <a:rPr lang="en-US" sz="2000" b="0" dirty="0">
                          <a:solidFill>
                            <a:srgbClr val="002060"/>
                          </a:solidFill>
                          <a:effectLst/>
                          <a:latin typeface="Alexandria"/>
                        </a:rPr>
                        <a:t>A decrease in the price of a complement (sugar),</a:t>
                      </a:r>
                      <a:r>
                        <a:rPr lang="ar-EG" sz="2000" b="0" dirty="0">
                          <a:solidFill>
                            <a:srgbClr val="002060"/>
                          </a:solidFill>
                          <a:effectLst/>
                          <a:latin typeface="+mn-lt"/>
                        </a:rPr>
                        <a:t> </a:t>
                      </a:r>
                      <a:endParaRPr lang="en-US" sz="2000" b="0" dirty="0">
                        <a:solidFill>
                          <a:srgbClr val="002060"/>
                        </a:solidFill>
                        <a:effectLst/>
                        <a:latin typeface="Alexandria"/>
                      </a:endParaRPr>
                    </a:p>
                    <a:p>
                      <a:pPr marL="342900" marR="0" lvl="0" indent="-342900">
                        <a:spcBef>
                          <a:spcPts val="0"/>
                        </a:spcBef>
                        <a:spcAft>
                          <a:spcPts val="0"/>
                        </a:spcAft>
                        <a:buFont typeface="Courier New" panose="02070309020205020404" pitchFamily="49" charset="0"/>
                        <a:buChar char="o"/>
                      </a:pPr>
                      <a:r>
                        <a:rPr lang="en-US" sz="2000" b="0" dirty="0">
                          <a:solidFill>
                            <a:srgbClr val="002060"/>
                          </a:solidFill>
                          <a:effectLst/>
                          <a:latin typeface="Alexandria"/>
                        </a:rPr>
                        <a:t> decreases the supply of Tea</a:t>
                      </a:r>
                    </a:p>
                    <a:p>
                      <a:pPr marL="342900" marR="0" lvl="0" indent="-342900">
                        <a:spcBef>
                          <a:spcPts val="0"/>
                        </a:spcBef>
                        <a:spcAft>
                          <a:spcPts val="0"/>
                        </a:spcAft>
                        <a:buFont typeface="Courier New" panose="02070309020205020404" pitchFamily="49" charset="0"/>
                        <a:buChar char="o"/>
                      </a:pPr>
                      <a:r>
                        <a:rPr lang="en-US" sz="2000" b="0" dirty="0">
                          <a:solidFill>
                            <a:srgbClr val="002060"/>
                          </a:solidFill>
                          <a:effectLst/>
                          <a:latin typeface="Alexandria"/>
                        </a:rPr>
                        <a:t>The supply curve of tea shifts leftward, and vice versa</a:t>
                      </a:r>
                    </a:p>
                    <a:p>
                      <a:pPr marL="0" marR="0">
                        <a:spcBef>
                          <a:spcPts val="0"/>
                        </a:spcBef>
                        <a:spcAft>
                          <a:spcPts val="0"/>
                        </a:spcAft>
                      </a:pPr>
                      <a:r>
                        <a:rPr lang="en-US" sz="2000" dirty="0">
                          <a:solidFill>
                            <a:schemeClr val="tx1"/>
                          </a:solidFill>
                          <a:effectLst/>
                          <a:latin typeface="Alexandria"/>
                        </a:rPr>
                        <a:t> </a:t>
                      </a:r>
                      <a:endParaRPr lang="en-US" sz="2000" dirty="0">
                        <a:solidFill>
                          <a:schemeClr val="tx1"/>
                        </a:solidFill>
                        <a:effectLst/>
                        <a:latin typeface="Alexandria"/>
                        <a:ea typeface="Times New Roman" panose="02020603050405020304" pitchFamily="18" charset="0"/>
                        <a:cs typeface="Arial" panose="020B0604020202020204" pitchFamily="34"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3922967363"/>
                  </a:ext>
                </a:extLst>
              </a:tr>
            </a:tbl>
          </a:graphicData>
        </a:graphic>
      </p:graphicFrame>
      <p:sp>
        <p:nvSpPr>
          <p:cNvPr id="15" name="TextBox 14">
            <a:extLst>
              <a:ext uri="{FF2B5EF4-FFF2-40B4-BE49-F238E27FC236}">
                <a16:creationId xmlns:a16="http://schemas.microsoft.com/office/drawing/2014/main" id="{83B74131-C374-7813-3460-C2B73B13D3BB}"/>
              </a:ext>
            </a:extLst>
          </p:cNvPr>
          <p:cNvSpPr txBox="1"/>
          <p:nvPr/>
        </p:nvSpPr>
        <p:spPr>
          <a:xfrm>
            <a:off x="877418" y="5784800"/>
            <a:ext cx="5069597" cy="707886"/>
          </a:xfrm>
          <a:prstGeom prst="rect">
            <a:avLst/>
          </a:prstGeom>
          <a:solidFill>
            <a:schemeClr val="accent5">
              <a:lumMod val="20000"/>
              <a:lumOff val="80000"/>
            </a:schemeClr>
          </a:solidFill>
        </p:spPr>
        <p:txBody>
          <a:bodyPr wrap="square">
            <a:spAutoFit/>
          </a:bodyPr>
          <a:lstStyle/>
          <a:p>
            <a:pPr marL="0" marR="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So,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price of Complementary goods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has a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Positive relation </a:t>
            </a:r>
            <a:r>
              <a:rPr lang="en-US" sz="2000" b="1" dirty="0">
                <a:solidFill>
                  <a:srgbClr val="0070C0"/>
                </a:solidFill>
                <a:effectLst/>
                <a:latin typeface="Alexandria"/>
                <a:ea typeface="Times New Roman" panose="02020603050405020304" pitchFamily="18" charset="0"/>
                <a:cs typeface="Times New Roman" panose="02020603050405020304" pitchFamily="18" charset="0"/>
              </a:rPr>
              <a:t>with supply curve.</a:t>
            </a:r>
            <a:endParaRPr lang="en-US" sz="2000" dirty="0">
              <a:effectLst/>
              <a:latin typeface="Alexandria"/>
              <a:ea typeface="Times New Roman" panose="02020603050405020304" pitchFamily="18" charset="0"/>
            </a:endParaRPr>
          </a:p>
        </p:txBody>
      </p:sp>
      <p:graphicFrame>
        <p:nvGraphicFramePr>
          <p:cNvPr id="12" name="Table 11">
            <a:extLst>
              <a:ext uri="{FF2B5EF4-FFF2-40B4-BE49-F238E27FC236}">
                <a16:creationId xmlns:a16="http://schemas.microsoft.com/office/drawing/2014/main" id="{BBB0217D-EA48-C450-61C8-D67A86380656}"/>
              </a:ext>
            </a:extLst>
          </p:cNvPr>
          <p:cNvGraphicFramePr>
            <a:graphicFrameLocks noGrp="1"/>
          </p:cNvGraphicFramePr>
          <p:nvPr>
            <p:extLst>
              <p:ext uri="{D42A27DB-BD31-4B8C-83A1-F6EECF244321}">
                <p14:modId xmlns:p14="http://schemas.microsoft.com/office/powerpoint/2010/main" val="1041860928"/>
              </p:ext>
            </p:extLst>
          </p:nvPr>
        </p:nvGraphicFramePr>
        <p:xfrm>
          <a:off x="6433172" y="2472537"/>
          <a:ext cx="4497488" cy="3048000"/>
        </p:xfrm>
        <a:graphic>
          <a:graphicData uri="http://schemas.openxmlformats.org/drawingml/2006/table">
            <a:tbl>
              <a:tblPr firstRow="1" firstCol="1" bandRow="1">
                <a:tableStyleId>{5C22544A-7EE6-4342-B048-85BDC9FD1C3A}</a:tableStyleId>
              </a:tblPr>
              <a:tblGrid>
                <a:gridCol w="4497488">
                  <a:extLst>
                    <a:ext uri="{9D8B030D-6E8A-4147-A177-3AD203B41FA5}">
                      <a16:colId xmlns:a16="http://schemas.microsoft.com/office/drawing/2014/main" val="879613678"/>
                    </a:ext>
                  </a:extLst>
                </a:gridCol>
              </a:tblGrid>
              <a:tr h="0">
                <a:tc>
                  <a:txBody>
                    <a:bodyPr/>
                    <a:lstStyle/>
                    <a:p>
                      <a:pPr marL="0" marR="0" algn="ctr">
                        <a:spcBef>
                          <a:spcPts val="0"/>
                        </a:spcBef>
                        <a:spcAft>
                          <a:spcPts val="0"/>
                        </a:spcAft>
                      </a:pPr>
                      <a:r>
                        <a:rPr lang="ar-EG" sz="2000" dirty="0">
                          <a:solidFill>
                            <a:srgbClr val="0070C0"/>
                          </a:solidFill>
                          <a:effectLst/>
                          <a:latin typeface="Alexandria"/>
                          <a:ea typeface="Times New Roman" panose="02020603050405020304" pitchFamily="18" charset="0"/>
                          <a:cs typeface="Arial" panose="020B0604020202020204" pitchFamily="34" charset="0"/>
                        </a:rPr>
                        <a:t>السلع المكملة</a:t>
                      </a:r>
                      <a:endParaRPr lang="en-US" sz="2000" dirty="0">
                        <a:solidFill>
                          <a:srgbClr val="0070C0"/>
                        </a:solidFill>
                        <a:effectLst/>
                        <a:latin typeface="Alexandria"/>
                        <a:ea typeface="Times New Roman" panose="02020603050405020304" pitchFamily="18" charset="0"/>
                        <a:cs typeface="Arial" panose="020B0604020202020204" pitchFamily="34"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1935743798"/>
                  </a:ext>
                </a:extLst>
              </a:tr>
              <a:tr h="0">
                <a:tc>
                  <a:txBody>
                    <a:bodyPr/>
                    <a:lstStyle/>
                    <a:p>
                      <a:pPr marL="342900" marR="0" lvl="0" indent="-342900" algn="r" rtl="1">
                        <a:spcBef>
                          <a:spcPts val="0"/>
                        </a:spcBef>
                        <a:spcAft>
                          <a:spcPts val="0"/>
                        </a:spcAft>
                        <a:buFont typeface="Times New Roman" panose="02020603050405020304" pitchFamily="18" charset="0"/>
                        <a:buChar char="-"/>
                      </a:pPr>
                      <a:r>
                        <a:rPr lang="ar-EG" sz="2000" dirty="0">
                          <a:solidFill>
                            <a:schemeClr val="tx1"/>
                          </a:solidFill>
                          <a:effectLst/>
                          <a:latin typeface="+mn-lt"/>
                        </a:rPr>
                        <a:t>السلع المكملة هي سلع مكملة في الإنتاج إذا كان لابد من إنتاجها معًا.</a:t>
                      </a:r>
                      <a:endParaRPr lang="en-US" sz="2000" dirty="0">
                        <a:solidFill>
                          <a:schemeClr val="tx1"/>
                        </a:solidFill>
                        <a:effectLst/>
                        <a:latin typeface="Alexandria"/>
                      </a:endParaRPr>
                    </a:p>
                    <a:p>
                      <a:pPr marL="342900" marR="0" lvl="0" indent="-342900" algn="r" rtl="1">
                        <a:spcBef>
                          <a:spcPts val="0"/>
                        </a:spcBef>
                        <a:spcAft>
                          <a:spcPts val="0"/>
                        </a:spcAft>
                        <a:buFont typeface="Times New Roman" panose="02020603050405020304" pitchFamily="18" charset="0"/>
                        <a:buChar char="-"/>
                      </a:pPr>
                      <a:r>
                        <a:rPr lang="ar-EG" sz="2000" dirty="0">
                          <a:solidFill>
                            <a:schemeClr val="tx1"/>
                          </a:solidFill>
                          <a:effectLst/>
                          <a:latin typeface="+mn-lt"/>
                        </a:rPr>
                        <a:t>يزداد عرض السلع إذا ارتفع سعر السلعة المكملة في الإنتاج.</a:t>
                      </a:r>
                      <a:endParaRPr lang="en-US" sz="2000" dirty="0">
                        <a:solidFill>
                          <a:schemeClr val="tx1"/>
                        </a:solidFill>
                        <a:effectLst/>
                        <a:latin typeface="Alexandria"/>
                      </a:endParaRPr>
                    </a:p>
                    <a:p>
                      <a:pPr marL="342900" marR="0" lvl="0" indent="-342900" algn="r" rtl="1">
                        <a:spcBef>
                          <a:spcPts val="0"/>
                        </a:spcBef>
                        <a:spcAft>
                          <a:spcPts val="0"/>
                        </a:spcAft>
                        <a:buFont typeface="Courier New" panose="02070309020205020404" pitchFamily="49" charset="0"/>
                        <a:buChar char="o"/>
                      </a:pPr>
                      <a:r>
                        <a:rPr lang="ar-EG" sz="2000" b="0" dirty="0">
                          <a:solidFill>
                            <a:srgbClr val="002060"/>
                          </a:solidFill>
                          <a:effectLst/>
                          <a:latin typeface="+mn-lt"/>
                        </a:rPr>
                        <a:t>انخفاض سعر السلعة المكملة (السكر)،</a:t>
                      </a:r>
                      <a:endParaRPr lang="en-US" sz="2000" b="0" dirty="0">
                        <a:solidFill>
                          <a:srgbClr val="002060"/>
                        </a:solidFill>
                        <a:effectLst/>
                        <a:latin typeface="Alexandria"/>
                      </a:endParaRPr>
                    </a:p>
                    <a:p>
                      <a:pPr marL="342900" marR="0" lvl="0" indent="-342900" algn="r" rtl="1">
                        <a:spcBef>
                          <a:spcPts val="0"/>
                        </a:spcBef>
                        <a:spcAft>
                          <a:spcPts val="0"/>
                        </a:spcAft>
                        <a:buFont typeface="Courier New" panose="02070309020205020404" pitchFamily="49" charset="0"/>
                        <a:buChar char="o"/>
                      </a:pPr>
                      <a:r>
                        <a:rPr lang="ar-EG" sz="2000" b="0" dirty="0">
                          <a:solidFill>
                            <a:srgbClr val="002060"/>
                          </a:solidFill>
                          <a:effectLst/>
                          <a:latin typeface="+mn-lt"/>
                        </a:rPr>
                        <a:t>يقلل من عرض الشاي</a:t>
                      </a:r>
                      <a:endParaRPr lang="en-US" sz="2000" b="0" dirty="0">
                        <a:solidFill>
                          <a:srgbClr val="002060"/>
                        </a:solidFill>
                        <a:effectLst/>
                        <a:latin typeface="Alexandria"/>
                      </a:endParaRPr>
                    </a:p>
                    <a:p>
                      <a:pPr marL="342900" marR="0" lvl="0" indent="-342900" algn="r" rtl="1">
                        <a:spcBef>
                          <a:spcPts val="0"/>
                        </a:spcBef>
                        <a:spcAft>
                          <a:spcPts val="0"/>
                        </a:spcAft>
                        <a:buFont typeface="Courier New" panose="02070309020205020404" pitchFamily="49" charset="0"/>
                        <a:buChar char="o"/>
                      </a:pPr>
                      <a:r>
                        <a:rPr lang="ar-EG" sz="2000" b="0" dirty="0">
                          <a:solidFill>
                            <a:srgbClr val="002060"/>
                          </a:solidFill>
                          <a:effectLst/>
                          <a:latin typeface="+mn-lt"/>
                        </a:rPr>
                        <a:t>ينقل منحنى عرض الشاي إلى اليسار، والعكس صحيح</a:t>
                      </a:r>
                      <a:endParaRPr lang="en-US" sz="2000" b="0" dirty="0">
                        <a:solidFill>
                          <a:srgbClr val="002060"/>
                        </a:solidFill>
                        <a:effectLst/>
                        <a:latin typeface="Alexandria"/>
                      </a:endParaRPr>
                    </a:p>
                    <a:p>
                      <a:pPr marL="0" marR="0">
                        <a:spcBef>
                          <a:spcPts val="0"/>
                        </a:spcBef>
                        <a:spcAft>
                          <a:spcPts val="0"/>
                        </a:spcAft>
                      </a:pPr>
                      <a:r>
                        <a:rPr lang="en-US" sz="2000" dirty="0">
                          <a:solidFill>
                            <a:schemeClr val="tx1"/>
                          </a:solidFill>
                          <a:effectLst/>
                          <a:latin typeface="Alexandria"/>
                        </a:rPr>
                        <a:t> </a:t>
                      </a:r>
                      <a:endParaRPr lang="en-US" sz="2000" dirty="0">
                        <a:solidFill>
                          <a:schemeClr val="tx1"/>
                        </a:solidFill>
                        <a:effectLst/>
                        <a:latin typeface="Alexandria"/>
                        <a:ea typeface="Times New Roman" panose="02020603050405020304" pitchFamily="18" charset="0"/>
                        <a:cs typeface="Arial" panose="020B0604020202020204" pitchFamily="34"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3922967363"/>
                  </a:ext>
                </a:extLst>
              </a:tr>
            </a:tbl>
          </a:graphicData>
        </a:graphic>
      </p:graphicFrame>
      <p:sp>
        <p:nvSpPr>
          <p:cNvPr id="13" name="TextBox 12">
            <a:extLst>
              <a:ext uri="{FF2B5EF4-FFF2-40B4-BE49-F238E27FC236}">
                <a16:creationId xmlns:a16="http://schemas.microsoft.com/office/drawing/2014/main" id="{ED49122B-6C94-0DF9-0B58-49FEF5DA3440}"/>
              </a:ext>
            </a:extLst>
          </p:cNvPr>
          <p:cNvSpPr txBox="1"/>
          <p:nvPr/>
        </p:nvSpPr>
        <p:spPr>
          <a:xfrm>
            <a:off x="6495804" y="5677797"/>
            <a:ext cx="4569281" cy="707886"/>
          </a:xfrm>
          <a:prstGeom prst="rect">
            <a:avLst/>
          </a:prstGeom>
          <a:noFill/>
        </p:spPr>
        <p:txBody>
          <a:bodyPr wrap="square">
            <a:spAutoFit/>
          </a:bodyPr>
          <a:lstStyle/>
          <a:p>
            <a:pPr algn="ctr" rtl="1"/>
            <a:r>
              <a:rPr lang="ar-EG" sz="2000" b="1" dirty="0">
                <a:solidFill>
                  <a:srgbClr val="0070C0"/>
                </a:solidFill>
                <a:latin typeface="Alexandria"/>
              </a:rPr>
              <a:t>لذا، فإن سعر السلع المكملة له علاقة إيجابية مع منحنى العرض.</a:t>
            </a:r>
            <a:endParaRPr lang="en-US" sz="2000" b="1" dirty="0">
              <a:solidFill>
                <a:srgbClr val="0070C0"/>
              </a:solidFill>
              <a:latin typeface="Alexandria"/>
            </a:endParaRPr>
          </a:p>
        </p:txBody>
      </p:sp>
      <p:sp>
        <p:nvSpPr>
          <p:cNvPr id="16" name="TextBox 15">
            <a:extLst>
              <a:ext uri="{FF2B5EF4-FFF2-40B4-BE49-F238E27FC236}">
                <a16:creationId xmlns:a16="http://schemas.microsoft.com/office/drawing/2014/main" id="{E300FC4A-CB1B-009C-45D4-BD6E4413158C}"/>
              </a:ext>
            </a:extLst>
          </p:cNvPr>
          <p:cNvSpPr txBox="1"/>
          <p:nvPr/>
        </p:nvSpPr>
        <p:spPr>
          <a:xfrm>
            <a:off x="7138355" y="1955874"/>
            <a:ext cx="4111337" cy="400110"/>
          </a:xfrm>
          <a:prstGeom prst="rect">
            <a:avLst/>
          </a:prstGeom>
          <a:noFill/>
        </p:spPr>
        <p:txBody>
          <a:bodyPr wrap="square">
            <a:spAutoFit/>
          </a:bodyPr>
          <a:lstStyle/>
          <a:p>
            <a:pPr algn="ctr" rtl="1"/>
            <a:r>
              <a:rPr lang="ar-EG" sz="2000" b="1" u="sng" dirty="0">
                <a:solidFill>
                  <a:srgbClr val="0070C0"/>
                </a:solidFill>
                <a:effectLst/>
                <a:latin typeface="Alexandria"/>
                <a:ea typeface="Times New Roman" panose="02020603050405020304" pitchFamily="18" charset="0"/>
              </a:rPr>
              <a:t>6) أسعار السلع الأخرى:</a:t>
            </a:r>
          </a:p>
        </p:txBody>
      </p:sp>
    </p:spTree>
    <p:extLst>
      <p:ext uri="{BB962C8B-B14F-4D97-AF65-F5344CB8AC3E}">
        <p14:creationId xmlns:p14="http://schemas.microsoft.com/office/powerpoint/2010/main" val="92751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42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supply curve &amp; the willingness -to-sell</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2" name="Content Placeholder 2">
            <a:extLst>
              <a:ext uri="{FF2B5EF4-FFF2-40B4-BE49-F238E27FC236}">
                <a16:creationId xmlns:a16="http://schemas.microsoft.com/office/drawing/2014/main" id="{8F10C733-B389-7971-9E22-00F7AE8320AD}"/>
              </a:ext>
            </a:extLst>
          </p:cNvPr>
          <p:cNvSpPr txBox="1">
            <a:spLocks/>
          </p:cNvSpPr>
          <p:nvPr/>
        </p:nvSpPr>
        <p:spPr>
          <a:xfrm>
            <a:off x="942308" y="2252524"/>
            <a:ext cx="4976956" cy="23765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r>
              <a:rPr lang="en-US" sz="2000" b="1" dirty="0">
                <a:effectLst/>
                <a:latin typeface="Alexandria"/>
                <a:ea typeface="Times New Roman" panose="02020603050405020304" pitchFamily="18" charset="0"/>
                <a:cs typeface="Times New Roman" panose="02020603050405020304" pitchFamily="18" charset="0"/>
              </a:rPr>
              <a:t>A supply curve is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a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minimum-supply-price</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 curve, </a:t>
            </a:r>
            <a:r>
              <a:rPr lang="en-US" sz="2000" dirty="0">
                <a:effectLst/>
                <a:latin typeface="Alexandria"/>
                <a:ea typeface="Times New Roman" panose="02020603050405020304" pitchFamily="18" charset="0"/>
                <a:cs typeface="Times New Roman" panose="02020603050405020304" pitchFamily="18" charset="0"/>
              </a:rPr>
              <a:t>because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minimum price</a:t>
            </a:r>
            <a:r>
              <a:rPr lang="en-US" sz="2000" i="1"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i="1" dirty="0">
                <a:effectLst/>
                <a:latin typeface="Alexandria"/>
                <a:ea typeface="Times New Roman" panose="02020603050405020304" pitchFamily="18" charset="0"/>
                <a:cs typeface="Times New Roman" panose="02020603050405020304" pitchFamily="18" charset="0"/>
              </a:rPr>
              <a:t>is:</a:t>
            </a:r>
          </a:p>
          <a:p>
            <a:pPr marL="0" marR="0" indent="0">
              <a:spcBef>
                <a:spcPts val="0"/>
              </a:spcBef>
              <a:spcAft>
                <a:spcPts val="0"/>
              </a:spcAft>
              <a:buNone/>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000" b="1" dirty="0">
                <a:effectLst/>
                <a:latin typeface="Alexandria"/>
                <a:ea typeface="Times New Roman" panose="02020603050405020304" pitchFamily="18" charset="0"/>
                <a:cs typeface="Times New Roman" panose="02020603050405020304" pitchFamily="18" charset="0"/>
              </a:rPr>
              <a:t>The lowest price at which supplier is willing to sell</a:t>
            </a:r>
            <a:r>
              <a:rPr lang="en-US" sz="2000" dirty="0">
                <a:effectLst/>
                <a:latin typeface="Alexandria"/>
                <a:ea typeface="Times New Roman" panose="02020603050405020304" pitchFamily="18" charset="0"/>
                <a:cs typeface="Times New Roman" panose="02020603050405020304" pitchFamily="18" charset="0"/>
              </a:rPr>
              <a:t> an additional unit of output.</a:t>
            </a:r>
          </a:p>
          <a:p>
            <a:pPr marL="0" marR="0" lvl="0" indent="0">
              <a:spcBef>
                <a:spcPts val="0"/>
              </a:spcBef>
              <a:spcAft>
                <a:spcPts val="0"/>
              </a:spcAft>
              <a:buNone/>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cs typeface="Times New Roman" panose="02020603050405020304" pitchFamily="18" charset="0"/>
              </a:rPr>
              <a:t> As a result, the price is </a:t>
            </a:r>
            <a:r>
              <a:rPr lang="en-US" sz="2000" b="1" dirty="0">
                <a:effectLst/>
                <a:latin typeface="Alexandria"/>
                <a:ea typeface="Times New Roman" panose="02020603050405020304" pitchFamily="18" charset="0"/>
                <a:cs typeface="Times New Roman" panose="02020603050405020304" pitchFamily="18" charset="0"/>
              </a:rPr>
              <a:t>the marginal cost (MC)</a:t>
            </a:r>
            <a:r>
              <a:rPr lang="en-US" sz="2000" dirty="0">
                <a:effectLst/>
                <a:latin typeface="Alexandria"/>
                <a:ea typeface="Times New Roman" panose="02020603050405020304" pitchFamily="18" charset="0"/>
                <a:cs typeface="Times New Roman" panose="02020603050405020304" pitchFamily="18" charset="0"/>
              </a:rPr>
              <a:t> of the last unit produced at this level of output.).</a:t>
            </a:r>
            <a:endParaRPr lang="en-US" sz="2000" dirty="0">
              <a:effectLst/>
              <a:latin typeface="Alexandria"/>
              <a:ea typeface="Times New Roman" panose="02020603050405020304" pitchFamily="18" charset="0"/>
            </a:endParaRPr>
          </a:p>
          <a:p>
            <a:pPr marL="457200" marR="0" algn="ctr">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 Minimum. P = MC)</a:t>
            </a:r>
            <a:endParaRPr lang="en-US" sz="2000" dirty="0">
              <a:solidFill>
                <a:srgbClr val="0070C0"/>
              </a:solidFill>
              <a:effectLst/>
              <a:latin typeface="Alexandria"/>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000" dirty="0">
                <a:effectLst/>
                <a:latin typeface="Alexandria"/>
                <a:ea typeface="Times New Roman" panose="02020603050405020304" pitchFamily="18" charset="0"/>
                <a:cs typeface="Times New Roman" panose="02020603050405020304" pitchFamily="18" charset="0"/>
              </a:rPr>
              <a:t>For any fixed quantity of a good available, the greater the quantity available, the higher Mc</a:t>
            </a:r>
            <a:endParaRPr lang="en-US" sz="2000" dirty="0">
              <a:effectLst/>
              <a:latin typeface="Alexandria"/>
              <a:ea typeface="Times New Roman" panose="02020603050405020304" pitchFamily="18" charset="0"/>
            </a:endParaRPr>
          </a:p>
          <a:p>
            <a:pPr lvl="1" indent="0" eaLnBrk="1" hangingPunct="1">
              <a:lnSpc>
                <a:spcPct val="100000"/>
              </a:lnSpc>
              <a:buClr>
                <a:srgbClr val="CC0066"/>
              </a:buClr>
              <a:buSzPct val="120000"/>
              <a:buFont typeface="Wingdings" panose="05000000000000000000" pitchFamily="2" charset="2"/>
              <a:buChar char="§"/>
            </a:pPr>
            <a:endParaRPr lang="en-US" altLang="en-US" sz="2000" dirty="0">
              <a:latin typeface="Alexandria"/>
            </a:endParaRPr>
          </a:p>
        </p:txBody>
      </p:sp>
      <p:sp>
        <p:nvSpPr>
          <p:cNvPr id="11" name="TextBox 10">
            <a:extLst>
              <a:ext uri="{FF2B5EF4-FFF2-40B4-BE49-F238E27FC236}">
                <a16:creationId xmlns:a16="http://schemas.microsoft.com/office/drawing/2014/main" id="{0A2EE564-D0FE-D298-47EF-734566A4C715}"/>
              </a:ext>
            </a:extLst>
          </p:cNvPr>
          <p:cNvSpPr txBox="1"/>
          <p:nvPr/>
        </p:nvSpPr>
        <p:spPr>
          <a:xfrm>
            <a:off x="6508340" y="2297639"/>
            <a:ext cx="4530721" cy="3477875"/>
          </a:xfrm>
          <a:prstGeom prst="rect">
            <a:avLst/>
          </a:prstGeom>
          <a:noFill/>
        </p:spPr>
        <p:txBody>
          <a:bodyPr wrap="square">
            <a:spAutoFit/>
          </a:bodyPr>
          <a:lstStyle/>
          <a:p>
            <a:pPr algn="just" rtl="1"/>
            <a:r>
              <a:rPr lang="en-US" sz="2000" b="1" dirty="0" err="1"/>
              <a:t>منحنى</a:t>
            </a:r>
            <a:r>
              <a:rPr lang="en-US" sz="2000" b="1" dirty="0"/>
              <a:t> </a:t>
            </a:r>
            <a:r>
              <a:rPr lang="en-US" sz="2000" b="1" dirty="0" err="1"/>
              <a:t>العرض</a:t>
            </a:r>
            <a:r>
              <a:rPr lang="en-US" sz="2000" b="1" dirty="0"/>
              <a:t> </a:t>
            </a:r>
            <a:r>
              <a:rPr lang="ar-EG" sz="2000" b="1" dirty="0"/>
              <a:t>يعكس أدني سعر حيث </a:t>
            </a:r>
            <a:r>
              <a:rPr lang="en-US" sz="2000" b="1" dirty="0" err="1"/>
              <a:t>هو</a:t>
            </a:r>
            <a:r>
              <a:rPr lang="en-US" sz="2000" b="1" dirty="0"/>
              <a:t>:</a:t>
            </a:r>
            <a:endParaRPr lang="ar-EG" sz="2000" b="1" dirty="0"/>
          </a:p>
          <a:p>
            <a:pPr algn="just" rtl="1"/>
            <a:endParaRPr lang="en-US" sz="2000" b="1" dirty="0"/>
          </a:p>
          <a:p>
            <a:pPr marL="342900" indent="-342900" algn="just" rtl="1">
              <a:buFont typeface="Arial" panose="020B0604020202020204" pitchFamily="34" charset="0"/>
              <a:buChar char="•"/>
            </a:pPr>
            <a:r>
              <a:rPr lang="en-US" sz="2000" dirty="0" err="1"/>
              <a:t>أدنى</a:t>
            </a:r>
            <a:r>
              <a:rPr lang="en-US" sz="2000" dirty="0"/>
              <a:t> سعر </a:t>
            </a:r>
            <a:r>
              <a:rPr lang="en-US" sz="2000" dirty="0" err="1"/>
              <a:t>يرغب</a:t>
            </a:r>
            <a:r>
              <a:rPr lang="en-US" sz="2000" dirty="0"/>
              <a:t> </a:t>
            </a:r>
            <a:r>
              <a:rPr lang="en-US" sz="2000" dirty="0" err="1"/>
              <a:t>المورد</a:t>
            </a:r>
            <a:r>
              <a:rPr lang="ar-EG" sz="2000" dirty="0"/>
              <a:t> أو المنتج</a:t>
            </a:r>
            <a:r>
              <a:rPr lang="en-US" sz="2000" dirty="0"/>
              <a:t> </a:t>
            </a:r>
            <a:r>
              <a:rPr lang="en-US" sz="2000" dirty="0" err="1"/>
              <a:t>في</a:t>
            </a:r>
            <a:r>
              <a:rPr lang="en-US" sz="2000" dirty="0"/>
              <a:t> </a:t>
            </a:r>
            <a:r>
              <a:rPr lang="en-US" sz="2000" dirty="0" err="1"/>
              <a:t>بيع</a:t>
            </a:r>
            <a:r>
              <a:rPr lang="en-US" sz="2000" dirty="0"/>
              <a:t> </a:t>
            </a:r>
            <a:r>
              <a:rPr lang="en-US" sz="2000" dirty="0" err="1"/>
              <a:t>وحدة</a:t>
            </a:r>
            <a:r>
              <a:rPr lang="en-US" sz="2000" dirty="0"/>
              <a:t> </a:t>
            </a:r>
            <a:r>
              <a:rPr lang="en-US" sz="2000" dirty="0" err="1"/>
              <a:t>إضافية</a:t>
            </a:r>
            <a:r>
              <a:rPr lang="en-US" sz="2000" dirty="0"/>
              <a:t> </a:t>
            </a:r>
            <a:r>
              <a:rPr lang="en-US" sz="2000" dirty="0" err="1"/>
              <a:t>من</a:t>
            </a:r>
            <a:r>
              <a:rPr lang="en-US" sz="2000" dirty="0"/>
              <a:t> </a:t>
            </a:r>
            <a:r>
              <a:rPr lang="ar-EG" sz="2000" dirty="0" err="1"/>
              <a:t>الانتاج</a:t>
            </a:r>
            <a:r>
              <a:rPr lang="en-US" sz="2000" dirty="0"/>
              <a:t> </a:t>
            </a:r>
            <a:r>
              <a:rPr lang="en-US" sz="2000" dirty="0" err="1"/>
              <a:t>به</a:t>
            </a:r>
            <a:r>
              <a:rPr lang="en-US" sz="2000" dirty="0"/>
              <a:t>.</a:t>
            </a:r>
            <a:endParaRPr lang="ar-EG" sz="2000" dirty="0"/>
          </a:p>
          <a:p>
            <a:pPr algn="just" rtl="1"/>
            <a:endParaRPr lang="en-US" sz="2000" dirty="0"/>
          </a:p>
          <a:p>
            <a:pPr marL="342900" indent="-342900" algn="just" rtl="1">
              <a:buFont typeface="Arial" panose="020B0604020202020204" pitchFamily="34" charset="0"/>
              <a:buChar char="•"/>
            </a:pPr>
            <a:r>
              <a:rPr lang="en-US" sz="2000" dirty="0" err="1"/>
              <a:t>ونتيجة</a:t>
            </a:r>
            <a:r>
              <a:rPr lang="en-US" sz="2000" dirty="0"/>
              <a:t> </a:t>
            </a:r>
            <a:r>
              <a:rPr lang="en-US" sz="2000" dirty="0" err="1"/>
              <a:t>لذلك</a:t>
            </a:r>
            <a:r>
              <a:rPr lang="en-US" sz="2000" dirty="0"/>
              <a:t>، </a:t>
            </a:r>
            <a:r>
              <a:rPr lang="en-US" sz="2000" dirty="0" err="1"/>
              <a:t>فإن</a:t>
            </a:r>
            <a:r>
              <a:rPr lang="en-US" sz="2000" dirty="0"/>
              <a:t> </a:t>
            </a:r>
            <a:r>
              <a:rPr lang="en-US" sz="2000" dirty="0" err="1"/>
              <a:t>السعر</a:t>
            </a:r>
            <a:r>
              <a:rPr lang="en-US" sz="2000" dirty="0"/>
              <a:t> </a:t>
            </a:r>
            <a:r>
              <a:rPr lang="en-US" sz="2000" dirty="0" err="1"/>
              <a:t>هو</a:t>
            </a:r>
            <a:r>
              <a:rPr lang="en-US" sz="2000" dirty="0"/>
              <a:t> </a:t>
            </a:r>
            <a:r>
              <a:rPr lang="en-US" sz="2000" dirty="0" err="1"/>
              <a:t>التكلفة</a:t>
            </a:r>
            <a:r>
              <a:rPr lang="en-US" sz="2000" dirty="0"/>
              <a:t> </a:t>
            </a:r>
            <a:r>
              <a:rPr lang="ar-EG" sz="2000" dirty="0"/>
              <a:t>الحدية</a:t>
            </a:r>
            <a:r>
              <a:rPr lang="en-US" sz="2000" dirty="0"/>
              <a:t> (MC) </a:t>
            </a:r>
            <a:r>
              <a:rPr lang="en-US" sz="2000" dirty="0" err="1"/>
              <a:t>للوحدة</a:t>
            </a:r>
            <a:r>
              <a:rPr lang="en-US" sz="2000" dirty="0"/>
              <a:t> </a:t>
            </a:r>
            <a:r>
              <a:rPr lang="en-US" sz="2000" dirty="0" err="1"/>
              <a:t>الأخيرة</a:t>
            </a:r>
            <a:r>
              <a:rPr lang="en-US" sz="2000" dirty="0"/>
              <a:t> </a:t>
            </a:r>
            <a:r>
              <a:rPr lang="en-US" sz="2000" dirty="0" err="1"/>
              <a:t>المنتجة</a:t>
            </a:r>
            <a:r>
              <a:rPr lang="en-US" sz="2000" dirty="0"/>
              <a:t> </a:t>
            </a:r>
            <a:r>
              <a:rPr lang="en-US" sz="2000" dirty="0" err="1"/>
              <a:t>عند</a:t>
            </a:r>
            <a:r>
              <a:rPr lang="en-US" sz="2000" dirty="0"/>
              <a:t> </a:t>
            </a:r>
            <a:r>
              <a:rPr lang="en-US" sz="2000" dirty="0" err="1"/>
              <a:t>هذا</a:t>
            </a:r>
            <a:r>
              <a:rPr lang="en-US" sz="2000" dirty="0"/>
              <a:t> </a:t>
            </a:r>
            <a:r>
              <a:rPr lang="en-US" sz="2000" dirty="0" err="1"/>
              <a:t>المستوى</a:t>
            </a:r>
            <a:r>
              <a:rPr lang="en-US" sz="2000" dirty="0"/>
              <a:t> </a:t>
            </a:r>
            <a:r>
              <a:rPr lang="en-US" sz="2000" dirty="0" err="1"/>
              <a:t>من</a:t>
            </a:r>
            <a:r>
              <a:rPr lang="en-US" sz="2000" dirty="0"/>
              <a:t> </a:t>
            </a:r>
            <a:r>
              <a:rPr lang="ar-EG" sz="2000" dirty="0"/>
              <a:t>الإنتاج</a:t>
            </a:r>
          </a:p>
          <a:p>
            <a:pPr algn="just" rtl="1"/>
            <a:endParaRPr lang="ar-EG" sz="2000" dirty="0"/>
          </a:p>
          <a:p>
            <a:pPr marL="342900" indent="-342900" algn="just" rtl="1">
              <a:buFont typeface="Arial" panose="020B0604020202020204" pitchFamily="34" charset="0"/>
              <a:buChar char="•"/>
            </a:pPr>
            <a:r>
              <a:rPr lang="en-US" sz="2000" dirty="0" err="1"/>
              <a:t>بالنسبة</a:t>
            </a:r>
            <a:r>
              <a:rPr lang="en-US" sz="2000" dirty="0"/>
              <a:t> </a:t>
            </a:r>
            <a:r>
              <a:rPr lang="en-US" sz="2000" dirty="0" err="1"/>
              <a:t>لأي</a:t>
            </a:r>
            <a:r>
              <a:rPr lang="en-US" sz="2000" dirty="0"/>
              <a:t> </a:t>
            </a:r>
            <a:r>
              <a:rPr lang="en-US" sz="2000" dirty="0" err="1"/>
              <a:t>كمية</a:t>
            </a:r>
            <a:r>
              <a:rPr lang="en-US" sz="2000" dirty="0"/>
              <a:t> </a:t>
            </a:r>
            <a:r>
              <a:rPr lang="en-US" sz="2000" dirty="0" err="1"/>
              <a:t>ثابتة</a:t>
            </a:r>
            <a:r>
              <a:rPr lang="en-US" sz="2000" dirty="0"/>
              <a:t> </a:t>
            </a:r>
            <a:r>
              <a:rPr lang="en-US" sz="2000" dirty="0" err="1"/>
              <a:t>من</a:t>
            </a:r>
            <a:r>
              <a:rPr lang="en-US" sz="2000" dirty="0"/>
              <a:t> </a:t>
            </a:r>
            <a:r>
              <a:rPr lang="en-US" sz="2000" dirty="0" err="1"/>
              <a:t>سلعة</a:t>
            </a:r>
            <a:r>
              <a:rPr lang="en-US" sz="2000" dirty="0"/>
              <a:t> </a:t>
            </a:r>
            <a:r>
              <a:rPr lang="en-US" sz="2000" dirty="0" err="1"/>
              <a:t>متاحة</a:t>
            </a:r>
            <a:r>
              <a:rPr lang="en-US" sz="2000" dirty="0"/>
              <a:t>، كلما </a:t>
            </a:r>
            <a:r>
              <a:rPr lang="en-US" sz="2000" dirty="0" err="1"/>
              <a:t>زادت</a:t>
            </a:r>
            <a:r>
              <a:rPr lang="en-US" sz="2000" dirty="0"/>
              <a:t> </a:t>
            </a:r>
            <a:r>
              <a:rPr lang="en-US" sz="2000" dirty="0" err="1"/>
              <a:t>الكمية</a:t>
            </a:r>
            <a:r>
              <a:rPr lang="en-US" sz="2000" dirty="0"/>
              <a:t> </a:t>
            </a:r>
            <a:r>
              <a:rPr lang="en-US" sz="2000" dirty="0" err="1"/>
              <a:t>المتاحة</a:t>
            </a:r>
            <a:r>
              <a:rPr lang="en-US" sz="2000" dirty="0"/>
              <a:t>، </a:t>
            </a:r>
            <a:r>
              <a:rPr lang="en-US" sz="2000" dirty="0" err="1"/>
              <a:t>زادت</a:t>
            </a:r>
            <a:r>
              <a:rPr lang="en-US" sz="2000" dirty="0"/>
              <a:t> </a:t>
            </a:r>
            <a:r>
              <a:rPr lang="en-US" sz="2000" dirty="0" err="1"/>
              <a:t>التكلفة</a:t>
            </a:r>
            <a:r>
              <a:rPr lang="en-US" sz="2000" dirty="0"/>
              <a:t> </a:t>
            </a:r>
            <a:r>
              <a:rPr lang="ar-EG" sz="2000" dirty="0"/>
              <a:t>الحدية</a:t>
            </a:r>
            <a:endParaRPr lang="en-US" sz="2000" dirty="0"/>
          </a:p>
        </p:txBody>
      </p:sp>
    </p:spTree>
    <p:extLst>
      <p:ext uri="{BB962C8B-B14F-4D97-AF65-F5344CB8AC3E}">
        <p14:creationId xmlns:p14="http://schemas.microsoft.com/office/powerpoint/2010/main" val="3958011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supply curve &amp; the willingness -to-sell</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Content Placeholder 2">
            <a:extLst>
              <a:ext uri="{FF2B5EF4-FFF2-40B4-BE49-F238E27FC236}">
                <a16:creationId xmlns:a16="http://schemas.microsoft.com/office/drawing/2014/main" id="{EFB277DC-A1F6-ED51-1A3B-B8489C6E9AEE}"/>
              </a:ext>
            </a:extLst>
          </p:cNvPr>
          <p:cNvSpPr txBox="1">
            <a:spLocks/>
          </p:cNvSpPr>
          <p:nvPr/>
        </p:nvSpPr>
        <p:spPr>
          <a:xfrm>
            <a:off x="844183" y="2191942"/>
            <a:ext cx="4093026" cy="34382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200000"/>
              </a:lnSpc>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If available quantity of good </a:t>
            </a:r>
            <a:r>
              <a:rPr lang="en-US" sz="2000" b="1" u="sng" dirty="0">
                <a:effectLst/>
                <a:latin typeface="Alexandria"/>
                <a:ea typeface="Times New Roman" panose="02020603050405020304" pitchFamily="18" charset="0"/>
                <a:cs typeface="Times New Roman" panose="02020603050405020304" pitchFamily="18" charset="0"/>
              </a:rPr>
              <a:t>10 units</a:t>
            </a:r>
            <a:r>
              <a:rPr lang="en-US" sz="2000" dirty="0">
                <a:effectLst/>
                <a:latin typeface="Alexandria"/>
                <a:ea typeface="Times New Roman" panose="02020603050405020304" pitchFamily="18" charset="0"/>
                <a:cs typeface="Times New Roman" panose="02020603050405020304" pitchFamily="18" charset="0"/>
              </a:rPr>
              <a:t>, the producer is </a:t>
            </a:r>
            <a:r>
              <a:rPr lang="en-US" sz="2000" b="1" u="sng" dirty="0">
                <a:effectLst/>
                <a:latin typeface="Alexandria"/>
                <a:ea typeface="Times New Roman" panose="02020603050405020304" pitchFamily="18" charset="0"/>
                <a:cs typeface="Times New Roman" panose="02020603050405020304" pitchFamily="18" charset="0"/>
              </a:rPr>
              <a:t>WTS = MC = P = 1.50 (At C)</a:t>
            </a:r>
            <a:endParaRPr lang="en-US" sz="2000" dirty="0">
              <a:effectLst/>
              <a:latin typeface="Alexandria"/>
              <a:ea typeface="Times New Roman" panose="02020603050405020304" pitchFamily="18" charset="0"/>
            </a:endParaRPr>
          </a:p>
          <a:p>
            <a:pPr marL="0" marR="0">
              <a:lnSpc>
                <a:spcPct val="100000"/>
              </a:lnSpc>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If available quantity of good decreases to </a:t>
            </a:r>
            <a:r>
              <a:rPr lang="en-US" sz="2000" b="1" u="sng" dirty="0">
                <a:effectLst/>
                <a:latin typeface="Alexandria"/>
                <a:ea typeface="Times New Roman" panose="02020603050405020304" pitchFamily="18" charset="0"/>
                <a:cs typeface="Times New Roman" panose="02020603050405020304" pitchFamily="18" charset="0"/>
              </a:rPr>
              <a:t>5 units</a:t>
            </a:r>
            <a:r>
              <a:rPr lang="en-US" sz="2000" dirty="0">
                <a:effectLst/>
                <a:latin typeface="Alexandria"/>
                <a:ea typeface="Times New Roman" panose="02020603050405020304" pitchFamily="18" charset="0"/>
                <a:cs typeface="Times New Roman" panose="02020603050405020304" pitchFamily="18" charset="0"/>
              </a:rPr>
              <a:t>, the producer is </a:t>
            </a:r>
            <a:r>
              <a:rPr lang="en-US" sz="2000" b="1" u="sng" dirty="0">
                <a:effectLst/>
                <a:latin typeface="Alexandria"/>
                <a:ea typeface="Times New Roman" panose="02020603050405020304" pitchFamily="18" charset="0"/>
                <a:cs typeface="Times New Roman" panose="02020603050405020304" pitchFamily="18" charset="0"/>
              </a:rPr>
              <a:t>WTS = MC = P = 1 (At B)</a:t>
            </a:r>
            <a:endParaRPr lang="en-US" sz="2000" dirty="0">
              <a:effectLst/>
              <a:latin typeface="Alexandria"/>
              <a:ea typeface="Times New Roman" panose="02020603050405020304" pitchFamily="18" charset="0"/>
            </a:endParaRPr>
          </a:p>
          <a:p>
            <a:pPr lvl="1" indent="0" eaLnBrk="1" hangingPunct="1">
              <a:lnSpc>
                <a:spcPct val="100000"/>
              </a:lnSpc>
              <a:buClr>
                <a:srgbClr val="CC0066"/>
              </a:buClr>
              <a:buSzPct val="120000"/>
              <a:buFont typeface="Wingdings" panose="05000000000000000000" pitchFamily="2" charset="2"/>
              <a:buChar char="§"/>
            </a:pPr>
            <a:endParaRPr lang="en-US" altLang="en-US" sz="2000" dirty="0">
              <a:latin typeface="Alexandria"/>
            </a:endParaRPr>
          </a:p>
        </p:txBody>
      </p:sp>
      <p:pic>
        <p:nvPicPr>
          <p:cNvPr id="10" name="Picture 9" descr="fig03">
            <a:extLst>
              <a:ext uri="{FF2B5EF4-FFF2-40B4-BE49-F238E27FC236}">
                <a16:creationId xmlns:a16="http://schemas.microsoft.com/office/drawing/2014/main" id="{E375033C-42A9-5421-82CF-5B44063C69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4112" y="1887914"/>
            <a:ext cx="2932263" cy="3998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A793C2AB-BBCE-719D-B234-7F15A3934928}"/>
              </a:ext>
            </a:extLst>
          </p:cNvPr>
          <p:cNvSpPr txBox="1"/>
          <p:nvPr/>
        </p:nvSpPr>
        <p:spPr>
          <a:xfrm>
            <a:off x="7635592" y="2814908"/>
            <a:ext cx="3485322" cy="1938992"/>
          </a:xfrm>
          <a:prstGeom prst="rect">
            <a:avLst/>
          </a:prstGeom>
          <a:noFill/>
        </p:spPr>
        <p:txBody>
          <a:bodyPr wrap="square">
            <a:spAutoFit/>
          </a:bodyPr>
          <a:lstStyle/>
          <a:p>
            <a:pPr marL="342900" indent="-342900" algn="just" rtl="1">
              <a:buFont typeface="Arial" panose="020B0604020202020204" pitchFamily="34" charset="0"/>
              <a:buChar char="•"/>
            </a:pPr>
            <a:r>
              <a:rPr lang="en-US" sz="2000" dirty="0" err="1"/>
              <a:t>الكمية</a:t>
            </a:r>
            <a:r>
              <a:rPr lang="en-US" sz="2000" dirty="0"/>
              <a:t> </a:t>
            </a:r>
            <a:r>
              <a:rPr lang="en-US" sz="2000" dirty="0" err="1"/>
              <a:t>المتاحة</a:t>
            </a:r>
            <a:r>
              <a:rPr lang="en-US" sz="2000" dirty="0"/>
              <a:t> </a:t>
            </a:r>
            <a:r>
              <a:rPr lang="en-US" sz="2000" dirty="0" err="1"/>
              <a:t>من</a:t>
            </a:r>
            <a:r>
              <a:rPr lang="en-US" sz="2000" dirty="0"/>
              <a:t> </a:t>
            </a:r>
            <a:r>
              <a:rPr lang="en-US" sz="2000" dirty="0" err="1"/>
              <a:t>السلعة</a:t>
            </a:r>
            <a:r>
              <a:rPr lang="en-US" sz="2000" dirty="0"/>
              <a:t> 10 </a:t>
            </a:r>
            <a:r>
              <a:rPr lang="en-US" sz="2000" dirty="0" err="1"/>
              <a:t>وحدات</a:t>
            </a:r>
            <a:r>
              <a:rPr lang="en-US" sz="2000" dirty="0"/>
              <a:t>، </a:t>
            </a:r>
            <a:r>
              <a:rPr lang="en-US" sz="2000" dirty="0" err="1"/>
              <a:t>يكون</a:t>
            </a:r>
            <a:r>
              <a:rPr lang="en-US" sz="2000" dirty="0"/>
              <a:t> </a:t>
            </a:r>
            <a:r>
              <a:rPr lang="en-US" sz="2000" dirty="0" err="1"/>
              <a:t>المنتج</a:t>
            </a:r>
            <a:r>
              <a:rPr lang="en-US" sz="2000" dirty="0"/>
              <a:t> </a:t>
            </a:r>
            <a:r>
              <a:rPr lang="en-US" sz="2000" u="sng" dirty="0">
                <a:effectLst/>
                <a:latin typeface="Alexandria"/>
                <a:ea typeface="Times New Roman" panose="02020603050405020304" pitchFamily="18" charset="0"/>
                <a:cs typeface="Times New Roman" panose="02020603050405020304" pitchFamily="18" charset="0"/>
              </a:rPr>
              <a:t>WTS = MC = P = 1.50 </a:t>
            </a:r>
            <a:r>
              <a:rPr lang="ar-EG" sz="2000" u="sng" dirty="0">
                <a:effectLst/>
                <a:latin typeface="Alexandria"/>
                <a:ea typeface="Times New Roman" panose="02020603050405020304" pitchFamily="18" charset="0"/>
                <a:cs typeface="Times New Roman" panose="02020603050405020304" pitchFamily="18" charset="0"/>
              </a:rPr>
              <a:t> </a:t>
            </a:r>
            <a:r>
              <a:rPr lang="en-US" sz="2000" dirty="0" err="1"/>
              <a:t>عند</a:t>
            </a:r>
            <a:r>
              <a:rPr lang="en-US" sz="2000" dirty="0"/>
              <a:t> C)</a:t>
            </a:r>
          </a:p>
          <a:p>
            <a:pPr marL="342900" indent="-342900" algn="just" rtl="1">
              <a:buFont typeface="Arial" panose="020B0604020202020204" pitchFamily="34" charset="0"/>
              <a:buChar char="•"/>
            </a:pPr>
            <a:r>
              <a:rPr lang="en-US" sz="2000" dirty="0" err="1"/>
              <a:t>إذا</a:t>
            </a:r>
            <a:r>
              <a:rPr lang="en-US" sz="2000" dirty="0"/>
              <a:t> </a:t>
            </a:r>
            <a:r>
              <a:rPr lang="en-US" sz="2000" dirty="0" err="1"/>
              <a:t>انخفضت</a:t>
            </a:r>
            <a:r>
              <a:rPr lang="en-US" sz="2000" dirty="0"/>
              <a:t> </a:t>
            </a:r>
            <a:r>
              <a:rPr lang="en-US" sz="2000" dirty="0" err="1"/>
              <a:t>الكمية</a:t>
            </a:r>
            <a:r>
              <a:rPr lang="en-US" sz="2000" dirty="0"/>
              <a:t> </a:t>
            </a:r>
            <a:r>
              <a:rPr lang="en-US" sz="2000" dirty="0" err="1"/>
              <a:t>المتاحة</a:t>
            </a:r>
            <a:r>
              <a:rPr lang="en-US" sz="2000" dirty="0"/>
              <a:t> </a:t>
            </a:r>
            <a:r>
              <a:rPr lang="en-US" sz="2000" dirty="0" err="1"/>
              <a:t>من</a:t>
            </a:r>
            <a:r>
              <a:rPr lang="en-US" sz="2000" dirty="0"/>
              <a:t> </a:t>
            </a:r>
            <a:r>
              <a:rPr lang="en-US" sz="2000" dirty="0" err="1"/>
              <a:t>السلعة</a:t>
            </a:r>
            <a:r>
              <a:rPr lang="en-US" sz="2000" dirty="0"/>
              <a:t> </a:t>
            </a:r>
            <a:r>
              <a:rPr lang="en-US" sz="2000" dirty="0" err="1"/>
              <a:t>إلى</a:t>
            </a:r>
            <a:r>
              <a:rPr lang="en-US" sz="2000" dirty="0"/>
              <a:t> 5 </a:t>
            </a:r>
            <a:r>
              <a:rPr lang="en-US" sz="2000" dirty="0" err="1"/>
              <a:t>وحدات</a:t>
            </a:r>
            <a:r>
              <a:rPr lang="en-US" sz="2000" dirty="0"/>
              <a:t>، </a:t>
            </a:r>
            <a:r>
              <a:rPr lang="en-US" sz="2000" dirty="0" err="1"/>
              <a:t>يكون</a:t>
            </a:r>
            <a:r>
              <a:rPr lang="en-US" sz="2000" dirty="0"/>
              <a:t> </a:t>
            </a:r>
            <a:r>
              <a:rPr lang="en-US" sz="2000" dirty="0" err="1"/>
              <a:t>المنتج</a:t>
            </a:r>
            <a:r>
              <a:rPr lang="en-US" sz="2000" dirty="0"/>
              <a:t> WTS = MC = P = 1 (</a:t>
            </a:r>
            <a:r>
              <a:rPr lang="en-US" sz="2000" dirty="0" err="1"/>
              <a:t>عند</a:t>
            </a:r>
            <a:r>
              <a:rPr lang="en-US" sz="2000" dirty="0"/>
              <a:t> B)</a:t>
            </a:r>
          </a:p>
        </p:txBody>
      </p:sp>
    </p:spTree>
    <p:extLst>
      <p:ext uri="{BB962C8B-B14F-4D97-AF65-F5344CB8AC3E}">
        <p14:creationId xmlns:p14="http://schemas.microsoft.com/office/powerpoint/2010/main" val="2692236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259855" y="1054786"/>
            <a:ext cx="779297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Change in the Quantity Supplied Vs a Change in Supply</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2" name="Rectangle 1">
            <a:extLst>
              <a:ext uri="{FF2B5EF4-FFF2-40B4-BE49-F238E27FC236}">
                <a16:creationId xmlns:a16="http://schemas.microsoft.com/office/drawing/2014/main" id="{C4139777-0CD0-CB4A-1A65-A3AC4988CD9E}"/>
              </a:ext>
            </a:extLst>
          </p:cNvPr>
          <p:cNvSpPr>
            <a:spLocks noGrp="1" noChangeArrowheads="1"/>
          </p:cNvSpPr>
          <p:nvPr/>
        </p:nvSpPr>
        <p:spPr bwMode="auto">
          <a:xfrm>
            <a:off x="762000" y="2636526"/>
            <a:ext cx="4190376"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2000" b="1" dirty="0">
                <a:solidFill>
                  <a:srgbClr val="0070C0"/>
                </a:solidFill>
                <a:latin typeface="Alexandria"/>
              </a:rPr>
              <a:t>Movement Along the Supply Curve</a:t>
            </a:r>
          </a:p>
          <a:p>
            <a:pPr lvl="1" indent="0" eaLnBrk="1" hangingPunct="1"/>
            <a:r>
              <a:rPr lang="en-US" altLang="en-US" sz="2000" dirty="0">
                <a:latin typeface="Alexandria"/>
              </a:rPr>
              <a:t>When </a:t>
            </a:r>
            <a:r>
              <a:rPr lang="en-US" altLang="en-US" sz="2000" b="1" u="sng" dirty="0">
                <a:solidFill>
                  <a:srgbClr val="0070C0"/>
                </a:solidFill>
                <a:latin typeface="Alexandria"/>
              </a:rPr>
              <a:t>the price </a:t>
            </a:r>
            <a:r>
              <a:rPr lang="en-US" altLang="en-US" sz="2000" dirty="0">
                <a:latin typeface="Alexandria"/>
              </a:rPr>
              <a:t>of the good changes and other influences on sellers’ plans remain the same, </a:t>
            </a:r>
            <a:r>
              <a:rPr lang="en-US" altLang="en-US" sz="2000" b="1" u="sng" dirty="0">
                <a:solidFill>
                  <a:srgbClr val="0070C0"/>
                </a:solidFill>
                <a:latin typeface="Alexandria"/>
              </a:rPr>
              <a:t>the quantity supplied changes</a:t>
            </a:r>
            <a:r>
              <a:rPr lang="en-US" altLang="en-US" sz="2000" dirty="0">
                <a:solidFill>
                  <a:srgbClr val="0070C0"/>
                </a:solidFill>
                <a:latin typeface="Alexandria"/>
              </a:rPr>
              <a:t> </a:t>
            </a:r>
            <a:r>
              <a:rPr lang="en-US" altLang="en-US" sz="2000" dirty="0">
                <a:latin typeface="Alexandria"/>
              </a:rPr>
              <a:t>and there is a </a:t>
            </a:r>
            <a:r>
              <a:rPr lang="en-US" altLang="en-US" sz="2000" b="1" u="sng" dirty="0">
                <a:solidFill>
                  <a:srgbClr val="0070C0"/>
                </a:solidFill>
                <a:latin typeface="Alexandria"/>
              </a:rPr>
              <a:t>movement</a:t>
            </a:r>
            <a:r>
              <a:rPr lang="en-US" altLang="en-US" sz="2000" dirty="0">
                <a:latin typeface="Alexandria"/>
              </a:rPr>
              <a:t> along the supply curve. </a:t>
            </a:r>
          </a:p>
        </p:txBody>
      </p:sp>
      <p:pic>
        <p:nvPicPr>
          <p:cNvPr id="11" name="Picture 10" descr="fig03">
            <a:extLst>
              <a:ext uri="{FF2B5EF4-FFF2-40B4-BE49-F238E27FC236}">
                <a16:creationId xmlns:a16="http://schemas.microsoft.com/office/drawing/2014/main" id="{E63C9600-E97A-BC6D-42CA-1EC1C8EAC3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1377" y="2029958"/>
            <a:ext cx="3005323" cy="381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706F2F2E-E949-6149-BF06-18966C07D727}"/>
              </a:ext>
            </a:extLst>
          </p:cNvPr>
          <p:cNvSpPr txBox="1"/>
          <p:nvPr/>
        </p:nvSpPr>
        <p:spPr>
          <a:xfrm>
            <a:off x="8093249" y="2805242"/>
            <a:ext cx="3171201" cy="1938992"/>
          </a:xfrm>
          <a:prstGeom prst="rect">
            <a:avLst/>
          </a:prstGeom>
          <a:noFill/>
        </p:spPr>
        <p:txBody>
          <a:bodyPr wrap="square">
            <a:spAutoFit/>
          </a:bodyPr>
          <a:lstStyle/>
          <a:p>
            <a:pPr algn="just" rtl="1"/>
            <a:r>
              <a:rPr lang="ar-EG" sz="2000" b="1" dirty="0">
                <a:solidFill>
                  <a:schemeClr val="accent5"/>
                </a:solidFill>
              </a:rPr>
              <a:t>التحرك</a:t>
            </a:r>
            <a:r>
              <a:rPr lang="en-US" sz="2000" b="1" dirty="0">
                <a:solidFill>
                  <a:schemeClr val="accent5"/>
                </a:solidFill>
              </a:rPr>
              <a:t> </a:t>
            </a:r>
            <a:r>
              <a:rPr lang="en-US" sz="2000" b="1" dirty="0" err="1">
                <a:solidFill>
                  <a:schemeClr val="accent5"/>
                </a:solidFill>
              </a:rPr>
              <a:t>على</a:t>
            </a:r>
            <a:r>
              <a:rPr lang="en-US" sz="2000" b="1" dirty="0">
                <a:solidFill>
                  <a:schemeClr val="accent5"/>
                </a:solidFill>
              </a:rPr>
              <a:t> </a:t>
            </a:r>
            <a:r>
              <a:rPr lang="en-US" sz="2000" b="1" dirty="0" err="1">
                <a:solidFill>
                  <a:schemeClr val="accent5"/>
                </a:solidFill>
              </a:rPr>
              <a:t>طول</a:t>
            </a:r>
            <a:r>
              <a:rPr lang="en-US" sz="2000" b="1" dirty="0">
                <a:solidFill>
                  <a:schemeClr val="accent5"/>
                </a:solidFill>
              </a:rPr>
              <a:t> </a:t>
            </a:r>
            <a:r>
              <a:rPr lang="en-US" sz="2000" b="1" dirty="0" err="1">
                <a:solidFill>
                  <a:schemeClr val="accent5"/>
                </a:solidFill>
              </a:rPr>
              <a:t>منحنى</a:t>
            </a:r>
            <a:r>
              <a:rPr lang="en-US" sz="2000" b="1" dirty="0">
                <a:solidFill>
                  <a:schemeClr val="accent5"/>
                </a:solidFill>
              </a:rPr>
              <a:t> </a:t>
            </a:r>
            <a:r>
              <a:rPr lang="en-US" sz="2000" b="1" dirty="0" err="1">
                <a:solidFill>
                  <a:schemeClr val="accent5"/>
                </a:solidFill>
              </a:rPr>
              <a:t>العرض</a:t>
            </a:r>
            <a:endParaRPr lang="en-US" sz="2000" b="1" dirty="0">
              <a:solidFill>
                <a:schemeClr val="accent5"/>
              </a:solidFill>
            </a:endParaRPr>
          </a:p>
          <a:p>
            <a:pPr marL="342900" indent="-342900" algn="just" rtl="1">
              <a:buFont typeface="Arial" panose="020B0604020202020204" pitchFamily="34" charset="0"/>
              <a:buChar char="•"/>
            </a:pPr>
            <a:r>
              <a:rPr lang="en-US" sz="2000" dirty="0"/>
              <a:t>عندما </a:t>
            </a:r>
            <a:r>
              <a:rPr lang="en-US" sz="2000" dirty="0" err="1"/>
              <a:t>يتغير</a:t>
            </a:r>
            <a:r>
              <a:rPr lang="en-US" sz="2000" dirty="0"/>
              <a:t> سعر </a:t>
            </a:r>
            <a:r>
              <a:rPr lang="en-US" sz="2000" dirty="0" err="1"/>
              <a:t>السلعة</a:t>
            </a:r>
            <a:r>
              <a:rPr lang="en-US" sz="2000" dirty="0"/>
              <a:t> </a:t>
            </a:r>
            <a:r>
              <a:rPr lang="en-US" sz="2000" dirty="0" err="1"/>
              <a:t>وتظل</a:t>
            </a:r>
            <a:r>
              <a:rPr lang="en-US" sz="2000" dirty="0"/>
              <a:t> </a:t>
            </a:r>
            <a:r>
              <a:rPr lang="ar-EG" sz="2000" dirty="0"/>
              <a:t>العوامل</a:t>
            </a:r>
            <a:r>
              <a:rPr lang="en-US" sz="2000" dirty="0"/>
              <a:t> </a:t>
            </a:r>
            <a:r>
              <a:rPr lang="en-US" sz="2000" dirty="0" err="1"/>
              <a:t>الأخرى</a:t>
            </a:r>
            <a:r>
              <a:rPr lang="ar-EG" sz="2000" dirty="0"/>
              <a:t> المؤثرة</a:t>
            </a:r>
            <a:r>
              <a:rPr lang="en-US" sz="2000" dirty="0"/>
              <a:t> </a:t>
            </a:r>
            <a:r>
              <a:rPr lang="en-US" sz="2000" dirty="0" err="1"/>
              <a:t>على</a:t>
            </a:r>
            <a:r>
              <a:rPr lang="en-US" sz="2000" dirty="0"/>
              <a:t> </a:t>
            </a:r>
            <a:r>
              <a:rPr lang="en-US" sz="2000" dirty="0" err="1"/>
              <a:t>خطط</a:t>
            </a:r>
            <a:r>
              <a:rPr lang="en-US" sz="2000" dirty="0"/>
              <a:t> </a:t>
            </a:r>
            <a:r>
              <a:rPr lang="en-US" sz="2000" dirty="0" err="1"/>
              <a:t>البائعين</a:t>
            </a:r>
            <a:r>
              <a:rPr lang="en-US" sz="2000" dirty="0"/>
              <a:t> </a:t>
            </a:r>
            <a:r>
              <a:rPr lang="en-US" sz="2000" dirty="0" err="1"/>
              <a:t>كما</a:t>
            </a:r>
            <a:r>
              <a:rPr lang="en-US" sz="2000" dirty="0"/>
              <a:t> </a:t>
            </a:r>
            <a:r>
              <a:rPr lang="en-US" sz="2000" dirty="0" err="1"/>
              <a:t>هي</a:t>
            </a:r>
            <a:r>
              <a:rPr lang="en-US" sz="2000" dirty="0"/>
              <a:t>، </a:t>
            </a:r>
            <a:r>
              <a:rPr lang="en-US" sz="2000" dirty="0" err="1"/>
              <a:t>تتغير</a:t>
            </a:r>
            <a:r>
              <a:rPr lang="en-US" sz="2000" dirty="0"/>
              <a:t> </a:t>
            </a:r>
            <a:r>
              <a:rPr lang="en-US" sz="2000" dirty="0" err="1"/>
              <a:t>الكمية</a:t>
            </a:r>
            <a:r>
              <a:rPr lang="en-US" sz="2000" dirty="0"/>
              <a:t> </a:t>
            </a:r>
            <a:r>
              <a:rPr lang="en-US" sz="2000" dirty="0" err="1"/>
              <a:t>المعروضة</a:t>
            </a:r>
            <a:r>
              <a:rPr lang="en-US" sz="2000" dirty="0"/>
              <a:t> </a:t>
            </a:r>
            <a:r>
              <a:rPr lang="ar-EG" sz="2000" dirty="0"/>
              <a:t>ويحدث تحرك </a:t>
            </a:r>
            <a:r>
              <a:rPr lang="en-US" sz="2000" dirty="0" err="1"/>
              <a:t>على</a:t>
            </a:r>
            <a:r>
              <a:rPr lang="en-US" sz="2000" dirty="0"/>
              <a:t> </a:t>
            </a:r>
            <a:r>
              <a:rPr lang="en-US" sz="2000" dirty="0" err="1"/>
              <a:t>طول</a:t>
            </a:r>
            <a:r>
              <a:rPr lang="en-US" sz="2000" dirty="0"/>
              <a:t> </a:t>
            </a:r>
            <a:r>
              <a:rPr lang="en-US" sz="2000" dirty="0" err="1"/>
              <a:t>منحنى</a:t>
            </a:r>
            <a:r>
              <a:rPr lang="en-US" sz="2000" dirty="0"/>
              <a:t> </a:t>
            </a:r>
            <a:r>
              <a:rPr lang="en-US" sz="2000" dirty="0" err="1"/>
              <a:t>العرض</a:t>
            </a:r>
            <a:r>
              <a:rPr lang="en-US" sz="2000" dirty="0"/>
              <a:t>.</a:t>
            </a:r>
          </a:p>
        </p:txBody>
      </p:sp>
    </p:spTree>
    <p:extLst>
      <p:ext uri="{BB962C8B-B14F-4D97-AF65-F5344CB8AC3E}">
        <p14:creationId xmlns:p14="http://schemas.microsoft.com/office/powerpoint/2010/main" val="2701855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9" name="Rectangle 8">
            <a:extLst>
              <a:ext uri="{FF2B5EF4-FFF2-40B4-BE49-F238E27FC236}">
                <a16:creationId xmlns:a16="http://schemas.microsoft.com/office/drawing/2014/main" id="{5F2E7757-7AD6-ECC7-24C8-C99E21E24708}"/>
              </a:ext>
            </a:extLst>
          </p:cNvPr>
          <p:cNvSpPr>
            <a:spLocks noGrp="1" noChangeArrowheads="1"/>
          </p:cNvSpPr>
          <p:nvPr/>
        </p:nvSpPr>
        <p:spPr bwMode="auto">
          <a:xfrm>
            <a:off x="814551" y="2522345"/>
            <a:ext cx="3639565" cy="3019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122238" lvl="1" indent="46038" eaLnBrk="1" hangingPunct="1"/>
            <a:r>
              <a:rPr lang="en-US" altLang="en-US" sz="2000" b="1" dirty="0">
                <a:solidFill>
                  <a:srgbClr val="0070C0"/>
                </a:solidFill>
                <a:latin typeface="Alexandria"/>
              </a:rPr>
              <a:t>A Shift of the Supply Curve</a:t>
            </a:r>
          </a:p>
          <a:p>
            <a:pPr marL="122238" lvl="1" indent="46038" eaLnBrk="1" hangingPunct="1"/>
            <a:r>
              <a:rPr lang="en-US" altLang="en-US" sz="2000" dirty="0">
                <a:latin typeface="Alexandria"/>
              </a:rPr>
              <a:t>If the price remains the same but one </a:t>
            </a:r>
            <a:r>
              <a:rPr lang="en-US" altLang="en-US" sz="2000" b="1" u="sng" dirty="0">
                <a:solidFill>
                  <a:srgbClr val="0070C0"/>
                </a:solidFill>
                <a:latin typeface="Alexandria"/>
              </a:rPr>
              <a:t>of the other Factors </a:t>
            </a:r>
            <a:r>
              <a:rPr lang="en-US" altLang="en-US" sz="2000" dirty="0">
                <a:latin typeface="Alexandria"/>
              </a:rPr>
              <a:t>on sellers’ plans changes, </a:t>
            </a:r>
            <a:r>
              <a:rPr lang="en-US" altLang="en-US" sz="2000" b="1" u="sng" dirty="0">
                <a:solidFill>
                  <a:srgbClr val="0070C0"/>
                </a:solidFill>
                <a:latin typeface="Alexandria"/>
              </a:rPr>
              <a:t>supply changes </a:t>
            </a:r>
            <a:r>
              <a:rPr lang="en-US" altLang="en-US" sz="2000" dirty="0">
                <a:latin typeface="Alexandria"/>
              </a:rPr>
              <a:t>and </a:t>
            </a:r>
            <a:r>
              <a:rPr lang="en-US" altLang="en-US" sz="2000" b="1" u="sng" dirty="0">
                <a:solidFill>
                  <a:srgbClr val="0070C0"/>
                </a:solidFill>
                <a:latin typeface="Alexandria"/>
              </a:rPr>
              <a:t>the supply curve shifts</a:t>
            </a:r>
            <a:r>
              <a:rPr lang="en-US" altLang="en-US" sz="2000" dirty="0">
                <a:solidFill>
                  <a:srgbClr val="0070C0"/>
                </a:solidFill>
                <a:latin typeface="Alexandria"/>
              </a:rPr>
              <a:t>.</a:t>
            </a:r>
          </a:p>
        </p:txBody>
      </p:sp>
      <p:pic>
        <p:nvPicPr>
          <p:cNvPr id="10" name="Picture 9" descr="fig03">
            <a:extLst>
              <a:ext uri="{FF2B5EF4-FFF2-40B4-BE49-F238E27FC236}">
                <a16:creationId xmlns:a16="http://schemas.microsoft.com/office/drawing/2014/main" id="{70B833AE-706A-75CD-053F-D5A690C452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4116" y="2101396"/>
            <a:ext cx="3414826" cy="3394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0837A0F7-26E2-EE56-DAD2-BA574251D06D}"/>
              </a:ext>
            </a:extLst>
          </p:cNvPr>
          <p:cNvSpPr txBox="1"/>
          <p:nvPr/>
        </p:nvSpPr>
        <p:spPr>
          <a:xfrm>
            <a:off x="8202477" y="2544589"/>
            <a:ext cx="2893987" cy="1938992"/>
          </a:xfrm>
          <a:prstGeom prst="rect">
            <a:avLst/>
          </a:prstGeom>
          <a:noFill/>
        </p:spPr>
        <p:txBody>
          <a:bodyPr wrap="square">
            <a:spAutoFit/>
          </a:bodyPr>
          <a:lstStyle/>
          <a:p>
            <a:pPr algn="just" rtl="1"/>
            <a:r>
              <a:rPr lang="ar-EG" sz="2000" b="1" dirty="0">
                <a:solidFill>
                  <a:schemeClr val="accent5"/>
                </a:solidFill>
              </a:rPr>
              <a:t>انتقال </a:t>
            </a:r>
            <a:r>
              <a:rPr lang="en-US" sz="2000" b="1" dirty="0" err="1">
                <a:solidFill>
                  <a:schemeClr val="accent5"/>
                </a:solidFill>
              </a:rPr>
              <a:t>منحنى</a:t>
            </a:r>
            <a:r>
              <a:rPr lang="en-US" sz="2000" b="1" dirty="0">
                <a:solidFill>
                  <a:schemeClr val="accent5"/>
                </a:solidFill>
              </a:rPr>
              <a:t> </a:t>
            </a:r>
            <a:r>
              <a:rPr lang="en-US" sz="2000" b="1" dirty="0" err="1">
                <a:solidFill>
                  <a:schemeClr val="accent5"/>
                </a:solidFill>
              </a:rPr>
              <a:t>العرض</a:t>
            </a:r>
            <a:endParaRPr lang="en-US" sz="2000" b="1" dirty="0">
              <a:solidFill>
                <a:schemeClr val="accent5"/>
              </a:solidFill>
            </a:endParaRPr>
          </a:p>
          <a:p>
            <a:pPr marL="342900" indent="-342900" algn="just" rtl="1">
              <a:buFont typeface="Arial" panose="020B0604020202020204" pitchFamily="34" charset="0"/>
              <a:buChar char="•"/>
            </a:pPr>
            <a:r>
              <a:rPr lang="ar-EG" sz="2000" dirty="0"/>
              <a:t>إذا ظل السعر كما هو ولكن تغير أحد العوامل الأخرى المؤثرة في خطط البائعين، يتغير العرض وينتقل منحنى العرض.</a:t>
            </a:r>
            <a:endParaRPr lang="en-US" sz="2000" dirty="0"/>
          </a:p>
        </p:txBody>
      </p:sp>
      <p:sp>
        <p:nvSpPr>
          <p:cNvPr id="12" name="TextBox 11">
            <a:extLst>
              <a:ext uri="{FF2B5EF4-FFF2-40B4-BE49-F238E27FC236}">
                <a16:creationId xmlns:a16="http://schemas.microsoft.com/office/drawing/2014/main" id="{DA922DB5-F456-A9E8-24A9-FC5152370389}"/>
              </a:ext>
            </a:extLst>
          </p:cNvPr>
          <p:cNvSpPr txBox="1"/>
          <p:nvPr/>
        </p:nvSpPr>
        <p:spPr>
          <a:xfrm>
            <a:off x="2259855" y="1054786"/>
            <a:ext cx="779297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Change in the Quantity Supplied Vs a Change in Supply</a:t>
            </a:r>
          </a:p>
        </p:txBody>
      </p:sp>
    </p:spTree>
    <p:extLst>
      <p:ext uri="{BB962C8B-B14F-4D97-AF65-F5344CB8AC3E}">
        <p14:creationId xmlns:p14="http://schemas.microsoft.com/office/powerpoint/2010/main" val="934713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48310"/>
            <a:ext cx="11672816" cy="4915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25615" y="6821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938884" y="926975"/>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99701" y="1197304"/>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sp>
        <p:nvSpPr>
          <p:cNvPr id="2" name="Rectangle 1">
            <a:extLst>
              <a:ext uri="{FF2B5EF4-FFF2-40B4-BE49-F238E27FC236}">
                <a16:creationId xmlns:a16="http://schemas.microsoft.com/office/drawing/2014/main" id="{2211A089-AD38-E543-0BA4-467735E3F9D8}"/>
              </a:ext>
            </a:extLst>
          </p:cNvPr>
          <p:cNvSpPr>
            <a:spLocks noGrp="1" noChangeArrowheads="1"/>
          </p:cNvSpPr>
          <p:nvPr/>
        </p:nvSpPr>
        <p:spPr bwMode="auto">
          <a:xfrm>
            <a:off x="218156" y="1805696"/>
            <a:ext cx="5759768" cy="373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rtl="0">
              <a:spcBef>
                <a:spcPts val="0"/>
              </a:spcBef>
              <a:spcAft>
                <a:spcPts val="0"/>
              </a:spcAft>
              <a:buFont typeface="Arial" panose="020B0604020202020204" pitchFamily="34" charset="0"/>
              <a:buChar char="•"/>
            </a:pPr>
            <a:r>
              <a:rPr lang="en-US" sz="1800" b="1" dirty="0">
                <a:solidFill>
                  <a:srgbClr val="0070C0"/>
                </a:solidFill>
                <a:effectLst/>
                <a:latin typeface="Alexandria"/>
                <a:ea typeface="Times New Roman" panose="02020603050405020304" pitchFamily="18" charset="0"/>
                <a:cs typeface="Times New Roman" panose="02020603050405020304" pitchFamily="18" charset="0"/>
              </a:rPr>
              <a:t>What happens to the quantity of energy bar supplied and the supply of energy bar if the price of energy bar falls? </a:t>
            </a:r>
            <a:endParaRPr lang="en-US" sz="18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If the price of energy bar falls and all other factors are constant, then the quantity of energy bar supplied will decrease and there is a movement down along the supply curve for energy bar. </a:t>
            </a:r>
          </a:p>
          <a:p>
            <a:pPr marL="742950" marR="0" lvl="1" indent="-285750">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But, the supply of energy bar remains unchanged, and the supply curve does not shift.</a:t>
            </a:r>
          </a:p>
          <a:p>
            <a:pPr marL="976313" lvl="2" indent="-285750">
              <a:spcBef>
                <a:spcPts val="0"/>
              </a:spcBef>
              <a:spcAft>
                <a:spcPts val="0"/>
              </a:spcAft>
              <a:buFont typeface="Courier New" panose="02070309020205020404" pitchFamily="49" charset="0"/>
              <a:buChar char="o"/>
            </a:pPr>
            <a:r>
              <a:rPr lang="en-US" sz="1800" dirty="0">
                <a:effectLst/>
                <a:latin typeface="Alexandria"/>
                <a:ea typeface="Times New Roman" panose="02020603050405020304" pitchFamily="18" charset="0"/>
                <a:cs typeface="Times New Roman" panose="02020603050405020304" pitchFamily="18" charset="0"/>
              </a:rPr>
              <a:t>Because price does not influence or lead to shift in supply curve, price is the only factor that leads to change the Quantity supplied and cause a movement along supply curve </a:t>
            </a:r>
          </a:p>
        </p:txBody>
      </p:sp>
      <p:sp>
        <p:nvSpPr>
          <p:cNvPr id="11" name="TextBox 10">
            <a:extLst>
              <a:ext uri="{FF2B5EF4-FFF2-40B4-BE49-F238E27FC236}">
                <a16:creationId xmlns:a16="http://schemas.microsoft.com/office/drawing/2014/main" id="{F87212A4-CC3F-E168-A9A6-1AC4D79B82BA}"/>
              </a:ext>
            </a:extLst>
          </p:cNvPr>
          <p:cNvSpPr txBox="1"/>
          <p:nvPr/>
        </p:nvSpPr>
        <p:spPr>
          <a:xfrm>
            <a:off x="6404803" y="2032770"/>
            <a:ext cx="5152309" cy="3785652"/>
          </a:xfrm>
          <a:prstGeom prst="rect">
            <a:avLst/>
          </a:prstGeom>
          <a:noFill/>
        </p:spPr>
        <p:txBody>
          <a:bodyPr wrap="square">
            <a:spAutoFit/>
          </a:bodyPr>
          <a:lstStyle/>
          <a:p>
            <a:pPr algn="just" rtl="1"/>
            <a:r>
              <a:rPr lang="en-US" sz="2000" dirty="0" err="1">
                <a:solidFill>
                  <a:schemeClr val="accent5"/>
                </a:solidFill>
              </a:rPr>
              <a:t>ماذا</a:t>
            </a:r>
            <a:r>
              <a:rPr lang="en-US" sz="2000" dirty="0">
                <a:solidFill>
                  <a:schemeClr val="accent5"/>
                </a:solidFill>
              </a:rPr>
              <a:t> </a:t>
            </a:r>
            <a:r>
              <a:rPr lang="en-US" sz="2000" dirty="0" err="1">
                <a:solidFill>
                  <a:schemeClr val="accent5"/>
                </a:solidFill>
              </a:rPr>
              <a:t>يحدث</a:t>
            </a:r>
            <a:r>
              <a:rPr lang="en-US" sz="2000" dirty="0">
                <a:solidFill>
                  <a:schemeClr val="accent5"/>
                </a:solidFill>
              </a:rPr>
              <a:t> ل</a:t>
            </a:r>
            <a:r>
              <a:rPr lang="ar-EG" sz="2000" dirty="0">
                <a:solidFill>
                  <a:schemeClr val="accent5"/>
                </a:solidFill>
              </a:rPr>
              <a:t>ل</a:t>
            </a:r>
            <a:r>
              <a:rPr lang="en-US" sz="2000" dirty="0" err="1">
                <a:solidFill>
                  <a:schemeClr val="accent5"/>
                </a:solidFill>
              </a:rPr>
              <a:t>كمية</a:t>
            </a:r>
            <a:r>
              <a:rPr lang="en-US" sz="2000" dirty="0">
                <a:solidFill>
                  <a:schemeClr val="accent5"/>
                </a:solidFill>
              </a:rPr>
              <a:t> </a:t>
            </a:r>
            <a:r>
              <a:rPr lang="ar-EG" sz="2000" dirty="0">
                <a:solidFill>
                  <a:schemeClr val="accent5"/>
                </a:solidFill>
              </a:rPr>
              <a:t>المعروضة من منتج</a:t>
            </a:r>
            <a:r>
              <a:rPr lang="en-US" sz="2000" dirty="0">
                <a:solidFill>
                  <a:schemeClr val="accent5"/>
                </a:solidFill>
              </a:rPr>
              <a:t> </a:t>
            </a:r>
            <a:r>
              <a:rPr lang="en-US" sz="2000" dirty="0" err="1">
                <a:solidFill>
                  <a:schemeClr val="accent5"/>
                </a:solidFill>
              </a:rPr>
              <a:t>الطاقة</a:t>
            </a:r>
            <a:r>
              <a:rPr lang="en-US" sz="2000" dirty="0">
                <a:solidFill>
                  <a:schemeClr val="accent5"/>
                </a:solidFill>
              </a:rPr>
              <a:t> </a:t>
            </a:r>
            <a:r>
              <a:rPr lang="en-US" sz="2000" dirty="0" err="1">
                <a:solidFill>
                  <a:schemeClr val="accent5"/>
                </a:solidFill>
              </a:rPr>
              <a:t>وكمية</a:t>
            </a:r>
            <a:r>
              <a:rPr lang="en-US" sz="2000" dirty="0">
                <a:solidFill>
                  <a:schemeClr val="accent5"/>
                </a:solidFill>
              </a:rPr>
              <a:t> </a:t>
            </a:r>
            <a:r>
              <a:rPr lang="en-US" sz="2000" dirty="0" err="1">
                <a:solidFill>
                  <a:schemeClr val="accent5"/>
                </a:solidFill>
              </a:rPr>
              <a:t>العرض</a:t>
            </a:r>
            <a:r>
              <a:rPr lang="en-US" sz="2000" dirty="0">
                <a:solidFill>
                  <a:schemeClr val="accent5"/>
                </a:solidFill>
              </a:rPr>
              <a:t> </a:t>
            </a:r>
            <a:r>
              <a:rPr lang="en-US" sz="2000" dirty="0" err="1">
                <a:solidFill>
                  <a:schemeClr val="accent5"/>
                </a:solidFill>
              </a:rPr>
              <a:t>من</a:t>
            </a:r>
            <a:r>
              <a:rPr lang="en-US" sz="2000" dirty="0">
                <a:solidFill>
                  <a:schemeClr val="accent5"/>
                </a:solidFill>
              </a:rPr>
              <a:t> </a:t>
            </a:r>
            <a:r>
              <a:rPr lang="ar-EG" sz="2000" dirty="0">
                <a:solidFill>
                  <a:schemeClr val="accent5"/>
                </a:solidFill>
              </a:rPr>
              <a:t>منتج</a:t>
            </a:r>
            <a:r>
              <a:rPr lang="en-US" sz="2000" dirty="0">
                <a:solidFill>
                  <a:schemeClr val="accent5"/>
                </a:solidFill>
              </a:rPr>
              <a:t> </a:t>
            </a:r>
            <a:r>
              <a:rPr lang="en-US" sz="2000" dirty="0" err="1">
                <a:solidFill>
                  <a:schemeClr val="accent5"/>
                </a:solidFill>
              </a:rPr>
              <a:t>الطاقة</a:t>
            </a:r>
            <a:r>
              <a:rPr lang="en-US" sz="2000" dirty="0">
                <a:solidFill>
                  <a:schemeClr val="accent5"/>
                </a:solidFill>
              </a:rPr>
              <a:t> </a:t>
            </a:r>
            <a:r>
              <a:rPr lang="en-US" sz="2000" dirty="0" err="1">
                <a:solidFill>
                  <a:schemeClr val="accent5"/>
                </a:solidFill>
              </a:rPr>
              <a:t>إذا</a:t>
            </a:r>
            <a:r>
              <a:rPr lang="en-US" sz="2000" dirty="0">
                <a:solidFill>
                  <a:schemeClr val="accent5"/>
                </a:solidFill>
              </a:rPr>
              <a:t> </a:t>
            </a:r>
            <a:r>
              <a:rPr lang="en-US" sz="2000" dirty="0" err="1">
                <a:solidFill>
                  <a:schemeClr val="accent5"/>
                </a:solidFill>
              </a:rPr>
              <a:t>انخفض</a:t>
            </a:r>
            <a:r>
              <a:rPr lang="en-US" sz="2000" dirty="0">
                <a:solidFill>
                  <a:schemeClr val="accent5"/>
                </a:solidFill>
              </a:rPr>
              <a:t> سعر </a:t>
            </a:r>
            <a:r>
              <a:rPr lang="ar-EG" sz="2000" dirty="0">
                <a:solidFill>
                  <a:schemeClr val="accent5"/>
                </a:solidFill>
              </a:rPr>
              <a:t>منتج</a:t>
            </a:r>
            <a:r>
              <a:rPr lang="en-US" sz="2000" dirty="0">
                <a:solidFill>
                  <a:schemeClr val="accent5"/>
                </a:solidFill>
              </a:rPr>
              <a:t> </a:t>
            </a:r>
            <a:r>
              <a:rPr lang="en-US" sz="2000" dirty="0" err="1">
                <a:solidFill>
                  <a:schemeClr val="accent5"/>
                </a:solidFill>
              </a:rPr>
              <a:t>الطاقة</a:t>
            </a:r>
            <a:r>
              <a:rPr lang="en-US" sz="2000" dirty="0">
                <a:solidFill>
                  <a:schemeClr val="accent5"/>
                </a:solidFill>
              </a:rPr>
              <a:t>؟</a:t>
            </a:r>
          </a:p>
          <a:p>
            <a:pPr marL="342900" indent="-342900" algn="just" rtl="1">
              <a:buFont typeface="Arial" panose="020B0604020202020204" pitchFamily="34" charset="0"/>
              <a:buChar char="•"/>
            </a:pPr>
            <a:r>
              <a:rPr lang="en-US" sz="2000" dirty="0" err="1"/>
              <a:t>إذا</a:t>
            </a:r>
            <a:r>
              <a:rPr lang="en-US" sz="2000" dirty="0"/>
              <a:t> </a:t>
            </a:r>
            <a:r>
              <a:rPr lang="en-US" sz="2000" dirty="0" err="1"/>
              <a:t>انخفض</a:t>
            </a:r>
            <a:r>
              <a:rPr lang="en-US" sz="2000" dirty="0"/>
              <a:t> سعر </a:t>
            </a:r>
            <a:r>
              <a:rPr lang="ar-EG" sz="2000" dirty="0"/>
              <a:t>منتج</a:t>
            </a:r>
            <a:r>
              <a:rPr lang="en-US" sz="2000" dirty="0"/>
              <a:t> </a:t>
            </a:r>
            <a:r>
              <a:rPr lang="en-US" sz="2000" dirty="0" err="1"/>
              <a:t>الطاقة</a:t>
            </a:r>
            <a:r>
              <a:rPr lang="en-US" sz="2000" dirty="0"/>
              <a:t> </a:t>
            </a:r>
            <a:r>
              <a:rPr lang="en-US" sz="2000" dirty="0" err="1"/>
              <a:t>وكانت</a:t>
            </a:r>
            <a:r>
              <a:rPr lang="en-US" sz="2000" dirty="0"/>
              <a:t> </a:t>
            </a:r>
            <a:r>
              <a:rPr lang="en-US" sz="2000" dirty="0" err="1"/>
              <a:t>جميع</a:t>
            </a:r>
            <a:r>
              <a:rPr lang="en-US" sz="2000" dirty="0"/>
              <a:t> </a:t>
            </a:r>
            <a:r>
              <a:rPr lang="en-US" sz="2000" dirty="0" err="1"/>
              <a:t>العوامل</a:t>
            </a:r>
            <a:r>
              <a:rPr lang="en-US" sz="2000" dirty="0"/>
              <a:t> </a:t>
            </a:r>
            <a:r>
              <a:rPr lang="en-US" sz="2000" dirty="0" err="1"/>
              <a:t>الأخرى</a:t>
            </a:r>
            <a:r>
              <a:rPr lang="en-US" sz="2000" dirty="0"/>
              <a:t> </a:t>
            </a:r>
            <a:r>
              <a:rPr lang="en-US" sz="2000" dirty="0" err="1"/>
              <a:t>ثابتة</a:t>
            </a:r>
            <a:r>
              <a:rPr lang="en-US" sz="2000" dirty="0"/>
              <a:t>، </a:t>
            </a:r>
            <a:r>
              <a:rPr lang="en-US" sz="2000" dirty="0" err="1"/>
              <a:t>فإن</a:t>
            </a:r>
            <a:r>
              <a:rPr lang="en-US" sz="2000" dirty="0"/>
              <a:t> </a:t>
            </a:r>
            <a:r>
              <a:rPr lang="en-US" sz="2000" dirty="0" err="1"/>
              <a:t>كمية</a:t>
            </a:r>
            <a:r>
              <a:rPr lang="en-US" sz="2000" dirty="0"/>
              <a:t> </a:t>
            </a:r>
            <a:r>
              <a:rPr lang="ar-EG" sz="2000" dirty="0"/>
              <a:t>منتج</a:t>
            </a:r>
            <a:r>
              <a:rPr lang="en-US" sz="2000" dirty="0"/>
              <a:t> </a:t>
            </a:r>
            <a:r>
              <a:rPr lang="en-US" sz="2000" dirty="0" err="1"/>
              <a:t>الطاقة</a:t>
            </a:r>
            <a:r>
              <a:rPr lang="en-US" sz="2000" dirty="0"/>
              <a:t> </a:t>
            </a:r>
            <a:r>
              <a:rPr lang="en-US" sz="2000" dirty="0" err="1"/>
              <a:t>المعروضة</a:t>
            </a:r>
            <a:r>
              <a:rPr lang="en-US" sz="2000" dirty="0"/>
              <a:t> </a:t>
            </a:r>
            <a:r>
              <a:rPr lang="en-US" sz="2000" dirty="0" err="1"/>
              <a:t>ستنخفض</a:t>
            </a:r>
            <a:r>
              <a:rPr lang="en-US" sz="2000" dirty="0"/>
              <a:t> </a:t>
            </a:r>
            <a:r>
              <a:rPr lang="en-US" sz="2000" dirty="0" err="1"/>
              <a:t>ويكون</a:t>
            </a:r>
            <a:r>
              <a:rPr lang="en-US" sz="2000" dirty="0"/>
              <a:t> </a:t>
            </a:r>
            <a:r>
              <a:rPr lang="en-US" sz="2000" dirty="0" err="1"/>
              <a:t>هناك</a:t>
            </a:r>
            <a:r>
              <a:rPr lang="en-US" sz="2000" dirty="0"/>
              <a:t> </a:t>
            </a:r>
            <a:r>
              <a:rPr lang="ar-EG" sz="2000" dirty="0"/>
              <a:t>تحرك لأسفل </a:t>
            </a:r>
            <a:r>
              <a:rPr lang="en-US" sz="2000" dirty="0" err="1"/>
              <a:t>على</a:t>
            </a:r>
            <a:r>
              <a:rPr lang="en-US" sz="2000" dirty="0"/>
              <a:t> </a:t>
            </a:r>
            <a:r>
              <a:rPr lang="en-US" sz="2000" dirty="0" err="1"/>
              <a:t>طول</a:t>
            </a:r>
            <a:r>
              <a:rPr lang="en-US" sz="2000" dirty="0"/>
              <a:t> </a:t>
            </a:r>
            <a:r>
              <a:rPr lang="en-US" sz="2000" dirty="0" err="1"/>
              <a:t>منحنى</a:t>
            </a:r>
            <a:r>
              <a:rPr lang="en-US" sz="2000" dirty="0"/>
              <a:t> </a:t>
            </a:r>
            <a:r>
              <a:rPr lang="en-US" sz="2000" dirty="0" err="1"/>
              <a:t>العرض</a:t>
            </a:r>
            <a:r>
              <a:rPr lang="en-US" sz="2000" dirty="0"/>
              <a:t> </a:t>
            </a:r>
            <a:r>
              <a:rPr lang="ar-EG" sz="2000" dirty="0"/>
              <a:t>لمنتج</a:t>
            </a:r>
            <a:r>
              <a:rPr lang="en-US" sz="2000" dirty="0"/>
              <a:t> </a:t>
            </a:r>
            <a:r>
              <a:rPr lang="en-US" sz="2000" dirty="0" err="1"/>
              <a:t>الطاقة</a:t>
            </a:r>
            <a:r>
              <a:rPr lang="en-US" sz="2000" dirty="0"/>
              <a:t>.</a:t>
            </a:r>
          </a:p>
          <a:p>
            <a:pPr marL="342900" indent="-342900" algn="just" rtl="1">
              <a:buFont typeface="Arial" panose="020B0604020202020204" pitchFamily="34" charset="0"/>
              <a:buChar char="•"/>
            </a:pPr>
            <a:r>
              <a:rPr lang="en-US" sz="2000" dirty="0" err="1"/>
              <a:t>ولكن</a:t>
            </a:r>
            <a:r>
              <a:rPr lang="en-US" sz="2000" dirty="0"/>
              <a:t>، </a:t>
            </a:r>
            <a:r>
              <a:rPr lang="en-US" sz="2000" dirty="0" err="1"/>
              <a:t>يظل</a:t>
            </a:r>
            <a:r>
              <a:rPr lang="en-US" sz="2000" dirty="0"/>
              <a:t> </a:t>
            </a:r>
            <a:r>
              <a:rPr lang="en-US" sz="2000" dirty="0" err="1"/>
              <a:t>عرض</a:t>
            </a:r>
            <a:r>
              <a:rPr lang="en-US" sz="2000" dirty="0"/>
              <a:t> </a:t>
            </a:r>
            <a:r>
              <a:rPr lang="ar-EG" sz="2000" dirty="0"/>
              <a:t>منتج</a:t>
            </a:r>
            <a:r>
              <a:rPr lang="en-US" sz="2000" dirty="0"/>
              <a:t> </a:t>
            </a:r>
            <a:r>
              <a:rPr lang="en-US" sz="2000" dirty="0" err="1"/>
              <a:t>الطاقة</a:t>
            </a:r>
            <a:r>
              <a:rPr lang="en-US" sz="2000" dirty="0"/>
              <a:t> </a:t>
            </a:r>
            <a:r>
              <a:rPr lang="en-US" sz="2000" dirty="0" err="1"/>
              <a:t>دون</a:t>
            </a:r>
            <a:r>
              <a:rPr lang="en-US" sz="2000" dirty="0"/>
              <a:t> </a:t>
            </a:r>
            <a:r>
              <a:rPr lang="en-US" sz="2000" dirty="0" err="1"/>
              <a:t>تغيير</a:t>
            </a:r>
            <a:r>
              <a:rPr lang="en-US" sz="2000" dirty="0"/>
              <a:t>، </a:t>
            </a:r>
            <a:r>
              <a:rPr lang="en-US" sz="2000" dirty="0" err="1"/>
              <a:t>ولا</a:t>
            </a:r>
            <a:r>
              <a:rPr lang="en-US" sz="2000" dirty="0"/>
              <a:t> </a:t>
            </a:r>
            <a:r>
              <a:rPr lang="ar-EG" sz="2000" dirty="0"/>
              <a:t>ينتقل</a:t>
            </a:r>
            <a:r>
              <a:rPr lang="en-US" sz="2000" dirty="0"/>
              <a:t> </a:t>
            </a:r>
            <a:r>
              <a:rPr lang="en-US" sz="2000" dirty="0" err="1"/>
              <a:t>منحنى</a:t>
            </a:r>
            <a:r>
              <a:rPr lang="en-US" sz="2000" dirty="0"/>
              <a:t> </a:t>
            </a:r>
            <a:r>
              <a:rPr lang="en-US" sz="2000" dirty="0" err="1"/>
              <a:t>العرض</a:t>
            </a:r>
            <a:r>
              <a:rPr lang="en-US" sz="2000" dirty="0"/>
              <a:t>.</a:t>
            </a:r>
          </a:p>
          <a:p>
            <a:pPr marL="800100" lvl="1" indent="-342900" algn="just" rtl="1">
              <a:buFont typeface="Arial" panose="020B0604020202020204" pitchFamily="34" charset="0"/>
              <a:buChar char="•"/>
            </a:pPr>
            <a:r>
              <a:rPr lang="en-US" sz="2000" dirty="0" err="1"/>
              <a:t>نظرًا</a:t>
            </a:r>
            <a:r>
              <a:rPr lang="en-US" sz="2000" dirty="0"/>
              <a:t> </a:t>
            </a:r>
            <a:r>
              <a:rPr lang="en-US" sz="2000" dirty="0" err="1"/>
              <a:t>لأن</a:t>
            </a:r>
            <a:r>
              <a:rPr lang="en-US" sz="2000" dirty="0"/>
              <a:t> </a:t>
            </a:r>
            <a:r>
              <a:rPr lang="en-US" sz="2000" dirty="0" err="1"/>
              <a:t>السعر</a:t>
            </a:r>
            <a:r>
              <a:rPr lang="en-US" sz="2000" dirty="0"/>
              <a:t> </a:t>
            </a:r>
            <a:r>
              <a:rPr lang="en-US" sz="2000" dirty="0" err="1"/>
              <a:t>لا</a:t>
            </a:r>
            <a:r>
              <a:rPr lang="en-US" sz="2000" dirty="0"/>
              <a:t> </a:t>
            </a:r>
            <a:r>
              <a:rPr lang="en-US" sz="2000" dirty="0" err="1"/>
              <a:t>يؤثر</a:t>
            </a:r>
            <a:r>
              <a:rPr lang="en-US" sz="2000" dirty="0"/>
              <a:t> </a:t>
            </a:r>
            <a:r>
              <a:rPr lang="en-US" sz="2000" dirty="0" err="1"/>
              <a:t>أو</a:t>
            </a:r>
            <a:r>
              <a:rPr lang="en-US" sz="2000" dirty="0"/>
              <a:t> </a:t>
            </a:r>
            <a:r>
              <a:rPr lang="en-US" sz="2000" dirty="0" err="1"/>
              <a:t>يؤدي</a:t>
            </a:r>
            <a:r>
              <a:rPr lang="en-US" sz="2000" dirty="0"/>
              <a:t> </a:t>
            </a:r>
            <a:r>
              <a:rPr lang="en-US" sz="2000" dirty="0" err="1"/>
              <a:t>إلى</a:t>
            </a:r>
            <a:r>
              <a:rPr lang="en-US" sz="2000" dirty="0"/>
              <a:t> </a:t>
            </a:r>
            <a:r>
              <a:rPr lang="ar-EG" sz="2000" dirty="0"/>
              <a:t>انتقال </a:t>
            </a:r>
            <a:r>
              <a:rPr lang="en-US" sz="2000" dirty="0" err="1"/>
              <a:t>منحنى</a:t>
            </a:r>
            <a:r>
              <a:rPr lang="en-US" sz="2000" dirty="0"/>
              <a:t> </a:t>
            </a:r>
            <a:r>
              <a:rPr lang="en-US" sz="2000" dirty="0" err="1"/>
              <a:t>العرض</a:t>
            </a:r>
            <a:r>
              <a:rPr lang="en-US" sz="2000" dirty="0"/>
              <a:t>، </a:t>
            </a:r>
            <a:r>
              <a:rPr lang="en-US" sz="2000" dirty="0" err="1"/>
              <a:t>فإن</a:t>
            </a:r>
            <a:r>
              <a:rPr lang="en-US" sz="2000" dirty="0"/>
              <a:t> </a:t>
            </a:r>
            <a:r>
              <a:rPr lang="en-US" sz="2000" dirty="0" err="1"/>
              <a:t>السعر</a:t>
            </a:r>
            <a:r>
              <a:rPr lang="en-US" sz="2000" dirty="0"/>
              <a:t> </a:t>
            </a:r>
            <a:r>
              <a:rPr lang="en-US" sz="2000" dirty="0" err="1"/>
              <a:t>هو</a:t>
            </a:r>
            <a:r>
              <a:rPr lang="en-US" sz="2000" dirty="0"/>
              <a:t> </a:t>
            </a:r>
            <a:r>
              <a:rPr lang="en-US" sz="2000" dirty="0" err="1"/>
              <a:t>العامل</a:t>
            </a:r>
            <a:r>
              <a:rPr lang="en-US" sz="2000" dirty="0"/>
              <a:t> </a:t>
            </a:r>
            <a:r>
              <a:rPr lang="en-US" sz="2000" dirty="0" err="1"/>
              <a:t>الوحيد</a:t>
            </a:r>
            <a:r>
              <a:rPr lang="en-US" sz="2000" dirty="0"/>
              <a:t> </a:t>
            </a:r>
            <a:r>
              <a:rPr lang="en-US" sz="2000" dirty="0" err="1"/>
              <a:t>الذي</a:t>
            </a:r>
            <a:r>
              <a:rPr lang="en-US" sz="2000" dirty="0"/>
              <a:t> </a:t>
            </a:r>
            <a:r>
              <a:rPr lang="en-US" sz="2000" dirty="0" err="1"/>
              <a:t>يؤدي</a:t>
            </a:r>
            <a:r>
              <a:rPr lang="en-US" sz="2000" dirty="0"/>
              <a:t> </a:t>
            </a:r>
            <a:r>
              <a:rPr lang="en-US" sz="2000" dirty="0" err="1"/>
              <a:t>إلى</a:t>
            </a:r>
            <a:r>
              <a:rPr lang="en-US" sz="2000" dirty="0"/>
              <a:t> </a:t>
            </a:r>
            <a:r>
              <a:rPr lang="en-US" sz="2000" dirty="0" err="1"/>
              <a:t>تغيير</a:t>
            </a:r>
            <a:r>
              <a:rPr lang="en-US" sz="2000" dirty="0"/>
              <a:t> </a:t>
            </a:r>
            <a:r>
              <a:rPr lang="en-US" sz="2000" dirty="0" err="1"/>
              <a:t>الكمية</a:t>
            </a:r>
            <a:r>
              <a:rPr lang="en-US" sz="2000" dirty="0"/>
              <a:t> </a:t>
            </a:r>
            <a:r>
              <a:rPr lang="en-US" sz="2000" dirty="0" err="1"/>
              <a:t>المعروضة</a:t>
            </a:r>
            <a:r>
              <a:rPr lang="en-US" sz="2000" dirty="0"/>
              <a:t> </a:t>
            </a:r>
            <a:r>
              <a:rPr lang="en-US" sz="2000" dirty="0" err="1"/>
              <a:t>ويسبب</a:t>
            </a:r>
            <a:r>
              <a:rPr lang="en-US" sz="2000" dirty="0"/>
              <a:t> </a:t>
            </a:r>
            <a:r>
              <a:rPr lang="ar-EG" sz="2000" dirty="0"/>
              <a:t>تحرك</a:t>
            </a:r>
            <a:r>
              <a:rPr lang="en-US" sz="2000" dirty="0"/>
              <a:t> </a:t>
            </a:r>
            <a:r>
              <a:rPr lang="en-US" sz="2000" dirty="0" err="1"/>
              <a:t>على</a:t>
            </a:r>
            <a:r>
              <a:rPr lang="en-US" sz="2000" dirty="0"/>
              <a:t> </a:t>
            </a:r>
            <a:r>
              <a:rPr lang="en-US" sz="2000" dirty="0" err="1"/>
              <a:t>طول</a:t>
            </a:r>
            <a:r>
              <a:rPr lang="en-US" sz="2000" dirty="0"/>
              <a:t> </a:t>
            </a:r>
            <a:r>
              <a:rPr lang="en-US" sz="2000" dirty="0" err="1"/>
              <a:t>منحنى</a:t>
            </a:r>
            <a:r>
              <a:rPr lang="en-US" sz="2000" dirty="0"/>
              <a:t> </a:t>
            </a:r>
            <a:r>
              <a:rPr lang="en-US" sz="2000" dirty="0" err="1"/>
              <a:t>العرض</a:t>
            </a:r>
            <a:endParaRPr lang="en-US" sz="2000" dirty="0"/>
          </a:p>
        </p:txBody>
      </p:sp>
      <p:sp>
        <p:nvSpPr>
          <p:cNvPr id="12" name="TextBox 11">
            <a:extLst>
              <a:ext uri="{FF2B5EF4-FFF2-40B4-BE49-F238E27FC236}">
                <a16:creationId xmlns:a16="http://schemas.microsoft.com/office/drawing/2014/main" id="{DA922DB5-F456-A9E8-24A9-FC5152370389}"/>
              </a:ext>
            </a:extLst>
          </p:cNvPr>
          <p:cNvSpPr txBox="1"/>
          <p:nvPr/>
        </p:nvSpPr>
        <p:spPr>
          <a:xfrm>
            <a:off x="2259855" y="1054786"/>
            <a:ext cx="779297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Change in the Quantity Supplied Vs a Change in Supply</a:t>
            </a:r>
          </a:p>
        </p:txBody>
      </p:sp>
    </p:spTree>
    <p:extLst>
      <p:ext uri="{BB962C8B-B14F-4D97-AF65-F5344CB8AC3E}">
        <p14:creationId xmlns:p14="http://schemas.microsoft.com/office/powerpoint/2010/main" val="1713834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38340"/>
            <a:ext cx="10812720" cy="54544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91854" y="3901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905123" y="634912"/>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65940" y="905241"/>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03</a:t>
            </a:r>
          </a:p>
        </p:txBody>
      </p:sp>
      <p:graphicFrame>
        <p:nvGraphicFramePr>
          <p:cNvPr id="9" name="Table 8">
            <a:extLst>
              <a:ext uri="{FF2B5EF4-FFF2-40B4-BE49-F238E27FC236}">
                <a16:creationId xmlns:a16="http://schemas.microsoft.com/office/drawing/2014/main" id="{86999F3C-438E-F3EB-2A39-E3561E7C4692}"/>
              </a:ext>
            </a:extLst>
          </p:cNvPr>
          <p:cNvGraphicFramePr>
            <a:graphicFrameLocks noGrp="1"/>
          </p:cNvGraphicFramePr>
          <p:nvPr>
            <p:extLst>
              <p:ext uri="{D42A27DB-BD31-4B8C-83A1-F6EECF244321}">
                <p14:modId xmlns:p14="http://schemas.microsoft.com/office/powerpoint/2010/main" val="705519269"/>
              </p:ext>
            </p:extLst>
          </p:nvPr>
        </p:nvGraphicFramePr>
        <p:xfrm>
          <a:off x="994440" y="3474424"/>
          <a:ext cx="10058400" cy="3143746"/>
        </p:xfrm>
        <a:graphic>
          <a:graphicData uri="http://schemas.openxmlformats.org/drawingml/2006/table">
            <a:tbl>
              <a:tblPr firstRow="1" firstCol="1" bandRow="1">
                <a:tableStyleId>{5C22544A-7EE6-4342-B048-85BDC9FD1C3A}</a:tableStyleId>
              </a:tblPr>
              <a:tblGrid>
                <a:gridCol w="5068830">
                  <a:extLst>
                    <a:ext uri="{9D8B030D-6E8A-4147-A177-3AD203B41FA5}">
                      <a16:colId xmlns:a16="http://schemas.microsoft.com/office/drawing/2014/main" val="798478945"/>
                    </a:ext>
                  </a:extLst>
                </a:gridCol>
                <a:gridCol w="4989570">
                  <a:extLst>
                    <a:ext uri="{9D8B030D-6E8A-4147-A177-3AD203B41FA5}">
                      <a16:colId xmlns:a16="http://schemas.microsoft.com/office/drawing/2014/main" val="1049321160"/>
                    </a:ext>
                  </a:extLst>
                </a:gridCol>
              </a:tblGrid>
              <a:tr h="464157">
                <a:tc>
                  <a:txBody>
                    <a:bodyPr/>
                    <a:lstStyle/>
                    <a:p>
                      <a:pPr marL="0" marR="0" algn="ctr">
                        <a:spcBef>
                          <a:spcPts val="0"/>
                        </a:spcBef>
                        <a:spcAft>
                          <a:spcPts val="0"/>
                        </a:spcAft>
                        <a:tabLst>
                          <a:tab pos="2063115" algn="ctr"/>
                          <a:tab pos="4126865" algn="r"/>
                        </a:tabLst>
                      </a:pPr>
                      <a:r>
                        <a:rPr lang="ar-EG" sz="2000" dirty="0">
                          <a:solidFill>
                            <a:srgbClr val="0070C0"/>
                          </a:solidFill>
                          <a:effectLst/>
                          <a:latin typeface="Alexandria"/>
                        </a:rPr>
                        <a:t>تغير الكمية المعروضة </a:t>
                      </a:r>
                    </a:p>
                    <a:p>
                      <a:pPr marL="0" marR="0" lvl="0" indent="0" algn="ctr" defTabSz="914400" rtl="0" eaLnBrk="1" fontAlgn="auto" latinLnBrk="0" hangingPunct="1">
                        <a:lnSpc>
                          <a:spcPct val="100000"/>
                        </a:lnSpc>
                        <a:spcBef>
                          <a:spcPts val="0"/>
                        </a:spcBef>
                        <a:spcAft>
                          <a:spcPts val="0"/>
                        </a:spcAft>
                        <a:buClrTx/>
                        <a:buSzTx/>
                        <a:buFontTx/>
                        <a:buNone/>
                        <a:tabLst>
                          <a:tab pos="2063115" algn="ctr"/>
                          <a:tab pos="4126865" algn="r"/>
                        </a:tabLst>
                        <a:defRPr/>
                      </a:pPr>
                      <a:r>
                        <a:rPr lang="en-US" sz="2000" dirty="0">
                          <a:solidFill>
                            <a:srgbClr val="0070C0"/>
                          </a:solidFill>
                          <a:effectLst/>
                          <a:latin typeface="+mn-lt"/>
                        </a:rPr>
                        <a:t>	Change Quantity </a:t>
                      </a:r>
                      <a:r>
                        <a:rPr lang="en-US" sz="2000" b="1" kern="1200" dirty="0">
                          <a:solidFill>
                            <a:srgbClr val="0070C0"/>
                          </a:solidFill>
                          <a:effectLst/>
                          <a:latin typeface="+mn-lt"/>
                          <a:ea typeface="+mn-ea"/>
                          <a:cs typeface="+mn-cs"/>
                        </a:rPr>
                        <a:t>supplied</a:t>
                      </a:r>
                      <a:r>
                        <a:rPr lang="en-US" sz="2000" dirty="0">
                          <a:solidFill>
                            <a:srgbClr val="0070C0"/>
                          </a:solidFill>
                          <a:effectLst/>
                          <a:latin typeface="+mn-lt"/>
                        </a:rPr>
                        <a:t>	</a:t>
                      </a:r>
                      <a:endParaRPr lang="ar-EG" sz="2000" dirty="0">
                        <a:solidFill>
                          <a:srgbClr val="0070C0"/>
                        </a:solidFill>
                        <a:effectLst/>
                        <a:latin typeface="+mn-lt"/>
                      </a:endParaRPr>
                    </a:p>
                  </a:txBody>
                  <a:tcPr marL="68580" marR="68580" marT="0" marB="0">
                    <a:solidFill>
                      <a:schemeClr val="accent5">
                        <a:lumMod val="20000"/>
                        <a:lumOff val="80000"/>
                      </a:schemeClr>
                    </a:solidFill>
                  </a:tcPr>
                </a:tc>
                <a:tc>
                  <a:txBody>
                    <a:bodyPr/>
                    <a:lstStyle/>
                    <a:p>
                      <a:pPr marL="0" marR="0" algn="ctr">
                        <a:spcBef>
                          <a:spcPts val="0"/>
                        </a:spcBef>
                        <a:spcAft>
                          <a:spcPts val="0"/>
                        </a:spcAft>
                      </a:pPr>
                      <a:r>
                        <a:rPr lang="ar-EG" sz="2000" dirty="0">
                          <a:solidFill>
                            <a:srgbClr val="0070C0"/>
                          </a:solidFill>
                          <a:effectLst/>
                          <a:latin typeface="+mn-lt"/>
                        </a:rPr>
                        <a:t>تغير العرض</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0070C0"/>
                          </a:solidFill>
                          <a:effectLst/>
                          <a:latin typeface="+mn-lt"/>
                        </a:rPr>
                        <a:t>Change Supply curve</a:t>
                      </a:r>
                      <a:endParaRPr lang="ar-EG" sz="2000" dirty="0">
                        <a:solidFill>
                          <a:srgbClr val="0070C0"/>
                        </a:solidFill>
                        <a:effectLst/>
                        <a:latin typeface="+mn-lt"/>
                      </a:endParaRPr>
                    </a:p>
                  </a:txBody>
                  <a:tcPr marL="68580" marR="68580" marT="0" marB="0">
                    <a:solidFill>
                      <a:schemeClr val="accent5">
                        <a:lumMod val="20000"/>
                        <a:lumOff val="80000"/>
                      </a:schemeClr>
                    </a:solidFill>
                  </a:tcPr>
                </a:tc>
                <a:extLst>
                  <a:ext uri="{0D108BD9-81ED-4DB2-BD59-A6C34878D82A}">
                    <a16:rowId xmlns:a16="http://schemas.microsoft.com/office/drawing/2014/main" val="654782485"/>
                  </a:ext>
                </a:extLst>
              </a:tr>
              <a:tr h="2320786">
                <a:tc>
                  <a:txBody>
                    <a:bodyPr/>
                    <a:lstStyle/>
                    <a:p>
                      <a:pPr marL="742950" marR="0" lvl="1" indent="-285750" algn="r" rtl="1">
                        <a:spcBef>
                          <a:spcPts val="0"/>
                        </a:spcBef>
                        <a:spcAft>
                          <a:spcPts val="0"/>
                        </a:spcAft>
                        <a:buFont typeface="Courier New" panose="02070309020205020404" pitchFamily="49" charset="0"/>
                        <a:buChar char="o"/>
                      </a:pPr>
                      <a:r>
                        <a:rPr lang="ar-EG" sz="2000" b="0" dirty="0">
                          <a:solidFill>
                            <a:schemeClr val="tx1"/>
                          </a:solidFill>
                          <a:effectLst/>
                          <a:latin typeface="+mn-lt"/>
                        </a:rPr>
                        <a:t>عند تغير السعر مع ثبات العوامل الأخرى، سوف تتغير الكمية المعروضة في نفس الاتجاه، ويحدث تحرك على طول منحنى العرض</a:t>
                      </a:r>
                    </a:p>
                    <a:p>
                      <a:pPr marL="742950" marR="0" lvl="1"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000" b="0" dirty="0">
                          <a:solidFill>
                            <a:schemeClr val="tx1"/>
                          </a:solidFill>
                          <a:effectLst/>
                          <a:latin typeface="+mn-lt"/>
                        </a:rPr>
                        <a:t>Other factors constant, as the </a:t>
                      </a:r>
                      <a:r>
                        <a:rPr lang="en-US" sz="2000" b="1" dirty="0">
                          <a:solidFill>
                            <a:srgbClr val="0070C0"/>
                          </a:solidFill>
                          <a:effectLst/>
                          <a:latin typeface="+mn-lt"/>
                        </a:rPr>
                        <a:t>price change</a:t>
                      </a:r>
                      <a:r>
                        <a:rPr lang="en-US" sz="2000" b="0" dirty="0">
                          <a:solidFill>
                            <a:schemeClr val="tx1"/>
                          </a:solidFill>
                          <a:effectLst/>
                          <a:latin typeface="+mn-lt"/>
                        </a:rPr>
                        <a:t>, Quantity </a:t>
                      </a:r>
                      <a:r>
                        <a:rPr lang="en-US" sz="2000" b="0" kern="1200" dirty="0">
                          <a:solidFill>
                            <a:schemeClr val="tx1"/>
                          </a:solidFill>
                          <a:effectLst/>
                          <a:latin typeface="+mn-lt"/>
                          <a:ea typeface="+mn-ea"/>
                          <a:cs typeface="+mn-cs"/>
                        </a:rPr>
                        <a:t>supplied</a:t>
                      </a:r>
                      <a:r>
                        <a:rPr lang="en-US" sz="2000" b="0" dirty="0">
                          <a:solidFill>
                            <a:schemeClr val="tx1"/>
                          </a:solidFill>
                          <a:effectLst/>
                          <a:latin typeface="+mn-lt"/>
                        </a:rPr>
                        <a:t> will change at same direction , </a:t>
                      </a:r>
                      <a:r>
                        <a:rPr lang="en-US" sz="2000" b="1" dirty="0">
                          <a:solidFill>
                            <a:srgbClr val="0070C0"/>
                          </a:solidFill>
                          <a:effectLst/>
                          <a:latin typeface="+mn-lt"/>
                        </a:rPr>
                        <a:t>Movement</a:t>
                      </a:r>
                      <a:r>
                        <a:rPr lang="en-US" sz="2000" b="0" dirty="0">
                          <a:solidFill>
                            <a:schemeClr val="tx1"/>
                          </a:solidFill>
                          <a:effectLst/>
                          <a:latin typeface="+mn-lt"/>
                        </a:rPr>
                        <a:t> along supply curve</a:t>
                      </a:r>
                    </a:p>
                  </a:txBody>
                  <a:tcPr marL="68580" marR="68580" marT="0" marB="0">
                    <a:solidFill>
                      <a:schemeClr val="accent5">
                        <a:lumMod val="20000"/>
                        <a:lumOff val="80000"/>
                      </a:schemeClr>
                    </a:solidFill>
                  </a:tcPr>
                </a:tc>
                <a:tc>
                  <a:txBody>
                    <a:bodyPr/>
                    <a:lstStyle/>
                    <a:p>
                      <a:pPr marL="0" marR="0" algn="r" rtl="1">
                        <a:spcBef>
                          <a:spcPts val="0"/>
                        </a:spcBef>
                        <a:spcAft>
                          <a:spcPts val="0"/>
                        </a:spcAft>
                      </a:pPr>
                      <a:r>
                        <a:rPr lang="en-US" sz="2000" dirty="0">
                          <a:solidFill>
                            <a:schemeClr val="tx1"/>
                          </a:solidFill>
                          <a:effectLst/>
                          <a:latin typeface="Alexandria"/>
                        </a:rPr>
                        <a:t> </a:t>
                      </a:r>
                      <a:r>
                        <a:rPr lang="ar-EG" sz="2000" dirty="0">
                          <a:solidFill>
                            <a:schemeClr val="tx1"/>
                          </a:solidFill>
                          <a:effectLst/>
                          <a:latin typeface="+mn-lt"/>
                        </a:rPr>
                        <a:t>عندما يكون السعر ثابتًا، ومع تغير العوامل الأخرى المؤثرة في خطط الإنتاج، سيتغير العرض، مما يؤدي إلى انتقال منحنى العرض عند مستوى سعر معين.</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chemeClr val="tx1"/>
                          </a:solidFill>
                          <a:effectLst/>
                          <a:latin typeface="+mn-lt"/>
                        </a:rPr>
                        <a:t>When price is constant, as the </a:t>
                      </a:r>
                      <a:r>
                        <a:rPr lang="en-US" sz="2000" b="1" dirty="0">
                          <a:solidFill>
                            <a:srgbClr val="0070C0"/>
                          </a:solidFill>
                          <a:effectLst/>
                          <a:latin typeface="+mn-lt"/>
                        </a:rPr>
                        <a:t>other factors </a:t>
                      </a:r>
                      <a:r>
                        <a:rPr lang="en-US" sz="2000" dirty="0">
                          <a:solidFill>
                            <a:schemeClr val="tx1"/>
                          </a:solidFill>
                          <a:effectLst/>
                          <a:latin typeface="+mn-lt"/>
                        </a:rPr>
                        <a:t>on </a:t>
                      </a:r>
                      <a:r>
                        <a:rPr lang="en-US" sz="2000" kern="1200" dirty="0">
                          <a:solidFill>
                            <a:schemeClr val="tx1"/>
                          </a:solidFill>
                          <a:effectLst/>
                          <a:latin typeface="+mn-lt"/>
                          <a:ea typeface="+mn-ea"/>
                          <a:cs typeface="+mn-cs"/>
                        </a:rPr>
                        <a:t>producing plans </a:t>
                      </a:r>
                      <a:r>
                        <a:rPr lang="en-US" sz="2000" dirty="0">
                          <a:solidFill>
                            <a:schemeClr val="tx1"/>
                          </a:solidFill>
                          <a:effectLst/>
                          <a:latin typeface="+mn-lt"/>
                        </a:rPr>
                        <a:t>change, Supply will change, </a:t>
                      </a:r>
                      <a:r>
                        <a:rPr lang="en-US" sz="2000" b="1" dirty="0">
                          <a:solidFill>
                            <a:srgbClr val="0070C0"/>
                          </a:solidFill>
                          <a:effectLst/>
                          <a:latin typeface="+mn-lt"/>
                        </a:rPr>
                        <a:t>Shift</a:t>
                      </a:r>
                      <a:r>
                        <a:rPr lang="en-US" sz="2000" dirty="0">
                          <a:solidFill>
                            <a:schemeClr val="tx1"/>
                          </a:solidFill>
                          <a:effectLst/>
                          <a:latin typeface="+mn-lt"/>
                        </a:rPr>
                        <a:t> Supply curve at given price level.</a:t>
                      </a:r>
                    </a:p>
                  </a:txBody>
                  <a:tcPr marL="68580" marR="68580" marT="0" marB="0">
                    <a:solidFill>
                      <a:schemeClr val="accent5">
                        <a:lumMod val="20000"/>
                        <a:lumOff val="80000"/>
                      </a:schemeClr>
                    </a:solidFill>
                  </a:tcPr>
                </a:tc>
                <a:extLst>
                  <a:ext uri="{0D108BD9-81ED-4DB2-BD59-A6C34878D82A}">
                    <a16:rowId xmlns:a16="http://schemas.microsoft.com/office/drawing/2014/main" val="2952597784"/>
                  </a:ext>
                </a:extLst>
              </a:tr>
              <a:tr h="162455">
                <a:tc>
                  <a:txBody>
                    <a:bodyPr/>
                    <a:lstStyle/>
                    <a:p>
                      <a:pPr marL="0" marR="0" algn="ctr">
                        <a:spcBef>
                          <a:spcPts val="0"/>
                        </a:spcBef>
                        <a:spcAft>
                          <a:spcPts val="0"/>
                        </a:spcAft>
                      </a:pPr>
                      <a:endParaRPr lang="en-US" sz="1400" dirty="0">
                        <a:effectLst/>
                        <a:latin typeface="Alexandria"/>
                        <a:ea typeface="Times New Roman" panose="02020603050405020304" pitchFamily="18" charset="0"/>
                        <a:cs typeface="Arial" panose="020B0604020202020204" pitchFamily="34" charset="0"/>
                      </a:endParaRPr>
                    </a:p>
                  </a:txBody>
                  <a:tcPr marL="68580" marR="68580" marT="0" marB="0">
                    <a:solidFill>
                      <a:schemeClr val="accent5">
                        <a:lumMod val="20000"/>
                        <a:lumOff val="80000"/>
                      </a:schemeClr>
                    </a:solidFill>
                  </a:tcPr>
                </a:tc>
                <a:tc>
                  <a:txBody>
                    <a:bodyPr/>
                    <a:lstStyle/>
                    <a:p>
                      <a:pPr marL="0" marR="0">
                        <a:spcBef>
                          <a:spcPts val="0"/>
                        </a:spcBef>
                        <a:spcAft>
                          <a:spcPts val="0"/>
                        </a:spcAft>
                      </a:pPr>
                      <a:endParaRPr lang="en-US" sz="1400" dirty="0">
                        <a:effectLst/>
                        <a:latin typeface="Alexandria"/>
                        <a:ea typeface="Times New Roman" panose="02020603050405020304" pitchFamily="18" charset="0"/>
                        <a:cs typeface="Arial" panose="020B0604020202020204" pitchFamily="34" charset="0"/>
                      </a:endParaRPr>
                    </a:p>
                  </a:txBody>
                  <a:tcPr marL="68580" marR="68580" marT="0" marB="0">
                    <a:solidFill>
                      <a:schemeClr val="accent5">
                        <a:lumMod val="20000"/>
                        <a:lumOff val="80000"/>
                      </a:schemeClr>
                    </a:solidFill>
                  </a:tcPr>
                </a:tc>
                <a:extLst>
                  <a:ext uri="{0D108BD9-81ED-4DB2-BD59-A6C34878D82A}">
                    <a16:rowId xmlns:a16="http://schemas.microsoft.com/office/drawing/2014/main" val="3329249280"/>
                  </a:ext>
                </a:extLst>
              </a:tr>
            </a:tbl>
          </a:graphicData>
        </a:graphic>
      </p:graphicFrame>
      <p:pic>
        <p:nvPicPr>
          <p:cNvPr id="10" name="Picture 9" descr="fig03">
            <a:extLst>
              <a:ext uri="{FF2B5EF4-FFF2-40B4-BE49-F238E27FC236}">
                <a16:creationId xmlns:a16="http://schemas.microsoft.com/office/drawing/2014/main" id="{A57474C8-2EDD-E4AF-BF5C-6DDA2751EC12}"/>
              </a:ext>
            </a:extLst>
          </p:cNvPr>
          <p:cNvPicPr/>
          <p:nvPr/>
        </p:nvPicPr>
        <p:blipFill>
          <a:blip r:embed="rId3"/>
          <a:srcRect/>
          <a:stretch>
            <a:fillRect/>
          </a:stretch>
        </p:blipFill>
        <p:spPr bwMode="auto">
          <a:xfrm>
            <a:off x="1897474" y="1662192"/>
            <a:ext cx="3765806" cy="1721384"/>
          </a:xfrm>
          <a:prstGeom prst="rect">
            <a:avLst/>
          </a:prstGeom>
          <a:noFill/>
          <a:ln w="9525">
            <a:noFill/>
            <a:miter lim="800000"/>
            <a:headEnd/>
            <a:tailEnd/>
          </a:ln>
        </p:spPr>
      </p:pic>
      <p:pic>
        <p:nvPicPr>
          <p:cNvPr id="11" name="Picture 10" descr="fig03">
            <a:extLst>
              <a:ext uri="{FF2B5EF4-FFF2-40B4-BE49-F238E27FC236}">
                <a16:creationId xmlns:a16="http://schemas.microsoft.com/office/drawing/2014/main" id="{62B920A2-5ADA-B7C4-7DD5-169E9690D181}"/>
              </a:ext>
            </a:extLst>
          </p:cNvPr>
          <p:cNvPicPr/>
          <p:nvPr/>
        </p:nvPicPr>
        <p:blipFill>
          <a:blip r:embed="rId4"/>
          <a:srcRect/>
          <a:stretch>
            <a:fillRect/>
          </a:stretch>
        </p:blipFill>
        <p:spPr bwMode="auto">
          <a:xfrm>
            <a:off x="6528721" y="1668357"/>
            <a:ext cx="3524618" cy="1806068"/>
          </a:xfrm>
          <a:prstGeom prst="rect">
            <a:avLst/>
          </a:prstGeom>
          <a:noFill/>
          <a:ln w="9525">
            <a:noFill/>
            <a:miter lim="800000"/>
            <a:headEnd/>
            <a:tailEnd/>
          </a:ln>
        </p:spPr>
      </p:pic>
      <p:sp>
        <p:nvSpPr>
          <p:cNvPr id="12" name="TextBox 11">
            <a:extLst>
              <a:ext uri="{FF2B5EF4-FFF2-40B4-BE49-F238E27FC236}">
                <a16:creationId xmlns:a16="http://schemas.microsoft.com/office/drawing/2014/main" id="{DA922DB5-F456-A9E8-24A9-FC5152370389}"/>
              </a:ext>
            </a:extLst>
          </p:cNvPr>
          <p:cNvSpPr txBox="1"/>
          <p:nvPr/>
        </p:nvSpPr>
        <p:spPr>
          <a:xfrm>
            <a:off x="2196311" y="676705"/>
            <a:ext cx="779297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Change in the Quantity Supplied Vs a Change in Supply</a:t>
            </a:r>
          </a:p>
        </p:txBody>
      </p:sp>
    </p:spTree>
    <p:extLst>
      <p:ext uri="{BB962C8B-B14F-4D97-AF65-F5344CB8AC3E}">
        <p14:creationId xmlns:p14="http://schemas.microsoft.com/office/powerpoint/2010/main" val="1285029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8638" y="1245755"/>
            <a:ext cx="11728425" cy="52407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99337"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685579"/>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6" name="Content Placeholder 2">
            <a:extLst>
              <a:ext uri="{FF2B5EF4-FFF2-40B4-BE49-F238E27FC236}">
                <a16:creationId xmlns:a16="http://schemas.microsoft.com/office/drawing/2014/main" id="{072040B7-BD97-FBA9-0D95-E59A41C68A02}"/>
              </a:ext>
            </a:extLst>
          </p:cNvPr>
          <p:cNvSpPr txBox="1">
            <a:spLocks/>
          </p:cNvSpPr>
          <p:nvPr/>
        </p:nvSpPr>
        <p:spPr>
          <a:xfrm>
            <a:off x="344937" y="1533474"/>
            <a:ext cx="6186487"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quantity supplied of a good or service is the amount that------------</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producers wish they could sell at a higher price.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is actually bought during a given time period at a given price.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people are willing to buy during a given time period at a given price.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producers plan to sell during a given time period at a given price.</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FF0000"/>
                </a:solidFill>
                <a:effectLst/>
                <a:latin typeface="Alexandria"/>
                <a:ea typeface="Times New Roman" panose="02020603050405020304" pitchFamily="18" charset="0"/>
                <a:cs typeface="Palatino Linotype" panose="02040502050505030304" pitchFamily="18" charset="0"/>
              </a:rPr>
              <a:t> </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"law of supply" refers to the fact that, all other things remaining the same, when the price of a good rises---------------------------</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supply curve shifts leftward.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supply curve shifts rightward.</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there is a movement up along the supply curve to a larger quantity supplied.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there is a movement down along the supply curve to a smaller quantity supplied.</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12F24850-E693-AA87-A402-F375D514CBA4}"/>
              </a:ext>
            </a:extLst>
          </p:cNvPr>
          <p:cNvSpPr txBox="1"/>
          <p:nvPr/>
        </p:nvSpPr>
        <p:spPr>
          <a:xfrm>
            <a:off x="6659120" y="1458495"/>
            <a:ext cx="5060247" cy="4524315"/>
          </a:xfrm>
          <a:prstGeom prst="rect">
            <a:avLst/>
          </a:prstGeom>
          <a:noFill/>
        </p:spPr>
        <p:txBody>
          <a:bodyPr wrap="square">
            <a:spAutoFit/>
          </a:bodyPr>
          <a:lstStyle/>
          <a:p>
            <a:pPr algn="just" rtl="1"/>
            <a:r>
              <a:rPr lang="en-US" b="1" dirty="0" err="1">
                <a:solidFill>
                  <a:schemeClr val="accent5"/>
                </a:solidFill>
              </a:rPr>
              <a:t>الكمية</a:t>
            </a:r>
            <a:r>
              <a:rPr lang="en-US" b="1" dirty="0">
                <a:solidFill>
                  <a:schemeClr val="accent5"/>
                </a:solidFill>
              </a:rPr>
              <a:t> </a:t>
            </a:r>
            <a:r>
              <a:rPr lang="en-US" b="1" dirty="0" err="1">
                <a:solidFill>
                  <a:schemeClr val="accent5"/>
                </a:solidFill>
              </a:rPr>
              <a:t>المعروضة</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سلعة</a:t>
            </a:r>
            <a:r>
              <a:rPr lang="en-US" b="1" dirty="0">
                <a:solidFill>
                  <a:schemeClr val="accent5"/>
                </a:solidFill>
              </a:rPr>
              <a:t> </a:t>
            </a:r>
            <a:r>
              <a:rPr lang="en-US" b="1" dirty="0" err="1">
                <a:solidFill>
                  <a:schemeClr val="accent5"/>
                </a:solidFill>
              </a:rPr>
              <a:t>أو</a:t>
            </a:r>
            <a:r>
              <a:rPr lang="en-US" b="1" dirty="0">
                <a:solidFill>
                  <a:schemeClr val="accent5"/>
                </a:solidFill>
              </a:rPr>
              <a:t> </a:t>
            </a:r>
            <a:r>
              <a:rPr lang="en-US" b="1" dirty="0" err="1">
                <a:solidFill>
                  <a:schemeClr val="accent5"/>
                </a:solidFill>
              </a:rPr>
              <a:t>خدمة</a:t>
            </a:r>
            <a:r>
              <a:rPr lang="en-US" b="1" dirty="0">
                <a:solidFill>
                  <a:schemeClr val="accent5"/>
                </a:solidFill>
              </a:rPr>
              <a:t> </a:t>
            </a:r>
            <a:r>
              <a:rPr lang="en-US" b="1" dirty="0" err="1">
                <a:solidFill>
                  <a:schemeClr val="accent5"/>
                </a:solidFill>
              </a:rPr>
              <a:t>هي</a:t>
            </a:r>
            <a:r>
              <a:rPr lang="en-US" b="1" dirty="0">
                <a:solidFill>
                  <a:schemeClr val="accent5"/>
                </a:solidFill>
              </a:rPr>
              <a:t> </a:t>
            </a:r>
            <a:r>
              <a:rPr lang="en-US" b="1" dirty="0" err="1">
                <a:solidFill>
                  <a:schemeClr val="accent5"/>
                </a:solidFill>
              </a:rPr>
              <a:t>الكمية</a:t>
            </a:r>
            <a:r>
              <a:rPr lang="en-US" b="1" dirty="0">
                <a:solidFill>
                  <a:schemeClr val="accent5"/>
                </a:solidFill>
              </a:rPr>
              <a:t> </a:t>
            </a:r>
            <a:r>
              <a:rPr lang="en-US" b="1" dirty="0" err="1">
                <a:solidFill>
                  <a:schemeClr val="accent5"/>
                </a:solidFill>
              </a:rPr>
              <a:t>التي</a:t>
            </a:r>
            <a:r>
              <a:rPr lang="en-US" b="1" dirty="0">
                <a:solidFill>
                  <a:schemeClr val="accent5"/>
                </a:solidFill>
              </a:rPr>
              <a:t>-----------</a:t>
            </a:r>
          </a:p>
          <a:p>
            <a:pPr algn="just" rtl="1"/>
            <a:r>
              <a:rPr lang="en-US" dirty="0"/>
              <a:t>أ) </a:t>
            </a:r>
            <a:r>
              <a:rPr lang="ar-EG" dirty="0"/>
              <a:t>يرغب</a:t>
            </a:r>
            <a:r>
              <a:rPr lang="en-US" dirty="0"/>
              <a:t> </a:t>
            </a:r>
            <a:r>
              <a:rPr lang="en-US" dirty="0" err="1"/>
              <a:t>المنتجون</a:t>
            </a:r>
            <a:r>
              <a:rPr lang="en-US" dirty="0"/>
              <a:t> </a:t>
            </a:r>
            <a:r>
              <a:rPr lang="en-US" dirty="0" err="1"/>
              <a:t>أن</a:t>
            </a:r>
            <a:r>
              <a:rPr lang="en-US" dirty="0"/>
              <a:t> </a:t>
            </a:r>
            <a:r>
              <a:rPr lang="en-US" dirty="0" err="1"/>
              <a:t>يتمكنوا</a:t>
            </a:r>
            <a:r>
              <a:rPr lang="en-US" dirty="0"/>
              <a:t> </a:t>
            </a:r>
            <a:r>
              <a:rPr lang="en-US" dirty="0" err="1"/>
              <a:t>من</a:t>
            </a:r>
            <a:r>
              <a:rPr lang="en-US" dirty="0"/>
              <a:t> </a:t>
            </a:r>
            <a:r>
              <a:rPr lang="en-US" dirty="0" err="1"/>
              <a:t>بيعها</a:t>
            </a:r>
            <a:r>
              <a:rPr lang="en-US" dirty="0"/>
              <a:t> </a:t>
            </a:r>
            <a:r>
              <a:rPr lang="en-US" dirty="0" err="1"/>
              <a:t>بسعر</a:t>
            </a:r>
            <a:r>
              <a:rPr lang="en-US" dirty="0"/>
              <a:t> </a:t>
            </a:r>
            <a:r>
              <a:rPr lang="en-US" dirty="0" err="1"/>
              <a:t>أعلى</a:t>
            </a:r>
            <a:r>
              <a:rPr lang="en-US" dirty="0"/>
              <a:t>.</a:t>
            </a:r>
          </a:p>
          <a:p>
            <a:pPr algn="just" rtl="1"/>
            <a:r>
              <a:rPr lang="en-US" dirty="0"/>
              <a:t>ب) </a:t>
            </a:r>
            <a:r>
              <a:rPr lang="en-US" dirty="0" err="1"/>
              <a:t>يتم</a:t>
            </a:r>
            <a:r>
              <a:rPr lang="en-US" dirty="0"/>
              <a:t> </a:t>
            </a:r>
            <a:r>
              <a:rPr lang="en-US" dirty="0" err="1"/>
              <a:t>شراؤها</a:t>
            </a:r>
            <a:r>
              <a:rPr lang="en-US" dirty="0"/>
              <a:t> </a:t>
            </a:r>
            <a:r>
              <a:rPr lang="en-US" dirty="0" err="1"/>
              <a:t>بالفعل</a:t>
            </a:r>
            <a:r>
              <a:rPr lang="en-US" dirty="0"/>
              <a:t> </a:t>
            </a:r>
            <a:r>
              <a:rPr lang="en-US" dirty="0" err="1"/>
              <a:t>خلال</a:t>
            </a:r>
            <a:r>
              <a:rPr lang="en-US" dirty="0"/>
              <a:t> </a:t>
            </a:r>
            <a:r>
              <a:rPr lang="en-US" dirty="0" err="1"/>
              <a:t>فترة</a:t>
            </a:r>
            <a:r>
              <a:rPr lang="en-US" dirty="0"/>
              <a:t> </a:t>
            </a:r>
            <a:r>
              <a:rPr lang="en-US" dirty="0" err="1"/>
              <a:t>زمنية</a:t>
            </a:r>
            <a:r>
              <a:rPr lang="en-US" dirty="0"/>
              <a:t> </a:t>
            </a:r>
            <a:r>
              <a:rPr lang="en-US" dirty="0" err="1"/>
              <a:t>معينة</a:t>
            </a:r>
            <a:r>
              <a:rPr lang="en-US" dirty="0"/>
              <a:t> </a:t>
            </a:r>
            <a:r>
              <a:rPr lang="en-US" dirty="0" err="1"/>
              <a:t>بسعر</a:t>
            </a:r>
            <a:r>
              <a:rPr lang="en-US" dirty="0"/>
              <a:t> </a:t>
            </a:r>
            <a:r>
              <a:rPr lang="en-US" dirty="0" err="1"/>
              <a:t>معين</a:t>
            </a:r>
            <a:r>
              <a:rPr lang="en-US" dirty="0"/>
              <a:t>.</a:t>
            </a:r>
          </a:p>
          <a:p>
            <a:pPr algn="just" rtl="1"/>
            <a:r>
              <a:rPr lang="en-US" dirty="0"/>
              <a:t>ج) </a:t>
            </a:r>
            <a:r>
              <a:rPr lang="en-US" dirty="0" err="1"/>
              <a:t>يكون</a:t>
            </a:r>
            <a:r>
              <a:rPr lang="en-US" dirty="0"/>
              <a:t> </a:t>
            </a:r>
            <a:r>
              <a:rPr lang="en-US" dirty="0" err="1"/>
              <a:t>الناس</a:t>
            </a:r>
            <a:r>
              <a:rPr lang="en-US" dirty="0"/>
              <a:t> </a:t>
            </a:r>
            <a:r>
              <a:rPr lang="en-US" dirty="0" err="1"/>
              <a:t>على</a:t>
            </a:r>
            <a:r>
              <a:rPr lang="en-US" dirty="0"/>
              <a:t> </a:t>
            </a:r>
            <a:r>
              <a:rPr lang="en-US" dirty="0" err="1"/>
              <a:t>استعداد</a:t>
            </a:r>
            <a:r>
              <a:rPr lang="en-US" dirty="0"/>
              <a:t> </a:t>
            </a:r>
            <a:r>
              <a:rPr lang="en-US" dirty="0" err="1"/>
              <a:t>للشراء</a:t>
            </a:r>
            <a:r>
              <a:rPr lang="en-US" dirty="0"/>
              <a:t> </a:t>
            </a:r>
            <a:r>
              <a:rPr lang="en-US" dirty="0" err="1"/>
              <a:t>خلال</a:t>
            </a:r>
            <a:r>
              <a:rPr lang="en-US" dirty="0"/>
              <a:t> </a:t>
            </a:r>
            <a:r>
              <a:rPr lang="en-US" dirty="0" err="1"/>
              <a:t>فترة</a:t>
            </a:r>
            <a:r>
              <a:rPr lang="en-US" dirty="0"/>
              <a:t> </a:t>
            </a:r>
            <a:r>
              <a:rPr lang="en-US" dirty="0" err="1"/>
              <a:t>زمنية</a:t>
            </a:r>
            <a:r>
              <a:rPr lang="en-US" dirty="0"/>
              <a:t> </a:t>
            </a:r>
            <a:r>
              <a:rPr lang="en-US" dirty="0" err="1"/>
              <a:t>معينة</a:t>
            </a:r>
            <a:r>
              <a:rPr lang="en-US" dirty="0"/>
              <a:t> </a:t>
            </a:r>
            <a:r>
              <a:rPr lang="en-US" dirty="0" err="1"/>
              <a:t>بسعر</a:t>
            </a:r>
            <a:r>
              <a:rPr lang="en-US" dirty="0"/>
              <a:t> </a:t>
            </a:r>
            <a:r>
              <a:rPr lang="en-US" dirty="0" err="1"/>
              <a:t>معين</a:t>
            </a:r>
            <a:r>
              <a:rPr lang="en-US" dirty="0"/>
              <a:t>.</a:t>
            </a:r>
          </a:p>
          <a:p>
            <a:pPr algn="just" rtl="1"/>
            <a:r>
              <a:rPr lang="en-US" b="1" u="sng" dirty="0"/>
              <a:t>د) </a:t>
            </a:r>
            <a:r>
              <a:rPr lang="en-US" b="1" u="sng" dirty="0" err="1"/>
              <a:t>يخطط</a:t>
            </a:r>
            <a:r>
              <a:rPr lang="en-US" b="1" u="sng" dirty="0"/>
              <a:t> </a:t>
            </a:r>
            <a:r>
              <a:rPr lang="en-US" b="1" u="sng" dirty="0" err="1"/>
              <a:t>المنتجون</a:t>
            </a:r>
            <a:r>
              <a:rPr lang="en-US" b="1" u="sng" dirty="0"/>
              <a:t> </a:t>
            </a:r>
            <a:r>
              <a:rPr lang="en-US" b="1" u="sng" dirty="0" err="1"/>
              <a:t>للبيع</a:t>
            </a:r>
            <a:r>
              <a:rPr lang="en-US" b="1" u="sng" dirty="0"/>
              <a:t> </a:t>
            </a:r>
            <a:r>
              <a:rPr lang="en-US" b="1" u="sng" dirty="0" err="1"/>
              <a:t>خلال</a:t>
            </a:r>
            <a:r>
              <a:rPr lang="en-US" b="1" u="sng" dirty="0"/>
              <a:t> </a:t>
            </a:r>
            <a:r>
              <a:rPr lang="en-US" b="1" u="sng" dirty="0" err="1"/>
              <a:t>فترة</a:t>
            </a:r>
            <a:r>
              <a:rPr lang="en-US" b="1" u="sng" dirty="0"/>
              <a:t> </a:t>
            </a:r>
            <a:r>
              <a:rPr lang="en-US" b="1" u="sng" dirty="0" err="1"/>
              <a:t>زمنية</a:t>
            </a:r>
            <a:r>
              <a:rPr lang="en-US" b="1" u="sng" dirty="0"/>
              <a:t> </a:t>
            </a:r>
            <a:r>
              <a:rPr lang="en-US" b="1" u="sng" dirty="0" err="1"/>
              <a:t>معينة</a:t>
            </a:r>
            <a:r>
              <a:rPr lang="en-US" b="1" u="sng" dirty="0"/>
              <a:t> </a:t>
            </a:r>
            <a:r>
              <a:rPr lang="en-US" b="1" u="sng" dirty="0" err="1"/>
              <a:t>بسعر</a:t>
            </a:r>
            <a:r>
              <a:rPr lang="en-US" b="1" u="sng" dirty="0"/>
              <a:t> </a:t>
            </a:r>
            <a:r>
              <a:rPr lang="en-US" b="1" u="sng" dirty="0" err="1"/>
              <a:t>معين</a:t>
            </a:r>
            <a:r>
              <a:rPr lang="en-US" b="1" u="sng" dirty="0"/>
              <a:t>.</a:t>
            </a:r>
          </a:p>
          <a:p>
            <a:pPr algn="just" rtl="1"/>
            <a:endParaRPr lang="en-US" dirty="0"/>
          </a:p>
          <a:p>
            <a:pPr algn="just" rtl="1"/>
            <a:r>
              <a:rPr lang="en-US" b="1" dirty="0" err="1">
                <a:solidFill>
                  <a:schemeClr val="accent5"/>
                </a:solidFill>
              </a:rPr>
              <a:t>يشير</a:t>
            </a:r>
            <a:r>
              <a:rPr lang="en-US" b="1" dirty="0">
                <a:solidFill>
                  <a:schemeClr val="accent5"/>
                </a:solidFill>
              </a:rPr>
              <a:t> "</a:t>
            </a:r>
            <a:r>
              <a:rPr lang="en-US" b="1" dirty="0" err="1">
                <a:solidFill>
                  <a:schemeClr val="accent5"/>
                </a:solidFill>
              </a:rPr>
              <a:t>قانون</a:t>
            </a:r>
            <a:r>
              <a:rPr lang="en-US" b="1" dirty="0">
                <a:solidFill>
                  <a:schemeClr val="accent5"/>
                </a:solidFill>
              </a:rPr>
              <a:t> </a:t>
            </a:r>
            <a:r>
              <a:rPr lang="en-US" b="1" dirty="0" err="1">
                <a:solidFill>
                  <a:schemeClr val="accent5"/>
                </a:solidFill>
              </a:rPr>
              <a:t>العرض</a:t>
            </a:r>
            <a:r>
              <a:rPr lang="en-US" b="1" dirty="0">
                <a:solidFill>
                  <a:schemeClr val="accent5"/>
                </a:solidFill>
              </a:rPr>
              <a:t>" </a:t>
            </a:r>
            <a:r>
              <a:rPr lang="en-US" b="1" dirty="0" err="1">
                <a:solidFill>
                  <a:schemeClr val="accent5"/>
                </a:solidFill>
              </a:rPr>
              <a:t>إلى</a:t>
            </a:r>
            <a:r>
              <a:rPr lang="en-US" b="1" dirty="0">
                <a:solidFill>
                  <a:schemeClr val="accent5"/>
                </a:solidFill>
              </a:rPr>
              <a:t> </a:t>
            </a:r>
            <a:r>
              <a:rPr lang="en-US" b="1" dirty="0" err="1">
                <a:solidFill>
                  <a:schemeClr val="accent5"/>
                </a:solidFill>
              </a:rPr>
              <a:t>حقيقة</a:t>
            </a:r>
            <a:r>
              <a:rPr lang="en-US" b="1" dirty="0">
                <a:solidFill>
                  <a:schemeClr val="accent5"/>
                </a:solidFill>
              </a:rPr>
              <a:t> </a:t>
            </a:r>
            <a:r>
              <a:rPr lang="en-US" b="1" dirty="0" err="1">
                <a:solidFill>
                  <a:schemeClr val="accent5"/>
                </a:solidFill>
              </a:rPr>
              <a:t>أنه</a:t>
            </a:r>
            <a:r>
              <a:rPr lang="en-US" b="1" dirty="0">
                <a:solidFill>
                  <a:schemeClr val="accent5"/>
                </a:solidFill>
              </a:rPr>
              <a:t>، </a:t>
            </a:r>
            <a:r>
              <a:rPr lang="en-US" b="1" dirty="0" err="1">
                <a:solidFill>
                  <a:schemeClr val="accent5"/>
                </a:solidFill>
              </a:rPr>
              <a:t>مع</a:t>
            </a:r>
            <a:r>
              <a:rPr lang="en-US" b="1" dirty="0">
                <a:solidFill>
                  <a:schemeClr val="accent5"/>
                </a:solidFill>
              </a:rPr>
              <a:t> </a:t>
            </a:r>
            <a:r>
              <a:rPr lang="en-US" b="1" dirty="0" err="1">
                <a:solidFill>
                  <a:schemeClr val="accent5"/>
                </a:solidFill>
              </a:rPr>
              <a:t>بقاء</a:t>
            </a:r>
            <a:r>
              <a:rPr lang="en-US" b="1" dirty="0">
                <a:solidFill>
                  <a:schemeClr val="accent5"/>
                </a:solidFill>
              </a:rPr>
              <a:t> </a:t>
            </a:r>
            <a:r>
              <a:rPr lang="en-US" b="1" dirty="0" err="1">
                <a:solidFill>
                  <a:schemeClr val="accent5"/>
                </a:solidFill>
              </a:rPr>
              <a:t>جميع</a:t>
            </a:r>
            <a:r>
              <a:rPr lang="en-US" b="1" dirty="0">
                <a:solidFill>
                  <a:schemeClr val="accent5"/>
                </a:solidFill>
              </a:rPr>
              <a:t> </a:t>
            </a:r>
            <a:r>
              <a:rPr lang="ar-EG" b="1" dirty="0">
                <a:solidFill>
                  <a:schemeClr val="accent5"/>
                </a:solidFill>
              </a:rPr>
              <a:t>العوامل</a:t>
            </a:r>
            <a:r>
              <a:rPr lang="en-US" b="1" dirty="0">
                <a:solidFill>
                  <a:schemeClr val="accent5"/>
                </a:solidFill>
              </a:rPr>
              <a:t> </a:t>
            </a:r>
            <a:r>
              <a:rPr lang="en-US" b="1" dirty="0" err="1">
                <a:solidFill>
                  <a:schemeClr val="accent5"/>
                </a:solidFill>
              </a:rPr>
              <a:t>الأخرى</a:t>
            </a:r>
            <a:r>
              <a:rPr lang="en-US" b="1" dirty="0">
                <a:solidFill>
                  <a:schemeClr val="accent5"/>
                </a:solidFill>
              </a:rPr>
              <a:t> </a:t>
            </a:r>
            <a:r>
              <a:rPr lang="en-US" b="1" dirty="0" err="1">
                <a:solidFill>
                  <a:schemeClr val="accent5"/>
                </a:solidFill>
              </a:rPr>
              <a:t>كما</a:t>
            </a:r>
            <a:r>
              <a:rPr lang="en-US" b="1" dirty="0">
                <a:solidFill>
                  <a:schemeClr val="accent5"/>
                </a:solidFill>
              </a:rPr>
              <a:t> </a:t>
            </a:r>
            <a:r>
              <a:rPr lang="en-US" b="1" dirty="0" err="1">
                <a:solidFill>
                  <a:schemeClr val="accent5"/>
                </a:solidFill>
              </a:rPr>
              <a:t>هي</a:t>
            </a:r>
            <a:r>
              <a:rPr lang="en-US" b="1" dirty="0">
                <a:solidFill>
                  <a:schemeClr val="accent5"/>
                </a:solidFill>
              </a:rPr>
              <a:t>، عندما </a:t>
            </a:r>
            <a:r>
              <a:rPr lang="en-US" b="1" dirty="0" err="1">
                <a:solidFill>
                  <a:schemeClr val="accent5"/>
                </a:solidFill>
              </a:rPr>
              <a:t>يرتفع</a:t>
            </a:r>
            <a:r>
              <a:rPr lang="en-US" b="1" dirty="0">
                <a:solidFill>
                  <a:schemeClr val="accent5"/>
                </a:solidFill>
              </a:rPr>
              <a:t> سعر </a:t>
            </a:r>
            <a:r>
              <a:rPr lang="en-US" b="1" dirty="0" err="1">
                <a:solidFill>
                  <a:schemeClr val="accent5"/>
                </a:solidFill>
              </a:rPr>
              <a:t>السلعة</a:t>
            </a:r>
            <a:r>
              <a:rPr lang="en-US" b="1" dirty="0">
                <a:solidFill>
                  <a:schemeClr val="accent5"/>
                </a:solidFill>
              </a:rPr>
              <a:t>--------------------------</a:t>
            </a:r>
          </a:p>
          <a:p>
            <a:pPr algn="just" rtl="1"/>
            <a:r>
              <a:rPr lang="en-US" dirty="0"/>
              <a:t>أ) </a:t>
            </a:r>
            <a:r>
              <a:rPr lang="ar-EG" dirty="0"/>
              <a:t>ينتقل</a:t>
            </a:r>
            <a:r>
              <a:rPr lang="en-US" dirty="0"/>
              <a:t> </a:t>
            </a:r>
            <a:r>
              <a:rPr lang="en-US" dirty="0" err="1"/>
              <a:t>منحنى</a:t>
            </a:r>
            <a:r>
              <a:rPr lang="en-US" dirty="0"/>
              <a:t> </a:t>
            </a:r>
            <a:r>
              <a:rPr lang="en-US" dirty="0" err="1"/>
              <a:t>العرض</a:t>
            </a:r>
            <a:r>
              <a:rPr lang="en-US" dirty="0"/>
              <a:t> </a:t>
            </a:r>
            <a:r>
              <a:rPr lang="en-US" dirty="0" err="1"/>
              <a:t>إلى</a:t>
            </a:r>
            <a:r>
              <a:rPr lang="en-US" dirty="0"/>
              <a:t> </a:t>
            </a:r>
            <a:r>
              <a:rPr lang="en-US" dirty="0" err="1"/>
              <a:t>اليسار</a:t>
            </a:r>
            <a:r>
              <a:rPr lang="en-US" dirty="0"/>
              <a:t>.</a:t>
            </a:r>
          </a:p>
          <a:p>
            <a:pPr algn="just" rtl="1"/>
            <a:r>
              <a:rPr lang="en-US" dirty="0"/>
              <a:t>ب) </a:t>
            </a:r>
            <a:r>
              <a:rPr lang="ar-EG" dirty="0"/>
              <a:t>ينتقل</a:t>
            </a:r>
            <a:r>
              <a:rPr lang="en-US" dirty="0"/>
              <a:t> </a:t>
            </a:r>
            <a:r>
              <a:rPr lang="en-US" dirty="0" err="1"/>
              <a:t>منحنى</a:t>
            </a:r>
            <a:r>
              <a:rPr lang="en-US" dirty="0"/>
              <a:t> </a:t>
            </a:r>
            <a:r>
              <a:rPr lang="en-US" dirty="0" err="1"/>
              <a:t>العرض</a:t>
            </a:r>
            <a:r>
              <a:rPr lang="en-US" dirty="0"/>
              <a:t> </a:t>
            </a:r>
            <a:r>
              <a:rPr lang="en-US" dirty="0" err="1"/>
              <a:t>إلى</a:t>
            </a:r>
            <a:r>
              <a:rPr lang="en-US" dirty="0"/>
              <a:t> </a:t>
            </a:r>
            <a:r>
              <a:rPr lang="en-US" dirty="0" err="1"/>
              <a:t>اليمين</a:t>
            </a:r>
            <a:r>
              <a:rPr lang="en-US" dirty="0"/>
              <a:t>.</a:t>
            </a:r>
          </a:p>
          <a:p>
            <a:pPr algn="just" rtl="1"/>
            <a:r>
              <a:rPr lang="en-US" b="1" u="sng" dirty="0"/>
              <a:t>ج) </a:t>
            </a:r>
            <a:r>
              <a:rPr lang="en-US" b="1" u="sng" dirty="0" err="1"/>
              <a:t>هناك</a:t>
            </a:r>
            <a:r>
              <a:rPr lang="en-US" b="1" u="sng" dirty="0"/>
              <a:t> </a:t>
            </a:r>
            <a:r>
              <a:rPr lang="en-US" b="1" u="sng" dirty="0" err="1"/>
              <a:t>حركة</a:t>
            </a:r>
            <a:r>
              <a:rPr lang="en-US" b="1" u="sng" dirty="0"/>
              <a:t> </a:t>
            </a:r>
            <a:r>
              <a:rPr lang="en-US" b="1" u="sng" dirty="0" err="1"/>
              <a:t>لأعلى</a:t>
            </a:r>
            <a:r>
              <a:rPr lang="en-US" b="1" u="sng" dirty="0"/>
              <a:t> </a:t>
            </a:r>
            <a:r>
              <a:rPr lang="en-US" b="1" u="sng" dirty="0" err="1"/>
              <a:t>على</a:t>
            </a:r>
            <a:r>
              <a:rPr lang="en-US" b="1" u="sng" dirty="0"/>
              <a:t> </a:t>
            </a:r>
            <a:r>
              <a:rPr lang="en-US" b="1" u="sng" dirty="0" err="1"/>
              <a:t>طول</a:t>
            </a:r>
            <a:r>
              <a:rPr lang="en-US" b="1" u="sng" dirty="0"/>
              <a:t> </a:t>
            </a:r>
            <a:r>
              <a:rPr lang="en-US" b="1" u="sng" dirty="0" err="1"/>
              <a:t>منحنى</a:t>
            </a:r>
            <a:r>
              <a:rPr lang="en-US" b="1" u="sng" dirty="0"/>
              <a:t> </a:t>
            </a:r>
            <a:r>
              <a:rPr lang="en-US" b="1" u="sng" dirty="0" err="1"/>
              <a:t>العرض</a:t>
            </a:r>
            <a:r>
              <a:rPr lang="en-US" b="1" u="sng" dirty="0"/>
              <a:t> </a:t>
            </a:r>
            <a:r>
              <a:rPr lang="en-US" b="1" u="sng" dirty="0" err="1"/>
              <a:t>إلى</a:t>
            </a:r>
            <a:r>
              <a:rPr lang="en-US" b="1" u="sng" dirty="0"/>
              <a:t> </a:t>
            </a:r>
            <a:r>
              <a:rPr lang="en-US" b="1" u="sng" dirty="0" err="1"/>
              <a:t>كمية</a:t>
            </a:r>
            <a:r>
              <a:rPr lang="en-US" b="1" u="sng" dirty="0"/>
              <a:t> </a:t>
            </a:r>
            <a:r>
              <a:rPr lang="en-US" b="1" u="sng" dirty="0" err="1"/>
              <a:t>أكبر</a:t>
            </a:r>
            <a:r>
              <a:rPr lang="en-US" b="1" u="sng" dirty="0"/>
              <a:t> </a:t>
            </a:r>
            <a:r>
              <a:rPr lang="en-US" b="1" u="sng" dirty="0" err="1"/>
              <a:t>معروضة</a:t>
            </a:r>
            <a:r>
              <a:rPr lang="en-US" b="1" u="sng" dirty="0"/>
              <a:t>.</a:t>
            </a:r>
            <a:r>
              <a:rPr lang="ar-EG" b="1" u="sng" dirty="0"/>
              <a:t> </a:t>
            </a:r>
            <a:endParaRPr lang="en-US" b="1" u="sng" dirty="0"/>
          </a:p>
          <a:p>
            <a:pPr algn="just" rtl="1"/>
            <a:r>
              <a:rPr lang="en-US" dirty="0"/>
              <a:t>د) </a:t>
            </a:r>
            <a:r>
              <a:rPr lang="en-US" dirty="0" err="1"/>
              <a:t>هناك</a:t>
            </a:r>
            <a:r>
              <a:rPr lang="en-US" dirty="0"/>
              <a:t> </a:t>
            </a:r>
            <a:r>
              <a:rPr lang="en-US" dirty="0" err="1"/>
              <a:t>حركة</a:t>
            </a:r>
            <a:r>
              <a:rPr lang="en-US" dirty="0"/>
              <a:t> </a:t>
            </a:r>
            <a:r>
              <a:rPr lang="en-US" dirty="0" err="1"/>
              <a:t>لأسفل</a:t>
            </a:r>
            <a:r>
              <a:rPr lang="en-US" dirty="0"/>
              <a:t> </a:t>
            </a:r>
            <a:r>
              <a:rPr lang="en-US" dirty="0" err="1"/>
              <a:t>على</a:t>
            </a:r>
            <a:r>
              <a:rPr lang="en-US" dirty="0"/>
              <a:t> </a:t>
            </a:r>
            <a:r>
              <a:rPr lang="en-US" dirty="0" err="1"/>
              <a:t>طول</a:t>
            </a:r>
            <a:r>
              <a:rPr lang="en-US" dirty="0"/>
              <a:t> </a:t>
            </a:r>
            <a:r>
              <a:rPr lang="en-US" dirty="0" err="1"/>
              <a:t>منحنى</a:t>
            </a:r>
            <a:r>
              <a:rPr lang="en-US" dirty="0"/>
              <a:t> </a:t>
            </a:r>
            <a:r>
              <a:rPr lang="en-US" dirty="0" err="1"/>
              <a:t>العرض</a:t>
            </a:r>
            <a:r>
              <a:rPr lang="en-US" dirty="0"/>
              <a:t> </a:t>
            </a:r>
            <a:r>
              <a:rPr lang="en-US" dirty="0" err="1"/>
              <a:t>إلى</a:t>
            </a:r>
            <a:r>
              <a:rPr lang="en-US" dirty="0"/>
              <a:t> </a:t>
            </a:r>
            <a:r>
              <a:rPr lang="en-US" dirty="0" err="1"/>
              <a:t>كمية</a:t>
            </a:r>
            <a:r>
              <a:rPr lang="en-US" dirty="0"/>
              <a:t> </a:t>
            </a:r>
            <a:r>
              <a:rPr lang="en-US" dirty="0" err="1"/>
              <a:t>أصغر</a:t>
            </a:r>
            <a:r>
              <a:rPr lang="en-US" dirty="0"/>
              <a:t> </a:t>
            </a:r>
            <a:r>
              <a:rPr lang="en-US" dirty="0" err="1"/>
              <a:t>معروضة</a:t>
            </a:r>
            <a:r>
              <a:rPr lang="en-US" dirty="0"/>
              <a:t>.</a:t>
            </a:r>
          </a:p>
        </p:txBody>
      </p:sp>
    </p:spTree>
    <p:extLst>
      <p:ext uri="{BB962C8B-B14F-4D97-AF65-F5344CB8AC3E}">
        <p14:creationId xmlns:p14="http://schemas.microsoft.com/office/powerpoint/2010/main" val="491245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4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978ABF91-7872-1874-1C6F-13361A6E4265}"/>
              </a:ext>
            </a:extLst>
          </p:cNvPr>
          <p:cNvSpPr txBox="1">
            <a:spLocks/>
          </p:cNvSpPr>
          <p:nvPr/>
        </p:nvSpPr>
        <p:spPr>
          <a:xfrm>
            <a:off x="854330" y="2141117"/>
            <a:ext cx="5606185"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supply curve shows the relation between the quantity of a good supplied and-----------</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income. Usually, a supply curve has negative slope.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income. Usually, a supply curve has positive slope.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price of the good. Usually, a supply curve has negative slope.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the price of the good. Usually, a supply curve has positive slope.</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Which of the following is </a:t>
            </a: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NOT</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held constant while moving along a supply curve?</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expected future prices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number of sellers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the price of the good itself</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prices of factors of production</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B7C8D293-73B2-27F1-FF1A-74F84F4D995F}"/>
              </a:ext>
            </a:extLst>
          </p:cNvPr>
          <p:cNvSpPr txBox="1"/>
          <p:nvPr/>
        </p:nvSpPr>
        <p:spPr>
          <a:xfrm>
            <a:off x="6354250" y="2247945"/>
            <a:ext cx="4983420" cy="3416320"/>
          </a:xfrm>
          <a:prstGeom prst="rect">
            <a:avLst/>
          </a:prstGeom>
          <a:noFill/>
        </p:spPr>
        <p:txBody>
          <a:bodyPr wrap="square">
            <a:spAutoFit/>
          </a:bodyPr>
          <a:lstStyle/>
          <a:p>
            <a:pPr algn="just" rtl="1"/>
            <a:r>
              <a:rPr lang="en-US" b="1" dirty="0" err="1">
                <a:solidFill>
                  <a:schemeClr val="accent5"/>
                </a:solidFill>
              </a:rPr>
              <a:t>يوضح</a:t>
            </a:r>
            <a:r>
              <a:rPr lang="en-US" b="1" dirty="0">
                <a:solidFill>
                  <a:schemeClr val="accent5"/>
                </a:solidFill>
              </a:rPr>
              <a:t> </a:t>
            </a:r>
            <a:r>
              <a:rPr lang="en-US" b="1" dirty="0" err="1">
                <a:solidFill>
                  <a:schemeClr val="accent5"/>
                </a:solidFill>
              </a:rPr>
              <a:t>منحنى</a:t>
            </a:r>
            <a:r>
              <a:rPr lang="en-US" b="1" dirty="0">
                <a:solidFill>
                  <a:schemeClr val="accent5"/>
                </a:solidFill>
              </a:rPr>
              <a:t> </a:t>
            </a:r>
            <a:r>
              <a:rPr lang="en-US" b="1" dirty="0" err="1">
                <a:solidFill>
                  <a:schemeClr val="accent5"/>
                </a:solidFill>
              </a:rPr>
              <a:t>العرض</a:t>
            </a:r>
            <a:r>
              <a:rPr lang="en-US" b="1" dirty="0">
                <a:solidFill>
                  <a:schemeClr val="accent5"/>
                </a:solidFill>
              </a:rPr>
              <a:t> </a:t>
            </a:r>
            <a:r>
              <a:rPr lang="en-US" b="1" dirty="0" err="1">
                <a:solidFill>
                  <a:schemeClr val="accent5"/>
                </a:solidFill>
              </a:rPr>
              <a:t>العلاقة</a:t>
            </a:r>
            <a:r>
              <a:rPr lang="en-US" b="1" dirty="0">
                <a:solidFill>
                  <a:schemeClr val="accent5"/>
                </a:solidFill>
              </a:rPr>
              <a:t> </a:t>
            </a:r>
            <a:r>
              <a:rPr lang="en-US" b="1" dirty="0" err="1">
                <a:solidFill>
                  <a:schemeClr val="accent5"/>
                </a:solidFill>
              </a:rPr>
              <a:t>بين</a:t>
            </a:r>
            <a:r>
              <a:rPr lang="en-US" b="1" dirty="0">
                <a:solidFill>
                  <a:schemeClr val="accent5"/>
                </a:solidFill>
              </a:rPr>
              <a:t> </a:t>
            </a:r>
            <a:r>
              <a:rPr lang="en-US" b="1" dirty="0" err="1">
                <a:solidFill>
                  <a:schemeClr val="accent5"/>
                </a:solidFill>
              </a:rPr>
              <a:t>كمية</a:t>
            </a:r>
            <a:r>
              <a:rPr lang="en-US" b="1" dirty="0">
                <a:solidFill>
                  <a:schemeClr val="accent5"/>
                </a:solidFill>
              </a:rPr>
              <a:t> </a:t>
            </a:r>
            <a:r>
              <a:rPr lang="en-US" b="1" dirty="0" err="1">
                <a:solidFill>
                  <a:schemeClr val="accent5"/>
                </a:solidFill>
              </a:rPr>
              <a:t>السلعة</a:t>
            </a:r>
            <a:r>
              <a:rPr lang="en-US" b="1" dirty="0">
                <a:solidFill>
                  <a:schemeClr val="accent5"/>
                </a:solidFill>
              </a:rPr>
              <a:t> </a:t>
            </a:r>
            <a:r>
              <a:rPr lang="en-US" b="1" dirty="0" err="1">
                <a:solidFill>
                  <a:schemeClr val="accent5"/>
                </a:solidFill>
              </a:rPr>
              <a:t>المعروضة</a:t>
            </a:r>
            <a:r>
              <a:rPr lang="en-US" b="1" dirty="0">
                <a:solidFill>
                  <a:schemeClr val="accent5"/>
                </a:solidFill>
              </a:rPr>
              <a:t> و----------</a:t>
            </a:r>
          </a:p>
          <a:p>
            <a:pPr algn="just" rtl="1"/>
            <a:r>
              <a:rPr lang="en-US" dirty="0"/>
              <a:t>أ) </a:t>
            </a:r>
            <a:r>
              <a:rPr lang="en-US" dirty="0" err="1"/>
              <a:t>الدخل</a:t>
            </a:r>
            <a:r>
              <a:rPr lang="en-US" dirty="0"/>
              <a:t>. </a:t>
            </a:r>
            <a:r>
              <a:rPr lang="en-US" dirty="0" err="1"/>
              <a:t>عادةً</a:t>
            </a:r>
            <a:r>
              <a:rPr lang="en-US" dirty="0"/>
              <a:t> </a:t>
            </a:r>
            <a:r>
              <a:rPr lang="en-US" dirty="0" err="1"/>
              <a:t>ما</a:t>
            </a:r>
            <a:r>
              <a:rPr lang="en-US" dirty="0"/>
              <a:t> </a:t>
            </a:r>
            <a:r>
              <a:rPr lang="en-US" dirty="0" err="1"/>
              <a:t>يكون</a:t>
            </a:r>
            <a:r>
              <a:rPr lang="en-US" dirty="0"/>
              <a:t> </a:t>
            </a:r>
            <a:r>
              <a:rPr lang="en-US" dirty="0" err="1"/>
              <a:t>لمنحنى</a:t>
            </a:r>
            <a:r>
              <a:rPr lang="en-US" dirty="0"/>
              <a:t> </a:t>
            </a:r>
            <a:r>
              <a:rPr lang="en-US" dirty="0" err="1"/>
              <a:t>العرض</a:t>
            </a:r>
            <a:r>
              <a:rPr lang="en-US" dirty="0"/>
              <a:t> </a:t>
            </a:r>
            <a:r>
              <a:rPr lang="en-US" dirty="0" err="1"/>
              <a:t>ميل</a:t>
            </a:r>
            <a:r>
              <a:rPr lang="en-US" dirty="0"/>
              <a:t> </a:t>
            </a:r>
            <a:r>
              <a:rPr lang="en-US" dirty="0" err="1"/>
              <a:t>سلبي</a:t>
            </a:r>
            <a:r>
              <a:rPr lang="en-US" dirty="0"/>
              <a:t>.</a:t>
            </a:r>
          </a:p>
          <a:p>
            <a:pPr algn="just" rtl="1"/>
            <a:r>
              <a:rPr lang="en-US" dirty="0"/>
              <a:t>ب) </a:t>
            </a:r>
            <a:r>
              <a:rPr lang="en-US" dirty="0" err="1"/>
              <a:t>الدخل</a:t>
            </a:r>
            <a:r>
              <a:rPr lang="en-US" dirty="0"/>
              <a:t>. </a:t>
            </a:r>
            <a:r>
              <a:rPr lang="en-US" dirty="0" err="1"/>
              <a:t>عادةً</a:t>
            </a:r>
            <a:r>
              <a:rPr lang="en-US" dirty="0"/>
              <a:t> </a:t>
            </a:r>
            <a:r>
              <a:rPr lang="en-US" dirty="0" err="1"/>
              <a:t>ما</a:t>
            </a:r>
            <a:r>
              <a:rPr lang="en-US" dirty="0"/>
              <a:t> </a:t>
            </a:r>
            <a:r>
              <a:rPr lang="en-US" dirty="0" err="1"/>
              <a:t>يكون</a:t>
            </a:r>
            <a:r>
              <a:rPr lang="en-US" dirty="0"/>
              <a:t> </a:t>
            </a:r>
            <a:r>
              <a:rPr lang="en-US" dirty="0" err="1"/>
              <a:t>لمنحنى</a:t>
            </a:r>
            <a:r>
              <a:rPr lang="en-US" dirty="0"/>
              <a:t> </a:t>
            </a:r>
            <a:r>
              <a:rPr lang="en-US" dirty="0" err="1"/>
              <a:t>العرض</a:t>
            </a:r>
            <a:r>
              <a:rPr lang="en-US" dirty="0"/>
              <a:t> </a:t>
            </a:r>
            <a:r>
              <a:rPr lang="en-US" dirty="0" err="1"/>
              <a:t>ميل</a:t>
            </a:r>
            <a:r>
              <a:rPr lang="en-US" dirty="0"/>
              <a:t> </a:t>
            </a:r>
            <a:r>
              <a:rPr lang="en-US" dirty="0" err="1"/>
              <a:t>موجب</a:t>
            </a:r>
            <a:r>
              <a:rPr lang="en-US" dirty="0"/>
              <a:t>.</a:t>
            </a:r>
          </a:p>
          <a:p>
            <a:pPr algn="just" rtl="1"/>
            <a:r>
              <a:rPr lang="en-US" dirty="0"/>
              <a:t>ج) سعر </a:t>
            </a:r>
            <a:r>
              <a:rPr lang="en-US" dirty="0" err="1"/>
              <a:t>السلعة</a:t>
            </a:r>
            <a:r>
              <a:rPr lang="en-US" dirty="0"/>
              <a:t>. </a:t>
            </a:r>
            <a:r>
              <a:rPr lang="en-US" dirty="0" err="1"/>
              <a:t>عادةً</a:t>
            </a:r>
            <a:r>
              <a:rPr lang="en-US" dirty="0"/>
              <a:t> </a:t>
            </a:r>
            <a:r>
              <a:rPr lang="en-US" dirty="0" err="1"/>
              <a:t>ما</a:t>
            </a:r>
            <a:r>
              <a:rPr lang="en-US" dirty="0"/>
              <a:t> </a:t>
            </a:r>
            <a:r>
              <a:rPr lang="en-US" dirty="0" err="1"/>
              <a:t>يكون</a:t>
            </a:r>
            <a:r>
              <a:rPr lang="en-US" dirty="0"/>
              <a:t> </a:t>
            </a:r>
            <a:r>
              <a:rPr lang="en-US" dirty="0" err="1"/>
              <a:t>لمنحنى</a:t>
            </a:r>
            <a:r>
              <a:rPr lang="en-US" dirty="0"/>
              <a:t> </a:t>
            </a:r>
            <a:r>
              <a:rPr lang="en-US" dirty="0" err="1"/>
              <a:t>العرض</a:t>
            </a:r>
            <a:r>
              <a:rPr lang="en-US" dirty="0"/>
              <a:t> </a:t>
            </a:r>
            <a:r>
              <a:rPr lang="en-US" dirty="0" err="1"/>
              <a:t>ميل</a:t>
            </a:r>
            <a:r>
              <a:rPr lang="en-US" dirty="0"/>
              <a:t> </a:t>
            </a:r>
            <a:r>
              <a:rPr lang="en-US" dirty="0" err="1"/>
              <a:t>سلبي</a:t>
            </a:r>
            <a:r>
              <a:rPr lang="en-US" dirty="0"/>
              <a:t>.</a:t>
            </a:r>
          </a:p>
          <a:p>
            <a:pPr algn="just" rtl="1"/>
            <a:r>
              <a:rPr lang="en-US" b="1" u="sng" dirty="0"/>
              <a:t>د) سعر </a:t>
            </a:r>
            <a:r>
              <a:rPr lang="en-US" b="1" u="sng" dirty="0" err="1"/>
              <a:t>السلعة</a:t>
            </a:r>
            <a:r>
              <a:rPr lang="en-US" b="1" u="sng" dirty="0"/>
              <a:t>. </a:t>
            </a:r>
            <a:r>
              <a:rPr lang="en-US" b="1" u="sng" dirty="0" err="1"/>
              <a:t>عادةً</a:t>
            </a:r>
            <a:r>
              <a:rPr lang="en-US" b="1" u="sng" dirty="0"/>
              <a:t> </a:t>
            </a:r>
            <a:r>
              <a:rPr lang="en-US" b="1" u="sng" dirty="0" err="1"/>
              <a:t>ما</a:t>
            </a:r>
            <a:r>
              <a:rPr lang="en-US" b="1" u="sng" dirty="0"/>
              <a:t> </a:t>
            </a:r>
            <a:r>
              <a:rPr lang="en-US" b="1" u="sng" dirty="0" err="1"/>
              <a:t>يكون</a:t>
            </a:r>
            <a:r>
              <a:rPr lang="en-US" b="1" u="sng" dirty="0"/>
              <a:t> </a:t>
            </a:r>
            <a:r>
              <a:rPr lang="en-US" b="1" u="sng" dirty="0" err="1"/>
              <a:t>لمنحنى</a:t>
            </a:r>
            <a:r>
              <a:rPr lang="en-US" b="1" u="sng" dirty="0"/>
              <a:t> </a:t>
            </a:r>
            <a:r>
              <a:rPr lang="en-US" b="1" u="sng" dirty="0" err="1"/>
              <a:t>العرض</a:t>
            </a:r>
            <a:r>
              <a:rPr lang="en-US" b="1" u="sng" dirty="0"/>
              <a:t> </a:t>
            </a:r>
            <a:r>
              <a:rPr lang="en-US" b="1" u="sng" dirty="0" err="1"/>
              <a:t>ميل</a:t>
            </a:r>
            <a:r>
              <a:rPr lang="en-US" b="1" u="sng" dirty="0"/>
              <a:t> </a:t>
            </a:r>
            <a:r>
              <a:rPr lang="en-US" b="1" u="sng" dirty="0" err="1"/>
              <a:t>موجب</a:t>
            </a:r>
            <a:r>
              <a:rPr lang="en-US" b="1" u="sng" dirty="0"/>
              <a:t>.</a:t>
            </a:r>
          </a:p>
          <a:p>
            <a:pPr algn="just" rtl="1"/>
            <a:endParaRPr lang="en-US" dirty="0"/>
          </a:p>
          <a:p>
            <a:pPr algn="just" rtl="1"/>
            <a:r>
              <a:rPr lang="en-US" b="1" dirty="0" err="1">
                <a:solidFill>
                  <a:schemeClr val="accent5"/>
                </a:solidFill>
              </a:rPr>
              <a:t>أي</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الآتي</a:t>
            </a:r>
            <a:r>
              <a:rPr lang="en-US" b="1" dirty="0">
                <a:solidFill>
                  <a:schemeClr val="accent5"/>
                </a:solidFill>
              </a:rPr>
              <a:t> </a:t>
            </a:r>
            <a:r>
              <a:rPr lang="en-US" b="1" dirty="0" err="1">
                <a:solidFill>
                  <a:schemeClr val="accent5"/>
                </a:solidFill>
              </a:rPr>
              <a:t>لا</a:t>
            </a:r>
            <a:r>
              <a:rPr lang="en-US" b="1" dirty="0">
                <a:solidFill>
                  <a:schemeClr val="accent5"/>
                </a:solidFill>
              </a:rPr>
              <a:t> </a:t>
            </a:r>
            <a:r>
              <a:rPr lang="en-US" b="1" dirty="0" err="1">
                <a:solidFill>
                  <a:schemeClr val="accent5"/>
                </a:solidFill>
              </a:rPr>
              <a:t>يظل</a:t>
            </a:r>
            <a:r>
              <a:rPr lang="en-US" b="1" dirty="0">
                <a:solidFill>
                  <a:schemeClr val="accent5"/>
                </a:solidFill>
              </a:rPr>
              <a:t> </a:t>
            </a:r>
            <a:r>
              <a:rPr lang="en-US" b="1" dirty="0" err="1">
                <a:solidFill>
                  <a:schemeClr val="accent5"/>
                </a:solidFill>
              </a:rPr>
              <a:t>ثابتًا</a:t>
            </a:r>
            <a:r>
              <a:rPr lang="en-US" b="1" dirty="0">
                <a:solidFill>
                  <a:schemeClr val="accent5"/>
                </a:solidFill>
              </a:rPr>
              <a:t> </a:t>
            </a:r>
            <a:r>
              <a:rPr lang="en-US" b="1" dirty="0" err="1">
                <a:solidFill>
                  <a:schemeClr val="accent5"/>
                </a:solidFill>
              </a:rPr>
              <a:t>أثناء</a:t>
            </a:r>
            <a:r>
              <a:rPr lang="en-US" b="1" dirty="0">
                <a:solidFill>
                  <a:schemeClr val="accent5"/>
                </a:solidFill>
              </a:rPr>
              <a:t> </a:t>
            </a:r>
            <a:r>
              <a:rPr lang="en-US" b="1" dirty="0" err="1">
                <a:solidFill>
                  <a:schemeClr val="accent5"/>
                </a:solidFill>
              </a:rPr>
              <a:t>التحرك</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طول</a:t>
            </a:r>
            <a:r>
              <a:rPr lang="en-US" b="1" dirty="0">
                <a:solidFill>
                  <a:schemeClr val="accent5"/>
                </a:solidFill>
              </a:rPr>
              <a:t> </a:t>
            </a:r>
            <a:r>
              <a:rPr lang="en-US" b="1" dirty="0" err="1">
                <a:solidFill>
                  <a:schemeClr val="accent5"/>
                </a:solidFill>
              </a:rPr>
              <a:t>منحنى</a:t>
            </a:r>
            <a:r>
              <a:rPr lang="en-US" b="1" dirty="0">
                <a:solidFill>
                  <a:schemeClr val="accent5"/>
                </a:solidFill>
              </a:rPr>
              <a:t> </a:t>
            </a:r>
            <a:r>
              <a:rPr lang="en-US" b="1" dirty="0" err="1">
                <a:solidFill>
                  <a:schemeClr val="accent5"/>
                </a:solidFill>
              </a:rPr>
              <a:t>العرض</a:t>
            </a:r>
            <a:r>
              <a:rPr lang="en-US" b="1" dirty="0">
                <a:solidFill>
                  <a:schemeClr val="accent5"/>
                </a:solidFill>
              </a:rPr>
              <a:t>؟</a:t>
            </a:r>
          </a:p>
          <a:p>
            <a:pPr algn="just" rtl="1"/>
            <a:r>
              <a:rPr lang="en-US" dirty="0"/>
              <a:t>أ) </a:t>
            </a:r>
            <a:r>
              <a:rPr lang="en-US" dirty="0" err="1"/>
              <a:t>الأسعار</a:t>
            </a:r>
            <a:r>
              <a:rPr lang="en-US" dirty="0"/>
              <a:t> </a:t>
            </a:r>
            <a:r>
              <a:rPr lang="en-US" dirty="0" err="1"/>
              <a:t>المستقبلية</a:t>
            </a:r>
            <a:r>
              <a:rPr lang="en-US" dirty="0"/>
              <a:t> </a:t>
            </a:r>
            <a:r>
              <a:rPr lang="en-US" dirty="0" err="1"/>
              <a:t>المتوقعة</a:t>
            </a:r>
            <a:endParaRPr lang="en-US" dirty="0"/>
          </a:p>
          <a:p>
            <a:pPr algn="just" rtl="1"/>
            <a:r>
              <a:rPr lang="en-US" dirty="0"/>
              <a:t>ب) </a:t>
            </a:r>
            <a:r>
              <a:rPr lang="en-US" dirty="0" err="1"/>
              <a:t>عدد</a:t>
            </a:r>
            <a:r>
              <a:rPr lang="en-US" dirty="0"/>
              <a:t> </a:t>
            </a:r>
            <a:r>
              <a:rPr lang="en-US" dirty="0" err="1"/>
              <a:t>البائعين</a:t>
            </a:r>
            <a:endParaRPr lang="en-US" dirty="0"/>
          </a:p>
          <a:p>
            <a:pPr algn="just" rtl="1"/>
            <a:r>
              <a:rPr lang="en-US" b="1" u="sng" dirty="0"/>
              <a:t>ج) سعر </a:t>
            </a:r>
            <a:r>
              <a:rPr lang="en-US" b="1" u="sng" dirty="0" err="1"/>
              <a:t>السلعة</a:t>
            </a:r>
            <a:r>
              <a:rPr lang="en-US" b="1" u="sng" dirty="0"/>
              <a:t> </a:t>
            </a:r>
            <a:r>
              <a:rPr lang="en-US" b="1" u="sng" dirty="0" err="1"/>
              <a:t>نفسها</a:t>
            </a:r>
            <a:endParaRPr lang="en-US" b="1" u="sng" dirty="0"/>
          </a:p>
          <a:p>
            <a:pPr algn="just" rtl="1"/>
            <a:r>
              <a:rPr lang="en-US" dirty="0"/>
              <a:t>د) </a:t>
            </a:r>
            <a:r>
              <a:rPr lang="en-US" dirty="0" err="1"/>
              <a:t>أسعار</a:t>
            </a:r>
            <a:r>
              <a:rPr lang="en-US" dirty="0"/>
              <a:t> </a:t>
            </a:r>
            <a:r>
              <a:rPr lang="en-US" dirty="0" err="1"/>
              <a:t>عوامل</a:t>
            </a:r>
            <a:r>
              <a:rPr lang="en-US" dirty="0"/>
              <a:t> </a:t>
            </a:r>
            <a:r>
              <a:rPr lang="en-US" dirty="0" err="1"/>
              <a:t>الإنتاج</a:t>
            </a:r>
            <a:endParaRPr lang="en-US" dirty="0"/>
          </a:p>
        </p:txBody>
      </p:sp>
    </p:spTree>
    <p:extLst>
      <p:ext uri="{BB962C8B-B14F-4D97-AF65-F5344CB8AC3E}">
        <p14:creationId xmlns:p14="http://schemas.microsoft.com/office/powerpoint/2010/main" val="161141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4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B30B6F97-A18F-4B46-BDE4-02E41AB7AFD5}"/>
              </a:ext>
            </a:extLst>
          </p:cNvPr>
          <p:cNvSpPr txBox="1">
            <a:spLocks/>
          </p:cNvSpPr>
          <p:nvPr/>
        </p:nvSpPr>
        <p:spPr>
          <a:xfrm>
            <a:off x="831744" y="2137157"/>
            <a:ext cx="5327755"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Each point on a supply curve represents---------------------</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the highest price buyers will pay for the good.</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the lowest price for which a supplier can profitably sell another unit.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lowest price buyers will accept per unit of the good.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the highest price sellers can get for each unit over time.</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An increase in the number of fast-food restaurants-------</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raises the price of fast-food meals.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increases the demand for fast-food meals.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increases the supply of fast-food meals.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increases the demand for substitutes for fast-food meals.</a:t>
            </a: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90997FCC-C3FD-D41E-A527-D3C9D7038650}"/>
              </a:ext>
            </a:extLst>
          </p:cNvPr>
          <p:cNvSpPr txBox="1"/>
          <p:nvPr/>
        </p:nvSpPr>
        <p:spPr>
          <a:xfrm>
            <a:off x="6335570" y="2224263"/>
            <a:ext cx="4905608" cy="3693319"/>
          </a:xfrm>
          <a:prstGeom prst="rect">
            <a:avLst/>
          </a:prstGeom>
          <a:noFill/>
        </p:spPr>
        <p:txBody>
          <a:bodyPr wrap="square">
            <a:spAutoFit/>
          </a:bodyPr>
          <a:lstStyle/>
          <a:p>
            <a:pPr algn="just" rtl="1"/>
            <a:r>
              <a:rPr lang="en-US" b="1" dirty="0" err="1">
                <a:solidFill>
                  <a:schemeClr val="accent5"/>
                </a:solidFill>
              </a:rPr>
              <a:t>تمثل</a:t>
            </a:r>
            <a:r>
              <a:rPr lang="en-US" b="1" dirty="0">
                <a:solidFill>
                  <a:schemeClr val="accent5"/>
                </a:solidFill>
              </a:rPr>
              <a:t> </a:t>
            </a:r>
            <a:r>
              <a:rPr lang="en-US" b="1" dirty="0" err="1">
                <a:solidFill>
                  <a:schemeClr val="accent5"/>
                </a:solidFill>
              </a:rPr>
              <a:t>كل</a:t>
            </a:r>
            <a:r>
              <a:rPr lang="en-US" b="1" dirty="0">
                <a:solidFill>
                  <a:schemeClr val="accent5"/>
                </a:solidFill>
              </a:rPr>
              <a:t> </a:t>
            </a:r>
            <a:r>
              <a:rPr lang="en-US" b="1" dirty="0" err="1">
                <a:solidFill>
                  <a:schemeClr val="accent5"/>
                </a:solidFill>
              </a:rPr>
              <a:t>نقطة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منحنى</a:t>
            </a:r>
            <a:r>
              <a:rPr lang="en-US" b="1" dirty="0">
                <a:solidFill>
                  <a:schemeClr val="accent5"/>
                </a:solidFill>
              </a:rPr>
              <a:t> </a:t>
            </a:r>
            <a:r>
              <a:rPr lang="en-US" b="1" dirty="0" err="1">
                <a:solidFill>
                  <a:schemeClr val="accent5"/>
                </a:solidFill>
              </a:rPr>
              <a:t>العرض</a:t>
            </a:r>
            <a:r>
              <a:rPr lang="en-US" b="1" dirty="0">
                <a:solidFill>
                  <a:schemeClr val="accent5"/>
                </a:solidFill>
              </a:rPr>
              <a:t> ---------------------</a:t>
            </a:r>
          </a:p>
          <a:p>
            <a:pPr algn="just" rtl="1"/>
            <a:r>
              <a:rPr lang="en-US" dirty="0"/>
              <a:t>أ) </a:t>
            </a:r>
            <a:r>
              <a:rPr lang="en-US" dirty="0" err="1"/>
              <a:t>أعلى</a:t>
            </a:r>
            <a:r>
              <a:rPr lang="en-US" dirty="0"/>
              <a:t> سعر </a:t>
            </a:r>
            <a:r>
              <a:rPr lang="en-US" dirty="0" err="1"/>
              <a:t>سيدفعه</a:t>
            </a:r>
            <a:r>
              <a:rPr lang="en-US" dirty="0"/>
              <a:t> </a:t>
            </a:r>
            <a:r>
              <a:rPr lang="en-US" dirty="0" err="1"/>
              <a:t>المشترون</a:t>
            </a:r>
            <a:r>
              <a:rPr lang="en-US" dirty="0"/>
              <a:t> </a:t>
            </a:r>
            <a:r>
              <a:rPr lang="en-US" dirty="0" err="1"/>
              <a:t>مقابل</a:t>
            </a:r>
            <a:r>
              <a:rPr lang="en-US" dirty="0"/>
              <a:t> </a:t>
            </a:r>
            <a:r>
              <a:rPr lang="en-US" dirty="0" err="1"/>
              <a:t>السلعة</a:t>
            </a:r>
            <a:r>
              <a:rPr lang="en-US" dirty="0"/>
              <a:t>.</a:t>
            </a:r>
          </a:p>
          <a:p>
            <a:pPr algn="just" rtl="1"/>
            <a:r>
              <a:rPr lang="en-US" b="1" u="sng" dirty="0"/>
              <a:t>ب) </a:t>
            </a:r>
            <a:r>
              <a:rPr lang="en-US" b="1" u="sng" dirty="0" err="1"/>
              <a:t>أقل</a:t>
            </a:r>
            <a:r>
              <a:rPr lang="en-US" b="1" u="sng" dirty="0"/>
              <a:t> سعر </a:t>
            </a:r>
            <a:r>
              <a:rPr lang="en-US" b="1" u="sng" dirty="0" err="1"/>
              <a:t>يمكن</a:t>
            </a:r>
            <a:r>
              <a:rPr lang="en-US" b="1" u="sng" dirty="0"/>
              <a:t> </a:t>
            </a:r>
            <a:r>
              <a:rPr lang="en-US" b="1" u="sng" dirty="0" err="1"/>
              <a:t>للمورد</a:t>
            </a:r>
            <a:r>
              <a:rPr lang="en-US" b="1" u="sng" dirty="0"/>
              <a:t> </a:t>
            </a:r>
            <a:r>
              <a:rPr lang="ar-EG" b="1" u="sng" dirty="0"/>
              <a:t>/ المنتج </a:t>
            </a:r>
            <a:r>
              <a:rPr lang="en-US" b="1" u="sng" dirty="0" err="1"/>
              <a:t>أن</a:t>
            </a:r>
            <a:r>
              <a:rPr lang="en-US" b="1" u="sng" dirty="0"/>
              <a:t> </a:t>
            </a:r>
            <a:r>
              <a:rPr lang="en-US" b="1" u="sng" dirty="0" err="1"/>
              <a:t>يبيع</a:t>
            </a:r>
            <a:r>
              <a:rPr lang="en-US" b="1" u="sng" dirty="0"/>
              <a:t> </a:t>
            </a:r>
            <a:r>
              <a:rPr lang="en-US" b="1" u="sng" dirty="0" err="1"/>
              <a:t>به</a:t>
            </a:r>
            <a:r>
              <a:rPr lang="en-US" b="1" u="sng" dirty="0"/>
              <a:t> </a:t>
            </a:r>
            <a:r>
              <a:rPr lang="en-US" b="1" u="sng" dirty="0" err="1"/>
              <a:t>وحدة</a:t>
            </a:r>
            <a:r>
              <a:rPr lang="en-US" b="1" u="sng" dirty="0"/>
              <a:t> </a:t>
            </a:r>
            <a:r>
              <a:rPr lang="en-US" b="1" u="sng" dirty="0" err="1"/>
              <a:t>أخرى</a:t>
            </a:r>
            <a:r>
              <a:rPr lang="en-US" b="1" u="sng" dirty="0"/>
              <a:t> </a:t>
            </a:r>
            <a:r>
              <a:rPr lang="en-US" b="1" u="sng" dirty="0" err="1"/>
              <a:t>بشكل</a:t>
            </a:r>
            <a:r>
              <a:rPr lang="en-US" b="1" u="sng" dirty="0"/>
              <a:t> </a:t>
            </a:r>
            <a:r>
              <a:rPr lang="en-US" b="1" u="sng" dirty="0" err="1"/>
              <a:t>مربح</a:t>
            </a:r>
            <a:r>
              <a:rPr lang="en-US" b="1" u="sng" dirty="0"/>
              <a:t>.</a:t>
            </a:r>
          </a:p>
          <a:p>
            <a:pPr algn="just" rtl="1"/>
            <a:r>
              <a:rPr lang="en-US" dirty="0"/>
              <a:t>ج) </a:t>
            </a:r>
            <a:r>
              <a:rPr lang="en-US" dirty="0" err="1"/>
              <a:t>أقل</a:t>
            </a:r>
            <a:r>
              <a:rPr lang="en-US" dirty="0"/>
              <a:t> سعر </a:t>
            </a:r>
            <a:r>
              <a:rPr lang="en-US" dirty="0" err="1"/>
              <a:t>سيقبله</a:t>
            </a:r>
            <a:r>
              <a:rPr lang="en-US" dirty="0"/>
              <a:t> </a:t>
            </a:r>
            <a:r>
              <a:rPr lang="en-US" dirty="0" err="1"/>
              <a:t>المشترون</a:t>
            </a:r>
            <a:r>
              <a:rPr lang="en-US" dirty="0"/>
              <a:t> </a:t>
            </a:r>
            <a:r>
              <a:rPr lang="en-US" dirty="0" err="1"/>
              <a:t>لكل</a:t>
            </a:r>
            <a:r>
              <a:rPr lang="en-US" dirty="0"/>
              <a:t> </a:t>
            </a:r>
            <a:r>
              <a:rPr lang="en-US" dirty="0" err="1"/>
              <a:t>وحدة</a:t>
            </a:r>
            <a:r>
              <a:rPr lang="en-US" dirty="0"/>
              <a:t> </a:t>
            </a:r>
            <a:r>
              <a:rPr lang="en-US" dirty="0" err="1"/>
              <a:t>من</a:t>
            </a:r>
            <a:r>
              <a:rPr lang="en-US" dirty="0"/>
              <a:t> </a:t>
            </a:r>
            <a:r>
              <a:rPr lang="en-US" dirty="0" err="1"/>
              <a:t>السلعة</a:t>
            </a:r>
            <a:r>
              <a:rPr lang="en-US" dirty="0"/>
              <a:t>.</a:t>
            </a:r>
          </a:p>
          <a:p>
            <a:pPr algn="just" rtl="1"/>
            <a:r>
              <a:rPr lang="en-US" dirty="0"/>
              <a:t>د) </a:t>
            </a:r>
            <a:r>
              <a:rPr lang="en-US" dirty="0" err="1"/>
              <a:t>أعلى</a:t>
            </a:r>
            <a:r>
              <a:rPr lang="en-US" dirty="0"/>
              <a:t> سعر </a:t>
            </a:r>
            <a:r>
              <a:rPr lang="en-US" dirty="0" err="1"/>
              <a:t>يمكن</a:t>
            </a:r>
            <a:r>
              <a:rPr lang="en-US" dirty="0"/>
              <a:t> </a:t>
            </a:r>
            <a:r>
              <a:rPr lang="en-US" dirty="0" err="1"/>
              <a:t>للبائعين</a:t>
            </a:r>
            <a:r>
              <a:rPr lang="en-US" dirty="0"/>
              <a:t> </a:t>
            </a:r>
            <a:r>
              <a:rPr lang="en-US" dirty="0" err="1"/>
              <a:t>الحصول</a:t>
            </a:r>
            <a:r>
              <a:rPr lang="en-US" dirty="0"/>
              <a:t> </a:t>
            </a:r>
            <a:r>
              <a:rPr lang="en-US" dirty="0" err="1"/>
              <a:t>عليه</a:t>
            </a:r>
            <a:r>
              <a:rPr lang="en-US" dirty="0"/>
              <a:t> </a:t>
            </a:r>
            <a:r>
              <a:rPr lang="en-US" dirty="0" err="1"/>
              <a:t>لكل</a:t>
            </a:r>
            <a:r>
              <a:rPr lang="en-US" dirty="0"/>
              <a:t> </a:t>
            </a:r>
            <a:r>
              <a:rPr lang="en-US" dirty="0" err="1"/>
              <a:t>وحدة</a:t>
            </a:r>
            <a:r>
              <a:rPr lang="en-US" dirty="0"/>
              <a:t> </a:t>
            </a:r>
            <a:r>
              <a:rPr lang="en-US" dirty="0" err="1"/>
              <a:t>بمرور</a:t>
            </a:r>
            <a:r>
              <a:rPr lang="en-US" dirty="0"/>
              <a:t> </a:t>
            </a:r>
            <a:r>
              <a:rPr lang="en-US" dirty="0" err="1"/>
              <a:t>الوقت</a:t>
            </a:r>
            <a:r>
              <a:rPr lang="en-US" dirty="0"/>
              <a:t>.</a:t>
            </a:r>
          </a:p>
          <a:p>
            <a:pPr algn="just" rtl="1"/>
            <a:endParaRPr lang="en-US" dirty="0"/>
          </a:p>
          <a:p>
            <a:pPr algn="just" rtl="1"/>
            <a:r>
              <a:rPr lang="en-US" b="1" dirty="0" err="1">
                <a:solidFill>
                  <a:schemeClr val="accent5"/>
                </a:solidFill>
              </a:rPr>
              <a:t>زيادة</a:t>
            </a:r>
            <a:r>
              <a:rPr lang="en-US" b="1" dirty="0">
                <a:solidFill>
                  <a:schemeClr val="accent5"/>
                </a:solidFill>
              </a:rPr>
              <a:t> </a:t>
            </a:r>
            <a:r>
              <a:rPr lang="en-US" b="1" dirty="0" err="1">
                <a:solidFill>
                  <a:schemeClr val="accent5"/>
                </a:solidFill>
              </a:rPr>
              <a:t>عدد</a:t>
            </a:r>
            <a:r>
              <a:rPr lang="en-US" b="1" dirty="0">
                <a:solidFill>
                  <a:schemeClr val="accent5"/>
                </a:solidFill>
              </a:rPr>
              <a:t> </a:t>
            </a:r>
            <a:r>
              <a:rPr lang="en-US" b="1" dirty="0" err="1">
                <a:solidFill>
                  <a:schemeClr val="accent5"/>
                </a:solidFill>
              </a:rPr>
              <a:t>مطاعم</a:t>
            </a:r>
            <a:r>
              <a:rPr lang="en-US" b="1" dirty="0">
                <a:solidFill>
                  <a:schemeClr val="accent5"/>
                </a:solidFill>
              </a:rPr>
              <a:t> </a:t>
            </a:r>
            <a:r>
              <a:rPr lang="en-US" b="1" dirty="0" err="1">
                <a:solidFill>
                  <a:schemeClr val="accent5"/>
                </a:solidFill>
              </a:rPr>
              <a:t>الوجبات</a:t>
            </a:r>
            <a:r>
              <a:rPr lang="en-US" b="1" dirty="0">
                <a:solidFill>
                  <a:schemeClr val="accent5"/>
                </a:solidFill>
              </a:rPr>
              <a:t> </a:t>
            </a:r>
            <a:r>
              <a:rPr lang="en-US" b="1" dirty="0" err="1">
                <a:solidFill>
                  <a:schemeClr val="accent5"/>
                </a:solidFill>
              </a:rPr>
              <a:t>السريعة</a:t>
            </a:r>
            <a:r>
              <a:rPr lang="en-US" b="1" dirty="0">
                <a:solidFill>
                  <a:schemeClr val="accent5"/>
                </a:solidFill>
              </a:rPr>
              <a:t> ------</a:t>
            </a:r>
          </a:p>
          <a:p>
            <a:pPr algn="just" rtl="1"/>
            <a:r>
              <a:rPr lang="en-US" dirty="0"/>
              <a:t>أ) </a:t>
            </a:r>
            <a:r>
              <a:rPr lang="en-US" dirty="0" err="1"/>
              <a:t>ترفع</a:t>
            </a:r>
            <a:r>
              <a:rPr lang="en-US" dirty="0"/>
              <a:t> سعر </a:t>
            </a:r>
            <a:r>
              <a:rPr lang="en-US" dirty="0" err="1"/>
              <a:t>وجبات</a:t>
            </a:r>
            <a:r>
              <a:rPr lang="en-US" dirty="0"/>
              <a:t> </a:t>
            </a:r>
            <a:r>
              <a:rPr lang="en-US" dirty="0" err="1"/>
              <a:t>الوجبات</a:t>
            </a:r>
            <a:r>
              <a:rPr lang="en-US" dirty="0"/>
              <a:t> </a:t>
            </a:r>
            <a:r>
              <a:rPr lang="en-US" dirty="0" err="1"/>
              <a:t>السريعة</a:t>
            </a:r>
            <a:r>
              <a:rPr lang="en-US" dirty="0"/>
              <a:t>.</a:t>
            </a:r>
          </a:p>
          <a:p>
            <a:pPr algn="just" rtl="1"/>
            <a:r>
              <a:rPr lang="en-US" dirty="0"/>
              <a:t>ب) </a:t>
            </a:r>
            <a:r>
              <a:rPr lang="en-US" dirty="0" err="1"/>
              <a:t>تزيد</a:t>
            </a:r>
            <a:r>
              <a:rPr lang="en-US" dirty="0"/>
              <a:t> </a:t>
            </a:r>
            <a:r>
              <a:rPr lang="en-US" dirty="0" err="1"/>
              <a:t>الطلب</a:t>
            </a:r>
            <a:r>
              <a:rPr lang="en-US" dirty="0"/>
              <a:t> </a:t>
            </a:r>
            <a:r>
              <a:rPr lang="en-US" dirty="0" err="1"/>
              <a:t>على</a:t>
            </a:r>
            <a:r>
              <a:rPr lang="en-US" dirty="0"/>
              <a:t> </a:t>
            </a:r>
            <a:r>
              <a:rPr lang="en-US" dirty="0" err="1"/>
              <a:t>وجبات</a:t>
            </a:r>
            <a:r>
              <a:rPr lang="en-US" dirty="0"/>
              <a:t> </a:t>
            </a:r>
            <a:r>
              <a:rPr lang="en-US" dirty="0" err="1"/>
              <a:t>الوجبات</a:t>
            </a:r>
            <a:r>
              <a:rPr lang="en-US" dirty="0"/>
              <a:t> </a:t>
            </a:r>
            <a:r>
              <a:rPr lang="en-US" dirty="0" err="1"/>
              <a:t>السريعة</a:t>
            </a:r>
            <a:r>
              <a:rPr lang="en-US" dirty="0"/>
              <a:t>.</a:t>
            </a:r>
          </a:p>
          <a:p>
            <a:pPr algn="just" rtl="1"/>
            <a:r>
              <a:rPr lang="en-US" b="1" u="sng" dirty="0"/>
              <a:t>ج) </a:t>
            </a:r>
            <a:r>
              <a:rPr lang="en-US" b="1" u="sng" dirty="0" err="1"/>
              <a:t>تزيد</a:t>
            </a:r>
            <a:r>
              <a:rPr lang="en-US" b="1" u="sng" dirty="0"/>
              <a:t> </a:t>
            </a:r>
            <a:r>
              <a:rPr lang="en-US" b="1" u="sng" dirty="0" err="1"/>
              <a:t>من</a:t>
            </a:r>
            <a:r>
              <a:rPr lang="en-US" b="1" u="sng" dirty="0"/>
              <a:t> </a:t>
            </a:r>
            <a:r>
              <a:rPr lang="en-US" b="1" u="sng" dirty="0" err="1"/>
              <a:t>المعروض</a:t>
            </a:r>
            <a:r>
              <a:rPr lang="en-US" b="1" u="sng" dirty="0"/>
              <a:t> </a:t>
            </a:r>
            <a:r>
              <a:rPr lang="en-US" b="1" u="sng" dirty="0" err="1"/>
              <a:t>من</a:t>
            </a:r>
            <a:r>
              <a:rPr lang="en-US" b="1" u="sng" dirty="0"/>
              <a:t> </a:t>
            </a:r>
            <a:r>
              <a:rPr lang="en-US" b="1" u="sng" dirty="0" err="1"/>
              <a:t>وجبات</a:t>
            </a:r>
            <a:r>
              <a:rPr lang="en-US" b="1" u="sng" dirty="0"/>
              <a:t> </a:t>
            </a:r>
            <a:r>
              <a:rPr lang="en-US" b="1" u="sng" dirty="0" err="1"/>
              <a:t>الوجبات</a:t>
            </a:r>
            <a:r>
              <a:rPr lang="en-US" b="1" u="sng" dirty="0"/>
              <a:t> </a:t>
            </a:r>
            <a:r>
              <a:rPr lang="en-US" b="1" u="sng" dirty="0" err="1"/>
              <a:t>السريعة</a:t>
            </a:r>
            <a:r>
              <a:rPr lang="en-US" b="1" u="sng" dirty="0"/>
              <a:t>.</a:t>
            </a:r>
          </a:p>
          <a:p>
            <a:pPr algn="just" rtl="1"/>
            <a:r>
              <a:rPr lang="en-US" dirty="0"/>
              <a:t>د) </a:t>
            </a:r>
            <a:r>
              <a:rPr lang="en-US" dirty="0" err="1"/>
              <a:t>تزيد</a:t>
            </a:r>
            <a:r>
              <a:rPr lang="en-US" dirty="0"/>
              <a:t> </a:t>
            </a:r>
            <a:r>
              <a:rPr lang="en-US" dirty="0" err="1"/>
              <a:t>من</a:t>
            </a:r>
            <a:r>
              <a:rPr lang="en-US" dirty="0"/>
              <a:t> </a:t>
            </a:r>
            <a:r>
              <a:rPr lang="en-US" dirty="0" err="1"/>
              <a:t>الطلب</a:t>
            </a:r>
            <a:r>
              <a:rPr lang="en-US" dirty="0"/>
              <a:t> </a:t>
            </a:r>
            <a:r>
              <a:rPr lang="en-US" dirty="0" err="1"/>
              <a:t>على</a:t>
            </a:r>
            <a:r>
              <a:rPr lang="en-US" dirty="0"/>
              <a:t> </a:t>
            </a:r>
            <a:r>
              <a:rPr lang="en-US" dirty="0" err="1"/>
              <a:t>بدائل</a:t>
            </a:r>
            <a:r>
              <a:rPr lang="en-US" dirty="0"/>
              <a:t> </a:t>
            </a:r>
            <a:r>
              <a:rPr lang="en-US" dirty="0" err="1"/>
              <a:t>وجبات</a:t>
            </a:r>
            <a:r>
              <a:rPr lang="en-US" dirty="0"/>
              <a:t> </a:t>
            </a:r>
            <a:r>
              <a:rPr lang="en-US" dirty="0" err="1"/>
              <a:t>الوجبات</a:t>
            </a:r>
            <a:r>
              <a:rPr lang="en-US" dirty="0"/>
              <a:t> </a:t>
            </a:r>
            <a:r>
              <a:rPr lang="en-US" dirty="0" err="1"/>
              <a:t>السريعة</a:t>
            </a:r>
            <a:r>
              <a:rPr lang="en-US" dirty="0"/>
              <a:t>.</a:t>
            </a:r>
          </a:p>
        </p:txBody>
      </p:sp>
    </p:spTree>
    <p:extLst>
      <p:ext uri="{BB962C8B-B14F-4D97-AF65-F5344CB8AC3E}">
        <p14:creationId xmlns:p14="http://schemas.microsoft.com/office/powerpoint/2010/main" val="3843195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7724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0C8B5539-C8CD-A685-AEA4-88B0A1CBE2CC}"/>
              </a:ext>
            </a:extLst>
          </p:cNvPr>
          <p:cNvSpPr txBox="1">
            <a:spLocks/>
          </p:cNvSpPr>
          <p:nvPr/>
        </p:nvSpPr>
        <p:spPr>
          <a:xfrm>
            <a:off x="1114425" y="2218878"/>
            <a:ext cx="5377528"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Which of the following decreases the supply of popcorn?</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 decrease in the price of popcorn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an increase in the price of popcorn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 technological advance in the production of popcorn</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a decrease in the number of popcorn producers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Which of the following increases the supply of popcorn?</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 decrease in the price of popcorn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an increase in the price of popcorn</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a technological advance in the production of popcorn</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 decrease in the number of popcorn producers</a:t>
            </a:r>
          </a:p>
        </p:txBody>
      </p:sp>
      <p:sp>
        <p:nvSpPr>
          <p:cNvPr id="10" name="TextBox 9">
            <a:extLst>
              <a:ext uri="{FF2B5EF4-FFF2-40B4-BE49-F238E27FC236}">
                <a16:creationId xmlns:a16="http://schemas.microsoft.com/office/drawing/2014/main" id="{13C87BE9-2DAF-F9EB-DABD-5F17B86F2837}"/>
              </a:ext>
            </a:extLst>
          </p:cNvPr>
          <p:cNvSpPr txBox="1"/>
          <p:nvPr/>
        </p:nvSpPr>
        <p:spPr>
          <a:xfrm>
            <a:off x="6186154" y="2313251"/>
            <a:ext cx="4749546" cy="3139321"/>
          </a:xfrm>
          <a:prstGeom prst="rect">
            <a:avLst/>
          </a:prstGeom>
          <a:noFill/>
        </p:spPr>
        <p:txBody>
          <a:bodyPr wrap="square">
            <a:spAutoFit/>
          </a:bodyPr>
          <a:lstStyle/>
          <a:p>
            <a:pPr algn="just" rtl="1"/>
            <a:r>
              <a:rPr lang="en-US" b="1" dirty="0" err="1">
                <a:solidFill>
                  <a:schemeClr val="accent5"/>
                </a:solidFill>
              </a:rPr>
              <a:t>أي</a:t>
            </a:r>
            <a:r>
              <a:rPr lang="en-US" b="1" dirty="0">
                <a:solidFill>
                  <a:schemeClr val="accent5"/>
                </a:solidFill>
              </a:rPr>
              <a:t> </a:t>
            </a:r>
            <a:r>
              <a:rPr lang="en-US" b="1" dirty="0" err="1">
                <a:solidFill>
                  <a:schemeClr val="accent5"/>
                </a:solidFill>
              </a:rPr>
              <a:t>مما</a:t>
            </a:r>
            <a:r>
              <a:rPr lang="en-US" b="1" dirty="0">
                <a:solidFill>
                  <a:schemeClr val="accent5"/>
                </a:solidFill>
              </a:rPr>
              <a:t> </a:t>
            </a:r>
            <a:r>
              <a:rPr lang="en-US" b="1" dirty="0" err="1">
                <a:solidFill>
                  <a:schemeClr val="accent5"/>
                </a:solidFill>
              </a:rPr>
              <a:t>يلي</a:t>
            </a:r>
            <a:r>
              <a:rPr lang="en-US" b="1" dirty="0">
                <a:solidFill>
                  <a:schemeClr val="accent5"/>
                </a:solidFill>
              </a:rPr>
              <a:t> </a:t>
            </a:r>
            <a:r>
              <a:rPr lang="en-US" b="1" dirty="0" err="1">
                <a:solidFill>
                  <a:schemeClr val="accent5"/>
                </a:solidFill>
              </a:rPr>
              <a:t>يقلل</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المعروض</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الفشار</a:t>
            </a:r>
            <a:r>
              <a:rPr lang="en-US" b="1" dirty="0">
                <a:solidFill>
                  <a:schemeClr val="accent5"/>
                </a:solidFill>
              </a:rPr>
              <a:t>؟</a:t>
            </a:r>
          </a:p>
          <a:p>
            <a:pPr algn="just" rtl="1"/>
            <a:r>
              <a:rPr lang="en-US" dirty="0"/>
              <a:t>أ) </a:t>
            </a:r>
            <a:r>
              <a:rPr lang="en-US" dirty="0" err="1"/>
              <a:t>انخفاض</a:t>
            </a:r>
            <a:r>
              <a:rPr lang="en-US" dirty="0"/>
              <a:t> سعر </a:t>
            </a:r>
            <a:r>
              <a:rPr lang="en-US" dirty="0" err="1"/>
              <a:t>الفشار</a:t>
            </a:r>
            <a:endParaRPr lang="en-US" dirty="0"/>
          </a:p>
          <a:p>
            <a:pPr algn="just" rtl="1"/>
            <a:r>
              <a:rPr lang="en-US" dirty="0"/>
              <a:t>ب) </a:t>
            </a:r>
            <a:r>
              <a:rPr lang="en-US" dirty="0" err="1"/>
              <a:t>زيادة</a:t>
            </a:r>
            <a:r>
              <a:rPr lang="en-US" dirty="0"/>
              <a:t> سعر </a:t>
            </a:r>
            <a:r>
              <a:rPr lang="en-US" dirty="0" err="1"/>
              <a:t>الفشار</a:t>
            </a:r>
            <a:endParaRPr lang="en-US" dirty="0"/>
          </a:p>
          <a:p>
            <a:pPr algn="just" rtl="1"/>
            <a:r>
              <a:rPr lang="en-US" dirty="0"/>
              <a:t>ج) </a:t>
            </a:r>
            <a:r>
              <a:rPr lang="en-US" dirty="0" err="1"/>
              <a:t>التقدم</a:t>
            </a:r>
            <a:r>
              <a:rPr lang="en-US" dirty="0"/>
              <a:t> </a:t>
            </a:r>
            <a:r>
              <a:rPr lang="en-US" dirty="0" err="1"/>
              <a:t>التكنولوجي</a:t>
            </a:r>
            <a:r>
              <a:rPr lang="en-US" dirty="0"/>
              <a:t> </a:t>
            </a:r>
            <a:r>
              <a:rPr lang="en-US" dirty="0" err="1"/>
              <a:t>في</a:t>
            </a:r>
            <a:r>
              <a:rPr lang="en-US" dirty="0"/>
              <a:t> </a:t>
            </a:r>
            <a:r>
              <a:rPr lang="en-US" dirty="0" err="1"/>
              <a:t>إنتاج</a:t>
            </a:r>
            <a:r>
              <a:rPr lang="en-US" dirty="0"/>
              <a:t> </a:t>
            </a:r>
            <a:r>
              <a:rPr lang="en-US" dirty="0" err="1"/>
              <a:t>الفشار</a:t>
            </a:r>
            <a:endParaRPr lang="en-US" dirty="0"/>
          </a:p>
          <a:p>
            <a:pPr algn="just" rtl="1"/>
            <a:r>
              <a:rPr lang="en-US" b="1" u="sng" dirty="0"/>
              <a:t>د) </a:t>
            </a:r>
            <a:r>
              <a:rPr lang="en-US" b="1" u="sng" dirty="0" err="1"/>
              <a:t>انخفاض</a:t>
            </a:r>
            <a:r>
              <a:rPr lang="en-US" b="1" u="sng" dirty="0"/>
              <a:t> </a:t>
            </a:r>
            <a:r>
              <a:rPr lang="en-US" b="1" u="sng" dirty="0" err="1"/>
              <a:t>عدد</a:t>
            </a:r>
            <a:r>
              <a:rPr lang="en-US" b="1" u="sng" dirty="0"/>
              <a:t> </a:t>
            </a:r>
            <a:r>
              <a:rPr lang="en-US" b="1" u="sng" dirty="0" err="1"/>
              <a:t>منتجي</a:t>
            </a:r>
            <a:r>
              <a:rPr lang="en-US" b="1" u="sng" dirty="0"/>
              <a:t> </a:t>
            </a:r>
            <a:r>
              <a:rPr lang="en-US" b="1" u="sng" dirty="0" err="1"/>
              <a:t>الفشار</a:t>
            </a:r>
            <a:endParaRPr lang="en-US" b="1" u="sng" dirty="0"/>
          </a:p>
          <a:p>
            <a:pPr algn="just" rtl="1"/>
            <a:endParaRPr lang="en-US" dirty="0"/>
          </a:p>
          <a:p>
            <a:pPr algn="just" rtl="1"/>
            <a:r>
              <a:rPr lang="en-US" b="1" dirty="0" err="1">
                <a:solidFill>
                  <a:schemeClr val="accent5"/>
                </a:solidFill>
              </a:rPr>
              <a:t>أي</a:t>
            </a:r>
            <a:r>
              <a:rPr lang="en-US" b="1" dirty="0">
                <a:solidFill>
                  <a:schemeClr val="accent5"/>
                </a:solidFill>
              </a:rPr>
              <a:t> </a:t>
            </a:r>
            <a:r>
              <a:rPr lang="en-US" b="1" dirty="0" err="1">
                <a:solidFill>
                  <a:schemeClr val="accent5"/>
                </a:solidFill>
              </a:rPr>
              <a:t>مما</a:t>
            </a:r>
            <a:r>
              <a:rPr lang="en-US" b="1" dirty="0">
                <a:solidFill>
                  <a:schemeClr val="accent5"/>
                </a:solidFill>
              </a:rPr>
              <a:t> </a:t>
            </a:r>
            <a:r>
              <a:rPr lang="en-US" b="1" dirty="0" err="1">
                <a:solidFill>
                  <a:schemeClr val="accent5"/>
                </a:solidFill>
              </a:rPr>
              <a:t>يلي</a:t>
            </a:r>
            <a:r>
              <a:rPr lang="en-US" b="1" dirty="0">
                <a:solidFill>
                  <a:schemeClr val="accent5"/>
                </a:solidFill>
              </a:rPr>
              <a:t> </a:t>
            </a:r>
            <a:r>
              <a:rPr lang="en-US" b="1" dirty="0" err="1">
                <a:solidFill>
                  <a:schemeClr val="accent5"/>
                </a:solidFill>
              </a:rPr>
              <a:t>يزيد</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المعروض</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الفشار</a:t>
            </a:r>
            <a:r>
              <a:rPr lang="en-US" b="1" dirty="0">
                <a:solidFill>
                  <a:schemeClr val="accent5"/>
                </a:solidFill>
              </a:rPr>
              <a:t>؟</a:t>
            </a:r>
          </a:p>
          <a:p>
            <a:pPr algn="just" rtl="1"/>
            <a:r>
              <a:rPr lang="en-US" dirty="0"/>
              <a:t>أ) </a:t>
            </a:r>
            <a:r>
              <a:rPr lang="en-US" dirty="0" err="1"/>
              <a:t>انخفاض</a:t>
            </a:r>
            <a:r>
              <a:rPr lang="en-US" dirty="0"/>
              <a:t> سعر </a:t>
            </a:r>
            <a:r>
              <a:rPr lang="en-US" dirty="0" err="1"/>
              <a:t>الفشار</a:t>
            </a:r>
            <a:endParaRPr lang="en-US" dirty="0"/>
          </a:p>
          <a:p>
            <a:pPr algn="just" rtl="1"/>
            <a:r>
              <a:rPr lang="en-US" dirty="0"/>
              <a:t>ب) </a:t>
            </a:r>
            <a:r>
              <a:rPr lang="en-US" dirty="0" err="1"/>
              <a:t>زيادة</a:t>
            </a:r>
            <a:r>
              <a:rPr lang="en-US" dirty="0"/>
              <a:t> سعر </a:t>
            </a:r>
            <a:r>
              <a:rPr lang="en-US" dirty="0" err="1"/>
              <a:t>الفشار</a:t>
            </a:r>
            <a:endParaRPr lang="en-US" dirty="0"/>
          </a:p>
          <a:p>
            <a:pPr algn="just" rtl="1"/>
            <a:r>
              <a:rPr lang="en-US" b="1" u="sng" dirty="0"/>
              <a:t>ج) </a:t>
            </a:r>
            <a:r>
              <a:rPr lang="en-US" b="1" u="sng" dirty="0" err="1"/>
              <a:t>التقدم</a:t>
            </a:r>
            <a:r>
              <a:rPr lang="en-US" b="1" u="sng" dirty="0"/>
              <a:t> </a:t>
            </a:r>
            <a:r>
              <a:rPr lang="en-US" b="1" u="sng" dirty="0" err="1"/>
              <a:t>التكنولوجي</a:t>
            </a:r>
            <a:r>
              <a:rPr lang="en-US" b="1" u="sng" dirty="0"/>
              <a:t> </a:t>
            </a:r>
            <a:r>
              <a:rPr lang="en-US" b="1" u="sng" dirty="0" err="1"/>
              <a:t>في</a:t>
            </a:r>
            <a:r>
              <a:rPr lang="en-US" b="1" u="sng" dirty="0"/>
              <a:t> </a:t>
            </a:r>
            <a:r>
              <a:rPr lang="en-US" b="1" u="sng" dirty="0" err="1"/>
              <a:t>إنتاج</a:t>
            </a:r>
            <a:r>
              <a:rPr lang="en-US" b="1" u="sng" dirty="0"/>
              <a:t> </a:t>
            </a:r>
            <a:r>
              <a:rPr lang="en-US" b="1" u="sng" dirty="0" err="1"/>
              <a:t>الفشار</a:t>
            </a:r>
            <a:endParaRPr lang="en-US" b="1" u="sng" dirty="0"/>
          </a:p>
          <a:p>
            <a:pPr algn="just" rtl="1"/>
            <a:r>
              <a:rPr lang="en-US" dirty="0"/>
              <a:t>د) </a:t>
            </a:r>
            <a:r>
              <a:rPr lang="en-US" dirty="0" err="1"/>
              <a:t>انخفاض</a:t>
            </a:r>
            <a:r>
              <a:rPr lang="en-US" dirty="0"/>
              <a:t> </a:t>
            </a:r>
            <a:r>
              <a:rPr lang="en-US" dirty="0" err="1"/>
              <a:t>عدد</a:t>
            </a:r>
            <a:r>
              <a:rPr lang="en-US" dirty="0"/>
              <a:t> </a:t>
            </a:r>
            <a:r>
              <a:rPr lang="en-US" dirty="0" err="1"/>
              <a:t>منتجي</a:t>
            </a:r>
            <a:r>
              <a:rPr lang="en-US" dirty="0"/>
              <a:t> </a:t>
            </a:r>
            <a:r>
              <a:rPr lang="en-US" dirty="0" err="1"/>
              <a:t>الفشار</a:t>
            </a:r>
            <a:endParaRPr lang="en-US" dirty="0"/>
          </a:p>
        </p:txBody>
      </p:sp>
    </p:spTree>
    <p:extLst>
      <p:ext uri="{BB962C8B-B14F-4D97-AF65-F5344CB8AC3E}">
        <p14:creationId xmlns:p14="http://schemas.microsoft.com/office/powerpoint/2010/main" val="1427935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AF97EAE6-D9A5-AD3F-52BC-97DAABB31941}"/>
              </a:ext>
            </a:extLst>
          </p:cNvPr>
          <p:cNvSpPr txBox="1">
            <a:spLocks/>
          </p:cNvSpPr>
          <p:nvPr/>
        </p:nvSpPr>
        <p:spPr>
          <a:xfrm>
            <a:off x="762000" y="2313252"/>
            <a:ext cx="4881563" cy="31986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A change in which of the following would </a:t>
            </a: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NOT</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 </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shift the supply curve for sneakers?</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an increase in technology for making sneakers</a:t>
            </a:r>
          </a:p>
          <a:p>
            <a:pPr marL="0" marR="0" indent="0" algn="just">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an increase in the price of rubber, used to make sneakers</a:t>
            </a:r>
          </a:p>
          <a:p>
            <a:pPr marL="0" marR="0" indent="0" algn="just">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C) an increase in the price of sneakers</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None of the above, that is, each change shifts the supply curve.</a:t>
            </a:r>
            <a:endParaRPr lang="ar-EG"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endParaRPr lang="ar-EG" sz="2000" dirty="0">
              <a:solidFill>
                <a:srgbClr val="000000"/>
              </a:solidFill>
              <a:latin typeface="Alexandria"/>
              <a:ea typeface="Times New Roman" panose="02020603050405020304" pitchFamily="18" charset="0"/>
              <a:cs typeface="Palatino Linotype" panose="02040502050505030304" pitchFamily="18" charset="0"/>
            </a:endParaRPr>
          </a:p>
          <a:p>
            <a:pPr marL="0" indent="0" algn="just">
              <a:spcBef>
                <a:spcPts val="0"/>
              </a:spcBef>
              <a:buNone/>
            </a:pPr>
            <a:endParaRPr lang="en-US" sz="2000" b="1" dirty="0">
              <a:solidFill>
                <a:srgbClr val="FF0000"/>
              </a:solidFill>
              <a:effectLst/>
              <a:latin typeface="Alexandria"/>
              <a:ea typeface="Times New Roman" panose="02020603050405020304" pitchFamily="18" charset="0"/>
              <a:cs typeface="Palatino Linotype" panose="02040502050505030304" pitchFamily="18" charset="0"/>
            </a:endParaRPr>
          </a:p>
        </p:txBody>
      </p:sp>
      <p:sp>
        <p:nvSpPr>
          <p:cNvPr id="6" name="Content Placeholder 2">
            <a:extLst>
              <a:ext uri="{FF2B5EF4-FFF2-40B4-BE49-F238E27FC236}">
                <a16:creationId xmlns:a16="http://schemas.microsoft.com/office/drawing/2014/main" id="{B8097791-4D4E-9E02-A32B-7C0E0E7E9D8C}"/>
              </a:ext>
            </a:extLst>
          </p:cNvPr>
          <p:cNvSpPr txBox="1">
            <a:spLocks/>
          </p:cNvSpPr>
          <p:nvPr/>
        </p:nvSpPr>
        <p:spPr>
          <a:xfrm>
            <a:off x="6253828" y="2139401"/>
            <a:ext cx="4881563" cy="31986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spcBef>
                <a:spcPts val="0"/>
              </a:spcBef>
              <a:spcAft>
                <a:spcPts val="0"/>
              </a:spcAft>
              <a:buNone/>
            </a:pPr>
            <a:endParaRPr lang="ar-EG" sz="2000" dirty="0">
              <a:solidFill>
                <a:srgbClr val="000000"/>
              </a:solidFill>
              <a:latin typeface="Alexandria"/>
              <a:ea typeface="Times New Roman" panose="02020603050405020304" pitchFamily="18" charset="0"/>
              <a:cs typeface="Palatino Linotype" panose="02040502050505030304" pitchFamily="18" charset="0"/>
            </a:endParaRPr>
          </a:p>
          <a:p>
            <a:pPr marL="0" marR="0" indent="0" algn="just" rtl="1">
              <a:spcBef>
                <a:spcPts val="0"/>
              </a:spcBef>
              <a:spcAft>
                <a:spcPts val="0"/>
              </a:spcAft>
              <a:buNone/>
            </a:pP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أي مما يلي لا يؤدي إلى انتقال منحنى العرض للأحذية الرياضية؟</a:t>
            </a:r>
          </a:p>
          <a:p>
            <a:pPr marL="0" marR="0" indent="0" algn="just"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أ) زيادة التكنولوجيا المستخدمة في صناعة الأحذية الرياضية</a:t>
            </a:r>
          </a:p>
          <a:p>
            <a:pPr marL="0" marR="0" indent="0" algn="just"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ب) زيادة سعر المطاط المستخدم في صناعة الأحذية الرياضية</a:t>
            </a:r>
          </a:p>
          <a:p>
            <a:pPr marL="0" marR="0" indent="0" algn="just" rtl="1">
              <a:spcBef>
                <a:spcPts val="0"/>
              </a:spcBef>
              <a:spcAft>
                <a:spcPts val="0"/>
              </a:spcAft>
              <a:buNone/>
            </a:pP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ج) زيادة سعر الأحذية الرياضية</a:t>
            </a:r>
          </a:p>
          <a:p>
            <a:pPr marL="0" marR="0" indent="0" algn="just"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د) لا شيء مما سبق، أي أن كل تغيير يؤدي إلى انتقال منحنى العرض.</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indent="0" algn="just">
              <a:spcBef>
                <a:spcPts val="0"/>
              </a:spcBef>
              <a:buNone/>
            </a:pPr>
            <a:endParaRPr lang="ar-EG" sz="2000" b="1" dirty="0">
              <a:solidFill>
                <a:srgbClr val="FF0000"/>
              </a:solidFill>
              <a:effectLst/>
              <a:latin typeface="Alexandria"/>
              <a:ea typeface="Times New Roman" panose="02020603050405020304" pitchFamily="18" charset="0"/>
              <a:cs typeface="Palatino Linotype" panose="02040502050505030304" pitchFamily="18" charset="0"/>
            </a:endParaRPr>
          </a:p>
          <a:p>
            <a:pPr marL="0" indent="0" algn="just">
              <a:spcBef>
                <a:spcPts val="0"/>
              </a:spcBef>
              <a:buNone/>
            </a:pPr>
            <a:endParaRPr lang="en-US" sz="2000" b="1" dirty="0">
              <a:solidFill>
                <a:srgbClr val="FF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964835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8F2A0E17-27FF-8F3C-7AC7-91CB8E2F6A28}"/>
              </a:ext>
            </a:extLst>
          </p:cNvPr>
          <p:cNvSpPr txBox="1">
            <a:spLocks/>
          </p:cNvSpPr>
          <p:nvPr/>
        </p:nvSpPr>
        <p:spPr>
          <a:xfrm>
            <a:off x="868562" y="2092566"/>
            <a:ext cx="407962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endParaRPr lang="en-US" sz="2000" b="1" dirty="0">
              <a:solidFill>
                <a:srgbClr val="FF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In the figure, what is the minimum supply price for the Second gallon of ice cream?</a:t>
            </a:r>
            <a:endParaRPr lang="ar-EG"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$2.00</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B) $3.00</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$4.00</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$5.00</a:t>
            </a:r>
          </a:p>
        </p:txBody>
      </p:sp>
      <p:pic>
        <p:nvPicPr>
          <p:cNvPr id="11" name="Picture 10" descr="Chart, line chart&#10;&#10;Description automatically generated">
            <a:extLst>
              <a:ext uri="{FF2B5EF4-FFF2-40B4-BE49-F238E27FC236}">
                <a16:creationId xmlns:a16="http://schemas.microsoft.com/office/drawing/2014/main" id="{96755FB6-94F8-B341-4972-9E039384F0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8181" y="2249645"/>
            <a:ext cx="3438581" cy="3607498"/>
          </a:xfrm>
          <a:prstGeom prst="rect">
            <a:avLst/>
          </a:prstGeom>
          <a:noFill/>
          <a:ln>
            <a:noFill/>
          </a:ln>
        </p:spPr>
      </p:pic>
      <p:sp>
        <p:nvSpPr>
          <p:cNvPr id="6" name="Content Placeholder 2">
            <a:extLst>
              <a:ext uri="{FF2B5EF4-FFF2-40B4-BE49-F238E27FC236}">
                <a16:creationId xmlns:a16="http://schemas.microsoft.com/office/drawing/2014/main" id="{8F2A0E17-27FF-8F3C-7AC7-91CB8E2F6A28}"/>
              </a:ext>
            </a:extLst>
          </p:cNvPr>
          <p:cNvSpPr txBox="1">
            <a:spLocks/>
          </p:cNvSpPr>
          <p:nvPr/>
        </p:nvSpPr>
        <p:spPr>
          <a:xfrm>
            <a:off x="8386762" y="2092566"/>
            <a:ext cx="2862929"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None/>
            </a:pPr>
            <a:endParaRPr lang="en-US" sz="2000" b="1" dirty="0">
              <a:solidFill>
                <a:srgbClr val="FF0000"/>
              </a:solidFill>
              <a:effectLst/>
              <a:latin typeface="Alexandria"/>
              <a:ea typeface="Times New Roman" panose="02020603050405020304" pitchFamily="18" charset="0"/>
              <a:cs typeface="Palatino Linotype" panose="02040502050505030304" pitchFamily="18" charset="0"/>
            </a:endParaRPr>
          </a:p>
          <a:p>
            <a:pPr marL="0" marR="0" indent="0" algn="just" rtl="1">
              <a:spcBef>
                <a:spcPts val="0"/>
              </a:spcBef>
              <a:spcAft>
                <a:spcPts val="0"/>
              </a:spcAft>
              <a:buNone/>
            </a:pPr>
            <a:r>
              <a:rPr lang="ar-EG" sz="2000" dirty="0">
                <a:solidFill>
                  <a:srgbClr val="0070C0"/>
                </a:solidFill>
                <a:effectLst/>
                <a:latin typeface="Alexandria"/>
                <a:ea typeface="Times New Roman" panose="02020603050405020304" pitchFamily="18" charset="0"/>
                <a:cs typeface="Palatino Linotype" panose="02040502050505030304" pitchFamily="18" charset="0"/>
              </a:rPr>
              <a:t>في الشكل، ما هو الحد الأدنى لسعر العرض للغالون الثاني من الآيس كريم؟</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lgn="just"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$2.00</a:t>
            </a:r>
          </a:p>
          <a:p>
            <a:pPr marL="0" marR="0" indent="0" algn="just" rtl="1">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B) $3.00</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just"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$4.00</a:t>
            </a:r>
          </a:p>
          <a:p>
            <a:pPr marL="0" marR="0" indent="0" algn="just"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$5.00</a:t>
            </a:r>
          </a:p>
        </p:txBody>
      </p:sp>
    </p:spTree>
    <p:extLst>
      <p:ext uri="{BB962C8B-B14F-4D97-AF65-F5344CB8AC3E}">
        <p14:creationId xmlns:p14="http://schemas.microsoft.com/office/powerpoint/2010/main" val="3162947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1" y="6449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6" name="Content Placeholder 2">
            <a:extLst>
              <a:ext uri="{FF2B5EF4-FFF2-40B4-BE49-F238E27FC236}">
                <a16:creationId xmlns:a16="http://schemas.microsoft.com/office/drawing/2014/main" id="{6183D242-F123-3127-272F-83B757BDD892}"/>
              </a:ext>
            </a:extLst>
          </p:cNvPr>
          <p:cNvSpPr txBox="1">
            <a:spLocks/>
          </p:cNvSpPr>
          <p:nvPr/>
        </p:nvSpPr>
        <p:spPr>
          <a:xfrm>
            <a:off x="762001" y="1981090"/>
            <a:ext cx="432435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The figure shows supply curves for soft drinks. Suppose the economy is at point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a</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A movement to point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c</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could be the result of </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a decrease in technology.</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B) a decrease in the relative price of a soft drink.</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an increase in the relative price of a soft drink.</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an increase in the money price of a soft drink.</a:t>
            </a:r>
            <a:endParaRPr lang="ar-EG" sz="2000" dirty="0">
              <a:solidFill>
                <a:srgbClr val="000000"/>
              </a:solidFill>
              <a:effectLst/>
              <a:latin typeface="Alexandria"/>
              <a:ea typeface="Times New Roman" panose="02020603050405020304" pitchFamily="18" charset="0"/>
              <a:cs typeface="Palatino Linotype" panose="02040502050505030304" pitchFamily="18" charset="0"/>
            </a:endParaRPr>
          </a:p>
        </p:txBody>
      </p:sp>
      <p:pic>
        <p:nvPicPr>
          <p:cNvPr id="9" name="Picture 8">
            <a:extLst>
              <a:ext uri="{FF2B5EF4-FFF2-40B4-BE49-F238E27FC236}">
                <a16:creationId xmlns:a16="http://schemas.microsoft.com/office/drawing/2014/main" id="{DBEB531C-EDA3-879A-812F-234F54B8C4F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6351" y="1981090"/>
            <a:ext cx="2884228" cy="3775422"/>
          </a:xfrm>
          <a:prstGeom prst="rect">
            <a:avLst/>
          </a:prstGeom>
          <a:noFill/>
          <a:ln>
            <a:noFill/>
          </a:ln>
        </p:spPr>
      </p:pic>
      <p:sp>
        <p:nvSpPr>
          <p:cNvPr id="8" name="Content Placeholder 2">
            <a:extLst>
              <a:ext uri="{FF2B5EF4-FFF2-40B4-BE49-F238E27FC236}">
                <a16:creationId xmlns:a16="http://schemas.microsoft.com/office/drawing/2014/main" id="{BBD8B798-54DC-C3EC-6177-AAE1CA277084}"/>
              </a:ext>
            </a:extLst>
          </p:cNvPr>
          <p:cNvSpPr txBox="1">
            <a:spLocks/>
          </p:cNvSpPr>
          <p:nvPr/>
        </p:nvSpPr>
        <p:spPr>
          <a:xfrm>
            <a:off x="8243888" y="1903342"/>
            <a:ext cx="2987554"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spcBef>
                <a:spcPts val="0"/>
              </a:spcBef>
              <a:spcAft>
                <a:spcPts val="0"/>
              </a:spcAft>
              <a:buNone/>
            </a:pPr>
            <a:endParaRPr lang="ar-EG" sz="2000" dirty="0">
              <a:solidFill>
                <a:srgbClr val="000000"/>
              </a:solidFill>
              <a:latin typeface="Alexandria"/>
              <a:ea typeface="Times New Roman" panose="02020603050405020304" pitchFamily="18" charset="0"/>
              <a:cs typeface="Palatino Linotype" panose="02040502050505030304" pitchFamily="18" charset="0"/>
            </a:endParaRPr>
          </a:p>
          <a:p>
            <a:pPr marL="0" marR="0" indent="0" algn="just" rtl="1">
              <a:spcBef>
                <a:spcPts val="0"/>
              </a:spcBef>
              <a:spcAft>
                <a:spcPts val="0"/>
              </a:spcAft>
              <a:buNone/>
            </a:pP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يوضح الشكل منحنيات العرض للمشروبات الغازية. لنفترض أن الاقتصاد عند النقطة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a</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 قد يكون الانتقال إلى النقطة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c</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 نتيجة لـ  </a:t>
            </a:r>
          </a:p>
          <a:p>
            <a:pPr marL="0" marR="0" indent="0" algn="just"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أ) انخفاض في التكنولوجيا.</a:t>
            </a:r>
          </a:p>
          <a:p>
            <a:pPr marL="0" marR="0" indent="0" algn="just" rtl="1">
              <a:spcBef>
                <a:spcPts val="0"/>
              </a:spcBef>
              <a:spcAft>
                <a:spcPts val="0"/>
              </a:spcAft>
              <a:buNone/>
            </a:pPr>
            <a:r>
              <a:rPr lang="ar-EG" sz="2000" b="1" u="sng" dirty="0">
                <a:solidFill>
                  <a:srgbClr val="000000"/>
                </a:solidFill>
                <a:effectLst/>
                <a:latin typeface="Alexandria"/>
                <a:ea typeface="Times New Roman" panose="02020603050405020304" pitchFamily="18" charset="0"/>
                <a:cs typeface="Palatino Linotype" panose="02040502050505030304" pitchFamily="18" charset="0"/>
              </a:rPr>
              <a:t>ب) انخفاض في السعر النسبي للمشروبات الغازية.</a:t>
            </a:r>
          </a:p>
          <a:p>
            <a:pPr marL="0" marR="0" indent="0" algn="just"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ج) زيادة في السعر النسبي للمشروبات الغازية.</a:t>
            </a:r>
          </a:p>
          <a:p>
            <a:pPr marL="0" marR="0" indent="0" algn="just" rtl="1">
              <a:spcBef>
                <a:spcPts val="0"/>
              </a:spcBef>
              <a:spcAft>
                <a:spcPts val="0"/>
              </a:spcAft>
              <a:buNone/>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د) زيادة في السعر النقدي للمشروبات الغازية.</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389324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3F2C533B-228F-C5CA-3ACF-573A21F2737C}"/>
              </a:ext>
            </a:extLst>
          </p:cNvPr>
          <p:cNvSpPr txBox="1">
            <a:spLocks/>
          </p:cNvSpPr>
          <p:nvPr/>
        </p:nvSpPr>
        <p:spPr>
          <a:xfrm>
            <a:off x="762000" y="1962943"/>
            <a:ext cx="4210050"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endParaRPr lang="en-US" sz="2000" b="1" dirty="0">
              <a:solidFill>
                <a:srgbClr val="FF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cs typeface="Palatino Linotype" panose="02040502050505030304" pitchFamily="18" charset="0"/>
              </a:rPr>
              <a:t>The figure shows supply curves for soft drinks. Suppose the economy is at point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a</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An increase in the price of a soft drink is shown as a movement from point </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a</a:t>
            </a:r>
            <a:r>
              <a:rPr lang="en-US" sz="2000" b="1" dirty="0">
                <a:solidFill>
                  <a:srgbClr val="0070C0"/>
                </a:solidFill>
                <a:effectLst/>
                <a:latin typeface="Alexandria"/>
                <a:ea typeface="Times New Roman" panose="02020603050405020304" pitchFamily="18" charset="0"/>
                <a:cs typeface="Palatino Linotype" panose="02040502050505030304" pitchFamily="18" charset="0"/>
              </a:rPr>
              <a:t> to </a:t>
            </a:r>
            <a:endParaRPr lang="ar-EG" sz="20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none of the points that are illustrated.</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point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b</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point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D) point </a:t>
            </a:r>
            <a:r>
              <a:rPr lang="en-US" sz="2000" b="1" i="1" u="sng" dirty="0">
                <a:solidFill>
                  <a:srgbClr val="000000"/>
                </a:solidFill>
                <a:effectLst/>
                <a:latin typeface="Alexandria"/>
                <a:ea typeface="Times New Roman" panose="02020603050405020304" pitchFamily="18" charset="0"/>
                <a:cs typeface="Palatino Linotype" panose="02040502050505030304" pitchFamily="18" charset="0"/>
              </a:rPr>
              <a:t>d</a:t>
            </a: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p:txBody>
      </p:sp>
      <p:pic>
        <p:nvPicPr>
          <p:cNvPr id="11" name="Picture 10">
            <a:extLst>
              <a:ext uri="{FF2B5EF4-FFF2-40B4-BE49-F238E27FC236}">
                <a16:creationId xmlns:a16="http://schemas.microsoft.com/office/drawing/2014/main" id="{5661A396-1F28-9559-A57B-68D6AEF9A42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0755" y="2395678"/>
            <a:ext cx="2757488" cy="3075805"/>
          </a:xfrm>
          <a:prstGeom prst="rect">
            <a:avLst/>
          </a:prstGeom>
          <a:noFill/>
          <a:ln>
            <a:noFill/>
          </a:ln>
        </p:spPr>
      </p:pic>
      <p:sp>
        <p:nvSpPr>
          <p:cNvPr id="6" name="Content Placeholder 2">
            <a:extLst>
              <a:ext uri="{FF2B5EF4-FFF2-40B4-BE49-F238E27FC236}">
                <a16:creationId xmlns:a16="http://schemas.microsoft.com/office/drawing/2014/main" id="{3F2C533B-228F-C5CA-3ACF-573A21F2737C}"/>
              </a:ext>
            </a:extLst>
          </p:cNvPr>
          <p:cNvSpPr txBox="1">
            <a:spLocks/>
          </p:cNvSpPr>
          <p:nvPr/>
        </p:nvSpPr>
        <p:spPr>
          <a:xfrm>
            <a:off x="7729537" y="1962943"/>
            <a:ext cx="3413591"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None/>
            </a:pPr>
            <a:endParaRPr lang="en-US" sz="2000" b="1" dirty="0">
              <a:solidFill>
                <a:srgbClr val="FF0000"/>
              </a:solidFill>
              <a:effectLst/>
              <a:latin typeface="Alexandria"/>
              <a:ea typeface="Times New Roman" panose="02020603050405020304" pitchFamily="18" charset="0"/>
              <a:cs typeface="Palatino Linotype" panose="02040502050505030304" pitchFamily="18" charset="0"/>
            </a:endParaRPr>
          </a:p>
          <a:p>
            <a:pPr marL="0" marR="0" indent="0" algn="just" rtl="1">
              <a:spcBef>
                <a:spcPts val="0"/>
              </a:spcBef>
              <a:spcAft>
                <a:spcPts val="0"/>
              </a:spcAft>
              <a:buNone/>
            </a:pPr>
            <a:r>
              <a:rPr lang="ar-EG" sz="2000" dirty="0">
                <a:solidFill>
                  <a:srgbClr val="0070C0"/>
                </a:solidFill>
                <a:effectLst/>
                <a:latin typeface="Alexandria"/>
                <a:ea typeface="Times New Roman" panose="02020603050405020304" pitchFamily="18" charset="0"/>
                <a:cs typeface="Palatino Linotype" panose="02040502050505030304" pitchFamily="18" charset="0"/>
              </a:rPr>
              <a:t>يوضح الشكل منحنيات العرض للمشروبات الغازية. لنفترض أن الاقتصاد عند النقطة </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a</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 </a:t>
            </a:r>
            <a:r>
              <a:rPr lang="ar-EG" sz="2000" dirty="0">
                <a:solidFill>
                  <a:srgbClr val="0070C0"/>
                </a:solidFill>
                <a:effectLst/>
                <a:latin typeface="Alexandria"/>
                <a:ea typeface="Times New Roman" panose="02020603050405020304" pitchFamily="18" charset="0"/>
                <a:cs typeface="Palatino Linotype" panose="02040502050505030304" pitchFamily="18" charset="0"/>
              </a:rPr>
              <a:t>. يظهر ارتفاع سعر المشروب الغازي كحركة من النقطة </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a:t>
            </a:r>
            <a:r>
              <a:rPr lang="en-US" sz="2000" b="1" i="1" dirty="0">
                <a:solidFill>
                  <a:srgbClr val="0070C0"/>
                </a:solidFill>
                <a:effectLst/>
                <a:latin typeface="Alexandria"/>
                <a:ea typeface="Times New Roman" panose="02020603050405020304" pitchFamily="18" charset="0"/>
                <a:cs typeface="Palatino Linotype" panose="02040502050505030304" pitchFamily="18" charset="0"/>
              </a:rPr>
              <a:t>a</a:t>
            </a:r>
            <a:r>
              <a:rPr lang="ar-EG" sz="2000" b="1" dirty="0">
                <a:solidFill>
                  <a:schemeClr val="accent5"/>
                </a:solidFill>
                <a:effectLst/>
                <a:latin typeface="Alexandria"/>
                <a:ea typeface="Times New Roman" panose="02020603050405020304" pitchFamily="18" charset="0"/>
                <a:cs typeface="Palatino Linotype" panose="02040502050505030304" pitchFamily="18" charset="0"/>
              </a:rPr>
              <a:t>).</a:t>
            </a:r>
            <a:r>
              <a:rPr lang="ar-EG" sz="2000" dirty="0">
                <a:solidFill>
                  <a:srgbClr val="0070C0"/>
                </a:solidFill>
                <a:effectLst/>
                <a:latin typeface="Alexandria"/>
                <a:ea typeface="Times New Roman" panose="02020603050405020304" pitchFamily="18" charset="0"/>
                <a:cs typeface="Palatino Linotype" panose="02040502050505030304" pitchFamily="18" charset="0"/>
              </a:rPr>
              <a:t> إلى</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lgn="just"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none of the points that are illustrated.</a:t>
            </a:r>
          </a:p>
          <a:p>
            <a:pPr marL="0" marR="0" indent="0" algn="just"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point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b</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lgn="just"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point </a:t>
            </a:r>
            <a:r>
              <a:rPr lang="en-US" sz="2000" i="1" dirty="0">
                <a:solidFill>
                  <a:srgbClr val="000000"/>
                </a:solidFill>
                <a:effectLst/>
                <a:latin typeface="Alexandria"/>
                <a:ea typeface="Times New Roman" panose="02020603050405020304" pitchFamily="18" charset="0"/>
                <a:cs typeface="Palatino Linotype" panose="02040502050505030304" pitchFamily="18" charset="0"/>
              </a:rPr>
              <a:t>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a:p>
            <a:pPr marL="0" marR="0" indent="0" algn="just" rtl="1">
              <a:spcBef>
                <a:spcPts val="0"/>
              </a:spcBef>
              <a:spcAft>
                <a:spcPts val="0"/>
              </a:spcAft>
              <a:buNone/>
            </a:pP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D) point </a:t>
            </a:r>
            <a:r>
              <a:rPr lang="en-US" sz="2000" b="1" i="1" u="sng" dirty="0">
                <a:solidFill>
                  <a:srgbClr val="000000"/>
                </a:solidFill>
                <a:effectLst/>
                <a:latin typeface="Alexandria"/>
                <a:ea typeface="Times New Roman" panose="02020603050405020304" pitchFamily="18" charset="0"/>
                <a:cs typeface="Palatino Linotype" panose="02040502050505030304" pitchFamily="18" charset="0"/>
              </a:rPr>
              <a:t>d</a:t>
            </a:r>
            <a:r>
              <a:rPr lang="en-US" sz="2000" b="1" u="sng" dirty="0">
                <a:solidFill>
                  <a:srgbClr val="000000"/>
                </a:solidFill>
                <a:effectLst/>
                <a:latin typeface="Alexandria"/>
                <a:ea typeface="Times New Roman" panose="02020603050405020304" pitchFamily="18" charset="0"/>
                <a:cs typeface="Palatino Linotype" panose="02040502050505030304" pitchFamily="18" charset="0"/>
              </a:rPr>
              <a:t>.</a:t>
            </a: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just">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p>
        </p:txBody>
      </p:sp>
    </p:spTree>
    <p:extLst>
      <p:ext uri="{BB962C8B-B14F-4D97-AF65-F5344CB8AC3E}">
        <p14:creationId xmlns:p14="http://schemas.microsoft.com/office/powerpoint/2010/main" val="3006382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1" y="6449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graphicFrame>
        <p:nvGraphicFramePr>
          <p:cNvPr id="2" name="Table 1"/>
          <p:cNvGraphicFramePr>
            <a:graphicFrameLocks noGrp="1"/>
          </p:cNvGraphicFramePr>
          <p:nvPr>
            <p:extLst>
              <p:ext uri="{D42A27DB-BD31-4B8C-83A1-F6EECF244321}">
                <p14:modId xmlns:p14="http://schemas.microsoft.com/office/powerpoint/2010/main" val="3728108649"/>
              </p:ext>
            </p:extLst>
          </p:nvPr>
        </p:nvGraphicFramePr>
        <p:xfrm>
          <a:off x="889548" y="1871355"/>
          <a:ext cx="10268184" cy="3998692"/>
        </p:xfrm>
        <a:graphic>
          <a:graphicData uri="http://schemas.openxmlformats.org/drawingml/2006/table">
            <a:tbl>
              <a:tblPr rtl="1" firstRow="1" firstCol="1" bandRow="1">
                <a:tableStyleId>{BDBED569-4797-4DF1-A0F4-6AAB3CD982D8}</a:tableStyleId>
              </a:tblPr>
              <a:tblGrid>
                <a:gridCol w="5091662">
                  <a:extLst>
                    <a:ext uri="{9D8B030D-6E8A-4147-A177-3AD203B41FA5}">
                      <a16:colId xmlns:a16="http://schemas.microsoft.com/office/drawing/2014/main" val="1988844460"/>
                    </a:ext>
                  </a:extLst>
                </a:gridCol>
                <a:gridCol w="5176522">
                  <a:extLst>
                    <a:ext uri="{9D8B030D-6E8A-4147-A177-3AD203B41FA5}">
                      <a16:colId xmlns:a16="http://schemas.microsoft.com/office/drawing/2014/main" val="2699521637"/>
                    </a:ext>
                  </a:extLst>
                </a:gridCol>
              </a:tblGrid>
              <a:tr h="1230367">
                <a:tc>
                  <a:txBody>
                    <a:bodyPr/>
                    <a:lstStyle/>
                    <a:p>
                      <a:pPr marL="457200" marR="0" algn="r" rtl="1">
                        <a:spcBef>
                          <a:spcPts val="0"/>
                        </a:spcBef>
                        <a:spcAft>
                          <a:spcPts val="0"/>
                        </a:spcAft>
                      </a:pPr>
                      <a:r>
                        <a:rPr lang="ar-SA" sz="1800" b="1" kern="100">
                          <a:effectLst/>
                        </a:rPr>
                        <a:t>كل نقطة على منحنى العرض تمثل أعلى سعر يمكن للمورِّد بيع وحدة أخرى به بربح</a:t>
                      </a:r>
                      <a:r>
                        <a:rPr lang="en-US" sz="1800" b="1" kern="100">
                          <a:effectLst/>
                        </a:rPr>
                        <a:t>.</a:t>
                      </a:r>
                      <a:endParaRPr lang="en-US" sz="1800" b="1" kern="10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rtl="0">
                        <a:spcBef>
                          <a:spcPts val="0"/>
                        </a:spcBef>
                        <a:spcAft>
                          <a:spcPts val="0"/>
                        </a:spcAft>
                      </a:pPr>
                      <a:r>
                        <a:rPr lang="en-US" sz="1800" b="1" kern="100" dirty="0">
                          <a:effectLst/>
                        </a:rPr>
                        <a:t>Each point on a supply curve represents the highest price for which a supplier can profitably sell another unit.  </a:t>
                      </a:r>
                      <a:r>
                        <a:rPr lang="en-US" sz="1800" b="1" kern="100" dirty="0">
                          <a:solidFill>
                            <a:schemeClr val="accent1"/>
                          </a:solidFill>
                          <a:effectLst/>
                        </a:rPr>
                        <a:t>False</a:t>
                      </a:r>
                      <a:endParaRPr lang="en-US" sz="18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557133687"/>
                  </a:ext>
                </a:extLst>
              </a:tr>
              <a:tr h="922775">
                <a:tc>
                  <a:txBody>
                    <a:bodyPr/>
                    <a:lstStyle/>
                    <a:p>
                      <a:pPr marL="457200" marR="0" algn="r" rtl="1">
                        <a:spcBef>
                          <a:spcPts val="0"/>
                        </a:spcBef>
                        <a:spcAft>
                          <a:spcPts val="0"/>
                        </a:spcAft>
                      </a:pPr>
                      <a:r>
                        <a:rPr lang="ar-SA" sz="1800" b="1" kern="100">
                          <a:effectLst/>
                        </a:rPr>
                        <a:t>ينعكس انخفاض الكمية المعروضة بتحرك إلى الأسفل على منحنى العرض</a:t>
                      </a:r>
                      <a:r>
                        <a:rPr lang="en-US" sz="1800" b="1" kern="100">
                          <a:effectLst/>
                        </a:rPr>
                        <a:t>.</a:t>
                      </a:r>
                      <a:endParaRPr lang="en-US" sz="1800" b="1" kern="10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rtl="0">
                        <a:spcBef>
                          <a:spcPts val="0"/>
                        </a:spcBef>
                        <a:spcAft>
                          <a:spcPts val="0"/>
                        </a:spcAft>
                      </a:pPr>
                      <a:r>
                        <a:rPr lang="en-US" sz="1800" b="1" kern="100" dirty="0">
                          <a:effectLst/>
                        </a:rPr>
                        <a:t>A decrease in the quantity supplied is represented by a movement down the supply curve. </a:t>
                      </a:r>
                      <a:r>
                        <a:rPr lang="en-US" sz="1800" b="1" kern="100" dirty="0">
                          <a:solidFill>
                            <a:schemeClr val="accent1"/>
                          </a:solidFill>
                          <a:effectLst/>
                        </a:rPr>
                        <a:t>True</a:t>
                      </a:r>
                      <a:endParaRPr lang="en-US" sz="18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764770786"/>
                  </a:ext>
                </a:extLst>
              </a:tr>
              <a:tr h="922775">
                <a:tc>
                  <a:txBody>
                    <a:bodyPr/>
                    <a:lstStyle/>
                    <a:p>
                      <a:pPr marL="457200" marR="0" algn="r" rtl="1">
                        <a:spcBef>
                          <a:spcPts val="0"/>
                        </a:spcBef>
                        <a:spcAft>
                          <a:spcPts val="0"/>
                        </a:spcAft>
                      </a:pPr>
                      <a:r>
                        <a:rPr lang="ar-SA" sz="1800" b="1" kern="100">
                          <a:effectLst/>
                        </a:rPr>
                        <a:t>يؤدي انخفاض سعر التفاح إلى تحرك على منحنى عرض التفاح</a:t>
                      </a:r>
                      <a:r>
                        <a:rPr lang="en-US" sz="1800" b="1" kern="100">
                          <a:effectLst/>
                        </a:rPr>
                        <a:t>.</a:t>
                      </a:r>
                      <a:endParaRPr lang="en-US" sz="1800" b="1" kern="10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rtl="0">
                        <a:spcBef>
                          <a:spcPts val="0"/>
                        </a:spcBef>
                        <a:spcAft>
                          <a:spcPts val="0"/>
                        </a:spcAft>
                      </a:pPr>
                      <a:r>
                        <a:rPr lang="en-US" sz="1800" b="1" kern="100" dirty="0">
                          <a:effectLst/>
                        </a:rPr>
                        <a:t>A decrease in the price of Apple leads a movement along the supply curve of apple.  </a:t>
                      </a:r>
                      <a:r>
                        <a:rPr lang="en-US" sz="1800" b="1" kern="100" dirty="0">
                          <a:solidFill>
                            <a:schemeClr val="accent1"/>
                          </a:solidFill>
                          <a:effectLst/>
                        </a:rPr>
                        <a:t>True</a:t>
                      </a:r>
                      <a:endParaRPr lang="en-US" sz="18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722920629"/>
                  </a:ext>
                </a:extLst>
              </a:tr>
              <a:tr h="922775">
                <a:tc>
                  <a:txBody>
                    <a:bodyPr/>
                    <a:lstStyle/>
                    <a:p>
                      <a:pPr marL="457200" marR="0" algn="r" rtl="1">
                        <a:spcBef>
                          <a:spcPts val="0"/>
                        </a:spcBef>
                        <a:spcAft>
                          <a:spcPts val="0"/>
                        </a:spcAft>
                      </a:pPr>
                      <a:r>
                        <a:rPr lang="ar-SA" sz="1800" b="1" kern="100">
                          <a:effectLst/>
                        </a:rPr>
                        <a:t>يفاوض عمال السيارات على زيادة في الأجر. هذا يؤدي إلى زيادة في عرض السيارات</a:t>
                      </a:r>
                      <a:r>
                        <a:rPr lang="en-US" sz="1800" b="1" kern="100">
                          <a:effectLst/>
                        </a:rPr>
                        <a:t>.</a:t>
                      </a:r>
                      <a:endParaRPr lang="en-US" sz="1800" b="1" kern="10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rtl="0">
                        <a:spcBef>
                          <a:spcPts val="0"/>
                        </a:spcBef>
                        <a:spcAft>
                          <a:spcPts val="0"/>
                        </a:spcAft>
                      </a:pPr>
                      <a:r>
                        <a:rPr lang="en-US" sz="1800" b="1" kern="100" dirty="0">
                          <a:effectLst/>
                        </a:rPr>
                        <a:t>Auto workers negotiate a wage increase. This leads the supply of cars increases.  </a:t>
                      </a:r>
                      <a:r>
                        <a:rPr lang="en-US" sz="1800" b="1" kern="100" dirty="0">
                          <a:solidFill>
                            <a:schemeClr val="accent1"/>
                          </a:solidFill>
                          <a:effectLst/>
                        </a:rPr>
                        <a:t>False</a:t>
                      </a:r>
                      <a:endParaRPr lang="en-US" sz="18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055409748"/>
                  </a:ext>
                </a:extLst>
              </a:tr>
            </a:tbl>
          </a:graphicData>
        </a:graphic>
      </p:graphicFrame>
    </p:spTree>
    <p:extLst>
      <p:ext uri="{BB962C8B-B14F-4D97-AF65-F5344CB8AC3E}">
        <p14:creationId xmlns:p14="http://schemas.microsoft.com/office/powerpoint/2010/main" val="1712010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1" y="6449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graphicFrame>
        <p:nvGraphicFramePr>
          <p:cNvPr id="6" name="Table 5"/>
          <p:cNvGraphicFramePr>
            <a:graphicFrameLocks noGrp="1"/>
          </p:cNvGraphicFramePr>
          <p:nvPr>
            <p:extLst>
              <p:ext uri="{D42A27DB-BD31-4B8C-83A1-F6EECF244321}">
                <p14:modId xmlns:p14="http://schemas.microsoft.com/office/powerpoint/2010/main" val="4053218348"/>
              </p:ext>
            </p:extLst>
          </p:nvPr>
        </p:nvGraphicFramePr>
        <p:xfrm>
          <a:off x="870871" y="2151184"/>
          <a:ext cx="10212765" cy="3657600"/>
        </p:xfrm>
        <a:graphic>
          <a:graphicData uri="http://schemas.openxmlformats.org/drawingml/2006/table">
            <a:tbl>
              <a:tblPr rtl="1" firstRow="1" firstCol="1" bandRow="1">
                <a:tableStyleId>{5FD0F851-EC5A-4D38-B0AD-8093EC10F338}</a:tableStyleId>
              </a:tblPr>
              <a:tblGrid>
                <a:gridCol w="5064181">
                  <a:extLst>
                    <a:ext uri="{9D8B030D-6E8A-4147-A177-3AD203B41FA5}">
                      <a16:colId xmlns:a16="http://schemas.microsoft.com/office/drawing/2014/main" val="866769793"/>
                    </a:ext>
                  </a:extLst>
                </a:gridCol>
                <a:gridCol w="5148584">
                  <a:extLst>
                    <a:ext uri="{9D8B030D-6E8A-4147-A177-3AD203B41FA5}">
                      <a16:colId xmlns:a16="http://schemas.microsoft.com/office/drawing/2014/main" val="3931105151"/>
                    </a:ext>
                  </a:extLst>
                </a:gridCol>
              </a:tblGrid>
              <a:tr h="952197">
                <a:tc>
                  <a:txBody>
                    <a:bodyPr/>
                    <a:lstStyle/>
                    <a:p>
                      <a:pPr marL="457200" marR="0" algn="just" rtl="1">
                        <a:spcBef>
                          <a:spcPts val="0"/>
                        </a:spcBef>
                        <a:spcAft>
                          <a:spcPts val="0"/>
                        </a:spcAft>
                      </a:pPr>
                      <a:r>
                        <a:rPr lang="ar-SA" sz="1600" b="1" kern="100" dirty="0">
                          <a:effectLst/>
                        </a:rPr>
                        <a:t>يتوقع المزارعون أن يرتفع سعر القمح خلال شهر واحد القادم. هذا الاعتقاد ينتج عنه انخفاض في العرض الحالي للقمح</a:t>
                      </a:r>
                      <a:r>
                        <a:rPr lang="en-US" sz="1600" b="1" kern="100" dirty="0">
                          <a:effectLst/>
                        </a:rPr>
                        <a:t>.</a:t>
                      </a:r>
                      <a:endParaRPr lang="en-US" sz="1600" b="1" kern="1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algn="just" rtl="0">
                        <a:spcBef>
                          <a:spcPts val="0"/>
                        </a:spcBef>
                        <a:spcAft>
                          <a:spcPts val="0"/>
                        </a:spcAft>
                      </a:pPr>
                      <a:r>
                        <a:rPr lang="en-US" sz="1600" b="1" kern="100" dirty="0">
                          <a:effectLst/>
                        </a:rPr>
                        <a:t>Growers expect that the price of a bushel of wheat will increase in one month. This belief results in a decrease in current supply of wheat.  </a:t>
                      </a:r>
                      <a:r>
                        <a:rPr lang="en-US" sz="1600" b="1" kern="100" dirty="0">
                          <a:solidFill>
                            <a:schemeClr val="accent1"/>
                          </a:solidFill>
                          <a:effectLst/>
                        </a:rPr>
                        <a:t>True</a:t>
                      </a:r>
                      <a:endParaRPr lang="en-US" sz="16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365125712"/>
                  </a:ext>
                </a:extLst>
              </a:tr>
              <a:tr h="1190247">
                <a:tc>
                  <a:txBody>
                    <a:bodyPr/>
                    <a:lstStyle/>
                    <a:p>
                      <a:pPr marL="457200" marR="0" algn="just" rtl="1">
                        <a:spcBef>
                          <a:spcPts val="0"/>
                        </a:spcBef>
                        <a:spcAft>
                          <a:spcPts val="0"/>
                        </a:spcAft>
                      </a:pPr>
                      <a:r>
                        <a:rPr lang="ar-SA" sz="1600" b="1" kern="100">
                          <a:effectLst/>
                        </a:rPr>
                        <a:t>على مدار العقد الماضي، أدت التحسينات التكنولوجية التي خفضت تكلفة إنتاج السيارة إلى انخفاض في العرض ولكن ليس في الطلب على السيارات</a:t>
                      </a:r>
                      <a:r>
                        <a:rPr lang="en-US" sz="1600" b="1" kern="100">
                          <a:effectLst/>
                        </a:rPr>
                        <a:t>.</a:t>
                      </a:r>
                      <a:endParaRPr lang="en-US" sz="1600" b="1" kern="10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algn="just" rtl="0">
                        <a:spcBef>
                          <a:spcPts val="0"/>
                        </a:spcBef>
                        <a:spcAft>
                          <a:spcPts val="0"/>
                        </a:spcAft>
                      </a:pPr>
                      <a:r>
                        <a:rPr lang="en-US" sz="1600" b="1" kern="100" dirty="0">
                          <a:effectLst/>
                        </a:rPr>
                        <a:t>Over the past decade technological improvements that have lowered the cost of producing an automobile have decreased the supply but not the demand for automobiles </a:t>
                      </a:r>
                      <a:r>
                        <a:rPr lang="en-US" sz="1600" b="1" kern="100" dirty="0">
                          <a:solidFill>
                            <a:schemeClr val="accent1"/>
                          </a:solidFill>
                          <a:effectLst/>
                        </a:rPr>
                        <a:t>False</a:t>
                      </a:r>
                      <a:endParaRPr lang="en-US" sz="16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786074641"/>
                  </a:ext>
                </a:extLst>
              </a:tr>
              <a:tr h="714149">
                <a:tc>
                  <a:txBody>
                    <a:bodyPr/>
                    <a:lstStyle/>
                    <a:p>
                      <a:pPr marL="457200" marR="0" algn="just" rtl="1">
                        <a:spcBef>
                          <a:spcPts val="0"/>
                        </a:spcBef>
                        <a:spcAft>
                          <a:spcPts val="0"/>
                        </a:spcAft>
                      </a:pPr>
                      <a:r>
                        <a:rPr lang="ar-SA" sz="1600" b="1" kern="100">
                          <a:effectLst/>
                        </a:rPr>
                        <a:t>تؤدي الظروف الجوية الكارثية التي تدمر حوالي نصف محصول البرتقال هذا العام إلى انتقال منحنى عرض البرتقال</a:t>
                      </a:r>
                      <a:r>
                        <a:rPr lang="en-US" sz="1600" b="1" kern="100">
                          <a:effectLst/>
                        </a:rPr>
                        <a:t>.</a:t>
                      </a:r>
                      <a:endParaRPr lang="en-US" sz="1600" b="1" kern="10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algn="just" rtl="0">
                        <a:spcBef>
                          <a:spcPts val="0"/>
                        </a:spcBef>
                        <a:spcAft>
                          <a:spcPts val="0"/>
                        </a:spcAft>
                      </a:pPr>
                      <a:r>
                        <a:rPr lang="en-US" sz="1600" b="1" kern="100" dirty="0">
                          <a:effectLst/>
                        </a:rPr>
                        <a:t>Disastrous weather that destroys about half of this year's orange crop shifts the supply curve for oranges.  </a:t>
                      </a:r>
                      <a:r>
                        <a:rPr lang="en-US" sz="1600" b="1" kern="100" dirty="0">
                          <a:solidFill>
                            <a:schemeClr val="accent1"/>
                          </a:solidFill>
                          <a:effectLst/>
                        </a:rPr>
                        <a:t>True</a:t>
                      </a:r>
                      <a:endParaRPr lang="en-US" sz="16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994374046"/>
                  </a:ext>
                </a:extLst>
              </a:tr>
              <a:tr h="714149">
                <a:tc>
                  <a:txBody>
                    <a:bodyPr/>
                    <a:lstStyle/>
                    <a:p>
                      <a:pPr marL="457200" marR="0" algn="just" rtl="1">
                        <a:spcBef>
                          <a:spcPts val="0"/>
                        </a:spcBef>
                        <a:spcAft>
                          <a:spcPts val="0"/>
                        </a:spcAft>
                      </a:pPr>
                      <a:r>
                        <a:rPr lang="ar-SA" sz="1600" b="1" kern="100">
                          <a:effectLst/>
                        </a:rPr>
                        <a:t>ينتج عن انخفاض سعر اللحوم المستخدمة في إنتاج البرغر انتقال في منحنى عرض البرغر</a:t>
                      </a:r>
                      <a:r>
                        <a:rPr lang="en-US" sz="1600" b="1" kern="100">
                          <a:effectLst/>
                        </a:rPr>
                        <a:t>.</a:t>
                      </a:r>
                      <a:endParaRPr lang="en-US" sz="1600" b="1" kern="10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algn="just" rtl="0">
                        <a:spcBef>
                          <a:spcPts val="0"/>
                        </a:spcBef>
                        <a:spcAft>
                          <a:spcPts val="0"/>
                        </a:spcAft>
                      </a:pPr>
                      <a:r>
                        <a:rPr lang="en-US" sz="1600" b="1" kern="100" dirty="0">
                          <a:effectLst/>
                        </a:rPr>
                        <a:t>A decrease in the price of meat used to produce hamburgers shifts the supply curve of hamburgers.  </a:t>
                      </a:r>
                      <a:r>
                        <a:rPr lang="en-US" sz="1600" b="1" kern="100" dirty="0">
                          <a:solidFill>
                            <a:schemeClr val="accent1"/>
                          </a:solidFill>
                          <a:effectLst/>
                        </a:rPr>
                        <a:t>True</a:t>
                      </a:r>
                      <a:endParaRPr lang="en-US" sz="16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868807296"/>
                  </a:ext>
                </a:extLst>
              </a:tr>
            </a:tbl>
          </a:graphicData>
        </a:graphic>
      </p:graphicFrame>
    </p:spTree>
    <p:extLst>
      <p:ext uri="{BB962C8B-B14F-4D97-AF65-F5344CB8AC3E}">
        <p14:creationId xmlns:p14="http://schemas.microsoft.com/office/powerpoint/2010/main" val="3586986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1" y="6449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graphicFrame>
        <p:nvGraphicFramePr>
          <p:cNvPr id="2" name="Table 1"/>
          <p:cNvGraphicFramePr>
            <a:graphicFrameLocks noGrp="1"/>
          </p:cNvGraphicFramePr>
          <p:nvPr>
            <p:extLst>
              <p:ext uri="{D42A27DB-BD31-4B8C-83A1-F6EECF244321}">
                <p14:modId xmlns:p14="http://schemas.microsoft.com/office/powerpoint/2010/main" val="2611084694"/>
              </p:ext>
            </p:extLst>
          </p:nvPr>
        </p:nvGraphicFramePr>
        <p:xfrm>
          <a:off x="983674" y="2064327"/>
          <a:ext cx="9725890" cy="3643746"/>
        </p:xfrm>
        <a:graphic>
          <a:graphicData uri="http://schemas.openxmlformats.org/drawingml/2006/table">
            <a:tbl>
              <a:tblPr rtl="1" firstRow="1" firstCol="1" bandRow="1">
                <a:tableStyleId>{5FD0F851-EC5A-4D38-B0AD-8093EC10F338}</a:tableStyleId>
              </a:tblPr>
              <a:tblGrid>
                <a:gridCol w="4822755">
                  <a:extLst>
                    <a:ext uri="{9D8B030D-6E8A-4147-A177-3AD203B41FA5}">
                      <a16:colId xmlns:a16="http://schemas.microsoft.com/office/drawing/2014/main" val="1097293030"/>
                    </a:ext>
                  </a:extLst>
                </a:gridCol>
                <a:gridCol w="4903135">
                  <a:extLst>
                    <a:ext uri="{9D8B030D-6E8A-4147-A177-3AD203B41FA5}">
                      <a16:colId xmlns:a16="http://schemas.microsoft.com/office/drawing/2014/main" val="3128490831"/>
                    </a:ext>
                  </a:extLst>
                </a:gridCol>
              </a:tblGrid>
              <a:tr h="1121153">
                <a:tc>
                  <a:txBody>
                    <a:bodyPr/>
                    <a:lstStyle/>
                    <a:p>
                      <a:pPr marL="457200" marR="0" algn="r" rtl="1">
                        <a:spcBef>
                          <a:spcPts val="0"/>
                        </a:spcBef>
                        <a:spcAft>
                          <a:spcPts val="0"/>
                        </a:spcAft>
                      </a:pPr>
                      <a:r>
                        <a:rPr lang="ar-SA" sz="1600" b="1" kern="100" dirty="0">
                          <a:effectLst/>
                        </a:rPr>
                        <a:t>إذا كان بإمكان المنتج استخدام موارد لإنتاج السلعة</a:t>
                      </a:r>
                      <a:r>
                        <a:rPr lang="en-US" sz="1600" b="1" kern="100" dirty="0">
                          <a:effectLst/>
                        </a:rPr>
                        <a:t> A </a:t>
                      </a:r>
                      <a:r>
                        <a:rPr lang="ar-SA" sz="1600" b="1" kern="100" dirty="0">
                          <a:effectLst/>
                        </a:rPr>
                        <a:t>أو السلعة</a:t>
                      </a:r>
                      <a:r>
                        <a:rPr lang="en-US" sz="1600" b="1" kern="100" dirty="0">
                          <a:effectLst/>
                        </a:rPr>
                        <a:t> B</a:t>
                      </a:r>
                      <a:r>
                        <a:rPr lang="ar-SA" sz="1600" b="1" kern="100" dirty="0">
                          <a:effectLst/>
                        </a:rPr>
                        <a:t>، فإن</a:t>
                      </a:r>
                      <a:r>
                        <a:rPr lang="en-US" sz="1600" b="1" kern="100" dirty="0">
                          <a:effectLst/>
                        </a:rPr>
                        <a:t> A </a:t>
                      </a:r>
                      <a:r>
                        <a:rPr lang="ar-SA" sz="1600" b="1" kern="100" dirty="0">
                          <a:effectLst/>
                        </a:rPr>
                        <a:t>و</a:t>
                      </a:r>
                      <a:r>
                        <a:rPr lang="en-US" sz="1600" b="1" kern="100" dirty="0">
                          <a:effectLst/>
                        </a:rPr>
                        <a:t> B </a:t>
                      </a:r>
                      <a:r>
                        <a:rPr lang="ar-SA" sz="1600" b="1" kern="100" dirty="0">
                          <a:effectLst/>
                        </a:rPr>
                        <a:t>هما سلع مكملة لبعضها البعض في الإنتاج</a:t>
                      </a:r>
                      <a:r>
                        <a:rPr lang="en-US" sz="1600" b="1" kern="100" dirty="0">
                          <a:effectLst/>
                        </a:rPr>
                        <a:t>.</a:t>
                      </a:r>
                      <a:endParaRPr lang="en-US" sz="1600" b="1" kern="100"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rtl="0">
                        <a:spcBef>
                          <a:spcPts val="0"/>
                        </a:spcBef>
                        <a:spcAft>
                          <a:spcPts val="0"/>
                        </a:spcAft>
                      </a:pPr>
                      <a:r>
                        <a:rPr lang="en-US" sz="1600" b="1" kern="100" dirty="0">
                          <a:effectLst/>
                        </a:rPr>
                        <a:t>If a producer can use resources to produce either good A or good B, then A and B are complements in production.  </a:t>
                      </a:r>
                      <a:r>
                        <a:rPr lang="en-US" sz="1600" b="1" kern="100" dirty="0">
                          <a:solidFill>
                            <a:schemeClr val="accent1"/>
                          </a:solidFill>
                          <a:effectLst/>
                        </a:rPr>
                        <a:t>False</a:t>
                      </a:r>
                      <a:endParaRPr lang="en-US" sz="16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136966653"/>
                  </a:ext>
                </a:extLst>
              </a:tr>
              <a:tr h="1121153">
                <a:tc>
                  <a:txBody>
                    <a:bodyPr/>
                    <a:lstStyle/>
                    <a:p>
                      <a:pPr marL="457200" marR="0" algn="r" rtl="1">
                        <a:spcBef>
                          <a:spcPts val="0"/>
                        </a:spcBef>
                        <a:spcAft>
                          <a:spcPts val="0"/>
                        </a:spcAft>
                      </a:pPr>
                      <a:r>
                        <a:rPr lang="ar-SA" sz="1600" b="1" kern="100">
                          <a:effectLst/>
                        </a:rPr>
                        <a:t>يمكن لمخبز أن ينتج إما الكعك أو البسكويت. إذا ارتفع سعر البسكويت، فسينتقل منحنى عرض الكعك إلى اليسار</a:t>
                      </a:r>
                      <a:r>
                        <a:rPr lang="en-US" sz="1600" b="1" kern="100">
                          <a:effectLst/>
                        </a:rPr>
                        <a:t>.</a:t>
                      </a:r>
                      <a:endParaRPr lang="en-US" sz="1600" b="1" kern="10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rtl="0">
                        <a:spcBef>
                          <a:spcPts val="0"/>
                        </a:spcBef>
                        <a:spcAft>
                          <a:spcPts val="0"/>
                        </a:spcAft>
                      </a:pPr>
                      <a:r>
                        <a:rPr lang="en-US" sz="1600" b="1" kern="100" dirty="0">
                          <a:effectLst/>
                        </a:rPr>
                        <a:t>A bakery can produce either cakes or cookies. If the price of cookies rises, then the supply curve of cake shifts leftward.  </a:t>
                      </a:r>
                      <a:r>
                        <a:rPr lang="en-US" sz="1600" b="1" kern="100" dirty="0">
                          <a:solidFill>
                            <a:schemeClr val="accent1"/>
                          </a:solidFill>
                          <a:effectLst/>
                        </a:rPr>
                        <a:t>True</a:t>
                      </a:r>
                      <a:endParaRPr lang="en-US" sz="16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62372224"/>
                  </a:ext>
                </a:extLst>
              </a:tr>
              <a:tr h="840864">
                <a:tc>
                  <a:txBody>
                    <a:bodyPr/>
                    <a:lstStyle/>
                    <a:p>
                      <a:pPr marL="457200" marR="0" algn="r" rtl="1">
                        <a:spcBef>
                          <a:spcPts val="0"/>
                        </a:spcBef>
                        <a:spcAft>
                          <a:spcPts val="0"/>
                        </a:spcAft>
                      </a:pPr>
                      <a:r>
                        <a:rPr lang="ar-SA" sz="1600" b="1" kern="100">
                          <a:effectLst/>
                        </a:rPr>
                        <a:t>يؤدي زيادة عدد المنتجين في السوق إلى انتقال منحنى العرض إلى اليسار</a:t>
                      </a:r>
                      <a:r>
                        <a:rPr lang="en-US" sz="1600" b="1" kern="100">
                          <a:effectLst/>
                        </a:rPr>
                        <a:t>.</a:t>
                      </a:r>
                      <a:endParaRPr lang="en-US" sz="1600" b="1" kern="10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rtl="0">
                        <a:spcBef>
                          <a:spcPts val="0"/>
                        </a:spcBef>
                        <a:spcAft>
                          <a:spcPts val="0"/>
                        </a:spcAft>
                      </a:pPr>
                      <a:r>
                        <a:rPr lang="en-US" sz="1600" b="1" kern="100" dirty="0">
                          <a:effectLst/>
                        </a:rPr>
                        <a:t>An increase in the number of suppliers in a market result in a leftward shift in the supply curve  </a:t>
                      </a:r>
                      <a:r>
                        <a:rPr lang="en-US" sz="1600" b="1" kern="100" dirty="0">
                          <a:solidFill>
                            <a:schemeClr val="accent1"/>
                          </a:solidFill>
                          <a:effectLst/>
                        </a:rPr>
                        <a:t>False</a:t>
                      </a:r>
                      <a:endParaRPr lang="en-US" sz="16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806978187"/>
                  </a:ext>
                </a:extLst>
              </a:tr>
              <a:tr h="560576">
                <a:tc>
                  <a:txBody>
                    <a:bodyPr/>
                    <a:lstStyle/>
                    <a:p>
                      <a:pPr marL="457200" marR="0" algn="r" rtl="1">
                        <a:spcBef>
                          <a:spcPts val="0"/>
                        </a:spcBef>
                        <a:spcAft>
                          <a:spcPts val="0"/>
                        </a:spcAft>
                      </a:pPr>
                      <a:r>
                        <a:rPr lang="ar-SA" sz="1600" b="1" kern="100">
                          <a:effectLst/>
                        </a:rPr>
                        <a:t>يؤدي التقدم التكنولوجي إلى انتقال منحنى العرض</a:t>
                      </a:r>
                      <a:r>
                        <a:rPr lang="en-US" sz="1600" b="1" kern="100">
                          <a:effectLst/>
                        </a:rPr>
                        <a:t>.</a:t>
                      </a:r>
                      <a:endParaRPr lang="en-US" sz="1600" b="1" kern="10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457200" marR="0" rtl="0">
                        <a:spcBef>
                          <a:spcPts val="0"/>
                        </a:spcBef>
                        <a:spcAft>
                          <a:spcPts val="0"/>
                        </a:spcAft>
                      </a:pPr>
                      <a:r>
                        <a:rPr lang="en-US" sz="1600" b="1" kern="100" dirty="0">
                          <a:effectLst/>
                        </a:rPr>
                        <a:t>A technological advance shifts the supply curve. </a:t>
                      </a:r>
                      <a:r>
                        <a:rPr lang="en-US" sz="1600" b="1" kern="100" dirty="0">
                          <a:solidFill>
                            <a:schemeClr val="accent1"/>
                          </a:solidFill>
                          <a:effectLst/>
                        </a:rPr>
                        <a:t>True</a:t>
                      </a:r>
                      <a:endParaRPr lang="en-US" sz="1600" b="1" kern="100"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462059775"/>
                  </a:ext>
                </a:extLst>
              </a:tr>
            </a:tbl>
          </a:graphicData>
        </a:graphic>
      </p:graphicFrame>
    </p:spTree>
    <p:extLst>
      <p:ext uri="{BB962C8B-B14F-4D97-AF65-F5344CB8AC3E}">
        <p14:creationId xmlns:p14="http://schemas.microsoft.com/office/powerpoint/2010/main" val="806579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1" y="6449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625798840"/>
              </p:ext>
            </p:extLst>
          </p:nvPr>
        </p:nvGraphicFramePr>
        <p:xfrm>
          <a:off x="1364105" y="2047720"/>
          <a:ext cx="9473784" cy="3686856"/>
        </p:xfrm>
        <a:graphic>
          <a:graphicData uri="http://schemas.openxmlformats.org/drawingml/2006/table">
            <a:tbl>
              <a:tblPr firstRow="1" firstCol="1" bandRow="1">
                <a:tableStyleId>{BDBED569-4797-4DF1-A0F4-6AAB3CD982D8}</a:tableStyleId>
              </a:tblPr>
              <a:tblGrid>
                <a:gridCol w="4606431">
                  <a:extLst>
                    <a:ext uri="{9D8B030D-6E8A-4147-A177-3AD203B41FA5}">
                      <a16:colId xmlns:a16="http://schemas.microsoft.com/office/drawing/2014/main" val="914075503"/>
                    </a:ext>
                  </a:extLst>
                </a:gridCol>
                <a:gridCol w="4867353">
                  <a:extLst>
                    <a:ext uri="{9D8B030D-6E8A-4147-A177-3AD203B41FA5}">
                      <a16:colId xmlns:a16="http://schemas.microsoft.com/office/drawing/2014/main" val="3928312734"/>
                    </a:ext>
                  </a:extLst>
                </a:gridCol>
              </a:tblGrid>
              <a:tr h="1354224">
                <a:tc>
                  <a:txBody>
                    <a:bodyPr/>
                    <a:lstStyle/>
                    <a:p>
                      <a:pPr marL="457200" marR="0" algn="l" defTabSz="914400" rtl="0" eaLnBrk="1" latinLnBrk="0" hangingPunct="1">
                        <a:lnSpc>
                          <a:spcPct val="107000"/>
                        </a:lnSpc>
                        <a:spcBef>
                          <a:spcPts val="0"/>
                        </a:spcBef>
                        <a:spcAft>
                          <a:spcPts val="0"/>
                        </a:spcAft>
                      </a:pPr>
                      <a:r>
                        <a:rPr lang="en-US" sz="2000" b="1" kern="100" dirty="0">
                          <a:solidFill>
                            <a:schemeClr val="tx1"/>
                          </a:solidFill>
                          <a:effectLst/>
                          <a:latin typeface="+mn-lt"/>
                          <a:ea typeface="+mn-ea"/>
                          <a:cs typeface="+mn-cs"/>
                        </a:rPr>
                        <a:t>The Law of Supply states that the quantity supplied of a good increase as its price rises. </a:t>
                      </a:r>
                      <a:r>
                        <a:rPr lang="en-US" sz="2000" b="1" kern="100" dirty="0" smtClean="0">
                          <a:solidFill>
                            <a:schemeClr val="accent1"/>
                          </a:solidFill>
                          <a:effectLst/>
                        </a:rPr>
                        <a:t>True</a:t>
                      </a:r>
                      <a:endParaRPr lang="en-US" sz="2000" b="1" kern="100" dirty="0">
                        <a:solidFill>
                          <a:schemeClr val="tx1"/>
                        </a:solidFill>
                        <a:effectLst/>
                        <a:latin typeface="+mn-lt"/>
                        <a:ea typeface="+mn-ea"/>
                        <a:cs typeface="+mn-cs"/>
                      </a:endParaRPr>
                    </a:p>
                  </a:txBody>
                  <a:tcPr marL="68580" marR="68580" marT="0" marB="0"/>
                </a:tc>
                <a:tc>
                  <a:txBody>
                    <a:bodyPr/>
                    <a:lstStyle/>
                    <a:p>
                      <a:pPr marL="457200" marR="0" algn="r" defTabSz="914400" rtl="1" eaLnBrk="1" latinLnBrk="0" hangingPunct="1">
                        <a:lnSpc>
                          <a:spcPct val="107000"/>
                        </a:lnSpc>
                        <a:spcBef>
                          <a:spcPts val="0"/>
                        </a:spcBef>
                        <a:spcAft>
                          <a:spcPts val="0"/>
                        </a:spcAft>
                      </a:pPr>
                      <a:r>
                        <a:rPr lang="ar-SA" sz="2000" b="1" kern="100" dirty="0">
                          <a:solidFill>
                            <a:schemeClr val="tx1"/>
                          </a:solidFill>
                          <a:effectLst/>
                          <a:latin typeface="+mn-lt"/>
                          <a:ea typeface="+mn-ea"/>
                          <a:cs typeface="+mn-cs"/>
                        </a:rPr>
                        <a:t>ينص قانون العرض على أن الكمية المعروضة من سلعة ما تزداد مع ارتفاع السعر</a:t>
                      </a:r>
                      <a:r>
                        <a:rPr lang="en-US" sz="2000" b="1" kern="100" dirty="0">
                          <a:solidFill>
                            <a:schemeClr val="tx1"/>
                          </a:solidFill>
                          <a:effectLst/>
                          <a:latin typeface="+mn-lt"/>
                          <a:ea typeface="+mn-ea"/>
                          <a:cs typeface="+mn-cs"/>
                        </a:rPr>
                        <a:t>.</a:t>
                      </a:r>
                    </a:p>
                  </a:txBody>
                  <a:tcPr marL="68580" marR="68580" marT="0" marB="0"/>
                </a:tc>
                <a:extLst>
                  <a:ext uri="{0D108BD9-81ED-4DB2-BD59-A6C34878D82A}">
                    <a16:rowId xmlns:a16="http://schemas.microsoft.com/office/drawing/2014/main" val="4072913393"/>
                  </a:ext>
                </a:extLst>
              </a:tr>
              <a:tr h="1354224">
                <a:tc>
                  <a:txBody>
                    <a:bodyPr/>
                    <a:lstStyle/>
                    <a:p>
                      <a:pPr marL="457200" marR="0" algn="l" defTabSz="914400" rtl="0" eaLnBrk="1" latinLnBrk="0" hangingPunct="1">
                        <a:lnSpc>
                          <a:spcPct val="107000"/>
                        </a:lnSpc>
                        <a:spcBef>
                          <a:spcPts val="0"/>
                        </a:spcBef>
                        <a:spcAft>
                          <a:spcPts val="0"/>
                        </a:spcAft>
                      </a:pPr>
                      <a:r>
                        <a:rPr lang="en-US" sz="2000" b="1" kern="100" dirty="0">
                          <a:solidFill>
                            <a:schemeClr val="tx1"/>
                          </a:solidFill>
                          <a:effectLst/>
                          <a:latin typeface="+mn-lt"/>
                          <a:ea typeface="+mn-ea"/>
                          <a:cs typeface="+mn-cs"/>
                        </a:rPr>
                        <a:t>A change in the quantity supplied occurs when other factors, such as technology or taxes, change. </a:t>
                      </a:r>
                      <a:r>
                        <a:rPr lang="en-US" sz="2000" b="1" kern="100" dirty="0" smtClean="0">
                          <a:solidFill>
                            <a:schemeClr val="accent1"/>
                          </a:solidFill>
                          <a:effectLst/>
                        </a:rPr>
                        <a:t>False</a:t>
                      </a:r>
                      <a:endParaRPr lang="en-US" sz="2000" b="1" kern="100" dirty="0">
                        <a:solidFill>
                          <a:schemeClr val="tx1"/>
                        </a:solidFill>
                        <a:effectLst/>
                        <a:latin typeface="+mn-lt"/>
                        <a:ea typeface="+mn-ea"/>
                        <a:cs typeface="+mn-cs"/>
                      </a:endParaRPr>
                    </a:p>
                  </a:txBody>
                  <a:tcPr marL="68580" marR="68580" marT="0" marB="0"/>
                </a:tc>
                <a:tc>
                  <a:txBody>
                    <a:bodyPr/>
                    <a:lstStyle/>
                    <a:p>
                      <a:pPr marL="457200" marR="0" algn="r" defTabSz="914400" rtl="1" eaLnBrk="1" latinLnBrk="0" hangingPunct="1">
                        <a:lnSpc>
                          <a:spcPct val="107000"/>
                        </a:lnSpc>
                        <a:spcBef>
                          <a:spcPts val="0"/>
                        </a:spcBef>
                        <a:spcAft>
                          <a:spcPts val="0"/>
                        </a:spcAft>
                      </a:pPr>
                      <a:r>
                        <a:rPr lang="ar-SA" sz="2000" b="1" kern="100" dirty="0">
                          <a:solidFill>
                            <a:schemeClr val="tx1"/>
                          </a:solidFill>
                          <a:effectLst/>
                          <a:latin typeface="+mn-lt"/>
                          <a:ea typeface="+mn-ea"/>
                          <a:cs typeface="+mn-cs"/>
                        </a:rPr>
                        <a:t>التغير في الكمية المعروضة يحدث عندما تتغير العوامل الأخرى غير السعر، مثل التكنولوجيا أو الضرائب</a:t>
                      </a:r>
                      <a:r>
                        <a:rPr lang="en-US" sz="2000" b="1" kern="100" dirty="0">
                          <a:solidFill>
                            <a:schemeClr val="tx1"/>
                          </a:solidFill>
                          <a:effectLst/>
                          <a:latin typeface="+mn-lt"/>
                          <a:ea typeface="+mn-ea"/>
                          <a:cs typeface="+mn-cs"/>
                        </a:rPr>
                        <a:t>.</a:t>
                      </a:r>
                    </a:p>
                  </a:txBody>
                  <a:tcPr marL="68580" marR="68580" marT="0" marB="0"/>
                </a:tc>
                <a:extLst>
                  <a:ext uri="{0D108BD9-81ED-4DB2-BD59-A6C34878D82A}">
                    <a16:rowId xmlns:a16="http://schemas.microsoft.com/office/drawing/2014/main" val="2409611669"/>
                  </a:ext>
                </a:extLst>
              </a:tr>
              <a:tr h="895124">
                <a:tc>
                  <a:txBody>
                    <a:bodyPr/>
                    <a:lstStyle/>
                    <a:p>
                      <a:pPr marL="457200" marR="0" algn="l" defTabSz="914400" rtl="0" eaLnBrk="1" latinLnBrk="0" hangingPunct="1">
                        <a:lnSpc>
                          <a:spcPct val="107000"/>
                        </a:lnSpc>
                        <a:spcBef>
                          <a:spcPts val="0"/>
                        </a:spcBef>
                        <a:spcAft>
                          <a:spcPts val="0"/>
                        </a:spcAft>
                      </a:pPr>
                      <a:r>
                        <a:rPr lang="en-US" sz="2000" b="1" kern="100" dirty="0">
                          <a:solidFill>
                            <a:schemeClr val="tx1"/>
                          </a:solidFill>
                          <a:effectLst/>
                          <a:latin typeface="+mn-lt"/>
                          <a:ea typeface="+mn-ea"/>
                          <a:cs typeface="+mn-cs"/>
                        </a:rPr>
                        <a:t>A movement along the supply curve represents a change in supply. </a:t>
                      </a:r>
                      <a:r>
                        <a:rPr lang="en-US" sz="2000" b="1" kern="100" dirty="0" smtClean="0">
                          <a:solidFill>
                            <a:schemeClr val="accent1"/>
                          </a:solidFill>
                          <a:effectLst/>
                        </a:rPr>
                        <a:t>False</a:t>
                      </a:r>
                      <a:endParaRPr lang="en-US" sz="2000" b="1" kern="100" dirty="0">
                        <a:solidFill>
                          <a:schemeClr val="tx1"/>
                        </a:solidFill>
                        <a:effectLst/>
                        <a:latin typeface="+mn-lt"/>
                        <a:ea typeface="+mn-ea"/>
                        <a:cs typeface="+mn-cs"/>
                      </a:endParaRPr>
                    </a:p>
                  </a:txBody>
                  <a:tcPr marL="68580" marR="68580" marT="0" marB="0"/>
                </a:tc>
                <a:tc>
                  <a:txBody>
                    <a:bodyPr/>
                    <a:lstStyle/>
                    <a:p>
                      <a:pPr marL="457200" marR="0" algn="r" defTabSz="914400" rtl="1" eaLnBrk="1" latinLnBrk="0" hangingPunct="1">
                        <a:lnSpc>
                          <a:spcPct val="107000"/>
                        </a:lnSpc>
                        <a:spcBef>
                          <a:spcPts val="0"/>
                        </a:spcBef>
                        <a:spcAft>
                          <a:spcPts val="0"/>
                        </a:spcAft>
                      </a:pPr>
                      <a:r>
                        <a:rPr lang="ar-SA" sz="2000" b="1" kern="100" dirty="0">
                          <a:solidFill>
                            <a:schemeClr val="tx1"/>
                          </a:solidFill>
                          <a:effectLst/>
                          <a:latin typeface="+mn-lt"/>
                          <a:ea typeface="+mn-ea"/>
                          <a:cs typeface="+mn-cs"/>
                        </a:rPr>
                        <a:t>تحرك النقطة على منحنى العرض يمثل تغيرًا في العرض</a:t>
                      </a:r>
                      <a:r>
                        <a:rPr lang="en-US" sz="2000" b="1" kern="100" dirty="0">
                          <a:solidFill>
                            <a:schemeClr val="tx1"/>
                          </a:solidFill>
                          <a:effectLst/>
                          <a:latin typeface="+mn-lt"/>
                          <a:ea typeface="+mn-ea"/>
                          <a:cs typeface="+mn-cs"/>
                        </a:rPr>
                        <a:t>.</a:t>
                      </a:r>
                    </a:p>
                  </a:txBody>
                  <a:tcPr marL="68580" marR="68580" marT="0" marB="0"/>
                </a:tc>
                <a:extLst>
                  <a:ext uri="{0D108BD9-81ED-4DB2-BD59-A6C34878D82A}">
                    <a16:rowId xmlns:a16="http://schemas.microsoft.com/office/drawing/2014/main" val="842498366"/>
                  </a:ext>
                </a:extLst>
              </a:tr>
            </a:tbl>
          </a:graphicData>
        </a:graphic>
      </p:graphicFrame>
      <p:sp>
        <p:nvSpPr>
          <p:cNvPr id="8" name="TextBox 7">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Tree>
    <p:extLst>
      <p:ext uri="{BB962C8B-B14F-4D97-AF65-F5344CB8AC3E}">
        <p14:creationId xmlns:p14="http://schemas.microsoft.com/office/powerpoint/2010/main" val="264660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1" y="6449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graphicFrame>
        <p:nvGraphicFramePr>
          <p:cNvPr id="9" name="Table 8"/>
          <p:cNvGraphicFramePr>
            <a:graphicFrameLocks noGrp="1"/>
          </p:cNvGraphicFramePr>
          <p:nvPr>
            <p:extLst>
              <p:ext uri="{D42A27DB-BD31-4B8C-83A1-F6EECF244321}">
                <p14:modId xmlns:p14="http://schemas.microsoft.com/office/powerpoint/2010/main" val="1457226607"/>
              </p:ext>
            </p:extLst>
          </p:nvPr>
        </p:nvGraphicFramePr>
        <p:xfrm>
          <a:off x="1364105" y="2047720"/>
          <a:ext cx="9473784" cy="3686856"/>
        </p:xfrm>
        <a:graphic>
          <a:graphicData uri="http://schemas.openxmlformats.org/drawingml/2006/table">
            <a:tbl>
              <a:tblPr firstRow="1" firstCol="1" bandRow="1">
                <a:tableStyleId>{BDBED569-4797-4DF1-A0F4-6AAB3CD982D8}</a:tableStyleId>
              </a:tblPr>
              <a:tblGrid>
                <a:gridCol w="4606431">
                  <a:extLst>
                    <a:ext uri="{9D8B030D-6E8A-4147-A177-3AD203B41FA5}">
                      <a16:colId xmlns:a16="http://schemas.microsoft.com/office/drawing/2014/main" val="914075503"/>
                    </a:ext>
                  </a:extLst>
                </a:gridCol>
                <a:gridCol w="4867353">
                  <a:extLst>
                    <a:ext uri="{9D8B030D-6E8A-4147-A177-3AD203B41FA5}">
                      <a16:colId xmlns:a16="http://schemas.microsoft.com/office/drawing/2014/main" val="3928312734"/>
                    </a:ext>
                  </a:extLst>
                </a:gridCol>
              </a:tblGrid>
              <a:tr h="1354224">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cs typeface="Arial" panose="020B0604020202020204" pitchFamily="34" charset="0"/>
                        </a:rPr>
                        <a:t>An increase in taxes on a product leads to a decrease in overall supply, shifting the supply curve to the left. </a:t>
                      </a:r>
                      <a:r>
                        <a:rPr lang="en-US" sz="2000" b="1" kern="100" dirty="0" smtClean="0">
                          <a:solidFill>
                            <a:schemeClr val="accent1"/>
                          </a:solidFill>
                          <a:effectLst/>
                        </a:rPr>
                        <a:t>True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07000"/>
                        </a:lnSpc>
                        <a:spcBef>
                          <a:spcPts val="0"/>
                        </a:spcBef>
                        <a:spcAft>
                          <a:spcPts val="0"/>
                        </a:spcAft>
                      </a:pPr>
                      <a:r>
                        <a:rPr lang="ar-SA" sz="2000" b="1" dirty="0">
                          <a:effectLst/>
                          <a:latin typeface="Calibri" panose="020F0502020204030204" pitchFamily="34" charset="0"/>
                          <a:ea typeface="Calibri" panose="020F0502020204030204" pitchFamily="34" charset="0"/>
                          <a:cs typeface="Arial" panose="020B0604020202020204" pitchFamily="34" charset="0"/>
                        </a:rPr>
                        <a:t>زيادة الضرائب على المنتج تؤدي إلى انخفاض العرض الكلي </a:t>
                      </a:r>
                      <a:r>
                        <a:rPr lang="ar-SA" sz="2000" b="1" dirty="0" smtClean="0">
                          <a:effectLst/>
                          <a:latin typeface="Calibri" panose="020F0502020204030204" pitchFamily="34" charset="0"/>
                          <a:ea typeface="Calibri" panose="020F0502020204030204" pitchFamily="34" charset="0"/>
                          <a:cs typeface="Arial" panose="020B0604020202020204" pitchFamily="34" charset="0"/>
                        </a:rPr>
                        <a:t>وتحول</a:t>
                      </a:r>
                      <a:r>
                        <a:rPr lang="ar-EG" sz="2000" b="1" dirty="0" smtClean="0">
                          <a:effectLst/>
                          <a:latin typeface="Calibri" panose="020F0502020204030204" pitchFamily="34" charset="0"/>
                          <a:ea typeface="Calibri" panose="020F0502020204030204" pitchFamily="34" charset="0"/>
                          <a:cs typeface="Arial" panose="020B0604020202020204" pitchFamily="34" charset="0"/>
                        </a:rPr>
                        <a:t> /انتقال</a:t>
                      </a:r>
                      <a:r>
                        <a:rPr lang="ar-SA" sz="2000" b="1" dirty="0" smtClean="0">
                          <a:effectLst/>
                          <a:latin typeface="Calibri" panose="020F0502020204030204" pitchFamily="34" charset="0"/>
                          <a:ea typeface="Calibri" panose="020F0502020204030204" pitchFamily="34" charset="0"/>
                          <a:cs typeface="Arial" panose="020B0604020202020204" pitchFamily="34" charset="0"/>
                        </a:rPr>
                        <a:t> </a:t>
                      </a:r>
                      <a:r>
                        <a:rPr lang="ar-SA" sz="2000" b="1" dirty="0">
                          <a:effectLst/>
                          <a:latin typeface="Calibri" panose="020F0502020204030204" pitchFamily="34" charset="0"/>
                          <a:ea typeface="Calibri" panose="020F0502020204030204" pitchFamily="34" charset="0"/>
                          <a:cs typeface="Arial" panose="020B0604020202020204" pitchFamily="34" charset="0"/>
                        </a:rPr>
                        <a:t>منحنى العرض إلى اليسار</a:t>
                      </a:r>
                      <a:r>
                        <a:rPr lang="en-US" sz="2000" b="1" dirty="0">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tc>
                <a:extLst>
                  <a:ext uri="{0D108BD9-81ED-4DB2-BD59-A6C34878D82A}">
                    <a16:rowId xmlns:a16="http://schemas.microsoft.com/office/drawing/2014/main" val="4072913393"/>
                  </a:ext>
                </a:extLst>
              </a:tr>
              <a:tr h="1354224">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cs typeface="Arial" panose="020B0604020202020204" pitchFamily="34" charset="0"/>
                        </a:rPr>
                        <a:t>Willingness-to-Sell means producers’ readiness to increase supply as prices rise. </a:t>
                      </a:r>
                      <a:r>
                        <a:rPr lang="en-US" sz="2000" b="1" kern="100" dirty="0" smtClean="0">
                          <a:solidFill>
                            <a:schemeClr val="accent1"/>
                          </a:solidFill>
                          <a:effectLst/>
                        </a:rPr>
                        <a:t>True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07000"/>
                        </a:lnSpc>
                        <a:spcBef>
                          <a:spcPts val="0"/>
                        </a:spcBef>
                        <a:spcAft>
                          <a:spcPts val="0"/>
                        </a:spcAft>
                      </a:pPr>
                      <a:r>
                        <a:rPr lang="ar-SA" sz="2000" b="1">
                          <a:effectLst/>
                          <a:latin typeface="Calibri" panose="020F0502020204030204" pitchFamily="34" charset="0"/>
                          <a:ea typeface="Calibri" panose="020F0502020204030204" pitchFamily="34" charset="0"/>
                          <a:cs typeface="Arial" panose="020B0604020202020204" pitchFamily="34" charset="0"/>
                        </a:rPr>
                        <a:t>الرغبة في البيع</a:t>
                      </a:r>
                      <a:r>
                        <a:rPr lang="en-US" sz="2000" b="1">
                          <a:effectLst/>
                          <a:latin typeface="Calibri" panose="020F0502020204030204" pitchFamily="34" charset="0"/>
                          <a:ea typeface="Calibri" panose="020F0502020204030204" pitchFamily="34" charset="0"/>
                          <a:cs typeface="Arial" panose="020B0604020202020204" pitchFamily="34" charset="0"/>
                        </a:rPr>
                        <a:t> (Willingness-to-Sell) </a:t>
                      </a:r>
                      <a:r>
                        <a:rPr lang="ar-SA" sz="2000" b="1">
                          <a:effectLst/>
                          <a:latin typeface="Calibri" panose="020F0502020204030204" pitchFamily="34" charset="0"/>
                          <a:ea typeface="Calibri" panose="020F0502020204030204" pitchFamily="34" charset="0"/>
                          <a:cs typeface="Arial" panose="020B0604020202020204" pitchFamily="34" charset="0"/>
                        </a:rPr>
                        <a:t>تعني استعداد المنتجين لزيادة المعروض كلما ارتفعت الأسعار</a:t>
                      </a:r>
                      <a:endParaRPr lang="en-US"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09611669"/>
                  </a:ext>
                </a:extLst>
              </a:tr>
              <a:tr h="895124">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cs typeface="Arial" panose="020B0604020202020204" pitchFamily="34" charset="0"/>
                        </a:rPr>
                        <a:t>When producers use new technologies that reduce costs, the supply curve shifts to the right. </a:t>
                      </a:r>
                      <a:r>
                        <a:rPr lang="en-US" sz="2000" b="1" kern="100" dirty="0" smtClean="0">
                          <a:solidFill>
                            <a:schemeClr val="accent1"/>
                          </a:solidFill>
                          <a:effectLst/>
                        </a:rPr>
                        <a:t>True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07000"/>
                        </a:lnSpc>
                        <a:spcBef>
                          <a:spcPts val="0"/>
                        </a:spcBef>
                        <a:spcAft>
                          <a:spcPts val="0"/>
                        </a:spcAft>
                      </a:pPr>
                      <a:r>
                        <a:rPr lang="ar-SA" sz="2000" b="1" dirty="0">
                          <a:effectLst/>
                          <a:latin typeface="Calibri" panose="020F0502020204030204" pitchFamily="34" charset="0"/>
                          <a:ea typeface="Calibri" panose="020F0502020204030204" pitchFamily="34" charset="0"/>
                          <a:cs typeface="Arial" panose="020B0604020202020204" pitchFamily="34" charset="0"/>
                        </a:rPr>
                        <a:t>عندما يستخدم المنتجون تقنيات حديثة تقلل التكاليف، فإن منحنى العرض </a:t>
                      </a:r>
                      <a:r>
                        <a:rPr lang="ar-EG" sz="2000" b="1" dirty="0" smtClean="0">
                          <a:effectLst/>
                          <a:latin typeface="Calibri" panose="020F0502020204030204" pitchFamily="34" charset="0"/>
                          <a:ea typeface="Calibri" panose="020F0502020204030204" pitchFamily="34" charset="0"/>
                          <a:cs typeface="Arial" panose="020B0604020202020204" pitchFamily="34" charset="0"/>
                        </a:rPr>
                        <a:t>ينتقل</a:t>
                      </a:r>
                      <a:r>
                        <a:rPr lang="ar-SA" sz="2000" b="1" dirty="0" smtClean="0">
                          <a:effectLst/>
                          <a:latin typeface="Calibri" panose="020F0502020204030204" pitchFamily="34" charset="0"/>
                          <a:ea typeface="Calibri" panose="020F0502020204030204" pitchFamily="34" charset="0"/>
                          <a:cs typeface="Arial" panose="020B0604020202020204" pitchFamily="34" charset="0"/>
                        </a:rPr>
                        <a:t> </a:t>
                      </a:r>
                      <a:r>
                        <a:rPr lang="ar-SA" sz="2000" b="1" dirty="0">
                          <a:effectLst/>
                          <a:latin typeface="Calibri" panose="020F0502020204030204" pitchFamily="34" charset="0"/>
                          <a:ea typeface="Calibri" panose="020F0502020204030204" pitchFamily="34" charset="0"/>
                          <a:cs typeface="Arial" panose="020B0604020202020204" pitchFamily="34" charset="0"/>
                        </a:rPr>
                        <a:t>إلى اليمين</a:t>
                      </a:r>
                      <a:r>
                        <a:rPr lang="en-US" sz="2000" b="1" dirty="0">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tc>
                <a:extLst>
                  <a:ext uri="{0D108BD9-81ED-4DB2-BD59-A6C34878D82A}">
                    <a16:rowId xmlns:a16="http://schemas.microsoft.com/office/drawing/2014/main" val="842498366"/>
                  </a:ext>
                </a:extLst>
              </a:tr>
            </a:tbl>
          </a:graphicData>
        </a:graphic>
      </p:graphicFrame>
    </p:spTree>
    <p:extLst>
      <p:ext uri="{BB962C8B-B14F-4D97-AF65-F5344CB8AC3E}">
        <p14:creationId xmlns:p14="http://schemas.microsoft.com/office/powerpoint/2010/main" val="4225232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70871" y="6449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graphicFrame>
        <p:nvGraphicFramePr>
          <p:cNvPr id="9" name="Table 8"/>
          <p:cNvGraphicFramePr>
            <a:graphicFrameLocks noGrp="1"/>
          </p:cNvGraphicFramePr>
          <p:nvPr>
            <p:extLst>
              <p:ext uri="{D42A27DB-BD31-4B8C-83A1-F6EECF244321}">
                <p14:modId xmlns:p14="http://schemas.microsoft.com/office/powerpoint/2010/main" val="667486156"/>
              </p:ext>
            </p:extLst>
          </p:nvPr>
        </p:nvGraphicFramePr>
        <p:xfrm>
          <a:off x="1364105" y="2047720"/>
          <a:ext cx="9473784" cy="3913632"/>
        </p:xfrm>
        <a:graphic>
          <a:graphicData uri="http://schemas.openxmlformats.org/drawingml/2006/table">
            <a:tbl>
              <a:tblPr firstRow="1" firstCol="1" bandRow="1">
                <a:tableStyleId>{BDBED569-4797-4DF1-A0F4-6AAB3CD982D8}</a:tableStyleId>
              </a:tblPr>
              <a:tblGrid>
                <a:gridCol w="4606431">
                  <a:extLst>
                    <a:ext uri="{9D8B030D-6E8A-4147-A177-3AD203B41FA5}">
                      <a16:colId xmlns:a16="http://schemas.microsoft.com/office/drawing/2014/main" val="914075503"/>
                    </a:ext>
                  </a:extLst>
                </a:gridCol>
                <a:gridCol w="4867353">
                  <a:extLst>
                    <a:ext uri="{9D8B030D-6E8A-4147-A177-3AD203B41FA5}">
                      <a16:colId xmlns:a16="http://schemas.microsoft.com/office/drawing/2014/main" val="3928312734"/>
                    </a:ext>
                  </a:extLst>
                </a:gridCol>
              </a:tblGrid>
              <a:tr h="665500">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cs typeface="Arial" panose="020B0604020202020204" pitchFamily="34" charset="0"/>
                        </a:rPr>
                        <a:t>A change in supply means the entire supply curve shifts to the right or left</a:t>
                      </a:r>
                      <a:r>
                        <a:rPr lang="en-US" sz="2000" b="1" dirty="0" smtClean="0">
                          <a:effectLst/>
                          <a:latin typeface="Calibri" panose="020F0502020204030204" pitchFamily="34" charset="0"/>
                          <a:ea typeface="Calibri" panose="020F0502020204030204" pitchFamily="34" charset="0"/>
                          <a:cs typeface="Arial" panose="020B0604020202020204" pitchFamily="34" charset="0"/>
                        </a:rPr>
                        <a:t>.</a:t>
                      </a:r>
                      <a:r>
                        <a:rPr lang="en-US" sz="2000" b="1" kern="100" dirty="0" smtClean="0">
                          <a:solidFill>
                            <a:schemeClr val="accent1"/>
                          </a:solidFill>
                          <a:effectLst/>
                        </a:rPr>
                        <a:t> True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07000"/>
                        </a:lnSpc>
                        <a:spcBef>
                          <a:spcPts val="0"/>
                        </a:spcBef>
                        <a:spcAft>
                          <a:spcPts val="0"/>
                        </a:spcAft>
                      </a:pPr>
                      <a:r>
                        <a:rPr lang="ar-SA" sz="2000" b="1">
                          <a:effectLst/>
                          <a:latin typeface="Calibri" panose="020F0502020204030204" pitchFamily="34" charset="0"/>
                          <a:ea typeface="Calibri" panose="020F0502020204030204" pitchFamily="34" charset="0"/>
                          <a:cs typeface="Arial" panose="020B0604020202020204" pitchFamily="34" charset="0"/>
                        </a:rPr>
                        <a:t>التغير في العرض يعني انتقال منحنى العرض بالكامل إلى اليمين أو اليسار</a:t>
                      </a:r>
                      <a:endParaRPr lang="en-US"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072913393"/>
                  </a:ext>
                </a:extLst>
              </a:tr>
              <a:tr h="899410">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cs typeface="Arial" panose="020B0604020202020204" pitchFamily="34" charset="0"/>
                        </a:rPr>
                        <a:t>An increase in the price of a product always leads to an increase in supply, regardless of other circumstances. </a:t>
                      </a:r>
                      <a:r>
                        <a:rPr lang="en-US" sz="2000" b="1" kern="100" dirty="0" smtClean="0">
                          <a:solidFill>
                            <a:schemeClr val="accent1"/>
                          </a:solidFill>
                          <a:effectLst/>
                        </a:rPr>
                        <a:t>False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07000"/>
                        </a:lnSpc>
                        <a:spcBef>
                          <a:spcPts val="0"/>
                        </a:spcBef>
                        <a:spcAft>
                          <a:spcPts val="0"/>
                        </a:spcAft>
                      </a:pPr>
                      <a:r>
                        <a:rPr lang="ar-SA" sz="2000" b="1">
                          <a:effectLst/>
                          <a:latin typeface="Calibri" panose="020F0502020204030204" pitchFamily="34" charset="0"/>
                          <a:ea typeface="Calibri" panose="020F0502020204030204" pitchFamily="34" charset="0"/>
                          <a:cs typeface="Arial" panose="020B0604020202020204" pitchFamily="34" charset="0"/>
                        </a:rPr>
                        <a:t>ارتفاع سعر منتج يؤدي دائمًا إلى زيادة العرض بغض النظر عن الظروف الأخرى</a:t>
                      </a:r>
                      <a:endParaRPr lang="en-US" sz="2000" b="1">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09611669"/>
                  </a:ext>
                </a:extLst>
              </a:tr>
              <a:tr h="895124">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cs typeface="Arial" panose="020B0604020202020204" pitchFamily="34" charset="0"/>
                        </a:rPr>
                        <a:t>In the interactive market game, the quantity supplied should increase when the price decreases</a:t>
                      </a:r>
                      <a:r>
                        <a:rPr lang="en-US" sz="2000" b="1" dirty="0" smtClean="0">
                          <a:effectLst/>
                          <a:latin typeface="Calibri" panose="020F0502020204030204" pitchFamily="34" charset="0"/>
                          <a:ea typeface="Calibri" panose="020F0502020204030204" pitchFamily="34" charset="0"/>
                          <a:cs typeface="Arial" panose="020B0604020202020204" pitchFamily="34" charset="0"/>
                        </a:rPr>
                        <a:t>.</a:t>
                      </a:r>
                      <a:r>
                        <a:rPr lang="en-US" sz="2000" b="1" baseline="0" dirty="0" smtClean="0">
                          <a:effectLst/>
                          <a:latin typeface="Calibri" panose="020F0502020204030204" pitchFamily="34" charset="0"/>
                          <a:ea typeface="Calibri" panose="020F0502020204030204" pitchFamily="34" charset="0"/>
                          <a:cs typeface="Arial" panose="020B0604020202020204" pitchFamily="34" charset="0"/>
                        </a:rPr>
                        <a:t> </a:t>
                      </a:r>
                      <a:r>
                        <a:rPr lang="en-US" sz="2000" b="1" kern="100" dirty="0" smtClean="0">
                          <a:solidFill>
                            <a:schemeClr val="accent1"/>
                          </a:solidFill>
                          <a:effectLst/>
                        </a:rPr>
                        <a:t>False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07000"/>
                        </a:lnSpc>
                        <a:spcBef>
                          <a:spcPts val="0"/>
                        </a:spcBef>
                        <a:spcAft>
                          <a:spcPts val="0"/>
                        </a:spcAft>
                      </a:pPr>
                      <a:r>
                        <a:rPr lang="ar-SA" sz="2000" b="1" dirty="0">
                          <a:effectLst/>
                          <a:latin typeface="Calibri" panose="020F0502020204030204" pitchFamily="34" charset="0"/>
                          <a:ea typeface="Calibri" panose="020F0502020204030204" pitchFamily="34" charset="0"/>
                          <a:cs typeface="Arial" panose="020B0604020202020204" pitchFamily="34" charset="0"/>
                        </a:rPr>
                        <a:t>في لعبة السوق التفاعلية، يجب أن تزيد الكمية المعروضة عندما ينخفض السعر</a:t>
                      </a:r>
                      <a:r>
                        <a:rPr lang="en-US" sz="2000" b="1" dirty="0">
                          <a:effectLst/>
                          <a:latin typeface="Calibri" panose="020F0502020204030204" pitchFamily="34" charset="0"/>
                          <a:ea typeface="Calibri" panose="020F0502020204030204" pitchFamily="34" charset="0"/>
                          <a:cs typeface="Arial" panose="020B0604020202020204" pitchFamily="34" charset="0"/>
                        </a:rPr>
                        <a:t>.</a:t>
                      </a:r>
                    </a:p>
                  </a:txBody>
                  <a:tcPr marL="68580" marR="68580" marT="0" marB="0"/>
                </a:tc>
                <a:extLst>
                  <a:ext uri="{0D108BD9-81ED-4DB2-BD59-A6C34878D82A}">
                    <a16:rowId xmlns:a16="http://schemas.microsoft.com/office/drawing/2014/main" val="842498366"/>
                  </a:ext>
                </a:extLst>
              </a:tr>
              <a:tr h="895124">
                <a:tc>
                  <a:txBody>
                    <a:bodyPr/>
                    <a:lstStyle/>
                    <a:p>
                      <a:pPr marL="0" marR="0">
                        <a:lnSpc>
                          <a:spcPct val="107000"/>
                        </a:lnSpc>
                        <a:spcBef>
                          <a:spcPts val="0"/>
                        </a:spcBef>
                        <a:spcAft>
                          <a:spcPts val="0"/>
                        </a:spcAft>
                      </a:pPr>
                      <a:r>
                        <a:rPr lang="en-US" sz="2000" b="1" dirty="0">
                          <a:effectLst/>
                          <a:latin typeface="Calibri" panose="020F0502020204030204" pitchFamily="34" charset="0"/>
                          <a:ea typeface="Calibri" panose="020F0502020204030204" pitchFamily="34" charset="0"/>
                          <a:cs typeface="Arial" panose="020B0604020202020204" pitchFamily="34" charset="0"/>
                        </a:rPr>
                        <a:t>The supply curve shows </a:t>
                      </a:r>
                      <a:r>
                        <a:rPr lang="en-US" sz="2000" b="1" dirty="0" smtClean="0">
                          <a:effectLst/>
                          <a:latin typeface="Calibri" panose="020F0502020204030204" pitchFamily="34" charset="0"/>
                          <a:ea typeface="Calibri" panose="020F0502020204030204" pitchFamily="34" charset="0"/>
                          <a:cs typeface="Arial" panose="020B0604020202020204" pitchFamily="34" charset="0"/>
                        </a:rPr>
                        <a:t>a</a:t>
                      </a:r>
                      <a:r>
                        <a:rPr lang="en-US" sz="2000" b="1" baseline="0" dirty="0" smtClean="0">
                          <a:effectLst/>
                          <a:latin typeface="Calibri" panose="020F0502020204030204" pitchFamily="34" charset="0"/>
                          <a:ea typeface="Calibri" panose="020F0502020204030204" pitchFamily="34" charset="0"/>
                          <a:cs typeface="Arial" panose="020B0604020202020204" pitchFamily="34" charset="0"/>
                        </a:rPr>
                        <a:t> negative </a:t>
                      </a:r>
                      <a:r>
                        <a:rPr lang="en-US" sz="2000" b="1" dirty="0" smtClean="0">
                          <a:effectLst/>
                          <a:latin typeface="Calibri" panose="020F0502020204030204" pitchFamily="34" charset="0"/>
                          <a:ea typeface="Calibri" panose="020F0502020204030204" pitchFamily="34" charset="0"/>
                          <a:cs typeface="Arial" panose="020B0604020202020204" pitchFamily="34" charset="0"/>
                        </a:rPr>
                        <a:t>relationship </a:t>
                      </a:r>
                      <a:r>
                        <a:rPr lang="en-US" sz="2000" b="1" dirty="0">
                          <a:effectLst/>
                          <a:latin typeface="Calibri" panose="020F0502020204030204" pitchFamily="34" charset="0"/>
                          <a:ea typeface="Calibri" panose="020F0502020204030204" pitchFamily="34" charset="0"/>
                          <a:cs typeface="Arial" panose="020B0604020202020204" pitchFamily="34" charset="0"/>
                        </a:rPr>
                        <a:t>between price and quantity supplied. </a:t>
                      </a:r>
                      <a:r>
                        <a:rPr lang="en-US" sz="2000" b="1" kern="100" dirty="0" smtClean="0">
                          <a:solidFill>
                            <a:schemeClr val="accent1"/>
                          </a:solidFill>
                          <a:effectLst/>
                        </a:rPr>
                        <a:t>False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07000"/>
                        </a:lnSpc>
                        <a:spcBef>
                          <a:spcPts val="0"/>
                        </a:spcBef>
                        <a:spcAft>
                          <a:spcPts val="0"/>
                        </a:spcAft>
                      </a:pPr>
                      <a:r>
                        <a:rPr lang="ar-SA" sz="2000" b="1" dirty="0">
                          <a:effectLst/>
                          <a:latin typeface="Calibri" panose="020F0502020204030204" pitchFamily="34" charset="0"/>
                          <a:ea typeface="Calibri" panose="020F0502020204030204" pitchFamily="34" charset="0"/>
                          <a:cs typeface="Arial" panose="020B0604020202020204" pitchFamily="34" charset="0"/>
                        </a:rPr>
                        <a:t>منحنى العرض يصور العلاقة العكسية بين السعر والكمية المعروضة</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515770275"/>
                  </a:ext>
                </a:extLst>
              </a:tr>
            </a:tbl>
          </a:graphicData>
        </a:graphic>
      </p:graphicFrame>
    </p:spTree>
    <p:extLst>
      <p:ext uri="{BB962C8B-B14F-4D97-AF65-F5344CB8AC3E}">
        <p14:creationId xmlns:p14="http://schemas.microsoft.com/office/powerpoint/2010/main" val="2281748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العملية لنظرية العرض في الأعمال والسياسات الاقتصادية</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9" name="Content Placeholder 2">
            <a:extLst>
              <a:ext uri="{FF2B5EF4-FFF2-40B4-BE49-F238E27FC236}">
                <a16:creationId xmlns:a16="http://schemas.microsoft.com/office/drawing/2014/main" id="{3F2C533B-228F-C5CA-3ACF-573A21F2737C}"/>
              </a:ext>
            </a:extLst>
          </p:cNvPr>
          <p:cNvSpPr txBox="1">
            <a:spLocks/>
          </p:cNvSpPr>
          <p:nvPr/>
        </p:nvSpPr>
        <p:spPr>
          <a:xfrm>
            <a:off x="617280" y="2204339"/>
            <a:ext cx="5043055" cy="36897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800" dirty="0"/>
              <a:t>As we conclude our lecture on supply, it's important to take a step beyond the theoretical concepts and explore how supply theory is applied in real-life situations — particularly in the fields of business decision-making, public policy, and even consumer behavior.</a:t>
            </a:r>
          </a:p>
          <a:p>
            <a:pPr algn="just"/>
            <a:r>
              <a:rPr lang="en-US" sz="1800" dirty="0"/>
              <a:t>Understanding the distinction between a </a:t>
            </a:r>
            <a:r>
              <a:rPr lang="en-US" sz="1800" b="1" dirty="0"/>
              <a:t>change in quantity supplied</a:t>
            </a:r>
            <a:r>
              <a:rPr lang="en-US" sz="1800" dirty="0"/>
              <a:t> and a </a:t>
            </a:r>
            <a:r>
              <a:rPr lang="en-US" sz="1800" b="1" dirty="0"/>
              <a:t>change in supply</a:t>
            </a:r>
            <a:r>
              <a:rPr lang="en-US" sz="1800" dirty="0"/>
              <a:t>, as we just discussed, allows us to predict how producers respond to price changes versus external factors. But how does this knowledge translate into action in the real world?</a:t>
            </a:r>
          </a:p>
        </p:txBody>
      </p:sp>
      <p:sp>
        <p:nvSpPr>
          <p:cNvPr id="6" name="Content Placeholder 2">
            <a:extLst>
              <a:ext uri="{FF2B5EF4-FFF2-40B4-BE49-F238E27FC236}">
                <a16:creationId xmlns:a16="http://schemas.microsoft.com/office/drawing/2014/main" id="{3F2C533B-228F-C5CA-3ACF-573A21F2737C}"/>
              </a:ext>
            </a:extLst>
          </p:cNvPr>
          <p:cNvSpPr txBox="1">
            <a:spLocks/>
          </p:cNvSpPr>
          <p:nvPr/>
        </p:nvSpPr>
        <p:spPr>
          <a:xfrm>
            <a:off x="6553201" y="2204339"/>
            <a:ext cx="4589928" cy="34957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ar-SA" sz="2000" dirty="0"/>
              <a:t>مع اقترابنا من نهاية هذه المحاضرة حول العرض، من المهم أن نتجاوز المفاهيم النظرية لنستكشف كيف تُطبق نظرية العرض في الواقع العملي، خاصة في مجالات اتخاذ القرار في الأعمال، وصياغة السياسات العامة، وحتى في سلوك المستهلكين</a:t>
            </a:r>
            <a:r>
              <a:rPr lang="en-US" sz="2000" dirty="0"/>
              <a:t>.</a:t>
            </a:r>
          </a:p>
          <a:p>
            <a:pPr algn="just" rtl="1"/>
            <a:r>
              <a:rPr lang="ar-SA" sz="2000" dirty="0"/>
              <a:t>فهم الفرق بين </a:t>
            </a:r>
            <a:r>
              <a:rPr lang="ar-SA" sz="2000" b="1" dirty="0"/>
              <a:t>التغير في الكمية المعروضة</a:t>
            </a:r>
            <a:r>
              <a:rPr lang="ar-SA" sz="2000" dirty="0"/>
              <a:t> و</a:t>
            </a:r>
            <a:r>
              <a:rPr lang="ar-SA" sz="2000" b="1" dirty="0"/>
              <a:t>التغير في العرض</a:t>
            </a:r>
            <a:r>
              <a:rPr lang="ar-SA" sz="2000" dirty="0"/>
              <a:t>، كما ناقشنا، يمكّننا من التنبؤ بكيفية استجابة المنتجين لتغيرات الأسعار مقابل العوامل الخارجية. لكن كيف يُترجم هذا الفهم إلى قرارات عملية في الواقع؟</a:t>
            </a:r>
            <a:endParaRPr lang="en-US" sz="2000" dirty="0"/>
          </a:p>
        </p:txBody>
      </p:sp>
    </p:spTree>
    <p:extLst>
      <p:ext uri="{BB962C8B-B14F-4D97-AF65-F5344CB8AC3E}">
        <p14:creationId xmlns:p14="http://schemas.microsoft.com/office/powerpoint/2010/main" val="324036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6990" y="6338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العملية لنظرية العرض في الأعمال والسياسات الاقتصادية</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9" name="Content Placeholder 2">
            <a:extLst>
              <a:ext uri="{FF2B5EF4-FFF2-40B4-BE49-F238E27FC236}">
                <a16:creationId xmlns:a16="http://schemas.microsoft.com/office/drawing/2014/main" id="{3F2C533B-228F-C5CA-3ACF-573A21F2737C}"/>
              </a:ext>
            </a:extLst>
          </p:cNvPr>
          <p:cNvSpPr txBox="1">
            <a:spLocks/>
          </p:cNvSpPr>
          <p:nvPr/>
        </p:nvSpPr>
        <p:spPr>
          <a:xfrm>
            <a:off x="617280" y="1903342"/>
            <a:ext cx="5413522" cy="36897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600" b="1" dirty="0">
                <a:solidFill>
                  <a:schemeClr val="accent1"/>
                </a:solidFill>
              </a:rPr>
              <a:t>1. For Business and Entrepreneurs:</a:t>
            </a:r>
            <a:endParaRPr lang="en-US" sz="1600" dirty="0">
              <a:solidFill>
                <a:schemeClr val="accent1"/>
              </a:solidFill>
            </a:endParaRPr>
          </a:p>
          <a:p>
            <a:pPr algn="just"/>
            <a:r>
              <a:rPr lang="en-US" sz="1600" dirty="0"/>
              <a:t>For business owners, understanding the supply curve is crucial in planning production and pricing strategies.</a:t>
            </a:r>
          </a:p>
          <a:p>
            <a:pPr lvl="0" algn="just"/>
            <a:r>
              <a:rPr lang="en-US" sz="1600" dirty="0"/>
              <a:t>For example, if a firm notices that the cost of raw materials is increasing, it can anticipate a shift in its supply curve to the left, meaning it will supply less at every price level. This may prompt the firm to either find cheaper alternatives, invest in cost-saving technology, or raise prices.</a:t>
            </a:r>
          </a:p>
          <a:p>
            <a:pPr lvl="0" algn="just"/>
            <a:r>
              <a:rPr lang="en-US" sz="1600" dirty="0"/>
              <a:t>Similarly, anticipating future market conditions (e.g., expecting government regulation or tax increases) can help businesses adjust their supply strategies early, avoiding potential losses.</a:t>
            </a:r>
          </a:p>
          <a:p>
            <a:pPr lvl="0" algn="just"/>
            <a:r>
              <a:rPr lang="en-US" sz="1600" dirty="0"/>
              <a:t>During seasonal periods or times of expected high demand, businesses can increase supply in advance to capture greater market share. This kind of decision-making relies heavily on understanding the dynamics of supply.</a:t>
            </a:r>
          </a:p>
        </p:txBody>
      </p:sp>
      <p:sp>
        <p:nvSpPr>
          <p:cNvPr id="6" name="Content Placeholder 2">
            <a:extLst>
              <a:ext uri="{FF2B5EF4-FFF2-40B4-BE49-F238E27FC236}">
                <a16:creationId xmlns:a16="http://schemas.microsoft.com/office/drawing/2014/main" id="{3F2C533B-228F-C5CA-3ACF-573A21F2737C}"/>
              </a:ext>
            </a:extLst>
          </p:cNvPr>
          <p:cNvSpPr txBox="1">
            <a:spLocks/>
          </p:cNvSpPr>
          <p:nvPr/>
        </p:nvSpPr>
        <p:spPr>
          <a:xfrm>
            <a:off x="6747163" y="1799877"/>
            <a:ext cx="4395965" cy="39002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en-US" sz="1800" b="1" dirty="0">
                <a:solidFill>
                  <a:schemeClr val="accent1"/>
                </a:solidFill>
              </a:rPr>
              <a:t>1. </a:t>
            </a:r>
            <a:r>
              <a:rPr lang="ar-SA" sz="1800" b="1" dirty="0">
                <a:solidFill>
                  <a:schemeClr val="accent1"/>
                </a:solidFill>
              </a:rPr>
              <a:t>بالنسبة لرواد الأعمال وأصحاب المشروعات</a:t>
            </a:r>
            <a:r>
              <a:rPr lang="en-US" sz="1800" b="1" dirty="0">
                <a:solidFill>
                  <a:schemeClr val="accent1"/>
                </a:solidFill>
              </a:rPr>
              <a:t>:</a:t>
            </a:r>
            <a:endParaRPr lang="en-US" sz="1800" dirty="0">
              <a:solidFill>
                <a:schemeClr val="accent1"/>
              </a:solidFill>
            </a:endParaRPr>
          </a:p>
          <a:p>
            <a:pPr algn="just" rtl="1"/>
            <a:r>
              <a:rPr lang="ar-SA" sz="1800" dirty="0"/>
              <a:t>فهم منحنى العرض أمر بالغ الأهمية لأصحاب الأعمال عند التخطيط للإنتاج ووضع استراتيجيات التسعير</a:t>
            </a:r>
            <a:r>
              <a:rPr lang="en-US" sz="1800" dirty="0"/>
              <a:t>.</a:t>
            </a:r>
          </a:p>
          <a:p>
            <a:pPr lvl="0" algn="just" rtl="1"/>
            <a:r>
              <a:rPr lang="ar-SA" sz="1800" dirty="0"/>
              <a:t>على سبيل المثال، إذا لاحظت الشركة أن تكلفة المواد الخام بدأت ترتفع، يمكنها أن تتوقع انتقال منحنى العرض إلى اليسار، أي أنها ستنتج كمية أقل عند كل مستوى سعري. وقد يدفعها ذلك إلى البحث عن بدائل أرخص، أو الاستثمار في تكنولوجيا تقلل التكاليف، أو رفع أسعار البيع</a:t>
            </a:r>
            <a:r>
              <a:rPr lang="en-US" sz="1800" dirty="0"/>
              <a:t>.</a:t>
            </a:r>
          </a:p>
          <a:p>
            <a:pPr lvl="0" algn="just" rtl="1"/>
            <a:r>
              <a:rPr lang="ar-SA" sz="1800" dirty="0"/>
              <a:t>كذلك، التنبؤ بتغيرات السوق المستقبلية مثل فرض ضرائب جديدة أو تنظيمات حكومية، يمكن أن يساعد الشركات على تعديل خططها الإنتاجية مبكرًا لتفادي الخسائر</a:t>
            </a:r>
            <a:r>
              <a:rPr lang="en-US" sz="1800" dirty="0"/>
              <a:t>.</a:t>
            </a:r>
          </a:p>
          <a:p>
            <a:pPr lvl="0" algn="just" rtl="1"/>
            <a:r>
              <a:rPr lang="ar-SA" sz="1800" dirty="0"/>
              <a:t>في المواسم أو فترات ارتفاع الطلب المتوقع، يمكن للمؤسسات زيادة المعروض مسبقًا للاستحواذ على حصة سوقية أكبر. هذه القرارات تعتمد بشكل كبير على فهم سلوك العرض</a:t>
            </a:r>
            <a:r>
              <a:rPr lang="en-US" sz="1800" dirty="0"/>
              <a:t>.</a:t>
            </a:r>
          </a:p>
        </p:txBody>
      </p:sp>
    </p:spTree>
    <p:extLst>
      <p:ext uri="{BB962C8B-B14F-4D97-AF65-F5344CB8AC3E}">
        <p14:creationId xmlns:p14="http://schemas.microsoft.com/office/powerpoint/2010/main" val="1248194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6990" y="6338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العملية لنظرية العرض في الأعمال والسياسات الاقتصادية</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9" name="Content Placeholder 2">
            <a:extLst>
              <a:ext uri="{FF2B5EF4-FFF2-40B4-BE49-F238E27FC236}">
                <a16:creationId xmlns:a16="http://schemas.microsoft.com/office/drawing/2014/main" id="{3F2C533B-228F-C5CA-3ACF-573A21F2737C}"/>
              </a:ext>
            </a:extLst>
          </p:cNvPr>
          <p:cNvSpPr txBox="1">
            <a:spLocks/>
          </p:cNvSpPr>
          <p:nvPr/>
        </p:nvSpPr>
        <p:spPr>
          <a:xfrm>
            <a:off x="617280" y="1903342"/>
            <a:ext cx="5413522" cy="36897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600" b="1" dirty="0">
                <a:solidFill>
                  <a:schemeClr val="accent1"/>
                </a:solidFill>
              </a:rPr>
              <a:t>2. For Policymakers and Government:</a:t>
            </a:r>
            <a:endParaRPr lang="en-US" sz="1600" dirty="0">
              <a:solidFill>
                <a:schemeClr val="accent1"/>
              </a:solidFill>
            </a:endParaRPr>
          </a:p>
          <a:p>
            <a:pPr algn="just"/>
            <a:r>
              <a:rPr lang="en-US" sz="1600" dirty="0"/>
              <a:t>From a policy perspective, governments use supply theory to manage economic stability and ensure sufficient provision of essential goods.</a:t>
            </a:r>
          </a:p>
          <a:p>
            <a:pPr lvl="0" algn="just"/>
            <a:r>
              <a:rPr lang="en-US" sz="1600" dirty="0"/>
              <a:t>For instance, if the government aims to increase the supply of staple food products, it might lower taxes on agricultural inputs or offer subsidies to farmers. These actions shift the supply curve to the right, encouraging producers to supply more.</a:t>
            </a:r>
          </a:p>
          <a:p>
            <a:pPr lvl="0" algn="just"/>
            <a:r>
              <a:rPr lang="en-US" sz="1600" dirty="0"/>
              <a:t>Similarly, governments often invest in infrastructure or technology in strategic sectors to reduce production costs and expand supply capacity — for example, in renewable energy or public transportation.</a:t>
            </a:r>
          </a:p>
          <a:p>
            <a:pPr lvl="0" algn="just"/>
            <a:r>
              <a:rPr lang="en-US" sz="1600" dirty="0"/>
              <a:t>Understanding the behavior of supply helps policymakers avoid unintended consequences. For example, setting a price ceiling on a product without considering its impact on supply may lead to shortages.</a:t>
            </a:r>
          </a:p>
        </p:txBody>
      </p:sp>
      <p:sp>
        <p:nvSpPr>
          <p:cNvPr id="6" name="Content Placeholder 2">
            <a:extLst>
              <a:ext uri="{FF2B5EF4-FFF2-40B4-BE49-F238E27FC236}">
                <a16:creationId xmlns:a16="http://schemas.microsoft.com/office/drawing/2014/main" id="{3F2C533B-228F-C5CA-3ACF-573A21F2737C}"/>
              </a:ext>
            </a:extLst>
          </p:cNvPr>
          <p:cNvSpPr txBox="1">
            <a:spLocks/>
          </p:cNvSpPr>
          <p:nvPr/>
        </p:nvSpPr>
        <p:spPr>
          <a:xfrm>
            <a:off x="6553201" y="1799876"/>
            <a:ext cx="4589928" cy="47106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en-US" sz="1800" b="1" dirty="0">
                <a:solidFill>
                  <a:schemeClr val="accent1"/>
                </a:solidFill>
              </a:rPr>
              <a:t>2. </a:t>
            </a:r>
            <a:r>
              <a:rPr lang="ar-SA" sz="1800" b="1" dirty="0">
                <a:solidFill>
                  <a:schemeClr val="accent1"/>
                </a:solidFill>
              </a:rPr>
              <a:t>بالنسبة لصنّاع السياسات والحكومات</a:t>
            </a:r>
            <a:r>
              <a:rPr lang="en-US" sz="1800" b="1" dirty="0">
                <a:solidFill>
                  <a:schemeClr val="accent1"/>
                </a:solidFill>
              </a:rPr>
              <a:t>:</a:t>
            </a:r>
            <a:endParaRPr lang="en-US" sz="1800" dirty="0">
              <a:solidFill>
                <a:schemeClr val="accent1"/>
              </a:solidFill>
            </a:endParaRPr>
          </a:p>
          <a:p>
            <a:pPr algn="just" rtl="1"/>
            <a:r>
              <a:rPr lang="ar-SA" sz="1800" dirty="0"/>
              <a:t>من منظور السياسات العامة، تستخدم الحكومات نظرية العرض لضمان استقرار الأسواق وتوفير السلع الأساسية</a:t>
            </a:r>
            <a:r>
              <a:rPr lang="en-US" sz="1800" dirty="0"/>
              <a:t>.</a:t>
            </a:r>
          </a:p>
          <a:p>
            <a:pPr lvl="0" algn="just" rtl="1"/>
            <a:r>
              <a:rPr lang="ar-SA" sz="1800" dirty="0"/>
              <a:t>على سبيل المثال، إذا أرادت الحكومة زيادة المعروض من السلع الغذائية الأساسية، قد تخفض الضرائب على المدخلات الزراعية أو تقدم دعمًا ماليًا للمزارعين. هذه الإجراءات تؤدي إلى انتقال منحنى العرض إلى اليمين، أي زيادة المعروض</a:t>
            </a:r>
            <a:r>
              <a:rPr lang="en-US" sz="1800" dirty="0"/>
              <a:t>.</a:t>
            </a:r>
          </a:p>
          <a:p>
            <a:pPr lvl="0" algn="just" rtl="1"/>
            <a:r>
              <a:rPr lang="ar-SA" sz="1800" dirty="0"/>
              <a:t>كذلك، قد تستثمر الدولة في البنية التحتية أو التكنولوجيا في قطاعات استراتيجية مثل الطاقة المتجددة أو النقل العام لتقليل تكاليف الإنتاج وزيادة العرض</a:t>
            </a:r>
            <a:r>
              <a:rPr lang="en-US" sz="1800" dirty="0"/>
              <a:t>.</a:t>
            </a:r>
          </a:p>
          <a:p>
            <a:pPr lvl="0" algn="just" rtl="1"/>
            <a:r>
              <a:rPr lang="ar-SA" sz="1800" dirty="0"/>
              <a:t>فهم سلوك العرض يساعد صانع القرار على تجنب الآثار السلبية غير المقصودة. فمثلًا، وضع حد أقصى للسعر دون دراسة تأثيره على المعروض قد يؤدي إلى حدوث نقص حاد في السوق</a:t>
            </a:r>
            <a:r>
              <a:rPr lang="en-US" sz="1800" dirty="0"/>
              <a:t>.</a:t>
            </a:r>
          </a:p>
        </p:txBody>
      </p:sp>
    </p:spTree>
    <p:extLst>
      <p:ext uri="{BB962C8B-B14F-4D97-AF65-F5344CB8AC3E}">
        <p14:creationId xmlns:p14="http://schemas.microsoft.com/office/powerpoint/2010/main" val="3345545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6990" y="6338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العملية لنظرية العرض في الأعمال والسياسات الاقتصادية</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9" name="Content Placeholder 2">
            <a:extLst>
              <a:ext uri="{FF2B5EF4-FFF2-40B4-BE49-F238E27FC236}">
                <a16:creationId xmlns:a16="http://schemas.microsoft.com/office/drawing/2014/main" id="{3F2C533B-228F-C5CA-3ACF-573A21F2737C}"/>
              </a:ext>
            </a:extLst>
          </p:cNvPr>
          <p:cNvSpPr txBox="1">
            <a:spLocks/>
          </p:cNvSpPr>
          <p:nvPr/>
        </p:nvSpPr>
        <p:spPr>
          <a:xfrm>
            <a:off x="617280" y="1903342"/>
            <a:ext cx="5413522" cy="36897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1600" b="1" dirty="0">
                <a:solidFill>
                  <a:schemeClr val="accent1"/>
                </a:solidFill>
              </a:rPr>
              <a:t>3. For Consumers and the General Public:</a:t>
            </a:r>
            <a:endParaRPr lang="en-US" sz="1600" dirty="0">
              <a:solidFill>
                <a:schemeClr val="accent1"/>
              </a:solidFill>
            </a:endParaRPr>
          </a:p>
          <a:p>
            <a:pPr algn="just"/>
            <a:r>
              <a:rPr lang="en-US" sz="1600" dirty="0"/>
              <a:t>Even individuals who are not directly involved in business or policy can benefit from understanding how supply works.</a:t>
            </a:r>
          </a:p>
          <a:p>
            <a:pPr lvl="0" algn="just"/>
            <a:r>
              <a:rPr lang="en-US" sz="1600" dirty="0"/>
              <a:t>Knowing that an increase in supply leads to lower prices, consumers can make smarter purchasing decisions — such as buying fruits and vegetables in season, when supply is high and prices are low.</a:t>
            </a:r>
          </a:p>
          <a:p>
            <a:pPr lvl="0" algn="just"/>
            <a:r>
              <a:rPr lang="en-US" sz="1600" dirty="0"/>
              <a:t>Consumers can also interpret market signals more effectively. For example, a sudden increase in prices may not always indicate greed or exploitation — it could be the result of supply constraints caused by external events such as natural disasters, fuel shortages, or international conflicts.</a:t>
            </a:r>
          </a:p>
          <a:p>
            <a:pPr lvl="0" algn="just"/>
            <a:r>
              <a:rPr lang="en-US" sz="1600" dirty="0"/>
              <a:t>With this understanding, consumers become more informed and less reactive, enabling them to better manage their spending and plan their consumption.</a:t>
            </a:r>
          </a:p>
        </p:txBody>
      </p:sp>
      <p:sp>
        <p:nvSpPr>
          <p:cNvPr id="6" name="Content Placeholder 2">
            <a:extLst>
              <a:ext uri="{FF2B5EF4-FFF2-40B4-BE49-F238E27FC236}">
                <a16:creationId xmlns:a16="http://schemas.microsoft.com/office/drawing/2014/main" id="{3F2C533B-228F-C5CA-3ACF-573A21F2737C}"/>
              </a:ext>
            </a:extLst>
          </p:cNvPr>
          <p:cNvSpPr txBox="1">
            <a:spLocks/>
          </p:cNvSpPr>
          <p:nvPr/>
        </p:nvSpPr>
        <p:spPr>
          <a:xfrm>
            <a:off x="6553201" y="1799876"/>
            <a:ext cx="4589928" cy="47106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en-US" sz="1800" b="1" dirty="0">
                <a:solidFill>
                  <a:schemeClr val="accent1"/>
                </a:solidFill>
              </a:rPr>
              <a:t>3. </a:t>
            </a:r>
            <a:r>
              <a:rPr lang="ar-SA" sz="1800" b="1" dirty="0">
                <a:solidFill>
                  <a:schemeClr val="accent1"/>
                </a:solidFill>
              </a:rPr>
              <a:t>بالنسبة للمستهلكين والجمهور العام</a:t>
            </a:r>
            <a:r>
              <a:rPr lang="en-US" sz="1800" b="1" dirty="0">
                <a:solidFill>
                  <a:schemeClr val="accent1"/>
                </a:solidFill>
              </a:rPr>
              <a:t>:</a:t>
            </a:r>
            <a:endParaRPr lang="en-US" sz="1800" dirty="0">
              <a:solidFill>
                <a:schemeClr val="accent1"/>
              </a:solidFill>
            </a:endParaRPr>
          </a:p>
          <a:p>
            <a:pPr algn="just" rtl="1"/>
            <a:r>
              <a:rPr lang="ar-SA" sz="1800" dirty="0"/>
              <a:t>حتى الأفراد الذين لا يعملون في مجال الأعمال أو السياسة يمكنهم الاستفادة من فهم آلية العرض</a:t>
            </a:r>
            <a:r>
              <a:rPr lang="en-US" sz="1800" dirty="0"/>
              <a:t>.</a:t>
            </a:r>
          </a:p>
          <a:p>
            <a:pPr lvl="0" algn="just" rtl="1"/>
            <a:r>
              <a:rPr lang="ar-SA" sz="1800" dirty="0"/>
              <a:t>إدراك أن زيادة العرض تؤدي إلى انخفاض الأسعار يمكن أن يساعد المستهلكين في اتخاذ قرارات شرائية أكثر ذكاءً — مثل شراء الفواكه والخضروات في موسمها عندما يكون المعروض وفيرًا والأسعار منخفضة</a:t>
            </a:r>
            <a:r>
              <a:rPr lang="en-US" sz="1800" dirty="0"/>
              <a:t>.</a:t>
            </a:r>
          </a:p>
          <a:p>
            <a:pPr lvl="0" algn="just" rtl="1"/>
            <a:r>
              <a:rPr lang="ar-SA" sz="1800" dirty="0"/>
              <a:t>كما أن المستهلك الواعي يمكنه تفسير إشارات السوق بشكل أدق. فارتفاع الأسعار المفاجئ لا يعني دائمًا الجشع أو الاستغلال — بل قد يكون ناتجًا عن قيود في المعروض لأسباب خارجة عن الإرادة مثل الكوارث الطبيعية أو أزمات الوقود أو النزاعات الدولية</a:t>
            </a:r>
            <a:r>
              <a:rPr lang="en-US" sz="1800" dirty="0"/>
              <a:t>.</a:t>
            </a:r>
          </a:p>
          <a:p>
            <a:pPr lvl="0" algn="just" rtl="1"/>
            <a:r>
              <a:rPr lang="ar-SA" sz="1800" dirty="0"/>
              <a:t>بهذا الفهم، يصبح المستهلك أكثر وعيًا وأقل انفعالًا، ويستطيع إدارة نفقاته وتخطيط استهلاكه بشكل أفضل</a:t>
            </a:r>
            <a:r>
              <a:rPr lang="en-US" sz="1800" dirty="0"/>
              <a:t>.</a:t>
            </a:r>
          </a:p>
        </p:txBody>
      </p:sp>
    </p:spTree>
    <p:extLst>
      <p:ext uri="{BB962C8B-B14F-4D97-AF65-F5344CB8AC3E}">
        <p14:creationId xmlns:p14="http://schemas.microsoft.com/office/powerpoint/2010/main" val="814387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1"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6990" y="6338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العملية لنظرية العرض في الأعمال والسياسات الاقتصادية</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9" name="Content Placeholder 2">
            <a:extLst>
              <a:ext uri="{FF2B5EF4-FFF2-40B4-BE49-F238E27FC236}">
                <a16:creationId xmlns:a16="http://schemas.microsoft.com/office/drawing/2014/main" id="{3F2C533B-228F-C5CA-3ACF-573A21F2737C}"/>
              </a:ext>
            </a:extLst>
          </p:cNvPr>
          <p:cNvSpPr txBox="1">
            <a:spLocks/>
          </p:cNvSpPr>
          <p:nvPr/>
        </p:nvSpPr>
        <p:spPr>
          <a:xfrm>
            <a:off x="816990" y="2926037"/>
            <a:ext cx="5413522" cy="254396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000" i="1" dirty="0"/>
              <a:t>"Understanding supply isn’t just about curves and graphs — it’s a practical framework that helps us navigate real-world economic decisions. Whether you are running a business, designing public policy, or simply making daily purchases, supply theory offers valuable insights that help you act with greater awareness and strategy."</a:t>
            </a:r>
          </a:p>
        </p:txBody>
      </p:sp>
      <p:sp>
        <p:nvSpPr>
          <p:cNvPr id="6" name="Content Placeholder 2">
            <a:extLst>
              <a:ext uri="{FF2B5EF4-FFF2-40B4-BE49-F238E27FC236}">
                <a16:creationId xmlns:a16="http://schemas.microsoft.com/office/drawing/2014/main" id="{3F2C533B-228F-C5CA-3ACF-573A21F2737C}"/>
              </a:ext>
            </a:extLst>
          </p:cNvPr>
          <p:cNvSpPr txBox="1">
            <a:spLocks/>
          </p:cNvSpPr>
          <p:nvPr/>
        </p:nvSpPr>
        <p:spPr>
          <a:xfrm>
            <a:off x="6752911" y="2822572"/>
            <a:ext cx="4589928" cy="24257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r>
              <a:rPr lang="en-US" sz="2400" i="1" dirty="0"/>
              <a:t>"</a:t>
            </a:r>
            <a:r>
              <a:rPr lang="ar-SA" sz="2400" i="1" dirty="0"/>
              <a:t>فهم نظرية العرض لا يقتصر على الرسوم البيانية والمنحنيات — بل هو إطار عملي يساعدنا على اتخاذ قرارات اقتصادية ذكية في حياتنا اليومية. سواء كنت تدير مشروعًا، أو تصوغ سياسة عامة، أو تشتري احتياجاتك، فإن هذه النظرية تمنحك أدوات لفهم السوق والتصرف بوعي أكبر</a:t>
            </a:r>
            <a:r>
              <a:rPr lang="en-US" sz="2400" i="1" dirty="0"/>
              <a:t>."</a:t>
            </a:r>
          </a:p>
        </p:txBody>
      </p:sp>
    </p:spTree>
    <p:extLst>
      <p:ext uri="{BB962C8B-B14F-4D97-AF65-F5344CB8AC3E}">
        <p14:creationId xmlns:p14="http://schemas.microsoft.com/office/powerpoint/2010/main" val="733764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1"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6990" y="6338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3F2C533B-228F-C5CA-3ACF-573A21F2737C}"/>
              </a:ext>
            </a:extLst>
          </p:cNvPr>
          <p:cNvSpPr txBox="1">
            <a:spLocks/>
          </p:cNvSpPr>
          <p:nvPr/>
        </p:nvSpPr>
        <p:spPr>
          <a:xfrm>
            <a:off x="1245538" y="2205063"/>
            <a:ext cx="9556203" cy="34205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b="1" dirty="0"/>
              <a:t>سوق النفط</a:t>
            </a:r>
            <a:r>
              <a:rPr lang="en-US" b="1" dirty="0"/>
              <a:t>:</a:t>
            </a:r>
            <a:endParaRPr lang="en-US" dirty="0"/>
          </a:p>
          <a:p>
            <a:pPr lvl="0" algn="just" rtl="1"/>
            <a:r>
              <a:rPr lang="ar-SA" dirty="0"/>
              <a:t>عند ارتفاع أسعار النفط في الأسواق العالمية (مثلاً بسبب قلة المعروض نتيجة أزمات سياسية)، يزيد المنتجون (مثل أوبك والدول الكبرى) من إنتاج النفط</a:t>
            </a:r>
            <a:r>
              <a:rPr lang="en-US" dirty="0"/>
              <a:t>.</a:t>
            </a:r>
          </a:p>
          <a:p>
            <a:pPr lvl="0" algn="just" rtl="1"/>
            <a:r>
              <a:rPr lang="ar-SA" dirty="0"/>
              <a:t>هذا الارتفاع في الكمية المعروضة يهدف إلى الاستفادة من ارتفاع الأسعار وتحقيق أرباح إضافية</a:t>
            </a:r>
            <a:r>
              <a:rPr lang="en-US" dirty="0"/>
              <a:t>.</a:t>
            </a:r>
          </a:p>
          <a:p>
            <a:pPr lvl="0" algn="just" rtl="1"/>
            <a:r>
              <a:rPr lang="ar-SA" dirty="0"/>
              <a:t>العكس صحيح: عند انخفاض الأسعار بشكل كبير، تقلل الدول المنتجة من الكمية المعروضة للحفاظ على مستوى الأسعار</a:t>
            </a:r>
            <a:r>
              <a:rPr lang="en-US" dirty="0"/>
              <a:t>.</a:t>
            </a:r>
          </a:p>
        </p:txBody>
      </p:sp>
      <p:sp>
        <p:nvSpPr>
          <p:cNvPr id="8" name="TextBox 7">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أمثلة واقعية من السوق </a:t>
            </a:r>
          </a:p>
        </p:txBody>
      </p:sp>
    </p:spTree>
    <p:extLst>
      <p:ext uri="{BB962C8B-B14F-4D97-AF65-F5344CB8AC3E}">
        <p14:creationId xmlns:p14="http://schemas.microsoft.com/office/powerpoint/2010/main" val="3399165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1"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6990" y="6338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3F2C533B-228F-C5CA-3ACF-573A21F2737C}"/>
              </a:ext>
            </a:extLst>
          </p:cNvPr>
          <p:cNvSpPr txBox="1">
            <a:spLocks/>
          </p:cNvSpPr>
          <p:nvPr/>
        </p:nvSpPr>
        <p:spPr>
          <a:xfrm>
            <a:off x="1245538" y="2205063"/>
            <a:ext cx="9556203" cy="342050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b="1" dirty="0"/>
              <a:t>سوق الهواتف الذكية</a:t>
            </a:r>
            <a:r>
              <a:rPr lang="en-US" b="1" dirty="0"/>
              <a:t>:</a:t>
            </a:r>
            <a:endParaRPr lang="en-US" dirty="0"/>
          </a:p>
          <a:p>
            <a:pPr lvl="0" algn="just" rtl="1"/>
            <a:r>
              <a:rPr lang="ar-SA" dirty="0"/>
              <a:t>مع تطور التكنولوجيا (مثل تقنيات الإنتاج الآلي أو الطباعة ثلاثية الأبعاد)، تقل تكلفة تصنيع الهواتف</a:t>
            </a:r>
            <a:r>
              <a:rPr lang="en-US" dirty="0"/>
              <a:t>.</a:t>
            </a:r>
          </a:p>
          <a:p>
            <a:pPr lvl="0" algn="just" rtl="1"/>
            <a:r>
              <a:rPr lang="ar-SA" dirty="0"/>
              <a:t>هذا التطور يؤدي إلى زيادة الكمية المعروضة من الهواتف في السوق، حتى لو لم تتغير أسعارها بشكل كبير</a:t>
            </a:r>
            <a:r>
              <a:rPr lang="en-US" dirty="0"/>
              <a:t>.</a:t>
            </a:r>
          </a:p>
          <a:p>
            <a:pPr algn="just" rtl="1"/>
            <a:r>
              <a:rPr lang="ar-SA" dirty="0"/>
              <a:t>أيضًا، المنافسة الشديدة بين الشركات (مثل سامسونج وآبل) تدفعهم إلى تقديم موديلات جديدة بوتيرة أسرع وزيادة حجم المعروض</a:t>
            </a:r>
            <a:endParaRPr lang="en-US" dirty="0"/>
          </a:p>
        </p:txBody>
      </p:sp>
      <p:sp>
        <p:nvSpPr>
          <p:cNvPr id="8" name="TextBox 7">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أمثلة واقعية من السوق </a:t>
            </a:r>
          </a:p>
        </p:txBody>
      </p:sp>
    </p:spTree>
    <p:extLst>
      <p:ext uri="{BB962C8B-B14F-4D97-AF65-F5344CB8AC3E}">
        <p14:creationId xmlns:p14="http://schemas.microsoft.com/office/powerpoint/2010/main" val="1341882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1"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6990" y="6338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3F2C533B-228F-C5CA-3ACF-573A21F2737C}"/>
              </a:ext>
            </a:extLst>
          </p:cNvPr>
          <p:cNvSpPr txBox="1">
            <a:spLocks/>
          </p:cNvSpPr>
          <p:nvPr/>
        </p:nvSpPr>
        <p:spPr>
          <a:xfrm>
            <a:off x="816990" y="1903341"/>
            <a:ext cx="10410643" cy="45574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None/>
            </a:pPr>
            <a:r>
              <a:rPr lang="ar-SA" sz="2000" b="1" dirty="0"/>
              <a:t>الموقف</a:t>
            </a:r>
            <a:r>
              <a:rPr lang="en-US" sz="2000" b="1" dirty="0"/>
              <a:t>:</a:t>
            </a:r>
            <a:endParaRPr lang="en-US" sz="2000" dirty="0"/>
          </a:p>
          <a:p>
            <a:pPr lvl="0" algn="just" rtl="1"/>
            <a:r>
              <a:rPr lang="ar-SA" sz="2000" dirty="0"/>
              <a:t>في موسم معين، ارتفعت أسعار القمح عالميًا بسبب ارتفاع الطلب من الأسواق الناشئة وزيادة استهلاك الحبوب</a:t>
            </a:r>
            <a:r>
              <a:rPr lang="en-US" sz="2000" dirty="0"/>
              <a:t>.</a:t>
            </a:r>
          </a:p>
          <a:p>
            <a:pPr marL="0" indent="0" algn="just" rtl="1">
              <a:buNone/>
            </a:pPr>
            <a:r>
              <a:rPr lang="ar-SA" sz="2000" b="1" dirty="0"/>
              <a:t>كيف استجاب المنتجون؟</a:t>
            </a:r>
            <a:endParaRPr lang="en-US" sz="2000" dirty="0"/>
          </a:p>
          <a:p>
            <a:pPr lvl="0" algn="just" rtl="1"/>
            <a:r>
              <a:rPr lang="ar-SA" sz="2000" dirty="0"/>
              <a:t>المزارعون قاموا بزراعة مساحات أكبر من الأراضي بالقمح بدلًا من محاصيل أخرى، بهدف الاستفادة من ارتفاع الأسعار</a:t>
            </a:r>
            <a:r>
              <a:rPr lang="en-US" sz="2000" dirty="0"/>
              <a:t>.</a:t>
            </a:r>
          </a:p>
          <a:p>
            <a:pPr lvl="0" algn="just" rtl="1"/>
            <a:r>
              <a:rPr lang="ar-SA" sz="2000" dirty="0"/>
              <a:t>الشركات العاملة في مجال الأغذية استثمرت في تطوير تقنيات تزيد إنتاجية الفدان الواحد</a:t>
            </a:r>
            <a:r>
              <a:rPr lang="en-US" sz="2000" dirty="0"/>
              <a:t>.</a:t>
            </a:r>
          </a:p>
          <a:p>
            <a:pPr marL="0" indent="0" algn="just" rtl="1">
              <a:buNone/>
            </a:pPr>
            <a:r>
              <a:rPr lang="ar-SA" sz="2000" b="1" dirty="0"/>
              <a:t>تغير الكمية المعروضة</a:t>
            </a:r>
            <a:r>
              <a:rPr lang="en-US" sz="2000" b="1" dirty="0"/>
              <a:t>:</a:t>
            </a:r>
            <a:endParaRPr lang="en-US" sz="2000" dirty="0"/>
          </a:p>
          <a:p>
            <a:pPr lvl="0" algn="just" rtl="1"/>
            <a:r>
              <a:rPr lang="ar-SA" sz="2000" dirty="0"/>
              <a:t>الكمية المعروضة من القمح زادت بشكل واضح خلال الموسم التالي استجابة لارتفاع السعر</a:t>
            </a:r>
            <a:r>
              <a:rPr lang="en-US" sz="2000" dirty="0"/>
              <a:t>.</a:t>
            </a:r>
          </a:p>
          <a:p>
            <a:pPr lvl="0" algn="just" rtl="1"/>
            <a:r>
              <a:rPr lang="ar-SA" sz="2000" dirty="0"/>
              <a:t>لاحظ أنه لو انخفض السعر فجأة بسبب فائض الإنتاج، سيتجه بعض المنتجين في المواسم القادمة إلى تقليل زراعة القمح والاتجاه لمحاصيل أخرى</a:t>
            </a:r>
            <a:r>
              <a:rPr lang="en-US" sz="2000" dirty="0"/>
              <a:t>.</a:t>
            </a:r>
          </a:p>
          <a:p>
            <a:pPr marL="0" indent="0" algn="just" rtl="1">
              <a:buNone/>
            </a:pPr>
            <a:r>
              <a:rPr lang="ar-SA" sz="2000" b="1" dirty="0"/>
              <a:t>عوامل أخرى أثرت على العرض</a:t>
            </a:r>
            <a:r>
              <a:rPr lang="en-US" sz="2000" b="1" dirty="0"/>
              <a:t>:</a:t>
            </a:r>
            <a:endParaRPr lang="en-US" sz="2000" dirty="0"/>
          </a:p>
          <a:p>
            <a:pPr lvl="0" algn="just" rtl="1"/>
            <a:r>
              <a:rPr lang="ar-SA" sz="2000" dirty="0"/>
              <a:t>تغير المناخ والجفاف أدى في بعض المناطق إلى انخفاض الإنتاج رغم ارتفاع الأسعار، مما يوضح أن السعر ليس العامل الوحيد المؤثر على العرض</a:t>
            </a:r>
            <a:r>
              <a:rPr lang="en-US" sz="2000" dirty="0"/>
              <a:t>.</a:t>
            </a:r>
          </a:p>
        </p:txBody>
      </p:sp>
      <p:sp>
        <p:nvSpPr>
          <p:cNvPr id="10" name="TextBox 9">
            <a:extLst>
              <a:ext uri="{FF2B5EF4-FFF2-40B4-BE49-F238E27FC236}">
                <a16:creationId xmlns:a16="http://schemas.microsoft.com/office/drawing/2014/main" id="{DA922DB5-F456-A9E8-24A9-FC5152370389}"/>
              </a:ext>
            </a:extLst>
          </p:cNvPr>
          <p:cNvSpPr txBox="1"/>
          <p:nvPr/>
        </p:nvSpPr>
        <p:spPr>
          <a:xfrm>
            <a:off x="2421157" y="999631"/>
            <a:ext cx="7302363" cy="461665"/>
          </a:xfrm>
          <a:prstGeom prst="rect">
            <a:avLst/>
          </a:prstGeom>
          <a:noFill/>
        </p:spPr>
        <p:txBody>
          <a:bodyPr wrap="square" rtlCol="0">
            <a:spAutoFit/>
          </a:bodyPr>
          <a:lstStyle/>
          <a:p>
            <a:pPr lvl="0" algn="ctr" rtl="1">
              <a:defRPr/>
            </a:pPr>
            <a:r>
              <a:rPr lang="ar-EG" sz="2400" b="1" dirty="0">
                <a:solidFill>
                  <a:schemeClr val="accent1"/>
                </a:solidFill>
                <a:cs typeface="Times New Roman" panose="02020603050405020304" pitchFamily="18" charset="0"/>
              </a:rPr>
              <a:t>دراسة حالة تطبيقية (</a:t>
            </a:r>
            <a:r>
              <a:rPr lang="en-US" sz="2400" b="1" dirty="0">
                <a:solidFill>
                  <a:schemeClr val="accent1"/>
                </a:solidFill>
                <a:cs typeface="Times New Roman" panose="02020603050405020304" pitchFamily="18" charset="0"/>
              </a:rPr>
              <a:t>Case Study</a:t>
            </a:r>
            <a:r>
              <a:rPr lang="ar-EG" sz="2400" b="1" dirty="0">
                <a:solidFill>
                  <a:schemeClr val="accent1"/>
                </a:solidFill>
                <a:cs typeface="Times New Roman" panose="02020603050405020304" pitchFamily="18" charset="0"/>
              </a:rPr>
              <a:t>)</a:t>
            </a:r>
            <a:r>
              <a:rPr lang="en-US" sz="2400" b="1" dirty="0">
                <a:solidFill>
                  <a:schemeClr val="accent1"/>
                </a:solidFill>
                <a:cs typeface="Times New Roman" panose="02020603050405020304" pitchFamily="18" charset="0"/>
              </a:rPr>
              <a:t> </a:t>
            </a:r>
            <a:r>
              <a:rPr lang="ar-EG" sz="2400" b="1" dirty="0">
                <a:solidFill>
                  <a:schemeClr val="accent1"/>
                </a:solidFill>
                <a:cs typeface="Times New Roman" panose="02020603050405020304" pitchFamily="18" charset="0"/>
              </a:rPr>
              <a:t>منتج القمح</a:t>
            </a:r>
            <a:endParaRPr lang="en-US" sz="2400" b="1" dirty="0">
              <a:solidFill>
                <a:schemeClr val="accent1"/>
              </a:solidFill>
              <a:cs typeface="Times New Roman" panose="02020603050405020304" pitchFamily="18" charset="0"/>
            </a:endParaRPr>
          </a:p>
        </p:txBody>
      </p:sp>
    </p:spTree>
    <p:extLst>
      <p:ext uri="{BB962C8B-B14F-4D97-AF65-F5344CB8AC3E}">
        <p14:creationId xmlns:p14="http://schemas.microsoft.com/office/powerpoint/2010/main" val="624860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2" name="Content Placeholder 2">
            <a:extLst>
              <a:ext uri="{FF2B5EF4-FFF2-40B4-BE49-F238E27FC236}">
                <a16:creationId xmlns:a16="http://schemas.microsoft.com/office/drawing/2014/main" id="{E1488621-C465-B4B8-37FD-EC0D837C1F4A}"/>
              </a:ext>
            </a:extLst>
          </p:cNvPr>
          <p:cNvSpPr txBox="1">
            <a:spLocks/>
          </p:cNvSpPr>
          <p:nvPr/>
        </p:nvSpPr>
        <p:spPr>
          <a:xfrm>
            <a:off x="942308" y="2354791"/>
            <a:ext cx="5642895"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indent="-514350">
              <a:spcAft>
                <a:spcPts val="0"/>
              </a:spcAft>
              <a:buFont typeface="+mj-lt"/>
              <a:buAutoNum type="arabicPeriod"/>
            </a:pPr>
            <a:r>
              <a:rPr lang="en-US" sz="2000" dirty="0">
                <a:latin typeface="Alexandria"/>
              </a:rPr>
              <a:t>Supply</a:t>
            </a:r>
          </a:p>
          <a:p>
            <a:pPr marL="514350" marR="0" indent="-514350">
              <a:spcAft>
                <a:spcPts val="0"/>
              </a:spcAft>
              <a:buFont typeface="+mj-lt"/>
              <a:buAutoNum type="arabicPeriod"/>
            </a:pPr>
            <a:r>
              <a:rPr lang="en-US" sz="2000" dirty="0">
                <a:latin typeface="Alexandria"/>
              </a:rPr>
              <a:t>The Law of Supply</a:t>
            </a:r>
          </a:p>
          <a:p>
            <a:pPr marL="514350" marR="0" indent="-514350">
              <a:spcAft>
                <a:spcPts val="0"/>
              </a:spcAft>
              <a:buFont typeface="+mj-lt"/>
              <a:buAutoNum type="arabicPeriod"/>
            </a:pPr>
            <a:r>
              <a:rPr lang="en-US" sz="2000" dirty="0">
                <a:latin typeface="Alexandria"/>
              </a:rPr>
              <a:t>Change in Quantity Supplied </a:t>
            </a:r>
          </a:p>
          <a:p>
            <a:pPr marL="514350" marR="0" indent="-514350">
              <a:spcAft>
                <a:spcPts val="0"/>
              </a:spcAft>
              <a:buFont typeface="+mj-lt"/>
              <a:buAutoNum type="arabicPeriod"/>
            </a:pPr>
            <a:r>
              <a:rPr lang="en-US" sz="2000" dirty="0">
                <a:latin typeface="Alexandria"/>
              </a:rPr>
              <a:t> Change in Supply Curve </a:t>
            </a:r>
          </a:p>
          <a:p>
            <a:pPr marL="514350" marR="0" indent="-514350">
              <a:spcAft>
                <a:spcPts val="0"/>
              </a:spcAft>
              <a:buFont typeface="+mj-lt"/>
              <a:buAutoNum type="arabicPeriod"/>
            </a:pPr>
            <a:r>
              <a:rPr lang="en-US" sz="2000" dirty="0">
                <a:latin typeface="Alexandria"/>
              </a:rPr>
              <a:t> The Supply curve &amp; the willingness -to-sell.</a:t>
            </a:r>
          </a:p>
          <a:p>
            <a:pPr marL="514350" marR="0" indent="-514350">
              <a:spcAft>
                <a:spcPts val="0"/>
              </a:spcAft>
              <a:buFont typeface="+mj-lt"/>
              <a:buAutoNum type="arabicPeriod"/>
            </a:pPr>
            <a:r>
              <a:rPr lang="en-US" sz="2000" dirty="0">
                <a:latin typeface="Alexandria"/>
              </a:rPr>
              <a:t>A Change in the Quantity Supplied Vs a Change in Supply</a:t>
            </a: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9" name="TextBox 8">
            <a:extLst>
              <a:ext uri="{FF2B5EF4-FFF2-40B4-BE49-F238E27FC236}">
                <a16:creationId xmlns:a16="http://schemas.microsoft.com/office/drawing/2014/main" id="{A38AED2D-7997-ACD3-9227-74D6A4DAD9E9}"/>
              </a:ext>
            </a:extLst>
          </p:cNvPr>
          <p:cNvSpPr txBox="1"/>
          <p:nvPr/>
        </p:nvSpPr>
        <p:spPr>
          <a:xfrm>
            <a:off x="6910232" y="2333906"/>
            <a:ext cx="4107410" cy="2672526"/>
          </a:xfrm>
          <a:prstGeom prst="rect">
            <a:avLst/>
          </a:prstGeom>
          <a:noFill/>
        </p:spPr>
        <p:txBody>
          <a:bodyPr wrap="square">
            <a:spAutoFit/>
          </a:bodyPr>
          <a:lstStyle/>
          <a:p>
            <a:pPr marL="514350" indent="-514350" algn="r" rtl="1">
              <a:lnSpc>
                <a:spcPct val="90000"/>
              </a:lnSpc>
              <a:spcBef>
                <a:spcPts val="1000"/>
              </a:spcBef>
              <a:buFont typeface="+mj-lt"/>
              <a:buAutoNum type="arabicPeriod"/>
            </a:pPr>
            <a:r>
              <a:rPr lang="en-US" sz="2000" dirty="0" err="1">
                <a:latin typeface="Alexandria"/>
              </a:rPr>
              <a:t>العرض</a:t>
            </a:r>
            <a:endParaRPr lang="en-US" sz="2000" dirty="0">
              <a:latin typeface="Alexandria"/>
            </a:endParaRPr>
          </a:p>
          <a:p>
            <a:pPr marL="514350" indent="-514350" algn="r" rtl="1">
              <a:lnSpc>
                <a:spcPct val="90000"/>
              </a:lnSpc>
              <a:spcBef>
                <a:spcPts val="1000"/>
              </a:spcBef>
              <a:buFont typeface="+mj-lt"/>
              <a:buAutoNum type="arabicPeriod"/>
            </a:pPr>
            <a:r>
              <a:rPr lang="en-US" sz="2000" dirty="0" err="1">
                <a:latin typeface="Alexandria"/>
              </a:rPr>
              <a:t>قانون</a:t>
            </a:r>
            <a:r>
              <a:rPr lang="en-US" sz="2000" dirty="0">
                <a:latin typeface="Alexandria"/>
              </a:rPr>
              <a:t> </a:t>
            </a:r>
            <a:r>
              <a:rPr lang="en-US" sz="2000" dirty="0" err="1">
                <a:latin typeface="Alexandria"/>
              </a:rPr>
              <a:t>العرض</a:t>
            </a:r>
            <a:endParaRPr lang="en-US" sz="2000" dirty="0">
              <a:latin typeface="Alexandria"/>
            </a:endParaRPr>
          </a:p>
          <a:p>
            <a:pPr marL="514350" indent="-514350" algn="r" rtl="1">
              <a:lnSpc>
                <a:spcPct val="90000"/>
              </a:lnSpc>
              <a:spcBef>
                <a:spcPts val="1000"/>
              </a:spcBef>
              <a:buFont typeface="+mj-lt"/>
              <a:buAutoNum type="arabicPeriod"/>
            </a:pPr>
            <a:r>
              <a:rPr lang="en-US" sz="2000" dirty="0" err="1">
                <a:latin typeface="Alexandria"/>
              </a:rPr>
              <a:t>التغير</a:t>
            </a:r>
            <a:r>
              <a:rPr lang="en-US" sz="2000" dirty="0">
                <a:latin typeface="Alexandria"/>
              </a:rPr>
              <a:t> </a:t>
            </a:r>
            <a:r>
              <a:rPr lang="en-US" sz="2000" dirty="0" err="1">
                <a:latin typeface="Alexandria"/>
              </a:rPr>
              <a:t>في</a:t>
            </a:r>
            <a:r>
              <a:rPr lang="en-US" sz="2000" dirty="0">
                <a:latin typeface="Alexandria"/>
              </a:rPr>
              <a:t> </a:t>
            </a:r>
            <a:r>
              <a:rPr lang="en-US" sz="2000" dirty="0" err="1">
                <a:latin typeface="Alexandria"/>
              </a:rPr>
              <a:t>الكمية</a:t>
            </a:r>
            <a:r>
              <a:rPr lang="en-US" sz="2000" dirty="0">
                <a:latin typeface="Alexandria"/>
              </a:rPr>
              <a:t> </a:t>
            </a:r>
            <a:r>
              <a:rPr lang="en-US" sz="2000" dirty="0" err="1">
                <a:latin typeface="Alexandria"/>
              </a:rPr>
              <a:t>المعروضة</a:t>
            </a:r>
            <a:endParaRPr lang="en-US" sz="2000" dirty="0">
              <a:latin typeface="Alexandria"/>
            </a:endParaRPr>
          </a:p>
          <a:p>
            <a:pPr marL="514350" indent="-514350" algn="r" rtl="1">
              <a:lnSpc>
                <a:spcPct val="90000"/>
              </a:lnSpc>
              <a:spcBef>
                <a:spcPts val="1000"/>
              </a:spcBef>
              <a:buFont typeface="+mj-lt"/>
              <a:buAutoNum type="arabicPeriod"/>
            </a:pPr>
            <a:r>
              <a:rPr lang="en-US" sz="2000" dirty="0" err="1">
                <a:latin typeface="Alexandria"/>
              </a:rPr>
              <a:t>التغير</a:t>
            </a:r>
            <a:r>
              <a:rPr lang="en-US" sz="2000" dirty="0">
                <a:latin typeface="Alexandria"/>
              </a:rPr>
              <a:t> </a:t>
            </a:r>
            <a:r>
              <a:rPr lang="en-US" sz="2000" dirty="0" err="1">
                <a:latin typeface="Alexandria"/>
              </a:rPr>
              <a:t>في</a:t>
            </a:r>
            <a:r>
              <a:rPr lang="en-US" sz="2000" dirty="0">
                <a:latin typeface="Alexandria"/>
              </a:rPr>
              <a:t> </a:t>
            </a:r>
            <a:r>
              <a:rPr lang="en-US" sz="2000" dirty="0" err="1">
                <a:latin typeface="Alexandria"/>
              </a:rPr>
              <a:t>منحنى</a:t>
            </a:r>
            <a:r>
              <a:rPr lang="en-US" sz="2000" dirty="0">
                <a:latin typeface="Alexandria"/>
              </a:rPr>
              <a:t> </a:t>
            </a:r>
            <a:r>
              <a:rPr lang="en-US" sz="2000" dirty="0" err="1">
                <a:latin typeface="Alexandria"/>
              </a:rPr>
              <a:t>العرض</a:t>
            </a:r>
            <a:endParaRPr lang="en-US" sz="2000" dirty="0">
              <a:latin typeface="Alexandria"/>
            </a:endParaRPr>
          </a:p>
          <a:p>
            <a:pPr marL="514350" indent="-514350" algn="r" rtl="1">
              <a:lnSpc>
                <a:spcPct val="90000"/>
              </a:lnSpc>
              <a:spcBef>
                <a:spcPts val="1000"/>
              </a:spcBef>
              <a:buFont typeface="+mj-lt"/>
              <a:buAutoNum type="arabicPeriod"/>
            </a:pPr>
            <a:r>
              <a:rPr lang="en-US" sz="2000" dirty="0" err="1">
                <a:latin typeface="Alexandria"/>
              </a:rPr>
              <a:t>منحنى</a:t>
            </a:r>
            <a:r>
              <a:rPr lang="en-US" sz="2000" dirty="0">
                <a:latin typeface="Alexandria"/>
              </a:rPr>
              <a:t> </a:t>
            </a:r>
            <a:r>
              <a:rPr lang="en-US" sz="2000" dirty="0" err="1">
                <a:latin typeface="Alexandria"/>
              </a:rPr>
              <a:t>العرض</a:t>
            </a:r>
            <a:r>
              <a:rPr lang="en-US" sz="2000" dirty="0">
                <a:latin typeface="Alexandria"/>
              </a:rPr>
              <a:t> </a:t>
            </a:r>
            <a:r>
              <a:rPr lang="en-US" sz="2000" dirty="0" err="1">
                <a:latin typeface="Alexandria"/>
              </a:rPr>
              <a:t>والرغبة</a:t>
            </a:r>
            <a:r>
              <a:rPr lang="en-US" sz="2000" dirty="0">
                <a:latin typeface="Alexandria"/>
              </a:rPr>
              <a:t> </a:t>
            </a:r>
            <a:r>
              <a:rPr lang="en-US" sz="2000" dirty="0" err="1">
                <a:latin typeface="Alexandria"/>
              </a:rPr>
              <a:t>في</a:t>
            </a:r>
            <a:r>
              <a:rPr lang="en-US" sz="2000" dirty="0">
                <a:latin typeface="Alexandria"/>
              </a:rPr>
              <a:t> </a:t>
            </a:r>
            <a:r>
              <a:rPr lang="en-US" sz="2000" dirty="0" err="1">
                <a:latin typeface="Alexandria"/>
              </a:rPr>
              <a:t>البيع</a:t>
            </a:r>
            <a:r>
              <a:rPr lang="en-US" sz="2000" dirty="0">
                <a:latin typeface="Alexandria"/>
              </a:rPr>
              <a:t>.</a:t>
            </a:r>
          </a:p>
          <a:p>
            <a:pPr marL="514350" indent="-514350" algn="r" rtl="1">
              <a:lnSpc>
                <a:spcPct val="90000"/>
              </a:lnSpc>
              <a:spcBef>
                <a:spcPts val="1000"/>
              </a:spcBef>
              <a:buFont typeface="+mj-lt"/>
              <a:buAutoNum type="arabicPeriod"/>
            </a:pPr>
            <a:r>
              <a:rPr lang="en-US" sz="2000" dirty="0" err="1">
                <a:latin typeface="Alexandria"/>
              </a:rPr>
              <a:t>التغير</a:t>
            </a:r>
            <a:r>
              <a:rPr lang="en-US" sz="2000" dirty="0">
                <a:latin typeface="Alexandria"/>
              </a:rPr>
              <a:t> </a:t>
            </a:r>
            <a:r>
              <a:rPr lang="en-US" sz="2000" dirty="0" err="1">
                <a:latin typeface="Alexandria"/>
              </a:rPr>
              <a:t>في</a:t>
            </a:r>
            <a:r>
              <a:rPr lang="en-US" sz="2000" dirty="0">
                <a:latin typeface="Alexandria"/>
              </a:rPr>
              <a:t> </a:t>
            </a:r>
            <a:r>
              <a:rPr lang="en-US" sz="2000" dirty="0" err="1">
                <a:latin typeface="Alexandria"/>
              </a:rPr>
              <a:t>الكمية</a:t>
            </a:r>
            <a:r>
              <a:rPr lang="en-US" sz="2000" dirty="0">
                <a:latin typeface="Alexandria"/>
              </a:rPr>
              <a:t> </a:t>
            </a:r>
            <a:r>
              <a:rPr lang="en-US" sz="2000" dirty="0" err="1">
                <a:latin typeface="Alexandria"/>
              </a:rPr>
              <a:t>المعروضة</a:t>
            </a:r>
            <a:r>
              <a:rPr lang="en-US" sz="2000" dirty="0">
                <a:latin typeface="Alexandria"/>
              </a:rPr>
              <a:t> </a:t>
            </a:r>
            <a:r>
              <a:rPr lang="en-US" sz="2000" dirty="0" err="1">
                <a:latin typeface="Alexandria"/>
              </a:rPr>
              <a:t>مقابل</a:t>
            </a:r>
            <a:r>
              <a:rPr lang="en-US" sz="2000" dirty="0">
                <a:latin typeface="Alexandria"/>
              </a:rPr>
              <a:t> </a:t>
            </a:r>
            <a:r>
              <a:rPr lang="en-US" sz="2000" dirty="0" err="1">
                <a:latin typeface="Alexandria"/>
              </a:rPr>
              <a:t>التغير</a:t>
            </a:r>
            <a:r>
              <a:rPr lang="en-US" sz="2000" dirty="0">
                <a:latin typeface="Alexandria"/>
              </a:rPr>
              <a:t> </a:t>
            </a:r>
            <a:r>
              <a:rPr lang="en-US" sz="2000" dirty="0" err="1">
                <a:latin typeface="Alexandria"/>
              </a:rPr>
              <a:t>في</a:t>
            </a:r>
            <a:r>
              <a:rPr lang="en-US" sz="2000" dirty="0">
                <a:latin typeface="Alexandria"/>
              </a:rPr>
              <a:t> </a:t>
            </a:r>
            <a:r>
              <a:rPr lang="en-US" sz="2000" dirty="0" err="1">
                <a:latin typeface="Alexandria"/>
              </a:rPr>
              <a:t>العرض</a:t>
            </a:r>
            <a:endParaRPr lang="en-US" sz="2000" dirty="0">
              <a:latin typeface="Alexandria"/>
            </a:endParaRPr>
          </a:p>
        </p:txBody>
      </p:sp>
    </p:spTree>
    <p:extLst>
      <p:ext uri="{BB962C8B-B14F-4D97-AF65-F5344CB8AC3E}">
        <p14:creationId xmlns:p14="http://schemas.microsoft.com/office/powerpoint/2010/main" val="102490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879</TotalTime>
  <Words>5544</Words>
  <Application>Microsoft Office PowerPoint</Application>
  <PresentationFormat>Widescreen</PresentationFormat>
  <Paragraphs>588</Paragraphs>
  <Slides>47</Slides>
  <Notes>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47</vt:i4>
      </vt:variant>
    </vt:vector>
  </HeadingPairs>
  <TitlesOfParts>
    <vt:vector size="60" baseType="lpstr">
      <vt:lpstr>Alexandria</vt:lpstr>
      <vt:lpstr>Arial</vt:lpstr>
      <vt:lpstr>Arial-BoldMT</vt:lpstr>
      <vt:lpstr>Calibri</vt:lpstr>
      <vt:lpstr>Calibri Light</vt:lpstr>
      <vt:lpstr>Courier New</vt:lpstr>
      <vt:lpstr>Palatino Linotype</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55</cp:revision>
  <dcterms:created xsi:type="dcterms:W3CDTF">2023-04-29T09:08:23Z</dcterms:created>
  <dcterms:modified xsi:type="dcterms:W3CDTF">2025-04-26T19:11:02Z</dcterms:modified>
</cp:coreProperties>
</file>