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32A09-7768-83A5-3C06-E3BA923A5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BDF38B-C072-E833-2A46-1521B7F7F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FAF650-5250-448E-A055-0C056BB9F1D6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421A06-F0A2-1F7A-AB14-8FF690CD5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942068-02F6-EB94-624A-DF35AA953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B8011D-0A38-4B3F-A784-B9C66E0C8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48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56C8B02-F919-E872-B559-46EA47E76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F6F3F3-6569-850C-6AC7-F7AFECA051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AA0CA7-4723-4EED-F1C8-F6724B8401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FAF650-5250-448E-A055-0C056BB9F1D6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A2E1D0-9244-8A5A-39A9-7E971BF3ED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C2B5EB-A95E-AA21-569C-AF264C8C417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6B8011D-0A38-4B3F-A784-B9C66E0C85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277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F3755C-D4D2-07E2-4328-2577128E6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8D6144-2AD1-0348-2A2B-804AB6D09A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9287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88CC9C-8696-7FB8-B73E-1BF10D36F7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2F1D9B-659F-6A90-C233-E3F9D3EA4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779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2A5DA4-D639-E0F5-A373-2D2FD81C6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  <a:endParaRPr lang="en-US" dirty="0"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F3D04D-A772-8821-142C-B6BD11BF8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25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2D0C9F-B073-3D23-6789-0FAA01B992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Generative and Discriminative Classifiers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F87B73-8D01-D69D-1D80-59127E2843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484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07D5FC-BD45-7164-9118-E1F6F1BBA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Finding the correct class </a:t>
            </a:r>
            <a:r>
              <a:rPr lang="en-US" sz="3990" i="1">
                <a:solidFill>
                  <a:schemeClr val="accent1">
                    <a:lumMod val="75000"/>
                  </a:schemeClr>
                </a:solidFill>
              </a:rPr>
              <a:t>c</a:t>
            </a:r>
            <a:r>
              <a:rPr lang="en-US" sz="3990"/>
              <a:t> from a document </a:t>
            </a:r>
            <a:r>
              <a:rPr lang="en-US" sz="3990" i="1">
                <a:solidFill>
                  <a:schemeClr val="accent1">
                    <a:lumMod val="75000"/>
                  </a:schemeClr>
                </a:solidFill>
              </a:rPr>
              <a:t>d</a:t>
            </a:r>
            <a:r>
              <a:rPr lang="en-US" sz="3990"/>
              <a:t> in</a:t>
            </a:r>
            <a:br>
              <a:rPr lang="en-US" sz="3990"/>
            </a:br>
            <a:r>
              <a:rPr lang="en-US" sz="3990"/>
              <a:t>Generative vs Discriminative Classifiers</a:t>
            </a:r>
            <a:br>
              <a:rPr lang="en-US"/>
            </a:b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EADC6D-96E9-57F7-8746-10EF89F1AB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708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E17D78-1E6C-911E-078C-3765499AE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Components of a probabilistic machine learning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037336-38E8-F07B-B5FB-A0D96D6876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9503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FDB7AD-10AF-702F-73D1-CEC1588046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two phases of logistic regression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21EC6C-6D36-399E-F892-63062D281A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2748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7CE3B7-D733-F329-BD18-C28A4549D1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Classification Reminder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032389-77A1-2BDA-A713-88A045A0F9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8337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17B088-C994-7156-B63B-81805F836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Text Classification: definition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033DA6-8A33-D52E-3520-467A98425D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42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9E42F7-8CBF-5792-A8EE-3408BD124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Binary Classification in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B7F67F-D457-1282-EC9D-7EB092DB46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753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21D05A-5E0D-42CF-F8C4-FF3789ADE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Features in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BB6553-64B9-33EB-A3EE-DE05E9BE56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055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A939CC-354C-DEBD-A831-651396FCA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Logistic Regression for one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F4B6A1-B931-A288-5E1C-FF8A2F765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52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C0E44-A603-738C-AFD7-2E5B46C98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to do 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62A8F6-2E9C-C556-3AE4-D402931C4D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6679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0A3A4D-6373-1E6B-AE49-B2C66F11F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But we want a probabilistic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FD1D06-9CD4-92D2-7C31-31B71A1993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19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2AABBB-EE54-3220-5873-3439D710B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 </a:t>
            </a:r>
            <a:r>
              <a:rPr lang="en-US" sz="4443"/>
              <a:t>The problem:  </a:t>
            </a:r>
            <a:r>
              <a:rPr lang="en-US" sz="4443" b="1" i="1"/>
              <a:t>z</a:t>
            </a:r>
            <a:r>
              <a:rPr lang="en-US" sz="4443"/>
              <a:t> isn't a probability, it's just a number</a:t>
            </a:r>
            <a:r>
              <a:rPr lang="en-US" sz="3627"/>
              <a:t>!</a:t>
            </a:r>
            <a:endParaRPr lang="en-US" sz="399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D748E1-9C3D-874C-DF65-C2BBE0FC1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7918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D14AC5-8034-D96F-8F26-2F5355EE8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very useful sigmoid or logistic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AFF6CD-DE89-3A77-7A76-F5041147E9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7075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7E839B-92F4-7912-66A3-DF6C45CB4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Idea of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765016-B16F-5C88-0F91-D46B7E6662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7992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C542BB-F0BA-E90D-3BB9-89435634E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Making probabilities with sigmoids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F8F637-3053-3317-6EBE-6395DA8103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691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5B1BE0-C0AB-5761-914E-67314C5D43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a probability into a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B069D2-10B0-7187-DB20-D417AEF108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9526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BEBD2D-C494-F726-7D88-69023A60F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probabilistic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FBD5E-8954-633D-3985-C1D1F21460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4305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1154E0-5A29-BDCF-9A1A-85010DF8C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Turning a probability into a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FFD1DE-617C-749B-DB2B-0032A06B70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2654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17D8A-0364-D0C1-2E91-5492BAE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Sentiment example: does y=1 or y=0?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33E57D-90C0-BAF5-1C13-63F340C9B0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9882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0E2CAA-EC8E-BC19-2D68-ABB90430A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444A99-BF80-1AE0-2D8C-049D22403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84879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69C262-1C88-517C-FF7A-79EA0385C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Classifying sentiment for input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21AFE8-E54A-7A4C-06B0-56DC88377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846473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30321-A454-9888-7F8F-2521A11684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Classifying sentiment for input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BA22FA-BF26-2225-0785-26C496CFB1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2716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583DF5-33BA-A0BA-FD18-29AEFC5FE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We can build features for logistic regression for any classification task: </a:t>
            </a:r>
            <a:r>
              <a:rPr lang="en-US" sz="3627" i="1">
                <a:solidFill>
                  <a:schemeClr val="accent1">
                    <a:lumMod val="75000"/>
                  </a:schemeClr>
                </a:solidFill>
              </a:rPr>
              <a:t>period disambiguation</a:t>
            </a:r>
            <a:endParaRPr lang="en-US" sz="3627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7681AE-8B61-B2EF-0C34-BD536FFDF5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75165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31EB8A-C306-2210-9C52-EC0781082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US"/>
            </a:br>
            <a:r>
              <a:rPr lang="en-US" sz="3990"/>
              <a:t>Classification in (</a:t>
            </a:r>
            <a:r>
              <a:rPr lang="en-US" sz="3990" b="1"/>
              <a:t>binary)</a:t>
            </a:r>
            <a:r>
              <a:rPr lang="en-US" sz="3990"/>
              <a:t> logistic regression: 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CB5DCD-CF65-2BA7-7D7D-4CD2D0A19A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831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E5354F-A685-1F00-A14E-B417B6386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Wait, where did the W’s come from?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5F83C6-D758-B8D3-0764-ADF747A56C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0259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E54999E-5A28-5574-14CA-9CDC0605F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components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964F8B-752E-AD0F-DF24-0E6AB0ED21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0217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A0B5D228-3FD0-2DAD-1ACB-44CBE4CFA596}"/>
                  </a:ext>
                </a:extLst>
              </p:cNvPr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en-US" dirty="0"/>
                  <a:t>The distance between </a:t>
                </a:r>
                <a14:m>
                  <m:oMath xmlns:m="http://schemas.openxmlformats.org/officeDocument/2006/math">
                    <m:acc>
                      <m:accPr>
                        <m:chr m:val="̂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acc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/>
                  <a:t>and y</a:t>
                </a:r>
              </a:p>
            </p:txBody>
          </p:sp>
        </mc:Choice>
        <mc:Fallback>
          <p:sp>
            <p:nvSpPr>
              <p:cNvPr id="2" name="Title 1" hidden="1">
                <a:extLst>
                  <a:ext uri="{FF2B5EF4-FFF2-40B4-BE49-F238E27FC236}">
                    <a16:creationId xmlns:a16="http://schemas.microsoft.com/office/drawing/2014/main" id="{A0B5D228-3FD0-2DAD-1ACB-44CBE4CFA59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 l="-237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>
            <a:extLst>
              <a:ext uri="{FF2B5EF4-FFF2-40B4-BE49-F238E27FC236}">
                <a16:creationId xmlns:a16="http://schemas.microsoft.com/office/drawing/2014/main" id="{41480EDA-D930-B075-024B-56EFCA08411E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6320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C526F4-A241-EE31-603D-D55B79BA1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Intuition of </a:t>
            </a:r>
            <a:r>
              <a:rPr lang="en-US">
                <a:solidFill>
                  <a:srgbClr val="0000CC"/>
                </a:solidFill>
              </a:rPr>
              <a:t>negative log likelihood loss</a:t>
            </a:r>
            <a:br>
              <a:rPr lang="en-US"/>
            </a:br>
            <a:r>
              <a:rPr lang="en-US"/>
              <a:t> = </a:t>
            </a:r>
            <a:r>
              <a:rPr lang="en-US">
                <a:solidFill>
                  <a:srgbClr val="0000CC"/>
                </a:solidFill>
              </a:rPr>
              <a:t>cross-entropy loss</a:t>
            </a:r>
            <a:endParaRPr lang="en-US" dirty="0">
              <a:solidFill>
                <a:srgbClr val="0000CC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6392EB6-2CC4-A877-4AFD-2218DC7DD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7044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DB9422-976B-8EA6-070E-5ED584EDBF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33C26D-4C73-C4C8-A825-7F8443B370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5880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8983DB-A8E1-24B3-8EBA-08A9E52DF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36A1E6-9B75-F9B2-E1B8-EFDAF19FE2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51798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012024-8E53-DBFC-DE43-E06699ACCB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Deriving cross-entropy loss for a single observation x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96E39D-E6E6-D887-46A7-58DF7EB1382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5645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E6E576-D8DA-FFC1-9F02-F943F7251F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AE1FB1-7779-7A20-B2F8-D1CFAB8CDF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99628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A0958-F4C8-3BC9-5857-B2C487273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Let's see if this works for our sentiment example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AA112-8F94-6BB7-B546-451C3A4ECF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39568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F8D776-1AB2-6483-7C2E-8C080F978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754AC-7590-0970-3BD6-D39BD67C7B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936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A1EBF0-D2AA-BA91-E5DD-B0D2D2B7B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Let's see if this works for our sentiment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18B777-A593-7E6B-F3B8-04CB6AC801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2578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A5A8D9-F1A2-7EC5-2B89-3624EC4275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990"/>
              <a:t>Stochastic Gradient Descent</a:t>
            </a:r>
            <a:br>
              <a:rPr lang="en-US" sz="3990"/>
            </a:b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7B8F51-6C75-014E-195E-28B46A8EAF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71642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AF2BF9-F5BE-FFD9-E206-26131E853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Gradients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4FDD9A-D8E0-9955-6119-E0E7677C21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6122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A7410D-9F65-D6E2-978E-013A43885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much do we move in that direction 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DCB209-22D8-526A-665F-14134E9D31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32502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3FA309-26FE-4073-DDF3-F4A874296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180">
                <a:cs typeface="Calibri" panose="020F0502020204030204" pitchFamily="34" charset="0"/>
              </a:rPr>
              <a:t>What are these partial derivatives for logistic regression?</a:t>
            </a:r>
            <a:endParaRPr lang="en-US" sz="3180" dirty="0">
              <a:cs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05D0DA-92ED-17E5-6613-3EF891111D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1236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708499-82D0-462C-C886-509400480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105716-E560-CB83-9FC4-69CF8E3FAB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3796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DC0A3C-434C-5C07-14F0-5BB589EBF9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Hyperparameters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3822E-E8EE-2A9C-8F37-38AE634CD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85731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1F3060-7D86-9789-FEBF-0F2D489232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Working through an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D4EA4F-91F0-F5C8-6D61-65561BC87AA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9143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0C5577-1828-40F8-866A-61E9F321F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8FFB35-22A2-9C4D-C7EA-E77519B316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95436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49861A-4FA2-0A2B-35B4-578A1BA7E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D4AA30-8DE4-47C3-8C4D-EAFF211C52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879295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5D7EE5-554B-013E-39D2-8BC2077C69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24AB9D-A758-D176-CC03-3DD24D3921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2363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61B003-0D99-0985-A89C-85AB70A45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B0F6B0-D47E-18E7-0CFE-DC7EC926AA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5370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0D3FE0-9E07-DC9E-410B-442DB5835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E42A2C-C249-C050-9E24-D5115C7FE6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0101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E5C4DC-98C2-5011-D8E0-607E9A8504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Example of gradient descent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8025E-6F4E-4857-0447-6AF275DAB9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18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6ED633-0DC2-367C-93F1-24F760853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Mini-batch training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1E494E-F6A6-B1CD-991D-49A9AB9D18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9046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97B640-B883-B4D3-46C5-B127CA8A2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A4B4AA-C586-4605-29DA-62654DCCB0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5583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F7C56-6EC2-117F-801A-1E354644E8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0421F8-949A-2226-CF05-397D0D9B6B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632744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CF0827-DA61-BEE9-EA3B-3225122A0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</a:t>
            </a:r>
            <a:r>
              <a:rPr lang="en-US" b="1"/>
              <a:t>softmax</a:t>
            </a:r>
            <a:r>
              <a:rPr lang="en-US"/>
              <a:t>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4A76E6-DC23-C068-BEAD-AEBC595F4B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0393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C911CE-1F03-0A4C-8A2B-CAF2D2A6B2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</a:t>
            </a:r>
            <a:r>
              <a:rPr lang="en-US" b="1"/>
              <a:t>softmax</a:t>
            </a:r>
            <a:r>
              <a:rPr lang="en-US"/>
              <a:t> function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43A0C5-8D0F-103C-2B45-EE3242D66F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71905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BE29107-8867-6159-AAEF-A29D29026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Softmax in multinomial logistic regression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EC54C-1D49-51E3-55A3-AA0F57225F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06191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0571A4-F7C4-D706-8903-CA54CCF52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27"/>
              <a:t>Features in binary versus multinomial logistic regression</a:t>
            </a:r>
            <a:endParaRPr lang="en-US" sz="3627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BBA671-7EA6-B2CB-08BD-2C9F63C311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71638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235759-3651-02D2-47C1-CCEEDDA8B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BE7DD-548F-3DCD-3673-E5AF51E7EC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6947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328</Words>
  <Application>Microsoft Office PowerPoint</Application>
  <PresentationFormat>Widescreen</PresentationFormat>
  <Paragraphs>54</Paragraphs>
  <Slides>59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59</vt:i4>
      </vt:variant>
    </vt:vector>
  </HeadingPairs>
  <TitlesOfParts>
    <vt:vector size="66" baseType="lpstr">
      <vt:lpstr>Andalus</vt:lpstr>
      <vt:lpstr>Aptos</vt:lpstr>
      <vt:lpstr>Aptos Display</vt:lpstr>
      <vt:lpstr>Arial</vt:lpstr>
      <vt:lpstr>Calibri</vt:lpstr>
      <vt:lpstr>Cambria Math</vt:lpstr>
      <vt:lpstr>Office Theme</vt:lpstr>
      <vt:lpstr>PowerPoint Presentation</vt:lpstr>
      <vt:lpstr>PowerPoint Presentation</vt:lpstr>
      <vt:lpstr>The objectives of this lecture is to:</vt:lpstr>
      <vt:lpstr>Generative and Discriminative Classifiers</vt:lpstr>
      <vt:lpstr>Finding the correct class c from a document d in Generative vs Discriminative Classifiers </vt:lpstr>
      <vt:lpstr>Components of a probabilistic machine learning classifier</vt:lpstr>
      <vt:lpstr>The two phases of logistic regression </vt:lpstr>
      <vt:lpstr>Classification Reminder</vt:lpstr>
      <vt:lpstr>Text Classification: definition</vt:lpstr>
      <vt:lpstr>Binary Classification in Logistic Regression</vt:lpstr>
      <vt:lpstr>Features in logistic regression</vt:lpstr>
      <vt:lpstr>Logistic Regression for one observation x</vt:lpstr>
      <vt:lpstr>How to do classification</vt:lpstr>
      <vt:lpstr>But we want a probabilistic classifier</vt:lpstr>
      <vt:lpstr> The problem:  z isn't a probability, it's just a number!</vt:lpstr>
      <vt:lpstr>The very useful sigmoid or logistic function</vt:lpstr>
      <vt:lpstr>Idea of logistic regression</vt:lpstr>
      <vt:lpstr>Making probabilities with sigmoids</vt:lpstr>
      <vt:lpstr>Turning a probability into a classifier</vt:lpstr>
      <vt:lpstr>The probabilistic classifier</vt:lpstr>
      <vt:lpstr>Turning a probability into a classifier</vt:lpstr>
      <vt:lpstr>Sentiment example: does y=1 or y=0?</vt:lpstr>
      <vt:lpstr>PowerPoint Presentation</vt:lpstr>
      <vt:lpstr>Classifying sentiment for input x</vt:lpstr>
      <vt:lpstr>Classifying sentiment for input x</vt:lpstr>
      <vt:lpstr>We can build features for logistic regression for any classification task: period disambiguation</vt:lpstr>
      <vt:lpstr> Classification in (binary) logistic regression: summary</vt:lpstr>
      <vt:lpstr>Wait, where did the W’s come from?</vt:lpstr>
      <vt:lpstr>Learning components</vt:lpstr>
      <vt:lpstr>The distance between y ̂  and y</vt:lpstr>
      <vt:lpstr>Intuition of negative log likelihood loss  = cross-entropy loss</vt:lpstr>
      <vt:lpstr>Deriving cross-entropy loss for a single observation x</vt:lpstr>
      <vt:lpstr>Deriving cross-entropy loss for a single observation x</vt:lpstr>
      <vt:lpstr>Deriving cross-entropy loss for a single observation x</vt:lpstr>
      <vt:lpstr>Let's see if this works for our sentiment example</vt:lpstr>
      <vt:lpstr>Let's see if this works for our sentiment example</vt:lpstr>
      <vt:lpstr>Let's see if this works for our sentiment example</vt:lpstr>
      <vt:lpstr>Let's see if this works for our sentiment example</vt:lpstr>
      <vt:lpstr>Stochastic Gradient Descent </vt:lpstr>
      <vt:lpstr>Gradients</vt:lpstr>
      <vt:lpstr>How much do we move in that direction ?</vt:lpstr>
      <vt:lpstr>What are these partial derivatives for logistic regression?</vt:lpstr>
      <vt:lpstr>PowerPoint Presentation</vt:lpstr>
      <vt:lpstr>Hyperparameters</vt:lpstr>
      <vt:lpstr>Working through an example</vt:lpstr>
      <vt:lpstr>Example of gradient descent</vt:lpstr>
      <vt:lpstr>Example of gradient descent</vt:lpstr>
      <vt:lpstr>Example of gradient descent</vt:lpstr>
      <vt:lpstr>Example of gradient descent</vt:lpstr>
      <vt:lpstr>Example of gradient descent</vt:lpstr>
      <vt:lpstr>Example of gradient descent</vt:lpstr>
      <vt:lpstr>Mini-batch training</vt:lpstr>
      <vt:lpstr>Multinomial Logistic Regression</vt:lpstr>
      <vt:lpstr>Multinomial Logistic Regression</vt:lpstr>
      <vt:lpstr>The softmax function</vt:lpstr>
      <vt:lpstr>The softmax function</vt:lpstr>
      <vt:lpstr>Softmax in multinomial logistic regression</vt:lpstr>
      <vt:lpstr>Features in binary versus multinomial logistic regression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Ashraf Elsayed</dc:creator>
  <cp:lastModifiedBy>Ashraf Elsayed</cp:lastModifiedBy>
  <cp:revision>1</cp:revision>
  <dcterms:created xsi:type="dcterms:W3CDTF">2024-07-26T18:26:29Z</dcterms:created>
  <dcterms:modified xsi:type="dcterms:W3CDTF">2024-07-26T18:26:30Z</dcterms:modified>
</cp:coreProperties>
</file>