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257" r:id="rId2"/>
    <p:sldId id="462" r:id="rId3"/>
    <p:sldId id="262" r:id="rId4"/>
    <p:sldId id="348" r:id="rId5"/>
    <p:sldId id="354" r:id="rId6"/>
    <p:sldId id="525" r:id="rId7"/>
    <p:sldId id="526" r:id="rId8"/>
    <p:sldId id="492" r:id="rId9"/>
    <p:sldId id="493" r:id="rId10"/>
    <p:sldId id="494" r:id="rId11"/>
    <p:sldId id="495" r:id="rId12"/>
    <p:sldId id="490" r:id="rId13"/>
    <p:sldId id="491" r:id="rId14"/>
    <p:sldId id="543" r:id="rId15"/>
    <p:sldId id="542" r:id="rId16"/>
    <p:sldId id="466" r:id="rId17"/>
    <p:sldId id="464" r:id="rId18"/>
    <p:sldId id="476" r:id="rId19"/>
    <p:sldId id="479" r:id="rId20"/>
    <p:sldId id="539" r:id="rId21"/>
    <p:sldId id="550" r:id="rId22"/>
    <p:sldId id="483" r:id="rId23"/>
    <p:sldId id="519" r:id="rId24"/>
    <p:sldId id="551" r:id="rId25"/>
    <p:sldId id="541" r:id="rId26"/>
    <p:sldId id="544" r:id="rId27"/>
    <p:sldId id="545" r:id="rId28"/>
    <p:sldId id="547" r:id="rId29"/>
    <p:sldId id="571" r:id="rId30"/>
    <p:sldId id="481" r:id="rId31"/>
    <p:sldId id="552" r:id="rId32"/>
    <p:sldId id="549" r:id="rId33"/>
    <p:sldId id="553" r:id="rId34"/>
    <p:sldId id="554" r:id="rId35"/>
    <p:sldId id="555" r:id="rId36"/>
    <p:sldId id="556" r:id="rId37"/>
    <p:sldId id="557" r:id="rId38"/>
    <p:sldId id="568" r:id="rId39"/>
    <p:sldId id="569" r:id="rId40"/>
    <p:sldId id="570" r:id="rId41"/>
    <p:sldId id="572" r:id="rId42"/>
    <p:sldId id="573" r:id="rId43"/>
    <p:sldId id="575" r:id="rId44"/>
    <p:sldId id="576" r:id="rId45"/>
    <p:sldId id="577" r:id="rId46"/>
    <p:sldId id="574" r:id="rId47"/>
    <p:sldId id="297" r:id="rId48"/>
    <p:sldId id="260" r:id="rId49"/>
    <p:sldId id="304"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5BDC9"/>
    <a:srgbClr val="0577BD"/>
    <a:srgbClr val="5BA60A"/>
    <a:srgbClr val="E27908"/>
    <a:srgbClr val="D9D9D9"/>
    <a:srgbClr val="CC2A04"/>
    <a:srgbClr val="0C3A6B"/>
    <a:srgbClr val="33CC33"/>
    <a:srgbClr val="0A1F61"/>
    <a:srgbClr val="EE82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4" d="100"/>
          <a:sy n="54" d="100"/>
        </p:scale>
        <p:origin x="1080" y="4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4T00:35:58.457"/>
    </inkml:context>
    <inkml:brush xml:id="br0">
      <inkml:brushProperty name="width" value="0.05" units="cm"/>
      <inkml:brushProperty name="height" value="0.05" units="cm"/>
      <inkml:brushProperty name="color" value="#FFFFFF"/>
    </inkml:brush>
  </inkml:definitions>
  <inkml:trace contextRef="#ctx0" brushRef="#br0">0 1 24575,'137'0'0,"23"0"0,95 0-658,100 0-1975,87 0 1452,542 0-1450,1326 0 2648,-2453 0 1928,-33 0-1556,-63 0 50,-3793 0-1769,5444 0 6319,-1507 0-4531,-463 19-262,537-16-196,4-2 0,0 1 0,0 0 0,0 2 0,0 0 0,0 1 0,-16 7 0,-7 8 0,21-10 0,0 0 0,0-2 0,-1 0 0,-38 9 0,28-13 0,0-1 0,-48-1 0,147-4 0,804 1 0,-827 0 0,-36-1 0,-11-2 0,-13-1 0,-12-2 0,0 2 0,0 1 0,-28 0 0,-83 3 0,86 1 0,-842 1 0,1003-1-13,1353-20-913,-1326 14-283,-30 2-4834</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4T00:36:05.467"/>
    </inkml:context>
    <inkml:brush xml:id="br0">
      <inkml:brushProperty name="width" value="0.35" units="cm"/>
      <inkml:brushProperty name="height" value="0.35" units="cm"/>
      <inkml:brushProperty name="color" value="#FFFFFF"/>
    </inkml:brush>
  </inkml:definitions>
  <inkml:trace contextRef="#ctx0" brushRef="#br0">602 463 24575,'0'-1'0,"0"-1"0,1 1 0,-1 0 0,0 0 0,1 0 0,-1 0 0,1 0 0,-1 0 0,1 0 0,-1 0 0,1 0 0,0 0 0,0 0 0,-1 0 0,1 0 0,0 1 0,0-1 0,0 0 0,2-1 0,25-13 0,-16 9 0,68-33-107,150-49-1,94-6-320,-255 75 339,219-51-94,53-15 219,-292 67-36,-42 13 0,-10 2 0,-4 4 0,-1 0 0,1 0 0,0 1 0,-1-1 0,-8 5 0,-6 1 0,-306 94 332,-134 33 215,233-77-547,-5 1 0,173-46 0,-119 7 0,150-17 0,-1 1 0,1 2 0,-48 13 0,-81 40 0,149-54 0,0 1 0,0 0 0,1 0 0,-1 1 0,1 0 0,1 1 0,-1 0 0,-12 13 0,16-13 0,0-1 0,0 1 0,1 1 0,0-1 0,0 0 0,0 1 0,1 0 0,0 0 0,1 0 0,0 0 0,-2 15 0,1 33 0,6-50 0,4-10 0,10-16 0,-13 15 0,220-257 0,-189 227 0,2 1 0,1 2 0,1 1 0,86-49 0,-96 66 0,0 2 0,1 1 0,1 1 0,-1 1 0,40-5 0,164-11 0,-192 21 0,660-12 0,34 93-688,-155 24 688,-518-88 0,-47-8 0,-14-2 0,-29 1 0,-699 58-116,-365 99 93,710-104-37,272-47 435,-164-6-1,240-6-261,-10 0-101,-61 3 1,102-1-13,1 0 0,-1 1 0,1-1 0,-1 0 0,1 0 0,-1 1 0,1-1 0,-1 1 0,1-1 0,-1 1 0,1 0 0,-1 0 0,-1 1 0,2-1 0,1-1 0,0 0 0,0 1 0,0-1 0,-1 1 0,1-1 0,0 0 0,0 1 0,0-1 0,0 1 0,0-1 0,0 0 0,0 1 0,0-1 0,0 1 0,0-1 0,0 1 0,0-1 0,0 1 0,0-1 0,0 0 0,0 1 0,0-1 0,1 1 0,-1-1 0,0 0 0,0 1 0,0-1 0,1 0 0,-1 1 0,1 0 0,1 1 0,1 1 0,0-1 0,0 0 0,0 0 0,0 0 0,0 0 0,0 0 0,0-1 0,1 1 0,-1-1 0,1 0 0,3 1 0,30 5 0,0-1 0,41 1 0,83-4 0,-99-3 0,-54 0 0,630-2 0,-538-4 0,0-4 0,175-40 0,157-43 0,-319 75 0,213-7 0,368 29 0,-672-4 0,38-1 0,-55 0 0,0 0 0,0 0 0,0 0 0,0 0 0,0-1 0,-1 0 0,1 0 0,-1 0 0,7-4 0,-10 5 0,0 1 0,0-1 0,0 0 0,0 0 0,0 0 0,0 0 0,0 0 0,0 0 0,0 0 0,-1 0 0,1 0 0,0 0 0,-1 0 0,1 0 0,-1 0 0,1-1 0,-1 1 0,1 0 0,-1 0 0,0-1 0,0 1 0,0 0 0,0-1 0,0-1 0,0 2 0,-1 0 0,1 0 0,-1-1 0,1 1 0,-1 0 0,0 0 0,1 0 0,-1 0 0,0 0 0,0 0 0,0 1 0,0-1 0,0 0 0,0 0 0,0 1 0,0-1 0,0 0 0,0 1 0,0-1 0,0 1 0,-1 0 0,1-1 0,0 1 0,0 0 0,-3-1 0,-3 1 0,0-1 0,0 1 0,0 0 0,0 1 0,0 0 0,0 0 0,0 0 0,0 1 0,-10 3 0,-10 6 0,-25 15 0,11-7 0,21-11 0,0-1 0,-1-1 0,1 0 0,-2-2 0,-41 4 0,-112-8 0,92-2 0,44 2 0,-1307 11 0,1308-10 0,-608 20 0,636-21 0,0-1 0,-1 0 0,1 0 0,0-1 0,0 0 0,0-1 0,0 0 0,1 0 0,-1-1 0,1-1 0,0 1 0,0-2 0,0 1 0,1-1 0,0 0 0,0-1 0,-8-8 0,11 10 0,0-1 0,-1 1 0,0 0 0,0 0 0,-1 1 0,1 0 0,-1 0 0,0 0 0,0 1 0,0 0 0,-1 0 0,1 1 0,-1 0 0,-11-2 0,-191-24-1365</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4T00:36:13.669"/>
    </inkml:context>
    <inkml:brush xml:id="br0">
      <inkml:brushProperty name="width" value="0.35" units="cm"/>
      <inkml:brushProperty name="height" value="0.35" units="cm"/>
      <inkml:brushProperty name="color" value="#FFFFCC"/>
    </inkml:brush>
  </inkml:definitions>
  <inkml:trace contextRef="#ctx0" brushRef="#br0">1700 54 24575,'-1'2'0,"1"0"0,-1 0 0,0 1 0,1-1 0,-1 0 0,0 0 0,0 0 0,0 0 0,-1-1 0,1 1 0,0 0 0,-1 0 0,1-1 0,-1 1 0,1-1 0,-1 1 0,0-1 0,0 0 0,0 0 0,1 1 0,-1-1 0,0-1 0,-3 2 0,-9 4 0,1-1 0,-20 5 0,28-9 0,-225 49 0,67-17 0,-794 152 0,943-182 0,-183 37 0,159-27 0,38-13 0,0 0 0,0 0 0,0 0 0,1 0 0,-1 0 0,0 0 0,0 0 0,0 0 0,1 0 0,-1 0 0,0 0 0,0 0 0,0 1 0,0-1 0,1 0 0,-1 0 0,0 0 0,0 0 0,0 0 0,0 0 0,0 0 0,1 1 0,-1-1 0,0 0 0,0 0 0,0 0 0,0 0 0,0 1 0,0-1 0,0 0 0,0 0 0,0 0 0,0 1 0,0-1 0,0 0 0,0 0 0,0 0 0,0 0 0,0 1 0,0-1 0,0 0 0,0 0 0,0 0 0,0 1 0,0-1 0,0 0 0,0 0 0,0 0 0,0 0 0,0 1 0,0-1 0,0 0 0,-1 0 0,1 0 0,0 0 0,0 1 0,0-1 0,0 0 0,0 0 0,-1 0 0,1 0 0,0 0 0,15 3 0,1-1 0,0 0 0,-1-2 0,18 0 0,1 0 0,1166-18-671,-1185 17 671,148-11 0,-146 9 0,-17 3 0,0 0 0,-1 0 0,1 0 0,0 0 0,0 0 0,0 0 0,0 0 0,0 0 0,0 0 0,0 0 0,0 0 0,0 0 0,0 0 0,0 0 0,0 0 0,0 0 0,-1 0 0,1 0 0,0 0 0,0 0 0,0 0 0,0 0 0,0 0 0,0 0 0,0 0 0,0 0 0,0 0 0,0 0 0,0 0 0,0 0 0,0 0 0,0 0 0,0 0 0,0 0 0,0-1 0,0 1 0,0 0 0,0 0 0,-1 0 0,1 0 0,0 0 0,0 0 0,0 0 0,0 0 0,0 0 0,0 0 0,0 0 0,0 0 0,0 0 0,0-1 0,0 1 0,1 0 0,-33-2 0,-460-5 0,-151-28 112,620 33-28,-132-7 391,132 11-475,21 0 0,13 1 0,314 31 40,10-26-160,-263-7 36,842 1-1976,-3-53 530,-19-71 1506,-811 106 24,-57 8-6,-24 8 10,0 0-1,0-1 1,0 1-1,0 0 1,0 0 0,0 0-1,0-1 1,0 1-1,0 0 1,0 0-1,0 0 1,0 0 0,-1-1-1,1 1 1,0 0-1,0 0 1,0 0-1,0 0 1,0-1 0,0 1-1,0 0 1,0 0-1,-1 0 1,1 0-1,0 0 1,0 0 0,0-1-1,0 1 1,0 0-1,-1 0 1,1 0-1,0 0 1,0 0 0,0 0-1,0 0 1,-1 0-1,1 0 1,0 0 0,0 0-1,0 0 1,-1 0-1,1 0 1,0 0-1,0 0 1,0 0 0,0 0-1,-1 0 1,1 0-1,0 0 1,0 0-1,0 0 1,-43-2 718,-153 4 365,-152-4 702,-647-93-1789,752 57 254,-239-41-1873</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4T00:36:33.722"/>
    </inkml:context>
    <inkml:brush xml:id="br0">
      <inkml:brushProperty name="width" value="0.35" units="cm"/>
      <inkml:brushProperty name="height" value="0.35" units="cm"/>
      <inkml:brushProperty name="color" value="#FFFFF7"/>
    </inkml:brush>
  </inkml:definitions>
  <inkml:trace contextRef="#ctx0" brushRef="#br0">702 634 24575,'0'10'0,"-1"0"0,1 1 0,-2-1 0,1 0 0,-1 0 0,-1 0 0,0 0 0,0-1 0,-1 1 0,0-1 0,-1 0 0,0 0 0,0 0 0,-1-1 0,0 1 0,-12 10 0,-31 32 0,-109 83 0,64-58 0,-60 60 0,121-105 0,2 2 0,-43 59 0,68-82 0,0 0 0,0 0 0,1 0 0,1 0 0,-7 22 0,10-29 0,1 0 0,-1 0 0,1 1 0,-1-1 0,1 1 0,0-1 0,1 0 0,-1 1 0,0-1 0,2 6 0,-1-7 0,0-1 0,0 1 0,0 0 0,0-1 0,0 1 0,0-1 0,0 1 0,0-1 0,0 1 0,1-1 0,-1 0 0,1 0 0,-1 1 0,1-1 0,-1 0 0,1-1 0,0 1 0,0 0 0,-1 0 0,3 0 0,0 0 0,1 0 0,-1-1 0,0 1 0,0-1 0,1 0 0,-1-1 0,0 1 0,0 0 0,0-1 0,0 0 0,1 0 0,-1-1 0,0 1 0,5-3 0,6-4 0,0 0 0,18-14 0,28-26 0,-2-2 0,81-92 0,-52 51 0,482-448 0,-479 453 0,-303 252 0,97-80 0,-300 228 0,239-182 0,120-90 0,43-37 0,13-5 0,-1-1 0,1 1 0,0-1 0,0 1 0,-1-1 0,1 1 0,0-1 0,0 1 0,0-1 0,0 1 0,0-1 0,0 1 0,0-1 0,0 1 0,0-1 0,0 1 0,0-1 0,0 1 0,0-1 0,0 1 0,0-1 0,1 1 0,-1-1 0,0 1 0,0-1 0,1 1 0,-1-1 0,0 1 0,1-1 0,-1 1 0,43-81 0,-19 38 0,196-389-210,91-161-126,-302 578 336,-3 4 0,1 0 0,0 1 0,0 0 0,10-10 0,-16 19-1,0 0 0,0 0 1,0 0-1,0 0 1,0 0-1,0 0 1,0 1-1,0-1 0,1 0 1,-1 1-1,0-1 1,0 1-1,0 0 1,1-1-1,-1 1 1,0 0-1,0 0 0,1-1 1,-1 1-1,0 0 1,1 0-1,-1 0 1,0 1-1,1-1 1,1 1-1,-1 0 5,0 0 1,0 0-1,1 1 0,-1-1 1,0 1-1,0 0 0,0 0 1,0-1-1,-1 1 0,1 1 0,2 3 1,4 7 99,-2 0 1,1 0 0,6 22-1,-3-1-81,-1 0-1,-2 1 0,-2 0 1,3 46-1,-9 145-37,-1-140 9,0 349 6,2-430 0,3 31 0,-3-36 0,0 1 0,0 0 0,0-1 0,0 1 0,1-1 0,-1 1 0,0 0 0,0-1 0,1 1 0,-1-1 0,0 1 0,1-1 0,-1 1 0,0-1 0,1 1 0,-1-1 0,1 1 0,-1-1 0,1 0 0,-1 1 0,1-1 0,-1 0 0,1 1 0,-1-1 0,1 0 0,0 0 0,-1 1 0,1-1 0,-1 0 0,1 0 0,0 0 0,-1 0 0,1 0 0,0 0 0,-1 0 0,1 0 0,-1 0 0,1 0 0,0 0 0,-1-1 0,1 1 0,-1 0 0,1 0 0,0 0 0,-1-1 0,1 1 0,-1 0 0,1-1 0,-1 1 0,1-1 0,8-6 0,0-1 0,0 0 0,-1 0 0,0-1 0,-1 0 0,11-16 0,-6 9 0,134-184-82,94-124-230,14 15 121,-240 294 191,1-2 0,0 0 0,1 1 0,1 0 0,0 2 0,20-14 0,-35 27 0,0 0 0,0 0 0,-1 0 0,1 0 0,0 1 0,0-1 0,0 0 0,0 1 0,0 0 0,0-1 0,0 1 0,0 0 0,3 0 0,-4 0 0,-1 1 0,1-1 0,0 0 0,0 1 0,0-1 0,0 0 0,0 1 0,-1-1 0,1 1 0,0 0 0,0-1 0,-1 1 0,1-1 0,-1 1 0,1 0 0,0 0 0,-1-1 0,1 1 0,-1 0 0,1 1 0,0 2 0,1 1 0,-1-1 0,0 1 0,-1-1 0,1 1 0,-1-1 0,0 1 0,0-1 0,-2 9 0,-3 20 70,-2 0-1,-1 0 1,-19 46 0,-48 94 235,70-163-304,-32 67-1,-88 135 0,89-162 0,-2-2 0,-2-1 0,-62 57 0,57-64 0,-1-1 0,-1-2 0,-2-3 0,-93 49 0,124-75 0,-1-1 0,0-1 0,-1-1 0,0-1 0,1 0 0,-27 0 0,-1-2 0,-74-6 0,108 3 0,1-1 0,-1 0 0,1 0 0,0-1 0,-1-1 0,-15-6 0,22 6 0,0 1 0,0-1 0,0 1 0,1-2 0,0 1 0,0 0 0,0-1 0,0 0 0,1 0 0,0-1 0,0 1 0,0-1 0,-5-11 0,0-3 0,1 0 0,0 0 0,2-1 0,0 0 0,1 0 0,-2-34 0,6 43 0,0 0 0,1 1 0,1-1 0,0 1 0,1-1 0,0 1 0,1 0 0,0-1 0,0 1 0,1 0 0,1 1 0,0-1 0,0 1 0,8-10 0,0 1 0,2 0 0,0 2 0,1-1 0,32-25 0,-37 35 0,0 0 0,0 2 0,0-1 0,1 2 0,0-1 0,0 1 0,0 1 0,1 0 0,0 1 0,16-2 0,10 1 0,1 1 0,-1 2 0,1 2 0,0 2 0,-1 1 0,73 18 0,-84-14 0,0 1 0,-1 1 0,0 1 0,0 1 0,-2 2 0,1 1 0,-2 0 0,0 2 0,42 39 0,-61-51 0,-1 0 0,1 0 0,-1 0 0,0 1 0,0 0 0,-1 0 0,0 0 0,0 0 0,0 0 0,0 1 0,-1-1 0,2 13 0,-3-15 0,-1 0 0,0-1 0,0 1 0,0 0 0,-1 0 0,1 0 0,-1 0 0,0-1 0,0 1 0,0 0 0,0-1 0,-1 1 0,0-1 0,0 1 0,1-1 0,-2 0 0,1 0 0,0 0 0,-1 0 0,1 0 0,-1 0 0,0-1 0,-6 5 0,-17 10 0,-1 0 0,-49 21 0,-65 18 0,99-40 0,-170 56 0,-330 68 0,503-130 0,39-10 0,0 0 0,0 0 0,0 0 0,0 0 0,0 0 0,0 0 0,0 0 0,0 0 0,0 0 0,1 0 0,-1 0 0,0 0 0,0 0 0,0 0 0,0 1 0,0-1 0,0 0 0,0 0 0,0 0 0,0 0 0,0 0 0,0 0 0,0 0 0,0 0 0,0 0 0,0 0 0,0 0 0,0 0 0,0 0 0,0 1 0,0-1 0,0 0 0,0 0 0,0 0 0,-1 0 0,1 0 0,0 0 0,0 0 0,0 0 0,0 0 0,0 0 0,0 0 0,0 0 0,0 0 0,0 0 0,0 0 0,14 2 0,23 0 0,-1-4 0,1-2 0,-1-1 0,1-2 0,61-20 0,134-64 0,466-239 0,-484 207 0,-159 87 0,89-76 0,-108 77 0,54-71 0,-18 19 0,-49 62 0,-5 3 0,2 1 0,0 0 0,1 2 0,28-19 0,-41 32 0,1-1 0,-1 0 0,0 0 0,-1-1 0,11-13 0,-8 13 0,-6 13 0,-5 21 0,-9 7 0,-1 0 0,-2-1 0,-1-1 0,-1 0 0,-28 42 0,6-19 0,-84 95 0,55-81 0,-123 97 0,-91 43 0,155-118 0,74-53 0,-157 118 0,191-141 0,1 0 0,0 1 0,-22 27 0,26-22 0,12-20 0,0 0 0,0 0 0,0 0 0,0 0 0,0 0 0,0 0 0,0 0 0,0 0 0,0 0 0,0 1 0,0-1 0,0 0 0,0 0 0,0 0 0,0 0 0,0 0 0,0 0 0,0 0 0,0 0 0,0 1 0,0-1 0,0 0 0,0 0 0,1 0 0,-1 0 0,0 0 0,0 0 0,0 0 0,0 0 0,0 0 0,0 0 0,0 0 0,0 1 0,0-1 0,0 0 0,0 0 0,1 0 0,-1 0 0,0 0 0,0 0 0,0 0 0,0 0 0,0 0 0,0 0 0,0 0 0,0 0 0,0 0 0,1 0 0,-1 0 0,0 0 0,0 0 0,13-6 0,76-59 0,-12 8 0,330-194-232,15 22-200,4-3 193,-348 188 239,39-21 0,165-121 0,-256 167 0,-21 19 0,-6 7 0,-7 10 131,0 0 0,-1-1-1,-1 0 1,-1-1 0,-14 18 0,1-2-13,-211 281-118,-174 213 0,396-509 0,4-5 0,0 0 0,0 0 0,-8 18 0,15-21 0,8-8 0,10-10 0,52-45 0,76-81 0,-111 103 0,277-297 0,-300 318 0,23-30 0,-31 39 0,0-1 0,0 1 0,0-1 0,-1 1 0,1-1 0,-1 0 0,0 0 0,0 0 0,1-8 0,-2 11 0,0 1 0,1-1 0,-1 0 0,0 0 0,-1 0 0,1 1 0,0-1 0,0 0 0,0 0 0,0 0 0,0 1 0,-1-1 0,1 0 0,0 0 0,-1 1 0,1-1 0,-1 0 0,1 1 0,-1-1 0,1 0 0,-1 1 0,1-1 0,-1 1 0,1-1 0,-1 1 0,0-1 0,1 1 0,-1 0 0,0-1 0,0 1 0,1 0 0,-1-1 0,0 1 0,0 0 0,-1-1 0,-1 1 0,-1 0 0,1 0 0,-1 0 0,1 1 0,-1-1 0,0 1 0,-4 1 0,-27 10 0,1 1 0,0 2 0,-41 24 0,-6 3 0,-577 222 0,244-108 0,335-124 0,-279 128 0,354-157 0,-13 6 0,-28 21 0,42-28 0,-1 1 0,1-1 0,1 1 0,-1 0 0,0 0 0,1 0 0,-1 0 0,1 0 0,0 0 0,0 1 0,0-1 0,0 1 0,1 0 0,0-1 0,-2 5 0,3-6 0,0-1 0,0 0 0,0 0 0,1 1 0,-1-1 0,0 0 0,0 0 0,1 0 0,-1 1 0,1-1 0,-1 0 0,1 0 0,-1 0 0,1 0 0,0 0 0,-1 0 0,1 0 0,0 0 0,0 0 0,0 0 0,0-1 0,0 1 0,0 0 0,0 0 0,0-1 0,0 1 0,0-1 0,0 1 0,0-1 0,1 1 0,1-1 0,4 2 0,-1 0 0,1-1 0,0 0 0,10 0 0,4-1 0,0-2 0,0 0 0,-1-1 0,1-1 0,28-9 0,101-44 0,-125 47 0,517-235-455,-99 40 116,-16 31 339,-219 91 0,-178 71-28,35-21 0,-52 26 148,-1-1 0,0-1-1,-1 0 1,0 0-1,11-13 1,139-156 12,-121 130-132,-1-3 0,57-101 0,18-25 0,-113 175 0,1 0 0,-1 0 0,1 0 0,-1 0 0,1 1 0,0-1 0,0 0 0,0 1 0,0-1 0,0 1 0,4-3 0,-6 4 0,0 0 0,1 0 0,-1 0 0,1 0 0,-1 0 0,0 0 0,1 0 0,-1 0 0,0 1 0,1-1 0,-1 0 0,0 0 0,1 0 0,-1 0 0,0 0 0,1 1 0,-1-1 0,0 0 0,1 0 0,-1 0 0,0 1 0,0-1 0,1 0 0,-1 1 0,0-1 0,0 0 0,1 1 0,4 19 0,-3 13 0,-1-1 0,-2 1 0,-8 56 0,5-56 0,-7 43 0,-4 0 0,-3-1 0,-3-1 0,-55 127 0,16-68 0,-36 89 0,87-192 0,10-22 0,4-10 0,8-15 0,6-18 0,-2 0 0,13-39 0,-2 6 0,4-7 0,72-182 0,-92 214 0,-12 42 0,0 1 0,0-1 0,0 1 0,1-1 0,-1 1 0,0-1 0,0 1 0,0-1 0,0 1 0,0-1 0,0 1 0,0-1 0,0 1 0,0-1 0,0 1 0,-1 0 0,1-1 0,0 1 0,0-1 0,0 1 0,0-1 0,-1 1 0,1-1 0,0 1 0,-1 0 0,1-1 0,0 1 0,-1 0 0,1-1 0,0 1 0,-1 0 0,1-1 0,0 1 0,-1 0 0,1 0 0,-1-1 0,1 1 0,-1 0 0,1 0 0,-1 0 0,1 0 0,-1 0 0,-1 0 0,0 0 0,0 1 0,0 0 0,0-1 0,0 1 0,1 0 0,-1 0 0,0 0 0,-2 1 0,-91 73 0,4-3 0,-95 47 0,13-9 0,137-82 0,-54 53 0,53-42 0,35-35 0,0-1 0,-1 0 0,1 1 0,0-1 0,1 1 0,-1 0 0,1 0 0,0 0 0,-1 0 0,0 6 0,2-8 0,0-1 0,1 1 0,-1-1 0,0 0 0,0 1 0,0-1 0,1 1 0,-1-1 0,1 0 0,-1 1 0,1-1 0,0 0 0,-1 0 0,1 0 0,0 1 0,0-1 0,0 0 0,0 0 0,0 0 0,0 0 0,0 0 0,0-1 0,0 1 0,0 0 0,3 1 0,2 1 0,1-1 0,0 1 0,12 3 0,-13-5 0,40 9 0,0-2 0,0-3 0,1-1 0,73-3 0,-94-4 0,-1 0 0,0-1 0,0-2 0,-1 0 0,0-2 0,0-1 0,0-1 0,-1 0 0,-1-2 0,38-26 0,-8 0 0,-2-2 0,-1-2 0,45-53 0,-57 52 0,42-64 0,-16 21 0,-43 58 0,-2 0 0,-1-2 0,15-35 0,-22 35 0,3-8 0,-12 36 0,-1 1 0,1-1 0,0 0 0,0 1 0,0-1 0,0 0 0,1 1 0,-1 0 0,0-1 0,0 1 0,1 0 0,-1 0 0,1-1 0,-1 1 0,4-1 0,-3 2 0,-1 0 0,0 0 0,1 0 0,-1 0 0,0 0 0,1 0 0,-1 0 0,1 1 0,-1-1 0,0 1 0,1-1 0,-1 1 0,0-1 0,0 1 0,1 0 0,-1 0 0,0-1 0,0 1 0,0 0 0,0 0 0,0 0 0,0 0 0,0 0 0,0 1 0,-1-1 0,1 0 0,0 1 0,1 1 0,23 30 0,-2 2 0,-1 1 0,25 57 0,-40-74 0,-1 0 0,0 1 0,-2 0 0,0 0 0,-1 0 0,0 27 0,5 32 0,9 51 0,-18-154 0,2-30 0,0 5 0,-1 41 0,-1-13 0,1-1 0,0 1 0,2 0 0,1 0 0,10-41 0,-23 71 0,-172 152 0,145-132 0,-2-3 0,-1-1 0,-52 23 0,80-42 0,1 0 0,0 1 0,0 0 0,1 1 0,-15 14 0,-40 49 0,17-16 0,47-54 0,0 0 0,0 0 0,1 0 0,-1 0 0,0 0 0,0-1 0,0 1 0,0 0 0,0 0 0,0-1 0,-1 1 0,1 0 0,0-1 0,-2 1 0,3-1 0,0-1 0,-1 0 0,1 1 0,0-1 0,0 1 0,0-1 0,0 0 0,0 1 0,0-1 0,0 0 0,0 1 0,1-1 0,-1 1 0,0-1 0,0 0 0,0 1 0,1-1 0,-1 1 0,1-2 0,21-41 0,9-10 0,195-310 0,-212 341 0,-13 21 0,-1 1 0,0 0 0,0 0 0,0 0 0,0-1 0,0 1 0,0 0 0,0 0 0,0 0 0,0-1 0,0 1 0,0 0 0,0 0 0,0-1 0,0 1 0,0 0 0,0 0 0,0 0 0,0-1 0,0 1 0,0 0 0,0 0 0,0-1 0,0 1 0,0 0 0,0 0 0,0 0 0,0-1 0,-1 1 0,1 0 0,0 0 0,0 0 0,0 0 0,0-1 0,-1 1 0,1 0 0,0 0 0,0 0 0,0 0 0,0 0 0,-1 0 0,1 0 0,0 0 0,0-1 0,-1 1 0,1 0 0,0 0 0,0 0 0,0 0 0,-1 0 0,1 0 0,0 0 0,0 0 0,-1 0 0,-9 2 0,0-1 0,0 2 0,1-1 0,-1 1 0,1 1 0,-1 0 0,1 0 0,-11 7 0,-14 6 0,-60 20 0,-1-4 0,-123 26 0,-206 21 0,300-59 0,-58 10 0,-278 53 0,325-55 0,-294 72 0,209-48 0,71-19 0,139-32 0,0 1 0,1 0 0,-1 0 0,1 1 0,0 1 0,0 0 0,-12 8 0,17-10 0,0 1 0,0-1 0,1 1 0,-1-1 0,1 1 0,0 0 0,1 0 0,-1 1 0,1-1 0,-1 0 0,1 1 0,1 0 0,-1-1 0,1 1 0,-1 0 0,0 9 0,2-12 0,0 0 0,0 0 0,0 0 0,0 0 0,0 0 0,0 0 0,1 0 0,-1 0 0,1 0 0,0 0 0,-1 0 0,1 0 0,0 0 0,0-1 0,0 1 0,0 0 0,0-1 0,3 3 0,-1 0 0,1-1 0,-1-1 0,1 1 0,0 0 0,0-1 0,0 0 0,8 4 0,4-1 0,0 0 0,0-1 0,24 3 0,44 0 0,162-6 0,-132-3 0,202 0-1365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2/15/2023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dirty="0"/>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dirty="0"/>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29</a:t>
            </a:fld>
            <a:endParaRPr lang="en-US" dirty="0"/>
          </a:p>
        </p:txBody>
      </p:sp>
    </p:spTree>
    <p:extLst>
      <p:ext uri="{BB962C8B-B14F-4D97-AF65-F5344CB8AC3E}">
        <p14:creationId xmlns:p14="http://schemas.microsoft.com/office/powerpoint/2010/main" val="41935383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33</a:t>
            </a:fld>
            <a:endParaRPr lang="en-US" dirty="0"/>
          </a:p>
        </p:txBody>
      </p:sp>
    </p:spTree>
    <p:extLst>
      <p:ext uri="{BB962C8B-B14F-4D97-AF65-F5344CB8AC3E}">
        <p14:creationId xmlns:p14="http://schemas.microsoft.com/office/powerpoint/2010/main" val="32257339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45</a:t>
            </a:fld>
            <a:endParaRPr lang="en-US" dirty="0"/>
          </a:p>
        </p:txBody>
      </p:sp>
    </p:spTree>
    <p:extLst>
      <p:ext uri="{BB962C8B-B14F-4D97-AF65-F5344CB8AC3E}">
        <p14:creationId xmlns:p14="http://schemas.microsoft.com/office/powerpoint/2010/main" val="40967194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2/15/2023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2/15/2023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2/15/2023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2/15/2023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2/15/2023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2/15/2023</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6.emf"/><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10.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3.jpg"/><Relationship Id="rId5" Type="http://schemas.openxmlformats.org/officeDocument/2006/relationships/image" Target="../media/image11.emf"/><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7" Type="http://schemas.microsoft.com/office/2007/relationships/hdphoto" Target="../media/hdphoto3.wdp"/><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1.emf"/><Relationship Id="rId4" Type="http://schemas.openxmlformats.org/officeDocument/2006/relationships/image" Target="../media/image6.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21.xml.rels><?xml version="1.0" encoding="UTF-8" standalone="yes"?>
<Relationships xmlns="http://schemas.openxmlformats.org/package/2006/relationships"><Relationship Id="rId8" Type="http://schemas.microsoft.com/office/2007/relationships/hdphoto" Target="../media/hdphoto4.wdp"/><Relationship Id="rId3" Type="http://schemas.openxmlformats.org/officeDocument/2006/relationships/image" Target="../media/image9.emf"/><Relationship Id="rId7"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5.jpg"/><Relationship Id="rId5" Type="http://schemas.openxmlformats.org/officeDocument/2006/relationships/image" Target="../media/image11.emf"/><Relationship Id="rId4" Type="http://schemas.openxmlformats.org/officeDocument/2006/relationships/image" Target="../media/image6.emf"/><Relationship Id="rId9" Type="http://schemas.openxmlformats.org/officeDocument/2006/relationships/image" Target="../media/image17.jpeg"/></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24.xml.rels><?xml version="1.0" encoding="UTF-8" standalone="yes"?>
<Relationships xmlns="http://schemas.openxmlformats.org/package/2006/relationships"><Relationship Id="rId8" Type="http://schemas.openxmlformats.org/officeDocument/2006/relationships/customXml" Target="../ink/ink1.xml"/><Relationship Id="rId13" Type="http://schemas.openxmlformats.org/officeDocument/2006/relationships/image" Target="../media/image21.png"/><Relationship Id="rId3" Type="http://schemas.openxmlformats.org/officeDocument/2006/relationships/image" Target="../media/image9.emf"/><Relationship Id="rId7" Type="http://schemas.microsoft.com/office/2007/relationships/hdphoto" Target="../media/hdphoto5.wdp"/><Relationship Id="rId12" Type="http://schemas.openxmlformats.org/officeDocument/2006/relationships/customXml" Target="../ink/ink2.xml"/><Relationship Id="rId17" Type="http://schemas.openxmlformats.org/officeDocument/2006/relationships/image" Target="../media/image23.png"/><Relationship Id="rId2" Type="http://schemas.openxmlformats.org/officeDocument/2006/relationships/image" Target="../media/image7.png"/><Relationship Id="rId16" Type="http://schemas.openxmlformats.org/officeDocument/2006/relationships/customXml" Target="../ink/ink4.xml"/><Relationship Id="rId1" Type="http://schemas.openxmlformats.org/officeDocument/2006/relationships/slideLayout" Target="../slideLayouts/slideLayout7.xml"/><Relationship Id="rId6" Type="http://schemas.openxmlformats.org/officeDocument/2006/relationships/image" Target="../media/image18.png"/><Relationship Id="rId11" Type="http://schemas.openxmlformats.org/officeDocument/2006/relationships/image" Target="../media/image20.png"/><Relationship Id="rId5" Type="http://schemas.openxmlformats.org/officeDocument/2006/relationships/image" Target="../media/image11.emf"/><Relationship Id="rId15" Type="http://schemas.openxmlformats.org/officeDocument/2006/relationships/image" Target="../media/image22.png"/><Relationship Id="rId4" Type="http://schemas.openxmlformats.org/officeDocument/2006/relationships/image" Target="../media/image6.emf"/><Relationship Id="rId14" Type="http://schemas.openxmlformats.org/officeDocument/2006/relationships/customXml" Target="../ink/ink3.xml"/></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1.emf"/><Relationship Id="rId4" Type="http://schemas.openxmlformats.org/officeDocument/2006/relationships/image" Target="../media/image6.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11.emf"/><Relationship Id="rId4" Type="http://schemas.openxmlformats.org/officeDocument/2006/relationships/image" Target="../media/image6.emf"/></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7" Type="http://schemas.microsoft.com/office/2007/relationships/hdphoto" Target="../media/hdphoto6.wdp"/><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1.emf"/><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6.jpeg"/><Relationship Id="rId5" Type="http://schemas.openxmlformats.org/officeDocument/2006/relationships/image" Target="../media/image9.emf"/><Relationship Id="rId4" Type="http://schemas.openxmlformats.org/officeDocument/2006/relationships/image" Target="../media/image11.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33.xml.rels><?xml version="1.0" encoding="UTF-8" standalone="yes"?>
<Relationships xmlns="http://schemas.openxmlformats.org/package/2006/relationships"><Relationship Id="rId8" Type="http://schemas.microsoft.com/office/2007/relationships/hdphoto" Target="../media/hdphoto7.wdp"/><Relationship Id="rId3" Type="http://schemas.openxmlformats.org/officeDocument/2006/relationships/image" Target="../media/image7.png"/><Relationship Id="rId7" Type="http://schemas.openxmlformats.org/officeDocument/2006/relationships/image" Target="../media/image27.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8.wdp"/></Relationships>
</file>

<file path=ppt/slides/_rels/slide3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3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3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3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9.wdp"/></Relationships>
</file>

<file path=ppt/slides/_rels/slide3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40.xml.rels><?xml version="1.0" encoding="UTF-8" standalone="yes"?>
<Relationships xmlns="http://schemas.openxmlformats.org/package/2006/relationships"><Relationship Id="rId8" Type="http://schemas.microsoft.com/office/2007/relationships/hdphoto" Target="../media/hdphoto10.wdp"/><Relationship Id="rId3" Type="http://schemas.openxmlformats.org/officeDocument/2006/relationships/image" Target="../media/image9.emf"/><Relationship Id="rId7" Type="http://schemas.openxmlformats.org/officeDocument/2006/relationships/image" Target="../media/image30.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hyperlink" Target="https://www.ccl.org/wp-content/uploads/2020/11/70-20-10-infographic-ccl-center-for-creative-leadership.jpg" TargetMode="External"/><Relationship Id="rId5" Type="http://schemas.openxmlformats.org/officeDocument/2006/relationships/image" Target="../media/image11.emf"/><Relationship Id="rId4" Type="http://schemas.openxmlformats.org/officeDocument/2006/relationships/image" Target="../media/image6.emf"/></Relationships>
</file>

<file path=ppt/slides/_rels/slide4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31.gif"/><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4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4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9.emf"/></Relationships>
</file>

<file path=ppt/slides/_rels/slide4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4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11.emf"/></Relationships>
</file>

<file path=ppt/slides/_rels/slide4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2.emf"/><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9.emf"/></Relationships>
</file>

<file path=ppt/slides/_rels/slide4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W4 Lecture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W4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66711" y="57428"/>
            <a:ext cx="6357112" cy="6231258"/>
          </a:xfrm>
          <a:prstGeom prst="rect">
            <a:avLst/>
          </a:prstGeom>
          <a:noFill/>
        </p:spPr>
        <p:txBody>
          <a:bodyPr wrap="square" rtlCol="0">
            <a:spAutoFit/>
          </a:bodyPr>
          <a:lstStyle/>
          <a:p>
            <a:pPr algn="just">
              <a:lnSpc>
                <a:spcPct val="200000"/>
              </a:lnSpc>
            </a:pPr>
            <a:r>
              <a:rPr lang="en-US" sz="2000" b="1" u="sng" dirty="0">
                <a:solidFill>
                  <a:srgbClr val="FF8C01"/>
                </a:solidFill>
                <a:latin typeface="Tajawal ExtraBold" panose="00000800000000000000" pitchFamily="2" charset="-78"/>
                <a:cs typeface="Tajawal ExtraBold" panose="00000800000000000000" pitchFamily="2" charset="-78"/>
              </a:rPr>
              <a:t>Last Lecture, we leaned about </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Are you a Leader?</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How to Be a Leader?</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Developing a Vision</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Understanding People's Needs</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Influencing People</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Communication</a:t>
            </a:r>
          </a:p>
          <a:p>
            <a:pPr marL="688975" lvl="1"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Types/Forms of Communication</a:t>
            </a:r>
          </a:p>
          <a:p>
            <a:pPr marL="688975" lvl="1"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Components of Mass Communication</a:t>
            </a:r>
          </a:p>
          <a:p>
            <a:pPr marL="688975" lvl="2"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What is Mass?</a:t>
            </a:r>
          </a:p>
          <a:p>
            <a:pPr marL="688975" lvl="2"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The Verbal &amp; Nonverbal Communication</a:t>
            </a:r>
          </a:p>
          <a:p>
            <a:pPr marL="688975" lvl="2"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Elements of Communication</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386496821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W4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03018" y="631364"/>
            <a:ext cx="6357112" cy="5447069"/>
          </a:xfrm>
          <a:prstGeom prst="rect">
            <a:avLst/>
          </a:prstGeom>
          <a:noFill/>
        </p:spPr>
        <p:txBody>
          <a:bodyPr wrap="square" rtlCol="0">
            <a:spAutoFit/>
          </a:bodyPr>
          <a:lstStyle/>
          <a:p>
            <a:pPr algn="just">
              <a:lnSpc>
                <a:spcPts val="2800"/>
              </a:lnSpc>
            </a:pPr>
            <a:r>
              <a:rPr lang="en-US" sz="2000" b="1" u="sng" dirty="0">
                <a:solidFill>
                  <a:srgbClr val="FF8C01"/>
                </a:solidFill>
                <a:latin typeface="Tajawal ExtraBold" panose="00000800000000000000" pitchFamily="2" charset="-78"/>
                <a:cs typeface="Tajawal ExtraBold" panose="00000800000000000000" pitchFamily="2" charset="-78"/>
              </a:rPr>
              <a:t>Today’s Lecture we will Know about </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Types of Leadership </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Methods of leadership</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1. The Great Man Theory</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2. Trait 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3. Behavioral 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4.Transactional &amp; Transformational Theories</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5.Contingency theory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6. Neo-Charismatic Theories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New Leaders Take Note &amp; Traps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Leading Effectively: The 70-20-10 Rule</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Self-Assessment Exercise 3</a:t>
            </a:r>
          </a:p>
          <a:p>
            <a:pPr marL="577850" lvl="2" algn="just">
              <a:lnSpc>
                <a:spcPts val="2800"/>
              </a:lnSpc>
            </a:pPr>
            <a:r>
              <a:rPr lang="en-US" sz="2000" b="1" dirty="0">
                <a:solidFill>
                  <a:srgbClr val="0A1F61"/>
                </a:solidFill>
                <a:latin typeface="Tajawal ExtraBold" panose="00000800000000000000" pitchFamily="2" charset="-78"/>
                <a:cs typeface="Tajawal ExtraBold" panose="00000800000000000000" pitchFamily="2" charset="-78"/>
              </a:rPr>
              <a:t>Do You Have Charismatic Tendencies? </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56307732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2155" y="3129566"/>
            <a:ext cx="404149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W4 Lecture Objectives</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2677656"/>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 &amp; Learning Outcomes</a:t>
            </a:r>
          </a:p>
          <a:p>
            <a:pPr algn="just"/>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about the types, methods, and different theories of leadership, understand its results and apply examples. </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about new leaders' advices and traps, and how they can use some rules to lead effectively.</a:t>
            </a:r>
          </a:p>
        </p:txBody>
      </p:sp>
    </p:spTree>
    <p:extLst>
      <p:ext uri="{BB962C8B-B14F-4D97-AF65-F5344CB8AC3E}">
        <p14:creationId xmlns:p14="http://schemas.microsoft.com/office/powerpoint/2010/main" val="355634553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3" name="Picture 2" descr="Graphical user interface&#10;&#10;Description automatically generated">
            <a:extLst>
              <a:ext uri="{FF2B5EF4-FFF2-40B4-BE49-F238E27FC236}">
                <a16:creationId xmlns:a16="http://schemas.microsoft.com/office/drawing/2014/main" id="{437341D5-A741-8F76-275A-62EAD61CC89C}"/>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tretch>
            <a:fillRect/>
          </a:stretch>
        </p:blipFill>
        <p:spPr>
          <a:xfrm>
            <a:off x="4038602" y="585728"/>
            <a:ext cx="8153397" cy="6271844"/>
          </a:xfrm>
          <a:prstGeom prst="rect">
            <a:avLst/>
          </a:prstGeom>
        </p:spPr>
      </p:pic>
      <p:sp>
        <p:nvSpPr>
          <p:cNvPr id="4" name="TextBox 3">
            <a:extLst>
              <a:ext uri="{FF2B5EF4-FFF2-40B4-BE49-F238E27FC236}">
                <a16:creationId xmlns:a16="http://schemas.microsoft.com/office/drawing/2014/main" id="{35CED158-BC24-B189-8E05-F9766C553660}"/>
              </a:ext>
            </a:extLst>
          </p:cNvPr>
          <p:cNvSpPr txBox="1"/>
          <p:nvPr/>
        </p:nvSpPr>
        <p:spPr>
          <a:xfrm>
            <a:off x="4829377" y="-78422"/>
            <a:ext cx="6677084" cy="1292662"/>
          </a:xfrm>
          <a:prstGeom prst="rect">
            <a:avLst/>
          </a:prstGeom>
          <a:noFill/>
        </p:spPr>
        <p:txBody>
          <a:bodyPr wrap="none" rtlCol="0">
            <a:spAutoFit/>
          </a:bodyPr>
          <a:lstStyle/>
          <a:p>
            <a:r>
              <a:rPr lang="en-US" sz="6000" b="1" dirty="0">
                <a:solidFill>
                  <a:srgbClr val="C00000"/>
                </a:solidFill>
              </a:rPr>
              <a:t>Types of Leadership </a:t>
            </a:r>
          </a:p>
          <a:p>
            <a:endParaRPr lang="en-US" dirty="0"/>
          </a:p>
        </p:txBody>
      </p:sp>
    </p:spTree>
    <p:extLst>
      <p:ext uri="{BB962C8B-B14F-4D97-AF65-F5344CB8AC3E}">
        <p14:creationId xmlns:p14="http://schemas.microsoft.com/office/powerpoint/2010/main" val="240960257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1329435" y="1407488"/>
            <a:ext cx="221078" cy="2503561"/>
          </a:xfrm>
          <a:prstGeom prst="rect">
            <a:avLst/>
          </a:prstGeom>
        </p:spPr>
      </p:pic>
      <p:pic>
        <p:nvPicPr>
          <p:cNvPr id="3" name="Picture 2"/>
          <p:cNvPicPr>
            <a:picLocks noChangeAspect="1"/>
          </p:cNvPicPr>
          <p:nvPr/>
        </p:nvPicPr>
        <p:blipFill>
          <a:blip r:embed="rId3"/>
          <a:stretch>
            <a:fillRect/>
          </a:stretch>
        </p:blipFill>
        <p:spPr>
          <a:xfrm>
            <a:off x="6395102" y="2596241"/>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5289556" y="1441082"/>
            <a:ext cx="5009622" cy="820417"/>
          </a:xfrm>
          <a:prstGeom prst="rect">
            <a:avLst/>
          </a:prstGeom>
          <a:noFill/>
        </p:spPr>
        <p:txBody>
          <a:bodyPr wrap="square">
            <a:spAutoFit/>
          </a:bodyPr>
          <a:lstStyle/>
          <a:p>
            <a:pPr marL="517525" algn="just">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Methods of Leadership</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7" name="Picture 6" descr="A picture containing text, person, hand&#10;&#10;Description automatically generated">
            <a:extLst>
              <a:ext uri="{FF2B5EF4-FFF2-40B4-BE49-F238E27FC236}">
                <a16:creationId xmlns:a16="http://schemas.microsoft.com/office/drawing/2014/main" id="{7DA449C7-1CF7-3CC7-A6F9-61DBBF8AED04}"/>
              </a:ext>
            </a:extLst>
          </p:cNvPr>
          <p:cNvPicPr>
            <a:picLocks noChangeAspect="1"/>
          </p:cNvPicPr>
          <p:nvPr/>
        </p:nvPicPr>
        <p:blipFill>
          <a:blip r:embed="rId5">
            <a:extLst>
              <a:ext uri="{BEBA8EAE-BF5A-486C-A8C5-ECC9F3942E4B}">
                <a14:imgProps xmlns:a14="http://schemas.microsoft.com/office/drawing/2010/main">
                  <a14:imgLayer r:embed="rId6">
                    <a14:imgEffect>
                      <a14:colorTemperature colorTemp="5300"/>
                    </a14:imgEffect>
                    <a14:imgEffect>
                      <a14:saturation sat="200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4834167" y="2994010"/>
            <a:ext cx="6296237" cy="3382796"/>
          </a:xfrm>
          <a:prstGeom prst="rect">
            <a:avLst/>
          </a:prstGeom>
        </p:spPr>
      </p:pic>
    </p:spTree>
    <p:extLst>
      <p:ext uri="{BB962C8B-B14F-4D97-AF65-F5344CB8AC3E}">
        <p14:creationId xmlns:p14="http://schemas.microsoft.com/office/powerpoint/2010/main" val="108699430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0141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Methods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48144" y="1344368"/>
            <a:ext cx="1118202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Pure exercise of power.</a:t>
            </a:r>
            <a:r>
              <a:rPr lang="en-US" sz="2400" b="1" dirty="0">
                <a:solidFill>
                  <a:srgbClr val="0A1F61"/>
                </a:solidFill>
                <a:latin typeface="Tajawal ExtraBold" panose="00000800000000000000" pitchFamily="2" charset="-78"/>
                <a:cs typeface="Tajawal ExtraBold" panose="00000800000000000000" pitchFamily="2" charset="-78"/>
              </a:rPr>
              <a:t> "My way or the highway." If you don't do what the leader demands, no matter how unreasonable, you're gone. The leader's decisions are not open to question or discussion, and no one else gets to make decisions.</a:t>
            </a:r>
          </a:p>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Political scheming. </a:t>
            </a:r>
            <a:r>
              <a:rPr lang="en-US" sz="2400" b="1" dirty="0">
                <a:solidFill>
                  <a:srgbClr val="0A1F61"/>
                </a:solidFill>
                <a:latin typeface="Tajawal ExtraBold" panose="00000800000000000000" pitchFamily="2" charset="-78"/>
                <a:cs typeface="Tajawal ExtraBold" panose="00000800000000000000" pitchFamily="2" charset="-78"/>
              </a:rPr>
              <a:t>The leader plays people off against one another, creates factions within the organization, cultivates "allies" and isolates "enemies," and builds up (through favors or overlooking poor performance) personal debt which can be cashed in when needed, in order to manipulate people and events as he wishes.</a:t>
            </a:r>
          </a:p>
        </p:txBody>
      </p:sp>
    </p:spTree>
    <p:extLst>
      <p:ext uri="{BB962C8B-B14F-4D97-AF65-F5344CB8AC3E}">
        <p14:creationId xmlns:p14="http://schemas.microsoft.com/office/powerpoint/2010/main" val="102856901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0141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Methods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51740" y="1492773"/>
            <a:ext cx="11182026"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Using relationships. </a:t>
            </a:r>
            <a:r>
              <a:rPr lang="en-US" sz="2400" b="1" dirty="0">
                <a:solidFill>
                  <a:srgbClr val="0A1F61"/>
                </a:solidFill>
                <a:latin typeface="Tajawal ExtraBold" panose="00000800000000000000" pitchFamily="2" charset="-78"/>
                <a:cs typeface="Tajawal ExtraBold" panose="00000800000000000000" pitchFamily="2" charset="-78"/>
              </a:rPr>
              <a:t>The leader develops strong positive relationships with all or most of the people in the organization, and uses these relationships to steer people in particular directions. People do what they're asked because of their relationships with the leader, rather than for reasons connected to the tasks themselves.</a:t>
            </a:r>
          </a:p>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Setting an example.</a:t>
            </a:r>
            <a:r>
              <a:rPr lang="en-US" sz="2400" b="1" dirty="0">
                <a:solidFill>
                  <a:srgbClr val="0A1F61"/>
                </a:solidFill>
                <a:latin typeface="Tajawal ExtraBold" panose="00000800000000000000" pitchFamily="2" charset="-78"/>
                <a:cs typeface="Tajawal ExtraBold" panose="00000800000000000000" pitchFamily="2" charset="-78"/>
              </a:rPr>
              <a:t> The leader may or may not demand or request particular behavior or actions, but the leader will demonstrate them, and expect or imply that others will follow.</a:t>
            </a:r>
          </a:p>
        </p:txBody>
      </p:sp>
    </p:spTree>
    <p:extLst>
      <p:ext uri="{BB962C8B-B14F-4D97-AF65-F5344CB8AC3E}">
        <p14:creationId xmlns:p14="http://schemas.microsoft.com/office/powerpoint/2010/main" val="9824238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0141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Methods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64634" y="1346419"/>
            <a:ext cx="1118202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Persuasion.</a:t>
            </a:r>
            <a:r>
              <a:rPr lang="en-US" sz="2400" b="1" dirty="0">
                <a:solidFill>
                  <a:srgbClr val="0A1F61"/>
                </a:solidFill>
                <a:latin typeface="Tajawal ExtraBold" panose="00000800000000000000" pitchFamily="2" charset="-78"/>
                <a:cs typeface="Tajawal ExtraBold" panose="00000800000000000000" pitchFamily="2" charset="-78"/>
              </a:rPr>
              <a:t> The leader convinces people through argument, reasoning, selling techniques, or other persuasive methods that what the leader wants is, in fact, the best course, or in line with what they want to do.</a:t>
            </a:r>
          </a:p>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Sharing power. </a:t>
            </a:r>
            <a:r>
              <a:rPr lang="en-US" sz="2400" b="1" dirty="0">
                <a:solidFill>
                  <a:srgbClr val="0A1F61"/>
                </a:solidFill>
                <a:latin typeface="Tajawal ExtraBold" panose="00000800000000000000" pitchFamily="2" charset="-78"/>
                <a:cs typeface="Tajawal ExtraBold" panose="00000800000000000000" pitchFamily="2" charset="-78"/>
              </a:rPr>
              <a:t>Some leaders choose to exercise at least some leadership through the other stakeholders in the organization. In this situation they may give up some personal power in return for what they see as more ownership of decisions, goals, and the organization itself by those involved in the decision-making process.</a:t>
            </a:r>
          </a:p>
        </p:txBody>
      </p:sp>
    </p:spTree>
    <p:extLst>
      <p:ext uri="{BB962C8B-B14F-4D97-AF65-F5344CB8AC3E}">
        <p14:creationId xmlns:p14="http://schemas.microsoft.com/office/powerpoint/2010/main" val="223664052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0141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Methods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64634" y="1346419"/>
            <a:ext cx="1118202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Charisma. </a:t>
            </a:r>
            <a:r>
              <a:rPr lang="en-US" sz="2400" b="1" dirty="0">
                <a:solidFill>
                  <a:srgbClr val="0A1F61"/>
                </a:solidFill>
                <a:latin typeface="Tajawal ExtraBold" panose="00000800000000000000" pitchFamily="2" charset="-78"/>
                <a:cs typeface="Tajawal ExtraBold" panose="00000800000000000000" pitchFamily="2" charset="-78"/>
              </a:rPr>
              <a:t>Some leaders are charismatic enough to simply pull others along by the power of their personalities alone. They may, in fact, advocate and accomplish wonderful things, but they do it through people's loyalty to and awe of them.</a:t>
            </a:r>
          </a:p>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Involving followers in the goal. </a:t>
            </a:r>
            <a:r>
              <a:rPr lang="en-US" sz="2400" b="1" dirty="0">
                <a:solidFill>
                  <a:srgbClr val="0A1F61"/>
                </a:solidFill>
                <a:latin typeface="Tajawal ExtraBold" panose="00000800000000000000" pitchFamily="2" charset="-78"/>
                <a:cs typeface="Tajawal ExtraBold" panose="00000800000000000000" pitchFamily="2" charset="-78"/>
              </a:rPr>
              <a:t>The leader gets others to buy into the vision for the organization, and to make it their own. The leader may accomplish this through charisma, through the force of the belief in power and rightness of the vision, or through the nature of the vision itself.</a:t>
            </a:r>
          </a:p>
        </p:txBody>
      </p:sp>
    </p:spTree>
    <p:extLst>
      <p:ext uri="{BB962C8B-B14F-4D97-AF65-F5344CB8AC3E}">
        <p14:creationId xmlns:p14="http://schemas.microsoft.com/office/powerpoint/2010/main" val="183013416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0141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Methods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412828"/>
            <a:ext cx="10557164"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Various combinations of these and other methods.</a:t>
            </a:r>
          </a:p>
          <a:p>
            <a:pPr marL="1431925" lvl="1"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 combination of the leader's and organization's conception of leadership and the leader's way of leading does much to define leadership style. In addition, the characteristics of the leadership are almost always reflected in the relationships within and among the staff, participants, Board, and others related to the organization, as well as in its policies, procedures, and program. </a:t>
            </a:r>
          </a:p>
        </p:txBody>
      </p:sp>
    </p:spTree>
    <p:extLst>
      <p:ext uri="{BB962C8B-B14F-4D97-AF65-F5344CB8AC3E}">
        <p14:creationId xmlns:p14="http://schemas.microsoft.com/office/powerpoint/2010/main" val="236617628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7" name="Picture 6" descr="Graphical user interface, website&#10;&#10;Description automatically generated with medium confidence">
            <a:extLst>
              <a:ext uri="{FF2B5EF4-FFF2-40B4-BE49-F238E27FC236}">
                <a16:creationId xmlns:a16="http://schemas.microsoft.com/office/drawing/2014/main" id="{9314E486-AC15-EF46-F1CB-7FF44945DE3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68326" y="1385729"/>
            <a:ext cx="4470645" cy="2503561"/>
          </a:xfrm>
          <a:prstGeom prst="rect">
            <a:avLst/>
          </a:prstGeom>
        </p:spPr>
      </p:pic>
    </p:spTree>
    <p:extLst>
      <p:ext uri="{BB962C8B-B14F-4D97-AF65-F5344CB8AC3E}">
        <p14:creationId xmlns:p14="http://schemas.microsoft.com/office/powerpoint/2010/main" val="163277420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323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7911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 1. The Great Man Theory</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777013"/>
          </a:xfrm>
          <a:prstGeom prst="rect">
            <a:avLst/>
          </a:prstGeom>
          <a:noFill/>
        </p:spPr>
        <p:txBody>
          <a:bodyPr wrap="square" rtlCol="0">
            <a:spAutoFit/>
          </a:bodyPr>
          <a:lstStyle/>
          <a:p>
            <a:pPr marL="974725" indent="-457200">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One of the first theories on leadership makes the assumption that these qualities are inherent, which indicates that leaders are born, not created, and cannot be learned. This hypothesis asserts that a leader has certain innate human characteristics, such as:</a:t>
            </a:r>
            <a:endParaRPr lang="en-US" sz="2000" b="1" dirty="0">
              <a:solidFill>
                <a:srgbClr val="0A1F61"/>
              </a:solidFill>
              <a:latin typeface="Tajawal ExtraBold" panose="00000800000000000000" pitchFamily="2" charset="-78"/>
              <a:cs typeface="Tajawal ExtraBold" panose="00000800000000000000" pitchFamily="2" charset="-78"/>
            </a:endParaRPr>
          </a:p>
          <a:p>
            <a:pPr marL="1889125" lvl="2" indent="-457200">
              <a:lnSpc>
                <a:spcPts val="37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Glamour</a:t>
            </a:r>
          </a:p>
          <a:p>
            <a:pPr marL="1889125" lvl="2" indent="-457200">
              <a:lnSpc>
                <a:spcPts val="37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Decisive</a:t>
            </a:r>
          </a:p>
          <a:p>
            <a:pPr marL="1889125" lvl="2" indent="-457200">
              <a:lnSpc>
                <a:spcPts val="37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Wisdom</a:t>
            </a:r>
          </a:p>
          <a:p>
            <a:pPr marL="1889125" lvl="2" indent="-457200">
              <a:lnSpc>
                <a:spcPts val="37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Daring</a:t>
            </a:r>
          </a:p>
          <a:p>
            <a:pPr marL="1889125" lvl="2" indent="-457200">
              <a:lnSpc>
                <a:spcPts val="37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Assertiveness</a:t>
            </a:r>
          </a:p>
          <a:p>
            <a:pPr marL="1889125" lvl="2" indent="-457200">
              <a:lnSpc>
                <a:spcPts val="37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Appeal</a:t>
            </a:r>
          </a:p>
        </p:txBody>
      </p:sp>
      <p:pic>
        <p:nvPicPr>
          <p:cNvPr id="11" name="Picture 10" descr="Text&#10;&#10;Description automatically generated with low confidence">
            <a:extLst>
              <a:ext uri="{FF2B5EF4-FFF2-40B4-BE49-F238E27FC236}">
                <a16:creationId xmlns:a16="http://schemas.microsoft.com/office/drawing/2014/main" id="{47CAF82B-54A6-F418-40EC-0A5F1AB30C8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19550" y="3277591"/>
            <a:ext cx="6326533" cy="3450836"/>
          </a:xfrm>
          <a:prstGeom prst="rect">
            <a:avLst/>
          </a:prstGeom>
        </p:spPr>
      </p:pic>
    </p:spTree>
    <p:extLst>
      <p:ext uri="{BB962C8B-B14F-4D97-AF65-F5344CB8AC3E}">
        <p14:creationId xmlns:p14="http://schemas.microsoft.com/office/powerpoint/2010/main" val="197114272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323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7911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 1. The Great Man Theory</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314130"/>
          </a:xfrm>
          <a:prstGeom prst="rect">
            <a:avLst/>
          </a:prstGeom>
          <a:noFill/>
        </p:spPr>
        <p:txBody>
          <a:bodyPr wrap="square" rtlCol="0">
            <a:spAutoFit/>
          </a:bodyPr>
          <a:lstStyle/>
          <a:p>
            <a:pPr marL="974725" indent="-457200">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viewpoint emphasizes the fact that individuals cannot be taught to be effective leaders. It's a quality that either you have, or you don't. These abilities come naturally; thus, you cannot learn them or receive training in them. </a:t>
            </a:r>
          </a:p>
          <a:p>
            <a:pPr marL="974725" indent="-457200">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 addition, the idea holds that these leadership qualities are constant over time and apply to all organizations, regardless of the setting in which these leaders are employed. The idea that exceptional leaders emerge when they are required is another tenet of this leadership ideology.</a:t>
            </a: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41182729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39865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2. Trait Theories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09306" y="1259569"/>
            <a:ext cx="10859141" cy="4600042"/>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Theories that sought personality, social, physical or intellectual traits and differentiated leaders from non-leaders.</a:t>
            </a:r>
          </a:p>
          <a:p>
            <a:pPr marL="974725" indent="-457200">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Leaders tend to be described as: confident, iron-willed, determined &amp; decisive (Margaret Thatcher, </a:t>
            </a:r>
            <a:r>
              <a:rPr lang="en-US" sz="2200" b="1" dirty="0" err="1">
                <a:solidFill>
                  <a:srgbClr val="0A1F61"/>
                </a:solidFill>
                <a:latin typeface="Tajawal ExtraBold" panose="00000800000000000000" pitchFamily="2" charset="-78"/>
                <a:cs typeface="Tajawal ExtraBold" panose="00000800000000000000" pitchFamily="2" charset="-78"/>
              </a:rPr>
              <a:t>Mandella</a:t>
            </a:r>
            <a:r>
              <a:rPr lang="en-US" sz="2200" b="1" dirty="0">
                <a:solidFill>
                  <a:srgbClr val="0A1F61"/>
                </a:solidFill>
                <a:latin typeface="Tajawal ExtraBold" panose="00000800000000000000" pitchFamily="2" charset="-78"/>
                <a:cs typeface="Tajawal ExtraBold" panose="00000800000000000000" pitchFamily="2" charset="-78"/>
              </a:rPr>
              <a:t>, Sadat). Whom else??</a:t>
            </a:r>
          </a:p>
          <a:p>
            <a:pPr marL="974725" indent="-457200">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Other terms used include: Charismatic, Enthusiastic &amp; Courageous</a:t>
            </a:r>
          </a:p>
          <a:p>
            <a:pPr marL="974725" indent="-457200">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Research failed to show consistent attributes that differentiated LEADERS from NON LEADERS</a:t>
            </a:r>
          </a:p>
          <a:p>
            <a:pPr marL="974725" indent="-457200">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However, research was successful in identifying traits that were CONSISTENTLY ASSOCIATED WITH LEADERS.</a:t>
            </a:r>
          </a:p>
        </p:txBody>
      </p:sp>
    </p:spTree>
    <p:extLst>
      <p:ext uri="{BB962C8B-B14F-4D97-AF65-F5344CB8AC3E}">
        <p14:creationId xmlns:p14="http://schemas.microsoft.com/office/powerpoint/2010/main" val="190996863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39865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2. Trait Theories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462156"/>
            <a:ext cx="10818985" cy="4194866"/>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6 Traits in which LEADERS Differ from Non-Leaders:</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Ambition &amp; Energy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 Desire to Lead</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Honesty &amp; Integrity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Self-Confidence</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Intelligence</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Job-Relevant Knowledge and more recently,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High self-monitors (high flexibility in adjusting their behavior in different situations)</a:t>
            </a:r>
          </a:p>
        </p:txBody>
      </p:sp>
      <p:pic>
        <p:nvPicPr>
          <p:cNvPr id="10" name="Picture 9" descr="Diagram&#10;&#10;Description automatically generated">
            <a:extLst>
              <a:ext uri="{FF2B5EF4-FFF2-40B4-BE49-F238E27FC236}">
                <a16:creationId xmlns:a16="http://schemas.microsoft.com/office/drawing/2014/main" id="{D06BD77B-A938-410B-3817-667388A056FE}"/>
              </a:ext>
            </a:extLst>
          </p:cNvPr>
          <p:cNvPicPr>
            <a:picLocks noChangeAspect="1"/>
          </p:cNvPicPr>
          <p:nvPr/>
        </p:nvPicPr>
        <p:blipFill rotWithShape="1">
          <a:blip r:embed="rId6" cstate="print">
            <a:duotone>
              <a:schemeClr val="accent2">
                <a:shade val="45000"/>
                <a:satMod val="135000"/>
              </a:schemeClr>
              <a:prstClr val="white"/>
            </a:duotone>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rcRect b="5380"/>
          <a:stretch/>
        </p:blipFill>
        <p:spPr>
          <a:xfrm>
            <a:off x="8098400" y="2005646"/>
            <a:ext cx="3974275" cy="2506977"/>
          </a:xfrm>
          <a:prstGeom prst="rect">
            <a:avLst/>
          </a:prstGeom>
        </p:spPr>
      </p:pic>
    </p:spTree>
    <p:extLst>
      <p:ext uri="{BB962C8B-B14F-4D97-AF65-F5344CB8AC3E}">
        <p14:creationId xmlns:p14="http://schemas.microsoft.com/office/powerpoint/2010/main" val="95506981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39865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2. Trait Theories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1" y="1308743"/>
            <a:ext cx="3983328" cy="4889928"/>
          </a:xfrm>
          <a:prstGeom prst="rect">
            <a:avLst/>
          </a:prstGeom>
          <a:noFill/>
        </p:spPr>
        <p:txBody>
          <a:bodyPr wrap="square" rtlCol="0">
            <a:spAutoFit/>
          </a:bodyPr>
          <a:lstStyle/>
          <a:p>
            <a:pPr marL="517525"/>
            <a:r>
              <a:rPr lang="en-US" sz="2800" b="1" dirty="0">
                <a:solidFill>
                  <a:srgbClr val="0A1F61"/>
                </a:solidFill>
                <a:latin typeface="Tajawal ExtraBold" panose="00000800000000000000" pitchFamily="2" charset="-78"/>
                <a:cs typeface="Tajawal ExtraBold" panose="00000800000000000000" pitchFamily="2" charset="-78"/>
              </a:rPr>
              <a:t>Leadership Traits</a:t>
            </a:r>
          </a:p>
          <a:p>
            <a:pPr marL="974725" indent="-457200">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Personality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Verbal facility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Honesty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Initiative</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Aggressive</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Self-confident</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Ambitious</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Originality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Sociability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Adaptability</a:t>
            </a:r>
          </a:p>
        </p:txBody>
      </p:sp>
      <p:sp>
        <p:nvSpPr>
          <p:cNvPr id="10" name="TextBox 9">
            <a:extLst>
              <a:ext uri="{FF2B5EF4-FFF2-40B4-BE49-F238E27FC236}">
                <a16:creationId xmlns:a16="http://schemas.microsoft.com/office/drawing/2014/main" id="{F493845A-B32B-928B-6FC2-7F7A57A281C0}"/>
              </a:ext>
            </a:extLst>
          </p:cNvPr>
          <p:cNvSpPr txBox="1"/>
          <p:nvPr/>
        </p:nvSpPr>
        <p:spPr>
          <a:xfrm>
            <a:off x="5712031" y="1308743"/>
            <a:ext cx="6360644" cy="5009833"/>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Intelligence</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More intelligent than non-leaders</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Scholarship</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Knowledge</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Being able to get things done</a:t>
            </a:r>
          </a:p>
          <a:p>
            <a:pPr marL="1081088" lvl="1" indent="-569913">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Physical</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Doesn‘t seem to be correlated</a:t>
            </a:r>
          </a:p>
          <a:p>
            <a:pPr marL="1431925" lvl="1" indent="-457200">
              <a:lnSpc>
                <a:spcPct val="150000"/>
              </a:lnSpc>
              <a:buFont typeface="Wingdings" panose="05000000000000000000" pitchFamily="2" charset="2"/>
              <a:buChar char="§"/>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4197288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72340" y="395660"/>
            <a:ext cx="4719562"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2. Leadership Traits from </a:t>
            </a:r>
          </a:p>
          <a:p>
            <a:r>
              <a:rPr lang="en-US" sz="2800" b="1" dirty="0">
                <a:solidFill>
                  <a:schemeClr val="bg1"/>
                </a:solidFill>
                <a:latin typeface="Tajawal Medium" panose="00000600000000000000" pitchFamily="2" charset="-78"/>
                <a:cs typeface="Tajawal Medium" panose="00000600000000000000" pitchFamily="2" charset="-78"/>
              </a:rPr>
              <a:t>the Follower’s Perspective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1" y="1301365"/>
            <a:ext cx="10562258" cy="5125249"/>
          </a:xfrm>
          <a:prstGeom prst="rect">
            <a:avLst/>
          </a:prstGeom>
          <a:noFill/>
        </p:spPr>
        <p:txBody>
          <a:bodyPr wrap="square" rtlCol="0">
            <a:spAutoFit/>
          </a:bodyPr>
          <a:lstStyle/>
          <a:p>
            <a:pPr marL="974725" indent="-4572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 somewhat different approach to identifying leadership characteristics was based on the opinions of individuals who were both followers and leaders. This study collected the views of many thousands of individuals from business and government, participating in university executive development programs (Kouzes and Posner, 2002). </a:t>
            </a:r>
          </a:p>
          <a:p>
            <a:pPr marL="974725" indent="-4572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When asked ‘What do you look for and admire in your leader?’, there was considerable consensus among these individuals in that they reported that leaders need to be: 1. honest; 2. forward looking; 3. inspiring; 4. competent; 5. fair minded; 6. supportive; </a:t>
            </a:r>
          </a:p>
          <a:p>
            <a:pPr marL="517525" algn="just">
              <a:lnSpc>
                <a:spcPts val="3600"/>
              </a:lnSpc>
            </a:pPr>
            <a:r>
              <a:rPr lang="en-US" sz="2400" b="1" dirty="0">
                <a:solidFill>
                  <a:srgbClr val="0A1F61"/>
                </a:solidFill>
                <a:latin typeface="Tajawal ExtraBold" panose="00000800000000000000" pitchFamily="2" charset="-78"/>
                <a:cs typeface="Tajawal ExtraBold" panose="00000800000000000000" pitchFamily="2" charset="-78"/>
              </a:rPr>
              <a:t>	7. broad minded; 8. intelligent.</a:t>
            </a:r>
          </a:p>
        </p:txBody>
      </p:sp>
    </p:spTree>
    <p:extLst>
      <p:ext uri="{BB962C8B-B14F-4D97-AF65-F5344CB8AC3E}">
        <p14:creationId xmlns:p14="http://schemas.microsoft.com/office/powerpoint/2010/main" val="393042404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77338" y="543490"/>
            <a:ext cx="571605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2. Leadership Traits in Summary</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1" y="1301365"/>
            <a:ext cx="10348502"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Research into leadership traits has revealed that the more of the traits individuals possess, the more effective their leadership. </a:t>
            </a:r>
          </a:p>
          <a:p>
            <a:pPr marL="517525" algn="just">
              <a:lnSpc>
                <a:spcPct val="1500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 more practical approach, however, is to recognize that some broad leadership characteristics are relatively central, and although not absolutely required in all cases, will tend to correlate positively with effectiveness in leading others.</a:t>
            </a:r>
          </a:p>
        </p:txBody>
      </p:sp>
    </p:spTree>
    <p:extLst>
      <p:ext uri="{BB962C8B-B14F-4D97-AF65-F5344CB8AC3E}">
        <p14:creationId xmlns:p14="http://schemas.microsoft.com/office/powerpoint/2010/main" val="107690366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77338" y="543490"/>
            <a:ext cx="647805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3. Behavioral Theories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1" y="1241990"/>
            <a:ext cx="10491006" cy="5263107"/>
          </a:xfrm>
          <a:prstGeom prst="rect">
            <a:avLst/>
          </a:prstGeom>
          <a:noFill/>
        </p:spPr>
        <p:txBody>
          <a:bodyPr wrap="square" rtlCol="0">
            <a:spAutoFit/>
          </a:bodyPr>
          <a:lstStyle/>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type of leadership theory focuses on a leader’s actions and behavior, with very little emphasis on their qualities and traits. </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According to behavioral leadership theory, an effective leader has many acquired skills. In addition to it, the theory also considers that an individual can learn skills to become a good leader.</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So, theories proposing that specific behaviors differentiate leaders from non-leaders.</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so, we could train non-leaders to become leaders.</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These theories had some success in identifying consistent relationships between Leadership &amp; Group Performance.</a:t>
            </a:r>
          </a:p>
        </p:txBody>
      </p:sp>
    </p:spTree>
    <p:extLst>
      <p:ext uri="{BB962C8B-B14F-4D97-AF65-F5344CB8AC3E}">
        <p14:creationId xmlns:p14="http://schemas.microsoft.com/office/powerpoint/2010/main" val="91208008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77338" y="543490"/>
            <a:ext cx="647805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3. Behavioral Theories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Diagram&#10;&#10;Description automatically generated">
            <a:extLst>
              <a:ext uri="{FF2B5EF4-FFF2-40B4-BE49-F238E27FC236}">
                <a16:creationId xmlns:a16="http://schemas.microsoft.com/office/drawing/2014/main" id="{96F5FBF7-F4A2-244C-8E41-2B038B28B8D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10253" y="1434977"/>
            <a:ext cx="8484648" cy="4433913"/>
          </a:xfrm>
          <a:prstGeom prst="rect">
            <a:avLst/>
          </a:prstGeom>
        </p:spPr>
      </p:pic>
      <p:pic>
        <p:nvPicPr>
          <p:cNvPr id="13" name="Picture 12" descr="Text&#10;&#10;Description automatically generated with medium confidence">
            <a:extLst>
              <a:ext uri="{FF2B5EF4-FFF2-40B4-BE49-F238E27FC236}">
                <a16:creationId xmlns:a16="http://schemas.microsoft.com/office/drawing/2014/main" id="{6B73C1AE-328B-68CB-AEE5-EF2087797BCF}"/>
              </a:ext>
            </a:extLst>
          </p:cNvPr>
          <p:cNvPicPr>
            <a:picLocks noChangeAspect="1"/>
          </p:cNvPicPr>
          <p:nvPr/>
        </p:nvPicPr>
        <p:blipFill rotWithShape="1">
          <a:blip r:embed="rId7">
            <a:extLst>
              <a:ext uri="{BEBA8EAE-BF5A-486C-A8C5-ECC9F3942E4B}">
                <a14:imgProps xmlns:a14="http://schemas.microsoft.com/office/drawing/2010/main">
                  <a14:imgLayer r:embed="rId8">
                    <a14:imgEffect>
                      <a14:sharpenSoften amount="50000"/>
                    </a14:imgEffect>
                    <a14:imgEffect>
                      <a14:saturation sat="400000"/>
                    </a14:imgEffect>
                  </a14:imgLayer>
                </a14:imgProps>
              </a:ext>
              <a:ext uri="{28A0092B-C50C-407E-A947-70E740481C1C}">
                <a14:useLocalDpi xmlns:a14="http://schemas.microsoft.com/office/drawing/2010/main" val="0"/>
              </a:ext>
            </a:extLst>
          </a:blip>
          <a:srcRect l="2969" t="14378" r="25539" b="4259"/>
          <a:stretch/>
        </p:blipFill>
        <p:spPr>
          <a:xfrm>
            <a:off x="197099" y="1748574"/>
            <a:ext cx="3146961" cy="2014549"/>
          </a:xfrm>
          <a:prstGeom prst="rect">
            <a:avLst/>
          </a:prstGeom>
        </p:spPr>
      </p:pic>
      <p:pic>
        <p:nvPicPr>
          <p:cNvPr id="15" name="Picture 14" descr="A picture containing text, nature&#10;&#10;Description automatically generated">
            <a:extLst>
              <a:ext uri="{FF2B5EF4-FFF2-40B4-BE49-F238E27FC236}">
                <a16:creationId xmlns:a16="http://schemas.microsoft.com/office/drawing/2014/main" id="{949C4AB7-5F0F-9AEE-0543-DF695C7F15CC}"/>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21140" t="20925" r="22057" b="20924"/>
          <a:stretch/>
        </p:blipFill>
        <p:spPr>
          <a:xfrm>
            <a:off x="293192" y="3763123"/>
            <a:ext cx="2947020" cy="1697039"/>
          </a:xfrm>
          <a:prstGeom prst="rect">
            <a:avLst/>
          </a:prstGeom>
        </p:spPr>
      </p:pic>
    </p:spTree>
    <p:extLst>
      <p:ext uri="{BB962C8B-B14F-4D97-AF65-F5344CB8AC3E}">
        <p14:creationId xmlns:p14="http://schemas.microsoft.com/office/powerpoint/2010/main" val="348797414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6775" y="558878"/>
            <a:ext cx="7233134"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4.Transactional &amp; Transformational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561115" cy="4984185"/>
          </a:xfrm>
          <a:prstGeom prst="rect">
            <a:avLst/>
          </a:prstGeom>
          <a:noFill/>
        </p:spPr>
        <p:txBody>
          <a:bodyPr wrap="square" rtlCol="0">
            <a:spAutoFit/>
          </a:bodyPr>
          <a:lstStyle/>
          <a:p>
            <a:pPr marL="517525"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A different view, popularized by James MacGregor Burns, contrasts two styles of leadership: transactional and transformational.</a:t>
            </a:r>
          </a:p>
          <a:p>
            <a:pPr marL="974725" indent="-457200"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Transactional Leader</a:t>
            </a:r>
            <a:r>
              <a:rPr lang="en-US" sz="2400" b="1" dirty="0">
                <a:solidFill>
                  <a:srgbClr val="0A1F61"/>
                </a:solidFill>
                <a:latin typeface="Tajawal ExtraBold" panose="00000800000000000000" pitchFamily="2" charset="-78"/>
                <a:cs typeface="Tajawal ExtraBold" panose="00000800000000000000" pitchFamily="2" charset="-78"/>
              </a:rPr>
              <a:t>: One who guides or motivates their followers in the direction of established goals by clarifying role and task requirements.</a:t>
            </a:r>
          </a:p>
          <a:p>
            <a:pPr marL="973138" lvl="1" indent="-403225"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Transactional leadership </a:t>
            </a:r>
            <a:r>
              <a:rPr lang="en-US" sz="2400" b="1" dirty="0">
                <a:solidFill>
                  <a:srgbClr val="0A1F61"/>
                </a:solidFill>
                <a:latin typeface="Tajawal ExtraBold" panose="00000800000000000000" pitchFamily="2" charset="-78"/>
                <a:cs typeface="Tajawal ExtraBold" panose="00000800000000000000" pitchFamily="2" charset="-78"/>
              </a:rPr>
              <a:t>views leadership as based on transactions between leader and followers. Thus rewards, punishments, exchanges (economic, emotional, physical) and other such "transactions" are the basis of leadership. </a:t>
            </a:r>
          </a:p>
          <a:p>
            <a:pPr marL="1430338" lvl="2" indent="-403225" algn="just">
              <a:lnSpc>
                <a:spcPts val="32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An organization leads by paying you and telling you what you need to do; you respond by doing what you need to do efficiently and well, and the organization will prosper.</a:t>
            </a:r>
          </a:p>
        </p:txBody>
      </p:sp>
    </p:spTree>
    <p:extLst>
      <p:ext uri="{BB962C8B-B14F-4D97-AF65-F5344CB8AC3E}">
        <p14:creationId xmlns:p14="http://schemas.microsoft.com/office/powerpoint/2010/main" val="320477153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614903"/>
            <a:ext cx="7233134"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4.Transactional &amp; Transformational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818985" cy="5067541"/>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Transformational Leader: </a:t>
            </a:r>
            <a:r>
              <a:rPr lang="en-US" sz="2400" b="1" dirty="0">
                <a:solidFill>
                  <a:srgbClr val="0A1F61"/>
                </a:solidFill>
                <a:latin typeface="Tajawal ExtraBold" panose="00000800000000000000" pitchFamily="2" charset="-78"/>
                <a:cs typeface="Tajawal ExtraBold" panose="00000800000000000000" pitchFamily="2" charset="-78"/>
              </a:rPr>
              <a:t>One who inspires followers to transcend (go beyond) their own self-interests for the good of the organization, provide personal consideration and intellectual stimulation, and who possess charisma (heroic or extraordinary leadership abilities observed by the followers).</a:t>
            </a:r>
          </a:p>
          <a:p>
            <a:pPr marL="973138" lvl="1"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Transformational leadership </a:t>
            </a:r>
            <a:r>
              <a:rPr lang="en-US" sz="2400" b="1" dirty="0">
                <a:solidFill>
                  <a:srgbClr val="0A1F61"/>
                </a:solidFill>
                <a:latin typeface="Tajawal ExtraBold" panose="00000800000000000000" pitchFamily="2" charset="-78"/>
                <a:cs typeface="Tajawal ExtraBold" panose="00000800000000000000" pitchFamily="2" charset="-78"/>
              </a:rPr>
              <a:t>sees a true leader as one who can distill the values and hopes and needs of followers into a vision, and then encourage and empower followers to pursue that vision. </a:t>
            </a:r>
          </a:p>
          <a:p>
            <a:pPr marL="973138" lvl="1"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A transactional leader </a:t>
            </a:r>
            <a:r>
              <a:rPr lang="en-US" sz="2400" b="1" dirty="0">
                <a:solidFill>
                  <a:srgbClr val="0A1F61"/>
                </a:solidFill>
                <a:latin typeface="Tajawal ExtraBold" panose="00000800000000000000" pitchFamily="2" charset="-78"/>
                <a:cs typeface="Tajawal ExtraBold" panose="00000800000000000000" pitchFamily="2" charset="-78"/>
              </a:rPr>
              <a:t>thinks of improvement or development as doing the same thing better: an organization that reaches more people, a company that makes more money. </a:t>
            </a:r>
          </a:p>
          <a:p>
            <a:pPr marL="973138" lvl="1"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A transformational leader </a:t>
            </a:r>
            <a:r>
              <a:rPr lang="en-US" sz="2400" b="1" dirty="0">
                <a:solidFill>
                  <a:srgbClr val="0A1F61"/>
                </a:solidFill>
                <a:latin typeface="Tajawal ExtraBold" panose="00000800000000000000" pitchFamily="2" charset="-78"/>
                <a:cs typeface="Tajawal ExtraBold" panose="00000800000000000000" pitchFamily="2" charset="-78"/>
              </a:rPr>
              <a:t>thinks about changing the world, even if only on a small scale.</a:t>
            </a:r>
          </a:p>
        </p:txBody>
      </p:sp>
    </p:spTree>
    <p:extLst>
      <p:ext uri="{BB962C8B-B14F-4D97-AF65-F5344CB8AC3E}">
        <p14:creationId xmlns:p14="http://schemas.microsoft.com/office/powerpoint/2010/main" val="350369192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614903"/>
            <a:ext cx="7233134"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4.Transactional &amp; Transformational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Timeline&#10;&#10;Description automatically generated">
            <a:extLst>
              <a:ext uri="{FF2B5EF4-FFF2-40B4-BE49-F238E27FC236}">
                <a16:creationId xmlns:a16="http://schemas.microsoft.com/office/drawing/2014/main" id="{9A53279A-1DD2-C5FD-2932-088A7460E84D}"/>
              </a:ext>
            </a:extLst>
          </p:cNvPr>
          <p:cNvPicPr>
            <a:picLocks noChangeAspect="1"/>
          </p:cNvPicPr>
          <p:nvPr/>
        </p:nvPicPr>
        <p:blipFill>
          <a:blip r:embed="rId6">
            <a:extLst>
              <a:ext uri="{BEBA8EAE-BF5A-486C-A8C5-ECC9F3942E4B}">
                <a14:imgProps xmlns:a14="http://schemas.microsoft.com/office/drawing/2010/main">
                  <a14:imgLayer r:embed="rId7">
                    <a14:imgEffect>
                      <a14:sharpenSoften amount="25000"/>
                    </a14:imgEffect>
                    <a14:imgEffect>
                      <a14:colorTemperature colorTemp="7200"/>
                    </a14:imgEffect>
                  </a14:imgLayer>
                </a14:imgProps>
              </a:ext>
              <a:ext uri="{28A0092B-C50C-407E-A947-70E740481C1C}">
                <a14:useLocalDpi xmlns:a14="http://schemas.microsoft.com/office/drawing/2010/main" val="0"/>
              </a:ext>
            </a:extLst>
          </a:blip>
          <a:stretch>
            <a:fillRect/>
          </a:stretch>
        </p:blipFill>
        <p:spPr>
          <a:xfrm>
            <a:off x="2230733" y="1365923"/>
            <a:ext cx="8992289" cy="4877174"/>
          </a:xfrm>
          <a:prstGeom prst="rect">
            <a:avLst/>
          </a:prstGeom>
        </p:spPr>
      </p:pic>
      <mc:AlternateContent xmlns:mc="http://schemas.openxmlformats.org/markup-compatibility/2006" xmlns:p14="http://schemas.microsoft.com/office/powerpoint/2010/main">
        <mc:Choice Requires="p14">
          <p:contentPart p14:bwMode="auto" r:id="rId8">
            <p14:nvContentPartPr>
              <p14:cNvPr id="12" name="Ink 11">
                <a:extLst>
                  <a:ext uri="{FF2B5EF4-FFF2-40B4-BE49-F238E27FC236}">
                    <a16:creationId xmlns:a16="http://schemas.microsoft.com/office/drawing/2014/main" id="{317EB59F-79A4-3982-84CA-0655D36563D4}"/>
                  </a:ext>
                </a:extLst>
              </p14:cNvPr>
              <p14:cNvContentPartPr/>
              <p14:nvPr/>
            </p14:nvContentPartPr>
            <p14:xfrm>
              <a:off x="9606782" y="4001456"/>
              <a:ext cx="1671840" cy="48600"/>
            </p14:xfrm>
          </p:contentPart>
        </mc:Choice>
        <mc:Fallback xmlns="">
          <p:pic>
            <p:nvPicPr>
              <p:cNvPr id="12" name="Ink 11">
                <a:extLst>
                  <a:ext uri="{FF2B5EF4-FFF2-40B4-BE49-F238E27FC236}">
                    <a16:creationId xmlns:a16="http://schemas.microsoft.com/office/drawing/2014/main" id="{317EB59F-79A4-3982-84CA-0655D36563D4}"/>
                  </a:ext>
                </a:extLst>
              </p:cNvPr>
              <p:cNvPicPr/>
              <p:nvPr/>
            </p:nvPicPr>
            <p:blipFill>
              <a:blip r:embed="rId11"/>
              <a:stretch>
                <a:fillRect/>
              </a:stretch>
            </p:blipFill>
            <p:spPr>
              <a:xfrm>
                <a:off x="9597782" y="3992816"/>
                <a:ext cx="1689480" cy="6624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3" name="Ink 12">
                <a:extLst>
                  <a:ext uri="{FF2B5EF4-FFF2-40B4-BE49-F238E27FC236}">
                    <a16:creationId xmlns:a16="http://schemas.microsoft.com/office/drawing/2014/main" id="{A126104A-AF78-7783-A380-4D90A2AB01D2}"/>
                  </a:ext>
                </a:extLst>
              </p14:cNvPr>
              <p14:cNvContentPartPr/>
              <p14:nvPr/>
            </p14:nvContentPartPr>
            <p14:xfrm>
              <a:off x="9604262" y="3894536"/>
              <a:ext cx="1285920" cy="258840"/>
            </p14:xfrm>
          </p:contentPart>
        </mc:Choice>
        <mc:Fallback xmlns="">
          <p:pic>
            <p:nvPicPr>
              <p:cNvPr id="13" name="Ink 12">
                <a:extLst>
                  <a:ext uri="{FF2B5EF4-FFF2-40B4-BE49-F238E27FC236}">
                    <a16:creationId xmlns:a16="http://schemas.microsoft.com/office/drawing/2014/main" id="{A126104A-AF78-7783-A380-4D90A2AB01D2}"/>
                  </a:ext>
                </a:extLst>
              </p:cNvPr>
              <p:cNvPicPr/>
              <p:nvPr/>
            </p:nvPicPr>
            <p:blipFill>
              <a:blip r:embed="rId13"/>
              <a:stretch>
                <a:fillRect/>
              </a:stretch>
            </p:blipFill>
            <p:spPr>
              <a:xfrm>
                <a:off x="9541262" y="3831536"/>
                <a:ext cx="1411560" cy="38448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4" name="Ink 13">
                <a:extLst>
                  <a:ext uri="{FF2B5EF4-FFF2-40B4-BE49-F238E27FC236}">
                    <a16:creationId xmlns:a16="http://schemas.microsoft.com/office/drawing/2014/main" id="{0F948F0F-4F3B-0253-F59E-820DA40468E5}"/>
                  </a:ext>
                </a:extLst>
              </p14:cNvPr>
              <p14:cNvContentPartPr/>
              <p14:nvPr/>
            </p14:nvContentPartPr>
            <p14:xfrm>
              <a:off x="9672302" y="3993896"/>
              <a:ext cx="1339200" cy="164160"/>
            </p14:xfrm>
          </p:contentPart>
        </mc:Choice>
        <mc:Fallback xmlns="">
          <p:pic>
            <p:nvPicPr>
              <p:cNvPr id="14" name="Ink 13">
                <a:extLst>
                  <a:ext uri="{FF2B5EF4-FFF2-40B4-BE49-F238E27FC236}">
                    <a16:creationId xmlns:a16="http://schemas.microsoft.com/office/drawing/2014/main" id="{0F948F0F-4F3B-0253-F59E-820DA40468E5}"/>
                  </a:ext>
                </a:extLst>
              </p:cNvPr>
              <p:cNvPicPr/>
              <p:nvPr/>
            </p:nvPicPr>
            <p:blipFill>
              <a:blip r:embed="rId15"/>
              <a:stretch>
                <a:fillRect/>
              </a:stretch>
            </p:blipFill>
            <p:spPr>
              <a:xfrm>
                <a:off x="9609662" y="3930896"/>
                <a:ext cx="1464840" cy="2898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5" name="Ink 14">
                <a:extLst>
                  <a:ext uri="{FF2B5EF4-FFF2-40B4-BE49-F238E27FC236}">
                    <a16:creationId xmlns:a16="http://schemas.microsoft.com/office/drawing/2014/main" id="{6ADC5498-2B45-EBA4-A3AB-4E2FE35E523F}"/>
                  </a:ext>
                </a:extLst>
              </p14:cNvPr>
              <p14:cNvContentPartPr/>
              <p14:nvPr/>
            </p14:nvContentPartPr>
            <p14:xfrm>
              <a:off x="9496982" y="3749456"/>
              <a:ext cx="1554120" cy="586440"/>
            </p14:xfrm>
          </p:contentPart>
        </mc:Choice>
        <mc:Fallback xmlns="">
          <p:pic>
            <p:nvPicPr>
              <p:cNvPr id="15" name="Ink 14">
                <a:extLst>
                  <a:ext uri="{FF2B5EF4-FFF2-40B4-BE49-F238E27FC236}">
                    <a16:creationId xmlns:a16="http://schemas.microsoft.com/office/drawing/2014/main" id="{6ADC5498-2B45-EBA4-A3AB-4E2FE35E523F}"/>
                  </a:ext>
                </a:extLst>
              </p:cNvPr>
              <p:cNvPicPr/>
              <p:nvPr/>
            </p:nvPicPr>
            <p:blipFill>
              <a:blip r:embed="rId17"/>
              <a:stretch>
                <a:fillRect/>
              </a:stretch>
            </p:blipFill>
            <p:spPr>
              <a:xfrm>
                <a:off x="9433982" y="3686456"/>
                <a:ext cx="1679760" cy="712080"/>
              </a:xfrm>
              <a:prstGeom prst="rect">
                <a:avLst/>
              </a:prstGeom>
            </p:spPr>
          </p:pic>
        </mc:Fallback>
      </mc:AlternateContent>
    </p:spTree>
    <p:extLst>
      <p:ext uri="{BB962C8B-B14F-4D97-AF65-F5344CB8AC3E}">
        <p14:creationId xmlns:p14="http://schemas.microsoft.com/office/powerpoint/2010/main" val="377546135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614903"/>
            <a:ext cx="5766322"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5.Contingency theory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51740" y="1503817"/>
            <a:ext cx="10973059" cy="3528658"/>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Often called the situational leadership theory, it is one of the versatile leadership theories that suggest that different leadership styles suit different situations. In these types of leadership theories, leaders must adapt their leadership style depending on their situation, which increases innovation and effectiveness.</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leadership theory helps leaders become versatile and adapt to different situations easily. It makes their transition from one phase to another easy and also gives them the skills and knowledge required to tackle difficult situations.</a:t>
            </a:r>
          </a:p>
        </p:txBody>
      </p:sp>
      <p:pic>
        <p:nvPicPr>
          <p:cNvPr id="11" name="Picture 10" descr="Diagram&#10;&#10;Description automatically generated">
            <a:extLst>
              <a:ext uri="{FF2B5EF4-FFF2-40B4-BE49-F238E27FC236}">
                <a16:creationId xmlns:a16="http://schemas.microsoft.com/office/drawing/2014/main" id="{8DAFED47-1BBE-6831-0AD7-3CC71AABA057}"/>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l="5268" t="5346" r="6122" b="12059"/>
          <a:stretch/>
        </p:blipFill>
        <p:spPr>
          <a:xfrm>
            <a:off x="7997054" y="4579953"/>
            <a:ext cx="4194945" cy="2193418"/>
          </a:xfrm>
          <a:prstGeom prst="rect">
            <a:avLst/>
          </a:prstGeom>
        </p:spPr>
      </p:pic>
    </p:spTree>
    <p:extLst>
      <p:ext uri="{BB962C8B-B14F-4D97-AF65-F5344CB8AC3E}">
        <p14:creationId xmlns:p14="http://schemas.microsoft.com/office/powerpoint/2010/main" val="424310696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614903"/>
            <a:ext cx="5766322"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5.Contingency theory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502881" cy="4984185"/>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According to the contingency hypothesis, there is no one right way to run an organization. Determining the optimal strategy for leading an organization to achieve depends on both internal and external considerations. The right candidate should fit the correct scenario, according to the contingency theory.</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management strategy that will help the organization achieve its objectives in a particular situation is decided by the leader.</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According to this view, situations determine whether or not leaders are effective. No matter how successful a leader is, the idea explains, difficult situations will always arise. It emphasizes that the leaders are aware that the conditions in combination with their abilities have a role in their achievement.</a:t>
            </a:r>
          </a:p>
        </p:txBody>
      </p:sp>
    </p:spTree>
    <p:extLst>
      <p:ext uri="{BB962C8B-B14F-4D97-AF65-F5344CB8AC3E}">
        <p14:creationId xmlns:p14="http://schemas.microsoft.com/office/powerpoint/2010/main" val="111199429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614903"/>
            <a:ext cx="5766322"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5.Contingency theory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818985"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following elements influence the leadership style, based on contingency theory:</a:t>
            </a:r>
          </a:p>
          <a:p>
            <a:pPr marL="1889125" lvl="2"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Management approach</a:t>
            </a:r>
          </a:p>
          <a:p>
            <a:pPr marL="1889125" lvl="2"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Work speed</a:t>
            </a:r>
          </a:p>
          <a:p>
            <a:pPr marL="1889125" lvl="2"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Organizational policies and culture</a:t>
            </a:r>
          </a:p>
          <a:p>
            <a:pPr marL="1889125" lvl="2"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Employee spirit</a:t>
            </a:r>
          </a:p>
          <a:p>
            <a:pPr marL="1889125" lvl="2"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Employees' level of maturity</a:t>
            </a:r>
          </a:p>
          <a:p>
            <a:pPr marL="1889125" lvl="2"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Relationship between coworkers or members of a team</a:t>
            </a:r>
          </a:p>
          <a:p>
            <a:pPr marL="1889125" lvl="2"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Organizational objectives</a:t>
            </a:r>
          </a:p>
          <a:p>
            <a:pPr marL="1889125" lvl="2"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Environment and routine at work</a:t>
            </a:r>
          </a:p>
        </p:txBody>
      </p:sp>
    </p:spTree>
    <p:extLst>
      <p:ext uri="{BB962C8B-B14F-4D97-AF65-F5344CB8AC3E}">
        <p14:creationId xmlns:p14="http://schemas.microsoft.com/office/powerpoint/2010/main" val="252954497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614903"/>
            <a:ext cx="4692310"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6. Neo-Charismatic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818985" cy="5093767"/>
          </a:xfrm>
          <a:prstGeom prst="rect">
            <a:avLst/>
          </a:prstGeom>
          <a:noFill/>
        </p:spPr>
        <p:txBody>
          <a:bodyPr wrap="square" rtlCol="0">
            <a:spAutoFit/>
          </a:bodyPr>
          <a:lstStyle/>
          <a:p>
            <a:pPr marL="974725" indent="-4572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Leadership theories that stress symbolism, emotional appeal and extraordinary follower commitment</a:t>
            </a:r>
          </a:p>
          <a:p>
            <a:pPr marL="974725" indent="-4572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They include:</a:t>
            </a:r>
          </a:p>
          <a:p>
            <a:pPr marL="1889125" lvl="2" indent="-457200" algn="just">
              <a:lnSpc>
                <a:spcPts val="28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Charismatic Leadership</a:t>
            </a:r>
          </a:p>
          <a:p>
            <a:pPr marL="1889125" lvl="2" indent="-457200" algn="just">
              <a:lnSpc>
                <a:spcPts val="28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Transformational &amp; Transactional </a:t>
            </a:r>
          </a:p>
          <a:p>
            <a:pPr marL="1889125" lvl="2" indent="-457200" algn="just">
              <a:lnSpc>
                <a:spcPts val="28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Visionary Leadership</a:t>
            </a:r>
          </a:p>
          <a:p>
            <a:pPr marL="517525" algn="just">
              <a:lnSpc>
                <a:spcPts val="2800"/>
              </a:lnSpc>
            </a:pPr>
            <a:r>
              <a:rPr lang="en-US" sz="2200" b="1" dirty="0">
                <a:solidFill>
                  <a:srgbClr val="C00000"/>
                </a:solidFill>
                <a:latin typeface="Tajawal ExtraBold" panose="00000800000000000000" pitchFamily="2" charset="-78"/>
                <a:cs typeface="Tajawal ExtraBold" panose="00000800000000000000" pitchFamily="2" charset="-78"/>
              </a:rPr>
              <a:t>Key Characteristics of Charismatic Leaders</a:t>
            </a:r>
          </a:p>
          <a:p>
            <a:pPr marL="974725" indent="-4572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Vision &amp; Articulation (expressed as an idealized goal that proposes a better future than status quo &amp; in understandable terms to others)</a:t>
            </a:r>
          </a:p>
          <a:p>
            <a:pPr marL="974725" indent="-4572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Personal Risk</a:t>
            </a:r>
          </a:p>
          <a:p>
            <a:pPr marL="974725" indent="-4572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Environmental Sensitivity (realistic assessment of environmental constraints &amp; resources to bring about change)</a:t>
            </a:r>
          </a:p>
          <a:p>
            <a:pPr marL="974725" indent="-4572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Sensitivity to Follower Needs &amp; Feelings</a:t>
            </a:r>
          </a:p>
          <a:p>
            <a:pPr marL="974725" indent="-4572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Unconventional Behavior (novel &amp; counter to norms)</a:t>
            </a:r>
          </a:p>
        </p:txBody>
      </p:sp>
      <p:pic>
        <p:nvPicPr>
          <p:cNvPr id="11" name="Picture 10" descr="A picture containing vector graphics&#10;&#10;Description automatically generated">
            <a:extLst>
              <a:ext uri="{FF2B5EF4-FFF2-40B4-BE49-F238E27FC236}">
                <a16:creationId xmlns:a16="http://schemas.microsoft.com/office/drawing/2014/main" id="{BEDCCC47-AD68-DE38-2D3D-B7E3DD00AD3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18916" y="1662409"/>
            <a:ext cx="3937941" cy="2208948"/>
          </a:xfrm>
          <a:prstGeom prst="rect">
            <a:avLst/>
          </a:prstGeom>
        </p:spPr>
      </p:pic>
    </p:spTree>
    <p:extLst>
      <p:ext uri="{BB962C8B-B14F-4D97-AF65-F5344CB8AC3E}">
        <p14:creationId xmlns:p14="http://schemas.microsoft.com/office/powerpoint/2010/main" val="47731174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538247"/>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504016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6. Neo-Charismatic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grpSp>
        <p:nvGrpSpPr>
          <p:cNvPr id="10" name="Group 9">
            <a:extLst>
              <a:ext uri="{FF2B5EF4-FFF2-40B4-BE49-F238E27FC236}">
                <a16:creationId xmlns:a16="http://schemas.microsoft.com/office/drawing/2014/main" id="{C07CC63E-D883-D01C-E2BD-F835E08EA75B}"/>
              </a:ext>
            </a:extLst>
          </p:cNvPr>
          <p:cNvGrpSpPr/>
          <p:nvPr/>
        </p:nvGrpSpPr>
        <p:grpSpPr>
          <a:xfrm>
            <a:off x="7352403" y="3179742"/>
            <a:ext cx="4839597" cy="3469228"/>
            <a:chOff x="4623454" y="2624447"/>
            <a:chExt cx="6312143" cy="4098620"/>
          </a:xfrm>
        </p:grpSpPr>
        <p:pic>
          <p:nvPicPr>
            <p:cNvPr id="11" name="Picture 10" descr="Chart, funnel chart&#10;&#10;Description automatically generated">
              <a:extLst>
                <a:ext uri="{FF2B5EF4-FFF2-40B4-BE49-F238E27FC236}">
                  <a16:creationId xmlns:a16="http://schemas.microsoft.com/office/drawing/2014/main" id="{9341B286-3BF2-4D39-4B69-34736DBA33DA}"/>
                </a:ext>
              </a:extLst>
            </p:cNvPr>
            <p:cNvPicPr>
              <a:picLocks noChangeAspect="1"/>
            </p:cNvPicPr>
            <p:nvPr/>
          </p:nvPicPr>
          <p:blipFill rotWithShape="1">
            <a:blip r:embed="rId6">
              <a:extLst>
                <a:ext uri="{BEBA8EAE-BF5A-486C-A8C5-ECC9F3942E4B}">
                  <a14:imgProps xmlns:a14="http://schemas.microsoft.com/office/drawing/2010/main">
                    <a14:imgLayer r:embed="rId7">
                      <a14:imgEffect>
                        <a14:sharpenSoften amount="50000"/>
                      </a14:imgEffect>
                      <a14:imgEffect>
                        <a14:saturation sat="400000"/>
                      </a14:imgEffect>
                    </a14:imgLayer>
                  </a14:imgProps>
                </a:ext>
                <a:ext uri="{28A0092B-C50C-407E-A947-70E740481C1C}">
                  <a14:useLocalDpi xmlns:a14="http://schemas.microsoft.com/office/drawing/2010/main" val="0"/>
                </a:ext>
              </a:extLst>
            </a:blip>
            <a:srcRect t="2890" b="10533"/>
            <a:stretch/>
          </p:blipFill>
          <p:spPr>
            <a:xfrm>
              <a:off x="4623454" y="2624447"/>
              <a:ext cx="6312143" cy="4098620"/>
            </a:xfrm>
            <a:prstGeom prst="rect">
              <a:avLst/>
            </a:prstGeom>
          </p:spPr>
        </p:pic>
        <p:sp>
          <p:nvSpPr>
            <p:cNvPr id="9" name="Rectangle 8">
              <a:extLst>
                <a:ext uri="{FF2B5EF4-FFF2-40B4-BE49-F238E27FC236}">
                  <a16:creationId xmlns:a16="http://schemas.microsoft.com/office/drawing/2014/main" id="{CB405813-FA29-388F-DAD3-1D1A5006EDB4}"/>
                </a:ext>
              </a:extLst>
            </p:cNvPr>
            <p:cNvSpPr/>
            <p:nvPr/>
          </p:nvSpPr>
          <p:spPr>
            <a:xfrm>
              <a:off x="4703314" y="3559589"/>
              <a:ext cx="1127470" cy="10599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 name="TextBox 18">
            <a:extLst>
              <a:ext uri="{FF2B5EF4-FFF2-40B4-BE49-F238E27FC236}">
                <a16:creationId xmlns:a16="http://schemas.microsoft.com/office/drawing/2014/main" id="{A1C04DDF-6AEA-E1B7-B6D7-25F1344AA220}"/>
              </a:ext>
            </a:extLst>
          </p:cNvPr>
          <p:cNvSpPr txBox="1"/>
          <p:nvPr/>
        </p:nvSpPr>
        <p:spPr>
          <a:xfrm>
            <a:off x="511693" y="1576547"/>
            <a:ext cx="6929124" cy="4972580"/>
          </a:xfrm>
          <a:prstGeom prst="rect">
            <a:avLst/>
          </a:prstGeom>
          <a:noFill/>
        </p:spPr>
        <p:txBody>
          <a:bodyPr wrap="square" rtlCol="0">
            <a:spAutoFit/>
          </a:bodyPr>
          <a:lstStyle/>
          <a:p>
            <a:pPr marL="517525" algn="just">
              <a:lnSpc>
                <a:spcPts val="3200"/>
              </a:lnSpc>
            </a:pPr>
            <a:r>
              <a:rPr lang="en-US" sz="2400" b="1" dirty="0">
                <a:solidFill>
                  <a:srgbClr val="C00000"/>
                </a:solidFill>
                <a:latin typeface="Tajawal ExtraBold" panose="00000800000000000000" pitchFamily="2" charset="-78"/>
                <a:cs typeface="Tajawal ExtraBold" panose="00000800000000000000" pitchFamily="2" charset="-78"/>
              </a:rPr>
              <a:t>The Charismatic Leader</a:t>
            </a:r>
            <a:endParaRPr lang="en-US" sz="24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Charismatic leaders may affect an organization and the individuals they lead in a strong, positive way. </a:t>
            </a:r>
          </a:p>
          <a:p>
            <a:pPr marL="860425" indent="-3429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However, this leadership style can also lead to dangerous situations if used in the wrong manner.</a:t>
            </a:r>
          </a:p>
          <a:p>
            <a:pPr marL="860425" indent="-3429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Charismatic leadership is defined by three behavioral dimensions: envisioning (communication about vision), energizing (communication about passion), and enabling (communication about care and support). </a:t>
            </a:r>
          </a:p>
        </p:txBody>
      </p:sp>
      <p:sp>
        <p:nvSpPr>
          <p:cNvPr id="12" name="TextBox 11">
            <a:extLst>
              <a:ext uri="{FF2B5EF4-FFF2-40B4-BE49-F238E27FC236}">
                <a16:creationId xmlns:a16="http://schemas.microsoft.com/office/drawing/2014/main" id="{CC2138BC-C196-E693-6067-04E27DDD1829}"/>
              </a:ext>
            </a:extLst>
          </p:cNvPr>
          <p:cNvSpPr txBox="1"/>
          <p:nvPr/>
        </p:nvSpPr>
        <p:spPr>
          <a:xfrm>
            <a:off x="11404270" y="3971282"/>
            <a:ext cx="314510" cy="400110"/>
          </a:xfrm>
          <a:prstGeom prst="rect">
            <a:avLst/>
          </a:prstGeom>
          <a:noFill/>
        </p:spPr>
        <p:txBody>
          <a:bodyPr wrap="none" rtlCol="0">
            <a:spAutoFit/>
          </a:bodyPr>
          <a:lstStyle/>
          <a:p>
            <a:r>
              <a:rPr lang="en-US" sz="2000" b="1" dirty="0">
                <a:solidFill>
                  <a:srgbClr val="C00000"/>
                </a:solidFill>
              </a:rPr>
              <a:t>1</a:t>
            </a:r>
          </a:p>
        </p:txBody>
      </p:sp>
      <p:sp>
        <p:nvSpPr>
          <p:cNvPr id="13" name="TextBox 12">
            <a:extLst>
              <a:ext uri="{FF2B5EF4-FFF2-40B4-BE49-F238E27FC236}">
                <a16:creationId xmlns:a16="http://schemas.microsoft.com/office/drawing/2014/main" id="{F44BE747-1733-8FE0-4D02-2A507B7839C2}"/>
              </a:ext>
            </a:extLst>
          </p:cNvPr>
          <p:cNvSpPr txBox="1"/>
          <p:nvPr/>
        </p:nvSpPr>
        <p:spPr>
          <a:xfrm>
            <a:off x="8259979" y="4458256"/>
            <a:ext cx="314510" cy="400110"/>
          </a:xfrm>
          <a:prstGeom prst="rect">
            <a:avLst/>
          </a:prstGeom>
          <a:noFill/>
        </p:spPr>
        <p:txBody>
          <a:bodyPr wrap="none" rtlCol="0">
            <a:spAutoFit/>
          </a:bodyPr>
          <a:lstStyle/>
          <a:p>
            <a:r>
              <a:rPr lang="en-US" sz="2000" b="1" dirty="0">
                <a:solidFill>
                  <a:srgbClr val="C00000"/>
                </a:solidFill>
              </a:rPr>
              <a:t>2</a:t>
            </a:r>
          </a:p>
        </p:txBody>
      </p:sp>
      <p:sp>
        <p:nvSpPr>
          <p:cNvPr id="14" name="TextBox 13">
            <a:extLst>
              <a:ext uri="{FF2B5EF4-FFF2-40B4-BE49-F238E27FC236}">
                <a16:creationId xmlns:a16="http://schemas.microsoft.com/office/drawing/2014/main" id="{E4B2361C-635F-4D2C-503A-115568962C53}"/>
              </a:ext>
            </a:extLst>
          </p:cNvPr>
          <p:cNvSpPr txBox="1"/>
          <p:nvPr/>
        </p:nvSpPr>
        <p:spPr>
          <a:xfrm>
            <a:off x="10549938" y="5108869"/>
            <a:ext cx="314510" cy="400110"/>
          </a:xfrm>
          <a:prstGeom prst="rect">
            <a:avLst/>
          </a:prstGeom>
          <a:noFill/>
        </p:spPr>
        <p:txBody>
          <a:bodyPr wrap="none" rtlCol="0">
            <a:spAutoFit/>
          </a:bodyPr>
          <a:lstStyle/>
          <a:p>
            <a:r>
              <a:rPr lang="en-US" sz="2000" b="1" dirty="0">
                <a:solidFill>
                  <a:srgbClr val="C00000"/>
                </a:solidFill>
              </a:rPr>
              <a:t>3</a:t>
            </a:r>
          </a:p>
        </p:txBody>
      </p:sp>
      <p:sp>
        <p:nvSpPr>
          <p:cNvPr id="15" name="TextBox 14">
            <a:extLst>
              <a:ext uri="{FF2B5EF4-FFF2-40B4-BE49-F238E27FC236}">
                <a16:creationId xmlns:a16="http://schemas.microsoft.com/office/drawing/2014/main" id="{419AED80-361F-2AC1-2567-B9F27C61BC57}"/>
              </a:ext>
            </a:extLst>
          </p:cNvPr>
          <p:cNvSpPr txBox="1"/>
          <p:nvPr/>
        </p:nvSpPr>
        <p:spPr>
          <a:xfrm>
            <a:off x="7622573" y="1927898"/>
            <a:ext cx="4241162" cy="1077218"/>
          </a:xfrm>
          <a:prstGeom prst="rect">
            <a:avLst/>
          </a:prstGeom>
          <a:solidFill>
            <a:schemeClr val="accent4">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1">
            <a:schemeClr val="accent1"/>
          </a:lnRef>
          <a:fillRef idx="2">
            <a:schemeClr val="accent1"/>
          </a:fillRef>
          <a:effectRef idx="1">
            <a:schemeClr val="accent1"/>
          </a:effectRef>
          <a:fontRef idx="minor">
            <a:schemeClr val="dk1"/>
          </a:fontRef>
        </p:style>
        <p:txBody>
          <a:bodyPr wrap="none" rtlCol="0">
            <a:spAutoFit/>
          </a:bodyPr>
          <a:lstStyle/>
          <a:p>
            <a:pPr algn="ctr"/>
            <a:r>
              <a:rPr lang="en-US" sz="2800" b="1" dirty="0">
                <a:solidFill>
                  <a:srgbClr val="C00000"/>
                </a:solidFill>
              </a:rPr>
              <a:t>3E</a:t>
            </a:r>
            <a:r>
              <a:rPr lang="en-US" sz="2000" b="1" dirty="0">
                <a:solidFill>
                  <a:srgbClr val="C00000"/>
                </a:solidFill>
              </a:rPr>
              <a:t>s: </a:t>
            </a:r>
            <a:r>
              <a:rPr lang="en-US" sz="2000" b="1" dirty="0">
                <a:solidFill>
                  <a:srgbClr val="7030A0"/>
                </a:solidFill>
              </a:rPr>
              <a:t>Envisioning</a:t>
            </a:r>
            <a:r>
              <a:rPr lang="en-US" sz="2000" b="1" dirty="0">
                <a:solidFill>
                  <a:srgbClr val="C00000"/>
                </a:solidFill>
              </a:rPr>
              <a:t>, </a:t>
            </a:r>
            <a:r>
              <a:rPr lang="en-US" sz="2000" b="1" dirty="0">
                <a:solidFill>
                  <a:schemeClr val="accent1">
                    <a:lumMod val="75000"/>
                  </a:schemeClr>
                </a:solidFill>
              </a:rPr>
              <a:t>Energizing</a:t>
            </a:r>
            <a:r>
              <a:rPr lang="en-US" sz="2000" b="1" dirty="0">
                <a:solidFill>
                  <a:srgbClr val="C00000"/>
                </a:solidFill>
              </a:rPr>
              <a:t>, </a:t>
            </a:r>
            <a:r>
              <a:rPr lang="en-US" sz="2000" b="1" dirty="0">
                <a:solidFill>
                  <a:srgbClr val="33CC33"/>
                </a:solidFill>
              </a:rPr>
              <a:t>Enabling</a:t>
            </a:r>
          </a:p>
          <a:p>
            <a:pPr algn="ctr"/>
            <a:r>
              <a:rPr lang="en-US" b="1" dirty="0">
                <a:solidFill>
                  <a:srgbClr val="C00000"/>
                </a:solidFill>
              </a:rPr>
              <a:t>“</a:t>
            </a:r>
            <a:r>
              <a:rPr lang="en-US" b="1" dirty="0">
                <a:solidFill>
                  <a:srgbClr val="7030A0"/>
                </a:solidFill>
              </a:rPr>
              <a:t>Vision</a:t>
            </a:r>
            <a:r>
              <a:rPr lang="en-US" b="1" dirty="0">
                <a:solidFill>
                  <a:srgbClr val="C00000"/>
                </a:solidFill>
              </a:rPr>
              <a:t>, </a:t>
            </a:r>
            <a:r>
              <a:rPr lang="en-US" b="1" dirty="0">
                <a:solidFill>
                  <a:schemeClr val="accent1">
                    <a:lumMod val="75000"/>
                  </a:schemeClr>
                </a:solidFill>
              </a:rPr>
              <a:t>Passion</a:t>
            </a:r>
            <a:r>
              <a:rPr lang="en-US" b="1" dirty="0">
                <a:solidFill>
                  <a:srgbClr val="C00000"/>
                </a:solidFill>
              </a:rPr>
              <a:t>, and </a:t>
            </a:r>
            <a:r>
              <a:rPr lang="en-US" b="1" dirty="0">
                <a:solidFill>
                  <a:srgbClr val="33CC33"/>
                </a:solidFill>
              </a:rPr>
              <a:t>Care</a:t>
            </a:r>
            <a:r>
              <a:rPr lang="en-US" b="1" dirty="0">
                <a:solidFill>
                  <a:srgbClr val="C00000"/>
                </a:solidFill>
              </a:rPr>
              <a:t>”</a:t>
            </a:r>
          </a:p>
          <a:p>
            <a:pPr algn="ctr"/>
            <a:endParaRPr lang="en-US" dirty="0">
              <a:solidFill>
                <a:srgbClr val="C00000"/>
              </a:solidFill>
            </a:endParaRPr>
          </a:p>
        </p:txBody>
      </p:sp>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21" name="Rectangle 20">
            <a:extLst>
              <a:ext uri="{FF2B5EF4-FFF2-40B4-BE49-F238E27FC236}">
                <a16:creationId xmlns:a16="http://schemas.microsoft.com/office/drawing/2014/main" id="{8483F396-F867-F7A9-0AE9-05CF77CE6F7D}"/>
              </a:ext>
            </a:extLst>
          </p:cNvPr>
          <p:cNvSpPr/>
          <p:nvPr/>
        </p:nvSpPr>
        <p:spPr>
          <a:xfrm>
            <a:off x="7413633" y="1745673"/>
            <a:ext cx="4647753" cy="4972580"/>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9617834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183233" y="584126"/>
            <a:ext cx="504016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6. Neo-Charismatic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9" name="TextBox 18">
            <a:extLst>
              <a:ext uri="{FF2B5EF4-FFF2-40B4-BE49-F238E27FC236}">
                <a16:creationId xmlns:a16="http://schemas.microsoft.com/office/drawing/2014/main" id="{A1C04DDF-6AEA-E1B7-B6D7-25F1344AA220}"/>
              </a:ext>
            </a:extLst>
          </p:cNvPr>
          <p:cNvSpPr txBox="1"/>
          <p:nvPr/>
        </p:nvSpPr>
        <p:spPr>
          <a:xfrm>
            <a:off x="1348694" y="1234979"/>
            <a:ext cx="10505139" cy="5113644"/>
          </a:xfrm>
          <a:prstGeom prst="rect">
            <a:avLst/>
          </a:prstGeom>
          <a:noFill/>
        </p:spPr>
        <p:txBody>
          <a:bodyPr wrap="square" rtlCol="0">
            <a:spAutoFit/>
          </a:bodyPr>
          <a:lstStyle/>
          <a:p>
            <a:pPr marL="517525" algn="just"/>
            <a:r>
              <a:rPr lang="en-US" sz="2400" b="1" dirty="0">
                <a:solidFill>
                  <a:srgbClr val="C00000"/>
                </a:solidFill>
                <a:latin typeface="Tajawal ExtraBold" panose="00000800000000000000" pitchFamily="2" charset="-78"/>
                <a:cs typeface="Tajawal ExtraBold" panose="00000800000000000000" pitchFamily="2" charset="-78"/>
              </a:rPr>
              <a:t>The Pros and Cons of Being </a:t>
            </a:r>
          </a:p>
          <a:p>
            <a:pPr marL="517525" algn="just"/>
            <a:r>
              <a:rPr lang="en-US" sz="2400" b="1" dirty="0">
                <a:solidFill>
                  <a:srgbClr val="C00000"/>
                </a:solidFill>
                <a:latin typeface="Tajawal ExtraBold" panose="00000800000000000000" pitchFamily="2" charset="-78"/>
                <a:cs typeface="Tajawal ExtraBold" panose="00000800000000000000" pitchFamily="2" charset="-78"/>
              </a:rPr>
              <a:t>a Charismatic Leader</a:t>
            </a:r>
            <a:endParaRPr lang="en-US" sz="2400" b="1" dirty="0">
              <a:solidFill>
                <a:srgbClr val="0A1F61"/>
              </a:solidFill>
              <a:latin typeface="Tajawal ExtraBold" panose="00000800000000000000" pitchFamily="2" charset="-78"/>
              <a:cs typeface="Tajawal ExtraBold" panose="00000800000000000000" pitchFamily="2" charset="-78"/>
            </a:endParaRPr>
          </a:p>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Pros</a:t>
            </a:r>
          </a:p>
          <a:p>
            <a:pPr marL="1317625" lvl="1"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Extremely motivating and encouraging</a:t>
            </a:r>
          </a:p>
          <a:p>
            <a:pPr marL="1317625" lvl="1"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Fosters a sense of friendship, cooperation, and community</a:t>
            </a:r>
          </a:p>
          <a:p>
            <a:pPr marL="1317625" lvl="1"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Makes subordinates followers feel noticed and appreciated</a:t>
            </a:r>
          </a:p>
          <a:p>
            <a:pPr marL="1317625" lvl="1"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Builds momentum for sustainable change</a:t>
            </a:r>
          </a:p>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Cons</a:t>
            </a:r>
          </a:p>
          <a:p>
            <a:pPr marL="860425"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Can cause leaders to concentrate on themselves rather than their followers</a:t>
            </a:r>
          </a:p>
          <a:p>
            <a:pPr marL="860425"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Can encourage self-centered behaviors</a:t>
            </a:r>
          </a:p>
          <a:p>
            <a:pPr marL="860425"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Often seen as superficial or presumptuous</a:t>
            </a:r>
          </a:p>
        </p:txBody>
      </p:sp>
      <p:pic>
        <p:nvPicPr>
          <p:cNvPr id="20" name="Picture 19">
            <a:extLst>
              <a:ext uri="{FF2B5EF4-FFF2-40B4-BE49-F238E27FC236}">
                <a16:creationId xmlns:a16="http://schemas.microsoft.com/office/drawing/2014/main" id="{C17DF14B-EF32-247C-91A0-D70926E59B51}"/>
              </a:ext>
            </a:extLst>
          </p:cNvPr>
          <p:cNvPicPr>
            <a:picLocks noChangeAspect="1"/>
          </p:cNvPicPr>
          <p:nvPr/>
        </p:nvPicPr>
        <p:blipFill>
          <a:blip r:embed="rId5"/>
          <a:stretch>
            <a:fillRect/>
          </a:stretch>
        </p:blipFill>
        <p:spPr>
          <a:xfrm>
            <a:off x="2440788" y="6412380"/>
            <a:ext cx="9902229" cy="204838"/>
          </a:xfrm>
          <a:prstGeom prst="rect">
            <a:avLst/>
          </a:prstGeom>
        </p:spPr>
      </p:pic>
      <p:pic>
        <p:nvPicPr>
          <p:cNvPr id="22" name="Picture 21" descr="A group of people in clothing&#10;&#10;Description automatically generated with low confidence">
            <a:extLst>
              <a:ext uri="{FF2B5EF4-FFF2-40B4-BE49-F238E27FC236}">
                <a16:creationId xmlns:a16="http://schemas.microsoft.com/office/drawing/2014/main" id="{E6649852-AFBA-ED6D-CD95-A99E042AE06A}"/>
              </a:ext>
            </a:extLst>
          </p:cNvPr>
          <p:cNvPicPr>
            <a:picLocks noChangeAspect="1"/>
          </p:cNvPicPr>
          <p:nvPr/>
        </p:nvPicPr>
        <p:blipFill>
          <a:blip r:embed="rId6" cstate="print">
            <a:alphaModFix amt="39000"/>
            <a:extLst>
              <a:ext uri="{28A0092B-C50C-407E-A947-70E740481C1C}">
                <a14:useLocalDpi xmlns:a14="http://schemas.microsoft.com/office/drawing/2010/main" val="0"/>
              </a:ext>
            </a:extLst>
          </a:blip>
          <a:stretch>
            <a:fillRect/>
          </a:stretch>
        </p:blipFill>
        <p:spPr>
          <a:xfrm>
            <a:off x="7754987" y="291094"/>
            <a:ext cx="4437013" cy="2329432"/>
          </a:xfrm>
          <a:prstGeom prst="rect">
            <a:avLst/>
          </a:prstGeom>
        </p:spPr>
      </p:pic>
    </p:spTree>
    <p:extLst>
      <p:ext uri="{BB962C8B-B14F-4D97-AF65-F5344CB8AC3E}">
        <p14:creationId xmlns:p14="http://schemas.microsoft.com/office/powerpoint/2010/main" val="90549756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504016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6. Neo-Charismatic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443505" cy="4455835"/>
          </a:xfrm>
          <a:prstGeom prst="rect">
            <a:avLst/>
          </a:prstGeom>
          <a:noFill/>
        </p:spPr>
        <p:txBody>
          <a:bodyPr wrap="square" rtlCol="0">
            <a:spAutoFit/>
          </a:bodyPr>
          <a:lstStyle/>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Visionary Leadership</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Ability to create and articulate a realistic, credible, attractive vision of the future for an organization or department that grows out of and improves upon the present (status quo).</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Visions: are inspirational, value-centered, unique, challenging, but attainable, with superior imagery &amp; articulation, offer a view of the future, fit the times &amp; circumstances and can make an organization ―”stand above the crowd”</a:t>
            </a:r>
          </a:p>
        </p:txBody>
      </p:sp>
    </p:spTree>
    <p:extLst>
      <p:ext uri="{BB962C8B-B14F-4D97-AF65-F5344CB8AC3E}">
        <p14:creationId xmlns:p14="http://schemas.microsoft.com/office/powerpoint/2010/main" val="336028870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504016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6. Neo-Charismatic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443505" cy="4455835"/>
          </a:xfrm>
          <a:prstGeom prst="rect">
            <a:avLst/>
          </a:prstGeom>
          <a:noFill/>
        </p:spPr>
        <p:txBody>
          <a:bodyPr wrap="square" rtlCol="0">
            <a:spAutoFit/>
          </a:bodyPr>
          <a:lstStyle/>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Visionary Leadership</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Visionary Leaders Have 3 Common Qualities:</a:t>
            </a:r>
          </a:p>
          <a:p>
            <a:pPr marL="1431925" lvl="1"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Ability to explain vision</a:t>
            </a:r>
          </a:p>
          <a:p>
            <a:pPr marL="1431925" lvl="1"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Express vision thru his/her behavior</a:t>
            </a:r>
          </a:p>
          <a:p>
            <a:pPr marL="1431925" lvl="1"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Extend vision to different leadership contexts so as to be applied in different situations, e.g. in various departments of marketing, sales, accounting, HR, and in all geographic locations of the company</a:t>
            </a:r>
          </a:p>
        </p:txBody>
      </p:sp>
    </p:spTree>
    <p:extLst>
      <p:ext uri="{BB962C8B-B14F-4D97-AF65-F5344CB8AC3E}">
        <p14:creationId xmlns:p14="http://schemas.microsoft.com/office/powerpoint/2010/main" val="309761879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7488" y="5707817"/>
            <a:ext cx="1222425" cy="1096206"/>
          </a:xfrm>
          <a:prstGeom prst="rect">
            <a:avLst/>
          </a:prstGeom>
        </p:spPr>
      </p:pic>
      <p:pic>
        <p:nvPicPr>
          <p:cNvPr id="3" name="Picture 2"/>
          <p:cNvPicPr>
            <a:picLocks noChangeAspect="1"/>
          </p:cNvPicPr>
          <p:nvPr/>
        </p:nvPicPr>
        <p:blipFill>
          <a:blip r:embed="rId4"/>
          <a:stretch>
            <a:fillRect/>
          </a:stretch>
        </p:blipFill>
        <p:spPr>
          <a:xfrm>
            <a:off x="2440788" y="641238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183233" y="584126"/>
            <a:ext cx="504016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6. Neo-Charismatic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grpSp>
        <p:nvGrpSpPr>
          <p:cNvPr id="12" name="Group 11">
            <a:extLst>
              <a:ext uri="{FF2B5EF4-FFF2-40B4-BE49-F238E27FC236}">
                <a16:creationId xmlns:a16="http://schemas.microsoft.com/office/drawing/2014/main" id="{960CC6F5-5141-8FFC-89A6-844FF5263DEB}"/>
              </a:ext>
            </a:extLst>
          </p:cNvPr>
          <p:cNvGrpSpPr/>
          <p:nvPr/>
        </p:nvGrpSpPr>
        <p:grpSpPr>
          <a:xfrm>
            <a:off x="6685807" y="1610200"/>
            <a:ext cx="5386867" cy="4663674"/>
            <a:chOff x="6685807" y="1610200"/>
            <a:chExt cx="5386867" cy="4663674"/>
          </a:xfrm>
        </p:grpSpPr>
        <p:pic>
          <p:nvPicPr>
            <p:cNvPr id="11" name="Picture 10" descr="A picture containing text, businesscard, vector graphics&#10;&#10;Description automatically generated">
              <a:extLst>
                <a:ext uri="{FF2B5EF4-FFF2-40B4-BE49-F238E27FC236}">
                  <a16:creationId xmlns:a16="http://schemas.microsoft.com/office/drawing/2014/main" id="{DFBC928B-6757-3E8C-2E5A-C7D125974548}"/>
                </a:ext>
              </a:extLst>
            </p:cNvPr>
            <p:cNvPicPr>
              <a:picLocks noChangeAspect="1"/>
            </p:cNvPicPr>
            <p:nvPr/>
          </p:nvPicPr>
          <p:blipFill rotWithShape="1">
            <a:blip r:embed="rId7">
              <a:extLst>
                <a:ext uri="{BEBA8EAE-BF5A-486C-A8C5-ECC9F3942E4B}">
                  <a14:imgProps xmlns:a14="http://schemas.microsoft.com/office/drawing/2010/main">
                    <a14:imgLayer r:embed="rId8">
                      <a14:imgEffect>
                        <a14:sharpenSoften amount="25000"/>
                      </a14:imgEffect>
                      <a14:imgEffect>
                        <a14:saturation sat="400000"/>
                      </a14:imgEffect>
                    </a14:imgLayer>
                  </a14:imgProps>
                </a:ext>
                <a:ext uri="{28A0092B-C50C-407E-A947-70E740481C1C}">
                  <a14:useLocalDpi xmlns:a14="http://schemas.microsoft.com/office/drawing/2010/main" val="0"/>
                </a:ext>
              </a:extLst>
            </a:blip>
            <a:srcRect l="23252" t="5794" r="17836" b="3536"/>
            <a:stretch/>
          </p:blipFill>
          <p:spPr>
            <a:xfrm>
              <a:off x="6685807" y="1610200"/>
              <a:ext cx="5386867" cy="4663674"/>
            </a:xfrm>
            <a:prstGeom prst="rect">
              <a:avLst/>
            </a:prstGeom>
          </p:spPr>
        </p:pic>
        <p:sp>
          <p:nvSpPr>
            <p:cNvPr id="10" name="Rectangle 9">
              <a:extLst>
                <a:ext uri="{FF2B5EF4-FFF2-40B4-BE49-F238E27FC236}">
                  <a16:creationId xmlns:a16="http://schemas.microsoft.com/office/drawing/2014/main" id="{055F7DB1-BA21-559B-E191-9FBAEE32B1CC}"/>
                </a:ext>
              </a:extLst>
            </p:cNvPr>
            <p:cNvSpPr/>
            <p:nvPr/>
          </p:nvSpPr>
          <p:spPr>
            <a:xfrm>
              <a:off x="6685807" y="1610200"/>
              <a:ext cx="1698172" cy="313603"/>
            </a:xfrm>
            <a:prstGeom prst="rect">
              <a:avLst/>
            </a:prstGeom>
            <a:solidFill>
              <a:srgbClr val="0C3A6B"/>
            </a:solidFill>
            <a:ln>
              <a:solidFill>
                <a:srgbClr val="0C3A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TextBox 12">
            <a:extLst>
              <a:ext uri="{FF2B5EF4-FFF2-40B4-BE49-F238E27FC236}">
                <a16:creationId xmlns:a16="http://schemas.microsoft.com/office/drawing/2014/main" id="{7DFC43F4-0AAD-4062-DE3B-F014C47E8E34}"/>
              </a:ext>
            </a:extLst>
          </p:cNvPr>
          <p:cNvSpPr txBox="1"/>
          <p:nvPr/>
        </p:nvSpPr>
        <p:spPr>
          <a:xfrm>
            <a:off x="-108037" y="1507949"/>
            <a:ext cx="6913168" cy="4199868"/>
          </a:xfrm>
          <a:prstGeom prst="rect">
            <a:avLst/>
          </a:prstGeom>
          <a:noFill/>
        </p:spPr>
        <p:txBody>
          <a:bodyPr wrap="square" rtlCol="0">
            <a:spAutoFit/>
          </a:bodyPr>
          <a:lstStyle/>
          <a:p>
            <a:pPr marL="517525">
              <a:lnSpc>
                <a:spcPct val="150000"/>
              </a:lnSpc>
            </a:pPr>
            <a:r>
              <a:rPr lang="en-US" sz="2400" b="1" dirty="0">
                <a:solidFill>
                  <a:srgbClr val="C00000"/>
                </a:solidFill>
                <a:latin typeface="Tajawal ExtraBold" panose="00000800000000000000" pitchFamily="2" charset="-78"/>
                <a:cs typeface="Tajawal ExtraBold" panose="00000800000000000000" pitchFamily="2" charset="-78"/>
              </a:rPr>
              <a:t>Five Principles Of Visionary Leadership</a:t>
            </a:r>
          </a:p>
          <a:p>
            <a:pPr marL="803275" indent="-174625">
              <a:lnSpc>
                <a:spcPts val="2800"/>
              </a:lnSpc>
              <a:buFont typeface="Wingdings" panose="05000000000000000000" pitchFamily="2" charset="2"/>
              <a:buChar char="§"/>
            </a:pPr>
            <a:r>
              <a:rPr lang="en-US" b="1" dirty="0">
                <a:solidFill>
                  <a:srgbClr val="CC2A04"/>
                </a:solidFill>
                <a:latin typeface="Tajawal ExtraBold" panose="00000800000000000000" pitchFamily="2" charset="-78"/>
                <a:cs typeface="Tajawal ExtraBold" panose="00000800000000000000" pitchFamily="2" charset="-78"/>
              </a:rPr>
              <a:t>Challenge the Process </a:t>
            </a:r>
            <a:r>
              <a:rPr lang="en-US" b="1" dirty="0">
                <a:solidFill>
                  <a:srgbClr val="0A1F61"/>
                </a:solidFill>
                <a:latin typeface="Tajawal ExtraBold" panose="00000800000000000000" pitchFamily="2" charset="-78"/>
                <a:cs typeface="Tajawal ExtraBold" panose="00000800000000000000" pitchFamily="2" charset="-78"/>
              </a:rPr>
              <a:t>- Be a pioneer - encourage innovation and support people with ideas.</a:t>
            </a:r>
          </a:p>
          <a:p>
            <a:pPr marL="803275" indent="-174625">
              <a:lnSpc>
                <a:spcPts val="2800"/>
              </a:lnSpc>
              <a:buFont typeface="Wingdings" panose="05000000000000000000" pitchFamily="2" charset="2"/>
              <a:buChar char="§"/>
            </a:pPr>
            <a:r>
              <a:rPr lang="en-US" b="1" dirty="0">
                <a:solidFill>
                  <a:srgbClr val="E27908"/>
                </a:solidFill>
                <a:latin typeface="Tajawal ExtraBold" panose="00000800000000000000" pitchFamily="2" charset="-78"/>
                <a:cs typeface="Tajawal ExtraBold" panose="00000800000000000000" pitchFamily="2" charset="-78"/>
              </a:rPr>
              <a:t>Be Enthusiastic </a:t>
            </a:r>
            <a:r>
              <a:rPr lang="en-US" b="1" dirty="0">
                <a:solidFill>
                  <a:srgbClr val="0A1F61"/>
                </a:solidFill>
                <a:latin typeface="Tajawal ExtraBold" panose="00000800000000000000" pitchFamily="2" charset="-78"/>
                <a:cs typeface="Tajawal ExtraBold" panose="00000800000000000000" pitchFamily="2" charset="-78"/>
              </a:rPr>
              <a:t>- Inspire others through personal enthusiasm to share in a common vision.</a:t>
            </a:r>
          </a:p>
          <a:p>
            <a:pPr marL="803275" indent="-174625">
              <a:lnSpc>
                <a:spcPts val="2800"/>
              </a:lnSpc>
              <a:buFont typeface="Wingdings" panose="05000000000000000000" pitchFamily="2" charset="2"/>
              <a:buChar char="§"/>
            </a:pPr>
            <a:r>
              <a:rPr lang="en-US" b="1" dirty="0">
                <a:solidFill>
                  <a:srgbClr val="5BA60A"/>
                </a:solidFill>
                <a:latin typeface="Tajawal ExtraBold" panose="00000800000000000000" pitchFamily="2" charset="-78"/>
                <a:cs typeface="Tajawal ExtraBold" panose="00000800000000000000" pitchFamily="2" charset="-78"/>
              </a:rPr>
              <a:t>Help Others to Act </a:t>
            </a:r>
            <a:r>
              <a:rPr lang="en-US" b="1" dirty="0">
                <a:solidFill>
                  <a:srgbClr val="0A1F61"/>
                </a:solidFill>
                <a:latin typeface="Tajawal ExtraBold" panose="00000800000000000000" pitchFamily="2" charset="-78"/>
                <a:cs typeface="Tajawal ExtraBold" panose="00000800000000000000" pitchFamily="2" charset="-78"/>
              </a:rPr>
              <a:t>- Be a team player and support the efforts and talents of others.</a:t>
            </a:r>
          </a:p>
          <a:p>
            <a:pPr marL="803275" indent="-174625">
              <a:lnSpc>
                <a:spcPts val="2800"/>
              </a:lnSpc>
              <a:buFont typeface="Wingdings" panose="05000000000000000000" pitchFamily="2" charset="2"/>
              <a:buChar char="§"/>
            </a:pPr>
            <a:r>
              <a:rPr lang="en-US" b="1" dirty="0">
                <a:solidFill>
                  <a:srgbClr val="0577BD"/>
                </a:solidFill>
                <a:latin typeface="Tajawal ExtraBold" panose="00000800000000000000" pitchFamily="2" charset="-78"/>
                <a:cs typeface="Tajawal ExtraBold" panose="00000800000000000000" pitchFamily="2" charset="-78"/>
              </a:rPr>
              <a:t>Set the Example </a:t>
            </a:r>
            <a:r>
              <a:rPr lang="en-US" b="1" dirty="0">
                <a:solidFill>
                  <a:srgbClr val="0A1F61"/>
                </a:solidFill>
                <a:latin typeface="Tajawal ExtraBold" panose="00000800000000000000" pitchFamily="2" charset="-78"/>
                <a:cs typeface="Tajawal ExtraBold" panose="00000800000000000000" pitchFamily="2" charset="-78"/>
              </a:rPr>
              <a:t>- Provide a consistent role model of how others can and should act.</a:t>
            </a:r>
          </a:p>
          <a:p>
            <a:pPr marL="803275" indent="-174625">
              <a:lnSpc>
                <a:spcPts val="2800"/>
              </a:lnSpc>
              <a:buFont typeface="Wingdings" panose="05000000000000000000" pitchFamily="2" charset="2"/>
              <a:buChar char="§"/>
            </a:pPr>
            <a:r>
              <a:rPr lang="en-US" b="1" dirty="0">
                <a:solidFill>
                  <a:srgbClr val="15BDC9"/>
                </a:solidFill>
                <a:latin typeface="Tajawal ExtraBold" panose="00000800000000000000" pitchFamily="2" charset="-78"/>
                <a:cs typeface="Tajawal ExtraBold" panose="00000800000000000000" pitchFamily="2" charset="-78"/>
              </a:rPr>
              <a:t>Celebrate Achievements </a:t>
            </a:r>
            <a:r>
              <a:rPr lang="en-US" b="1" dirty="0">
                <a:solidFill>
                  <a:srgbClr val="0A1F61"/>
                </a:solidFill>
                <a:latin typeface="Tajawal ExtraBold" panose="00000800000000000000" pitchFamily="2" charset="-78"/>
                <a:cs typeface="Tajawal ExtraBold" panose="00000800000000000000" pitchFamily="2" charset="-78"/>
              </a:rPr>
              <a:t>- Bring emotion into the workplace and rally "hearts" as well as "minds." </a:t>
            </a:r>
          </a:p>
        </p:txBody>
      </p:sp>
    </p:spTree>
    <p:extLst>
      <p:ext uri="{BB962C8B-B14F-4D97-AF65-F5344CB8AC3E}">
        <p14:creationId xmlns:p14="http://schemas.microsoft.com/office/powerpoint/2010/main" val="387753698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3" name="Picture 2" descr="Icon&#10;&#10;Description automatically generated">
            <a:extLst>
              <a:ext uri="{FF2B5EF4-FFF2-40B4-BE49-F238E27FC236}">
                <a16:creationId xmlns:a16="http://schemas.microsoft.com/office/drawing/2014/main" id="{D7349F40-9552-1FA9-2875-0F5A59046748}"/>
              </a:ext>
            </a:extLst>
          </p:cNvPr>
          <p:cNvPicPr>
            <a:picLocks noChangeAspect="1"/>
          </p:cNvPicPr>
          <p:nvPr/>
        </p:nvPicPr>
        <p:blipFill>
          <a:blip r:embed="rId3">
            <a:alphaModFix amt="70000"/>
            <a:duotone>
              <a:prstClr val="black"/>
              <a:srgbClr val="D9C3A5">
                <a:tint val="50000"/>
                <a:satMod val="180000"/>
              </a:srgbClr>
            </a:duotone>
            <a:extLst>
              <a:ext uri="{BEBA8EAE-BF5A-486C-A8C5-ECC9F3942E4B}">
                <a14:imgProps xmlns:a14="http://schemas.microsoft.com/office/drawing/2010/main">
                  <a14:imgLayer r:embed="rId4">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4601040" y="1486669"/>
            <a:ext cx="6709868" cy="2839538"/>
          </a:xfrm>
          <a:prstGeom prst="rect">
            <a:avLst/>
          </a:prstGeom>
        </p:spPr>
      </p:pic>
    </p:spTree>
    <p:extLst>
      <p:ext uri="{BB962C8B-B14F-4D97-AF65-F5344CB8AC3E}">
        <p14:creationId xmlns:p14="http://schemas.microsoft.com/office/powerpoint/2010/main" val="330677460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9595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New Leaders Take Note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538550"/>
          </a:xfrm>
          <a:prstGeom prst="rect">
            <a:avLst/>
          </a:prstGeom>
          <a:noFill/>
        </p:spPr>
        <p:txBody>
          <a:bodyPr wrap="square" rtlCol="0">
            <a:spAutoFit/>
          </a:bodyPr>
          <a:lstStyle/>
          <a:p>
            <a:pPr marL="974725" indent="-457200">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General Advice</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Take advantage of the transition period</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Get advice and counsel</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Show empathy to predecessor</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Learn leadership</a:t>
            </a:r>
          </a:p>
          <a:p>
            <a:pPr marL="1081088" lvl="1" indent="-569913">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Challenges</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Need knowledge quickly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Establish new relationships</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Expectations</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Personal equilibrium</a:t>
            </a:r>
          </a:p>
        </p:txBody>
      </p:sp>
    </p:spTree>
    <p:extLst>
      <p:ext uri="{BB962C8B-B14F-4D97-AF65-F5344CB8AC3E}">
        <p14:creationId xmlns:p14="http://schemas.microsoft.com/office/powerpoint/2010/main" val="197786682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26185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New Leader Traps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901837"/>
          </a:xfrm>
          <a:prstGeom prst="rect">
            <a:avLst/>
          </a:prstGeom>
          <a:noFill/>
        </p:spPr>
        <p:txBody>
          <a:bodyPr wrap="square" rtlCol="0">
            <a:spAutoFit/>
          </a:bodyPr>
          <a:lstStyle/>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Not learning quickly</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Isolation</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Know-it-all</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Keeping existing team</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Ignoring Potential Problems</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Taking the Easy Path</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Ignoring Feedback, You Don't Like</a:t>
            </a:r>
          </a:p>
        </p:txBody>
      </p:sp>
    </p:spTree>
    <p:extLst>
      <p:ext uri="{BB962C8B-B14F-4D97-AF65-F5344CB8AC3E}">
        <p14:creationId xmlns:p14="http://schemas.microsoft.com/office/powerpoint/2010/main" val="137757750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2003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Seven Basic Principles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538550"/>
          </a:xfrm>
          <a:prstGeom prst="rect">
            <a:avLst/>
          </a:prstGeom>
          <a:noFill/>
        </p:spPr>
        <p:txBody>
          <a:bodyPr wrap="square" rtlCol="0">
            <a:spAutoFit/>
          </a:bodyPr>
          <a:lstStyle/>
          <a:p>
            <a:pPr marL="974725" indent="-457200">
              <a:lnSpc>
                <a:spcPts val="35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Have 2-3 years to make measurable financial and cultural progress</a:t>
            </a:r>
          </a:p>
          <a:p>
            <a:pPr marL="974725" indent="-457200">
              <a:lnSpc>
                <a:spcPts val="35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Come in knowing current strategy, goals, and challenges. Form hypothesis on operating priorities</a:t>
            </a:r>
          </a:p>
          <a:p>
            <a:pPr marL="974725" indent="-457200">
              <a:lnSpc>
                <a:spcPts val="35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Balance intense focus on priorities with flexibility on implementation….</a:t>
            </a:r>
          </a:p>
          <a:p>
            <a:pPr marL="974725" indent="-457200">
              <a:lnSpc>
                <a:spcPts val="35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Decide about new organization architecture</a:t>
            </a:r>
          </a:p>
          <a:p>
            <a:pPr marL="974725" indent="-457200">
              <a:lnSpc>
                <a:spcPts val="35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Build personal credibility and momentum</a:t>
            </a:r>
          </a:p>
          <a:p>
            <a:pPr marL="974725" indent="-457200">
              <a:lnSpc>
                <a:spcPts val="35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Earn right to transform entity</a:t>
            </a:r>
          </a:p>
          <a:p>
            <a:pPr marL="974725" indent="-457200">
              <a:lnSpc>
                <a:spcPts val="35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Remember there is no ―</a:t>
            </a:r>
            <a:r>
              <a:rPr lang="en-US" sz="2400" b="1" dirty="0">
                <a:solidFill>
                  <a:srgbClr val="0A1F61"/>
                </a:solidFill>
                <a:latin typeface="Times New Roman" panose="02020603050405020304" pitchFamily="18" charset="0"/>
                <a:cs typeface="Times New Roman" panose="02020603050405020304" pitchFamily="18" charset="0"/>
              </a:rPr>
              <a:t>″</a:t>
            </a:r>
            <a:r>
              <a:rPr lang="en-US" sz="2400" b="1" dirty="0">
                <a:solidFill>
                  <a:srgbClr val="0A1F61"/>
                </a:solidFill>
                <a:latin typeface="Tajawal ExtraBold" panose="00000800000000000000" pitchFamily="2" charset="-78"/>
                <a:cs typeface="Tajawal ExtraBold" panose="00000800000000000000" pitchFamily="2" charset="-78"/>
              </a:rPr>
              <a:t>one</a:t>
            </a:r>
            <a:r>
              <a:rPr lang="en-US" sz="2400" b="1" dirty="0">
                <a:solidFill>
                  <a:srgbClr val="0A1F61"/>
                </a:solidFill>
                <a:latin typeface="Times New Roman" panose="02020603050405020304" pitchFamily="18" charset="0"/>
                <a:cs typeface="Times New Roman" panose="02020603050405020304" pitchFamily="18" charset="0"/>
              </a:rPr>
              <a:t>‶</a:t>
            </a:r>
            <a:r>
              <a:rPr lang="en-US" sz="2400" b="1" dirty="0">
                <a:solidFill>
                  <a:srgbClr val="0A1F61"/>
                </a:solidFill>
                <a:latin typeface="Tajawal ExtraBold" panose="00000800000000000000" pitchFamily="2" charset="-78"/>
                <a:cs typeface="Tajawal ExtraBold" panose="00000800000000000000" pitchFamily="2" charset="-78"/>
              </a:rPr>
              <a:t> way to manage a transition</a:t>
            </a:r>
          </a:p>
        </p:txBody>
      </p:sp>
    </p:spTree>
    <p:extLst>
      <p:ext uri="{BB962C8B-B14F-4D97-AF65-F5344CB8AC3E}">
        <p14:creationId xmlns:p14="http://schemas.microsoft.com/office/powerpoint/2010/main" val="343852215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1A45B40-B45A-EC9C-4E76-488B0024CE77}"/>
              </a:ext>
            </a:extLst>
          </p:cNvPr>
          <p:cNvSpPr txBox="1"/>
          <p:nvPr/>
        </p:nvSpPr>
        <p:spPr>
          <a:xfrm>
            <a:off x="4971948" y="1004228"/>
            <a:ext cx="6097978" cy="1570751"/>
          </a:xfrm>
          <a:prstGeom prst="rect">
            <a:avLst/>
          </a:prstGeom>
          <a:noFill/>
        </p:spPr>
        <p:txBody>
          <a:bodyPr wrap="square">
            <a:spAutoFit/>
          </a:bodyPr>
          <a:lstStyle/>
          <a:p>
            <a:pPr marL="60325" algn="ctr">
              <a:lnSpc>
                <a:spcPct val="150000"/>
              </a:lnSpc>
            </a:pPr>
            <a:r>
              <a:rPr lang="en-US" sz="3600" b="1" dirty="0">
                <a:solidFill>
                  <a:srgbClr val="0A1F61"/>
                </a:solidFill>
                <a:latin typeface="Tajawal ExtraBold" panose="00000800000000000000" pitchFamily="2" charset="-78"/>
                <a:cs typeface="Tajawal ExtraBold" panose="00000800000000000000" pitchFamily="2" charset="-78"/>
              </a:rPr>
              <a:t>Leading Effectively </a:t>
            </a:r>
          </a:p>
          <a:p>
            <a:pPr marL="60325" algn="ctr">
              <a:lnSpc>
                <a:spcPct val="150000"/>
              </a:lnSpc>
            </a:pPr>
            <a:r>
              <a:rPr lang="en-US" sz="3200" b="1" dirty="0">
                <a:solidFill>
                  <a:srgbClr val="FF9518"/>
                </a:solidFill>
                <a:latin typeface="Tajawal ExtraBold" panose="00000800000000000000" pitchFamily="2" charset="-78"/>
                <a:cs typeface="Tajawal ExtraBold" panose="00000800000000000000" pitchFamily="2" charset="-78"/>
              </a:rPr>
              <a:t>The 70-20-10 Rule</a:t>
            </a:r>
          </a:p>
        </p:txBody>
      </p:sp>
      <p:pic>
        <p:nvPicPr>
          <p:cNvPr id="12" name="Picture 11" descr="Diagram&#10;&#10;Description automatically generated">
            <a:extLst>
              <a:ext uri="{FF2B5EF4-FFF2-40B4-BE49-F238E27FC236}">
                <a16:creationId xmlns:a16="http://schemas.microsoft.com/office/drawing/2014/main" id="{57244777-F140-98C4-6F5C-EC0360840E1D}"/>
              </a:ext>
            </a:extLst>
          </p:cNvPr>
          <p:cNvPicPr>
            <a:picLocks noChangeAspect="1"/>
          </p:cNvPicPr>
          <p:nvPr/>
        </p:nvPicPr>
        <p:blipFill>
          <a:blip r:embed="rId3">
            <a:duotone>
              <a:schemeClr val="accent1">
                <a:shade val="45000"/>
                <a:satMod val="135000"/>
              </a:schemeClr>
              <a:prstClr val="white"/>
            </a:duotone>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tretch>
            <a:fillRect/>
          </a:stretch>
        </p:blipFill>
        <p:spPr>
          <a:xfrm>
            <a:off x="4971948" y="2738820"/>
            <a:ext cx="5822730" cy="3273758"/>
          </a:xfrm>
          <a:prstGeom prst="rect">
            <a:avLst/>
          </a:prstGeom>
        </p:spPr>
      </p:pic>
    </p:spTree>
    <p:extLst>
      <p:ext uri="{BB962C8B-B14F-4D97-AF65-F5344CB8AC3E}">
        <p14:creationId xmlns:p14="http://schemas.microsoft.com/office/powerpoint/2010/main" val="88238407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7042312"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Leading Effectively</a:t>
            </a:r>
          </a:p>
          <a:p>
            <a:r>
              <a:rPr lang="en-US" sz="2400" b="1" dirty="0">
                <a:solidFill>
                  <a:srgbClr val="FF9518"/>
                </a:solidFill>
                <a:latin typeface="Tajawal Medium" panose="00000600000000000000" pitchFamily="2" charset="-78"/>
                <a:cs typeface="Tajawal Medium" panose="00000600000000000000" pitchFamily="2" charset="-78"/>
              </a:rPr>
              <a:t>The 70-20-10 Rule for Leadership Development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303434"/>
            <a:ext cx="10636345" cy="514756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1900" b="1" i="1" dirty="0">
                <a:solidFill>
                  <a:srgbClr val="0A1F61"/>
                </a:solidFill>
                <a:latin typeface="Tajawal ExtraBold" panose="00000800000000000000" pitchFamily="2" charset="-78"/>
                <a:cs typeface="Tajawal ExtraBold" panose="00000800000000000000" pitchFamily="2" charset="-78"/>
              </a:rPr>
              <a:t>The 70-20-10 rule emerged from over 30 years of Lessons of Experience research</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According to the 70-20-10 rule, leaders learn and grow from 3 types of experience, following a ratio of:</a:t>
            </a:r>
          </a:p>
          <a:p>
            <a:pPr marL="1889125" lvl="2"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70% challenging experiences and assignments</a:t>
            </a:r>
          </a:p>
          <a:p>
            <a:pPr marL="1889125" lvl="2"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20% developmental relationships</a:t>
            </a:r>
          </a:p>
          <a:p>
            <a:pPr marL="1889125" lvl="2"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10% coursework and training</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underlying assumption of the 70-20-10 rule is that leadership can be learned that leaders are made, not born.</a:t>
            </a:r>
          </a:p>
          <a:p>
            <a:pPr marL="1085850" algn="ctr"/>
            <a:r>
              <a:rPr lang="en-US" sz="2400" b="1" i="1" dirty="0">
                <a:solidFill>
                  <a:srgbClr val="C00000"/>
                </a:solidFill>
                <a:latin typeface="Tajawal ExtraBold" panose="00000800000000000000" pitchFamily="2" charset="-78"/>
                <a:cs typeface="Tajawal ExtraBold" panose="00000800000000000000" pitchFamily="2" charset="-78"/>
              </a:rPr>
              <a:t>A leader’s ability and willingness to learn from experience </a:t>
            </a:r>
          </a:p>
          <a:p>
            <a:pPr marL="1085850" algn="ctr"/>
            <a:r>
              <a:rPr lang="en-US" sz="2400" b="1" i="1" dirty="0">
                <a:solidFill>
                  <a:srgbClr val="C00000"/>
                </a:solidFill>
                <a:latin typeface="Tajawal ExtraBold" panose="00000800000000000000" pitchFamily="2" charset="-78"/>
                <a:cs typeface="Tajawal ExtraBold" panose="00000800000000000000" pitchFamily="2" charset="-78"/>
              </a:rPr>
              <a:t>is the foundation for leading with impact.</a:t>
            </a:r>
          </a:p>
        </p:txBody>
      </p:sp>
    </p:spTree>
    <p:extLst>
      <p:ext uri="{BB962C8B-B14F-4D97-AF65-F5344CB8AC3E}">
        <p14:creationId xmlns:p14="http://schemas.microsoft.com/office/powerpoint/2010/main" val="221171212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7042312"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Leading Effectively</a:t>
            </a:r>
          </a:p>
          <a:p>
            <a:r>
              <a:rPr lang="en-US" sz="2400" b="1" dirty="0">
                <a:solidFill>
                  <a:srgbClr val="FF9518"/>
                </a:solidFill>
                <a:latin typeface="Tajawal Medium" panose="00000600000000000000" pitchFamily="2" charset="-78"/>
                <a:cs typeface="Tajawal Medium" panose="00000600000000000000" pitchFamily="2" charset="-78"/>
              </a:rPr>
              <a:t>The 70-20-10 Rule for Leadership Development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45403" y="1189156"/>
            <a:ext cx="10588622" cy="1553054"/>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70-20-10 rule reveals that individuals tend to learn 70% of their knowledge from challenging experiences and assignments, 20% from developmental relationships, and 10% from coursework and training. </a:t>
            </a:r>
          </a:p>
        </p:txBody>
      </p:sp>
      <p:pic>
        <p:nvPicPr>
          <p:cNvPr id="10" name="Picture 9" descr="Infographic: 3 Types of Experiences That Impact Executive Development — The 70-20-10 Rule">
            <a:hlinkClick r:id="rId6"/>
            <a:extLst>
              <a:ext uri="{FF2B5EF4-FFF2-40B4-BE49-F238E27FC236}">
                <a16:creationId xmlns:a16="http://schemas.microsoft.com/office/drawing/2014/main" id="{F3E8BA44-64AF-562A-DE2C-CB32F88CBAC2}"/>
              </a:ext>
            </a:extLst>
          </p:cNvPr>
          <p:cNvPicPr>
            <a:picLocks noChangeAspect="1"/>
          </p:cNvPicPr>
          <p:nvPr/>
        </p:nvPicPr>
        <p:blipFill>
          <a:blip r:embed="rId7">
            <a:extLst>
              <a:ext uri="{BEBA8EAE-BF5A-486C-A8C5-ECC9F3942E4B}">
                <a14:imgProps xmlns:a14="http://schemas.microsoft.com/office/drawing/2010/main">
                  <a14:imgLayer r:embed="rId8">
                    <a14:imgEffect>
                      <a14:sharpenSoften amount="25000"/>
                    </a14:imgEffect>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6179134" y="2974999"/>
            <a:ext cx="5677325" cy="2838663"/>
          </a:xfrm>
          <a:prstGeom prst="rect">
            <a:avLst/>
          </a:prstGeom>
          <a:ln w="38100" cap="sq">
            <a:solidFill>
              <a:srgbClr val="00C4AD"/>
            </a:solidFill>
            <a:prstDash val="solid"/>
            <a:miter lim="800000"/>
          </a:ln>
          <a:effectLst>
            <a:outerShdw blurRad="50800" dist="38100" dir="2700000" algn="tl" rotWithShape="0">
              <a:srgbClr val="000000">
                <a:alpha val="43000"/>
              </a:srgbClr>
            </a:outerShdw>
          </a:effectLst>
        </p:spPr>
      </p:pic>
      <p:sp>
        <p:nvSpPr>
          <p:cNvPr id="12" name="TextBox 11">
            <a:extLst>
              <a:ext uri="{FF2B5EF4-FFF2-40B4-BE49-F238E27FC236}">
                <a16:creationId xmlns:a16="http://schemas.microsoft.com/office/drawing/2014/main" id="{64DAA490-217F-5DBE-28FE-C6B1D5A8297B}"/>
              </a:ext>
            </a:extLst>
          </p:cNvPr>
          <p:cNvSpPr txBox="1"/>
          <p:nvPr/>
        </p:nvSpPr>
        <p:spPr>
          <a:xfrm>
            <a:off x="1262952" y="2780683"/>
            <a:ext cx="4699967" cy="3336876"/>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Skilled training specialists can help an organization establish a shared knowledge base and align its members with respect to a common leadership vision and the 70-20-10 rule.</a:t>
            </a:r>
            <a:endParaRPr lang="en-US" sz="2200" b="1" dirty="0">
              <a:solidFill>
                <a:srgbClr val="C0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92337084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1347717" y="1338882"/>
            <a:ext cx="221078" cy="2503561"/>
          </a:xfrm>
          <a:prstGeom prst="rect">
            <a:avLst/>
          </a:prstGeom>
        </p:spPr>
      </p:pic>
      <p:pic>
        <p:nvPicPr>
          <p:cNvPr id="3" name="Picture 2"/>
          <p:cNvPicPr>
            <a:picLocks noChangeAspect="1"/>
          </p:cNvPicPr>
          <p:nvPr/>
        </p:nvPicPr>
        <p:blipFill>
          <a:blip r:embed="rId3"/>
          <a:stretch>
            <a:fillRect/>
          </a:stretch>
        </p:blipFill>
        <p:spPr>
          <a:xfrm>
            <a:off x="6640553" y="3450216"/>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214924" y="1437181"/>
            <a:ext cx="7132793" cy="1692771"/>
          </a:xfrm>
          <a:prstGeom prst="rect">
            <a:avLst/>
          </a:prstGeom>
          <a:noFill/>
        </p:spPr>
        <p:txBody>
          <a:bodyPr wrap="square">
            <a:spAutoFit/>
          </a:bodyPr>
          <a:lstStyle/>
          <a:p>
            <a:pPr marL="517525" algn="ctr"/>
            <a:r>
              <a:rPr lang="en-US" sz="3600" b="1" dirty="0">
                <a:solidFill>
                  <a:srgbClr val="0A1F61"/>
                </a:solidFill>
                <a:latin typeface="Tajawal ExtraBold" panose="00000800000000000000" pitchFamily="2" charset="-78"/>
                <a:cs typeface="Tajawal ExtraBold" panose="00000800000000000000" pitchFamily="2" charset="-78"/>
              </a:rPr>
              <a:t>Leadership Self-Assessment Exercise 3</a:t>
            </a:r>
          </a:p>
          <a:p>
            <a:pPr marL="517525" algn="ctr"/>
            <a:r>
              <a:rPr lang="en-US" sz="3200" b="1" dirty="0">
                <a:solidFill>
                  <a:srgbClr val="C00000"/>
                </a:solidFill>
                <a:cs typeface="Tajawal ExtraBold" panose="00000800000000000000" pitchFamily="2" charset="-78"/>
              </a:rPr>
              <a:t>Do You Have Charismatic Tendencies? </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9" name="Picture 8">
            <a:extLst>
              <a:ext uri="{FF2B5EF4-FFF2-40B4-BE49-F238E27FC236}">
                <a16:creationId xmlns:a16="http://schemas.microsoft.com/office/drawing/2014/main" id="{3B629D0A-F731-A786-A890-462D2DAA4AA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84135" y="3399478"/>
            <a:ext cx="7650665" cy="3295251"/>
          </a:xfrm>
          <a:prstGeom prst="rect">
            <a:avLst/>
          </a:prstGeom>
        </p:spPr>
      </p:pic>
    </p:spTree>
    <p:extLst>
      <p:ext uri="{BB962C8B-B14F-4D97-AF65-F5344CB8AC3E}">
        <p14:creationId xmlns:p14="http://schemas.microsoft.com/office/powerpoint/2010/main" val="335808712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65371" y="543490"/>
            <a:ext cx="718177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3</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3682226"/>
          </a:xfrm>
          <a:prstGeom prst="rect">
            <a:avLst/>
          </a:prstGeom>
          <a:noFill/>
        </p:spPr>
        <p:txBody>
          <a:bodyPr wrap="square" rtlCol="0">
            <a:spAutoFit/>
          </a:bodyPr>
          <a:lstStyle/>
          <a:p>
            <a:pPr algn="just">
              <a:lnSpc>
                <a:spcPct val="200000"/>
              </a:lnSpc>
            </a:pPr>
            <a:r>
              <a:rPr lang="en-US" sz="2400" b="1" dirty="0">
                <a:solidFill>
                  <a:srgbClr val="C00000"/>
                </a:solidFill>
                <a:cs typeface="Tajawal ExtraBold" panose="00000800000000000000" pitchFamily="2" charset="-78"/>
              </a:rPr>
              <a:t>Do You Have Charismatic Tendencies? </a:t>
            </a:r>
          </a:p>
          <a:p>
            <a:pPr marL="342900" indent="-342900" algn="just">
              <a:lnSpc>
                <a:spcPct val="200000"/>
              </a:lnSpc>
              <a:buFont typeface="Wingdings" panose="05000000000000000000" pitchFamily="2" charset="2"/>
              <a:buChar char="§"/>
            </a:pPr>
            <a:r>
              <a:rPr lang="en-US" sz="2400" b="1" dirty="0">
                <a:solidFill>
                  <a:srgbClr val="0A1F61"/>
                </a:solidFill>
                <a:cs typeface="Tajawal ExtraBold" panose="00000800000000000000" pitchFamily="2" charset="-78"/>
              </a:rPr>
              <a:t>Instructions: </a:t>
            </a:r>
            <a:r>
              <a:rPr lang="en-US" sz="2400" dirty="0">
                <a:solidFill>
                  <a:srgbClr val="0A1F61"/>
                </a:solidFill>
                <a:cs typeface="Tajawal ExtraBold" panose="00000800000000000000" pitchFamily="2" charset="-78"/>
              </a:rPr>
              <a:t>To investigate your charismatic tendencies, answer the questions below. This quiz devised by Prof. Jay Conger, a leadership expert at the USC school of business. If your present situation doesn't apply to the question, imagine how you would react if placed in the situation.</a:t>
            </a:r>
          </a:p>
        </p:txBody>
      </p:sp>
    </p:spTree>
    <p:extLst>
      <p:ext uri="{BB962C8B-B14F-4D97-AF65-F5344CB8AC3E}">
        <p14:creationId xmlns:p14="http://schemas.microsoft.com/office/powerpoint/2010/main" val="252344413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262952" y="1420542"/>
            <a:ext cx="10427749" cy="4708981"/>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Questions</a:t>
            </a:r>
          </a:p>
          <a:p>
            <a:pPr algn="just"/>
            <a:endParaRPr lang="en-US" sz="1000" b="1" dirty="0">
              <a:solidFill>
                <a:srgbClr val="0A1F61"/>
              </a:solidFill>
              <a:cs typeface="Tajawal ExtraBold" panose="00000800000000000000" pitchFamily="2" charset="-78"/>
            </a:endParaRPr>
          </a:p>
          <a:p>
            <a:pPr lvl="2" algn="just"/>
            <a:r>
              <a:rPr lang="en-US" sz="2800" b="1" dirty="0">
                <a:solidFill>
                  <a:srgbClr val="0A1F61"/>
                </a:solidFill>
                <a:cs typeface="Tajawal ExtraBold" panose="00000800000000000000" pitchFamily="2" charset="-78"/>
              </a:rPr>
              <a:t>1. I worry most about</a:t>
            </a:r>
          </a:p>
          <a:p>
            <a:pPr lvl="4" algn="just"/>
            <a:r>
              <a:rPr lang="en-US" sz="2800" b="1" dirty="0">
                <a:solidFill>
                  <a:srgbClr val="0A1F61"/>
                </a:solidFill>
                <a:cs typeface="Tajawal ExtraBold" panose="00000800000000000000" pitchFamily="2" charset="-78"/>
              </a:rPr>
              <a:t>a. my current competitors.</a:t>
            </a:r>
          </a:p>
          <a:p>
            <a:pPr lvl="4" algn="just"/>
            <a:r>
              <a:rPr lang="en-US" sz="2800" b="1" dirty="0">
                <a:solidFill>
                  <a:srgbClr val="0A1F61"/>
                </a:solidFill>
                <a:cs typeface="Tajawal ExtraBold" panose="00000800000000000000" pitchFamily="2" charset="-78"/>
              </a:rPr>
              <a:t>b. my future competitors.</a:t>
            </a:r>
          </a:p>
          <a:p>
            <a:pPr lvl="2" algn="just"/>
            <a:r>
              <a:rPr lang="en-US" sz="2800" b="1" dirty="0">
                <a:solidFill>
                  <a:srgbClr val="0A1F61"/>
                </a:solidFill>
                <a:cs typeface="Tajawal ExtraBold" panose="00000800000000000000" pitchFamily="2" charset="-78"/>
              </a:rPr>
              <a:t>2. I'm most at ease thinking in</a:t>
            </a:r>
          </a:p>
          <a:p>
            <a:pPr lvl="4" algn="just"/>
            <a:r>
              <a:rPr lang="en-US" sz="2800" b="1" dirty="0">
                <a:solidFill>
                  <a:srgbClr val="0A1F61"/>
                </a:solidFill>
                <a:cs typeface="Tajawal ExtraBold" panose="00000800000000000000" pitchFamily="2" charset="-78"/>
              </a:rPr>
              <a:t>a. generalities</a:t>
            </a:r>
          </a:p>
          <a:p>
            <a:pPr lvl="4" algn="just"/>
            <a:r>
              <a:rPr lang="en-US" sz="2800" b="1" dirty="0">
                <a:solidFill>
                  <a:srgbClr val="0A1F61"/>
                </a:solidFill>
                <a:cs typeface="Tajawal ExtraBold" panose="00000800000000000000" pitchFamily="2" charset="-78"/>
              </a:rPr>
              <a:t>b. specifics.</a:t>
            </a:r>
          </a:p>
          <a:p>
            <a:pPr lvl="2" algn="just"/>
            <a:r>
              <a:rPr lang="en-US" sz="2800" b="1" dirty="0">
                <a:solidFill>
                  <a:srgbClr val="0A1F61"/>
                </a:solidFill>
                <a:cs typeface="Tajawal ExtraBold" panose="00000800000000000000" pitchFamily="2" charset="-78"/>
              </a:rPr>
              <a:t>3. I tend to focus on</a:t>
            </a:r>
          </a:p>
          <a:p>
            <a:pPr lvl="3" algn="just"/>
            <a:r>
              <a:rPr lang="en-US" sz="2800" b="1" dirty="0">
                <a:solidFill>
                  <a:srgbClr val="0A1F61"/>
                </a:solidFill>
                <a:cs typeface="Tajawal ExtraBold" panose="00000800000000000000" pitchFamily="2" charset="-78"/>
              </a:rPr>
              <a:t>a. our missed opportunities.</a:t>
            </a:r>
          </a:p>
          <a:p>
            <a:pPr lvl="3" algn="just"/>
            <a:r>
              <a:rPr lang="en-US" sz="2800" b="1" dirty="0">
                <a:solidFill>
                  <a:srgbClr val="0A1F61"/>
                </a:solidFill>
                <a:cs typeface="Tajawal ExtraBold" panose="00000800000000000000" pitchFamily="2" charset="-78"/>
              </a:rPr>
              <a:t>b. opportunities we've seized.</a:t>
            </a: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3</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1213032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262952" y="1420542"/>
            <a:ext cx="10427749" cy="4708981"/>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Questions</a:t>
            </a:r>
          </a:p>
          <a:p>
            <a:pPr algn="just"/>
            <a:endParaRPr lang="en-US" sz="1000" b="1" dirty="0">
              <a:solidFill>
                <a:srgbClr val="0A1F61"/>
              </a:solidFill>
              <a:cs typeface="Tajawal ExtraBold" panose="00000800000000000000" pitchFamily="2" charset="-78"/>
            </a:endParaRPr>
          </a:p>
          <a:p>
            <a:pPr lvl="2" algn="just"/>
            <a:r>
              <a:rPr lang="en-US" sz="2800" b="1" dirty="0">
                <a:solidFill>
                  <a:srgbClr val="0A1F61"/>
                </a:solidFill>
                <a:cs typeface="Tajawal ExtraBold" panose="00000800000000000000" pitchFamily="2" charset="-78"/>
              </a:rPr>
              <a:t>4. I prefer to</a:t>
            </a:r>
          </a:p>
          <a:p>
            <a:pPr lvl="4" algn="just"/>
            <a:r>
              <a:rPr lang="en-US" sz="2800" b="1" dirty="0">
                <a:solidFill>
                  <a:srgbClr val="0A1F61"/>
                </a:solidFill>
                <a:cs typeface="Tajawal ExtraBold" panose="00000800000000000000" pitchFamily="2" charset="-78"/>
              </a:rPr>
              <a:t>a. promote traditions that made us great.</a:t>
            </a:r>
          </a:p>
          <a:p>
            <a:pPr lvl="4" algn="just"/>
            <a:r>
              <a:rPr lang="en-US" sz="2800" b="1" dirty="0">
                <a:solidFill>
                  <a:srgbClr val="0A1F61"/>
                </a:solidFill>
                <a:cs typeface="Tajawal ExtraBold" panose="00000800000000000000" pitchFamily="2" charset="-78"/>
              </a:rPr>
              <a:t>b. create new traditions.</a:t>
            </a:r>
          </a:p>
          <a:p>
            <a:pPr lvl="2" algn="just"/>
            <a:r>
              <a:rPr lang="en-US" sz="2800" b="1" dirty="0">
                <a:solidFill>
                  <a:srgbClr val="0A1F61"/>
                </a:solidFill>
                <a:cs typeface="Tajawal ExtraBold" panose="00000800000000000000" pitchFamily="2" charset="-78"/>
              </a:rPr>
              <a:t>5. I like to communicate an ideas via</a:t>
            </a:r>
          </a:p>
          <a:p>
            <a:pPr lvl="4" algn="just"/>
            <a:r>
              <a:rPr lang="en-US" sz="2800" b="1" dirty="0">
                <a:solidFill>
                  <a:srgbClr val="0A1F61"/>
                </a:solidFill>
                <a:cs typeface="Tajawal ExtraBold" panose="00000800000000000000" pitchFamily="2" charset="-78"/>
              </a:rPr>
              <a:t>a. a written report.</a:t>
            </a:r>
          </a:p>
          <a:p>
            <a:pPr lvl="4" algn="just"/>
            <a:r>
              <a:rPr lang="en-US" sz="2800" b="1" dirty="0">
                <a:solidFill>
                  <a:srgbClr val="0A1F61"/>
                </a:solidFill>
                <a:cs typeface="Tajawal ExtraBold" panose="00000800000000000000" pitchFamily="2" charset="-78"/>
              </a:rPr>
              <a:t>b. a one-page chart.</a:t>
            </a:r>
          </a:p>
          <a:p>
            <a:pPr lvl="2" algn="just"/>
            <a:r>
              <a:rPr lang="en-US" sz="2800" b="1" dirty="0">
                <a:solidFill>
                  <a:srgbClr val="0A1F61"/>
                </a:solidFill>
                <a:cs typeface="Tajawal ExtraBold" panose="00000800000000000000" pitchFamily="2" charset="-78"/>
              </a:rPr>
              <a:t>6. I tend to ask,</a:t>
            </a:r>
          </a:p>
          <a:p>
            <a:pPr lvl="4" algn="just"/>
            <a:r>
              <a:rPr lang="en-US" sz="2800" b="1" dirty="0">
                <a:solidFill>
                  <a:srgbClr val="0A1F61"/>
                </a:solidFill>
                <a:cs typeface="Tajawal ExtraBold" panose="00000800000000000000" pitchFamily="2" charset="-78"/>
              </a:rPr>
              <a:t>a. "How can we do this better?"</a:t>
            </a:r>
          </a:p>
          <a:p>
            <a:pPr lvl="4" algn="just"/>
            <a:r>
              <a:rPr lang="en-US" sz="2800" b="1" dirty="0">
                <a:solidFill>
                  <a:srgbClr val="0A1F61"/>
                </a:solidFill>
                <a:cs typeface="Tajawal ExtraBold" panose="00000800000000000000" pitchFamily="2" charset="-78"/>
              </a:rPr>
              <a:t>b. "Why are we doing this?"</a:t>
            </a: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3</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4870453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0550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9" name="TextBox 8"/>
          <p:cNvSpPr txBox="1"/>
          <p:nvPr/>
        </p:nvSpPr>
        <p:spPr>
          <a:xfrm>
            <a:off x="1476708" y="1303434"/>
            <a:ext cx="10427749" cy="5109091"/>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Questions</a:t>
            </a:r>
            <a:endParaRPr lang="en-US" sz="1000" b="1" dirty="0">
              <a:solidFill>
                <a:srgbClr val="0A1F61"/>
              </a:solidFill>
              <a:cs typeface="Tajawal ExtraBold" panose="00000800000000000000" pitchFamily="2" charset="-78"/>
            </a:endParaRPr>
          </a:p>
          <a:p>
            <a:pPr lvl="2" algn="just"/>
            <a:r>
              <a:rPr lang="en-US" sz="2400" b="1" dirty="0">
                <a:solidFill>
                  <a:srgbClr val="0A1F61"/>
                </a:solidFill>
                <a:cs typeface="Tajawal ExtraBold" panose="00000800000000000000" pitchFamily="2" charset="-78"/>
              </a:rPr>
              <a:t>7. I believe</a:t>
            </a:r>
          </a:p>
          <a:p>
            <a:pPr lvl="4" algn="just"/>
            <a:r>
              <a:rPr lang="en-US" sz="2400" b="1" dirty="0">
                <a:solidFill>
                  <a:srgbClr val="0A1F61"/>
                </a:solidFill>
                <a:cs typeface="Tajawal ExtraBold" panose="00000800000000000000" pitchFamily="2" charset="-78"/>
              </a:rPr>
              <a:t>a. there's always a way to minimize risk.</a:t>
            </a:r>
          </a:p>
          <a:p>
            <a:pPr lvl="4" algn="just"/>
            <a:r>
              <a:rPr lang="en-US" sz="2400" b="1" dirty="0">
                <a:solidFill>
                  <a:srgbClr val="0A1F61"/>
                </a:solidFill>
                <a:cs typeface="Tajawal ExtraBold" panose="00000800000000000000" pitchFamily="2" charset="-78"/>
              </a:rPr>
              <a:t>b. some risks are too great.</a:t>
            </a:r>
          </a:p>
          <a:p>
            <a:pPr lvl="2" algn="just"/>
            <a:r>
              <a:rPr lang="en-US" sz="2400" b="1" dirty="0">
                <a:solidFill>
                  <a:srgbClr val="0A1F61"/>
                </a:solidFill>
                <a:cs typeface="Tajawal ExtraBold" panose="00000800000000000000" pitchFamily="2" charset="-78"/>
              </a:rPr>
              <a:t>8. When I disagree with my boss, I typically</a:t>
            </a:r>
          </a:p>
          <a:p>
            <a:pPr lvl="4" algn="just"/>
            <a:r>
              <a:rPr lang="en-US" sz="2400" b="1" dirty="0">
                <a:solidFill>
                  <a:srgbClr val="0A1F61"/>
                </a:solidFill>
                <a:cs typeface="Tajawal ExtraBold" panose="00000800000000000000" pitchFamily="2" charset="-78"/>
              </a:rPr>
              <a:t>a. coax him/her nicely to alter his/her view.</a:t>
            </a:r>
          </a:p>
          <a:p>
            <a:pPr lvl="4" algn="just"/>
            <a:r>
              <a:rPr lang="en-US" sz="2400" b="1" dirty="0">
                <a:solidFill>
                  <a:srgbClr val="0A1F61"/>
                </a:solidFill>
                <a:cs typeface="Tajawal ExtraBold" panose="00000800000000000000" pitchFamily="2" charset="-78"/>
              </a:rPr>
              <a:t>b. bluntly tell him/her, "You're wrong."</a:t>
            </a:r>
          </a:p>
          <a:p>
            <a:pPr lvl="2" algn="just"/>
            <a:r>
              <a:rPr lang="en-US" sz="2400" b="1" dirty="0">
                <a:solidFill>
                  <a:srgbClr val="0A1F61"/>
                </a:solidFill>
                <a:cs typeface="Tajawal ExtraBold" panose="00000800000000000000" pitchFamily="2" charset="-78"/>
              </a:rPr>
              <a:t>9. I tend to sway people by using</a:t>
            </a:r>
          </a:p>
          <a:p>
            <a:pPr lvl="4" algn="just"/>
            <a:r>
              <a:rPr lang="en-US" sz="2400" b="1" dirty="0">
                <a:solidFill>
                  <a:srgbClr val="0A1F61"/>
                </a:solidFill>
                <a:cs typeface="Tajawal ExtraBold" panose="00000800000000000000" pitchFamily="2" charset="-78"/>
              </a:rPr>
              <a:t>a. emotion.</a:t>
            </a:r>
          </a:p>
          <a:p>
            <a:pPr lvl="4" algn="just"/>
            <a:r>
              <a:rPr lang="en-US" sz="2400" b="1" dirty="0">
                <a:solidFill>
                  <a:srgbClr val="0A1F61"/>
                </a:solidFill>
                <a:cs typeface="Tajawal ExtraBold" panose="00000800000000000000" pitchFamily="2" charset="-78"/>
              </a:rPr>
              <a:t>b. logic.</a:t>
            </a:r>
          </a:p>
          <a:p>
            <a:pPr marL="795338" lvl="4" indent="60325" algn="just"/>
            <a:r>
              <a:rPr lang="en-US" sz="2400" b="1" dirty="0">
                <a:solidFill>
                  <a:srgbClr val="0A1F61"/>
                </a:solidFill>
                <a:cs typeface="Tajawal ExtraBold" panose="00000800000000000000" pitchFamily="2" charset="-78"/>
              </a:rPr>
              <a:t>10. I think this quiz is</a:t>
            </a:r>
          </a:p>
          <a:p>
            <a:pPr lvl="4" algn="just"/>
            <a:r>
              <a:rPr lang="en-US" sz="2400" b="1" dirty="0">
                <a:solidFill>
                  <a:srgbClr val="0A1F61"/>
                </a:solidFill>
                <a:cs typeface="Tajawal ExtraBold" panose="00000800000000000000" pitchFamily="2" charset="-78"/>
              </a:rPr>
              <a:t>a. ridiculous.</a:t>
            </a:r>
          </a:p>
          <a:p>
            <a:pPr lvl="4" algn="just"/>
            <a:r>
              <a:rPr lang="en-US" sz="2400" b="1" dirty="0">
                <a:solidFill>
                  <a:srgbClr val="0A1F61"/>
                </a:solidFill>
                <a:cs typeface="Tajawal ExtraBold" panose="00000800000000000000" pitchFamily="2" charset="-78"/>
              </a:rPr>
              <a:t>b. fascinating.</a:t>
            </a: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3</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6319119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112704" y="1490264"/>
            <a:ext cx="10427749" cy="4016484"/>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Do You Have Charismatic Tendencies? </a:t>
            </a:r>
          </a:p>
          <a:p>
            <a:pPr algn="just"/>
            <a:endParaRPr lang="en-US" sz="1100" b="1" dirty="0">
              <a:solidFill>
                <a:srgbClr val="0A1F61"/>
              </a:solidFill>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0A1F61"/>
                </a:solidFill>
                <a:cs typeface="Tajawal ExtraBold" panose="00000800000000000000" pitchFamily="2" charset="-78"/>
              </a:rPr>
              <a:t>10 Questions </a:t>
            </a:r>
          </a:p>
          <a:p>
            <a:pPr marL="342900" indent="-342900" algn="just">
              <a:buFont typeface="Wingdings" panose="05000000000000000000" pitchFamily="2" charset="2"/>
              <a:buChar char="§"/>
            </a:pPr>
            <a:r>
              <a:rPr lang="en-US" sz="2400" b="1" dirty="0">
                <a:solidFill>
                  <a:srgbClr val="0A1F61"/>
                </a:solidFill>
                <a:cs typeface="Tajawal ExtraBold" panose="00000800000000000000" pitchFamily="2" charset="-78"/>
              </a:rPr>
              <a:t>Scoring and interpretation: </a:t>
            </a:r>
          </a:p>
          <a:p>
            <a:r>
              <a:rPr lang="en-US" sz="2400" b="1" dirty="0">
                <a:solidFill>
                  <a:srgbClr val="0A1F61"/>
                </a:solidFill>
                <a:cs typeface="Tajawal ExtraBold" panose="00000800000000000000" pitchFamily="2" charset="-78"/>
              </a:rPr>
              <a:t>Answers:</a:t>
            </a:r>
          </a:p>
          <a:p>
            <a:r>
              <a:rPr lang="en-US" sz="2400" dirty="0">
                <a:solidFill>
                  <a:srgbClr val="0A1F61"/>
                </a:solidFill>
                <a:cs typeface="Tajawal ExtraBold" panose="00000800000000000000" pitchFamily="2" charset="-78"/>
              </a:rPr>
              <a:t>1. b; 2. a; 3. a; 4. b; 5. b;</a:t>
            </a:r>
          </a:p>
          <a:p>
            <a:r>
              <a:rPr lang="en-US" sz="2400" dirty="0">
                <a:solidFill>
                  <a:srgbClr val="0A1F61"/>
                </a:solidFill>
                <a:cs typeface="Tajawal ExtraBold" panose="00000800000000000000" pitchFamily="2" charset="-78"/>
              </a:rPr>
              <a:t>6. b, 7. a; 8. b; 9. a; 10. b</a:t>
            </a:r>
          </a:p>
          <a:p>
            <a:endParaRPr lang="en-US" sz="2400" dirty="0">
              <a:solidFill>
                <a:srgbClr val="0A1F61"/>
              </a:solidFill>
              <a:cs typeface="Tajawal ExtraBold" panose="00000800000000000000" pitchFamily="2" charset="-78"/>
            </a:endParaRPr>
          </a:p>
          <a:p>
            <a:r>
              <a:rPr lang="en-US" sz="2400" dirty="0">
                <a:solidFill>
                  <a:srgbClr val="0A1F61"/>
                </a:solidFill>
                <a:cs typeface="Tajawal ExtraBold" panose="00000800000000000000" pitchFamily="2" charset="-78"/>
              </a:rPr>
              <a:t>If you responded this way to 4 or fewer questions, you probably don't have much charisma. </a:t>
            </a:r>
          </a:p>
          <a:p>
            <a:r>
              <a:rPr lang="en-US" sz="2400" dirty="0">
                <a:solidFill>
                  <a:srgbClr val="0A1F61"/>
                </a:solidFill>
                <a:cs typeface="Tajawal ExtraBold" panose="00000800000000000000" pitchFamily="2" charset="-78"/>
              </a:rPr>
              <a:t>7 or more? You ooze it!</a:t>
            </a:r>
            <a:endParaRPr lang="en-US" sz="2400" b="1" dirty="0">
              <a:solidFill>
                <a:srgbClr val="0A1F61"/>
              </a:solidFill>
              <a:cs typeface="Tajawal ExtraBold" panose="00000800000000000000" pitchFamily="2" charset="-78"/>
            </a:endParaRPr>
          </a:p>
        </p:txBody>
      </p:sp>
      <p:sp>
        <p:nvSpPr>
          <p:cNvPr id="19" name="TextBox 18">
            <a:extLst>
              <a:ext uri="{FF2B5EF4-FFF2-40B4-BE49-F238E27FC236}">
                <a16:creationId xmlns:a16="http://schemas.microsoft.com/office/drawing/2014/main" id="{3AF20B17-F0B9-DB5D-2828-DBF8F2E1A77B}"/>
              </a:ext>
            </a:extLst>
          </p:cNvPr>
          <p:cNvSpPr txBox="1"/>
          <p:nvPr/>
        </p:nvSpPr>
        <p:spPr>
          <a:xfrm>
            <a:off x="2365371"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3</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20" name="TextBox 19">
            <a:extLst>
              <a:ext uri="{FF2B5EF4-FFF2-40B4-BE49-F238E27FC236}">
                <a16:creationId xmlns:a16="http://schemas.microsoft.com/office/drawing/2014/main" id="{0F8204DB-09B9-F120-FAED-110CD4941DDC}"/>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323822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0" y="450480"/>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AA97EC4-BDA6-6C84-4A93-CF9080F6A591}"/>
              </a:ext>
            </a:extLst>
          </p:cNvPr>
          <p:cNvSpPr txBox="1"/>
          <p:nvPr/>
        </p:nvSpPr>
        <p:spPr>
          <a:xfrm>
            <a:off x="2141933" y="1309265"/>
            <a:ext cx="9520127" cy="5098255"/>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We learned about </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Types of Leadership </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Methods of leadership</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1. The Great Man Theory</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2. Trait 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3. Behavioral 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4.Transactional &amp; Transformational Theories</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5.Contingency theory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6. Neo-Charismatic Theories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New Leaders Take Note &amp; Traps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Leading Effectively: The 70-20-10 Rule</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Self-Assessment Exercise 3</a:t>
            </a:r>
          </a:p>
          <a:p>
            <a:pPr marL="577850" lvl="2" algn="just">
              <a:lnSpc>
                <a:spcPts val="2800"/>
              </a:lnSpc>
            </a:pPr>
            <a:r>
              <a:rPr lang="en-US" sz="2000" b="1" dirty="0">
                <a:solidFill>
                  <a:srgbClr val="0A1F61"/>
                </a:solidFill>
                <a:latin typeface="Tajawal ExtraBold" panose="00000800000000000000" pitchFamily="2" charset="-78"/>
                <a:cs typeface="Tajawal ExtraBold" panose="00000800000000000000" pitchFamily="2" charset="-78"/>
              </a:rPr>
              <a:t>Do You Have Charismatic Tendencies?</a:t>
            </a:r>
            <a:endParaRPr lang="en-US" sz="2400" b="1" dirty="0">
              <a:solidFill>
                <a:srgbClr val="0A1F61"/>
              </a:solidFill>
              <a:latin typeface="Tajawal ExtraBold" panose="00000800000000000000" pitchFamily="2" charset="-78"/>
              <a:cs typeface="Tajawal ExtraBold" panose="00000800000000000000" pitchFamily="2" charset="-78"/>
            </a:endParaRPr>
          </a:p>
        </p:txBody>
      </p:sp>
      <p:pic>
        <p:nvPicPr>
          <p:cNvPr id="12" name="Picture 11">
            <a:extLst>
              <a:ext uri="{FF2B5EF4-FFF2-40B4-BE49-F238E27FC236}">
                <a16:creationId xmlns:a16="http://schemas.microsoft.com/office/drawing/2014/main" id="{9EA46E07-EB5F-85BA-5AFD-6FBA1C643C6D}"/>
              </a:ext>
            </a:extLst>
          </p:cNvPr>
          <p:cNvPicPr>
            <a:picLocks noChangeAspect="1"/>
          </p:cNvPicPr>
          <p:nvPr/>
        </p:nvPicPr>
        <p:blipFill>
          <a:blip r:embed="rId5"/>
          <a:stretch>
            <a:fillRect/>
          </a:stretch>
        </p:blipFill>
        <p:spPr>
          <a:xfrm>
            <a:off x="2409096" y="6400347"/>
            <a:ext cx="9902229" cy="204838"/>
          </a:xfrm>
          <a:prstGeom prst="rect">
            <a:avLst/>
          </a:prstGeom>
        </p:spPr>
      </p:pic>
    </p:spTree>
    <p:extLst>
      <p:ext uri="{BB962C8B-B14F-4D97-AF65-F5344CB8AC3E}">
        <p14:creationId xmlns:p14="http://schemas.microsoft.com/office/powerpoint/2010/main" val="258188730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descr="Logo&#10;&#10;Description automatically generate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629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1874165" y="1255768"/>
            <a:ext cx="9360742" cy="4893647"/>
          </a:xfrm>
          <a:prstGeom prst="rect">
            <a:avLst/>
          </a:prstGeom>
          <a:noFill/>
        </p:spPr>
        <p:txBody>
          <a:bodyPr wrap="square" rtlCol="0">
            <a:spAutoFit/>
          </a:bodyPr>
          <a:lstStyle/>
          <a:p>
            <a:pPr marL="285750" indent="-285750">
              <a:buFont typeface="Wingdings" panose="05000000000000000000" pitchFamily="2" charset="2"/>
              <a:buChar char="q"/>
            </a:pPr>
            <a:r>
              <a:rPr lang="en-US" sz="1600" dirty="0" err="1">
                <a:cs typeface="Tajawal Medium" panose="00000600000000000000" pitchFamily="2" charset="-78"/>
              </a:rPr>
              <a:t>Bli</a:t>
            </a:r>
            <a:r>
              <a:rPr lang="en-US" sz="1600" dirty="0">
                <a:cs typeface="Tajawal Medium" panose="00000600000000000000" pitchFamily="2" charset="-78"/>
              </a:rPr>
              <a:t>-Group-Wp. (2011). Leadership Course material. </a:t>
            </a:r>
            <a:r>
              <a:rPr lang="en-US" sz="1600" dirty="0" err="1">
                <a:cs typeface="Tajawal Medium" panose="00000600000000000000" pitchFamily="2" charset="-78"/>
              </a:rPr>
              <a:t>Amideast</a:t>
            </a:r>
            <a:r>
              <a:rPr lang="en-US" sz="1600" dirty="0">
                <a:cs typeface="Tajawal Medium" panose="00000600000000000000" pitchFamily="2" charset="-78"/>
              </a:rPr>
              <a:t> Egypt. Business Intelligence, Training &amp; Consulting, http://bli-group.com/ </a:t>
            </a:r>
          </a:p>
          <a:p>
            <a:pPr marL="285750" indent="-285750">
              <a:buFont typeface="Wingdings" panose="05000000000000000000" pitchFamily="2" charset="2"/>
              <a:buChar char="q"/>
            </a:pPr>
            <a:r>
              <a:rPr lang="en-US" sz="1600" dirty="0">
                <a:effectLst/>
              </a:rPr>
              <a:t>Jaiswal, S. (2022, November 30). </a:t>
            </a:r>
            <a:r>
              <a:rPr lang="en-US" sz="1600" i="1" dirty="0">
                <a:effectLst/>
              </a:rPr>
              <a:t>Leadership theories for every manager in 2022: Leadership: Emeritus India</a:t>
            </a:r>
            <a:r>
              <a:rPr lang="en-US" sz="1600" dirty="0">
                <a:effectLst/>
              </a:rPr>
              <a:t>. Emeritus. Retrieved February 11, 2023, from https://emeritus.org/in/learn/leadership-theories-for-every-manager-in-2022/ </a:t>
            </a:r>
          </a:p>
          <a:p>
            <a:pPr marL="285750" indent="-285750">
              <a:buFont typeface="Wingdings" panose="05000000000000000000" pitchFamily="2" charset="2"/>
              <a:buChar char="q"/>
            </a:pPr>
            <a:r>
              <a:rPr lang="en-US" sz="1600" dirty="0" err="1">
                <a:effectLst/>
              </a:rPr>
              <a:t>Simplilearn</a:t>
            </a:r>
            <a:r>
              <a:rPr lang="en-US" sz="1600" dirty="0">
                <a:effectLst/>
              </a:rPr>
              <a:t>. (2023, January 18). </a:t>
            </a:r>
            <a:r>
              <a:rPr lang="en-US" sz="1600" i="1" dirty="0">
                <a:effectLst/>
              </a:rPr>
              <a:t>10 major leadership theories every manager should master in 2023</a:t>
            </a:r>
            <a:r>
              <a:rPr lang="en-US" sz="1600" dirty="0">
                <a:effectLst/>
              </a:rPr>
              <a:t>. Simplilearn.com. Retrieved February 11, 2023, from https://www.simplilearn.com/top-leadership-theories-every-manager-should-know-article </a:t>
            </a:r>
          </a:p>
          <a:p>
            <a:pPr marL="285750" indent="-285750">
              <a:buFont typeface="Wingdings" panose="05000000000000000000" pitchFamily="2" charset="2"/>
              <a:buChar char="q"/>
            </a:pPr>
            <a:r>
              <a:rPr lang="en-US" sz="1600" dirty="0">
                <a:effectLst/>
              </a:rPr>
              <a:t>Carter, L. (2022, August 11). </a:t>
            </a:r>
            <a:r>
              <a:rPr lang="en-US" sz="1600" i="1" dirty="0">
                <a:effectLst/>
              </a:rPr>
              <a:t>Charismatic leadership is the most powerful way to lead</a:t>
            </a:r>
            <a:r>
              <a:rPr lang="en-US" sz="1600" dirty="0">
                <a:effectLst/>
              </a:rPr>
              <a:t>. louiscarter.com. Retrieved February 15, 2023, from https://louiscarter.com/charismatic-leadership-style/ </a:t>
            </a:r>
          </a:p>
          <a:p>
            <a:pPr marL="285750" indent="-285750">
              <a:buFont typeface="Wingdings" panose="05000000000000000000" pitchFamily="2" charset="2"/>
              <a:buChar char="q"/>
            </a:pPr>
            <a:r>
              <a:rPr lang="en-US" sz="1600" dirty="0">
                <a:effectLst/>
              </a:rPr>
              <a:t>Rita Men, L., April Yue, C., &amp; Liu, Y. (2020, May). </a:t>
            </a:r>
            <a:r>
              <a:rPr lang="en-US" sz="1600" i="1" dirty="0">
                <a:effectLst/>
              </a:rPr>
              <a:t>‘Vision, Passion, and Care:’ The Impact of Charismatic Executive Leadership Communication on Employee Trust and Support for Organizational Change</a:t>
            </a:r>
            <a:r>
              <a:rPr lang="en-US" sz="1600" dirty="0">
                <a:effectLst/>
              </a:rPr>
              <a:t>. UF College of Journalism and Communications. Retrieved February 15, 2023, from https://www.jou.ufl.edu/insights/vision-passion-and-care-the-impact-of-charismatic-executive-leadership-communication-on-employee-trust-and-support-for-organizational-change/ </a:t>
            </a:r>
          </a:p>
          <a:p>
            <a:pPr marL="285750" indent="-285750">
              <a:buFont typeface="Wingdings" panose="05000000000000000000" pitchFamily="2" charset="2"/>
              <a:buChar char="q"/>
            </a:pPr>
            <a:r>
              <a:rPr lang="en-US" sz="1600" dirty="0">
                <a:effectLst/>
              </a:rPr>
              <a:t>Robbins, S. P., Coulter, M. K., &amp; DeCenzo, D. A. (2011, August). </a:t>
            </a:r>
            <a:r>
              <a:rPr lang="en-US" sz="1600" i="1" dirty="0">
                <a:effectLst/>
              </a:rPr>
              <a:t>Fundamentals of Management </a:t>
            </a:r>
            <a:r>
              <a:rPr lang="en-US" sz="1600" dirty="0">
                <a:effectLst/>
              </a:rPr>
              <a:t>. Fundamentals Of </a:t>
            </a:r>
            <a:br>
              <a:rPr lang="en-US" sz="1600" dirty="0">
                <a:effectLst/>
              </a:rPr>
            </a:br>
            <a:r>
              <a:rPr lang="en-US" sz="1600" dirty="0">
                <a:effectLst/>
              </a:rPr>
              <a:t>Leading. Retrieved February 15, 2023, from https://arslanhelpyoucom.files.wordpress.com/2016/05/ch-02-management-functions.ppt </a:t>
            </a:r>
          </a:p>
        </p:txBody>
      </p:sp>
      <p:sp>
        <p:nvSpPr>
          <p:cNvPr id="5" name="TextBox 4">
            <a:extLst>
              <a:ext uri="{FF2B5EF4-FFF2-40B4-BE49-F238E27FC236}">
                <a16:creationId xmlns:a16="http://schemas.microsoft.com/office/drawing/2014/main" id="{05E975C6-0EC6-6740-A2B5-41459D46FA52}"/>
              </a:ext>
            </a:extLst>
          </p:cNvPr>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Logo&#10;&#10;Description automatically generated"/>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616" y="1947651"/>
            <a:ext cx="3292524"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6536</TotalTime>
  <Words>3427</Words>
  <Application>Microsoft Office PowerPoint</Application>
  <PresentationFormat>Widescreen</PresentationFormat>
  <Paragraphs>362</Paragraphs>
  <Slides>49</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49</vt:i4>
      </vt:variant>
    </vt:vector>
  </HeadingPairs>
  <TitlesOfParts>
    <vt:vector size="57" baseType="lpstr">
      <vt:lpstr>Arial</vt:lpstr>
      <vt:lpstr>Calibri</vt:lpstr>
      <vt:lpstr>Calibri Light</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Doaa Rady</cp:lastModifiedBy>
  <cp:revision>141</cp:revision>
  <dcterms:created xsi:type="dcterms:W3CDTF">2021-08-03T13:03:26Z</dcterms:created>
  <dcterms:modified xsi:type="dcterms:W3CDTF">2023-02-15T19:20:16Z</dcterms:modified>
</cp:coreProperties>
</file>