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497" r:id="rId8"/>
    <p:sldId id="505" r:id="rId9"/>
    <p:sldId id="577" r:id="rId10"/>
    <p:sldId id="578" r:id="rId11"/>
    <p:sldId id="579" r:id="rId12"/>
    <p:sldId id="580" r:id="rId13"/>
    <p:sldId id="581" r:id="rId14"/>
    <p:sldId id="583" r:id="rId15"/>
    <p:sldId id="584" r:id="rId16"/>
    <p:sldId id="585" r:id="rId17"/>
    <p:sldId id="587" r:id="rId18"/>
    <p:sldId id="591" r:id="rId19"/>
    <p:sldId id="588" r:id="rId20"/>
    <p:sldId id="589" r:id="rId21"/>
    <p:sldId id="601" r:id="rId22"/>
    <p:sldId id="602" r:id="rId23"/>
    <p:sldId id="603" r:id="rId24"/>
    <p:sldId id="604" r:id="rId25"/>
    <p:sldId id="590" r:id="rId26"/>
    <p:sldId id="592" r:id="rId27"/>
    <p:sldId id="593" r:id="rId28"/>
    <p:sldId id="594" r:id="rId29"/>
    <p:sldId id="595" r:id="rId30"/>
    <p:sldId id="596" r:id="rId31"/>
    <p:sldId id="600" r:id="rId32"/>
    <p:sldId id="605" r:id="rId33"/>
    <p:sldId id="606" r:id="rId34"/>
    <p:sldId id="607" r:id="rId35"/>
    <p:sldId id="608" r:id="rId36"/>
    <p:sldId id="597" r:id="rId37"/>
    <p:sldId id="598" r:id="rId38"/>
    <p:sldId id="610" r:id="rId39"/>
    <p:sldId id="609" r:id="rId40"/>
    <p:sldId id="549" r:id="rId41"/>
    <p:sldId id="543" r:id="rId42"/>
    <p:sldId id="5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Untitled Section" id="{2F6AD2C2-46A9-4BC4-94FF-3A698A8E8EFB}">
          <p14:sldIdLst>
            <p14:sldId id="480"/>
            <p14:sldId id="303"/>
            <p14:sldId id="313"/>
            <p14:sldId id="497"/>
            <p14:sldId id="505"/>
            <p14:sldId id="577"/>
            <p14:sldId id="578"/>
            <p14:sldId id="579"/>
            <p14:sldId id="580"/>
            <p14:sldId id="581"/>
            <p14:sldId id="583"/>
            <p14:sldId id="584"/>
            <p14:sldId id="585"/>
            <p14:sldId id="587"/>
            <p14:sldId id="591"/>
            <p14:sldId id="588"/>
            <p14:sldId id="589"/>
            <p14:sldId id="601"/>
            <p14:sldId id="602"/>
            <p14:sldId id="603"/>
            <p14:sldId id="604"/>
            <p14:sldId id="590"/>
            <p14:sldId id="592"/>
            <p14:sldId id="593"/>
            <p14:sldId id="594"/>
            <p14:sldId id="595"/>
            <p14:sldId id="596"/>
            <p14:sldId id="600"/>
            <p14:sldId id="605"/>
            <p14:sldId id="606"/>
            <p14:sldId id="607"/>
            <p14:sldId id="608"/>
            <p14:sldId id="597"/>
            <p14:sldId id="598"/>
            <p14:sldId id="610"/>
            <p14:sldId id="609"/>
            <p14:sldId id="549"/>
            <p14:sldId id="543"/>
            <p14:sldId id="503"/>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5020" autoAdjust="0"/>
  </p:normalViewPr>
  <p:slideViewPr>
    <p:cSldViewPr snapToGrid="0">
      <p:cViewPr>
        <p:scale>
          <a:sx n="80" d="100"/>
          <a:sy n="80" d="100"/>
        </p:scale>
        <p:origin x="643"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Six</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1201" y="2606857"/>
            <a:ext cx="4577976" cy="1446550"/>
          </a:xfrm>
          <a:prstGeom prst="rect">
            <a:avLst/>
          </a:prstGeom>
          <a:noFill/>
        </p:spPr>
        <p:txBody>
          <a:bodyPr wrap="square" rtlCol="0">
            <a:spAutoFit/>
          </a:bodyPr>
          <a:lstStyle/>
          <a:p>
            <a:pPr algn="ctr" rtl="1"/>
            <a:r>
              <a:rPr lang="ar-SA" sz="4400" b="1" dirty="0" smtClean="0">
                <a:solidFill>
                  <a:srgbClr val="00AEEF"/>
                </a:solidFill>
                <a:latin typeface="Alexandria"/>
              </a:rPr>
              <a:t>الاتصال المؤسسي وإدارة السمعة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Lecture Six</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Six</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مفهوم الاتصال المؤسسي.</a:t>
            </a:r>
          </a:p>
          <a:p>
            <a:pPr algn="r" rtl="1">
              <a:lnSpc>
                <a:spcPts val="6000"/>
              </a:lnSpc>
            </a:pPr>
            <a:r>
              <a:rPr lang="ar-SA" sz="3200" b="1" dirty="0" smtClean="0">
                <a:latin typeface="Alexandria"/>
              </a:rPr>
              <a:t>2- استراتيجيات الاتصال المؤسسي.</a:t>
            </a:r>
          </a:p>
          <a:p>
            <a:pPr algn="r" rtl="1">
              <a:lnSpc>
                <a:spcPts val="6000"/>
              </a:lnSpc>
            </a:pPr>
            <a:r>
              <a:rPr lang="ar-SA" sz="3200" b="1" dirty="0" smtClean="0">
                <a:latin typeface="Alexandria"/>
              </a:rPr>
              <a:t>3- الاتصال الداخلي ودوره في بناء السمعة.</a:t>
            </a:r>
          </a:p>
          <a:p>
            <a:pPr algn="r" rtl="1">
              <a:lnSpc>
                <a:spcPts val="6000"/>
              </a:lnSpc>
            </a:pPr>
            <a:r>
              <a:rPr lang="ar-SA" sz="3200" b="1" dirty="0" smtClean="0">
                <a:latin typeface="Alexandria"/>
              </a:rPr>
              <a:t>4- الإعلام والعلاقات العامة.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إدراك </a:t>
            </a:r>
            <a:r>
              <a:rPr lang="ar-SA" sz="2800" dirty="0" smtClean="0">
                <a:solidFill>
                  <a:schemeClr val="tx1"/>
                </a:solidFill>
                <a:latin typeface="Alexandria"/>
              </a:rPr>
              <a:t>وفهم مفهوم الاتصال المؤسسي في سياق السمعة.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معرفة أبرز الاستراتيجيات المستخدمة في الاتصال المؤسسي.</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فهم كيف قنوات الاتصال الداخلي ودوره في بناء السمعة.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فهم دور العلاقات العامة والإعلام في إدارة السمعة.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23116" y="1391209"/>
            <a:ext cx="8781415" cy="4580741"/>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في عصرنا الحالي لم يعد الاتصال المؤسسي مجرد نشر أخبار بل أصبح المحرك الأساسي للقيمة السوقية والمظلة التي تحمي كيان المنظمة من التقلبات. في الماضي كانت أصول الشركة تقاس بالمباني والمعدات، أما اليوم فإن أثمن ما تملكه المؤسسة هو الثقة. إن الاتصال المؤسسي ليس مجرد وظيفة إدارية بل هو الجسر الذي يربط رؤية المنظمة بواقع جمهورها. واليوم سنبحر في كيفية صياغة هذه الرابطة وكيف ندير السمعة ليس كأثر جانبي للعمل بل كأثر استراتيجي يتطلب الحماية والاستثمار المستمر.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86897" y="1461585"/>
            <a:ext cx="10117394" cy="1183978"/>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الاتصال المؤسسي: هو الأوركسترا التي تضبط إيقاع كافة الرسائل الصادرة عن المنظمة (سواء كانت تسويقية، داخلية، أو مالية)، لضمان عدم وجود تضارب في الصورة الذهنية.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607" y="2645563"/>
            <a:ext cx="10817974" cy="3578120"/>
          </a:xfrm>
          <a:prstGeom prst="rect">
            <a:avLst/>
          </a:prstGeom>
        </p:spPr>
      </p:pic>
    </p:spTree>
    <p:extLst>
      <p:ext uri="{BB962C8B-B14F-4D97-AF65-F5344CB8AC3E}">
        <p14:creationId xmlns:p14="http://schemas.microsoft.com/office/powerpoint/2010/main" val="4124044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533775" y="1461585"/>
            <a:ext cx="7570516"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من الإعلام إلى بناء العلاقات (التحول الجذري).</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1038225" y="2229999"/>
            <a:ext cx="10066066"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يمكن توضيح الفروق الجوهرية بين النموذج القديم والحديث للاتصال المؤسسي كالآتي:</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4129862655"/>
              </p:ext>
            </p:extLst>
          </p:nvPr>
        </p:nvGraphicFramePr>
        <p:xfrm>
          <a:off x="1195388" y="3021529"/>
          <a:ext cx="9751740" cy="2651760"/>
        </p:xfrm>
        <a:graphic>
          <a:graphicData uri="http://schemas.openxmlformats.org/drawingml/2006/table">
            <a:tbl>
              <a:tblPr rtl="1" firstRow="1" bandRow="1">
                <a:tableStyleId>{5C22544A-7EE6-4342-B048-85BDC9FD1C3A}</a:tableStyleId>
              </a:tblPr>
              <a:tblGrid>
                <a:gridCol w="2908028">
                  <a:extLst>
                    <a:ext uri="{9D8B030D-6E8A-4147-A177-3AD203B41FA5}">
                      <a16:colId xmlns:a16="http://schemas.microsoft.com/office/drawing/2014/main" val="2988361026"/>
                    </a:ext>
                  </a:extLst>
                </a:gridCol>
                <a:gridCol w="3593132">
                  <a:extLst>
                    <a:ext uri="{9D8B030D-6E8A-4147-A177-3AD203B41FA5}">
                      <a16:colId xmlns:a16="http://schemas.microsoft.com/office/drawing/2014/main" val="2270534226"/>
                    </a:ext>
                  </a:extLst>
                </a:gridCol>
                <a:gridCol w="3250580">
                  <a:extLst>
                    <a:ext uri="{9D8B030D-6E8A-4147-A177-3AD203B41FA5}">
                      <a16:colId xmlns:a16="http://schemas.microsoft.com/office/drawing/2014/main" val="922885268"/>
                    </a:ext>
                  </a:extLst>
                </a:gridCol>
              </a:tblGrid>
              <a:tr h="370840">
                <a:tc>
                  <a:txBody>
                    <a:bodyPr/>
                    <a:lstStyle/>
                    <a:p>
                      <a:pPr algn="ctr" rtl="1"/>
                      <a:r>
                        <a:rPr lang="ar-SA" sz="2400" dirty="0" smtClean="0"/>
                        <a:t>وجه المقارنة</a:t>
                      </a:r>
                      <a:endParaRPr lang="ar-SA" sz="2400" dirty="0"/>
                    </a:p>
                  </a:txBody>
                  <a:tcPr/>
                </a:tc>
                <a:tc>
                  <a:txBody>
                    <a:bodyPr/>
                    <a:lstStyle/>
                    <a:p>
                      <a:pPr algn="ctr" rtl="1"/>
                      <a:r>
                        <a:rPr lang="ar-SA" sz="2400" dirty="0" smtClean="0"/>
                        <a:t>الاتصال التقليدي</a:t>
                      </a:r>
                      <a:endParaRPr lang="ar-SA" sz="2400" dirty="0"/>
                    </a:p>
                  </a:txBody>
                  <a:tcPr/>
                </a:tc>
                <a:tc>
                  <a:txBody>
                    <a:bodyPr/>
                    <a:lstStyle/>
                    <a:p>
                      <a:pPr algn="ctr" rtl="1"/>
                      <a:r>
                        <a:rPr lang="ar-SA" sz="2400" dirty="0" smtClean="0"/>
                        <a:t>الاتصال المؤسسي</a:t>
                      </a:r>
                      <a:endParaRPr lang="ar-SA" sz="2400" dirty="0"/>
                    </a:p>
                  </a:txBody>
                  <a:tcPr/>
                </a:tc>
                <a:extLst>
                  <a:ext uri="{0D108BD9-81ED-4DB2-BD59-A6C34878D82A}">
                    <a16:rowId xmlns:a16="http://schemas.microsoft.com/office/drawing/2014/main" val="3659343951"/>
                  </a:ext>
                </a:extLst>
              </a:tr>
              <a:tr h="370840">
                <a:tc>
                  <a:txBody>
                    <a:bodyPr/>
                    <a:lstStyle/>
                    <a:p>
                      <a:pPr algn="ctr" rtl="1"/>
                      <a:r>
                        <a:rPr lang="ar-SA" sz="2400" dirty="0" smtClean="0"/>
                        <a:t>الاتجاه</a:t>
                      </a:r>
                      <a:endParaRPr lang="ar-SA" sz="2400" dirty="0"/>
                    </a:p>
                  </a:txBody>
                  <a:tcPr/>
                </a:tc>
                <a:tc>
                  <a:txBody>
                    <a:bodyPr/>
                    <a:lstStyle/>
                    <a:p>
                      <a:pPr algn="ctr" rtl="1"/>
                      <a:r>
                        <a:rPr lang="ar-SA" sz="2400" dirty="0" smtClean="0"/>
                        <a:t>اتجاه واحد (من المنظمة للجمهور)</a:t>
                      </a:r>
                      <a:endParaRPr lang="ar-SA" sz="2400" dirty="0"/>
                    </a:p>
                  </a:txBody>
                  <a:tcPr/>
                </a:tc>
                <a:tc>
                  <a:txBody>
                    <a:bodyPr/>
                    <a:lstStyle/>
                    <a:p>
                      <a:pPr algn="ctr" rtl="1"/>
                      <a:r>
                        <a:rPr lang="ar-SA" sz="2400" dirty="0" smtClean="0"/>
                        <a:t>اتجاهين</a:t>
                      </a:r>
                      <a:r>
                        <a:rPr lang="ar-SA" sz="2400" baseline="0" dirty="0" smtClean="0"/>
                        <a:t> (حوار وتفاعل مستمر)</a:t>
                      </a:r>
                      <a:endParaRPr lang="ar-SA" sz="2400" dirty="0"/>
                    </a:p>
                  </a:txBody>
                  <a:tcPr/>
                </a:tc>
                <a:extLst>
                  <a:ext uri="{0D108BD9-81ED-4DB2-BD59-A6C34878D82A}">
                    <a16:rowId xmlns:a16="http://schemas.microsoft.com/office/drawing/2014/main" val="4154086781"/>
                  </a:ext>
                </a:extLst>
              </a:tr>
              <a:tr h="370840">
                <a:tc>
                  <a:txBody>
                    <a:bodyPr/>
                    <a:lstStyle/>
                    <a:p>
                      <a:pPr algn="ctr" rtl="1"/>
                      <a:r>
                        <a:rPr lang="ar-SA" sz="2400" dirty="0" smtClean="0"/>
                        <a:t>الهدف</a:t>
                      </a:r>
                      <a:endParaRPr lang="ar-SA" sz="2400" dirty="0"/>
                    </a:p>
                  </a:txBody>
                  <a:tcPr/>
                </a:tc>
                <a:tc>
                  <a:txBody>
                    <a:bodyPr/>
                    <a:lstStyle/>
                    <a:p>
                      <a:pPr algn="ctr" rtl="1"/>
                      <a:r>
                        <a:rPr lang="ar-SA" sz="2400" dirty="0" smtClean="0"/>
                        <a:t>الإعلان والإخبار</a:t>
                      </a:r>
                      <a:endParaRPr lang="ar-SA" sz="2400" dirty="0"/>
                    </a:p>
                  </a:txBody>
                  <a:tcPr/>
                </a:tc>
                <a:tc>
                  <a:txBody>
                    <a:bodyPr/>
                    <a:lstStyle/>
                    <a:p>
                      <a:pPr algn="ctr" rtl="1"/>
                      <a:r>
                        <a:rPr lang="ar-SA" sz="2400" dirty="0" smtClean="0"/>
                        <a:t>بناء الثقة والاستدامة</a:t>
                      </a:r>
                      <a:endParaRPr lang="ar-SA" sz="2400" dirty="0"/>
                    </a:p>
                  </a:txBody>
                  <a:tcPr/>
                </a:tc>
                <a:extLst>
                  <a:ext uri="{0D108BD9-81ED-4DB2-BD59-A6C34878D82A}">
                    <a16:rowId xmlns:a16="http://schemas.microsoft.com/office/drawing/2014/main" val="3810896904"/>
                  </a:ext>
                </a:extLst>
              </a:tr>
              <a:tr h="370840">
                <a:tc>
                  <a:txBody>
                    <a:bodyPr/>
                    <a:lstStyle/>
                    <a:p>
                      <a:pPr algn="ctr" rtl="1"/>
                      <a:r>
                        <a:rPr lang="ar-SA" sz="2400" dirty="0" smtClean="0"/>
                        <a:t>الوسيلة</a:t>
                      </a:r>
                      <a:endParaRPr lang="ar-SA" sz="2400" dirty="0"/>
                    </a:p>
                  </a:txBody>
                  <a:tcPr/>
                </a:tc>
                <a:tc>
                  <a:txBody>
                    <a:bodyPr/>
                    <a:lstStyle/>
                    <a:p>
                      <a:pPr algn="ctr" rtl="1"/>
                      <a:r>
                        <a:rPr lang="ar-SA" sz="2400" dirty="0" smtClean="0"/>
                        <a:t>الصحف، التلفاز، الراديو</a:t>
                      </a:r>
                      <a:endParaRPr lang="ar-SA" sz="2400" dirty="0"/>
                    </a:p>
                  </a:txBody>
                  <a:tcPr/>
                </a:tc>
                <a:tc>
                  <a:txBody>
                    <a:bodyPr/>
                    <a:lstStyle/>
                    <a:p>
                      <a:pPr algn="ctr" rtl="1"/>
                      <a:r>
                        <a:rPr lang="ar-SA" sz="2400" dirty="0" smtClean="0"/>
                        <a:t>المنصات الرقمية، المحتوى التفاعلي، الفعاليات</a:t>
                      </a:r>
                      <a:endParaRPr lang="ar-SA" sz="2400" dirty="0"/>
                    </a:p>
                  </a:txBody>
                  <a:tcPr/>
                </a:tc>
                <a:extLst>
                  <a:ext uri="{0D108BD9-81ED-4DB2-BD59-A6C34878D82A}">
                    <a16:rowId xmlns:a16="http://schemas.microsoft.com/office/drawing/2014/main" val="187085500"/>
                  </a:ext>
                </a:extLst>
              </a:tr>
              <a:tr h="370840">
                <a:tc>
                  <a:txBody>
                    <a:bodyPr/>
                    <a:lstStyle/>
                    <a:p>
                      <a:pPr algn="ctr" rtl="1"/>
                      <a:r>
                        <a:rPr lang="ar-SA" sz="2400" dirty="0" smtClean="0"/>
                        <a:t>السرعة</a:t>
                      </a:r>
                      <a:endParaRPr lang="ar-SA" sz="2400" dirty="0"/>
                    </a:p>
                  </a:txBody>
                  <a:tcPr/>
                </a:tc>
                <a:tc>
                  <a:txBody>
                    <a:bodyPr/>
                    <a:lstStyle/>
                    <a:p>
                      <a:pPr algn="ctr" rtl="1"/>
                      <a:r>
                        <a:rPr lang="ar-SA" sz="2400" dirty="0" smtClean="0"/>
                        <a:t>بطيء ومحكوم</a:t>
                      </a:r>
                      <a:r>
                        <a:rPr lang="ar-SA" sz="2400" baseline="0" dirty="0" smtClean="0"/>
                        <a:t> بجداول النشر</a:t>
                      </a:r>
                      <a:endParaRPr lang="ar-SA" sz="2400" dirty="0"/>
                    </a:p>
                  </a:txBody>
                  <a:tcPr/>
                </a:tc>
                <a:tc>
                  <a:txBody>
                    <a:bodyPr/>
                    <a:lstStyle/>
                    <a:p>
                      <a:pPr algn="ctr" rtl="1"/>
                      <a:r>
                        <a:rPr lang="ar-SA" sz="2400" dirty="0" smtClean="0"/>
                        <a:t>آني، لحظي وعلى مدار الساعة</a:t>
                      </a:r>
                      <a:endParaRPr lang="ar-SA" sz="2400" dirty="0"/>
                    </a:p>
                  </a:txBody>
                  <a:tcPr/>
                </a:tc>
                <a:extLst>
                  <a:ext uri="{0D108BD9-81ED-4DB2-BD59-A6C34878D82A}">
                    <a16:rowId xmlns:a16="http://schemas.microsoft.com/office/drawing/2014/main" val="4241264361"/>
                  </a:ext>
                </a:extLst>
              </a:tr>
            </a:tbl>
          </a:graphicData>
        </a:graphic>
      </p:graphicFrame>
    </p:spTree>
    <p:extLst>
      <p:ext uri="{BB962C8B-B14F-4D97-AF65-F5344CB8AC3E}">
        <p14:creationId xmlns:p14="http://schemas.microsoft.com/office/powerpoint/2010/main" val="9942427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81200" y="1300941"/>
            <a:ext cx="5627416"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المثلث الذهبي (الهوية، الصورة ،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847725" y="2022291"/>
            <a:ext cx="762952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الهوية المؤسسية: هي من نحن؟ تشمل القيّم، الرؤية، الثقافة الداخلية، وحتى الشعار والألوان (هي ما تراه المؤسسة عن نفسها).</a:t>
            </a:r>
            <a:endParaRPr lang="en-US" sz="2800" dirty="0">
              <a:effectLst/>
              <a:latin typeface="Alexandria"/>
              <a:ea typeface="Calibri" panose="020F0502020204030204" pitchFamily="34" charset="0"/>
            </a:endParaRPr>
          </a:p>
        </p:txBody>
      </p:sp>
      <p:sp>
        <p:nvSpPr>
          <p:cNvPr id="9" name="مستطيل 8"/>
          <p:cNvSpPr/>
          <p:nvPr/>
        </p:nvSpPr>
        <p:spPr>
          <a:xfrm>
            <a:off x="990601" y="3011708"/>
            <a:ext cx="7524750"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الصورة الذهنية: هي كيف يرانا الجمهور الآن؟ هي الانطباع اللحظي الذي يتشكل نتيجة موقف أو حملة معينة.</a:t>
            </a:r>
            <a:endParaRPr lang="en-US" sz="2800" dirty="0">
              <a:effectLst/>
              <a:latin typeface="Alexandria"/>
              <a:ea typeface="Calibri" panose="020F0502020204030204" pitchFamily="34" charset="0"/>
            </a:endParaRPr>
          </a:p>
        </p:txBody>
      </p:sp>
      <p:sp>
        <p:nvSpPr>
          <p:cNvPr id="11" name="مستطيل 10"/>
          <p:cNvSpPr/>
          <p:nvPr/>
        </p:nvSpPr>
        <p:spPr>
          <a:xfrm>
            <a:off x="847725" y="3971266"/>
            <a:ext cx="76676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هي تراكم الصورة الذهنية عبر الزمن. هي المحصلة النهائية لصدق المؤسسة في وعودها.</a:t>
            </a:r>
            <a:endParaRPr lang="en-US" sz="2800" dirty="0">
              <a:effectLst/>
              <a:latin typeface="Alexandria"/>
              <a:ea typeface="Calibri" panose="020F0502020204030204" pitchFamily="34" charset="0"/>
            </a:endParaRPr>
          </a:p>
        </p:txBody>
      </p:sp>
      <p:sp>
        <p:nvSpPr>
          <p:cNvPr id="12" name="مستطيل 11"/>
          <p:cNvSpPr/>
          <p:nvPr/>
        </p:nvSpPr>
        <p:spPr>
          <a:xfrm>
            <a:off x="990601" y="5089960"/>
            <a:ext cx="748665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دور الاتصال المؤسسي هنا السعي لتقليل الفجوة بين ما تقوله المؤسسة (الهوية)، وبين ما يراه الناس (الصورة).</a:t>
            </a:r>
            <a:endParaRPr lang="en-US" sz="2800" b="1" dirty="0">
              <a:effectLst/>
              <a:latin typeface="Alexandria"/>
              <a:ea typeface="Calibri" panose="020F0502020204030204" pitchFamily="34" charset="0"/>
            </a:endParaRPr>
          </a:p>
        </p:txBody>
      </p:sp>
      <p:pic>
        <p:nvPicPr>
          <p:cNvPr id="4" name="صورة 3"/>
          <p:cNvPicPr>
            <a:picLocks noChangeAspect="1"/>
          </p:cNvPicPr>
          <p:nvPr/>
        </p:nvPicPr>
        <p:blipFill>
          <a:blip r:embed="rId3"/>
          <a:stretch>
            <a:fillRect/>
          </a:stretch>
        </p:blipFill>
        <p:spPr>
          <a:xfrm>
            <a:off x="8515351" y="1564896"/>
            <a:ext cx="3676649" cy="4368872"/>
          </a:xfrm>
          <a:prstGeom prst="rect">
            <a:avLst/>
          </a:prstGeom>
        </p:spPr>
      </p:pic>
    </p:spTree>
    <p:extLst>
      <p:ext uri="{BB962C8B-B14F-4D97-AF65-F5344CB8AC3E}">
        <p14:creationId xmlns:p14="http://schemas.microsoft.com/office/powerpoint/2010/main" val="35403725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5388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81200" y="1300941"/>
            <a:ext cx="5627416"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وظائف نظام الاتصال المتكامل:</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847725" y="2022291"/>
            <a:ext cx="7629525"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يكون الاتصال حديثاً يجب أن يدمج تحت مظلته المهام الآتية:</a:t>
            </a:r>
            <a:endParaRPr lang="en-US" sz="2800" dirty="0">
              <a:effectLst/>
              <a:latin typeface="Alexandria"/>
              <a:ea typeface="Calibri" panose="020F0502020204030204" pitchFamily="34" charset="0"/>
            </a:endParaRPr>
          </a:p>
        </p:txBody>
      </p:sp>
      <p:sp>
        <p:nvSpPr>
          <p:cNvPr id="9" name="مستطيل 8"/>
          <p:cNvSpPr/>
          <p:nvPr/>
        </p:nvSpPr>
        <p:spPr>
          <a:xfrm>
            <a:off x="990601" y="2583365"/>
            <a:ext cx="7524750"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الموظفين: لأن الموظف المحبط هو أكبر مهدد للسمعة.</a:t>
            </a:r>
            <a:endParaRPr lang="en-US" sz="2800" dirty="0">
              <a:effectLst/>
              <a:latin typeface="Alexandria"/>
              <a:ea typeface="Calibri" panose="020F0502020204030204" pitchFamily="34" charset="0"/>
            </a:endParaRPr>
          </a:p>
        </p:txBody>
      </p:sp>
      <p:sp>
        <p:nvSpPr>
          <p:cNvPr id="11" name="مستطيل 10"/>
          <p:cNvSpPr/>
          <p:nvPr/>
        </p:nvSpPr>
        <p:spPr>
          <a:xfrm>
            <a:off x="900113" y="3035939"/>
            <a:ext cx="76676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العلاقات الإعلامية: إدارة الوجود في الصحافة والمنصات الإخبارية.</a:t>
            </a:r>
            <a:endParaRPr lang="en-US" sz="2800" dirty="0">
              <a:effectLst/>
              <a:latin typeface="Alexandria"/>
              <a:ea typeface="Calibri" panose="020F0502020204030204" pitchFamily="34" charset="0"/>
            </a:endParaRPr>
          </a:p>
        </p:txBody>
      </p:sp>
      <p:sp>
        <p:nvSpPr>
          <p:cNvPr id="12" name="مستطيل 11"/>
          <p:cNvSpPr/>
          <p:nvPr/>
        </p:nvSpPr>
        <p:spPr>
          <a:xfrm>
            <a:off x="990601" y="4042399"/>
            <a:ext cx="7562849"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علاقات المستثمرين: التواصل بلغة الأرقام والنمو لضمان الدعم المالي.</a:t>
            </a:r>
            <a:endParaRPr lang="en-US" sz="2800" dirty="0">
              <a:effectLst/>
              <a:latin typeface="Alexandria"/>
              <a:ea typeface="Calibri" panose="020F0502020204030204" pitchFamily="34" charset="0"/>
            </a:endParaRPr>
          </a:p>
        </p:txBody>
      </p:sp>
      <p:sp>
        <p:nvSpPr>
          <p:cNvPr id="13" name="مستطيل 12"/>
          <p:cNvSpPr/>
          <p:nvPr/>
        </p:nvSpPr>
        <p:spPr>
          <a:xfrm>
            <a:off x="847726" y="5021915"/>
            <a:ext cx="7720014"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الاتصال الحكومي: إدارة العلاقات مع الجهات التنظيمية والتشريعية.</a:t>
            </a:r>
            <a:endParaRPr lang="en-US" sz="2800" dirty="0">
              <a:effectLst/>
              <a:latin typeface="Alexandria"/>
              <a:ea typeface="Calibri" panose="020F0502020204030204" pitchFamily="34" charset="0"/>
            </a:endParaRPr>
          </a:p>
        </p:txBody>
      </p:sp>
      <p:sp>
        <p:nvSpPr>
          <p:cNvPr id="14" name="مستطيل 13"/>
          <p:cNvSpPr/>
          <p:nvPr/>
        </p:nvSpPr>
        <p:spPr>
          <a:xfrm>
            <a:off x="900114" y="5579534"/>
            <a:ext cx="76676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المسؤولية الاجتماعية: إثبات أن المنظمة مواطن صالح يهتم بالمجتمع وليس فقط بالربح</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5351" y="1449579"/>
            <a:ext cx="3669934" cy="5036946"/>
          </a:xfrm>
          <a:prstGeom prst="rect">
            <a:avLst/>
          </a:prstGeom>
        </p:spPr>
      </p:pic>
    </p:spTree>
    <p:extLst>
      <p:ext uri="{BB962C8B-B14F-4D97-AF65-F5344CB8AC3E}">
        <p14:creationId xmlns:p14="http://schemas.microsoft.com/office/powerpoint/2010/main" val="6609793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81200" y="1446438"/>
            <a:ext cx="5627416"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سمات الممارس المحترف للاتصال الحديث</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32952" y="2167177"/>
            <a:ext cx="717232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لم يعد كافياً أن تكون متحدثاً جيداً في عالم السمعة هذه الأيام بل يجب أن تمتلك كمتصل حديث مجموعة من الإمكانيات منها:</a:t>
            </a:r>
            <a:endParaRPr lang="en-US" sz="2800" dirty="0">
              <a:effectLst/>
              <a:latin typeface="Alexandria"/>
              <a:ea typeface="Calibri" panose="020F0502020204030204" pitchFamily="34" charset="0"/>
            </a:endParaRPr>
          </a:p>
        </p:txBody>
      </p:sp>
      <p:sp>
        <p:nvSpPr>
          <p:cNvPr id="12" name="مستطيل 11"/>
          <p:cNvSpPr/>
          <p:nvPr/>
        </p:nvSpPr>
        <p:spPr>
          <a:xfrm>
            <a:off x="1333001" y="3276900"/>
            <a:ext cx="6800851"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الذكاء العاطفي: لفهم سيكولوجية الجماهير.</a:t>
            </a:r>
            <a:endParaRPr lang="en-US" sz="2800" dirty="0">
              <a:effectLst/>
              <a:latin typeface="Alexandria"/>
              <a:ea typeface="Calibri" panose="020F0502020204030204" pitchFamily="34" charset="0"/>
            </a:endParaRPr>
          </a:p>
        </p:txBody>
      </p:sp>
      <p:sp>
        <p:nvSpPr>
          <p:cNvPr id="13" name="مستطيل 12"/>
          <p:cNvSpPr/>
          <p:nvPr/>
        </p:nvSpPr>
        <p:spPr>
          <a:xfrm>
            <a:off x="1285376" y="3915815"/>
            <a:ext cx="6838950"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القدرة التحليلية: لفهم البيانات </a:t>
            </a:r>
            <a:r>
              <a:rPr lang="ar-SA" sz="2800" dirty="0" err="1" smtClean="0">
                <a:effectLst/>
                <a:latin typeface="Alexandria"/>
                <a:ea typeface="Calibri" panose="020F0502020204030204" pitchFamily="34" charset="0"/>
              </a:rPr>
              <a:t>والترندات</a:t>
            </a:r>
            <a:r>
              <a:rPr lang="ar-SA" sz="2800" dirty="0" smtClean="0">
                <a:effectLst/>
                <a:latin typeface="Alexandria"/>
                <a:ea typeface="Calibri" panose="020F0502020204030204" pitchFamily="34" charset="0"/>
              </a:rPr>
              <a:t> الرقمية.</a:t>
            </a:r>
            <a:endParaRPr lang="en-US" sz="2800" dirty="0">
              <a:effectLst/>
              <a:latin typeface="Alexandria"/>
              <a:ea typeface="Calibri" panose="020F0502020204030204" pitchFamily="34" charset="0"/>
            </a:endParaRPr>
          </a:p>
        </p:txBody>
      </p:sp>
      <p:sp>
        <p:nvSpPr>
          <p:cNvPr id="14" name="مستطيل 13"/>
          <p:cNvSpPr/>
          <p:nvPr/>
        </p:nvSpPr>
        <p:spPr>
          <a:xfrm>
            <a:off x="961095" y="4697143"/>
            <a:ext cx="7144182"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التفكير الاستراتيجي: لتتمكن من ربط كل </a:t>
            </a:r>
            <a:r>
              <a:rPr lang="ar-SA" sz="2800" dirty="0" err="1" smtClean="0">
                <a:effectLst/>
                <a:latin typeface="Alexandria"/>
                <a:ea typeface="Calibri" panose="020F0502020204030204" pitchFamily="34" charset="0"/>
              </a:rPr>
              <a:t>تغريدة</a:t>
            </a:r>
            <a:r>
              <a:rPr lang="ar-SA" sz="2800" dirty="0" smtClean="0">
                <a:effectLst/>
                <a:latin typeface="Alexandria"/>
                <a:ea typeface="Calibri" panose="020F0502020204030204" pitchFamily="34" charset="0"/>
              </a:rPr>
              <a:t> أو بيان بالهدف الأسمى للمؤسسة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3852" y="1424674"/>
            <a:ext cx="4058148" cy="4476750"/>
          </a:xfrm>
          <a:prstGeom prst="rect">
            <a:avLst/>
          </a:prstGeom>
        </p:spPr>
      </p:pic>
    </p:spTree>
    <p:extLst>
      <p:ext uri="{BB962C8B-B14F-4D97-AF65-F5344CB8AC3E}">
        <p14:creationId xmlns:p14="http://schemas.microsoft.com/office/powerpoint/2010/main" val="34445109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32952" y="1461585"/>
            <a:ext cx="687723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بناء استراتيجية الاتصال المؤسسي نموذج (</a:t>
            </a:r>
            <a:r>
              <a:rPr lang="en-US" sz="2800" b="1" dirty="0" smtClean="0">
                <a:solidFill>
                  <a:srgbClr val="FF0000"/>
                </a:solidFill>
                <a:effectLst/>
                <a:latin typeface="Alexandria"/>
                <a:ea typeface="Calibri" panose="020F0502020204030204" pitchFamily="34" charset="0"/>
              </a:rPr>
              <a:t>SOSTAC</a:t>
            </a:r>
            <a:r>
              <a:rPr lang="ar-SA" sz="2800" b="1" dirty="0" smtClean="0">
                <a:solidFill>
                  <a:srgbClr val="FF0000"/>
                </a:solidFill>
                <a:effectLst/>
                <a:latin typeface="Alexandria"/>
                <a:ea typeface="Calibri" panose="020F0502020204030204" pitchFamily="34" charset="0"/>
              </a:rPr>
              <a:t>)</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32952" y="2167177"/>
            <a:ext cx="7172325"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لا تدار السمعة بالعفوية، بل عبر نموذج تخطيطي محكم ونستخدم هنا نموذج (</a:t>
            </a:r>
            <a:r>
              <a:rPr lang="en-US" sz="2800" dirty="0" smtClean="0">
                <a:latin typeface="Alexandria"/>
                <a:ea typeface="Calibri" panose="020F0502020204030204" pitchFamily="34" charset="0"/>
              </a:rPr>
              <a:t>SOSTAC</a:t>
            </a:r>
            <a:r>
              <a:rPr lang="ar-SA" sz="2800" dirty="0" smtClean="0">
                <a:latin typeface="Alexandria"/>
                <a:ea typeface="Calibri" panose="020F0502020204030204" pitchFamily="34" charset="0"/>
              </a:rPr>
              <a:t>) العالمي</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2" name="مستطيل 11"/>
          <p:cNvSpPr/>
          <p:nvPr/>
        </p:nvSpPr>
        <p:spPr>
          <a:xfrm>
            <a:off x="932952" y="3165320"/>
            <a:ext cx="71723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1) الموقف الراهن (</a:t>
            </a:r>
            <a:r>
              <a:rPr lang="en-US" sz="2800" dirty="0" smtClean="0">
                <a:effectLst/>
                <a:latin typeface="Alexandria"/>
                <a:ea typeface="Calibri" panose="020F0502020204030204" pitchFamily="34" charset="0"/>
              </a:rPr>
              <a:t>Situation</a:t>
            </a:r>
            <a:r>
              <a:rPr lang="ar-SA" sz="2800" dirty="0" smtClean="0">
                <a:effectLst/>
                <a:latin typeface="Alexandria"/>
                <a:ea typeface="Calibri" panose="020F0502020204030204" pitchFamily="34" charset="0"/>
              </a:rPr>
              <a:t>): أين نحن الآن؟ (تحليل </a:t>
            </a:r>
            <a:r>
              <a:rPr lang="ar-SA" sz="2800" dirty="0" err="1" smtClean="0">
                <a:effectLst/>
                <a:latin typeface="Alexandria"/>
                <a:ea typeface="Calibri" panose="020F0502020204030204" pitchFamily="34" charset="0"/>
              </a:rPr>
              <a:t>سوات</a:t>
            </a:r>
            <a:r>
              <a:rPr lang="ar-SA" sz="2800" dirty="0" smtClean="0">
                <a:effectLst/>
                <a:latin typeface="Alexandria"/>
                <a:ea typeface="Calibri" panose="020F0502020204030204" pitchFamily="34" charset="0"/>
              </a:rPr>
              <a:t> للسمعة: نقاط القوة، الضعف، الفرص، التهديدات).</a:t>
            </a:r>
            <a:endParaRPr lang="en-US" sz="2800" dirty="0">
              <a:effectLst/>
              <a:latin typeface="Alexandria"/>
              <a:ea typeface="Calibri" panose="020F0502020204030204" pitchFamily="34" charset="0"/>
            </a:endParaRPr>
          </a:p>
        </p:txBody>
      </p:sp>
      <p:sp>
        <p:nvSpPr>
          <p:cNvPr id="13" name="مستطيل 12"/>
          <p:cNvSpPr/>
          <p:nvPr/>
        </p:nvSpPr>
        <p:spPr>
          <a:xfrm>
            <a:off x="932952" y="4135410"/>
            <a:ext cx="717232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2) الأهداف (</a:t>
            </a:r>
            <a:r>
              <a:rPr lang="en-US" sz="2800" dirty="0" smtClean="0">
                <a:effectLst/>
                <a:latin typeface="Alexandria"/>
                <a:ea typeface="Calibri" panose="020F0502020204030204" pitchFamily="34" charset="0"/>
              </a:rPr>
              <a:t>Objectives</a:t>
            </a:r>
            <a:r>
              <a:rPr lang="ar-SA" sz="2800" dirty="0" smtClean="0">
                <a:effectLst/>
                <a:latin typeface="Alexandria"/>
                <a:ea typeface="Calibri" panose="020F0502020204030204" pitchFamily="34" charset="0"/>
              </a:rPr>
              <a:t>): ماذا نريد أن نحقق؟ مثلاً زيادة الثقة لدى المستثمرين بنسبة </a:t>
            </a:r>
            <a:r>
              <a:rPr lang="en-US" sz="2800" dirty="0" smtClean="0">
                <a:effectLst/>
                <a:latin typeface="Alexandria"/>
                <a:ea typeface="Calibri" panose="020F0502020204030204" pitchFamily="34" charset="0"/>
              </a:rPr>
              <a:t>20</a:t>
            </a:r>
            <a:r>
              <a:rPr lang="ar-SA" sz="2800" dirty="0" smtClean="0">
                <a:effectLst/>
                <a:latin typeface="Alexandria"/>
                <a:ea typeface="Calibri" panose="020F0502020204030204" pitchFamily="34" charset="0"/>
              </a:rPr>
              <a:t>% وضع أهداف ذكية.</a:t>
            </a:r>
            <a:endParaRPr lang="en-US" sz="2800" dirty="0">
              <a:effectLst/>
              <a:latin typeface="Alexandria"/>
              <a:ea typeface="Calibri" panose="020F0502020204030204" pitchFamily="34" charset="0"/>
            </a:endParaRPr>
          </a:p>
        </p:txBody>
      </p:sp>
      <p:sp>
        <p:nvSpPr>
          <p:cNvPr id="14" name="مستطيل 13"/>
          <p:cNvSpPr/>
          <p:nvPr/>
        </p:nvSpPr>
        <p:spPr>
          <a:xfrm>
            <a:off x="932952" y="5067094"/>
            <a:ext cx="717232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3) الاستراتيجية (</a:t>
            </a:r>
            <a:r>
              <a:rPr lang="en-US" sz="2800" dirty="0" smtClean="0">
                <a:effectLst/>
                <a:latin typeface="Alexandria"/>
                <a:ea typeface="Calibri" panose="020F0502020204030204" pitchFamily="34" charset="0"/>
              </a:rPr>
              <a:t>Strategy</a:t>
            </a:r>
            <a:r>
              <a:rPr lang="ar-SA" sz="2800" dirty="0" smtClean="0">
                <a:effectLst/>
                <a:latin typeface="Alexandria"/>
                <a:ea typeface="Calibri" panose="020F0502020204030204" pitchFamily="34" charset="0"/>
              </a:rPr>
              <a:t>): كيف سنصل؟ تحديد التوجه العام، مثل الشفافية المطلقة، أو الريادة الابتكارية.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8651" y="1564896"/>
            <a:ext cx="4124783" cy="4418106"/>
          </a:xfrm>
          <a:prstGeom prst="rect">
            <a:avLst/>
          </a:prstGeom>
        </p:spPr>
      </p:pic>
    </p:spTree>
    <p:extLst>
      <p:ext uri="{BB962C8B-B14F-4D97-AF65-F5344CB8AC3E}">
        <p14:creationId xmlns:p14="http://schemas.microsoft.com/office/powerpoint/2010/main" val="137790425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32952" y="1461585"/>
            <a:ext cx="687723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بناء استراتيجية الاتصال المؤسسي نموذج (</a:t>
            </a:r>
            <a:r>
              <a:rPr lang="en-US" sz="2800" b="1" dirty="0" smtClean="0">
                <a:solidFill>
                  <a:srgbClr val="FF0000"/>
                </a:solidFill>
                <a:effectLst/>
                <a:latin typeface="Alexandria"/>
                <a:ea typeface="Calibri" panose="020F0502020204030204" pitchFamily="34" charset="0"/>
              </a:rPr>
              <a:t>SOSTAC</a:t>
            </a:r>
            <a:r>
              <a:rPr lang="ar-SA" sz="2800" b="1" dirty="0" smtClean="0">
                <a:solidFill>
                  <a:srgbClr val="FF0000"/>
                </a:solidFill>
                <a:effectLst/>
                <a:latin typeface="Alexandria"/>
                <a:ea typeface="Calibri" panose="020F0502020204030204" pitchFamily="34" charset="0"/>
              </a:rPr>
              <a:t>)</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32952" y="2307380"/>
            <a:ext cx="7172325"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4) التكتيكات (</a:t>
            </a:r>
            <a:r>
              <a:rPr lang="en-US" sz="2800" dirty="0" smtClean="0">
                <a:latin typeface="Alexandria"/>
                <a:ea typeface="Calibri" panose="020F0502020204030204" pitchFamily="34" charset="0"/>
              </a:rPr>
              <a:t>Tactics</a:t>
            </a:r>
            <a:r>
              <a:rPr lang="ar-SA" sz="2800" dirty="0" smtClean="0">
                <a:latin typeface="Alexandria"/>
                <a:ea typeface="Calibri" panose="020F0502020204030204" pitchFamily="34" charset="0"/>
              </a:rPr>
              <a:t>): ما هي الأدوات؟ مؤتمرات صحفية، حملات تواصل اجتماعي، </a:t>
            </a:r>
            <a:r>
              <a:rPr lang="ar-SA" sz="2800" dirty="0" err="1" smtClean="0">
                <a:latin typeface="Alexandria"/>
                <a:ea typeface="Calibri" panose="020F0502020204030204" pitchFamily="34" charset="0"/>
              </a:rPr>
              <a:t>بودكاست</a:t>
            </a:r>
            <a:r>
              <a:rPr lang="ar-SA" sz="2800" dirty="0" smtClean="0">
                <a:latin typeface="Alexandria"/>
                <a:ea typeface="Calibri" panose="020F0502020204030204" pitchFamily="34" charset="0"/>
              </a:rPr>
              <a:t> مؤسسي.</a:t>
            </a:r>
            <a:endParaRPr lang="en-US" sz="2800" dirty="0">
              <a:effectLst/>
              <a:latin typeface="Alexandria"/>
              <a:ea typeface="Calibri" panose="020F0502020204030204" pitchFamily="34" charset="0"/>
            </a:endParaRPr>
          </a:p>
        </p:txBody>
      </p:sp>
      <p:sp>
        <p:nvSpPr>
          <p:cNvPr id="12" name="مستطيل 11"/>
          <p:cNvSpPr/>
          <p:nvPr/>
        </p:nvSpPr>
        <p:spPr>
          <a:xfrm>
            <a:off x="857091" y="3473777"/>
            <a:ext cx="7172326"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5) التنفيذ (</a:t>
            </a:r>
            <a:r>
              <a:rPr lang="en-US" sz="2800" dirty="0" smtClean="0">
                <a:effectLst/>
                <a:latin typeface="Alexandria"/>
                <a:ea typeface="Calibri" panose="020F0502020204030204" pitchFamily="34" charset="0"/>
              </a:rPr>
              <a:t>Action</a:t>
            </a:r>
            <a:r>
              <a:rPr lang="ar-SA" sz="2800" dirty="0" smtClean="0">
                <a:effectLst/>
                <a:latin typeface="Alexandria"/>
                <a:ea typeface="Calibri" panose="020F0502020204030204" pitchFamily="34" charset="0"/>
              </a:rPr>
              <a:t>): من سيفعل ماذا ومتى؟ الجدول الزمني والميزانية الخاصة بالاتصال</a:t>
            </a:r>
            <a:endParaRPr lang="en-US" sz="2800" dirty="0">
              <a:effectLst/>
              <a:latin typeface="Alexandria"/>
              <a:ea typeface="Calibri" panose="020F0502020204030204" pitchFamily="34" charset="0"/>
            </a:endParaRPr>
          </a:p>
        </p:txBody>
      </p:sp>
      <p:sp>
        <p:nvSpPr>
          <p:cNvPr id="13" name="مستطيل 12"/>
          <p:cNvSpPr/>
          <p:nvPr/>
        </p:nvSpPr>
        <p:spPr>
          <a:xfrm>
            <a:off x="932952" y="4646000"/>
            <a:ext cx="717232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6) الرقابة (</a:t>
            </a:r>
            <a:r>
              <a:rPr lang="en-US" sz="2800" dirty="0" smtClean="0">
                <a:effectLst/>
                <a:latin typeface="Alexandria"/>
                <a:ea typeface="Calibri" panose="020F0502020204030204" pitchFamily="34" charset="0"/>
              </a:rPr>
              <a:t>Control</a:t>
            </a:r>
            <a:r>
              <a:rPr lang="ar-SA" sz="2800" dirty="0" smtClean="0">
                <a:effectLst/>
                <a:latin typeface="Alexandria"/>
                <a:ea typeface="Calibri" panose="020F0502020204030204" pitchFamily="34" charset="0"/>
              </a:rPr>
              <a:t>): كيف سنقيس النجاح؟ استطلاعات الرأي، تحليل النبرة الإعلامية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8651" y="1564896"/>
            <a:ext cx="4124783" cy="4418106"/>
          </a:xfrm>
          <a:prstGeom prst="rect">
            <a:avLst/>
          </a:prstGeom>
        </p:spPr>
      </p:pic>
    </p:spTree>
    <p:extLst>
      <p:ext uri="{BB962C8B-B14F-4D97-AF65-F5344CB8AC3E}">
        <p14:creationId xmlns:p14="http://schemas.microsoft.com/office/powerpoint/2010/main" val="3907225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32952" y="1461585"/>
            <a:ext cx="6877230"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استراتيجيات الاتصال لإدارة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4" y="2036861"/>
            <a:ext cx="7172325"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السمعة هي المخزون الاستراتيجي للمنظمة لإدارتها </a:t>
            </a:r>
            <a:r>
              <a:rPr lang="ar-SA" sz="2800" dirty="0" err="1" smtClean="0">
                <a:latin typeface="Alexandria"/>
                <a:ea typeface="Calibri" panose="020F0502020204030204" pitchFamily="34" charset="0"/>
              </a:rPr>
              <a:t>اتصالياً</a:t>
            </a:r>
            <a:r>
              <a:rPr lang="ar-SA" sz="2800" dirty="0" smtClean="0">
                <a:latin typeface="Alexandria"/>
                <a:ea typeface="Calibri" panose="020F0502020204030204" pitchFamily="34" charset="0"/>
              </a:rPr>
              <a:t> بفعالية نركز على ثلاثة استراتيجيات:</a:t>
            </a:r>
            <a:endParaRPr lang="en-US" sz="2800" dirty="0">
              <a:effectLst/>
              <a:latin typeface="Alexandria"/>
              <a:ea typeface="Calibri" panose="020F0502020204030204" pitchFamily="34" charset="0"/>
            </a:endParaRPr>
          </a:p>
        </p:txBody>
      </p:sp>
      <p:sp>
        <p:nvSpPr>
          <p:cNvPr id="12" name="مستطيل 11"/>
          <p:cNvSpPr/>
          <p:nvPr/>
        </p:nvSpPr>
        <p:spPr>
          <a:xfrm>
            <a:off x="859177" y="2975849"/>
            <a:ext cx="7172326"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1) الاستراتيجية الاستباقية:</a:t>
            </a:r>
            <a:endParaRPr lang="en-US" sz="2800" b="1" dirty="0">
              <a:effectLst/>
              <a:latin typeface="Alexandria"/>
              <a:ea typeface="Calibri" panose="020F0502020204030204" pitchFamily="34" charset="0"/>
            </a:endParaRPr>
          </a:p>
        </p:txBody>
      </p:sp>
      <p:sp>
        <p:nvSpPr>
          <p:cNvPr id="13" name="مستطيل 12"/>
          <p:cNvSpPr/>
          <p:nvPr/>
        </p:nvSpPr>
        <p:spPr>
          <a:xfrm>
            <a:off x="859177" y="3536923"/>
            <a:ext cx="717232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بناء رصيد من الخير والثقة قبل حدوث أي أزمة من خلال:</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05276" y="1504860"/>
            <a:ext cx="4086723" cy="4121434"/>
          </a:xfrm>
          <a:prstGeom prst="rect">
            <a:avLst/>
          </a:prstGeom>
        </p:spPr>
      </p:pic>
      <p:sp>
        <p:nvSpPr>
          <p:cNvPr id="14" name="مستطيل 13"/>
          <p:cNvSpPr/>
          <p:nvPr/>
        </p:nvSpPr>
        <p:spPr>
          <a:xfrm>
            <a:off x="932952" y="4097997"/>
            <a:ext cx="7172325" cy="990015"/>
          </a:xfrm>
          <a:prstGeom prst="rect">
            <a:avLst/>
          </a:prstGeom>
        </p:spPr>
        <p:txBody>
          <a:bodyPr wrap="square">
            <a:spAutoFit/>
          </a:bodyPr>
          <a:lstStyle/>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صناعة المحتوى القيّمي: من خلال تقديم قصص تعكس مسؤولية المنظمة تجاه المجتمع.</a:t>
            </a:r>
            <a:endParaRPr lang="en-US" sz="2800" dirty="0">
              <a:effectLst/>
              <a:latin typeface="Alexandria"/>
              <a:ea typeface="Calibri" panose="020F0502020204030204" pitchFamily="34" charset="0"/>
            </a:endParaRPr>
          </a:p>
        </p:txBody>
      </p:sp>
      <p:sp>
        <p:nvSpPr>
          <p:cNvPr id="15" name="مستطيل 14"/>
          <p:cNvSpPr/>
          <p:nvPr/>
        </p:nvSpPr>
        <p:spPr>
          <a:xfrm>
            <a:off x="859176" y="5112997"/>
            <a:ext cx="7172325" cy="990015"/>
          </a:xfrm>
          <a:prstGeom prst="rect">
            <a:avLst/>
          </a:prstGeom>
        </p:spPr>
        <p:txBody>
          <a:bodyPr wrap="square">
            <a:spAutoFit/>
          </a:bodyPr>
          <a:lstStyle/>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قيادة الفكر: إبراز قيادات المنظمة كخبراء في مجالهم لبناء الهيبة المؤسسية.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323611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32952" y="1461585"/>
            <a:ext cx="6877230" cy="606897"/>
          </a:xfrm>
          <a:prstGeom prst="rect">
            <a:avLst/>
          </a:prstGeom>
        </p:spPr>
        <p:txBody>
          <a:bodyPr wrap="square">
            <a:spAutoFit/>
          </a:bodyPr>
          <a:lstStyle/>
          <a:p>
            <a:pPr algn="justLow" rtl="1">
              <a:lnSpc>
                <a:spcPts val="4500"/>
              </a:lnSpc>
              <a:spcAft>
                <a:spcPts val="0"/>
              </a:spcAft>
            </a:pPr>
            <a:r>
              <a:rPr lang="ar-SA" sz="2800" b="1" dirty="0" smtClean="0">
                <a:effectLst/>
                <a:latin typeface="Alexandria"/>
                <a:ea typeface="Calibri" panose="020F0502020204030204" pitchFamily="34" charset="0"/>
              </a:rPr>
              <a:t>2) استراتيجية الحماية والوقاية</a:t>
            </a:r>
            <a:endParaRPr lang="en-US" sz="2800" b="1" dirty="0">
              <a:effectLst/>
              <a:latin typeface="Alexandria"/>
              <a:ea typeface="Calibri" panose="020F0502020204030204" pitchFamily="34" charset="0"/>
            </a:endParaRPr>
          </a:p>
        </p:txBody>
      </p:sp>
      <p:sp>
        <p:nvSpPr>
          <p:cNvPr id="8" name="مستطيل 7"/>
          <p:cNvSpPr/>
          <p:nvPr/>
        </p:nvSpPr>
        <p:spPr>
          <a:xfrm>
            <a:off x="785405" y="2036861"/>
            <a:ext cx="6582454" cy="990015"/>
          </a:xfrm>
          <a:prstGeom prst="rect">
            <a:avLst/>
          </a:prstGeom>
        </p:spPr>
        <p:txBody>
          <a:bodyPr wrap="square">
            <a:spAutoFit/>
          </a:bodyPr>
          <a:lstStyle/>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نظام الإنذار المبكر: مراقبة ما يقال عن المنظمة في الفضاء الرقمي.</a:t>
            </a:r>
            <a:endParaRPr lang="en-US" sz="2800" dirty="0">
              <a:effectLst/>
              <a:latin typeface="Alexandria"/>
              <a:ea typeface="Calibri" panose="020F0502020204030204" pitchFamily="34" charset="0"/>
            </a:endParaRPr>
          </a:p>
        </p:txBody>
      </p:sp>
      <p:sp>
        <p:nvSpPr>
          <p:cNvPr id="12" name="مستطيل 11"/>
          <p:cNvSpPr/>
          <p:nvPr/>
        </p:nvSpPr>
        <p:spPr>
          <a:xfrm>
            <a:off x="859177" y="2975849"/>
            <a:ext cx="6508681" cy="990015"/>
          </a:xfrm>
          <a:prstGeom prst="rect">
            <a:avLst/>
          </a:prstGeom>
        </p:spPr>
        <p:txBody>
          <a:bodyPr wrap="square">
            <a:spAutoFit/>
          </a:bodyPr>
          <a:lstStyle/>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تدريب المتحدث الرسمي: ضمان توحيد الرسالة وعدم تضارب التصريحات.</a:t>
            </a:r>
            <a:endParaRPr lang="en-US" sz="2800" dirty="0">
              <a:effectLst/>
              <a:latin typeface="Alexandria"/>
              <a:ea typeface="Calibri" panose="020F0502020204030204" pitchFamily="34" charset="0"/>
            </a:endParaRPr>
          </a:p>
        </p:txBody>
      </p:sp>
      <p:sp>
        <p:nvSpPr>
          <p:cNvPr id="14" name="مستطيل 13"/>
          <p:cNvSpPr/>
          <p:nvPr/>
        </p:nvSpPr>
        <p:spPr>
          <a:xfrm>
            <a:off x="636607" y="4016221"/>
            <a:ext cx="7172325"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3) استراتيجية الاستجابة:</a:t>
            </a:r>
            <a:endParaRPr lang="en-US" sz="2800" b="1" dirty="0">
              <a:effectLst/>
              <a:latin typeface="Alexandria"/>
              <a:ea typeface="Calibri" panose="020F0502020204030204" pitchFamily="34" charset="0"/>
            </a:endParaRPr>
          </a:p>
        </p:txBody>
      </p:sp>
      <p:sp>
        <p:nvSpPr>
          <p:cNvPr id="15" name="مستطيل 14"/>
          <p:cNvSpPr/>
          <p:nvPr/>
        </p:nvSpPr>
        <p:spPr>
          <a:xfrm>
            <a:off x="896065" y="4770231"/>
            <a:ext cx="6471794" cy="541174"/>
          </a:xfrm>
          <a:prstGeom prst="rect">
            <a:avLst/>
          </a:prstGeom>
        </p:spPr>
        <p:txBody>
          <a:bodyPr wrap="square">
            <a:spAutoFit/>
          </a:bodyPr>
          <a:lstStyle/>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آلية التصرف عند وقوع هجوم إعلامي أو أزمة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808932" y="1583823"/>
            <a:ext cx="4383068" cy="4283839"/>
          </a:xfrm>
          <a:prstGeom prst="rect">
            <a:avLst/>
          </a:prstGeom>
        </p:spPr>
      </p:pic>
    </p:spTree>
    <p:extLst>
      <p:ext uri="{BB962C8B-B14F-4D97-AF65-F5344CB8AC3E}">
        <p14:creationId xmlns:p14="http://schemas.microsoft.com/office/powerpoint/2010/main" val="9109689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390649" y="1429964"/>
            <a:ext cx="580040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استراتيجية الاتصال الخارجي</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5" y="2036861"/>
            <a:ext cx="6582454"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تستهدف العملاء، المستثمرين، الإعلام، الجهات الحكومية من خلال:</a:t>
            </a:r>
            <a:endParaRPr lang="en-US" sz="2800" dirty="0">
              <a:effectLst/>
              <a:latin typeface="Alexandria"/>
              <a:ea typeface="Calibri" panose="020F0502020204030204" pitchFamily="34" charset="0"/>
            </a:endParaRPr>
          </a:p>
        </p:txBody>
      </p:sp>
      <p:sp>
        <p:nvSpPr>
          <p:cNvPr id="12" name="مستطيل 11"/>
          <p:cNvSpPr/>
          <p:nvPr/>
        </p:nvSpPr>
        <p:spPr>
          <a:xfrm>
            <a:off x="859178" y="2954170"/>
            <a:ext cx="6508681"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العلاقات الإعلامية: بناء شراكات مع الصحفيين والمؤثرين لضمان تغطية إيجابية.</a:t>
            </a:r>
            <a:endParaRPr lang="en-US" sz="2800" dirty="0">
              <a:effectLst/>
              <a:latin typeface="Alexandria"/>
              <a:ea typeface="Calibri" panose="020F0502020204030204" pitchFamily="34" charset="0"/>
            </a:endParaRPr>
          </a:p>
        </p:txBody>
      </p:sp>
      <p:sp>
        <p:nvSpPr>
          <p:cNvPr id="14" name="مستطيل 13"/>
          <p:cNvSpPr/>
          <p:nvPr/>
        </p:nvSpPr>
        <p:spPr>
          <a:xfrm>
            <a:off x="859178" y="4016221"/>
            <a:ext cx="6508682"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المسؤولية الاجتماعية: إظهار دور المنظمة في خدمة المجتمع وتعزيز السمعة المؤسسية.</a:t>
            </a:r>
            <a:endParaRPr lang="en-US" sz="2800" dirty="0">
              <a:effectLst/>
              <a:latin typeface="Alexandria"/>
              <a:ea typeface="Calibri" panose="020F0502020204030204" pitchFamily="34" charset="0"/>
            </a:endParaRPr>
          </a:p>
        </p:txBody>
      </p:sp>
      <p:sp>
        <p:nvSpPr>
          <p:cNvPr id="15" name="مستطيل 14"/>
          <p:cNvSpPr/>
          <p:nvPr/>
        </p:nvSpPr>
        <p:spPr>
          <a:xfrm>
            <a:off x="785405" y="4944158"/>
            <a:ext cx="661934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إدارة الهوية البصرية واللفظية: توحيد نبرة الصوت والشعارات في كل المنصات.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746" y="1461044"/>
            <a:ext cx="4803877" cy="4182761"/>
          </a:xfrm>
          <a:prstGeom prst="rect">
            <a:avLst/>
          </a:prstGeom>
        </p:spPr>
      </p:pic>
    </p:spTree>
    <p:extLst>
      <p:ext uri="{BB962C8B-B14F-4D97-AF65-F5344CB8AC3E}">
        <p14:creationId xmlns:p14="http://schemas.microsoft.com/office/powerpoint/2010/main" val="413125907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71850" y="1413955"/>
            <a:ext cx="3923982"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هندسة الرسالة الاتصالية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5" y="2036861"/>
            <a:ext cx="6582454"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تنجح الاستراتيجية يجب أن تكون الرسالة:</a:t>
            </a:r>
            <a:endParaRPr lang="en-US" sz="2800" dirty="0">
              <a:effectLst/>
              <a:latin typeface="Alexandria"/>
              <a:ea typeface="Calibri" panose="020F0502020204030204" pitchFamily="34" charset="0"/>
            </a:endParaRPr>
          </a:p>
        </p:txBody>
      </p:sp>
      <p:sp>
        <p:nvSpPr>
          <p:cNvPr id="12" name="مستطيل 11"/>
          <p:cNvSpPr/>
          <p:nvPr/>
        </p:nvSpPr>
        <p:spPr>
          <a:xfrm>
            <a:off x="968428" y="2735728"/>
            <a:ext cx="650868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متسقة: لا تتعارض رسالة التسويق مع رسالة الموارد البشرية أو غيرها.</a:t>
            </a:r>
            <a:endParaRPr lang="en-US" sz="2800" dirty="0">
              <a:effectLst/>
              <a:latin typeface="Alexandria"/>
              <a:ea typeface="Calibri" panose="020F0502020204030204" pitchFamily="34" charset="0"/>
            </a:endParaRPr>
          </a:p>
        </p:txBody>
      </p:sp>
      <p:sp>
        <p:nvSpPr>
          <p:cNvPr id="14" name="مستطيل 13"/>
          <p:cNvSpPr/>
          <p:nvPr/>
        </p:nvSpPr>
        <p:spPr>
          <a:xfrm>
            <a:off x="304784" y="3965920"/>
            <a:ext cx="717232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ذات صلة: تخاطب اهتمامات الجمهور المستهدف مباشرة.</a:t>
            </a:r>
            <a:endParaRPr lang="en-US" sz="2800" dirty="0">
              <a:effectLst/>
              <a:latin typeface="Alexandria"/>
              <a:ea typeface="Calibri" panose="020F0502020204030204" pitchFamily="34" charset="0"/>
            </a:endParaRPr>
          </a:p>
        </p:txBody>
      </p:sp>
      <p:sp>
        <p:nvSpPr>
          <p:cNvPr id="15" name="مستطيل 14"/>
          <p:cNvSpPr/>
          <p:nvPr/>
        </p:nvSpPr>
        <p:spPr>
          <a:xfrm>
            <a:off x="1005315" y="4743153"/>
            <a:ext cx="6471794"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مدعومة بالأدلة: السمعة لا تُبنى على الوعود الفارغة بل على الإنجازات المحققة.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stretch>
            <a:fillRect/>
          </a:stretch>
        </p:blipFill>
        <p:spPr>
          <a:xfrm>
            <a:off x="7444630" y="1520031"/>
            <a:ext cx="4747370" cy="4372249"/>
          </a:xfrm>
          <a:prstGeom prst="rect">
            <a:avLst/>
          </a:prstGeom>
        </p:spPr>
      </p:pic>
    </p:spTree>
    <p:extLst>
      <p:ext uri="{BB962C8B-B14F-4D97-AF65-F5344CB8AC3E}">
        <p14:creationId xmlns:p14="http://schemas.microsoft.com/office/powerpoint/2010/main" val="2025844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371850" y="1413955"/>
            <a:ext cx="3923982"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قياس أثر الرسالة الاتصالية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5" y="2036861"/>
            <a:ext cx="6582454"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كيف نعرف أن استراتيجيتنا تعمل؟ نستخدم مؤشرات الأداء الرئيسة:</a:t>
            </a:r>
            <a:endParaRPr lang="en-US" sz="2800" dirty="0">
              <a:effectLst/>
              <a:latin typeface="Alexandria"/>
              <a:ea typeface="Calibri" panose="020F0502020204030204" pitchFamily="34" charset="0"/>
            </a:endParaRPr>
          </a:p>
        </p:txBody>
      </p:sp>
      <p:sp>
        <p:nvSpPr>
          <p:cNvPr id="12" name="مستطيل 11"/>
          <p:cNvSpPr/>
          <p:nvPr/>
        </p:nvSpPr>
        <p:spPr>
          <a:xfrm>
            <a:off x="968428" y="3078255"/>
            <a:ext cx="6508681"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حصة الصوت: مدى حضور المنظمة مقارنةً بالمنافسين.</a:t>
            </a:r>
            <a:endParaRPr lang="en-US" sz="2800" dirty="0">
              <a:effectLst/>
              <a:latin typeface="Alexandria"/>
              <a:ea typeface="Calibri" panose="020F0502020204030204" pitchFamily="34" charset="0"/>
            </a:endParaRPr>
          </a:p>
        </p:txBody>
      </p:sp>
      <p:sp>
        <p:nvSpPr>
          <p:cNvPr id="14" name="مستطيل 13"/>
          <p:cNvSpPr/>
          <p:nvPr/>
        </p:nvSpPr>
        <p:spPr>
          <a:xfrm>
            <a:off x="304784" y="3847860"/>
            <a:ext cx="717232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مؤشر الثقة: قياس مدى تصديق الجمهور لوعود المنظمة.</a:t>
            </a:r>
            <a:endParaRPr lang="en-US" sz="2800" dirty="0">
              <a:effectLst/>
              <a:latin typeface="Alexandria"/>
              <a:ea typeface="Calibri" panose="020F0502020204030204" pitchFamily="34" charset="0"/>
            </a:endParaRPr>
          </a:p>
        </p:txBody>
      </p:sp>
      <p:sp>
        <p:nvSpPr>
          <p:cNvPr id="15" name="مستطيل 14"/>
          <p:cNvSpPr/>
          <p:nvPr/>
        </p:nvSpPr>
        <p:spPr>
          <a:xfrm>
            <a:off x="1005315" y="4951130"/>
            <a:ext cx="6471794"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صافي الترويج: مدى استعداد الجمهور للدفاع عن المنظمة والتوصية بها.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4589" t="19198" r="3171" b="25239"/>
          <a:stretch/>
        </p:blipFill>
        <p:spPr>
          <a:xfrm>
            <a:off x="7625906" y="1593232"/>
            <a:ext cx="4566093" cy="4376248"/>
          </a:xfrm>
          <a:prstGeom prst="rect">
            <a:avLst/>
          </a:prstGeom>
        </p:spPr>
      </p:pic>
    </p:spTree>
    <p:extLst>
      <p:ext uri="{BB962C8B-B14F-4D97-AF65-F5344CB8AC3E}">
        <p14:creationId xmlns:p14="http://schemas.microsoft.com/office/powerpoint/2010/main" val="36941491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89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17626" y="194843"/>
            <a:ext cx="2408902"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85405" y="1413955"/>
            <a:ext cx="651042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دراسة حالة </a:t>
            </a:r>
            <a:r>
              <a:rPr lang="ar-SA" sz="2800" b="1" dirty="0" err="1" smtClean="0">
                <a:solidFill>
                  <a:srgbClr val="FF0000"/>
                </a:solidFill>
                <a:effectLst/>
                <a:latin typeface="Alexandria"/>
                <a:ea typeface="Calibri" panose="020F0502020204030204" pitchFamily="34" charset="0"/>
              </a:rPr>
              <a:t>ليغو</a:t>
            </a:r>
            <a:r>
              <a:rPr lang="ar-SA" sz="2800" b="1" dirty="0" smtClean="0">
                <a:solidFill>
                  <a:srgbClr val="FF0000"/>
                </a:solidFill>
                <a:effectLst/>
                <a:latin typeface="Alexandria"/>
                <a:ea typeface="Calibri" panose="020F0502020204030204" pitchFamily="34" charset="0"/>
              </a:rPr>
              <a:t> (</a:t>
            </a:r>
            <a:r>
              <a:rPr lang="en-US" sz="2800" b="1" dirty="0" smtClean="0">
                <a:solidFill>
                  <a:srgbClr val="FF0000"/>
                </a:solidFill>
                <a:effectLst/>
                <a:latin typeface="Alexandria"/>
                <a:ea typeface="Calibri" panose="020F0502020204030204" pitchFamily="34" charset="0"/>
              </a:rPr>
              <a:t>LEGO</a:t>
            </a:r>
            <a:r>
              <a:rPr lang="ar-SA" sz="2800" b="1" dirty="0" smtClean="0">
                <a:solidFill>
                  <a:srgbClr val="FF0000"/>
                </a:solidFill>
                <a:effectLst/>
                <a:latin typeface="Alexandria"/>
                <a:ea typeface="Calibri" panose="020F0502020204030204" pitchFamily="34" charset="0"/>
              </a:rPr>
              <a:t>) من الانكسار إلى الصدارة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5" y="2218197"/>
            <a:ext cx="6582454" cy="1408399"/>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بداية الألفية كانت </a:t>
            </a:r>
            <a:r>
              <a:rPr lang="ar-SA" sz="2800" dirty="0" err="1" smtClean="0">
                <a:effectLst/>
                <a:latin typeface="Alexandria"/>
                <a:ea typeface="Calibri" panose="020F0502020204030204" pitchFamily="34" charset="0"/>
              </a:rPr>
              <a:t>ليغو</a:t>
            </a:r>
            <a:r>
              <a:rPr lang="ar-SA" sz="2800" dirty="0" smtClean="0">
                <a:effectLst/>
                <a:latin typeface="Alexandria"/>
                <a:ea typeface="Calibri" panose="020F0502020204030204" pitchFamily="34" charset="0"/>
              </a:rPr>
              <a:t> تعاني من تشتت الهوية، خسائر مالية فادحة، وابتعاد عن جمهورها الأساسي كانت سمعتها توحي بأنها شركة قديمة ولا تواكب العصر.</a:t>
            </a:r>
            <a:endParaRPr lang="en-US" sz="2800" dirty="0">
              <a:effectLst/>
              <a:latin typeface="Alexandria"/>
              <a:ea typeface="Calibri" panose="020F0502020204030204" pitchFamily="34" charset="0"/>
            </a:endParaRPr>
          </a:p>
        </p:txBody>
      </p:sp>
      <p:sp>
        <p:nvSpPr>
          <p:cNvPr id="14" name="مستطيل 13"/>
          <p:cNvSpPr/>
          <p:nvPr/>
        </p:nvSpPr>
        <p:spPr>
          <a:xfrm>
            <a:off x="785405" y="3847860"/>
            <a:ext cx="6691704"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قامت الشركة باستخدام استراتيجية اتصال مؤسسي نقلتها إلى أكثر العلامات التجارية موثوقية في العالم لعدة سنوات من خلال الخطوات الآتية: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6657" y="1514228"/>
            <a:ext cx="4675342" cy="4446127"/>
          </a:xfrm>
          <a:prstGeom prst="rect">
            <a:avLst/>
          </a:prstGeom>
        </p:spPr>
      </p:pic>
    </p:spTree>
    <p:extLst>
      <p:ext uri="{BB962C8B-B14F-4D97-AF65-F5344CB8AC3E}">
        <p14:creationId xmlns:p14="http://schemas.microsoft.com/office/powerpoint/2010/main" val="15712068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89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17626" y="194843"/>
            <a:ext cx="2408902"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250411" y="1548783"/>
            <a:ext cx="651042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دراسة حالة </a:t>
            </a:r>
            <a:r>
              <a:rPr lang="ar-SA" sz="2800" b="1" dirty="0" err="1" smtClean="0">
                <a:solidFill>
                  <a:srgbClr val="FF0000"/>
                </a:solidFill>
                <a:effectLst/>
                <a:latin typeface="Alexandria"/>
                <a:ea typeface="Calibri" panose="020F0502020204030204" pitchFamily="34" charset="0"/>
              </a:rPr>
              <a:t>ليغو</a:t>
            </a:r>
            <a:r>
              <a:rPr lang="ar-SA" sz="2800" b="1" dirty="0" smtClean="0">
                <a:solidFill>
                  <a:srgbClr val="FF0000"/>
                </a:solidFill>
                <a:effectLst/>
                <a:latin typeface="Alexandria"/>
                <a:ea typeface="Calibri" panose="020F0502020204030204" pitchFamily="34" charset="0"/>
              </a:rPr>
              <a:t> (</a:t>
            </a:r>
            <a:r>
              <a:rPr lang="en-US" sz="2800" b="1" dirty="0" smtClean="0">
                <a:solidFill>
                  <a:srgbClr val="FF0000"/>
                </a:solidFill>
                <a:effectLst/>
                <a:latin typeface="Alexandria"/>
                <a:ea typeface="Calibri" panose="020F0502020204030204" pitchFamily="34" charset="0"/>
              </a:rPr>
              <a:t>LEGO</a:t>
            </a:r>
            <a:r>
              <a:rPr lang="ar-SA" sz="2800" b="1" dirty="0" smtClean="0">
                <a:solidFill>
                  <a:srgbClr val="FF0000"/>
                </a:solidFill>
                <a:effectLst/>
                <a:latin typeface="Alexandria"/>
                <a:ea typeface="Calibri" panose="020F0502020204030204" pitchFamily="34" charset="0"/>
              </a:rPr>
              <a:t>) من الانكسار إلى الصدارة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5860026" y="2218197"/>
            <a:ext cx="5024283"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استراتيجية الاتصال الاستماع والمشاركة</a:t>
            </a:r>
            <a:r>
              <a:rPr lang="ar-SA" sz="2800" b="1" dirty="0" smtClean="0">
                <a:effectLst/>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sp>
        <p:nvSpPr>
          <p:cNvPr id="14" name="مستطيل 13"/>
          <p:cNvSpPr/>
          <p:nvPr/>
        </p:nvSpPr>
        <p:spPr>
          <a:xfrm>
            <a:off x="993058" y="2920888"/>
            <a:ext cx="9891251"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لم تعتمد الشركة على الإعلانات الضخمة فقط، بل غيرت فلسفة الاتصال المؤسسي لديها لتقوم على ثلاثة أعمدة:</a:t>
            </a:r>
            <a:endParaRPr lang="en-US" sz="2800" dirty="0">
              <a:effectLst/>
              <a:latin typeface="Alexandria"/>
              <a:ea typeface="Calibri" panose="020F0502020204030204" pitchFamily="34" charset="0"/>
            </a:endParaRPr>
          </a:p>
        </p:txBody>
      </p:sp>
      <p:sp>
        <p:nvSpPr>
          <p:cNvPr id="11" name="مستطيل 10"/>
          <p:cNvSpPr/>
          <p:nvPr/>
        </p:nvSpPr>
        <p:spPr>
          <a:xfrm>
            <a:off x="993058" y="4019914"/>
            <a:ext cx="9969909"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1) تحويل الجمهور إلى شركاء: أطلقت منصة (</a:t>
            </a:r>
            <a:r>
              <a:rPr lang="en-US" sz="2800" dirty="0" smtClean="0">
                <a:latin typeface="Alexandria"/>
                <a:ea typeface="Calibri" panose="020F0502020204030204" pitchFamily="34" charset="0"/>
              </a:rPr>
              <a:t>LEGO Ideas</a:t>
            </a:r>
            <a:r>
              <a:rPr lang="ar-SA" sz="2800" dirty="0" smtClean="0">
                <a:latin typeface="Alexandria"/>
                <a:ea typeface="Calibri" panose="020F0502020204030204" pitchFamily="34" charset="0"/>
              </a:rPr>
              <a:t>) وهي منصة تتيح للمعجبين اقتراح تصاميم جديدة.</a:t>
            </a:r>
            <a:endParaRPr lang="en-US" sz="2800" dirty="0">
              <a:effectLst/>
              <a:latin typeface="Alexandria"/>
              <a:ea typeface="Calibri" panose="020F0502020204030204" pitchFamily="34" charset="0"/>
            </a:endParaRPr>
          </a:p>
        </p:txBody>
      </p:sp>
      <p:sp>
        <p:nvSpPr>
          <p:cNvPr id="12" name="مستطيل 11"/>
          <p:cNvSpPr/>
          <p:nvPr/>
        </p:nvSpPr>
        <p:spPr>
          <a:xfrm>
            <a:off x="993058" y="5118941"/>
            <a:ext cx="9891251"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الأثر على السمعة: نقلت صورة الشركة من "ديكتاتور يصنع الألعاب" إلى مؤسسة ديموقراطية تسمع لعملائها هذا بنى ولاءً عاطفياً لا يشترى بالمال.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8864171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4"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89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17626" y="194843"/>
            <a:ext cx="2408902"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311871" y="1539098"/>
            <a:ext cx="651042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دراسة حالة </a:t>
            </a:r>
            <a:r>
              <a:rPr lang="ar-SA" sz="2800" b="1" dirty="0" err="1" smtClean="0">
                <a:solidFill>
                  <a:srgbClr val="FF0000"/>
                </a:solidFill>
                <a:effectLst/>
                <a:latin typeface="Alexandria"/>
                <a:ea typeface="Calibri" panose="020F0502020204030204" pitchFamily="34" charset="0"/>
              </a:rPr>
              <a:t>ليغو</a:t>
            </a:r>
            <a:r>
              <a:rPr lang="ar-SA" sz="2800" b="1" dirty="0" smtClean="0">
                <a:solidFill>
                  <a:srgbClr val="FF0000"/>
                </a:solidFill>
                <a:effectLst/>
                <a:latin typeface="Alexandria"/>
                <a:ea typeface="Calibri" panose="020F0502020204030204" pitchFamily="34" charset="0"/>
              </a:rPr>
              <a:t> (</a:t>
            </a:r>
            <a:r>
              <a:rPr lang="en-US" sz="2800" b="1" dirty="0" smtClean="0">
                <a:solidFill>
                  <a:srgbClr val="FF0000"/>
                </a:solidFill>
                <a:effectLst/>
                <a:latin typeface="Alexandria"/>
                <a:ea typeface="Calibri" panose="020F0502020204030204" pitchFamily="34" charset="0"/>
              </a:rPr>
              <a:t>LEGO</a:t>
            </a:r>
            <a:r>
              <a:rPr lang="ar-SA" sz="2800" b="1" dirty="0" smtClean="0">
                <a:solidFill>
                  <a:srgbClr val="FF0000"/>
                </a:solidFill>
                <a:effectLst/>
                <a:latin typeface="Alexandria"/>
                <a:ea typeface="Calibri" panose="020F0502020204030204" pitchFamily="34" charset="0"/>
              </a:rPr>
              <a:t>) من الانكسار إلى الصدارة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1896450" y="2366283"/>
            <a:ext cx="5024283"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2) الاتصال من خلال القيّم:</a:t>
            </a:r>
            <a:endParaRPr lang="en-US" sz="2800" dirty="0">
              <a:effectLst/>
              <a:latin typeface="Alexandria"/>
              <a:ea typeface="Calibri" panose="020F0502020204030204" pitchFamily="34" charset="0"/>
            </a:endParaRPr>
          </a:p>
        </p:txBody>
      </p:sp>
      <p:sp>
        <p:nvSpPr>
          <p:cNvPr id="14" name="مستطيل 13"/>
          <p:cNvSpPr/>
          <p:nvPr/>
        </p:nvSpPr>
        <p:spPr>
          <a:xfrm>
            <a:off x="993059" y="2920888"/>
            <a:ext cx="7148052"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أعلنت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عن استراتيجية "استدامة المواد"، حيث استثمرت مئات الملايين، لإيجاد بدائل للبلاستيك التقليدي بمواد مستدامة.</a:t>
            </a:r>
            <a:endParaRPr lang="en-US" sz="2800" dirty="0">
              <a:effectLst/>
              <a:latin typeface="Alexandria"/>
              <a:ea typeface="Calibri" panose="020F0502020204030204" pitchFamily="34" charset="0"/>
            </a:endParaRPr>
          </a:p>
        </p:txBody>
      </p:sp>
      <p:sp>
        <p:nvSpPr>
          <p:cNvPr id="11" name="مستطيل 10"/>
          <p:cNvSpPr/>
          <p:nvPr/>
        </p:nvSpPr>
        <p:spPr>
          <a:xfrm>
            <a:off x="993059" y="4019914"/>
            <a:ext cx="7148052"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الأثر على السمعة: لم يعد ينظر إليها كشركة ألعاب بلاستيكية تلوث البيئة، بل "كمواطن مؤسسي مسؤول" يهتم بمستقبل الكوكب الذي سيعيش فيه الأطفال.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575" y="1496031"/>
            <a:ext cx="4009147" cy="4463785"/>
          </a:xfrm>
          <a:prstGeom prst="rect">
            <a:avLst/>
          </a:prstGeom>
        </p:spPr>
      </p:pic>
    </p:spTree>
    <p:extLst>
      <p:ext uri="{BB962C8B-B14F-4D97-AF65-F5344CB8AC3E}">
        <p14:creationId xmlns:p14="http://schemas.microsoft.com/office/powerpoint/2010/main" val="12128807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4"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89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517626" y="194843"/>
            <a:ext cx="2408902"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19" y="1476299"/>
            <a:ext cx="651042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دراسة حالة </a:t>
            </a:r>
            <a:r>
              <a:rPr lang="ar-SA" sz="2800" b="1" dirty="0" err="1" smtClean="0">
                <a:solidFill>
                  <a:srgbClr val="FF0000"/>
                </a:solidFill>
                <a:effectLst/>
                <a:latin typeface="Alexandria"/>
                <a:ea typeface="Calibri" panose="020F0502020204030204" pitchFamily="34" charset="0"/>
              </a:rPr>
              <a:t>ليغو</a:t>
            </a:r>
            <a:r>
              <a:rPr lang="ar-SA" sz="2800" b="1" dirty="0" smtClean="0">
                <a:solidFill>
                  <a:srgbClr val="FF0000"/>
                </a:solidFill>
                <a:effectLst/>
                <a:latin typeface="Alexandria"/>
                <a:ea typeface="Calibri" panose="020F0502020204030204" pitchFamily="34" charset="0"/>
              </a:rPr>
              <a:t> (</a:t>
            </a:r>
            <a:r>
              <a:rPr lang="en-US" sz="2800" b="1" dirty="0" smtClean="0">
                <a:solidFill>
                  <a:srgbClr val="FF0000"/>
                </a:solidFill>
                <a:effectLst/>
                <a:latin typeface="Alexandria"/>
                <a:ea typeface="Calibri" panose="020F0502020204030204" pitchFamily="34" charset="0"/>
              </a:rPr>
              <a:t>LEGO</a:t>
            </a:r>
            <a:r>
              <a:rPr lang="ar-SA" sz="2800" b="1" dirty="0" smtClean="0">
                <a:solidFill>
                  <a:srgbClr val="FF0000"/>
                </a:solidFill>
                <a:effectLst/>
                <a:latin typeface="Alexandria"/>
                <a:ea typeface="Calibri" panose="020F0502020204030204" pitchFamily="34" charset="0"/>
              </a:rPr>
              <a:t>) من الانكسار إلى الصدارة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5819521" y="2248713"/>
            <a:ext cx="5024283"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3) الشفافية في إدارة الأزمات:</a:t>
            </a:r>
            <a:endParaRPr lang="en-US" sz="2800" dirty="0">
              <a:effectLst/>
              <a:latin typeface="Alexandria"/>
              <a:ea typeface="Calibri" panose="020F0502020204030204" pitchFamily="34" charset="0"/>
            </a:endParaRPr>
          </a:p>
        </p:txBody>
      </p:sp>
      <p:sp>
        <p:nvSpPr>
          <p:cNvPr id="14" name="مستطيل 13"/>
          <p:cNvSpPr/>
          <p:nvPr/>
        </p:nvSpPr>
        <p:spPr>
          <a:xfrm>
            <a:off x="1050807" y="2800850"/>
            <a:ext cx="9989573"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في عام </a:t>
            </a:r>
            <a:r>
              <a:rPr lang="en-US" sz="2800" dirty="0" smtClean="0">
                <a:latin typeface="Alexandria"/>
                <a:ea typeface="Calibri" panose="020F0502020204030204" pitchFamily="34" charset="0"/>
              </a:rPr>
              <a:t>2014</a:t>
            </a:r>
            <a:r>
              <a:rPr lang="ar-SA" sz="2800" dirty="0" smtClean="0">
                <a:latin typeface="Alexandria"/>
                <a:ea typeface="Calibri" panose="020F0502020204030204" pitchFamily="34" charset="0"/>
              </a:rPr>
              <a:t> واجهة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هجوماً من منظمة “</a:t>
            </a:r>
            <a:r>
              <a:rPr lang="en-US" sz="2800" dirty="0" err="1" smtClean="0">
                <a:latin typeface="Alexandria"/>
                <a:ea typeface="Calibri" panose="020F0502020204030204" pitchFamily="34" charset="0"/>
              </a:rPr>
              <a:t>Greenpace</a:t>
            </a:r>
            <a:r>
              <a:rPr lang="ar-SA" sz="2800" dirty="0" smtClean="0">
                <a:latin typeface="Alexandria"/>
                <a:ea typeface="Calibri" panose="020F0502020204030204" pitchFamily="34" charset="0"/>
              </a:rPr>
              <a:t>" بسبب شراكتها مع شركة </a:t>
            </a:r>
            <a:r>
              <a:rPr lang="en-US" sz="2800" dirty="0" smtClean="0">
                <a:latin typeface="Alexandria"/>
                <a:ea typeface="Calibri" panose="020F0502020204030204" pitchFamily="34" charset="0"/>
              </a:rPr>
              <a:t>Shell</a:t>
            </a:r>
            <a:r>
              <a:rPr lang="ar-SA" sz="2800" dirty="0" smtClean="0">
                <a:latin typeface="Alexandria"/>
                <a:ea typeface="Calibri" panose="020F0502020204030204" pitchFamily="34" charset="0"/>
              </a:rPr>
              <a:t> النفطية.</a:t>
            </a:r>
            <a:endParaRPr lang="en-US" sz="2800" dirty="0">
              <a:effectLst/>
              <a:latin typeface="Alexandria"/>
              <a:ea typeface="Calibri" panose="020F0502020204030204" pitchFamily="34" charset="0"/>
            </a:endParaRPr>
          </a:p>
        </p:txBody>
      </p:sp>
      <p:sp>
        <p:nvSpPr>
          <p:cNvPr id="11" name="مستطيل 10"/>
          <p:cNvSpPr/>
          <p:nvPr/>
        </p:nvSpPr>
        <p:spPr>
          <a:xfrm>
            <a:off x="1050807" y="3725743"/>
            <a:ext cx="9989572"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رد الفعل الاتصالي: بدلاً من الإنكار أو الهجوم المضاد، أعلنت </a:t>
            </a:r>
            <a:r>
              <a:rPr lang="ar-SA" sz="2800" dirty="0" err="1" smtClean="0">
                <a:latin typeface="Alexandria"/>
                <a:ea typeface="Calibri" panose="020F0502020204030204" pitchFamily="34" charset="0"/>
              </a:rPr>
              <a:t>ليغو</a:t>
            </a:r>
            <a:r>
              <a:rPr lang="ar-SA" sz="2800" dirty="0" smtClean="0">
                <a:latin typeface="Alexandria"/>
                <a:ea typeface="Calibri" panose="020F0502020204030204" pitchFamily="34" charset="0"/>
              </a:rPr>
              <a:t> إنهاء الشراكة فوراً وصرحت: "نحن نضع مصلحة الأطفال والبيئة أولاً".</a:t>
            </a:r>
            <a:endParaRPr lang="en-US" sz="2800" dirty="0">
              <a:effectLst/>
              <a:latin typeface="Alexandria"/>
              <a:ea typeface="Calibri" panose="020F0502020204030204" pitchFamily="34" charset="0"/>
            </a:endParaRPr>
          </a:p>
        </p:txBody>
      </p:sp>
      <p:sp>
        <p:nvSpPr>
          <p:cNvPr id="12" name="مستطيل 11"/>
          <p:cNvSpPr/>
          <p:nvPr/>
        </p:nvSpPr>
        <p:spPr>
          <a:xfrm>
            <a:off x="1112184" y="4707124"/>
            <a:ext cx="9989572"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النتيجة: تحولت الأزمة إلى فرصة لتعزيز سمعة "النزاهة الأخلاقية"</a:t>
            </a:r>
            <a:endParaRPr lang="en-US" sz="2800" dirty="0">
              <a:effectLst/>
              <a:latin typeface="Alexandria"/>
              <a:ea typeface="Calibri" panose="020F0502020204030204" pitchFamily="34" charset="0"/>
            </a:endParaRPr>
          </a:p>
        </p:txBody>
      </p:sp>
      <p:sp>
        <p:nvSpPr>
          <p:cNvPr id="13" name="مستطيل 12"/>
          <p:cNvSpPr/>
          <p:nvPr/>
        </p:nvSpPr>
        <p:spPr>
          <a:xfrm>
            <a:off x="1173561" y="5220323"/>
            <a:ext cx="9989572"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لمزيد من المعلومات رابط الشركة: </a:t>
            </a:r>
            <a:r>
              <a:rPr lang="en-US" sz="2800" dirty="0">
                <a:latin typeface="Alexandria"/>
                <a:ea typeface="Calibri" panose="020F0502020204030204" pitchFamily="34" charset="0"/>
              </a:rPr>
              <a:t>https://www.lego.me/en-ae</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605841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4" grpId="0"/>
      <p:bldP spid="1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816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038225" y="1397946"/>
            <a:ext cx="5181282"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الاتصال الداخلي ودوره في بناء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5" y="2036861"/>
            <a:ext cx="5663020" cy="3828933"/>
          </a:xfrm>
          <a:prstGeom prst="rect">
            <a:avLst/>
          </a:prstGeom>
        </p:spPr>
        <p:txBody>
          <a:bodyPr wrap="square">
            <a:spAutoFit/>
          </a:bodyPr>
          <a:lstStyle/>
          <a:p>
            <a:pPr algn="justLow" rtl="1">
              <a:lnSpc>
                <a:spcPts val="6000"/>
              </a:lnSpc>
              <a:spcAft>
                <a:spcPts val="0"/>
              </a:spcAft>
            </a:pPr>
            <a:r>
              <a:rPr lang="ar-SA" sz="2800" dirty="0" smtClean="0">
                <a:effectLst/>
                <a:latin typeface="Alexandria"/>
                <a:ea typeface="Calibri" panose="020F0502020204030204" pitchFamily="34" charset="0"/>
              </a:rPr>
              <a:t>هو نظام متكامل لتبادل المعلومات والمشاعر والقيم داخل المؤسسة لا يقتصر على إرسال التعاميم، بل يهدف إلى خلق حالة من الفهم المشترك بين الإدارة والموظفين وبين الأقسام المختلفة: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r="23695"/>
          <a:stretch/>
        </p:blipFill>
        <p:spPr>
          <a:xfrm>
            <a:off x="6597223" y="1449579"/>
            <a:ext cx="5594777" cy="4272016"/>
          </a:xfrm>
          <a:prstGeom prst="rect">
            <a:avLst/>
          </a:prstGeom>
        </p:spPr>
      </p:pic>
    </p:spTree>
    <p:extLst>
      <p:ext uri="{BB962C8B-B14F-4D97-AF65-F5344CB8AC3E}">
        <p14:creationId xmlns:p14="http://schemas.microsoft.com/office/powerpoint/2010/main" val="41982539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038225" y="1397946"/>
            <a:ext cx="569595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العلاقة الطردية بين الاتصال الداخلي والسمعة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85404" y="2036861"/>
            <a:ext cx="6967946"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ليست ما تقوله المؤسسة عن نفسها في الإعلانات، بل هي مجموع الانطباعات لدى الآخرين. والاتصال الداخلي هو المحرك لهذه الانطباعات عبر المسارات الآتية:</a:t>
            </a:r>
            <a:endParaRPr lang="en-US" sz="2800" dirty="0">
              <a:effectLst/>
              <a:latin typeface="Alexandria"/>
              <a:ea typeface="Calibri" panose="020F0502020204030204" pitchFamily="34" charset="0"/>
            </a:endParaRPr>
          </a:p>
        </p:txBody>
      </p:sp>
      <p:sp>
        <p:nvSpPr>
          <p:cNvPr id="9" name="مستطيل 8"/>
          <p:cNvSpPr/>
          <p:nvPr/>
        </p:nvSpPr>
        <p:spPr>
          <a:xfrm>
            <a:off x="785404" y="3637233"/>
            <a:ext cx="6967946" cy="233653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1) الموظف كسفير للسمعة: في عصر التواصل الاجتماعي كل موظف هو وسيلة إعلامية. عندما يشعر الموظف بالرضا والتقدير من خلال تواصل داخلي شفاف فإنه ينقل هذا الرضا بشكل عضوي وغير مصطنع لمحيطه مما يبني سمعة قوية وموثوقة لا تستطيع أقوى الحملات الإعلانية تحقيقها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2147" y="1564896"/>
            <a:ext cx="4369126" cy="4323185"/>
          </a:xfrm>
          <a:prstGeom prst="rect">
            <a:avLst/>
          </a:prstGeom>
        </p:spPr>
      </p:pic>
    </p:spTree>
    <p:extLst>
      <p:ext uri="{BB962C8B-B14F-4D97-AF65-F5344CB8AC3E}">
        <p14:creationId xmlns:p14="http://schemas.microsoft.com/office/powerpoint/2010/main" val="30054987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5"/>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038225" y="1397946"/>
            <a:ext cx="5695950"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2) مواءمة الوعود مع الواقع:</a:t>
            </a:r>
            <a:endParaRPr lang="en-US" sz="2800" dirty="0">
              <a:effectLst/>
              <a:latin typeface="Alexandria"/>
              <a:ea typeface="Calibri" panose="020F0502020204030204" pitchFamily="34" charset="0"/>
            </a:endParaRPr>
          </a:p>
        </p:txBody>
      </p:sp>
      <p:sp>
        <p:nvSpPr>
          <p:cNvPr id="8" name="مستطيل 7"/>
          <p:cNvSpPr/>
          <p:nvPr/>
        </p:nvSpPr>
        <p:spPr>
          <a:xfrm>
            <a:off x="785404" y="2036861"/>
            <a:ext cx="6967946" cy="1857240"/>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تنهار عندما تطلق المؤسسة وعوداً خارجية (مثل: نحن نهتم بالبيئة أو بالإنسان) بينما يرى الموظف داخلياً ممارسات تعاكس ذلك، الاتصال الداخلي يضمن أن تعيش المؤسسة قيمها فعلياً، مما يمنع حدوث "فجوة المصداقية". </a:t>
            </a:r>
            <a:endParaRPr lang="en-US" sz="2800" dirty="0">
              <a:effectLst/>
              <a:latin typeface="Alexandria"/>
              <a:ea typeface="Calibri" panose="020F0502020204030204" pitchFamily="34" charset="0"/>
            </a:endParaRPr>
          </a:p>
        </p:txBody>
      </p:sp>
      <p:sp>
        <p:nvSpPr>
          <p:cNvPr id="11" name="مستطيل 10"/>
          <p:cNvSpPr/>
          <p:nvPr/>
        </p:nvSpPr>
        <p:spPr>
          <a:xfrm>
            <a:off x="1421402" y="3797180"/>
            <a:ext cx="5695950"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3) جودة الخدمة ورضا العميل:</a:t>
            </a:r>
            <a:endParaRPr lang="en-US" sz="2800" dirty="0">
              <a:effectLst/>
              <a:latin typeface="Alexandria"/>
              <a:ea typeface="Calibri" panose="020F0502020204030204" pitchFamily="34" charset="0"/>
            </a:endParaRPr>
          </a:p>
        </p:txBody>
      </p:sp>
      <p:sp>
        <p:nvSpPr>
          <p:cNvPr id="12" name="مستطيل 11"/>
          <p:cNvSpPr/>
          <p:nvPr/>
        </p:nvSpPr>
        <p:spPr>
          <a:xfrm>
            <a:off x="881744" y="4317906"/>
            <a:ext cx="6871606" cy="1823576"/>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الموظف الذي يتلقى معلومات دقيقة وتواصلاً محفزاً يميل لتقديم خدمة عملاء استثنائية. الانطباع الذي يتركه الموظف لدى العميل هو حجر الزاوية  في سمعة الشركة.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2147" y="1564896"/>
            <a:ext cx="4358898" cy="4379149"/>
          </a:xfrm>
          <a:prstGeom prst="rect">
            <a:avLst/>
          </a:prstGeom>
        </p:spPr>
      </p:pic>
    </p:spTree>
    <p:extLst>
      <p:ext uri="{BB962C8B-B14F-4D97-AF65-F5344CB8AC3E}">
        <p14:creationId xmlns:p14="http://schemas.microsoft.com/office/powerpoint/2010/main" val="26680179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5"/>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749038" y="1510523"/>
            <a:ext cx="5695950"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استراتيجيات الاتصال الداخلي </a:t>
            </a:r>
            <a:r>
              <a:rPr lang="ar-SA" sz="2800" b="1" dirty="0" smtClean="0">
                <a:solidFill>
                  <a:srgbClr val="FF0000"/>
                </a:solidFill>
                <a:effectLst/>
                <a:latin typeface="Alexandria"/>
                <a:ea typeface="Calibri" panose="020F0502020204030204" pitchFamily="34" charset="0"/>
              </a:rPr>
              <a:t>الداعمة </a:t>
            </a:r>
            <a:r>
              <a:rPr lang="ar-SA" sz="2800" b="1" dirty="0" smtClean="0">
                <a:solidFill>
                  <a:srgbClr val="FF0000"/>
                </a:solidFill>
                <a:effectLst/>
                <a:latin typeface="Alexandria"/>
                <a:ea typeface="Calibri" panose="020F0502020204030204" pitchFamily="34" charset="0"/>
              </a:rPr>
              <a:t>للسمعة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34373" y="2117420"/>
            <a:ext cx="9725280"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لتحويل الاتصال الداخلي إلى أداة لبناء السمعة يجب تبني الاستراتيجيات الآتية:</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4152570137"/>
              </p:ext>
            </p:extLst>
          </p:nvPr>
        </p:nvGraphicFramePr>
        <p:xfrm>
          <a:off x="878742" y="2658594"/>
          <a:ext cx="10333704" cy="3444240"/>
        </p:xfrm>
        <a:graphic>
          <a:graphicData uri="http://schemas.openxmlformats.org/drawingml/2006/table">
            <a:tbl>
              <a:tblPr rtl="1" firstRow="1" bandRow="1">
                <a:tableStyleId>{5C22544A-7EE6-4342-B048-85BDC9FD1C3A}</a:tableStyleId>
              </a:tblPr>
              <a:tblGrid>
                <a:gridCol w="3444568">
                  <a:extLst>
                    <a:ext uri="{9D8B030D-6E8A-4147-A177-3AD203B41FA5}">
                      <a16:colId xmlns:a16="http://schemas.microsoft.com/office/drawing/2014/main" val="4292461364"/>
                    </a:ext>
                  </a:extLst>
                </a:gridCol>
                <a:gridCol w="3444568">
                  <a:extLst>
                    <a:ext uri="{9D8B030D-6E8A-4147-A177-3AD203B41FA5}">
                      <a16:colId xmlns:a16="http://schemas.microsoft.com/office/drawing/2014/main" val="3685683362"/>
                    </a:ext>
                  </a:extLst>
                </a:gridCol>
                <a:gridCol w="3444568">
                  <a:extLst>
                    <a:ext uri="{9D8B030D-6E8A-4147-A177-3AD203B41FA5}">
                      <a16:colId xmlns:a16="http://schemas.microsoft.com/office/drawing/2014/main" val="1632331754"/>
                    </a:ext>
                  </a:extLst>
                </a:gridCol>
              </a:tblGrid>
              <a:tr h="370840">
                <a:tc>
                  <a:txBody>
                    <a:bodyPr/>
                    <a:lstStyle/>
                    <a:p>
                      <a:pPr algn="ctr" rtl="1"/>
                      <a:r>
                        <a:rPr lang="ar-SA" sz="2800" dirty="0" smtClean="0"/>
                        <a:t>الاستراتيجية</a:t>
                      </a:r>
                      <a:endParaRPr lang="ar-SA" sz="2800" dirty="0"/>
                    </a:p>
                  </a:txBody>
                  <a:tcPr/>
                </a:tc>
                <a:tc>
                  <a:txBody>
                    <a:bodyPr/>
                    <a:lstStyle/>
                    <a:p>
                      <a:pPr algn="ctr" rtl="1"/>
                      <a:r>
                        <a:rPr lang="ar-SA" sz="2800" dirty="0" smtClean="0"/>
                        <a:t>الهدف منها</a:t>
                      </a:r>
                      <a:endParaRPr lang="ar-SA" sz="2800" dirty="0"/>
                    </a:p>
                  </a:txBody>
                  <a:tcPr/>
                </a:tc>
                <a:tc>
                  <a:txBody>
                    <a:bodyPr/>
                    <a:lstStyle/>
                    <a:p>
                      <a:pPr algn="ctr" rtl="1"/>
                      <a:r>
                        <a:rPr lang="ar-SA" sz="2800" dirty="0" smtClean="0"/>
                        <a:t>الأداة المقترحة</a:t>
                      </a:r>
                      <a:endParaRPr lang="ar-SA" sz="2800" dirty="0"/>
                    </a:p>
                  </a:txBody>
                  <a:tcPr/>
                </a:tc>
                <a:extLst>
                  <a:ext uri="{0D108BD9-81ED-4DB2-BD59-A6C34878D82A}">
                    <a16:rowId xmlns:a16="http://schemas.microsoft.com/office/drawing/2014/main" val="1135289330"/>
                  </a:ext>
                </a:extLst>
              </a:tr>
              <a:tr h="370840">
                <a:tc>
                  <a:txBody>
                    <a:bodyPr/>
                    <a:lstStyle/>
                    <a:p>
                      <a:pPr algn="ctr" rtl="1"/>
                      <a:r>
                        <a:rPr lang="ar-SA" sz="2800" dirty="0" smtClean="0"/>
                        <a:t>الشفافية الراديكالية</a:t>
                      </a:r>
                      <a:endParaRPr lang="ar-SA" sz="2800" dirty="0"/>
                    </a:p>
                  </a:txBody>
                  <a:tcPr/>
                </a:tc>
                <a:tc>
                  <a:txBody>
                    <a:bodyPr/>
                    <a:lstStyle/>
                    <a:p>
                      <a:pPr algn="ctr" rtl="1"/>
                      <a:r>
                        <a:rPr lang="ar-SA" sz="2800" dirty="0" smtClean="0"/>
                        <a:t>بناء الثقة ومنع الشائعات</a:t>
                      </a:r>
                      <a:endParaRPr lang="ar-SA" sz="2800" dirty="0"/>
                    </a:p>
                  </a:txBody>
                  <a:tcPr/>
                </a:tc>
                <a:tc>
                  <a:txBody>
                    <a:bodyPr/>
                    <a:lstStyle/>
                    <a:p>
                      <a:pPr algn="ctr" rtl="1"/>
                      <a:r>
                        <a:rPr lang="ar-SA" sz="2800" dirty="0" smtClean="0"/>
                        <a:t>لقاءات قاعة</a:t>
                      </a:r>
                      <a:r>
                        <a:rPr lang="ar-SA" sz="2800" baseline="0" dirty="0" smtClean="0"/>
                        <a:t> المدينة الدورية</a:t>
                      </a:r>
                      <a:endParaRPr lang="ar-SA" sz="2800" dirty="0"/>
                    </a:p>
                  </a:txBody>
                  <a:tcPr/>
                </a:tc>
                <a:extLst>
                  <a:ext uri="{0D108BD9-81ED-4DB2-BD59-A6C34878D82A}">
                    <a16:rowId xmlns:a16="http://schemas.microsoft.com/office/drawing/2014/main" val="3653249086"/>
                  </a:ext>
                </a:extLst>
              </a:tr>
              <a:tr h="370840">
                <a:tc>
                  <a:txBody>
                    <a:bodyPr/>
                    <a:lstStyle/>
                    <a:p>
                      <a:pPr algn="ctr" rtl="1"/>
                      <a:r>
                        <a:rPr lang="ar-SA" sz="2800" dirty="0" smtClean="0"/>
                        <a:t>التواصل بالقصص</a:t>
                      </a:r>
                      <a:endParaRPr lang="ar-SA" sz="2800" dirty="0"/>
                    </a:p>
                  </a:txBody>
                  <a:tcPr/>
                </a:tc>
                <a:tc>
                  <a:txBody>
                    <a:bodyPr/>
                    <a:lstStyle/>
                    <a:p>
                      <a:pPr algn="ctr" rtl="1"/>
                      <a:r>
                        <a:rPr lang="ar-SA" sz="2800" dirty="0" smtClean="0"/>
                        <a:t>ربط الموظف وجدانياً بأهداف الشركة</a:t>
                      </a:r>
                      <a:endParaRPr lang="ar-SA" sz="2800" dirty="0"/>
                    </a:p>
                  </a:txBody>
                  <a:tcPr/>
                </a:tc>
                <a:tc>
                  <a:txBody>
                    <a:bodyPr/>
                    <a:lstStyle/>
                    <a:p>
                      <a:pPr algn="ctr" rtl="1"/>
                      <a:r>
                        <a:rPr lang="ar-SA" sz="2800" dirty="0" smtClean="0"/>
                        <a:t>نشر قصص نجاح الموظفين وتأثيرهم</a:t>
                      </a:r>
                      <a:endParaRPr lang="ar-SA" sz="2800" dirty="0"/>
                    </a:p>
                  </a:txBody>
                  <a:tcPr/>
                </a:tc>
                <a:extLst>
                  <a:ext uri="{0D108BD9-81ED-4DB2-BD59-A6C34878D82A}">
                    <a16:rowId xmlns:a16="http://schemas.microsoft.com/office/drawing/2014/main" val="643339451"/>
                  </a:ext>
                </a:extLst>
              </a:tr>
              <a:tr h="370840">
                <a:tc>
                  <a:txBody>
                    <a:bodyPr/>
                    <a:lstStyle/>
                    <a:p>
                      <a:pPr algn="ctr" rtl="1"/>
                      <a:r>
                        <a:rPr lang="ar-SA" sz="2800" dirty="0" smtClean="0"/>
                        <a:t>التغذية الراجعة</a:t>
                      </a:r>
                      <a:r>
                        <a:rPr lang="ar-SA" sz="2800" baseline="0" dirty="0" smtClean="0"/>
                        <a:t> الصاعدة</a:t>
                      </a:r>
                      <a:endParaRPr lang="ar-SA" sz="2800" dirty="0"/>
                    </a:p>
                  </a:txBody>
                  <a:tcPr/>
                </a:tc>
                <a:tc>
                  <a:txBody>
                    <a:bodyPr/>
                    <a:lstStyle/>
                    <a:p>
                      <a:pPr algn="ctr" rtl="1"/>
                      <a:r>
                        <a:rPr lang="ar-SA" sz="2800" dirty="0" smtClean="0"/>
                        <a:t>إشعار الموظف بأن صوته</a:t>
                      </a:r>
                      <a:r>
                        <a:rPr lang="ar-SA" sz="2800" baseline="0" dirty="0" smtClean="0"/>
                        <a:t> مسموع</a:t>
                      </a:r>
                      <a:endParaRPr lang="ar-SA" sz="2800" dirty="0"/>
                    </a:p>
                  </a:txBody>
                  <a:tcPr/>
                </a:tc>
                <a:tc>
                  <a:txBody>
                    <a:bodyPr/>
                    <a:lstStyle/>
                    <a:p>
                      <a:pPr algn="ctr" rtl="1"/>
                      <a:r>
                        <a:rPr lang="ar-SA" sz="2800" dirty="0" smtClean="0"/>
                        <a:t>استبيانات نبض الموظفين</a:t>
                      </a:r>
                      <a:endParaRPr lang="ar-SA" sz="2800" dirty="0"/>
                    </a:p>
                  </a:txBody>
                  <a:tcPr/>
                </a:tc>
                <a:extLst>
                  <a:ext uri="{0D108BD9-81ED-4DB2-BD59-A6C34878D82A}">
                    <a16:rowId xmlns:a16="http://schemas.microsoft.com/office/drawing/2014/main" val="4199131243"/>
                  </a:ext>
                </a:extLst>
              </a:tr>
              <a:tr h="370840">
                <a:tc>
                  <a:txBody>
                    <a:bodyPr/>
                    <a:lstStyle/>
                    <a:p>
                      <a:pPr algn="ctr" rtl="1"/>
                      <a:r>
                        <a:rPr lang="ar-SA" sz="2800" dirty="0" smtClean="0"/>
                        <a:t>التمكين الرقمي</a:t>
                      </a:r>
                      <a:endParaRPr lang="ar-SA" sz="2800" dirty="0"/>
                    </a:p>
                  </a:txBody>
                  <a:tcPr/>
                </a:tc>
                <a:tc>
                  <a:txBody>
                    <a:bodyPr/>
                    <a:lstStyle/>
                    <a:p>
                      <a:pPr algn="ctr" rtl="1"/>
                      <a:r>
                        <a:rPr lang="ar-SA" sz="2800" dirty="0" smtClean="0"/>
                        <a:t>سهولة الوصول للمعلومات</a:t>
                      </a:r>
                      <a:endParaRPr lang="ar-SA" sz="2800" dirty="0"/>
                    </a:p>
                  </a:txBody>
                  <a:tcPr/>
                </a:tc>
                <a:tc>
                  <a:txBody>
                    <a:bodyPr/>
                    <a:lstStyle/>
                    <a:p>
                      <a:pPr algn="ctr" rtl="1"/>
                      <a:r>
                        <a:rPr lang="ar-SA" sz="2800" dirty="0" smtClean="0"/>
                        <a:t>تطبيقات</a:t>
                      </a:r>
                      <a:r>
                        <a:rPr lang="ar-SA" sz="2800" baseline="0" dirty="0" smtClean="0"/>
                        <a:t> التواصل الداخلي</a:t>
                      </a:r>
                      <a:endParaRPr lang="ar-SA" sz="2800" dirty="0"/>
                    </a:p>
                  </a:txBody>
                  <a:tcPr/>
                </a:tc>
                <a:extLst>
                  <a:ext uri="{0D108BD9-81ED-4DB2-BD59-A6C34878D82A}">
                    <a16:rowId xmlns:a16="http://schemas.microsoft.com/office/drawing/2014/main" val="96547955"/>
                  </a:ext>
                </a:extLst>
              </a:tr>
            </a:tbl>
          </a:graphicData>
        </a:graphic>
      </p:graphicFrame>
    </p:spTree>
    <p:extLst>
      <p:ext uri="{BB962C8B-B14F-4D97-AF65-F5344CB8AC3E}">
        <p14:creationId xmlns:p14="http://schemas.microsoft.com/office/powerpoint/2010/main" val="105054579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5"/>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182954" y="1495459"/>
            <a:ext cx="6709594"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كيف تنهار السمعة من الداخل (مخاطر ضعف الاتصال)</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34373" y="2326181"/>
            <a:ext cx="7298582"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تسريب المعلومات الحساسة: عندما يقرأ الموظف أخبار شركته من الصحف قبل أن تخبره الإدارة يفقد الولاء ويبدأ في انتقاد المنظمة علناً.</a:t>
            </a:r>
            <a:endParaRPr lang="en-US" sz="2800" dirty="0">
              <a:effectLst/>
              <a:latin typeface="Alexandria"/>
              <a:ea typeface="Calibri" panose="020F0502020204030204" pitchFamily="34" charset="0"/>
            </a:endParaRPr>
          </a:p>
        </p:txBody>
      </p:sp>
      <p:sp>
        <p:nvSpPr>
          <p:cNvPr id="9" name="مستطيل 8"/>
          <p:cNvSpPr/>
          <p:nvPr/>
        </p:nvSpPr>
        <p:spPr>
          <a:xfrm>
            <a:off x="935935" y="3804804"/>
            <a:ext cx="7097020"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ثقافة الصمت المؤسسي: تؤدي إلى تراكم الأخطاء التي تتحول لاحقاً إلى فضائح عامة تضرب السمعة.</a:t>
            </a:r>
            <a:endParaRPr lang="en-US" sz="2800" dirty="0">
              <a:effectLst/>
              <a:latin typeface="Alexandria"/>
              <a:ea typeface="Calibri" panose="020F0502020204030204" pitchFamily="34" charset="0"/>
            </a:endParaRPr>
          </a:p>
        </p:txBody>
      </p:sp>
      <p:sp>
        <p:nvSpPr>
          <p:cNvPr id="11" name="مستطيل 10"/>
          <p:cNvSpPr/>
          <p:nvPr/>
        </p:nvSpPr>
        <p:spPr>
          <a:xfrm>
            <a:off x="734373" y="4947677"/>
            <a:ext cx="7298582"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تضارب الرسائل: حين تقول الإدارة شيئاً ويفعل المدير المباشر شيئاً آخر.</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0721" y="1518841"/>
            <a:ext cx="4061279" cy="4492390"/>
          </a:xfrm>
          <a:prstGeom prst="rect">
            <a:avLst/>
          </a:prstGeom>
        </p:spPr>
      </p:pic>
    </p:spTree>
    <p:extLst>
      <p:ext uri="{BB962C8B-B14F-4D97-AF65-F5344CB8AC3E}">
        <p14:creationId xmlns:p14="http://schemas.microsoft.com/office/powerpoint/2010/main" val="17056390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5"/>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95948" y="1382696"/>
            <a:ext cx="5191432"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قياس أثر الاتصال الداخلي على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1081547" y="2117420"/>
            <a:ext cx="6174659"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معدل دوران الموظفين: الانخفاض يعني بيئة داخلية سليمة</a:t>
            </a:r>
            <a:endParaRPr lang="en-US" sz="2800" dirty="0">
              <a:effectLst/>
              <a:latin typeface="Alexandria"/>
              <a:ea typeface="Calibri" panose="020F0502020204030204" pitchFamily="34" charset="0"/>
            </a:endParaRPr>
          </a:p>
        </p:txBody>
      </p:sp>
      <p:sp>
        <p:nvSpPr>
          <p:cNvPr id="9" name="مستطيل 8"/>
          <p:cNvSpPr/>
          <p:nvPr/>
        </p:nvSpPr>
        <p:spPr>
          <a:xfrm>
            <a:off x="926102" y="3268951"/>
            <a:ext cx="6261278"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صافي نقاط الترويج للموظفين: هل يوصي الموظف أصدقاءه بالعمل لدى هذه المؤسسة أو بشراء منتجاتها.</a:t>
            </a:r>
            <a:endParaRPr lang="en-US" sz="2800" dirty="0">
              <a:effectLst/>
              <a:latin typeface="Alexandria"/>
              <a:ea typeface="Calibri" panose="020F0502020204030204" pitchFamily="34" charset="0"/>
            </a:endParaRPr>
          </a:p>
        </p:txBody>
      </p:sp>
      <p:sp>
        <p:nvSpPr>
          <p:cNvPr id="11" name="مستطيل 10"/>
          <p:cNvSpPr/>
          <p:nvPr/>
        </p:nvSpPr>
        <p:spPr>
          <a:xfrm>
            <a:off x="926102" y="4420482"/>
            <a:ext cx="6261278"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تحليل المحتوى الرقمي: رصد ما ينشره الموظف عن الشركة في منصات التواصل الاجتماعي.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6206" y="1564896"/>
            <a:ext cx="4960374" cy="4435584"/>
          </a:xfrm>
          <a:prstGeom prst="rect">
            <a:avLst/>
          </a:prstGeom>
        </p:spPr>
      </p:pic>
    </p:spTree>
    <p:extLst>
      <p:ext uri="{BB962C8B-B14F-4D97-AF65-F5344CB8AC3E}">
        <p14:creationId xmlns:p14="http://schemas.microsoft.com/office/powerpoint/2010/main" val="1930740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5"/>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189703" y="1421583"/>
            <a:ext cx="5191432"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العلاقة بين الأداء والاتصال:</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1081547" y="2117420"/>
            <a:ext cx="6174659"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تتلخص السمعة في هذه المعادلة البسيطة:</a:t>
            </a:r>
            <a:endParaRPr lang="en-US" sz="2800" dirty="0">
              <a:effectLst/>
              <a:latin typeface="Alexandria"/>
              <a:ea typeface="Calibri" panose="020F0502020204030204" pitchFamily="34" charset="0"/>
            </a:endParaRPr>
          </a:p>
        </p:txBody>
      </p:sp>
      <p:sp>
        <p:nvSpPr>
          <p:cNvPr id="9" name="مستطيل 8"/>
          <p:cNvSpPr/>
          <p:nvPr/>
        </p:nvSpPr>
        <p:spPr>
          <a:xfrm>
            <a:off x="994928" y="2806017"/>
            <a:ext cx="6261278"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السمعة = الأداء (الفعل) + الاتصال (الإعلام)</a:t>
            </a:r>
            <a:endParaRPr lang="en-US" sz="2800" dirty="0">
              <a:effectLst/>
              <a:latin typeface="Alexandria"/>
              <a:ea typeface="Calibri" panose="020F0502020204030204" pitchFamily="34" charset="0"/>
            </a:endParaRPr>
          </a:p>
        </p:txBody>
      </p:sp>
      <p:sp>
        <p:nvSpPr>
          <p:cNvPr id="11" name="مستطيل 10"/>
          <p:cNvSpPr/>
          <p:nvPr/>
        </p:nvSpPr>
        <p:spPr>
          <a:xfrm>
            <a:off x="914401" y="3357517"/>
            <a:ext cx="6341806"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أداء جيد + اتصال ضعيف = ظلم للمؤسسة (لن يستطيع أحد معرفة تميزها).</a:t>
            </a:r>
            <a:endParaRPr lang="en-US" sz="2800" dirty="0">
              <a:effectLst/>
              <a:latin typeface="Alexandria"/>
              <a:ea typeface="Calibri" panose="020F0502020204030204" pitchFamily="34" charset="0"/>
            </a:endParaRPr>
          </a:p>
        </p:txBody>
      </p:sp>
      <p:sp>
        <p:nvSpPr>
          <p:cNvPr id="12" name="مستطيل 11"/>
          <p:cNvSpPr/>
          <p:nvPr/>
        </p:nvSpPr>
        <p:spPr>
          <a:xfrm>
            <a:off x="914401" y="4420064"/>
            <a:ext cx="6341806"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أداء ضعيف + اتصال قوي = تضليل (ينكشف سريعاً ويدمر السمعة).</a:t>
            </a:r>
            <a:endParaRPr lang="en-US" sz="2800" dirty="0">
              <a:effectLst/>
              <a:latin typeface="Alexandria"/>
              <a:ea typeface="Calibri" panose="020F0502020204030204" pitchFamily="34" charset="0"/>
            </a:endParaRPr>
          </a:p>
        </p:txBody>
      </p:sp>
      <p:sp>
        <p:nvSpPr>
          <p:cNvPr id="13" name="مستطيل 12"/>
          <p:cNvSpPr/>
          <p:nvPr/>
        </p:nvSpPr>
        <p:spPr>
          <a:xfrm>
            <a:off x="1461025" y="5482612"/>
            <a:ext cx="5795181" cy="541174"/>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أداء جيد + اتصال ذكي = سمعة قوية ومستدامة.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6206" y="1582175"/>
            <a:ext cx="4935794" cy="4430008"/>
          </a:xfrm>
          <a:prstGeom prst="rect">
            <a:avLst/>
          </a:prstGeom>
        </p:spPr>
      </p:pic>
    </p:spTree>
    <p:extLst>
      <p:ext uri="{BB962C8B-B14F-4D97-AF65-F5344CB8AC3E}">
        <p14:creationId xmlns:p14="http://schemas.microsoft.com/office/powerpoint/2010/main" val="3060178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309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5"/>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15948" y="194843"/>
            <a:ext cx="2310580"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189702" y="1421583"/>
            <a:ext cx="664660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شركة ساوث </a:t>
            </a:r>
            <a:r>
              <a:rPr lang="ar-SA" sz="2800" b="1" dirty="0" err="1" smtClean="0">
                <a:solidFill>
                  <a:srgbClr val="FF0000"/>
                </a:solidFill>
                <a:effectLst/>
                <a:latin typeface="Alexandria"/>
                <a:ea typeface="Calibri" panose="020F0502020204030204" pitchFamily="34" charset="0"/>
              </a:rPr>
              <a:t>ويست</a:t>
            </a:r>
            <a:r>
              <a:rPr lang="ar-SA" sz="2800" b="1" dirty="0" smtClean="0">
                <a:solidFill>
                  <a:srgbClr val="FF0000"/>
                </a:solidFill>
                <a:effectLst/>
                <a:latin typeface="Alexandria"/>
                <a:ea typeface="Calibri" panose="020F0502020204030204" pitchFamily="34" charset="0"/>
              </a:rPr>
              <a:t> للطيران (الموظف أولاً السمعة تتبع)</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816077" y="2117420"/>
            <a:ext cx="6784258"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تعتمد هذه الشركة فلسفة بسيطة ولكنها ثورية: إذا عاملت موظفيك بشكل جيد فسوف يعاملون عملاءك بشكل جيد، مما يجعل العملاء يعودون وهذا يفيد المساهمون.</a:t>
            </a:r>
            <a:endParaRPr lang="en-US" sz="2800" dirty="0">
              <a:effectLst/>
              <a:latin typeface="Alexandria"/>
              <a:ea typeface="Calibri" panose="020F0502020204030204" pitchFamily="34" charset="0"/>
            </a:endParaRPr>
          </a:p>
        </p:txBody>
      </p:sp>
      <p:sp>
        <p:nvSpPr>
          <p:cNvPr id="12" name="مستطيل 11"/>
          <p:cNvSpPr/>
          <p:nvPr/>
        </p:nvSpPr>
        <p:spPr>
          <a:xfrm>
            <a:off x="816077" y="3670022"/>
            <a:ext cx="6784258"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1) استراتيجية التواصل المفتوح: </a:t>
            </a:r>
            <a:endParaRPr lang="en-US" sz="2800" dirty="0">
              <a:effectLst/>
              <a:latin typeface="Alexandria"/>
              <a:ea typeface="Calibri" panose="020F0502020204030204" pitchFamily="34" charset="0"/>
            </a:endParaRPr>
          </a:p>
        </p:txBody>
      </p:sp>
      <p:sp>
        <p:nvSpPr>
          <p:cNvPr id="13" name="مستطيل 12"/>
          <p:cNvSpPr/>
          <p:nvPr/>
        </p:nvSpPr>
        <p:spPr>
          <a:xfrm>
            <a:off x="816077" y="4294486"/>
            <a:ext cx="6784258"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في أوقات الأزمات (مثل أزمة كورونا أو تقلبات أسعار الوقود) لا يقرأ موظفو ساوث </a:t>
            </a:r>
            <a:r>
              <a:rPr lang="ar-SA" sz="2800" dirty="0" err="1" smtClean="0">
                <a:latin typeface="Alexandria"/>
                <a:ea typeface="Calibri" panose="020F0502020204030204" pitchFamily="34" charset="0"/>
              </a:rPr>
              <a:t>ويست</a:t>
            </a:r>
            <a:r>
              <a:rPr lang="ar-SA" sz="2800" dirty="0" smtClean="0">
                <a:latin typeface="Alexandria"/>
                <a:ea typeface="Calibri" panose="020F0502020204030204" pitchFamily="34" charset="0"/>
              </a:rPr>
              <a:t> الأخبار من الصحف أولاً، بل من قيادة الشركة مباشرة.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6309" y="1496030"/>
            <a:ext cx="4389120" cy="4039531"/>
          </a:xfrm>
          <a:prstGeom prst="rect">
            <a:avLst/>
          </a:prstGeom>
        </p:spPr>
      </p:pic>
      <p:sp>
        <p:nvSpPr>
          <p:cNvPr id="11" name="مستطيل 10"/>
          <p:cNvSpPr/>
          <p:nvPr/>
        </p:nvSpPr>
        <p:spPr>
          <a:xfrm>
            <a:off x="4721449" y="5688379"/>
            <a:ext cx="6528620" cy="541174"/>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الموقع الإلكتروني: </a:t>
            </a:r>
            <a:r>
              <a:rPr lang="en-US" sz="2800" dirty="0">
                <a:latin typeface="Alexandria"/>
                <a:ea typeface="Calibri" panose="020F0502020204030204" pitchFamily="34" charset="0"/>
              </a:rPr>
              <a:t>https://www.swabiz.com/</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7868252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3"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309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083936"/>
            <a:ext cx="10817974" cy="545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15948" y="194843"/>
            <a:ext cx="2310580"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153263" y="1139153"/>
            <a:ext cx="664660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شركة ساوث </a:t>
            </a:r>
            <a:r>
              <a:rPr lang="ar-SA" sz="2800" b="1" dirty="0" err="1" smtClean="0">
                <a:solidFill>
                  <a:srgbClr val="FF0000"/>
                </a:solidFill>
                <a:effectLst/>
                <a:latin typeface="Alexandria"/>
                <a:ea typeface="Calibri" panose="020F0502020204030204" pitchFamily="34" charset="0"/>
              </a:rPr>
              <a:t>ويست</a:t>
            </a:r>
            <a:r>
              <a:rPr lang="ar-SA" sz="2800" b="1" dirty="0" smtClean="0">
                <a:solidFill>
                  <a:srgbClr val="FF0000"/>
                </a:solidFill>
                <a:effectLst/>
                <a:latin typeface="Alexandria"/>
                <a:ea typeface="Calibri" panose="020F0502020204030204" pitchFamily="34" charset="0"/>
              </a:rPr>
              <a:t> للطيران (الموظف أولاً السمعة تتبع)</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30284" y="1875374"/>
            <a:ext cx="10294375" cy="541174"/>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الأداة: رسائل فيديو </a:t>
            </a:r>
            <a:r>
              <a:rPr lang="ar-SA" sz="2800" dirty="0">
                <a:latin typeface="Alexandria"/>
                <a:ea typeface="Calibri" panose="020F0502020204030204" pitchFamily="34" charset="0"/>
              </a:rPr>
              <a:t>أ</a:t>
            </a:r>
            <a:r>
              <a:rPr lang="ar-SA" sz="2800" dirty="0" smtClean="0">
                <a:latin typeface="Alexandria"/>
                <a:ea typeface="Calibri" panose="020F0502020204030204" pitchFamily="34" charset="0"/>
              </a:rPr>
              <a:t>سبوعية من الرئيس التنفيذي ومنصات تواصل داخلية تفاعلية.</a:t>
            </a:r>
            <a:endParaRPr lang="en-US" sz="2800" dirty="0">
              <a:effectLst/>
              <a:latin typeface="Alexandria"/>
              <a:ea typeface="Calibri" panose="020F0502020204030204" pitchFamily="34" charset="0"/>
            </a:endParaRPr>
          </a:p>
        </p:txBody>
      </p:sp>
      <p:sp>
        <p:nvSpPr>
          <p:cNvPr id="12" name="مستطيل 11"/>
          <p:cNvSpPr/>
          <p:nvPr/>
        </p:nvSpPr>
        <p:spPr>
          <a:xfrm>
            <a:off x="1136762" y="2483355"/>
            <a:ext cx="10087897" cy="541174"/>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الهدف: القضاء على "شائعات الممرات" وبناء جسر من الثقة.</a:t>
            </a:r>
            <a:endParaRPr lang="en-US" sz="2800" dirty="0">
              <a:effectLst/>
              <a:latin typeface="Alexandria"/>
              <a:ea typeface="Calibri" panose="020F0502020204030204" pitchFamily="34" charset="0"/>
            </a:endParaRPr>
          </a:p>
        </p:txBody>
      </p:sp>
      <p:sp>
        <p:nvSpPr>
          <p:cNvPr id="13" name="مستطيل 12"/>
          <p:cNvSpPr/>
          <p:nvPr/>
        </p:nvSpPr>
        <p:spPr>
          <a:xfrm>
            <a:off x="4489562" y="3074419"/>
            <a:ext cx="6784258"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2) تمكين الموظف من صناعة المحتوى:</a:t>
            </a:r>
            <a:endParaRPr lang="en-US" sz="2800" dirty="0">
              <a:effectLst/>
              <a:latin typeface="Alexandria"/>
              <a:ea typeface="Calibri" panose="020F0502020204030204" pitchFamily="34" charset="0"/>
            </a:endParaRPr>
          </a:p>
        </p:txBody>
      </p:sp>
      <p:sp>
        <p:nvSpPr>
          <p:cNvPr id="11" name="مستطيل 10"/>
          <p:cNvSpPr/>
          <p:nvPr/>
        </p:nvSpPr>
        <p:spPr>
          <a:xfrm>
            <a:off x="1254750" y="3654631"/>
            <a:ext cx="9969910"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تشجع الشركة موظفيها على إظهار شخصياتهم الحقيقية أثناء العمل (مثل مضيف الطيران يلقي تعليمات السلامة بطريقة كوميدية أو يغني للركاب)</a:t>
            </a:r>
            <a:endParaRPr lang="en-US" sz="2800" dirty="0">
              <a:effectLst/>
              <a:latin typeface="Alexandria"/>
              <a:ea typeface="Calibri" panose="020F0502020204030204" pitchFamily="34" charset="0"/>
            </a:endParaRPr>
          </a:p>
        </p:txBody>
      </p:sp>
      <p:sp>
        <p:nvSpPr>
          <p:cNvPr id="14" name="مستطيل 13"/>
          <p:cNvSpPr/>
          <p:nvPr/>
        </p:nvSpPr>
        <p:spPr>
          <a:xfrm>
            <a:off x="1223738" y="5615243"/>
            <a:ext cx="10087897"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النتيجة: آلاف الفيديوهات العفوية التي ينشرها المسافرون والموظفون، وهي أقوى من أي حملة إعلانية مدفوعة.</a:t>
            </a:r>
            <a:endParaRPr lang="en-US" sz="2800" dirty="0">
              <a:effectLst/>
              <a:latin typeface="Alexandria"/>
              <a:ea typeface="Calibri" panose="020F0502020204030204" pitchFamily="34" charset="0"/>
            </a:endParaRPr>
          </a:p>
        </p:txBody>
      </p:sp>
      <p:sp>
        <p:nvSpPr>
          <p:cNvPr id="15" name="مستطيل 14"/>
          <p:cNvSpPr/>
          <p:nvPr/>
        </p:nvSpPr>
        <p:spPr>
          <a:xfrm>
            <a:off x="1310716" y="4627594"/>
            <a:ext cx="9913943"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الربط بالسمعة: عندما يرى الجمهور موظفاً سعيداً ومبدعاً تنطبع لديه صورة ذهنية أن هذه الشركة إنسانية وتؤمن بيئة عمل مثالية.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6398147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47"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2" grpId="0"/>
      <p:bldP spid="13" grpId="0"/>
      <p:bldP spid="11"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616530"/>
            <a:ext cx="74309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083936"/>
            <a:ext cx="10817974" cy="545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15948" y="194843"/>
            <a:ext cx="2310580"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153263" y="1139153"/>
            <a:ext cx="664660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شركة ساوث </a:t>
            </a:r>
            <a:r>
              <a:rPr lang="ar-SA" sz="2800" b="1" dirty="0" err="1" smtClean="0">
                <a:solidFill>
                  <a:srgbClr val="FF0000"/>
                </a:solidFill>
                <a:effectLst/>
                <a:latin typeface="Alexandria"/>
                <a:ea typeface="Calibri" panose="020F0502020204030204" pitchFamily="34" charset="0"/>
              </a:rPr>
              <a:t>ويست</a:t>
            </a:r>
            <a:r>
              <a:rPr lang="ar-SA" sz="2800" b="1" dirty="0" smtClean="0">
                <a:solidFill>
                  <a:srgbClr val="FF0000"/>
                </a:solidFill>
                <a:effectLst/>
                <a:latin typeface="Alexandria"/>
                <a:ea typeface="Calibri" panose="020F0502020204030204" pitchFamily="34" charset="0"/>
              </a:rPr>
              <a:t> للطيران (الموظف أولاً السمعة تتبع)</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30284" y="1875374"/>
            <a:ext cx="1029437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نظام التقدير والاحتفاء</a:t>
            </a:r>
            <a:endParaRPr lang="en-US" sz="2800" dirty="0">
              <a:effectLst/>
              <a:latin typeface="Alexandria"/>
              <a:ea typeface="Calibri" panose="020F0502020204030204" pitchFamily="34" charset="0"/>
            </a:endParaRPr>
          </a:p>
        </p:txBody>
      </p:sp>
      <p:sp>
        <p:nvSpPr>
          <p:cNvPr id="13" name="مستطيل 12"/>
          <p:cNvSpPr/>
          <p:nvPr/>
        </p:nvSpPr>
        <p:spPr>
          <a:xfrm>
            <a:off x="835742" y="2412840"/>
            <a:ext cx="10503879"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تمتلك الشركة نظاماً داخلياً متطوراً للاحتفاء بالموظفين الذين يقدمون خدمات استثنائية. يتم نشر قصصهم داخلياً وخارجياً. وعليه الموظف يشعر أنه "بطل" في قصة الشركة وليس مجرد رقم وظيفي.</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3715209225"/>
              </p:ext>
            </p:extLst>
          </p:nvPr>
        </p:nvGraphicFramePr>
        <p:xfrm>
          <a:off x="967592" y="4419708"/>
          <a:ext cx="10240177" cy="1828800"/>
        </p:xfrm>
        <a:graphic>
          <a:graphicData uri="http://schemas.openxmlformats.org/drawingml/2006/table">
            <a:tbl>
              <a:tblPr rtl="1" firstRow="1" bandRow="1">
                <a:tableStyleId>{5C22544A-7EE6-4342-B048-85BDC9FD1C3A}</a:tableStyleId>
              </a:tblPr>
              <a:tblGrid>
                <a:gridCol w="1601275">
                  <a:extLst>
                    <a:ext uri="{9D8B030D-6E8A-4147-A177-3AD203B41FA5}">
                      <a16:colId xmlns:a16="http://schemas.microsoft.com/office/drawing/2014/main" val="680837978"/>
                    </a:ext>
                  </a:extLst>
                </a:gridCol>
                <a:gridCol w="4011561">
                  <a:extLst>
                    <a:ext uri="{9D8B030D-6E8A-4147-A177-3AD203B41FA5}">
                      <a16:colId xmlns:a16="http://schemas.microsoft.com/office/drawing/2014/main" val="1113736621"/>
                    </a:ext>
                  </a:extLst>
                </a:gridCol>
                <a:gridCol w="4627341">
                  <a:extLst>
                    <a:ext uri="{9D8B030D-6E8A-4147-A177-3AD203B41FA5}">
                      <a16:colId xmlns:a16="http://schemas.microsoft.com/office/drawing/2014/main" val="3011603035"/>
                    </a:ext>
                  </a:extLst>
                </a:gridCol>
              </a:tblGrid>
              <a:tr h="370840">
                <a:tc>
                  <a:txBody>
                    <a:bodyPr/>
                    <a:lstStyle/>
                    <a:p>
                      <a:pPr algn="ctr" rtl="1"/>
                      <a:r>
                        <a:rPr lang="ar-SA" sz="2400" dirty="0" smtClean="0"/>
                        <a:t>العنصر</a:t>
                      </a:r>
                      <a:endParaRPr lang="ar-SA" sz="2400" dirty="0"/>
                    </a:p>
                  </a:txBody>
                  <a:tcPr/>
                </a:tc>
                <a:tc>
                  <a:txBody>
                    <a:bodyPr/>
                    <a:lstStyle/>
                    <a:p>
                      <a:pPr algn="ctr" rtl="1"/>
                      <a:r>
                        <a:rPr lang="ar-SA" sz="2400" dirty="0" smtClean="0"/>
                        <a:t>التأثير الداخلي</a:t>
                      </a:r>
                      <a:endParaRPr lang="ar-SA" sz="2400" dirty="0"/>
                    </a:p>
                  </a:txBody>
                  <a:tcPr/>
                </a:tc>
                <a:tc>
                  <a:txBody>
                    <a:bodyPr/>
                    <a:lstStyle/>
                    <a:p>
                      <a:pPr algn="ctr" rtl="1"/>
                      <a:r>
                        <a:rPr lang="ar-SA" sz="2400" dirty="0" smtClean="0"/>
                        <a:t>التأثير على السمعة الخارجية</a:t>
                      </a:r>
                      <a:endParaRPr lang="ar-SA" sz="2400" dirty="0"/>
                    </a:p>
                  </a:txBody>
                  <a:tcPr/>
                </a:tc>
                <a:extLst>
                  <a:ext uri="{0D108BD9-81ED-4DB2-BD59-A6C34878D82A}">
                    <a16:rowId xmlns:a16="http://schemas.microsoft.com/office/drawing/2014/main" val="928426182"/>
                  </a:ext>
                </a:extLst>
              </a:tr>
              <a:tr h="370840">
                <a:tc>
                  <a:txBody>
                    <a:bodyPr/>
                    <a:lstStyle/>
                    <a:p>
                      <a:pPr algn="ctr" rtl="1"/>
                      <a:r>
                        <a:rPr lang="ar-SA" sz="2400" dirty="0" smtClean="0"/>
                        <a:t>الولاء</a:t>
                      </a:r>
                      <a:endParaRPr lang="ar-SA" sz="2400" dirty="0"/>
                    </a:p>
                  </a:txBody>
                  <a:tcPr/>
                </a:tc>
                <a:tc>
                  <a:txBody>
                    <a:bodyPr/>
                    <a:lstStyle/>
                    <a:p>
                      <a:pPr algn="ctr" rtl="1"/>
                      <a:r>
                        <a:rPr lang="ar-SA" sz="2400" dirty="0" smtClean="0"/>
                        <a:t>انخفاض معدل دوران</a:t>
                      </a:r>
                      <a:r>
                        <a:rPr lang="ar-SA" sz="2400" baseline="0" dirty="0" smtClean="0"/>
                        <a:t> العمل</a:t>
                      </a:r>
                      <a:endParaRPr lang="ar-SA" sz="2400" dirty="0"/>
                    </a:p>
                  </a:txBody>
                  <a:tcPr/>
                </a:tc>
                <a:tc>
                  <a:txBody>
                    <a:bodyPr/>
                    <a:lstStyle/>
                    <a:p>
                      <a:pPr algn="ctr" rtl="1"/>
                      <a:r>
                        <a:rPr lang="ar-SA" sz="2400" dirty="0" smtClean="0"/>
                        <a:t>ينظر إليها كأفضل بيئة عمل</a:t>
                      </a:r>
                      <a:endParaRPr lang="ar-SA" sz="2400" dirty="0"/>
                    </a:p>
                  </a:txBody>
                  <a:tcPr/>
                </a:tc>
                <a:extLst>
                  <a:ext uri="{0D108BD9-81ED-4DB2-BD59-A6C34878D82A}">
                    <a16:rowId xmlns:a16="http://schemas.microsoft.com/office/drawing/2014/main" val="3168372958"/>
                  </a:ext>
                </a:extLst>
              </a:tr>
              <a:tr h="370840">
                <a:tc>
                  <a:txBody>
                    <a:bodyPr/>
                    <a:lstStyle/>
                    <a:p>
                      <a:pPr algn="ctr" rtl="1"/>
                      <a:r>
                        <a:rPr lang="ar-SA" sz="2400" dirty="0" smtClean="0"/>
                        <a:t>الأداء</a:t>
                      </a:r>
                      <a:endParaRPr lang="ar-SA" sz="2400" dirty="0"/>
                    </a:p>
                  </a:txBody>
                  <a:tcPr/>
                </a:tc>
                <a:tc>
                  <a:txBody>
                    <a:bodyPr/>
                    <a:lstStyle/>
                    <a:p>
                      <a:pPr algn="ctr" rtl="1"/>
                      <a:r>
                        <a:rPr lang="ar-SA" sz="2400" dirty="0" smtClean="0"/>
                        <a:t>إنتاجية</a:t>
                      </a:r>
                      <a:r>
                        <a:rPr lang="ar-SA" sz="2400" baseline="0" dirty="0" smtClean="0"/>
                        <a:t> عالية وروح معنوية مرتفعة</a:t>
                      </a:r>
                      <a:endParaRPr lang="ar-SA" sz="2400" dirty="0"/>
                    </a:p>
                  </a:txBody>
                  <a:tcPr/>
                </a:tc>
                <a:tc>
                  <a:txBody>
                    <a:bodyPr/>
                    <a:lstStyle/>
                    <a:p>
                      <a:pPr algn="ctr" rtl="1"/>
                      <a:r>
                        <a:rPr lang="ar-SA" sz="2400" dirty="0" smtClean="0"/>
                        <a:t>خدمة عملاء ودودة ومتميزة تجذب المسافرين.</a:t>
                      </a:r>
                      <a:endParaRPr lang="ar-SA" sz="2400" dirty="0"/>
                    </a:p>
                  </a:txBody>
                  <a:tcPr/>
                </a:tc>
                <a:extLst>
                  <a:ext uri="{0D108BD9-81ED-4DB2-BD59-A6C34878D82A}">
                    <a16:rowId xmlns:a16="http://schemas.microsoft.com/office/drawing/2014/main" val="627883616"/>
                  </a:ext>
                </a:extLst>
              </a:tr>
              <a:tr h="370840">
                <a:tc>
                  <a:txBody>
                    <a:bodyPr/>
                    <a:lstStyle/>
                    <a:p>
                      <a:pPr algn="ctr" rtl="1"/>
                      <a:r>
                        <a:rPr lang="ar-SA" sz="2400" dirty="0" smtClean="0"/>
                        <a:t>وقت الأزمات</a:t>
                      </a:r>
                      <a:endParaRPr lang="ar-SA" sz="2400" dirty="0"/>
                    </a:p>
                  </a:txBody>
                  <a:tcPr/>
                </a:tc>
                <a:tc>
                  <a:txBody>
                    <a:bodyPr/>
                    <a:lstStyle/>
                    <a:p>
                      <a:pPr algn="ctr" rtl="1"/>
                      <a:r>
                        <a:rPr lang="ar-SA" sz="2400" dirty="0" smtClean="0"/>
                        <a:t>الموظفون يدافعون</a:t>
                      </a:r>
                      <a:r>
                        <a:rPr lang="ar-SA" sz="2400" baseline="0" dirty="0" smtClean="0"/>
                        <a:t> عن شركتهم طواعية</a:t>
                      </a:r>
                      <a:endParaRPr lang="ar-SA" sz="2400" dirty="0"/>
                    </a:p>
                  </a:txBody>
                  <a:tcPr/>
                </a:tc>
                <a:tc>
                  <a:txBody>
                    <a:bodyPr/>
                    <a:lstStyle/>
                    <a:p>
                      <a:pPr algn="ctr" rtl="1"/>
                      <a:r>
                        <a:rPr lang="ar-SA" sz="2400" dirty="0" smtClean="0"/>
                        <a:t>صمود السمعة أمام الانتقادات</a:t>
                      </a:r>
                      <a:r>
                        <a:rPr lang="ar-SA" sz="2400" baseline="0" dirty="0" smtClean="0"/>
                        <a:t> الإعلامية</a:t>
                      </a:r>
                      <a:endParaRPr lang="ar-SA" sz="2400" dirty="0"/>
                    </a:p>
                  </a:txBody>
                  <a:tcPr/>
                </a:tc>
                <a:extLst>
                  <a:ext uri="{0D108BD9-81ED-4DB2-BD59-A6C34878D82A}">
                    <a16:rowId xmlns:a16="http://schemas.microsoft.com/office/drawing/2014/main" val="2625195580"/>
                  </a:ext>
                </a:extLst>
              </a:tr>
            </a:tbl>
          </a:graphicData>
        </a:graphic>
      </p:graphicFrame>
      <p:sp>
        <p:nvSpPr>
          <p:cNvPr id="16" name="مستطيل 15"/>
          <p:cNvSpPr/>
          <p:nvPr/>
        </p:nvSpPr>
        <p:spPr>
          <a:xfrm>
            <a:off x="940492" y="3744182"/>
            <a:ext cx="1029437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كيف تحول الاتصال الداخلي هنا لسمعة خارجية؟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7889519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randombar(horizont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3"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91745"/>
            <a:ext cx="61920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234366"/>
            <a:ext cx="10817974" cy="5304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426245" y="194843"/>
            <a:ext cx="3500283"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134739" y="1437743"/>
            <a:ext cx="6646607"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القواعد الذهبية للاتصال الداخلي لبناء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93654" y="2323733"/>
            <a:ext cx="1029437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الموظف هو العميل الأول: سوق قيمك لموظفيك قبل أن تسوقها للجمهور.</a:t>
            </a:r>
            <a:endParaRPr lang="en-US" sz="2800" dirty="0">
              <a:effectLst/>
              <a:latin typeface="Alexandria"/>
              <a:ea typeface="Calibri" panose="020F0502020204030204" pitchFamily="34" charset="0"/>
            </a:endParaRPr>
          </a:p>
        </p:txBody>
      </p:sp>
      <p:sp>
        <p:nvSpPr>
          <p:cNvPr id="13" name="مستطيل 12"/>
          <p:cNvSpPr/>
          <p:nvPr/>
        </p:nvSpPr>
        <p:spPr>
          <a:xfrm>
            <a:off x="688901" y="3100847"/>
            <a:ext cx="10503879"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الشفافية المطلقة: أخبر الموظفين بالأخبار السيئة قبل الجيدة: هذا يبني "رصيد ثقة" تستخدمه وقت الأزمات </a:t>
            </a:r>
            <a:endParaRPr lang="en-US" sz="2800" dirty="0">
              <a:effectLst/>
              <a:latin typeface="Alexandria"/>
              <a:ea typeface="Calibri" panose="020F0502020204030204" pitchFamily="34" charset="0"/>
            </a:endParaRPr>
          </a:p>
        </p:txBody>
      </p:sp>
      <p:sp>
        <p:nvSpPr>
          <p:cNvPr id="16" name="مستطيل 15"/>
          <p:cNvSpPr/>
          <p:nvPr/>
        </p:nvSpPr>
        <p:spPr>
          <a:xfrm>
            <a:off x="898405" y="4205564"/>
            <a:ext cx="10294375"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كسر الحواجز: الاتصال يجب أن يكون صاعداً (من الموظف للمدير) وليس نازلاً فقط.</a:t>
            </a:r>
            <a:endParaRPr lang="en-US" sz="2800" dirty="0">
              <a:effectLst/>
              <a:latin typeface="Alexandria"/>
              <a:ea typeface="Calibri" panose="020F0502020204030204" pitchFamily="34" charset="0"/>
            </a:endParaRPr>
          </a:p>
        </p:txBody>
      </p:sp>
      <p:sp>
        <p:nvSpPr>
          <p:cNvPr id="11" name="مستطيل 10"/>
          <p:cNvSpPr/>
          <p:nvPr/>
        </p:nvSpPr>
        <p:spPr>
          <a:xfrm>
            <a:off x="1001643" y="5116648"/>
            <a:ext cx="10294375"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التوافق بين القول والفعل: إذا ادعت الشركة في إعلامها أنها "تحترم التنوع" بينما يعاني الموظفين من التمييز، فستنفجر الأزمة من الداخل.</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03569937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3" grpId="0"/>
      <p:bldP spid="16"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82696"/>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333001" y="1556645"/>
            <a:ext cx="5191432"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الإعلام والعلاقات العامة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855406" y="2209985"/>
            <a:ext cx="6921910"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الإعلام المؤسسي: هو العملية التي يتم من خلالها نقل المعلومات والأخبار والرسائل الخاصة بالمؤسسة إلى جمهورها الداخلي والخارجي عبر وسائل الإعلام المختلفة. </a:t>
            </a:r>
            <a:endParaRPr lang="en-US" sz="2800" dirty="0">
              <a:effectLst/>
              <a:latin typeface="Alexandria"/>
              <a:ea typeface="Calibri" panose="020F0502020204030204" pitchFamily="34" charset="0"/>
            </a:endParaRPr>
          </a:p>
        </p:txBody>
      </p:sp>
      <p:sp>
        <p:nvSpPr>
          <p:cNvPr id="9" name="مستطيل 8"/>
          <p:cNvSpPr/>
          <p:nvPr/>
        </p:nvSpPr>
        <p:spPr>
          <a:xfrm>
            <a:off x="1516038" y="3648840"/>
            <a:ext cx="6261278"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الإعلام التقليدي: الصحف، الإذاعة، التلفزيون.</a:t>
            </a:r>
            <a:endParaRPr lang="en-US" sz="2800" dirty="0">
              <a:effectLst/>
              <a:latin typeface="Alexandria"/>
              <a:ea typeface="Calibri" panose="020F0502020204030204" pitchFamily="34" charset="0"/>
            </a:endParaRPr>
          </a:p>
        </p:txBody>
      </p:sp>
      <p:sp>
        <p:nvSpPr>
          <p:cNvPr id="11" name="مستطيل 10"/>
          <p:cNvSpPr/>
          <p:nvPr/>
        </p:nvSpPr>
        <p:spPr>
          <a:xfrm>
            <a:off x="855406" y="4245196"/>
            <a:ext cx="7030065"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الإعلام الرقمي: منصات التواصل الاجتماعي، المواقع الإلكترونية، النشرات البريدية.</a:t>
            </a:r>
            <a:endParaRPr lang="en-US" sz="2800" dirty="0">
              <a:effectLst/>
              <a:latin typeface="Alexandria"/>
              <a:ea typeface="Calibri" panose="020F0502020204030204" pitchFamily="34" charset="0"/>
            </a:endParaRPr>
          </a:p>
        </p:txBody>
      </p:sp>
      <p:sp>
        <p:nvSpPr>
          <p:cNvPr id="12" name="مستطيل 11"/>
          <p:cNvSpPr/>
          <p:nvPr/>
        </p:nvSpPr>
        <p:spPr>
          <a:xfrm>
            <a:off x="855407" y="5155441"/>
            <a:ext cx="7030064"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العلاقات العامة: هي الوظيفة الإدارية التي تهدف إلى بناء وصيانة علاقات متبادلة المنفعة بين المؤسسة وجماهيرها.</a:t>
            </a:r>
            <a:endParaRPr lang="en-US" sz="2800" dirty="0">
              <a:effectLst/>
              <a:latin typeface="Alexandria"/>
              <a:ea typeface="Calibri" panose="020F0502020204030204" pitchFamily="34" charset="0"/>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5470" y="1588716"/>
            <a:ext cx="4306529" cy="4429561"/>
          </a:xfrm>
          <a:prstGeom prst="rect">
            <a:avLst/>
          </a:prstGeom>
        </p:spPr>
      </p:pic>
    </p:spTree>
    <p:extLst>
      <p:ext uri="{BB962C8B-B14F-4D97-AF65-F5344CB8AC3E}">
        <p14:creationId xmlns:p14="http://schemas.microsoft.com/office/powerpoint/2010/main" val="23269066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82696"/>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333001" y="1556645"/>
            <a:ext cx="5191432"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دور الإعلام في دعم العلاقات العامة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09483" y="2467227"/>
            <a:ext cx="6921910"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يعمل الإعلام كجسر حيوي للعلاقات العامة من خلال: </a:t>
            </a:r>
            <a:endParaRPr lang="en-US" sz="2800" dirty="0">
              <a:effectLst/>
              <a:latin typeface="Alexandria"/>
              <a:ea typeface="Calibri" panose="020F0502020204030204" pitchFamily="34" charset="0"/>
            </a:endParaRPr>
          </a:p>
        </p:txBody>
      </p:sp>
      <p:sp>
        <p:nvSpPr>
          <p:cNvPr id="9" name="مستطيل 8"/>
          <p:cNvSpPr/>
          <p:nvPr/>
        </p:nvSpPr>
        <p:spPr>
          <a:xfrm>
            <a:off x="1624193" y="3118856"/>
            <a:ext cx="6261278"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التوعية: نقل المؤسسة من دائرة المجهول إلى المعلوم.</a:t>
            </a:r>
            <a:endParaRPr lang="en-US" sz="2800" dirty="0">
              <a:effectLst/>
              <a:latin typeface="Alexandria"/>
              <a:ea typeface="Calibri" panose="020F0502020204030204" pitchFamily="34" charset="0"/>
            </a:endParaRPr>
          </a:p>
        </p:txBody>
      </p:sp>
      <p:sp>
        <p:nvSpPr>
          <p:cNvPr id="11" name="مستطيل 10"/>
          <p:cNvSpPr/>
          <p:nvPr/>
        </p:nvSpPr>
        <p:spPr>
          <a:xfrm>
            <a:off x="855406" y="3792348"/>
            <a:ext cx="7030065"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المصداقية: عندما يتحدث طرف ثالث (كصحفية أو مؤثر) عن نجاحك، تكون المصداقية أعلى مما لو تحدثت أنت عن نفسك.</a:t>
            </a:r>
            <a:endParaRPr lang="en-US" sz="2800" dirty="0">
              <a:effectLst/>
              <a:latin typeface="Alexandria"/>
              <a:ea typeface="Calibri" panose="020F0502020204030204" pitchFamily="34" charset="0"/>
            </a:endParaRPr>
          </a:p>
        </p:txBody>
      </p:sp>
      <p:sp>
        <p:nvSpPr>
          <p:cNvPr id="12" name="مستطيل 11"/>
          <p:cNvSpPr/>
          <p:nvPr/>
        </p:nvSpPr>
        <p:spPr>
          <a:xfrm>
            <a:off x="855407" y="4945138"/>
            <a:ext cx="7030064"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إدارة الأزمات: العمل كدرع صد لتصحيح المفاهيم المغلوطة عند وقوع أي خلل</a:t>
            </a:r>
            <a:endParaRPr lang="en-US" sz="2800" dirty="0">
              <a:effectLst/>
              <a:latin typeface="Alexandria"/>
              <a:ea typeface="Calibri" panose="020F0502020204030204" pitchFamily="34" charset="0"/>
            </a:endParaRPr>
          </a:p>
        </p:txBody>
      </p:sp>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75135" y="1564896"/>
            <a:ext cx="4291584" cy="4540936"/>
          </a:xfrm>
          <a:prstGeom prst="rect">
            <a:avLst/>
          </a:prstGeom>
        </p:spPr>
      </p:pic>
    </p:spTree>
    <p:extLst>
      <p:ext uri="{BB962C8B-B14F-4D97-AF65-F5344CB8AC3E}">
        <p14:creationId xmlns:p14="http://schemas.microsoft.com/office/powerpoint/2010/main" val="14943874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1914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82696"/>
            <a:ext cx="10817974" cy="4959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5326" y="194843"/>
            <a:ext cx="361120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الاتصال المؤسسي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333001" y="1556645"/>
            <a:ext cx="5191432"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أدوات العلاقات العامة لتعزيز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09483" y="2258517"/>
            <a:ext cx="6921910"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إظهار المسؤولية الاجتماعية: المساهمة في قضايا المجتمع (البيئة والتعليم) تمنح المؤسسة رصيداً عاطفياً لدى الناس ودور العلاقات العامة إظهار هذا الأمر. </a:t>
            </a:r>
            <a:endParaRPr lang="en-US" sz="2800" dirty="0">
              <a:effectLst/>
              <a:latin typeface="Alexandria"/>
              <a:ea typeface="Calibri" panose="020F0502020204030204" pitchFamily="34" charset="0"/>
            </a:endParaRPr>
          </a:p>
        </p:txBody>
      </p:sp>
      <p:sp>
        <p:nvSpPr>
          <p:cNvPr id="11" name="مستطيل 10"/>
          <p:cNvSpPr/>
          <p:nvPr/>
        </p:nvSpPr>
        <p:spPr>
          <a:xfrm>
            <a:off x="855406" y="3792348"/>
            <a:ext cx="7030065"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صناعة المحتوى الرقمي: الوجود القوي والتفاعلي على منصات التواصل الاجتماعي يبني علاقة إنسانية مع الجمهور.</a:t>
            </a:r>
            <a:endParaRPr lang="en-US" sz="2800" dirty="0">
              <a:effectLst/>
              <a:latin typeface="Alexandria"/>
              <a:ea typeface="Calibri" panose="020F0502020204030204" pitchFamily="34" charset="0"/>
            </a:endParaRPr>
          </a:p>
        </p:txBody>
      </p:sp>
      <p:sp>
        <p:nvSpPr>
          <p:cNvPr id="12" name="مستطيل 11"/>
          <p:cNvSpPr/>
          <p:nvPr/>
        </p:nvSpPr>
        <p:spPr>
          <a:xfrm>
            <a:off x="855407" y="4945138"/>
            <a:ext cx="7030064"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قيادة الفكر: نشر دراسات ومقالات تُظهر خبرة المؤسسة في مجالها، وبناء علاقات مع مؤسسات تدعم عمل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2955" y="1593778"/>
            <a:ext cx="4217072" cy="4400550"/>
          </a:xfrm>
          <a:prstGeom prst="rect">
            <a:avLst/>
          </a:prstGeom>
        </p:spPr>
      </p:pic>
    </p:spTree>
    <p:extLst>
      <p:ext uri="{BB962C8B-B14F-4D97-AF65-F5344CB8AC3E}">
        <p14:creationId xmlns:p14="http://schemas.microsoft.com/office/powerpoint/2010/main" val="34398306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511276"/>
            <a:ext cx="7696056" cy="722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714271" y="89590"/>
            <a:ext cx="2212257"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cs typeface="Arial" panose="020B060402020202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9560" y="1155869"/>
            <a:ext cx="4680155" cy="5274416"/>
          </a:xfrm>
          <a:prstGeom prst="rect">
            <a:avLst/>
          </a:prstGeom>
        </p:spPr>
      </p:pic>
      <p:sp>
        <p:nvSpPr>
          <p:cNvPr id="8" name="مستطيل 7"/>
          <p:cNvSpPr/>
          <p:nvPr/>
        </p:nvSpPr>
        <p:spPr>
          <a:xfrm>
            <a:off x="1080647" y="3173314"/>
            <a:ext cx="5348443" cy="143885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قررت العلاقات العامة في </a:t>
            </a:r>
            <a:r>
              <a:rPr lang="ar-SA" sz="2800" dirty="0" err="1" smtClean="0">
                <a:latin typeface="Alexandria"/>
                <a:ea typeface="Calibri" panose="020F0502020204030204" pitchFamily="34" charset="0"/>
              </a:rPr>
              <a:t>دوف</a:t>
            </a:r>
            <a:r>
              <a:rPr lang="ar-SA" sz="2800" dirty="0" smtClean="0">
                <a:latin typeface="Alexandria"/>
                <a:ea typeface="Calibri" panose="020F0502020204030204" pitchFamily="34" charset="0"/>
              </a:rPr>
              <a:t> التوقف عن الحديث عن رغوة الصابون والبدء في الحديث عن ثقة النساء بأنفسهن عبر عدة خطوات: </a:t>
            </a:r>
            <a:endParaRPr lang="en-US" sz="2800" dirty="0">
              <a:effectLst/>
              <a:latin typeface="Alexandria"/>
              <a:ea typeface="Calibri" panose="020F0502020204030204" pitchFamily="34" charset="0"/>
            </a:endParaRPr>
          </a:p>
        </p:txBody>
      </p:sp>
      <p:sp>
        <p:nvSpPr>
          <p:cNvPr id="9" name="مستطيل 8"/>
          <p:cNvSpPr/>
          <p:nvPr/>
        </p:nvSpPr>
        <p:spPr>
          <a:xfrm>
            <a:off x="1166730" y="1671470"/>
            <a:ext cx="5196042" cy="1408399"/>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من أروع الأمثلة عن إدارة العلاقات العامة والتحول من الهجوم إلى الإعجاب العالمي شركة </a:t>
            </a:r>
            <a:r>
              <a:rPr lang="ar-SA" sz="2800" dirty="0" err="1" smtClean="0">
                <a:latin typeface="Alexandria"/>
                <a:ea typeface="Calibri" panose="020F0502020204030204" pitchFamily="34" charset="0"/>
              </a:rPr>
              <a:t>دوف</a:t>
            </a:r>
            <a:endParaRPr lang="en-US" sz="2800" dirty="0">
              <a:effectLst/>
              <a:latin typeface="Alexandria"/>
              <a:ea typeface="Calibri" panose="020F0502020204030204" pitchFamily="34" charset="0"/>
            </a:endParaRPr>
          </a:p>
        </p:txBody>
      </p:sp>
      <p:sp>
        <p:nvSpPr>
          <p:cNvPr id="10" name="مستطيل 9"/>
          <p:cNvSpPr/>
          <p:nvPr/>
        </p:nvSpPr>
        <p:spPr>
          <a:xfrm>
            <a:off x="629008" y="4801799"/>
            <a:ext cx="5733764" cy="1438855"/>
          </a:xfrm>
          <a:prstGeom prst="rect">
            <a:avLst/>
          </a:prstGeom>
        </p:spPr>
        <p:txBody>
          <a:bodyPr wrap="square">
            <a:spAutoFit/>
          </a:bodyPr>
          <a:lstStyle/>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تحويل العلامة التجارية إلى حليف اجتماعي.</a:t>
            </a:r>
          </a:p>
          <a:p>
            <a:pPr marL="457200" indent="-457200" algn="justLow" rtl="1">
              <a:lnSpc>
                <a:spcPts val="3500"/>
              </a:lnSpc>
              <a:spcAft>
                <a:spcPts val="0"/>
              </a:spcAft>
              <a:buFont typeface="Wingdings" panose="05000000000000000000" pitchFamily="2" charset="2"/>
              <a:buChar char="ü"/>
            </a:pPr>
            <a:r>
              <a:rPr lang="ar-SA" sz="2800" dirty="0" smtClean="0">
                <a:effectLst/>
                <a:latin typeface="Alexandria"/>
                <a:ea typeface="Calibri" panose="020F0502020204030204" pitchFamily="34" charset="0"/>
              </a:rPr>
              <a:t>إدارة المحتوى القائم على البحوث.</a:t>
            </a:r>
          </a:p>
          <a:p>
            <a:pPr marL="457200" indent="-457200" algn="justLow" rtl="1">
              <a:lnSpc>
                <a:spcPts val="3500"/>
              </a:lnSpc>
              <a:spcAft>
                <a:spcPts val="0"/>
              </a:spcAft>
              <a:buFont typeface="Wingdings" panose="05000000000000000000" pitchFamily="2" charset="2"/>
              <a:buChar char="ü"/>
            </a:pPr>
            <a:r>
              <a:rPr lang="ar-SA" sz="2800" dirty="0" smtClean="0">
                <a:latin typeface="Alexandria"/>
                <a:ea typeface="Calibri" panose="020F0502020204030204" pitchFamily="34" charset="0"/>
              </a:rPr>
              <a:t>التفاعل مع الأزمات (صدق الرسالة).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9518621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9"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1" y="5787410"/>
            <a:ext cx="26795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Six</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4708981"/>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ختام جولتنا بين أروقة الاتصال والإعلام والعلاقات العامة وبناء السمعة المؤسسية، يجب أن ندرك حقيقة جوهرية: نحن لا نعيش في عصر "المعلومات" فحسب، بل نعيش في عصر "الثقة". إن المؤسسات اليوم لم تعد تقاس فقط بما تملكه من أصول مادية أو تكنولوجية متطورة، بل تقاس بمدى "المصداقية" التي تتمتع بها في أذهان الناس. السمعة المؤسسية ليست مجرد صورة تجميلية نرسمها عبر حملات إعلامية، بل هي انعكاس لكل اتصال داخلي وخارجي، وكل كلمة ينطق بها الموظف، وكل وعد يتم الوفاء به لعميل.</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السمعة والمسؤولية الاجتماعية المستدامة:</a:t>
            </a:r>
            <a:endParaRPr lang="ar-SA" sz="2800" dirty="0">
              <a:solidFill>
                <a:schemeClr val="tx1"/>
              </a:solidFill>
              <a:latin typeface="Alexandria"/>
            </a:endParaRP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دور المسؤولية الاجتماعية في تعزيز السمعة.</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الأخلاقيات المؤسسية </a:t>
            </a:r>
            <a:r>
              <a:rPr lang="ar-SA" sz="2800" dirty="0" err="1" smtClean="0">
                <a:solidFill>
                  <a:schemeClr val="tx1"/>
                </a:solidFill>
                <a:latin typeface="Alexandria"/>
              </a:rPr>
              <a:t>والحوكمة</a:t>
            </a:r>
            <a:r>
              <a:rPr lang="ar-SA" sz="2800" dirty="0" smtClean="0">
                <a:solidFill>
                  <a:schemeClr val="tx1"/>
                </a:solidFill>
                <a:latin typeface="Alexandria"/>
              </a:rPr>
              <a:t>.</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الاستدامة وتأثيرها على الثقة العامة.</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Six</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1" dur="500"/>
                                        <p:tgtEl>
                                          <p:spTgt spid="25">
                                            <p:txEl>
                                              <p:pRg st="3" end="3"/>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4"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1076429-EB71-40FA-936B-0FDE65AF2E1D}"/>
</file>

<file path=docProps/app.xml><?xml version="1.0" encoding="utf-8"?>
<Properties xmlns="http://schemas.openxmlformats.org/officeDocument/2006/extended-properties" xmlns:vt="http://schemas.openxmlformats.org/officeDocument/2006/docPropsVTypes">
  <TotalTime>5645</TotalTime>
  <Words>2456</Words>
  <Application>Microsoft Office PowerPoint</Application>
  <PresentationFormat>شاشة عريضة</PresentationFormat>
  <Paragraphs>252</Paragraphs>
  <Slides>40</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40</vt:i4>
      </vt:variant>
    </vt:vector>
  </HeadingPairs>
  <TitlesOfParts>
    <vt:vector size="46"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371</cp:revision>
  <dcterms:created xsi:type="dcterms:W3CDTF">2023-04-29T09:08:00Z</dcterms:created>
  <dcterms:modified xsi:type="dcterms:W3CDTF">2026-02-17T14:58:38Z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