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4"/>
  </p:notesMasterIdLst>
  <p:sldIdLst>
    <p:sldId id="257" r:id="rId2"/>
    <p:sldId id="462" r:id="rId3"/>
    <p:sldId id="569" r:id="rId4"/>
    <p:sldId id="572" r:id="rId5"/>
    <p:sldId id="573" r:id="rId6"/>
    <p:sldId id="651" r:id="rId7"/>
    <p:sldId id="652" r:id="rId8"/>
    <p:sldId id="653" r:id="rId9"/>
    <p:sldId id="654" r:id="rId10"/>
    <p:sldId id="655" r:id="rId11"/>
    <p:sldId id="656" r:id="rId12"/>
    <p:sldId id="657" r:id="rId13"/>
    <p:sldId id="552" r:id="rId14"/>
    <p:sldId id="608" r:id="rId15"/>
    <p:sldId id="609" r:id="rId16"/>
    <p:sldId id="610" r:id="rId17"/>
    <p:sldId id="611" r:id="rId18"/>
    <p:sldId id="612" r:id="rId19"/>
    <p:sldId id="613" r:id="rId20"/>
    <p:sldId id="616" r:id="rId21"/>
    <p:sldId id="618" r:id="rId22"/>
    <p:sldId id="620" r:id="rId23"/>
    <p:sldId id="619" r:id="rId24"/>
    <p:sldId id="622" r:id="rId25"/>
    <p:sldId id="621" r:id="rId26"/>
    <p:sldId id="624" r:id="rId27"/>
    <p:sldId id="626" r:id="rId28"/>
    <p:sldId id="628" r:id="rId29"/>
    <p:sldId id="627" r:id="rId30"/>
    <p:sldId id="629" r:id="rId31"/>
    <p:sldId id="630" r:id="rId32"/>
    <p:sldId id="631" r:id="rId33"/>
    <p:sldId id="473" r:id="rId34"/>
    <p:sldId id="601" r:id="rId35"/>
    <p:sldId id="587" r:id="rId36"/>
    <p:sldId id="603" r:id="rId37"/>
    <p:sldId id="604" r:id="rId38"/>
    <p:sldId id="605" r:id="rId39"/>
    <p:sldId id="606" r:id="rId40"/>
    <p:sldId id="607" r:id="rId41"/>
    <p:sldId id="639" r:id="rId42"/>
    <p:sldId id="586" r:id="rId43"/>
    <p:sldId id="602" r:id="rId44"/>
    <p:sldId id="632" r:id="rId45"/>
    <p:sldId id="633" r:id="rId46"/>
    <p:sldId id="634" r:id="rId47"/>
    <p:sldId id="635" r:id="rId48"/>
    <p:sldId id="637" r:id="rId49"/>
    <p:sldId id="640" r:id="rId50"/>
    <p:sldId id="641" r:id="rId51"/>
    <p:sldId id="649" r:id="rId52"/>
    <p:sldId id="642" r:id="rId53"/>
    <p:sldId id="643" r:id="rId54"/>
    <p:sldId id="644" r:id="rId55"/>
    <p:sldId id="658" r:id="rId56"/>
    <p:sldId id="645" r:id="rId57"/>
    <p:sldId id="646" r:id="rId58"/>
    <p:sldId id="647" r:id="rId59"/>
    <p:sldId id="648" r:id="rId60"/>
    <p:sldId id="297" r:id="rId61"/>
    <p:sldId id="260" r:id="rId62"/>
    <p:sldId id="304"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5EA0"/>
    <a:srgbClr val="0A1F61"/>
    <a:srgbClr val="E20402"/>
    <a:srgbClr val="FF8C01"/>
    <a:srgbClr val="0141E6"/>
    <a:srgbClr val="F4C233"/>
    <a:srgbClr val="3E4F58"/>
    <a:srgbClr val="00C4AD"/>
    <a:srgbClr val="FF9518"/>
    <a:srgbClr val="2B59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88" y="29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8/14/2024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dirty="0"/>
          </a:p>
        </p:txBody>
      </p:sp>
    </p:spTree>
    <p:extLst>
      <p:ext uri="{BB962C8B-B14F-4D97-AF65-F5344CB8AC3E}">
        <p14:creationId xmlns:p14="http://schemas.microsoft.com/office/powerpoint/2010/main" val="32263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10</a:t>
            </a:fld>
            <a:endParaRPr lang="en-US"/>
          </a:p>
        </p:txBody>
      </p:sp>
    </p:spTree>
    <p:extLst>
      <p:ext uri="{BB962C8B-B14F-4D97-AF65-F5344CB8AC3E}">
        <p14:creationId xmlns:p14="http://schemas.microsoft.com/office/powerpoint/2010/main" val="39329106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11</a:t>
            </a:fld>
            <a:endParaRPr lang="en-US"/>
          </a:p>
        </p:txBody>
      </p:sp>
    </p:spTree>
    <p:extLst>
      <p:ext uri="{BB962C8B-B14F-4D97-AF65-F5344CB8AC3E}">
        <p14:creationId xmlns:p14="http://schemas.microsoft.com/office/powerpoint/2010/main" val="15067527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12</a:t>
            </a:fld>
            <a:endParaRPr lang="en-US"/>
          </a:p>
        </p:txBody>
      </p:sp>
    </p:spTree>
    <p:extLst>
      <p:ext uri="{BB962C8B-B14F-4D97-AF65-F5344CB8AC3E}">
        <p14:creationId xmlns:p14="http://schemas.microsoft.com/office/powerpoint/2010/main" val="9373399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26</a:t>
            </a:fld>
            <a:endParaRPr lang="en-US"/>
          </a:p>
        </p:txBody>
      </p:sp>
    </p:spTree>
    <p:extLst>
      <p:ext uri="{BB962C8B-B14F-4D97-AF65-F5344CB8AC3E}">
        <p14:creationId xmlns:p14="http://schemas.microsoft.com/office/powerpoint/2010/main" val="27490761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34</a:t>
            </a:fld>
            <a:endParaRPr lang="en-US"/>
          </a:p>
        </p:txBody>
      </p:sp>
    </p:spTree>
    <p:extLst>
      <p:ext uri="{BB962C8B-B14F-4D97-AF65-F5344CB8AC3E}">
        <p14:creationId xmlns:p14="http://schemas.microsoft.com/office/powerpoint/2010/main" val="4447760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11.gif"/><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13.png"/><Relationship Id="rId4" Type="http://schemas.openxmlformats.org/officeDocument/2006/relationships/image" Target="../media/image12.emf"/></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2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gif"/><Relationship Id="rId4" Type="http://schemas.openxmlformats.org/officeDocument/2006/relationships/image" Target="../media/image12.emf"/></Relationships>
</file>

<file path=ppt/slides/_rels/slide3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emf"/><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8.gif"/><Relationship Id="rId4" Type="http://schemas.openxmlformats.org/officeDocument/2006/relationships/image" Target="../media/image17.gif"/></Relationships>
</file>

<file path=ppt/slides/_rels/slide3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3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10.emf"/><Relationship Id="rId7"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2.emf"/><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4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2.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23.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emf"/><Relationship Id="rId5" Type="http://schemas.openxmlformats.org/officeDocument/2006/relationships/image" Target="../media/image12.emf"/><Relationship Id="rId4" Type="http://schemas.openxmlformats.org/officeDocument/2006/relationships/image" Target="../media/image6.emf"/></Relationships>
</file>

<file path=ppt/slides/_rels/slide5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emf"/><Relationship Id="rId5" Type="http://schemas.openxmlformats.org/officeDocument/2006/relationships/image" Target="../media/image24.emf"/><Relationship Id="rId4" Type="http://schemas.openxmlformats.org/officeDocument/2006/relationships/image" Target="../media/image12.emf"/></Relationships>
</file>

<file path=ppt/slides/_rels/slide5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emf"/><Relationship Id="rId5" Type="http://schemas.openxmlformats.org/officeDocument/2006/relationships/image" Target="../media/image12.emf"/><Relationship Id="rId4" Type="http://schemas.openxmlformats.org/officeDocument/2006/relationships/image" Target="../media/image6.emf"/></Relationships>
</file>

<file path=ppt/slides/_rels/slide5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7.emf"/><Relationship Id="rId4" Type="http://schemas.openxmlformats.org/officeDocument/2006/relationships/image" Target="../media/image12.emf"/></Relationships>
</file>

<file path=ppt/slides/_rels/slide6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6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8.emf"/><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6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82601"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W10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W10 Lecture outline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6A432C2D-778F-0F72-14B8-F5DE34A69602}"/>
              </a:ext>
            </a:extLst>
          </p:cNvPr>
          <p:cNvSpPr txBox="1"/>
          <p:nvPr/>
        </p:nvSpPr>
        <p:spPr>
          <a:xfrm>
            <a:off x="4751813" y="665341"/>
            <a:ext cx="8623659" cy="3642023"/>
          </a:xfrm>
          <a:prstGeom prst="rect">
            <a:avLst/>
          </a:prstGeom>
          <a:noFill/>
        </p:spPr>
        <p:txBody>
          <a:bodyPr wrap="square" rtlCol="0">
            <a:spAutoFit/>
          </a:bodyPr>
          <a:lstStyle/>
          <a:p>
            <a:pPr algn="just">
              <a:lnSpc>
                <a:spcPct val="200000"/>
              </a:lnSpc>
            </a:pPr>
            <a:r>
              <a:rPr lang="en-US" sz="18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Leading Digital Organizations in a VUCA World</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Leadership Model</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Effective Communication in virtual organizations</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Aspects of successful communication</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Employee engagement as internal communication strategy</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Literacy Skills</a:t>
            </a:r>
          </a:p>
        </p:txBody>
      </p:sp>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67000"/>
    </mc:Choice>
    <mc:Fallback xmlns="">
      <p:transition spd="slow" advTm="67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W10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88787" y="370213"/>
            <a:ext cx="6698815" cy="6196633"/>
          </a:xfrm>
          <a:prstGeom prst="rect">
            <a:avLst/>
          </a:prstGeom>
          <a:noFill/>
        </p:spPr>
        <p:txBody>
          <a:bodyPr wrap="square" rtlCol="0">
            <a:spAutoFit/>
          </a:bodyPr>
          <a:lstStyle/>
          <a:p>
            <a:pPr algn="just">
              <a:lnSpc>
                <a:spcPts val="3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and Social Media</a:t>
            </a:r>
          </a:p>
          <a:p>
            <a:pPr marL="920750" lvl="2"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Ethics</a:t>
            </a: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and Social Media</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six dimensions of social-media-literate leadership</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producer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distributor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recipient</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adviser and orchestrator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architect</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analyst</a:t>
            </a:r>
            <a:endParaRPr lang="en-US" sz="22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Components of ethical leadership</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Cross-Cultural Versus Diversity</a:t>
            </a:r>
          </a:p>
          <a:p>
            <a:pPr marL="511175" lvl="2" indent="-344488"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Innovation and Leadership in the Media Industry</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80100"/>
    </mc:Choice>
    <mc:Fallback xmlns="">
      <p:transition spd="slow" advTm="801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24186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W10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262979"/>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endParaRPr lang="en-US" sz="2400" b="1" dirty="0">
              <a:solidFill>
                <a:srgbClr val="FF0000"/>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Leading Digital Media and Social Media  with the consideration of Digital Media Ethics</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Know the relation between Leaders and Social Media through the six dimensions of </a:t>
            </a:r>
            <a:r>
              <a:rPr lang="en-US" sz="2400" b="1" dirty="0">
                <a:solidFill>
                  <a:srgbClr val="FF0000"/>
                </a:solidFill>
                <a:cs typeface="Tajawal ExtraBold" panose="00000800000000000000" pitchFamily="2" charset="-78"/>
              </a:rPr>
              <a:t>social-media-literate leadership</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Ethical leadership and its components and the difference between Cross-Cultural &amp; Diversity</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how </a:t>
            </a:r>
            <a:r>
              <a:rPr lang="en-US" sz="2400" b="1" dirty="0">
                <a:solidFill>
                  <a:srgbClr val="FF0000"/>
                </a:solidFill>
                <a:cs typeface="Tajawal ExtraBold" panose="00000800000000000000" pitchFamily="2" charset="-78"/>
              </a:rPr>
              <a:t>innovation and Leadership in the Media Industry </a:t>
            </a:r>
            <a:r>
              <a:rPr lang="en-US" sz="2400" b="1" dirty="0">
                <a:solidFill>
                  <a:srgbClr val="0A1F61"/>
                </a:solidFill>
                <a:cs typeface="Tajawal ExtraBold" panose="00000800000000000000" pitchFamily="2" charset="-78"/>
              </a:rPr>
              <a:t>are important for having </a:t>
            </a:r>
            <a:r>
              <a:rPr lang="en-US" sz="2400" b="1" dirty="0">
                <a:solidFill>
                  <a:srgbClr val="FF0000"/>
                </a:solidFill>
                <a:cs typeface="Tajawal ExtraBold" panose="00000800000000000000" pitchFamily="2" charset="-78"/>
              </a:rPr>
              <a:t>unique products</a:t>
            </a:r>
          </a:p>
        </p:txBody>
      </p:sp>
    </p:spTree>
    <p:extLst>
      <p:ext uri="{BB962C8B-B14F-4D97-AF65-F5344CB8AC3E}">
        <p14:creationId xmlns:p14="http://schemas.microsoft.com/office/powerpoint/2010/main" val="3074467796"/>
      </p:ext>
    </p:extLst>
  </p:cSld>
  <p:clrMapOvr>
    <a:masterClrMapping/>
  </p:clrMapOvr>
  <mc:AlternateContent xmlns:mc="http://schemas.openxmlformats.org/markup-compatibility/2006" xmlns:p14="http://schemas.microsoft.com/office/powerpoint/2010/main">
    <mc:Choice Requires="p14">
      <p:transition spd="slow" p14:dur="2000" advTm="82100"/>
    </mc:Choice>
    <mc:Fallback xmlns="">
      <p:transition spd="slow" advTm="821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41934" y="3097353"/>
            <a:ext cx="31197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W10 Introduction</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208296"/>
            <a:ext cx="6684960" cy="6247864"/>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p>
          <a:p>
            <a:pPr algn="just"/>
            <a:endParaRPr lang="en-US" sz="2400" b="1" u="sng" dirty="0">
              <a:solidFill>
                <a:srgbClr val="FF8C01"/>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People are the most important resource for a leader to manage. And the leader must have it very clear to achieve success within the media industry. </a:t>
            </a:r>
          </a:p>
          <a:p>
            <a:pPr marL="342900"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distinguishing feature of a leader’s job is the ability to motivate others, his/her creativity to encourage others, the innovation he/she develops, the talent to keep people in the organization and the future vision he/she has and conveys to the team. </a:t>
            </a:r>
          </a:p>
          <a:p>
            <a:pPr marL="342900"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 leader should have to be able to develop a series of actions to fulfill the goal successfully driving the media and entertainment company.</a:t>
            </a:r>
          </a:p>
          <a:p>
            <a:pPr marL="342900"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Thus, creativity and innovation must become a key issue.</a:t>
            </a:r>
          </a:p>
        </p:txBody>
      </p:sp>
    </p:spTree>
    <p:extLst>
      <p:ext uri="{BB962C8B-B14F-4D97-AF65-F5344CB8AC3E}">
        <p14:creationId xmlns:p14="http://schemas.microsoft.com/office/powerpoint/2010/main" val="3260424978"/>
      </p:ext>
    </p:extLst>
  </p:cSld>
  <p:clrMapOvr>
    <a:masterClrMapping/>
  </p:clrMapOvr>
  <mc:AlternateContent xmlns:mc="http://schemas.openxmlformats.org/markup-compatibility/2006" xmlns:p14="http://schemas.microsoft.com/office/powerpoint/2010/main">
    <mc:Choice Requires="p14">
      <p:transition spd="slow" p14:dur="2000" advTm="135000"/>
    </mc:Choice>
    <mc:Fallback xmlns="">
      <p:transition spd="slow" advTm="135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id="{C4E4288A-DFC8-40A2-90E5-70E851A9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Group 61">
            <a:extLst>
              <a:ext uri="{FF2B5EF4-FFF2-40B4-BE49-F238E27FC236}">
                <a16:creationId xmlns:a16="http://schemas.microsoft.com/office/drawing/2014/main" id="{B63C2D82-D4FA-4A37-BB01-1E7B21E4FF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5199" y="634058"/>
            <a:ext cx="1128382" cy="847206"/>
            <a:chOff x="5307830" y="325570"/>
            <a:chExt cx="1128382" cy="847206"/>
          </a:xfrm>
        </p:grpSpPr>
        <p:sp>
          <p:nvSpPr>
            <p:cNvPr id="63" name="Freeform 5">
              <a:extLst>
                <a:ext uri="{FF2B5EF4-FFF2-40B4-BE49-F238E27FC236}">
                  <a16:creationId xmlns:a16="http://schemas.microsoft.com/office/drawing/2014/main" id="{C94E7FEF-0CE9-4AC2-94BB-02230C6DC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64" name="Freeform 5">
              <a:extLst>
                <a:ext uri="{FF2B5EF4-FFF2-40B4-BE49-F238E27FC236}">
                  <a16:creationId xmlns:a16="http://schemas.microsoft.com/office/drawing/2014/main" id="{EB546CC0-C1BC-48D2-8DA9-4B6028316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66" name="Freeform: Shape 65">
            <a:extLst>
              <a:ext uri="{FF2B5EF4-FFF2-40B4-BE49-F238E27FC236}">
                <a16:creationId xmlns:a16="http://schemas.microsoft.com/office/drawing/2014/main" id="{A9456821-26B9-4181-B181-305FB820D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09641" y="2134209"/>
            <a:ext cx="4840399" cy="4290450"/>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noFill/>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useBgFill="1">
        <p:nvSpPr>
          <p:cNvPr id="68" name="Freeform: Shape 67">
            <a:extLst>
              <a:ext uri="{FF2B5EF4-FFF2-40B4-BE49-F238E27FC236}">
                <a16:creationId xmlns:a16="http://schemas.microsoft.com/office/drawing/2014/main" id="{0035D6FE-7FA2-4D67-8767-6F7E98AB16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0608" y="421767"/>
            <a:ext cx="2847251" cy="2523756"/>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pic>
        <p:nvPicPr>
          <p:cNvPr id="7" name="Picture 6" descr="Icon&#10;&#10;Description automatically generated">
            <a:extLst>
              <a:ext uri="{FF2B5EF4-FFF2-40B4-BE49-F238E27FC236}">
                <a16:creationId xmlns:a16="http://schemas.microsoft.com/office/drawing/2014/main" id="{F8DD33FD-CDAC-8D0E-3707-1E6B33384C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2247" y="1028015"/>
            <a:ext cx="1703972" cy="1311259"/>
          </a:xfrm>
          <a:prstGeom prst="rect">
            <a:avLst/>
          </a:prstGeom>
        </p:spPr>
      </p:pic>
      <p:sp useBgFill="1">
        <p:nvSpPr>
          <p:cNvPr id="70" name="Freeform: Shape 69">
            <a:extLst>
              <a:ext uri="{FF2B5EF4-FFF2-40B4-BE49-F238E27FC236}">
                <a16:creationId xmlns:a16="http://schemas.microsoft.com/office/drawing/2014/main" id="{0381C401-8AFE-4396-B195-C21EA1C7F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58854" y="4490695"/>
            <a:ext cx="2071275" cy="1835943"/>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4" name="TextBox 3">
            <a:extLst>
              <a:ext uri="{FF2B5EF4-FFF2-40B4-BE49-F238E27FC236}">
                <a16:creationId xmlns:a16="http://schemas.microsoft.com/office/drawing/2014/main" id="{5A0C380C-09F6-32ED-00D5-37BE9AF69EDA}"/>
              </a:ext>
            </a:extLst>
          </p:cNvPr>
          <p:cNvSpPr txBox="1"/>
          <p:nvPr/>
        </p:nvSpPr>
        <p:spPr>
          <a:xfrm>
            <a:off x="5259039" y="5018982"/>
            <a:ext cx="2909579" cy="615927"/>
          </a:xfrm>
          <a:prstGeom prst="rect">
            <a:avLst/>
          </a:prstGeom>
        </p:spPr>
        <p:txBody>
          <a:bodyPr vert="horz" lIns="91440" tIns="45720" rIns="91440" bIns="45720" rtlCol="0">
            <a:normAutofit/>
          </a:bodyPr>
          <a:lstStyle/>
          <a:p>
            <a:pPr>
              <a:lnSpc>
                <a:spcPct val="90000"/>
              </a:lnSpc>
              <a:spcAft>
                <a:spcPts val="600"/>
              </a:spcAft>
            </a:pPr>
            <a:r>
              <a:rPr lang="en-US" sz="3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Ice Break</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336" y="1625016"/>
            <a:ext cx="1275075" cy="1144965"/>
          </a:xfrm>
          <a:prstGeom prst="rect">
            <a:avLst/>
          </a:prstGeom>
          <a:solidFill>
            <a:schemeClr val="bg1">
              <a:alpha val="62000"/>
            </a:schemeClr>
          </a:solidFill>
        </p:spPr>
      </p:pic>
      <p:pic>
        <p:nvPicPr>
          <p:cNvPr id="13" name="Picture 12" descr="Icon&#10;&#10;Description automatically generated">
            <a:extLst>
              <a:ext uri="{FF2B5EF4-FFF2-40B4-BE49-F238E27FC236}">
                <a16:creationId xmlns:a16="http://schemas.microsoft.com/office/drawing/2014/main" id="{2B18B1DD-57CF-0852-1D96-FBD35C7637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48130" y="3295016"/>
            <a:ext cx="2963421" cy="2222565"/>
          </a:xfrm>
          <a:prstGeom prst="rect">
            <a:avLst/>
          </a:prstGeom>
        </p:spPr>
      </p:pic>
      <p:sp>
        <p:nvSpPr>
          <p:cNvPr id="14" name="TextBox 13">
            <a:extLst>
              <a:ext uri="{FF2B5EF4-FFF2-40B4-BE49-F238E27FC236}">
                <a16:creationId xmlns:a16="http://schemas.microsoft.com/office/drawing/2014/main" id="{4F8E975F-BFCC-A6F6-EAB8-D7F1D2F44870}"/>
              </a:ext>
            </a:extLst>
          </p:cNvPr>
          <p:cNvSpPr txBox="1"/>
          <p:nvPr/>
        </p:nvSpPr>
        <p:spPr>
          <a:xfrm>
            <a:off x="485621" y="2851917"/>
            <a:ext cx="2909579" cy="1308049"/>
          </a:xfrm>
          <a:prstGeom prst="rect">
            <a:avLst/>
          </a:prstGeom>
        </p:spPr>
        <p:txBody>
          <a:bodyPr vert="horz" lIns="91440" tIns="45720" rIns="91440" bIns="45720" rtlCol="0">
            <a:normAutofit/>
          </a:bodyPr>
          <a:lstStyle/>
          <a:p>
            <a:pPr>
              <a:lnSpc>
                <a:spcPct val="90000"/>
              </a:lnSpc>
              <a:spcAft>
                <a:spcPts val="600"/>
              </a:spcAft>
            </a:pPr>
            <a:r>
              <a:rPr lang="en-US" sz="2400" b="1" dirty="0"/>
              <a:t>W10 Lecture</a:t>
            </a:r>
          </a:p>
        </p:txBody>
      </p:sp>
    </p:spTree>
    <p:extLst>
      <p:ext uri="{BB962C8B-B14F-4D97-AF65-F5344CB8AC3E}">
        <p14:creationId xmlns:p14="http://schemas.microsoft.com/office/powerpoint/2010/main" val="240044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W10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99737" y="1498737"/>
            <a:ext cx="7132793" cy="1138773"/>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a:p>
            <a:pPr marL="517525" algn="ctr"/>
            <a:r>
              <a:rPr lang="en-US" sz="3200" b="1" dirty="0">
                <a:solidFill>
                  <a:srgbClr val="C00000"/>
                </a:solidFill>
                <a:latin typeface="Tajawal ExtraBold" panose="00000800000000000000" pitchFamily="2" charset="-78"/>
                <a:cs typeface="Tajawal ExtraBold" panose="00000800000000000000" pitchFamily="2" charset="-78"/>
              </a:rPr>
              <a:t>How Much Do I Value Diversity?</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2" name="Picture 1">
            <a:extLst>
              <a:ext uri="{FF2B5EF4-FFF2-40B4-BE49-F238E27FC236}">
                <a16:creationId xmlns:a16="http://schemas.microsoft.com/office/drawing/2014/main" id="{7C8D9628-831F-B007-C841-B47287DD2D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38516" y="3399478"/>
            <a:ext cx="7650665" cy="3295251"/>
          </a:xfrm>
          <a:prstGeom prst="rect">
            <a:avLst/>
          </a:prstGeom>
        </p:spPr>
      </p:pic>
    </p:spTree>
    <p:extLst>
      <p:ext uri="{BB962C8B-B14F-4D97-AF65-F5344CB8AC3E}">
        <p14:creationId xmlns:p14="http://schemas.microsoft.com/office/powerpoint/2010/main" val="31081354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3" name="Picture 12" descr="Diagram&#10;&#10;Description automatically generated with medium confidence">
            <a:extLst>
              <a:ext uri="{FF2B5EF4-FFF2-40B4-BE49-F238E27FC236}">
                <a16:creationId xmlns:a16="http://schemas.microsoft.com/office/drawing/2014/main" id="{4C06817B-792C-F50C-07A9-A3FBABCF53C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07455" y="2935373"/>
            <a:ext cx="3739553" cy="3739553"/>
          </a:xfrm>
          <a:prstGeom prst="rect">
            <a:avLst/>
          </a:prstGeom>
        </p:spPr>
      </p:pic>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086506"/>
            <a:ext cx="10427749" cy="2943563"/>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			How Much Do I Value Diversity?</a:t>
            </a:r>
          </a:p>
          <a:p>
            <a:pPr algn="just">
              <a:lnSpc>
                <a:spcPct val="200000"/>
              </a:lnSpc>
            </a:pPr>
            <a:r>
              <a:rPr lang="en-US" sz="2400" b="1" dirty="0">
                <a:solidFill>
                  <a:srgbClr val="0A1F61"/>
                </a:solidFill>
                <a:cs typeface="Tajawal ExtraBold" panose="00000800000000000000" pitchFamily="2" charset="-78"/>
              </a:rPr>
              <a:t>Rate yourself on your responses to the statements below. Use a scale of 1 to 5 to rate how strongly you agree with the statements, with 1 being for low agreement and 5 being high.</a:t>
            </a:r>
            <a:endParaRPr lang="en-US" sz="2400" dirty="0">
              <a:solidFill>
                <a:srgbClr val="0A1F61"/>
              </a:solidFill>
              <a:cs typeface="Tajawal ExtraBold" panose="00000800000000000000" pitchFamily="2" charset="-78"/>
            </a:endParaRPr>
          </a:p>
        </p:txBody>
      </p:sp>
      <p:pic>
        <p:nvPicPr>
          <p:cNvPr id="3" name="Picture 2"/>
          <p:cNvPicPr>
            <a:picLocks noChangeAspect="1"/>
          </p:cNvPicPr>
          <p:nvPr/>
        </p:nvPicPr>
        <p:blipFill>
          <a:blip r:embed="rId6"/>
          <a:stretch>
            <a:fillRect/>
          </a:stretch>
        </p:blipFill>
        <p:spPr>
          <a:xfrm>
            <a:off x="2440788" y="6376755"/>
            <a:ext cx="9902229" cy="204838"/>
          </a:xfrm>
          <a:prstGeom prst="rect">
            <a:avLst/>
          </a:prstGeom>
        </p:spPr>
      </p:pic>
    </p:spTree>
    <p:extLst>
      <p:ext uri="{BB962C8B-B14F-4D97-AF65-F5344CB8AC3E}">
        <p14:creationId xmlns:p14="http://schemas.microsoft.com/office/powerpoint/2010/main" val="16532527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978007" y="1219571"/>
            <a:ext cx="9902229" cy="4832092"/>
          </a:xfrm>
          <a:prstGeom prst="rect">
            <a:avLst/>
          </a:prstGeom>
          <a:noFill/>
        </p:spPr>
        <p:txBody>
          <a:bodyPr wrap="square" rtlCol="0">
            <a:spAutoFit/>
          </a:bodyPr>
          <a:lstStyle/>
          <a:p>
            <a:pPr algn="just"/>
            <a:r>
              <a:rPr lang="en-US" sz="2400" b="1" dirty="0">
                <a:solidFill>
                  <a:srgbClr val="0A1F61"/>
                </a:solidFill>
                <a:cs typeface="Tajawal ExtraBold" panose="00000800000000000000" pitchFamily="2" charset="-78"/>
              </a:rPr>
              <a:t>1. </a:t>
            </a:r>
            <a:r>
              <a:rPr lang="en-US" sz="2800" b="1" dirty="0">
                <a:solidFill>
                  <a:srgbClr val="0A1F61"/>
                </a:solidFill>
                <a:cs typeface="Tajawal ExtraBold" panose="00000800000000000000" pitchFamily="2" charset="-78"/>
              </a:rPr>
              <a:t>I regularly assess my strengths and weaknesses and consciously work toward my goals. </a:t>
            </a:r>
          </a:p>
          <a:p>
            <a:pPr algn="just"/>
            <a:r>
              <a:rPr lang="en-US" sz="2800" b="1" dirty="0">
                <a:solidFill>
                  <a:srgbClr val="0A1F61"/>
                </a:solidFill>
                <a:cs typeface="Tajawal ExtraBold" panose="00000800000000000000" pitchFamily="2" charset="-78"/>
              </a:rPr>
              <a:t>2. I am interested in the ideas of people who do not think as I think, and I respect their opinions even when I disagree with them. </a:t>
            </a:r>
          </a:p>
          <a:p>
            <a:pPr algn="just"/>
            <a:r>
              <a:rPr lang="en-US" sz="2800" b="1" dirty="0">
                <a:solidFill>
                  <a:srgbClr val="0A1F61"/>
                </a:solidFill>
                <a:cs typeface="Tajawal ExtraBold" panose="00000800000000000000" pitchFamily="2" charset="-78"/>
              </a:rPr>
              <a:t>3. Some of my friends or associates are different from me in age, race, gender, physical abilities, economic status, and education. </a:t>
            </a:r>
          </a:p>
          <a:p>
            <a:pPr algn="just"/>
            <a:r>
              <a:rPr lang="en-US" sz="2800" b="1" dirty="0">
                <a:solidFill>
                  <a:srgbClr val="0A1F61"/>
                </a:solidFill>
                <a:cs typeface="Tajawal ExtraBold" panose="00000800000000000000" pitchFamily="2" charset="-78"/>
              </a:rPr>
              <a:t>4. If I were at a party with people outside of my own group, I would go out of my way to meet them. </a:t>
            </a:r>
          </a:p>
          <a:p>
            <a:pPr algn="just"/>
            <a:r>
              <a:rPr lang="en-US" sz="2800" b="1" dirty="0">
                <a:solidFill>
                  <a:srgbClr val="0A1F61"/>
                </a:solidFill>
                <a:cs typeface="Tajawal ExtraBold" panose="00000800000000000000" pitchFamily="2" charset="-78"/>
              </a:rPr>
              <a:t>5. I do not need to understand everything going on around me. I tolerate ambiguity.</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12148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4112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846811" y="1216482"/>
            <a:ext cx="10111646" cy="5262979"/>
          </a:xfrm>
          <a:prstGeom prst="rect">
            <a:avLst/>
          </a:prstGeom>
          <a:noFill/>
        </p:spPr>
        <p:txBody>
          <a:bodyPr wrap="square" rtlCol="0">
            <a:spAutoFit/>
          </a:bodyPr>
          <a:lstStyle/>
          <a:p>
            <a:pPr algn="just"/>
            <a:r>
              <a:rPr lang="en-US" sz="2800" b="1" dirty="0">
                <a:solidFill>
                  <a:srgbClr val="0A1F61"/>
                </a:solidFill>
                <a:cs typeface="Tajawal ExtraBold" panose="00000800000000000000" pitchFamily="2" charset="-78"/>
              </a:rPr>
              <a:t>6. I am able to change course quickly. I readily change my plans or expectations to adapt to a new situation. </a:t>
            </a:r>
          </a:p>
          <a:p>
            <a:pPr algn="just"/>
            <a:r>
              <a:rPr lang="en-US" sz="2800" b="1" dirty="0">
                <a:solidFill>
                  <a:srgbClr val="0A1F61"/>
                </a:solidFill>
                <a:cs typeface="Tajawal ExtraBold" panose="00000800000000000000" pitchFamily="2" charset="-78"/>
              </a:rPr>
              <a:t>7. I recognize that I am a product of my upbringing, and my way is not the only way. </a:t>
            </a:r>
          </a:p>
          <a:p>
            <a:pPr algn="just"/>
            <a:r>
              <a:rPr lang="en-US" sz="2800" b="1" dirty="0">
                <a:solidFill>
                  <a:srgbClr val="0A1F61"/>
                </a:solidFill>
                <a:cs typeface="Tajawal ExtraBold" panose="00000800000000000000" pitchFamily="2" charset="-78"/>
              </a:rPr>
              <a:t>8. I am patient and flexible. I can accept different ways of getting a job done as long as the results are good. </a:t>
            </a:r>
          </a:p>
          <a:p>
            <a:pPr algn="just"/>
            <a:r>
              <a:rPr lang="en-US" sz="2800" b="1" dirty="0">
                <a:solidFill>
                  <a:srgbClr val="0A1F61"/>
                </a:solidFill>
                <a:cs typeface="Tajawal ExtraBold" panose="00000800000000000000" pitchFamily="2" charset="-78"/>
              </a:rPr>
              <a:t>9. I am always asking questions, reading, exploring. I am curious about new things, people, and places. </a:t>
            </a:r>
          </a:p>
          <a:p>
            <a:pPr algn="just"/>
            <a:r>
              <a:rPr lang="en-US" sz="2800" b="1" dirty="0">
                <a:solidFill>
                  <a:srgbClr val="0A1F61"/>
                </a:solidFill>
                <a:cs typeface="Tajawal ExtraBold" panose="00000800000000000000" pitchFamily="2" charset="-78"/>
              </a:rPr>
              <a:t>10. I am interested in human dynamics and often find myself thinking, "what's really going on here?“</a:t>
            </a:r>
          </a:p>
          <a:p>
            <a:pPr algn="just"/>
            <a:r>
              <a:rPr lang="en-US" sz="2800" b="1" dirty="0">
                <a:solidFill>
                  <a:srgbClr val="0A1F61"/>
                </a:solidFill>
                <a:cs typeface="Tajawal ExtraBold" panose="00000800000000000000" pitchFamily="2" charset="-78"/>
              </a:rPr>
              <a:t>11. I can see two sides on most issues. </a:t>
            </a:r>
          </a:p>
          <a:p>
            <a:pPr algn="just"/>
            <a:r>
              <a:rPr lang="en-US" sz="2800" b="1" dirty="0">
                <a:solidFill>
                  <a:srgbClr val="0A1F61"/>
                </a:solidFill>
                <a:cs typeface="Tajawal ExtraBold" panose="00000800000000000000" pitchFamily="2" charset="-78"/>
              </a:rPr>
              <a:t>12. I have made mistakes and I have learned from them. </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439810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4112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874165" y="1358986"/>
            <a:ext cx="10108038" cy="4832092"/>
          </a:xfrm>
          <a:prstGeom prst="rect">
            <a:avLst/>
          </a:prstGeom>
          <a:noFill/>
        </p:spPr>
        <p:txBody>
          <a:bodyPr wrap="square" rtlCol="0">
            <a:spAutoFit/>
          </a:bodyPr>
          <a:lstStyle/>
          <a:p>
            <a:pPr algn="just"/>
            <a:r>
              <a:rPr lang="en-US" sz="2800" b="1" dirty="0">
                <a:solidFill>
                  <a:srgbClr val="0A1F61"/>
                </a:solidFill>
                <a:cs typeface="Tajawal ExtraBold" panose="00000800000000000000" pitchFamily="2" charset="-78"/>
              </a:rPr>
              <a:t>13. In an unfamiliar situation, I watch and listen before acting. </a:t>
            </a:r>
          </a:p>
          <a:p>
            <a:pPr algn="just"/>
            <a:r>
              <a:rPr lang="en-US" sz="2800" b="1" dirty="0">
                <a:solidFill>
                  <a:srgbClr val="0A1F61"/>
                </a:solidFill>
                <a:cs typeface="Tajawal ExtraBold" panose="00000800000000000000" pitchFamily="2" charset="-78"/>
              </a:rPr>
              <a:t>14. I listen carefully. </a:t>
            </a:r>
          </a:p>
          <a:p>
            <a:pPr algn="just"/>
            <a:r>
              <a:rPr lang="en-US" sz="2800" b="1" dirty="0">
                <a:solidFill>
                  <a:srgbClr val="0A1F61"/>
                </a:solidFill>
                <a:cs typeface="Tajawal ExtraBold" panose="00000800000000000000" pitchFamily="2" charset="-78"/>
              </a:rPr>
              <a:t>15. When I am lost, I ask for directions. ‘</a:t>
            </a:r>
          </a:p>
          <a:p>
            <a:pPr algn="just"/>
            <a:r>
              <a:rPr lang="en-US" sz="2800" b="1" dirty="0">
                <a:solidFill>
                  <a:srgbClr val="0A1F61"/>
                </a:solidFill>
                <a:cs typeface="Tajawal ExtraBold" panose="00000800000000000000" pitchFamily="2" charset="-78"/>
              </a:rPr>
              <a:t>16. When I don't understand what someone is saying, I ask for clarification. </a:t>
            </a:r>
          </a:p>
          <a:p>
            <a:pPr algn="just"/>
            <a:r>
              <a:rPr lang="en-US" sz="2800" b="1" dirty="0">
                <a:solidFill>
                  <a:srgbClr val="0A1F61"/>
                </a:solidFill>
                <a:cs typeface="Tajawal ExtraBold" panose="00000800000000000000" pitchFamily="2" charset="-78"/>
              </a:rPr>
              <a:t>17. I sincerely do not want to offend others. </a:t>
            </a:r>
          </a:p>
          <a:p>
            <a:pPr algn="just"/>
            <a:r>
              <a:rPr lang="en-US" sz="2800" b="1" dirty="0">
                <a:solidFill>
                  <a:srgbClr val="0A1F61"/>
                </a:solidFill>
                <a:cs typeface="Tajawal ExtraBold" panose="00000800000000000000" pitchFamily="2" charset="-78"/>
              </a:rPr>
              <a:t>18. I like people and accept them as they are.</a:t>
            </a:r>
          </a:p>
          <a:p>
            <a:pPr algn="just"/>
            <a:r>
              <a:rPr lang="en-US" sz="2800" b="1" dirty="0">
                <a:solidFill>
                  <a:srgbClr val="0A1F61"/>
                </a:solidFill>
                <a:cs typeface="Tajawal ExtraBold" panose="00000800000000000000" pitchFamily="2" charset="-78"/>
              </a:rPr>
              <a:t>19. I am sensitive to the feelings of others and observe their reactions when I am talking.</a:t>
            </a:r>
          </a:p>
          <a:p>
            <a:pPr algn="just"/>
            <a:r>
              <a:rPr lang="en-US" sz="2800" b="1" dirty="0">
                <a:solidFill>
                  <a:srgbClr val="0A1F61"/>
                </a:solidFill>
                <a:cs typeface="Tajawal ExtraBold" panose="00000800000000000000" pitchFamily="2" charset="-78"/>
              </a:rPr>
              <a:t>20. I am aware of my prejudices and consciously try to control my assumptions about people.</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57134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4112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262952" y="1610200"/>
            <a:ext cx="10427749" cy="2677656"/>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Scoring: </a:t>
            </a:r>
            <a:r>
              <a:rPr lang="en-US" sz="2800" b="1" dirty="0">
                <a:solidFill>
                  <a:srgbClr val="0A1F61"/>
                </a:solidFill>
                <a:cs typeface="Tajawal ExtraBold" panose="00000800000000000000" pitchFamily="2" charset="-78"/>
              </a:rPr>
              <a:t>Total your answers. </a:t>
            </a:r>
          </a:p>
          <a:p>
            <a:pPr algn="just"/>
            <a:r>
              <a:rPr lang="en-US" sz="2800" b="1" dirty="0">
                <a:solidFill>
                  <a:srgbClr val="0A1F61"/>
                </a:solidFill>
                <a:cs typeface="Tajawal ExtraBold" panose="00000800000000000000" pitchFamily="2" charset="-78"/>
              </a:rPr>
              <a:t>If your score is 80 or above, you probably value diversity and are able to manage people who are different from yourself—but you certainly have room for improvement. </a:t>
            </a:r>
          </a:p>
          <a:p>
            <a:pPr algn="just"/>
            <a:r>
              <a:rPr lang="en-US" sz="2800" b="1" dirty="0">
                <a:solidFill>
                  <a:srgbClr val="0A1F61"/>
                </a:solidFill>
                <a:cs typeface="Tajawal ExtraBold" panose="00000800000000000000" pitchFamily="2" charset="-78"/>
              </a:rPr>
              <a:t>If your score is below 50 you probably experience much difficulty managing diversity and could benefit from further training.</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241154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W10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595933" y="1089596"/>
            <a:ext cx="6904454" cy="646331"/>
          </a:xfrm>
          <a:prstGeom prst="rect">
            <a:avLst/>
          </a:prstGeom>
          <a:noFill/>
        </p:spPr>
        <p:txBody>
          <a:bodyPr wrap="none" rtlCol="0">
            <a:spAutoFit/>
          </a:bodyPr>
          <a:lstStyle/>
          <a:p>
            <a:r>
              <a:rPr lang="es-ES" sz="3600" b="1" dirty="0">
                <a:solidFill>
                  <a:srgbClr val="2B5984"/>
                </a:solidFill>
                <a:latin typeface="Tajawal Medium" panose="00000600000000000000" pitchFamily="2" charset="-78"/>
                <a:cs typeface="Tajawal Medium" panose="00000600000000000000" pitchFamily="2" charset="-78"/>
              </a:rPr>
              <a:t>Digital Media and Social Media</a:t>
            </a:r>
          </a:p>
        </p:txBody>
      </p:sp>
      <p:pic>
        <p:nvPicPr>
          <p:cNvPr id="4" name="Picture 3" descr="Diagram&#10;&#10;Description automatically generated">
            <a:extLst>
              <a:ext uri="{FF2B5EF4-FFF2-40B4-BE49-F238E27FC236}">
                <a16:creationId xmlns:a16="http://schemas.microsoft.com/office/drawing/2014/main" id="{82BD5C94-9C7E-F20A-8E19-9B8875E5B4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5326" y="2249446"/>
            <a:ext cx="6957811" cy="3640715"/>
          </a:xfrm>
          <a:prstGeom prst="rect">
            <a:avLst/>
          </a:prstGeom>
        </p:spPr>
      </p:pic>
    </p:spTree>
    <p:extLst>
      <p:ext uri="{BB962C8B-B14F-4D97-AF65-F5344CB8AC3E}">
        <p14:creationId xmlns:p14="http://schemas.microsoft.com/office/powerpoint/2010/main" val="144735497"/>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38550"/>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b="1" dirty="0">
                <a:solidFill>
                  <a:srgbClr val="0A1F61"/>
                </a:solidFill>
                <a:latin typeface="Tajawal ExtraBold" panose="00000800000000000000" pitchFamily="2" charset="-78"/>
                <a:cs typeface="Tajawal ExtraBold" panose="00000800000000000000" pitchFamily="2" charset="-78"/>
              </a:rPr>
              <a:t>are any media that are encoded in a machine-readable format.</a:t>
            </a:r>
          </a:p>
          <a:p>
            <a:pPr marL="974725"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b="1" dirty="0">
                <a:solidFill>
                  <a:srgbClr val="0A1F61"/>
                </a:solidFill>
                <a:latin typeface="Tajawal ExtraBold" panose="00000800000000000000" pitchFamily="2" charset="-78"/>
                <a:cs typeface="Tajawal ExtraBold" panose="00000800000000000000" pitchFamily="2" charset="-78"/>
              </a:rPr>
              <a:t>can be created, viewed, distributed, modified and preserved on digital electronics devices. Computer programs and software; digital imagery, digital video; video games; web pages and websites, including social media; data and databases; digital audio, such as mp3s; and e-books are examples of digital media. </a:t>
            </a:r>
          </a:p>
          <a:p>
            <a:pPr marL="974725"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b="1" dirty="0">
                <a:solidFill>
                  <a:srgbClr val="0A1F61"/>
                </a:solidFill>
                <a:latin typeface="Tajawal ExtraBold" panose="00000800000000000000" pitchFamily="2" charset="-78"/>
                <a:cs typeface="Tajawal ExtraBold" panose="00000800000000000000" pitchFamily="2" charset="-78"/>
              </a:rPr>
              <a:t>are frequently contrasted with print media, such as printed books, newspapers and magazines, and other traditional or analog media, such as pictures, film or audio tape.</a:t>
            </a:r>
          </a:p>
        </p:txBody>
      </p:sp>
    </p:spTree>
    <p:extLst>
      <p:ext uri="{BB962C8B-B14F-4D97-AF65-F5344CB8AC3E}">
        <p14:creationId xmlns:p14="http://schemas.microsoft.com/office/powerpoint/2010/main" val="3724358320"/>
      </p:ext>
    </p:extLst>
  </p:cSld>
  <p:clrMapOvr>
    <a:masterClrMapping/>
  </p:clrMapOvr>
  <mc:AlternateContent xmlns:mc="http://schemas.openxmlformats.org/markup-compatibility/2006" xmlns:p14="http://schemas.microsoft.com/office/powerpoint/2010/main">
    <mc:Choice Requires="p14">
      <p:transition p14:dur="10" advTm="190000"/>
    </mc:Choice>
    <mc:Fallback xmlns="">
      <p:transition advTm="190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7391"/>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Combined with the Internet and personal computing, digital media has caused disruption </a:t>
            </a:r>
            <a:r>
              <a:rPr lang="ar-EG" sz="2400" b="1" dirty="0">
                <a:solidFill>
                  <a:srgbClr val="0A1F61"/>
                </a:solidFill>
                <a:latin typeface="Tajawal ExtraBold" panose="00000800000000000000" pitchFamily="2" charset="-78"/>
                <a:cs typeface="Tajawal ExtraBold" panose="00000800000000000000" pitchFamily="2" charset="-78"/>
              </a:rPr>
              <a:t>خلل </a:t>
            </a:r>
            <a:r>
              <a:rPr lang="en-US" sz="2400" b="1" dirty="0">
                <a:solidFill>
                  <a:srgbClr val="0A1F61"/>
                </a:solidFill>
                <a:latin typeface="Tajawal ExtraBold" panose="00000800000000000000" pitchFamily="2" charset="-78"/>
                <a:cs typeface="Tajawal ExtraBold" panose="00000800000000000000" pitchFamily="2" charset="-78"/>
              </a:rPr>
              <a:t>in publishing, journalism, entertainment, education, commerce and politics. </a:t>
            </a:r>
          </a:p>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media has also posed </a:t>
            </a:r>
            <a:r>
              <a:rPr lang="en-US" sz="2400" b="1" dirty="0">
                <a:solidFill>
                  <a:srgbClr val="C00000"/>
                </a:solidFill>
                <a:latin typeface="Tajawal ExtraBold" panose="00000800000000000000" pitchFamily="2" charset="-78"/>
                <a:cs typeface="Tajawal ExtraBold" panose="00000800000000000000" pitchFamily="2" charset="-78"/>
              </a:rPr>
              <a:t>new challenges </a:t>
            </a:r>
            <a:r>
              <a:rPr lang="en-US" sz="2400" b="1" dirty="0">
                <a:solidFill>
                  <a:srgbClr val="0A1F61"/>
                </a:solidFill>
                <a:latin typeface="Tajawal ExtraBold" panose="00000800000000000000" pitchFamily="2" charset="-78"/>
                <a:cs typeface="Tajawal ExtraBold" panose="00000800000000000000" pitchFamily="2" charset="-78"/>
              </a:rPr>
              <a:t>to copyright and intellectual property laws, fostering an open content movement in which content creators voluntarily give up some or all of their legal rights to their work. </a:t>
            </a:r>
          </a:p>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ubiquity of </a:t>
            </a:r>
            <a:r>
              <a:rPr lang="en-US" sz="2400" b="1" dirty="0">
                <a:solidFill>
                  <a:srgbClr val="C00000"/>
                </a:solidFill>
                <a:latin typeface="Tajawal ExtraBold" panose="00000800000000000000" pitchFamily="2" charset="-78"/>
                <a:cs typeface="Tajawal ExtraBold" panose="00000800000000000000" pitchFamily="2" charset="-78"/>
              </a:rPr>
              <a:t>digital media and its effects on society </a:t>
            </a:r>
            <a:r>
              <a:rPr lang="en-US" sz="2400" b="1" dirty="0">
                <a:solidFill>
                  <a:srgbClr val="0A1F61"/>
                </a:solidFill>
                <a:latin typeface="Tajawal ExtraBold" panose="00000800000000000000" pitchFamily="2" charset="-78"/>
                <a:cs typeface="Tajawal ExtraBold" panose="00000800000000000000" pitchFamily="2" charset="-78"/>
              </a:rPr>
              <a:t>suggest that we are at the start of a new era in industrial history, called the Information Age, perhaps leading to a paperless society in which all media are produced and consumed on computers.</a:t>
            </a:r>
          </a:p>
        </p:txBody>
      </p:sp>
    </p:spTree>
    <p:extLst>
      <p:ext uri="{BB962C8B-B14F-4D97-AF65-F5344CB8AC3E}">
        <p14:creationId xmlns:p14="http://schemas.microsoft.com/office/powerpoint/2010/main" val="1962814183"/>
      </p:ext>
    </p:extLst>
  </p:cSld>
  <p:clrMapOvr>
    <a:masterClrMapping/>
  </p:clrMapOvr>
  <mc:AlternateContent xmlns:mc="http://schemas.openxmlformats.org/markup-compatibility/2006" xmlns:p14="http://schemas.microsoft.com/office/powerpoint/2010/main">
    <mc:Choice Requires="p14">
      <p:transition p14:dur="10" advTm="282000"/>
    </mc:Choice>
    <mc:Fallback xmlns="">
      <p:transition advTm="282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4185"/>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However, </a:t>
            </a:r>
            <a:r>
              <a:rPr lang="en-US" sz="2400" b="1" dirty="0">
                <a:solidFill>
                  <a:srgbClr val="C00000"/>
                </a:solidFill>
                <a:latin typeface="Tajawal ExtraBold" panose="00000800000000000000" pitchFamily="2" charset="-78"/>
                <a:cs typeface="Tajawal ExtraBold" panose="00000800000000000000" pitchFamily="2" charset="-78"/>
              </a:rPr>
              <a:t>challenges</a:t>
            </a:r>
            <a:r>
              <a:rPr lang="en-US" sz="2400" b="1" dirty="0">
                <a:solidFill>
                  <a:srgbClr val="0A1F61"/>
                </a:solidFill>
                <a:latin typeface="Tajawal ExtraBold" panose="00000800000000000000" pitchFamily="2" charset="-78"/>
                <a:cs typeface="Tajawal ExtraBold" panose="00000800000000000000" pitchFamily="2" charset="-78"/>
              </a:rPr>
              <a:t> to a digital transition remain, including outdated</a:t>
            </a:r>
            <a:r>
              <a:rPr lang="ar-EG" sz="2400" b="1" dirty="0">
                <a:solidFill>
                  <a:srgbClr val="0A1F61"/>
                </a:solidFill>
                <a:latin typeface="Tajawal ExtraBold" panose="00000800000000000000" pitchFamily="2" charset="-78"/>
                <a:cs typeface="Tajawal ExtraBold" panose="00000800000000000000" pitchFamily="2" charset="-78"/>
              </a:rPr>
              <a:t>قديمة </a:t>
            </a:r>
            <a:r>
              <a:rPr lang="en-US" sz="2400" b="1" dirty="0">
                <a:solidFill>
                  <a:srgbClr val="0A1F61"/>
                </a:solidFill>
                <a:latin typeface="Tajawal ExtraBold" panose="00000800000000000000" pitchFamily="2" charset="-78"/>
                <a:cs typeface="Tajawal ExtraBold" panose="00000800000000000000" pitchFamily="2" charset="-78"/>
              </a:rPr>
              <a:t> copyright laws, censorship</a:t>
            </a:r>
            <a:r>
              <a:rPr lang="ar-EG" sz="2400" dirty="0"/>
              <a:t>الرقابة</a:t>
            </a:r>
            <a:r>
              <a:rPr lang="en-US" sz="2400" b="1" dirty="0">
                <a:solidFill>
                  <a:srgbClr val="0A1F61"/>
                </a:solidFill>
                <a:latin typeface="Tajawal ExtraBold" panose="00000800000000000000" pitchFamily="2" charset="-78"/>
                <a:cs typeface="Tajawal ExtraBold" panose="00000800000000000000" pitchFamily="2" charset="-78"/>
              </a:rPr>
              <a:t>, the digital divide</a:t>
            </a:r>
            <a:r>
              <a:rPr lang="ar-EG" sz="2400" dirty="0"/>
              <a:t>الفجوة الرقمية</a:t>
            </a:r>
            <a:r>
              <a:rPr lang="en-US" sz="2400" b="1" dirty="0">
                <a:solidFill>
                  <a:srgbClr val="0A1F61"/>
                </a:solidFill>
                <a:latin typeface="Tajawal ExtraBold" panose="00000800000000000000" pitchFamily="2" charset="-78"/>
                <a:cs typeface="Tajawal ExtraBold" panose="00000800000000000000" pitchFamily="2" charset="-78"/>
              </a:rPr>
              <a:t>, in which older media becomes inaccessible</a:t>
            </a:r>
            <a:r>
              <a:rPr lang="ar-EG" sz="2400" b="1" dirty="0">
                <a:solidFill>
                  <a:srgbClr val="0A1F61"/>
                </a:solidFill>
                <a:latin typeface="Tajawal ExtraBold" panose="00000800000000000000" pitchFamily="2" charset="-78"/>
                <a:cs typeface="Tajawal ExtraBold" panose="00000800000000000000" pitchFamily="2" charset="-78"/>
              </a:rPr>
              <a:t>غير قادرة على الوصول </a:t>
            </a:r>
            <a:r>
              <a:rPr lang="en-US" sz="2400" b="1" dirty="0">
                <a:solidFill>
                  <a:srgbClr val="0A1F61"/>
                </a:solidFill>
                <a:latin typeface="Tajawal ExtraBold" panose="00000800000000000000" pitchFamily="2" charset="-78"/>
                <a:cs typeface="Tajawal ExtraBold" panose="00000800000000000000" pitchFamily="2" charset="-78"/>
              </a:rPr>
              <a:t> to new or upgraded information systems.</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media has a significant, wide-ranging and complex impact on society and culture.</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impact of digital media on other media industries is similarly sweeping and complex.</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journalism, digital media and </a:t>
            </a:r>
            <a:r>
              <a:rPr lang="en-US" sz="2400" b="1" dirty="0">
                <a:solidFill>
                  <a:srgbClr val="C00000"/>
                </a:solidFill>
                <a:latin typeface="Tajawal ExtraBold" panose="00000800000000000000" pitchFamily="2" charset="-78"/>
                <a:cs typeface="Tajawal ExtraBold" panose="00000800000000000000" pitchFamily="2" charset="-78"/>
              </a:rPr>
              <a:t>citizen journalism </a:t>
            </a:r>
            <a:r>
              <a:rPr lang="en-US" sz="2400" b="1" dirty="0">
                <a:solidFill>
                  <a:srgbClr val="0A1F61"/>
                </a:solidFill>
                <a:latin typeface="Tajawal ExtraBold" panose="00000800000000000000" pitchFamily="2" charset="-78"/>
                <a:cs typeface="Tajawal ExtraBold" panose="00000800000000000000" pitchFamily="2" charset="-78"/>
              </a:rPr>
              <a:t>has led to the loss of thousands of jobs in print media and the bankruptcy of many major newspapers. But the rise of digital journalism has also created thousands of new jobs and specializations.</a:t>
            </a:r>
          </a:p>
        </p:txBody>
      </p:sp>
    </p:spTree>
    <p:extLst>
      <p:ext uri="{BB962C8B-B14F-4D97-AF65-F5344CB8AC3E}">
        <p14:creationId xmlns:p14="http://schemas.microsoft.com/office/powerpoint/2010/main" val="901647959"/>
      </p:ext>
    </p:extLst>
  </p:cSld>
  <p:clrMapOvr>
    <a:masterClrMapping/>
  </p:clrMapOvr>
  <mc:AlternateContent xmlns:mc="http://schemas.openxmlformats.org/markup-compatibility/2006" xmlns:p14="http://schemas.microsoft.com/office/powerpoint/2010/main">
    <mc:Choice Requires="p14">
      <p:transition p14:dur="10" advTm="146000"/>
    </mc:Choice>
    <mc:Fallback xmlns="">
      <p:transition advTm="146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26160" y="1308743"/>
            <a:ext cx="11046515" cy="4972580"/>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media has also allowed </a:t>
            </a:r>
            <a:r>
              <a:rPr lang="en-US" sz="2000" b="1" dirty="0">
                <a:solidFill>
                  <a:srgbClr val="C00000"/>
                </a:solidFill>
                <a:latin typeface="Tajawal ExtraBold" panose="00000800000000000000" pitchFamily="2" charset="-78"/>
                <a:cs typeface="Tajawal ExtraBold" panose="00000800000000000000" pitchFamily="2" charset="-78"/>
              </a:rPr>
              <a:t>individuals</a:t>
            </a:r>
            <a:r>
              <a:rPr lang="en-US" sz="2000" b="1" dirty="0">
                <a:solidFill>
                  <a:srgbClr val="0A1F61"/>
                </a:solidFill>
                <a:latin typeface="Tajawal ExtraBold" panose="00000800000000000000" pitchFamily="2" charset="-78"/>
                <a:cs typeface="Tajawal ExtraBold" panose="00000800000000000000" pitchFamily="2" charset="-78"/>
              </a:rPr>
              <a:t> to be much </a:t>
            </a:r>
            <a:r>
              <a:rPr lang="en-US" sz="2000" b="1" dirty="0">
                <a:solidFill>
                  <a:srgbClr val="C00000"/>
                </a:solidFill>
                <a:latin typeface="Tajawal ExtraBold" panose="00000800000000000000" pitchFamily="2" charset="-78"/>
                <a:cs typeface="Tajawal ExtraBold" panose="00000800000000000000" pitchFamily="2" charset="-78"/>
              </a:rPr>
              <a:t>more active </a:t>
            </a:r>
            <a:r>
              <a:rPr lang="en-US" sz="2000" b="1" dirty="0">
                <a:solidFill>
                  <a:srgbClr val="0A1F61"/>
                </a:solidFill>
                <a:latin typeface="Tajawal ExtraBold" panose="00000800000000000000" pitchFamily="2" charset="-78"/>
                <a:cs typeface="Tajawal ExtraBold" panose="00000800000000000000" pitchFamily="2" charset="-78"/>
              </a:rPr>
              <a:t>in </a:t>
            </a:r>
            <a:r>
              <a:rPr lang="en-US" sz="2000" b="1" dirty="0">
                <a:solidFill>
                  <a:srgbClr val="C00000"/>
                </a:solidFill>
                <a:latin typeface="Tajawal ExtraBold" panose="00000800000000000000" pitchFamily="2" charset="-78"/>
                <a:cs typeface="Tajawal ExtraBold" panose="00000800000000000000" pitchFamily="2" charset="-78"/>
              </a:rPr>
              <a:t>content creation</a:t>
            </a:r>
            <a:r>
              <a:rPr lang="en-US" sz="2000" b="1" dirty="0">
                <a:solidFill>
                  <a:srgbClr val="0A1F61"/>
                </a:solidFill>
                <a:latin typeface="Tajawal ExtraBold" panose="00000800000000000000" pitchFamily="2" charset="-78"/>
                <a:cs typeface="Tajawal ExtraBold" panose="00000800000000000000" pitchFamily="2" charset="-78"/>
              </a:rPr>
              <a:t>. Anyone with access to computers and the Internet can participate in social media and contribute their own writing, art, videos, photography and commentary to the Internet, as well as conduct business online. This has come to be known as </a:t>
            </a:r>
            <a:r>
              <a:rPr lang="en-US" sz="2000" b="1" dirty="0">
                <a:solidFill>
                  <a:srgbClr val="FF0000"/>
                </a:solidFill>
                <a:latin typeface="Tajawal ExtraBold" panose="00000800000000000000" pitchFamily="2" charset="-78"/>
                <a:cs typeface="Tajawal ExtraBold" panose="00000800000000000000" pitchFamily="2" charset="-78"/>
              </a:rPr>
              <a:t>citizen journalism</a:t>
            </a:r>
            <a:r>
              <a:rPr lang="en-US" sz="2000" b="1" dirty="0">
                <a:solidFill>
                  <a:srgbClr val="0A1F61"/>
                </a:solidFill>
                <a:latin typeface="Tajawal ExtraBold" panose="00000800000000000000" pitchFamily="2" charset="-78"/>
                <a:cs typeface="Tajawal ExtraBold" panose="00000800000000000000" pitchFamily="2" charset="-78"/>
              </a:rPr>
              <a:t>. This spike in </a:t>
            </a:r>
            <a:r>
              <a:rPr lang="en-US" sz="2000" b="1" dirty="0">
                <a:solidFill>
                  <a:srgbClr val="FF0000"/>
                </a:solidFill>
                <a:latin typeface="Tajawal ExtraBold" panose="00000800000000000000" pitchFamily="2" charset="-78"/>
                <a:cs typeface="Tajawal ExtraBold" panose="00000800000000000000" pitchFamily="2" charset="-78"/>
              </a:rPr>
              <a:t>user created content </a:t>
            </a:r>
            <a:r>
              <a:rPr lang="en-US" sz="2000" b="1" dirty="0">
                <a:solidFill>
                  <a:srgbClr val="0A1F61"/>
                </a:solidFill>
                <a:latin typeface="Tajawal ExtraBold" panose="00000800000000000000" pitchFamily="2" charset="-78"/>
                <a:cs typeface="Tajawal ExtraBold" panose="00000800000000000000" pitchFamily="2" charset="-78"/>
              </a:rPr>
              <a:t>is due to the development of the internet as well as the way in which users interact with media today.</a:t>
            </a:r>
          </a:p>
          <a:p>
            <a:pPr marL="974725" indent="-457200" algn="just">
              <a:lnSpc>
                <a:spcPts val="32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User-generated content </a:t>
            </a:r>
            <a:r>
              <a:rPr lang="en-US" sz="2000" b="1" dirty="0">
                <a:solidFill>
                  <a:srgbClr val="0A1F61"/>
                </a:solidFill>
                <a:latin typeface="Tajawal ExtraBold" panose="00000800000000000000" pitchFamily="2" charset="-78"/>
                <a:cs typeface="Tajawal ExtraBold" panose="00000800000000000000" pitchFamily="2" charset="-78"/>
              </a:rPr>
              <a:t>raises issues of privacy, credibility, civility</a:t>
            </a:r>
            <a:r>
              <a:rPr lang="ar-EG" sz="2000" b="1" dirty="0">
                <a:solidFill>
                  <a:srgbClr val="0A1F61"/>
                </a:solidFill>
                <a:latin typeface="Tajawal ExtraBold" panose="00000800000000000000" pitchFamily="2" charset="-78"/>
                <a:cs typeface="Tajawal ExtraBold" panose="00000800000000000000" pitchFamily="2" charset="-78"/>
              </a:rPr>
              <a:t> أدب أخلاق</a:t>
            </a:r>
            <a:r>
              <a:rPr lang="en-US" sz="2000" b="1" dirty="0">
                <a:solidFill>
                  <a:srgbClr val="0A1F61"/>
                </a:solidFill>
                <a:latin typeface="Tajawal ExtraBold" panose="00000800000000000000" pitchFamily="2" charset="-78"/>
                <a:cs typeface="Tajawal ExtraBold" panose="00000800000000000000" pitchFamily="2" charset="-78"/>
              </a:rPr>
              <a:t> and compensation for cultural, intellectual and artistic contributions</a:t>
            </a:r>
            <a:r>
              <a:rPr lang="ar-EG" sz="2000" b="1" dirty="0">
                <a:solidFill>
                  <a:srgbClr val="0A1F61"/>
                </a:solidFill>
                <a:latin typeface="Tajawal ExtraBold" panose="00000800000000000000" pitchFamily="2" charset="-78"/>
                <a:cs typeface="Tajawal ExtraBold" panose="00000800000000000000" pitchFamily="2" charset="-78"/>
              </a:rPr>
              <a:t> التعويض عن المساهمات الثقافية والفكرية والفنية</a:t>
            </a:r>
            <a:r>
              <a:rPr lang="en-US" sz="2000" b="1" dirty="0">
                <a:solidFill>
                  <a:srgbClr val="0A1F61"/>
                </a:solidFill>
                <a:latin typeface="Tajawal ExtraBold" panose="00000800000000000000" pitchFamily="2" charset="-78"/>
                <a:cs typeface="Tajawal ExtraBold" panose="00000800000000000000" pitchFamily="2" charset="-78"/>
              </a:rPr>
              <a:t>. The spread of digital media, and the wide range of </a:t>
            </a:r>
            <a:r>
              <a:rPr lang="en-US" sz="2000" b="1" dirty="0">
                <a:solidFill>
                  <a:srgbClr val="FF0000"/>
                </a:solidFill>
                <a:latin typeface="Tajawal ExtraBold" panose="00000800000000000000" pitchFamily="2" charset="-78"/>
                <a:cs typeface="Tajawal ExtraBold" panose="00000800000000000000" pitchFamily="2" charset="-78"/>
              </a:rPr>
              <a:t>literacy and communications skills </a:t>
            </a:r>
            <a:r>
              <a:rPr lang="en-US" sz="2000" b="1" dirty="0">
                <a:solidFill>
                  <a:srgbClr val="0A1F61"/>
                </a:solidFill>
                <a:latin typeface="Tajawal ExtraBold" panose="00000800000000000000" pitchFamily="2" charset="-78"/>
                <a:cs typeface="Tajawal ExtraBold" panose="00000800000000000000" pitchFamily="2" charset="-78"/>
              </a:rPr>
              <a:t>necessary to use it effectively, have deepened the digital divide between those who have access to </a:t>
            </a:r>
            <a:r>
              <a:rPr lang="en-US" sz="2000" b="1" dirty="0">
                <a:solidFill>
                  <a:srgbClr val="FF0000"/>
                </a:solidFill>
                <a:latin typeface="Tajawal ExtraBold" panose="00000800000000000000" pitchFamily="2" charset="-78"/>
                <a:cs typeface="Tajawal ExtraBold" panose="00000800000000000000" pitchFamily="2" charset="-78"/>
              </a:rPr>
              <a:t>digital media and those who don't.</a:t>
            </a:r>
          </a:p>
        </p:txBody>
      </p:sp>
    </p:spTree>
    <p:extLst>
      <p:ext uri="{BB962C8B-B14F-4D97-AF65-F5344CB8AC3E}">
        <p14:creationId xmlns:p14="http://schemas.microsoft.com/office/powerpoint/2010/main" val="93561419"/>
      </p:ext>
    </p:extLst>
  </p:cSld>
  <p:clrMapOvr>
    <a:masterClrMapping/>
  </p:clrMapOvr>
  <mc:AlternateContent xmlns:mc="http://schemas.openxmlformats.org/markup-compatibility/2006" xmlns:p14="http://schemas.microsoft.com/office/powerpoint/2010/main">
    <mc:Choice Requires="p14">
      <p:transition p14:dur="10" advTm="155100"/>
    </mc:Choice>
    <mc:Fallback xmlns="">
      <p:transition advTm="1551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4185"/>
          </a:xfrm>
          <a:prstGeom prst="rect">
            <a:avLst/>
          </a:prstGeom>
          <a:noFill/>
        </p:spPr>
        <p:txBody>
          <a:bodyPr wrap="square" rtlCol="0">
            <a:spAutoFit/>
          </a:bodyPr>
          <a:lstStyle/>
          <a:p>
            <a:pPr marL="517525" algn="ctr">
              <a:lnSpc>
                <a:spcPts val="3200"/>
              </a:lnSpc>
            </a:pPr>
            <a:r>
              <a:rPr lang="en-US" sz="2400" b="1" dirty="0">
                <a:solidFill>
                  <a:srgbClr val="C00000"/>
                </a:solidFill>
                <a:latin typeface="Tajawal ExtraBold" panose="00000800000000000000" pitchFamily="2" charset="-78"/>
                <a:cs typeface="Tajawal ExtraBold" panose="00000800000000000000" pitchFamily="2" charset="-78"/>
              </a:rPr>
              <a:t>Digital Media Ethics</a:t>
            </a: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2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Changes</a:t>
            </a:r>
            <a:r>
              <a:rPr lang="en-US" sz="2400" b="1" dirty="0">
                <a:solidFill>
                  <a:srgbClr val="0A1F61"/>
                </a:solidFill>
                <a:latin typeface="Tajawal ExtraBold" panose="00000800000000000000" pitchFamily="2" charset="-78"/>
                <a:cs typeface="Tajawal ExtraBold" panose="00000800000000000000" pitchFamily="2" charset="-78"/>
              </a:rPr>
              <a:t> occur at such a rapid rate, meticulous attention</a:t>
            </a:r>
            <a:r>
              <a:rPr lang="ar-EG" sz="2400" b="1" dirty="0">
                <a:solidFill>
                  <a:srgbClr val="0A1F61"/>
                </a:solidFill>
                <a:latin typeface="Tajawal ExtraBold" panose="00000800000000000000" pitchFamily="2" charset="-78"/>
                <a:cs typeface="Tajawal ExtraBold" panose="00000800000000000000" pitchFamily="2" charset="-78"/>
              </a:rPr>
              <a:t> اهتمام دقيق</a:t>
            </a:r>
            <a:r>
              <a:rPr lang="en-US" sz="2400" b="1" dirty="0">
                <a:solidFill>
                  <a:srgbClr val="0A1F61"/>
                </a:solidFill>
                <a:latin typeface="Tajawal ExtraBold" panose="00000800000000000000" pitchFamily="2" charset="-78"/>
                <a:cs typeface="Tajawal ExtraBold" panose="00000800000000000000" pitchFamily="2" charset="-78"/>
              </a:rPr>
              <a:t> must be paid to the potential </a:t>
            </a:r>
            <a:r>
              <a:rPr lang="en-US" sz="2400" b="1" dirty="0">
                <a:solidFill>
                  <a:srgbClr val="FF0000"/>
                </a:solidFill>
                <a:latin typeface="Tajawal ExtraBold" panose="00000800000000000000" pitchFamily="2" charset="-78"/>
                <a:cs typeface="Tajawal ExtraBold" panose="00000800000000000000" pitchFamily="2" charset="-78"/>
              </a:rPr>
              <a:t>impacts of digital media </a:t>
            </a:r>
            <a:r>
              <a:rPr lang="en-US" sz="2400" b="1" dirty="0">
                <a:solidFill>
                  <a:srgbClr val="0A1F61"/>
                </a:solidFill>
                <a:latin typeface="Tajawal ExtraBold" panose="00000800000000000000" pitchFamily="2" charset="-78"/>
                <a:cs typeface="Tajawal ExtraBold" panose="00000800000000000000" pitchFamily="2" charset="-78"/>
              </a:rPr>
              <a:t>that may threaten traditional ethical standards</a:t>
            </a:r>
            <a:r>
              <a:rPr lang="ar-EG" sz="2400" b="1" dirty="0">
                <a:solidFill>
                  <a:srgbClr val="0A1F61"/>
                </a:solidFill>
                <a:latin typeface="Tajawal ExtraBold" panose="00000800000000000000" pitchFamily="2" charset="-78"/>
                <a:cs typeface="Tajawal ExtraBold" panose="00000800000000000000" pitchFamily="2" charset="-78"/>
              </a:rPr>
              <a:t> تهدد المعايير الأخلاقية التقليدية</a:t>
            </a:r>
            <a:r>
              <a:rPr lang="en-US" sz="2400" b="1" dirty="0">
                <a:solidFill>
                  <a:srgbClr val="0A1F61"/>
                </a:solidFill>
                <a:latin typeface="Tajawal ExtraBold" panose="00000800000000000000" pitchFamily="2" charset="-78"/>
                <a:cs typeface="Tajawal ExtraBold" panose="00000800000000000000" pitchFamily="2" charset="-78"/>
              </a:rPr>
              <a:t>. In response to such rapid changes, academics work to keep pace with the transformation of our society into a digitally mediated </a:t>
            </a:r>
            <a:r>
              <a:rPr lang="en-US" sz="2400" b="1" dirty="0">
                <a:solidFill>
                  <a:srgbClr val="FF0000"/>
                </a:solidFill>
                <a:latin typeface="Tajawal ExtraBold" panose="00000800000000000000" pitchFamily="2" charset="-78"/>
                <a:cs typeface="Tajawal ExtraBold" panose="00000800000000000000" pitchFamily="2" charset="-78"/>
              </a:rPr>
              <a:t>world controlled by technological tools</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Media Ethics</a:t>
            </a:r>
            <a:r>
              <a:rPr lang="en-US" sz="2400" b="1" dirty="0">
                <a:solidFill>
                  <a:srgbClr val="0A1F61"/>
                </a:solidFill>
                <a:latin typeface="Tajawal ExtraBold" panose="00000800000000000000" pitchFamily="2" charset="-78"/>
                <a:cs typeface="Tajawal ExtraBold" panose="00000800000000000000" pitchFamily="2" charset="-78"/>
              </a:rPr>
              <a:t>, focuses on the implications of digital media advancements in our world.</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Media Ethics </a:t>
            </a:r>
            <a:r>
              <a:rPr lang="en-US" sz="2400" b="1" dirty="0">
                <a:solidFill>
                  <a:srgbClr val="0A1F61"/>
                </a:solidFill>
                <a:latin typeface="Tajawal ExtraBold" panose="00000800000000000000" pitchFamily="2" charset="-78"/>
                <a:cs typeface="Tajawal ExtraBold" panose="00000800000000000000" pitchFamily="2" charset="-78"/>
              </a:rPr>
              <a:t>is best suited for university undergraduate students studying communication, media, and information technology.</a:t>
            </a:r>
          </a:p>
        </p:txBody>
      </p:sp>
      <p:sp>
        <p:nvSpPr>
          <p:cNvPr id="11" name="TextBox 10">
            <a:extLst>
              <a:ext uri="{FF2B5EF4-FFF2-40B4-BE49-F238E27FC236}">
                <a16:creationId xmlns:a16="http://schemas.microsoft.com/office/drawing/2014/main" id="{06126E7C-E276-0834-A0F2-7026E6DFEFB5}"/>
              </a:ext>
            </a:extLst>
          </p:cNvPr>
          <p:cNvSpPr txBox="1"/>
          <p:nvPr/>
        </p:nvSpPr>
        <p:spPr>
          <a:xfrm>
            <a:off x="6310132" y="4603071"/>
            <a:ext cx="3514225" cy="369332"/>
          </a:xfrm>
          <a:prstGeom prst="rect">
            <a:avLst/>
          </a:prstGeom>
          <a:noFill/>
        </p:spPr>
        <p:txBody>
          <a:bodyPr wrap="square">
            <a:spAutoFit/>
          </a:bodyPr>
          <a:lstStyle/>
          <a:p>
            <a:pPr algn="r" rtl="1"/>
            <a:r>
              <a:rPr lang="en-US" dirty="0" err="1"/>
              <a:t>آثار</a:t>
            </a:r>
            <a:r>
              <a:rPr lang="en-US" dirty="0"/>
              <a:t> </a:t>
            </a:r>
            <a:r>
              <a:rPr lang="en-US" dirty="0" err="1"/>
              <a:t>تطور</a:t>
            </a:r>
            <a:r>
              <a:rPr lang="en-US" dirty="0"/>
              <a:t> </a:t>
            </a:r>
            <a:r>
              <a:rPr lang="en-US" dirty="0" err="1"/>
              <a:t>وسائل</a:t>
            </a:r>
            <a:r>
              <a:rPr lang="en-US" dirty="0"/>
              <a:t> </a:t>
            </a:r>
            <a:r>
              <a:rPr lang="en-US" dirty="0" err="1"/>
              <a:t>الإعلام</a:t>
            </a:r>
            <a:r>
              <a:rPr lang="en-US" dirty="0"/>
              <a:t> </a:t>
            </a:r>
            <a:r>
              <a:rPr lang="en-US" dirty="0" err="1"/>
              <a:t>الرقمية</a:t>
            </a:r>
            <a:r>
              <a:rPr lang="en-US" dirty="0"/>
              <a:t> في </a:t>
            </a:r>
            <a:r>
              <a:rPr lang="en-US" dirty="0" err="1"/>
              <a:t>عالمنا</a:t>
            </a:r>
            <a:r>
              <a:rPr lang="en-US" dirty="0"/>
              <a:t>.</a:t>
            </a:r>
          </a:p>
        </p:txBody>
      </p:sp>
    </p:spTree>
    <p:extLst>
      <p:ext uri="{BB962C8B-B14F-4D97-AF65-F5344CB8AC3E}">
        <p14:creationId xmlns:p14="http://schemas.microsoft.com/office/powerpoint/2010/main" val="246454843"/>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57863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80492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Media Ethics </a:t>
            </a:r>
            <a:r>
              <a:rPr lang="en-US" sz="2400" b="1" dirty="0">
                <a:solidFill>
                  <a:srgbClr val="0A1F61"/>
                </a:solidFill>
                <a:latin typeface="Tajawal ExtraBold" panose="00000800000000000000" pitchFamily="2" charset="-78"/>
                <a:cs typeface="Tajawal ExtraBold" panose="00000800000000000000" pitchFamily="2" charset="-78"/>
              </a:rPr>
              <a:t>develops a deep understanding of the most current struggles </a:t>
            </a:r>
            <a:r>
              <a:rPr lang="ar-EG" sz="2400" dirty="0"/>
              <a:t>فهم عميق لأحدث الصراعات</a:t>
            </a:r>
            <a:r>
              <a:rPr lang="en-US" sz="2400" b="1" dirty="0">
                <a:solidFill>
                  <a:srgbClr val="0A1F61"/>
                </a:solidFill>
                <a:latin typeface="Tajawal ExtraBold" panose="00000800000000000000" pitchFamily="2" charset="-78"/>
                <a:cs typeface="Tajawal ExtraBold" panose="00000800000000000000" pitchFamily="2" charset="-78"/>
              </a:rPr>
              <a:t>that communication media ethicists </a:t>
            </a:r>
            <a:r>
              <a:rPr lang="ar-EG" sz="2400" dirty="0"/>
              <a:t>علماء أخلاقيات وسائل الاتصال</a:t>
            </a:r>
            <a:r>
              <a:rPr lang="en-US" sz="2400" b="1" dirty="0">
                <a:solidFill>
                  <a:srgbClr val="0A1F61"/>
                </a:solidFill>
                <a:latin typeface="Tajawal ExtraBold" panose="00000800000000000000" pitchFamily="2" charset="-78"/>
                <a:cs typeface="Tajawal ExtraBold" panose="00000800000000000000" pitchFamily="2" charset="-78"/>
              </a:rPr>
              <a:t>face today.</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Though these </a:t>
            </a:r>
            <a:r>
              <a:rPr lang="en-US" sz="2400" b="1" dirty="0">
                <a:solidFill>
                  <a:srgbClr val="FF0000"/>
                </a:solidFill>
                <a:latin typeface="Tajawal ExtraBold" panose="00000800000000000000" pitchFamily="2" charset="-78"/>
                <a:cs typeface="Tajawal ExtraBold" panose="00000800000000000000" pitchFamily="2" charset="-78"/>
              </a:rPr>
              <a:t>challenges can be viewed as opportunities </a:t>
            </a:r>
            <a:r>
              <a:rPr lang="en-US" sz="2400" b="1" dirty="0">
                <a:solidFill>
                  <a:srgbClr val="0A1F61"/>
                </a:solidFill>
                <a:latin typeface="Tajawal ExtraBold" panose="00000800000000000000" pitchFamily="2" charset="-78"/>
                <a:cs typeface="Tajawal ExtraBold" panose="00000800000000000000" pitchFamily="2" charset="-78"/>
              </a:rPr>
              <a:t>for improvement in our individual and societal ethical standards .</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introduction of new digital technology poses to traditional ethics</a:t>
            </a:r>
            <a:r>
              <a:rPr lang="en-US" sz="2400" b="1" dirty="0">
                <a:solidFill>
                  <a:srgbClr val="0A1F61"/>
                </a:solidFill>
                <a:latin typeface="Tajawal ExtraBold" panose="00000800000000000000" pitchFamily="2" charset="-78"/>
                <a:cs typeface="Tajawal ExtraBold" panose="00000800000000000000" pitchFamily="2" charset="-78"/>
              </a:rPr>
              <a:t>: One prominent issue that digital media ethics face is that the media </a:t>
            </a:r>
            <a:r>
              <a:rPr lang="en-US" sz="2400" b="1" dirty="0">
                <a:solidFill>
                  <a:srgbClr val="00B0F0"/>
                </a:solidFill>
                <a:latin typeface="Tajawal ExtraBold" panose="00000800000000000000" pitchFamily="2" charset="-78"/>
                <a:cs typeface="Tajawal ExtraBold" panose="00000800000000000000" pitchFamily="2" charset="-78"/>
              </a:rPr>
              <a:t>tend to sensationalize the issues </a:t>
            </a:r>
            <a:r>
              <a:rPr lang="ar-EG" sz="2400" b="1" dirty="0">
                <a:solidFill>
                  <a:srgbClr val="00B0F0"/>
                </a:solidFill>
                <a:latin typeface="Tajawal ExtraBold" panose="00000800000000000000" pitchFamily="2" charset="-78"/>
                <a:cs typeface="Tajawal ExtraBold" panose="00000800000000000000" pitchFamily="2" charset="-78"/>
              </a:rPr>
              <a:t>إثارة القضايا</a:t>
            </a:r>
            <a:r>
              <a:rPr lang="en-US" sz="2400" b="1" dirty="0">
                <a:solidFill>
                  <a:srgbClr val="00B0F0"/>
                </a:solidFill>
                <a:latin typeface="Tajawal ExtraBold" panose="00000800000000000000" pitchFamily="2" charset="-78"/>
                <a:cs typeface="Tajawal ExtraBold" panose="00000800000000000000" pitchFamily="2" charset="-78"/>
              </a:rPr>
              <a:t>that have emerged with these new introductions</a:t>
            </a:r>
            <a:r>
              <a:rPr lang="en-US" sz="2400" b="1" dirty="0">
                <a:solidFill>
                  <a:srgbClr val="0A1F61"/>
                </a:solidFill>
                <a:latin typeface="Tajawal ExtraBold" panose="00000800000000000000" pitchFamily="2" charset="-78"/>
                <a:cs typeface="Tajawal ExtraBold" panose="00000800000000000000" pitchFamily="2" charset="-78"/>
              </a:rPr>
              <a:t>. This process has developed a societal perception</a:t>
            </a:r>
            <a:r>
              <a:rPr lang="ar-EG" sz="2400" b="1" dirty="0">
                <a:solidFill>
                  <a:srgbClr val="0A1F61"/>
                </a:solidFill>
                <a:latin typeface="Tajawal ExtraBold" panose="00000800000000000000" pitchFamily="2" charset="-78"/>
                <a:cs typeface="Tajawal ExtraBold" panose="00000800000000000000" pitchFamily="2" charset="-78"/>
              </a:rPr>
              <a:t> الإدراك المجتمعي</a:t>
            </a:r>
            <a:r>
              <a:rPr lang="en-US" sz="2400" b="1" dirty="0">
                <a:solidFill>
                  <a:srgbClr val="0A1F61"/>
                </a:solidFill>
                <a:latin typeface="Tajawal ExtraBold" panose="00000800000000000000" pitchFamily="2" charset="-78"/>
                <a:cs typeface="Tajawal ExtraBold" panose="00000800000000000000" pitchFamily="2" charset="-78"/>
              </a:rPr>
              <a:t> of a false dichotomy</a:t>
            </a:r>
            <a:r>
              <a:rPr lang="ar-EG" sz="2400" b="1" dirty="0">
                <a:solidFill>
                  <a:srgbClr val="0A1F61"/>
                </a:solidFill>
                <a:latin typeface="Tajawal ExtraBold" panose="00000800000000000000" pitchFamily="2" charset="-78"/>
                <a:cs typeface="Tajawal ExtraBold" panose="00000800000000000000" pitchFamily="2" charset="-78"/>
              </a:rPr>
              <a:t> انقسام </a:t>
            </a:r>
            <a:r>
              <a:rPr lang="en-US" sz="2400" b="1" dirty="0">
                <a:solidFill>
                  <a:srgbClr val="0A1F61"/>
                </a:solidFill>
                <a:latin typeface="Tajawal ExtraBold" panose="00000800000000000000" pitchFamily="2" charset="-78"/>
                <a:cs typeface="Tajawal ExtraBold" panose="00000800000000000000" pitchFamily="2" charset="-78"/>
              </a:rPr>
              <a:t> between “good technology vs. bad technology.”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polarization is misleading </a:t>
            </a:r>
            <a:r>
              <a:rPr lang="ar-EG" sz="2400" b="1" dirty="0">
                <a:solidFill>
                  <a:srgbClr val="0A1F61"/>
                </a:solidFill>
                <a:latin typeface="Tajawal ExtraBold" panose="00000800000000000000" pitchFamily="2" charset="-78"/>
                <a:cs typeface="Tajawal ExtraBold" panose="00000800000000000000" pitchFamily="2" charset="-78"/>
              </a:rPr>
              <a:t>مضللة</a:t>
            </a:r>
            <a:r>
              <a:rPr lang="en-US" sz="2400" b="1" dirty="0">
                <a:solidFill>
                  <a:srgbClr val="0A1F61"/>
                </a:solidFill>
                <a:latin typeface="Tajawal ExtraBold" panose="00000800000000000000" pitchFamily="2" charset="-78"/>
                <a:cs typeface="Tajawal ExtraBold" panose="00000800000000000000" pitchFamily="2" charset="-78"/>
              </a:rPr>
              <a:t>and detrimental </a:t>
            </a:r>
            <a:r>
              <a:rPr lang="ar-EG" sz="2400" b="1" dirty="0">
                <a:solidFill>
                  <a:srgbClr val="0A1F61"/>
                </a:solidFill>
                <a:latin typeface="Tajawal ExtraBold" panose="00000800000000000000" pitchFamily="2" charset="-78"/>
                <a:cs typeface="Tajawal ExtraBold" panose="00000800000000000000" pitchFamily="2" charset="-78"/>
              </a:rPr>
              <a:t>ضار </a:t>
            </a:r>
            <a:r>
              <a:rPr lang="en-US" sz="2400" b="1" dirty="0">
                <a:solidFill>
                  <a:srgbClr val="0A1F61"/>
                </a:solidFill>
                <a:latin typeface="Tajawal ExtraBold" panose="00000800000000000000" pitchFamily="2" charset="-78"/>
                <a:cs typeface="Tajawal ExtraBold" panose="00000800000000000000" pitchFamily="2" charset="-78"/>
              </a:rPr>
              <a:t>of creating and implementing new ethical standards.</a:t>
            </a:r>
          </a:p>
          <a:p>
            <a:pPr marL="974725" indent="-457200" algn="just">
              <a:lnSpc>
                <a:spcPts val="32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FE167919-4872-A195-D861-981733102409}"/>
              </a:ext>
            </a:extLst>
          </p:cNvPr>
          <p:cNvSpPr txBox="1"/>
          <p:nvPr/>
        </p:nvSpPr>
        <p:spPr>
          <a:xfrm>
            <a:off x="391176" y="3987832"/>
            <a:ext cx="1743551" cy="1323439"/>
          </a:xfrm>
          <a:prstGeom prst="rect">
            <a:avLst/>
          </a:prstGeom>
          <a:noFill/>
        </p:spPr>
        <p:txBody>
          <a:bodyPr wrap="square">
            <a:spAutoFit/>
          </a:bodyPr>
          <a:lstStyle/>
          <a:p>
            <a:pPr algn="just" rtl="1"/>
            <a:r>
              <a:rPr lang="en-US" sz="2000" b="1" dirty="0" err="1">
                <a:solidFill>
                  <a:srgbClr val="00B0F0"/>
                </a:solidFill>
              </a:rPr>
              <a:t>تميل</a:t>
            </a:r>
            <a:r>
              <a:rPr lang="en-US" sz="2000" b="1" dirty="0">
                <a:solidFill>
                  <a:srgbClr val="00B0F0"/>
                </a:solidFill>
              </a:rPr>
              <a:t> </a:t>
            </a:r>
            <a:r>
              <a:rPr lang="en-US" sz="2000" b="1" dirty="0" err="1">
                <a:solidFill>
                  <a:srgbClr val="00B0F0"/>
                </a:solidFill>
              </a:rPr>
              <a:t>إلى</a:t>
            </a:r>
            <a:r>
              <a:rPr lang="en-US" sz="2000" b="1" dirty="0">
                <a:solidFill>
                  <a:srgbClr val="00B0F0"/>
                </a:solidFill>
              </a:rPr>
              <a:t> </a:t>
            </a:r>
            <a:r>
              <a:rPr lang="en-US" sz="2000" b="1" dirty="0" err="1">
                <a:solidFill>
                  <a:srgbClr val="00B0F0"/>
                </a:solidFill>
              </a:rPr>
              <a:t>إضفاء</a:t>
            </a:r>
            <a:r>
              <a:rPr lang="en-US" sz="2000" b="1" dirty="0">
                <a:solidFill>
                  <a:srgbClr val="00B0F0"/>
                </a:solidFill>
              </a:rPr>
              <a:t> </a:t>
            </a:r>
            <a:r>
              <a:rPr lang="en-US" sz="2000" b="1" dirty="0" err="1">
                <a:solidFill>
                  <a:srgbClr val="00B0F0"/>
                </a:solidFill>
              </a:rPr>
              <a:t>الإثارة</a:t>
            </a:r>
            <a:r>
              <a:rPr lang="en-US" sz="2000" b="1" dirty="0">
                <a:solidFill>
                  <a:srgbClr val="00B0F0"/>
                </a:solidFill>
              </a:rPr>
              <a:t> </a:t>
            </a:r>
            <a:r>
              <a:rPr lang="en-US" sz="2000" b="1" dirty="0" err="1">
                <a:solidFill>
                  <a:srgbClr val="00B0F0"/>
                </a:solidFill>
              </a:rPr>
              <a:t>على</a:t>
            </a:r>
            <a:r>
              <a:rPr lang="en-US" sz="2000" b="1" dirty="0">
                <a:solidFill>
                  <a:srgbClr val="00B0F0"/>
                </a:solidFill>
              </a:rPr>
              <a:t> </a:t>
            </a:r>
            <a:r>
              <a:rPr lang="en-US" sz="2000" b="1" dirty="0" err="1">
                <a:solidFill>
                  <a:srgbClr val="00B0F0"/>
                </a:solidFill>
              </a:rPr>
              <a:t>القضايا</a:t>
            </a:r>
            <a:r>
              <a:rPr lang="en-US" sz="2000" b="1" dirty="0">
                <a:solidFill>
                  <a:srgbClr val="00B0F0"/>
                </a:solidFill>
              </a:rPr>
              <a:t> </a:t>
            </a:r>
            <a:r>
              <a:rPr lang="en-US" sz="2000" b="1" dirty="0" err="1">
                <a:solidFill>
                  <a:srgbClr val="00B0F0"/>
                </a:solidFill>
              </a:rPr>
              <a:t>التي</a:t>
            </a:r>
            <a:r>
              <a:rPr lang="en-US" sz="2000" b="1" dirty="0">
                <a:solidFill>
                  <a:srgbClr val="00B0F0"/>
                </a:solidFill>
              </a:rPr>
              <a:t> </a:t>
            </a:r>
            <a:r>
              <a:rPr lang="en-US" sz="2000" b="1" dirty="0" err="1">
                <a:solidFill>
                  <a:srgbClr val="00B0F0"/>
                </a:solidFill>
              </a:rPr>
              <a:t>ظهرت</a:t>
            </a:r>
            <a:r>
              <a:rPr lang="en-US" sz="2000" b="1" dirty="0">
                <a:solidFill>
                  <a:srgbClr val="00B0F0"/>
                </a:solidFill>
              </a:rPr>
              <a:t> </a:t>
            </a:r>
            <a:r>
              <a:rPr lang="en-US" sz="2000" b="1" dirty="0" err="1">
                <a:solidFill>
                  <a:srgbClr val="00B0F0"/>
                </a:solidFill>
              </a:rPr>
              <a:t>مع</a:t>
            </a:r>
            <a:r>
              <a:rPr lang="en-US" sz="2000" b="1" dirty="0">
                <a:solidFill>
                  <a:srgbClr val="00B0F0"/>
                </a:solidFill>
              </a:rPr>
              <a:t> </a:t>
            </a:r>
            <a:r>
              <a:rPr lang="en-US" sz="2000" b="1" dirty="0" err="1">
                <a:solidFill>
                  <a:srgbClr val="00B0F0"/>
                </a:solidFill>
              </a:rPr>
              <a:t>هذه</a:t>
            </a:r>
            <a:r>
              <a:rPr lang="en-US" sz="2000" b="1" dirty="0">
                <a:solidFill>
                  <a:srgbClr val="00B0F0"/>
                </a:solidFill>
              </a:rPr>
              <a:t> </a:t>
            </a:r>
            <a:r>
              <a:rPr lang="en-US" sz="2000" b="1" dirty="0" err="1">
                <a:solidFill>
                  <a:srgbClr val="00B0F0"/>
                </a:solidFill>
              </a:rPr>
              <a:t>المقدمات</a:t>
            </a:r>
            <a:r>
              <a:rPr lang="en-US" sz="2000" b="1" dirty="0">
                <a:solidFill>
                  <a:srgbClr val="00B0F0"/>
                </a:solidFill>
              </a:rPr>
              <a:t> </a:t>
            </a:r>
            <a:r>
              <a:rPr lang="en-US" sz="2000" b="1" dirty="0" err="1">
                <a:solidFill>
                  <a:srgbClr val="00B0F0"/>
                </a:solidFill>
              </a:rPr>
              <a:t>الجديدة</a:t>
            </a:r>
            <a:r>
              <a:rPr lang="en-US" sz="2000" b="1" dirty="0">
                <a:solidFill>
                  <a:srgbClr val="00B0F0"/>
                </a:solidFill>
              </a:rPr>
              <a:t>.</a:t>
            </a:r>
          </a:p>
        </p:txBody>
      </p:sp>
    </p:spTree>
    <p:extLst>
      <p:ext uri="{BB962C8B-B14F-4D97-AF65-F5344CB8AC3E}">
        <p14:creationId xmlns:p14="http://schemas.microsoft.com/office/powerpoint/2010/main" val="3473497783"/>
      </p:ext>
    </p:extLst>
  </p:cSld>
  <p:clrMapOvr>
    <a:masterClrMapping/>
  </p:clrMapOvr>
  <mc:AlternateContent xmlns:mc="http://schemas.openxmlformats.org/markup-compatibility/2006" xmlns:p14="http://schemas.microsoft.com/office/powerpoint/2010/main">
    <mc:Choice Requires="p14">
      <p:transition p14:dur="10" advTm="172000"/>
    </mc:Choice>
    <mc:Fallback xmlns="">
      <p:transition advTm="172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3924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342710"/>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Understanding our relationship with digital media, and </a:t>
            </a:r>
            <a:r>
              <a:rPr lang="en-US" sz="2400" b="1" dirty="0">
                <a:solidFill>
                  <a:srgbClr val="FF0000"/>
                </a:solidFill>
                <a:latin typeface="Tajawal ExtraBold" panose="00000800000000000000" pitchFamily="2" charset="-78"/>
                <a:cs typeface="Tajawal ExtraBold" panose="00000800000000000000" pitchFamily="2" charset="-78"/>
              </a:rPr>
              <a:t>our perceptions must remain open and flexible</a:t>
            </a:r>
            <a:r>
              <a:rPr lang="en-US" sz="2400" b="1" dirty="0">
                <a:solidFill>
                  <a:srgbClr val="0A1F61"/>
                </a:solidFill>
                <a:latin typeface="Tajawal ExtraBold" panose="00000800000000000000" pitchFamily="2" charset="-78"/>
                <a:cs typeface="Tajawal ExtraBold" panose="00000800000000000000" pitchFamily="2" charset="-78"/>
              </a:rPr>
              <a:t>, these are two of most influential elements.</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three main distinct characteristics of new digital media which are: </a:t>
            </a:r>
            <a:r>
              <a:rPr lang="en-US" sz="2400" b="1" dirty="0">
                <a:solidFill>
                  <a:srgbClr val="C00000"/>
                </a:solidFill>
                <a:latin typeface="Tajawal ExtraBold" panose="00000800000000000000" pitchFamily="2" charset="-78"/>
                <a:cs typeface="Tajawal ExtraBold" panose="00000800000000000000" pitchFamily="2" charset="-78"/>
              </a:rPr>
              <a:t>convergence</a:t>
            </a:r>
            <a:r>
              <a:rPr lang="ar-EG" sz="2400" b="1" dirty="0" err="1">
                <a:solidFill>
                  <a:srgbClr val="C00000"/>
                </a:solidFill>
                <a:latin typeface="Tajawal ExtraBold" panose="00000800000000000000" pitchFamily="2" charset="-78"/>
                <a:cs typeface="Tajawal ExtraBold" panose="00000800000000000000" pitchFamily="2" charset="-78"/>
              </a:rPr>
              <a:t>الإندماج</a:t>
            </a:r>
            <a:r>
              <a:rPr lang="ar-EG"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 “greased” media, and global implications</a:t>
            </a:r>
            <a:r>
              <a:rPr lang="ar-EG" sz="2400" b="1" dirty="0">
                <a:solidFill>
                  <a:srgbClr val="C00000"/>
                </a:solidFill>
                <a:latin typeface="Tajawal ExtraBold" panose="00000800000000000000" pitchFamily="2" charset="-78"/>
                <a:cs typeface="Tajawal ExtraBold" panose="00000800000000000000" pitchFamily="2" charset="-78"/>
              </a:rPr>
              <a:t> التداعيات العالمية </a:t>
            </a:r>
            <a:r>
              <a:rPr lang="en-US" sz="2400" b="1" dirty="0">
                <a:solidFill>
                  <a:srgbClr val="0A1F61"/>
                </a:solidFill>
                <a:latin typeface="Tajawal ExtraBold" panose="00000800000000000000" pitchFamily="2" charset="-78"/>
                <a:cs typeface="Tajawal ExtraBold" panose="00000800000000000000" pitchFamily="2" charset="-78"/>
              </a:rPr>
              <a:t>. Each characteristic illustrates how digital media have allowed for vast changes in our communication capabilities in terms of accessibility, speed, and scope. </a:t>
            </a:r>
          </a:p>
        </p:txBody>
      </p:sp>
      <p:sp>
        <p:nvSpPr>
          <p:cNvPr id="11" name="TextBox 10">
            <a:extLst>
              <a:ext uri="{FF2B5EF4-FFF2-40B4-BE49-F238E27FC236}">
                <a16:creationId xmlns:a16="http://schemas.microsoft.com/office/drawing/2014/main" id="{AAFC8852-BB4E-2D92-02E8-1755ED7EECF9}"/>
              </a:ext>
            </a:extLst>
          </p:cNvPr>
          <p:cNvSpPr txBox="1"/>
          <p:nvPr/>
        </p:nvSpPr>
        <p:spPr>
          <a:xfrm>
            <a:off x="2923198" y="4915846"/>
            <a:ext cx="8026401" cy="1015663"/>
          </a:xfrm>
          <a:prstGeom prst="rect">
            <a:avLst/>
          </a:prstGeom>
          <a:solidFill>
            <a:schemeClr val="accent1">
              <a:lumMod val="20000"/>
              <a:lumOff val="80000"/>
            </a:schemeClr>
          </a:solidFill>
        </p:spPr>
        <p:txBody>
          <a:bodyPr wrap="square">
            <a:spAutoFit/>
          </a:bodyPr>
          <a:lstStyle/>
          <a:p>
            <a:pPr algn="just"/>
            <a:r>
              <a:rPr lang="en-US" sz="2400" b="1" dirty="0">
                <a:solidFill>
                  <a:srgbClr val="C00000"/>
                </a:solidFill>
              </a:rPr>
              <a:t>Media convergence </a:t>
            </a:r>
            <a:r>
              <a:rPr lang="en-US" b="1" dirty="0"/>
              <a:t>is the process by which multiple media technologies are brought together into one computerized device. For example, smartphones can do the jobs which newspapers, GPS's, and telephones used to accomplish separately.</a:t>
            </a:r>
          </a:p>
        </p:txBody>
      </p:sp>
    </p:spTree>
    <p:extLst>
      <p:ext uri="{BB962C8B-B14F-4D97-AF65-F5344CB8AC3E}">
        <p14:creationId xmlns:p14="http://schemas.microsoft.com/office/powerpoint/2010/main" val="661385929"/>
      </p:ext>
    </p:extLst>
  </p:cSld>
  <p:clrMapOvr>
    <a:masterClrMapping/>
  </p:clrMapOvr>
  <mc:AlternateContent xmlns:mc="http://schemas.openxmlformats.org/markup-compatibility/2006" xmlns:p14="http://schemas.microsoft.com/office/powerpoint/2010/main">
    <mc:Choice Requires="p14">
      <p:transition p14:dur="10" advTm="124000"/>
    </mc:Choice>
    <mc:Fallback xmlns="">
      <p:transition advTm="124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394554"/>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now possible to share media on </a:t>
            </a:r>
            <a:r>
              <a:rPr lang="en-US" sz="2400" b="1" dirty="0">
                <a:solidFill>
                  <a:srgbClr val="C00000"/>
                </a:solidFill>
                <a:latin typeface="Tajawal ExtraBold" panose="00000800000000000000" pitchFamily="2" charset="-78"/>
                <a:cs typeface="Tajawal ExtraBold" panose="00000800000000000000" pitchFamily="2" charset="-78"/>
              </a:rPr>
              <a:t>a variety of different systems </a:t>
            </a:r>
            <a:r>
              <a:rPr lang="en-US" sz="2400" b="1" dirty="0">
                <a:solidFill>
                  <a:srgbClr val="0A1F61"/>
                </a:solidFill>
                <a:latin typeface="Tajawal ExtraBold" panose="00000800000000000000" pitchFamily="2" charset="-78"/>
                <a:cs typeface="Tajawal ExtraBold" panose="00000800000000000000" pitchFamily="2" charset="-78"/>
              </a:rPr>
              <a:t>for many different uses. For example, once a music recording is digitally inscribed, it is possible to listen to it on an iPod, utilize it in the creation of a video for YouTube, or make it a new ringtone for a cell phone.</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“greasing” of media </a:t>
            </a:r>
            <a:r>
              <a:rPr lang="en-US" sz="2400" b="1" dirty="0">
                <a:solidFill>
                  <a:srgbClr val="0A1F61"/>
                </a:solidFill>
                <a:latin typeface="Tajawal ExtraBold" panose="00000800000000000000" pitchFamily="2" charset="-78"/>
                <a:cs typeface="Tajawal ExtraBold" panose="00000800000000000000" pitchFamily="2" charset="-78"/>
              </a:rPr>
              <a:t>is a metaphorical phrase</a:t>
            </a:r>
            <a:r>
              <a:rPr lang="ar-EG" sz="2400" dirty="0"/>
              <a:t> عبارة مجازية</a:t>
            </a:r>
            <a:r>
              <a:rPr lang="en-US" sz="2400" b="1" dirty="0">
                <a:solidFill>
                  <a:srgbClr val="0A1F61"/>
                </a:solidFill>
                <a:latin typeface="Tajawal ExtraBold" panose="00000800000000000000" pitchFamily="2" charset="-78"/>
                <a:cs typeface="Tajawal ExtraBold" panose="00000800000000000000" pitchFamily="2" charset="-78"/>
              </a:rPr>
              <a:t> that alludes</a:t>
            </a:r>
            <a:r>
              <a:rPr lang="ar-EG" sz="2400" b="1" dirty="0">
                <a:solidFill>
                  <a:srgbClr val="0A1F61"/>
                </a:solidFill>
                <a:latin typeface="Tajawal ExtraBold" panose="00000800000000000000" pitchFamily="2" charset="-78"/>
                <a:cs typeface="Tajawal ExtraBold" panose="00000800000000000000" pitchFamily="2" charset="-78"/>
              </a:rPr>
              <a:t> يلمح</a:t>
            </a:r>
            <a:r>
              <a:rPr lang="en-US" sz="2400" b="1" dirty="0">
                <a:solidFill>
                  <a:srgbClr val="0A1F61"/>
                </a:solidFill>
                <a:latin typeface="Tajawal ExtraBold" panose="00000800000000000000" pitchFamily="2" charset="-78"/>
                <a:cs typeface="Tajawal ExtraBold" panose="00000800000000000000" pitchFamily="2" charset="-78"/>
              </a:rPr>
              <a:t>to the fact </a:t>
            </a:r>
            <a:r>
              <a:rPr lang="en-US" sz="2400" b="1" dirty="0">
                <a:solidFill>
                  <a:srgbClr val="00B0F0"/>
                </a:solidFill>
                <a:latin typeface="Tajawal ExtraBold" panose="00000800000000000000" pitchFamily="2" charset="-78"/>
                <a:cs typeface="Tajawal ExtraBold" panose="00000800000000000000" pitchFamily="2" charset="-78"/>
              </a:rPr>
              <a:t>that information can be </a:t>
            </a:r>
            <a:r>
              <a:rPr lang="en-US" sz="2400" b="1" dirty="0">
                <a:solidFill>
                  <a:srgbClr val="C00000"/>
                </a:solidFill>
                <a:latin typeface="Tajawal ExtraBold" panose="00000800000000000000" pitchFamily="2" charset="-78"/>
                <a:cs typeface="Tajawal ExtraBold" panose="00000800000000000000" pitchFamily="2" charset="-78"/>
              </a:rPr>
              <a:t>sent </a:t>
            </a:r>
            <a:r>
              <a:rPr lang="en-US" sz="2400" b="1" dirty="0">
                <a:solidFill>
                  <a:srgbClr val="00B0F0"/>
                </a:solidFill>
                <a:latin typeface="Tajawal ExtraBold" panose="00000800000000000000" pitchFamily="2" charset="-78"/>
                <a:cs typeface="Tajawal ExtraBold" panose="00000800000000000000" pitchFamily="2" charset="-78"/>
              </a:rPr>
              <a:t>and </a:t>
            </a:r>
            <a:r>
              <a:rPr lang="en-US" sz="2400" b="1" dirty="0">
                <a:solidFill>
                  <a:srgbClr val="C00000"/>
                </a:solidFill>
                <a:latin typeface="Tajawal ExtraBold" panose="00000800000000000000" pitchFamily="2" charset="-78"/>
                <a:cs typeface="Tajawal ExtraBold" panose="00000800000000000000" pitchFamily="2" charset="-78"/>
              </a:rPr>
              <a:t>shared</a:t>
            </a:r>
            <a:r>
              <a:rPr lang="en-US" sz="2400" b="1" dirty="0">
                <a:solidFill>
                  <a:srgbClr val="00B0F0"/>
                </a:solidFill>
                <a:latin typeface="Tajawal ExtraBold" panose="00000800000000000000" pitchFamily="2" charset="-78"/>
                <a:cs typeface="Tajawal ExtraBold" panose="00000800000000000000" pitchFamily="2" charset="-78"/>
              </a:rPr>
              <a:t> instantaneously</a:t>
            </a:r>
            <a:r>
              <a:rPr lang="ar-EG" sz="2400" b="1" dirty="0">
                <a:solidFill>
                  <a:srgbClr val="00B0F0"/>
                </a:solidFill>
                <a:latin typeface="Tajawal ExtraBold" panose="00000800000000000000" pitchFamily="2" charset="-78"/>
                <a:cs typeface="Tajawal ExtraBold" panose="00000800000000000000" pitchFamily="2" charset="-78"/>
              </a:rPr>
              <a:t> يمكن إرسال المعلومات ومشاركتها على الفور</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The global scope </a:t>
            </a:r>
            <a:r>
              <a:rPr lang="en-US" sz="2400" b="1" dirty="0">
                <a:solidFill>
                  <a:srgbClr val="0A1F61"/>
                </a:solidFill>
                <a:latin typeface="Tajawal ExtraBold" panose="00000800000000000000" pitchFamily="2" charset="-78"/>
                <a:cs typeface="Tajawal ExtraBold" panose="00000800000000000000" pitchFamily="2" charset="-78"/>
              </a:rPr>
              <a:t>of communication</a:t>
            </a:r>
            <a:r>
              <a:rPr lang="ar-EG" sz="2400" b="1" dirty="0">
                <a:solidFill>
                  <a:srgbClr val="0A1F61"/>
                </a:solidFill>
                <a:latin typeface="Tajawal ExtraBold" panose="00000800000000000000" pitchFamily="2" charset="-78"/>
                <a:cs typeface="Tajawal ExtraBold" panose="00000800000000000000" pitchFamily="2" charset="-78"/>
              </a:rPr>
              <a:t> النطاق العالمي للاتصالات</a:t>
            </a:r>
            <a:r>
              <a:rPr lang="en-US" sz="2400" b="1" dirty="0">
                <a:solidFill>
                  <a:srgbClr val="0A1F61"/>
                </a:solidFill>
                <a:latin typeface="Tajawal ExtraBold" panose="00000800000000000000" pitchFamily="2" charset="-78"/>
                <a:cs typeface="Tajawal ExtraBold" panose="00000800000000000000" pitchFamily="2" charset="-78"/>
              </a:rPr>
              <a:t> is an amazing element of digital media, as it allows us to </a:t>
            </a:r>
            <a:r>
              <a:rPr lang="en-US" sz="2400" b="1" dirty="0">
                <a:solidFill>
                  <a:srgbClr val="FF0000"/>
                </a:solidFill>
                <a:latin typeface="Tajawal ExtraBold" panose="00000800000000000000" pitchFamily="2" charset="-78"/>
                <a:cs typeface="Tajawal ExtraBold" panose="00000800000000000000" pitchFamily="2" charset="-78"/>
              </a:rPr>
              <a:t>connect with people beyond geographical boundaries in real time</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Facing these issues has sparked </a:t>
            </a:r>
            <a:r>
              <a:rPr lang="en-US" sz="2400" b="1" dirty="0">
                <a:solidFill>
                  <a:srgbClr val="FF0000"/>
                </a:solidFill>
                <a:latin typeface="Tajawal ExtraBold" panose="00000800000000000000" pitchFamily="2" charset="-78"/>
                <a:cs typeface="Tajawal ExtraBold" panose="00000800000000000000" pitchFamily="2" charset="-78"/>
              </a:rPr>
              <a:t>debate</a:t>
            </a:r>
            <a:r>
              <a:rPr lang="ar-EG" sz="2400" b="1" dirty="0">
                <a:solidFill>
                  <a:srgbClr val="FF0000"/>
                </a:solidFill>
                <a:latin typeface="Tajawal ExtraBold" panose="00000800000000000000" pitchFamily="2" charset="-78"/>
                <a:cs typeface="Tajawal ExtraBold" panose="00000800000000000000" pitchFamily="2" charset="-78"/>
              </a:rPr>
              <a:t> نقاش</a:t>
            </a:r>
            <a:r>
              <a:rPr lang="en-US" sz="2400" b="1" dirty="0">
                <a:solidFill>
                  <a:srgbClr val="0A1F61"/>
                </a:solidFill>
                <a:latin typeface="Tajawal ExtraBold" panose="00000800000000000000" pitchFamily="2" charset="-78"/>
                <a:cs typeface="Tajawal ExtraBold" panose="00000800000000000000" pitchFamily="2" charset="-78"/>
              </a:rPr>
              <a:t> with regards to how these characteristics </a:t>
            </a:r>
            <a:r>
              <a:rPr lang="en-US" sz="2400" b="1" dirty="0">
                <a:solidFill>
                  <a:srgbClr val="FF0000"/>
                </a:solidFill>
                <a:latin typeface="Tajawal ExtraBold" panose="00000800000000000000" pitchFamily="2" charset="-78"/>
                <a:cs typeface="Tajawal ExtraBold" panose="00000800000000000000" pitchFamily="2" charset="-78"/>
              </a:rPr>
              <a:t>impact our cultural and societal standards</a:t>
            </a:r>
            <a:r>
              <a:rPr lang="en-US" sz="2400" b="1" dirty="0">
                <a:solidFill>
                  <a:srgbClr val="0A1F61"/>
                </a:solidFill>
                <a:latin typeface="Tajawal ExtraBold" panose="00000800000000000000" pitchFamily="2" charset="-78"/>
                <a:cs typeface="Tajawal ExtraBold" panose="00000800000000000000" pitchFamily="2" charset="-78"/>
              </a:rPr>
              <a:t>. </a:t>
            </a:r>
          </a:p>
        </p:txBody>
      </p:sp>
      <p:sp>
        <p:nvSpPr>
          <p:cNvPr id="11" name="TextBox 10">
            <a:extLst>
              <a:ext uri="{FF2B5EF4-FFF2-40B4-BE49-F238E27FC236}">
                <a16:creationId xmlns:a16="http://schemas.microsoft.com/office/drawing/2014/main" id="{4A70C7E9-EEE2-EAF9-A399-A9009D144F59}"/>
              </a:ext>
            </a:extLst>
          </p:cNvPr>
          <p:cNvSpPr txBox="1"/>
          <p:nvPr/>
        </p:nvSpPr>
        <p:spPr>
          <a:xfrm>
            <a:off x="252032" y="3766898"/>
            <a:ext cx="2021840" cy="369332"/>
          </a:xfrm>
          <a:prstGeom prst="rect">
            <a:avLst/>
          </a:prstGeom>
          <a:noFill/>
        </p:spPr>
        <p:txBody>
          <a:bodyPr wrap="square">
            <a:spAutoFit/>
          </a:bodyPr>
          <a:lstStyle/>
          <a:p>
            <a:pPr algn="r" rtl="1"/>
            <a:r>
              <a:rPr lang="en-US" b="1" dirty="0"/>
              <a:t>"</a:t>
            </a:r>
            <a:r>
              <a:rPr lang="en-US" b="1" dirty="0" err="1"/>
              <a:t>تشحيم</a:t>
            </a:r>
            <a:r>
              <a:rPr lang="en-US" b="1" dirty="0"/>
              <a:t>" وسائل الإعلام</a:t>
            </a:r>
          </a:p>
        </p:txBody>
      </p:sp>
    </p:spTree>
    <p:extLst>
      <p:ext uri="{BB962C8B-B14F-4D97-AF65-F5344CB8AC3E}">
        <p14:creationId xmlns:p14="http://schemas.microsoft.com/office/powerpoint/2010/main" val="2028766197"/>
      </p:ext>
    </p:extLst>
  </p:cSld>
  <p:clrMapOvr>
    <a:masterClrMapping/>
  </p:clrMapOvr>
  <mc:AlternateContent xmlns:mc="http://schemas.openxmlformats.org/markup-compatibility/2006" xmlns:p14="http://schemas.microsoft.com/office/powerpoint/2010/main">
    <mc:Choice Requires="p14">
      <p:transition p14:dur="10" advTm="123000"/>
    </mc:Choice>
    <mc:Fallback xmlns="">
      <p:transition advTm="12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73816"/>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Privacy</a:t>
            </a:r>
            <a:r>
              <a:rPr lang="en-US" sz="2400" b="1" dirty="0">
                <a:solidFill>
                  <a:srgbClr val="0A1F61"/>
                </a:solidFill>
                <a:latin typeface="Tajawal ExtraBold" panose="00000800000000000000" pitchFamily="2" charset="-78"/>
                <a:cs typeface="Tajawal ExtraBold" panose="00000800000000000000" pitchFamily="2" charset="-78"/>
              </a:rPr>
              <a:t> is one of the main concerns that has emerged with these new changes, as </a:t>
            </a:r>
            <a:r>
              <a:rPr lang="en-US" sz="2400" b="1" dirty="0">
                <a:solidFill>
                  <a:srgbClr val="FF0000"/>
                </a:solidFill>
                <a:latin typeface="Tajawal ExtraBold" panose="00000800000000000000" pitchFamily="2" charset="-78"/>
                <a:cs typeface="Tajawal ExtraBold" panose="00000800000000000000" pitchFamily="2" charset="-78"/>
              </a:rPr>
              <a:t>many aspects of our lives leak into cyberspace</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New tools such as cell phones and digital cameras can invade one’s privacy, unbeknownst to the victim</a:t>
            </a:r>
            <a:r>
              <a:rPr lang="ar-EG" sz="2400" b="1" dirty="0">
                <a:solidFill>
                  <a:srgbClr val="FF0000"/>
                </a:solidFill>
                <a:latin typeface="Tajawal ExtraBold" panose="00000800000000000000" pitchFamily="2" charset="-78"/>
                <a:cs typeface="Tajawal ExtraBold" panose="00000800000000000000" pitchFamily="2" charset="-78"/>
              </a:rPr>
              <a:t> </a:t>
            </a:r>
            <a:r>
              <a:rPr lang="ar-EG" sz="2400" b="1" dirty="0">
                <a:solidFill>
                  <a:srgbClr val="0A1F61"/>
                </a:solidFill>
                <a:latin typeface="Tajawal ExtraBold" panose="00000800000000000000" pitchFamily="2" charset="-78"/>
                <a:cs typeface="Tajawal ExtraBold" panose="00000800000000000000" pitchFamily="2" charset="-78"/>
              </a:rPr>
              <a:t>دون علم الضحية</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Although some people choose to share images with others online, it has also become apparent that </a:t>
            </a:r>
            <a:r>
              <a:rPr lang="en-US" sz="2400" b="1" dirty="0">
                <a:solidFill>
                  <a:srgbClr val="FF0000"/>
                </a:solidFill>
                <a:latin typeface="Tajawal ExtraBold" panose="00000800000000000000" pitchFamily="2" charset="-78"/>
                <a:cs typeface="Tajawal ExtraBold" panose="00000800000000000000" pitchFamily="2" charset="-78"/>
              </a:rPr>
              <a:t>others can capture images without consent</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share them online</a:t>
            </a:r>
            <a:r>
              <a:rPr lang="en-US" sz="2400" b="1" dirty="0">
                <a:solidFill>
                  <a:srgbClr val="0A1F61"/>
                </a:solidFill>
                <a:latin typeface="Tajawal ExtraBold" panose="00000800000000000000" pitchFamily="2" charset="-78"/>
                <a:cs typeface="Tajawal ExtraBold" panose="00000800000000000000" pitchFamily="2" charset="-78"/>
              </a:rPr>
              <a:t> without the knowledge of the victim, </a:t>
            </a:r>
            <a:r>
              <a:rPr lang="en-US" sz="2400" b="1" dirty="0">
                <a:solidFill>
                  <a:srgbClr val="FF0000"/>
                </a:solidFill>
                <a:latin typeface="Tajawal ExtraBold" panose="00000800000000000000" pitchFamily="2" charset="-78"/>
                <a:cs typeface="Tajawal ExtraBold" panose="00000800000000000000" pitchFamily="2" charset="-78"/>
              </a:rPr>
              <a:t>risking t</a:t>
            </a:r>
            <a:r>
              <a:rPr lang="en-US" sz="2400" b="1" dirty="0">
                <a:solidFill>
                  <a:srgbClr val="0A1F61"/>
                </a:solidFill>
                <a:latin typeface="Tajawal ExtraBold" panose="00000800000000000000" pitchFamily="2" charset="-78"/>
                <a:cs typeface="Tajawal ExtraBold" panose="00000800000000000000" pitchFamily="2" charset="-78"/>
              </a:rPr>
              <a:t>heir reputation, credibility, and relationships.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issue of privacy also interacts with cultural differences</a:t>
            </a:r>
            <a:r>
              <a:rPr lang="en-US" sz="2400" b="1" dirty="0">
                <a:solidFill>
                  <a:srgbClr val="0A1F61"/>
                </a:solidFill>
                <a:latin typeface="Tajawal ExtraBold" panose="00000800000000000000" pitchFamily="2" charset="-78"/>
                <a:cs typeface="Tajawal ExtraBold" panose="00000800000000000000" pitchFamily="2" charset="-78"/>
              </a:rPr>
              <a:t>. Some cultures have different standards and expectations of communicative practices and privacy than others.</a:t>
            </a:r>
          </a:p>
        </p:txBody>
      </p:sp>
    </p:spTree>
    <p:extLst>
      <p:ext uri="{BB962C8B-B14F-4D97-AF65-F5344CB8AC3E}">
        <p14:creationId xmlns:p14="http://schemas.microsoft.com/office/powerpoint/2010/main" val="2075318273"/>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cultural imperialism</a:t>
            </a:r>
            <a:r>
              <a:rPr lang="ar-EG" sz="2400" b="1" dirty="0">
                <a:solidFill>
                  <a:srgbClr val="C00000"/>
                </a:solidFill>
                <a:latin typeface="Tajawal ExtraBold" panose="00000800000000000000" pitchFamily="2" charset="-78"/>
                <a:cs typeface="Tajawal ExtraBold" panose="00000800000000000000" pitchFamily="2" charset="-78"/>
              </a:rPr>
              <a:t> الإمبريالية الثقافية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is a common problem that has emerged, especially on the Internet, as </a:t>
            </a:r>
            <a:r>
              <a:rPr lang="en-US" sz="2400" b="1" dirty="0">
                <a:solidFill>
                  <a:srgbClr val="FF0000"/>
                </a:solidFill>
                <a:latin typeface="Tajawal ExtraBold" panose="00000800000000000000" pitchFamily="2" charset="-78"/>
                <a:cs typeface="Tajawal ExtraBold" panose="00000800000000000000" pitchFamily="2" charset="-78"/>
              </a:rPr>
              <a:t>many people often choose to impose</a:t>
            </a:r>
            <a:r>
              <a:rPr lang="ar-EG" sz="2400" b="1" dirty="0">
                <a:solidFill>
                  <a:srgbClr val="FF0000"/>
                </a:solidFill>
                <a:latin typeface="Tajawal ExtraBold" panose="00000800000000000000" pitchFamily="2" charset="-78"/>
                <a:cs typeface="Tajawal ExtraBold" panose="00000800000000000000" pitchFamily="2" charset="-78"/>
              </a:rPr>
              <a:t> يفرض</a:t>
            </a:r>
            <a:r>
              <a:rPr lang="en-US" sz="2400" b="1" dirty="0">
                <a:solidFill>
                  <a:srgbClr val="FF0000"/>
                </a:solidFill>
                <a:latin typeface="Tajawal ExtraBold" panose="00000800000000000000" pitchFamily="2" charset="-78"/>
                <a:cs typeface="Tajawal ExtraBold" panose="00000800000000000000" pitchFamily="2" charset="-78"/>
              </a:rPr>
              <a:t> their own practices and expectations on those who do not share a similar standard.</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 the same time, </a:t>
            </a:r>
            <a:r>
              <a:rPr lang="en-US" sz="2400" b="1" dirty="0">
                <a:solidFill>
                  <a:srgbClr val="FF0000"/>
                </a:solidFill>
                <a:latin typeface="Tajawal ExtraBold" panose="00000800000000000000" pitchFamily="2" charset="-78"/>
                <a:cs typeface="Tajawal ExtraBold" panose="00000800000000000000" pitchFamily="2" charset="-78"/>
              </a:rPr>
              <a:t>skilled users of new technologies </a:t>
            </a:r>
            <a:r>
              <a:rPr lang="en-US" sz="2400" b="1" dirty="0">
                <a:solidFill>
                  <a:srgbClr val="0A1F61"/>
                </a:solidFill>
                <a:latin typeface="Tajawal ExtraBold" panose="00000800000000000000" pitchFamily="2" charset="-78"/>
                <a:cs typeface="Tajawal ExtraBold" panose="00000800000000000000" pitchFamily="2" charset="-78"/>
              </a:rPr>
              <a:t>tend to be of a </a:t>
            </a:r>
            <a:r>
              <a:rPr lang="en-US" sz="2400" b="1" dirty="0">
                <a:solidFill>
                  <a:srgbClr val="FF0000"/>
                </a:solidFill>
                <a:latin typeface="Tajawal ExtraBold" panose="00000800000000000000" pitchFamily="2" charset="-78"/>
                <a:cs typeface="Tajawal ExtraBold" panose="00000800000000000000" pitchFamily="2" charset="-78"/>
              </a:rPr>
              <a:t>younger</a:t>
            </a:r>
            <a:r>
              <a:rPr lang="en-US" sz="2400" b="1" dirty="0">
                <a:solidFill>
                  <a:srgbClr val="0A1F61"/>
                </a:solidFill>
                <a:latin typeface="Tajawal ExtraBold" panose="00000800000000000000" pitchFamily="2" charset="-78"/>
                <a:cs typeface="Tajawal ExtraBold" panose="00000800000000000000" pitchFamily="2" charset="-78"/>
              </a:rPr>
              <a:t> generation who see the use of such technology as second nature, while older generations have much different experiences.</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Thus, the </a:t>
            </a:r>
            <a:r>
              <a:rPr lang="en-US" sz="2400" b="1" dirty="0">
                <a:solidFill>
                  <a:srgbClr val="FF0000"/>
                </a:solidFill>
                <a:latin typeface="Tajawal ExtraBold" panose="00000800000000000000" pitchFamily="2" charset="-78"/>
                <a:cs typeface="Tajawal ExtraBold" panose="00000800000000000000" pitchFamily="2" charset="-78"/>
              </a:rPr>
              <a:t>expectations </a:t>
            </a:r>
            <a:r>
              <a:rPr lang="en-US" sz="2400" b="1" dirty="0">
                <a:solidFill>
                  <a:srgbClr val="0A1F61"/>
                </a:solidFill>
                <a:latin typeface="Tajawal ExtraBold" panose="00000800000000000000" pitchFamily="2" charset="-78"/>
                <a:cs typeface="Tajawal ExtraBold" panose="00000800000000000000" pitchFamily="2" charset="-78"/>
              </a:rPr>
              <a:t>of </a:t>
            </a:r>
            <a:r>
              <a:rPr lang="en-US" sz="2400" b="1" dirty="0">
                <a:solidFill>
                  <a:srgbClr val="FF0000"/>
                </a:solidFill>
                <a:latin typeface="Tajawal ExtraBold" panose="00000800000000000000" pitchFamily="2" charset="-78"/>
                <a:cs typeface="Tajawal ExtraBold" panose="00000800000000000000" pitchFamily="2" charset="-78"/>
              </a:rPr>
              <a:t>older generations </a:t>
            </a:r>
            <a:r>
              <a:rPr lang="en-US" sz="2400" b="1" dirty="0">
                <a:solidFill>
                  <a:srgbClr val="0A1F61"/>
                </a:solidFill>
                <a:latin typeface="Tajawal ExtraBold" panose="00000800000000000000" pitchFamily="2" charset="-78"/>
                <a:cs typeface="Tajawal ExtraBold" panose="00000800000000000000" pitchFamily="2" charset="-78"/>
              </a:rPr>
              <a:t>about new digital media greatly differ from </a:t>
            </a:r>
            <a:r>
              <a:rPr lang="en-US" sz="2400" b="1" dirty="0">
                <a:solidFill>
                  <a:srgbClr val="FF0000"/>
                </a:solidFill>
                <a:latin typeface="Tajawal ExtraBold" panose="00000800000000000000" pitchFamily="2" charset="-78"/>
                <a:cs typeface="Tajawal ExtraBold" panose="00000800000000000000" pitchFamily="2" charset="-78"/>
              </a:rPr>
              <a:t>younger generations</a:t>
            </a:r>
            <a:r>
              <a:rPr lang="en-US" sz="2400" b="1" dirty="0">
                <a:solidFill>
                  <a:srgbClr val="0A1F61"/>
                </a:solidFill>
                <a:latin typeface="Tajawal ExtraBold" panose="00000800000000000000" pitchFamily="2" charset="-78"/>
                <a:cs typeface="Tajawal ExtraBold" panose="00000800000000000000" pitchFamily="2" charset="-78"/>
              </a:rPr>
              <a:t>. </a:t>
            </a:r>
          </a:p>
        </p:txBody>
      </p:sp>
      <p:sp>
        <p:nvSpPr>
          <p:cNvPr id="11" name="TextBox 10">
            <a:extLst>
              <a:ext uri="{FF2B5EF4-FFF2-40B4-BE49-F238E27FC236}">
                <a16:creationId xmlns:a16="http://schemas.microsoft.com/office/drawing/2014/main" id="{8510F82A-5817-1869-9017-1A9E9F11B135}"/>
              </a:ext>
            </a:extLst>
          </p:cNvPr>
          <p:cNvSpPr txBox="1"/>
          <p:nvPr/>
        </p:nvSpPr>
        <p:spPr>
          <a:xfrm>
            <a:off x="2376780" y="5391180"/>
            <a:ext cx="9533280" cy="923330"/>
          </a:xfrm>
          <a:prstGeom prst="rect">
            <a:avLst/>
          </a:prstGeom>
          <a:solidFill>
            <a:schemeClr val="accent4">
              <a:lumMod val="20000"/>
              <a:lumOff val="80000"/>
            </a:schemeClr>
          </a:solidFill>
        </p:spPr>
        <p:txBody>
          <a:bodyPr wrap="square">
            <a:spAutoFit/>
          </a:bodyPr>
          <a:lstStyle/>
          <a:p>
            <a:pPr algn="r" rtl="1"/>
            <a:r>
              <a:rPr lang="en-US" b="1" dirty="0" err="1"/>
              <a:t>تصف</a:t>
            </a:r>
            <a:r>
              <a:rPr lang="en-US" b="1" dirty="0"/>
              <a:t> </a:t>
            </a:r>
            <a:r>
              <a:rPr lang="en-US" b="1" dirty="0" err="1"/>
              <a:t>كلمة</a:t>
            </a:r>
            <a:r>
              <a:rPr lang="en-US" b="1" dirty="0"/>
              <a:t> "</a:t>
            </a:r>
            <a:r>
              <a:rPr lang="en-US" b="1" dirty="0" err="1"/>
              <a:t>الإمبريالية</a:t>
            </a:r>
            <a:r>
              <a:rPr lang="en-US" b="1" dirty="0"/>
              <a:t>" </a:t>
            </a:r>
            <a:r>
              <a:rPr lang="en-US" b="1" dirty="0" err="1"/>
              <a:t>الممارسات</a:t>
            </a:r>
            <a:r>
              <a:rPr lang="en-US" b="1" dirty="0"/>
              <a:t> التي </a:t>
            </a:r>
            <a:r>
              <a:rPr lang="en-US" b="1" dirty="0" err="1"/>
              <a:t>تستغل</a:t>
            </a:r>
            <a:r>
              <a:rPr lang="en-US" b="1" dirty="0"/>
              <a:t> فيها </a:t>
            </a:r>
            <a:r>
              <a:rPr lang="en-US" b="1" dirty="0" err="1"/>
              <a:t>دولة</a:t>
            </a:r>
            <a:r>
              <a:rPr lang="en-US" b="1" dirty="0"/>
              <a:t> ما </a:t>
            </a:r>
            <a:r>
              <a:rPr lang="en-US" b="1" dirty="0" err="1"/>
              <a:t>الثقافة</a:t>
            </a:r>
            <a:r>
              <a:rPr lang="en-US" b="1" dirty="0"/>
              <a:t> </a:t>
            </a:r>
            <a:r>
              <a:rPr lang="ar-EG" b="1" dirty="0"/>
              <a:t>(</a:t>
            </a:r>
            <a:r>
              <a:rPr lang="en-US" b="1" dirty="0" err="1"/>
              <a:t>اللغة</a:t>
            </a:r>
            <a:r>
              <a:rPr lang="en-US" b="1" dirty="0"/>
              <a:t> </a:t>
            </a:r>
            <a:r>
              <a:rPr lang="en-US" b="1" dirty="0" err="1"/>
              <a:t>والتقاليد</a:t>
            </a:r>
            <a:r>
              <a:rPr lang="en-US" b="1" dirty="0"/>
              <a:t> </a:t>
            </a:r>
            <a:r>
              <a:rPr lang="en-US" b="1" dirty="0" err="1"/>
              <a:t>والطقوس</a:t>
            </a:r>
            <a:r>
              <a:rPr lang="en-US" b="1" dirty="0"/>
              <a:t> </a:t>
            </a:r>
            <a:r>
              <a:rPr lang="en-US" b="1" dirty="0" err="1"/>
              <a:t>والسياسة</a:t>
            </a:r>
            <a:r>
              <a:rPr lang="en-US" b="1" dirty="0"/>
              <a:t> </a:t>
            </a:r>
            <a:r>
              <a:rPr lang="en-US" b="1" dirty="0" err="1"/>
              <a:t>والاقتصاد</a:t>
            </a:r>
            <a:r>
              <a:rPr lang="ar-EG" b="1" dirty="0"/>
              <a:t>)</a:t>
            </a:r>
            <a:r>
              <a:rPr lang="en-US" b="1" dirty="0"/>
              <a:t> </a:t>
            </a:r>
            <a:r>
              <a:rPr lang="en-US" b="1" dirty="0" err="1"/>
              <a:t>لخلق</a:t>
            </a:r>
            <a:r>
              <a:rPr lang="en-US" b="1" dirty="0"/>
              <a:t> </a:t>
            </a:r>
            <a:r>
              <a:rPr lang="en-US" b="1" dirty="0" err="1"/>
              <a:t>علاقات</a:t>
            </a:r>
            <a:r>
              <a:rPr lang="en-US" b="1" dirty="0"/>
              <a:t> </a:t>
            </a:r>
            <a:r>
              <a:rPr lang="en-US" b="1" dirty="0" err="1"/>
              <a:t>اجتماعية</a:t>
            </a:r>
            <a:r>
              <a:rPr lang="en-US" b="1" dirty="0"/>
              <a:t> </a:t>
            </a:r>
            <a:r>
              <a:rPr lang="en-US" b="1" dirty="0" err="1"/>
              <a:t>واقتصادية</a:t>
            </a:r>
            <a:r>
              <a:rPr lang="en-US" b="1" dirty="0"/>
              <a:t> </a:t>
            </a:r>
            <a:r>
              <a:rPr lang="en-US" b="1" dirty="0" err="1"/>
              <a:t>غير</a:t>
            </a:r>
            <a:r>
              <a:rPr lang="en-US" b="1" dirty="0"/>
              <a:t> </a:t>
            </a:r>
            <a:r>
              <a:rPr lang="en-US" b="1" dirty="0" err="1"/>
              <a:t>متكافئة</a:t>
            </a:r>
            <a:r>
              <a:rPr lang="en-US" b="1" dirty="0"/>
              <a:t> </a:t>
            </a:r>
            <a:r>
              <a:rPr lang="en-US" b="1" dirty="0" err="1"/>
              <a:t>والحفاظ</a:t>
            </a:r>
            <a:r>
              <a:rPr lang="en-US" b="1" dirty="0"/>
              <a:t> </a:t>
            </a:r>
            <a:r>
              <a:rPr lang="en-US" b="1" dirty="0" err="1"/>
              <a:t>عليها</a:t>
            </a:r>
            <a:r>
              <a:rPr lang="en-US" b="1" dirty="0"/>
              <a:t> بين </a:t>
            </a:r>
            <a:r>
              <a:rPr lang="en-US" b="1" dirty="0" err="1"/>
              <a:t>الفئات</a:t>
            </a:r>
            <a:r>
              <a:rPr lang="en-US" b="1" dirty="0"/>
              <a:t> الاجتماعية. </a:t>
            </a:r>
            <a:r>
              <a:rPr lang="en-US" b="1" dirty="0" err="1"/>
              <a:t>وكثيراً</a:t>
            </a:r>
            <a:r>
              <a:rPr lang="en-US" b="1" dirty="0"/>
              <a:t> ما </a:t>
            </a:r>
            <a:r>
              <a:rPr lang="en-US" b="1" dirty="0" err="1"/>
              <a:t>تستخدم</a:t>
            </a:r>
            <a:r>
              <a:rPr lang="en-US" b="1" dirty="0"/>
              <a:t> </a:t>
            </a:r>
            <a:r>
              <a:rPr lang="en-US" b="1" dirty="0" err="1"/>
              <a:t>الإمبريالية</a:t>
            </a:r>
            <a:r>
              <a:rPr lang="en-US" b="1" dirty="0"/>
              <a:t> </a:t>
            </a:r>
            <a:r>
              <a:rPr lang="en-US" b="1" dirty="0" err="1"/>
              <a:t>الثقافية</a:t>
            </a:r>
            <a:r>
              <a:rPr lang="en-US" b="1" dirty="0"/>
              <a:t> </a:t>
            </a:r>
            <a:r>
              <a:rPr lang="en-US" b="1" dirty="0" err="1"/>
              <a:t>الثروة</a:t>
            </a:r>
            <a:r>
              <a:rPr lang="en-US" b="1" dirty="0"/>
              <a:t> </a:t>
            </a:r>
            <a:r>
              <a:rPr lang="en-US" b="1" dirty="0" err="1"/>
              <a:t>وقوة</a:t>
            </a:r>
            <a:r>
              <a:rPr lang="en-US" b="1" dirty="0"/>
              <a:t> وسائل الإعلام </a:t>
            </a:r>
            <a:r>
              <a:rPr lang="en-US" b="1" dirty="0" err="1"/>
              <a:t>والعنف</a:t>
            </a:r>
            <a:r>
              <a:rPr lang="en-US" b="1" dirty="0"/>
              <a:t> </a:t>
            </a:r>
            <a:r>
              <a:rPr lang="en-US" b="1" dirty="0" err="1"/>
              <a:t>لتنفيذ</a:t>
            </a:r>
            <a:r>
              <a:rPr lang="en-US" b="1" dirty="0"/>
              <a:t> </a:t>
            </a:r>
            <a:r>
              <a:rPr lang="en-US" b="1" dirty="0" err="1"/>
              <a:t>نظام</a:t>
            </a:r>
            <a:r>
              <a:rPr lang="en-US" b="1" dirty="0"/>
              <a:t> </a:t>
            </a:r>
            <a:r>
              <a:rPr lang="en-US" b="1" dirty="0" err="1">
                <a:solidFill>
                  <a:srgbClr val="FF0000"/>
                </a:solidFill>
              </a:rPr>
              <a:t>الهيمنة</a:t>
            </a:r>
            <a:r>
              <a:rPr lang="en-US" b="1" dirty="0">
                <a:solidFill>
                  <a:srgbClr val="FF0000"/>
                </a:solidFill>
              </a:rPr>
              <a:t> </a:t>
            </a:r>
            <a:r>
              <a:rPr lang="en-US" b="1" dirty="0" err="1">
                <a:solidFill>
                  <a:srgbClr val="FF0000"/>
                </a:solidFill>
              </a:rPr>
              <a:t>الثقافية</a:t>
            </a:r>
            <a:r>
              <a:rPr lang="en-US" b="1" dirty="0">
                <a:solidFill>
                  <a:srgbClr val="FF0000"/>
                </a:solidFill>
              </a:rPr>
              <a:t> </a:t>
            </a:r>
            <a:r>
              <a:rPr lang="en-US" b="1" dirty="0"/>
              <a:t>الذي </a:t>
            </a:r>
            <a:r>
              <a:rPr lang="en-US" b="1" dirty="0" err="1"/>
              <a:t>يضفي</a:t>
            </a:r>
            <a:r>
              <a:rPr lang="en-US" b="1" dirty="0"/>
              <a:t> </a:t>
            </a:r>
            <a:r>
              <a:rPr lang="en-US" b="1" dirty="0" err="1"/>
              <a:t>الشرعية</a:t>
            </a:r>
            <a:r>
              <a:rPr lang="en-US" b="1" dirty="0"/>
              <a:t> على </a:t>
            </a:r>
            <a:r>
              <a:rPr lang="en-US" b="1" dirty="0" err="1"/>
              <a:t>الإمبريالية</a:t>
            </a:r>
            <a:r>
              <a:rPr lang="en-US" b="1" dirty="0"/>
              <a:t>.</a:t>
            </a:r>
          </a:p>
        </p:txBody>
      </p:sp>
    </p:spTree>
    <p:extLst>
      <p:ext uri="{BB962C8B-B14F-4D97-AF65-F5344CB8AC3E}">
        <p14:creationId xmlns:p14="http://schemas.microsoft.com/office/powerpoint/2010/main" val="1772592586"/>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063246"/>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50" b="1" dirty="0">
                <a:solidFill>
                  <a:srgbClr val="0A1F61"/>
                </a:solidFill>
                <a:latin typeface="Tajawal ExtraBold" panose="00000800000000000000" pitchFamily="2" charset="-78"/>
                <a:cs typeface="Tajawal ExtraBold" panose="00000800000000000000" pitchFamily="2" charset="-78"/>
              </a:rPr>
              <a:t>These differences result in difficult implications when looking at issues of </a:t>
            </a:r>
            <a:r>
              <a:rPr lang="en-US" sz="2250" b="1" dirty="0">
                <a:solidFill>
                  <a:srgbClr val="C00000"/>
                </a:solidFill>
                <a:latin typeface="Tajawal ExtraBold" panose="00000800000000000000" pitchFamily="2" charset="-78"/>
                <a:cs typeface="Tajawal ExtraBold" panose="00000800000000000000" pitchFamily="2" charset="-78"/>
              </a:rPr>
              <a:t>privacy and self-disclosure </a:t>
            </a:r>
            <a:r>
              <a:rPr lang="ar-EG" sz="2250" b="1" dirty="0">
                <a:solidFill>
                  <a:srgbClr val="C00000"/>
                </a:solidFill>
                <a:latin typeface="Tajawal ExtraBold" panose="00000800000000000000" pitchFamily="2" charset="-78"/>
                <a:cs typeface="Tajawal ExtraBold" panose="00000800000000000000" pitchFamily="2" charset="-78"/>
              </a:rPr>
              <a:t>الخصوصية والكشف عن الذات </a:t>
            </a:r>
            <a:r>
              <a:rPr lang="en-US" sz="2250" b="1" dirty="0">
                <a:solidFill>
                  <a:srgbClr val="0A1F61"/>
                </a:solidFill>
                <a:latin typeface="Tajawal ExtraBold" panose="00000800000000000000" pitchFamily="2" charset="-78"/>
                <a:cs typeface="Tajawal ExtraBold" panose="00000800000000000000" pitchFamily="2" charset="-78"/>
              </a:rPr>
              <a:t>on the Internet; while </a:t>
            </a:r>
            <a:r>
              <a:rPr lang="en-US" sz="2250" b="1" dirty="0">
                <a:solidFill>
                  <a:srgbClr val="FF0000"/>
                </a:solidFill>
                <a:latin typeface="Tajawal ExtraBold" panose="00000800000000000000" pitchFamily="2" charset="-78"/>
                <a:cs typeface="Tajawal ExtraBold" panose="00000800000000000000" pitchFamily="2" charset="-78"/>
              </a:rPr>
              <a:t>younger people feel more comfortable with divulging</a:t>
            </a:r>
            <a:r>
              <a:rPr lang="ar-EG" sz="2250" b="1" dirty="0">
                <a:solidFill>
                  <a:srgbClr val="FF0000"/>
                </a:solidFill>
                <a:latin typeface="Tajawal ExtraBold" panose="00000800000000000000" pitchFamily="2" charset="-78"/>
                <a:cs typeface="Tajawal ExtraBold" panose="00000800000000000000" pitchFamily="2" charset="-78"/>
              </a:rPr>
              <a:t>إفشاء</a:t>
            </a:r>
            <a:r>
              <a:rPr lang="en-US" sz="2250" b="1" dirty="0">
                <a:solidFill>
                  <a:srgbClr val="FF0000"/>
                </a:solidFill>
                <a:latin typeface="Tajawal ExtraBold" panose="00000800000000000000" pitchFamily="2" charset="-78"/>
                <a:cs typeface="Tajawal ExtraBold" panose="00000800000000000000" pitchFamily="2" charset="-78"/>
              </a:rPr>
              <a:t> personal elements of their lives, older people feel that such behavior is wrong and unethical.</a:t>
            </a:r>
          </a:p>
          <a:p>
            <a:pPr marL="974725" indent="-457200" algn="just">
              <a:lnSpc>
                <a:spcPts val="3000"/>
              </a:lnSpc>
              <a:buFont typeface="Wingdings" panose="05000000000000000000" pitchFamily="2" charset="2"/>
              <a:buChar char="q"/>
            </a:pPr>
            <a:r>
              <a:rPr lang="en-US" sz="2250" b="1" dirty="0">
                <a:solidFill>
                  <a:srgbClr val="0A1F61"/>
                </a:solidFill>
                <a:latin typeface="Tajawal ExtraBold" panose="00000800000000000000" pitchFamily="2" charset="-78"/>
                <a:cs typeface="Tajawal ExtraBold" panose="00000800000000000000" pitchFamily="2" charset="-78"/>
              </a:rPr>
              <a:t>However, it is completely possible for both generations to be ethically developed, while each side exhibits different standards due to circumstances. Given all of these difficulties, </a:t>
            </a:r>
            <a:r>
              <a:rPr lang="en-US" sz="2250" b="1" dirty="0">
                <a:solidFill>
                  <a:srgbClr val="FF0000"/>
                </a:solidFill>
                <a:latin typeface="Tajawal ExtraBold" panose="00000800000000000000" pitchFamily="2" charset="-78"/>
                <a:cs typeface="Tajawal ExtraBold" panose="00000800000000000000" pitchFamily="2" charset="-78"/>
              </a:rPr>
              <a:t>we should understand the importance of developing an understanding for different cultural practices and generational differences </a:t>
            </a:r>
            <a:r>
              <a:rPr lang="en-US" sz="2250" b="1" dirty="0">
                <a:solidFill>
                  <a:srgbClr val="0A1F61"/>
                </a:solidFill>
                <a:latin typeface="Tajawal ExtraBold" panose="00000800000000000000" pitchFamily="2" charset="-78"/>
                <a:cs typeface="Tajawal ExtraBold" panose="00000800000000000000" pitchFamily="2" charset="-78"/>
              </a:rPr>
              <a:t>to avoid misunderstandings during communication with people from other backgrounds. </a:t>
            </a:r>
          </a:p>
          <a:p>
            <a:pPr marL="974725" indent="-457200" algn="just">
              <a:lnSpc>
                <a:spcPts val="3000"/>
              </a:lnSpc>
              <a:buFont typeface="Wingdings" panose="05000000000000000000" pitchFamily="2" charset="2"/>
              <a:buChar char="q"/>
            </a:pPr>
            <a:r>
              <a:rPr lang="en-US" sz="2250" b="1" dirty="0">
                <a:solidFill>
                  <a:srgbClr val="0A1F61"/>
                </a:solidFill>
                <a:latin typeface="Tajawal ExtraBold" panose="00000800000000000000" pitchFamily="2" charset="-78"/>
                <a:cs typeface="Tajawal ExtraBold" panose="00000800000000000000" pitchFamily="2" charset="-78"/>
              </a:rPr>
              <a:t>Although it can be frustrating</a:t>
            </a:r>
            <a:r>
              <a:rPr lang="ar-EG" sz="2250" b="1" dirty="0">
                <a:solidFill>
                  <a:srgbClr val="0A1F61"/>
                </a:solidFill>
                <a:latin typeface="Tajawal ExtraBold" panose="00000800000000000000" pitchFamily="2" charset="-78"/>
                <a:cs typeface="Tajawal ExtraBold" panose="00000800000000000000" pitchFamily="2" charset="-78"/>
              </a:rPr>
              <a:t> محبط</a:t>
            </a:r>
            <a:r>
              <a:rPr lang="en-US" sz="2250" b="1" dirty="0">
                <a:solidFill>
                  <a:srgbClr val="0A1F61"/>
                </a:solidFill>
                <a:latin typeface="Tajawal ExtraBold" panose="00000800000000000000" pitchFamily="2" charset="-78"/>
                <a:cs typeface="Tajawal ExtraBold" panose="00000800000000000000" pitchFamily="2" charset="-78"/>
              </a:rPr>
              <a:t>, it is important to be patient with</a:t>
            </a:r>
            <a:r>
              <a:rPr lang="ar-EG" sz="2250" b="1" dirty="0">
                <a:solidFill>
                  <a:srgbClr val="0A1F61"/>
                </a:solidFill>
                <a:latin typeface="Tajawal ExtraBold" panose="00000800000000000000" pitchFamily="2" charset="-78"/>
                <a:cs typeface="Tajawal ExtraBold" panose="00000800000000000000" pitchFamily="2" charset="-78"/>
              </a:rPr>
              <a:t> صبورا مع</a:t>
            </a:r>
            <a:r>
              <a:rPr lang="en-US" sz="2250" b="1" dirty="0">
                <a:solidFill>
                  <a:srgbClr val="0A1F61"/>
                </a:solidFill>
                <a:latin typeface="Tajawal ExtraBold" panose="00000800000000000000" pitchFamily="2" charset="-78"/>
                <a:cs typeface="Tajawal ExtraBold" panose="00000800000000000000" pitchFamily="2" charset="-78"/>
              </a:rPr>
              <a:t> the process and adapt a balanced perspective on the situation.</a:t>
            </a:r>
          </a:p>
        </p:txBody>
      </p:sp>
    </p:spTree>
    <p:extLst>
      <p:ext uri="{BB962C8B-B14F-4D97-AF65-F5344CB8AC3E}">
        <p14:creationId xmlns:p14="http://schemas.microsoft.com/office/powerpoint/2010/main" val="3565275102"/>
      </p:ext>
    </p:extLst>
  </p:cSld>
  <p:clrMapOvr>
    <a:masterClrMapping/>
  </p:clrMapOvr>
  <mc:AlternateContent xmlns:mc="http://schemas.openxmlformats.org/markup-compatibility/2006" xmlns:p14="http://schemas.microsoft.com/office/powerpoint/2010/main">
    <mc:Choice Requires="p14">
      <p:transition p14:dur="10" advTm="150100"/>
    </mc:Choice>
    <mc:Fallback xmlns="">
      <p:transition advTm="1501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5531" y="558689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452839"/>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It was thought that through being able to communicate worldwide, we could shed our consciousness of physical and cultural differences because they would become invisible. </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However, </a:t>
            </a:r>
            <a:r>
              <a:rPr lang="en-US" sz="2200" b="1" dirty="0">
                <a:solidFill>
                  <a:srgbClr val="C00000"/>
                </a:solidFill>
                <a:latin typeface="Tajawal ExtraBold" panose="00000800000000000000" pitchFamily="2" charset="-78"/>
                <a:cs typeface="Tajawal ExtraBold" panose="00000800000000000000" pitchFamily="2" charset="-78"/>
              </a:rPr>
              <a:t>this process known as “disembodiment” </a:t>
            </a:r>
            <a:r>
              <a:rPr lang="ar-EG" sz="2200" b="1" dirty="0">
                <a:solidFill>
                  <a:srgbClr val="C00000"/>
                </a:solidFill>
                <a:latin typeface="Tajawal ExtraBold" panose="00000800000000000000" pitchFamily="2" charset="-78"/>
                <a:cs typeface="Tajawal ExtraBold" panose="00000800000000000000" pitchFamily="2" charset="-78"/>
              </a:rPr>
              <a:t>تجسيد، نكران الذات، تحررية</a:t>
            </a:r>
            <a:r>
              <a:rPr lang="en-US" sz="2200" b="1" dirty="0">
                <a:solidFill>
                  <a:srgbClr val="0A1F61"/>
                </a:solidFill>
                <a:latin typeface="Tajawal ExtraBold" panose="00000800000000000000" pitchFamily="2" charset="-78"/>
                <a:cs typeface="Tajawal ExtraBold" panose="00000800000000000000" pitchFamily="2" charset="-78"/>
              </a:rPr>
              <a:t>has contributed to a rise in communicative ignorance and ethnocentrism</a:t>
            </a:r>
            <a:r>
              <a:rPr lang="ar-EG" sz="2200" b="1" dirty="0">
                <a:solidFill>
                  <a:srgbClr val="0A1F61"/>
                </a:solidFill>
                <a:latin typeface="Tajawal ExtraBold" panose="00000800000000000000" pitchFamily="2" charset="-78"/>
                <a:cs typeface="Tajawal ExtraBold" panose="00000800000000000000" pitchFamily="2" charset="-78"/>
              </a:rPr>
              <a:t> الجهل التواصلي والتعصب العرقي</a:t>
            </a:r>
            <a:r>
              <a:rPr lang="en-US" sz="2200" b="1" dirty="0">
                <a:solidFill>
                  <a:srgbClr val="0A1F61"/>
                </a:solidFill>
                <a:latin typeface="Tajawal ExtraBold" panose="00000800000000000000" pitchFamily="2" charset="-78"/>
                <a:cs typeface="Tajawal ExtraBold" panose="00000800000000000000" pitchFamily="2" charset="-78"/>
              </a:rPr>
              <a:t> in intercultural engagements mediated by digital communication technology. </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when involved in a </a:t>
            </a:r>
            <a:r>
              <a:rPr lang="en-US" sz="2200" b="1" dirty="0">
                <a:solidFill>
                  <a:srgbClr val="FF0000"/>
                </a:solidFill>
                <a:latin typeface="Tajawal ExtraBold" panose="00000800000000000000" pitchFamily="2" charset="-78"/>
                <a:cs typeface="Tajawal ExtraBold" panose="00000800000000000000" pitchFamily="2" charset="-78"/>
              </a:rPr>
              <a:t>face-to-face interaction it is possible to be conscious of the cultural differences</a:t>
            </a:r>
            <a:r>
              <a:rPr lang="ar-EG" sz="2200" b="1" dirty="0">
                <a:solidFill>
                  <a:srgbClr val="FF0000"/>
                </a:solidFill>
                <a:latin typeface="Tajawal ExtraBold" panose="00000800000000000000" pitchFamily="2" charset="-78"/>
                <a:cs typeface="Tajawal ExtraBold" panose="00000800000000000000" pitchFamily="2" charset="-78"/>
              </a:rPr>
              <a:t> الاختلافات الثقافية</a:t>
            </a:r>
            <a:r>
              <a:rPr lang="en-US" sz="2200" b="1" dirty="0">
                <a:solidFill>
                  <a:srgbClr val="FF0000"/>
                </a:solidFill>
                <a:latin typeface="Tajawal ExtraBold" panose="00000800000000000000" pitchFamily="2" charset="-78"/>
                <a:cs typeface="Tajawal ExtraBold" panose="00000800000000000000" pitchFamily="2" charset="-78"/>
              </a:rPr>
              <a:t> among people</a:t>
            </a:r>
            <a:r>
              <a:rPr lang="en-US" sz="2200" b="1" dirty="0">
                <a:solidFill>
                  <a:srgbClr val="0A1F61"/>
                </a:solidFill>
                <a:latin typeface="Tajawal ExtraBold" panose="00000800000000000000" pitchFamily="2" charset="-78"/>
                <a:cs typeface="Tajawal ExtraBold" panose="00000800000000000000" pitchFamily="2" charset="-78"/>
              </a:rPr>
              <a:t>, and therefore be sensitive to others’ backgrounds.</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Furthermore, </a:t>
            </a:r>
            <a:r>
              <a:rPr lang="en-US" sz="2200" b="1" dirty="0">
                <a:solidFill>
                  <a:srgbClr val="7030A0"/>
                </a:solidFill>
                <a:latin typeface="Tajawal ExtraBold" panose="00000800000000000000" pitchFamily="2" charset="-78"/>
                <a:cs typeface="Tajawal ExtraBold" panose="00000800000000000000" pitchFamily="2" charset="-78"/>
              </a:rPr>
              <a:t>because we are able to remove ourselves from communicative situations</a:t>
            </a:r>
            <a:r>
              <a:rPr lang="en-US" sz="2200" b="1" dirty="0">
                <a:solidFill>
                  <a:srgbClr val="0A1F61"/>
                </a:solidFill>
                <a:latin typeface="Tajawal ExtraBold" panose="00000800000000000000" pitchFamily="2" charset="-78"/>
                <a:cs typeface="Tajawal ExtraBold" panose="00000800000000000000" pitchFamily="2" charset="-78"/>
              </a:rPr>
              <a:t>, hurtful speech can be committed with little consequences. Essentially, </a:t>
            </a:r>
            <a:r>
              <a:rPr lang="en-US" sz="2200" b="1" dirty="0">
                <a:solidFill>
                  <a:srgbClr val="C00000"/>
                </a:solidFill>
                <a:latin typeface="Tajawal ExtraBold" panose="00000800000000000000" pitchFamily="2" charset="-78"/>
                <a:cs typeface="Tajawal ExtraBold" panose="00000800000000000000" pitchFamily="2" charset="-78"/>
              </a:rPr>
              <a:t>the process of disembodiment has given rise to ignorant behavior because people do not always have to take on the responsibilities of their actions.</a:t>
            </a:r>
          </a:p>
        </p:txBody>
      </p:sp>
      <p:sp>
        <p:nvSpPr>
          <p:cNvPr id="11" name="TextBox 10">
            <a:extLst>
              <a:ext uri="{FF2B5EF4-FFF2-40B4-BE49-F238E27FC236}">
                <a16:creationId xmlns:a16="http://schemas.microsoft.com/office/drawing/2014/main" id="{493CC434-A078-E6A4-02F1-2DF152FD5015}"/>
              </a:ext>
            </a:extLst>
          </p:cNvPr>
          <p:cNvSpPr txBox="1"/>
          <p:nvPr/>
        </p:nvSpPr>
        <p:spPr>
          <a:xfrm>
            <a:off x="119325" y="1610200"/>
            <a:ext cx="1754840" cy="2585323"/>
          </a:xfrm>
          <a:prstGeom prst="rect">
            <a:avLst/>
          </a:prstGeom>
          <a:noFill/>
        </p:spPr>
        <p:txBody>
          <a:bodyPr wrap="square">
            <a:spAutoFit/>
          </a:bodyPr>
          <a:lstStyle/>
          <a:p>
            <a:pPr algn="r" rtl="1"/>
            <a:r>
              <a:rPr lang="en-US" b="1" dirty="0" err="1"/>
              <a:t>كان</a:t>
            </a:r>
            <a:r>
              <a:rPr lang="en-US" b="1" dirty="0"/>
              <a:t> </a:t>
            </a:r>
            <a:r>
              <a:rPr lang="en-US" b="1" dirty="0" err="1"/>
              <a:t>يُعتقد</a:t>
            </a:r>
            <a:r>
              <a:rPr lang="en-US" b="1" dirty="0"/>
              <a:t> </a:t>
            </a:r>
            <a:r>
              <a:rPr lang="en-US" b="1" dirty="0" err="1"/>
              <a:t>أنه</a:t>
            </a:r>
            <a:r>
              <a:rPr lang="en-US" b="1" dirty="0"/>
              <a:t> من خلال </a:t>
            </a:r>
            <a:r>
              <a:rPr lang="en-US" b="1" dirty="0" err="1"/>
              <a:t>قدرتنا</a:t>
            </a:r>
            <a:r>
              <a:rPr lang="en-US" b="1" dirty="0"/>
              <a:t> على التواصل في </a:t>
            </a:r>
            <a:r>
              <a:rPr lang="en-US" b="1" dirty="0" err="1"/>
              <a:t>جميع</a:t>
            </a:r>
            <a:r>
              <a:rPr lang="en-US" b="1" dirty="0"/>
              <a:t> </a:t>
            </a:r>
            <a:r>
              <a:rPr lang="en-US" b="1" dirty="0" err="1"/>
              <a:t>أنحاء</a:t>
            </a:r>
            <a:r>
              <a:rPr lang="en-US" b="1" dirty="0"/>
              <a:t> </a:t>
            </a:r>
            <a:r>
              <a:rPr lang="en-US" b="1" dirty="0" err="1"/>
              <a:t>العالم</a:t>
            </a:r>
            <a:r>
              <a:rPr lang="en-US" b="1" dirty="0"/>
              <a:t>، </a:t>
            </a:r>
            <a:r>
              <a:rPr lang="ar-EG" b="1" dirty="0"/>
              <a:t>قد نتمكن من التخلص من وعينا بالاختلافات الجسدية والثقافية لأنها ستصبح غير مرئية.</a:t>
            </a:r>
            <a:endParaRPr lang="en-US" b="1" dirty="0"/>
          </a:p>
        </p:txBody>
      </p:sp>
      <p:sp>
        <p:nvSpPr>
          <p:cNvPr id="10" name="TextBox 9">
            <a:extLst>
              <a:ext uri="{FF2B5EF4-FFF2-40B4-BE49-F238E27FC236}">
                <a16:creationId xmlns:a16="http://schemas.microsoft.com/office/drawing/2014/main" id="{74734B40-2C39-AED4-6482-9A2543E31F66}"/>
              </a:ext>
            </a:extLst>
          </p:cNvPr>
          <p:cNvSpPr txBox="1"/>
          <p:nvPr/>
        </p:nvSpPr>
        <p:spPr>
          <a:xfrm>
            <a:off x="7470647" y="6282019"/>
            <a:ext cx="4602027" cy="646331"/>
          </a:xfrm>
          <a:prstGeom prst="rect">
            <a:avLst/>
          </a:prstGeom>
          <a:noFill/>
        </p:spPr>
        <p:txBody>
          <a:bodyPr wrap="square">
            <a:spAutoFit/>
          </a:bodyPr>
          <a:lstStyle/>
          <a:p>
            <a:pPr algn="r" rtl="1"/>
            <a:r>
              <a:rPr lang="en-US" b="1" dirty="0" err="1"/>
              <a:t>لقد</a:t>
            </a:r>
            <a:r>
              <a:rPr lang="en-US" b="1" dirty="0"/>
              <a:t> </a:t>
            </a:r>
            <a:r>
              <a:rPr lang="en-US" b="1" dirty="0" err="1"/>
              <a:t>أدت</a:t>
            </a:r>
            <a:r>
              <a:rPr lang="en-US" b="1" dirty="0"/>
              <a:t> </a:t>
            </a:r>
            <a:r>
              <a:rPr lang="en-US" b="1" dirty="0" err="1"/>
              <a:t>عملية</a:t>
            </a:r>
            <a:r>
              <a:rPr lang="en-US" b="1" dirty="0"/>
              <a:t> </a:t>
            </a:r>
            <a:r>
              <a:rPr lang="en-US" b="1" dirty="0" err="1"/>
              <a:t>التجريد</a:t>
            </a:r>
            <a:r>
              <a:rPr lang="en-US" b="1" dirty="0"/>
              <a:t> من </a:t>
            </a:r>
            <a:r>
              <a:rPr lang="en-US" b="1" dirty="0" err="1"/>
              <a:t>الجسد</a:t>
            </a:r>
            <a:r>
              <a:rPr lang="en-US" b="1" dirty="0"/>
              <a:t> إلى </a:t>
            </a:r>
            <a:r>
              <a:rPr lang="en-US" b="1" dirty="0" err="1"/>
              <a:t>ظهور</a:t>
            </a:r>
            <a:r>
              <a:rPr lang="en-US" b="1" dirty="0"/>
              <a:t> </a:t>
            </a:r>
            <a:r>
              <a:rPr lang="en-US" b="1" dirty="0" err="1"/>
              <a:t>سلوك</a:t>
            </a:r>
            <a:r>
              <a:rPr lang="en-US" b="1" dirty="0"/>
              <a:t> </a:t>
            </a:r>
            <a:r>
              <a:rPr lang="en-US" b="1" dirty="0" err="1"/>
              <a:t>جاهل</a:t>
            </a:r>
            <a:r>
              <a:rPr lang="en-US" b="1" dirty="0"/>
              <a:t> لأن </a:t>
            </a:r>
            <a:r>
              <a:rPr lang="en-US" b="1" dirty="0" err="1"/>
              <a:t>الناس</a:t>
            </a:r>
            <a:r>
              <a:rPr lang="en-US" b="1" dirty="0"/>
              <a:t> </a:t>
            </a:r>
            <a:r>
              <a:rPr lang="en-US" b="1" dirty="0" err="1"/>
              <a:t>لا</a:t>
            </a:r>
            <a:r>
              <a:rPr lang="en-US" b="1" dirty="0"/>
              <a:t> </a:t>
            </a:r>
            <a:r>
              <a:rPr lang="en-US" b="1" dirty="0" err="1"/>
              <a:t>يتحملون</a:t>
            </a:r>
            <a:r>
              <a:rPr lang="en-US" b="1" dirty="0"/>
              <a:t> </a:t>
            </a:r>
            <a:r>
              <a:rPr lang="en-US" b="1" dirty="0" err="1"/>
              <a:t>دائمًا</a:t>
            </a:r>
            <a:r>
              <a:rPr lang="en-US" b="1" dirty="0"/>
              <a:t> </a:t>
            </a:r>
            <a:r>
              <a:rPr lang="en-US" b="1" dirty="0" err="1"/>
              <a:t>مسؤوليات</a:t>
            </a:r>
            <a:r>
              <a:rPr lang="en-US" b="1" dirty="0"/>
              <a:t> </a:t>
            </a:r>
            <a:r>
              <a:rPr lang="en-US" b="1" dirty="0" err="1"/>
              <a:t>أفعالهم</a:t>
            </a:r>
            <a:r>
              <a:rPr lang="en-US" b="1" dirty="0"/>
              <a:t>.</a:t>
            </a:r>
          </a:p>
        </p:txBody>
      </p:sp>
      <p:sp>
        <p:nvSpPr>
          <p:cNvPr id="13" name="TextBox 12">
            <a:extLst>
              <a:ext uri="{FF2B5EF4-FFF2-40B4-BE49-F238E27FC236}">
                <a16:creationId xmlns:a16="http://schemas.microsoft.com/office/drawing/2014/main" id="{00060B4B-40EB-F331-643A-3DA9D8B83CE5}"/>
              </a:ext>
            </a:extLst>
          </p:cNvPr>
          <p:cNvSpPr txBox="1"/>
          <p:nvPr/>
        </p:nvSpPr>
        <p:spPr>
          <a:xfrm>
            <a:off x="-18453" y="4253891"/>
            <a:ext cx="2030395" cy="1477328"/>
          </a:xfrm>
          <a:prstGeom prst="rect">
            <a:avLst/>
          </a:prstGeom>
          <a:noFill/>
        </p:spPr>
        <p:txBody>
          <a:bodyPr wrap="square">
            <a:spAutoFit/>
          </a:bodyPr>
          <a:lstStyle/>
          <a:p>
            <a:pPr algn="r" rtl="1"/>
            <a:r>
              <a:rPr lang="en-US" b="1" dirty="0" err="1">
                <a:solidFill>
                  <a:srgbClr val="7030A0"/>
                </a:solidFill>
              </a:rPr>
              <a:t>لأننا</a:t>
            </a:r>
            <a:r>
              <a:rPr lang="en-US" b="1" dirty="0">
                <a:solidFill>
                  <a:srgbClr val="7030A0"/>
                </a:solidFill>
              </a:rPr>
              <a:t> </a:t>
            </a:r>
            <a:r>
              <a:rPr lang="en-US" b="1" dirty="0" err="1">
                <a:solidFill>
                  <a:srgbClr val="7030A0"/>
                </a:solidFill>
              </a:rPr>
              <a:t>قادرون</a:t>
            </a:r>
            <a:r>
              <a:rPr lang="en-US" b="1" dirty="0">
                <a:solidFill>
                  <a:srgbClr val="7030A0"/>
                </a:solidFill>
              </a:rPr>
              <a:t> على </a:t>
            </a:r>
            <a:r>
              <a:rPr lang="en-US" b="1" dirty="0" err="1">
                <a:solidFill>
                  <a:srgbClr val="7030A0"/>
                </a:solidFill>
              </a:rPr>
              <a:t>إبعاد</a:t>
            </a:r>
            <a:r>
              <a:rPr lang="en-US" b="1" dirty="0">
                <a:solidFill>
                  <a:srgbClr val="7030A0"/>
                </a:solidFill>
              </a:rPr>
              <a:t> </a:t>
            </a:r>
            <a:r>
              <a:rPr lang="en-US" b="1" dirty="0" err="1">
                <a:solidFill>
                  <a:srgbClr val="7030A0"/>
                </a:solidFill>
              </a:rPr>
              <a:t>أنفسنا</a:t>
            </a:r>
            <a:r>
              <a:rPr lang="en-US" b="1" dirty="0">
                <a:solidFill>
                  <a:srgbClr val="7030A0"/>
                </a:solidFill>
              </a:rPr>
              <a:t> عن </a:t>
            </a:r>
            <a:r>
              <a:rPr lang="en-US" b="1" dirty="0" err="1">
                <a:solidFill>
                  <a:srgbClr val="7030A0"/>
                </a:solidFill>
              </a:rPr>
              <a:t>المواقف</a:t>
            </a:r>
            <a:r>
              <a:rPr lang="en-US" b="1" dirty="0">
                <a:solidFill>
                  <a:srgbClr val="7030A0"/>
                </a:solidFill>
              </a:rPr>
              <a:t> </a:t>
            </a:r>
            <a:r>
              <a:rPr lang="en-US" b="1" dirty="0" err="1">
                <a:solidFill>
                  <a:srgbClr val="7030A0"/>
                </a:solidFill>
              </a:rPr>
              <a:t>التواصلية</a:t>
            </a:r>
            <a:r>
              <a:rPr lang="en-US" b="1" dirty="0">
                <a:solidFill>
                  <a:srgbClr val="7030A0"/>
                </a:solidFill>
              </a:rPr>
              <a:t>، </a:t>
            </a:r>
            <a:r>
              <a:rPr lang="en-US" b="1" dirty="0" err="1">
                <a:solidFill>
                  <a:srgbClr val="7030A0"/>
                </a:solidFill>
              </a:rPr>
              <a:t>يمكن</a:t>
            </a:r>
            <a:r>
              <a:rPr lang="en-US" b="1" dirty="0">
                <a:solidFill>
                  <a:srgbClr val="7030A0"/>
                </a:solidFill>
              </a:rPr>
              <a:t> </a:t>
            </a:r>
            <a:r>
              <a:rPr lang="en-US" b="1" dirty="0" err="1">
                <a:solidFill>
                  <a:srgbClr val="7030A0"/>
                </a:solidFill>
              </a:rPr>
              <a:t>ارتكاب</a:t>
            </a:r>
            <a:r>
              <a:rPr lang="en-US" b="1" dirty="0">
                <a:solidFill>
                  <a:srgbClr val="7030A0"/>
                </a:solidFill>
              </a:rPr>
              <a:t> </a:t>
            </a:r>
            <a:r>
              <a:rPr lang="en-US" b="1" dirty="0" err="1">
                <a:solidFill>
                  <a:srgbClr val="7030A0"/>
                </a:solidFill>
              </a:rPr>
              <a:t>الكلام</a:t>
            </a:r>
            <a:r>
              <a:rPr lang="en-US" b="1" dirty="0">
                <a:solidFill>
                  <a:srgbClr val="7030A0"/>
                </a:solidFill>
              </a:rPr>
              <a:t> </a:t>
            </a:r>
            <a:r>
              <a:rPr lang="en-US" b="1" dirty="0" err="1">
                <a:solidFill>
                  <a:srgbClr val="7030A0"/>
                </a:solidFill>
              </a:rPr>
              <a:t>المؤذي</a:t>
            </a:r>
            <a:r>
              <a:rPr lang="en-US" b="1" dirty="0">
                <a:solidFill>
                  <a:srgbClr val="7030A0"/>
                </a:solidFill>
              </a:rPr>
              <a:t> مع </a:t>
            </a:r>
            <a:r>
              <a:rPr lang="en-US" b="1" dirty="0" err="1">
                <a:solidFill>
                  <a:srgbClr val="7030A0"/>
                </a:solidFill>
              </a:rPr>
              <a:t>عواقب</a:t>
            </a:r>
            <a:r>
              <a:rPr lang="en-US" b="1" dirty="0">
                <a:solidFill>
                  <a:srgbClr val="7030A0"/>
                </a:solidFill>
              </a:rPr>
              <a:t> </a:t>
            </a:r>
            <a:r>
              <a:rPr lang="en-US" b="1" dirty="0" err="1">
                <a:solidFill>
                  <a:srgbClr val="7030A0"/>
                </a:solidFill>
              </a:rPr>
              <a:t>قليلة</a:t>
            </a:r>
            <a:r>
              <a:rPr lang="en-US" b="1" dirty="0">
                <a:solidFill>
                  <a:srgbClr val="7030A0"/>
                </a:solidFill>
              </a:rPr>
              <a:t>.</a:t>
            </a:r>
          </a:p>
        </p:txBody>
      </p:sp>
    </p:spTree>
    <p:extLst>
      <p:ext uri="{BB962C8B-B14F-4D97-AF65-F5344CB8AC3E}">
        <p14:creationId xmlns:p14="http://schemas.microsoft.com/office/powerpoint/2010/main" val="1354021280"/>
      </p:ext>
    </p:extLst>
  </p:cSld>
  <p:clrMapOvr>
    <a:masterClrMapping/>
  </p:clrMapOvr>
  <mc:AlternateContent xmlns:mc="http://schemas.openxmlformats.org/markup-compatibility/2006" xmlns:p14="http://schemas.microsoft.com/office/powerpoint/2010/main">
    <mc:Choice Requires="p14">
      <p:transition p14:dur="10" advTm="171000"/>
    </mc:Choice>
    <mc:Fallback xmlns="">
      <p:transition advTm="171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38871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Leadership</a:t>
            </a:r>
            <a:r>
              <a:rPr lang="en-US" sz="2200" b="1" dirty="0">
                <a:solidFill>
                  <a:srgbClr val="0A1F61"/>
                </a:solidFill>
                <a:latin typeface="Tajawal ExtraBold" panose="00000800000000000000" pitchFamily="2" charset="-78"/>
                <a:cs typeface="Tajawal ExtraBold" panose="00000800000000000000" pitchFamily="2" charset="-78"/>
              </a:rPr>
              <a:t> occurs whenever we are dealing with a process of </a:t>
            </a:r>
            <a:r>
              <a:rPr lang="en-US" sz="2200" b="1" dirty="0">
                <a:solidFill>
                  <a:srgbClr val="C00000"/>
                </a:solidFill>
                <a:latin typeface="Tajawal ExtraBold" panose="00000800000000000000" pitchFamily="2" charset="-78"/>
                <a:cs typeface="Tajawal ExtraBold" panose="00000800000000000000" pitchFamily="2" charset="-78"/>
              </a:rPr>
              <a:t>communication between two or more people </a:t>
            </a:r>
            <a:r>
              <a:rPr lang="en-US" sz="2200" b="1" dirty="0">
                <a:solidFill>
                  <a:srgbClr val="0A1F61"/>
                </a:solidFill>
                <a:latin typeface="Tajawal ExtraBold" panose="00000800000000000000" pitchFamily="2" charset="-78"/>
                <a:cs typeface="Tajawal ExtraBold" panose="00000800000000000000" pitchFamily="2" charset="-78"/>
              </a:rPr>
              <a:t>- transmitter and receiver - between which there is a circulation of meanings.</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significations movement between these two poles affects the counterparts</a:t>
            </a:r>
            <a:r>
              <a:rPr lang="ar-EG" sz="2200" b="1" dirty="0">
                <a:solidFill>
                  <a:srgbClr val="0A1F61"/>
                </a:solidFill>
                <a:latin typeface="Tajawal ExtraBold" panose="00000800000000000000" pitchFamily="2" charset="-78"/>
                <a:cs typeface="Tajawal ExtraBold" panose="00000800000000000000" pitchFamily="2" charset="-78"/>
              </a:rPr>
              <a:t> نظراء</a:t>
            </a:r>
            <a:r>
              <a:rPr lang="en-US" sz="2200" b="1" dirty="0">
                <a:solidFill>
                  <a:srgbClr val="0A1F61"/>
                </a:solidFill>
                <a:latin typeface="Tajawal ExtraBold" panose="00000800000000000000" pitchFamily="2" charset="-78"/>
                <a:cs typeface="Tajawal ExtraBold" panose="00000800000000000000" pitchFamily="2" charset="-78"/>
              </a:rPr>
              <a:t> in some way by these significations, for long or short term. Some influences are deliberately pursued </a:t>
            </a:r>
            <a:r>
              <a:rPr lang="ar-EG" sz="2200" b="1" dirty="0">
                <a:solidFill>
                  <a:srgbClr val="0A1F61"/>
                </a:solidFill>
                <a:latin typeface="Tajawal ExtraBold" panose="00000800000000000000" pitchFamily="2" charset="-78"/>
                <a:cs typeface="Tajawal ExtraBold" panose="00000800000000000000" pitchFamily="2" charset="-78"/>
              </a:rPr>
              <a:t>متابعتها عمدا</a:t>
            </a:r>
            <a:r>
              <a:rPr lang="en-US" sz="2200" b="1" dirty="0">
                <a:solidFill>
                  <a:srgbClr val="0A1F61"/>
                </a:solidFill>
                <a:latin typeface="Tajawal ExtraBold" panose="00000800000000000000" pitchFamily="2" charset="-78"/>
                <a:cs typeface="Tajawal ExtraBold" panose="00000800000000000000" pitchFamily="2" charset="-78"/>
              </a:rPr>
              <a:t>by the transmitter in the short term and the receiver cannot be aware of this influence. We talk here about </a:t>
            </a:r>
            <a:r>
              <a:rPr lang="en-US" sz="2200" b="1" dirty="0">
                <a:solidFill>
                  <a:srgbClr val="FF0000"/>
                </a:solidFill>
                <a:latin typeface="Tajawal ExtraBold" panose="00000800000000000000" pitchFamily="2" charset="-78"/>
                <a:cs typeface="Tajawal ExtraBold" panose="00000800000000000000" pitchFamily="2" charset="-78"/>
              </a:rPr>
              <a:t>advertising, political and media influences</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During this period the term leadership is used in place of the commander</a:t>
            </a:r>
            <a:r>
              <a:rPr lang="ar-EG" sz="2200" b="1" dirty="0">
                <a:solidFill>
                  <a:srgbClr val="0A1F61"/>
                </a:solidFill>
                <a:latin typeface="Tajawal ExtraBold" panose="00000800000000000000" pitchFamily="2" charset="-78"/>
                <a:cs typeface="Tajawal ExtraBold" panose="00000800000000000000" pitchFamily="2" charset="-78"/>
              </a:rPr>
              <a:t> القائد</a:t>
            </a:r>
            <a:r>
              <a:rPr lang="en-US" sz="2200" b="1" dirty="0">
                <a:solidFill>
                  <a:srgbClr val="0A1F61"/>
                </a:solidFill>
                <a:latin typeface="Tajawal ExtraBold" panose="00000800000000000000" pitchFamily="2" charset="-78"/>
                <a:cs typeface="Tajawal ExtraBold" panose="00000800000000000000" pitchFamily="2" charset="-78"/>
              </a:rPr>
              <a:t>. Thus, the manager must lead not only as a commander, but he has to influence subordinates</a:t>
            </a:r>
            <a:r>
              <a:rPr lang="ar-EG" sz="2200" b="1" dirty="0">
                <a:solidFill>
                  <a:srgbClr val="0A1F61"/>
                </a:solidFill>
                <a:latin typeface="Tajawal ExtraBold" panose="00000800000000000000" pitchFamily="2" charset="-78"/>
                <a:cs typeface="Tajawal ExtraBold" panose="00000800000000000000" pitchFamily="2" charset="-78"/>
              </a:rPr>
              <a:t>المرؤوسين</a:t>
            </a:r>
            <a:r>
              <a:rPr lang="en-US" sz="2200" b="1" dirty="0">
                <a:solidFill>
                  <a:srgbClr val="0A1F61"/>
                </a:solidFill>
                <a:latin typeface="Tajawal ExtraBold" panose="00000800000000000000" pitchFamily="2" charset="-78"/>
                <a:cs typeface="Tajawal ExtraBold" panose="00000800000000000000" pitchFamily="2" charset="-78"/>
              </a:rPr>
              <a:t> and to consent to be influenced by them so as to create a consensus that can be translated into actions.</a:t>
            </a:r>
          </a:p>
        </p:txBody>
      </p:sp>
      <p:sp>
        <p:nvSpPr>
          <p:cNvPr id="11" name="TextBox 10">
            <a:extLst>
              <a:ext uri="{FF2B5EF4-FFF2-40B4-BE49-F238E27FC236}">
                <a16:creationId xmlns:a16="http://schemas.microsoft.com/office/drawing/2014/main" id="{4FC65093-7AD6-D056-9306-6BD3B317A25C}"/>
              </a:ext>
            </a:extLst>
          </p:cNvPr>
          <p:cNvSpPr txBox="1"/>
          <p:nvPr/>
        </p:nvSpPr>
        <p:spPr>
          <a:xfrm>
            <a:off x="3871356" y="6226426"/>
            <a:ext cx="6885136" cy="461665"/>
          </a:xfrm>
          <a:prstGeom prst="rect">
            <a:avLst/>
          </a:prstGeom>
          <a:noFill/>
        </p:spPr>
        <p:txBody>
          <a:bodyPr wrap="square">
            <a:spAutoFit/>
          </a:bodyPr>
          <a:lstStyle/>
          <a:p>
            <a:pPr algn="r" rtl="1"/>
            <a:r>
              <a:rPr lang="en-US" sz="2400" dirty="0" err="1"/>
              <a:t>والموافقة</a:t>
            </a:r>
            <a:r>
              <a:rPr lang="en-US" sz="2400" dirty="0"/>
              <a:t> </a:t>
            </a:r>
            <a:r>
              <a:rPr lang="en-US" sz="2400" dirty="0" err="1"/>
              <a:t>على</a:t>
            </a:r>
            <a:r>
              <a:rPr lang="en-US" sz="2400" dirty="0"/>
              <a:t> </a:t>
            </a:r>
            <a:r>
              <a:rPr lang="en-US" sz="2400" dirty="0" err="1"/>
              <a:t>التأثر</a:t>
            </a:r>
            <a:r>
              <a:rPr lang="en-US" sz="2400" dirty="0"/>
              <a:t> </a:t>
            </a:r>
            <a:r>
              <a:rPr lang="en-US" sz="2400" dirty="0" err="1"/>
              <a:t>به</a:t>
            </a:r>
            <a:r>
              <a:rPr lang="ar-EG" sz="2400" dirty="0"/>
              <a:t>م</a:t>
            </a:r>
            <a:r>
              <a:rPr lang="en-US" sz="2400" dirty="0"/>
              <a:t> </a:t>
            </a:r>
            <a:r>
              <a:rPr lang="en-US" sz="2400" dirty="0" err="1"/>
              <a:t>من</a:t>
            </a:r>
            <a:r>
              <a:rPr lang="en-US" sz="2400" dirty="0"/>
              <a:t> </a:t>
            </a:r>
            <a:r>
              <a:rPr lang="en-US" sz="2400" dirty="0" err="1"/>
              <a:t>أجل</a:t>
            </a:r>
            <a:r>
              <a:rPr lang="en-US" sz="2400" dirty="0"/>
              <a:t> </a:t>
            </a:r>
            <a:r>
              <a:rPr lang="en-US" sz="2400" dirty="0" err="1"/>
              <a:t>خلق</a:t>
            </a:r>
            <a:r>
              <a:rPr lang="en-US" sz="2400" dirty="0"/>
              <a:t> </a:t>
            </a:r>
            <a:r>
              <a:rPr lang="en-US" sz="2400" dirty="0" err="1"/>
              <a:t>إجماع</a:t>
            </a:r>
            <a:r>
              <a:rPr lang="en-US" sz="2400" dirty="0"/>
              <a:t> </a:t>
            </a:r>
            <a:r>
              <a:rPr lang="en-US" sz="2400" dirty="0" err="1"/>
              <a:t>يمكن</a:t>
            </a:r>
            <a:r>
              <a:rPr lang="en-US" sz="2400" dirty="0"/>
              <a:t> </a:t>
            </a:r>
            <a:r>
              <a:rPr lang="en-US" sz="2400" dirty="0" err="1"/>
              <a:t>ترجمته</a:t>
            </a:r>
            <a:r>
              <a:rPr lang="en-US" sz="2400" dirty="0"/>
              <a:t> </a:t>
            </a:r>
            <a:r>
              <a:rPr lang="en-US" sz="2400" dirty="0" err="1"/>
              <a:t>إلى</a:t>
            </a:r>
            <a:r>
              <a:rPr lang="en-US" sz="2400" dirty="0"/>
              <a:t> </a:t>
            </a:r>
            <a:r>
              <a:rPr lang="en-US" sz="2400" dirty="0" err="1"/>
              <a:t>أفعال</a:t>
            </a:r>
            <a:r>
              <a:rPr lang="en-US" sz="2400" dirty="0"/>
              <a:t>.</a:t>
            </a:r>
          </a:p>
        </p:txBody>
      </p:sp>
    </p:spTree>
    <p:extLst>
      <p:ext uri="{BB962C8B-B14F-4D97-AF65-F5344CB8AC3E}">
        <p14:creationId xmlns:p14="http://schemas.microsoft.com/office/powerpoint/2010/main" val="1612128734"/>
      </p:ext>
    </p:extLst>
  </p:cSld>
  <p:clrMapOvr>
    <a:masterClrMapping/>
  </p:clrMapOvr>
  <mc:AlternateContent xmlns:mc="http://schemas.openxmlformats.org/markup-compatibility/2006" xmlns:p14="http://schemas.microsoft.com/office/powerpoint/2010/main">
    <mc:Choice Requires="p14">
      <p:transition p14:dur="10" advTm="161000"/>
    </mc:Choice>
    <mc:Fallback xmlns="">
      <p:transition advTm="161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4185"/>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Also, the use of new media increases transparency of management decisions.</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new media increases top managers leadership. </a:t>
            </a:r>
            <a:r>
              <a:rPr lang="en-US" sz="2400" b="1" dirty="0">
                <a:solidFill>
                  <a:srgbClr val="C00000"/>
                </a:solidFill>
                <a:latin typeface="Tajawal ExtraBold" panose="00000800000000000000" pitchFamily="2" charset="-78"/>
                <a:cs typeface="Tajawal ExtraBold" panose="00000800000000000000" pitchFamily="2" charset="-78"/>
              </a:rPr>
              <a:t>Top manager gains through social media greater visibility </a:t>
            </a:r>
            <a:r>
              <a:rPr lang="en-US" sz="2400" b="1" dirty="0">
                <a:solidFill>
                  <a:srgbClr val="0A1F61"/>
                </a:solidFill>
                <a:latin typeface="Tajawal ExtraBold" panose="00000800000000000000" pitchFamily="2" charset="-78"/>
                <a:cs typeface="Tajawal ExtraBold" panose="00000800000000000000" pitchFamily="2" charset="-78"/>
              </a:rPr>
              <a:t>which can be tangible</a:t>
            </a:r>
            <a:r>
              <a:rPr lang="ar-EG" sz="2400" b="1" dirty="0">
                <a:solidFill>
                  <a:srgbClr val="0A1F61"/>
                </a:solidFill>
                <a:latin typeface="Tajawal ExtraBold" panose="00000800000000000000" pitchFamily="2" charset="-78"/>
                <a:cs typeface="Tajawal ExtraBold" panose="00000800000000000000" pitchFamily="2" charset="-78"/>
              </a:rPr>
              <a:t> ملموس</a:t>
            </a:r>
            <a:r>
              <a:rPr lang="en-US" sz="2400" b="1" dirty="0">
                <a:solidFill>
                  <a:srgbClr val="0A1F61"/>
                </a:solidFill>
                <a:latin typeface="Tajawal ExtraBold" panose="00000800000000000000" pitchFamily="2" charset="-78"/>
                <a:cs typeface="Tajawal ExtraBold" panose="00000800000000000000" pitchFamily="2" charset="-78"/>
              </a:rPr>
              <a:t> what he thinks, how he expresses himself, that attitude he shows, that opinion he has, etc.</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contrast at the level of middle management, there is no such a problem: his </a:t>
            </a:r>
            <a:r>
              <a:rPr lang="en-US" sz="2400" b="1" dirty="0">
                <a:solidFill>
                  <a:srgbClr val="FF0000"/>
                </a:solidFill>
                <a:latin typeface="Tajawal ExtraBold" panose="00000800000000000000" pitchFamily="2" charset="-78"/>
                <a:cs typeface="Tajawal ExtraBold" panose="00000800000000000000" pitchFamily="2" charset="-78"/>
              </a:rPr>
              <a:t>message is addressed to a small group</a:t>
            </a:r>
            <a:r>
              <a:rPr lang="en-US" sz="2400" b="1" dirty="0">
                <a:solidFill>
                  <a:srgbClr val="0A1F61"/>
                </a:solidFill>
                <a:latin typeface="Tajawal ExtraBold" panose="00000800000000000000" pitchFamily="2" charset="-78"/>
                <a:cs typeface="Tajawal ExtraBold" panose="00000800000000000000" pitchFamily="2" charset="-78"/>
              </a:rPr>
              <a:t>, which interacts and communicates directly.</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Social media, through free access of persons in the group, </a:t>
            </a:r>
            <a:r>
              <a:rPr lang="en-US" sz="2400" b="1" dirty="0">
                <a:solidFill>
                  <a:srgbClr val="FF0000"/>
                </a:solidFill>
                <a:latin typeface="Tajawal ExtraBold" panose="00000800000000000000" pitchFamily="2" charset="-78"/>
                <a:cs typeface="Tajawal ExtraBold" panose="00000800000000000000" pitchFamily="2" charset="-78"/>
              </a:rPr>
              <a:t>flattens hierarchical structures</a:t>
            </a:r>
            <a:r>
              <a:rPr lang="ar-EG" sz="2400" b="1" dirty="0">
                <a:solidFill>
                  <a:srgbClr val="FF0000"/>
                </a:solidFill>
                <a:latin typeface="Tajawal ExtraBold" panose="00000800000000000000" pitchFamily="2" charset="-78"/>
                <a:cs typeface="Tajawal ExtraBold" panose="00000800000000000000" pitchFamily="2" charset="-78"/>
              </a:rPr>
              <a:t> </a:t>
            </a:r>
            <a:r>
              <a:rPr lang="ar-EG" sz="2400" b="1" dirty="0">
                <a:solidFill>
                  <a:srgbClr val="0A1F61"/>
                </a:solidFill>
                <a:latin typeface="Tajawal ExtraBold" panose="00000800000000000000" pitchFamily="2" charset="-78"/>
                <a:cs typeface="Tajawal ExtraBold" panose="00000800000000000000" pitchFamily="2" charset="-78"/>
              </a:rPr>
              <a:t>يسطح الهياكل الهرمية</a:t>
            </a:r>
            <a:r>
              <a:rPr lang="en-US" sz="2400" b="1" dirty="0">
                <a:solidFill>
                  <a:srgbClr val="0A1F61"/>
                </a:solidFill>
                <a:latin typeface="Tajawal ExtraBold" panose="00000800000000000000" pitchFamily="2" charset="-78"/>
                <a:cs typeface="Tajawal ExtraBold" panose="00000800000000000000" pitchFamily="2" charset="-78"/>
              </a:rPr>
              <a:t> and creates a </a:t>
            </a:r>
            <a:r>
              <a:rPr lang="en-US" sz="2400" b="1" dirty="0">
                <a:solidFill>
                  <a:srgbClr val="FF0000"/>
                </a:solidFill>
                <a:latin typeface="Tajawal ExtraBold" panose="00000800000000000000" pitchFamily="2" charset="-78"/>
                <a:cs typeface="Tajawal ExtraBold" panose="00000800000000000000" pitchFamily="2" charset="-78"/>
              </a:rPr>
              <a:t>personalized relationship between management and employees</a:t>
            </a:r>
            <a:r>
              <a:rPr lang="en-US" sz="24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4108268775"/>
      </p:ext>
    </p:extLst>
  </p:cSld>
  <p:clrMapOvr>
    <a:masterClrMapping/>
  </p:clrMapOvr>
  <mc:AlternateContent xmlns:mc="http://schemas.openxmlformats.org/markup-compatibility/2006" xmlns:p14="http://schemas.microsoft.com/office/powerpoint/2010/main">
    <mc:Choice Requires="p14">
      <p:transition p14:dur="10" advTm="165000"/>
    </mc:Choice>
    <mc:Fallback xmlns="">
      <p:transition advTm="165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461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73816"/>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Under these conditions, the type recommended is that </a:t>
            </a:r>
            <a:r>
              <a:rPr lang="en-US" sz="2400" b="1" dirty="0">
                <a:solidFill>
                  <a:srgbClr val="C00000"/>
                </a:solidFill>
                <a:latin typeface="Tajawal ExtraBold" panose="00000800000000000000" pitchFamily="2" charset="-78"/>
                <a:cs typeface="Tajawal ExtraBold" panose="00000800000000000000" pitchFamily="2" charset="-78"/>
              </a:rPr>
              <a:t>transformational leadership</a:t>
            </a:r>
            <a:r>
              <a:rPr lang="ar-EG" sz="2400" b="1" dirty="0">
                <a:solidFill>
                  <a:srgbClr val="C00000"/>
                </a:solidFill>
                <a:latin typeface="Tajawal ExtraBold" panose="00000800000000000000" pitchFamily="2" charset="-78"/>
                <a:cs typeface="Tajawal ExtraBold" panose="00000800000000000000" pitchFamily="2" charset="-78"/>
              </a:rPr>
              <a:t> </a:t>
            </a:r>
            <a:r>
              <a:rPr lang="ar-EG" sz="2400" b="1" dirty="0">
                <a:solidFill>
                  <a:srgbClr val="0A1F61"/>
                </a:solidFill>
                <a:latin typeface="Tajawal ExtraBold" panose="00000800000000000000" pitchFamily="2" charset="-78"/>
                <a:cs typeface="Tajawal ExtraBold" panose="00000800000000000000" pitchFamily="2" charset="-78"/>
              </a:rPr>
              <a:t>القيادة التحولية</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that uses the new media is a collective leadership. However, it should not replace control as management function.</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becomes fragile by opening in new media and exposure to critical opinions.</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Feedback from bottom to top can be critical and opinions are interrelated and influence each other and can cause currents of opinion for or against the management style practiced in the firm.</a:t>
            </a:r>
            <a:endParaRPr lang="ar-EG" sz="2400" b="1" dirty="0">
              <a:solidFill>
                <a:srgbClr val="C00000"/>
              </a:solidFill>
              <a:latin typeface="Tajawal ExtraBold" panose="00000800000000000000" pitchFamily="2" charset="-78"/>
              <a:cs typeface="Tajawal ExtraBold" panose="00000800000000000000" pitchFamily="2" charset="-78"/>
            </a:endParaRPr>
          </a:p>
          <a:p>
            <a:pPr marL="517525" algn="just" rtl="1">
              <a:lnSpc>
                <a:spcPts val="3200"/>
              </a:lnSpc>
            </a:pPr>
            <a:r>
              <a:rPr lang="ar-EG" sz="2400" b="1" dirty="0">
                <a:solidFill>
                  <a:srgbClr val="C00000"/>
                </a:solidFill>
                <a:latin typeface="Tajawal ExtraBold" panose="00000800000000000000" pitchFamily="2" charset="-78"/>
                <a:cs typeface="Tajawal ExtraBold" panose="00000800000000000000" pitchFamily="2" charset="-78"/>
              </a:rPr>
              <a:t>ردود الفعل من الأسفل إلى الأعلى يمكن أن تكون انتقادية والآراء مترابطة وتؤثر على بعضها البعض ويمكن أن تسبب تيارات في الرأي مع أو ضد أسلوب الإدارة الممارس في الشركة.</a:t>
            </a:r>
            <a:endParaRPr lang="en-US" sz="2400" b="1" dirty="0">
              <a:solidFill>
                <a:srgbClr val="C00000"/>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2A7DF1BD-DB9C-D125-7242-6908E34587DA}"/>
              </a:ext>
            </a:extLst>
          </p:cNvPr>
          <p:cNvSpPr txBox="1"/>
          <p:nvPr/>
        </p:nvSpPr>
        <p:spPr>
          <a:xfrm>
            <a:off x="119325" y="1565297"/>
            <a:ext cx="1626261" cy="2585323"/>
          </a:xfrm>
          <a:prstGeom prst="rect">
            <a:avLst/>
          </a:prstGeom>
          <a:noFill/>
        </p:spPr>
        <p:txBody>
          <a:bodyPr wrap="square">
            <a:spAutoFit/>
          </a:bodyPr>
          <a:lstStyle/>
          <a:p>
            <a:pPr algn="just"/>
            <a:r>
              <a:rPr lang="en-US" b="1" dirty="0">
                <a:solidFill>
                  <a:srgbClr val="C00000"/>
                </a:solidFill>
              </a:rPr>
              <a:t>It creates valuable and positive change in the followers with the end goal of developing followers into leaders.</a:t>
            </a:r>
          </a:p>
        </p:txBody>
      </p:sp>
    </p:spTree>
    <p:extLst>
      <p:ext uri="{BB962C8B-B14F-4D97-AF65-F5344CB8AC3E}">
        <p14:creationId xmlns:p14="http://schemas.microsoft.com/office/powerpoint/2010/main" val="4176659082"/>
      </p:ext>
    </p:extLst>
  </p:cSld>
  <p:clrMapOvr>
    <a:masterClrMapping/>
  </p:clrMapOvr>
  <mc:AlternateContent xmlns:mc="http://schemas.openxmlformats.org/markup-compatibility/2006" xmlns:p14="http://schemas.microsoft.com/office/powerpoint/2010/main">
    <mc:Choice Requires="p14">
      <p:transition p14:dur="10" advTm="119000"/>
    </mc:Choice>
    <mc:Fallback xmlns="">
      <p:transition advTm="119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4185"/>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emergence of informal leaders who influence individual messages and lead to the structuring of group views; also, the use of social networking and the attraction of a large number of friends can lead to the discovery of the structure leading to the person concerned.</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Employees are also beneficiaries of the company. Expressing their opinions in social media influences company general opinion of the beneficiaries of the company</a:t>
            </a:r>
            <a:r>
              <a:rPr lang="en-US" sz="2400" b="1" dirty="0">
                <a:solidFill>
                  <a:srgbClr val="0A1F61"/>
                </a:solidFill>
                <a:latin typeface="Tajawal ExtraBold" panose="00000800000000000000" pitchFamily="2" charset="-78"/>
                <a:cs typeface="Tajawal ExtraBold" panose="00000800000000000000" pitchFamily="2" charset="-78"/>
              </a:rPr>
              <a:t>. These employees send out a high degree of credibility they are meant witness of corporate image to give a positive image of the organization, managers must increase the level of accountability and motivation of their employees.</a:t>
            </a:r>
          </a:p>
        </p:txBody>
      </p:sp>
    </p:spTree>
    <p:extLst>
      <p:ext uri="{BB962C8B-B14F-4D97-AF65-F5344CB8AC3E}">
        <p14:creationId xmlns:p14="http://schemas.microsoft.com/office/powerpoint/2010/main" val="2184783830"/>
      </p:ext>
    </p:extLst>
  </p:cSld>
  <p:clrMapOvr>
    <a:masterClrMapping/>
  </p:clrMapOvr>
  <mc:AlternateContent xmlns:mc="http://schemas.openxmlformats.org/markup-compatibility/2006" xmlns:p14="http://schemas.microsoft.com/office/powerpoint/2010/main">
    <mc:Choice Requires="p14">
      <p:transition p14:dur="10" advTm="151000"/>
    </mc:Choice>
    <mc:Fallback xmlns="">
      <p:transition advTm="151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73683" y="1439368"/>
            <a:ext cx="8171374" cy="5455789"/>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leaders blog is less visible. The possible explanation is that the companies have managers and leadership and are not concerned with the transmission of the vision and mission of the organization they lead.</a:t>
            </a:r>
          </a:p>
          <a:p>
            <a:pPr marL="974725" indent="-457200" algn="just">
              <a:lnSpc>
                <a:spcPts val="2800"/>
              </a:lnSpc>
              <a:buFont typeface="Wingdings" panose="05000000000000000000" pitchFamily="2" charset="2"/>
              <a:buChar char="q"/>
            </a:pPr>
            <a:r>
              <a:rPr lang="en-US" sz="2300" b="1" dirty="0">
                <a:solidFill>
                  <a:srgbClr val="FF0000"/>
                </a:solidFill>
                <a:latin typeface="Tajawal ExtraBold" panose="00000800000000000000" pitchFamily="2" charset="-78"/>
                <a:cs typeface="Tajawal ExtraBold" panose="00000800000000000000" pitchFamily="2" charset="-78"/>
              </a:rPr>
              <a:t>The image transmitted through social media </a:t>
            </a:r>
            <a:r>
              <a:rPr lang="en-US" sz="2300" b="1" dirty="0">
                <a:solidFill>
                  <a:srgbClr val="0A1F61"/>
                </a:solidFill>
                <a:latin typeface="Tajawal ExtraBold" panose="00000800000000000000" pitchFamily="2" charset="-78"/>
                <a:cs typeface="Tajawal ExtraBold" panose="00000800000000000000" pitchFamily="2" charset="-78"/>
              </a:rPr>
              <a:t>organization should be related to existing organizational culture type. </a:t>
            </a:r>
            <a:r>
              <a:rPr lang="en-US" sz="2300" b="1" dirty="0">
                <a:solidFill>
                  <a:srgbClr val="FF0000"/>
                </a:solidFill>
                <a:latin typeface="Tajawal ExtraBold" panose="00000800000000000000" pitchFamily="2" charset="-78"/>
                <a:cs typeface="Tajawal ExtraBold" panose="00000800000000000000" pitchFamily="2" charset="-78"/>
              </a:rPr>
              <a:t>A negative image transmitted from the organization can harm fragile company. </a:t>
            </a:r>
          </a:p>
          <a:p>
            <a:pPr marL="974725" indent="-457200" algn="just">
              <a:lnSpc>
                <a:spcPts val="2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This may however have a </a:t>
            </a:r>
            <a:r>
              <a:rPr lang="en-US" sz="2300" b="1" dirty="0">
                <a:solidFill>
                  <a:srgbClr val="C00000"/>
                </a:solidFill>
                <a:latin typeface="Tajawal ExtraBold" panose="00000800000000000000" pitchFamily="2" charset="-78"/>
                <a:cs typeface="Tajawal ExtraBold" panose="00000800000000000000" pitchFamily="2" charset="-78"/>
              </a:rPr>
              <a:t>boomerang effect </a:t>
            </a:r>
            <a:r>
              <a:rPr lang="en-US" sz="2300" b="1" dirty="0">
                <a:solidFill>
                  <a:srgbClr val="0A1F61"/>
                </a:solidFill>
                <a:latin typeface="Tajawal ExtraBold" panose="00000800000000000000" pitchFamily="2" charset="-78"/>
                <a:cs typeface="Tajawal ExtraBold" panose="00000800000000000000" pitchFamily="2" charset="-78"/>
              </a:rPr>
              <a:t>on employees: if their organization is in decline, their own situation may be endangered</a:t>
            </a:r>
            <a:r>
              <a:rPr lang="ar-EG" sz="2300" b="1" dirty="0">
                <a:solidFill>
                  <a:srgbClr val="0A1F61"/>
                </a:solidFill>
                <a:latin typeface="Tajawal ExtraBold" panose="00000800000000000000" pitchFamily="2" charset="-78"/>
                <a:cs typeface="Tajawal ExtraBold" panose="00000800000000000000" pitchFamily="2" charset="-78"/>
              </a:rPr>
              <a:t>المهددة بالخطر</a:t>
            </a:r>
            <a:r>
              <a:rPr lang="en-US" sz="2300" b="1" dirty="0">
                <a:solidFill>
                  <a:srgbClr val="0A1F61"/>
                </a:solidFill>
                <a:latin typeface="Tajawal ExtraBold" panose="00000800000000000000" pitchFamily="2" charset="-78"/>
                <a:cs typeface="Tajawal ExtraBold" panose="00000800000000000000" pitchFamily="2" charset="-78"/>
              </a:rPr>
              <a:t>, employees are the ones who bear direct consequences.</a:t>
            </a:r>
          </a:p>
        </p:txBody>
      </p:sp>
      <p:sp>
        <p:nvSpPr>
          <p:cNvPr id="10" name="Scroll: Vertical 9">
            <a:extLst>
              <a:ext uri="{FF2B5EF4-FFF2-40B4-BE49-F238E27FC236}">
                <a16:creationId xmlns:a16="http://schemas.microsoft.com/office/drawing/2014/main" id="{D44602B8-BBCA-BF7E-7C55-68501F9F23FD}"/>
              </a:ext>
            </a:extLst>
          </p:cNvPr>
          <p:cNvSpPr/>
          <p:nvPr/>
        </p:nvSpPr>
        <p:spPr>
          <a:xfrm>
            <a:off x="8823611" y="1718835"/>
            <a:ext cx="3368389" cy="5139165"/>
          </a:xfrm>
          <a:prstGeom prst="verticalScroll">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n w="6350">
                  <a:noFill/>
                </a:ln>
                <a:solidFill>
                  <a:srgbClr val="C00000"/>
                </a:solidFill>
                <a:effectLst>
                  <a:outerShdw blurRad="38100" dist="19050" dir="2700000" algn="tl" rotWithShape="0">
                    <a:schemeClr val="dk1">
                      <a:alpha val="40000"/>
                    </a:schemeClr>
                  </a:outerShdw>
                </a:effectLst>
              </a:rPr>
              <a:t>The boomerang effect </a:t>
            </a:r>
            <a:r>
              <a:rPr lang="en-US" sz="2000" b="1" dirty="0">
                <a:ln w="0"/>
                <a:solidFill>
                  <a:schemeClr val="tx1"/>
                </a:solidFill>
                <a:effectLst>
                  <a:outerShdw blurRad="38100" dist="19050" dir="2700000" algn="tl" rotWithShape="0">
                    <a:schemeClr val="dk1">
                      <a:alpha val="40000"/>
                    </a:schemeClr>
                  </a:outerShdw>
                </a:effectLst>
              </a:rPr>
              <a:t>is a situation where people tend to pick the opposite of what something or someone is saying or doing because of how it is presented to them.</a:t>
            </a:r>
            <a:endParaRPr lang="ar-EG" sz="2000" b="1" dirty="0">
              <a:ln w="0"/>
              <a:solidFill>
                <a:schemeClr val="tx1"/>
              </a:solidFill>
              <a:effectLst>
                <a:outerShdw blurRad="38100" dist="19050" dir="2700000" algn="tl" rotWithShape="0">
                  <a:schemeClr val="dk1">
                    <a:alpha val="40000"/>
                  </a:schemeClr>
                </a:outerShdw>
              </a:effectLst>
            </a:endParaRPr>
          </a:p>
          <a:p>
            <a:pPr algn="ctr"/>
            <a:r>
              <a:rPr lang="ar-EG" sz="2000" b="1" dirty="0">
                <a:ln w="0"/>
                <a:solidFill>
                  <a:schemeClr val="tx1"/>
                </a:solidFill>
                <a:effectLst>
                  <a:outerShdw blurRad="38100" dist="19050" dir="2700000" algn="tl" rotWithShape="0">
                    <a:schemeClr val="dk1">
                      <a:alpha val="40000"/>
                    </a:schemeClr>
                  </a:outerShdw>
                </a:effectLst>
              </a:rPr>
              <a:t>تأثير الارتداد هو موقف يميل فيه الناس إلى اختيار عكس ما يقوله أو يفعله شيء ما أو شخص ما بسبب الطريقة التي يتم بها تقديمه لهم.</a:t>
            </a:r>
            <a:endParaRPr lang="en-US" sz="2000" b="1" dirty="0">
              <a:ln w="0"/>
              <a:solidFill>
                <a:schemeClr val="tx1"/>
              </a:solidFill>
              <a:effectLst>
                <a:outerShdw blurRad="38100" dist="19050" dir="2700000" algn="tl" rotWithShape="0">
                  <a:schemeClr val="dk1">
                    <a:alpha val="40000"/>
                  </a:schemeClr>
                </a:outerShdw>
              </a:effectLst>
            </a:endParaRPr>
          </a:p>
        </p:txBody>
      </p:sp>
      <p:pic>
        <p:nvPicPr>
          <p:cNvPr id="12" name="Picture 11" descr="Icon&#10;&#10;Description automatically generated">
            <a:extLst>
              <a:ext uri="{FF2B5EF4-FFF2-40B4-BE49-F238E27FC236}">
                <a16:creationId xmlns:a16="http://schemas.microsoft.com/office/drawing/2014/main" id="{116BE67F-23DD-E17E-FB24-4BFEC8623FE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981706" y="638850"/>
            <a:ext cx="1424661" cy="1234706"/>
          </a:xfrm>
          <a:prstGeom prst="rect">
            <a:avLst/>
          </a:prstGeom>
        </p:spPr>
      </p:pic>
      <p:sp>
        <p:nvSpPr>
          <p:cNvPr id="11" name="TextBox 10">
            <a:extLst>
              <a:ext uri="{FF2B5EF4-FFF2-40B4-BE49-F238E27FC236}">
                <a16:creationId xmlns:a16="http://schemas.microsoft.com/office/drawing/2014/main" id="{161B9AA1-60B9-2C33-CF24-89459E9E84E6}"/>
              </a:ext>
            </a:extLst>
          </p:cNvPr>
          <p:cNvSpPr txBox="1"/>
          <p:nvPr/>
        </p:nvSpPr>
        <p:spPr>
          <a:xfrm>
            <a:off x="6412675" y="4789070"/>
            <a:ext cx="1128835" cy="369332"/>
          </a:xfrm>
          <a:prstGeom prst="rect">
            <a:avLst/>
          </a:prstGeom>
          <a:noFill/>
        </p:spPr>
        <p:txBody>
          <a:bodyPr wrap="none" rtlCol="0">
            <a:spAutoFit/>
          </a:bodyPr>
          <a:lstStyle/>
          <a:p>
            <a:r>
              <a:rPr lang="ar-EG" b="1" dirty="0"/>
              <a:t>تأثير الارتداد</a:t>
            </a:r>
            <a:endParaRPr lang="en-US" b="1" dirty="0"/>
          </a:p>
        </p:txBody>
      </p:sp>
      <p:sp>
        <p:nvSpPr>
          <p:cNvPr id="16" name="TextBox 15">
            <a:extLst>
              <a:ext uri="{FF2B5EF4-FFF2-40B4-BE49-F238E27FC236}">
                <a16:creationId xmlns:a16="http://schemas.microsoft.com/office/drawing/2014/main" id="{8910D5D7-1C54-78D3-FAC5-C573AED51141}"/>
              </a:ext>
            </a:extLst>
          </p:cNvPr>
          <p:cNvSpPr txBox="1"/>
          <p:nvPr/>
        </p:nvSpPr>
        <p:spPr>
          <a:xfrm>
            <a:off x="7804911" y="4642058"/>
            <a:ext cx="1083623" cy="369332"/>
          </a:xfrm>
          <a:prstGeom prst="rect">
            <a:avLst/>
          </a:prstGeom>
          <a:noFill/>
        </p:spPr>
        <p:txBody>
          <a:bodyPr wrap="square">
            <a:spAutoFit/>
          </a:bodyPr>
          <a:lstStyle/>
          <a:p>
            <a:pPr algn="r" rtl="1"/>
            <a:r>
              <a:rPr lang="en-US" b="1" dirty="0" err="1"/>
              <a:t>قابل</a:t>
            </a:r>
            <a:r>
              <a:rPr lang="en-US" b="1" dirty="0"/>
              <a:t> </a:t>
            </a:r>
            <a:r>
              <a:rPr lang="en-US" b="1" dirty="0" err="1"/>
              <a:t>للكسر</a:t>
            </a:r>
            <a:endParaRPr lang="en-US" b="1" dirty="0"/>
          </a:p>
        </p:txBody>
      </p:sp>
    </p:spTree>
    <p:extLst>
      <p:ext uri="{BB962C8B-B14F-4D97-AF65-F5344CB8AC3E}">
        <p14:creationId xmlns:p14="http://schemas.microsoft.com/office/powerpoint/2010/main" val="2781677326"/>
      </p:ext>
    </p:extLst>
  </p:cSld>
  <p:clrMapOvr>
    <a:masterClrMapping/>
  </p:clrMapOvr>
  <mc:AlternateContent xmlns:mc="http://schemas.openxmlformats.org/markup-compatibility/2006" xmlns:p14="http://schemas.microsoft.com/office/powerpoint/2010/main">
    <mc:Choice Requires="p14">
      <p:transition p14:dur="10" advTm="138000"/>
    </mc:Choice>
    <mc:Fallback xmlns="">
      <p:transition advTm="138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9862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The image spread outside organization involves the opinions of the employees related with the company internal communication</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FF0000"/>
                </a:solidFill>
                <a:latin typeface="Tajawal ExtraBold" panose="00000800000000000000" pitchFamily="2" charset="-78"/>
                <a:cs typeface="Tajawal ExtraBold" panose="00000800000000000000" pitchFamily="2" charset="-78"/>
              </a:rPr>
              <a:t>public relations departments </a:t>
            </a:r>
            <a:r>
              <a:rPr lang="en-US" sz="2400" b="1" dirty="0">
                <a:solidFill>
                  <a:srgbClr val="0A1F61"/>
                </a:solidFill>
                <a:latin typeface="Tajawal ExtraBold" panose="00000800000000000000" pitchFamily="2" charset="-78"/>
                <a:cs typeface="Tajawal ExtraBold" panose="00000800000000000000" pitchFamily="2" charset="-78"/>
              </a:rPr>
              <a:t>send a </a:t>
            </a:r>
            <a:r>
              <a:rPr lang="en-US" sz="2400" b="1" dirty="0">
                <a:solidFill>
                  <a:srgbClr val="FF0000"/>
                </a:solidFill>
                <a:latin typeface="Tajawal ExtraBold" panose="00000800000000000000" pitchFamily="2" charset="-78"/>
                <a:cs typeface="Tajawal ExtraBold" panose="00000800000000000000" pitchFamily="2" charset="-78"/>
              </a:rPr>
              <a:t>positive global image </a:t>
            </a:r>
            <a:r>
              <a:rPr lang="en-US" sz="2400" b="1" dirty="0">
                <a:solidFill>
                  <a:srgbClr val="0A1F61"/>
                </a:solidFill>
                <a:latin typeface="Tajawal ExtraBold" panose="00000800000000000000" pitchFamily="2" charset="-78"/>
                <a:cs typeface="Tajawal ExtraBold" panose="00000800000000000000" pitchFamily="2" charset="-78"/>
              </a:rPr>
              <a:t>of the organization, while social media is transmitted through personalized messages, individual testimonies</a:t>
            </a:r>
            <a:r>
              <a:rPr lang="ar-EG" sz="2400" b="1" dirty="0">
                <a:solidFill>
                  <a:srgbClr val="0A1F61"/>
                </a:solidFill>
                <a:latin typeface="Tajawal ExtraBold" panose="00000800000000000000" pitchFamily="2" charset="-78"/>
                <a:cs typeface="Tajawal ExtraBold" panose="00000800000000000000" pitchFamily="2" charset="-78"/>
              </a:rPr>
              <a:t> شهادات</a:t>
            </a:r>
            <a:r>
              <a:rPr lang="en-US" sz="2400" b="1" dirty="0">
                <a:solidFill>
                  <a:srgbClr val="0A1F61"/>
                </a:solidFill>
                <a:latin typeface="Tajawal ExtraBold" panose="00000800000000000000" pitchFamily="2" charset="-78"/>
                <a:cs typeface="Tajawal ExtraBold" panose="00000800000000000000" pitchFamily="2" charset="-78"/>
              </a:rPr>
              <a:t> of leaders and employees who are found in proximity</a:t>
            </a:r>
            <a:r>
              <a:rPr lang="ar-EG" sz="2400" b="1" dirty="0">
                <a:solidFill>
                  <a:srgbClr val="0A1F61"/>
                </a:solidFill>
                <a:latin typeface="Tajawal ExtraBold" panose="00000800000000000000" pitchFamily="2" charset="-78"/>
                <a:cs typeface="Tajawal ExtraBold" panose="00000800000000000000" pitchFamily="2" charset="-78"/>
              </a:rPr>
              <a:t> القرب</a:t>
            </a:r>
            <a:r>
              <a:rPr lang="en-US" sz="2400" b="1" dirty="0">
                <a:solidFill>
                  <a:srgbClr val="0A1F61"/>
                </a:solidFill>
                <a:latin typeface="Tajawal ExtraBold" panose="00000800000000000000" pitchFamily="2" charset="-78"/>
                <a:cs typeface="Tajawal ExtraBold" panose="00000800000000000000" pitchFamily="2" charset="-78"/>
              </a:rPr>
              <a:t> relationship with the hierarchy.</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positive feedback received from group/person on a social network increases self-esteem </a:t>
            </a:r>
            <a:r>
              <a:rPr lang="ar-EG" sz="2400" b="1" dirty="0">
                <a:solidFill>
                  <a:srgbClr val="0A1F61"/>
                </a:solidFill>
                <a:latin typeface="Tajawal ExtraBold" panose="00000800000000000000" pitchFamily="2" charset="-78"/>
                <a:cs typeface="Tajawal ExtraBold" panose="00000800000000000000" pitchFamily="2" charset="-78"/>
              </a:rPr>
              <a:t>احترام الذات</a:t>
            </a:r>
            <a:r>
              <a:rPr lang="en-US" sz="2400" b="1" dirty="0">
                <a:solidFill>
                  <a:srgbClr val="0A1F61"/>
                </a:solidFill>
                <a:latin typeface="Tajawal ExtraBold" panose="00000800000000000000" pitchFamily="2" charset="-78"/>
                <a:cs typeface="Tajawal ExtraBold" panose="00000800000000000000" pitchFamily="2" charset="-78"/>
              </a:rPr>
              <a:t>and confidence of the employees.</a:t>
            </a:r>
          </a:p>
        </p:txBody>
      </p:sp>
    </p:spTree>
    <p:extLst>
      <p:ext uri="{BB962C8B-B14F-4D97-AF65-F5344CB8AC3E}">
        <p14:creationId xmlns:p14="http://schemas.microsoft.com/office/powerpoint/2010/main" val="1968342315"/>
      </p:ext>
    </p:extLst>
  </p:cSld>
  <p:clrMapOvr>
    <a:masterClrMapping/>
  </p:clrMapOvr>
  <mc:AlternateContent xmlns:mc="http://schemas.openxmlformats.org/markup-compatibility/2006" xmlns:p14="http://schemas.microsoft.com/office/powerpoint/2010/main">
    <mc:Choice Requires="p14">
      <p:transition p14:dur="10" advTm="82000"/>
    </mc:Choice>
    <mc:Fallback xmlns="">
      <p:transition advTm="82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917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9902229"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example of a negative reaction to the message group was a formal New Year greeting sent by a multinational CEO: </a:t>
            </a:r>
          </a:p>
          <a:p>
            <a:pPr marL="1431925" lvl="1"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only 50% of employees surveyed have opened that email and </a:t>
            </a:r>
          </a:p>
          <a:p>
            <a:pPr marL="1431925" lvl="1"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only 5% read the message until the end.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explanations: the message was formal without being adapted to the group (survey conducted at the Master of Corporate Communications.</a:t>
            </a:r>
          </a:p>
          <a:p>
            <a:pPr marL="974725" indent="-457200" algn="just">
              <a:lnSpc>
                <a:spcPts val="32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859184060"/>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8F86D8C-7F83-FAD0-35C4-AF0119D3DCAB}"/>
              </a:ext>
            </a:extLst>
          </p:cNvPr>
          <p:cNvPicPr>
            <a:picLocks noChangeAspect="1"/>
          </p:cNvPicPr>
          <p:nvPr/>
        </p:nvPicPr>
        <p:blipFill>
          <a:blip r:embed="rId2">
            <a:lum contrast="20000"/>
          </a:blip>
          <a:stretch>
            <a:fillRect/>
          </a:stretch>
        </p:blipFill>
        <p:spPr>
          <a:xfrm>
            <a:off x="6315734" y="1232184"/>
            <a:ext cx="5865236" cy="5011076"/>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31026" y="1387574"/>
            <a:ext cx="5772811" cy="5355312"/>
          </a:xfrm>
          <a:prstGeom prst="rect">
            <a:avLst/>
          </a:prstGeom>
          <a:noFill/>
        </p:spPr>
        <p:txBody>
          <a:bodyPr wrap="square" rtlCol="0">
            <a:spAutoFit/>
          </a:bodyPr>
          <a:lstStyle/>
          <a:p>
            <a:pPr marL="974725" indent="-4572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As defined by Welch and Jackson (2007) </a:t>
            </a:r>
            <a:r>
              <a:rPr lang="en-US" b="1" dirty="0">
                <a:solidFill>
                  <a:srgbClr val="C00000"/>
                </a:solidFill>
                <a:latin typeface="Tajawal ExtraBold" panose="00000800000000000000" pitchFamily="2" charset="-78"/>
                <a:cs typeface="Tajawal ExtraBold" panose="00000800000000000000" pitchFamily="2" charset="-78"/>
              </a:rPr>
              <a:t>internal corporate communication </a:t>
            </a:r>
            <a:r>
              <a:rPr lang="en-US" b="1" dirty="0">
                <a:solidFill>
                  <a:srgbClr val="0A1F61"/>
                </a:solidFill>
                <a:latin typeface="Tajawal ExtraBold" panose="00000800000000000000" pitchFamily="2" charset="-78"/>
                <a:cs typeface="Tajawal ExtraBold" panose="00000800000000000000" pitchFamily="2" charset="-78"/>
              </a:rPr>
              <a:t>is defined as “communication between an organization's strategic managers and its internal stakeholders</a:t>
            </a:r>
            <a:r>
              <a:rPr lang="ar-EG" dirty="0"/>
              <a:t>المديرين الاستراتيجيين للمنظمة وأصحاب المصلحة الداخليين</a:t>
            </a:r>
            <a:r>
              <a:rPr lang="en-US" b="1" dirty="0">
                <a:solidFill>
                  <a:srgbClr val="0A1F61"/>
                </a:solidFill>
                <a:latin typeface="Tajawal ExtraBold" panose="00000800000000000000" pitchFamily="2" charset="-78"/>
                <a:cs typeface="Tajawal ExtraBold" panose="00000800000000000000" pitchFamily="2" charset="-78"/>
              </a:rPr>
              <a:t>, designed to promote commitment to the organization, a sense of belonging to it, awareness of its changing environment and understanding of its evolving aims”. Going back to the alternative definitions for internal communication we believe this sounds a lot like employee communication.</a:t>
            </a:r>
          </a:p>
          <a:p>
            <a:pPr marL="974725" indent="-4572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model suggests communication from the top management to employees as predominantly one-way, but two-way communication is important for successful internal communication.</a:t>
            </a:r>
          </a:p>
        </p:txBody>
      </p:sp>
      <p:sp>
        <p:nvSpPr>
          <p:cNvPr id="12" name="TextBox 11">
            <a:extLst>
              <a:ext uri="{FF2B5EF4-FFF2-40B4-BE49-F238E27FC236}">
                <a16:creationId xmlns:a16="http://schemas.microsoft.com/office/drawing/2014/main" id="{087FBA55-1747-F31F-A913-CBCA652F2505}"/>
              </a:ext>
            </a:extLst>
          </p:cNvPr>
          <p:cNvSpPr txBox="1"/>
          <p:nvPr/>
        </p:nvSpPr>
        <p:spPr>
          <a:xfrm>
            <a:off x="7118877" y="6035993"/>
            <a:ext cx="4181786" cy="369332"/>
          </a:xfrm>
          <a:prstGeom prst="rect">
            <a:avLst/>
          </a:prstGeom>
          <a:noFill/>
        </p:spPr>
        <p:txBody>
          <a:bodyPr wrap="none" rtlCol="0">
            <a:spAutoFit/>
          </a:bodyPr>
          <a:lstStyle/>
          <a:p>
            <a:r>
              <a:rPr lang="en-US" b="1" dirty="0">
                <a:solidFill>
                  <a:srgbClr val="C00000"/>
                </a:solidFill>
              </a:rPr>
              <a:t>Internal Corporate Communication Model</a:t>
            </a:r>
          </a:p>
        </p:txBody>
      </p:sp>
      <p:sp>
        <p:nvSpPr>
          <p:cNvPr id="13" name="TextBox 12">
            <a:extLst>
              <a:ext uri="{FF2B5EF4-FFF2-40B4-BE49-F238E27FC236}">
                <a16:creationId xmlns:a16="http://schemas.microsoft.com/office/drawing/2014/main" id="{71E3325E-E7D9-843D-1651-D70F8EA78BA4}"/>
              </a:ext>
            </a:extLst>
          </p:cNvPr>
          <p:cNvSpPr txBox="1"/>
          <p:nvPr/>
        </p:nvSpPr>
        <p:spPr>
          <a:xfrm>
            <a:off x="71411" y="2668934"/>
            <a:ext cx="1802754" cy="2308324"/>
          </a:xfrm>
          <a:prstGeom prst="rect">
            <a:avLst/>
          </a:prstGeom>
          <a:solidFill>
            <a:schemeClr val="accent1">
              <a:lumMod val="20000"/>
              <a:lumOff val="80000"/>
            </a:schemeClr>
          </a:solidFill>
        </p:spPr>
        <p:txBody>
          <a:bodyPr wrap="square">
            <a:spAutoFit/>
          </a:bodyPr>
          <a:lstStyle/>
          <a:p>
            <a:pPr algn="r" rtl="1"/>
            <a:r>
              <a:rPr lang="ar-EG" b="1" dirty="0"/>
              <a:t>يقترح النموذج أن التواصل من الإدارة العليا إلى الموظفين يكون في الغالب في اتجاه واحد، ولكن التواصل في الاتجاهين مهم لنجاح التواصل الداخلي.</a:t>
            </a:r>
            <a:endParaRPr lang="en-US" b="1" dirty="0"/>
          </a:p>
        </p:txBody>
      </p:sp>
    </p:spTree>
    <p:extLst>
      <p:ext uri="{BB962C8B-B14F-4D97-AF65-F5344CB8AC3E}">
        <p14:creationId xmlns:p14="http://schemas.microsoft.com/office/powerpoint/2010/main" val="641650270"/>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W10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936587" y="1372542"/>
            <a:ext cx="5827236" cy="646331"/>
          </a:xfrm>
          <a:prstGeom prst="rect">
            <a:avLst/>
          </a:prstGeom>
          <a:noFill/>
        </p:spPr>
        <p:txBody>
          <a:bodyPr wrap="none" rtlCol="0">
            <a:spAutoFit/>
          </a:bodyPr>
          <a:lstStyle/>
          <a:p>
            <a:r>
              <a:rPr lang="es-ES" sz="3600" b="1" dirty="0" err="1">
                <a:solidFill>
                  <a:srgbClr val="445EA0"/>
                </a:solidFill>
                <a:latin typeface="Tajawal Medium" panose="00000600000000000000" pitchFamily="2" charset="-78"/>
                <a:cs typeface="Tajawal Medium" panose="00000600000000000000" pitchFamily="2" charset="-78"/>
              </a:rPr>
              <a:t>Leaders</a:t>
            </a:r>
            <a:r>
              <a:rPr lang="es-ES" sz="3600" b="1" dirty="0">
                <a:solidFill>
                  <a:srgbClr val="445EA0"/>
                </a:solidFill>
                <a:latin typeface="Tajawal Medium" panose="00000600000000000000" pitchFamily="2" charset="-78"/>
                <a:cs typeface="Tajawal Medium" panose="00000600000000000000" pitchFamily="2" charset="-78"/>
              </a:rPr>
              <a:t> and Social Media</a:t>
            </a:r>
          </a:p>
        </p:txBody>
      </p:sp>
      <p:pic>
        <p:nvPicPr>
          <p:cNvPr id="11" name="Picture 10">
            <a:extLst>
              <a:ext uri="{FF2B5EF4-FFF2-40B4-BE49-F238E27FC236}">
                <a16:creationId xmlns:a16="http://schemas.microsoft.com/office/drawing/2014/main" id="{DE89C133-81AB-AA24-DCC4-E1DD3D1247C2}"/>
              </a:ext>
            </a:extLst>
          </p:cNvPr>
          <p:cNvPicPr>
            <a:picLocks noChangeAspect="1"/>
          </p:cNvPicPr>
          <p:nvPr/>
        </p:nvPicPr>
        <p:blipFill rotWithShape="1">
          <a:blip r:embed="rId4">
            <a:extLst>
              <a:ext uri="{28A0092B-C50C-407E-A947-70E740481C1C}">
                <a14:useLocalDpi xmlns:a14="http://schemas.microsoft.com/office/drawing/2010/main" val="0"/>
              </a:ext>
            </a:extLst>
          </a:blip>
          <a:srcRect l="3538" b="17846"/>
          <a:stretch/>
        </p:blipFill>
        <p:spPr>
          <a:xfrm>
            <a:off x="4092488" y="2483731"/>
            <a:ext cx="2869397" cy="2443793"/>
          </a:xfrm>
          <a:prstGeom prst="rect">
            <a:avLst/>
          </a:prstGeom>
        </p:spPr>
      </p:pic>
      <p:pic>
        <p:nvPicPr>
          <p:cNvPr id="9" name="Picture 8" descr="A picture containing text&#10;&#10;Description automatically generated">
            <a:extLst>
              <a:ext uri="{FF2B5EF4-FFF2-40B4-BE49-F238E27FC236}">
                <a16:creationId xmlns:a16="http://schemas.microsoft.com/office/drawing/2014/main" id="{B98D0D97-F601-8EBF-8CA5-1DD9A08041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74301" y="2322955"/>
            <a:ext cx="5595753" cy="3162503"/>
          </a:xfrm>
          <a:prstGeom prst="rect">
            <a:avLst/>
          </a:prstGeom>
        </p:spPr>
      </p:pic>
    </p:spTree>
    <p:extLst>
      <p:ext uri="{BB962C8B-B14F-4D97-AF65-F5344CB8AC3E}">
        <p14:creationId xmlns:p14="http://schemas.microsoft.com/office/powerpoint/2010/main" val="2864118067"/>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66935" y="518243"/>
            <a:ext cx="458010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20542"/>
            <a:ext cx="10676093" cy="4278094"/>
          </a:xfrm>
          <a:prstGeom prst="rect">
            <a:avLst/>
          </a:prstGeom>
          <a:noFill/>
        </p:spPr>
        <p:txBody>
          <a:bodyPr wrap="square" rtlCol="0">
            <a:spAutoFit/>
          </a:bodyPr>
          <a:lstStyle/>
          <a:p>
            <a:pPr marL="517525" algn="ctr"/>
            <a:r>
              <a:rPr lang="en-US" sz="28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r>
              <a:rPr lang="en-US" sz="2400" b="1" dirty="0">
                <a:solidFill>
                  <a:srgbClr val="FF8C01"/>
                </a:solidFill>
                <a:latin typeface="Tajawal ExtraBold" panose="00000800000000000000" pitchFamily="2" charset="-78"/>
                <a:cs typeface="Tajawal ExtraBold" panose="00000800000000000000" pitchFamily="2" charset="-78"/>
              </a:rPr>
              <a:t>1. The leader as producer: Creating compelling content</a:t>
            </a:r>
            <a:r>
              <a:rPr lang="ar-EG" sz="2400" b="1" dirty="0">
                <a:solidFill>
                  <a:srgbClr val="FF8C01"/>
                </a:solidFill>
                <a:latin typeface="Tajawal ExtraBold" panose="00000800000000000000" pitchFamily="2" charset="-78"/>
                <a:cs typeface="Tajawal ExtraBold" panose="00000800000000000000" pitchFamily="2" charset="-78"/>
              </a:rPr>
              <a:t>إنشاء محتوى مقنع</a:t>
            </a:r>
            <a:endParaRPr lang="en-US" sz="2400" b="1" dirty="0">
              <a:solidFill>
                <a:srgbClr val="FF8C01"/>
              </a:solidFill>
              <a:latin typeface="Tajawal ExtraBold" panose="00000800000000000000" pitchFamily="2" charset="-78"/>
              <a:cs typeface="Tajawal ExtraBold" panose="00000800000000000000" pitchFamily="2" charset="-78"/>
            </a:endParaRPr>
          </a:p>
          <a:p>
            <a:pPr marL="517525" algn="just"/>
            <a:r>
              <a:rPr lang="en-US" sz="2000" b="1" dirty="0">
                <a:solidFill>
                  <a:srgbClr val="0A1F61"/>
                </a:solidFill>
                <a:latin typeface="Tajawal ExtraBold" panose="00000800000000000000" pitchFamily="2" charset="-78"/>
                <a:cs typeface="Tajawal ExtraBold" panose="00000800000000000000" pitchFamily="2" charset="-78"/>
              </a:rPr>
              <a:t>With video cameras achieving near ubiquity and film clips uploading in the blink of an eye to YouTube or other platforms, the tools for producing and sharing rich media are in everyone's hands. </a:t>
            </a:r>
          </a:p>
          <a:p>
            <a:pPr marL="517525" algn="just"/>
            <a:r>
              <a:rPr lang="en-US" sz="2000" b="1" dirty="0">
                <a:solidFill>
                  <a:srgbClr val="C00000"/>
                </a:solidFill>
                <a:latin typeface="Tajawal ExtraBold" panose="00000800000000000000" pitchFamily="2" charset="-78"/>
                <a:cs typeface="Tajawal ExtraBold" panose="00000800000000000000" pitchFamily="2" charset="-78"/>
              </a:rPr>
              <a:t>Leaders incorporate video streams into their blogs. </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As video communication rises in importance, effective leadership will increasingly require the kind of creative skills we know from the world of "auteur" filmmaking—an authentic voice, imagination, and the ability to craft compelling stories and to turn them into media products that make people take note and "lean </a:t>
            </a:r>
            <a:r>
              <a:rPr lang="ar-EG" sz="2000" b="1" dirty="0">
                <a:solidFill>
                  <a:srgbClr val="0A1F61"/>
                </a:solidFill>
                <a:latin typeface="Tajawal ExtraBold" panose="00000800000000000000" pitchFamily="2" charset="-78"/>
                <a:cs typeface="Tajawal ExtraBold" panose="00000800000000000000" pitchFamily="2" charset="-78"/>
              </a:rPr>
              <a:t>تميل</a:t>
            </a:r>
            <a:r>
              <a:rPr lang="en-US" sz="2000" b="1" dirty="0">
                <a:solidFill>
                  <a:srgbClr val="0A1F61"/>
                </a:solidFill>
                <a:latin typeface="Tajawal ExtraBold" panose="00000800000000000000" pitchFamily="2" charset="-78"/>
                <a:cs typeface="Tajawal ExtraBold" panose="00000800000000000000" pitchFamily="2" charset="-78"/>
              </a:rPr>
              <a:t>forward." To engage in real time on a personal level, executives will also need the technical skills to master the basics of digital-multimedia production, including how to shoot and, if necessary, edit videos.</a:t>
            </a:r>
          </a:p>
        </p:txBody>
      </p:sp>
      <p:sp>
        <p:nvSpPr>
          <p:cNvPr id="11" name="TextBox 10">
            <a:extLst>
              <a:ext uri="{FF2B5EF4-FFF2-40B4-BE49-F238E27FC236}">
                <a16:creationId xmlns:a16="http://schemas.microsoft.com/office/drawing/2014/main" id="{98F97674-E1AB-79D9-3A7F-699C4DFB4388}"/>
              </a:ext>
            </a:extLst>
          </p:cNvPr>
          <p:cNvSpPr txBox="1"/>
          <p:nvPr/>
        </p:nvSpPr>
        <p:spPr>
          <a:xfrm>
            <a:off x="4253848" y="1235876"/>
            <a:ext cx="6276108" cy="369332"/>
          </a:xfrm>
          <a:prstGeom prst="rect">
            <a:avLst/>
          </a:prstGeom>
          <a:noFill/>
        </p:spPr>
        <p:txBody>
          <a:bodyPr wrap="square">
            <a:spAutoFit/>
          </a:bodyPr>
          <a:lstStyle/>
          <a:p>
            <a:r>
              <a:rPr lang="en-US" b="1" dirty="0" err="1"/>
              <a:t>الأبعاد</a:t>
            </a:r>
            <a:r>
              <a:rPr lang="en-US" b="1" dirty="0"/>
              <a:t> </a:t>
            </a:r>
            <a:r>
              <a:rPr lang="en-US" b="1" dirty="0" err="1"/>
              <a:t>الستة</a:t>
            </a:r>
            <a:r>
              <a:rPr lang="en-US" b="1" dirty="0"/>
              <a:t> </a:t>
            </a:r>
            <a:r>
              <a:rPr lang="en-US" b="1" dirty="0" err="1"/>
              <a:t>للقيادة</a:t>
            </a:r>
            <a:r>
              <a:rPr lang="en-US" b="1" dirty="0"/>
              <a:t> </a:t>
            </a:r>
            <a:r>
              <a:rPr lang="ar-EG" b="1" dirty="0"/>
              <a:t>ذات ثقافة</a:t>
            </a:r>
            <a:r>
              <a:rPr lang="en-US" b="1" dirty="0"/>
              <a:t> </a:t>
            </a:r>
            <a:r>
              <a:rPr lang="en-US" b="1" dirty="0" err="1"/>
              <a:t>وسائل</a:t>
            </a:r>
            <a:r>
              <a:rPr lang="en-US" b="1" dirty="0"/>
              <a:t> </a:t>
            </a:r>
            <a:r>
              <a:rPr lang="en-US" b="1" dirty="0" err="1"/>
              <a:t>التواصل</a:t>
            </a:r>
            <a:r>
              <a:rPr lang="en-US" b="1" dirty="0"/>
              <a:t> </a:t>
            </a:r>
            <a:r>
              <a:rPr lang="en-US" b="1" dirty="0" err="1"/>
              <a:t>الاجتماعي</a:t>
            </a:r>
            <a:endParaRPr lang="en-US" b="1" dirty="0"/>
          </a:p>
        </p:txBody>
      </p:sp>
    </p:spTree>
    <p:extLst>
      <p:ext uri="{BB962C8B-B14F-4D97-AF65-F5344CB8AC3E}">
        <p14:creationId xmlns:p14="http://schemas.microsoft.com/office/powerpoint/2010/main" val="2699656882"/>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559542"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66935" y="518243"/>
            <a:ext cx="458010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20542"/>
            <a:ext cx="10676093" cy="4955203"/>
          </a:xfrm>
          <a:prstGeom prst="rect">
            <a:avLst/>
          </a:prstGeom>
          <a:noFill/>
        </p:spPr>
        <p:txBody>
          <a:bodyPr wrap="square" rtlCol="0">
            <a:spAutoFit/>
          </a:bodyPr>
          <a:lstStyle/>
          <a:p>
            <a:pPr marL="517525" algn="ctr"/>
            <a:r>
              <a:rPr lang="en-US" sz="28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r>
              <a:rPr lang="en-US" sz="2400" b="1" dirty="0">
                <a:solidFill>
                  <a:srgbClr val="FF8C01"/>
                </a:solidFill>
                <a:latin typeface="Tajawal ExtraBold" panose="00000800000000000000" pitchFamily="2" charset="-78"/>
                <a:cs typeface="Tajawal ExtraBold" panose="00000800000000000000" pitchFamily="2" charset="-78"/>
              </a:rPr>
              <a:t>2. The leader as distributor: Leveraging dissemination dynamics</a:t>
            </a:r>
            <a:r>
              <a:rPr lang="ar-EG" sz="2400" b="1" dirty="0">
                <a:solidFill>
                  <a:srgbClr val="FF8C01"/>
                </a:solidFill>
                <a:latin typeface="Tajawal ExtraBold" panose="00000800000000000000" pitchFamily="2" charset="-78"/>
                <a:cs typeface="Tajawal ExtraBold" panose="00000800000000000000" pitchFamily="2" charset="-78"/>
              </a:rPr>
              <a:t>الاستفادة من ديناميكيات النشر</a:t>
            </a:r>
            <a:endParaRPr lang="en-US" sz="2400" b="1" dirty="0">
              <a:solidFill>
                <a:srgbClr val="FF8C01"/>
              </a:solidFill>
              <a:latin typeface="Tajawal ExtraBold" panose="00000800000000000000" pitchFamily="2" charset="-78"/>
              <a:cs typeface="Tajawal ExtraBold" panose="00000800000000000000" pitchFamily="2" charset="-78"/>
            </a:endParaRPr>
          </a:p>
          <a:p>
            <a:pPr marL="517525" algn="just"/>
            <a:r>
              <a:rPr lang="en-US" sz="2000" b="1" dirty="0">
                <a:solidFill>
                  <a:srgbClr val="0A1F61"/>
                </a:solidFill>
                <a:latin typeface="Tajawal ExtraBold" panose="00000800000000000000" pitchFamily="2" charset="-78"/>
                <a:cs typeface="Tajawal ExtraBold" panose="00000800000000000000" pitchFamily="2" charset="-78"/>
              </a:rPr>
              <a:t>While traditional distribution pathways won't disappear, social media revolutionizes the standard information process by reversing it. Social communication makes distribution the starting point and then invites company audiences to cocreate and contextualize content to create new meaning. Messages are rebroadcast and repurposed at will by recipients who repost videos, retweet and comment on blogs, and use fragments of other people's content to create their own mash-ups.</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As the (vertical) broadcast media and the (horizontal) participatory media converge, leaders need to master the interplay of two fundamentally different paradigms: those of the </a:t>
            </a:r>
            <a:r>
              <a:rPr lang="en-US" sz="2000" b="1" dirty="0">
                <a:solidFill>
                  <a:srgbClr val="C00000"/>
                </a:solidFill>
                <a:latin typeface="Tajawal ExtraBold" panose="00000800000000000000" pitchFamily="2" charset="-78"/>
                <a:cs typeface="Tajawal ExtraBold" panose="00000800000000000000" pitchFamily="2" charset="-78"/>
              </a:rPr>
              <a:t>traditional channels</a:t>
            </a:r>
            <a:r>
              <a:rPr lang="en-US" sz="2000" b="1" dirty="0">
                <a:solidFill>
                  <a:srgbClr val="0A1F61"/>
                </a:solidFill>
                <a:latin typeface="Tajawal ExtraBold" panose="00000800000000000000" pitchFamily="2" charset="-78"/>
                <a:cs typeface="Tajawal ExtraBold" panose="00000800000000000000" pitchFamily="2" charset="-78"/>
              </a:rPr>
              <a:t>, which </a:t>
            </a:r>
            <a:r>
              <a:rPr lang="en-US" sz="2000" b="1" dirty="0">
                <a:solidFill>
                  <a:srgbClr val="FF0000"/>
                </a:solidFill>
                <a:latin typeface="Tajawal ExtraBold" panose="00000800000000000000" pitchFamily="2" charset="-78"/>
                <a:cs typeface="Tajawal ExtraBold" panose="00000800000000000000" pitchFamily="2" charset="-78"/>
              </a:rPr>
              <a:t>follow the logic of control, and of the new channels,</a:t>
            </a:r>
            <a:r>
              <a:rPr lang="en-US" sz="2000" b="1" dirty="0">
                <a:solidFill>
                  <a:srgbClr val="0A1F61"/>
                </a:solidFill>
                <a:latin typeface="Tajawal ExtraBold" panose="00000800000000000000" pitchFamily="2" charset="-78"/>
                <a:cs typeface="Tajawal ExtraBold" panose="00000800000000000000" pitchFamily="2" charset="-78"/>
              </a:rPr>
              <a:t> where it is essential to let the system's dynamics work without too much direct intervention. </a:t>
            </a:r>
          </a:p>
        </p:txBody>
      </p:sp>
    </p:spTree>
    <p:extLst>
      <p:ext uri="{BB962C8B-B14F-4D97-AF65-F5344CB8AC3E}">
        <p14:creationId xmlns:p14="http://schemas.microsoft.com/office/powerpoint/2010/main" val="1021240263"/>
      </p:ext>
    </p:extLst>
  </p:cSld>
  <p:clrMapOvr>
    <a:masterClrMapping/>
  </p:clrMapOvr>
  <mc:AlternateContent xmlns:mc="http://schemas.openxmlformats.org/markup-compatibility/2006" xmlns:p14="http://schemas.microsoft.com/office/powerpoint/2010/main">
    <mc:Choice Requires="p14">
      <p:transition p14:dur="10" advTm="163100"/>
    </mc:Choice>
    <mc:Fallback xmlns="">
      <p:transition advTm="1631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766935" y="518243"/>
            <a:ext cx="458010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20542"/>
            <a:ext cx="10676093" cy="4585871"/>
          </a:xfrm>
          <a:prstGeom prst="rect">
            <a:avLst/>
          </a:prstGeom>
          <a:noFill/>
        </p:spPr>
        <p:txBody>
          <a:bodyPr wrap="square" rtlCol="0">
            <a:spAutoFit/>
          </a:bodyPr>
          <a:lstStyle/>
          <a:p>
            <a:pPr marL="517525" algn="ctr"/>
            <a:r>
              <a:rPr lang="en-US" sz="28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r>
              <a:rPr lang="en-US" sz="2400" b="1" dirty="0">
                <a:solidFill>
                  <a:srgbClr val="FF8C01"/>
                </a:solidFill>
                <a:latin typeface="Tajawal ExtraBold" panose="00000800000000000000" pitchFamily="2" charset="-78"/>
                <a:cs typeface="Tajawal ExtraBold" panose="00000800000000000000" pitchFamily="2" charset="-78"/>
              </a:rPr>
              <a:t>3. The leader as recipient: Managing communication overflow</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Social media has created an ocean of information. We are drowning in a never-ending flood of e-mails, tweets, Facebook updates, RSS feeds, and more that's often hard to navigate. </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In traditional corporate communications, consumption is a mostly passive act: you are pretty much left alone to make sense of messages and </a:t>
            </a:r>
            <a:r>
              <a:rPr lang="en-US" sz="2000" b="1" dirty="0">
                <a:solidFill>
                  <a:srgbClr val="FF0000"/>
                </a:solidFill>
                <a:latin typeface="Tajawal ExtraBold" panose="00000800000000000000" pitchFamily="2" charset="-78"/>
                <a:cs typeface="Tajawal ExtraBold" panose="00000800000000000000" pitchFamily="2" charset="-78"/>
              </a:rPr>
              <a:t>to assess their authenticity and credibility</a:t>
            </a:r>
            <a:r>
              <a:rPr lang="ar-EG" sz="2000" b="1" dirty="0">
                <a:solidFill>
                  <a:srgbClr val="FF0000"/>
                </a:solidFill>
                <a:latin typeface="Tajawal ExtraBold" panose="00000800000000000000" pitchFamily="2" charset="-78"/>
                <a:cs typeface="Tajawal ExtraBold" panose="00000800000000000000" pitchFamily="2" charset="-78"/>
              </a:rPr>
              <a:t> </a:t>
            </a:r>
            <a:r>
              <a:rPr lang="ar-EG" sz="2000" b="1" dirty="0">
                <a:solidFill>
                  <a:srgbClr val="0A1F61"/>
                </a:solidFill>
                <a:latin typeface="Tajawal ExtraBold" panose="00000800000000000000" pitchFamily="2" charset="-78"/>
                <a:cs typeface="Tajawal ExtraBold" panose="00000800000000000000" pitchFamily="2" charset="-78"/>
              </a:rPr>
              <a:t>فهم الرسائل وتقييم مدى صحتها ومصداقيتها</a:t>
            </a:r>
            <a:r>
              <a:rPr lang="en-US" sz="2000" b="1" dirty="0">
                <a:solidFill>
                  <a:srgbClr val="0A1F61"/>
                </a:solidFill>
                <a:latin typeface="Tajawal ExtraBold" panose="00000800000000000000" pitchFamily="2" charset="-78"/>
                <a:cs typeface="Tajawal ExtraBold" panose="00000800000000000000" pitchFamily="2" charset="-78"/>
              </a:rPr>
              <a:t>. In the social-media realm, information gets shared and commented on within seconds, and executives must </a:t>
            </a:r>
            <a:r>
              <a:rPr lang="en-US" sz="2000" b="1" dirty="0">
                <a:solidFill>
                  <a:srgbClr val="FF0000"/>
                </a:solidFill>
                <a:latin typeface="Tajawal ExtraBold" panose="00000800000000000000" pitchFamily="2" charset="-78"/>
                <a:cs typeface="Tajawal ExtraBold" panose="00000800000000000000" pitchFamily="2" charset="-78"/>
              </a:rPr>
              <a:t>decide when (and when not) to reply</a:t>
            </a:r>
            <a:r>
              <a:rPr lang="en-US" sz="2000" b="1" dirty="0">
                <a:solidFill>
                  <a:srgbClr val="0A1F61"/>
                </a:solidFill>
                <a:latin typeface="Tajawal ExtraBold" panose="00000800000000000000" pitchFamily="2" charset="-78"/>
                <a:cs typeface="Tajawal ExtraBold" panose="00000800000000000000" pitchFamily="2" charset="-78"/>
              </a:rPr>
              <a:t>, what messages should be linked to their blogs, when to copy material and mash it up with their own, and what to share with their various communities. The creation of meaning becomes a collaborative process in which leaders have to play a thoughtful part, as this is the very place where acceptance of or resistance to messages will be built.</a:t>
            </a:r>
          </a:p>
        </p:txBody>
      </p:sp>
      <p:sp>
        <p:nvSpPr>
          <p:cNvPr id="11" name="TextBox 10">
            <a:extLst>
              <a:ext uri="{FF2B5EF4-FFF2-40B4-BE49-F238E27FC236}">
                <a16:creationId xmlns:a16="http://schemas.microsoft.com/office/drawing/2014/main" id="{15108F0B-BEF6-7BB4-470D-36A89800A9A2}"/>
              </a:ext>
            </a:extLst>
          </p:cNvPr>
          <p:cNvSpPr txBox="1"/>
          <p:nvPr/>
        </p:nvSpPr>
        <p:spPr>
          <a:xfrm>
            <a:off x="10829499" y="1872487"/>
            <a:ext cx="1243176" cy="369332"/>
          </a:xfrm>
          <a:prstGeom prst="rect">
            <a:avLst/>
          </a:prstGeom>
          <a:noFill/>
        </p:spPr>
        <p:txBody>
          <a:bodyPr wrap="square">
            <a:spAutoFit/>
          </a:bodyPr>
          <a:lstStyle/>
          <a:p>
            <a:r>
              <a:rPr lang="ar-EG" b="1" dirty="0"/>
              <a:t>فيض</a:t>
            </a:r>
            <a:endParaRPr lang="en-US" b="1" dirty="0"/>
          </a:p>
        </p:txBody>
      </p:sp>
    </p:spTree>
    <p:extLst>
      <p:ext uri="{BB962C8B-B14F-4D97-AF65-F5344CB8AC3E}">
        <p14:creationId xmlns:p14="http://schemas.microsoft.com/office/powerpoint/2010/main" val="2687719965"/>
      </p:ext>
    </p:extLst>
  </p:cSld>
  <p:clrMapOvr>
    <a:masterClrMapping/>
  </p:clrMapOvr>
  <mc:AlternateContent xmlns:mc="http://schemas.openxmlformats.org/markup-compatibility/2006" xmlns:p14="http://schemas.microsoft.com/office/powerpoint/2010/main">
    <mc:Choice Requires="p14">
      <p:transition p14:dur="10" advTm="155000"/>
    </mc:Choice>
    <mc:Fallback xmlns="">
      <p:transition advTm="155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766935" y="518243"/>
            <a:ext cx="458010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20542"/>
            <a:ext cx="10676093" cy="4955203"/>
          </a:xfrm>
          <a:prstGeom prst="rect">
            <a:avLst/>
          </a:prstGeom>
          <a:noFill/>
        </p:spPr>
        <p:txBody>
          <a:bodyPr wrap="square" rtlCol="0">
            <a:spAutoFit/>
          </a:bodyPr>
          <a:lstStyle/>
          <a:p>
            <a:pPr marL="517525" algn="ctr"/>
            <a:r>
              <a:rPr lang="en-US" sz="28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r>
              <a:rPr lang="en-US" sz="2400" b="1" dirty="0">
                <a:solidFill>
                  <a:srgbClr val="FF8C01"/>
                </a:solidFill>
                <a:latin typeface="Tajawal ExtraBold" panose="00000800000000000000" pitchFamily="2" charset="-78"/>
                <a:cs typeface="Tajawal ExtraBold" panose="00000800000000000000" pitchFamily="2" charset="-78"/>
              </a:rPr>
              <a:t>4. The leader as adviser and orchestrator</a:t>
            </a:r>
            <a:r>
              <a:rPr lang="ar-EG" sz="2400" b="1" dirty="0">
                <a:solidFill>
                  <a:srgbClr val="FF8C01"/>
                </a:solidFill>
                <a:latin typeface="Tajawal ExtraBold" panose="00000800000000000000" pitchFamily="2" charset="-78"/>
                <a:cs typeface="Tajawal ExtraBold" panose="00000800000000000000" pitchFamily="2" charset="-78"/>
              </a:rPr>
              <a:t> مستشار ومنسق </a:t>
            </a:r>
            <a:r>
              <a:rPr lang="en-US" sz="2400" b="1" dirty="0">
                <a:solidFill>
                  <a:srgbClr val="FF8C01"/>
                </a:solidFill>
                <a:latin typeface="Tajawal ExtraBold" panose="00000800000000000000" pitchFamily="2" charset="-78"/>
                <a:cs typeface="Tajawal ExtraBold" panose="00000800000000000000" pitchFamily="2" charset="-78"/>
              </a:rPr>
              <a:t>: Driving strategic social-media utilization</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In most companies, social-media literacy is in its infancy. Excitement often runs high for the technology's potential to span functional and divisional silos. But without guidance and coordination, and without the capabilities we discuss here, </a:t>
            </a:r>
            <a:r>
              <a:rPr lang="en-US" sz="2000" b="1" dirty="0">
                <a:solidFill>
                  <a:srgbClr val="FF0000"/>
                </a:solidFill>
                <a:latin typeface="Tajawal ExtraBold" panose="00000800000000000000" pitchFamily="2" charset="-78"/>
                <a:cs typeface="Tajawal ExtraBold" panose="00000800000000000000" pitchFamily="2" charset="-78"/>
              </a:rPr>
              <a:t>social-media enthusiasm can backfire and cause severe damage</a:t>
            </a:r>
            <a:r>
              <a:rPr lang="en-US" sz="2000" b="1" dirty="0">
                <a:solidFill>
                  <a:srgbClr val="0A1F61"/>
                </a:solidFill>
                <a:latin typeface="Tajawal ExtraBold" panose="00000800000000000000" pitchFamily="2" charset="-78"/>
                <a:cs typeface="Tajawal ExtraBold" panose="00000800000000000000" pitchFamily="2" charset="-78"/>
              </a:rPr>
              <a:t>.</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To harvest the potential of social media, </a:t>
            </a:r>
            <a:r>
              <a:rPr lang="en-US" sz="2000" b="1" dirty="0">
                <a:solidFill>
                  <a:srgbClr val="FF0000"/>
                </a:solidFill>
                <a:latin typeface="Tajawal ExtraBold" panose="00000800000000000000" pitchFamily="2" charset="-78"/>
                <a:cs typeface="Tajawal ExtraBold" panose="00000800000000000000" pitchFamily="2" charset="-78"/>
              </a:rPr>
              <a:t>leaders must play a proactive role in raising the media literacy </a:t>
            </a:r>
            <a:r>
              <a:rPr lang="en-US" sz="2000" b="1" dirty="0">
                <a:solidFill>
                  <a:srgbClr val="0A1F61"/>
                </a:solidFill>
                <a:latin typeface="Tajawal ExtraBold" panose="00000800000000000000" pitchFamily="2" charset="-78"/>
                <a:cs typeface="Tajawal ExtraBold" panose="00000800000000000000" pitchFamily="2" charset="-78"/>
              </a:rPr>
              <a:t>of their immediate </a:t>
            </a:r>
            <a:r>
              <a:rPr lang="en-US" sz="2000" b="1" dirty="0">
                <a:solidFill>
                  <a:srgbClr val="FF0000"/>
                </a:solidFill>
                <a:latin typeface="Tajawal ExtraBold" panose="00000800000000000000" pitchFamily="2" charset="-78"/>
                <a:cs typeface="Tajawal ExtraBold" panose="00000800000000000000" pitchFamily="2" charset="-78"/>
              </a:rPr>
              <a:t>reports and stakeholders</a:t>
            </a:r>
            <a:r>
              <a:rPr lang="en-US" sz="2000" b="1" dirty="0">
                <a:solidFill>
                  <a:srgbClr val="0A1F61"/>
                </a:solidFill>
                <a:latin typeface="Tajawal ExtraBold" panose="00000800000000000000" pitchFamily="2" charset="-78"/>
                <a:cs typeface="Tajawal ExtraBold" panose="00000800000000000000" pitchFamily="2" charset="-78"/>
              </a:rPr>
              <a:t>. Within this 360-degree span, executives should become trusted advisers, enabling and supporting their environment in the use of </a:t>
            </a:r>
            <a:r>
              <a:rPr lang="en-US" sz="2000" b="1" dirty="0">
                <a:solidFill>
                  <a:srgbClr val="FF0000"/>
                </a:solidFill>
                <a:latin typeface="Tajawal ExtraBold" panose="00000800000000000000" pitchFamily="2" charset="-78"/>
                <a:cs typeface="Tajawal ExtraBold" panose="00000800000000000000" pitchFamily="2" charset="-78"/>
              </a:rPr>
              <a:t>social tools</a:t>
            </a:r>
            <a:r>
              <a:rPr lang="en-US" sz="2000" b="1" dirty="0">
                <a:solidFill>
                  <a:srgbClr val="0A1F61"/>
                </a:solidFill>
                <a:latin typeface="Tajawal ExtraBold" panose="00000800000000000000" pitchFamily="2" charset="-78"/>
                <a:cs typeface="Tajawal ExtraBold" panose="00000800000000000000" pitchFamily="2" charset="-78"/>
              </a:rPr>
              <a:t>, while ensuring that a culture of learning and reflection takes hold. As a new and media-savvy</a:t>
            </a:r>
            <a:r>
              <a:rPr lang="ar-EG" sz="2000" b="1" dirty="0">
                <a:solidFill>
                  <a:srgbClr val="0A1F61"/>
                </a:solidFill>
                <a:latin typeface="Tajawal ExtraBold" panose="00000800000000000000" pitchFamily="2" charset="-78"/>
                <a:cs typeface="Tajawal ExtraBold" panose="00000800000000000000" pitchFamily="2" charset="-78"/>
              </a:rPr>
              <a:t>خبير في وسائل الإعلام</a:t>
            </a:r>
            <a:r>
              <a:rPr lang="en-US" sz="2000" b="1" dirty="0">
                <a:solidFill>
                  <a:srgbClr val="0A1F61"/>
                </a:solidFill>
                <a:latin typeface="Tajawal ExtraBold" panose="00000800000000000000" pitchFamily="2" charset="-78"/>
                <a:cs typeface="Tajawal ExtraBold" panose="00000800000000000000" pitchFamily="2" charset="-78"/>
              </a:rPr>
              <a:t> generation enters the workplace, smart leaders can accelerate organizational change by harnessing these digital natives' expertise through "reverse mentoring" systems</a:t>
            </a:r>
          </a:p>
        </p:txBody>
      </p:sp>
      <p:sp>
        <p:nvSpPr>
          <p:cNvPr id="11" name="TextBox 10">
            <a:extLst>
              <a:ext uri="{FF2B5EF4-FFF2-40B4-BE49-F238E27FC236}">
                <a16:creationId xmlns:a16="http://schemas.microsoft.com/office/drawing/2014/main" id="{AAF7E0A0-D34F-1CC1-1926-00FA5428356B}"/>
              </a:ext>
            </a:extLst>
          </p:cNvPr>
          <p:cNvSpPr txBox="1"/>
          <p:nvPr/>
        </p:nvSpPr>
        <p:spPr>
          <a:xfrm>
            <a:off x="6795275" y="2277339"/>
            <a:ext cx="4688164" cy="369332"/>
          </a:xfrm>
          <a:prstGeom prst="rect">
            <a:avLst/>
          </a:prstGeom>
          <a:noFill/>
        </p:spPr>
        <p:txBody>
          <a:bodyPr wrap="square">
            <a:spAutoFit/>
          </a:bodyPr>
          <a:lstStyle/>
          <a:p>
            <a:r>
              <a:rPr lang="en-US" b="1" dirty="0" err="1"/>
              <a:t>قيادة</a:t>
            </a:r>
            <a:r>
              <a:rPr lang="en-US" b="1" dirty="0"/>
              <a:t> </a:t>
            </a:r>
            <a:r>
              <a:rPr lang="en-US" b="1" dirty="0" err="1"/>
              <a:t>الاستخدام</a:t>
            </a:r>
            <a:r>
              <a:rPr lang="en-US" b="1" dirty="0"/>
              <a:t> </a:t>
            </a:r>
            <a:r>
              <a:rPr lang="en-US" b="1" dirty="0" err="1"/>
              <a:t>الاستراتيجي</a:t>
            </a:r>
            <a:r>
              <a:rPr lang="en-US" b="1" dirty="0"/>
              <a:t> </a:t>
            </a:r>
            <a:r>
              <a:rPr lang="en-US" b="1" dirty="0" err="1"/>
              <a:t>لوسائل</a:t>
            </a:r>
            <a:r>
              <a:rPr lang="en-US" b="1" dirty="0"/>
              <a:t> </a:t>
            </a:r>
            <a:r>
              <a:rPr lang="en-US" b="1" dirty="0" err="1"/>
              <a:t>التواصل</a:t>
            </a:r>
            <a:r>
              <a:rPr lang="en-US" b="1" dirty="0"/>
              <a:t> </a:t>
            </a:r>
            <a:r>
              <a:rPr lang="en-US" b="1" dirty="0" err="1"/>
              <a:t>الاجتماعي</a:t>
            </a:r>
            <a:endParaRPr lang="en-US" b="1" dirty="0"/>
          </a:p>
        </p:txBody>
      </p:sp>
      <p:sp>
        <p:nvSpPr>
          <p:cNvPr id="12" name="TextBox 11">
            <a:extLst>
              <a:ext uri="{FF2B5EF4-FFF2-40B4-BE49-F238E27FC236}">
                <a16:creationId xmlns:a16="http://schemas.microsoft.com/office/drawing/2014/main" id="{8355FA16-51F2-B0D9-C3F7-03E04D5969E0}"/>
              </a:ext>
            </a:extLst>
          </p:cNvPr>
          <p:cNvSpPr txBox="1"/>
          <p:nvPr/>
        </p:nvSpPr>
        <p:spPr>
          <a:xfrm>
            <a:off x="3125828" y="5959630"/>
            <a:ext cx="9066172" cy="923330"/>
          </a:xfrm>
          <a:prstGeom prst="rect">
            <a:avLst/>
          </a:prstGeom>
          <a:solidFill>
            <a:schemeClr val="accent1">
              <a:lumMod val="20000"/>
              <a:lumOff val="80000"/>
            </a:schemeClr>
          </a:solidFill>
        </p:spPr>
        <p:txBody>
          <a:bodyPr wrap="square">
            <a:spAutoFit/>
          </a:bodyPr>
          <a:lstStyle/>
          <a:p>
            <a:pPr algn="r" rtl="1"/>
            <a:r>
              <a:rPr lang="ar-EG" b="1" dirty="0"/>
              <a:t>ينبغي للمديرين التنفيذيين أن يصبحوا مستشارين موثوقين، مما يمكّن ويدعم بيئتهم في استخدام الأدوات الاجتماعية، مع ضمان ترسيخ ثقافة التعلم والتفكير. مع دخول جيل جديد بارع في التعامل مع وسائل الإعلام إلى مكان العمل، يمكن للقادة الأذكياء تسريع التغيير التنظيمي من خلال تسخير خبرات هؤلاء المواطنين الرقميين من خلال أنظمة "التوجيه العكسي"</a:t>
            </a:r>
            <a:endParaRPr lang="en-US" b="1" dirty="0"/>
          </a:p>
        </p:txBody>
      </p:sp>
    </p:spTree>
    <p:extLst>
      <p:ext uri="{BB962C8B-B14F-4D97-AF65-F5344CB8AC3E}">
        <p14:creationId xmlns:p14="http://schemas.microsoft.com/office/powerpoint/2010/main" val="138168661"/>
      </p:ext>
    </p:extLst>
  </p:cSld>
  <p:clrMapOvr>
    <a:masterClrMapping/>
  </p:clrMapOvr>
  <mc:AlternateContent xmlns:mc="http://schemas.openxmlformats.org/markup-compatibility/2006" xmlns:p14="http://schemas.microsoft.com/office/powerpoint/2010/main">
    <mc:Choice Requires="p14">
      <p:transition p14:dur="10" advTm="158000"/>
    </mc:Choice>
    <mc:Fallback xmlns="">
      <p:transition advTm="158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173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66935" y="518243"/>
            <a:ext cx="458010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20542"/>
            <a:ext cx="10676093" cy="4647426"/>
          </a:xfrm>
          <a:prstGeom prst="rect">
            <a:avLst/>
          </a:prstGeom>
          <a:noFill/>
        </p:spPr>
        <p:txBody>
          <a:bodyPr wrap="square" rtlCol="0">
            <a:spAutoFit/>
          </a:bodyPr>
          <a:lstStyle/>
          <a:p>
            <a:pPr marL="517525" algn="ctr"/>
            <a:r>
              <a:rPr lang="en-US" sz="28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r>
              <a:rPr lang="en-US" sz="2400" b="1" dirty="0">
                <a:solidFill>
                  <a:srgbClr val="FF8C01"/>
                </a:solidFill>
                <a:latin typeface="Tajawal ExtraBold" panose="00000800000000000000" pitchFamily="2" charset="-78"/>
                <a:cs typeface="Tajawal ExtraBold" panose="00000800000000000000" pitchFamily="2" charset="-78"/>
              </a:rPr>
              <a:t>5. The leader as architect</a:t>
            </a:r>
            <a:r>
              <a:rPr lang="ar-EG" sz="2400" b="1" dirty="0">
                <a:solidFill>
                  <a:srgbClr val="FF8C01"/>
                </a:solidFill>
                <a:latin typeface="Tajawal ExtraBold" panose="00000800000000000000" pitchFamily="2" charset="-78"/>
                <a:cs typeface="Tajawal ExtraBold" panose="00000800000000000000" pitchFamily="2" charset="-78"/>
              </a:rPr>
              <a:t> القائد كمهندس معماري </a:t>
            </a:r>
            <a:r>
              <a:rPr lang="en-US" sz="2400" b="1" dirty="0">
                <a:solidFill>
                  <a:srgbClr val="FF8C01"/>
                </a:solidFill>
                <a:latin typeface="Tajawal ExtraBold" panose="00000800000000000000" pitchFamily="2" charset="-78"/>
                <a:cs typeface="Tajawal ExtraBold" panose="00000800000000000000" pitchFamily="2" charset="-78"/>
              </a:rPr>
              <a:t>: Creating an enabling organizational infrastructure </a:t>
            </a:r>
            <a:r>
              <a:rPr lang="ar-EG" sz="2400" b="1" dirty="0">
                <a:solidFill>
                  <a:srgbClr val="FF8C01"/>
                </a:solidFill>
                <a:latin typeface="Tajawal ExtraBold" panose="00000800000000000000" pitchFamily="2" charset="-78"/>
                <a:cs typeface="Tajawal ExtraBold" panose="00000800000000000000" pitchFamily="2" charset="-78"/>
              </a:rPr>
              <a:t>إنشاء بنية تحتية تنظيمية تمكينية</a:t>
            </a:r>
            <a:endParaRPr lang="en-US" sz="2400" b="1" dirty="0">
              <a:solidFill>
                <a:srgbClr val="FF8C01"/>
              </a:solidFill>
              <a:latin typeface="Tajawal ExtraBold" panose="00000800000000000000" pitchFamily="2" charset="-78"/>
              <a:cs typeface="Tajawal ExtraBold" panose="00000800000000000000" pitchFamily="2" charset="-78"/>
            </a:endParaRPr>
          </a:p>
          <a:p>
            <a:pPr marL="517525" algn="just"/>
            <a:r>
              <a:rPr lang="en-US" sz="2000" b="1" dirty="0">
                <a:solidFill>
                  <a:srgbClr val="0A1F61"/>
                </a:solidFill>
                <a:latin typeface="Tajawal ExtraBold" panose="00000800000000000000" pitchFamily="2" charset="-78"/>
                <a:cs typeface="Tajawal ExtraBold" panose="00000800000000000000" pitchFamily="2" charset="-78"/>
              </a:rPr>
              <a:t>Leaders who have steeped themselves in new media will testify that it requires them to navigate between potentially conflicting goals: they must strive to </a:t>
            </a:r>
            <a:r>
              <a:rPr lang="en-US" sz="2000" b="1" dirty="0">
                <a:solidFill>
                  <a:srgbClr val="C00000"/>
                </a:solidFill>
                <a:latin typeface="Tajawal ExtraBold" panose="00000800000000000000" pitchFamily="2" charset="-78"/>
                <a:cs typeface="Tajawal ExtraBold" panose="00000800000000000000" pitchFamily="2" charset="-78"/>
              </a:rPr>
              <a:t>establish an organizational and technical infrastructure that encourages free exchange but also enforce controls that mitigate the risks of irresponsible use. </a:t>
            </a:r>
            <a:r>
              <a:rPr lang="en-US" sz="2000" b="1" dirty="0">
                <a:solidFill>
                  <a:srgbClr val="0A1F61"/>
                </a:solidFill>
                <a:latin typeface="Tajawal ExtraBold" panose="00000800000000000000" pitchFamily="2" charset="-78"/>
                <a:cs typeface="Tajawal ExtraBold" panose="00000800000000000000" pitchFamily="2" charset="-78"/>
              </a:rPr>
              <a:t>This is a tough organizational-design challenge.</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Most companies have a defined formal organization, with explicit vertical systems of accountability. But below the surface of org charts and process manuals we find an implicit, less manageable </a:t>
            </a:r>
            <a:r>
              <a:rPr lang="en-US" sz="2000" b="1" dirty="0">
                <a:solidFill>
                  <a:srgbClr val="C00000"/>
                </a:solidFill>
                <a:latin typeface="Tajawal ExtraBold" panose="00000800000000000000" pitchFamily="2" charset="-78"/>
                <a:cs typeface="Tajawal ExtraBold" panose="00000800000000000000" pitchFamily="2" charset="-78"/>
              </a:rPr>
              <a:t>"informal organization," which has always been important and now gets amplified through social media</a:t>
            </a:r>
            <a:r>
              <a:rPr lang="en-US" sz="2000" b="1" dirty="0">
                <a:solidFill>
                  <a:srgbClr val="0A1F61"/>
                </a:solidFill>
                <a:latin typeface="Tajawal ExtraBold" panose="00000800000000000000" pitchFamily="2" charset="-78"/>
                <a:cs typeface="Tajawal ExtraBold" panose="00000800000000000000" pitchFamily="2" charset="-78"/>
              </a:rPr>
              <a:t>. The leader's task is to merge vertical accountability with networked horizontal collaboration in a way that is not mutually destructive.</a:t>
            </a:r>
          </a:p>
        </p:txBody>
      </p:sp>
    </p:spTree>
    <p:extLst>
      <p:ext uri="{BB962C8B-B14F-4D97-AF65-F5344CB8AC3E}">
        <p14:creationId xmlns:p14="http://schemas.microsoft.com/office/powerpoint/2010/main" val="789343510"/>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173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66935" y="518243"/>
            <a:ext cx="458010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20542"/>
            <a:ext cx="10676093" cy="4647426"/>
          </a:xfrm>
          <a:prstGeom prst="rect">
            <a:avLst/>
          </a:prstGeom>
          <a:noFill/>
        </p:spPr>
        <p:txBody>
          <a:bodyPr wrap="square" rtlCol="0">
            <a:spAutoFit/>
          </a:bodyPr>
          <a:lstStyle/>
          <a:p>
            <a:pPr marL="517525" algn="ctr"/>
            <a:r>
              <a:rPr lang="en-US" sz="28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r>
              <a:rPr lang="en-US" sz="2400" b="1" dirty="0">
                <a:solidFill>
                  <a:srgbClr val="FF8C01"/>
                </a:solidFill>
                <a:latin typeface="Tajawal ExtraBold" panose="00000800000000000000" pitchFamily="2" charset="-78"/>
                <a:cs typeface="Tajawal ExtraBold" panose="00000800000000000000" pitchFamily="2" charset="-78"/>
              </a:rPr>
              <a:t>6. The leader as analyst: Staying ahead of the curve</a:t>
            </a:r>
            <a:r>
              <a:rPr lang="ar-EG" sz="2400" b="1" dirty="0">
                <a:solidFill>
                  <a:srgbClr val="FF8C01"/>
                </a:solidFill>
                <a:latin typeface="Tajawal ExtraBold" panose="00000800000000000000" pitchFamily="2" charset="-78"/>
                <a:cs typeface="Tajawal ExtraBold" panose="00000800000000000000" pitchFamily="2" charset="-78"/>
              </a:rPr>
              <a:t>القائد كمحلل: البقاء في صدارة المنحنى</a:t>
            </a:r>
            <a:endParaRPr lang="en-US" sz="2400" b="1" dirty="0">
              <a:solidFill>
                <a:srgbClr val="FF8C01"/>
              </a:solidFill>
              <a:latin typeface="Tajawal ExtraBold" panose="00000800000000000000" pitchFamily="2" charset="-78"/>
              <a:cs typeface="Tajawal ExtraBold" panose="00000800000000000000" pitchFamily="2" charset="-78"/>
            </a:endParaRPr>
          </a:p>
          <a:p>
            <a:pPr marL="517525" algn="just"/>
            <a:r>
              <a:rPr lang="en-US" sz="2000" b="1" dirty="0">
                <a:solidFill>
                  <a:srgbClr val="0A1F61"/>
                </a:solidFill>
                <a:latin typeface="Tajawal ExtraBold" panose="00000800000000000000" pitchFamily="2" charset="-78"/>
                <a:cs typeface="Tajawal ExtraBold" panose="00000800000000000000" pitchFamily="2" charset="-78"/>
              </a:rPr>
              <a:t>The next generation of connectivity—the Internet of Things—will link together appliances, cars, and all kinds of objects. </a:t>
            </a:r>
          </a:p>
          <a:p>
            <a:pPr marL="517525" algn="just"/>
            <a:r>
              <a:rPr lang="en-US" sz="2000" b="1" dirty="0">
                <a:solidFill>
                  <a:srgbClr val="C00000"/>
                </a:solidFill>
                <a:latin typeface="Tajawal ExtraBold" panose="00000800000000000000" pitchFamily="2" charset="-78"/>
                <a:cs typeface="Tajawal ExtraBold" panose="00000800000000000000" pitchFamily="2" charset="-78"/>
              </a:rPr>
              <a:t>As a result, there is about 50 billion connected devices. This transformation opens new opportunities</a:t>
            </a:r>
            <a:r>
              <a:rPr lang="en-US" sz="2000" b="1" dirty="0">
                <a:solidFill>
                  <a:srgbClr val="0A1F61"/>
                </a:solidFill>
                <a:latin typeface="Tajawal ExtraBold" panose="00000800000000000000" pitchFamily="2" charset="-78"/>
                <a:cs typeface="Tajawal ExtraBold" panose="00000800000000000000" pitchFamily="2" charset="-78"/>
              </a:rPr>
              <a:t>, spawn new business models, and herald yet another major inflection point that </a:t>
            </a:r>
            <a:r>
              <a:rPr lang="en-US" sz="2000" b="1" dirty="0">
                <a:solidFill>
                  <a:srgbClr val="C00000"/>
                </a:solidFill>
                <a:latin typeface="Tajawal ExtraBold" panose="00000800000000000000" pitchFamily="2" charset="-78"/>
                <a:cs typeface="Tajawal ExtraBold" panose="00000800000000000000" pitchFamily="2" charset="-78"/>
              </a:rPr>
              <a:t>leaders must manage</a:t>
            </a:r>
            <a:r>
              <a:rPr lang="en-US" sz="2000" b="1" dirty="0">
                <a:solidFill>
                  <a:srgbClr val="0A1F61"/>
                </a:solidFill>
                <a:latin typeface="Tajawal ExtraBold" panose="00000800000000000000" pitchFamily="2" charset="-78"/>
                <a:cs typeface="Tajawal ExtraBold" panose="00000800000000000000" pitchFamily="2" charset="-78"/>
              </a:rPr>
              <a:t>.</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It's imperative to keep abreast of such emerging trends and innovations—not just their competitive and marketplace implications, but also what they mean for communications technologies, which are fundamental for </a:t>
            </a:r>
            <a:r>
              <a:rPr lang="en-US" sz="2000" b="1" dirty="0">
                <a:solidFill>
                  <a:srgbClr val="C00000"/>
                </a:solidFill>
                <a:latin typeface="Tajawal ExtraBold" panose="00000800000000000000" pitchFamily="2" charset="-78"/>
                <a:cs typeface="Tajawal ExtraBold" panose="00000800000000000000" pitchFamily="2" charset="-78"/>
              </a:rPr>
              <a:t>creating an agile, responsive organization</a:t>
            </a:r>
            <a:r>
              <a:rPr lang="en-US" sz="2000" b="1" dirty="0">
                <a:solidFill>
                  <a:srgbClr val="0A1F61"/>
                </a:solidFill>
                <a:latin typeface="Tajawal ExtraBold" panose="00000800000000000000" pitchFamily="2" charset="-78"/>
                <a:cs typeface="Tajawal ExtraBold" panose="00000800000000000000" pitchFamily="2" charset="-78"/>
              </a:rPr>
              <a:t>. Executives who monitor weak signals and experiment with new technologies and devices will be able to act more quickly and capture the advantages of early adoption.</a:t>
            </a:r>
          </a:p>
        </p:txBody>
      </p:sp>
    </p:spTree>
    <p:extLst>
      <p:ext uri="{BB962C8B-B14F-4D97-AF65-F5344CB8AC3E}">
        <p14:creationId xmlns:p14="http://schemas.microsoft.com/office/powerpoint/2010/main" val="810227591"/>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173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66935" y="518243"/>
            <a:ext cx="458010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3" name="Group 12">
            <a:extLst>
              <a:ext uri="{FF2B5EF4-FFF2-40B4-BE49-F238E27FC236}">
                <a16:creationId xmlns:a16="http://schemas.microsoft.com/office/drawing/2014/main" id="{E2EA0407-D331-F20D-87AC-7932992A174D}"/>
              </a:ext>
            </a:extLst>
          </p:cNvPr>
          <p:cNvGrpSpPr/>
          <p:nvPr/>
        </p:nvGrpSpPr>
        <p:grpSpPr>
          <a:xfrm>
            <a:off x="2064170" y="1303434"/>
            <a:ext cx="9451943" cy="4827232"/>
            <a:chOff x="1874165" y="1490142"/>
            <a:chExt cx="9451943" cy="4827232"/>
          </a:xfrm>
        </p:grpSpPr>
        <p:pic>
          <p:nvPicPr>
            <p:cNvPr id="11" name="Picture 10">
              <a:extLst>
                <a:ext uri="{FF2B5EF4-FFF2-40B4-BE49-F238E27FC236}">
                  <a16:creationId xmlns:a16="http://schemas.microsoft.com/office/drawing/2014/main" id="{36B2B027-81EF-6664-AEA1-9FB634178252}"/>
                </a:ext>
              </a:extLst>
            </p:cNvPr>
            <p:cNvPicPr>
              <a:picLocks noChangeAspect="1"/>
            </p:cNvPicPr>
            <p:nvPr/>
          </p:nvPicPr>
          <p:blipFill rotWithShape="1">
            <a:blip r:embed="rId6">
              <a:duotone>
                <a:schemeClr val="accent5">
                  <a:shade val="45000"/>
                  <a:satMod val="135000"/>
                </a:schemeClr>
                <a:prstClr val="white"/>
              </a:duotone>
              <a:extLst>
                <a:ext uri="{BEBA8EAE-BF5A-486C-A8C5-ECC9F3942E4B}">
                  <a14:imgProps xmlns:a14="http://schemas.microsoft.com/office/drawing/2010/main">
                    <a14:imgLayer r:embed="rId7">
                      <a14:imgEffect>
                        <a14:sharpenSoften amount="50000"/>
                      </a14:imgEffect>
                      <a14:imgEffect>
                        <a14:brightnessContrast contrast="20000"/>
                      </a14:imgEffect>
                    </a14:imgLayer>
                  </a14:imgProps>
                </a:ext>
              </a:extLst>
            </a:blip>
            <a:srcRect l="23474" t="23479" r="11656" b="17922"/>
            <a:stretch/>
          </p:blipFill>
          <p:spPr>
            <a:xfrm>
              <a:off x="1874165" y="1514653"/>
              <a:ext cx="9451943" cy="4802721"/>
            </a:xfrm>
            <a:prstGeom prst="rect">
              <a:avLst/>
            </a:prstGeom>
          </p:spPr>
        </p:pic>
        <p:sp>
          <p:nvSpPr>
            <p:cNvPr id="12" name="TextBox 11">
              <a:extLst>
                <a:ext uri="{FF2B5EF4-FFF2-40B4-BE49-F238E27FC236}">
                  <a16:creationId xmlns:a16="http://schemas.microsoft.com/office/drawing/2014/main" id="{C17A10BC-3509-A75E-C547-C3A094304261}"/>
                </a:ext>
              </a:extLst>
            </p:cNvPr>
            <p:cNvSpPr txBox="1"/>
            <p:nvPr/>
          </p:nvSpPr>
          <p:spPr>
            <a:xfrm>
              <a:off x="2222885" y="1490142"/>
              <a:ext cx="1141963" cy="527928"/>
            </a:xfrm>
            <a:prstGeom prst="rect">
              <a:avLst/>
            </a:prstGeom>
            <a:solidFill>
              <a:schemeClr val="bg1"/>
            </a:solidFill>
            <a:ln>
              <a:solidFill>
                <a:schemeClr val="bg1"/>
              </a:solidFill>
            </a:ln>
          </p:spPr>
          <p:txBody>
            <a:bodyPr wrap="square" rtlCol="0">
              <a:spAutoFit/>
            </a:bodyPr>
            <a:lstStyle/>
            <a:p>
              <a:endParaRPr lang="en-US" dirty="0"/>
            </a:p>
          </p:txBody>
        </p:sp>
      </p:grpSp>
      <p:sp>
        <p:nvSpPr>
          <p:cNvPr id="10" name="TextBox 9">
            <a:extLst>
              <a:ext uri="{FF2B5EF4-FFF2-40B4-BE49-F238E27FC236}">
                <a16:creationId xmlns:a16="http://schemas.microsoft.com/office/drawing/2014/main" id="{D52768D2-850A-4F2F-F2EE-11CAF5FEDFAE}"/>
              </a:ext>
            </a:extLst>
          </p:cNvPr>
          <p:cNvSpPr txBox="1"/>
          <p:nvPr/>
        </p:nvSpPr>
        <p:spPr>
          <a:xfrm>
            <a:off x="6451270" y="4458587"/>
            <a:ext cx="1141963" cy="369332"/>
          </a:xfrm>
          <a:prstGeom prst="rect">
            <a:avLst/>
          </a:prstGeom>
          <a:noFill/>
        </p:spPr>
        <p:txBody>
          <a:bodyPr wrap="square">
            <a:spAutoFit/>
          </a:bodyPr>
          <a:lstStyle/>
          <a:p>
            <a:r>
              <a:rPr lang="en-US" dirty="0" err="1"/>
              <a:t>مضايقة</a:t>
            </a:r>
            <a:endParaRPr lang="en-US" dirty="0"/>
          </a:p>
        </p:txBody>
      </p:sp>
      <p:sp>
        <p:nvSpPr>
          <p:cNvPr id="15" name="TextBox 14">
            <a:extLst>
              <a:ext uri="{FF2B5EF4-FFF2-40B4-BE49-F238E27FC236}">
                <a16:creationId xmlns:a16="http://schemas.microsoft.com/office/drawing/2014/main" id="{81C74833-E334-1852-5A0F-16AC94CDE34F}"/>
              </a:ext>
            </a:extLst>
          </p:cNvPr>
          <p:cNvSpPr txBox="1"/>
          <p:nvPr/>
        </p:nvSpPr>
        <p:spPr>
          <a:xfrm>
            <a:off x="6841773" y="4745069"/>
            <a:ext cx="863930" cy="369332"/>
          </a:xfrm>
          <a:prstGeom prst="rect">
            <a:avLst/>
          </a:prstGeom>
          <a:noFill/>
        </p:spPr>
        <p:txBody>
          <a:bodyPr wrap="square">
            <a:spAutoFit/>
          </a:bodyPr>
          <a:lstStyle/>
          <a:p>
            <a:r>
              <a:rPr lang="en-US" dirty="0" err="1"/>
              <a:t>تمييز</a:t>
            </a:r>
            <a:endParaRPr lang="en-US" dirty="0"/>
          </a:p>
        </p:txBody>
      </p:sp>
      <p:sp>
        <p:nvSpPr>
          <p:cNvPr id="17" name="TextBox 16">
            <a:extLst>
              <a:ext uri="{FF2B5EF4-FFF2-40B4-BE49-F238E27FC236}">
                <a16:creationId xmlns:a16="http://schemas.microsoft.com/office/drawing/2014/main" id="{90F5BB28-135F-39E9-8B6C-574C3AB84D42}"/>
              </a:ext>
            </a:extLst>
          </p:cNvPr>
          <p:cNvSpPr txBox="1"/>
          <p:nvPr/>
        </p:nvSpPr>
        <p:spPr>
          <a:xfrm>
            <a:off x="5938087" y="5061867"/>
            <a:ext cx="852054" cy="369332"/>
          </a:xfrm>
          <a:prstGeom prst="rect">
            <a:avLst/>
          </a:prstGeom>
          <a:noFill/>
        </p:spPr>
        <p:txBody>
          <a:bodyPr wrap="square">
            <a:spAutoFit/>
          </a:bodyPr>
          <a:lstStyle/>
          <a:p>
            <a:r>
              <a:rPr lang="en-US" dirty="0" err="1"/>
              <a:t>التصيد</a:t>
            </a:r>
            <a:endParaRPr lang="en-US" dirty="0"/>
          </a:p>
        </p:txBody>
      </p:sp>
      <p:sp>
        <p:nvSpPr>
          <p:cNvPr id="19" name="TextBox 18">
            <a:extLst>
              <a:ext uri="{FF2B5EF4-FFF2-40B4-BE49-F238E27FC236}">
                <a16:creationId xmlns:a16="http://schemas.microsoft.com/office/drawing/2014/main" id="{1DF2F047-218F-DFB9-43C7-AA0A71B406F8}"/>
              </a:ext>
            </a:extLst>
          </p:cNvPr>
          <p:cNvSpPr txBox="1"/>
          <p:nvPr/>
        </p:nvSpPr>
        <p:spPr>
          <a:xfrm>
            <a:off x="7140039" y="5635894"/>
            <a:ext cx="1327067" cy="369332"/>
          </a:xfrm>
          <a:prstGeom prst="rect">
            <a:avLst/>
          </a:prstGeom>
          <a:noFill/>
        </p:spPr>
        <p:txBody>
          <a:bodyPr wrap="square">
            <a:spAutoFit/>
          </a:bodyPr>
          <a:lstStyle/>
          <a:p>
            <a:r>
              <a:rPr lang="en-US" dirty="0" err="1"/>
              <a:t>السياسة</a:t>
            </a:r>
            <a:r>
              <a:rPr lang="en-US" dirty="0"/>
              <a:t> </a:t>
            </a:r>
            <a:r>
              <a:rPr lang="en-US" dirty="0" err="1"/>
              <a:t>المدمرة</a:t>
            </a:r>
            <a:endParaRPr lang="en-US" dirty="0"/>
          </a:p>
        </p:txBody>
      </p:sp>
      <p:sp>
        <p:nvSpPr>
          <p:cNvPr id="14" name="TextBox 13">
            <a:extLst>
              <a:ext uri="{FF2B5EF4-FFF2-40B4-BE49-F238E27FC236}">
                <a16:creationId xmlns:a16="http://schemas.microsoft.com/office/drawing/2014/main" id="{CEA3FF0E-C8BB-9F0D-E4CC-FD0C1D3CD0AA}"/>
              </a:ext>
            </a:extLst>
          </p:cNvPr>
          <p:cNvSpPr txBox="1"/>
          <p:nvPr/>
        </p:nvSpPr>
        <p:spPr>
          <a:xfrm>
            <a:off x="7140039" y="3609949"/>
            <a:ext cx="2164080" cy="369332"/>
          </a:xfrm>
          <a:prstGeom prst="rect">
            <a:avLst/>
          </a:prstGeom>
          <a:noFill/>
        </p:spPr>
        <p:txBody>
          <a:bodyPr wrap="square">
            <a:spAutoFit/>
          </a:bodyPr>
          <a:lstStyle/>
          <a:p>
            <a:pPr algn="r" rtl="1"/>
            <a:r>
              <a:rPr lang="en-US" dirty="0" err="1"/>
              <a:t>السلوك</a:t>
            </a:r>
            <a:r>
              <a:rPr lang="en-US" dirty="0"/>
              <a:t> </a:t>
            </a:r>
            <a:r>
              <a:rPr lang="en-US" dirty="0" err="1"/>
              <a:t>الاجتماعي</a:t>
            </a:r>
            <a:r>
              <a:rPr lang="en-US" dirty="0"/>
              <a:t> </a:t>
            </a:r>
            <a:r>
              <a:rPr lang="en-US" dirty="0" err="1"/>
              <a:t>الإيجابي</a:t>
            </a:r>
            <a:endParaRPr lang="en-US" dirty="0"/>
          </a:p>
        </p:txBody>
      </p:sp>
    </p:spTree>
    <p:extLst>
      <p:ext uri="{BB962C8B-B14F-4D97-AF65-F5344CB8AC3E}">
        <p14:creationId xmlns:p14="http://schemas.microsoft.com/office/powerpoint/2010/main" val="3466663043"/>
      </p:ext>
    </p:extLst>
  </p:cSld>
  <p:clrMapOvr>
    <a:masterClrMapping/>
  </p:clrMapOvr>
  <mc:AlternateContent xmlns:mc="http://schemas.openxmlformats.org/markup-compatibility/2006" xmlns:p14="http://schemas.microsoft.com/office/powerpoint/2010/main">
    <mc:Choice Requires="p14">
      <p:transition p14:dur="10" advTm="138000"/>
    </mc:Choice>
    <mc:Fallback xmlns="">
      <p:transition advTm="138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W10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766034" y="834972"/>
            <a:ext cx="4288353" cy="646331"/>
          </a:xfrm>
          <a:prstGeom prst="rect">
            <a:avLst/>
          </a:prstGeom>
          <a:noFill/>
          <a:ln>
            <a:noFill/>
          </a:ln>
        </p:spPr>
        <p:txBody>
          <a:bodyPr wrap="none" rtlCol="0">
            <a:spAutoFit/>
          </a:bodyPr>
          <a:lstStyle/>
          <a:p>
            <a:pPr algn="ctr"/>
            <a:r>
              <a:rPr lang="en-US" sz="3600" b="1" dirty="0">
                <a:solidFill>
                  <a:srgbClr val="2B5984"/>
                </a:solidFill>
                <a:latin typeface="Tajawal Medium" panose="00000600000000000000" pitchFamily="2" charset="-78"/>
                <a:cs typeface="Tajawal Medium" panose="00000600000000000000" pitchFamily="2" charset="-78"/>
              </a:rPr>
              <a:t>Ethical Leadership</a:t>
            </a:r>
            <a:endParaRPr lang="en-US" sz="3600" b="1" dirty="0">
              <a:solidFill>
                <a:srgbClr val="C00000"/>
              </a:solidFill>
              <a:latin typeface="Tajawal Medium" panose="00000600000000000000" pitchFamily="2" charset="-78"/>
              <a:cs typeface="Tajawal Medium" panose="00000600000000000000" pitchFamily="2" charset="-78"/>
            </a:endParaRPr>
          </a:p>
        </p:txBody>
      </p:sp>
      <p:pic>
        <p:nvPicPr>
          <p:cNvPr id="4" name="Picture 3" descr="A group of people holding a sign&#10;&#10;Description automatically generated with medium confidence">
            <a:extLst>
              <a:ext uri="{FF2B5EF4-FFF2-40B4-BE49-F238E27FC236}">
                <a16:creationId xmlns:a16="http://schemas.microsoft.com/office/drawing/2014/main" id="{A6E65DF6-CEA9-81B2-C48B-FEC4260683B3}"/>
              </a:ext>
            </a:extLst>
          </p:cNvPr>
          <p:cNvPicPr>
            <a:picLocks noChangeAspect="1"/>
          </p:cNvPicPr>
          <p:nvPr/>
        </p:nvPicPr>
        <p:blipFill rotWithShape="1">
          <a:blip r:embed="rId3">
            <a:extLst>
              <a:ext uri="{28A0092B-C50C-407E-A947-70E740481C1C}">
                <a14:useLocalDpi xmlns:a14="http://schemas.microsoft.com/office/drawing/2010/main" val="0"/>
              </a:ext>
            </a:extLst>
          </a:blip>
          <a:srcRect t="8485" b="10823"/>
          <a:stretch/>
        </p:blipFill>
        <p:spPr>
          <a:xfrm>
            <a:off x="5083772" y="1784464"/>
            <a:ext cx="5928780" cy="4784059"/>
          </a:xfrm>
          <a:prstGeom prst="rect">
            <a:avLst/>
          </a:prstGeom>
        </p:spPr>
      </p:pic>
    </p:spTree>
    <p:extLst>
      <p:ext uri="{BB962C8B-B14F-4D97-AF65-F5344CB8AC3E}">
        <p14:creationId xmlns:p14="http://schemas.microsoft.com/office/powerpoint/2010/main" val="148369528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07523" y="1706640"/>
            <a:ext cx="11162981" cy="3105466"/>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What is ethical leadership?</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Ethical leadership involves both acting and leading ethically over time all the time.</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When and by whom should ethical leadership be practiced?</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Ethical leadership should be practiced all the time by anyone in a formal or informal leadership position.</a:t>
            </a:r>
          </a:p>
        </p:txBody>
      </p:sp>
    </p:spTree>
    <p:extLst>
      <p:ext uri="{BB962C8B-B14F-4D97-AF65-F5344CB8AC3E}">
        <p14:creationId xmlns:p14="http://schemas.microsoft.com/office/powerpoint/2010/main" val="3593627430"/>
      </p:ext>
    </p:extLst>
  </p:cSld>
  <p:clrMapOvr>
    <a:masterClrMapping/>
  </p:clrMapOvr>
  <mc:AlternateContent xmlns:mc="http://schemas.openxmlformats.org/markup-compatibility/2006" xmlns:p14="http://schemas.microsoft.com/office/powerpoint/2010/main">
    <mc:Choice Requires="p14">
      <p:transition p14:dur="10" advTm="58000"/>
    </mc:Choice>
    <mc:Fallback xmlns="">
      <p:transition advTm="58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13164" y="1303434"/>
            <a:ext cx="10486088" cy="4679935"/>
          </a:xfrm>
          <a:prstGeom prst="rect">
            <a:avLst/>
          </a:prstGeom>
          <a:noFill/>
        </p:spPr>
        <p:txBody>
          <a:bodyPr wrap="square" rtlCol="0">
            <a:spAutoFit/>
          </a:bodyPr>
          <a:lstStyle/>
          <a:p>
            <a:pPr marL="517525" algn="ctr">
              <a:lnSpc>
                <a:spcPts val="3000"/>
              </a:lnSpc>
            </a:pPr>
            <a:r>
              <a:rPr lang="en-US" sz="2800" b="1" dirty="0">
                <a:solidFill>
                  <a:srgbClr val="C00000"/>
                </a:solidFill>
                <a:latin typeface="Tajawal ExtraBold" panose="00000800000000000000" pitchFamily="2" charset="-78"/>
                <a:cs typeface="Tajawal ExtraBold" panose="00000800000000000000" pitchFamily="2" charset="-78"/>
              </a:rPr>
              <a:t>Why practice ethical leadership?</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models ethical behavior to the organization and the community.</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builds </a:t>
            </a:r>
            <a:r>
              <a:rPr lang="en-US" sz="2300" b="1" dirty="0">
                <a:solidFill>
                  <a:srgbClr val="C00000"/>
                </a:solidFill>
                <a:latin typeface="Tajawal ExtraBold" panose="00000800000000000000" pitchFamily="2" charset="-78"/>
                <a:cs typeface="Tajawal ExtraBold" panose="00000800000000000000" pitchFamily="2" charset="-78"/>
              </a:rPr>
              <a:t>trust</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brings </a:t>
            </a:r>
            <a:r>
              <a:rPr lang="en-US" sz="2300" b="1" dirty="0">
                <a:solidFill>
                  <a:srgbClr val="C00000"/>
                </a:solidFill>
                <a:latin typeface="Tajawal ExtraBold" panose="00000800000000000000" pitchFamily="2" charset="-78"/>
                <a:cs typeface="Tajawal ExtraBold" panose="00000800000000000000" pitchFamily="2" charset="-78"/>
              </a:rPr>
              <a:t>credibility and respect</a:t>
            </a:r>
            <a:r>
              <a:rPr lang="en-US" sz="2300" b="1" dirty="0">
                <a:solidFill>
                  <a:srgbClr val="0A1F61"/>
                </a:solidFill>
                <a:latin typeface="Tajawal ExtraBold" panose="00000800000000000000" pitchFamily="2" charset="-78"/>
                <a:cs typeface="Tajawal ExtraBold" panose="00000800000000000000" pitchFamily="2" charset="-78"/>
              </a:rPr>
              <a:t>, both for you and for the organization.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can lead to </a:t>
            </a:r>
            <a:r>
              <a:rPr lang="en-US" sz="2300" b="1" dirty="0">
                <a:solidFill>
                  <a:srgbClr val="C00000"/>
                </a:solidFill>
                <a:latin typeface="Tajawal ExtraBold" panose="00000800000000000000" pitchFamily="2" charset="-78"/>
                <a:cs typeface="Tajawal ExtraBold" panose="00000800000000000000" pitchFamily="2" charset="-78"/>
              </a:rPr>
              <a:t>collaboration</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C00000"/>
                </a:solidFill>
                <a:latin typeface="Tajawal ExtraBold" panose="00000800000000000000" pitchFamily="2" charset="-78"/>
                <a:cs typeface="Tajawal ExtraBold" panose="00000800000000000000" pitchFamily="2" charset="-78"/>
              </a:rPr>
              <a:t>creates a good climate </a:t>
            </a:r>
            <a:r>
              <a:rPr lang="en-US" sz="2300" b="1" dirty="0">
                <a:solidFill>
                  <a:srgbClr val="0A1F61"/>
                </a:solidFill>
                <a:latin typeface="Tajawal ExtraBold" panose="00000800000000000000" pitchFamily="2" charset="-78"/>
                <a:cs typeface="Tajawal ExtraBold" panose="00000800000000000000" pitchFamily="2" charset="-78"/>
              </a:rPr>
              <a:t>within the organization.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you have opposition, or are strongly supporting a position, ethical leadership allows you to occupy the moral high ground.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is simply the right way to go.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C00000"/>
                </a:solidFill>
                <a:latin typeface="Tajawal ExtraBold" panose="00000800000000000000" pitchFamily="2" charset="-78"/>
                <a:cs typeface="Tajawal ExtraBold" panose="00000800000000000000" pitchFamily="2" charset="-78"/>
              </a:rPr>
              <a:t>affords self-respect</a:t>
            </a:r>
            <a:r>
              <a:rPr lang="en-US" sz="23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1414032227"/>
      </p:ext>
    </p:extLst>
  </p:cSld>
  <p:clrMapOvr>
    <a:masterClrMapping/>
  </p:clrMapOvr>
  <mc:AlternateContent xmlns:mc="http://schemas.openxmlformats.org/markup-compatibility/2006" xmlns:p14="http://schemas.microsoft.com/office/powerpoint/2010/main">
    <mc:Choice Requires="p14">
      <p:transition p14:dur="10" advTm="101000"/>
    </mc:Choice>
    <mc:Fallback xmlns="">
      <p:transition advTm="101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273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1288" y="1303434"/>
            <a:ext cx="10497964"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How do you practice ethical leadership?</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General guidelines:</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Ethical leadership requires </a:t>
            </a:r>
            <a:r>
              <a:rPr lang="en-US" sz="2400" b="1" dirty="0">
                <a:solidFill>
                  <a:srgbClr val="C00000"/>
                </a:solidFill>
                <a:latin typeface="Tajawal ExtraBold" panose="00000800000000000000" pitchFamily="2" charset="-78"/>
                <a:cs typeface="Tajawal ExtraBold" panose="00000800000000000000" pitchFamily="2" charset="-78"/>
              </a:rPr>
              <a:t>a clear and coherent ethical framework </a:t>
            </a:r>
            <a:r>
              <a:rPr lang="en-US" sz="2400" b="1" dirty="0">
                <a:solidFill>
                  <a:srgbClr val="0A1F61"/>
                </a:solidFill>
                <a:latin typeface="Tajawal ExtraBold" panose="00000800000000000000" pitchFamily="2" charset="-78"/>
                <a:cs typeface="Tajawal ExtraBold" panose="00000800000000000000" pitchFamily="2" charset="-78"/>
              </a:rPr>
              <a:t>on which the leader can draw in making decisions and taking action.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Your ethical framework should </a:t>
            </a:r>
            <a:r>
              <a:rPr lang="en-US" sz="2400" b="1" dirty="0">
                <a:solidFill>
                  <a:srgbClr val="C00000"/>
                </a:solidFill>
                <a:latin typeface="Tajawal ExtraBold" panose="00000800000000000000" pitchFamily="2" charset="-78"/>
                <a:cs typeface="Tajawal ExtraBold" panose="00000800000000000000" pitchFamily="2" charset="-78"/>
              </a:rPr>
              <a:t>agree with the ethical framework, vision, and mission </a:t>
            </a:r>
            <a:r>
              <a:rPr lang="en-US" sz="2400" b="1" dirty="0">
                <a:solidFill>
                  <a:srgbClr val="0A1F61"/>
                </a:solidFill>
                <a:latin typeface="Tajawal ExtraBold" panose="00000800000000000000" pitchFamily="2" charset="-78"/>
                <a:cs typeface="Tajawal ExtraBold" panose="00000800000000000000" pitchFamily="2" charset="-78"/>
              </a:rPr>
              <a:t>of the organization or initiative.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Ethics should be a topic of discussion.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Ethics should be out in the open. </a:t>
            </a:r>
            <a:r>
              <a:rPr lang="ar-EG" sz="2400" b="1" dirty="0">
                <a:solidFill>
                  <a:srgbClr val="0A1F61"/>
                </a:solidFill>
                <a:latin typeface="Tajawal ExtraBold" panose="00000800000000000000" pitchFamily="2" charset="-78"/>
                <a:cs typeface="Tajawal ExtraBold" panose="00000800000000000000" pitchFamily="2" charset="-78"/>
              </a:rPr>
              <a:t>الأخلاق يجب أن تكون في العلن</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Ethical thought must be connected to action.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Ethical leadership is a shared process. </a:t>
            </a:r>
          </a:p>
        </p:txBody>
      </p:sp>
    </p:spTree>
    <p:extLst>
      <p:ext uri="{BB962C8B-B14F-4D97-AF65-F5344CB8AC3E}">
        <p14:creationId xmlns:p14="http://schemas.microsoft.com/office/powerpoint/2010/main" val="3566927527"/>
      </p:ext>
    </p:extLst>
  </p:cSld>
  <p:clrMapOvr>
    <a:masterClrMapping/>
  </p:clrMapOvr>
  <mc:AlternateContent xmlns:mc="http://schemas.openxmlformats.org/markup-compatibility/2006" xmlns:p14="http://schemas.microsoft.com/office/powerpoint/2010/main">
    <mc:Choice Requires="p14">
      <p:transition p14:dur="10" advTm="84100"/>
    </mc:Choice>
    <mc:Fallback xmlns="">
      <p:transition advTm="841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0187" y="1303434"/>
            <a:ext cx="11999439" cy="3645870"/>
          </a:xfrm>
          <a:prstGeom prst="rect">
            <a:avLst/>
          </a:prstGeom>
          <a:noFill/>
        </p:spPr>
        <p:txBody>
          <a:bodyPr wrap="square" rtlCol="0">
            <a:spAutoFit/>
          </a:bodyPr>
          <a:lstStyle/>
          <a:p>
            <a:pPr marL="517525" algn="ctr">
              <a:lnSpc>
                <a:spcPts val="2800"/>
              </a:lnSpc>
            </a:pPr>
            <a:r>
              <a:rPr lang="en-US" sz="2800" b="1" dirty="0">
                <a:solidFill>
                  <a:srgbClr val="C00000"/>
                </a:solidFill>
                <a:latin typeface="Tajawal ExtraBold" panose="00000800000000000000" pitchFamily="2" charset="-78"/>
                <a:cs typeface="Tajawal ExtraBold" panose="00000800000000000000" pitchFamily="2" charset="-78"/>
              </a:rPr>
              <a:t>Specific components of ethical leadership:</a:t>
            </a:r>
          </a:p>
          <a:p>
            <a:pPr marL="860425"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Put the good of the organization and the general good before your own interests and ego. </a:t>
            </a:r>
          </a:p>
          <a:p>
            <a:pPr marL="860425"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Encourage the discussion of ethics in general and of the ethical choices involved in specific situations and decisions as an ongoing feature of the organizational culture. </a:t>
            </a:r>
          </a:p>
          <a:p>
            <a:pPr marL="860425"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Institutionalize ways for people to question your authority. </a:t>
            </a:r>
          </a:p>
          <a:p>
            <a:pPr marL="860425"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Don’t take yourself too seriously. </a:t>
            </a:r>
          </a:p>
          <a:p>
            <a:pPr marL="860425"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Consider the consequences to others of your decisions, and look for ways to minimize harm. </a:t>
            </a:r>
          </a:p>
          <a:p>
            <a:pPr marL="860425"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Treat everyone with fairness, honesty, and respect all the time. </a:t>
            </a:r>
          </a:p>
          <a:p>
            <a:pPr marL="860425"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Treat other organizations in the same way you treat other people – with fairness, honesty, and respect. </a:t>
            </a:r>
          </a:p>
        </p:txBody>
      </p:sp>
      <p:sp>
        <p:nvSpPr>
          <p:cNvPr id="11" name="TextBox 10">
            <a:extLst>
              <a:ext uri="{FF2B5EF4-FFF2-40B4-BE49-F238E27FC236}">
                <a16:creationId xmlns:a16="http://schemas.microsoft.com/office/drawing/2014/main" id="{59BBF959-0F10-FDB5-B535-33F2F8D24042}"/>
              </a:ext>
            </a:extLst>
          </p:cNvPr>
          <p:cNvSpPr txBox="1"/>
          <p:nvPr/>
        </p:nvSpPr>
        <p:spPr>
          <a:xfrm>
            <a:off x="2900328" y="4585070"/>
            <a:ext cx="8998924" cy="2246769"/>
          </a:xfrm>
          <a:prstGeom prst="rect">
            <a:avLst/>
          </a:prstGeom>
          <a:noFill/>
        </p:spPr>
        <p:txBody>
          <a:bodyPr wrap="square">
            <a:spAutoFit/>
          </a:bodyPr>
          <a:lstStyle/>
          <a:p>
            <a:pPr algn="r" rtl="1"/>
            <a:r>
              <a:rPr lang="en-US" sz="2000" b="1" dirty="0" err="1"/>
              <a:t>ضع</a:t>
            </a:r>
            <a:r>
              <a:rPr lang="en-US" sz="2000" b="1" dirty="0"/>
              <a:t> </a:t>
            </a:r>
            <a:r>
              <a:rPr lang="en-US" sz="2000" b="1" dirty="0" err="1"/>
              <a:t>مصلحة</a:t>
            </a:r>
            <a:r>
              <a:rPr lang="en-US" sz="2000" b="1" dirty="0"/>
              <a:t> </a:t>
            </a:r>
            <a:r>
              <a:rPr lang="en-US" sz="2000" b="1" dirty="0" err="1"/>
              <a:t>المنظمة</a:t>
            </a:r>
            <a:r>
              <a:rPr lang="en-US" sz="2000" b="1" dirty="0"/>
              <a:t> </a:t>
            </a:r>
            <a:r>
              <a:rPr lang="en-US" sz="2000" b="1" dirty="0" err="1"/>
              <a:t>والصالح</a:t>
            </a:r>
            <a:r>
              <a:rPr lang="en-US" sz="2000" b="1" dirty="0"/>
              <a:t> </a:t>
            </a:r>
            <a:r>
              <a:rPr lang="en-US" sz="2000" b="1" dirty="0" err="1"/>
              <a:t>العام</a:t>
            </a:r>
            <a:r>
              <a:rPr lang="en-US" sz="2000" b="1" dirty="0"/>
              <a:t> </a:t>
            </a:r>
            <a:r>
              <a:rPr lang="en-US" sz="2000" b="1" dirty="0" err="1"/>
              <a:t>قبل</a:t>
            </a:r>
            <a:r>
              <a:rPr lang="en-US" sz="2000" b="1" dirty="0"/>
              <a:t> </a:t>
            </a:r>
            <a:r>
              <a:rPr lang="en-US" sz="2000" b="1" dirty="0" err="1"/>
              <a:t>مصالحك</a:t>
            </a:r>
            <a:r>
              <a:rPr lang="en-US" sz="2000" b="1" dirty="0"/>
              <a:t> الخاصة </a:t>
            </a:r>
            <a:r>
              <a:rPr lang="en-US" sz="2000" b="1" dirty="0" err="1"/>
              <a:t>وغرورك</a:t>
            </a:r>
            <a:r>
              <a:rPr lang="en-US" sz="2000" b="1" dirty="0"/>
              <a:t>.</a:t>
            </a:r>
          </a:p>
          <a:p>
            <a:pPr algn="r" rtl="1"/>
            <a:r>
              <a:rPr lang="en-US" sz="2000" b="1" dirty="0" err="1"/>
              <a:t>تشجيع</a:t>
            </a:r>
            <a:r>
              <a:rPr lang="en-US" sz="2000" b="1" dirty="0"/>
              <a:t> </a:t>
            </a:r>
            <a:r>
              <a:rPr lang="en-US" sz="2000" b="1" dirty="0" err="1"/>
              <a:t>مناقشة</a:t>
            </a:r>
            <a:r>
              <a:rPr lang="en-US" sz="2000" b="1" dirty="0"/>
              <a:t> </a:t>
            </a:r>
            <a:r>
              <a:rPr lang="en-US" sz="2000" b="1" dirty="0" err="1"/>
              <a:t>الأخلاقيات</a:t>
            </a:r>
            <a:r>
              <a:rPr lang="en-US" sz="2000" b="1" dirty="0"/>
              <a:t> </a:t>
            </a:r>
            <a:r>
              <a:rPr lang="en-US" sz="2000" b="1" dirty="0" err="1"/>
              <a:t>بشكل</a:t>
            </a:r>
            <a:r>
              <a:rPr lang="en-US" sz="2000" b="1" dirty="0"/>
              <a:t> عام </a:t>
            </a:r>
            <a:r>
              <a:rPr lang="en-US" sz="2000" b="1" dirty="0" err="1"/>
              <a:t>والخيارات</a:t>
            </a:r>
            <a:r>
              <a:rPr lang="en-US" sz="2000" b="1" dirty="0"/>
              <a:t> </a:t>
            </a:r>
            <a:r>
              <a:rPr lang="en-US" sz="2000" b="1" dirty="0" err="1"/>
              <a:t>الأخلاقية</a:t>
            </a:r>
            <a:r>
              <a:rPr lang="en-US" sz="2000" b="1" dirty="0"/>
              <a:t> </a:t>
            </a:r>
            <a:r>
              <a:rPr lang="en-US" sz="2000" b="1" dirty="0" err="1"/>
              <a:t>المتضمنة</a:t>
            </a:r>
            <a:r>
              <a:rPr lang="en-US" sz="2000" b="1" dirty="0"/>
              <a:t> في </a:t>
            </a:r>
            <a:r>
              <a:rPr lang="en-US" sz="2000" b="1" dirty="0" err="1"/>
              <a:t>مواقف</a:t>
            </a:r>
            <a:r>
              <a:rPr lang="en-US" sz="2000" b="1" dirty="0"/>
              <a:t> </a:t>
            </a:r>
            <a:r>
              <a:rPr lang="en-US" sz="2000" b="1" dirty="0" err="1"/>
              <a:t>وقرارات</a:t>
            </a:r>
            <a:r>
              <a:rPr lang="en-US" sz="2000" b="1" dirty="0"/>
              <a:t> </a:t>
            </a:r>
            <a:r>
              <a:rPr lang="en-US" sz="2000" b="1" dirty="0" err="1"/>
              <a:t>محددة</a:t>
            </a:r>
            <a:r>
              <a:rPr lang="en-US" sz="2000" b="1" dirty="0"/>
              <a:t> </a:t>
            </a:r>
            <a:r>
              <a:rPr lang="en-US" sz="2000" b="1" dirty="0" err="1"/>
              <a:t>باعتبارها</a:t>
            </a:r>
            <a:r>
              <a:rPr lang="en-US" sz="2000" b="1" dirty="0"/>
              <a:t> </a:t>
            </a:r>
            <a:r>
              <a:rPr lang="en-US" sz="2000" b="1" dirty="0" err="1"/>
              <a:t>سمة</a:t>
            </a:r>
            <a:r>
              <a:rPr lang="en-US" sz="2000" b="1" dirty="0"/>
              <a:t> </a:t>
            </a:r>
            <a:r>
              <a:rPr lang="en-US" sz="2000" b="1" dirty="0" err="1"/>
              <a:t>مستمرة</a:t>
            </a:r>
            <a:r>
              <a:rPr lang="en-US" sz="2000" b="1" dirty="0"/>
              <a:t> </a:t>
            </a:r>
            <a:r>
              <a:rPr lang="en-US" sz="2000" b="1" dirty="0" err="1"/>
              <a:t>للثقافة</a:t>
            </a:r>
            <a:r>
              <a:rPr lang="en-US" sz="2000" b="1" dirty="0"/>
              <a:t> </a:t>
            </a:r>
            <a:r>
              <a:rPr lang="en-US" sz="2000" b="1" dirty="0" err="1"/>
              <a:t>التنظيمية</a:t>
            </a:r>
            <a:r>
              <a:rPr lang="en-US" sz="2000" b="1" dirty="0"/>
              <a:t>.</a:t>
            </a:r>
          </a:p>
          <a:p>
            <a:pPr algn="r" rtl="1"/>
            <a:r>
              <a:rPr lang="en-US" sz="2000" b="1" dirty="0" err="1"/>
              <a:t>قم</a:t>
            </a:r>
            <a:r>
              <a:rPr lang="en-US" sz="2000" b="1" dirty="0"/>
              <a:t> </a:t>
            </a:r>
            <a:r>
              <a:rPr lang="en-US" sz="2000" b="1" dirty="0" err="1"/>
              <a:t>بإضفاء</a:t>
            </a:r>
            <a:r>
              <a:rPr lang="en-US" sz="2000" b="1" dirty="0"/>
              <a:t> </a:t>
            </a:r>
            <a:r>
              <a:rPr lang="en-US" sz="2000" b="1" dirty="0" err="1"/>
              <a:t>الطابع</a:t>
            </a:r>
            <a:r>
              <a:rPr lang="en-US" sz="2000" b="1" dirty="0"/>
              <a:t> </a:t>
            </a:r>
            <a:r>
              <a:rPr lang="en-US" sz="2000" b="1" dirty="0" err="1"/>
              <a:t>المؤسسي</a:t>
            </a:r>
            <a:r>
              <a:rPr lang="en-US" sz="2000" b="1" dirty="0"/>
              <a:t> على </a:t>
            </a:r>
            <a:r>
              <a:rPr lang="en-US" sz="2000" b="1" dirty="0" err="1"/>
              <a:t>الطرق</a:t>
            </a:r>
            <a:r>
              <a:rPr lang="en-US" sz="2000" b="1" dirty="0"/>
              <a:t> التي </a:t>
            </a:r>
            <a:r>
              <a:rPr lang="en-US" sz="2000" b="1" dirty="0" err="1"/>
              <a:t>يمكن</a:t>
            </a:r>
            <a:r>
              <a:rPr lang="en-US" sz="2000" b="1" dirty="0"/>
              <a:t> </a:t>
            </a:r>
            <a:r>
              <a:rPr lang="en-US" sz="2000" b="1" dirty="0" err="1"/>
              <a:t>للأشخاص</a:t>
            </a:r>
            <a:r>
              <a:rPr lang="en-US" sz="2000" b="1" dirty="0"/>
              <a:t> من </a:t>
            </a:r>
            <a:r>
              <a:rPr lang="en-US" sz="2000" b="1" dirty="0" err="1"/>
              <a:t>خلالها</a:t>
            </a:r>
            <a:r>
              <a:rPr lang="en-US" sz="2000" b="1" dirty="0"/>
              <a:t> </a:t>
            </a:r>
            <a:r>
              <a:rPr lang="en-US" sz="2000" b="1" dirty="0" err="1"/>
              <a:t>التشكيك</a:t>
            </a:r>
            <a:r>
              <a:rPr lang="en-US" sz="2000" b="1" dirty="0"/>
              <a:t> في </a:t>
            </a:r>
            <a:r>
              <a:rPr lang="en-US" sz="2000" b="1" dirty="0" err="1"/>
              <a:t>سلطتك</a:t>
            </a:r>
            <a:r>
              <a:rPr lang="en-US" sz="2000" b="1" dirty="0"/>
              <a:t>.</a:t>
            </a:r>
          </a:p>
          <a:p>
            <a:pPr algn="r" rtl="1"/>
            <a:r>
              <a:rPr lang="en-US" sz="2000" b="1" dirty="0" err="1"/>
              <a:t>لا</a:t>
            </a:r>
            <a:r>
              <a:rPr lang="en-US" sz="2000" b="1" dirty="0"/>
              <a:t> </a:t>
            </a:r>
            <a:r>
              <a:rPr lang="en-US" sz="2000" b="1" dirty="0" err="1"/>
              <a:t>تأخذ</a:t>
            </a:r>
            <a:r>
              <a:rPr lang="en-US" sz="2000" b="1" dirty="0"/>
              <a:t> </a:t>
            </a:r>
            <a:r>
              <a:rPr lang="en-US" sz="2000" b="1" dirty="0" err="1"/>
              <a:t>نفسك</a:t>
            </a:r>
            <a:r>
              <a:rPr lang="en-US" sz="2000" b="1" dirty="0"/>
              <a:t> على </a:t>
            </a:r>
            <a:r>
              <a:rPr lang="en-US" sz="2000" b="1" dirty="0" err="1"/>
              <a:t>محمل</a:t>
            </a:r>
            <a:r>
              <a:rPr lang="en-US" sz="2000" b="1" dirty="0"/>
              <a:t> </a:t>
            </a:r>
            <a:r>
              <a:rPr lang="en-US" sz="2000" b="1" dirty="0" err="1"/>
              <a:t>الجد.فكر</a:t>
            </a:r>
            <a:r>
              <a:rPr lang="en-US" sz="2000" b="1" dirty="0"/>
              <a:t> في </a:t>
            </a:r>
            <a:r>
              <a:rPr lang="en-US" sz="2000" b="1" dirty="0" err="1"/>
              <a:t>عواقب</a:t>
            </a:r>
            <a:r>
              <a:rPr lang="en-US" sz="2000" b="1" dirty="0"/>
              <a:t> </a:t>
            </a:r>
            <a:r>
              <a:rPr lang="en-US" sz="2000" b="1" dirty="0" err="1"/>
              <a:t>قراراتك</a:t>
            </a:r>
            <a:r>
              <a:rPr lang="en-US" sz="2000" b="1" dirty="0"/>
              <a:t> على </a:t>
            </a:r>
            <a:r>
              <a:rPr lang="en-US" sz="2000" b="1" dirty="0" err="1"/>
              <a:t>الآخرين</a:t>
            </a:r>
            <a:r>
              <a:rPr lang="en-US" sz="2000" b="1" dirty="0"/>
              <a:t>، </a:t>
            </a:r>
            <a:r>
              <a:rPr lang="en-US" sz="2000" b="1" dirty="0" err="1"/>
              <a:t>وابحث</a:t>
            </a:r>
            <a:r>
              <a:rPr lang="en-US" sz="2000" b="1" dirty="0"/>
              <a:t> عن </a:t>
            </a:r>
            <a:r>
              <a:rPr lang="en-US" sz="2000" b="1" dirty="0" err="1"/>
              <a:t>طرق</a:t>
            </a:r>
            <a:r>
              <a:rPr lang="en-US" sz="2000" b="1" dirty="0"/>
              <a:t> </a:t>
            </a:r>
            <a:r>
              <a:rPr lang="en-US" sz="2000" b="1" dirty="0" err="1"/>
              <a:t>لتقليل</a:t>
            </a:r>
            <a:r>
              <a:rPr lang="en-US" sz="2000" b="1" dirty="0"/>
              <a:t> </a:t>
            </a:r>
            <a:r>
              <a:rPr lang="en-US" sz="2000" b="1" dirty="0" err="1"/>
              <a:t>الضرر.تعامل</a:t>
            </a:r>
            <a:r>
              <a:rPr lang="en-US" sz="2000" b="1" dirty="0"/>
              <a:t> مع </a:t>
            </a:r>
            <a:r>
              <a:rPr lang="en-US" sz="2000" b="1" dirty="0" err="1"/>
              <a:t>الجميع</a:t>
            </a:r>
            <a:r>
              <a:rPr lang="en-US" sz="2000" b="1" dirty="0"/>
              <a:t> </a:t>
            </a:r>
            <a:r>
              <a:rPr lang="en-US" sz="2000" b="1" dirty="0" err="1"/>
              <a:t>بعدل</a:t>
            </a:r>
            <a:r>
              <a:rPr lang="en-US" sz="2000" b="1" dirty="0"/>
              <a:t> </a:t>
            </a:r>
            <a:r>
              <a:rPr lang="en-US" sz="2000" b="1" dirty="0" err="1"/>
              <a:t>وصدق</a:t>
            </a:r>
            <a:r>
              <a:rPr lang="en-US" sz="2000" b="1" dirty="0"/>
              <a:t> </a:t>
            </a:r>
            <a:r>
              <a:rPr lang="en-US" sz="2000" b="1" dirty="0" err="1"/>
              <a:t>واحترام</a:t>
            </a:r>
            <a:r>
              <a:rPr lang="en-US" sz="2000" b="1" dirty="0"/>
              <a:t> </a:t>
            </a:r>
            <a:r>
              <a:rPr lang="en-US" sz="2000" b="1" dirty="0" err="1"/>
              <a:t>طوال</a:t>
            </a:r>
            <a:r>
              <a:rPr lang="en-US" sz="2000" b="1" dirty="0"/>
              <a:t> </a:t>
            </a:r>
            <a:r>
              <a:rPr lang="en-US" sz="2000" b="1" dirty="0" err="1"/>
              <a:t>الوقت.تعامل</a:t>
            </a:r>
            <a:r>
              <a:rPr lang="en-US" sz="2000" b="1" dirty="0"/>
              <a:t> مع </a:t>
            </a:r>
            <a:r>
              <a:rPr lang="en-US" sz="2000" b="1" dirty="0" err="1"/>
              <a:t>المنظمات</a:t>
            </a:r>
            <a:r>
              <a:rPr lang="en-US" sz="2000" b="1" dirty="0"/>
              <a:t> </a:t>
            </a:r>
            <a:r>
              <a:rPr lang="en-US" sz="2000" b="1" dirty="0" err="1"/>
              <a:t>الأخرى</a:t>
            </a:r>
            <a:r>
              <a:rPr lang="en-US" sz="2000" b="1" dirty="0"/>
              <a:t> </a:t>
            </a:r>
            <a:r>
              <a:rPr lang="en-US" sz="2000" b="1" dirty="0" err="1"/>
              <a:t>بنفس</a:t>
            </a:r>
            <a:r>
              <a:rPr lang="en-US" sz="2000" b="1" dirty="0"/>
              <a:t> </a:t>
            </a:r>
            <a:r>
              <a:rPr lang="en-US" sz="2000" b="1" dirty="0" err="1"/>
              <a:t>الطريقة</a:t>
            </a:r>
            <a:r>
              <a:rPr lang="en-US" sz="2000" b="1" dirty="0"/>
              <a:t> التي </a:t>
            </a:r>
            <a:r>
              <a:rPr lang="en-US" sz="2000" b="1" dirty="0" err="1"/>
              <a:t>تعامل</a:t>
            </a:r>
            <a:r>
              <a:rPr lang="en-US" sz="2000" b="1" dirty="0"/>
              <a:t> </a:t>
            </a:r>
            <a:r>
              <a:rPr lang="en-US" sz="2000" b="1" dirty="0" err="1"/>
              <a:t>بها</a:t>
            </a:r>
            <a:r>
              <a:rPr lang="en-US" sz="2000" b="1" dirty="0"/>
              <a:t> </a:t>
            </a:r>
            <a:r>
              <a:rPr lang="en-US" sz="2000" b="1" dirty="0" err="1"/>
              <a:t>الأشخاص</a:t>
            </a:r>
            <a:r>
              <a:rPr lang="en-US" sz="2000" b="1" dirty="0"/>
              <a:t> </a:t>
            </a:r>
            <a:r>
              <a:rPr lang="en-US" sz="2000" b="1" dirty="0" err="1"/>
              <a:t>الآخرين</a:t>
            </a:r>
            <a:r>
              <a:rPr lang="en-US" sz="2000" b="1" dirty="0"/>
              <a:t> - </a:t>
            </a:r>
            <a:r>
              <a:rPr lang="en-US" sz="2000" b="1" dirty="0" err="1"/>
              <a:t>بالإنصاف</a:t>
            </a:r>
            <a:r>
              <a:rPr lang="en-US" sz="2000" b="1" dirty="0"/>
              <a:t> </a:t>
            </a:r>
            <a:r>
              <a:rPr lang="en-US" sz="2000" b="1" dirty="0" err="1"/>
              <a:t>والصدق</a:t>
            </a:r>
            <a:r>
              <a:rPr lang="en-US" sz="2000" b="1" dirty="0"/>
              <a:t> </a:t>
            </a:r>
            <a:r>
              <a:rPr lang="en-US" sz="2000" b="1" dirty="0" err="1"/>
              <a:t>والاحترام</a:t>
            </a:r>
            <a:r>
              <a:rPr lang="en-US" sz="2000" b="1" dirty="0"/>
              <a:t>.</a:t>
            </a:r>
          </a:p>
        </p:txBody>
      </p:sp>
    </p:spTree>
    <p:extLst>
      <p:ext uri="{BB962C8B-B14F-4D97-AF65-F5344CB8AC3E}">
        <p14:creationId xmlns:p14="http://schemas.microsoft.com/office/powerpoint/2010/main" val="703210432"/>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273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1288" y="1303434"/>
            <a:ext cx="10497964" cy="4401205"/>
          </a:xfrm>
          <a:prstGeom prst="rect">
            <a:avLst/>
          </a:prstGeom>
          <a:noFill/>
        </p:spPr>
        <p:txBody>
          <a:bodyPr wrap="square" rtlCol="0">
            <a:spAutoFit/>
          </a:bodyPr>
          <a:lstStyle/>
          <a:p>
            <a:pPr marL="517525" algn="ctr">
              <a:lnSpc>
                <a:spcPts val="2800"/>
              </a:lnSpc>
            </a:pPr>
            <a:r>
              <a:rPr lang="en-US" sz="2800" b="1" dirty="0">
                <a:solidFill>
                  <a:srgbClr val="C00000"/>
                </a:solidFill>
                <a:latin typeface="Tajawal ExtraBold" panose="00000800000000000000" pitchFamily="2" charset="-78"/>
                <a:cs typeface="Tajawal ExtraBold" panose="00000800000000000000" pitchFamily="2" charset="-78"/>
              </a:rPr>
              <a:t>Specific components of ethical leadership:</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Collaborate inside and outside the organization.</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Communicate.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Work to become increasingly culturally and interpersonally competent.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Take cultural sensitivity and cultural competence seriously.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Work to be inclusive.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Take your leadership responsibility seriously, and be accountable for fulfilling it.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Constantly strive to increase your competence.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Don’t outstay your usefulness.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Never stop reexamining your ethics and your leadership</a:t>
            </a:r>
          </a:p>
        </p:txBody>
      </p:sp>
    </p:spTree>
    <p:extLst>
      <p:ext uri="{BB962C8B-B14F-4D97-AF65-F5344CB8AC3E}">
        <p14:creationId xmlns:p14="http://schemas.microsoft.com/office/powerpoint/2010/main" val="411896940"/>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273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1288" y="1303434"/>
            <a:ext cx="10497964" cy="4401205"/>
          </a:xfrm>
          <a:prstGeom prst="rect">
            <a:avLst/>
          </a:prstGeom>
          <a:noFill/>
        </p:spPr>
        <p:txBody>
          <a:bodyPr wrap="square" rtlCol="0">
            <a:spAutoFit/>
          </a:bodyPr>
          <a:lstStyle/>
          <a:p>
            <a:pPr marL="517525" algn="ctr">
              <a:lnSpc>
                <a:spcPts val="2800"/>
              </a:lnSpc>
            </a:pPr>
            <a:r>
              <a:rPr lang="en-US" sz="2800" b="1" dirty="0">
                <a:solidFill>
                  <a:srgbClr val="C00000"/>
                </a:solidFill>
                <a:latin typeface="Tajawal ExtraBold" panose="00000800000000000000" pitchFamily="2" charset="-78"/>
                <a:cs typeface="Tajawal ExtraBold" panose="00000800000000000000" pitchFamily="2" charset="-78"/>
              </a:rPr>
              <a:t>Cross-Cultural Versus Diversity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While culturally based conceptions of leadership are important to diversity and leadership, we need to differentiate between cross-cultural and diversity.</a:t>
            </a:r>
          </a:p>
          <a:p>
            <a:pPr marL="860425" indent="-342900" algn="just">
              <a:lnSpc>
                <a:spcPts val="2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Cross-cultural</a:t>
            </a:r>
            <a:r>
              <a:rPr lang="en-US" sz="2400" b="1" dirty="0">
                <a:solidFill>
                  <a:srgbClr val="FF0000"/>
                </a:solidFill>
                <a:latin typeface="Tajawal ExtraBold" panose="00000800000000000000" pitchFamily="2" charset="-78"/>
                <a:cs typeface="Tajawal ExtraBold" panose="00000800000000000000" pitchFamily="2" charset="-78"/>
              </a:rPr>
              <a:t> studies compare differences between societies and countries </a:t>
            </a:r>
            <a:r>
              <a:rPr lang="en-US" sz="2400" b="1" dirty="0">
                <a:solidFill>
                  <a:srgbClr val="0A1F61"/>
                </a:solidFill>
                <a:latin typeface="Tajawal ExtraBold" panose="00000800000000000000" pitchFamily="2" charset="-78"/>
                <a:cs typeface="Tajawal ExtraBold" panose="00000800000000000000" pitchFamily="2" charset="-78"/>
              </a:rPr>
              <a:t>while </a:t>
            </a:r>
            <a:r>
              <a:rPr lang="en-US" sz="2400" b="1" dirty="0">
                <a:solidFill>
                  <a:srgbClr val="C00000"/>
                </a:solidFill>
                <a:latin typeface="Tajawal ExtraBold" panose="00000800000000000000" pitchFamily="2" charset="-78"/>
                <a:cs typeface="Tajawal ExtraBold" panose="00000800000000000000" pitchFamily="2" charset="-78"/>
              </a:rPr>
              <a:t>diversity</a:t>
            </a:r>
            <a:r>
              <a:rPr lang="en-US" sz="2400" b="1" dirty="0">
                <a:solidFill>
                  <a:srgbClr val="00B0F0"/>
                </a:solidFill>
                <a:latin typeface="Tajawal ExtraBold" panose="00000800000000000000" pitchFamily="2" charset="-78"/>
                <a:cs typeface="Tajawal ExtraBold" panose="00000800000000000000" pitchFamily="2" charset="-78"/>
              </a:rPr>
              <a:t> often compares differences within countries</a:t>
            </a:r>
            <a:r>
              <a:rPr lang="en-US" sz="2400" b="1" dirty="0">
                <a:solidFill>
                  <a:srgbClr val="0A1F61"/>
                </a:solidFill>
                <a:latin typeface="Tajawal ExtraBold" panose="00000800000000000000" pitchFamily="2" charset="-78"/>
                <a:cs typeface="Tajawal ExtraBold" panose="00000800000000000000" pitchFamily="2" charset="-78"/>
              </a:rPr>
              <a:t>. The latter includes issues of power, privilege, and equity important to diverse groups within a country or culture. Often, those subgroups with less privilege, which are in the minority, who share struggles from oppression have a sense of commonality and affinity among its members. These differences could be based on race, ethnicity, gender, and so forth.</a:t>
            </a:r>
          </a:p>
        </p:txBody>
      </p:sp>
      <p:sp>
        <p:nvSpPr>
          <p:cNvPr id="11" name="TextBox 10">
            <a:extLst>
              <a:ext uri="{FF2B5EF4-FFF2-40B4-BE49-F238E27FC236}">
                <a16:creationId xmlns:a16="http://schemas.microsoft.com/office/drawing/2014/main" id="{1FAEB372-410A-D25A-DE8A-76FBE493500F}"/>
              </a:ext>
            </a:extLst>
          </p:cNvPr>
          <p:cNvSpPr txBox="1"/>
          <p:nvPr/>
        </p:nvSpPr>
        <p:spPr>
          <a:xfrm>
            <a:off x="2766935" y="1304777"/>
            <a:ext cx="6276108" cy="369332"/>
          </a:xfrm>
          <a:prstGeom prst="rect">
            <a:avLst/>
          </a:prstGeom>
          <a:noFill/>
        </p:spPr>
        <p:txBody>
          <a:bodyPr wrap="square">
            <a:spAutoFit/>
          </a:bodyPr>
          <a:lstStyle/>
          <a:p>
            <a:r>
              <a:rPr lang="en-US" b="1" dirty="0" err="1"/>
              <a:t>متعدد</a:t>
            </a:r>
            <a:r>
              <a:rPr lang="en-US" b="1" dirty="0"/>
              <a:t> </a:t>
            </a:r>
            <a:r>
              <a:rPr lang="en-US" b="1" dirty="0" err="1"/>
              <a:t>الثقافات</a:t>
            </a:r>
            <a:endParaRPr lang="en-US" b="1" dirty="0"/>
          </a:p>
        </p:txBody>
      </p:sp>
    </p:spTree>
    <p:extLst>
      <p:ext uri="{BB962C8B-B14F-4D97-AF65-F5344CB8AC3E}">
        <p14:creationId xmlns:p14="http://schemas.microsoft.com/office/powerpoint/2010/main" val="1006190433"/>
      </p:ext>
    </p:extLst>
  </p:cSld>
  <p:clrMapOvr>
    <a:masterClrMapping/>
  </p:clrMapOvr>
  <mc:AlternateContent xmlns:mc="http://schemas.openxmlformats.org/markup-compatibility/2006" xmlns:p14="http://schemas.microsoft.com/office/powerpoint/2010/main">
    <mc:Choice Requires="p14">
      <p:transition p14:dur="10" advTm="144000"/>
    </mc:Choice>
    <mc:Fallback xmlns="">
      <p:transition advTm="144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W10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881176" y="870597"/>
            <a:ext cx="6058070" cy="1200329"/>
          </a:xfrm>
          <a:prstGeom prst="rect">
            <a:avLst/>
          </a:prstGeom>
          <a:noFill/>
          <a:ln>
            <a:noFill/>
          </a:ln>
        </p:spPr>
        <p:txBody>
          <a:bodyPr wrap="none" rtlCol="0">
            <a:spAutoFit/>
          </a:bodyPr>
          <a:lstStyle/>
          <a:p>
            <a:pPr algn="ctr"/>
            <a:r>
              <a:rPr lang="en-US" sz="3600" b="1" dirty="0">
                <a:solidFill>
                  <a:srgbClr val="E20402"/>
                </a:solidFill>
                <a:latin typeface="Tajawal Medium" panose="00000600000000000000" pitchFamily="2" charset="-78"/>
                <a:cs typeface="Tajawal Medium" panose="00000600000000000000" pitchFamily="2" charset="-78"/>
              </a:rPr>
              <a:t>Innovation and Leadership</a:t>
            </a:r>
          </a:p>
          <a:p>
            <a:pPr algn="ctr"/>
            <a:r>
              <a:rPr lang="en-US" sz="3600" b="1" dirty="0">
                <a:solidFill>
                  <a:srgbClr val="E20402"/>
                </a:solidFill>
                <a:latin typeface="Tajawal Medium" panose="00000600000000000000" pitchFamily="2" charset="-78"/>
                <a:cs typeface="Tajawal Medium" panose="00000600000000000000" pitchFamily="2" charset="-78"/>
              </a:rPr>
              <a:t>in the Media Industry</a:t>
            </a:r>
          </a:p>
        </p:txBody>
      </p:sp>
      <p:pic>
        <p:nvPicPr>
          <p:cNvPr id="5" name="Picture 4" descr="A picture containing table, cup, light&#10;&#10;Description automatically generated">
            <a:extLst>
              <a:ext uri="{FF2B5EF4-FFF2-40B4-BE49-F238E27FC236}">
                <a16:creationId xmlns:a16="http://schemas.microsoft.com/office/drawing/2014/main" id="{363FE0A1-5B1A-6B33-4EB5-661535F3C1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34641" y="2194967"/>
            <a:ext cx="6427042" cy="4283021"/>
          </a:xfrm>
          <a:prstGeom prst="rect">
            <a:avLst/>
          </a:prstGeom>
        </p:spPr>
      </p:pic>
    </p:spTree>
    <p:extLst>
      <p:ext uri="{BB962C8B-B14F-4D97-AF65-F5344CB8AC3E}">
        <p14:creationId xmlns:p14="http://schemas.microsoft.com/office/powerpoint/2010/main" val="1645278784"/>
      </p:ext>
    </p:extLst>
  </p:cSld>
  <p:clrMapOvr>
    <a:masterClrMapping/>
  </p:clrMapOvr>
  <mc:AlternateContent xmlns:mc="http://schemas.openxmlformats.org/markup-compatibility/2006" xmlns:p14="http://schemas.microsoft.com/office/powerpoint/2010/main">
    <mc:Choice Requires="p14">
      <p:transition spd="slow" p14:dur="2000" advTm="32100"/>
    </mc:Choice>
    <mc:Fallback xmlns="">
      <p:transition spd="slow" advTm="321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95647" y="1469133"/>
            <a:ext cx="11162981" cy="4459682"/>
          </a:xfrm>
          <a:prstGeom prst="rect">
            <a:avLst/>
          </a:prstGeom>
          <a:noFill/>
        </p:spPr>
        <p:txBody>
          <a:bodyPr wrap="square" rtlCol="0">
            <a:spAutoFit/>
          </a:bodyPr>
          <a:lstStyle/>
          <a:p>
            <a:pPr marL="517525" algn="ctr">
              <a:lnSpc>
                <a:spcPct val="150000"/>
              </a:lnSpc>
            </a:pPr>
            <a:r>
              <a:rPr lang="en-US" sz="2800" b="1" dirty="0">
                <a:solidFill>
                  <a:srgbClr val="C00000"/>
                </a:solidFill>
                <a:latin typeface="Tajawal ExtraBold" panose="00000800000000000000" pitchFamily="2" charset="-78"/>
                <a:cs typeface="Tajawal ExtraBold" panose="00000800000000000000" pitchFamily="2" charset="-78"/>
              </a:rPr>
              <a:t>Innovation equals survival</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It’s well documented that in this age of widespread disruption, companies must innovate continuously, creating new markets, experiences, products, services, content or processes.</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So, how can leaders encourage innovation? </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It’s more than </a:t>
            </a:r>
            <a:r>
              <a:rPr lang="en-US" sz="2400" b="1" dirty="0">
                <a:solidFill>
                  <a:srgbClr val="FF0000"/>
                </a:solidFill>
                <a:latin typeface="Tajawal ExtraBold" panose="00000800000000000000" pitchFamily="2" charset="-78"/>
                <a:cs typeface="Tajawal ExtraBold" panose="00000800000000000000" pitchFamily="2" charset="-78"/>
              </a:rPr>
              <a:t>recruiting the brightest minds. </a:t>
            </a:r>
            <a:r>
              <a:rPr lang="en-US" sz="2400" b="1" dirty="0">
                <a:solidFill>
                  <a:srgbClr val="0A1F61"/>
                </a:solidFill>
                <a:latin typeface="Tajawal ExtraBold" panose="00000800000000000000" pitchFamily="2" charset="-78"/>
                <a:cs typeface="Tajawal ExtraBold" panose="00000800000000000000" pitchFamily="2" charset="-78"/>
              </a:rPr>
              <a:t>While having the best talent is clearly an asset, people need the right culture to flourish.</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92305215"/>
      </p:ext>
    </p:extLst>
  </p:cSld>
  <p:clrMapOvr>
    <a:masterClrMapping/>
  </p:clrMapOvr>
  <mc:AlternateContent xmlns:mc="http://schemas.openxmlformats.org/markup-compatibility/2006" xmlns:p14="http://schemas.microsoft.com/office/powerpoint/2010/main">
    <mc:Choice Requires="p14">
      <p:transition p14:dur="10" advTm="95000"/>
    </mc:Choice>
    <mc:Fallback xmlns="">
      <p:transition advTm="950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3777" y="1355749"/>
            <a:ext cx="10949225" cy="4407681"/>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media need innovation?</a:t>
            </a:r>
          </a:p>
          <a:p>
            <a:pPr marL="860425" indent="-3429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answer is in its own nature. The characteristics of the media products make it moves continuously, unlike other industries where products are more stable and lasting. Yesterday’s news is not the same of today and although journalists have a working routine to prepare them, wrapping and present the content every day, it is hard because they have to think on how to delight the consumer.</a:t>
            </a:r>
          </a:p>
          <a:p>
            <a:pPr marL="860425" indent="-3429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tastes and preferences change continuously, in the same way that technologies does so as to get better quality informative and entertaining products.</a:t>
            </a:r>
          </a:p>
        </p:txBody>
      </p:sp>
    </p:spTree>
    <p:extLst>
      <p:ext uri="{BB962C8B-B14F-4D97-AF65-F5344CB8AC3E}">
        <p14:creationId xmlns:p14="http://schemas.microsoft.com/office/powerpoint/2010/main" val="428096547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3C4BB7A5-E640-3C24-69F9-CFCBA53BD1CE}"/>
              </a:ext>
            </a:extLst>
          </p:cNvPr>
          <p:cNvPicPr>
            <a:picLocks noChangeAspect="1"/>
          </p:cNvPicPr>
          <p:nvPr/>
        </p:nvPicPr>
        <p:blipFill>
          <a:blip r:embed="rId6">
            <a:lum contrast="20000"/>
          </a:blip>
          <a:stretch>
            <a:fillRect/>
          </a:stretch>
        </p:blipFill>
        <p:spPr>
          <a:xfrm>
            <a:off x="203345" y="3057451"/>
            <a:ext cx="4307119" cy="585304"/>
          </a:xfrm>
          <a:prstGeom prst="rect">
            <a:avLst/>
          </a:prstGeom>
        </p:spPr>
      </p:pic>
      <p:pic>
        <p:nvPicPr>
          <p:cNvPr id="13" name="Picture 12">
            <a:extLst>
              <a:ext uri="{FF2B5EF4-FFF2-40B4-BE49-F238E27FC236}">
                <a16:creationId xmlns:a16="http://schemas.microsoft.com/office/drawing/2014/main" id="{36A4EE90-63E9-AA6F-A058-59958F98EB5F}"/>
              </a:ext>
            </a:extLst>
          </p:cNvPr>
          <p:cNvPicPr>
            <a:picLocks noChangeAspect="1"/>
          </p:cNvPicPr>
          <p:nvPr/>
        </p:nvPicPr>
        <p:blipFill>
          <a:blip r:embed="rId7">
            <a:lum contrast="20000"/>
          </a:blip>
          <a:stretch>
            <a:fillRect/>
          </a:stretch>
        </p:blipFill>
        <p:spPr>
          <a:xfrm>
            <a:off x="4583196" y="1610201"/>
            <a:ext cx="7494746" cy="3747374"/>
          </a:xfrm>
          <a:prstGeom prst="rect">
            <a:avLst/>
          </a:prstGeom>
        </p:spPr>
      </p:pic>
      <p:sp>
        <p:nvSpPr>
          <p:cNvPr id="9" name="TextBox 8">
            <a:extLst>
              <a:ext uri="{FF2B5EF4-FFF2-40B4-BE49-F238E27FC236}">
                <a16:creationId xmlns:a16="http://schemas.microsoft.com/office/drawing/2014/main" id="{46CCA4F0-C011-6ED6-1B46-79661308DC6E}"/>
              </a:ext>
            </a:extLst>
          </p:cNvPr>
          <p:cNvSpPr txBox="1"/>
          <p:nvPr/>
        </p:nvSpPr>
        <p:spPr>
          <a:xfrm>
            <a:off x="3210856" y="2605807"/>
            <a:ext cx="863930" cy="369332"/>
          </a:xfrm>
          <a:prstGeom prst="rect">
            <a:avLst/>
          </a:prstGeom>
          <a:noFill/>
        </p:spPr>
        <p:txBody>
          <a:bodyPr wrap="square">
            <a:spAutoFit/>
          </a:bodyPr>
          <a:lstStyle/>
          <a:p>
            <a:r>
              <a:rPr lang="en-US" b="1" dirty="0" err="1"/>
              <a:t>المساواة</a:t>
            </a:r>
            <a:endParaRPr lang="en-US" b="1" dirty="0"/>
          </a:p>
        </p:txBody>
      </p:sp>
      <p:sp>
        <p:nvSpPr>
          <p:cNvPr id="12" name="TextBox 11">
            <a:extLst>
              <a:ext uri="{FF2B5EF4-FFF2-40B4-BE49-F238E27FC236}">
                <a16:creationId xmlns:a16="http://schemas.microsoft.com/office/drawing/2014/main" id="{06D4B072-2787-B36A-25A3-F4B8D7F4D7F1}"/>
              </a:ext>
            </a:extLst>
          </p:cNvPr>
          <p:cNvSpPr txBox="1"/>
          <p:nvPr/>
        </p:nvSpPr>
        <p:spPr>
          <a:xfrm>
            <a:off x="8063603" y="1927537"/>
            <a:ext cx="1220189" cy="369332"/>
          </a:xfrm>
          <a:prstGeom prst="rect">
            <a:avLst/>
          </a:prstGeom>
          <a:noFill/>
        </p:spPr>
        <p:txBody>
          <a:bodyPr wrap="square">
            <a:spAutoFit/>
          </a:bodyPr>
          <a:lstStyle/>
          <a:p>
            <a:r>
              <a:rPr lang="en-US" b="1" dirty="0" err="1">
                <a:solidFill>
                  <a:schemeClr val="bg1"/>
                </a:solidFill>
              </a:rPr>
              <a:t>قيادة</a:t>
            </a:r>
            <a:r>
              <a:rPr lang="en-US" b="1" dirty="0">
                <a:solidFill>
                  <a:schemeClr val="bg1"/>
                </a:solidFill>
              </a:rPr>
              <a:t> </a:t>
            </a:r>
            <a:r>
              <a:rPr lang="en-US" b="1" dirty="0" err="1">
                <a:solidFill>
                  <a:schemeClr val="bg1"/>
                </a:solidFill>
              </a:rPr>
              <a:t>جريئة</a:t>
            </a:r>
            <a:endParaRPr lang="en-US" b="1" dirty="0">
              <a:solidFill>
                <a:schemeClr val="bg1"/>
              </a:solidFill>
            </a:endParaRPr>
          </a:p>
        </p:txBody>
      </p:sp>
      <p:sp>
        <p:nvSpPr>
          <p:cNvPr id="15" name="TextBox 14">
            <a:extLst>
              <a:ext uri="{FF2B5EF4-FFF2-40B4-BE49-F238E27FC236}">
                <a16:creationId xmlns:a16="http://schemas.microsoft.com/office/drawing/2014/main" id="{447BA7C2-835C-8070-5329-9348940A5E48}"/>
              </a:ext>
            </a:extLst>
          </p:cNvPr>
          <p:cNvSpPr txBox="1"/>
          <p:nvPr/>
        </p:nvSpPr>
        <p:spPr>
          <a:xfrm>
            <a:off x="10702286" y="2296869"/>
            <a:ext cx="1150487" cy="369332"/>
          </a:xfrm>
          <a:prstGeom prst="rect">
            <a:avLst/>
          </a:prstGeom>
          <a:noFill/>
        </p:spPr>
        <p:txBody>
          <a:bodyPr wrap="square">
            <a:spAutoFit/>
          </a:bodyPr>
          <a:lstStyle/>
          <a:p>
            <a:r>
              <a:rPr lang="en-US" b="1" dirty="0" err="1">
                <a:solidFill>
                  <a:schemeClr val="bg1"/>
                </a:solidFill>
              </a:rPr>
              <a:t>عمل</a:t>
            </a:r>
            <a:r>
              <a:rPr lang="en-US" b="1" dirty="0">
                <a:solidFill>
                  <a:schemeClr val="bg1"/>
                </a:solidFill>
              </a:rPr>
              <a:t> </a:t>
            </a:r>
            <a:r>
              <a:rPr lang="en-US" b="1" dirty="0" err="1">
                <a:solidFill>
                  <a:schemeClr val="bg1"/>
                </a:solidFill>
              </a:rPr>
              <a:t>شامل</a:t>
            </a:r>
            <a:endParaRPr lang="en-US" b="1" dirty="0">
              <a:solidFill>
                <a:schemeClr val="bg1"/>
              </a:solidFill>
            </a:endParaRPr>
          </a:p>
        </p:txBody>
      </p:sp>
    </p:spTree>
    <p:extLst>
      <p:ext uri="{BB962C8B-B14F-4D97-AF65-F5344CB8AC3E}">
        <p14:creationId xmlns:p14="http://schemas.microsoft.com/office/powerpoint/2010/main" val="546149094"/>
      </p:ext>
    </p:extLst>
  </p:cSld>
  <p:clrMapOvr>
    <a:masterClrMapping/>
  </p:clrMapOvr>
  <mc:AlternateContent xmlns:mc="http://schemas.openxmlformats.org/markup-compatibility/2006" xmlns:p14="http://schemas.microsoft.com/office/powerpoint/2010/main">
    <mc:Choice Requires="p14">
      <p:transition p14:dur="10" advTm="99100"/>
    </mc:Choice>
    <mc:Fallback xmlns="">
      <p:transition advTm="9910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035379B5-AEBE-4322-BE99-9D70E39059C6}"/>
              </a:ext>
            </a:extLst>
          </p:cNvPr>
          <p:cNvPicPr>
            <a:picLocks noChangeAspect="1"/>
          </p:cNvPicPr>
          <p:nvPr/>
        </p:nvPicPr>
        <p:blipFill>
          <a:blip r:embed="rId5">
            <a:lum contrast="20000"/>
          </a:blip>
          <a:stretch>
            <a:fillRect/>
          </a:stretch>
        </p:blipFill>
        <p:spPr>
          <a:xfrm>
            <a:off x="232694" y="3330989"/>
            <a:ext cx="4754880" cy="457200"/>
          </a:xfrm>
          <a:prstGeom prst="rect">
            <a:avLst/>
          </a:prstGeom>
        </p:spPr>
      </p:pic>
      <p:pic>
        <p:nvPicPr>
          <p:cNvPr id="14" name="Picture 13">
            <a:extLst>
              <a:ext uri="{FF2B5EF4-FFF2-40B4-BE49-F238E27FC236}">
                <a16:creationId xmlns:a16="http://schemas.microsoft.com/office/drawing/2014/main" id="{8DDAEC0C-A306-D457-F2F6-F197F50E6D3A}"/>
              </a:ext>
            </a:extLst>
          </p:cNvPr>
          <p:cNvPicPr>
            <a:picLocks noChangeAspect="1"/>
          </p:cNvPicPr>
          <p:nvPr/>
        </p:nvPicPr>
        <p:blipFill>
          <a:blip r:embed="rId6">
            <a:lum contrast="20000"/>
          </a:blip>
          <a:stretch>
            <a:fillRect/>
          </a:stretch>
        </p:blipFill>
        <p:spPr>
          <a:xfrm>
            <a:off x="5089654" y="1343222"/>
            <a:ext cx="6717255" cy="5354461"/>
          </a:xfrm>
          <a:prstGeom prst="rect">
            <a:avLst/>
          </a:prstGeom>
        </p:spPr>
      </p:pic>
      <p:sp>
        <p:nvSpPr>
          <p:cNvPr id="9" name="TextBox 8">
            <a:extLst>
              <a:ext uri="{FF2B5EF4-FFF2-40B4-BE49-F238E27FC236}">
                <a16:creationId xmlns:a16="http://schemas.microsoft.com/office/drawing/2014/main" id="{A933C89C-FD07-BAAF-10C2-E3EF19AD93B1}"/>
              </a:ext>
            </a:extLst>
          </p:cNvPr>
          <p:cNvSpPr txBox="1"/>
          <p:nvPr/>
        </p:nvSpPr>
        <p:spPr>
          <a:xfrm>
            <a:off x="5911475" y="4260747"/>
            <a:ext cx="1093824" cy="369332"/>
          </a:xfrm>
          <a:prstGeom prst="rect">
            <a:avLst/>
          </a:prstGeom>
          <a:noFill/>
        </p:spPr>
        <p:txBody>
          <a:bodyPr wrap="square">
            <a:spAutoFit/>
          </a:bodyPr>
          <a:lstStyle/>
          <a:p>
            <a:r>
              <a:rPr lang="en-US" b="1" dirty="0" err="1">
                <a:solidFill>
                  <a:schemeClr val="bg1"/>
                </a:solidFill>
              </a:rPr>
              <a:t>استقلال</a:t>
            </a:r>
            <a:endParaRPr lang="en-US" b="1" dirty="0">
              <a:solidFill>
                <a:schemeClr val="bg1"/>
              </a:solidFill>
            </a:endParaRPr>
          </a:p>
        </p:txBody>
      </p:sp>
    </p:spTree>
    <p:extLst>
      <p:ext uri="{BB962C8B-B14F-4D97-AF65-F5344CB8AC3E}">
        <p14:creationId xmlns:p14="http://schemas.microsoft.com/office/powerpoint/2010/main" val="87304863"/>
      </p:ext>
    </p:extLst>
  </p:cSld>
  <p:clrMapOvr>
    <a:masterClrMapping/>
  </p:clrMapOvr>
  <mc:AlternateContent xmlns:mc="http://schemas.openxmlformats.org/markup-compatibility/2006" xmlns:p14="http://schemas.microsoft.com/office/powerpoint/2010/main">
    <mc:Choice Requires="p14">
      <p:transition p14:dur="10" advTm="97000"/>
    </mc:Choice>
    <mc:Fallback xmlns="">
      <p:transition advTm="9700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25B44FAC-3AFC-D155-AD2F-ED041565B6B4}"/>
              </a:ext>
            </a:extLst>
          </p:cNvPr>
          <p:cNvPicPr>
            <a:picLocks noChangeAspect="1"/>
          </p:cNvPicPr>
          <p:nvPr/>
        </p:nvPicPr>
        <p:blipFill>
          <a:blip r:embed="rId6">
            <a:lum contrast="30000"/>
          </a:blip>
          <a:stretch>
            <a:fillRect/>
          </a:stretch>
        </p:blipFill>
        <p:spPr>
          <a:xfrm>
            <a:off x="2370775" y="1593425"/>
            <a:ext cx="9701900" cy="4349949"/>
          </a:xfrm>
          <a:prstGeom prst="rect">
            <a:avLst/>
          </a:prstGeom>
        </p:spPr>
      </p:pic>
      <p:sp>
        <p:nvSpPr>
          <p:cNvPr id="15" name="TextBox 14">
            <a:extLst>
              <a:ext uri="{FF2B5EF4-FFF2-40B4-BE49-F238E27FC236}">
                <a16:creationId xmlns:a16="http://schemas.microsoft.com/office/drawing/2014/main" id="{6D7E0A6C-C0D2-EE2F-32B8-F5E6AED9DD06}"/>
              </a:ext>
            </a:extLst>
          </p:cNvPr>
          <p:cNvSpPr txBox="1"/>
          <p:nvPr/>
        </p:nvSpPr>
        <p:spPr>
          <a:xfrm>
            <a:off x="1874165" y="1486550"/>
            <a:ext cx="3451274" cy="132343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en-US" sz="2000" b="1" dirty="0">
                <a:ln w="0"/>
                <a:solidFill>
                  <a:srgbClr val="0A1F61"/>
                </a:solidFill>
                <a:effectLst>
                  <a:outerShdw blurRad="38100" dist="19050" dir="2700000" algn="tl" rotWithShape="0">
                    <a:schemeClr val="dk1">
                      <a:alpha val="40000"/>
                    </a:schemeClr>
                  </a:outerShdw>
                </a:effectLst>
                <a:latin typeface="Tajawal ExtraBold" panose="00000800000000000000" pitchFamily="2" charset="-78"/>
                <a:cs typeface="Tajawal ExtraBold" panose="00000800000000000000" pitchFamily="2" charset="-78"/>
              </a:rPr>
              <a:t>A Model explains how Digital leadership influences exploratory innovation </a:t>
            </a:r>
            <a:endParaRPr lang="en-US" sz="2000" b="1" dirty="0">
              <a:ln w="0"/>
              <a:solidFill>
                <a:srgbClr val="0A1F61"/>
              </a:solidFill>
              <a:effectLst>
                <a:outerShdw blurRad="38100" dist="19050" dir="2700000" algn="tl" rotWithShape="0">
                  <a:schemeClr val="dk1">
                    <a:alpha val="40000"/>
                  </a:schemeClr>
                </a:outerShdw>
              </a:effectLst>
            </a:endParaRPr>
          </a:p>
        </p:txBody>
      </p:sp>
      <p:sp>
        <p:nvSpPr>
          <p:cNvPr id="10" name="TextBox 9">
            <a:extLst>
              <a:ext uri="{FF2B5EF4-FFF2-40B4-BE49-F238E27FC236}">
                <a16:creationId xmlns:a16="http://schemas.microsoft.com/office/drawing/2014/main" id="{0BAB6775-3E63-5F49-514A-68161BB47FD3}"/>
              </a:ext>
            </a:extLst>
          </p:cNvPr>
          <p:cNvSpPr txBox="1"/>
          <p:nvPr/>
        </p:nvSpPr>
        <p:spPr>
          <a:xfrm>
            <a:off x="5353148" y="1587555"/>
            <a:ext cx="1948177" cy="923330"/>
          </a:xfrm>
          <a:prstGeom prst="rect">
            <a:avLst/>
          </a:prstGeom>
          <a:noFill/>
        </p:spPr>
        <p:txBody>
          <a:bodyPr wrap="square">
            <a:spAutoFit/>
          </a:bodyPr>
          <a:lstStyle/>
          <a:p>
            <a:pPr algn="just" rtl="1"/>
            <a:r>
              <a:rPr lang="en-US" b="1" dirty="0" err="1"/>
              <a:t>يشرح</a:t>
            </a:r>
            <a:r>
              <a:rPr lang="en-US" b="1" dirty="0"/>
              <a:t> </a:t>
            </a:r>
            <a:r>
              <a:rPr lang="en-US" b="1" dirty="0" err="1"/>
              <a:t>النموذج</a:t>
            </a:r>
            <a:r>
              <a:rPr lang="en-US" b="1" dirty="0"/>
              <a:t> </a:t>
            </a:r>
            <a:r>
              <a:rPr lang="en-US" b="1" dirty="0" err="1"/>
              <a:t>كيف</a:t>
            </a:r>
            <a:r>
              <a:rPr lang="en-US" b="1" dirty="0"/>
              <a:t> </a:t>
            </a:r>
            <a:r>
              <a:rPr lang="en-US" b="1" dirty="0" err="1"/>
              <a:t>تؤثر</a:t>
            </a:r>
            <a:r>
              <a:rPr lang="en-US" b="1" dirty="0"/>
              <a:t> </a:t>
            </a:r>
            <a:r>
              <a:rPr lang="en-US" b="1" dirty="0" err="1"/>
              <a:t>القيادة</a:t>
            </a:r>
            <a:r>
              <a:rPr lang="en-US" b="1" dirty="0"/>
              <a:t> </a:t>
            </a:r>
            <a:r>
              <a:rPr lang="en-US" b="1" dirty="0" err="1"/>
              <a:t>الرقمية</a:t>
            </a:r>
            <a:r>
              <a:rPr lang="en-US" b="1" dirty="0"/>
              <a:t> </a:t>
            </a:r>
            <a:r>
              <a:rPr lang="en-US" b="1" dirty="0" err="1"/>
              <a:t>على</a:t>
            </a:r>
            <a:r>
              <a:rPr lang="en-US" b="1" dirty="0"/>
              <a:t> </a:t>
            </a:r>
            <a:r>
              <a:rPr lang="en-US" b="1" dirty="0" err="1"/>
              <a:t>الابتكار</a:t>
            </a:r>
            <a:r>
              <a:rPr lang="en-US" b="1" dirty="0"/>
              <a:t> </a:t>
            </a:r>
            <a:r>
              <a:rPr lang="en-US" b="1" dirty="0" err="1"/>
              <a:t>الاستكشافي</a:t>
            </a:r>
            <a:endParaRPr lang="en-US" b="1" dirty="0"/>
          </a:p>
        </p:txBody>
      </p:sp>
      <p:sp>
        <p:nvSpPr>
          <p:cNvPr id="12" name="TextBox 11">
            <a:extLst>
              <a:ext uri="{FF2B5EF4-FFF2-40B4-BE49-F238E27FC236}">
                <a16:creationId xmlns:a16="http://schemas.microsoft.com/office/drawing/2014/main" id="{C3CB1A90-74E0-93D9-33B9-19F3BD4570F9}"/>
              </a:ext>
            </a:extLst>
          </p:cNvPr>
          <p:cNvSpPr txBox="1"/>
          <p:nvPr/>
        </p:nvSpPr>
        <p:spPr>
          <a:xfrm>
            <a:off x="4480560" y="5324313"/>
            <a:ext cx="2080260" cy="369332"/>
          </a:xfrm>
          <a:prstGeom prst="rect">
            <a:avLst/>
          </a:prstGeom>
          <a:noFill/>
        </p:spPr>
        <p:txBody>
          <a:bodyPr wrap="square">
            <a:spAutoFit/>
          </a:bodyPr>
          <a:lstStyle/>
          <a:p>
            <a:pPr algn="r" rtl="1"/>
            <a:r>
              <a:rPr lang="ar-EG" b="1" dirty="0">
                <a:solidFill>
                  <a:srgbClr val="C00000"/>
                </a:solidFill>
                <a:latin typeface="Tajawal ExtraBold" panose="00000800000000000000" pitchFamily="2" charset="-78"/>
                <a:cs typeface="Tajawal ExtraBold" panose="00000800000000000000" pitchFamily="2" charset="-78"/>
              </a:rPr>
              <a:t>ا</a:t>
            </a:r>
            <a:r>
              <a:rPr lang="ar-EG" sz="1800" b="1" dirty="0">
                <a:solidFill>
                  <a:srgbClr val="C00000"/>
                </a:solidFill>
                <a:latin typeface="Tajawal ExtraBold" panose="00000800000000000000" pitchFamily="2" charset="-78"/>
                <a:cs typeface="Tajawal ExtraBold" panose="00000800000000000000" pitchFamily="2" charset="-78"/>
              </a:rPr>
              <a:t>لتوجه الريادي الرقمي</a:t>
            </a:r>
            <a:endParaRPr lang="en-US" dirty="0"/>
          </a:p>
        </p:txBody>
      </p:sp>
    </p:spTree>
    <p:extLst>
      <p:ext uri="{BB962C8B-B14F-4D97-AF65-F5344CB8AC3E}">
        <p14:creationId xmlns:p14="http://schemas.microsoft.com/office/powerpoint/2010/main" val="148264033"/>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036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86A8A44B-06FB-D061-741C-D08E3EB8C167}"/>
              </a:ext>
            </a:extLst>
          </p:cNvPr>
          <p:cNvSpPr txBox="1"/>
          <p:nvPr/>
        </p:nvSpPr>
        <p:spPr>
          <a:xfrm>
            <a:off x="938151" y="1350934"/>
            <a:ext cx="10961101" cy="4093428"/>
          </a:xfrm>
          <a:prstGeom prst="rect">
            <a:avLst/>
          </a:prstGeom>
          <a:noFill/>
        </p:spPr>
        <p:txBody>
          <a:bodyPr wrap="square" rtlCol="0">
            <a:spAutoFit/>
          </a:bodyPr>
          <a:lstStyle/>
          <a:p>
            <a:pPr marL="517525" algn="just">
              <a:lnSpc>
                <a:spcPts val="26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u="sng" dirty="0">
                <a:solidFill>
                  <a:srgbClr val="0A1F61"/>
                </a:solidFill>
                <a:latin typeface="Tajawal ExtraBold" panose="00000800000000000000" pitchFamily="2" charset="-78"/>
                <a:cs typeface="Tajawal ExtraBold" panose="00000800000000000000" pitchFamily="2" charset="-78"/>
              </a:rPr>
              <a:t>Digital leadership influences exploratory innovation via three routes: </a:t>
            </a:r>
          </a:p>
          <a:p>
            <a:pPr marL="517525" algn="just" rtl="1">
              <a:lnSpc>
                <a:spcPts val="2600"/>
              </a:lnSpc>
            </a:pPr>
            <a:r>
              <a:rPr lang="ar-EG" sz="2400" b="1" dirty="0">
                <a:solidFill>
                  <a:srgbClr val="C00000"/>
                </a:solidFill>
                <a:latin typeface="Tajawal ExtraBold" panose="00000800000000000000" pitchFamily="2" charset="-78"/>
                <a:cs typeface="Tajawal ExtraBold" panose="00000800000000000000" pitchFamily="2" charset="-78"/>
              </a:rPr>
              <a:t>تؤثر القيادة الرقمية على الابتكار الاستكشافي من خلال ثلاث مسارات:</a:t>
            </a:r>
          </a:p>
          <a:p>
            <a:pPr marL="860425" indent="-342900" algn="just" rtl="1">
              <a:lnSpc>
                <a:spcPts val="2600"/>
              </a:lnSpc>
              <a:buFont typeface="Wingdings" panose="05000000000000000000" pitchFamily="2" charset="2"/>
              <a:buChar char="q"/>
            </a:pPr>
            <a:r>
              <a:rPr lang="ar-EG" sz="2400" b="1" dirty="0">
                <a:solidFill>
                  <a:srgbClr val="0A1F61"/>
                </a:solidFill>
                <a:latin typeface="Tajawal ExtraBold" panose="00000800000000000000" pitchFamily="2" charset="-78"/>
                <a:cs typeface="Tajawal ExtraBold" panose="00000800000000000000" pitchFamily="2" charset="-78"/>
              </a:rPr>
              <a:t>أولاً، يوجه القادة الرقميون تغييرات الإدارة التنظيمية لبناء ثقافة تنظيمية رقمية، مدفوعة بالظروف الداخلية لحشد مشاركة الأعضاء وإبداعهم، وتشكيل تفاعل إيجابي بين الناس والابتكار ومن ثم تعزيز سلوكيات الابتكار الاستكشافي.</a:t>
            </a:r>
          </a:p>
          <a:p>
            <a:pPr marL="860425" indent="-342900" algn="just" rtl="1">
              <a:lnSpc>
                <a:spcPts val="2600"/>
              </a:lnSpc>
              <a:buFont typeface="Wingdings" panose="05000000000000000000" pitchFamily="2" charset="2"/>
              <a:buChar char="q"/>
            </a:pPr>
            <a:r>
              <a:rPr lang="ar-EG" sz="2400" b="1" dirty="0">
                <a:solidFill>
                  <a:srgbClr val="0A1F61"/>
                </a:solidFill>
                <a:latin typeface="Tajawal ExtraBold" panose="00000800000000000000" pitchFamily="2" charset="-78"/>
                <a:cs typeface="Tajawal ExtraBold" panose="00000800000000000000" pitchFamily="2" charset="-78"/>
              </a:rPr>
              <a:t>ثانيًا، يجري القادة الرقميون إعادة تشكيل إدارة الأعمال لإنشاء التوجه الريادي الرقمي، والذي تحركه متطلبات السوق المتغيرة، مما يدفع الشركات إلى تعزيز أنشطة الابتكار الاستكشافي في وقت مبكر وأسرع.</a:t>
            </a:r>
          </a:p>
          <a:p>
            <a:pPr marL="860425" indent="-342900" algn="just" rtl="1">
              <a:lnSpc>
                <a:spcPts val="2600"/>
              </a:lnSpc>
              <a:buFont typeface="Wingdings" panose="05000000000000000000" pitchFamily="2" charset="2"/>
              <a:buChar char="q"/>
            </a:pPr>
            <a:r>
              <a:rPr lang="ar-EG" sz="2400" b="1" dirty="0">
                <a:solidFill>
                  <a:srgbClr val="0A1F61"/>
                </a:solidFill>
                <a:latin typeface="Tajawal ExtraBold" panose="00000800000000000000" pitchFamily="2" charset="-78"/>
                <a:cs typeface="Tajawal ExtraBold" panose="00000800000000000000" pitchFamily="2" charset="-78"/>
              </a:rPr>
              <a:t>ثالثًا، يحول القادة الرقميون كل من الإدارة التنظيمية وإدارة الأعمال. يتم إعطاء </a:t>
            </a:r>
            <a:r>
              <a:rPr lang="ar-EG" sz="2400" b="1" dirty="0" err="1">
                <a:solidFill>
                  <a:srgbClr val="0A1F61"/>
                </a:solidFill>
                <a:latin typeface="Tajawal ExtraBold" panose="00000800000000000000" pitchFamily="2" charset="-78"/>
                <a:cs typeface="Tajawal ExtraBold" panose="00000800000000000000" pitchFamily="2" charset="-78"/>
              </a:rPr>
              <a:t>رقمنة</a:t>
            </a:r>
            <a:r>
              <a:rPr lang="ar-EG" sz="2400" b="1" dirty="0">
                <a:solidFill>
                  <a:srgbClr val="0A1F61"/>
                </a:solidFill>
                <a:latin typeface="Tajawal ExtraBold" panose="00000800000000000000" pitchFamily="2" charset="-78"/>
                <a:cs typeface="Tajawal ExtraBold" panose="00000800000000000000" pitchFamily="2" charset="-78"/>
              </a:rPr>
              <a:t> المنتجات </a:t>
            </a:r>
            <a:r>
              <a:rPr lang="ar-EG" sz="2400" b="1" dirty="0" err="1">
                <a:solidFill>
                  <a:srgbClr val="0A1F61"/>
                </a:solidFill>
                <a:latin typeface="Tajawal ExtraBold" panose="00000800000000000000" pitchFamily="2" charset="-78"/>
                <a:cs typeface="Tajawal ExtraBold" panose="00000800000000000000" pitchFamily="2" charset="-78"/>
              </a:rPr>
              <a:t>ورقمنة</a:t>
            </a:r>
            <a:r>
              <a:rPr lang="ar-EG" sz="2400" b="1" dirty="0">
                <a:solidFill>
                  <a:srgbClr val="0A1F61"/>
                </a:solidFill>
                <a:latin typeface="Tajawal ExtraBold" panose="00000800000000000000" pitchFamily="2" charset="-78"/>
                <a:cs typeface="Tajawal ExtraBold" panose="00000800000000000000" pitchFamily="2" charset="-78"/>
              </a:rPr>
              <a:t> الجهات الفاعلة أهمية متساوية. الحصول على </a:t>
            </a:r>
            <a:r>
              <a:rPr lang="ar-EG" sz="2400" b="1" dirty="0" err="1">
                <a:solidFill>
                  <a:srgbClr val="0A1F61"/>
                </a:solidFill>
                <a:latin typeface="Tajawal ExtraBold" panose="00000800000000000000" pitchFamily="2" charset="-78"/>
                <a:cs typeface="Tajawal ExtraBold" panose="00000800000000000000" pitchFamily="2" charset="-78"/>
              </a:rPr>
              <a:t>رقمنة</a:t>
            </a:r>
            <a:r>
              <a:rPr lang="ar-EG" sz="2400" b="1" dirty="0">
                <a:solidFill>
                  <a:srgbClr val="0A1F61"/>
                </a:solidFill>
                <a:latin typeface="Tajawal ExtraBold" panose="00000800000000000000" pitchFamily="2" charset="-78"/>
                <a:cs typeface="Tajawal ExtraBold" panose="00000800000000000000" pitchFamily="2" charset="-78"/>
              </a:rPr>
              <a:t> المنتجات </a:t>
            </a:r>
            <a:r>
              <a:rPr lang="ar-EG" sz="2400" b="1" dirty="0" err="1">
                <a:solidFill>
                  <a:srgbClr val="0A1F61"/>
                </a:solidFill>
                <a:latin typeface="Tajawal ExtraBold" panose="00000800000000000000" pitchFamily="2" charset="-78"/>
                <a:cs typeface="Tajawal ExtraBold" panose="00000800000000000000" pitchFamily="2" charset="-78"/>
              </a:rPr>
              <a:t>ورقمنة</a:t>
            </a:r>
            <a:r>
              <a:rPr lang="ar-EG" sz="2400" b="1" dirty="0">
                <a:solidFill>
                  <a:srgbClr val="0A1F61"/>
                </a:solidFill>
                <a:latin typeface="Tajawal ExtraBold" panose="00000800000000000000" pitchFamily="2" charset="-78"/>
                <a:cs typeface="Tajawal ExtraBold" panose="00000800000000000000" pitchFamily="2" charset="-78"/>
              </a:rPr>
              <a:t> الجهات الصناعية بأهمية مماثلة يتم تعزيز سلوكيات الابتكار الاستكشافي من </a:t>
            </a:r>
            <a:r>
              <a:rPr lang="ar-EG" sz="2400" b="1" dirty="0">
                <a:solidFill>
                  <a:srgbClr val="C00000"/>
                </a:solidFill>
                <a:latin typeface="Tajawal ExtraBold" panose="00000800000000000000" pitchFamily="2" charset="-78"/>
                <a:cs typeface="Tajawal ExtraBold" panose="00000800000000000000" pitchFamily="2" charset="-78"/>
              </a:rPr>
              <a:t>خلال القوة المشتركة للتوجه الريادي الرقمي والثقافة التنظيمية الرقمية</a:t>
            </a:r>
            <a:r>
              <a:rPr lang="ar-EG" sz="2400" b="1" dirty="0">
                <a:solidFill>
                  <a:srgbClr val="0A1F61"/>
                </a:solidFill>
                <a:latin typeface="Tajawal ExtraBold" panose="00000800000000000000" pitchFamily="2" charset="-78"/>
                <a:cs typeface="Tajawal ExtraBold" panose="00000800000000000000" pitchFamily="2" charset="-78"/>
              </a:rPr>
              <a:t>.</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6664012"/>
      </p:ext>
    </p:extLst>
  </p:cSld>
  <p:clrMapOvr>
    <a:masterClrMapping/>
  </p:clrMapOvr>
  <mc:AlternateContent xmlns:mc="http://schemas.openxmlformats.org/markup-compatibility/2006">
    <mc:Choice xmlns:p14="http://schemas.microsoft.com/office/powerpoint/2010/main" Requires="p14">
      <p:transition p14:dur="10" advTm="103000"/>
    </mc:Choice>
    <mc:Fallback>
      <p:transition advTm="10300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036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86A8A44B-06FB-D061-741C-D08E3EB8C167}"/>
              </a:ext>
            </a:extLst>
          </p:cNvPr>
          <p:cNvSpPr txBox="1"/>
          <p:nvPr/>
        </p:nvSpPr>
        <p:spPr>
          <a:xfrm>
            <a:off x="938151" y="1350934"/>
            <a:ext cx="10961101" cy="4735335"/>
          </a:xfrm>
          <a:prstGeom prst="rect">
            <a:avLst/>
          </a:prstGeom>
          <a:noFill/>
        </p:spPr>
        <p:txBody>
          <a:bodyPr wrap="square" rtlCol="0">
            <a:spAutoFit/>
          </a:bodyPr>
          <a:lstStyle/>
          <a:p>
            <a:pPr marL="517525" algn="just">
              <a:lnSpc>
                <a:spcPts val="26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u="sng" dirty="0">
                <a:solidFill>
                  <a:srgbClr val="0A1F61"/>
                </a:solidFill>
                <a:latin typeface="Tajawal ExtraBold" panose="00000800000000000000" pitchFamily="2" charset="-78"/>
                <a:cs typeface="Tajawal ExtraBold" panose="00000800000000000000" pitchFamily="2" charset="-78"/>
              </a:rPr>
              <a:t>Digital leadership influences exploratory innovation via three routes: </a:t>
            </a:r>
          </a:p>
          <a:p>
            <a:pPr marL="860425" indent="-342900" algn="just">
              <a:lnSpc>
                <a:spcPts val="26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First</a:t>
            </a:r>
            <a:r>
              <a:rPr lang="en-US" sz="2000" b="1" dirty="0">
                <a:solidFill>
                  <a:srgbClr val="0A1F61"/>
                </a:solidFill>
                <a:latin typeface="Tajawal ExtraBold" panose="00000800000000000000" pitchFamily="2" charset="-78"/>
                <a:cs typeface="Tajawal ExtraBold" panose="00000800000000000000" pitchFamily="2" charset="-78"/>
              </a:rPr>
              <a:t>, digital leaders steer</a:t>
            </a:r>
            <a:r>
              <a:rPr lang="ar-EG" sz="2000" b="1" dirty="0">
                <a:solidFill>
                  <a:srgbClr val="0A1F61"/>
                </a:solidFill>
                <a:latin typeface="Tajawal ExtraBold" panose="00000800000000000000" pitchFamily="2" charset="-78"/>
                <a:cs typeface="Tajawal ExtraBold" panose="00000800000000000000" pitchFamily="2" charset="-78"/>
              </a:rPr>
              <a:t> يقود</a:t>
            </a:r>
            <a:r>
              <a:rPr lang="en-US" sz="2000" b="1" dirty="0">
                <a:solidFill>
                  <a:srgbClr val="0A1F61"/>
                </a:solidFill>
                <a:latin typeface="Tajawal ExtraBold" panose="00000800000000000000" pitchFamily="2" charset="-78"/>
                <a:cs typeface="Tajawal ExtraBold" panose="00000800000000000000" pitchFamily="2" charset="-78"/>
              </a:rPr>
              <a:t>organizational management changes to build a digital organizational culture, which is driven by internal conditions to mobilize </a:t>
            </a:r>
            <a:r>
              <a:rPr lang="en-US" sz="2000" b="1" dirty="0">
                <a:solidFill>
                  <a:srgbClr val="FF0000"/>
                </a:solidFill>
                <a:latin typeface="Tajawal ExtraBold" panose="00000800000000000000" pitchFamily="2" charset="-78"/>
                <a:cs typeface="Tajawal ExtraBold" panose="00000800000000000000" pitchFamily="2" charset="-78"/>
              </a:rPr>
              <a:t>members’ participation and creativity</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forming a positive interaction </a:t>
            </a:r>
            <a:r>
              <a:rPr lang="en-US" sz="2000" b="1" dirty="0">
                <a:solidFill>
                  <a:srgbClr val="0A1F61"/>
                </a:solidFill>
                <a:latin typeface="Tajawal ExtraBold" panose="00000800000000000000" pitchFamily="2" charset="-78"/>
                <a:cs typeface="Tajawal ExtraBold" panose="00000800000000000000" pitchFamily="2" charset="-78"/>
              </a:rPr>
              <a:t>between people and innovation and then promoting exploratory innovation behaviors. </a:t>
            </a:r>
          </a:p>
          <a:p>
            <a:pPr marL="860425" indent="-342900" algn="just">
              <a:lnSpc>
                <a:spcPts val="26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Second</a:t>
            </a:r>
            <a:r>
              <a:rPr lang="en-US" sz="2000" b="1" dirty="0">
                <a:solidFill>
                  <a:srgbClr val="0A1F61"/>
                </a:solidFill>
                <a:latin typeface="Tajawal ExtraBold" panose="00000800000000000000" pitchFamily="2" charset="-78"/>
                <a:cs typeface="Tajawal ExtraBold" panose="00000800000000000000" pitchFamily="2" charset="-78"/>
              </a:rPr>
              <a:t>, digital leaders conduct business management remodeling to establish the </a:t>
            </a:r>
            <a:r>
              <a:rPr lang="en-US" sz="2000" b="1" dirty="0">
                <a:solidFill>
                  <a:srgbClr val="FF0000"/>
                </a:solidFill>
                <a:latin typeface="Tajawal ExtraBold" panose="00000800000000000000" pitchFamily="2" charset="-78"/>
                <a:cs typeface="Tajawal ExtraBold" panose="00000800000000000000" pitchFamily="2" charset="-78"/>
              </a:rPr>
              <a:t>digital entrepreneurial orientation, which is driven by changing market demands</a:t>
            </a:r>
            <a:r>
              <a:rPr lang="en-US" sz="2000" b="1" dirty="0">
                <a:solidFill>
                  <a:srgbClr val="0A1F61"/>
                </a:solidFill>
                <a:latin typeface="Tajawal ExtraBold" panose="00000800000000000000" pitchFamily="2" charset="-78"/>
                <a:cs typeface="Tajawal ExtraBold" panose="00000800000000000000" pitchFamily="2" charset="-78"/>
              </a:rPr>
              <a:t>, leading companies to enhance exploratory innovation activities earlier and faster. </a:t>
            </a:r>
          </a:p>
          <a:p>
            <a:pPr marL="860425" indent="-342900" algn="just">
              <a:lnSpc>
                <a:spcPts val="26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Third</a:t>
            </a:r>
            <a:r>
              <a:rPr lang="en-US" sz="2000" b="1" dirty="0">
                <a:solidFill>
                  <a:srgbClr val="0A1F61"/>
                </a:solidFill>
                <a:latin typeface="Tajawal ExtraBold" panose="00000800000000000000" pitchFamily="2" charset="-78"/>
                <a:cs typeface="Tajawal ExtraBold" panose="00000800000000000000" pitchFamily="2" charset="-78"/>
              </a:rPr>
              <a:t>, digital leaders transform both organizational management and business management. </a:t>
            </a:r>
            <a:r>
              <a:rPr lang="en-US" sz="2000" b="1" dirty="0">
                <a:solidFill>
                  <a:srgbClr val="FF0000"/>
                </a:solidFill>
                <a:latin typeface="Tajawal ExtraBold" panose="00000800000000000000" pitchFamily="2" charset="-78"/>
                <a:cs typeface="Tajawal ExtraBold" panose="00000800000000000000" pitchFamily="2" charset="-78"/>
              </a:rPr>
              <a:t>Digitalization of products and digitalization of actors are given equal importance</a:t>
            </a:r>
            <a:r>
              <a:rPr lang="en-US" sz="2000" b="1" dirty="0">
                <a:solidFill>
                  <a:srgbClr val="0A1F61"/>
                </a:solidFill>
                <a:latin typeface="Tajawal ExtraBold" panose="00000800000000000000" pitchFamily="2" charset="-78"/>
                <a:cs typeface="Tajawal ExtraBold" panose="00000800000000000000" pitchFamily="2" charset="-78"/>
              </a:rPr>
              <a:t>.</a:t>
            </a:r>
            <a:r>
              <a:rPr lang="ar-EG" sz="2000" dirty="0"/>
              <a:t> تحظى </a:t>
            </a:r>
            <a:r>
              <a:rPr lang="ar-EG" sz="2000" dirty="0" err="1"/>
              <a:t>رقمنة</a:t>
            </a:r>
            <a:r>
              <a:rPr lang="ar-EG" sz="2000" dirty="0"/>
              <a:t> المنتجات </a:t>
            </a:r>
            <a:r>
              <a:rPr lang="ar-EG" sz="2000" dirty="0" err="1"/>
              <a:t>ورقمنة</a:t>
            </a:r>
            <a:r>
              <a:rPr lang="ar-EG" sz="2000" dirty="0"/>
              <a:t> الجهات الفاعلة بأهمية متساوية</a:t>
            </a:r>
            <a:r>
              <a:rPr lang="en-US" sz="2000" b="1" dirty="0">
                <a:solidFill>
                  <a:srgbClr val="0A1F61"/>
                </a:solidFill>
                <a:latin typeface="Tajawal ExtraBold" panose="00000800000000000000" pitchFamily="2" charset="-78"/>
                <a:cs typeface="Tajawal ExtraBold" panose="00000800000000000000" pitchFamily="2" charset="-78"/>
              </a:rPr>
              <a:t> Exploratory innovation behaviors are reinforced by the combined force of digital entrepreneurial orientation and digital organizational culture. </a:t>
            </a:r>
          </a:p>
        </p:txBody>
      </p:sp>
      <p:sp>
        <p:nvSpPr>
          <p:cNvPr id="11" name="TextBox 10">
            <a:extLst>
              <a:ext uri="{FF2B5EF4-FFF2-40B4-BE49-F238E27FC236}">
                <a16:creationId xmlns:a16="http://schemas.microsoft.com/office/drawing/2014/main" id="{09BB6CA5-03E1-5A60-94A0-20471B09ACFD}"/>
              </a:ext>
            </a:extLst>
          </p:cNvPr>
          <p:cNvSpPr txBox="1"/>
          <p:nvPr/>
        </p:nvSpPr>
        <p:spPr>
          <a:xfrm>
            <a:off x="10590173" y="1127781"/>
            <a:ext cx="1138374" cy="369332"/>
          </a:xfrm>
          <a:prstGeom prst="rect">
            <a:avLst/>
          </a:prstGeom>
          <a:noFill/>
        </p:spPr>
        <p:txBody>
          <a:bodyPr wrap="square">
            <a:spAutoFit/>
          </a:bodyPr>
          <a:lstStyle/>
          <a:p>
            <a:r>
              <a:rPr lang="ar-EG" b="1" dirty="0"/>
              <a:t>مسارات</a:t>
            </a:r>
            <a:endParaRPr lang="en-US" b="1" dirty="0"/>
          </a:p>
        </p:txBody>
      </p:sp>
    </p:spTree>
    <p:extLst>
      <p:ext uri="{BB962C8B-B14F-4D97-AF65-F5344CB8AC3E}">
        <p14:creationId xmlns:p14="http://schemas.microsoft.com/office/powerpoint/2010/main" val="125224981"/>
      </p:ext>
    </p:extLst>
  </p:cSld>
  <p:clrMapOvr>
    <a:masterClrMapping/>
  </p:clrMapOvr>
  <mc:AlternateContent xmlns:mc="http://schemas.openxmlformats.org/markup-compatibility/2006" xmlns:p14="http://schemas.microsoft.com/office/powerpoint/2010/main">
    <mc:Choice Requires="p14">
      <p:transition p14:dur="10" advTm="103000"/>
    </mc:Choice>
    <mc:Fallback xmlns="">
      <p:transition advTm="10300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61901" y="1469133"/>
            <a:ext cx="10996727"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Uniqueness of media companies</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Media companies are social organizations, usually with complex structures, and regulate a series of activities that must be organized and implemented to develop it. They are also important because they exist, because the role they play is to inform, entertain, while others are focused to the social role in order to contribute to development and the correct working of democracy, owing to its controller role. And also, some of them work with a mixture of them.</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management of</a:t>
            </a:r>
            <a:r>
              <a:rPr lang="en-US" sz="2000" b="1" dirty="0">
                <a:solidFill>
                  <a:srgbClr val="FF0000"/>
                </a:solidFill>
                <a:latin typeface="Tajawal ExtraBold" panose="00000800000000000000" pitchFamily="2" charset="-78"/>
                <a:cs typeface="Tajawal ExtraBold" panose="00000800000000000000" pitchFamily="2" charset="-78"/>
              </a:rPr>
              <a:t> media companies requires making-decisions that incorporate efficiently the content and the audience, </a:t>
            </a:r>
            <a:r>
              <a:rPr lang="en-US" sz="2000" b="1" dirty="0">
                <a:solidFill>
                  <a:srgbClr val="0A1F61"/>
                </a:solidFill>
                <a:latin typeface="Tajawal ExtraBold" panose="00000800000000000000" pitchFamily="2" charset="-78"/>
                <a:cs typeface="Tajawal ExtraBold" panose="00000800000000000000" pitchFamily="2" charset="-78"/>
              </a:rPr>
              <a:t>where it is understood as all people participating in a communication channel.</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171703480"/>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33153" y="1469133"/>
            <a:ext cx="10925475" cy="4837927"/>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Therefore, the important aspect in media products is the capacity </a:t>
            </a:r>
            <a:r>
              <a:rPr lang="en-US" sz="2000" b="1" dirty="0">
                <a:solidFill>
                  <a:srgbClr val="C00000"/>
                </a:solidFill>
                <a:latin typeface="Tajawal ExtraBold" panose="00000800000000000000" pitchFamily="2" charset="-78"/>
                <a:cs typeface="Tajawal ExtraBold" panose="00000800000000000000" pitchFamily="2" charset="-78"/>
              </a:rPr>
              <a:t>to satisfy the needs </a:t>
            </a:r>
            <a:r>
              <a:rPr lang="en-US" sz="2000" b="1" dirty="0">
                <a:solidFill>
                  <a:srgbClr val="0A1F61"/>
                </a:solidFill>
                <a:latin typeface="Tajawal ExtraBold" panose="00000800000000000000" pitchFamily="2" charset="-78"/>
                <a:cs typeface="Tajawal ExtraBold" panose="00000800000000000000" pitchFamily="2" charset="-78"/>
              </a:rPr>
              <a:t>and wishes of the potential clients by means of providing informative, persuasive or entertaining content and not during the material process which tend to be similar. Furthermore, one of the main characteristics that the assets share, such as content, is the multiplication of utilities that can produce. In that sense, they are considered as dual assets, as I previously mentioned, because they are aimed to audience and advertisers who hope to get the attention of that audience.</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So, most of the society perceives the communication media as a bridge between both; customers see a supermarket where supply and demand are together, and a place where these two customers can satisfy their needs.</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57088"/>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4A85CFDB-9B0C-F24B-A5B4-70ECFF8D5D8A}"/>
              </a:ext>
            </a:extLst>
          </p:cNvPr>
          <p:cNvPicPr>
            <a:picLocks noChangeAspect="1"/>
          </p:cNvPicPr>
          <p:nvPr/>
        </p:nvPicPr>
        <p:blipFill>
          <a:blip r:embed="rId5">
            <a:lum bright="-20000" contrast="40000"/>
          </a:blip>
          <a:stretch>
            <a:fillRect/>
          </a:stretch>
        </p:blipFill>
        <p:spPr>
          <a:xfrm>
            <a:off x="4503755" y="0"/>
            <a:ext cx="7807570" cy="6858000"/>
          </a:xfrm>
          <a:prstGeom prst="rect">
            <a:avLst/>
          </a:prstGeom>
        </p:spPr>
      </p:pic>
      <p:sp>
        <p:nvSpPr>
          <p:cNvPr id="7" name="TextBox 6"/>
          <p:cNvSpPr txBox="1"/>
          <p:nvPr/>
        </p:nvSpPr>
        <p:spPr>
          <a:xfrm>
            <a:off x="2313859" y="390107"/>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a:t>
            </a:r>
            <a:r>
              <a:rPr lang="en-US" sz="2800" b="1" dirty="0">
                <a:solidFill>
                  <a:srgbClr val="0A1F61"/>
                </a:solidFill>
                <a:latin typeface="Tajawal Medium" panose="00000600000000000000" pitchFamily="2" charset="-78"/>
                <a:cs typeface="Tajawal Medium" panose="00000600000000000000" pitchFamily="2" charset="-78"/>
              </a:rPr>
              <a:t>nd Leadership</a:t>
            </a:r>
          </a:p>
          <a:p>
            <a:r>
              <a:rPr lang="en-US" sz="2800" b="1" dirty="0">
                <a:solidFill>
                  <a:schemeClr val="bg1"/>
                </a:solidFill>
                <a:latin typeface="Tajawal Medium" panose="00000600000000000000" pitchFamily="2" charset="-78"/>
                <a:cs typeface="Tajawal Medium" panose="00000600000000000000" pitchFamily="2" charset="-78"/>
              </a:rPr>
              <a:t>in the Media </a:t>
            </a:r>
            <a:r>
              <a:rPr lang="en-US" sz="2800" b="1" dirty="0">
                <a:solidFill>
                  <a:srgbClr val="0A1F61"/>
                </a:solidFill>
                <a:latin typeface="Tajawal Medium" panose="00000600000000000000" pitchFamily="2" charset="-78"/>
                <a:cs typeface="Tajawal Medium" panose="00000600000000000000" pitchFamily="2" charset="-78"/>
              </a:rPr>
              <a:t>Industry</a:t>
            </a:r>
          </a:p>
        </p:txBody>
      </p:sp>
      <p:sp>
        <p:nvSpPr>
          <p:cNvPr id="13" name="TextBox 12">
            <a:extLst>
              <a:ext uri="{FF2B5EF4-FFF2-40B4-BE49-F238E27FC236}">
                <a16:creationId xmlns:a16="http://schemas.microsoft.com/office/drawing/2014/main" id="{09BD8A3E-3DCD-07DA-6790-1453989CFC4B}"/>
              </a:ext>
            </a:extLst>
          </p:cNvPr>
          <p:cNvSpPr txBox="1"/>
          <p:nvPr/>
        </p:nvSpPr>
        <p:spPr>
          <a:xfrm>
            <a:off x="60974" y="1512876"/>
            <a:ext cx="4442782" cy="4093428"/>
          </a:xfrm>
          <a:prstGeom prst="rect">
            <a:avLst/>
          </a:prstGeom>
          <a:noFill/>
        </p:spPr>
        <p:txBody>
          <a:bodyPr wrap="square">
            <a:spAutoFit/>
          </a:bodyPr>
          <a:lstStyle/>
          <a:p>
            <a:pPr marL="342900" indent="-342900" algn="just">
              <a:buFont typeface="Wingdings" panose="05000000000000000000" pitchFamily="2" charset="2"/>
              <a:buChar char="q"/>
            </a:pPr>
            <a:r>
              <a:rPr lang="en-US" sz="2000" b="1" i="0" u="none" strike="noStrike" baseline="0" dirty="0">
                <a:solidFill>
                  <a:srgbClr val="0A1F61"/>
                </a:solidFill>
                <a:latin typeface="Times New Roman" panose="02020603050405020304" pitchFamily="18" charset="0"/>
              </a:rPr>
              <a:t>Organizational creativity and innovation theory suggests that if we stimulate the way of thinking in a creative way, the conflicts will minimize, barriers between employees and managers will be broken, and it will considerably increase the creative capital within the organization.</a:t>
            </a:r>
            <a:endParaRPr lang="en-US" sz="1100" b="1" i="0" u="none" strike="noStrike" baseline="0" dirty="0">
              <a:solidFill>
                <a:srgbClr val="0A1F61"/>
              </a:solidFill>
              <a:latin typeface="Times New Roman" panose="02020603050405020304" pitchFamily="18" charset="0"/>
            </a:endParaRPr>
          </a:p>
          <a:p>
            <a:pPr marL="342900" indent="-342900" algn="just">
              <a:buFont typeface="Wingdings" panose="05000000000000000000" pitchFamily="2" charset="2"/>
              <a:buChar char="q"/>
            </a:pPr>
            <a:r>
              <a:rPr lang="en-US" sz="2000" b="1" i="0" u="none" strike="noStrike" baseline="0" dirty="0">
                <a:solidFill>
                  <a:srgbClr val="0A1F61"/>
                </a:solidFill>
                <a:latin typeface="Times New Roman" panose="02020603050405020304" pitchFamily="18" charset="0"/>
              </a:rPr>
              <a:t>The objective is to generate sustainable competitive advantages and mark the difference with the competitors.</a:t>
            </a:r>
            <a:endParaRPr lang="en-US" sz="2000" b="1" dirty="0">
              <a:solidFill>
                <a:srgbClr val="0A1F61"/>
              </a:solidFill>
            </a:endParaRPr>
          </a:p>
        </p:txBody>
      </p:sp>
      <p:sp>
        <p:nvSpPr>
          <p:cNvPr id="9" name="TextBox 8">
            <a:extLst>
              <a:ext uri="{FF2B5EF4-FFF2-40B4-BE49-F238E27FC236}">
                <a16:creationId xmlns:a16="http://schemas.microsoft.com/office/drawing/2014/main" id="{C8D46FD7-295F-90F2-FDCA-F9EAB787C2C1}"/>
              </a:ext>
            </a:extLst>
          </p:cNvPr>
          <p:cNvSpPr txBox="1"/>
          <p:nvPr/>
        </p:nvSpPr>
        <p:spPr>
          <a:xfrm>
            <a:off x="2024575" y="5505580"/>
            <a:ext cx="6263640" cy="1200329"/>
          </a:xfrm>
          <a:prstGeom prst="rect">
            <a:avLst/>
          </a:prstGeom>
          <a:noFill/>
        </p:spPr>
        <p:txBody>
          <a:bodyPr wrap="square">
            <a:spAutoFit/>
          </a:bodyPr>
          <a:lstStyle/>
          <a:p>
            <a:pPr algn="just" rtl="1"/>
            <a:r>
              <a:rPr lang="en-US" b="1" dirty="0" err="1">
                <a:solidFill>
                  <a:srgbClr val="C00000"/>
                </a:solidFill>
              </a:rPr>
              <a:t>تشير</a:t>
            </a:r>
            <a:r>
              <a:rPr lang="en-US" b="1" dirty="0">
                <a:solidFill>
                  <a:srgbClr val="C00000"/>
                </a:solidFill>
              </a:rPr>
              <a:t> </a:t>
            </a:r>
            <a:r>
              <a:rPr lang="en-US" b="1" dirty="0" err="1">
                <a:solidFill>
                  <a:srgbClr val="C00000"/>
                </a:solidFill>
              </a:rPr>
              <a:t>نظرية</a:t>
            </a:r>
            <a:r>
              <a:rPr lang="en-US" b="1" dirty="0">
                <a:solidFill>
                  <a:srgbClr val="C00000"/>
                </a:solidFill>
              </a:rPr>
              <a:t> </a:t>
            </a:r>
            <a:r>
              <a:rPr lang="en-US" b="1" dirty="0" err="1">
                <a:solidFill>
                  <a:srgbClr val="C00000"/>
                </a:solidFill>
              </a:rPr>
              <a:t>الإبداع</a:t>
            </a:r>
            <a:r>
              <a:rPr lang="en-US" b="1" dirty="0">
                <a:solidFill>
                  <a:srgbClr val="C00000"/>
                </a:solidFill>
              </a:rPr>
              <a:t> </a:t>
            </a:r>
            <a:r>
              <a:rPr lang="en-US" b="1" dirty="0" err="1">
                <a:solidFill>
                  <a:srgbClr val="C00000"/>
                </a:solidFill>
              </a:rPr>
              <a:t>والابتكار</a:t>
            </a:r>
            <a:r>
              <a:rPr lang="en-US" b="1" dirty="0">
                <a:solidFill>
                  <a:srgbClr val="C00000"/>
                </a:solidFill>
              </a:rPr>
              <a:t> </a:t>
            </a:r>
            <a:r>
              <a:rPr lang="en-US" b="1" dirty="0" err="1">
                <a:solidFill>
                  <a:srgbClr val="C00000"/>
                </a:solidFill>
              </a:rPr>
              <a:t>التنظيمي</a:t>
            </a:r>
            <a:r>
              <a:rPr lang="en-US" b="1" dirty="0">
                <a:solidFill>
                  <a:srgbClr val="C00000"/>
                </a:solidFill>
              </a:rPr>
              <a:t> إلى </a:t>
            </a:r>
            <a:r>
              <a:rPr lang="en-US" b="1" dirty="0" err="1">
                <a:solidFill>
                  <a:srgbClr val="C00000"/>
                </a:solidFill>
              </a:rPr>
              <a:t>أنه</a:t>
            </a:r>
            <a:r>
              <a:rPr lang="en-US" b="1" dirty="0">
                <a:solidFill>
                  <a:srgbClr val="C00000"/>
                </a:solidFill>
              </a:rPr>
              <a:t> </a:t>
            </a:r>
            <a:r>
              <a:rPr lang="en-US" b="1" dirty="0" err="1">
                <a:solidFill>
                  <a:srgbClr val="C00000"/>
                </a:solidFill>
              </a:rPr>
              <a:t>إذا</a:t>
            </a:r>
            <a:r>
              <a:rPr lang="en-US" b="1" dirty="0">
                <a:solidFill>
                  <a:srgbClr val="C00000"/>
                </a:solidFill>
              </a:rPr>
              <a:t> </a:t>
            </a:r>
            <a:r>
              <a:rPr lang="en-US" b="1" dirty="0" err="1">
                <a:solidFill>
                  <a:srgbClr val="C00000"/>
                </a:solidFill>
              </a:rPr>
              <a:t>قمنا</a:t>
            </a:r>
            <a:r>
              <a:rPr lang="en-US" b="1" dirty="0">
                <a:solidFill>
                  <a:srgbClr val="C00000"/>
                </a:solidFill>
              </a:rPr>
              <a:t> </a:t>
            </a:r>
            <a:r>
              <a:rPr lang="en-US" b="1" dirty="0" err="1">
                <a:solidFill>
                  <a:srgbClr val="C00000"/>
                </a:solidFill>
              </a:rPr>
              <a:t>بتحفيز</a:t>
            </a:r>
            <a:r>
              <a:rPr lang="en-US" b="1" dirty="0">
                <a:solidFill>
                  <a:srgbClr val="C00000"/>
                </a:solidFill>
              </a:rPr>
              <a:t> </a:t>
            </a:r>
            <a:r>
              <a:rPr lang="en-US" b="1" dirty="0" err="1">
                <a:solidFill>
                  <a:srgbClr val="C00000"/>
                </a:solidFill>
              </a:rPr>
              <a:t>طريقة</a:t>
            </a:r>
            <a:r>
              <a:rPr lang="en-US" b="1" dirty="0">
                <a:solidFill>
                  <a:srgbClr val="C00000"/>
                </a:solidFill>
              </a:rPr>
              <a:t> </a:t>
            </a:r>
            <a:r>
              <a:rPr lang="en-US" b="1" dirty="0" err="1">
                <a:solidFill>
                  <a:srgbClr val="C00000"/>
                </a:solidFill>
              </a:rPr>
              <a:t>التفكير</a:t>
            </a:r>
            <a:r>
              <a:rPr lang="en-US" b="1" dirty="0">
                <a:solidFill>
                  <a:srgbClr val="C00000"/>
                </a:solidFill>
              </a:rPr>
              <a:t> </a:t>
            </a:r>
            <a:r>
              <a:rPr lang="en-US" b="1" dirty="0" err="1">
                <a:solidFill>
                  <a:srgbClr val="C00000"/>
                </a:solidFill>
              </a:rPr>
              <a:t>بطريقة</a:t>
            </a:r>
            <a:r>
              <a:rPr lang="en-US" b="1" dirty="0">
                <a:solidFill>
                  <a:srgbClr val="C00000"/>
                </a:solidFill>
              </a:rPr>
              <a:t> </a:t>
            </a:r>
            <a:r>
              <a:rPr lang="en-US" b="1" dirty="0" err="1">
                <a:solidFill>
                  <a:srgbClr val="C00000"/>
                </a:solidFill>
              </a:rPr>
              <a:t>إبداعية</a:t>
            </a:r>
            <a:r>
              <a:rPr lang="en-US" b="1" dirty="0">
                <a:solidFill>
                  <a:srgbClr val="C00000"/>
                </a:solidFill>
              </a:rPr>
              <a:t>، </a:t>
            </a:r>
            <a:r>
              <a:rPr lang="en-US" b="1" dirty="0" err="1">
                <a:solidFill>
                  <a:srgbClr val="C00000"/>
                </a:solidFill>
              </a:rPr>
              <a:t>فإن</a:t>
            </a:r>
            <a:r>
              <a:rPr lang="en-US" b="1" dirty="0">
                <a:solidFill>
                  <a:srgbClr val="C00000"/>
                </a:solidFill>
              </a:rPr>
              <a:t> </a:t>
            </a:r>
            <a:r>
              <a:rPr lang="en-US" b="1" dirty="0" err="1">
                <a:solidFill>
                  <a:srgbClr val="C00000"/>
                </a:solidFill>
              </a:rPr>
              <a:t>الصراعات</a:t>
            </a:r>
            <a:r>
              <a:rPr lang="en-US" b="1" dirty="0">
                <a:solidFill>
                  <a:srgbClr val="C00000"/>
                </a:solidFill>
              </a:rPr>
              <a:t> </a:t>
            </a:r>
            <a:r>
              <a:rPr lang="en-US" b="1" dirty="0" err="1">
                <a:solidFill>
                  <a:srgbClr val="C00000"/>
                </a:solidFill>
              </a:rPr>
              <a:t>سوف</a:t>
            </a:r>
            <a:r>
              <a:rPr lang="en-US" b="1" dirty="0">
                <a:solidFill>
                  <a:srgbClr val="C00000"/>
                </a:solidFill>
              </a:rPr>
              <a:t> </a:t>
            </a:r>
            <a:r>
              <a:rPr lang="en-US" b="1" dirty="0" err="1">
                <a:solidFill>
                  <a:srgbClr val="C00000"/>
                </a:solidFill>
              </a:rPr>
              <a:t>تتضاءل</a:t>
            </a:r>
            <a:r>
              <a:rPr lang="en-US" b="1" dirty="0">
                <a:solidFill>
                  <a:srgbClr val="C00000"/>
                </a:solidFill>
              </a:rPr>
              <a:t>، </a:t>
            </a:r>
            <a:r>
              <a:rPr lang="en-US" b="1" dirty="0" err="1">
                <a:solidFill>
                  <a:srgbClr val="C00000"/>
                </a:solidFill>
              </a:rPr>
              <a:t>وسوف</a:t>
            </a:r>
            <a:r>
              <a:rPr lang="en-US" b="1" dirty="0">
                <a:solidFill>
                  <a:srgbClr val="C00000"/>
                </a:solidFill>
              </a:rPr>
              <a:t> يتم </a:t>
            </a:r>
            <a:r>
              <a:rPr lang="en-US" b="1" dirty="0" err="1">
                <a:solidFill>
                  <a:srgbClr val="C00000"/>
                </a:solidFill>
              </a:rPr>
              <a:t>كسر</a:t>
            </a:r>
            <a:r>
              <a:rPr lang="en-US" b="1" dirty="0">
                <a:solidFill>
                  <a:srgbClr val="C00000"/>
                </a:solidFill>
              </a:rPr>
              <a:t> </a:t>
            </a:r>
            <a:r>
              <a:rPr lang="en-US" b="1" dirty="0" err="1">
                <a:solidFill>
                  <a:srgbClr val="C00000"/>
                </a:solidFill>
              </a:rPr>
              <a:t>الحواجز</a:t>
            </a:r>
            <a:r>
              <a:rPr lang="en-US" b="1" dirty="0">
                <a:solidFill>
                  <a:srgbClr val="C00000"/>
                </a:solidFill>
              </a:rPr>
              <a:t> بين </a:t>
            </a:r>
            <a:r>
              <a:rPr lang="en-US" b="1" dirty="0" err="1">
                <a:solidFill>
                  <a:srgbClr val="C00000"/>
                </a:solidFill>
              </a:rPr>
              <a:t>الموظفين</a:t>
            </a:r>
            <a:r>
              <a:rPr lang="en-US" b="1" dirty="0">
                <a:solidFill>
                  <a:srgbClr val="C00000"/>
                </a:solidFill>
              </a:rPr>
              <a:t> </a:t>
            </a:r>
            <a:r>
              <a:rPr lang="en-US" b="1" dirty="0" err="1">
                <a:solidFill>
                  <a:srgbClr val="C00000"/>
                </a:solidFill>
              </a:rPr>
              <a:t>والمديرين</a:t>
            </a:r>
            <a:r>
              <a:rPr lang="en-US" b="1" dirty="0">
                <a:solidFill>
                  <a:srgbClr val="C00000"/>
                </a:solidFill>
              </a:rPr>
              <a:t>، </a:t>
            </a:r>
            <a:r>
              <a:rPr lang="en-US" b="1" dirty="0" err="1">
                <a:solidFill>
                  <a:srgbClr val="C00000"/>
                </a:solidFill>
              </a:rPr>
              <a:t>وسوف</a:t>
            </a:r>
            <a:r>
              <a:rPr lang="en-US" b="1" dirty="0">
                <a:solidFill>
                  <a:srgbClr val="C00000"/>
                </a:solidFill>
              </a:rPr>
              <a:t> </a:t>
            </a:r>
            <a:r>
              <a:rPr lang="en-US" b="1" dirty="0" err="1">
                <a:solidFill>
                  <a:srgbClr val="C00000"/>
                </a:solidFill>
              </a:rPr>
              <a:t>يؤدي</a:t>
            </a:r>
            <a:r>
              <a:rPr lang="en-US" b="1" dirty="0">
                <a:solidFill>
                  <a:srgbClr val="C00000"/>
                </a:solidFill>
              </a:rPr>
              <a:t> ذلك إلى </a:t>
            </a:r>
            <a:r>
              <a:rPr lang="en-US" b="1" dirty="0" err="1">
                <a:solidFill>
                  <a:srgbClr val="C00000"/>
                </a:solidFill>
              </a:rPr>
              <a:t>زيادة</a:t>
            </a:r>
            <a:r>
              <a:rPr lang="en-US" b="1" dirty="0">
                <a:solidFill>
                  <a:srgbClr val="C00000"/>
                </a:solidFill>
              </a:rPr>
              <a:t> </a:t>
            </a:r>
            <a:r>
              <a:rPr lang="en-US" b="1" dirty="0" err="1">
                <a:solidFill>
                  <a:srgbClr val="C00000"/>
                </a:solidFill>
              </a:rPr>
              <a:t>رأس</a:t>
            </a:r>
            <a:r>
              <a:rPr lang="en-US" b="1" dirty="0">
                <a:solidFill>
                  <a:srgbClr val="C00000"/>
                </a:solidFill>
              </a:rPr>
              <a:t> </a:t>
            </a:r>
            <a:r>
              <a:rPr lang="en-US" b="1" dirty="0" err="1">
                <a:solidFill>
                  <a:srgbClr val="C00000"/>
                </a:solidFill>
              </a:rPr>
              <a:t>المال</a:t>
            </a:r>
            <a:r>
              <a:rPr lang="en-US" b="1" dirty="0">
                <a:solidFill>
                  <a:srgbClr val="C00000"/>
                </a:solidFill>
              </a:rPr>
              <a:t> </a:t>
            </a:r>
            <a:r>
              <a:rPr lang="en-US" b="1" dirty="0" err="1">
                <a:solidFill>
                  <a:srgbClr val="C00000"/>
                </a:solidFill>
              </a:rPr>
              <a:t>الإبداعي</a:t>
            </a:r>
            <a:r>
              <a:rPr lang="en-US" b="1" dirty="0">
                <a:solidFill>
                  <a:srgbClr val="C00000"/>
                </a:solidFill>
              </a:rPr>
              <a:t> </a:t>
            </a:r>
            <a:r>
              <a:rPr lang="en-US" b="1" dirty="0" err="1">
                <a:solidFill>
                  <a:srgbClr val="C00000"/>
                </a:solidFill>
              </a:rPr>
              <a:t>داخل</a:t>
            </a:r>
            <a:r>
              <a:rPr lang="en-US" b="1" dirty="0">
                <a:solidFill>
                  <a:srgbClr val="C00000"/>
                </a:solidFill>
              </a:rPr>
              <a:t> </a:t>
            </a:r>
            <a:r>
              <a:rPr lang="en-US" b="1" dirty="0" err="1">
                <a:solidFill>
                  <a:srgbClr val="C00000"/>
                </a:solidFill>
              </a:rPr>
              <a:t>المنظمة</a:t>
            </a:r>
            <a:r>
              <a:rPr lang="en-US" b="1" dirty="0">
                <a:solidFill>
                  <a:srgbClr val="C00000"/>
                </a:solidFill>
              </a:rPr>
              <a:t> </a:t>
            </a:r>
            <a:r>
              <a:rPr lang="en-US" b="1" dirty="0" err="1">
                <a:solidFill>
                  <a:srgbClr val="C00000"/>
                </a:solidFill>
              </a:rPr>
              <a:t>بشكل</a:t>
            </a:r>
            <a:r>
              <a:rPr lang="en-US" b="1" dirty="0">
                <a:solidFill>
                  <a:srgbClr val="C00000"/>
                </a:solidFill>
              </a:rPr>
              <a:t> </a:t>
            </a:r>
            <a:r>
              <a:rPr lang="en-US" b="1" dirty="0" err="1">
                <a:solidFill>
                  <a:srgbClr val="C00000"/>
                </a:solidFill>
              </a:rPr>
              <a:t>كبير</a:t>
            </a:r>
            <a:r>
              <a:rPr lang="en-US" b="1" dirty="0">
                <a:solidFill>
                  <a:srgbClr val="C00000"/>
                </a:solidFill>
              </a:rPr>
              <a:t>. </a:t>
            </a:r>
            <a:r>
              <a:rPr lang="en-US" b="1" dirty="0" err="1">
                <a:solidFill>
                  <a:srgbClr val="C00000"/>
                </a:solidFill>
              </a:rPr>
              <a:t>والهدف</a:t>
            </a:r>
            <a:r>
              <a:rPr lang="en-US" b="1" dirty="0">
                <a:solidFill>
                  <a:srgbClr val="C00000"/>
                </a:solidFill>
              </a:rPr>
              <a:t> </a:t>
            </a:r>
            <a:r>
              <a:rPr lang="en-US" b="1" dirty="0" err="1">
                <a:solidFill>
                  <a:srgbClr val="C00000"/>
                </a:solidFill>
              </a:rPr>
              <a:t>هو</a:t>
            </a:r>
            <a:r>
              <a:rPr lang="en-US" b="1" dirty="0">
                <a:solidFill>
                  <a:srgbClr val="C00000"/>
                </a:solidFill>
              </a:rPr>
              <a:t> </a:t>
            </a:r>
            <a:r>
              <a:rPr lang="en-US" b="1" dirty="0" err="1">
                <a:solidFill>
                  <a:srgbClr val="C00000"/>
                </a:solidFill>
              </a:rPr>
              <a:t>توليد</a:t>
            </a:r>
            <a:r>
              <a:rPr lang="en-US" b="1" dirty="0">
                <a:solidFill>
                  <a:srgbClr val="C00000"/>
                </a:solidFill>
              </a:rPr>
              <a:t> </a:t>
            </a:r>
            <a:r>
              <a:rPr lang="en-US" b="1" dirty="0" err="1">
                <a:solidFill>
                  <a:srgbClr val="C00000"/>
                </a:solidFill>
              </a:rPr>
              <a:t>مزايا</a:t>
            </a:r>
            <a:r>
              <a:rPr lang="en-US" b="1" dirty="0">
                <a:solidFill>
                  <a:srgbClr val="C00000"/>
                </a:solidFill>
              </a:rPr>
              <a:t> </a:t>
            </a:r>
            <a:r>
              <a:rPr lang="en-US" b="1" dirty="0" err="1">
                <a:solidFill>
                  <a:srgbClr val="C00000"/>
                </a:solidFill>
              </a:rPr>
              <a:t>تنافسية</a:t>
            </a:r>
            <a:r>
              <a:rPr lang="en-US" b="1" dirty="0">
                <a:solidFill>
                  <a:srgbClr val="C00000"/>
                </a:solidFill>
              </a:rPr>
              <a:t> </a:t>
            </a:r>
            <a:r>
              <a:rPr lang="en-US" b="1" dirty="0" err="1">
                <a:solidFill>
                  <a:srgbClr val="C00000"/>
                </a:solidFill>
              </a:rPr>
              <a:t>مستدامة</a:t>
            </a:r>
            <a:r>
              <a:rPr lang="en-US" b="1" dirty="0">
                <a:solidFill>
                  <a:srgbClr val="C00000"/>
                </a:solidFill>
              </a:rPr>
              <a:t> </a:t>
            </a:r>
            <a:r>
              <a:rPr lang="en-US" b="1" dirty="0" err="1">
                <a:solidFill>
                  <a:srgbClr val="C00000"/>
                </a:solidFill>
              </a:rPr>
              <a:t>وإحداث</a:t>
            </a:r>
            <a:r>
              <a:rPr lang="en-US" b="1" dirty="0">
                <a:solidFill>
                  <a:srgbClr val="C00000"/>
                </a:solidFill>
              </a:rPr>
              <a:t> </a:t>
            </a:r>
            <a:r>
              <a:rPr lang="en-US" b="1" dirty="0" err="1">
                <a:solidFill>
                  <a:srgbClr val="C00000"/>
                </a:solidFill>
              </a:rPr>
              <a:t>فرق</a:t>
            </a:r>
            <a:r>
              <a:rPr lang="en-US" b="1" dirty="0">
                <a:solidFill>
                  <a:srgbClr val="C00000"/>
                </a:solidFill>
              </a:rPr>
              <a:t> مع </a:t>
            </a:r>
            <a:r>
              <a:rPr lang="en-US" b="1" dirty="0" err="1">
                <a:solidFill>
                  <a:srgbClr val="C00000"/>
                </a:solidFill>
              </a:rPr>
              <a:t>المنافسين</a:t>
            </a:r>
            <a:r>
              <a:rPr lang="en-US" b="1" dirty="0">
                <a:solidFill>
                  <a:srgbClr val="C00000"/>
                </a:solidFill>
              </a:rPr>
              <a:t>.</a:t>
            </a:r>
          </a:p>
        </p:txBody>
      </p:sp>
    </p:spTree>
    <p:extLst>
      <p:ext uri="{BB962C8B-B14F-4D97-AF65-F5344CB8AC3E}">
        <p14:creationId xmlns:p14="http://schemas.microsoft.com/office/powerpoint/2010/main" val="372191899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1909791" y="1386981"/>
            <a:ext cx="10055058" cy="5388719"/>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and Social Media</a:t>
            </a:r>
          </a:p>
          <a:p>
            <a:pPr marL="920750" lvl="2"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Ethics</a:t>
            </a: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and Social Media</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six dimensions of social-media-literate leadership</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producer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distributor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recipient</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adviser and orchestrator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architect</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analyst</a:t>
            </a:r>
            <a:endParaRPr lang="en-US" sz="22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Components of ethical leadership</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Cross-Cultural Versus Diversity</a:t>
            </a:r>
          </a:p>
          <a:p>
            <a:pPr marL="511175" lvl="2" indent="-344488"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Innovation and Leadership in the Media Industry</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69100"/>
    </mc:Choice>
    <mc:Fallback xmlns="">
      <p:transition spd="slow" advTm="6910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874165" y="1334407"/>
            <a:ext cx="10232110" cy="5493812"/>
          </a:xfrm>
          <a:prstGeom prst="rect">
            <a:avLst/>
          </a:prstGeom>
          <a:noFill/>
        </p:spPr>
        <p:txBody>
          <a:bodyPr wrap="square" rtlCol="0">
            <a:spAutoFit/>
          </a:bodyPr>
          <a:lstStyle/>
          <a:p>
            <a:pPr marL="285750" indent="-285750">
              <a:buFont typeface="Wingdings" panose="05000000000000000000" pitchFamily="2" charset="2"/>
              <a:buChar char="q"/>
            </a:pPr>
            <a:r>
              <a:rPr lang="en-US" sz="1300" dirty="0">
                <a:effectLst/>
              </a:rPr>
              <a:t>Rabinowitz, P. (n.d.). </a:t>
            </a:r>
            <a:r>
              <a:rPr lang="en-US" sz="1300" i="1" dirty="0">
                <a:effectLst/>
              </a:rPr>
              <a:t>Leadership and Management chapter 13:16. Community Tool Box</a:t>
            </a:r>
            <a:r>
              <a:rPr lang="en-US" sz="1300" dirty="0">
                <a:effectLst/>
              </a:rPr>
              <a:t>. Retrieved January 4, 2023, from https://ctb.ku.edu/en/table-of-contents</a:t>
            </a:r>
            <a:endParaRPr lang="en-US" sz="1300" dirty="0">
              <a:cs typeface="Tajawal Medium" panose="00000600000000000000" pitchFamily="2" charset="-78"/>
            </a:endParaRPr>
          </a:p>
          <a:p>
            <a:pPr marL="285750" indent="-285750">
              <a:buFont typeface="Wingdings" panose="05000000000000000000" pitchFamily="2" charset="2"/>
              <a:buChar char="q"/>
            </a:pPr>
            <a:r>
              <a:rPr lang="en-US" sz="1300" dirty="0" err="1">
                <a:cs typeface="Tajawal Medium" panose="00000600000000000000" pitchFamily="2" charset="-78"/>
              </a:rPr>
              <a:t>Bli</a:t>
            </a:r>
            <a:r>
              <a:rPr lang="en-US" sz="1300" dirty="0">
                <a:cs typeface="Tajawal Medium" panose="00000600000000000000" pitchFamily="2" charset="-78"/>
              </a:rPr>
              <a:t>-Group-Wp. (2011</a:t>
            </a:r>
            <a:r>
              <a:rPr lang="en-US" sz="1300" i="1" dirty="0">
                <a:cs typeface="Tajawal Medium" panose="00000600000000000000" pitchFamily="2" charset="-78"/>
              </a:rPr>
              <a:t>). Leadership Course material</a:t>
            </a:r>
            <a:r>
              <a:rPr lang="en-US" sz="1300" dirty="0">
                <a:cs typeface="Tajawal Medium" panose="00000600000000000000" pitchFamily="2" charset="-78"/>
              </a:rPr>
              <a:t>. </a:t>
            </a:r>
            <a:r>
              <a:rPr lang="en-US" sz="1300" dirty="0" err="1">
                <a:cs typeface="Tajawal Medium" panose="00000600000000000000" pitchFamily="2" charset="-78"/>
              </a:rPr>
              <a:t>Amideast</a:t>
            </a:r>
            <a:r>
              <a:rPr lang="en-US" sz="13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1300" dirty="0">
                <a:effectLst/>
              </a:rPr>
              <a:t> </a:t>
            </a:r>
            <a:r>
              <a:rPr lang="en-US" sz="1300" dirty="0" err="1">
                <a:effectLst/>
              </a:rPr>
              <a:t>Deiser</a:t>
            </a:r>
            <a:r>
              <a:rPr lang="en-US" sz="1300" dirty="0">
                <a:effectLst/>
              </a:rPr>
              <a:t>, R., &amp; Newton, S. (2013, February 1). </a:t>
            </a:r>
            <a:r>
              <a:rPr lang="en-US" sz="1300" i="1" dirty="0">
                <a:effectLst/>
              </a:rPr>
              <a:t>Six social-media skills every leader needs</a:t>
            </a:r>
            <a:r>
              <a:rPr lang="en-US" sz="1300" dirty="0">
                <a:effectLst/>
              </a:rPr>
              <a:t>. McKinsey &amp; Company. Retrieved March 27, 2023, from https://www.mckinsey.com/industries/technology-media-and-telecommunications/our-insights/six-social-media-skills-every-leader-needs </a:t>
            </a:r>
          </a:p>
          <a:p>
            <a:pPr marL="285750" indent="-285750">
              <a:buFont typeface="Wingdings" panose="05000000000000000000" pitchFamily="2" charset="2"/>
              <a:buChar char="q"/>
            </a:pPr>
            <a:r>
              <a:rPr lang="en-US" sz="1300" dirty="0">
                <a:effectLst/>
              </a:rPr>
              <a:t>Westman, D., &amp; </a:t>
            </a:r>
            <a:r>
              <a:rPr lang="en-US" sz="1300" dirty="0" err="1">
                <a:effectLst/>
              </a:rPr>
              <a:t>Lindfors</a:t>
            </a:r>
            <a:r>
              <a:rPr lang="en-US" sz="1300" dirty="0">
                <a:effectLst/>
              </a:rPr>
              <a:t>, P. (2012, October 23). </a:t>
            </a:r>
            <a:r>
              <a:rPr lang="en-US" sz="1300" i="1" dirty="0">
                <a:effectLst/>
              </a:rPr>
              <a:t>Leaders and social media: Improving HRM through better internal communication</a:t>
            </a:r>
            <a:r>
              <a:rPr lang="en-US" sz="1300" dirty="0">
                <a:effectLst/>
              </a:rPr>
              <a:t>. DIVA. Retrieved March 27, 2023, from https://www.semanticscholar.org/paper/Leaders-and-Social-Media-%3A-Improving-HRM-through-Westman-Lindfors/416441e40428f602f40026460777082c41d0663a</a:t>
            </a:r>
          </a:p>
          <a:p>
            <a:pPr marL="285750" indent="-285750">
              <a:buFont typeface="Wingdings" panose="05000000000000000000" pitchFamily="2" charset="2"/>
              <a:buChar char="q"/>
            </a:pPr>
            <a:r>
              <a:rPr lang="en-US" sz="1300" dirty="0">
                <a:effectLst/>
              </a:rPr>
              <a:t>Hwang. (2014). </a:t>
            </a:r>
            <a:r>
              <a:rPr lang="en-US" sz="1300" i="1" dirty="0">
                <a:effectLst/>
              </a:rPr>
              <a:t>Digital Media</a:t>
            </a:r>
            <a:r>
              <a:rPr lang="en-US" sz="1300" dirty="0">
                <a:effectLst/>
              </a:rPr>
              <a:t>. Studocu.com. Retrieved March 27, 2023, from https://www.studocu.com/en-us/document/elmwood-park-high-school/english/digital-media/29579962 </a:t>
            </a:r>
          </a:p>
          <a:p>
            <a:pPr marL="285750" indent="-285750">
              <a:buFont typeface="Wingdings" panose="05000000000000000000" pitchFamily="2" charset="2"/>
              <a:buChar char="q"/>
            </a:pPr>
            <a:r>
              <a:rPr lang="en-US" sz="1300" dirty="0">
                <a:effectLst/>
              </a:rPr>
              <a:t>Eid, M. (2012, October-December). </a:t>
            </a:r>
            <a:r>
              <a:rPr lang="en-US" sz="1300" i="1" dirty="0">
                <a:effectLst/>
              </a:rPr>
              <a:t>Digital Media Ethics</a:t>
            </a:r>
            <a:r>
              <a:rPr lang="en-US" sz="1300" dirty="0">
                <a:effectLst/>
              </a:rPr>
              <a:t>. International Journal of Mobile and Blended Learning. Retrieved March 27, 2023, from https://www.academia.edu/15288650/Digital_Media_Ethics </a:t>
            </a:r>
          </a:p>
          <a:p>
            <a:pPr marL="285750" indent="-285750">
              <a:buFont typeface="Wingdings" panose="05000000000000000000" pitchFamily="2" charset="2"/>
              <a:buChar char="q"/>
            </a:pPr>
            <a:r>
              <a:rPr lang="en-US" sz="1300" dirty="0">
                <a:effectLst/>
              </a:rPr>
              <a:t>Paus, V. (2016, December 9). </a:t>
            </a:r>
            <a:r>
              <a:rPr lang="en-US" sz="1300" i="1" dirty="0">
                <a:effectLst/>
              </a:rPr>
              <a:t>New Media and Leadership: Social Media and open organizational communication</a:t>
            </a:r>
            <a:r>
              <a:rPr lang="en-US" sz="1300" dirty="0">
                <a:effectLst/>
              </a:rPr>
              <a:t>. Manager Journal. Retrieved March 27, 2023, from https://www.academia.edu/30358336/New_Media_and_Leadership_Social_Media_and_Open_Organizational_Communication </a:t>
            </a:r>
          </a:p>
          <a:p>
            <a:pPr marL="285750" indent="-285750">
              <a:buFont typeface="Wingdings" panose="05000000000000000000" pitchFamily="2" charset="2"/>
              <a:buChar char="q"/>
            </a:pPr>
            <a:r>
              <a:rPr lang="en-US" sz="1300" dirty="0" err="1">
                <a:effectLst/>
              </a:rPr>
              <a:t>Kvalnes</a:t>
            </a:r>
            <a:r>
              <a:rPr lang="en-US" sz="1300" dirty="0">
                <a:effectLst/>
              </a:rPr>
              <a:t>, Ø. (2020). Leadership and Ethics in Social Media. In </a:t>
            </a:r>
            <a:r>
              <a:rPr lang="en-US" sz="1300" i="1" dirty="0">
                <a:effectLst/>
              </a:rPr>
              <a:t>Digital Dilemmas. exploring Social Media Ethics in organizations</a:t>
            </a:r>
            <a:r>
              <a:rPr lang="en-US" sz="1300" dirty="0">
                <a:effectLst/>
              </a:rPr>
              <a:t> (p. 7). essay, Springer International Publishing. Retrieved March 27, 2023, from https://link.springer.com/book/10.1007/978-3-030-45927-7. </a:t>
            </a:r>
          </a:p>
          <a:p>
            <a:pPr marL="285750" indent="-285750">
              <a:buFont typeface="Wingdings" panose="05000000000000000000" pitchFamily="2" charset="2"/>
              <a:buChar char="q"/>
            </a:pPr>
            <a:r>
              <a:rPr lang="en-US" sz="1300" dirty="0">
                <a:effectLst/>
              </a:rPr>
              <a:t>Lau Chin, J., &amp; E Trimble, J. (2015, January). </a:t>
            </a:r>
            <a:r>
              <a:rPr lang="en-US" sz="1300" i="1" dirty="0">
                <a:effectLst/>
              </a:rPr>
              <a:t>diversity and leadership</a:t>
            </a:r>
            <a:r>
              <a:rPr lang="en-US" sz="1300" dirty="0">
                <a:effectLst/>
              </a:rPr>
              <a:t>. Research Gate. Retrieved March 28, 2023, from https://www.researchgate.net/publication/341207394_Diversity_and_Leadership </a:t>
            </a:r>
          </a:p>
          <a:p>
            <a:pPr marL="285750" indent="-285750">
              <a:buFont typeface="Wingdings" panose="05000000000000000000" pitchFamily="2" charset="2"/>
              <a:buChar char="q"/>
            </a:pPr>
            <a:r>
              <a:rPr lang="en-US" sz="1300" dirty="0"/>
              <a:t>Wang T, Lin X and Sheng F (2022) Digital leadership and exploratory innovation: From the dual perspectives of strategic orientation and organizational culture.  </a:t>
            </a:r>
            <a:r>
              <a:rPr lang="en-US" sz="1300" dirty="0" err="1"/>
              <a:t>doi</a:t>
            </a:r>
            <a:r>
              <a:rPr lang="en-US" sz="1300" dirty="0"/>
              <a:t>: 10.3389/fpsyg.2022.902693 </a:t>
            </a:r>
            <a:r>
              <a:rPr lang="en-US" sz="1300" dirty="0">
                <a:effectLst/>
              </a:rPr>
              <a:t>Retrieved March 28, 2023, from </a:t>
            </a:r>
            <a:r>
              <a:rPr lang="en-US" sz="1300" dirty="0"/>
              <a:t>https://www.frontiersin.org/articles/10.3389/fpsyg.2022.902693/full</a:t>
            </a:r>
          </a:p>
          <a:p>
            <a:pPr marL="285750" indent="-285750">
              <a:buFont typeface="Wingdings" panose="05000000000000000000" pitchFamily="2" charset="2"/>
              <a:buChar char="q"/>
            </a:pPr>
            <a:r>
              <a:rPr lang="en-US" sz="1300" dirty="0">
                <a:effectLst/>
              </a:rPr>
              <a:t>Netherlands, A. the. (2021, April 19). </a:t>
            </a:r>
            <a:r>
              <a:rPr lang="en-US" sz="1300" i="1" dirty="0">
                <a:effectLst/>
              </a:rPr>
              <a:t>Workplace innovation with culture of equality: Accenture</a:t>
            </a:r>
            <a:r>
              <a:rPr lang="en-US" sz="1300" dirty="0">
                <a:effectLst/>
              </a:rPr>
              <a:t>. Insights. Retrieved March 28, 2023, from https://www.accenture.com/nl-en/blogs/insights/why-a-culture-of-equality-will-boost-workplace-innovation </a:t>
            </a:r>
          </a:p>
          <a:p>
            <a:pPr marL="285750" indent="-285750">
              <a:buFont typeface="Wingdings" panose="05000000000000000000" pitchFamily="2" charset="2"/>
              <a:buChar char="q"/>
            </a:pPr>
            <a:r>
              <a:rPr lang="en-US" sz="1300" i="1" dirty="0"/>
              <a:t>Benavides, C.L. (2012). Innovation and Leadership in the Media Industry. </a:t>
            </a:r>
            <a:r>
              <a:rPr lang="en-US" sz="1300" dirty="0">
                <a:effectLst/>
              </a:rPr>
              <a:t>Retrieved March 28, 2023, from https://www.semanticscholar.org/paper/Innovation-and-Leadership-in-the-Media-Industry-Benavides/5d9a831cfa39e4e6c04594df4928d295de00d739</a:t>
            </a:r>
            <a:endParaRPr lang="en-US" sz="1300" dirty="0"/>
          </a:p>
        </p:txBody>
      </p:sp>
      <p:sp>
        <p:nvSpPr>
          <p:cNvPr id="5" name="TextBox 4">
            <a:extLst>
              <a:ext uri="{FF2B5EF4-FFF2-40B4-BE49-F238E27FC236}">
                <a16:creationId xmlns:a16="http://schemas.microsoft.com/office/drawing/2014/main" id="{05E975C6-0EC6-6740-A2B5-41459D46FA52}"/>
              </a:ext>
            </a:extLst>
          </p:cNvPr>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3100"/>
    </mc:Choice>
    <mc:Fallback xmlns="">
      <p:transition spd="slow" advTm="1310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7379</TotalTime>
  <Words>6808</Words>
  <Application>Microsoft Office PowerPoint</Application>
  <PresentationFormat>Widescreen</PresentationFormat>
  <Paragraphs>422</Paragraphs>
  <Slides>62</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62</vt:i4>
      </vt:variant>
    </vt:vector>
  </HeadingPairs>
  <TitlesOfParts>
    <vt:vector size="70" baseType="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179</cp:revision>
  <dcterms:created xsi:type="dcterms:W3CDTF">2021-08-03T13:03:26Z</dcterms:created>
  <dcterms:modified xsi:type="dcterms:W3CDTF">2024-08-14T18:03:31Z</dcterms:modified>
</cp:coreProperties>
</file>