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6"/>
  </p:notesMasterIdLst>
  <p:sldIdLst>
    <p:sldId id="256" r:id="rId2"/>
    <p:sldId id="258" r:id="rId3"/>
    <p:sldId id="259" r:id="rId4"/>
    <p:sldId id="260" r:id="rId5"/>
    <p:sldId id="356" r:id="rId6"/>
    <p:sldId id="560" r:id="rId7"/>
    <p:sldId id="594" r:id="rId8"/>
    <p:sldId id="595" r:id="rId9"/>
    <p:sldId id="706" r:id="rId10"/>
    <p:sldId id="707" r:id="rId11"/>
    <p:sldId id="708" r:id="rId12"/>
    <p:sldId id="709" r:id="rId13"/>
    <p:sldId id="710" r:id="rId14"/>
    <p:sldId id="712" r:id="rId15"/>
    <p:sldId id="711" r:id="rId16"/>
    <p:sldId id="713" r:id="rId17"/>
    <p:sldId id="714" r:id="rId18"/>
    <p:sldId id="715" r:id="rId19"/>
    <p:sldId id="716" r:id="rId20"/>
    <p:sldId id="717" r:id="rId21"/>
    <p:sldId id="718" r:id="rId22"/>
    <p:sldId id="719" r:id="rId23"/>
    <p:sldId id="720" r:id="rId24"/>
    <p:sldId id="721" r:id="rId25"/>
    <p:sldId id="722" r:id="rId26"/>
    <p:sldId id="723" r:id="rId27"/>
    <p:sldId id="724" r:id="rId28"/>
    <p:sldId id="725" r:id="rId29"/>
    <p:sldId id="726" r:id="rId30"/>
    <p:sldId id="727" r:id="rId31"/>
    <p:sldId id="728" r:id="rId32"/>
    <p:sldId id="729" r:id="rId33"/>
    <p:sldId id="730" r:id="rId34"/>
    <p:sldId id="731" r:id="rId35"/>
    <p:sldId id="732" r:id="rId36"/>
    <p:sldId id="733" r:id="rId37"/>
    <p:sldId id="734" r:id="rId38"/>
    <p:sldId id="563" r:id="rId39"/>
    <p:sldId id="483" r:id="rId40"/>
    <p:sldId id="735" r:id="rId41"/>
    <p:sldId id="736" r:id="rId42"/>
    <p:sldId id="737" r:id="rId43"/>
    <p:sldId id="738" r:id="rId44"/>
    <p:sldId id="739" r:id="rId45"/>
    <p:sldId id="740" r:id="rId46"/>
    <p:sldId id="741" r:id="rId47"/>
    <p:sldId id="742" r:id="rId48"/>
    <p:sldId id="743" r:id="rId49"/>
    <p:sldId id="744" r:id="rId50"/>
    <p:sldId id="745" r:id="rId51"/>
    <p:sldId id="746" r:id="rId52"/>
    <p:sldId id="747" r:id="rId53"/>
    <p:sldId id="749" r:id="rId54"/>
    <p:sldId id="750" r:id="rId55"/>
    <p:sldId id="751" r:id="rId56"/>
    <p:sldId id="752" r:id="rId57"/>
    <p:sldId id="753" r:id="rId58"/>
    <p:sldId id="754" r:id="rId59"/>
    <p:sldId id="756" r:id="rId60"/>
    <p:sldId id="755" r:id="rId61"/>
    <p:sldId id="757" r:id="rId62"/>
    <p:sldId id="287" r:id="rId63"/>
    <p:sldId id="408" r:id="rId64"/>
    <p:sldId id="296" r:id="rId6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67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11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13"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8907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0389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4696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53257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07159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7190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1059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3747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23277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33006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1683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591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0247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61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99905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88871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22931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9393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0404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28591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48165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14913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79456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87524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52216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41050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65040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86214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02611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9984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086212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110256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1563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198951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90334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51179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3140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91241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89395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798266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199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435074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226317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60319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127074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5785496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86822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246135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93549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636258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31183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64</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8.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4.xml"/><Relationship Id="rId1" Type="http://schemas.openxmlformats.org/officeDocument/2006/relationships/slideLayout" Target="../slideLayouts/slideLayout8.xml"/><Relationship Id="rId6" Type="http://schemas.openxmlformats.org/officeDocument/2006/relationships/image" Target="../media/image22.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9</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a:t>
            </a:r>
            <a:r>
              <a:rPr lang="en-US" sz="2800" b="1" dirty="0" smtClean="0">
                <a:solidFill>
                  <a:schemeClr val="dk1"/>
                </a:solidFill>
                <a:latin typeface="Times New Roman"/>
                <a:ea typeface="Times New Roman"/>
                <a:cs typeface="Times New Roman"/>
                <a:sym typeface="Times New Roman"/>
              </a:rPr>
              <a:t>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1169664"/>
            <a:ext cx="11451332" cy="1938952"/>
          </a:xfrm>
          <a:prstGeom prst="rect">
            <a:avLst/>
          </a:prstGeom>
          <a:noFill/>
          <a:ln>
            <a:noFill/>
          </a:ln>
        </p:spPr>
        <p:txBody>
          <a:bodyPr spcFirstLastPara="1" wrap="square" lIns="91425" tIns="45700" rIns="91425" bIns="45700" anchor="t" anchorCtr="0">
            <a:spAutoFit/>
          </a:bodyPr>
          <a:lstStyle/>
          <a:p>
            <a:pPr lvl="0" algn="ctr"/>
            <a:r>
              <a:rPr lang="en-US" sz="4000" b="1" dirty="0">
                <a:solidFill>
                  <a:srgbClr val="00B0F0"/>
                </a:solidFill>
                <a:latin typeface="Times New Roman" panose="02020603050405020304" pitchFamily="18" charset="0"/>
                <a:cs typeface="Times New Roman" panose="02020603050405020304" pitchFamily="18" charset="0"/>
              </a:rPr>
              <a:t>DOCUMENTING AND MANAGING </a:t>
            </a:r>
            <a:r>
              <a:rPr lang="en-US" sz="4000" b="1" dirty="0" smtClean="0">
                <a:solidFill>
                  <a:srgbClr val="00B0F0"/>
                </a:solidFill>
                <a:latin typeface="Times New Roman" panose="02020603050405020304" pitchFamily="18" charset="0"/>
                <a:cs typeface="Times New Roman" panose="02020603050405020304" pitchFamily="18" charset="0"/>
              </a:rPr>
              <a:t>REQUIREMENTS &amp; </a:t>
            </a:r>
          </a:p>
          <a:p>
            <a:pPr lvl="0" algn="ctr"/>
            <a:r>
              <a:rPr lang="en-US" sz="4000" b="1" dirty="0">
                <a:solidFill>
                  <a:srgbClr val="00B0F0"/>
                </a:solidFill>
                <a:latin typeface="Times New Roman" panose="02020603050405020304" pitchFamily="18" charset="0"/>
                <a:cs typeface="Times New Roman" panose="02020603050405020304" pitchFamily="18" charset="0"/>
              </a:rPr>
              <a:t>MODELLING REQUIREMENTS</a:t>
            </a:r>
            <a:endParaRPr sz="40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9</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a:t>
            </a:r>
            <a:r>
              <a:rPr lang="en-US" sz="2800" b="1" dirty="0" smtClean="0">
                <a:solidFill>
                  <a:schemeClr val="dk1"/>
                </a:solidFill>
                <a:latin typeface="Times New Roman"/>
                <a:ea typeface="Times New Roman"/>
                <a:cs typeface="Times New Roman"/>
                <a:sym typeface="Times New Roman"/>
              </a:rPr>
              <a:t>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684064" y="1697471"/>
            <a:ext cx="9773938" cy="22746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4400" b="1" dirty="0">
                <a:solidFill>
                  <a:srgbClr val="00B0F0"/>
                </a:solidFill>
                <a:latin typeface="Times New Roman" panose="02020603050405020304" pitchFamily="18" charset="0"/>
                <a:cs typeface="Times New Roman" panose="02020603050405020304" pitchFamily="18" charset="0"/>
              </a:rPr>
              <a:t>DOCUMENTING AND MANAGING REQUIREMENTS &amp; </a:t>
            </a:r>
          </a:p>
          <a:p>
            <a:pPr lvl="0" algn="ctr"/>
            <a:r>
              <a:rPr lang="en-US" sz="4400" b="1" dirty="0">
                <a:solidFill>
                  <a:srgbClr val="00B0F0"/>
                </a:solidFill>
                <a:latin typeface="Times New Roman" panose="02020603050405020304" pitchFamily="18" charset="0"/>
                <a:cs typeface="Times New Roman" panose="02020603050405020304" pitchFamily="18" charset="0"/>
              </a:rPr>
              <a:t>MODELLING REQUIREMENTS</a:t>
            </a:r>
            <a:endParaRPr lang="en-US" sz="44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 10</a:t>
            </a:r>
            <a:endParaRPr lang="en-US" sz="4000" b="1" dirty="0" smtClean="0">
              <a:solidFill>
                <a:schemeClr val="bg1"/>
              </a:solidFill>
              <a:latin typeface="Times New Roman" panose="02020603050405020304" pitchFamily="18" charset="0"/>
              <a:cs typeface="Times New Roman" panose="02020603050405020304" pitchFamily="18" charset="0"/>
            </a:endParaRP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Chapters- </a:t>
            </a:r>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11&amp;12</a:t>
            </a:r>
            <a:endParaRPr lang="en-US" sz="4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6315"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611888" y="899651"/>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12" name="Content Placeholder 2"/>
          <p:cNvSpPr txBox="1">
            <a:spLocks/>
          </p:cNvSpPr>
          <p:nvPr/>
        </p:nvSpPr>
        <p:spPr>
          <a:xfrm>
            <a:off x="5533560" y="1729704"/>
            <a:ext cx="6658440" cy="42646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importance of documenting </a:t>
            </a:r>
            <a:r>
              <a:rPr lang="en-US" sz="2000" dirty="0" smtClean="0">
                <a:solidFill>
                  <a:schemeClr val="bg1"/>
                </a:solidFill>
                <a:latin typeface="Times New Roman" panose="02020603050405020304" pitchFamily="18" charset="0"/>
                <a:cs typeface="Times New Roman" panose="02020603050405020304" pitchFamily="18" charset="0"/>
              </a:rPr>
              <a:t>requirements</a:t>
            </a:r>
          </a:p>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the key elements of a requirement </a:t>
            </a:r>
            <a:r>
              <a:rPr lang="en-US" sz="2000" dirty="0" smtClean="0">
                <a:solidFill>
                  <a:schemeClr val="bg1"/>
                </a:solidFill>
                <a:latin typeface="Times New Roman" panose="02020603050405020304" pitchFamily="18" charset="0"/>
                <a:cs typeface="Times New Roman" panose="02020603050405020304" pitchFamily="18" charset="0"/>
              </a:rPr>
              <a:t>document</a:t>
            </a:r>
          </a:p>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Gain knowledge of different requirement elicitation </a:t>
            </a:r>
            <a:r>
              <a:rPr lang="en-US" sz="2000" dirty="0" smtClean="0">
                <a:solidFill>
                  <a:schemeClr val="bg1"/>
                </a:solidFill>
                <a:latin typeface="Times New Roman" panose="02020603050405020304" pitchFamily="18" charset="0"/>
                <a:cs typeface="Times New Roman" panose="02020603050405020304" pitchFamily="18" charset="0"/>
              </a:rPr>
              <a:t>techniques</a:t>
            </a:r>
          </a:p>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how to prioritize and manage </a:t>
            </a:r>
            <a:r>
              <a:rPr lang="en-US" sz="2000" dirty="0" smtClean="0">
                <a:solidFill>
                  <a:schemeClr val="bg1"/>
                </a:solidFill>
                <a:latin typeface="Times New Roman" panose="02020603050405020304" pitchFamily="18" charset="0"/>
                <a:cs typeface="Times New Roman" panose="02020603050405020304" pitchFamily="18" charset="0"/>
              </a:rPr>
              <a:t>requirements</a:t>
            </a:r>
          </a:p>
          <a:p>
            <a:pPr marL="342900" indent="-342900">
              <a:buClr>
                <a:schemeClr val="bg1"/>
              </a:buClr>
              <a:buFont typeface="Arial" panose="020B0604020202020204" pitchFamily="34" charset="0"/>
              <a:buChar char="•"/>
            </a:pPr>
            <a:r>
              <a:rPr lang="fr-FR" sz="2000" dirty="0">
                <a:solidFill>
                  <a:schemeClr val="bg1"/>
                </a:solidFill>
                <a:latin typeface="Times New Roman" panose="02020603050405020304" pitchFamily="18" charset="0"/>
                <a:cs typeface="Times New Roman" panose="02020603050405020304" pitchFamily="18" charset="0"/>
              </a:rPr>
              <a:t>Explore </a:t>
            </a:r>
            <a:r>
              <a:rPr lang="en-GB" sz="2000" dirty="0" smtClean="0">
                <a:solidFill>
                  <a:schemeClr val="bg1"/>
                </a:solidFill>
                <a:latin typeface="Times New Roman" panose="02020603050405020304" pitchFamily="18" charset="0"/>
                <a:cs typeface="Times New Roman" panose="02020603050405020304" pitchFamily="18" charset="0"/>
              </a:rPr>
              <a:t>different</a:t>
            </a:r>
            <a:r>
              <a:rPr lang="fr-FR" sz="2000" dirty="0" smtClean="0">
                <a:solidFill>
                  <a:schemeClr val="bg1"/>
                </a:solidFill>
                <a:latin typeface="Times New Roman" panose="02020603050405020304" pitchFamily="18" charset="0"/>
                <a:cs typeface="Times New Roman" panose="02020603050405020304" pitchFamily="18" charset="0"/>
              </a:rPr>
              <a:t> </a:t>
            </a:r>
            <a:r>
              <a:rPr lang="en-GB" sz="2000" dirty="0" smtClean="0">
                <a:solidFill>
                  <a:schemeClr val="bg1"/>
                </a:solidFill>
                <a:latin typeface="Times New Roman" panose="02020603050405020304" pitchFamily="18" charset="0"/>
                <a:cs typeface="Times New Roman" panose="02020603050405020304" pitchFamily="18" charset="0"/>
              </a:rPr>
              <a:t>requirement</a:t>
            </a:r>
            <a:r>
              <a:rPr lang="fr-FR" sz="2000" dirty="0" smtClean="0">
                <a:solidFill>
                  <a:schemeClr val="bg1"/>
                </a:solidFill>
                <a:latin typeface="Times New Roman" panose="02020603050405020304" pitchFamily="18" charset="0"/>
                <a:cs typeface="Times New Roman" panose="02020603050405020304" pitchFamily="18" charset="0"/>
              </a:rPr>
              <a:t> </a:t>
            </a:r>
            <a:r>
              <a:rPr lang="fr-FR" sz="2000" dirty="0">
                <a:solidFill>
                  <a:schemeClr val="bg1"/>
                </a:solidFill>
                <a:latin typeface="Times New Roman" panose="02020603050405020304" pitchFamily="18" charset="0"/>
                <a:cs typeface="Times New Roman" panose="02020603050405020304" pitchFamily="18" charset="0"/>
              </a:rPr>
              <a:t>documentation </a:t>
            </a:r>
            <a:r>
              <a:rPr lang="fr-FR" sz="2000" dirty="0" smtClean="0">
                <a:solidFill>
                  <a:schemeClr val="bg1"/>
                </a:solidFill>
                <a:latin typeface="Times New Roman" panose="02020603050405020304" pitchFamily="18" charset="0"/>
                <a:cs typeface="Times New Roman" panose="02020603050405020304" pitchFamily="18" charset="0"/>
              </a:rPr>
              <a:t>formats</a:t>
            </a:r>
          </a:p>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role of stakeholders in requirement </a:t>
            </a:r>
            <a:r>
              <a:rPr lang="en-US" sz="2000" dirty="0" smtClean="0">
                <a:solidFill>
                  <a:schemeClr val="bg1"/>
                </a:solidFill>
                <a:latin typeface="Times New Roman" panose="02020603050405020304" pitchFamily="18" charset="0"/>
                <a:cs typeface="Times New Roman" panose="02020603050405020304" pitchFamily="18" charset="0"/>
              </a:rPr>
              <a:t>management</a:t>
            </a:r>
          </a:p>
          <a:p>
            <a:pPr marL="342900" indent="-342900">
              <a:buClr>
                <a:schemeClr val="bg1"/>
              </a:buClr>
              <a:buFont typeface="Arial" panose="020B0604020202020204" pitchFamily="34" charset="0"/>
              <a:buChar char="•"/>
            </a:pPr>
            <a:r>
              <a:rPr lang="en-US" sz="2000" dirty="0" smtClean="0">
                <a:solidFill>
                  <a:schemeClr val="bg1"/>
                </a:solidFill>
                <a:latin typeface="Times New Roman" panose="02020603050405020304" pitchFamily="18" charset="0"/>
                <a:cs typeface="Times New Roman" panose="02020603050405020304" pitchFamily="18" charset="0"/>
              </a:rPr>
              <a:t>Understand </a:t>
            </a:r>
            <a:r>
              <a:rPr lang="en-US" sz="2000" dirty="0">
                <a:solidFill>
                  <a:schemeClr val="bg1"/>
                </a:solidFill>
                <a:latin typeface="Times New Roman" panose="02020603050405020304" pitchFamily="18" charset="0"/>
                <a:cs typeface="Times New Roman" panose="02020603050405020304" pitchFamily="18" charset="0"/>
              </a:rPr>
              <a:t>the purpose and benefits of requirement </a:t>
            </a:r>
            <a:r>
              <a:rPr lang="en-US" sz="2000" dirty="0" smtClean="0">
                <a:solidFill>
                  <a:schemeClr val="bg1"/>
                </a:solidFill>
                <a:latin typeface="Times New Roman" panose="02020603050405020304" pitchFamily="18" charset="0"/>
                <a:cs typeface="Times New Roman" panose="02020603050405020304" pitchFamily="18" charset="0"/>
              </a:rPr>
              <a:t>modeling</a:t>
            </a:r>
          </a:p>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different requirement modeling </a:t>
            </a:r>
            <a:r>
              <a:rPr lang="en-US" sz="2000" dirty="0" smtClean="0">
                <a:solidFill>
                  <a:schemeClr val="bg1"/>
                </a:solidFill>
                <a:latin typeface="Times New Roman" panose="02020603050405020304" pitchFamily="18" charset="0"/>
                <a:cs typeface="Times New Roman" panose="02020603050405020304" pitchFamily="18" charset="0"/>
              </a:rPr>
              <a:t>techniques</a:t>
            </a:r>
          </a:p>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Gain knowledge of modeling tools and </a:t>
            </a:r>
            <a:r>
              <a:rPr lang="en-US" sz="2000" dirty="0" smtClean="0">
                <a:solidFill>
                  <a:schemeClr val="bg1"/>
                </a:solidFill>
                <a:latin typeface="Times New Roman" panose="02020603050405020304" pitchFamily="18" charset="0"/>
                <a:cs typeface="Times New Roman" panose="02020603050405020304" pitchFamily="18" charset="0"/>
              </a:rPr>
              <a:t>software</a:t>
            </a:r>
          </a:p>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process of creating requirement </a:t>
            </a:r>
            <a:r>
              <a:rPr lang="en-US" sz="2000" dirty="0" smtClean="0">
                <a:solidFill>
                  <a:schemeClr val="bg1"/>
                </a:solidFill>
                <a:latin typeface="Times New Roman" panose="02020603050405020304" pitchFamily="18" charset="0"/>
                <a:cs typeface="Times New Roman" panose="02020603050405020304" pitchFamily="18" charset="0"/>
              </a:rPr>
              <a:t>models</a:t>
            </a:r>
          </a:p>
          <a:p>
            <a:pPr marL="342900" indent="-342900">
              <a:buClr>
                <a:schemeClr val="bg1"/>
              </a:buClr>
              <a:buFont typeface="Arial" panose="020B0604020202020204" pitchFamily="34" charset="0"/>
              <a:buChar char="•"/>
            </a:pPr>
            <a:r>
              <a:rPr lang="en-US" sz="2000" dirty="0" smtClean="0">
                <a:solidFill>
                  <a:schemeClr val="bg1"/>
                </a:solidFill>
                <a:latin typeface="Times New Roman" panose="02020603050405020304" pitchFamily="18" charset="0"/>
                <a:cs typeface="Times New Roman" panose="02020603050405020304" pitchFamily="18" charset="0"/>
              </a:rPr>
              <a:t>Gain </a:t>
            </a:r>
            <a:r>
              <a:rPr lang="en-US" sz="2000" dirty="0">
                <a:solidFill>
                  <a:schemeClr val="bg1"/>
                </a:solidFill>
                <a:latin typeface="Times New Roman" panose="02020603050405020304" pitchFamily="18" charset="0"/>
                <a:cs typeface="Times New Roman" panose="02020603050405020304" pitchFamily="18" charset="0"/>
              </a:rPr>
              <a:t>knowledge of best practices for requirement </a:t>
            </a:r>
            <a:r>
              <a:rPr lang="en-US" sz="2000" dirty="0" smtClean="0">
                <a:solidFill>
                  <a:schemeClr val="bg1"/>
                </a:solidFill>
                <a:latin typeface="Times New Roman" panose="02020603050405020304" pitchFamily="18" charset="0"/>
                <a:cs typeface="Times New Roman" panose="02020603050405020304" pitchFamily="18" charset="0"/>
              </a:rPr>
              <a:t>modeling</a:t>
            </a: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a:solidFill>
                  <a:srgbClr val="00B0F0"/>
                </a:solidFill>
                <a:latin typeface="Times New Roman" panose="02020603050405020304" pitchFamily="18" charset="0"/>
                <a:cs typeface="Times New Roman" panose="02020603050405020304" pitchFamily="18" charset="0"/>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lvl="0" indent="-514350">
              <a:buClr>
                <a:schemeClr val="bg1"/>
              </a:buClr>
              <a:buFont typeface="+mj-lt"/>
              <a:buAutoNum type="arabicPeriod"/>
            </a:pPr>
            <a:r>
              <a:rPr lang="en-US" sz="3200" b="1" dirty="0" smtClean="0">
                <a:solidFill>
                  <a:schemeClr val="bg1"/>
                </a:solidFill>
                <a:latin typeface="Times New Roman" panose="02020603050405020304" pitchFamily="18" charset="0"/>
                <a:cs typeface="Times New Roman" panose="02020603050405020304" pitchFamily="18" charset="0"/>
              </a:rPr>
              <a:t>Documenting and Managing Requirements  </a:t>
            </a:r>
            <a:endParaRPr lang="en-US" sz="3200" b="1" dirty="0">
              <a:solidFill>
                <a:schemeClr val="bg1"/>
              </a:solidFill>
              <a:latin typeface="Times New Roman" panose="02020603050405020304" pitchFamily="18" charset="0"/>
              <a:cs typeface="Times New Roman" panose="02020603050405020304" pitchFamily="18" charset="0"/>
            </a:endParaRPr>
          </a:p>
          <a:p>
            <a:pPr marL="514350" lvl="0" indent="-514350">
              <a:buClr>
                <a:schemeClr val="bg1"/>
              </a:buClr>
              <a:buFont typeface="+mj-lt"/>
              <a:buAutoNum type="arabicPeriod"/>
            </a:pPr>
            <a:r>
              <a:rPr lang="en-US" sz="3200" b="1" dirty="0" smtClean="0">
                <a:solidFill>
                  <a:schemeClr val="bg1"/>
                </a:solidFill>
                <a:latin typeface="Times New Roman" panose="02020603050405020304" pitchFamily="18" charset="0"/>
                <a:cs typeface="Times New Roman" panose="02020603050405020304" pitchFamily="18" charset="0"/>
              </a:rPr>
              <a:t>Modelling Requirements </a:t>
            </a:r>
            <a:endParaRPr lang="en-US" sz="3200" b="1"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499296"/>
            <a:ext cx="5423582" cy="400403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INTRODUCTION</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REQUIREMENTS </a:t>
            </a:r>
            <a:r>
              <a:rPr lang="en-US" sz="2400" b="1" dirty="0" smtClean="0">
                <a:latin typeface="Times New Roman" panose="02020603050405020304" pitchFamily="18" charset="0"/>
                <a:cs typeface="Times New Roman" panose="02020603050405020304" pitchFamily="18" charset="0"/>
              </a:rPr>
              <a:t>DOCUMENT</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REQUIREMENTS </a:t>
            </a:r>
            <a:r>
              <a:rPr lang="en-US" sz="2400" b="1" dirty="0" smtClean="0">
                <a:latin typeface="Times New Roman" panose="02020603050405020304" pitchFamily="18" charset="0"/>
                <a:cs typeface="Times New Roman" panose="02020603050405020304" pitchFamily="18" charset="0"/>
              </a:rPr>
              <a:t>CATALOGUE</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MANAGING REQUIREMENTS</a:t>
            </a:r>
          </a:p>
          <a:p>
            <a:endParaRPr lang="en-US" sz="24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6096000" y="3982720"/>
            <a:ext cx="6096000"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lvl="0" indent="-742950">
              <a:buClr>
                <a:srgbClr val="00B0F0"/>
              </a:buClr>
              <a:buFont typeface="+mj-lt"/>
              <a:buAutoNum type="arabicPeriod"/>
            </a:pPr>
            <a:r>
              <a:rPr lang="en-US" sz="3600" b="1" dirty="0">
                <a:solidFill>
                  <a:srgbClr val="00B0F0"/>
                </a:solidFill>
                <a:latin typeface="Times New Roman" panose="02020603050405020304" pitchFamily="18" charset="0"/>
                <a:cs typeface="Times New Roman" panose="02020603050405020304" pitchFamily="18" charset="0"/>
              </a:rPr>
              <a:t>Documenting and Managing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892586"/>
      </p:ext>
    </p:extLst>
  </p:cSld>
  <p:clrMapOvr>
    <a:masterClrMapping/>
  </p:clrMapOvr>
  <p:transition spd="slow" advTm="58173">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24008"/>
            <a:ext cx="11270512" cy="4976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365535"/>
            <a:ext cx="11100392" cy="5293757"/>
          </a:xfrm>
          <a:prstGeom prst="rect">
            <a:avLst/>
          </a:prstGeom>
        </p:spPr>
        <p:txBody>
          <a:bodyPr wrap="square">
            <a:spAutoFit/>
          </a:bodyPr>
          <a:lstStyle/>
          <a:p>
            <a:r>
              <a:rPr lang="en-US" sz="2600" dirty="0">
                <a:latin typeface="Times New Roman" panose="02020603050405020304" pitchFamily="18" charset="0"/>
                <a:cs typeface="Times New Roman" panose="02020603050405020304" pitchFamily="18" charset="0"/>
              </a:rPr>
              <a:t>This </a:t>
            </a:r>
            <a:r>
              <a:rPr lang="en-US" sz="2600" dirty="0" smtClean="0">
                <a:latin typeface="Times New Roman" panose="02020603050405020304" pitchFamily="18" charset="0"/>
                <a:cs typeface="Times New Roman" panose="02020603050405020304" pitchFamily="18" charset="0"/>
              </a:rPr>
              <a:t>part of knowledge is </a:t>
            </a:r>
            <a:r>
              <a:rPr lang="en-US" sz="2600" dirty="0">
                <a:latin typeface="Times New Roman" panose="02020603050405020304" pitchFamily="18" charset="0"/>
                <a:cs typeface="Times New Roman" panose="02020603050405020304" pitchFamily="18" charset="0"/>
              </a:rPr>
              <a:t>concerned with two of the key elements of requirements engineering </a:t>
            </a:r>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documenting the requirements that have been gathered, and </a:t>
            </a:r>
          </a:p>
          <a:p>
            <a:pPr marL="342900" indent="-3429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managing those requirements in such a way that they can be traced through the business change process, from source to delivery. </a:t>
            </a:r>
            <a:endParaRPr lang="en-US" sz="2600" dirty="0" smtClean="0">
              <a:latin typeface="Times New Roman" panose="02020603050405020304" pitchFamily="18" charset="0"/>
              <a:cs typeface="Times New Roman" panose="02020603050405020304" pitchFamily="18" charset="0"/>
            </a:endParaRPr>
          </a:p>
          <a:p>
            <a:endParaRPr lang="en-US" sz="2600" dirty="0">
              <a:latin typeface="Times New Roman" panose="02020603050405020304" pitchFamily="18" charset="0"/>
              <a:cs typeface="Times New Roman" panose="02020603050405020304" pitchFamily="18" charset="0"/>
            </a:endParaRPr>
          </a:p>
          <a:p>
            <a:pPr marL="0" indent="0">
              <a:buNone/>
            </a:pPr>
            <a:r>
              <a:rPr lang="en-US" sz="2600" b="1" dirty="0">
                <a:latin typeface="Times New Roman" panose="02020603050405020304" pitchFamily="18" charset="0"/>
                <a:cs typeface="Times New Roman" panose="02020603050405020304" pitchFamily="18" charset="0"/>
              </a:rPr>
              <a:t>The importance of Documentation </a:t>
            </a:r>
            <a:endParaRPr lang="en-US" sz="2600" dirty="0">
              <a:latin typeface="Times New Roman" panose="02020603050405020304" pitchFamily="18" charset="0"/>
              <a:cs typeface="Times New Roman" panose="02020603050405020304" pitchFamily="18" charset="0"/>
            </a:endParaRPr>
          </a:p>
          <a:p>
            <a:pPr marL="0" indent="0">
              <a:buNone/>
            </a:pPr>
            <a:r>
              <a:rPr lang="en-US" sz="2600" dirty="0">
                <a:latin typeface="Times New Roman" panose="02020603050405020304" pitchFamily="18" charset="0"/>
                <a:cs typeface="Times New Roman" panose="02020603050405020304" pitchFamily="18" charset="0"/>
              </a:rPr>
              <a:t>Documenting requirements clearly is vital for the success of a project.</a:t>
            </a:r>
            <a:br>
              <a:rPr lang="en-US" sz="2600" dirty="0">
                <a:latin typeface="Times New Roman" panose="02020603050405020304" pitchFamily="18" charset="0"/>
                <a:cs typeface="Times New Roman" panose="02020603050405020304" pitchFamily="18" charset="0"/>
              </a:rPr>
            </a:br>
            <a:r>
              <a:rPr lang="en-US" sz="2600" dirty="0">
                <a:latin typeface="Times New Roman" panose="02020603050405020304" pitchFamily="18" charset="0"/>
                <a:cs typeface="Times New Roman" panose="02020603050405020304" pitchFamily="18" charset="0"/>
              </a:rPr>
              <a:t>the documentation provides the business managers and staff, who are the sources and owners of the requirements, with a firm basis for validating that the documentation accurately records what they need the solution to provide. For example, in the maintenance of IT systems and during benefits realization.</a:t>
            </a:r>
          </a:p>
          <a:p>
            <a:endParaRPr lang="en-US" sz="26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05558"/>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270512" cy="4323748"/>
          </a:xfrm>
          <a:prstGeom prst="rect">
            <a:avLst/>
          </a:prstGeom>
        </p:spPr>
        <p:txBody>
          <a:bodyPr wrap="square">
            <a:spAutoFit/>
          </a:bodyPr>
          <a:lstStyle/>
          <a:p>
            <a:pPr>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Structure</a:t>
            </a:r>
          </a:p>
          <a:p>
            <a:pPr>
              <a:lnSpc>
                <a:spcPct val="110000"/>
              </a:lnSpc>
            </a:pPr>
            <a:r>
              <a:rPr lang="en-US" sz="2800" dirty="0">
                <a:latin typeface="Times New Roman" panose="02020603050405020304" pitchFamily="18" charset="0"/>
                <a:cs typeface="Times New Roman" panose="02020603050405020304" pitchFamily="18" charset="0"/>
              </a:rPr>
              <a:t>The requirements document has to provide the basis for the solutions to be delivered to the organization so it needs to be well formed and clear.</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Whatever the basis used for partitioning, an organized requirements document will make reviewing much easier and help to ensure that the agreed requirements are accurate. </a:t>
            </a:r>
          </a:p>
          <a:p>
            <a:pPr>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Content of the requirements document</a:t>
            </a:r>
          </a:p>
          <a:p>
            <a:pPr>
              <a:lnSpc>
                <a:spcPct val="110000"/>
              </a:lnSpc>
            </a:pPr>
            <a:r>
              <a:rPr lang="en-US" sz="2800" b="1" dirty="0">
                <a:latin typeface="Times New Roman" panose="02020603050405020304" pitchFamily="18" charset="0"/>
                <a:cs typeface="Times New Roman" panose="02020603050405020304" pitchFamily="18" charset="0"/>
              </a:rPr>
              <a:t>Figure 11.1 Contents of a requirements document </a:t>
            </a:r>
          </a:p>
          <a:p>
            <a:pPr>
              <a:lnSpc>
                <a:spcPct val="110000"/>
              </a:lnSpc>
            </a:pP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922136"/>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DOCUMENT</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404037" y="922136"/>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DOCUMENT</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7" name="Content Placeholder 3"/>
          <p:cNvPicPr>
            <a:picLocks noChangeAspect="1"/>
          </p:cNvPicPr>
          <p:nvPr/>
        </p:nvPicPr>
        <p:blipFill>
          <a:blip r:embed="rId4"/>
          <a:stretch>
            <a:fillRect/>
          </a:stretch>
        </p:blipFill>
        <p:spPr>
          <a:xfrm>
            <a:off x="812800" y="2019300"/>
            <a:ext cx="10261600" cy="4051299"/>
          </a:xfrm>
          <a:prstGeom prst="rect">
            <a:avLst/>
          </a:prstGeom>
        </p:spPr>
      </p:pic>
    </p:spTree>
    <p:extLst>
      <p:ext uri="{BB962C8B-B14F-4D97-AF65-F5344CB8AC3E}">
        <p14:creationId xmlns:p14="http://schemas.microsoft.com/office/powerpoint/2010/main" val="29370469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688914"/>
            <a:ext cx="11270512" cy="4616648"/>
          </a:xfrm>
          <a:prstGeom prst="rect">
            <a:avLst/>
          </a:prstGeom>
        </p:spPr>
        <p:txBody>
          <a:bodyPr wrap="square">
            <a:spAutoFit/>
          </a:bodyPr>
          <a:lstStyle/>
          <a:p>
            <a:pPr algn="just"/>
            <a:r>
              <a:rPr lang="en-US" sz="2100" b="1" dirty="0" smtClean="0">
                <a:latin typeface="Times New Roman" panose="02020603050405020304" pitchFamily="18" charset="0"/>
                <a:cs typeface="Times New Roman" panose="02020603050405020304" pitchFamily="18" charset="0"/>
              </a:rPr>
              <a:t>Introduction and background- </a:t>
            </a:r>
            <a:r>
              <a:rPr lang="en-US" sz="2100" dirty="0" smtClean="0">
                <a:latin typeface="Times New Roman" panose="02020603050405020304" pitchFamily="18" charset="0"/>
                <a:cs typeface="Times New Roman" panose="02020603050405020304" pitchFamily="18" charset="0"/>
              </a:rPr>
              <a:t>Typically, business requirements involve changes to the business processes and any new or enhanced software solution must support the business process changes. </a:t>
            </a:r>
          </a:p>
          <a:p>
            <a:pPr algn="just"/>
            <a:r>
              <a:rPr lang="en-US" sz="2100" dirty="0" smtClean="0">
                <a:latin typeface="Times New Roman" panose="02020603050405020304" pitchFamily="18" charset="0"/>
                <a:cs typeface="Times New Roman" panose="02020603050405020304" pitchFamily="18" charset="0"/>
              </a:rPr>
              <a:t>If the requirements catalogue contains lists of data within individual requirements, these lists are extremely difficult to review and evaluate for correctness.</a:t>
            </a:r>
          </a:p>
          <a:p>
            <a:pPr algn="just"/>
            <a:r>
              <a:rPr lang="en-US" sz="2100" b="1" dirty="0" smtClean="0">
                <a:latin typeface="Times New Roman" panose="02020603050405020304" pitchFamily="18" charset="0"/>
                <a:cs typeface="Times New Roman" panose="02020603050405020304" pitchFamily="18" charset="0"/>
              </a:rPr>
              <a:t>Business process models-  </a:t>
            </a:r>
            <a:r>
              <a:rPr lang="en-US" sz="2100" dirty="0" smtClean="0">
                <a:latin typeface="Times New Roman" panose="02020603050405020304" pitchFamily="18" charset="0"/>
                <a:cs typeface="Times New Roman" panose="02020603050405020304" pitchFamily="18" charset="0"/>
              </a:rPr>
              <a:t>The ‘as is’ processes that are to be revised may also be included here </a:t>
            </a:r>
          </a:p>
          <a:p>
            <a:pPr algn="just"/>
            <a:r>
              <a:rPr lang="en-US" sz="2100" b="1" dirty="0" smtClean="0">
                <a:latin typeface="Times New Roman" panose="02020603050405020304" pitchFamily="18" charset="0"/>
                <a:cs typeface="Times New Roman" panose="02020603050405020304" pitchFamily="18" charset="0"/>
              </a:rPr>
              <a:t>Function models</a:t>
            </a:r>
            <a:r>
              <a:rPr lang="en-US" sz="2100" dirty="0" smtClean="0">
                <a:latin typeface="Times New Roman" panose="02020603050405020304" pitchFamily="18" charset="0"/>
                <a:cs typeface="Times New Roman" panose="02020603050405020304" pitchFamily="18" charset="0"/>
              </a:rPr>
              <a:t>.-  These diagrams provide an excellent overview of the solution and provide a means for structuring the requirements catalogue. </a:t>
            </a:r>
          </a:p>
          <a:p>
            <a:pPr algn="just"/>
            <a:r>
              <a:rPr lang="en-US" sz="2100" b="1" dirty="0" smtClean="0">
                <a:latin typeface="Times New Roman" panose="02020603050405020304" pitchFamily="18" charset="0"/>
                <a:cs typeface="Times New Roman" panose="02020603050405020304" pitchFamily="18" charset="0"/>
              </a:rPr>
              <a:t>Data model- </a:t>
            </a:r>
            <a:r>
              <a:rPr lang="en-US" sz="2100" dirty="0" smtClean="0">
                <a:latin typeface="Times New Roman" panose="02020603050405020304" pitchFamily="18" charset="0"/>
                <a:cs typeface="Times New Roman" panose="02020603050405020304" pitchFamily="18" charset="0"/>
              </a:rPr>
              <a:t>provides a far superior view of the data than textual descriptions and enables the analyst to consider the exact business rules and requirements to be met by the solution.</a:t>
            </a:r>
            <a:br>
              <a:rPr lang="en-US" sz="2100" dirty="0" smtClean="0">
                <a:latin typeface="Times New Roman" panose="02020603050405020304" pitchFamily="18" charset="0"/>
                <a:cs typeface="Times New Roman" panose="02020603050405020304" pitchFamily="18" charset="0"/>
              </a:rPr>
            </a:br>
            <a:r>
              <a:rPr lang="en-US" sz="2100" dirty="0" smtClean="0">
                <a:latin typeface="Times New Roman" panose="02020603050405020304" pitchFamily="18" charset="0"/>
                <a:cs typeface="Times New Roman" panose="02020603050405020304" pitchFamily="18" charset="0"/>
              </a:rPr>
              <a:t>For example, a list of assumptions or decisions made can often be found in a requirements document.</a:t>
            </a:r>
          </a:p>
          <a:p>
            <a:pPr algn="just"/>
            <a:r>
              <a:rPr lang="en-US" sz="2100" dirty="0" smtClean="0">
                <a:latin typeface="Times New Roman" panose="02020603050405020304" pitchFamily="18" charset="0"/>
                <a:cs typeface="Times New Roman" panose="02020603050405020304" pitchFamily="18" charset="0"/>
              </a:rPr>
              <a:t>Requirements catalogue. The information about each individual requirement should be documented in the requirements catalogue. </a:t>
            </a:r>
          </a:p>
          <a:p>
            <a:pPr algn="just"/>
            <a:r>
              <a:rPr lang="en-US" sz="2100" b="1" dirty="0" smtClean="0">
                <a:latin typeface="Times New Roman" panose="02020603050405020304" pitchFamily="18" charset="0"/>
                <a:cs typeface="Times New Roman" panose="02020603050405020304" pitchFamily="18" charset="0"/>
              </a:rPr>
              <a:t>Glossary of terms. </a:t>
            </a:r>
            <a:r>
              <a:rPr lang="en-US" sz="2100" dirty="0" smtClean="0">
                <a:latin typeface="Times New Roman" panose="02020603050405020304" pitchFamily="18" charset="0"/>
                <a:cs typeface="Times New Roman" panose="02020603050405020304" pitchFamily="18" charset="0"/>
              </a:rPr>
              <a:t>One of the key quality characteristics for the requirements document is to ensure that it provides a clear definition of the requirements </a:t>
            </a:r>
            <a:endParaRPr lang="en-US" sz="21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smtClean="0">
                <a:solidFill>
                  <a:srgbClr val="00B0F0"/>
                </a:solidFill>
                <a:latin typeface="Times New Roman" panose="02020603050405020304" pitchFamily="18" charset="0"/>
                <a:cs typeface="Times New Roman" panose="02020603050405020304" pitchFamily="18" charset="0"/>
              </a:rPr>
              <a:t>THE REQUIREMENTS DOCUMENT</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418513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851777"/>
          </a:xfrm>
          <a:prstGeom prst="rect">
            <a:avLst/>
          </a:prstGeom>
        </p:spPr>
        <p:txBody>
          <a:bodyPr wrap="square">
            <a:spAutoFit/>
          </a:bodyPr>
          <a:lstStyle/>
          <a:p>
            <a:pPr algn="just">
              <a:lnSpc>
                <a:spcPct val="120000"/>
              </a:lnSpc>
            </a:pPr>
            <a:r>
              <a:rPr lang="en-US" sz="2600" dirty="0">
                <a:latin typeface="Times New Roman" panose="02020603050405020304" pitchFamily="18" charset="0"/>
                <a:cs typeface="Times New Roman" panose="02020603050405020304" pitchFamily="18" charset="0"/>
              </a:rPr>
              <a:t>When requirements are initially elicited, they are not organized and it is only once the requirements analysis activity takes place that they are structured and formed into an organized set.</a:t>
            </a:r>
          </a:p>
          <a:p>
            <a:pPr algn="just">
              <a:lnSpc>
                <a:spcPct val="120000"/>
              </a:lnSpc>
            </a:pPr>
            <a:endParaRPr lang="en-US" sz="2600" dirty="0">
              <a:latin typeface="Times New Roman" panose="02020603050405020304" pitchFamily="18" charset="0"/>
              <a:cs typeface="Times New Roman" panose="02020603050405020304" pitchFamily="18" charset="0"/>
            </a:endParaRPr>
          </a:p>
          <a:p>
            <a:pPr algn="just">
              <a:lnSpc>
                <a:spcPct val="120000"/>
              </a:lnSpc>
            </a:pPr>
            <a:r>
              <a:rPr lang="en-US" sz="2600" dirty="0">
                <a:latin typeface="Times New Roman" panose="02020603050405020304" pitchFamily="18" charset="0"/>
                <a:cs typeface="Times New Roman" panose="02020603050405020304" pitchFamily="18" charset="0"/>
              </a:rPr>
              <a:t>There are a number of ways of organizing requirements but fundamentally, a hierarchical approach will provide the easiest structure for navigating and reviewing the requirements.</a:t>
            </a:r>
          </a:p>
          <a:p>
            <a:pPr algn="just">
              <a:lnSpc>
                <a:spcPct val="120000"/>
              </a:lnSpc>
            </a:pPr>
            <a:endParaRPr lang="en-US" sz="2600" b="1" dirty="0">
              <a:latin typeface="Times New Roman" panose="02020603050405020304" pitchFamily="18" charset="0"/>
              <a:cs typeface="Times New Roman" panose="02020603050405020304" pitchFamily="18" charset="0"/>
            </a:endParaRPr>
          </a:p>
          <a:p>
            <a:pPr algn="just">
              <a:lnSpc>
                <a:spcPct val="120000"/>
              </a:lnSpc>
            </a:pPr>
            <a:r>
              <a:rPr lang="en-US" sz="2600" b="1" dirty="0">
                <a:latin typeface="Times New Roman" panose="02020603050405020304" pitchFamily="18" charset="0"/>
                <a:cs typeface="Times New Roman" panose="02020603050405020304" pitchFamily="18" charset="0"/>
              </a:rPr>
              <a:t>Figure 11.2 </a:t>
            </a:r>
            <a:r>
              <a:rPr lang="en-US" sz="2600" dirty="0">
                <a:latin typeface="Times New Roman" panose="02020603050405020304" pitchFamily="18" charset="0"/>
                <a:cs typeface="Times New Roman" panose="02020603050405020304" pitchFamily="18" charset="0"/>
              </a:rPr>
              <a:t>shows the four types of requirements: general, technical, functional and non-functional.</a:t>
            </a:r>
            <a:endParaRPr lang="en-US" sz="26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306325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7" name="Content Placeholder 3"/>
          <p:cNvPicPr>
            <a:picLocks noChangeAspect="1"/>
          </p:cNvPicPr>
          <p:nvPr/>
        </p:nvPicPr>
        <p:blipFill>
          <a:blip r:embed="rId4"/>
          <a:stretch>
            <a:fillRect/>
          </a:stretch>
        </p:blipFill>
        <p:spPr>
          <a:xfrm>
            <a:off x="660400" y="1703795"/>
            <a:ext cx="10464800" cy="4239805"/>
          </a:xfrm>
          <a:prstGeom prst="rect">
            <a:avLst/>
          </a:prstGeom>
        </p:spPr>
      </p:pic>
    </p:spTree>
    <p:extLst>
      <p:ext uri="{BB962C8B-B14F-4D97-AF65-F5344CB8AC3E}">
        <p14:creationId xmlns:p14="http://schemas.microsoft.com/office/powerpoint/2010/main" val="99277477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4"/>
          <a:stretch>
            <a:fillRect/>
          </a:stretch>
        </p:blipFill>
        <p:spPr>
          <a:xfrm>
            <a:off x="404037" y="2041602"/>
            <a:ext cx="10949763" cy="4244898"/>
          </a:xfrm>
          <a:prstGeom prst="rect">
            <a:avLst/>
          </a:prstGeom>
        </p:spPr>
      </p:pic>
      <p:sp>
        <p:nvSpPr>
          <p:cNvPr id="2" name="Rectangle 1"/>
          <p:cNvSpPr/>
          <p:nvPr/>
        </p:nvSpPr>
        <p:spPr>
          <a:xfrm>
            <a:off x="600434" y="1549906"/>
            <a:ext cx="3615966" cy="400110"/>
          </a:xfrm>
          <a:prstGeom prst="rect">
            <a:avLst/>
          </a:prstGeom>
        </p:spPr>
        <p:txBody>
          <a:bodyPr wrap="square">
            <a:spAutoFit/>
          </a:bodyPr>
          <a:lstStyle/>
          <a:p>
            <a:pPr>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Types of Requirements </a:t>
            </a:r>
          </a:p>
        </p:txBody>
      </p:sp>
    </p:spTree>
    <p:extLst>
      <p:ext uri="{BB962C8B-B14F-4D97-AF65-F5344CB8AC3E}">
        <p14:creationId xmlns:p14="http://schemas.microsoft.com/office/powerpoint/2010/main" val="218833327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181337"/>
          </a:xfrm>
          <a:prstGeom prst="rect">
            <a:avLst/>
          </a:prstGeom>
        </p:spPr>
        <p:txBody>
          <a:bodyPr wrap="square">
            <a:spAutoFit/>
          </a:bodyPr>
          <a:lstStyle/>
          <a:p>
            <a:pPr>
              <a:lnSpc>
                <a:spcPct val="120000"/>
              </a:lnSpc>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General requirements</a:t>
            </a:r>
          </a:p>
          <a:p>
            <a:pPr>
              <a:lnSpc>
                <a:spcPct val="120000"/>
              </a:lnSpc>
            </a:pPr>
            <a:r>
              <a:rPr lang="en-US" sz="2800" dirty="0">
                <a:latin typeface="Times New Roman" panose="02020603050405020304" pitchFamily="18" charset="0"/>
                <a:cs typeface="Times New Roman" panose="02020603050405020304" pitchFamily="18" charset="0"/>
              </a:rPr>
              <a:t>There are specific sub-categories of general requirement:</a:t>
            </a:r>
          </a:p>
          <a:p>
            <a:pPr>
              <a:lnSpc>
                <a:spcPct val="120000"/>
              </a:lnSpc>
            </a:pP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Business constraints </a:t>
            </a:r>
            <a:r>
              <a:rPr lang="en-US" sz="2800" dirty="0">
                <a:latin typeface="Times New Roman" panose="02020603050405020304" pitchFamily="18" charset="0"/>
                <a:cs typeface="Times New Roman" panose="02020603050405020304" pitchFamily="18" charset="0"/>
              </a:rPr>
              <a:t>– these cover aspects such as budget, timescale and resources.</a:t>
            </a:r>
          </a:p>
          <a:p>
            <a:pPr>
              <a:lnSpc>
                <a:spcPct val="120000"/>
              </a:lnSpc>
            </a:pP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Business policies </a:t>
            </a:r>
            <a:r>
              <a:rPr lang="en-US" sz="2800" dirty="0">
                <a:latin typeface="Times New Roman" panose="02020603050405020304" pitchFamily="18" charset="0"/>
                <a:cs typeface="Times New Roman" panose="02020603050405020304" pitchFamily="18" charset="0"/>
              </a:rPr>
              <a:t>– these cover aspects such as standards and business policy decisions (often known as business rules).</a:t>
            </a:r>
          </a:p>
          <a:p>
            <a:pPr>
              <a:lnSpc>
                <a:spcPct val="120000"/>
              </a:lnSpc>
            </a:pPr>
            <a:r>
              <a:rPr lang="en-US" sz="2800" b="1" dirty="0">
                <a:latin typeface="Times New Roman" panose="02020603050405020304" pitchFamily="18" charset="0"/>
                <a:cs typeface="Times New Roman" panose="02020603050405020304" pitchFamily="18" charset="0"/>
              </a:rPr>
              <a:t>It </a:t>
            </a:r>
            <a:r>
              <a:rPr lang="en-US" sz="2800" dirty="0">
                <a:latin typeface="Times New Roman" panose="02020603050405020304" pitchFamily="18" charset="0"/>
                <a:cs typeface="Times New Roman" panose="02020603050405020304" pitchFamily="18" charset="0"/>
              </a:rPr>
              <a:t>may define specific areas such as the environmental policy or the strategy to be adopted to ensure business continuity</a:t>
            </a: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66100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893647"/>
          </a:xfrm>
          <a:prstGeom prst="rect">
            <a:avLst/>
          </a:prstGeom>
        </p:spPr>
        <p:txBody>
          <a:bodyPr wrap="square">
            <a:spAutoFit/>
          </a:body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Legal </a:t>
            </a:r>
            <a:r>
              <a:rPr lang="en-US" sz="2400" dirty="0">
                <a:latin typeface="Times New Roman" panose="02020603050405020304" pitchFamily="18" charset="0"/>
                <a:cs typeface="Times New Roman" panose="02020603050405020304" pitchFamily="18" charset="0"/>
              </a:rPr>
              <a:t>– these are the requirements that state relevant legal and regulatory constraints.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These requirements may relate to organizations in many business sectors, for example the Data Protection Act applies to any organization that holds personal data, or may be specific to a business sector or industry, for example, the Sarbanes–Oxley Act of 2002 and Basel III Accord which apply in the financial sector.</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Branding</a:t>
            </a:r>
            <a:r>
              <a:rPr lang="en-US" sz="2400" dirty="0">
                <a:latin typeface="Times New Roman" panose="02020603050405020304" pitchFamily="18" charset="0"/>
                <a:cs typeface="Times New Roman" panose="02020603050405020304" pitchFamily="18" charset="0"/>
              </a:rPr>
              <a:t> – these requirements are concerned with the image and style to be promoted for the organization.</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Cultural</a:t>
            </a:r>
            <a:r>
              <a:rPr lang="en-US" sz="2400" dirty="0">
                <a:latin typeface="Times New Roman" panose="02020603050405020304" pitchFamily="18" charset="0"/>
                <a:cs typeface="Times New Roman" panose="02020603050405020304" pitchFamily="18" charset="0"/>
              </a:rPr>
              <a:t>- This may mean that the requirements set out the vision for the organization, the approach taken to dealing with customers and the management style.</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Language </a:t>
            </a:r>
            <a:r>
              <a:rPr lang="en-US" sz="2400" dirty="0">
                <a:latin typeface="Times New Roman" panose="02020603050405020304" pitchFamily="18" charset="0"/>
                <a:cs typeface="Times New Roman" panose="02020603050405020304" pitchFamily="18" charset="0"/>
              </a:rPr>
              <a:t>– many organizations have specific language requirements as they are operating across international boundaries and languages.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These requirements set out the languages to be used in the organization and the ways of communicating with customers and other organizations. </a:t>
            </a: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070466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662815"/>
          </a:xfrm>
          <a:prstGeom prst="rect">
            <a:avLst/>
          </a:prstGeom>
        </p:spPr>
        <p:txBody>
          <a:bodyPr wrap="square">
            <a:spAutoFit/>
          </a:bodyPr>
          <a:lstStyle/>
          <a:p>
            <a:pPr>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Technical requirements</a:t>
            </a:r>
          </a:p>
          <a:p>
            <a:r>
              <a:rPr lang="en-US" sz="2100" dirty="0">
                <a:latin typeface="Times New Roman" panose="02020603050405020304" pitchFamily="18" charset="0"/>
                <a:cs typeface="Times New Roman" panose="02020603050405020304" pitchFamily="18" charset="0"/>
              </a:rPr>
              <a:t>These are the requirements that state the technical policies and constraints to be adopted across the organization and apply to a range of change projects.</a:t>
            </a:r>
            <a:br>
              <a:rPr lang="en-US" sz="2100" dirty="0">
                <a:latin typeface="Times New Roman" panose="02020603050405020304" pitchFamily="18" charset="0"/>
                <a:cs typeface="Times New Roman" panose="02020603050405020304" pitchFamily="18" charset="0"/>
              </a:rPr>
            </a:br>
            <a:r>
              <a:rPr lang="en-US" sz="2100" b="1" dirty="0" smtClean="0">
                <a:latin typeface="Times New Roman" panose="02020603050405020304" pitchFamily="18" charset="0"/>
                <a:cs typeface="Times New Roman" panose="02020603050405020304" pitchFamily="18" charset="0"/>
              </a:rPr>
              <a:t>The </a:t>
            </a:r>
            <a:r>
              <a:rPr lang="en-US" sz="2100" b="1" dirty="0">
                <a:latin typeface="Times New Roman" panose="02020603050405020304" pitchFamily="18" charset="0"/>
                <a:cs typeface="Times New Roman" panose="02020603050405020304" pitchFamily="18" charset="0"/>
              </a:rPr>
              <a:t>specific sub-categories of technical requirements are</a:t>
            </a:r>
            <a:r>
              <a:rPr lang="en-US" sz="2100" dirty="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Hardware requirements- </a:t>
            </a:r>
            <a:r>
              <a:rPr lang="en-US" sz="2100" dirty="0">
                <a:latin typeface="Times New Roman" panose="02020603050405020304" pitchFamily="18" charset="0"/>
                <a:cs typeface="Times New Roman" panose="02020603050405020304" pitchFamily="18" charset="0"/>
              </a:rPr>
              <a:t>covering aspects such as the make and model of hardware equipment to be used in the organization.</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The requirements may cover the IT hardware but can also include equipment relating to the work of the organization such as production or general office equipment.</a:t>
            </a: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Software requirements- </a:t>
            </a:r>
            <a:r>
              <a:rPr lang="en-US" sz="2100" dirty="0">
                <a:latin typeface="Times New Roman" panose="02020603050405020304" pitchFamily="18" charset="0"/>
                <a:cs typeface="Times New Roman" panose="02020603050405020304" pitchFamily="18" charset="0"/>
              </a:rPr>
              <a:t>covering areas such as operating systems, software applications, networking and communications software.</a:t>
            </a: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Interoperability requirements- </a:t>
            </a:r>
            <a:r>
              <a:rPr lang="en-US" sz="2100" dirty="0">
                <a:latin typeface="Times New Roman" panose="02020603050405020304" pitchFamily="18" charset="0"/>
                <a:cs typeface="Times New Roman" panose="02020603050405020304" pitchFamily="18" charset="0"/>
              </a:rPr>
              <a:t>that cover the standards for communicating between systems where they are required to exchange data. </a:t>
            </a:r>
            <a:br>
              <a:rPr lang="en-US" sz="2100" dirty="0">
                <a:latin typeface="Times New Roman" panose="02020603050405020304" pitchFamily="18" charset="0"/>
                <a:cs typeface="Times New Roman" panose="02020603050405020304" pitchFamily="18" charset="0"/>
              </a:rPr>
            </a:br>
            <a:r>
              <a:rPr lang="en-US" sz="2100" b="1" dirty="0">
                <a:latin typeface="Times New Roman" panose="02020603050405020304" pitchFamily="18" charset="0"/>
                <a:cs typeface="Times New Roman" panose="02020603050405020304" pitchFamily="18" charset="0"/>
              </a:rPr>
              <a:t>Internet requirement </a:t>
            </a:r>
            <a:r>
              <a:rPr lang="en-US" sz="2100" dirty="0">
                <a:latin typeface="Times New Roman" panose="02020603050405020304" pitchFamily="18" charset="0"/>
                <a:cs typeface="Times New Roman" panose="02020603050405020304" pitchFamily="18" charset="0"/>
              </a:rPr>
              <a:t>- These requirements relate to the technical policies governing the organization’s use of the internet and web-enabled services. </a:t>
            </a: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70684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662815"/>
          </a:xfrm>
          <a:prstGeom prst="rect">
            <a:avLst/>
          </a:prstGeom>
        </p:spPr>
        <p:txBody>
          <a:bodyPr wrap="square">
            <a:spAutoFit/>
          </a:bodyPr>
          <a:lstStyle/>
          <a:p>
            <a:pPr>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Functional requirements</a:t>
            </a:r>
          </a:p>
          <a:p>
            <a:r>
              <a:rPr lang="en-US" sz="2100" dirty="0">
                <a:latin typeface="Times New Roman" panose="02020603050405020304" pitchFamily="18" charset="0"/>
                <a:cs typeface="Times New Roman" panose="02020603050405020304" pitchFamily="18" charset="0"/>
              </a:rPr>
              <a:t>The functional requirements set out the features that any solution should provide.</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Some requirements may be better delivered by non-IT means, for example, a personal communication may be more effective. The functional requirements form a key element of the requirements catalogue because they define the specific features to be delivered by a solution.</a:t>
            </a:r>
            <a:br>
              <a:rPr lang="en-US" sz="2100" dirty="0">
                <a:latin typeface="Times New Roman" panose="02020603050405020304" pitchFamily="18" charset="0"/>
                <a:cs typeface="Times New Roman" panose="02020603050405020304" pitchFamily="18" charset="0"/>
              </a:rPr>
            </a:br>
            <a:endParaRPr lang="en-US" sz="2100" dirty="0">
              <a:latin typeface="Times New Roman" panose="02020603050405020304" pitchFamily="18" charset="0"/>
              <a:cs typeface="Times New Roman" panose="02020603050405020304" pitchFamily="18" charset="0"/>
            </a:endParaRPr>
          </a:p>
          <a:p>
            <a:pPr algn="just"/>
            <a:r>
              <a:rPr lang="en-US" sz="2100" dirty="0">
                <a:latin typeface="Times New Roman" panose="02020603050405020304" pitchFamily="18" charset="0"/>
                <a:cs typeface="Times New Roman" panose="02020603050405020304" pitchFamily="18" charset="0"/>
              </a:rPr>
              <a:t>Also, whereas the </a:t>
            </a:r>
            <a:r>
              <a:rPr lang="en-US" sz="2100" b="1" dirty="0">
                <a:latin typeface="Times New Roman" panose="02020603050405020304" pitchFamily="18" charset="0"/>
                <a:cs typeface="Times New Roman" panose="02020603050405020304" pitchFamily="18" charset="0"/>
              </a:rPr>
              <a:t>general</a:t>
            </a:r>
            <a:r>
              <a:rPr lang="en-US" sz="2100" dirty="0">
                <a:latin typeface="Times New Roman" panose="02020603050405020304" pitchFamily="18" charset="0"/>
                <a:cs typeface="Times New Roman" panose="02020603050405020304" pitchFamily="18" charset="0"/>
              </a:rPr>
              <a:t> and </a:t>
            </a:r>
            <a:r>
              <a:rPr lang="en-US" sz="2100" b="1" dirty="0">
                <a:latin typeface="Times New Roman" panose="02020603050405020304" pitchFamily="18" charset="0"/>
                <a:cs typeface="Times New Roman" panose="02020603050405020304" pitchFamily="18" charset="0"/>
              </a:rPr>
              <a:t>technical</a:t>
            </a:r>
            <a:r>
              <a:rPr lang="en-US" sz="2100" dirty="0">
                <a:latin typeface="Times New Roman" panose="02020603050405020304" pitchFamily="18" charset="0"/>
                <a:cs typeface="Times New Roman" panose="02020603050405020304" pitchFamily="18" charset="0"/>
              </a:rPr>
              <a:t> requirements tend to have a certain longevity, the functional requirements can be subject to frequent change particularly as they are elaborated to a more detailed level.</a:t>
            </a:r>
          </a:p>
          <a:p>
            <a:pPr algn="just"/>
            <a:r>
              <a:rPr lang="en-US" sz="2100" dirty="0">
                <a:latin typeface="Times New Roman" panose="02020603050405020304" pitchFamily="18" charset="0"/>
                <a:cs typeface="Times New Roman" panose="02020603050405020304" pitchFamily="18" charset="0"/>
              </a:rPr>
              <a:t>Also, it may be the case that while some of the requirements may evolve during the iterative development, there may be a part of the system that requires the application of complex business rules; in this case, it would be very sensible to define these clearly up front. If the requirements are to be managed closely, certain characteristics – such as the identifier and source – need to be documented so that each requirement can be tracked through the development and delivery of the business solution</a:t>
            </a:r>
            <a:r>
              <a:rPr lang="en-US" sz="2100" dirty="0" smtClean="0">
                <a:latin typeface="Times New Roman" panose="02020603050405020304" pitchFamily="18" charset="0"/>
                <a:cs typeface="Times New Roman" panose="02020603050405020304" pitchFamily="18" charset="0"/>
              </a:rPr>
              <a:t>.</a:t>
            </a:r>
            <a:endParaRPr lang="en-US" sz="21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957106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893647"/>
          </a:xfrm>
          <a:prstGeom prst="rect">
            <a:avLst/>
          </a:prstGeom>
        </p:spPr>
        <p:txBody>
          <a:bodyPr wrap="square">
            <a:spAutoFit/>
          </a:bodyPr>
          <a:lstStyle/>
          <a:p>
            <a:pPr algn="just"/>
            <a:r>
              <a:rPr lang="en-US" sz="2600" dirty="0" smtClean="0">
                <a:latin typeface="Times New Roman" panose="02020603050405020304" pitchFamily="18" charset="0"/>
                <a:cs typeface="Times New Roman" panose="02020603050405020304" pitchFamily="18" charset="0"/>
              </a:rPr>
              <a:t>When </a:t>
            </a:r>
            <a:r>
              <a:rPr lang="en-US" sz="2600" dirty="0">
                <a:latin typeface="Times New Roman" panose="02020603050405020304" pitchFamily="18" charset="0"/>
                <a:cs typeface="Times New Roman" panose="02020603050405020304" pitchFamily="18" charset="0"/>
              </a:rPr>
              <a:t>eliciting and investigating functional requirements, it can be useful to consider several categories: </a:t>
            </a:r>
          </a:p>
          <a:p>
            <a:pPr marL="457200" indent="-457200" algn="just">
              <a:buFont typeface="Arial" panose="020B0604020202020204" pitchFamily="34" charset="0"/>
              <a:buChar char="•"/>
            </a:pPr>
            <a:r>
              <a:rPr lang="en-US" sz="2600" b="1" dirty="0" smtClean="0">
                <a:latin typeface="Times New Roman" panose="02020603050405020304" pitchFamily="18" charset="0"/>
                <a:cs typeface="Times New Roman" panose="02020603050405020304" pitchFamily="18" charset="0"/>
              </a:rPr>
              <a:t>Data </a:t>
            </a:r>
            <a:r>
              <a:rPr lang="en-US" sz="2600" b="1" dirty="0">
                <a:latin typeface="Times New Roman" panose="02020603050405020304" pitchFamily="18" charset="0"/>
                <a:cs typeface="Times New Roman" panose="02020603050405020304" pitchFamily="18" charset="0"/>
              </a:rPr>
              <a:t>entry requirements</a:t>
            </a:r>
            <a:r>
              <a:rPr lang="en-US" sz="2600" dirty="0">
                <a:latin typeface="Times New Roman" panose="02020603050405020304" pitchFamily="18" charset="0"/>
                <a:cs typeface="Times New Roman" panose="02020603050405020304" pitchFamily="18" charset="0"/>
              </a:rPr>
              <a:t>- are concerned with gathering and recording the data that is required in the solution. solution.</a:t>
            </a:r>
          </a:p>
          <a:p>
            <a:pPr marL="457200" indent="-457200" algn="just">
              <a:buFont typeface="Arial" panose="020B0604020202020204" pitchFamily="34" charset="0"/>
              <a:buChar char="•"/>
            </a:pPr>
            <a:r>
              <a:rPr lang="en-US" sz="2600" b="1" dirty="0" smtClean="0">
                <a:latin typeface="Times New Roman" panose="02020603050405020304" pitchFamily="18" charset="0"/>
                <a:cs typeface="Times New Roman" panose="02020603050405020304" pitchFamily="18" charset="0"/>
              </a:rPr>
              <a:t>Data </a:t>
            </a:r>
            <a:r>
              <a:rPr lang="en-US" sz="2600" b="1" dirty="0">
                <a:latin typeface="Times New Roman" panose="02020603050405020304" pitchFamily="18" charset="0"/>
                <a:cs typeface="Times New Roman" panose="02020603050405020304" pitchFamily="18" charset="0"/>
              </a:rPr>
              <a:t>maintenance requirements- </a:t>
            </a:r>
            <a:r>
              <a:rPr lang="en-US" sz="2600" dirty="0">
                <a:latin typeface="Times New Roman" panose="02020603050405020304" pitchFamily="18" charset="0"/>
                <a:cs typeface="Times New Roman" panose="02020603050405020304" pitchFamily="18" charset="0"/>
              </a:rPr>
              <a:t>handle changes to the data used within the Procedure requirements.</a:t>
            </a:r>
          </a:p>
          <a:p>
            <a:pPr marL="457200" indent="-457200" algn="just">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Procedure requirements. </a:t>
            </a:r>
            <a:r>
              <a:rPr lang="en-US" sz="2600" dirty="0">
                <a:latin typeface="Times New Roman" panose="02020603050405020304" pitchFamily="18" charset="0"/>
                <a:cs typeface="Times New Roman" panose="02020603050405020304" pitchFamily="18" charset="0"/>
              </a:rPr>
              <a:t>These requirements need to be defined clearly so that they can be adopted accurately within the solution. </a:t>
            </a:r>
          </a:p>
          <a:p>
            <a:pPr marL="457200" indent="-457200" algn="just">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Retrieval requirements-  </a:t>
            </a:r>
            <a:r>
              <a:rPr lang="en-US" sz="2600" dirty="0">
                <a:latin typeface="Times New Roman" panose="02020603050405020304" pitchFamily="18" charset="0"/>
                <a:cs typeface="Times New Roman" panose="02020603050405020304" pitchFamily="18" charset="0"/>
              </a:rPr>
              <a:t>These requirements are concerned with requests about the data and include the provision of specified reports and responses to enquiries. Management and operational information requirements can be numerous and wide-ranging</a:t>
            </a:r>
            <a:r>
              <a:rPr lang="en-US" sz="2600" dirty="0" smtClean="0">
                <a:latin typeface="Times New Roman" panose="02020603050405020304" pitchFamily="18" charset="0"/>
                <a:cs typeface="Times New Roman" panose="02020603050405020304" pitchFamily="18" charset="0"/>
              </a:rPr>
              <a:t>.</a:t>
            </a:r>
            <a:endParaRPr lang="en-US" sz="26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804051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939814"/>
          </a:xfrm>
          <a:prstGeom prst="rect">
            <a:avLst/>
          </a:prstGeom>
        </p:spPr>
        <p:txBody>
          <a:bodyPr wrap="square">
            <a:spAutoFit/>
          </a:bodyPr>
          <a:lstStyle/>
          <a:p>
            <a:pPr algn="just">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Non-functional requirements</a:t>
            </a:r>
          </a:p>
          <a:p>
            <a:pPr algn="just"/>
            <a:r>
              <a:rPr lang="en-US" sz="2100" dirty="0">
                <a:latin typeface="Times New Roman" panose="02020603050405020304" pitchFamily="18" charset="0"/>
                <a:cs typeface="Times New Roman" panose="02020603050405020304" pitchFamily="18" charset="0"/>
              </a:rPr>
              <a:t>The non-functional requirements are concerned with how well the solution will operate and answers questions such as: ‘how quickly will it respond?’ and ‘how easy will it be to use?’ </a:t>
            </a:r>
            <a:r>
              <a:rPr lang="en-US" sz="2100" b="1" dirty="0">
                <a:latin typeface="Times New Roman" panose="02020603050405020304" pitchFamily="18" charset="0"/>
                <a:cs typeface="Times New Roman" panose="02020603050405020304" pitchFamily="18" charset="0"/>
              </a:rPr>
              <a:t>There are several areas of non-functional requirement to consider</a:t>
            </a:r>
            <a:r>
              <a:rPr lang="en-US" sz="2100" dirty="0">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Speed of performance- </a:t>
            </a:r>
            <a:r>
              <a:rPr lang="en-US" sz="2100" dirty="0">
                <a:latin typeface="Times New Roman" panose="02020603050405020304" pitchFamily="18" charset="0"/>
                <a:cs typeface="Times New Roman" panose="02020603050405020304" pitchFamily="18" charset="0"/>
              </a:rPr>
              <a:t>These requirements are usually related to the security requirements as they define the stakeholder groups and their levels of access to the data. </a:t>
            </a:r>
          </a:p>
          <a:p>
            <a:pPr marL="342900" indent="-342900" algn="just">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Level of security- </a:t>
            </a:r>
            <a:r>
              <a:rPr lang="en-US" sz="2100" dirty="0">
                <a:latin typeface="Times New Roman" panose="02020603050405020304" pitchFamily="18" charset="0"/>
                <a:cs typeface="Times New Roman" panose="02020603050405020304" pitchFamily="18" charset="0"/>
              </a:rPr>
              <a:t>The majority of organizations handle information and data of varying levels of confidentiality. </a:t>
            </a:r>
          </a:p>
          <a:p>
            <a:pPr marL="342900" indent="-342900" algn="just">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Backup and recovery-  </a:t>
            </a:r>
            <a:r>
              <a:rPr lang="en-US" sz="2100" dirty="0">
                <a:latin typeface="Times New Roman" panose="02020603050405020304" pitchFamily="18" charset="0"/>
                <a:cs typeface="Times New Roman" panose="02020603050405020304" pitchFamily="18" charset="0"/>
              </a:rPr>
              <a:t>The requirements for secure storage and access of information are also linked to these requirements. </a:t>
            </a:r>
          </a:p>
          <a:p>
            <a:pPr marL="342900" indent="-342900" algn="just">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Archiving and retention- </a:t>
            </a:r>
            <a:r>
              <a:rPr lang="en-US" sz="2100" dirty="0">
                <a:latin typeface="Times New Roman" panose="02020603050405020304" pitchFamily="18" charset="0"/>
                <a:cs typeface="Times New Roman" panose="02020603050405020304" pitchFamily="18" charset="0"/>
              </a:rPr>
              <a:t>These requirements define aspects such as the length of time of the retention, the nature of the archiving approach and the approaches to be taken to the disposal of information and data.</a:t>
            </a:r>
          </a:p>
          <a:p>
            <a:pPr marL="342900" indent="-342900" algn="just">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Maintainability requirements- </a:t>
            </a:r>
            <a:r>
              <a:rPr lang="en-US" sz="2100" dirty="0">
                <a:latin typeface="Times New Roman" panose="02020603050405020304" pitchFamily="18" charset="0"/>
                <a:cs typeface="Times New Roman" panose="02020603050405020304" pitchFamily="18" charset="0"/>
              </a:rPr>
              <a:t>These will include aspects such as servicing, problem investigation and correction</a:t>
            </a:r>
            <a:r>
              <a:rPr lang="en-US" sz="2100" dirty="0" smtClean="0">
                <a:latin typeface="Times New Roman" panose="02020603050405020304" pitchFamily="18" charset="0"/>
                <a:cs typeface="Times New Roman" panose="02020603050405020304" pitchFamily="18" charset="0"/>
              </a:rPr>
              <a:t>.</a:t>
            </a:r>
            <a:endParaRPr lang="en-US" sz="21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923892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693593"/>
          </a:xfrm>
          <a:prstGeom prst="rect">
            <a:avLst/>
          </a:prstGeom>
        </p:spPr>
        <p:txBody>
          <a:bodyPr wrap="square">
            <a:spAutoFit/>
          </a:bodyPr>
          <a:lstStyle/>
          <a:p>
            <a:pPr marL="342900" indent="-342900" algn="just">
              <a:buFont typeface="Arial" panose="020B0604020202020204" pitchFamily="34" charset="0"/>
              <a:buChar char="•"/>
            </a:pPr>
            <a:r>
              <a:rPr lang="en-US" sz="2300" b="1" dirty="0">
                <a:latin typeface="Times New Roman" panose="02020603050405020304" pitchFamily="18" charset="0"/>
                <a:cs typeface="Times New Roman" panose="02020603050405020304" pitchFamily="18" charset="0"/>
              </a:rPr>
              <a:t>Business continuity requirements </a:t>
            </a:r>
            <a:r>
              <a:rPr lang="en-US" sz="2300" dirty="0">
                <a:latin typeface="Times New Roman" panose="02020603050405020304" pitchFamily="18" charset="0"/>
                <a:cs typeface="Times New Roman" panose="02020603050405020304" pitchFamily="18" charset="0"/>
              </a:rPr>
              <a:t>may include those to prevent a disaster affecting the organization to any great extent – for example, the need for duplicate installations –and also contingency requirements should a disaster occur.</a:t>
            </a:r>
            <a:endParaRPr lang="en-US" sz="2300" b="1"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300" b="1" dirty="0">
                <a:latin typeface="Times New Roman" panose="02020603050405020304" pitchFamily="18" charset="0"/>
                <a:cs typeface="Times New Roman" panose="02020603050405020304" pitchFamily="18" charset="0"/>
              </a:rPr>
              <a:t>Availability- </a:t>
            </a:r>
            <a:r>
              <a:rPr lang="en-US" sz="2300" dirty="0">
                <a:latin typeface="Times New Roman" panose="02020603050405020304" pitchFamily="18" charset="0"/>
                <a:cs typeface="Times New Roman" panose="02020603050405020304" pitchFamily="18" charset="0"/>
              </a:rPr>
              <a:t>These requirements cover areas such as the volumes of data or images to be stored, the volumes of transactions to be processed and the number of stakeholders to be supported.</a:t>
            </a:r>
          </a:p>
          <a:p>
            <a:pPr marL="342900" indent="-342900" algn="just">
              <a:buFont typeface="Arial" panose="020B0604020202020204" pitchFamily="34" charset="0"/>
              <a:buChar char="•"/>
            </a:pPr>
            <a:r>
              <a:rPr lang="en-US" sz="2300" b="1" dirty="0">
                <a:latin typeface="Times New Roman" panose="02020603050405020304" pitchFamily="18" charset="0"/>
                <a:cs typeface="Times New Roman" panose="02020603050405020304" pitchFamily="18" charset="0"/>
              </a:rPr>
              <a:t>Usability. </a:t>
            </a:r>
            <a:r>
              <a:rPr lang="en-US" sz="2300" dirty="0">
                <a:latin typeface="Times New Roman" panose="02020603050405020304" pitchFamily="18" charset="0"/>
                <a:cs typeface="Times New Roman" panose="02020603050405020304" pitchFamily="18" charset="0"/>
              </a:rPr>
              <a:t>This area concerns the ease with which a stakeholder can learn, apply and use new processes and systems. </a:t>
            </a:r>
          </a:p>
          <a:p>
            <a:pPr marL="342900" indent="-342900" algn="just">
              <a:buFont typeface="Arial" panose="020B0604020202020204" pitchFamily="34" charset="0"/>
              <a:buChar char="•"/>
            </a:pPr>
            <a:r>
              <a:rPr lang="en-US" sz="2300" b="1" dirty="0">
                <a:latin typeface="Times New Roman" panose="02020603050405020304" pitchFamily="18" charset="0"/>
                <a:cs typeface="Times New Roman" panose="02020603050405020304" pitchFamily="18" charset="0"/>
              </a:rPr>
              <a:t>Accessibility. </a:t>
            </a:r>
            <a:r>
              <a:rPr lang="en-US" sz="2300" dirty="0">
                <a:latin typeface="Times New Roman" panose="02020603050405020304" pitchFamily="18" charset="0"/>
                <a:cs typeface="Times New Roman" panose="02020603050405020304" pitchFamily="18" charset="0"/>
              </a:rPr>
              <a:t>The accessibility requirements are related to the usability requirements but they focus specifically on enabling access for all, regardless of infirmity or disability. </a:t>
            </a:r>
          </a:p>
          <a:p>
            <a:pPr marL="342900" indent="-342900" algn="just">
              <a:buFont typeface="Arial" panose="020B0604020202020204" pitchFamily="34" charset="0"/>
              <a:buChar char="•"/>
            </a:pPr>
            <a:r>
              <a:rPr lang="en-US" sz="2300" b="1" dirty="0">
                <a:latin typeface="Times New Roman" panose="02020603050405020304" pitchFamily="18" charset="0"/>
                <a:cs typeface="Times New Roman" panose="02020603050405020304" pitchFamily="18" charset="0"/>
              </a:rPr>
              <a:t>Capacity</a:t>
            </a:r>
            <a:r>
              <a:rPr lang="en-US" sz="2300" dirty="0">
                <a:latin typeface="Times New Roman" panose="02020603050405020304" pitchFamily="18" charset="0"/>
                <a:cs typeface="Times New Roman" panose="02020603050405020304" pitchFamily="18" charset="0"/>
              </a:rPr>
              <a:t>. These requirements cover areas such as the volumes of data or images to be stored, the volumes of transactions to be processed and the number of stakeholders to be supported</a:t>
            </a:r>
            <a:r>
              <a:rPr lang="en-US" sz="2300" dirty="0" smtClean="0">
                <a:latin typeface="Times New Roman" panose="02020603050405020304" pitchFamily="18" charset="0"/>
                <a:cs typeface="Times New Roman" panose="02020603050405020304" pitchFamily="18" charset="0"/>
              </a:rPr>
              <a:t>.</a:t>
            </a:r>
            <a:endParaRPr lang="en-US" sz="23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776883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5133713"/>
          </a:xfrm>
          <a:prstGeom prst="rect">
            <a:avLst/>
          </a:prstGeom>
        </p:spPr>
        <p:txBody>
          <a:bodyPr wrap="square">
            <a:spAutoFit/>
          </a:bodyPr>
          <a:lstStyle/>
          <a:p>
            <a:pPr algn="just">
              <a:lnSpc>
                <a:spcPct val="120000"/>
              </a:lnSpc>
            </a:pPr>
            <a:r>
              <a:rPr lang="en-US" sz="2100" dirty="0" smtClean="0">
                <a:latin typeface="Times New Roman" panose="02020603050405020304" pitchFamily="18" charset="0"/>
                <a:cs typeface="Times New Roman" panose="02020603050405020304" pitchFamily="18" charset="0"/>
              </a:rPr>
              <a:t>The non-functional requirements are areas that are often left until later or even dismissed at an overview level without clear thought and analysis.</a:t>
            </a:r>
          </a:p>
          <a:p>
            <a:pPr algn="just">
              <a:lnSpc>
                <a:spcPct val="120000"/>
              </a:lnSpc>
            </a:pPr>
            <a:r>
              <a:rPr lang="en-US" sz="2100" dirty="0" smtClean="0">
                <a:latin typeface="Times New Roman" panose="02020603050405020304" pitchFamily="18" charset="0"/>
                <a:cs typeface="Times New Roman" panose="02020603050405020304" pitchFamily="18" charset="0"/>
              </a:rPr>
              <a:t>Some of the general and technical requirements are elaborated and expanded in the non-functional and functional requirements; </a:t>
            </a:r>
          </a:p>
          <a:p>
            <a:pPr algn="just">
              <a:lnSpc>
                <a:spcPct val="120000"/>
              </a:lnSpc>
            </a:pPr>
            <a:r>
              <a:rPr lang="en-US" sz="2100" dirty="0" smtClean="0">
                <a:latin typeface="Times New Roman" panose="02020603050405020304" pitchFamily="18" charset="0"/>
                <a:cs typeface="Times New Roman" panose="02020603050405020304" pitchFamily="18" charset="0"/>
              </a:rPr>
              <a:t>some functional requirements are related to non-functional requirements. If a requirement is not aligned with these then it needs to be explored further as it is questionable that it is really a requirement. Understanding the hierarchy of requirements helps ensure that the requirements are consistent and coherent.</a:t>
            </a:r>
          </a:p>
          <a:p>
            <a:pPr algn="just">
              <a:lnSpc>
                <a:spcPct val="120000"/>
              </a:lnSpc>
            </a:pPr>
            <a:r>
              <a:rPr lang="en-US" sz="2100" dirty="0" smtClean="0">
                <a:latin typeface="Times New Roman" panose="02020603050405020304" pitchFamily="18" charset="0"/>
                <a:cs typeface="Times New Roman" panose="02020603050405020304" pitchFamily="18" charset="0"/>
              </a:rPr>
              <a:t>When eliciting non-functional requirements, the business and technical policies help give insights into why these requirements are necessary at the level of performance stated. For example, data protection legislation defines the principles to be adopted by any organization that stores personal data.</a:t>
            </a:r>
          </a:p>
          <a:p>
            <a:pPr algn="just">
              <a:lnSpc>
                <a:spcPct val="120000"/>
              </a:lnSpc>
            </a:pPr>
            <a:r>
              <a:rPr lang="en-US" sz="2100" dirty="0" smtClean="0">
                <a:latin typeface="Times New Roman" panose="02020603050405020304" pitchFamily="18" charset="0"/>
                <a:cs typeface="Times New Roman" panose="02020603050405020304" pitchFamily="18" charset="0"/>
              </a:rPr>
              <a:t>Further, the functional requirements that define the data requirements will be linked to the security and legal requirements for this area.</a:t>
            </a: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82743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216539"/>
          </a:xfrm>
          <a:prstGeom prst="rect">
            <a:avLst/>
          </a:prstGeom>
        </p:spPr>
        <p:txBody>
          <a:bodyPr wrap="square">
            <a:spAutoFit/>
          </a:bodyPr>
          <a:lstStyle/>
          <a:p>
            <a:pPr>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Hierarchy of requirements</a:t>
            </a:r>
          </a:p>
          <a:p>
            <a:r>
              <a:rPr lang="en-US" sz="2400" dirty="0">
                <a:latin typeface="Times New Roman" panose="02020603050405020304" pitchFamily="18" charset="0"/>
                <a:cs typeface="Times New Roman" panose="02020603050405020304" pitchFamily="18" charset="0"/>
              </a:rPr>
              <a:t>The hierarchy of requirements, linking functional and non-functional requirements back to the general and technical business requirements, provides a means of tracing the original business need for the requirements.</a:t>
            </a:r>
          </a:p>
          <a:p>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Initially, the description may be at an outline level and elaborated in more detailed versions of the requirement documentation. </a:t>
            </a:r>
          </a:p>
          <a:p>
            <a:r>
              <a:rPr lang="en-US" sz="2400" b="1" dirty="0">
                <a:latin typeface="Times New Roman" panose="02020603050405020304" pitchFamily="18" charset="0"/>
                <a:cs typeface="Times New Roman" panose="02020603050405020304" pitchFamily="18" charset="0"/>
              </a:rPr>
              <a:t>When describing requirements, it is good practice to adopt the following structure:</a:t>
            </a:r>
          </a:p>
          <a:p>
            <a:r>
              <a:rPr lang="en-US" sz="2400" dirty="0">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 actor </a:t>
            </a:r>
            <a:r>
              <a:rPr lang="en-US" sz="2400" dirty="0">
                <a:latin typeface="Times New Roman" panose="02020603050405020304" pitchFamily="18" charset="0"/>
                <a:cs typeface="Times New Roman" panose="02020603050405020304" pitchFamily="18" charset="0"/>
              </a:rPr>
              <a:t>(or user role)• verb phrase• object (noun or noun phrase).</a:t>
            </a:r>
          </a:p>
          <a:p>
            <a:r>
              <a:rPr lang="en-US" sz="2400" b="1" dirty="0">
                <a:latin typeface="Times New Roman" panose="02020603050405020304" pitchFamily="18" charset="0"/>
                <a:cs typeface="Times New Roman" panose="02020603050405020304" pitchFamily="18" charset="0"/>
              </a:rPr>
              <a:t>An example functional requirement </a:t>
            </a:r>
            <a:r>
              <a:rPr lang="en-US" sz="2400" dirty="0">
                <a:latin typeface="Times New Roman" panose="02020603050405020304" pitchFamily="18" charset="0"/>
                <a:cs typeface="Times New Roman" panose="02020603050405020304" pitchFamily="18" charset="0"/>
              </a:rPr>
              <a:t>is: ‘the receptionist shall be able to view the customer name, address and telephone number’. </a:t>
            </a: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608639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832092"/>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An example general requirement</a:t>
            </a:r>
            <a:r>
              <a:rPr lang="en-US" sz="2800" dirty="0">
                <a:latin typeface="Times New Roman" panose="02020603050405020304" pitchFamily="18" charset="0"/>
                <a:cs typeface="Times New Roman" panose="02020603050405020304" pitchFamily="18" charset="0"/>
              </a:rPr>
              <a:t> is: ‘the solution shall comply with the provisions of the Data Protection Act’. The originating person or information source for the requirement.</a:t>
            </a:r>
            <a:br>
              <a:rPr lang="en-US" sz="2800"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For example</a:t>
            </a:r>
            <a:r>
              <a:rPr lang="en-US" sz="2800" dirty="0">
                <a:latin typeface="Times New Roman" panose="02020603050405020304" pitchFamily="18" charset="0"/>
                <a:cs typeface="Times New Roman" panose="02020603050405020304" pitchFamily="18" charset="0"/>
              </a:rPr>
              <a:t>, a stakeholder may have identified the requirement during an interview or other discussion, or there may be an earlier document – such as a project brief or feasibility study – that includes some of the business requirements. The business stakeholder who can make decisions regarding the requirement.</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The type of requirement may be defined at sub-category level, for example, a requirement may be general, legal. The level of priority of the requirement.</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845915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955203"/>
          </a:xfrm>
          <a:prstGeom prst="rect">
            <a:avLst/>
          </a:prstGeom>
        </p:spPr>
        <p:txBody>
          <a:bodyPr wrap="square">
            <a:spAutoFit/>
          </a:bodyPr>
          <a:lstStyle/>
          <a:p>
            <a:pPr>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Documenting a requirement</a:t>
            </a:r>
          </a:p>
          <a:p>
            <a:r>
              <a:rPr lang="en-US" sz="2400" dirty="0">
                <a:latin typeface="Times New Roman" panose="02020603050405020304" pitchFamily="18" charset="0"/>
                <a:cs typeface="Times New Roman" panose="02020603050405020304" pitchFamily="18" charset="0"/>
              </a:rPr>
              <a:t>Each requirement is documented to define clearly what is required. The exact set of characteristics used to define requirements will depend upon the organizational standards and development approach to be adopted. (page 214- 217</a:t>
            </a:r>
            <a:r>
              <a:rPr lang="en-US" sz="2400" dirty="0" smtClean="0">
                <a:latin typeface="Times New Roman" panose="02020603050405020304" pitchFamily="18" charset="0"/>
                <a:cs typeface="Times New Roman" panose="02020603050405020304" pitchFamily="18" charset="0"/>
              </a:rPr>
              <a:t>)</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Alternatively, a more detailed approach may be useful and the name of the business process or use case may be used. The job roles or names of any stakeholders with a particular interest in the successful resolution of this requirement, and the details of their interest. Identifying stakeholders and their interests for each requirement provides a useful prompt to the business analyst to ensure that all relevant stakeholders’ interests have been considered. Some functional requirements are associated with specific non-functional requirement.</a:t>
            </a:r>
          </a:p>
          <a:p>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790999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For each requirement, we should consider how we can check or measure if a requirement has been met. </a:t>
            </a:r>
          </a:p>
          <a:p>
            <a:pPr algn="just"/>
            <a:r>
              <a:rPr lang="en-US" sz="2800" dirty="0">
                <a:latin typeface="Times New Roman" panose="02020603050405020304" pitchFamily="18" charset="0"/>
                <a:cs typeface="Times New Roman" panose="02020603050405020304" pitchFamily="18" charset="0"/>
              </a:rPr>
              <a:t>Related requirements, Related documents, Comments, Rationale, Resolution</a:t>
            </a:r>
          </a:p>
          <a:p>
            <a:pPr algn="just"/>
            <a:r>
              <a:rPr lang="en-US" sz="2800" dirty="0">
                <a:latin typeface="Times New Roman" panose="02020603050405020304" pitchFamily="18" charset="0"/>
                <a:cs typeface="Times New Roman" panose="02020603050405020304" pitchFamily="18" charset="0"/>
              </a:rPr>
              <a:t>The identifiers of any requirements that are related to this requirement. They may be related for several reasons: there is a higher-level business requirement that provides further business information or justification for a functional or non-functional requirement; there are non-functional requirements concerning areas such as usability or security that affect functional requirements or vice versa; there are other requirements that concern a similar general, technical, functional or non-functional area. </a:t>
            </a: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216637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5047536"/>
          </a:xfrm>
          <a:prstGeom prst="rect">
            <a:avLst/>
          </a:prstGeom>
        </p:spPr>
        <p:txBody>
          <a:bodyPr wrap="square">
            <a:spAutoFit/>
          </a:bodyPr>
          <a:lstStyle/>
          <a:p>
            <a:pPr algn="just"/>
            <a:r>
              <a:rPr lang="en-US" sz="2300" dirty="0">
                <a:latin typeface="Times New Roman" panose="02020603050405020304" pitchFamily="18" charset="0"/>
                <a:cs typeface="Times New Roman" panose="02020603050405020304" pitchFamily="18" charset="0"/>
              </a:rPr>
              <a:t>Another form of documentation that may be linked to the requirements is the modelling documents that have been created for the business change project.</a:t>
            </a:r>
            <a:br>
              <a:rPr lang="en-US" sz="2300" dirty="0">
                <a:latin typeface="Times New Roman" panose="02020603050405020304" pitchFamily="18" charset="0"/>
                <a:cs typeface="Times New Roman" panose="02020603050405020304" pitchFamily="18" charset="0"/>
              </a:rPr>
            </a:br>
            <a:r>
              <a:rPr lang="en-US" sz="2300" dirty="0">
                <a:latin typeface="Times New Roman" panose="02020603050405020304" pitchFamily="18" charset="0"/>
                <a:cs typeface="Times New Roman" panose="02020603050405020304" pitchFamily="18" charset="0"/>
              </a:rPr>
              <a:t>Some of these models may be contained within the requirements document however, it is still useful to show where there are requirements that are related to them. Additional comments that the analyst feels are useful to document for a particular requirement. The business justification for the requirement.</a:t>
            </a:r>
          </a:p>
          <a:p>
            <a:endParaRPr lang="en-US" sz="2300" dirty="0">
              <a:latin typeface="Times New Roman" panose="02020603050405020304" pitchFamily="18" charset="0"/>
              <a:cs typeface="Times New Roman" panose="02020603050405020304" pitchFamily="18" charset="0"/>
            </a:endParaRPr>
          </a:p>
          <a:p>
            <a:r>
              <a:rPr lang="en-US" sz="2300" b="1" dirty="0">
                <a:latin typeface="Times New Roman" panose="02020603050405020304" pitchFamily="18" charset="0"/>
                <a:cs typeface="Times New Roman" panose="02020603050405020304" pitchFamily="18" charset="0"/>
              </a:rPr>
              <a:t>The level of detail of the definition will depend upon several factors:</a:t>
            </a:r>
          </a:p>
          <a:p>
            <a:r>
              <a:rPr lang="en-US" sz="2300" dirty="0">
                <a:latin typeface="Times New Roman" panose="02020603050405020304" pitchFamily="18" charset="0"/>
                <a:cs typeface="Times New Roman" panose="02020603050405020304" pitchFamily="18" charset="0"/>
              </a:rPr>
              <a:t>• The stage of the analysis, is it an initial view of the requirements or a more detailed</a:t>
            </a:r>
          </a:p>
          <a:p>
            <a:r>
              <a:rPr lang="en-US" sz="2300" dirty="0">
                <a:latin typeface="Times New Roman" panose="02020603050405020304" pitchFamily="18" charset="0"/>
                <a:cs typeface="Times New Roman" panose="02020603050405020304" pitchFamily="18" charset="0"/>
              </a:rPr>
              <a:t>• The nature of the solution, for example, a business process change or IT system requirements specification? replacement.</a:t>
            </a:r>
          </a:p>
          <a:p>
            <a:r>
              <a:rPr lang="en-US" sz="2300" dirty="0">
                <a:latin typeface="Times New Roman" panose="02020603050405020304" pitchFamily="18" charset="0"/>
                <a:cs typeface="Times New Roman" panose="02020603050405020304" pitchFamily="18" charset="0"/>
              </a:rPr>
              <a:t>• The level of priority of each requirement. </a:t>
            </a:r>
            <a:r>
              <a:rPr lang="en-US" sz="2300" b="1" dirty="0">
                <a:latin typeface="Times New Roman" panose="02020603050405020304" pitchFamily="18" charset="0"/>
                <a:cs typeface="Times New Roman" panose="02020603050405020304" pitchFamily="18" charset="0"/>
              </a:rPr>
              <a:t>For example</a:t>
            </a:r>
            <a:r>
              <a:rPr lang="en-US" sz="2300" dirty="0">
                <a:latin typeface="Times New Roman" panose="02020603050405020304" pitchFamily="18" charset="0"/>
                <a:cs typeface="Times New Roman" panose="02020603050405020304" pitchFamily="18" charset="0"/>
              </a:rPr>
              <a:t>, if a requirement is allocated a priority, the detailed work should be deferred until the point where it is to be included in the solution</a:t>
            </a:r>
            <a:r>
              <a:rPr lang="en-US" sz="2300" dirty="0" smtClean="0">
                <a:latin typeface="Times New Roman" panose="02020603050405020304" pitchFamily="18" charset="0"/>
                <a:cs typeface="Times New Roman" panose="02020603050405020304" pitchFamily="18" charset="0"/>
              </a:rPr>
              <a:t>.</a:t>
            </a:r>
            <a:endParaRPr lang="en-US" sz="23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554079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893647"/>
          </a:xfrm>
          <a:prstGeom prst="rect">
            <a:avLst/>
          </a:prstGeom>
        </p:spPr>
        <p:txBody>
          <a:bodyPr wrap="square">
            <a:spAutoFit/>
          </a:bodyPr>
          <a:lstStyle/>
          <a:p>
            <a:r>
              <a:rPr lang="en-US" sz="2600" dirty="0">
                <a:latin typeface="Times New Roman" panose="02020603050405020304" pitchFamily="18" charset="0"/>
                <a:cs typeface="Times New Roman" panose="02020603050405020304" pitchFamily="18" charset="0"/>
              </a:rPr>
              <a:t>• The approach to be adopted to deliver the solution, for example, evolutionary system development or off-the-shelf software purchase. Some aspects of a requirements catalogue definition will emerge earlier than others; initially, we may only document the identifier, name, description, source and author.</a:t>
            </a:r>
            <a:br>
              <a:rPr lang="en-US" sz="2600" dirty="0">
                <a:latin typeface="Times New Roman" panose="02020603050405020304" pitchFamily="18" charset="0"/>
                <a:cs typeface="Times New Roman" panose="02020603050405020304" pitchFamily="18" charset="0"/>
              </a:rPr>
            </a:br>
            <a:endParaRPr lang="en-US" sz="2600" dirty="0">
              <a:latin typeface="Times New Roman" panose="02020603050405020304" pitchFamily="18" charset="0"/>
              <a:cs typeface="Times New Roman" panose="02020603050405020304" pitchFamily="18" charset="0"/>
            </a:endParaRPr>
          </a:p>
          <a:p>
            <a:r>
              <a:rPr lang="en-US" sz="2600" dirty="0">
                <a:latin typeface="Times New Roman" panose="02020603050405020304" pitchFamily="18" charset="0"/>
                <a:cs typeface="Times New Roman" panose="02020603050405020304" pitchFamily="18" charset="0"/>
              </a:rPr>
              <a:t>After the requirements catalogue has been structured and duplicate or over lapping requirements removed, features such as the related requirements will be stated. Cross-referencing to other documents or models may be done late in requirements analysis.</a:t>
            </a:r>
            <a:br>
              <a:rPr lang="en-US" sz="2600" dirty="0">
                <a:latin typeface="Times New Roman" panose="02020603050405020304" pitchFamily="18" charset="0"/>
                <a:cs typeface="Times New Roman" panose="02020603050405020304" pitchFamily="18" charset="0"/>
              </a:rPr>
            </a:br>
            <a:r>
              <a:rPr lang="en-US" sz="2600" dirty="0">
                <a:latin typeface="Times New Roman" panose="02020603050405020304" pitchFamily="18" charset="0"/>
                <a:cs typeface="Times New Roman" panose="02020603050405020304" pitchFamily="18" charset="0"/>
              </a:rPr>
              <a:t>There solution of a requirement may only be entered once the requirements have been validated and this may be subject to change if a </a:t>
            </a:r>
            <a:r>
              <a:rPr lang="en-US" sz="2600" dirty="0" err="1">
                <a:latin typeface="Times New Roman" panose="02020603050405020304" pitchFamily="18" charset="0"/>
                <a:cs typeface="Times New Roman" panose="02020603050405020304" pitchFamily="18" charset="0"/>
              </a:rPr>
              <a:t>MoSCoW</a:t>
            </a:r>
            <a:r>
              <a:rPr lang="en-US" sz="2600" dirty="0">
                <a:latin typeface="Times New Roman" panose="02020603050405020304" pitchFamily="18" charset="0"/>
                <a:cs typeface="Times New Roman" panose="02020603050405020304" pitchFamily="18" charset="0"/>
              </a:rPr>
              <a:t> prioritization approach is used</a:t>
            </a:r>
            <a:r>
              <a:rPr lang="en-US" sz="2600" dirty="0" smtClean="0">
                <a:latin typeface="Times New Roman" panose="02020603050405020304" pitchFamily="18" charset="0"/>
                <a:cs typeface="Times New Roman" panose="02020603050405020304" pitchFamily="18" charset="0"/>
              </a:rPr>
              <a:t>.</a:t>
            </a:r>
            <a:endParaRPr lang="en-US" sz="26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673537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688914"/>
            <a:ext cx="11270512"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version history will only be required if the requirement changes. The requirements catalogue is a central document throughout a business change project.</a:t>
            </a:r>
          </a:p>
          <a:p>
            <a:pPr algn="just"/>
            <a:r>
              <a:rPr lang="en-US" sz="2800" dirty="0">
                <a:latin typeface="Times New Roman" panose="02020603050405020304" pitchFamily="18" charset="0"/>
                <a:cs typeface="Times New Roman" panose="02020603050405020304" pitchFamily="18" charset="0"/>
              </a:rPr>
              <a:t>In this situation, the requirements catalogue should be clear about what is required and leave the further detail to be explored using approaches such as scenarios and prototyping</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04037" y="739869"/>
            <a:ext cx="90930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THE REQUIREMENTS CATALOGUE</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73417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5041380"/>
          </a:xfrm>
          <a:prstGeom prst="rect">
            <a:avLst/>
          </a:prstGeom>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A failure to understand, document and manage requirements often lies at the heart of problems with business and IT system changes projects.</a:t>
            </a:r>
          </a:p>
          <a:p>
            <a:pPr algn="just">
              <a:lnSpc>
                <a:spcPct val="120000"/>
              </a:lnSpc>
            </a:pPr>
            <a:r>
              <a:rPr lang="en-US" sz="2000" dirty="0">
                <a:latin typeface="Times New Roman" panose="02020603050405020304" pitchFamily="18" charset="0"/>
                <a:cs typeface="Times New Roman" panose="02020603050405020304" pitchFamily="18" charset="0"/>
              </a:rPr>
              <a:t>It answers the question ‘what happened to this requirement?’ and should show that each requirement has been resolved satisfactorily. Vertical traceability concerns tracing a requirement up or down the hierarchy so answers the questions about alignment with business values, strategy and objectives. </a:t>
            </a:r>
          </a:p>
          <a:p>
            <a:pPr algn="just">
              <a:lnSpc>
                <a:spcPct val="120000"/>
              </a:lnSpc>
            </a:pPr>
            <a:r>
              <a:rPr lang="en-US" sz="2000" dirty="0" smtClean="0">
                <a:latin typeface="Times New Roman" panose="02020603050405020304" pitchFamily="18" charset="0"/>
                <a:cs typeface="Times New Roman" panose="02020603050405020304" pitchFamily="18" charset="0"/>
              </a:rPr>
              <a:t>Requirements </a:t>
            </a:r>
            <a:r>
              <a:rPr lang="en-US" sz="2000" dirty="0">
                <a:latin typeface="Times New Roman" panose="02020603050405020304" pitchFamily="18" charset="0"/>
                <a:cs typeface="Times New Roman" panose="02020603050405020304" pitchFamily="18" charset="0"/>
              </a:rPr>
              <a:t>management is essential if there is to be traceability of requirements. </a:t>
            </a:r>
          </a:p>
          <a:p>
            <a:pPr algn="just">
              <a:lnSpc>
                <a:spcPct val="120000"/>
              </a:lnSpc>
            </a:pPr>
            <a:r>
              <a:rPr lang="en-US" sz="2000" dirty="0">
                <a:latin typeface="Times New Roman" panose="02020603050405020304" pitchFamily="18" charset="0"/>
                <a:cs typeface="Times New Roman" panose="02020603050405020304" pitchFamily="18" charset="0"/>
              </a:rPr>
              <a:t>There are several elements involved in managing requirements as shown in </a:t>
            </a:r>
            <a:r>
              <a:rPr lang="en-US" sz="2000" b="1" dirty="0">
                <a:latin typeface="Times New Roman" panose="02020603050405020304" pitchFamily="18" charset="0"/>
                <a:cs typeface="Times New Roman" panose="02020603050405020304" pitchFamily="18" charset="0"/>
              </a:rPr>
              <a:t>Figure 11.4 and described below. </a:t>
            </a:r>
          </a:p>
          <a:p>
            <a:pPr algn="just">
              <a:lnSpc>
                <a:spcPct val="120000"/>
              </a:lnSpc>
              <a:buFont typeface="Wingdings" panose="05000000000000000000" pitchFamily="2" charset="2"/>
              <a:buChar char="q"/>
            </a:pPr>
            <a:r>
              <a:rPr lang="en-US" sz="2400" b="1" dirty="0" smtClean="0">
                <a:latin typeface="Times New Roman" panose="02020603050405020304" pitchFamily="18" charset="0"/>
                <a:cs typeface="Times New Roman" panose="02020603050405020304" pitchFamily="18" charset="0"/>
              </a:rPr>
              <a:t>Requirements </a:t>
            </a:r>
            <a:r>
              <a:rPr lang="en-US" sz="2400" b="1" dirty="0">
                <a:latin typeface="Times New Roman" panose="02020603050405020304" pitchFamily="18" charset="0"/>
                <a:cs typeface="Times New Roman" panose="02020603050405020304" pitchFamily="18" charset="0"/>
              </a:rPr>
              <a:t>identification </a:t>
            </a:r>
          </a:p>
          <a:p>
            <a:pPr algn="just">
              <a:lnSpc>
                <a:spcPct val="120000"/>
              </a:lnSpc>
            </a:pPr>
            <a:r>
              <a:rPr lang="en-US" sz="2000" dirty="0">
                <a:latin typeface="Times New Roman" panose="02020603050405020304" pitchFamily="18" charset="0"/>
                <a:cs typeface="Times New Roman" panose="02020603050405020304" pitchFamily="18" charset="0"/>
              </a:rPr>
              <a:t>Each requirement needs to be identified uniquely in order that any reference to that requirement corresponds to only one requirement. </a:t>
            </a:r>
          </a:p>
          <a:p>
            <a:pPr algn="just">
              <a:lnSpc>
                <a:spcPct val="120000"/>
              </a:lnSpc>
            </a:pPr>
            <a:r>
              <a:rPr lang="en-US" sz="2000" b="1" dirty="0">
                <a:latin typeface="Times New Roman" panose="02020603050405020304" pitchFamily="18" charset="0"/>
                <a:cs typeface="Times New Roman" panose="02020603050405020304" pitchFamily="18" charset="0"/>
              </a:rPr>
              <a:t>Cross-referencing</a:t>
            </a:r>
            <a:r>
              <a:rPr lang="en-US" sz="2000" dirty="0">
                <a:latin typeface="Times New Roman" panose="02020603050405020304" pitchFamily="18" charset="0"/>
                <a:cs typeface="Times New Roman" panose="02020603050405020304" pitchFamily="18" charset="0"/>
              </a:rPr>
              <a:t>- All related requirements and documents should be cross-referenced so that further elaboration or information concerning the requirement can be accessed easily.</a:t>
            </a:r>
          </a:p>
        </p:txBody>
      </p:sp>
      <p:sp>
        <p:nvSpPr>
          <p:cNvPr id="9" name="Title 1"/>
          <p:cNvSpPr txBox="1">
            <a:spLocks/>
          </p:cNvSpPr>
          <p:nvPr/>
        </p:nvSpPr>
        <p:spPr>
          <a:xfrm>
            <a:off x="404037" y="547682"/>
            <a:ext cx="8229600" cy="6651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MANAGING REQUIREMENTS</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454070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7" name="Picture 6"/>
          <p:cNvPicPr>
            <a:picLocks noChangeAspect="1"/>
          </p:cNvPicPr>
          <p:nvPr/>
        </p:nvPicPr>
        <p:blipFill>
          <a:blip r:embed="rId4"/>
          <a:stretch>
            <a:fillRect/>
          </a:stretch>
        </p:blipFill>
        <p:spPr>
          <a:xfrm>
            <a:off x="711200" y="1733549"/>
            <a:ext cx="10007600" cy="4667215"/>
          </a:xfrm>
          <a:prstGeom prst="rect">
            <a:avLst/>
          </a:prstGeom>
        </p:spPr>
      </p:pic>
      <p:sp>
        <p:nvSpPr>
          <p:cNvPr id="9" name="Title 1"/>
          <p:cNvSpPr txBox="1">
            <a:spLocks/>
          </p:cNvSpPr>
          <p:nvPr/>
        </p:nvSpPr>
        <p:spPr>
          <a:xfrm>
            <a:off x="404037" y="547682"/>
            <a:ext cx="8229600" cy="6651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MANAGING REQUIREMENTS</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388603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526297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They allow the analyst to identify which requirements are related to the requirement that is the subject of the change, and consider whether the change will affect the other requirements.</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Origin and ownership- </a:t>
            </a:r>
            <a:r>
              <a:rPr lang="en-US" sz="2400" dirty="0">
                <a:latin typeface="Times New Roman" panose="02020603050405020304" pitchFamily="18" charset="0"/>
                <a:cs typeface="Times New Roman" panose="02020603050405020304" pitchFamily="18" charset="0"/>
              </a:rPr>
              <a:t>The source identifies the origin of the </a:t>
            </a:r>
            <a:r>
              <a:rPr lang="en-US" sz="2400" dirty="0" smtClean="0">
                <a:latin typeface="Times New Roman" panose="02020603050405020304" pitchFamily="18" charset="0"/>
                <a:cs typeface="Times New Roman" panose="02020603050405020304" pitchFamily="18" charset="0"/>
              </a:rPr>
              <a:t>requirement.</a:t>
            </a:r>
          </a:p>
          <a:p>
            <a:r>
              <a:rPr lang="en-US" sz="2400" dirty="0" smtClean="0">
                <a:latin typeface="Times New Roman" panose="02020603050405020304" pitchFamily="18" charset="0"/>
                <a:cs typeface="Times New Roman" panose="02020603050405020304" pitchFamily="18" charset="0"/>
              </a:rPr>
              <a:t>When </a:t>
            </a:r>
            <a:r>
              <a:rPr lang="en-US" sz="2400" dirty="0">
                <a:latin typeface="Times New Roman" panose="02020603050405020304" pitchFamily="18" charset="0"/>
                <a:cs typeface="Times New Roman" panose="02020603050405020304" pitchFamily="18" charset="0"/>
              </a:rPr>
              <a:t>considering changes to the requirement, the source can help to clarify the impact of the change and as a result help with the decision about the change. The owner typically has responsibility for the business area affected by the requirement and will need to make decisions about the requirement.</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addition, fundamental business changes such as budget reductions or time scale changes may require requirements to be discontinued, reprioritized or delayed; the owner will be the senior person in the decision-making process for the requirement and will have the ultimate authority concerning the requirement.</a:t>
            </a:r>
          </a:p>
          <a:p>
            <a:endParaRPr lang="en-US" sz="2400" b="1"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404037" y="547682"/>
            <a:ext cx="8229600" cy="6651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MANAGING REQUIREMENTS</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77989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832092"/>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Configuration management- </a:t>
            </a:r>
            <a:r>
              <a:rPr lang="en-US" sz="2800" dirty="0">
                <a:latin typeface="Times New Roman" panose="02020603050405020304" pitchFamily="18" charset="0"/>
                <a:cs typeface="Times New Roman" panose="02020603050405020304" pitchFamily="18" charset="0"/>
              </a:rPr>
              <a:t> is concerned with controlling any changes made to project deliverables, such as documents, in order to ensure that the changes are made in a disciplined manner and traceability sustained.</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Without effective configuration management the requirements document can become inaccurate as the following problems can occur:</a:t>
            </a:r>
          </a:p>
          <a:p>
            <a:r>
              <a:rPr lang="en-US" sz="2800" dirty="0">
                <a:latin typeface="Times New Roman" panose="02020603050405020304" pitchFamily="18" charset="0"/>
                <a:cs typeface="Times New Roman" panose="02020603050405020304" pitchFamily="18" charset="0"/>
              </a:rPr>
              <a:t>-inability or difficulty in identifying the latest version of a requirement; </a:t>
            </a:r>
          </a:p>
          <a:p>
            <a:r>
              <a:rPr lang="en-US" sz="2800" dirty="0">
                <a:latin typeface="Times New Roman" panose="02020603050405020304" pitchFamily="18" charset="0"/>
                <a:cs typeface="Times New Roman" panose="02020603050405020304" pitchFamily="18" charset="0"/>
              </a:rPr>
              <a:t>-the reintroduction of out-of-date requirements;</a:t>
            </a:r>
          </a:p>
          <a:p>
            <a:r>
              <a:rPr lang="en-US" sz="2800" dirty="0">
                <a:latin typeface="Times New Roman" panose="02020603050405020304" pitchFamily="18" charset="0"/>
                <a:cs typeface="Times New Roman" panose="02020603050405020304" pitchFamily="18" charset="0"/>
              </a:rPr>
              <a:t>-using the wrong set of requirements for further development or testing work. As a result, it is important that appropriate mechanisms are developed that will manage the implementation of any changes to the requirements.</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404037" y="547682"/>
            <a:ext cx="8229600" cy="6651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MANAGING REQUIREMENTS</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41152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714951"/>
            <a:ext cx="11270512" cy="2677656"/>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During requirements management, the deliverables will include the individual requirements catalogue entries, the composite set of entries that form the requirements catalogue, the models that elaborate and define the requirements, the requirements document.</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For example, while a requirement will have a version number, so will the whole requirements catalogue within which the requirement sits. </a:t>
            </a:r>
            <a:endParaRPr lang="en-US" sz="28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404037" y="547682"/>
            <a:ext cx="8229600" cy="6651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MANAGING REQUIREMENTS</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543115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8319"/>
            <a:ext cx="11270512" cy="5096780"/>
          </a:xfrm>
          <a:prstGeom prst="rect">
            <a:avLst/>
          </a:prstGeom>
        </p:spPr>
        <p:txBody>
          <a:bodyPr wrap="square">
            <a:spAutoFit/>
          </a:bodyPr>
          <a:lstStyle/>
          <a:p>
            <a:pPr marL="342900" indent="-342900">
              <a:lnSpc>
                <a:spcPct val="12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Configuration control</a:t>
            </a:r>
          </a:p>
          <a:p>
            <a:pPr>
              <a:lnSpc>
                <a:spcPct val="120000"/>
              </a:lnSpc>
            </a:pPr>
            <a:r>
              <a:rPr lang="en-US" sz="1900" dirty="0">
                <a:latin typeface="Times New Roman" panose="02020603050405020304" pitchFamily="18" charset="0"/>
                <a:cs typeface="Times New Roman" panose="02020603050405020304" pitchFamily="18" charset="0"/>
              </a:rPr>
              <a:t>There will also need to be a process for controlling the </a:t>
            </a:r>
            <a:r>
              <a:rPr lang="en-US" sz="1900" b="1" dirty="0">
                <a:latin typeface="Times New Roman" panose="02020603050405020304" pitchFamily="18" charset="0"/>
                <a:cs typeface="Times New Roman" panose="02020603050405020304" pitchFamily="18" charset="0"/>
              </a:rPr>
              <a:t>Configuration Items (CIs)</a:t>
            </a:r>
            <a:r>
              <a:rPr lang="en-US" sz="1900" dirty="0">
                <a:latin typeface="Times New Roman" panose="02020603050405020304" pitchFamily="18" charset="0"/>
                <a:cs typeface="Times New Roman" panose="02020603050405020304" pitchFamily="18" charset="0"/>
              </a:rPr>
              <a:t> and ensuring that they are not changed without formal approval and version numbering.</a:t>
            </a:r>
            <a:br>
              <a:rPr lang="en-US" sz="1900" dirty="0">
                <a:latin typeface="Times New Roman" panose="02020603050405020304" pitchFamily="18" charset="0"/>
                <a:cs typeface="Times New Roman" panose="02020603050405020304" pitchFamily="18" charset="0"/>
              </a:rPr>
            </a:br>
            <a:r>
              <a:rPr lang="en-US" sz="1900" dirty="0">
                <a:latin typeface="Times New Roman" panose="02020603050405020304" pitchFamily="18" charset="0"/>
                <a:cs typeface="Times New Roman" panose="02020603050405020304" pitchFamily="18" charset="0"/>
              </a:rPr>
              <a:t>For example, a draft requirement catalogue entry with an identifier T-007 could be numbered T-007v0.3 indicating that this is the third draft version of the technical requirement numbered 007. Second, requirements validation is carried out to review and agree the requirements documentation.</a:t>
            </a:r>
            <a:br>
              <a:rPr lang="en-US" sz="1900" dirty="0">
                <a:latin typeface="Times New Roman" panose="02020603050405020304" pitchFamily="18" charset="0"/>
                <a:cs typeface="Times New Roman" panose="02020603050405020304" pitchFamily="18" charset="0"/>
              </a:rPr>
            </a:br>
            <a:endParaRPr lang="en-US" sz="1900" dirty="0">
              <a:latin typeface="Times New Roman" panose="02020603050405020304" pitchFamily="18" charset="0"/>
              <a:cs typeface="Times New Roman" panose="02020603050405020304" pitchFamily="18" charset="0"/>
            </a:endParaRPr>
          </a:p>
          <a:p>
            <a:pPr>
              <a:lnSpc>
                <a:spcPct val="120000"/>
              </a:lnSpc>
            </a:pPr>
            <a:r>
              <a:rPr lang="en-US" sz="1900" dirty="0">
                <a:latin typeface="Times New Roman" panose="02020603050405020304" pitchFamily="18" charset="0"/>
                <a:cs typeface="Times New Roman" panose="02020603050405020304" pitchFamily="18" charset="0"/>
              </a:rPr>
              <a:t>At this point, the CIs that describe the requirements are said to be ‘base lined’. This means that they are brought under configuration control and cannot be changed by any one without the following the formal configuration management procedure.</a:t>
            </a:r>
            <a:br>
              <a:rPr lang="en-US" sz="1900" dirty="0">
                <a:latin typeface="Times New Roman" panose="02020603050405020304" pitchFamily="18" charset="0"/>
                <a:cs typeface="Times New Roman" panose="02020603050405020304" pitchFamily="18" charset="0"/>
              </a:rPr>
            </a:br>
            <a:r>
              <a:rPr lang="en-US" sz="1900" dirty="0">
                <a:latin typeface="Times New Roman" panose="02020603050405020304" pitchFamily="18" charset="0"/>
                <a:cs typeface="Times New Roman" panose="02020603050405020304" pitchFamily="18" charset="0"/>
              </a:rPr>
              <a:t>Sometimes it can be useful to baseline a requirements document prior to requirements validation, when rigorous requirements analysis has been carried out and a formal approach to change control is felt to be beneficial. Third, once a CI is baselined, no changes can be made to the content without the approval of the configuration manager.</a:t>
            </a:r>
            <a:br>
              <a:rPr lang="en-US" sz="1900" dirty="0">
                <a:latin typeface="Times New Roman" panose="02020603050405020304" pitchFamily="18" charset="0"/>
                <a:cs typeface="Times New Roman" panose="02020603050405020304" pitchFamily="18" charset="0"/>
              </a:rPr>
            </a:br>
            <a:endParaRPr lang="en-US" sz="19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404037" y="547682"/>
            <a:ext cx="8229600" cy="6651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MANAGING REQUIREMENTS</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380190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8319"/>
            <a:ext cx="11270512" cy="5047536"/>
          </a:xfrm>
          <a:prstGeom prst="rect">
            <a:avLst/>
          </a:prstGeom>
        </p:spPr>
        <p:txBody>
          <a:bodyPr wrap="square">
            <a:spAutoFit/>
          </a:bodyPr>
          <a:lstStyle/>
          <a:p>
            <a:pPr>
              <a:buFont typeface="Wingdings" panose="05000000000000000000" pitchFamily="2" charset="2"/>
              <a:buChar char="q"/>
            </a:pPr>
            <a:r>
              <a:rPr lang="en-US" sz="2300" b="1" dirty="0">
                <a:latin typeface="Times New Roman" panose="02020603050405020304" pitchFamily="18" charset="0"/>
                <a:cs typeface="Times New Roman" panose="02020603050405020304" pitchFamily="18" charset="0"/>
              </a:rPr>
              <a:t>Configuration management in an Agile environment</a:t>
            </a:r>
          </a:p>
          <a:p>
            <a:r>
              <a:rPr lang="en-US" sz="2300" dirty="0">
                <a:latin typeface="Times New Roman" panose="02020603050405020304" pitchFamily="18" charset="0"/>
                <a:cs typeface="Times New Roman" panose="02020603050405020304" pitchFamily="18" charset="0"/>
              </a:rPr>
              <a:t>Having baselined the requirements document reasonably early in the development project, this document will provide an audit trail for the high-level requirements.</a:t>
            </a:r>
            <a:br>
              <a:rPr lang="en-US" sz="2300" dirty="0">
                <a:latin typeface="Times New Roman" panose="02020603050405020304" pitchFamily="18" charset="0"/>
                <a:cs typeface="Times New Roman" panose="02020603050405020304" pitchFamily="18" charset="0"/>
              </a:rPr>
            </a:br>
            <a:r>
              <a:rPr lang="en-US" sz="2300" dirty="0">
                <a:latin typeface="Times New Roman" panose="02020603050405020304" pitchFamily="18" charset="0"/>
                <a:cs typeface="Times New Roman" panose="02020603050405020304" pitchFamily="18" charset="0"/>
              </a:rPr>
              <a:t>Baselining and controlling the versions of the prototypes will also be important if the requirements are to be managed. </a:t>
            </a:r>
            <a:r>
              <a:rPr lang="en-US" sz="2300" b="1" i="1" dirty="0">
                <a:latin typeface="Times New Roman" panose="02020603050405020304" pitchFamily="18" charset="0"/>
                <a:cs typeface="Times New Roman" panose="02020603050405020304" pitchFamily="18" charset="0"/>
              </a:rPr>
              <a:t>There are several possibilities for baselining the prototypes during Agile software development including:</a:t>
            </a:r>
          </a:p>
          <a:p>
            <a:r>
              <a:rPr lang="en-US" sz="2300" dirty="0">
                <a:latin typeface="Times New Roman" panose="02020603050405020304" pitchFamily="18" charset="0"/>
                <a:cs typeface="Times New Roman" panose="02020603050405020304" pitchFamily="18" charset="0"/>
              </a:rPr>
              <a:t>• </a:t>
            </a:r>
            <a:r>
              <a:rPr lang="en-US" sz="2300" b="1" dirty="0">
                <a:latin typeface="Times New Roman" panose="02020603050405020304" pitchFamily="18" charset="0"/>
                <a:cs typeface="Times New Roman" panose="02020603050405020304" pitchFamily="18" charset="0"/>
              </a:rPr>
              <a:t>Baselining every prototype before demonstration</a:t>
            </a:r>
            <a:r>
              <a:rPr lang="en-US" sz="2300" dirty="0">
                <a:latin typeface="Times New Roman" panose="02020603050405020304" pitchFamily="18" charset="0"/>
                <a:cs typeface="Times New Roman" panose="02020603050405020304" pitchFamily="18" charset="0"/>
              </a:rPr>
              <a:t>: this has the virtue of clarifying the version that has been demonstrated to the business users.</a:t>
            </a:r>
          </a:p>
          <a:p>
            <a:r>
              <a:rPr lang="en-US" sz="2300" dirty="0">
                <a:latin typeface="Times New Roman" panose="02020603050405020304" pitchFamily="18" charset="0"/>
                <a:cs typeface="Times New Roman" panose="02020603050405020304" pitchFamily="18" charset="0"/>
              </a:rPr>
              <a:t>• </a:t>
            </a:r>
            <a:r>
              <a:rPr lang="en-US" sz="2300" b="1" dirty="0">
                <a:latin typeface="Times New Roman" panose="02020603050405020304" pitchFamily="18" charset="0"/>
                <a:cs typeface="Times New Roman" panose="02020603050405020304" pitchFamily="18" charset="0"/>
              </a:rPr>
              <a:t>Baselining daily: </a:t>
            </a:r>
            <a:r>
              <a:rPr lang="en-US" sz="2300" dirty="0">
                <a:latin typeface="Times New Roman" panose="02020603050405020304" pitchFamily="18" charset="0"/>
                <a:cs typeface="Times New Roman" panose="02020603050405020304" pitchFamily="18" charset="0"/>
              </a:rPr>
              <a:t>this is highly disciplined but can prove onerous and unnecessary.</a:t>
            </a:r>
          </a:p>
          <a:p>
            <a:r>
              <a:rPr lang="en-US" sz="2300" b="1" dirty="0">
                <a:latin typeface="Times New Roman" panose="02020603050405020304" pitchFamily="18" charset="0"/>
                <a:cs typeface="Times New Roman" panose="02020603050405020304" pitchFamily="18" charset="0"/>
              </a:rPr>
              <a:t>• Baselining at the end of a time box</a:t>
            </a:r>
            <a:r>
              <a:rPr lang="en-US" sz="2300" dirty="0">
                <a:latin typeface="Times New Roman" panose="02020603050405020304" pitchFamily="18" charset="0"/>
                <a:cs typeface="Times New Roman" panose="02020603050405020304" pitchFamily="18" charset="0"/>
              </a:rPr>
              <a:t>: this is fine if the time boxes are reasonably short – a few days perhaps – but less sensible with longer time boxes or, for example, the 21-day ‘sprints’ used within Scrum. Each baselined prototype is placed under configuration control as this is the only way to ensure that the up-to-date version of the prototype is used.</a:t>
            </a:r>
            <a:br>
              <a:rPr lang="en-US" sz="2300" dirty="0">
                <a:latin typeface="Times New Roman" panose="02020603050405020304" pitchFamily="18" charset="0"/>
                <a:cs typeface="Times New Roman" panose="02020603050405020304" pitchFamily="18" charset="0"/>
              </a:rPr>
            </a:br>
            <a:endParaRPr lang="en-US" sz="23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404037" y="547682"/>
            <a:ext cx="8229600" cy="6651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MANAGING REQUIREMENTS</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24267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8319"/>
            <a:ext cx="11270512" cy="5293757"/>
          </a:xfrm>
          <a:prstGeom prst="rect">
            <a:avLst/>
          </a:prstGeom>
        </p:spPr>
        <p:txBody>
          <a:bodyPr wrap="square">
            <a:spAutoFit/>
          </a:bodyPr>
          <a:lstStyle/>
          <a:p>
            <a:pPr>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Change control </a:t>
            </a:r>
          </a:p>
          <a:p>
            <a:pPr marL="457200" indent="-457200">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Documenting the proposed change - </a:t>
            </a:r>
            <a:r>
              <a:rPr lang="en-US" sz="2600" dirty="0">
                <a:latin typeface="Times New Roman" panose="02020603050405020304" pitchFamily="18" charset="0"/>
                <a:cs typeface="Times New Roman" panose="02020603050405020304" pitchFamily="18" charset="0"/>
              </a:rPr>
              <a:t>The change should be documented as a ‘change request’, stating who raised the change, a description of the change and a justification for requesting it.• </a:t>
            </a:r>
          </a:p>
          <a:p>
            <a:pPr marL="457200" indent="-457200">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Consulting the stakeholders. </a:t>
            </a:r>
            <a:r>
              <a:rPr lang="en-US" sz="2600" dirty="0">
                <a:latin typeface="Times New Roman" panose="02020603050405020304" pitchFamily="18" charset="0"/>
                <a:cs typeface="Times New Roman" panose="02020603050405020304" pitchFamily="18" charset="0"/>
              </a:rPr>
              <a:t>Each change request should be sent to representative stakeholders to assess the impact of the proposed change, including the effort to make the change and the corresponding cost.</a:t>
            </a:r>
          </a:p>
          <a:p>
            <a:pPr marL="457200" indent="-457200">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Deciding on the change-  </a:t>
            </a:r>
            <a:r>
              <a:rPr lang="en-US" sz="2600" dirty="0">
                <a:latin typeface="Times New Roman" panose="02020603050405020304" pitchFamily="18" charset="0"/>
                <a:cs typeface="Times New Roman" panose="02020603050405020304" pitchFamily="18" charset="0"/>
              </a:rPr>
              <a:t>Each change that has been applied to the requirements is documented and explains why one version was changed to create the new version.</a:t>
            </a:r>
            <a:br>
              <a:rPr lang="en-US" sz="2600" dirty="0">
                <a:latin typeface="Times New Roman" panose="02020603050405020304" pitchFamily="18" charset="0"/>
                <a:cs typeface="Times New Roman" panose="02020603050405020304" pitchFamily="18" charset="0"/>
              </a:rPr>
            </a:br>
            <a:r>
              <a:rPr lang="en-US" sz="2600" dirty="0">
                <a:latin typeface="Times New Roman" panose="02020603050405020304" pitchFamily="18" charset="0"/>
                <a:cs typeface="Times New Roman" panose="02020603050405020304" pitchFamily="18" charset="0"/>
              </a:rPr>
              <a:t>Over time, a complete audit trail will be created explaining what actions were taken, why this was done and when.</a:t>
            </a:r>
            <a:br>
              <a:rPr lang="en-US" sz="2600" dirty="0">
                <a:latin typeface="Times New Roman" panose="02020603050405020304" pitchFamily="18" charset="0"/>
                <a:cs typeface="Times New Roman" panose="02020603050405020304" pitchFamily="18" charset="0"/>
              </a:rPr>
            </a:br>
            <a:endParaRPr lang="en-US" sz="26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404037" y="547682"/>
            <a:ext cx="8229600" cy="6651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MANAGING REQUIREMENTS</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2250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8319"/>
            <a:ext cx="11270512" cy="4183709"/>
          </a:xfrm>
          <a:prstGeom prst="rect">
            <a:avLst/>
          </a:prstGeom>
        </p:spPr>
        <p:txBody>
          <a:bodyPr wrap="square">
            <a:spAutoFit/>
          </a:bodyPr>
          <a:lstStyle/>
          <a:p>
            <a:pPr>
              <a:lnSpc>
                <a:spcPct val="120000"/>
              </a:lnSpc>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Software support </a:t>
            </a:r>
          </a:p>
          <a:p>
            <a:pPr>
              <a:lnSpc>
                <a:spcPct val="120000"/>
              </a:lnSpc>
            </a:pPr>
            <a:r>
              <a:rPr lang="en-US" sz="2800" dirty="0">
                <a:latin typeface="Times New Roman" panose="02020603050405020304" pitchFamily="18" charset="0"/>
                <a:cs typeface="Times New Roman" panose="02020603050405020304" pitchFamily="18" charset="0"/>
              </a:rPr>
              <a:t>Most requirements documents contain too many requirements to manage the set of documentation, cross-references and versions manually so an automated tool is usually required.</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a:p>
            <a:pPr>
              <a:lnSpc>
                <a:spcPct val="120000"/>
              </a:lnSpc>
            </a:pPr>
            <a:r>
              <a:rPr lang="en-US" sz="2800" dirty="0">
                <a:latin typeface="Times New Roman" panose="02020603050405020304" pitchFamily="18" charset="0"/>
                <a:cs typeface="Times New Roman" panose="02020603050405020304" pitchFamily="18" charset="0"/>
              </a:rPr>
              <a:t>The allocation of identifiers and version numbers to configuration items. Some specialist tool sets provide a range of features, including those above, designed to support rigorous and efficient requirements management</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404037" y="547682"/>
            <a:ext cx="8229600" cy="6651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MANAGING REQUIREMENTS</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692912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938464"/>
            <a:ext cx="5614763" cy="4932274"/>
          </a:xfrm>
          <a:prstGeom prst="rect">
            <a:avLst/>
          </a:prstGeom>
          <a:solidFill>
            <a:schemeClr val="lt1"/>
          </a:solidFill>
          <a:ln>
            <a:noFill/>
          </a:ln>
        </p:spPr>
        <p:txBody>
          <a:bodyPr spcFirstLastPara="1" wrap="square" lIns="91425" tIns="45700" rIns="91425" bIns="45700" anchor="ctr" anchorCtr="0">
            <a:noAutofit/>
          </a:bodyPr>
          <a:lstStyle/>
          <a:p>
            <a:pPr marL="342900" indent="-342900">
              <a:buFont typeface="Arial" panose="020B0604020202020204" pitchFamily="34" charset="0"/>
              <a:buChar char="•"/>
            </a:pPr>
            <a:endParaRPr lang="en-US" sz="2800" b="1"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Introduction</a:t>
            </a: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MODELLING BUSINESS USE CASES </a:t>
            </a:r>
            <a:endParaRPr lang="en-US" sz="2800" b="1"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MODELLING </a:t>
            </a:r>
            <a:r>
              <a:rPr lang="en-US" sz="2800" b="1" dirty="0" smtClean="0">
                <a:latin typeface="Times New Roman" panose="02020603050405020304" pitchFamily="18" charset="0"/>
                <a:cs typeface="Times New Roman" panose="02020603050405020304" pitchFamily="18" charset="0"/>
              </a:rPr>
              <a:t>REQUIREMENTS</a:t>
            </a: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MODELLING SYSTEM </a:t>
            </a:r>
            <a:r>
              <a:rPr lang="en-US" sz="2800" b="1" dirty="0" smtClean="0">
                <a:latin typeface="Times New Roman" panose="02020603050405020304" pitchFamily="18" charset="0"/>
                <a:cs typeface="Times New Roman" panose="02020603050405020304" pitchFamily="18" charset="0"/>
              </a:rPr>
              <a:t>DATA</a:t>
            </a: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CLASS </a:t>
            </a:r>
            <a:r>
              <a:rPr lang="en-US" sz="2800" b="1" dirty="0" smtClean="0">
                <a:latin typeface="Times New Roman" panose="02020603050405020304" pitchFamily="18" charset="0"/>
                <a:cs typeface="Times New Roman" panose="02020603050405020304" pitchFamily="18" charset="0"/>
              </a:rPr>
              <a:t>MODELS</a:t>
            </a: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MODELLING IN AGILE </a:t>
            </a:r>
            <a:r>
              <a:rPr lang="en-US" sz="2800" b="1" dirty="0" smtClean="0">
                <a:latin typeface="Times New Roman" panose="02020603050405020304" pitchFamily="18" charset="0"/>
                <a:cs typeface="Times New Roman" panose="02020603050405020304" pitchFamily="18" charset="0"/>
              </a:rPr>
              <a:t>APPROACHES</a:t>
            </a: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THE USE OF MODELS IN SYSTEM MAINTENANCE</a:t>
            </a:r>
            <a:endParaRPr lang="en-US" sz="2800" b="1"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800" b="1" dirty="0">
              <a:latin typeface="Times New Roman" panose="02020603050405020304" pitchFamily="18" charset="0"/>
              <a:cs typeface="Times New Roman" panose="02020603050405020304" pitchFamily="18" charset="0"/>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6096000" y="4164583"/>
            <a:ext cx="4962146" cy="14180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2. MODELLING REQUIREMENTS</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6045576"/>
      </p:ext>
    </p:extLst>
  </p:cSld>
  <p:clrMapOvr>
    <a:masterClrMapping/>
  </p:clrMapOvr>
  <p:transition spd="slow" advTm="58173">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2800" b="1" dirty="0" smtClean="0">
                <a:latin typeface="Times New Roman" panose="02020603050405020304" pitchFamily="18" charset="0"/>
                <a:cs typeface="Times New Roman" panose="02020603050405020304" pitchFamily="18" charset="0"/>
              </a:rPr>
              <a:t>INTRODUCTION</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a:lnSpc>
                <a:spcPct val="120000"/>
              </a:lnSpc>
            </a:pPr>
            <a:r>
              <a:rPr lang="en-US" sz="2800" dirty="0">
                <a:latin typeface="Times New Roman" panose="02020603050405020304" pitchFamily="18" charset="0"/>
                <a:cs typeface="Times New Roman" panose="02020603050405020304" pitchFamily="18" charset="0"/>
              </a:rPr>
              <a:t>The techniques we describe here have been selected from two distinct approaches to systems modelling: use case diagrams and class modelling from the </a:t>
            </a:r>
            <a:r>
              <a:rPr lang="en-US" sz="2800" b="1" dirty="0">
                <a:latin typeface="Times New Roman" panose="02020603050405020304" pitchFamily="18" charset="0"/>
                <a:cs typeface="Times New Roman" panose="02020603050405020304" pitchFamily="18" charset="0"/>
              </a:rPr>
              <a:t>Unified Modelling Language(UML),</a:t>
            </a:r>
            <a:r>
              <a:rPr lang="en-US" sz="2800" dirty="0">
                <a:latin typeface="Times New Roman" panose="02020603050405020304" pitchFamily="18" charset="0"/>
                <a:cs typeface="Times New Roman" panose="02020603050405020304" pitchFamily="18" charset="0"/>
              </a:rPr>
              <a:t> and entity relationship modelling from the family of structured, data-driven approaches.</a:t>
            </a:r>
          </a:p>
          <a:p>
            <a:pPr>
              <a:lnSpc>
                <a:spcPct val="120000"/>
              </a:lnSpc>
            </a:pPr>
            <a:r>
              <a:rPr lang="en-US" sz="2800" dirty="0">
                <a:latin typeface="Times New Roman" panose="02020603050405020304" pitchFamily="18" charset="0"/>
                <a:cs typeface="Times New Roman" panose="02020603050405020304" pitchFamily="18" charset="0"/>
              </a:rPr>
              <a:t>The selected techniques model two distinct views of the IT system: the functions that the system will provide and the data to be stored within the system.</a:t>
            </a:r>
          </a:p>
          <a:p>
            <a:pPr>
              <a:lnSpc>
                <a:spcPct val="120000"/>
              </a:lnSpc>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609370"/>
            <a:ext cx="8229600" cy="704318"/>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MODELLING REQUIREMENTS</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600" dirty="0">
                <a:latin typeface="Times New Roman" panose="02020603050405020304" pitchFamily="18" charset="0"/>
                <a:cs typeface="Times New Roman" panose="02020603050405020304" pitchFamily="18" charset="0"/>
              </a:rPr>
              <a:t>A top-level view of an organization or business system can be provided through developing a business use case diagram.</a:t>
            </a:r>
            <a:br>
              <a:rPr lang="en-US" sz="2600" dirty="0">
                <a:latin typeface="Times New Roman" panose="02020603050405020304" pitchFamily="18" charset="0"/>
                <a:cs typeface="Times New Roman" panose="02020603050405020304" pitchFamily="18" charset="0"/>
              </a:rPr>
            </a:br>
            <a:r>
              <a:rPr lang="en-US" sz="2600" dirty="0">
                <a:latin typeface="Times New Roman" panose="02020603050405020304" pitchFamily="18" charset="0"/>
                <a:cs typeface="Times New Roman" panose="02020603050405020304" pitchFamily="18" charset="0"/>
              </a:rPr>
              <a:t>An example is shown in Figure 12.1; there are just two actors, a project manager and a program manager, and the use cases represent what they require of the business system. Business use case diagrams can be extremely useful when scoping a project or gaining an overview of the areas to be investigated and analyzed.</a:t>
            </a:r>
            <a:br>
              <a:rPr lang="en-US" sz="2600" dirty="0">
                <a:latin typeface="Times New Roman" panose="02020603050405020304" pitchFamily="18" charset="0"/>
                <a:cs typeface="Times New Roman" panose="02020603050405020304" pitchFamily="18" charset="0"/>
              </a:rPr>
            </a:br>
            <a:r>
              <a:rPr lang="en-US" sz="2600" dirty="0">
                <a:latin typeface="Times New Roman" panose="02020603050405020304" pitchFamily="18" charset="0"/>
                <a:cs typeface="Times New Roman" panose="02020603050405020304" pitchFamily="18" charset="0"/>
              </a:rPr>
              <a:t>Some of the use cases on a business use case diagram may be fulfilled by an IT system but for others this may be only partially the case, and for some the solution may be completely manual.</a:t>
            </a:r>
            <a:br>
              <a:rPr lang="en-US" sz="2600" dirty="0">
                <a:latin typeface="Times New Roman" panose="02020603050405020304" pitchFamily="18" charset="0"/>
                <a:cs typeface="Times New Roman" panose="02020603050405020304" pitchFamily="18" charset="0"/>
              </a:rPr>
            </a:br>
            <a:r>
              <a:rPr lang="en-US" sz="2600" dirty="0">
                <a:latin typeface="Times New Roman" panose="02020603050405020304" pitchFamily="18" charset="0"/>
                <a:cs typeface="Times New Roman" panose="02020603050405020304" pitchFamily="18" charset="0"/>
              </a:rPr>
              <a:t>Some of the business use cases shown in Figure 12.1 are taken down to the system level in Figures 12.2 to 12.4. </a:t>
            </a:r>
          </a:p>
        </p:txBody>
      </p:sp>
      <p:sp>
        <p:nvSpPr>
          <p:cNvPr id="8" name="Title 1"/>
          <p:cNvSpPr txBox="1">
            <a:spLocks/>
          </p:cNvSpPr>
          <p:nvPr/>
        </p:nvSpPr>
        <p:spPr>
          <a:xfrm>
            <a:off x="595423" y="609370"/>
            <a:ext cx="8229600" cy="704318"/>
          </a:xfrm>
          <a:prstGeom prst="rect">
            <a:avLst/>
          </a:prstGeom>
        </p:spPr>
        <p:txBody>
          <a:bodyPr>
            <a:normAutofit fontScale="9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MODELLING BUSINESS USE CASES </a:t>
            </a:r>
          </a:p>
        </p:txBody>
      </p:sp>
    </p:spTree>
    <p:extLst>
      <p:ext uri="{BB962C8B-B14F-4D97-AF65-F5344CB8AC3E}">
        <p14:creationId xmlns:p14="http://schemas.microsoft.com/office/powerpoint/2010/main" val="174634893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595423" y="609370"/>
            <a:ext cx="8229600" cy="704318"/>
          </a:xfrm>
          <a:prstGeom prst="rect">
            <a:avLst/>
          </a:prstGeom>
        </p:spPr>
        <p:txBody>
          <a:bodyPr>
            <a:normAutofit fontScale="9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MODELLING BUSINESS USE CASES </a:t>
            </a:r>
          </a:p>
        </p:txBody>
      </p:sp>
      <p:pic>
        <p:nvPicPr>
          <p:cNvPr id="7" name="Content Placeholder 3"/>
          <p:cNvPicPr>
            <a:picLocks noChangeAspect="1"/>
          </p:cNvPicPr>
          <p:nvPr/>
        </p:nvPicPr>
        <p:blipFill>
          <a:blip r:embed="rId4"/>
          <a:stretch>
            <a:fillRect/>
          </a:stretch>
        </p:blipFill>
        <p:spPr>
          <a:xfrm>
            <a:off x="685800" y="1479910"/>
            <a:ext cx="9779000" cy="4754634"/>
          </a:xfrm>
          <a:prstGeom prst="rect">
            <a:avLst/>
          </a:prstGeom>
        </p:spPr>
      </p:pic>
    </p:spTree>
    <p:extLst>
      <p:ext uri="{BB962C8B-B14F-4D97-AF65-F5344CB8AC3E}">
        <p14:creationId xmlns:p14="http://schemas.microsoft.com/office/powerpoint/2010/main" val="83383780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saying ‘one picture is worth ten thousand words’ applies directly to the definition of IT system requirements.</a:t>
            </a:r>
            <a:br>
              <a:rPr lang="en-US" sz="2800" dirty="0">
                <a:latin typeface="Times New Roman" panose="02020603050405020304" pitchFamily="18" charset="0"/>
                <a:cs typeface="Times New Roman" panose="02020603050405020304" pitchFamily="18" charset="0"/>
              </a:rPr>
            </a:br>
            <a:r>
              <a:rPr lang="en-US" sz="2800" b="1" i="1" dirty="0">
                <a:latin typeface="Times New Roman" panose="02020603050405020304" pitchFamily="18" charset="0"/>
                <a:cs typeface="Times New Roman" panose="02020603050405020304" pitchFamily="18" charset="0"/>
              </a:rPr>
              <a:t>For example, a function might be ‘Record customer’ and the actions here would include the following</a:t>
            </a:r>
            <a:r>
              <a:rPr lang="en-US" sz="2800" dirty="0">
                <a:latin typeface="Times New Roman" panose="02020603050405020304" pitchFamily="18" charset="0"/>
                <a:cs typeface="Times New Roman" panose="02020603050405020304" pitchFamily="18" charset="0"/>
              </a:rPr>
              <a:t>:</a:t>
            </a:r>
          </a:p>
          <a:p>
            <a:pPr marL="0" indent="0">
              <a:buNone/>
            </a:pPr>
            <a:r>
              <a:rPr lang="en-US" sz="2800" dirty="0">
                <a:latin typeface="Times New Roman" panose="02020603050405020304" pitchFamily="18" charset="0"/>
                <a:cs typeface="Times New Roman" panose="02020603050405020304" pitchFamily="18" charset="0"/>
              </a:rPr>
              <a:t>• accept the customer details;</a:t>
            </a:r>
          </a:p>
          <a:p>
            <a:pPr marL="0" indent="0">
              <a:buNone/>
            </a:pPr>
            <a:r>
              <a:rPr lang="en-US" sz="2800" dirty="0">
                <a:latin typeface="Times New Roman" panose="02020603050405020304" pitchFamily="18" charset="0"/>
                <a:cs typeface="Times New Roman" panose="02020603050405020304" pitchFamily="18" charset="0"/>
              </a:rPr>
              <a:t>• validate the customer details;</a:t>
            </a:r>
          </a:p>
          <a:p>
            <a:pPr marL="0" indent="0">
              <a:buNone/>
            </a:pPr>
            <a:r>
              <a:rPr lang="en-US" sz="2800" dirty="0">
                <a:latin typeface="Times New Roman" panose="02020603050405020304" pitchFamily="18" charset="0"/>
                <a:cs typeface="Times New Roman" panose="02020603050405020304" pitchFamily="18" charset="0"/>
              </a:rPr>
              <a:t>• store the customer details that have been entered.</a:t>
            </a:r>
          </a:p>
          <a:p>
            <a:pPr marL="0" indent="0">
              <a:buNone/>
            </a:pPr>
            <a:r>
              <a:rPr lang="en-US" sz="2800" dirty="0">
                <a:latin typeface="Times New Roman" panose="02020603050405020304" pitchFamily="18" charset="0"/>
                <a:cs typeface="Times New Roman" panose="02020603050405020304" pitchFamily="18" charset="0"/>
              </a:rPr>
              <a:t>In the </a:t>
            </a:r>
            <a:r>
              <a:rPr lang="en-US" sz="2800" b="1" dirty="0">
                <a:latin typeface="Times New Roman" panose="02020603050405020304" pitchFamily="18" charset="0"/>
                <a:cs typeface="Times New Roman" panose="02020603050405020304" pitchFamily="18" charset="0"/>
              </a:rPr>
              <a:t>Unified Modelling Language (UML), </a:t>
            </a:r>
            <a:r>
              <a:rPr lang="en-US" sz="2800" dirty="0">
                <a:latin typeface="Times New Roman" panose="02020603050405020304" pitchFamily="18" charset="0"/>
                <a:cs typeface="Times New Roman" panose="02020603050405020304" pitchFamily="18" charset="0"/>
              </a:rPr>
              <a:t>a use case is something that an actor wants the IT system to do; it is a ‘case of use’ of the system by a specific actor and describes the interaction between an actor and the system.</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609370"/>
            <a:ext cx="8229600" cy="704318"/>
          </a:xfrm>
          <a:prstGeom prst="rect">
            <a:avLst/>
          </a:prstGeom>
        </p:spPr>
        <p:txBody>
          <a:bodyPr>
            <a:normAutofit fontScale="9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MODELLING BUSINESS USE CASES </a:t>
            </a:r>
          </a:p>
        </p:txBody>
      </p:sp>
    </p:spTree>
    <p:extLst>
      <p:ext uri="{BB962C8B-B14F-4D97-AF65-F5344CB8AC3E}">
        <p14:creationId xmlns:p14="http://schemas.microsoft.com/office/powerpoint/2010/main" val="275047479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The use case model will consist of a diagram showing the actors, the use cases and the associations between them, plus a set of use case descriptions.</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Lines are drawn linking actors with the appropriate use cases. </a:t>
            </a:r>
          </a:p>
          <a:p>
            <a:pPr marL="0" indent="0">
              <a:buNone/>
            </a:pPr>
            <a:r>
              <a:rPr lang="en-US" sz="2800" b="1" dirty="0">
                <a:latin typeface="Times New Roman" panose="02020603050405020304" pitchFamily="18" charset="0"/>
                <a:cs typeface="Times New Roman" panose="02020603050405020304" pitchFamily="18" charset="0"/>
              </a:rPr>
              <a:t>The use case diagram in Figure 12.2 shows part of the project control system.</a:t>
            </a:r>
            <a:br>
              <a:rPr lang="en-US" sz="2800" b="1"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This is represented in </a:t>
            </a:r>
            <a:r>
              <a:rPr lang="en-US" sz="2800" b="1" dirty="0">
                <a:latin typeface="Times New Roman" panose="02020603050405020304" pitchFamily="18" charset="0"/>
                <a:cs typeface="Times New Roman" panose="02020603050405020304" pitchFamily="18" charset="0"/>
              </a:rPr>
              <a:t>Figure 12.3 </a:t>
            </a:r>
            <a:r>
              <a:rPr lang="en-US" sz="2800" dirty="0">
                <a:latin typeface="Times New Roman" panose="02020603050405020304" pitchFamily="18" charset="0"/>
                <a:cs typeface="Times New Roman" panose="02020603050405020304" pitchFamily="18" charset="0"/>
              </a:rPr>
              <a:t>where the &lt;&lt;include&gt;&gt; 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2800" dirty="0" err="1">
                <a:latin typeface="Times New Roman" panose="02020603050405020304" pitchFamily="18" charset="0"/>
                <a:cs typeface="Times New Roman" panose="02020603050405020304" pitchFamily="18" charset="0"/>
              </a:rPr>
              <a:t>MoSCoW</a:t>
            </a:r>
            <a:r>
              <a:rPr lang="en-US" sz="2800" dirty="0">
                <a:latin typeface="Times New Roman" panose="02020603050405020304" pitchFamily="18" charset="0"/>
                <a:cs typeface="Times New Roman" panose="02020603050405020304" pitchFamily="18" charset="0"/>
              </a:rPr>
              <a:t> terms).</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609370"/>
            <a:ext cx="8229600" cy="704318"/>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MODELLING REQUIREMENTS</a:t>
            </a:r>
          </a:p>
        </p:txBody>
      </p:sp>
    </p:spTree>
    <p:extLst>
      <p:ext uri="{BB962C8B-B14F-4D97-AF65-F5344CB8AC3E}">
        <p14:creationId xmlns:p14="http://schemas.microsoft.com/office/powerpoint/2010/main" val="272396533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7" name="Content Placeholder 3"/>
          <p:cNvPicPr>
            <a:picLocks noChangeAspect="1"/>
          </p:cNvPicPr>
          <p:nvPr/>
        </p:nvPicPr>
        <p:blipFill>
          <a:blip r:embed="rId4"/>
          <a:stretch>
            <a:fillRect/>
          </a:stretch>
        </p:blipFill>
        <p:spPr>
          <a:xfrm>
            <a:off x="1066800" y="1581150"/>
            <a:ext cx="9296400" cy="4653393"/>
          </a:xfrm>
          <a:prstGeom prst="rect">
            <a:avLst/>
          </a:prstGeom>
        </p:spPr>
      </p:pic>
      <p:sp>
        <p:nvSpPr>
          <p:cNvPr id="10" name="Title 1"/>
          <p:cNvSpPr txBox="1">
            <a:spLocks/>
          </p:cNvSpPr>
          <p:nvPr/>
        </p:nvSpPr>
        <p:spPr>
          <a:xfrm>
            <a:off x="595423" y="609370"/>
            <a:ext cx="8229600" cy="704318"/>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MODELLING REQUIREMENTS</a:t>
            </a:r>
          </a:p>
        </p:txBody>
      </p:sp>
    </p:spTree>
    <p:extLst>
      <p:ext uri="{BB962C8B-B14F-4D97-AF65-F5344CB8AC3E}">
        <p14:creationId xmlns:p14="http://schemas.microsoft.com/office/powerpoint/2010/main" val="1787486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The &lt;&lt;include&gt;&gt; and &lt;&lt;extend&gt;&gt; constructs- (project control system)</a:t>
            </a:r>
            <a:endParaRPr lang="en-US" sz="2800"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This is represented in Figure 12.3 where the &lt;&lt;include&gt;&gt; </a:t>
            </a:r>
            <a:r>
              <a:rPr lang="en-US" sz="2800" dirty="0">
                <a:latin typeface="Times New Roman" panose="02020603050405020304" pitchFamily="18" charset="0"/>
                <a:cs typeface="Times New Roman" panose="02020603050405020304" pitchFamily="18" charset="0"/>
              </a:rPr>
              <a:t>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2800" dirty="0" err="1">
                <a:latin typeface="Times New Roman" panose="02020603050405020304" pitchFamily="18" charset="0"/>
                <a:cs typeface="Times New Roman" panose="02020603050405020304" pitchFamily="18" charset="0"/>
              </a:rPr>
              <a:t>MoSCoW</a:t>
            </a:r>
            <a:r>
              <a:rPr lang="en-US" sz="2800" dirty="0">
                <a:latin typeface="Times New Roman" panose="02020603050405020304" pitchFamily="18" charset="0"/>
                <a:cs typeface="Times New Roman" panose="02020603050405020304" pitchFamily="18" charset="0"/>
              </a:rPr>
              <a:t> terms).</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609370"/>
            <a:ext cx="8229600" cy="704318"/>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MODELLING REQUIREMENTS</a:t>
            </a:r>
          </a:p>
        </p:txBody>
      </p:sp>
    </p:spTree>
    <p:extLst>
      <p:ext uri="{BB962C8B-B14F-4D97-AF65-F5344CB8AC3E}">
        <p14:creationId xmlns:p14="http://schemas.microsoft.com/office/powerpoint/2010/main" val="44129612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7" name="Content Placeholder 4"/>
          <p:cNvPicPr>
            <a:picLocks noChangeAspect="1"/>
          </p:cNvPicPr>
          <p:nvPr/>
        </p:nvPicPr>
        <p:blipFill>
          <a:blip r:embed="rId4"/>
          <a:stretch>
            <a:fillRect/>
          </a:stretch>
        </p:blipFill>
        <p:spPr>
          <a:xfrm>
            <a:off x="1162050" y="1479910"/>
            <a:ext cx="9429750" cy="4754634"/>
          </a:xfrm>
          <a:prstGeom prst="rect">
            <a:avLst/>
          </a:prstGeom>
        </p:spPr>
      </p:pic>
      <p:sp>
        <p:nvSpPr>
          <p:cNvPr id="11" name="Title 1"/>
          <p:cNvSpPr txBox="1">
            <a:spLocks/>
          </p:cNvSpPr>
          <p:nvPr/>
        </p:nvSpPr>
        <p:spPr>
          <a:xfrm>
            <a:off x="595423" y="609370"/>
            <a:ext cx="8229600" cy="704318"/>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MODELLING REQUIREMENTS</a:t>
            </a:r>
          </a:p>
        </p:txBody>
      </p:sp>
    </p:spTree>
    <p:extLst>
      <p:ext uri="{BB962C8B-B14F-4D97-AF65-F5344CB8AC3E}">
        <p14:creationId xmlns:p14="http://schemas.microsoft.com/office/powerpoint/2010/main" val="24727834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9" name="Content Placeholder 3"/>
          <p:cNvPicPr>
            <a:picLocks noChangeAspect="1"/>
          </p:cNvPicPr>
          <p:nvPr/>
        </p:nvPicPr>
        <p:blipFill>
          <a:blip r:embed="rId4"/>
          <a:stretch>
            <a:fillRect/>
          </a:stretch>
        </p:blipFill>
        <p:spPr>
          <a:xfrm>
            <a:off x="914400" y="1479910"/>
            <a:ext cx="8582688" cy="4654190"/>
          </a:xfrm>
          <a:prstGeom prst="rect">
            <a:avLst/>
          </a:prstGeom>
        </p:spPr>
      </p:pic>
      <p:sp>
        <p:nvSpPr>
          <p:cNvPr id="10" name="Title 1"/>
          <p:cNvSpPr txBox="1">
            <a:spLocks/>
          </p:cNvSpPr>
          <p:nvPr/>
        </p:nvSpPr>
        <p:spPr>
          <a:xfrm>
            <a:off x="595423" y="609370"/>
            <a:ext cx="8229600" cy="704318"/>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MODELLING REQUIREMENTS</a:t>
            </a:r>
          </a:p>
        </p:txBody>
      </p:sp>
    </p:spTree>
    <p:extLst>
      <p:ext uri="{BB962C8B-B14F-4D97-AF65-F5344CB8AC3E}">
        <p14:creationId xmlns:p14="http://schemas.microsoft.com/office/powerpoint/2010/main" val="170403556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The &lt;&lt;include&gt;&gt; and &lt;&lt;extend&gt;&gt; constructs- (project control system)</a:t>
            </a:r>
            <a:endParaRPr lang="en-US" sz="2800"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This is represented in Figure 12.4 where the &lt;&lt;include&gt;&gt; and &lt;&lt;extend&gt;&gt; </a:t>
            </a:r>
            <a:r>
              <a:rPr lang="en-US" sz="2800" dirty="0">
                <a:latin typeface="Times New Roman" panose="02020603050405020304" pitchFamily="18" charset="0"/>
                <a:cs typeface="Times New Roman" panose="02020603050405020304" pitchFamily="18" charset="0"/>
              </a:rPr>
              <a:t>concepts allow use cases to be connected to each other. This is the only way that use cases are linked as these diagrams are not intended to show the flow – or sequence – of the processing. </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609370"/>
            <a:ext cx="8229600" cy="704318"/>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MODELLING REQUIREMENTS</a:t>
            </a:r>
          </a:p>
        </p:txBody>
      </p:sp>
    </p:spTree>
    <p:extLst>
      <p:ext uri="{BB962C8B-B14F-4D97-AF65-F5344CB8AC3E}">
        <p14:creationId xmlns:p14="http://schemas.microsoft.com/office/powerpoint/2010/main" val="27545167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It is essential to model the data to be stored within the IT system.</a:t>
            </a:r>
            <a:br>
              <a:rPr lang="en-US" sz="2400" dirty="0">
                <a:latin typeface="Times New Roman" panose="02020603050405020304" pitchFamily="18" charset="0"/>
                <a:cs typeface="Times New Roman" panose="02020603050405020304" pitchFamily="18" charset="0"/>
              </a:rPr>
            </a:b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b="1" dirty="0" smtClean="0">
                <a:latin typeface="Times New Roman" panose="02020603050405020304" pitchFamily="18" charset="0"/>
                <a:cs typeface="Times New Roman" panose="02020603050405020304" pitchFamily="18" charset="0"/>
              </a:rPr>
              <a:t>ENTITY </a:t>
            </a:r>
            <a:r>
              <a:rPr lang="en-US" sz="2400" b="1" dirty="0">
                <a:latin typeface="Times New Roman" panose="02020603050405020304" pitchFamily="18" charset="0"/>
                <a:cs typeface="Times New Roman" panose="02020603050405020304" pitchFamily="18" charset="0"/>
              </a:rPr>
              <a:t>RELATIONSHIP DIAGRAMS</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Data modelling is concerned with identifying and understanding:</a:t>
            </a:r>
          </a:p>
          <a:p>
            <a:pPr marL="0" indent="0">
              <a:buNone/>
            </a:pPr>
            <a:r>
              <a:rPr lang="en-US" sz="2400" dirty="0">
                <a:latin typeface="Times New Roman" panose="02020603050405020304" pitchFamily="18" charset="0"/>
                <a:cs typeface="Times New Roman" panose="02020603050405020304" pitchFamily="18" charset="0"/>
              </a:rPr>
              <a:t>•the data items (attributes) which the organization (or system) needs to keep;</a:t>
            </a:r>
          </a:p>
          <a:p>
            <a:r>
              <a:rPr lang="en-US" sz="2400" dirty="0">
                <a:latin typeface="Times New Roman" panose="02020603050405020304" pitchFamily="18" charset="0"/>
                <a:cs typeface="Times New Roman" panose="02020603050405020304" pitchFamily="18" charset="0"/>
              </a:rPr>
              <a:t>the grouping of the attributes (into entities);</a:t>
            </a:r>
          </a:p>
          <a:p>
            <a:r>
              <a:rPr lang="en-US" sz="2400" dirty="0">
                <a:latin typeface="Times New Roman" panose="02020603050405020304" pitchFamily="18" charset="0"/>
                <a:cs typeface="Times New Roman" panose="02020603050405020304" pitchFamily="18" charset="0"/>
              </a:rPr>
              <a:t>the relationships between entities.</a:t>
            </a:r>
          </a:p>
          <a:p>
            <a:pPr marL="0" indent="0">
              <a:buNone/>
            </a:pPr>
            <a:r>
              <a:rPr lang="en-US" sz="2400" dirty="0">
                <a:latin typeface="Times New Roman" panose="02020603050405020304" pitchFamily="18" charset="0"/>
                <a:cs typeface="Times New Roman" panose="02020603050405020304" pitchFamily="18" charset="0"/>
              </a:rPr>
              <a:t>The notation used here for Entity Relationship Diagrams (ERDs) is that developed by Harry Ellis and Richard Barker and is also known as the CACI notation (after the consulting firm where they worked at the time).</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609370"/>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MODELLING SYSTEM DATA</a:t>
            </a:r>
          </a:p>
        </p:txBody>
      </p:sp>
    </p:spTree>
    <p:extLst>
      <p:ext uri="{BB962C8B-B14F-4D97-AF65-F5344CB8AC3E}">
        <p14:creationId xmlns:p14="http://schemas.microsoft.com/office/powerpoint/2010/main" val="232596913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smtClean="0">
                <a:latin typeface="Times New Roman" panose="02020603050405020304" pitchFamily="18" charset="0"/>
                <a:cs typeface="Times New Roman" panose="02020603050405020304" pitchFamily="18" charset="0"/>
              </a:rPr>
              <a:t>Existing </a:t>
            </a:r>
            <a:r>
              <a:rPr lang="en-US" sz="2400" dirty="0">
                <a:latin typeface="Times New Roman" panose="02020603050405020304" pitchFamily="18" charset="0"/>
                <a:cs typeface="Times New Roman" panose="02020603050405020304" pitchFamily="18" charset="0"/>
              </a:rPr>
              <a:t>file or database content and information needs also give pointers to system entities and their attributes.</a:t>
            </a:r>
          </a:p>
          <a:p>
            <a:r>
              <a:rPr lang="en-US" sz="2400" b="1" dirty="0">
                <a:latin typeface="Times New Roman" panose="02020603050405020304" pitchFamily="18" charset="0"/>
                <a:cs typeface="Times New Roman" panose="02020603050405020304" pitchFamily="18" charset="0"/>
              </a:rPr>
              <a:t>Attributes</a:t>
            </a:r>
            <a:r>
              <a:rPr lang="en-US" sz="2400" dirty="0">
                <a:latin typeface="Times New Roman" panose="02020603050405020304" pitchFamily="18" charset="0"/>
                <a:cs typeface="Times New Roman" panose="02020603050405020304" pitchFamily="18" charset="0"/>
              </a:rPr>
              <a:t>- are not generally shown on the entity relationship diagram itself but are typically defined in supporting documentation (entity descriptions) or recorded in a data dictionary.</a:t>
            </a:r>
          </a:p>
          <a:p>
            <a:r>
              <a:rPr lang="en-US" sz="2400" b="1" dirty="0">
                <a:latin typeface="Times New Roman" panose="02020603050405020304" pitchFamily="18" charset="0"/>
                <a:cs typeface="Times New Roman" panose="02020603050405020304" pitchFamily="18" charset="0"/>
              </a:rPr>
              <a:t>Relationships</a:t>
            </a:r>
            <a:r>
              <a:rPr lang="en-US" sz="2400" dirty="0">
                <a:latin typeface="Times New Roman" panose="02020603050405020304" pitchFamily="18" charset="0"/>
                <a:cs typeface="Times New Roman" panose="02020603050405020304" pitchFamily="18" charset="0"/>
              </a:rPr>
              <a:t>- A relationship is a relevant business connection between two entities.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At the other end of the line, a solid line indicates that an Employee is related to exactly one Office. Similarly, in an order processing entity model there appears to be an obvious </a:t>
            </a:r>
          </a:p>
        </p:txBody>
      </p:sp>
      <p:sp>
        <p:nvSpPr>
          <p:cNvPr id="7" name="Title 1"/>
          <p:cNvSpPr txBox="1">
            <a:spLocks/>
          </p:cNvSpPr>
          <p:nvPr/>
        </p:nvSpPr>
        <p:spPr>
          <a:xfrm>
            <a:off x="595423" y="609370"/>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MODELLING SYSTEM DATA</a:t>
            </a:r>
          </a:p>
        </p:txBody>
      </p:sp>
    </p:spTree>
    <p:extLst>
      <p:ext uri="{BB962C8B-B14F-4D97-AF65-F5344CB8AC3E}">
        <p14:creationId xmlns:p14="http://schemas.microsoft.com/office/powerpoint/2010/main" val="69129771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ü"/>
            </a:pPr>
            <a:r>
              <a:rPr lang="en-US" sz="2400" b="1" dirty="0">
                <a:latin typeface="Times New Roman" panose="02020603050405020304" pitchFamily="18" charset="0"/>
                <a:cs typeface="Times New Roman" panose="02020603050405020304" pitchFamily="18" charset="0"/>
              </a:rPr>
              <a:t>1:m relationship between Customer and </a:t>
            </a:r>
            <a:r>
              <a:rPr lang="en-US" sz="2400" dirty="0">
                <a:latin typeface="Times New Roman" panose="02020603050405020304" pitchFamily="18" charset="0"/>
                <a:cs typeface="Times New Roman" panose="02020603050405020304" pitchFamily="18" charset="0"/>
              </a:rPr>
              <a:t>Relationships are often of the degree one-to-many (1:m). For example, an Employee is allocated to one Office, but each Office must have one or more Employees allocated to it. </a:t>
            </a:r>
          </a:p>
          <a:p>
            <a:pPr marL="0" indent="0">
              <a:buNone/>
            </a:pPr>
            <a:endParaRPr lang="en-US" sz="24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sz="2400" b="1" dirty="0">
                <a:latin typeface="Times New Roman" panose="02020603050405020304" pitchFamily="18" charset="0"/>
                <a:cs typeface="Times New Roman" panose="02020603050405020304" pitchFamily="18" charset="0"/>
              </a:rPr>
              <a:t>One-to-one relationships </a:t>
            </a:r>
            <a:r>
              <a:rPr lang="en-US" sz="2400" dirty="0">
                <a:latin typeface="Times New Roman" panose="02020603050405020304" pitchFamily="18" charset="0"/>
                <a:cs typeface="Times New Roman" panose="02020603050405020304" pitchFamily="18" charset="0"/>
              </a:rPr>
              <a:t>If we were looking at a system to hold data about a company, its offices and the employees working in the offices and each office was allocated to only one employee and each employee allocated to only one office, then the relationship between Office and Employee would be one-to-one.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Similarly, an order is related to one invoice and an invoice is concerned with only one order.</a:t>
            </a:r>
          </a:p>
          <a:p>
            <a:pPr>
              <a:buFont typeface="Wingdings" panose="05000000000000000000" pitchFamily="2" charset="2"/>
              <a:buChar char="ü"/>
            </a:pPr>
            <a:r>
              <a:rPr lang="en-US" sz="2400" b="1" dirty="0">
                <a:latin typeface="Times New Roman" panose="02020603050405020304" pitchFamily="18" charset="0"/>
                <a:cs typeface="Times New Roman" panose="02020603050405020304" pitchFamily="18" charset="0"/>
              </a:rPr>
              <a:t>Many-to-many relationships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m:m</a:t>
            </a:r>
            <a:r>
              <a:rPr lang="en-US" sz="2400" dirty="0">
                <a:latin typeface="Times New Roman" panose="02020603050405020304" pitchFamily="18" charset="0"/>
                <a:cs typeface="Times New Roman" panose="02020603050405020304" pitchFamily="18" charset="0"/>
              </a:rPr>
              <a:t>)-  occur frequently. For example  an employee may be contracted to work on one or more projects and a project may have one or more employees contracted to it.</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609370"/>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MODELLING SYSTEM DATA</a:t>
            </a:r>
          </a:p>
        </p:txBody>
      </p:sp>
    </p:spTree>
    <p:extLst>
      <p:ext uri="{BB962C8B-B14F-4D97-AF65-F5344CB8AC3E}">
        <p14:creationId xmlns:p14="http://schemas.microsoft.com/office/powerpoint/2010/main" val="294408510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ü"/>
            </a:pPr>
            <a:r>
              <a:rPr lang="en-US" sz="2800" b="1" dirty="0" smtClean="0">
                <a:latin typeface="Times New Roman" panose="02020603050405020304" pitchFamily="18" charset="0"/>
                <a:cs typeface="Times New Roman" panose="02020603050405020304" pitchFamily="18" charset="0"/>
              </a:rPr>
              <a:t>Optionality</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More detailed information about the business rules that underpin the data model is represented by including optionality in the relationship between two entities.</a:t>
            </a:r>
          </a:p>
          <a:p>
            <a:pPr marL="0" indent="0">
              <a:buNone/>
            </a:pPr>
            <a:r>
              <a:rPr lang="en-US" sz="2800" dirty="0">
                <a:latin typeface="Times New Roman" panose="02020603050405020304" pitchFamily="18" charset="0"/>
                <a:cs typeface="Times New Roman" panose="02020603050405020304" pitchFamily="18" charset="0"/>
              </a:rPr>
              <a:t>In this case, each Order input to the system must always have at least one Order line and each Order line must be related to exactly one Order. The complete opposite of a fully mandatory relationship occurs where a relationship is fully optional.</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609370"/>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MODELLING SYSTEM DATA</a:t>
            </a:r>
          </a:p>
        </p:txBody>
      </p:sp>
    </p:spTree>
    <p:extLst>
      <p:ext uri="{BB962C8B-B14F-4D97-AF65-F5344CB8AC3E}">
        <p14:creationId xmlns:p14="http://schemas.microsoft.com/office/powerpoint/2010/main" val="263214331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The extended structure shows the following: </a:t>
            </a:r>
          </a:p>
          <a:p>
            <a:pPr marL="0" indent="0">
              <a:buNone/>
            </a:pPr>
            <a:r>
              <a:rPr lang="en-US" sz="2800" dirty="0">
                <a:latin typeface="Times New Roman" panose="02020603050405020304" pitchFamily="18" charset="0"/>
                <a:cs typeface="Times New Roman" panose="02020603050405020304" pitchFamily="18" charset="0"/>
              </a:rPr>
              <a:t>• an Employee is linked to one or more Contracts and a Contract is for exactly one Employee;</a:t>
            </a:r>
          </a:p>
          <a:p>
            <a:pPr marL="0" indent="0">
              <a:buNone/>
            </a:pPr>
            <a:r>
              <a:rPr lang="en-US" sz="2800" dirty="0">
                <a:latin typeface="Times New Roman" panose="02020603050405020304" pitchFamily="18" charset="0"/>
                <a:cs typeface="Times New Roman" panose="02020603050405020304" pitchFamily="18" charset="0"/>
              </a:rPr>
              <a:t>• Project is linked to one or more Contracts and a Contract is for exactly one Project. This allows all the contract details which an individual employee is associated with to be accessed as detail entity occurrences.</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Note that the name of the link entity is normally the noun form of the verb which described the relationship, thus the contracted relationship is replaced by a Contract entity. If we look at an order processing example there appears to be a many-to-many relationship between the entities Product and Order.</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609370"/>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MODELLING SYSTEM DATA</a:t>
            </a:r>
          </a:p>
        </p:txBody>
      </p:sp>
    </p:spTree>
    <p:extLst>
      <p:ext uri="{BB962C8B-B14F-4D97-AF65-F5344CB8AC3E}">
        <p14:creationId xmlns:p14="http://schemas.microsoft.com/office/powerpoint/2010/main" val="69934073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latin typeface="Times New Roman" panose="02020603050405020304" pitchFamily="18" charset="0"/>
                <a:cs typeface="Times New Roman" panose="02020603050405020304" pitchFamily="18" charset="0"/>
              </a:rPr>
              <a:t>In a business system, a class model captures information about the particular things involved in the organization's operations, for example projects, customers and team members for a project control system. </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Objects- </a:t>
            </a:r>
            <a:r>
              <a:rPr lang="en-US" sz="2200" dirty="0">
                <a:latin typeface="Times New Roman" panose="02020603050405020304" pitchFamily="18" charset="0"/>
                <a:cs typeface="Times New Roman" panose="02020603050405020304" pitchFamily="18" charset="0"/>
              </a:rPr>
              <a:t>An object is something that we wish to hold data about because that data is needed within the system we are analyzing. For example, an object might be Order number UK74563 and we may wish to hold the following information about this object:</a:t>
            </a:r>
          </a:p>
          <a:p>
            <a:pPr lvl="1">
              <a:buFont typeface="Wingdings" panose="05000000000000000000" pitchFamily="2" charset="2"/>
              <a:buChar char="ü"/>
            </a:pPr>
            <a:r>
              <a:rPr lang="en-US" sz="2200" dirty="0">
                <a:latin typeface="Times New Roman" panose="02020603050405020304" pitchFamily="18" charset="0"/>
                <a:cs typeface="Times New Roman" panose="02020603050405020304" pitchFamily="18" charset="0"/>
              </a:rPr>
              <a:t>Order number: UK74563</a:t>
            </a:r>
          </a:p>
          <a:p>
            <a:pPr lvl="1">
              <a:buFont typeface="Wingdings" panose="05000000000000000000" pitchFamily="2" charset="2"/>
              <a:buChar char="ü"/>
            </a:pPr>
            <a:r>
              <a:rPr lang="en-US" sz="2200" dirty="0">
                <a:latin typeface="Times New Roman" panose="02020603050405020304" pitchFamily="18" charset="0"/>
                <a:cs typeface="Times New Roman" panose="02020603050405020304" pitchFamily="18" charset="0"/>
              </a:rPr>
              <a:t>Customer: C66430</a:t>
            </a:r>
          </a:p>
          <a:p>
            <a:pPr lvl="1">
              <a:buFont typeface="Wingdings" panose="05000000000000000000" pitchFamily="2" charset="2"/>
              <a:buChar char="ü"/>
            </a:pPr>
            <a:r>
              <a:rPr lang="en-US" sz="2200" dirty="0">
                <a:latin typeface="Times New Roman" panose="02020603050405020304" pitchFamily="18" charset="0"/>
                <a:cs typeface="Times New Roman" panose="02020603050405020304" pitchFamily="18" charset="0"/>
              </a:rPr>
              <a:t>Date placed: 25 August</a:t>
            </a:r>
          </a:p>
          <a:p>
            <a:pPr lvl="1">
              <a:buFont typeface="Wingdings" panose="05000000000000000000" pitchFamily="2" charset="2"/>
              <a:buChar char="ü"/>
            </a:pPr>
            <a:r>
              <a:rPr lang="en-US" sz="2200" dirty="0">
                <a:latin typeface="Times New Roman" panose="02020603050405020304" pitchFamily="18" charset="0"/>
                <a:cs typeface="Times New Roman" panose="02020603050405020304" pitchFamily="18" charset="0"/>
              </a:rPr>
              <a:t>Date fulfilled: 1 September </a:t>
            </a:r>
          </a:p>
          <a:p>
            <a:pPr lvl="1">
              <a:buFont typeface="Wingdings" panose="05000000000000000000" pitchFamily="2" charset="2"/>
              <a:buChar char="ü"/>
            </a:pPr>
            <a:r>
              <a:rPr lang="en-US" sz="2200" dirty="0">
                <a:latin typeface="Times New Roman" panose="02020603050405020304" pitchFamily="18" charset="0"/>
                <a:cs typeface="Times New Roman" panose="02020603050405020304" pitchFamily="18" charset="0"/>
              </a:rPr>
              <a:t>Total value: £147.50</a:t>
            </a:r>
          </a:p>
          <a:p>
            <a:pPr marL="57150" indent="0">
              <a:buNone/>
            </a:pPr>
            <a:r>
              <a:rPr lang="en-US" sz="2200" dirty="0">
                <a:latin typeface="Times New Roman" panose="02020603050405020304" pitchFamily="18" charset="0"/>
                <a:cs typeface="Times New Roman" panose="02020603050405020304" pitchFamily="18" charset="0"/>
              </a:rPr>
              <a:t>Objects are sent messages that invoke them to respond in some way, typically by changing data. For example, a message might be sent to the object UK74563 to change the date the order was fulfilled.</a:t>
            </a:r>
          </a:p>
        </p:txBody>
      </p:sp>
      <p:sp>
        <p:nvSpPr>
          <p:cNvPr id="7" name="Title 1"/>
          <p:cNvSpPr txBox="1">
            <a:spLocks/>
          </p:cNvSpPr>
          <p:nvPr/>
        </p:nvSpPr>
        <p:spPr>
          <a:xfrm>
            <a:off x="595423" y="508526"/>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5400" b="1" dirty="0">
                <a:solidFill>
                  <a:srgbClr val="00B0F0"/>
                </a:solidFill>
                <a:latin typeface="Times New Roman" panose="02020603050405020304" pitchFamily="18" charset="0"/>
                <a:cs typeface="Times New Roman" panose="02020603050405020304" pitchFamily="18" charset="0"/>
              </a:rPr>
              <a:t>CLASS MODELS</a:t>
            </a:r>
          </a:p>
        </p:txBody>
      </p:sp>
    </p:spTree>
    <p:extLst>
      <p:ext uri="{BB962C8B-B14F-4D97-AF65-F5344CB8AC3E}">
        <p14:creationId xmlns:p14="http://schemas.microsoft.com/office/powerpoint/2010/main" val="313091560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145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Classes</a:t>
            </a:r>
            <a:r>
              <a:rPr lang="en-US" sz="2800" dirty="0">
                <a:latin typeface="Times New Roman" panose="02020603050405020304" pitchFamily="18" charset="0"/>
                <a:cs typeface="Times New Roman" panose="02020603050405020304" pitchFamily="18" charset="0"/>
              </a:rPr>
              <a:t>- To build a model of the system data we consider classes of objects rather than individual objects.</a:t>
            </a:r>
          </a:p>
          <a:p>
            <a:pPr marL="57150" indent="0">
              <a:buNone/>
            </a:pPr>
            <a:r>
              <a:rPr lang="en-US" sz="2800" dirty="0">
                <a:latin typeface="Times New Roman" panose="02020603050405020304" pitchFamily="18" charset="0"/>
                <a:cs typeface="Times New Roman" panose="02020603050405020304" pitchFamily="18" charset="0"/>
              </a:rPr>
              <a:t>In object class modelling, we have classes that provide the generic definition of the data items or attributes, and objects that are the instances of a particular class.</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If the name has more than one word then each word is joined and capitalized in the class name, for example, Order Line. The attributes – the individual items of data about the class – are stored in the middle section. The attribute names are usually shown in lower case with constituent parts shown with a capital letter.</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08526"/>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5400" b="1" dirty="0">
                <a:solidFill>
                  <a:srgbClr val="00B0F0"/>
                </a:solidFill>
                <a:latin typeface="Times New Roman" panose="02020603050405020304" pitchFamily="18" charset="0"/>
                <a:cs typeface="Times New Roman" panose="02020603050405020304" pitchFamily="18" charset="0"/>
              </a:rPr>
              <a:t>CLASS MODELS</a:t>
            </a:r>
          </a:p>
        </p:txBody>
      </p:sp>
    </p:spTree>
    <p:extLst>
      <p:ext uri="{BB962C8B-B14F-4D97-AF65-F5344CB8AC3E}">
        <p14:creationId xmlns:p14="http://schemas.microsoft.com/office/powerpoint/2010/main" val="36433897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595423" y="508526"/>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5400" b="1" dirty="0">
                <a:solidFill>
                  <a:srgbClr val="00B0F0"/>
                </a:solidFill>
                <a:latin typeface="Times New Roman" panose="02020603050405020304" pitchFamily="18" charset="0"/>
                <a:cs typeface="Times New Roman" panose="02020603050405020304" pitchFamily="18" charset="0"/>
              </a:rPr>
              <a:t>CLASS MODELS</a:t>
            </a:r>
          </a:p>
        </p:txBody>
      </p:sp>
      <p:pic>
        <p:nvPicPr>
          <p:cNvPr id="8" name="Content Placeholder 3"/>
          <p:cNvPicPr>
            <a:picLocks noChangeAspect="1"/>
          </p:cNvPicPr>
          <p:nvPr/>
        </p:nvPicPr>
        <p:blipFill>
          <a:blip r:embed="rId4"/>
          <a:stretch>
            <a:fillRect/>
          </a:stretch>
        </p:blipFill>
        <p:spPr>
          <a:xfrm>
            <a:off x="1123950" y="1695450"/>
            <a:ext cx="7918450" cy="4248150"/>
          </a:xfrm>
          <a:prstGeom prst="rect">
            <a:avLst/>
          </a:prstGeom>
        </p:spPr>
      </p:pic>
    </p:spTree>
    <p:extLst>
      <p:ext uri="{BB962C8B-B14F-4D97-AF65-F5344CB8AC3E}">
        <p14:creationId xmlns:p14="http://schemas.microsoft.com/office/powerpoint/2010/main" val="177772048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Associations</a:t>
            </a:r>
            <a:r>
              <a:rPr lang="en-US" sz="2800" dirty="0" smtClean="0">
                <a:latin typeface="Times New Roman" panose="02020603050405020304" pitchFamily="18" charset="0"/>
                <a:cs typeface="Times New Roman" panose="02020603050405020304" pitchFamily="18" charset="0"/>
              </a:rPr>
              <a:t>- As </a:t>
            </a:r>
            <a:r>
              <a:rPr lang="en-US" sz="2800" dirty="0">
                <a:latin typeface="Times New Roman" panose="02020603050405020304" pitchFamily="18" charset="0"/>
                <a:cs typeface="Times New Roman" panose="02020603050405020304" pitchFamily="18" charset="0"/>
              </a:rPr>
              <a:t>in entity relationship modelling, we now need </a:t>
            </a:r>
            <a:r>
              <a:rPr lang="en-US" sz="2800" dirty="0" smtClean="0">
                <a:latin typeface="Times New Roman" panose="02020603050405020304" pitchFamily="18" charset="0"/>
                <a:cs typeface="Times New Roman" panose="02020603050405020304" pitchFamily="18" charset="0"/>
              </a:rPr>
              <a:t>to</a:t>
            </a:r>
          </a:p>
          <a:p>
            <a:r>
              <a:rPr lang="en-US" sz="2800" dirty="0" smtClean="0">
                <a:latin typeface="Times New Roman" panose="02020603050405020304" pitchFamily="18" charset="0"/>
                <a:cs typeface="Times New Roman" panose="02020603050405020304" pitchFamily="18" charset="0"/>
              </a:rPr>
              <a:t>establish </a:t>
            </a:r>
            <a:r>
              <a:rPr lang="en-US" sz="2800" dirty="0">
                <a:latin typeface="Times New Roman" panose="02020603050405020304" pitchFamily="18" charset="0"/>
                <a:cs typeface="Times New Roman" panose="02020603050405020304" pitchFamily="18" charset="0"/>
              </a:rPr>
              <a:t>how different classes are linked to each other and the nature of these connections. We call the connections between classes ‘</a:t>
            </a:r>
            <a:r>
              <a:rPr lang="en-US" sz="2800" i="1" dirty="0">
                <a:latin typeface="Times New Roman" panose="02020603050405020304" pitchFamily="18" charset="0"/>
                <a:cs typeface="Times New Roman" panose="02020603050405020304" pitchFamily="18" charset="0"/>
              </a:rPr>
              <a:t>associations</a:t>
            </a:r>
            <a:r>
              <a:rPr lang="en-US" sz="2800" dirty="0">
                <a:latin typeface="Times New Roman" panose="02020603050405020304" pitchFamily="18" charset="0"/>
                <a:cs typeface="Times New Roman" panose="02020603050405020304" pitchFamily="18" charset="0"/>
              </a:rPr>
              <a:t>’. For instance, an Order class must have an association with an Order Line class so that the system will be able to identify the items on the order. </a:t>
            </a:r>
            <a:r>
              <a:rPr lang="en-US" sz="2800" b="1" dirty="0">
                <a:latin typeface="Times New Roman" panose="02020603050405020304" pitchFamily="18" charset="0"/>
                <a:cs typeface="Times New Roman" panose="02020603050405020304" pitchFamily="18" charset="0"/>
              </a:rPr>
              <a:t>Figure 12.18 shows this association.</a:t>
            </a:r>
            <a:endParaRPr lang="en-US" sz="28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08526"/>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5400" b="1" dirty="0">
                <a:solidFill>
                  <a:srgbClr val="00B0F0"/>
                </a:solidFill>
                <a:latin typeface="Times New Roman" panose="02020603050405020304" pitchFamily="18" charset="0"/>
                <a:cs typeface="Times New Roman" panose="02020603050405020304" pitchFamily="18" charset="0"/>
              </a:rPr>
              <a:t>CLASS MODELS</a:t>
            </a:r>
          </a:p>
        </p:txBody>
      </p:sp>
    </p:spTree>
    <p:extLst>
      <p:ext uri="{BB962C8B-B14F-4D97-AF65-F5344CB8AC3E}">
        <p14:creationId xmlns:p14="http://schemas.microsoft.com/office/powerpoint/2010/main" val="125972642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595423" y="508526"/>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5400" b="1" dirty="0">
                <a:solidFill>
                  <a:srgbClr val="00B0F0"/>
                </a:solidFill>
                <a:latin typeface="Times New Roman" panose="02020603050405020304" pitchFamily="18" charset="0"/>
                <a:cs typeface="Times New Roman" panose="02020603050405020304" pitchFamily="18" charset="0"/>
              </a:rPr>
              <a:t>CLASS MODELS</a:t>
            </a:r>
          </a:p>
        </p:txBody>
      </p:sp>
      <p:pic>
        <p:nvPicPr>
          <p:cNvPr id="8" name="Content Placeholder 1"/>
          <p:cNvPicPr>
            <a:picLocks noChangeAspect="1"/>
          </p:cNvPicPr>
          <p:nvPr/>
        </p:nvPicPr>
        <p:blipFill>
          <a:blip r:embed="rId4"/>
          <a:stretch>
            <a:fillRect/>
          </a:stretch>
        </p:blipFill>
        <p:spPr>
          <a:xfrm>
            <a:off x="2010438" y="1852722"/>
            <a:ext cx="7486650" cy="4074388"/>
          </a:xfrm>
          <a:prstGeom prst="rect">
            <a:avLst/>
          </a:prstGeom>
        </p:spPr>
      </p:pic>
    </p:spTree>
    <p:extLst>
      <p:ext uri="{BB962C8B-B14F-4D97-AF65-F5344CB8AC3E}">
        <p14:creationId xmlns:p14="http://schemas.microsoft.com/office/powerpoint/2010/main" val="197217559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Generalization and inheritance</a:t>
            </a: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Sometimes, as we get further into the analysis, we discover that there are different sub-categories for a class. For instance, a general and a private are both soldiers but while some of the information that we would like to hold about them is the same, other information may differ greatly. UML handles this situation through a concept known as generalization.</a:t>
            </a:r>
            <a:endParaRPr lang="en-US" sz="28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08526"/>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5400" b="1" dirty="0">
                <a:solidFill>
                  <a:srgbClr val="00B0F0"/>
                </a:solidFill>
                <a:latin typeface="Times New Roman" panose="02020603050405020304" pitchFamily="18" charset="0"/>
                <a:cs typeface="Times New Roman" panose="02020603050405020304" pitchFamily="18" charset="0"/>
              </a:rPr>
              <a:t>CLASS MODELS</a:t>
            </a:r>
          </a:p>
        </p:txBody>
      </p:sp>
    </p:spTree>
    <p:extLst>
      <p:ext uri="{BB962C8B-B14F-4D97-AF65-F5344CB8AC3E}">
        <p14:creationId xmlns:p14="http://schemas.microsoft.com/office/powerpoint/2010/main" val="201439840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It is sometimes thought that models are not used in projects that follow the Agile approach because, in these projects, there is not the need to fully define the system ‘up front’. Indeed, the Agile Manifesto stated that working software is valued over comprehensive documentation.</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However, the Manifesto does not say that there is </a:t>
            </a:r>
            <a:r>
              <a:rPr lang="en-US" sz="2800" i="1" dirty="0">
                <a:latin typeface="Times New Roman" panose="02020603050405020304" pitchFamily="18" charset="0"/>
                <a:cs typeface="Times New Roman" panose="02020603050405020304" pitchFamily="18" charset="0"/>
              </a:rPr>
              <a:t>no </a:t>
            </a:r>
            <a:r>
              <a:rPr lang="en-US" sz="2800" dirty="0">
                <a:latin typeface="Times New Roman" panose="02020603050405020304" pitchFamily="18" charset="0"/>
                <a:cs typeface="Times New Roman" panose="02020603050405020304" pitchFamily="18" charset="0"/>
              </a:rPr>
              <a:t>value in documentation, only that working software is </a:t>
            </a:r>
            <a:r>
              <a:rPr lang="en-US" sz="2800" i="1" dirty="0">
                <a:latin typeface="Times New Roman" panose="02020603050405020304" pitchFamily="18" charset="0"/>
                <a:cs typeface="Times New Roman" panose="02020603050405020304" pitchFamily="18" charset="0"/>
              </a:rPr>
              <a:t>more </a:t>
            </a:r>
            <a:r>
              <a:rPr lang="en-US" sz="2800" dirty="0">
                <a:latin typeface="Times New Roman" panose="02020603050405020304" pitchFamily="18" charset="0"/>
                <a:cs typeface="Times New Roman" panose="02020603050405020304" pitchFamily="18" charset="0"/>
              </a:rPr>
              <a:t>valuable. It is our view that, even in an Agile project, models can be useful to help the user community understand the scope and scale of the proposed system before detailed development commences. </a:t>
            </a:r>
          </a:p>
        </p:txBody>
      </p:sp>
      <p:sp>
        <p:nvSpPr>
          <p:cNvPr id="7" name="Title 1"/>
          <p:cNvSpPr txBox="1">
            <a:spLocks/>
          </p:cNvSpPr>
          <p:nvPr/>
        </p:nvSpPr>
        <p:spPr>
          <a:xfrm>
            <a:off x="595423" y="609370"/>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300" b="1" dirty="0">
                <a:solidFill>
                  <a:srgbClr val="00B0F0"/>
                </a:solidFill>
                <a:latin typeface="Times New Roman" panose="02020603050405020304" pitchFamily="18" charset="0"/>
                <a:cs typeface="Times New Roman" panose="02020603050405020304" pitchFamily="18" charset="0"/>
              </a:rPr>
              <a:t>MODELLING IN AGILE APPROACHES</a:t>
            </a:r>
          </a:p>
        </p:txBody>
      </p:sp>
    </p:spTree>
    <p:extLst>
      <p:ext uri="{BB962C8B-B14F-4D97-AF65-F5344CB8AC3E}">
        <p14:creationId xmlns:p14="http://schemas.microsoft.com/office/powerpoint/2010/main" val="353275357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It is a fact that, if the lifetime cost of an IT system is considered, by far the bulk of the expenditure – 70 per cent according to some authorities – is incurred after the system has been implemented.</a:t>
            </a:r>
          </a:p>
          <a:p>
            <a:pPr marL="0" indent="0">
              <a:buNone/>
            </a:pPr>
            <a:r>
              <a:rPr lang="en-US" sz="2800" dirty="0">
                <a:latin typeface="Times New Roman" panose="02020603050405020304" pitchFamily="18" charset="0"/>
                <a:cs typeface="Times New Roman" panose="02020603050405020304" pitchFamily="18" charset="0"/>
              </a:rPr>
              <a:t>A common problem that faces support and maintenance teams – which often consist of different people and sometimes even different firms than originally built the system – is understanding the overall scope of a system and how it all fits together. In addition, although inspection of the code can usually reveal </a:t>
            </a:r>
            <a:r>
              <a:rPr lang="en-US" sz="2800" i="1" dirty="0">
                <a:latin typeface="Times New Roman" panose="02020603050405020304" pitchFamily="18" charset="0"/>
                <a:cs typeface="Times New Roman" panose="02020603050405020304" pitchFamily="18" charset="0"/>
              </a:rPr>
              <a:t>how </a:t>
            </a:r>
            <a:r>
              <a:rPr lang="en-US" sz="2800" dirty="0">
                <a:latin typeface="Times New Roman" panose="02020603050405020304" pitchFamily="18" charset="0"/>
                <a:cs typeface="Times New Roman" panose="02020603050405020304" pitchFamily="18" charset="0"/>
              </a:rPr>
              <a:t>a system works, the business reasons for it being built that way are often lost in the mists of time.</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387968"/>
            <a:ext cx="8229600" cy="7043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Times New Roman" panose="02020603050405020304" pitchFamily="18" charset="0"/>
                <a:cs typeface="Times New Roman" panose="02020603050405020304" pitchFamily="18" charset="0"/>
              </a:rPr>
              <a:t>THE USE OF MODELS IN SYSTEM MAINTENANCE</a:t>
            </a:r>
          </a:p>
        </p:txBody>
      </p:sp>
    </p:spTree>
    <p:extLst>
      <p:ext uri="{BB962C8B-B14F-4D97-AF65-F5344CB8AC3E}">
        <p14:creationId xmlns:p14="http://schemas.microsoft.com/office/powerpoint/2010/main" val="12368356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348409"/>
            <a:ext cx="11049552" cy="448439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48022" y="1409624"/>
            <a:ext cx="10616054" cy="442318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200" dirty="0" smtClean="0">
                <a:latin typeface="Times New Roman" panose="02020603050405020304" pitchFamily="18" charset="0"/>
                <a:cs typeface="Times New Roman" panose="02020603050405020304" pitchFamily="18" charset="0"/>
              </a:rPr>
              <a:t>Well </a:t>
            </a:r>
            <a:r>
              <a:rPr lang="en-US" sz="2200" dirty="0">
                <a:latin typeface="Times New Roman" panose="02020603050405020304" pitchFamily="18" charset="0"/>
                <a:cs typeface="Times New Roman" panose="02020603050405020304" pitchFamily="18" charset="0"/>
              </a:rPr>
              <a:t>defined and traceable requirements are undeniably key to a successful business change project. They set out what a solution needs to deliver and the relative priorities of the features to be included. The requirements document needs to be structured clearly so that a thorough requirements validation can be conducted by the reviewers. Traceability of the requirements is also critical if the business is to be able to confirm that their needs have been met and all decisions regarding the requirements are to be transparent and auditable.</a:t>
            </a:r>
          </a:p>
          <a:p>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Moreover, the benefit of using models is that they provide an unambiguous view of the system, albeit from one specific perspective. These views may be compared and cross-checked. So we might develop a use case diagram and cross-check it against a model of the data in order to identify any gaps such as missing data items or use cases. The models also help to generate further questions and improve our understanding of the business requirements and the business rules to be implemented in the system. </a:t>
            </a:r>
            <a:endParaRPr lang="en-US" sz="2200" dirty="0">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908328" y="653602"/>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367466" y="5444837"/>
            <a:ext cx="4524565"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600" b="1" i="1" dirty="0">
                <a:solidFill>
                  <a:schemeClr val="lt1"/>
                </a:solidFill>
                <a:latin typeface="Times New Roman"/>
                <a:ea typeface="Times New Roman"/>
                <a:cs typeface="Times New Roman"/>
                <a:sym typeface="Times New Roman"/>
              </a:rPr>
              <a:t>Thank You</a:t>
            </a:r>
            <a:endParaRPr sz="6600" i="1" dirty="0"/>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5379</TotalTime>
  <Words>3704</Words>
  <Application>Microsoft Office PowerPoint</Application>
  <PresentationFormat>Widescreen</PresentationFormat>
  <Paragraphs>352</Paragraphs>
  <Slides>64</Slides>
  <Notes>64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64</vt:i4>
      </vt:variant>
    </vt:vector>
  </HeadingPairs>
  <TitlesOfParts>
    <vt:vector size="69"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334</cp:revision>
  <dcterms:created xsi:type="dcterms:W3CDTF">2023-04-29T09:08:23Z</dcterms:created>
  <dcterms:modified xsi:type="dcterms:W3CDTF">2023-11-30T17:29:48Z</dcterms:modified>
</cp:coreProperties>
</file>