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324" r:id="rId2"/>
    <p:sldId id="295" r:id="rId3"/>
    <p:sldId id="320" r:id="rId4"/>
    <p:sldId id="297" r:id="rId5"/>
    <p:sldId id="315" r:id="rId6"/>
    <p:sldId id="298" r:id="rId7"/>
    <p:sldId id="299" r:id="rId8"/>
    <p:sldId id="318" r:id="rId9"/>
    <p:sldId id="319" r:id="rId10"/>
    <p:sldId id="300" r:id="rId11"/>
    <p:sldId id="325" r:id="rId12"/>
    <p:sldId id="301" r:id="rId13"/>
    <p:sldId id="302" r:id="rId14"/>
    <p:sldId id="303" r:id="rId15"/>
    <p:sldId id="316" r:id="rId16"/>
    <p:sldId id="304" r:id="rId17"/>
    <p:sldId id="305" r:id="rId18"/>
    <p:sldId id="306" r:id="rId19"/>
    <p:sldId id="307" r:id="rId20"/>
    <p:sldId id="323" r:id="rId21"/>
    <p:sldId id="308" r:id="rId22"/>
    <p:sldId id="309" r:id="rId23"/>
    <p:sldId id="310" r:id="rId24"/>
    <p:sldId id="311" r:id="rId25"/>
    <p:sldId id="317" r:id="rId26"/>
    <p:sldId id="312" r:id="rId27"/>
    <p:sldId id="321" r:id="rId28"/>
    <p:sldId id="313" r:id="rId29"/>
    <p:sldId id="322" r:id="rId30"/>
    <p:sldId id="314" r:id="rId31"/>
    <p:sldId id="29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4" autoAdjust="0"/>
    <p:restoredTop sz="92208" autoAdjust="0"/>
  </p:normalViewPr>
  <p:slideViewPr>
    <p:cSldViewPr snapToGrid="0">
      <p:cViewPr varScale="1">
        <p:scale>
          <a:sx n="63" d="100"/>
          <a:sy n="63" d="100"/>
        </p:scale>
        <p:origin x="93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7ABD59-DCD0-4E8A-A633-3A240283B39A}" type="datetimeFigureOut">
              <a:rPr lang="en-US" smtClean="0"/>
              <a:t>5/27/2022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1F2B11-F018-4743-BECD-7872EB8D0CC6}" type="slidenum">
              <a:rPr lang="en-US" smtClean="0"/>
              <a:t>‹#›</a:t>
            </a:fld>
            <a:endParaRPr lang="en-US"/>
          </a:p>
        </p:txBody>
      </p:sp>
    </p:spTree>
    <p:extLst>
      <p:ext uri="{BB962C8B-B14F-4D97-AF65-F5344CB8AC3E}">
        <p14:creationId xmlns:p14="http://schemas.microsoft.com/office/powerpoint/2010/main" val="3395051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71F2B11-F018-4743-BECD-7872EB8D0CC6}" type="slidenum">
              <a:rPr lang="en-US" smtClean="0"/>
              <a:t>17</a:t>
            </a:fld>
            <a:endParaRPr lang="en-US"/>
          </a:p>
        </p:txBody>
      </p:sp>
    </p:spTree>
    <p:extLst>
      <p:ext uri="{BB962C8B-B14F-4D97-AF65-F5344CB8AC3E}">
        <p14:creationId xmlns:p14="http://schemas.microsoft.com/office/powerpoint/2010/main" val="2499182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JO" dirty="0"/>
              <a:t>النقطة الأخيرة: لك الحق بالهجوم كنوع من الدفاع عن النفس لمنع الضرر</a:t>
            </a:r>
          </a:p>
          <a:p>
            <a:endParaRPr lang="ar-JO" dirty="0"/>
          </a:p>
        </p:txBody>
      </p:sp>
      <p:sp>
        <p:nvSpPr>
          <p:cNvPr id="4" name="Slide Number Placeholder 3"/>
          <p:cNvSpPr>
            <a:spLocks noGrp="1"/>
          </p:cNvSpPr>
          <p:nvPr>
            <p:ph type="sldNum" sz="quarter" idx="5"/>
          </p:nvPr>
        </p:nvSpPr>
        <p:spPr/>
        <p:txBody>
          <a:bodyPr/>
          <a:lstStyle/>
          <a:p>
            <a:fld id="{271F2B11-F018-4743-BECD-7872EB8D0CC6}" type="slidenum">
              <a:rPr lang="en-US" smtClean="0"/>
              <a:t>20</a:t>
            </a:fld>
            <a:endParaRPr lang="en-US"/>
          </a:p>
        </p:txBody>
      </p:sp>
    </p:spTree>
    <p:extLst>
      <p:ext uri="{BB962C8B-B14F-4D97-AF65-F5344CB8AC3E}">
        <p14:creationId xmlns:p14="http://schemas.microsoft.com/office/powerpoint/2010/main" val="2889329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158481" cy="160043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Cybersecurity Law, Policy and Ethics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Dr. Kamal Alieyan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2</a:t>
            </a:r>
          </a:p>
        </p:txBody>
      </p:sp>
      <p:sp>
        <p:nvSpPr>
          <p:cNvPr id="16" name="TextBox 15"/>
          <p:cNvSpPr txBox="1"/>
          <p:nvPr/>
        </p:nvSpPr>
        <p:spPr>
          <a:xfrm>
            <a:off x="6995710" y="3377108"/>
            <a:ext cx="49632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to Cyberethics_2 </a:t>
            </a:r>
          </a:p>
        </p:txBody>
      </p:sp>
    </p:spTree>
    <p:extLst>
      <p:ext uri="{BB962C8B-B14F-4D97-AF65-F5344CB8AC3E}">
        <p14:creationId xmlns:p14="http://schemas.microsoft.com/office/powerpoint/2010/main" val="3687492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249" y="5593387"/>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066318"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Outline</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50776" y="1582752"/>
            <a:ext cx="10035276" cy="3682226"/>
          </a:xfrm>
          <a:prstGeom prst="rect">
            <a:avLst/>
          </a:prstGeom>
          <a:noFill/>
        </p:spPr>
        <p:txBody>
          <a:bodyPr wrap="square" rtlCol="0">
            <a:spAutoFit/>
          </a:bodyPr>
          <a:lstStyle/>
          <a:p>
            <a:pPr marL="457200" indent="-457200" algn="justLow">
              <a:lnSpc>
                <a:spcPct val="200000"/>
              </a:lnSpc>
              <a:buFont typeface="Arial" panose="020B0604020202020204" pitchFamily="34" charset="0"/>
              <a:buChar char="•"/>
            </a:pPr>
            <a:r>
              <a:rPr lang="en-US" sz="2400" b="1" dirty="0"/>
              <a:t>Ethics In Cybersecurity</a:t>
            </a:r>
          </a:p>
          <a:p>
            <a:pPr marL="457200" indent="-457200" algn="justLow">
              <a:lnSpc>
                <a:spcPct val="200000"/>
              </a:lnSpc>
              <a:buFont typeface="Arial" panose="020B0604020202020204" pitchFamily="34" charset="0"/>
              <a:buChar char="•"/>
            </a:pPr>
            <a:r>
              <a:rPr lang="en-US" sz="2400" b="1" dirty="0"/>
              <a:t>Important Ethical Issues In Cybersecurity</a:t>
            </a:r>
          </a:p>
          <a:p>
            <a:pPr marL="457200" indent="-457200" algn="justLow">
              <a:lnSpc>
                <a:spcPct val="200000"/>
              </a:lnSpc>
              <a:buFont typeface="Arial" panose="020B0604020202020204" pitchFamily="34" charset="0"/>
              <a:buChar char="•"/>
            </a:pPr>
            <a:r>
              <a:rPr lang="en-US" sz="2400" b="1" dirty="0"/>
              <a:t>Some Ethical Issues Affecting Cybersecurity</a:t>
            </a:r>
          </a:p>
          <a:p>
            <a:pPr marL="457200" indent="-457200" algn="justLow">
              <a:lnSpc>
                <a:spcPct val="200000"/>
              </a:lnSpc>
              <a:buFont typeface="Arial" panose="020B0604020202020204" pitchFamily="34" charset="0"/>
              <a:buChar char="•"/>
            </a:pPr>
            <a:r>
              <a:rPr lang="en-US" sz="2400" b="1" dirty="0"/>
              <a:t>The Curious Case Of Black Hats, White Hats And Gray Hats </a:t>
            </a:r>
          </a:p>
          <a:p>
            <a:pPr marL="457200" indent="-457200" algn="justLow">
              <a:lnSpc>
                <a:spcPct val="200000"/>
              </a:lnSpc>
              <a:buFont typeface="Arial" panose="020B0604020202020204" pitchFamily="34" charset="0"/>
              <a:buChar char="•"/>
            </a:pPr>
            <a:r>
              <a:rPr lang="en-US" sz="2400" b="1" dirty="0"/>
              <a:t>Ethical Challenges Faced By Cybersecurity Professionals </a:t>
            </a:r>
          </a:p>
        </p:txBody>
      </p:sp>
    </p:spTree>
    <p:extLst>
      <p:ext uri="{BB962C8B-B14F-4D97-AF65-F5344CB8AC3E}">
        <p14:creationId xmlns:p14="http://schemas.microsoft.com/office/powerpoint/2010/main" val="222243231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196" y="5565251"/>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45897"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(1/11)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55870" y="1610200"/>
            <a:ext cx="9902229" cy="3885679"/>
          </a:xfrm>
          <a:prstGeom prst="rect">
            <a:avLst/>
          </a:prstGeom>
          <a:noFill/>
        </p:spPr>
        <p:txBody>
          <a:bodyPr wrap="square" rtlCol="0">
            <a:spAutoFit/>
          </a:bodyPr>
          <a:lstStyle/>
          <a:p>
            <a:pPr marL="457200" indent="-457200" algn="justLow">
              <a:buFont typeface="Arial" panose="020B0604020202020204" pitchFamily="34" charset="0"/>
              <a:buChar char="•"/>
            </a:pPr>
            <a:r>
              <a:rPr lang="en-US" sz="2800" dirty="0"/>
              <a:t>As we know </a:t>
            </a:r>
            <a:r>
              <a:rPr lang="en-US" sz="2800" b="1" dirty="0"/>
              <a:t>Cybersecurity</a:t>
            </a:r>
            <a:r>
              <a:rPr lang="en-US" sz="2800" dirty="0"/>
              <a:t> </a:t>
            </a:r>
            <a:r>
              <a:rPr lang="en-US" sz="2800" b="1" dirty="0"/>
              <a:t>Ethics</a:t>
            </a:r>
            <a:r>
              <a:rPr lang="en-US" sz="2800" dirty="0"/>
              <a:t> is different from </a:t>
            </a:r>
            <a:r>
              <a:rPr lang="en-US" sz="2800" b="1" dirty="0"/>
              <a:t>Cyberethics</a:t>
            </a:r>
            <a:r>
              <a:rPr lang="en-US" sz="2800" dirty="0"/>
              <a:t>. </a:t>
            </a:r>
            <a:endParaRPr lang="ar-JO" sz="2800" dirty="0"/>
          </a:p>
          <a:p>
            <a:pPr marL="457200" indent="-457200" algn="justLow">
              <a:buFont typeface="Arial" panose="020B0604020202020204" pitchFamily="34" charset="0"/>
              <a:buChar char="•"/>
            </a:pPr>
            <a:endParaRPr lang="ar-JO" sz="1200" dirty="0"/>
          </a:p>
          <a:p>
            <a:pPr marL="457200" indent="-457200" algn="justLow">
              <a:buFont typeface="Arial" panose="020B0604020202020204" pitchFamily="34" charset="0"/>
              <a:buChar char="•"/>
            </a:pPr>
            <a:r>
              <a:rPr lang="en-US" sz="2800" dirty="0"/>
              <a:t>While </a:t>
            </a:r>
            <a:r>
              <a:rPr lang="en-US" sz="2800" b="1" dirty="0"/>
              <a:t>Cyberethics</a:t>
            </a:r>
            <a:r>
              <a:rPr lang="en-US" sz="2800" dirty="0"/>
              <a:t> is </a:t>
            </a:r>
            <a:r>
              <a:rPr lang="en-US" sz="2800" u="sng" dirty="0"/>
              <a:t>more or less concerned with the entire Cyberspace</a:t>
            </a:r>
            <a:r>
              <a:rPr lang="en-US" sz="2800" dirty="0"/>
              <a:t>, </a:t>
            </a:r>
            <a:r>
              <a:rPr lang="en-US" sz="2800" b="1" dirty="0"/>
              <a:t>Cybersecurity</a:t>
            </a:r>
            <a:r>
              <a:rPr lang="en-US" sz="2800" dirty="0"/>
              <a:t> </a:t>
            </a:r>
            <a:r>
              <a:rPr lang="en-US" sz="2800" b="1" dirty="0"/>
              <a:t>Ethics</a:t>
            </a:r>
            <a:r>
              <a:rPr lang="en-US" sz="2800" dirty="0"/>
              <a:t> is </a:t>
            </a:r>
            <a:r>
              <a:rPr lang="en-US" sz="2800" u="sng" dirty="0"/>
              <a:t>more or less concerned with the security aspect of it</a:t>
            </a:r>
            <a:r>
              <a:rPr lang="en-US" sz="2800" dirty="0"/>
              <a:t>. </a:t>
            </a:r>
          </a:p>
          <a:p>
            <a:pPr marL="457200" indent="-457200" algn="justLow">
              <a:buFont typeface="Arial" panose="020B0604020202020204" pitchFamily="34" charset="0"/>
              <a:buChar char="•"/>
            </a:pPr>
            <a:endParaRPr lang="en-US" sz="1200" dirty="0"/>
          </a:p>
          <a:p>
            <a:pPr marL="457200" indent="-457200" algn="justLow">
              <a:buFont typeface="Arial" panose="020B0604020202020204" pitchFamily="34" charset="0"/>
              <a:buChar char="•"/>
            </a:pPr>
            <a:r>
              <a:rPr lang="en-US" sz="2800" b="1" dirty="0"/>
              <a:t>Cybersecurity</a:t>
            </a:r>
            <a:r>
              <a:rPr lang="en-US" sz="2800" dirty="0"/>
              <a:t> practices are concerned with safeguarding data in computer systems and networks (software and hardware). </a:t>
            </a:r>
          </a:p>
          <a:p>
            <a:pPr marL="457200" indent="-457200" algn="justLow">
              <a:buFont typeface="Arial" panose="020B0604020202020204" pitchFamily="34" charset="0"/>
              <a:buChar char="•"/>
            </a:pPr>
            <a:r>
              <a:rPr lang="en-US" sz="2800" dirty="0"/>
              <a:t>The data that is being kept safe may be sensitive and might hold economic value. </a:t>
            </a:r>
          </a:p>
        </p:txBody>
      </p:sp>
    </p:spTree>
    <p:extLst>
      <p:ext uri="{BB962C8B-B14F-4D97-AF65-F5344CB8AC3E}">
        <p14:creationId xmlns:p14="http://schemas.microsoft.com/office/powerpoint/2010/main" val="8125588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44037"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(2/11)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21500" y="1490407"/>
            <a:ext cx="9902229" cy="4016484"/>
          </a:xfrm>
          <a:prstGeom prst="rect">
            <a:avLst/>
          </a:prstGeom>
          <a:noFill/>
        </p:spPr>
        <p:txBody>
          <a:bodyPr wrap="square" rtlCol="0">
            <a:spAutoFit/>
          </a:bodyPr>
          <a:lstStyle/>
          <a:p>
            <a:pPr marL="457200" indent="-457200" algn="justLow">
              <a:buFont typeface="Arial" panose="020B0604020202020204" pitchFamily="34" charset="0"/>
              <a:buChar char="•"/>
            </a:pPr>
            <a:r>
              <a:rPr lang="en-US" sz="2800" b="1" dirty="0"/>
              <a:t>Cybersecurity</a:t>
            </a:r>
            <a:r>
              <a:rPr lang="en-US" sz="2800" dirty="0"/>
              <a:t> practices aim to protect confidentiality, integrity, availability (authentication, non-repudiation). </a:t>
            </a:r>
          </a:p>
          <a:p>
            <a:pPr algn="justLow"/>
            <a:endParaRPr lang="en-US" sz="1000" dirty="0"/>
          </a:p>
          <a:p>
            <a:pPr marL="457200" indent="-457200" algn="justLow">
              <a:buFont typeface="Arial" panose="020B0604020202020204" pitchFamily="34" charset="0"/>
              <a:buChar char="•"/>
            </a:pPr>
            <a:endParaRPr lang="en-US" sz="1400" dirty="0"/>
          </a:p>
          <a:p>
            <a:pPr marL="457200" indent="-457200" algn="justLow">
              <a:buFont typeface="Arial" panose="020B0604020202020204" pitchFamily="34" charset="0"/>
              <a:buChar char="•"/>
            </a:pPr>
            <a:r>
              <a:rPr lang="en-US" sz="2800" dirty="0"/>
              <a:t>While </a:t>
            </a:r>
            <a:r>
              <a:rPr lang="en-US" sz="2800" b="1" dirty="0"/>
              <a:t>cyberspace</a:t>
            </a:r>
            <a:r>
              <a:rPr lang="en-US" sz="2800" dirty="0"/>
              <a:t> sees users from all respects that communicate with devices and networks, cybersecurity is of utmost importance to cybersecurity professionals. </a:t>
            </a:r>
          </a:p>
          <a:p>
            <a:pPr marL="457200" indent="-457200" algn="justLow">
              <a:buFont typeface="Arial" panose="020B0604020202020204" pitchFamily="34" charset="0"/>
              <a:buChar char="•"/>
            </a:pPr>
            <a:r>
              <a:rPr lang="en-US" sz="2800" dirty="0"/>
              <a:t>Therefore, protection of information is critical as the data might belong to other people. </a:t>
            </a:r>
          </a:p>
          <a:p>
            <a:pPr algn="justLow"/>
            <a:endParaRPr lang="en-US" sz="700" dirty="0"/>
          </a:p>
          <a:p>
            <a:pPr marL="231775" lvl="1" algn="justLow"/>
            <a:r>
              <a:rPr lang="en-US" sz="2200" i="1" dirty="0"/>
              <a:t> </a:t>
            </a:r>
          </a:p>
        </p:txBody>
      </p:sp>
    </p:spTree>
    <p:extLst>
      <p:ext uri="{BB962C8B-B14F-4D97-AF65-F5344CB8AC3E}">
        <p14:creationId xmlns:p14="http://schemas.microsoft.com/office/powerpoint/2010/main" val="325551643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778" y="5677792"/>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44037"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(3/11)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85772" y="1695161"/>
            <a:ext cx="10620073" cy="3343672"/>
          </a:xfrm>
          <a:prstGeom prst="rect">
            <a:avLst/>
          </a:prstGeom>
          <a:noFill/>
        </p:spPr>
        <p:txBody>
          <a:bodyPr wrap="square" rtlCol="0">
            <a:spAutoFit/>
          </a:bodyPr>
          <a:lstStyle/>
          <a:p>
            <a:pPr marL="231775" lvl="1" algn="justLow"/>
            <a:r>
              <a:rPr lang="en-US" sz="2400" i="1" dirty="0"/>
              <a:t> </a:t>
            </a:r>
            <a:r>
              <a:rPr lang="en-US" sz="2400" i="1" dirty="0">
                <a:solidFill>
                  <a:srgbClr val="FF0000"/>
                </a:solidFill>
              </a:rPr>
              <a:t>For example:</a:t>
            </a:r>
            <a:r>
              <a:rPr lang="en-US" sz="2400" i="1" dirty="0"/>
              <a:t> </a:t>
            </a:r>
          </a:p>
          <a:p>
            <a:pPr marL="231775" lvl="1" algn="justLow"/>
            <a:endParaRPr lang="en-US" sz="1100" i="1" dirty="0"/>
          </a:p>
          <a:p>
            <a:pPr marL="574675" lvl="1" indent="-342900" algn="justLow">
              <a:lnSpc>
                <a:spcPct val="150000"/>
              </a:lnSpc>
              <a:buFont typeface="Arial" panose="020B0604020202020204" pitchFamily="34" charset="0"/>
              <a:buChar char="•"/>
            </a:pPr>
            <a:r>
              <a:rPr lang="en-US" sz="2400" dirty="0"/>
              <a:t>Safeguarding healthcare data is the job of a cybersecurity professional. </a:t>
            </a:r>
          </a:p>
          <a:p>
            <a:pPr marL="574675" lvl="1" indent="-342900" algn="justLow">
              <a:lnSpc>
                <a:spcPct val="150000"/>
              </a:lnSpc>
              <a:buFont typeface="Arial" panose="020B0604020202020204" pitchFamily="34" charset="0"/>
              <a:buChar char="•"/>
            </a:pPr>
            <a:r>
              <a:rPr lang="en-US" sz="2400" dirty="0"/>
              <a:t>Thus, a patient’s privacy, health, and failure is somehow related to cybersecurity professionals. </a:t>
            </a:r>
          </a:p>
          <a:p>
            <a:pPr marL="574675" lvl="1" indent="-342900" algn="justLow">
              <a:lnSpc>
                <a:spcPct val="150000"/>
              </a:lnSpc>
              <a:buFont typeface="Arial" panose="020B0604020202020204" pitchFamily="34" charset="0"/>
              <a:buChar char="•"/>
            </a:pPr>
            <a:r>
              <a:rPr lang="en-US" sz="2400" dirty="0"/>
              <a:t>Further, the well-being of patients’ families and caregivers may be shielded by the practices of a cybersecurity professional. </a:t>
            </a:r>
          </a:p>
        </p:txBody>
      </p:sp>
    </p:spTree>
    <p:extLst>
      <p:ext uri="{BB962C8B-B14F-4D97-AF65-F5344CB8AC3E}">
        <p14:creationId xmlns:p14="http://schemas.microsoft.com/office/powerpoint/2010/main" val="71963150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9243"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44037"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(4/11)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46429" y="1794563"/>
            <a:ext cx="10693831" cy="3970318"/>
          </a:xfrm>
          <a:prstGeom prst="rect">
            <a:avLst/>
          </a:prstGeom>
          <a:noFill/>
        </p:spPr>
        <p:txBody>
          <a:bodyPr wrap="square" rtlCol="0">
            <a:spAutoFit/>
          </a:bodyPr>
          <a:lstStyle/>
          <a:p>
            <a:pPr marL="457200" indent="-457200" algn="justLow">
              <a:lnSpc>
                <a:spcPct val="150000"/>
              </a:lnSpc>
              <a:buFont typeface="Arial" panose="020B0604020202020204" pitchFamily="34" charset="0"/>
              <a:buChar char="•"/>
            </a:pPr>
            <a:r>
              <a:rPr lang="en-US" sz="2400" dirty="0"/>
              <a:t>With the increasing complexity and the underlying challenges in securing online data and systems across a continuously growing landscape of cloud computing services, Wi-Fi-enabled mobile devices, and ‘smart’ objects.</a:t>
            </a:r>
          </a:p>
          <a:p>
            <a:pPr marL="457200" indent="-457200" algn="justLow">
              <a:lnSpc>
                <a:spcPct val="150000"/>
              </a:lnSpc>
              <a:buFont typeface="Arial" panose="020B0604020202020204" pitchFamily="34" charset="0"/>
              <a:buChar char="•"/>
            </a:pPr>
            <a:r>
              <a:rPr lang="en-US" sz="2400" b="1" dirty="0"/>
              <a:t>The ethical responsibility </a:t>
            </a:r>
            <a:r>
              <a:rPr lang="en-US" sz="2400" dirty="0"/>
              <a:t>to protect data that belongs to others is borne by cybersecurity professionals is a significantly heavy burden.</a:t>
            </a:r>
          </a:p>
          <a:p>
            <a:pPr algn="justLow"/>
            <a:endParaRPr lang="en-US" sz="2400" dirty="0"/>
          </a:p>
          <a:p>
            <a:pPr marL="457200" indent="-457200" algn="justLow">
              <a:buFont typeface="Arial" panose="020B0604020202020204" pitchFamily="34" charset="0"/>
              <a:buChar char="•"/>
            </a:pPr>
            <a:r>
              <a:rPr lang="en-US" sz="2400" dirty="0"/>
              <a:t>Let us take a few examples to analyze the importance of best cybersecurity practices: </a:t>
            </a:r>
          </a:p>
        </p:txBody>
      </p:sp>
    </p:spTree>
    <p:extLst>
      <p:ext uri="{BB962C8B-B14F-4D97-AF65-F5344CB8AC3E}">
        <p14:creationId xmlns:p14="http://schemas.microsoft.com/office/powerpoint/2010/main" val="317241417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44037"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(5/11)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29898" y="1490407"/>
            <a:ext cx="10693831" cy="3903504"/>
          </a:xfrm>
          <a:prstGeom prst="rect">
            <a:avLst/>
          </a:prstGeom>
          <a:noFill/>
        </p:spPr>
        <p:txBody>
          <a:bodyPr wrap="square" rtlCol="0">
            <a:spAutoFit/>
          </a:bodyPr>
          <a:lstStyle/>
          <a:p>
            <a:pPr marL="514350" indent="-514350" algn="justLow">
              <a:lnSpc>
                <a:spcPct val="150000"/>
              </a:lnSpc>
              <a:buFont typeface="Arial" panose="020B0604020202020204" pitchFamily="34" charset="0"/>
              <a:buChar char="•"/>
            </a:pPr>
            <a:r>
              <a:rPr lang="en-US" sz="2800" dirty="0"/>
              <a:t>James is a hard-working employee who works in the finance industry. </a:t>
            </a:r>
          </a:p>
          <a:p>
            <a:pPr marL="514350" indent="-514350" algn="justLow">
              <a:lnSpc>
                <a:spcPct val="150000"/>
              </a:lnSpc>
              <a:buFont typeface="Arial" panose="020B0604020202020204" pitchFamily="34" charset="0"/>
              <a:buChar char="•"/>
            </a:pPr>
            <a:r>
              <a:rPr lang="en-US" sz="2800" dirty="0"/>
              <a:t>A phishing email opened by him for a bank infects the company network with malware. </a:t>
            </a:r>
          </a:p>
          <a:p>
            <a:pPr marL="514350" indent="-514350" algn="justLow">
              <a:lnSpc>
                <a:spcPct val="150000"/>
              </a:lnSpc>
              <a:buFont typeface="Arial" panose="020B0604020202020204" pitchFamily="34" charset="0"/>
              <a:buChar char="•"/>
            </a:pPr>
            <a:r>
              <a:rPr lang="en-US" sz="2800" dirty="0"/>
              <a:t>The malware targets customer profiles and authorizes all transactions. </a:t>
            </a:r>
          </a:p>
          <a:p>
            <a:pPr algn="justLow">
              <a:lnSpc>
                <a:spcPct val="150000"/>
              </a:lnSpc>
            </a:pPr>
            <a:endParaRPr lang="en-US" sz="2800" dirty="0"/>
          </a:p>
        </p:txBody>
      </p:sp>
    </p:spTree>
    <p:extLst>
      <p:ext uri="{BB962C8B-B14F-4D97-AF65-F5344CB8AC3E}">
        <p14:creationId xmlns:p14="http://schemas.microsoft.com/office/powerpoint/2010/main" val="287698696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184" y="5761794"/>
            <a:ext cx="1222425" cy="1096206"/>
          </a:xfrm>
          <a:prstGeom prst="rect">
            <a:avLst/>
          </a:prstGeom>
        </p:spPr>
      </p:pic>
      <p:pic>
        <p:nvPicPr>
          <p:cNvPr id="3" name="Picture 2"/>
          <p:cNvPicPr>
            <a:picLocks noChangeAspect="1"/>
          </p:cNvPicPr>
          <p:nvPr/>
        </p:nvPicPr>
        <p:blipFill>
          <a:blip r:embed="rId3"/>
          <a:stretch>
            <a:fillRect/>
          </a:stretch>
        </p:blipFill>
        <p:spPr>
          <a:xfrm>
            <a:off x="1976554" y="6141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44037"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(6/11)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3627" y="1644756"/>
            <a:ext cx="10693831" cy="3693319"/>
          </a:xfrm>
          <a:prstGeom prst="rect">
            <a:avLst/>
          </a:prstGeom>
          <a:noFill/>
        </p:spPr>
        <p:txBody>
          <a:bodyPr wrap="square" rtlCol="0">
            <a:spAutoFit/>
          </a:bodyPr>
          <a:lstStyle/>
          <a:p>
            <a:pPr marL="514350" indent="-514350" algn="justLow">
              <a:buFont typeface="Arial" panose="020B0604020202020204" pitchFamily="34" charset="0"/>
              <a:buChar char="•"/>
            </a:pPr>
            <a:r>
              <a:rPr lang="en-US" sz="2800" dirty="0"/>
              <a:t>Lee and John had been working late at night on an operating system when they identified a vulnerability, which causes execution of malicious code and switches on the camera and voice recorder without the knowledge of the user. </a:t>
            </a:r>
          </a:p>
          <a:p>
            <a:pPr marL="514350" indent="-514350" algn="justLow">
              <a:buFont typeface="Arial" panose="020B0604020202020204" pitchFamily="34" charset="0"/>
              <a:buChar char="•"/>
            </a:pPr>
            <a:endParaRPr lang="en-US" sz="1000" dirty="0"/>
          </a:p>
          <a:p>
            <a:pPr marL="514350" indent="-514350" algn="justLow">
              <a:buFont typeface="Arial" panose="020B0604020202020204" pitchFamily="34" charset="0"/>
              <a:buChar char="•"/>
            </a:pPr>
            <a:r>
              <a:rPr lang="en-US" sz="2800" dirty="0"/>
              <a:t>As they agree on informing the manufacturer the next day and posting the bug on their blog, they are approached by a rival of the phone company, who lures them with money if they do not expose the vulnerability. </a:t>
            </a:r>
          </a:p>
        </p:txBody>
      </p:sp>
    </p:spTree>
    <p:extLst>
      <p:ext uri="{BB962C8B-B14F-4D97-AF65-F5344CB8AC3E}">
        <p14:creationId xmlns:p14="http://schemas.microsoft.com/office/powerpoint/2010/main" val="151260212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44037"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(7/11)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7695" y="1877519"/>
            <a:ext cx="10693831" cy="2923877"/>
          </a:xfrm>
          <a:prstGeom prst="rect">
            <a:avLst/>
          </a:prstGeom>
          <a:noFill/>
        </p:spPr>
        <p:txBody>
          <a:bodyPr wrap="square" rtlCol="0">
            <a:spAutoFit/>
          </a:bodyPr>
          <a:lstStyle/>
          <a:p>
            <a:pPr marL="514350" indent="-514350" algn="justLow">
              <a:buFont typeface="Arial" panose="020B0604020202020204" pitchFamily="34" charset="0"/>
              <a:buChar char="•"/>
            </a:pPr>
            <a:r>
              <a:rPr lang="en-US" sz="2800" dirty="0"/>
              <a:t>A company is offering a brand-new Porsche to the 500th caller.  Derek, a teenage hacker, takes control of the phone network and effectively blocks calls so that he could be the 500th caller. </a:t>
            </a:r>
          </a:p>
          <a:p>
            <a:pPr algn="justLow"/>
            <a:endParaRPr lang="en-US" sz="1600" dirty="0"/>
          </a:p>
          <a:p>
            <a:pPr marL="514350" indent="-514350" algn="justLow">
              <a:buFont typeface="Arial" panose="020B0604020202020204" pitchFamily="34" charset="0"/>
              <a:buChar char="•"/>
            </a:pPr>
            <a:r>
              <a:rPr lang="en-US" sz="2800" dirty="0"/>
              <a:t>A massive network outage caused by a virus blocked access to weather updates, following which the Wilson family was stuck in the snowstorm for hours. </a:t>
            </a:r>
          </a:p>
        </p:txBody>
      </p:sp>
    </p:spTree>
    <p:extLst>
      <p:ext uri="{BB962C8B-B14F-4D97-AF65-F5344CB8AC3E}">
        <p14:creationId xmlns:p14="http://schemas.microsoft.com/office/powerpoint/2010/main" val="13503839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44037"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(8/11)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29898" y="1789874"/>
            <a:ext cx="10693831" cy="3539430"/>
          </a:xfrm>
          <a:prstGeom prst="rect">
            <a:avLst/>
          </a:prstGeom>
          <a:noFill/>
        </p:spPr>
        <p:txBody>
          <a:bodyPr wrap="square" rtlCol="0">
            <a:spAutoFit/>
          </a:bodyPr>
          <a:lstStyle/>
          <a:p>
            <a:pPr marL="514350" indent="-514350" algn="justLow">
              <a:buFont typeface="Arial" panose="020B0604020202020204" pitchFamily="34" charset="0"/>
              <a:buChar char="•"/>
            </a:pPr>
            <a:r>
              <a:rPr lang="en-US" sz="2800" dirty="0"/>
              <a:t>Pam is a history teacher who teaches sophomores straight from the presentation slides. </a:t>
            </a:r>
          </a:p>
          <a:p>
            <a:pPr marL="514350" indent="-514350" algn="justLow">
              <a:buFont typeface="Arial" panose="020B0604020202020204" pitchFamily="34" charset="0"/>
              <a:buChar char="•"/>
            </a:pPr>
            <a:r>
              <a:rPr lang="en-US" sz="2800" dirty="0"/>
              <a:t>These slides are saved in her email folder. </a:t>
            </a:r>
          </a:p>
          <a:p>
            <a:pPr marL="514350" indent="-514350" algn="justLow">
              <a:buFont typeface="Arial" panose="020B0604020202020204" pitchFamily="34" charset="0"/>
              <a:buChar char="•"/>
            </a:pPr>
            <a:r>
              <a:rPr lang="en-US" sz="2800" dirty="0"/>
              <a:t>A group of students who do not pay attention in her class and got bad grades for the midterm decided to hack her email. </a:t>
            </a:r>
          </a:p>
          <a:p>
            <a:pPr marL="514350" indent="-514350" algn="justLow">
              <a:buFont typeface="Arial" panose="020B0604020202020204" pitchFamily="34" charset="0"/>
              <a:buChar char="•"/>
            </a:pPr>
            <a:r>
              <a:rPr lang="en-US" sz="2800" dirty="0"/>
              <a:t>When she opened her folder the next day, she was shocked to see her picture replaced with a dinosaur and the slides having pictures of cartoons. </a:t>
            </a:r>
          </a:p>
        </p:txBody>
      </p:sp>
    </p:spTree>
    <p:extLst>
      <p:ext uri="{BB962C8B-B14F-4D97-AF65-F5344CB8AC3E}">
        <p14:creationId xmlns:p14="http://schemas.microsoft.com/office/powerpoint/2010/main" val="404962890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44037"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(9/11)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29898" y="1789874"/>
            <a:ext cx="10693831" cy="3539430"/>
          </a:xfrm>
          <a:prstGeom prst="rect">
            <a:avLst/>
          </a:prstGeom>
          <a:noFill/>
        </p:spPr>
        <p:txBody>
          <a:bodyPr wrap="square" rtlCol="0">
            <a:spAutoFit/>
          </a:bodyPr>
          <a:lstStyle/>
          <a:p>
            <a:pPr marL="514350" indent="-514350" algn="justLow">
              <a:buFont typeface="Arial" panose="020B0604020202020204" pitchFamily="34" charset="0"/>
              <a:buChar char="•"/>
            </a:pPr>
            <a:r>
              <a:rPr lang="en-US" sz="2800" dirty="0"/>
              <a:t>Which of these hypothetical cases are concerned with ethical questions in cybersecurity? The answer is all of them. </a:t>
            </a:r>
          </a:p>
          <a:p>
            <a:pPr marL="514350" indent="-514350" algn="justLow">
              <a:buFont typeface="Arial" panose="020B0604020202020204" pitchFamily="34" charset="0"/>
              <a:buChar char="•"/>
            </a:pPr>
            <a:r>
              <a:rPr lang="en-US" sz="2800" dirty="0"/>
              <a:t>We observe that in the most cases, the lives of people are impacted by cybersecurity professionals. </a:t>
            </a:r>
          </a:p>
          <a:p>
            <a:pPr marL="514350" indent="-514350" algn="justLow">
              <a:buFont typeface="Arial" panose="020B0604020202020204" pitchFamily="34" charset="0"/>
              <a:buChar char="•"/>
            </a:pPr>
            <a:r>
              <a:rPr lang="en-US" sz="2800" dirty="0"/>
              <a:t>In many cases, cybersecurity best practices may have prevented or limited the harm. </a:t>
            </a:r>
          </a:p>
          <a:p>
            <a:pPr marL="514350" indent="-514350" algn="justLow">
              <a:buFont typeface="Arial" panose="020B0604020202020204" pitchFamily="34" charset="0"/>
              <a:buChar char="•"/>
            </a:pPr>
            <a:r>
              <a:rPr lang="en-US" sz="2800" dirty="0"/>
              <a:t>Thus, cybersecurity professionals are challenged ethically on multiple levels.</a:t>
            </a:r>
          </a:p>
        </p:txBody>
      </p:sp>
    </p:spTree>
    <p:extLst>
      <p:ext uri="{BB962C8B-B14F-4D97-AF65-F5344CB8AC3E}">
        <p14:creationId xmlns:p14="http://schemas.microsoft.com/office/powerpoint/2010/main" val="11698577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685" y="5746336"/>
            <a:ext cx="1222425" cy="1096206"/>
          </a:xfrm>
          <a:prstGeom prst="rect">
            <a:avLst/>
          </a:prstGeom>
        </p:spPr>
      </p:pic>
      <p:pic>
        <p:nvPicPr>
          <p:cNvPr id="3" name="Picture 2"/>
          <p:cNvPicPr>
            <a:picLocks noChangeAspect="1"/>
          </p:cNvPicPr>
          <p:nvPr/>
        </p:nvPicPr>
        <p:blipFill>
          <a:blip r:embed="rId3"/>
          <a:stretch>
            <a:fillRect/>
          </a:stretch>
        </p:blipFill>
        <p:spPr>
          <a:xfrm>
            <a:off x="2170446" y="62944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588564"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(10/11)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29897" y="1789874"/>
            <a:ext cx="10693831" cy="3539430"/>
          </a:xfrm>
          <a:prstGeom prst="rect">
            <a:avLst/>
          </a:prstGeom>
          <a:noFill/>
        </p:spPr>
        <p:txBody>
          <a:bodyPr wrap="square" rtlCol="0">
            <a:spAutoFit/>
          </a:bodyPr>
          <a:lstStyle/>
          <a:p>
            <a:pPr marL="0" indent="0">
              <a:buNone/>
            </a:pPr>
            <a:r>
              <a:rPr lang="en-US" sz="2800" b="1" dirty="0"/>
              <a:t>A cybersecurity professional has to deal with several ethical questions on a daily basis. They are sometimes technical as: </a:t>
            </a:r>
          </a:p>
          <a:p>
            <a:pPr marL="914400" lvl="1" indent="-514350">
              <a:buFont typeface="+mj-lt"/>
              <a:buAutoNum type="arabicPeriod"/>
            </a:pPr>
            <a:r>
              <a:rPr lang="en-US" sz="2800" dirty="0"/>
              <a:t>Which security techniques may be more effective, and what resources do they require? </a:t>
            </a:r>
          </a:p>
          <a:p>
            <a:pPr marL="914400" lvl="1" indent="-514350">
              <a:buFont typeface="+mj-lt"/>
              <a:buAutoNum type="arabicPeriod"/>
            </a:pPr>
            <a:r>
              <a:rPr lang="en-US" sz="2800" dirty="0"/>
              <a:t>How can network intruders be kept away from the system? </a:t>
            </a:r>
          </a:p>
          <a:p>
            <a:pPr marL="914400" lvl="1" indent="-514350">
              <a:buFont typeface="+mj-lt"/>
              <a:buAutoNum type="arabicPeriod"/>
            </a:pPr>
            <a:r>
              <a:rPr lang="en-US" sz="2800" dirty="0"/>
              <a:t>What levels and types of security risks are tolerable? </a:t>
            </a:r>
          </a:p>
          <a:p>
            <a:pPr marL="914400" lvl="1" indent="-514350">
              <a:buFont typeface="+mj-lt"/>
              <a:buAutoNum type="arabicPeriod"/>
            </a:pPr>
            <a:r>
              <a:rPr lang="en-US" sz="2800" dirty="0"/>
              <a:t>How can the users and other affected stakeholders be warned of such risks? </a:t>
            </a:r>
          </a:p>
        </p:txBody>
      </p:sp>
    </p:spTree>
    <p:extLst>
      <p:ext uri="{BB962C8B-B14F-4D97-AF65-F5344CB8AC3E}">
        <p14:creationId xmlns:p14="http://schemas.microsoft.com/office/powerpoint/2010/main" val="38296413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574394" cy="400110"/>
          </a:xfrm>
          <a:prstGeom prst="rect">
            <a:avLst/>
          </a:prstGeom>
          <a:noFill/>
        </p:spPr>
        <p:txBody>
          <a:bodyPr wrap="none" rtlCol="0">
            <a:spAutoFit/>
          </a:bodyPr>
          <a:lstStyle/>
          <a:p>
            <a:pPr algn="l"/>
            <a:r>
              <a:rPr lang="en-US" sz="2000" b="1" dirty="0">
                <a:solidFill>
                  <a:schemeClr val="bg1"/>
                </a:solidFill>
                <a:latin typeface="Tajawal Medium" panose="00000600000000000000" pitchFamily="2" charset="-78"/>
                <a:cs typeface="Tajawal Medium" panose="00000600000000000000" pitchFamily="2" charset="-78"/>
              </a:rPr>
              <a:t>ETHICS IN CYBERSECURITY (11/11)</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29898" y="1490407"/>
            <a:ext cx="10693831" cy="3903504"/>
          </a:xfrm>
          <a:prstGeom prst="rect">
            <a:avLst/>
          </a:prstGeom>
          <a:noFill/>
        </p:spPr>
        <p:txBody>
          <a:bodyPr wrap="square" rtlCol="0">
            <a:spAutoFit/>
          </a:bodyPr>
          <a:lstStyle/>
          <a:p>
            <a:pPr>
              <a:lnSpc>
                <a:spcPct val="150000"/>
              </a:lnSpc>
            </a:pPr>
            <a:r>
              <a:rPr lang="en-US" sz="2800" b="1" dirty="0"/>
              <a:t>In many situations, the questions may not be technical as: </a:t>
            </a:r>
          </a:p>
          <a:p>
            <a:pPr marL="914400" lvl="1" indent="-514350">
              <a:lnSpc>
                <a:spcPct val="150000"/>
              </a:lnSpc>
              <a:buFont typeface="+mj-lt"/>
              <a:buAutoNum type="arabicPeriod"/>
            </a:pPr>
            <a:r>
              <a:rPr lang="en-US" sz="2800" dirty="0"/>
              <a:t>How to justify the act of exposing others to a breach or greater risk for their own personal profit? </a:t>
            </a:r>
          </a:p>
          <a:p>
            <a:pPr marL="914400" lvl="1" indent="-514350">
              <a:lnSpc>
                <a:spcPct val="150000"/>
              </a:lnSpc>
              <a:buFont typeface="+mj-lt"/>
              <a:buAutoNum type="arabicPeriod"/>
            </a:pPr>
            <a:r>
              <a:rPr lang="en-US" sz="2800" dirty="0"/>
              <a:t>How to balance competing duties to the employer? </a:t>
            </a:r>
          </a:p>
          <a:p>
            <a:pPr marL="914400" lvl="1" indent="-514350">
              <a:lnSpc>
                <a:spcPct val="150000"/>
              </a:lnSpc>
              <a:buFont typeface="+mj-lt"/>
              <a:buAutoNum type="arabicPeriod"/>
            </a:pPr>
            <a:r>
              <a:rPr lang="en-US" sz="2800" dirty="0"/>
              <a:t>What levels of care must be taken to perform the role responsibly? </a:t>
            </a:r>
          </a:p>
        </p:txBody>
      </p:sp>
    </p:spTree>
    <p:extLst>
      <p:ext uri="{BB962C8B-B14F-4D97-AF65-F5344CB8AC3E}">
        <p14:creationId xmlns:p14="http://schemas.microsoft.com/office/powerpoint/2010/main" val="134146108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86908" y="543490"/>
            <a:ext cx="7074950"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IMPORTANT ETHICAL ISSUES IN CYBERSECURITY </a:t>
            </a:r>
            <a:r>
              <a:rPr lang="ar-EG" sz="2000" b="1" dirty="0">
                <a:solidFill>
                  <a:schemeClr val="bg1"/>
                </a:solidFill>
                <a:latin typeface="Tajawal Medium" panose="00000600000000000000" pitchFamily="2" charset="-78"/>
                <a:cs typeface="Tajawal Medium" panose="00000600000000000000" pitchFamily="2" charset="-78"/>
              </a:rPr>
              <a:t>(1/</a:t>
            </a:r>
            <a:r>
              <a:rPr lang="ar-SA" sz="2000" b="1" dirty="0">
                <a:solidFill>
                  <a:schemeClr val="bg1"/>
                </a:solidFill>
                <a:latin typeface="Tajawal Medium" panose="00000600000000000000" pitchFamily="2" charset="-78"/>
                <a:cs typeface="Tajawal Medium" panose="00000600000000000000" pitchFamily="2" charset="-78"/>
              </a:rPr>
              <a:t>3</a:t>
            </a:r>
            <a:r>
              <a:rPr lang="ar-EG" sz="2000" b="1" dirty="0">
                <a:solidFill>
                  <a:schemeClr val="bg1"/>
                </a:solidFill>
                <a:latin typeface="Tajawal Medium" panose="00000600000000000000" pitchFamily="2" charset="-78"/>
                <a:cs typeface="Tajawal Medium" panose="00000600000000000000" pitchFamily="2" charset="-78"/>
              </a:rPr>
              <a:t>)</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29898" y="1986358"/>
            <a:ext cx="10693831" cy="3654847"/>
          </a:xfrm>
          <a:prstGeom prst="rect">
            <a:avLst/>
          </a:prstGeom>
          <a:noFill/>
        </p:spPr>
        <p:txBody>
          <a:bodyPr wrap="square" rtlCol="0">
            <a:spAutoFit/>
          </a:bodyPr>
          <a:lstStyle/>
          <a:p>
            <a:pPr marL="457200" indent="-457200" algn="justLow">
              <a:spcAft>
                <a:spcPts val="300"/>
              </a:spcAft>
              <a:buFont typeface="Arial" panose="020B0604020202020204" pitchFamily="34" charset="0"/>
              <a:buChar char="•"/>
            </a:pPr>
            <a:r>
              <a:rPr lang="en-US" sz="2800" dirty="0"/>
              <a:t>As humans, we also look out for respectful and fair treatment by others, entertainment, education, meaningful work, and opportunities for leisure, and creative and political expression, among other things. </a:t>
            </a:r>
          </a:p>
          <a:p>
            <a:pPr marL="457200" indent="-457200" algn="justLow">
              <a:spcAft>
                <a:spcPts val="300"/>
              </a:spcAft>
              <a:buFont typeface="Arial" panose="020B0604020202020204" pitchFamily="34" charset="0"/>
              <a:buChar char="•"/>
            </a:pPr>
            <a:endParaRPr lang="en-US" sz="2000" dirty="0"/>
          </a:p>
          <a:p>
            <a:pPr marL="457200" indent="-457200" algn="justLow">
              <a:spcAft>
                <a:spcPts val="300"/>
              </a:spcAft>
              <a:buFont typeface="Arial" panose="020B0604020202020204" pitchFamily="34" charset="0"/>
              <a:buChar char="•"/>
            </a:pPr>
            <a:r>
              <a:rPr lang="en-US" sz="2800" dirty="0"/>
              <a:t>Each of these fundamental interests can be significantly impacted by Cybersecurity practices. </a:t>
            </a:r>
          </a:p>
          <a:p>
            <a:pPr marL="457200" indent="-457200" algn="justLow">
              <a:spcAft>
                <a:spcPts val="300"/>
              </a:spcAft>
              <a:buFont typeface="Arial" panose="020B0604020202020204" pitchFamily="34" charset="0"/>
              <a:buChar char="•"/>
            </a:pPr>
            <a:endParaRPr lang="en-US" sz="2800" dirty="0"/>
          </a:p>
        </p:txBody>
      </p:sp>
    </p:spTree>
    <p:extLst>
      <p:ext uri="{BB962C8B-B14F-4D97-AF65-F5344CB8AC3E}">
        <p14:creationId xmlns:p14="http://schemas.microsoft.com/office/powerpoint/2010/main" val="392793488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86908" y="543490"/>
            <a:ext cx="7074950"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IMPORTANT ETHICAL ISSUES IN CYBERSECURITY </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2</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3</a:t>
            </a:r>
            <a:r>
              <a:rPr lang="ar-EG" sz="2000" b="1" dirty="0">
                <a:solidFill>
                  <a:schemeClr val="bg1"/>
                </a:solidFill>
                <a:latin typeface="Tajawal Medium" panose="00000600000000000000" pitchFamily="2" charset="-78"/>
                <a:cs typeface="Tajawal Medium" panose="00000600000000000000" pitchFamily="2" charset="-78"/>
              </a:rPr>
              <a:t>)</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46429" y="1610200"/>
            <a:ext cx="10693831" cy="4024179"/>
          </a:xfrm>
          <a:prstGeom prst="rect">
            <a:avLst/>
          </a:prstGeom>
          <a:noFill/>
        </p:spPr>
        <p:txBody>
          <a:bodyPr wrap="square" rtlCol="0">
            <a:spAutoFit/>
          </a:bodyPr>
          <a:lstStyle/>
          <a:p>
            <a:pPr marL="457200" indent="-457200" algn="justLow">
              <a:spcAft>
                <a:spcPts val="300"/>
              </a:spcAft>
              <a:buFont typeface="Arial" panose="020B0604020202020204" pitchFamily="34" charset="0"/>
              <a:buChar char="•"/>
            </a:pPr>
            <a:r>
              <a:rPr lang="en-US" sz="2800" dirty="0"/>
              <a:t>Therefore, it is right to say that cybersecurity has a much stronger need of holding onto ethics than other technical practices like the engineering of bridges. Making unethical design choices for building bridges may lead to destruction of bodily integrity and health. </a:t>
            </a:r>
          </a:p>
          <a:p>
            <a:pPr marL="457200" indent="-457200" algn="justLow">
              <a:spcAft>
                <a:spcPts val="300"/>
              </a:spcAft>
              <a:buFont typeface="Arial" panose="020B0604020202020204" pitchFamily="34" charset="0"/>
              <a:buChar char="•"/>
            </a:pPr>
            <a:endParaRPr lang="en-US" sz="1600" dirty="0"/>
          </a:p>
          <a:p>
            <a:pPr marL="457200" indent="-457200" algn="justLow">
              <a:spcAft>
                <a:spcPts val="300"/>
              </a:spcAft>
              <a:buFont typeface="Arial" panose="020B0604020202020204" pitchFamily="34" charset="0"/>
              <a:buChar char="•"/>
            </a:pPr>
            <a:r>
              <a:rPr lang="en-US" sz="2800" dirty="0"/>
              <a:t>Such damage may have an impact on society and can make it harder for people to flourish. In the realm of cyberspace, unethical choices with respect to cybersecurity may cause different kinds of harm. </a:t>
            </a:r>
          </a:p>
          <a:p>
            <a:pPr marL="457200" indent="-457200" algn="justLow">
              <a:spcAft>
                <a:spcPts val="300"/>
              </a:spcAft>
              <a:buFont typeface="Arial" panose="020B0604020202020204" pitchFamily="34" charset="0"/>
              <a:buChar char="•"/>
            </a:pPr>
            <a:endParaRPr lang="en-US" sz="2600" dirty="0"/>
          </a:p>
        </p:txBody>
      </p:sp>
    </p:spTree>
    <p:extLst>
      <p:ext uri="{BB962C8B-B14F-4D97-AF65-F5344CB8AC3E}">
        <p14:creationId xmlns:p14="http://schemas.microsoft.com/office/powerpoint/2010/main" val="43174997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184"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86908" y="543490"/>
            <a:ext cx="7074950"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IMPORTANT ETHICAL ISSUES IN CYBERSECURITY </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3</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3</a:t>
            </a:r>
            <a:r>
              <a:rPr lang="ar-EG" sz="2000" b="1" dirty="0">
                <a:solidFill>
                  <a:schemeClr val="bg1"/>
                </a:solidFill>
                <a:latin typeface="Tajawal Medium" panose="00000600000000000000" pitchFamily="2" charset="-78"/>
                <a:cs typeface="Tajawal Medium" panose="00000600000000000000" pitchFamily="2" charset="-78"/>
              </a:rPr>
              <a:t>)</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99396" y="1687905"/>
            <a:ext cx="11142777" cy="3808735"/>
          </a:xfrm>
          <a:prstGeom prst="rect">
            <a:avLst/>
          </a:prstGeom>
          <a:noFill/>
        </p:spPr>
        <p:txBody>
          <a:bodyPr wrap="square" rtlCol="0">
            <a:spAutoFit/>
          </a:bodyPr>
          <a:lstStyle/>
          <a:p>
            <a:pPr marL="457200" indent="-457200" algn="justLow">
              <a:spcAft>
                <a:spcPts val="300"/>
              </a:spcAft>
              <a:buFont typeface="Arial" panose="020B0604020202020204" pitchFamily="34" charset="0"/>
              <a:buChar char="•"/>
            </a:pPr>
            <a:r>
              <a:rPr lang="en-US" sz="2600" dirty="0"/>
              <a:t>Cybersecurity failures have an economic impact on our lives, also damage our reputation, savings, or liberty. </a:t>
            </a:r>
          </a:p>
          <a:p>
            <a:pPr marL="457200" indent="-457200" algn="justLow">
              <a:spcAft>
                <a:spcPts val="300"/>
              </a:spcAft>
              <a:buFont typeface="Arial" panose="020B0604020202020204" pitchFamily="34" charset="0"/>
              <a:buChar char="•"/>
            </a:pPr>
            <a:r>
              <a:rPr lang="en-US" sz="2600" dirty="0"/>
              <a:t>Firms that are affected by security breaches or health records that are sabotaged are some examples which leave our physical bodies intact yet put us at risk of losing our reputations and privacy. </a:t>
            </a:r>
          </a:p>
          <a:p>
            <a:pPr marL="457200" indent="-457200" algn="justLow">
              <a:spcAft>
                <a:spcPts val="300"/>
              </a:spcAft>
              <a:buFont typeface="Arial" panose="020B0604020202020204" pitchFamily="34" charset="0"/>
              <a:buChar char="•"/>
            </a:pPr>
            <a:r>
              <a:rPr lang="en-US" sz="2600" dirty="0"/>
              <a:t>Hence, there is a need to introduce effective cybersecurity practices. </a:t>
            </a:r>
          </a:p>
          <a:p>
            <a:pPr marL="457200" indent="-457200" algn="justLow">
              <a:spcAft>
                <a:spcPts val="300"/>
              </a:spcAft>
              <a:buFont typeface="Arial" panose="020B0604020202020204" pitchFamily="34" charset="0"/>
              <a:buChar char="•"/>
            </a:pPr>
            <a:r>
              <a:rPr lang="en-US" sz="2600" dirty="0"/>
              <a:t>These practices are capable of generating a vast range of benefits for society, some of which include stable infrastructure, diminished social and economic anxiety, and better investment and innovation.</a:t>
            </a:r>
          </a:p>
        </p:txBody>
      </p:sp>
    </p:spTree>
    <p:extLst>
      <p:ext uri="{BB962C8B-B14F-4D97-AF65-F5344CB8AC3E}">
        <p14:creationId xmlns:p14="http://schemas.microsoft.com/office/powerpoint/2010/main" val="380594540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id="{5324E100-887F-47F2-B603-95FF43BAB1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336" t="21874" r="22401" b="22136"/>
          <a:stretch/>
        </p:blipFill>
        <p:spPr bwMode="auto">
          <a:xfrm>
            <a:off x="6596477" y="1520828"/>
            <a:ext cx="5238750" cy="4095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344" y="5717211"/>
            <a:ext cx="1222425" cy="1096206"/>
          </a:xfrm>
          <a:prstGeom prst="rect">
            <a:avLst/>
          </a:prstGeom>
        </p:spPr>
      </p:pic>
      <p:pic>
        <p:nvPicPr>
          <p:cNvPr id="3" name="Picture 2"/>
          <p:cNvPicPr>
            <a:picLocks noChangeAspect="1"/>
          </p:cNvPicPr>
          <p:nvPr/>
        </p:nvPicPr>
        <p:blipFill>
          <a:blip r:embed="rId5"/>
          <a:stretch>
            <a:fillRect/>
          </a:stretch>
        </p:blipFill>
        <p:spPr>
          <a:xfrm>
            <a:off x="1869109" y="61468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026493" cy="1610200"/>
          </a:xfrm>
          <a:prstGeom prst="rect">
            <a:avLst/>
          </a:prstGeom>
        </p:spPr>
      </p:pic>
      <p:sp>
        <p:nvSpPr>
          <p:cNvPr id="7" name="TextBox 6"/>
          <p:cNvSpPr txBox="1"/>
          <p:nvPr/>
        </p:nvSpPr>
        <p:spPr>
          <a:xfrm>
            <a:off x="2386908" y="543490"/>
            <a:ext cx="7531549"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SOME ETHICAL ISSUES AFFECTING CYBERSECURITY</a:t>
            </a:r>
            <a:r>
              <a:rPr lang="ar-EG" sz="2000" b="1" dirty="0">
                <a:solidFill>
                  <a:schemeClr val="bg1"/>
                </a:solidFill>
                <a:latin typeface="Tajawal Medium" panose="00000600000000000000" pitchFamily="2" charset="-78"/>
                <a:cs typeface="Tajawal Medium" panose="00000600000000000000" pitchFamily="2" charset="-78"/>
              </a:rPr>
              <a:t> (1/</a:t>
            </a:r>
            <a:r>
              <a:rPr lang="ar-SA" sz="2000" b="1" dirty="0">
                <a:solidFill>
                  <a:schemeClr val="bg1"/>
                </a:solidFill>
                <a:latin typeface="Tajawal Medium" panose="00000600000000000000" pitchFamily="2" charset="-78"/>
                <a:cs typeface="Tajawal Medium" panose="00000600000000000000" pitchFamily="2" charset="-78"/>
              </a:rPr>
              <a:t>7</a:t>
            </a:r>
            <a:r>
              <a:rPr lang="ar-EG" sz="2000" b="1" dirty="0">
                <a:solidFill>
                  <a:schemeClr val="bg1"/>
                </a:solidFill>
                <a:latin typeface="Tajawal Medium" panose="00000600000000000000" pitchFamily="2" charset="-78"/>
                <a:cs typeface="Tajawal Medium" panose="00000600000000000000" pitchFamily="2" charset="-78"/>
              </a:rPr>
              <a:t>)</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1063" y="1314378"/>
            <a:ext cx="7074950" cy="5170646"/>
          </a:xfrm>
          <a:prstGeom prst="rect">
            <a:avLst/>
          </a:prstGeom>
          <a:noFill/>
        </p:spPr>
        <p:txBody>
          <a:bodyPr wrap="square" rtlCol="0">
            <a:spAutoFit/>
          </a:bodyPr>
          <a:lstStyle/>
          <a:p>
            <a:pPr>
              <a:lnSpc>
                <a:spcPct val="250000"/>
              </a:lnSpc>
              <a:buFont typeface="Wingdings" panose="05000000000000000000" pitchFamily="2" charset="2"/>
              <a:buChar char="Ø"/>
            </a:pPr>
            <a:r>
              <a:rPr lang="en-US" sz="2200" b="1" dirty="0"/>
              <a:t>ETHICAL ISSUES AFFECTING PRIVACY</a:t>
            </a:r>
          </a:p>
          <a:p>
            <a:pPr>
              <a:lnSpc>
                <a:spcPct val="250000"/>
              </a:lnSpc>
              <a:buFont typeface="Wingdings" panose="05000000000000000000" pitchFamily="2" charset="2"/>
              <a:buChar char="Ø"/>
            </a:pPr>
            <a:r>
              <a:rPr lang="en-US" sz="2200" b="1" dirty="0"/>
              <a:t>ETHICAL ISSUES AFFECTING PROPERTY</a:t>
            </a:r>
          </a:p>
          <a:p>
            <a:pPr>
              <a:lnSpc>
                <a:spcPct val="250000"/>
              </a:lnSpc>
              <a:buFont typeface="Wingdings" panose="05000000000000000000" pitchFamily="2" charset="2"/>
              <a:buChar char="Ø"/>
            </a:pPr>
            <a:r>
              <a:rPr lang="en-US" sz="2200" b="1" dirty="0"/>
              <a:t>CYBERSECURITY RESOURCE ALLOCATION</a:t>
            </a:r>
          </a:p>
          <a:p>
            <a:pPr marL="342900" lvl="8" indent="-342900">
              <a:lnSpc>
                <a:spcPct val="250000"/>
              </a:lnSpc>
              <a:buFont typeface="Wingdings" panose="05000000000000000000" pitchFamily="2" charset="2"/>
              <a:buChar char="Ø"/>
            </a:pPr>
            <a:r>
              <a:rPr lang="en-US" sz="2200" b="1" dirty="0"/>
              <a:t>TRANSPARENCY, DISCLOSURE, AND ACCOUNTABILITY </a:t>
            </a:r>
          </a:p>
          <a:p>
            <a:pPr marL="457200" lvl="8" indent="-457200">
              <a:lnSpc>
                <a:spcPct val="250000"/>
              </a:lnSpc>
              <a:buFont typeface="Wingdings" panose="05000000000000000000" pitchFamily="2" charset="2"/>
              <a:buChar char="Ø"/>
            </a:pPr>
            <a:r>
              <a:rPr lang="en-US" sz="2200" b="1" dirty="0"/>
              <a:t>CYBERSECURITY ROLES, DUTIES, AND INTERESTS</a:t>
            </a:r>
          </a:p>
          <a:p>
            <a:pPr>
              <a:lnSpc>
                <a:spcPct val="150000"/>
              </a:lnSpc>
              <a:buFont typeface="Wingdings" panose="05000000000000000000" pitchFamily="2" charset="2"/>
              <a:buChar char="Ø"/>
            </a:pPr>
            <a:endParaRPr lang="en-US" sz="2200" dirty="0"/>
          </a:p>
          <a:p>
            <a:pPr marL="457200" indent="-457200" algn="justLow">
              <a:spcAft>
                <a:spcPts val="300"/>
              </a:spcAft>
              <a:buFont typeface="Arial" panose="020B0604020202020204" pitchFamily="34" charset="0"/>
              <a:buChar char="•"/>
            </a:pPr>
            <a:endParaRPr lang="en-US" sz="2200" dirty="0"/>
          </a:p>
        </p:txBody>
      </p:sp>
    </p:spTree>
    <p:extLst>
      <p:ext uri="{BB962C8B-B14F-4D97-AF65-F5344CB8AC3E}">
        <p14:creationId xmlns:p14="http://schemas.microsoft.com/office/powerpoint/2010/main" val="197008131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55961" cy="1610200"/>
          </a:xfrm>
          <a:prstGeom prst="rect">
            <a:avLst/>
          </a:prstGeom>
        </p:spPr>
      </p:pic>
      <p:sp>
        <p:nvSpPr>
          <p:cNvPr id="7" name="TextBox 6"/>
          <p:cNvSpPr txBox="1"/>
          <p:nvPr/>
        </p:nvSpPr>
        <p:spPr>
          <a:xfrm>
            <a:off x="2386908" y="543490"/>
            <a:ext cx="7461017"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SOME ETHICAL ISSUES AFFECTING CYBERSECURITY</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2</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7</a:t>
            </a:r>
            <a:r>
              <a:rPr lang="ar-EG" sz="2000" b="1" dirty="0">
                <a:solidFill>
                  <a:schemeClr val="bg1"/>
                </a:solidFill>
                <a:latin typeface="Tajawal Medium" panose="00000600000000000000" pitchFamily="2" charset="-78"/>
                <a:cs typeface="Tajawal Medium" panose="00000600000000000000" pitchFamily="2" charset="-78"/>
              </a:rPr>
              <a:t>)</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13691" y="1283518"/>
            <a:ext cx="11142777" cy="4193456"/>
          </a:xfrm>
          <a:prstGeom prst="rect">
            <a:avLst/>
          </a:prstGeom>
          <a:noFill/>
        </p:spPr>
        <p:txBody>
          <a:bodyPr wrap="square" rtlCol="0">
            <a:spAutoFit/>
          </a:bodyPr>
          <a:lstStyle/>
          <a:p>
            <a:pPr algn="ctr"/>
            <a:r>
              <a:rPr lang="en-US" sz="2400" b="1" i="1" dirty="0"/>
              <a:t>ETHICAL ISSUES AFFECTING PRIVACY</a:t>
            </a:r>
            <a:endParaRPr lang="en-US" sz="2400" b="1" dirty="0"/>
          </a:p>
          <a:p>
            <a:pPr marL="457200" indent="-457200" algn="justLow">
              <a:spcAft>
                <a:spcPts val="300"/>
              </a:spcAft>
              <a:buFont typeface="Arial" panose="020B0604020202020204" pitchFamily="34" charset="0"/>
              <a:buChar char="•"/>
            </a:pPr>
            <a:endParaRPr lang="en-US" sz="800" dirty="0"/>
          </a:p>
          <a:p>
            <a:pPr algn="justLow"/>
            <a:r>
              <a:rPr lang="en-US" sz="2400" i="1" dirty="0"/>
              <a:t>Common cyber threats include: </a:t>
            </a:r>
          </a:p>
          <a:p>
            <a:pPr algn="justLow"/>
            <a:endParaRPr lang="en-US" sz="1600" i="1" dirty="0"/>
          </a:p>
          <a:p>
            <a:pPr marL="342900" indent="-342900" algn="justLow">
              <a:buFont typeface="Arial" panose="020B0604020202020204" pitchFamily="34" charset="0"/>
              <a:buChar char="•"/>
            </a:pPr>
            <a:r>
              <a:rPr lang="en-US" sz="2400" dirty="0"/>
              <a:t>Identity theft, wherein, PII may be stolen and used to impersonate victims. For example, Using credit card information to make unauthorized purchases. </a:t>
            </a:r>
          </a:p>
          <a:p>
            <a:pPr marL="342900" indent="-342900" algn="justLow">
              <a:buFont typeface="Arial" panose="020B0604020202020204" pitchFamily="34" charset="0"/>
              <a:buChar char="•"/>
            </a:pPr>
            <a:r>
              <a:rPr lang="en-US" sz="2400" dirty="0"/>
              <a:t>Social engineering, in which the adversary uses deception techniques for manipulating individuals into disclosing confidential or personal information to be used for conducting fraud. </a:t>
            </a:r>
          </a:p>
          <a:p>
            <a:pPr marL="342900" indent="-342900" algn="justLow">
              <a:buFont typeface="Arial" panose="020B0604020202020204" pitchFamily="34" charset="0"/>
              <a:buChar char="•"/>
            </a:pPr>
            <a:r>
              <a:rPr lang="en-US" sz="2400" dirty="0"/>
              <a:t>Hacking and other network intrusions are popular techniques for obtaining sensitive information about individuals and their activities. Such information can be used for extortion purposes, and other forms of unethical illegal manipulation.</a:t>
            </a:r>
          </a:p>
        </p:txBody>
      </p:sp>
    </p:spTree>
    <p:extLst>
      <p:ext uri="{BB962C8B-B14F-4D97-AF65-F5344CB8AC3E}">
        <p14:creationId xmlns:p14="http://schemas.microsoft.com/office/powerpoint/2010/main" val="177161490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1832"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55961" cy="1610200"/>
          </a:xfrm>
          <a:prstGeom prst="rect">
            <a:avLst/>
          </a:prstGeom>
        </p:spPr>
      </p:pic>
      <p:sp>
        <p:nvSpPr>
          <p:cNvPr id="7" name="TextBox 6"/>
          <p:cNvSpPr txBox="1"/>
          <p:nvPr/>
        </p:nvSpPr>
        <p:spPr>
          <a:xfrm>
            <a:off x="2386908" y="543490"/>
            <a:ext cx="7461017"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SOME ETHICAL ISSUES AFFECTING CYBERSECURITY</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3</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7</a:t>
            </a:r>
            <a:r>
              <a:rPr lang="ar-EG" sz="2000" b="1" dirty="0">
                <a:solidFill>
                  <a:schemeClr val="bg1"/>
                </a:solidFill>
                <a:latin typeface="Tajawal Medium" panose="00000600000000000000" pitchFamily="2" charset="-78"/>
                <a:cs typeface="Tajawal Medium" panose="00000600000000000000" pitchFamily="2" charset="-78"/>
              </a:rPr>
              <a:t>)</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42602" y="1390085"/>
            <a:ext cx="11142777" cy="4924425"/>
          </a:xfrm>
          <a:prstGeom prst="rect">
            <a:avLst/>
          </a:prstGeom>
          <a:noFill/>
        </p:spPr>
        <p:txBody>
          <a:bodyPr wrap="square" rtlCol="0">
            <a:spAutoFit/>
          </a:bodyPr>
          <a:lstStyle/>
          <a:p>
            <a:pPr algn="ctr"/>
            <a:r>
              <a:rPr lang="en-US" sz="2400" b="1" i="1" dirty="0"/>
              <a:t>ETHICAL ISSUES AFFECTING PROPERTY </a:t>
            </a:r>
            <a:endParaRPr lang="en-US" sz="800" dirty="0"/>
          </a:p>
          <a:p>
            <a:pPr marL="342900" indent="-342900" algn="justLow">
              <a:spcAft>
                <a:spcPts val="600"/>
              </a:spcAft>
              <a:buFont typeface="Arial" panose="020B0604020202020204" pitchFamily="34" charset="0"/>
              <a:buChar char="•"/>
            </a:pPr>
            <a:r>
              <a:rPr lang="en-US" sz="2400" dirty="0"/>
              <a:t>It is possible to target property through cyberattacks which may affect intellectual property (IP) and lead to accessing sensitive information like trade secrets, obtain bank account numbers and passwords, and may also cause damage to organization’s property. Such harms to property are often targeted by profit-seeking criminal enterprises, by politically-motivated groups, nation-states, detectives, intelligence agents of foreign nations, or by script kiddies and hackers who are seeking to demonstrate their own skills, abilities, and destructive powers.</a:t>
            </a:r>
          </a:p>
          <a:p>
            <a:pPr marL="342900" indent="-342900" algn="justLow">
              <a:spcAft>
                <a:spcPts val="600"/>
              </a:spcAft>
              <a:buFont typeface="Arial" panose="020B0604020202020204" pitchFamily="34" charset="0"/>
              <a:buChar char="•"/>
            </a:pPr>
            <a:endParaRPr lang="en-US" sz="200" dirty="0"/>
          </a:p>
          <a:p>
            <a:pPr marL="342900" indent="-342900" algn="justLow">
              <a:spcAft>
                <a:spcPts val="600"/>
              </a:spcAft>
              <a:buFont typeface="Arial" panose="020B0604020202020204" pitchFamily="34" charset="0"/>
              <a:buChar char="•"/>
            </a:pPr>
            <a:r>
              <a:rPr lang="en-US" sz="2400" dirty="0"/>
              <a:t>Property may not have any ethical value. Hence, any damage to these properties may be termed as an unethical issue in the cybersecurity domain, even if they may not be punishable by law. </a:t>
            </a:r>
          </a:p>
          <a:p>
            <a:pPr algn="justLow"/>
            <a:endParaRPr lang="en-US" sz="2400" i="1" dirty="0"/>
          </a:p>
        </p:txBody>
      </p:sp>
    </p:spTree>
    <p:extLst>
      <p:ext uri="{BB962C8B-B14F-4D97-AF65-F5344CB8AC3E}">
        <p14:creationId xmlns:p14="http://schemas.microsoft.com/office/powerpoint/2010/main" val="212146670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886371"/>
            <a:ext cx="1097280" cy="983983"/>
          </a:xfrm>
          <a:prstGeom prst="rect">
            <a:avLst/>
          </a:prstGeom>
        </p:spPr>
      </p:pic>
      <p:pic>
        <p:nvPicPr>
          <p:cNvPr id="3" name="Picture 2"/>
          <p:cNvPicPr>
            <a:picLocks noChangeAspect="1"/>
          </p:cNvPicPr>
          <p:nvPr/>
        </p:nvPicPr>
        <p:blipFill>
          <a:blip r:embed="rId4"/>
          <a:stretch>
            <a:fillRect/>
          </a:stretch>
        </p:blipFill>
        <p:spPr>
          <a:xfrm>
            <a:off x="2170446" y="615775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955961" cy="1610200"/>
          </a:xfrm>
          <a:prstGeom prst="rect">
            <a:avLst/>
          </a:prstGeom>
        </p:spPr>
      </p:pic>
      <p:sp>
        <p:nvSpPr>
          <p:cNvPr id="7" name="TextBox 6"/>
          <p:cNvSpPr txBox="1"/>
          <p:nvPr/>
        </p:nvSpPr>
        <p:spPr>
          <a:xfrm>
            <a:off x="2386908" y="543490"/>
            <a:ext cx="7461017"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SOME ETHICAL ISSUES AFFECTING CYBERSECURITY</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4</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7</a:t>
            </a:r>
            <a:r>
              <a:rPr lang="ar-EG" sz="2000" b="1" dirty="0">
                <a:solidFill>
                  <a:schemeClr val="bg1"/>
                </a:solidFill>
                <a:latin typeface="Tajawal Medium" panose="00000600000000000000" pitchFamily="2" charset="-78"/>
                <a:cs typeface="Tajawal Medium" panose="00000600000000000000" pitchFamily="2" charset="-78"/>
              </a:rPr>
              <a:t>)</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308423"/>
            <a:ext cx="11909762" cy="4385816"/>
          </a:xfrm>
          <a:prstGeom prst="rect">
            <a:avLst/>
          </a:prstGeom>
          <a:noFill/>
        </p:spPr>
        <p:txBody>
          <a:bodyPr wrap="square" rtlCol="0">
            <a:spAutoFit/>
          </a:bodyPr>
          <a:lstStyle/>
          <a:p>
            <a:pPr algn="ctr"/>
            <a:r>
              <a:rPr lang="en-US" sz="2400" b="1" i="1" dirty="0"/>
              <a:t>ETHICAL ISSUES AFFECTING PROPERTY </a:t>
            </a:r>
          </a:p>
          <a:p>
            <a:pPr algn="ctr"/>
            <a:endParaRPr lang="en-US" sz="2400" dirty="0"/>
          </a:p>
          <a:p>
            <a:pPr marL="342900" indent="-342900" algn="justLow">
              <a:spcAft>
                <a:spcPts val="600"/>
              </a:spcAft>
              <a:buFont typeface="Arial" panose="020B0604020202020204" pitchFamily="34" charset="0"/>
              <a:buChar char="•"/>
            </a:pPr>
            <a:r>
              <a:rPr lang="en-US" sz="2400" dirty="0"/>
              <a:t>Sometimes, unauthorized destruction of property may be argued to be ethical if it is in the interest of the nation. </a:t>
            </a:r>
          </a:p>
          <a:p>
            <a:pPr marL="342900" indent="-342900" algn="justLow">
              <a:spcAft>
                <a:spcPts val="600"/>
              </a:spcAft>
              <a:buFont typeface="Arial" panose="020B0604020202020204" pitchFamily="34" charset="0"/>
              <a:buChar char="•"/>
            </a:pPr>
            <a:r>
              <a:rPr lang="en-US" sz="2400" dirty="0"/>
              <a:t>In 2010, the nation-state used the Stuxnet worm to disrupt Iranian centrifuges being used for enriching uranium. </a:t>
            </a:r>
          </a:p>
          <a:p>
            <a:pPr marL="342900" indent="-342900" algn="justLow">
              <a:spcAft>
                <a:spcPts val="600"/>
              </a:spcAft>
              <a:buFont typeface="Arial" panose="020B0604020202020204" pitchFamily="34" charset="0"/>
              <a:buChar char="•"/>
            </a:pPr>
            <a:r>
              <a:rPr lang="en-US" sz="2400" dirty="0"/>
              <a:t>Sometimes, defenders of a network that has been vandalized by a cyberattack, assert an ethical right to ‘hack back’ in ways that intend to damage the systems of the cyber attacker, so that no further damage may be caused. </a:t>
            </a:r>
            <a:endParaRPr lang="ar-JO" sz="2400" dirty="0"/>
          </a:p>
          <a:p>
            <a:pPr marL="342900" indent="-342900" algn="justLow">
              <a:spcAft>
                <a:spcPts val="600"/>
              </a:spcAft>
              <a:buFont typeface="Arial" panose="020B0604020202020204" pitchFamily="34" charset="0"/>
              <a:buChar char="•"/>
            </a:pPr>
            <a:r>
              <a:rPr lang="en-US" sz="2400" dirty="0"/>
              <a:t>These situations also generate significant ethical concerns. The release of Stuxnet affected thousands of other computers that were not a part of the Iranian nuclear program. </a:t>
            </a:r>
          </a:p>
        </p:txBody>
      </p:sp>
    </p:spTree>
    <p:extLst>
      <p:ext uri="{BB962C8B-B14F-4D97-AF65-F5344CB8AC3E}">
        <p14:creationId xmlns:p14="http://schemas.microsoft.com/office/powerpoint/2010/main" val="127133508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55961" cy="1610200"/>
          </a:xfrm>
          <a:prstGeom prst="rect">
            <a:avLst/>
          </a:prstGeom>
        </p:spPr>
      </p:pic>
      <p:sp>
        <p:nvSpPr>
          <p:cNvPr id="7" name="TextBox 6"/>
          <p:cNvSpPr txBox="1"/>
          <p:nvPr/>
        </p:nvSpPr>
        <p:spPr>
          <a:xfrm>
            <a:off x="2386908" y="543490"/>
            <a:ext cx="7461017"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SOME ETHICAL ISSUES AFFECTING CYBERSECURITY</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5</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7</a:t>
            </a:r>
            <a:r>
              <a:rPr lang="ar-EG" sz="2000" b="1" dirty="0">
                <a:solidFill>
                  <a:schemeClr val="bg1"/>
                </a:solidFill>
                <a:latin typeface="Tajawal Medium" panose="00000600000000000000" pitchFamily="2" charset="-78"/>
                <a:cs typeface="Tajawal Medium" panose="00000600000000000000" pitchFamily="2" charset="-78"/>
              </a:rPr>
              <a:t>)</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30883" y="1736122"/>
            <a:ext cx="11530234" cy="3385542"/>
          </a:xfrm>
          <a:prstGeom prst="rect">
            <a:avLst/>
          </a:prstGeom>
          <a:noFill/>
        </p:spPr>
        <p:txBody>
          <a:bodyPr wrap="square" rtlCol="0">
            <a:spAutoFit/>
          </a:bodyPr>
          <a:lstStyle/>
          <a:p>
            <a:pPr algn="ctr"/>
            <a:r>
              <a:rPr lang="en-US" sz="2200" b="1" i="1" dirty="0"/>
              <a:t>ETHICAL ISSUES AFFECTING PROPERTY </a:t>
            </a:r>
            <a:endParaRPr lang="en-US" sz="2200" dirty="0"/>
          </a:p>
          <a:p>
            <a:pPr marL="342900" indent="-342900" algn="justLow">
              <a:spcAft>
                <a:spcPts val="600"/>
              </a:spcAft>
              <a:buFont typeface="Arial" panose="020B0604020202020204" pitchFamily="34" charset="0"/>
              <a:buChar char="•"/>
            </a:pPr>
            <a:r>
              <a:rPr lang="en-US" sz="2600" dirty="0"/>
              <a:t>Hacking back may be risky for innocent parties as its effects are unknown. Moreover, spoofing strategies in the past have also led to the misidentification of systems responsible for attacks. </a:t>
            </a:r>
            <a:endParaRPr lang="ar-JO" sz="2600" dirty="0"/>
          </a:p>
          <a:p>
            <a:pPr marL="342900" indent="-342900" algn="justLow">
              <a:spcAft>
                <a:spcPts val="600"/>
              </a:spcAft>
              <a:buFont typeface="Arial" panose="020B0604020202020204" pitchFamily="34" charset="0"/>
              <a:buChar char="•"/>
            </a:pPr>
            <a:endParaRPr lang="en-US" sz="2600" dirty="0"/>
          </a:p>
          <a:p>
            <a:pPr marL="342900" indent="-342900" algn="justLow">
              <a:spcAft>
                <a:spcPts val="600"/>
              </a:spcAft>
              <a:buFont typeface="Arial" panose="020B0604020202020204" pitchFamily="34" charset="0"/>
              <a:buChar char="•"/>
            </a:pPr>
            <a:r>
              <a:rPr lang="en-US" sz="2600" dirty="0"/>
              <a:t>Even though all these arguments are valid, cybersecurity professionals must have a default ethical obligation to protect their organization’s networks, or those of their clients, from any and all property-targeting intrusions and attacks. </a:t>
            </a:r>
          </a:p>
        </p:txBody>
      </p:sp>
    </p:spTree>
    <p:extLst>
      <p:ext uri="{BB962C8B-B14F-4D97-AF65-F5344CB8AC3E}">
        <p14:creationId xmlns:p14="http://schemas.microsoft.com/office/powerpoint/2010/main" val="82526484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55961" cy="1610200"/>
          </a:xfrm>
          <a:prstGeom prst="rect">
            <a:avLst/>
          </a:prstGeom>
        </p:spPr>
      </p:pic>
      <p:sp>
        <p:nvSpPr>
          <p:cNvPr id="7" name="TextBox 6"/>
          <p:cNvSpPr txBox="1"/>
          <p:nvPr/>
        </p:nvSpPr>
        <p:spPr>
          <a:xfrm>
            <a:off x="2386908" y="543490"/>
            <a:ext cx="7461017"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SOME ETHICAL ISSUES AFFECTING CYBERSECURITY</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6</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7</a:t>
            </a:r>
            <a:r>
              <a:rPr lang="ar-EG" sz="2000" b="1" dirty="0">
                <a:solidFill>
                  <a:schemeClr val="bg1"/>
                </a:solidFill>
                <a:latin typeface="Tajawal Medium" panose="00000600000000000000" pitchFamily="2" charset="-78"/>
                <a:cs typeface="Tajawal Medium" panose="00000600000000000000" pitchFamily="2" charset="-78"/>
              </a:rPr>
              <a:t>)</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44555" y="1662996"/>
            <a:ext cx="11545721" cy="3293209"/>
          </a:xfrm>
          <a:prstGeom prst="rect">
            <a:avLst/>
          </a:prstGeom>
          <a:noFill/>
        </p:spPr>
        <p:txBody>
          <a:bodyPr wrap="square" rtlCol="0">
            <a:spAutoFit/>
          </a:bodyPr>
          <a:lstStyle/>
          <a:p>
            <a:pPr algn="ctr"/>
            <a:r>
              <a:rPr lang="en-US" sz="2200" b="1" i="1" dirty="0"/>
              <a:t>CYBERSECURITY RESOURCE ALLOCATION</a:t>
            </a:r>
          </a:p>
          <a:p>
            <a:pPr algn="ctr"/>
            <a:endParaRPr lang="en-US" sz="2200" b="1" i="1" dirty="0"/>
          </a:p>
          <a:p>
            <a:pPr marL="342900" indent="-342900">
              <a:buFont typeface="Arial" panose="020B0604020202020204" pitchFamily="34" charset="0"/>
              <a:buChar char="•"/>
            </a:pPr>
            <a:r>
              <a:rPr lang="en-US" sz="2400" dirty="0"/>
              <a:t>Cybersecurity operations consume time, money, and expertise. </a:t>
            </a:r>
          </a:p>
          <a:p>
            <a:endParaRPr lang="en-US" sz="1000" dirty="0"/>
          </a:p>
          <a:p>
            <a:pPr marL="342900" indent="-342900" algn="just">
              <a:buFont typeface="Arial" panose="020B0604020202020204" pitchFamily="34" charset="0"/>
              <a:buChar char="•"/>
            </a:pPr>
            <a:r>
              <a:rPr lang="en-US" sz="2400" dirty="0"/>
              <a:t>System resources bear considerable cost and cybersecurity operations incorporate several operations like power efficiency, data storage capacity, system usability/reliability, and speeds related to network and downloading. </a:t>
            </a:r>
          </a:p>
          <a:p>
            <a:pPr marL="342900" indent="-342900" algn="just">
              <a:buFont typeface="Arial" panose="020B0604020202020204" pitchFamily="34" charset="0"/>
              <a:buChar char="•"/>
            </a:pPr>
            <a:r>
              <a:rPr lang="en-US" sz="2400" dirty="0"/>
              <a:t>While cybersecurity operations lead to such high costs, not adopting effective cybersecurity measures may lead to excessive damage and even higher costs.</a:t>
            </a:r>
          </a:p>
          <a:p>
            <a:endParaRPr lang="en-US" sz="1000" dirty="0"/>
          </a:p>
        </p:txBody>
      </p:sp>
    </p:spTree>
    <p:extLst>
      <p:ext uri="{BB962C8B-B14F-4D97-AF65-F5344CB8AC3E}">
        <p14:creationId xmlns:p14="http://schemas.microsoft.com/office/powerpoint/2010/main" val="227959992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09986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55961" cy="1610200"/>
          </a:xfrm>
          <a:prstGeom prst="rect">
            <a:avLst/>
          </a:prstGeom>
        </p:spPr>
      </p:pic>
      <p:sp>
        <p:nvSpPr>
          <p:cNvPr id="7" name="TextBox 6"/>
          <p:cNvSpPr txBox="1"/>
          <p:nvPr/>
        </p:nvSpPr>
        <p:spPr>
          <a:xfrm>
            <a:off x="2386908" y="543490"/>
            <a:ext cx="7461017"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SOME ETHICAL ISSUES AFFECTING CYBERSECURITY</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7</a:t>
            </a:r>
            <a:r>
              <a:rPr lang="ar-EG" sz="2000" b="1" dirty="0">
                <a:solidFill>
                  <a:schemeClr val="bg1"/>
                </a:solidFill>
                <a:latin typeface="Tajawal Medium" panose="00000600000000000000" pitchFamily="2" charset="-78"/>
                <a:cs typeface="Tajawal Medium" panose="00000600000000000000" pitchFamily="2" charset="-78"/>
              </a:rPr>
              <a:t>/</a:t>
            </a:r>
            <a:r>
              <a:rPr lang="ar-SA" sz="2000" b="1" dirty="0">
                <a:solidFill>
                  <a:schemeClr val="bg1"/>
                </a:solidFill>
                <a:latin typeface="Tajawal Medium" panose="00000600000000000000" pitchFamily="2" charset="-78"/>
                <a:cs typeface="Tajawal Medium" panose="00000600000000000000" pitchFamily="2" charset="-78"/>
              </a:rPr>
              <a:t>7</a:t>
            </a:r>
            <a:r>
              <a:rPr lang="ar-EG" sz="2000" b="1" dirty="0">
                <a:solidFill>
                  <a:schemeClr val="bg1"/>
                </a:solidFill>
                <a:latin typeface="Tajawal Medium" panose="00000600000000000000" pitchFamily="2" charset="-78"/>
                <a:cs typeface="Tajawal Medium" panose="00000600000000000000" pitchFamily="2" charset="-78"/>
              </a:rPr>
              <a:t>)</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1959" y="1490407"/>
            <a:ext cx="11422251" cy="4062651"/>
          </a:xfrm>
          <a:prstGeom prst="rect">
            <a:avLst/>
          </a:prstGeom>
          <a:noFill/>
        </p:spPr>
        <p:txBody>
          <a:bodyPr wrap="square" rtlCol="0">
            <a:spAutoFit/>
          </a:bodyPr>
          <a:lstStyle/>
          <a:p>
            <a:pPr algn="ctr"/>
            <a:r>
              <a:rPr lang="en-US" sz="2200" b="1" i="1" dirty="0"/>
              <a:t>TRANSPARENCY, DISCLOSURE, AND ACCOUNTABILITY </a:t>
            </a:r>
          </a:p>
          <a:p>
            <a:pPr marL="342900" indent="-342900" algn="just">
              <a:buFont typeface="Arial" panose="020B0604020202020204" pitchFamily="34" charset="0"/>
              <a:buChar char="•"/>
            </a:pPr>
            <a:endParaRPr lang="en-US" sz="1000" b="1" i="1" dirty="0"/>
          </a:p>
          <a:p>
            <a:pPr marL="342900" lvl="8" indent="-342900" algn="just">
              <a:buFont typeface="Arial" panose="020B0604020202020204" pitchFamily="34" charset="0"/>
              <a:buChar char="•"/>
            </a:pPr>
            <a:r>
              <a:rPr lang="en-US" sz="2400" dirty="0"/>
              <a:t>Ethical issues in cybersecurity practices are linked to transparency, disclosure, and accountability. </a:t>
            </a:r>
          </a:p>
          <a:p>
            <a:pPr marL="342900" lvl="8" indent="-342900" algn="just">
              <a:buFont typeface="Arial" panose="020B0604020202020204" pitchFamily="34" charset="0"/>
              <a:buChar char="•"/>
            </a:pPr>
            <a:r>
              <a:rPr lang="en-US" sz="2400" dirty="0"/>
              <a:t>A significant part of cybersecurity is concerned with </a:t>
            </a:r>
            <a:r>
              <a:rPr lang="en-US" sz="2400" b="1" i="1" dirty="0"/>
              <a:t>risk management</a:t>
            </a:r>
            <a:r>
              <a:rPr lang="en-US" sz="2400" dirty="0"/>
              <a:t>. And because of that, since risks also have an impact over people in cyberspace, the default ethical duty to disclose the risks when known is necessary. This ensures that the people who might be affected due to the risks can be better prepared.</a:t>
            </a:r>
          </a:p>
          <a:p>
            <a:pPr marL="0" lvl="8" algn="just"/>
            <a:endParaRPr lang="en-US" sz="1000" dirty="0"/>
          </a:p>
          <a:p>
            <a:pPr marL="342900" lvl="8" indent="-342900" algn="just">
              <a:buFont typeface="Arial" panose="020B0604020202020204" pitchFamily="34" charset="0"/>
              <a:buChar char="•"/>
            </a:pPr>
            <a:r>
              <a:rPr lang="en-US" sz="2400" dirty="0"/>
              <a:t>In a situation where an organization discovers a critical vulnerability, the customers/clients are informed about the vulnerability in a timely manner so that a patch may be installed or other defensive measures may be taken. </a:t>
            </a:r>
          </a:p>
        </p:txBody>
      </p:sp>
    </p:spTree>
    <p:extLst>
      <p:ext uri="{BB962C8B-B14F-4D97-AF65-F5344CB8AC3E}">
        <p14:creationId xmlns:p14="http://schemas.microsoft.com/office/powerpoint/2010/main" val="295820848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4951"/>
            <a:ext cx="10961283" cy="1610200"/>
          </a:xfrm>
          <a:prstGeom prst="rect">
            <a:avLst/>
          </a:prstGeom>
        </p:spPr>
      </p:pic>
      <p:sp>
        <p:nvSpPr>
          <p:cNvPr id="7" name="TextBox 6"/>
          <p:cNvSpPr txBox="1"/>
          <p:nvPr/>
        </p:nvSpPr>
        <p:spPr>
          <a:xfrm>
            <a:off x="2386908" y="543490"/>
            <a:ext cx="8435001" cy="369332"/>
          </a:xfrm>
          <a:prstGeom prst="rect">
            <a:avLst/>
          </a:prstGeom>
          <a:noFill/>
        </p:spPr>
        <p:txBody>
          <a:bodyPr wrap="none" rtlCol="0">
            <a:spAutoFit/>
          </a:bodyPr>
          <a:lstStyle/>
          <a:p>
            <a:r>
              <a:rPr lang="en-US" b="1" dirty="0">
                <a:solidFill>
                  <a:schemeClr val="bg1"/>
                </a:solidFill>
                <a:latin typeface="Tajawal Medium" panose="00000600000000000000" pitchFamily="2" charset="-78"/>
                <a:cs typeface="Tajawal Medium" panose="00000600000000000000" pitchFamily="2" charset="-78"/>
              </a:rPr>
              <a:t>THE CURIOUS CASE OF BLACK HATS, WHITE HATS AND GRAY HATS </a:t>
            </a:r>
            <a:r>
              <a:rPr lang="ar-EG" sz="1800" b="1" dirty="0">
                <a:solidFill>
                  <a:schemeClr val="bg1"/>
                </a:solidFill>
                <a:latin typeface="Tajawal Medium" panose="00000600000000000000" pitchFamily="2" charset="-78"/>
                <a:cs typeface="Tajawal Medium" panose="00000600000000000000" pitchFamily="2" charset="-78"/>
              </a:rPr>
              <a:t>(</a:t>
            </a:r>
            <a:r>
              <a:rPr lang="ar-SA" b="1" dirty="0">
                <a:solidFill>
                  <a:schemeClr val="bg1"/>
                </a:solidFill>
                <a:latin typeface="Tajawal Medium" panose="00000600000000000000" pitchFamily="2" charset="-78"/>
                <a:cs typeface="Tajawal Medium" panose="00000600000000000000" pitchFamily="2" charset="-78"/>
              </a:rPr>
              <a:t>1</a:t>
            </a:r>
            <a:r>
              <a:rPr lang="ar-EG" sz="1800" b="1" dirty="0">
                <a:solidFill>
                  <a:schemeClr val="bg1"/>
                </a:solidFill>
                <a:latin typeface="Tajawal Medium" panose="00000600000000000000" pitchFamily="2" charset="-78"/>
                <a:cs typeface="Tajawal Medium" panose="00000600000000000000" pitchFamily="2" charset="-78"/>
              </a:rPr>
              <a:t>/</a:t>
            </a:r>
            <a:r>
              <a:rPr lang="ar-SA" sz="1800" b="1" dirty="0">
                <a:solidFill>
                  <a:schemeClr val="bg1"/>
                </a:solidFill>
                <a:latin typeface="Tajawal Medium" panose="00000600000000000000" pitchFamily="2" charset="-78"/>
                <a:cs typeface="Tajawal Medium" panose="00000600000000000000" pitchFamily="2" charset="-78"/>
              </a:rPr>
              <a:t>4</a:t>
            </a:r>
            <a:r>
              <a:rPr lang="ar-EG" sz="1800" b="1" dirty="0">
                <a:solidFill>
                  <a:schemeClr val="bg1"/>
                </a:solidFill>
                <a:latin typeface="Tajawal Medium" panose="00000600000000000000" pitchFamily="2" charset="-78"/>
                <a:cs typeface="Tajawal Medium" panose="00000600000000000000" pitchFamily="2" charset="-78"/>
              </a:rPr>
              <a:t>)</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3916" y="1695532"/>
            <a:ext cx="10455457" cy="4093428"/>
          </a:xfrm>
          <a:prstGeom prst="rect">
            <a:avLst/>
          </a:prstGeom>
          <a:noFill/>
        </p:spPr>
        <p:txBody>
          <a:bodyPr wrap="square" rtlCol="0">
            <a:spAutoFit/>
          </a:bodyPr>
          <a:lstStyle/>
          <a:p>
            <a:pPr algn="justLow">
              <a:spcAft>
                <a:spcPts val="600"/>
              </a:spcAft>
            </a:pPr>
            <a:r>
              <a:rPr lang="en-US" sz="2800" b="1" dirty="0"/>
              <a:t>White Hats: </a:t>
            </a:r>
            <a:r>
              <a:rPr lang="en-US" sz="2800" dirty="0"/>
              <a:t>Or </a:t>
            </a:r>
            <a:r>
              <a:rPr lang="en-US" sz="2800" u="sng" dirty="0"/>
              <a:t>ethical hackers</a:t>
            </a:r>
            <a:r>
              <a:rPr lang="en-US" sz="2800" dirty="0"/>
              <a:t>, are referred to as the good guys in the hacking world. They are concerned with getting into computer networks and systems in order to test or evaluate its security systems. </a:t>
            </a:r>
          </a:p>
          <a:p>
            <a:pPr algn="justLow">
              <a:spcAft>
                <a:spcPts val="600"/>
              </a:spcAft>
            </a:pPr>
            <a:endParaRPr lang="en-US" sz="2800" dirty="0"/>
          </a:p>
          <a:p>
            <a:pPr algn="justLow">
              <a:spcAft>
                <a:spcPts val="600"/>
              </a:spcAft>
            </a:pPr>
            <a:r>
              <a:rPr lang="en-US" sz="2800" b="1" dirty="0"/>
              <a:t>Black Hats: </a:t>
            </a:r>
            <a:r>
              <a:rPr lang="en-US" sz="2800" dirty="0"/>
              <a:t>These are commonly known as </a:t>
            </a:r>
            <a:r>
              <a:rPr lang="en-US" sz="2800" u="sng" dirty="0"/>
              <a:t>crackers</a:t>
            </a:r>
            <a:r>
              <a:rPr lang="en-US" sz="2800" dirty="0"/>
              <a:t>; these are the bad guys in the hacking world. They hack into computer networks and systems with malicious or criminal intent. </a:t>
            </a:r>
          </a:p>
          <a:p>
            <a:pPr algn="justLow">
              <a:spcAft>
                <a:spcPts val="600"/>
              </a:spcAft>
            </a:pPr>
            <a:endParaRPr lang="en-US" sz="2000" dirty="0"/>
          </a:p>
          <a:p>
            <a:pPr algn="ctr"/>
            <a:endParaRPr lang="en-US" sz="2400" dirty="0"/>
          </a:p>
        </p:txBody>
      </p:sp>
    </p:spTree>
    <p:extLst>
      <p:ext uri="{BB962C8B-B14F-4D97-AF65-F5344CB8AC3E}">
        <p14:creationId xmlns:p14="http://schemas.microsoft.com/office/powerpoint/2010/main" val="251934708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961283" cy="1610200"/>
          </a:xfrm>
          <a:prstGeom prst="rect">
            <a:avLst/>
          </a:prstGeom>
        </p:spPr>
      </p:pic>
      <p:sp>
        <p:nvSpPr>
          <p:cNvPr id="7" name="TextBox 6"/>
          <p:cNvSpPr txBox="1"/>
          <p:nvPr/>
        </p:nvSpPr>
        <p:spPr>
          <a:xfrm>
            <a:off x="2386908" y="543490"/>
            <a:ext cx="8435001" cy="369332"/>
          </a:xfrm>
          <a:prstGeom prst="rect">
            <a:avLst/>
          </a:prstGeom>
          <a:noFill/>
        </p:spPr>
        <p:txBody>
          <a:bodyPr wrap="none" rtlCol="0">
            <a:spAutoFit/>
          </a:bodyPr>
          <a:lstStyle/>
          <a:p>
            <a:r>
              <a:rPr lang="en-US" b="1" dirty="0">
                <a:solidFill>
                  <a:schemeClr val="bg1"/>
                </a:solidFill>
                <a:latin typeface="Tajawal Medium" panose="00000600000000000000" pitchFamily="2" charset="-78"/>
                <a:cs typeface="Tajawal Medium" panose="00000600000000000000" pitchFamily="2" charset="-78"/>
              </a:rPr>
              <a:t>THE CURIOUS CASE OF BLACK HATS, WHITE HATS AND GRAY HATS </a:t>
            </a:r>
            <a:r>
              <a:rPr lang="ar-EG" sz="1800" b="1" dirty="0">
                <a:solidFill>
                  <a:schemeClr val="bg1"/>
                </a:solidFill>
                <a:latin typeface="Tajawal Medium" panose="00000600000000000000" pitchFamily="2" charset="-78"/>
                <a:cs typeface="Tajawal Medium" panose="00000600000000000000" pitchFamily="2" charset="-78"/>
              </a:rPr>
              <a:t>(</a:t>
            </a:r>
            <a:r>
              <a:rPr lang="ar-SA" sz="1800" b="1" dirty="0">
                <a:solidFill>
                  <a:schemeClr val="bg1"/>
                </a:solidFill>
                <a:latin typeface="Tajawal Medium" panose="00000600000000000000" pitchFamily="2" charset="-78"/>
                <a:cs typeface="Tajawal Medium" panose="00000600000000000000" pitchFamily="2" charset="-78"/>
              </a:rPr>
              <a:t>2</a:t>
            </a:r>
            <a:r>
              <a:rPr lang="ar-EG" sz="1800" b="1" dirty="0">
                <a:solidFill>
                  <a:schemeClr val="bg1"/>
                </a:solidFill>
                <a:latin typeface="Tajawal Medium" panose="00000600000000000000" pitchFamily="2" charset="-78"/>
                <a:cs typeface="Tajawal Medium" panose="00000600000000000000" pitchFamily="2" charset="-78"/>
              </a:rPr>
              <a:t>/</a:t>
            </a:r>
            <a:r>
              <a:rPr lang="ar-SA" sz="1800" b="1" dirty="0">
                <a:solidFill>
                  <a:schemeClr val="bg1"/>
                </a:solidFill>
                <a:latin typeface="Tajawal Medium" panose="00000600000000000000" pitchFamily="2" charset="-78"/>
                <a:cs typeface="Tajawal Medium" panose="00000600000000000000" pitchFamily="2" charset="-78"/>
              </a:rPr>
              <a:t>4</a:t>
            </a:r>
            <a:r>
              <a:rPr lang="ar-EG" sz="1800" b="1" dirty="0">
                <a:solidFill>
                  <a:schemeClr val="bg1"/>
                </a:solidFill>
                <a:latin typeface="Tajawal Medium" panose="00000600000000000000" pitchFamily="2" charset="-78"/>
                <a:cs typeface="Tajawal Medium" panose="00000600000000000000" pitchFamily="2" charset="-78"/>
              </a:rPr>
              <a:t>)</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3916" y="1631781"/>
            <a:ext cx="10455457" cy="4708981"/>
          </a:xfrm>
          <a:prstGeom prst="rect">
            <a:avLst/>
          </a:prstGeom>
          <a:noFill/>
        </p:spPr>
        <p:txBody>
          <a:bodyPr wrap="square" rtlCol="0">
            <a:spAutoFit/>
          </a:bodyPr>
          <a:lstStyle/>
          <a:p>
            <a:pPr marL="342900" indent="-342900" algn="justLow">
              <a:spcAft>
                <a:spcPts val="600"/>
              </a:spcAft>
              <a:buFont typeface="Arial" panose="020B0604020202020204" pitchFamily="34" charset="0"/>
              <a:buChar char="•"/>
            </a:pPr>
            <a:r>
              <a:rPr lang="en-US" sz="2800" b="1" dirty="0"/>
              <a:t>Gray Hats: </a:t>
            </a:r>
            <a:r>
              <a:rPr lang="en-US" sz="2800" dirty="0"/>
              <a:t>These are computer security experts who often violate laws or typical ethical standards. While they breach security standards like black hats, they do not have any malicious intent. </a:t>
            </a:r>
          </a:p>
          <a:p>
            <a:pPr algn="justLow">
              <a:spcAft>
                <a:spcPts val="600"/>
              </a:spcAft>
            </a:pPr>
            <a:endParaRPr lang="en-US" sz="2800" dirty="0"/>
          </a:p>
          <a:p>
            <a:pPr marL="342900" indent="-342900" algn="justLow">
              <a:spcAft>
                <a:spcPts val="600"/>
              </a:spcAft>
              <a:buFont typeface="Arial" panose="020B0604020202020204" pitchFamily="34" charset="0"/>
              <a:buChar char="•"/>
            </a:pPr>
            <a:r>
              <a:rPr lang="en-US" sz="2800" b="1" dirty="0"/>
              <a:t>Green Hats: </a:t>
            </a:r>
            <a:r>
              <a:rPr lang="en-US" sz="2800" dirty="0"/>
              <a:t>These hackers are usually newcomers who work on improving their skills to get better. They often idolize well-known black hats. This is because they are serious about elevating themselves to the real world of hacking. </a:t>
            </a:r>
          </a:p>
          <a:p>
            <a:pPr algn="justLow">
              <a:spcAft>
                <a:spcPts val="600"/>
              </a:spcAft>
            </a:pPr>
            <a:endParaRPr lang="en-US" sz="2800" dirty="0"/>
          </a:p>
          <a:p>
            <a:pPr algn="ctr"/>
            <a:endParaRPr lang="en-US" sz="2800" dirty="0"/>
          </a:p>
        </p:txBody>
      </p:sp>
    </p:spTree>
    <p:extLst>
      <p:ext uri="{BB962C8B-B14F-4D97-AF65-F5344CB8AC3E}">
        <p14:creationId xmlns:p14="http://schemas.microsoft.com/office/powerpoint/2010/main" val="40863561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929945" cy="1610200"/>
          </a:xfrm>
          <a:prstGeom prst="rect">
            <a:avLst/>
          </a:prstGeom>
        </p:spPr>
      </p:pic>
      <p:sp>
        <p:nvSpPr>
          <p:cNvPr id="7" name="TextBox 6"/>
          <p:cNvSpPr txBox="1"/>
          <p:nvPr/>
        </p:nvSpPr>
        <p:spPr>
          <a:xfrm>
            <a:off x="2386908" y="543490"/>
            <a:ext cx="8435001" cy="369332"/>
          </a:xfrm>
          <a:prstGeom prst="rect">
            <a:avLst/>
          </a:prstGeom>
          <a:noFill/>
        </p:spPr>
        <p:txBody>
          <a:bodyPr wrap="none" rtlCol="0">
            <a:spAutoFit/>
          </a:bodyPr>
          <a:lstStyle/>
          <a:p>
            <a:r>
              <a:rPr lang="en-US" b="1" dirty="0">
                <a:solidFill>
                  <a:schemeClr val="bg1"/>
                </a:solidFill>
                <a:latin typeface="Tajawal Medium" panose="00000600000000000000" pitchFamily="2" charset="-78"/>
                <a:cs typeface="Tajawal Medium" panose="00000600000000000000" pitchFamily="2" charset="-78"/>
              </a:rPr>
              <a:t>THE CURIOUS CASE OF BLACK HATS, WHITE HATS AND GRAY HATS </a:t>
            </a:r>
            <a:r>
              <a:rPr lang="ar-EG" sz="1800" b="1" dirty="0">
                <a:solidFill>
                  <a:schemeClr val="bg1"/>
                </a:solidFill>
                <a:latin typeface="Tajawal Medium" panose="00000600000000000000" pitchFamily="2" charset="-78"/>
                <a:cs typeface="Tajawal Medium" panose="00000600000000000000" pitchFamily="2" charset="-78"/>
              </a:rPr>
              <a:t>(</a:t>
            </a:r>
            <a:r>
              <a:rPr lang="ar-SA" sz="1800" b="1" dirty="0">
                <a:solidFill>
                  <a:schemeClr val="bg1"/>
                </a:solidFill>
                <a:latin typeface="Tajawal Medium" panose="00000600000000000000" pitchFamily="2" charset="-78"/>
                <a:cs typeface="Tajawal Medium" panose="00000600000000000000" pitchFamily="2" charset="-78"/>
              </a:rPr>
              <a:t>3</a:t>
            </a:r>
            <a:r>
              <a:rPr lang="ar-EG" sz="1800" b="1" dirty="0">
                <a:solidFill>
                  <a:schemeClr val="bg1"/>
                </a:solidFill>
                <a:latin typeface="Tajawal Medium" panose="00000600000000000000" pitchFamily="2" charset="-78"/>
                <a:cs typeface="Tajawal Medium" panose="00000600000000000000" pitchFamily="2" charset="-78"/>
              </a:rPr>
              <a:t>/</a:t>
            </a:r>
            <a:r>
              <a:rPr lang="ar-SA" sz="1800" b="1" dirty="0">
                <a:solidFill>
                  <a:schemeClr val="bg1"/>
                </a:solidFill>
                <a:latin typeface="Tajawal Medium" panose="00000600000000000000" pitchFamily="2" charset="-78"/>
                <a:cs typeface="Tajawal Medium" panose="00000600000000000000" pitchFamily="2" charset="-78"/>
              </a:rPr>
              <a:t>4</a:t>
            </a:r>
            <a:r>
              <a:rPr lang="ar-EG" sz="1800" b="1" dirty="0">
                <a:solidFill>
                  <a:schemeClr val="bg1"/>
                </a:solidFill>
                <a:latin typeface="Tajawal Medium" panose="00000600000000000000" pitchFamily="2" charset="-78"/>
                <a:cs typeface="Tajawal Medium" panose="00000600000000000000" pitchFamily="2" charset="-78"/>
              </a:rPr>
              <a:t>)</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8271" y="1610786"/>
            <a:ext cx="10455457" cy="4703724"/>
          </a:xfrm>
          <a:prstGeom prst="rect">
            <a:avLst/>
          </a:prstGeom>
          <a:noFill/>
        </p:spPr>
        <p:txBody>
          <a:bodyPr wrap="square" rtlCol="0">
            <a:spAutoFit/>
          </a:bodyPr>
          <a:lstStyle/>
          <a:p>
            <a:pPr marL="342900" indent="-342900" algn="justLow">
              <a:lnSpc>
                <a:spcPct val="150000"/>
              </a:lnSpc>
              <a:spcAft>
                <a:spcPts val="600"/>
              </a:spcAft>
              <a:buFont typeface="Arial" panose="020B0604020202020204" pitchFamily="34" charset="0"/>
              <a:buChar char="•"/>
            </a:pPr>
            <a:r>
              <a:rPr lang="en-US" sz="2800" b="1" dirty="0"/>
              <a:t>Red Hats: </a:t>
            </a:r>
            <a:r>
              <a:rPr lang="en-US" sz="2800" dirty="0"/>
              <a:t>These are also known as the vigilantes of the hacking world. This is because much of their work is about living and playing by their own rules. </a:t>
            </a:r>
          </a:p>
          <a:p>
            <a:pPr marL="342900" indent="-342900" algn="justLow">
              <a:lnSpc>
                <a:spcPct val="150000"/>
              </a:lnSpc>
              <a:spcAft>
                <a:spcPts val="600"/>
              </a:spcAft>
              <a:buFont typeface="Arial" panose="020B0604020202020204" pitchFamily="34" charset="0"/>
              <a:buChar char="•"/>
            </a:pPr>
            <a:r>
              <a:rPr lang="en-US" sz="2800" dirty="0"/>
              <a:t>Although they do want to halt black hats just like white hats, their approach is different. White hats hunt for loopholes and try to build a stronger wall. </a:t>
            </a:r>
          </a:p>
          <a:p>
            <a:pPr algn="ctr">
              <a:lnSpc>
                <a:spcPct val="150000"/>
              </a:lnSpc>
            </a:pPr>
            <a:endParaRPr lang="en-US" sz="2800" dirty="0"/>
          </a:p>
        </p:txBody>
      </p:sp>
    </p:spTree>
    <p:extLst>
      <p:ext uri="{BB962C8B-B14F-4D97-AF65-F5344CB8AC3E}">
        <p14:creationId xmlns:p14="http://schemas.microsoft.com/office/powerpoint/2010/main" val="134623431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080836" cy="1610200"/>
          </a:xfrm>
          <a:prstGeom prst="rect">
            <a:avLst/>
          </a:prstGeom>
        </p:spPr>
      </p:pic>
      <p:sp>
        <p:nvSpPr>
          <p:cNvPr id="7" name="TextBox 6"/>
          <p:cNvSpPr txBox="1"/>
          <p:nvPr/>
        </p:nvSpPr>
        <p:spPr>
          <a:xfrm>
            <a:off x="2386908" y="543490"/>
            <a:ext cx="8435001" cy="369332"/>
          </a:xfrm>
          <a:prstGeom prst="rect">
            <a:avLst/>
          </a:prstGeom>
          <a:noFill/>
        </p:spPr>
        <p:txBody>
          <a:bodyPr wrap="none" rtlCol="0">
            <a:spAutoFit/>
          </a:bodyPr>
          <a:lstStyle/>
          <a:p>
            <a:r>
              <a:rPr lang="en-US" b="1" dirty="0">
                <a:solidFill>
                  <a:schemeClr val="bg1"/>
                </a:solidFill>
                <a:latin typeface="Tajawal Medium" panose="00000600000000000000" pitchFamily="2" charset="-78"/>
                <a:cs typeface="Tajawal Medium" panose="00000600000000000000" pitchFamily="2" charset="-78"/>
              </a:rPr>
              <a:t>THE CURIOUS CASE OF BLACK HATS, WHITE HATS AND GRAY HATS </a:t>
            </a:r>
            <a:r>
              <a:rPr lang="ar-EG" sz="1800" b="1" dirty="0">
                <a:solidFill>
                  <a:schemeClr val="bg1"/>
                </a:solidFill>
                <a:latin typeface="Tajawal Medium" panose="00000600000000000000" pitchFamily="2" charset="-78"/>
                <a:cs typeface="Tajawal Medium" panose="00000600000000000000" pitchFamily="2" charset="-78"/>
              </a:rPr>
              <a:t>(</a:t>
            </a:r>
            <a:r>
              <a:rPr lang="ar-SA" sz="1800" b="1" dirty="0">
                <a:solidFill>
                  <a:schemeClr val="bg1"/>
                </a:solidFill>
                <a:latin typeface="Tajawal Medium" panose="00000600000000000000" pitchFamily="2" charset="-78"/>
                <a:cs typeface="Tajawal Medium" panose="00000600000000000000" pitchFamily="2" charset="-78"/>
              </a:rPr>
              <a:t>4</a:t>
            </a:r>
            <a:r>
              <a:rPr lang="ar-EG" sz="1800" b="1" dirty="0">
                <a:solidFill>
                  <a:schemeClr val="bg1"/>
                </a:solidFill>
                <a:latin typeface="Tajawal Medium" panose="00000600000000000000" pitchFamily="2" charset="-78"/>
                <a:cs typeface="Tajawal Medium" panose="00000600000000000000" pitchFamily="2" charset="-78"/>
              </a:rPr>
              <a:t>/</a:t>
            </a:r>
            <a:r>
              <a:rPr lang="ar-SA" sz="1800" b="1" dirty="0">
                <a:solidFill>
                  <a:schemeClr val="bg1"/>
                </a:solidFill>
                <a:latin typeface="Tajawal Medium" panose="00000600000000000000" pitchFamily="2" charset="-78"/>
                <a:cs typeface="Tajawal Medium" panose="00000600000000000000" pitchFamily="2" charset="-78"/>
              </a:rPr>
              <a:t>4</a:t>
            </a:r>
            <a:r>
              <a:rPr lang="ar-EG" sz="1800" b="1" dirty="0">
                <a:solidFill>
                  <a:schemeClr val="bg1"/>
                </a:solidFill>
                <a:latin typeface="Tajawal Medium" panose="00000600000000000000" pitchFamily="2" charset="-78"/>
                <a:cs typeface="Tajawal Medium" panose="00000600000000000000" pitchFamily="2" charset="-78"/>
              </a:rPr>
              <a:t>)</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8271" y="2010912"/>
            <a:ext cx="10455457" cy="3411062"/>
          </a:xfrm>
          <a:prstGeom prst="rect">
            <a:avLst/>
          </a:prstGeom>
          <a:noFill/>
        </p:spPr>
        <p:txBody>
          <a:bodyPr wrap="square" rtlCol="0">
            <a:spAutoFit/>
          </a:bodyPr>
          <a:lstStyle/>
          <a:p>
            <a:pPr marL="342900" indent="-342900" algn="justLow">
              <a:lnSpc>
                <a:spcPct val="150000"/>
              </a:lnSpc>
              <a:spcAft>
                <a:spcPts val="600"/>
              </a:spcAft>
              <a:buFont typeface="Arial" panose="020B0604020202020204" pitchFamily="34" charset="0"/>
              <a:buChar char="•"/>
            </a:pPr>
            <a:r>
              <a:rPr lang="en-US" sz="2800" b="1" dirty="0"/>
              <a:t>Blue Hats</a:t>
            </a:r>
            <a:r>
              <a:rPr lang="en-US" sz="2800" dirty="0"/>
              <a:t>: These hackers can be malicious but usually, target a person or company. They launch attacks in order to seek retribution for some type of offense. Novice blue hats start out as Script Kiddies. </a:t>
            </a:r>
          </a:p>
          <a:p>
            <a:pPr algn="justLow">
              <a:lnSpc>
                <a:spcPct val="150000"/>
              </a:lnSpc>
              <a:spcAft>
                <a:spcPts val="600"/>
              </a:spcAft>
            </a:pPr>
            <a:endParaRPr lang="en-US" sz="2800" dirty="0"/>
          </a:p>
          <a:p>
            <a:pPr algn="ctr">
              <a:lnSpc>
                <a:spcPct val="150000"/>
              </a:lnSpc>
            </a:pPr>
            <a:endParaRPr lang="en-US" sz="2800" dirty="0"/>
          </a:p>
        </p:txBody>
      </p:sp>
    </p:spTree>
    <p:extLst>
      <p:ext uri="{BB962C8B-B14F-4D97-AF65-F5344CB8AC3E}">
        <p14:creationId xmlns:p14="http://schemas.microsoft.com/office/powerpoint/2010/main" val="245668227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9980"/>
            <a:ext cx="11233618" cy="1610200"/>
          </a:xfrm>
          <a:prstGeom prst="rect">
            <a:avLst/>
          </a:prstGeom>
        </p:spPr>
      </p:pic>
      <p:sp>
        <p:nvSpPr>
          <p:cNvPr id="7" name="TextBox 6"/>
          <p:cNvSpPr txBox="1"/>
          <p:nvPr/>
        </p:nvSpPr>
        <p:spPr>
          <a:xfrm>
            <a:off x="2386908" y="558480"/>
            <a:ext cx="8738674" cy="369332"/>
          </a:xfrm>
          <a:prstGeom prst="rect">
            <a:avLst/>
          </a:prstGeom>
          <a:noFill/>
        </p:spPr>
        <p:txBody>
          <a:bodyPr wrap="none" rtlCol="0">
            <a:spAutoFit/>
          </a:bodyPr>
          <a:lstStyle/>
          <a:p>
            <a:r>
              <a:rPr lang="en-US" b="1" dirty="0">
                <a:solidFill>
                  <a:schemeClr val="bg1"/>
                </a:solidFill>
                <a:latin typeface="Tajawal Medium" panose="00000600000000000000" pitchFamily="2" charset="-78"/>
                <a:cs typeface="Tajawal Medium" panose="00000600000000000000" pitchFamily="2" charset="-78"/>
              </a:rPr>
              <a:t>ETHICAL CHALLENGES FACED BY CYBERSECURITY PROFESSIONALS</a:t>
            </a:r>
            <a:r>
              <a:rPr lang="ar-EG" sz="1800" b="1" dirty="0">
                <a:solidFill>
                  <a:schemeClr val="bg1"/>
                </a:solidFill>
                <a:latin typeface="Tajawal Medium" panose="00000600000000000000" pitchFamily="2" charset="-78"/>
                <a:cs typeface="Tajawal Medium" panose="00000600000000000000" pitchFamily="2" charset="-78"/>
              </a:rPr>
              <a:t> (</a:t>
            </a:r>
            <a:r>
              <a:rPr lang="ar-SA" b="1" dirty="0">
                <a:solidFill>
                  <a:schemeClr val="bg1"/>
                </a:solidFill>
                <a:latin typeface="Tajawal Medium" panose="00000600000000000000" pitchFamily="2" charset="-78"/>
                <a:cs typeface="Tajawal Medium" panose="00000600000000000000" pitchFamily="2" charset="-78"/>
              </a:rPr>
              <a:t>1</a:t>
            </a:r>
            <a:r>
              <a:rPr lang="ar-EG" sz="1800" b="1" dirty="0">
                <a:solidFill>
                  <a:schemeClr val="bg1"/>
                </a:solidFill>
                <a:latin typeface="Tajawal Medium" panose="00000600000000000000" pitchFamily="2" charset="-78"/>
                <a:cs typeface="Tajawal Medium" panose="00000600000000000000" pitchFamily="2" charset="-78"/>
              </a:rPr>
              <a:t>/</a:t>
            </a:r>
            <a:r>
              <a:rPr lang="ar-SA" b="1" dirty="0">
                <a:solidFill>
                  <a:schemeClr val="bg1"/>
                </a:solidFill>
                <a:latin typeface="Tajawal Medium" panose="00000600000000000000" pitchFamily="2" charset="-78"/>
                <a:cs typeface="Tajawal Medium" panose="00000600000000000000" pitchFamily="2" charset="-78"/>
              </a:rPr>
              <a:t>3</a:t>
            </a:r>
            <a:r>
              <a:rPr lang="ar-EG" sz="1800" b="1" dirty="0">
                <a:solidFill>
                  <a:schemeClr val="bg1"/>
                </a:solidFill>
                <a:latin typeface="Tajawal Medium" panose="00000600000000000000" pitchFamily="2" charset="-78"/>
                <a:cs typeface="Tajawal Medium" panose="00000600000000000000" pitchFamily="2" charset="-78"/>
              </a:rPr>
              <a:t>)</a:t>
            </a:r>
            <a:r>
              <a:rPr lang="ar-SA" sz="1800" b="1" dirty="0">
                <a:solidFill>
                  <a:schemeClr val="bg1"/>
                </a:solidFill>
                <a:latin typeface="Tajawal Medium" panose="00000600000000000000" pitchFamily="2" charset="-78"/>
                <a:cs typeface="Tajawal Medium" panose="00000600000000000000" pitchFamily="2" charset="-78"/>
              </a:rPr>
              <a:t> </a:t>
            </a:r>
            <a:r>
              <a:rPr lang="en-US" b="1" dirty="0">
                <a:solidFill>
                  <a:schemeClr val="bg1"/>
                </a:solidFill>
                <a:latin typeface="Tajawal Medium" panose="00000600000000000000" pitchFamily="2" charset="-78"/>
                <a:cs typeface="Tajawal Medium" panose="00000600000000000000" pitchFamily="2" charset="-78"/>
              </a:rPr>
              <a:t> </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0" name="Picture 2">
            <a:extLst>
              <a:ext uri="{FF2B5EF4-FFF2-40B4-BE49-F238E27FC236}">
                <a16:creationId xmlns:a16="http://schemas.microsoft.com/office/drawing/2014/main" id="{DE1D00C9-28C8-41A2-A059-BE7C4B8FE63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9633" t="21107" r="24307" b="20082"/>
          <a:stretch/>
        </p:blipFill>
        <p:spPr bwMode="auto">
          <a:xfrm>
            <a:off x="1844579" y="1456312"/>
            <a:ext cx="6788885" cy="43021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9130101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4951"/>
            <a:ext cx="10961283" cy="1610200"/>
          </a:xfrm>
          <a:prstGeom prst="rect">
            <a:avLst/>
          </a:prstGeom>
        </p:spPr>
      </p:pic>
      <p:sp>
        <p:nvSpPr>
          <p:cNvPr id="7" name="TextBox 6"/>
          <p:cNvSpPr txBox="1"/>
          <p:nvPr/>
        </p:nvSpPr>
        <p:spPr>
          <a:xfrm>
            <a:off x="2386908" y="543490"/>
            <a:ext cx="8738674" cy="369332"/>
          </a:xfrm>
          <a:prstGeom prst="rect">
            <a:avLst/>
          </a:prstGeom>
          <a:noFill/>
        </p:spPr>
        <p:txBody>
          <a:bodyPr wrap="none" rtlCol="0">
            <a:spAutoFit/>
          </a:bodyPr>
          <a:lstStyle/>
          <a:p>
            <a:r>
              <a:rPr lang="en-US" b="1" dirty="0">
                <a:solidFill>
                  <a:schemeClr val="bg1"/>
                </a:solidFill>
                <a:latin typeface="Tajawal Medium" panose="00000600000000000000" pitchFamily="2" charset="-78"/>
                <a:cs typeface="Tajawal Medium" panose="00000600000000000000" pitchFamily="2" charset="-78"/>
              </a:rPr>
              <a:t>ETHICAL CHALLENGES FACED BY CYBERSECURITY PROFESSIONALS</a:t>
            </a:r>
            <a:r>
              <a:rPr lang="ar-SA" b="1" dirty="0">
                <a:solidFill>
                  <a:schemeClr val="bg1"/>
                </a:solidFill>
                <a:latin typeface="Tajawal Medium" panose="00000600000000000000" pitchFamily="2" charset="-78"/>
                <a:cs typeface="Tajawal Medium" panose="00000600000000000000" pitchFamily="2" charset="-78"/>
              </a:rPr>
              <a:t> </a:t>
            </a:r>
            <a:r>
              <a:rPr lang="ar-EG" sz="1800" b="1" dirty="0">
                <a:solidFill>
                  <a:schemeClr val="bg1"/>
                </a:solidFill>
                <a:latin typeface="Tajawal Medium" panose="00000600000000000000" pitchFamily="2" charset="-78"/>
                <a:cs typeface="Tajawal Medium" panose="00000600000000000000" pitchFamily="2" charset="-78"/>
              </a:rPr>
              <a:t>(</a:t>
            </a:r>
            <a:r>
              <a:rPr lang="ar-SA" b="1" dirty="0">
                <a:solidFill>
                  <a:schemeClr val="bg1"/>
                </a:solidFill>
                <a:latin typeface="Tajawal Medium" panose="00000600000000000000" pitchFamily="2" charset="-78"/>
                <a:cs typeface="Tajawal Medium" panose="00000600000000000000" pitchFamily="2" charset="-78"/>
              </a:rPr>
              <a:t>2</a:t>
            </a:r>
            <a:r>
              <a:rPr lang="ar-EG" sz="1800" b="1" dirty="0">
                <a:solidFill>
                  <a:schemeClr val="bg1"/>
                </a:solidFill>
                <a:latin typeface="Tajawal Medium" panose="00000600000000000000" pitchFamily="2" charset="-78"/>
                <a:cs typeface="Tajawal Medium" panose="00000600000000000000" pitchFamily="2" charset="-78"/>
              </a:rPr>
              <a:t>/</a:t>
            </a:r>
            <a:r>
              <a:rPr lang="ar-SA" sz="1800" b="1" dirty="0">
                <a:solidFill>
                  <a:schemeClr val="bg1"/>
                </a:solidFill>
                <a:latin typeface="Tajawal Medium" panose="00000600000000000000" pitchFamily="2" charset="-78"/>
                <a:cs typeface="Tajawal Medium" panose="00000600000000000000" pitchFamily="2" charset="-78"/>
              </a:rPr>
              <a:t>3</a:t>
            </a:r>
            <a:r>
              <a:rPr lang="ar-EG" sz="1800" b="1" dirty="0">
                <a:solidFill>
                  <a:schemeClr val="bg1"/>
                </a:solidFill>
                <a:latin typeface="Tajawal Medium" panose="00000600000000000000" pitchFamily="2" charset="-78"/>
                <a:cs typeface="Tajawal Medium" panose="00000600000000000000" pitchFamily="2" charset="-78"/>
              </a:rPr>
              <a:t>)</a:t>
            </a:r>
            <a:r>
              <a:rPr lang="en-US" b="1" dirty="0">
                <a:solidFill>
                  <a:schemeClr val="bg1"/>
                </a:solidFill>
                <a:latin typeface="Tajawal Medium" panose="00000600000000000000" pitchFamily="2" charset="-78"/>
                <a:cs typeface="Tajawal Medium" panose="00000600000000000000" pitchFamily="2" charset="-78"/>
              </a:rPr>
              <a:t> </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00891" y="2003169"/>
            <a:ext cx="10201507" cy="3112840"/>
          </a:xfrm>
          <a:prstGeom prst="rect">
            <a:avLst/>
          </a:prstGeom>
          <a:noFill/>
        </p:spPr>
        <p:txBody>
          <a:bodyPr wrap="square" rtlCol="0">
            <a:spAutoFit/>
          </a:bodyPr>
          <a:lstStyle/>
          <a:p>
            <a:pPr marL="457200" indent="-457200" algn="justLow">
              <a:lnSpc>
                <a:spcPct val="150000"/>
              </a:lnSpc>
              <a:spcAft>
                <a:spcPts val="600"/>
              </a:spcAft>
              <a:buFont typeface="Arial" panose="020B0604020202020204" pitchFamily="34" charset="0"/>
              <a:buChar char="•"/>
            </a:pPr>
            <a:r>
              <a:rPr lang="en-US" sz="2400" dirty="0"/>
              <a:t>Ethical challenges in balancing security with other values .</a:t>
            </a:r>
          </a:p>
          <a:p>
            <a:pPr marL="457200" indent="-457200" algn="justLow">
              <a:lnSpc>
                <a:spcPct val="150000"/>
              </a:lnSpc>
              <a:spcAft>
                <a:spcPts val="600"/>
              </a:spcAft>
              <a:buFont typeface="Arial" panose="020B0604020202020204" pitchFamily="34" charset="0"/>
              <a:buChar char="•"/>
            </a:pPr>
            <a:r>
              <a:rPr lang="en-US" sz="2400" dirty="0"/>
              <a:t>Ethical challenges in incident response (IR) activities.</a:t>
            </a:r>
          </a:p>
          <a:p>
            <a:pPr marL="457200" indent="-457200" algn="justLow">
              <a:lnSpc>
                <a:spcPct val="150000"/>
              </a:lnSpc>
              <a:spcAft>
                <a:spcPts val="600"/>
              </a:spcAft>
              <a:buFont typeface="Arial" panose="020B0604020202020204" pitchFamily="34" charset="0"/>
              <a:buChar char="•"/>
            </a:pPr>
            <a:r>
              <a:rPr lang="en-US" sz="2400" dirty="0"/>
              <a:t>Ethical challenges in security breaches and vulnerabilities .</a:t>
            </a:r>
          </a:p>
          <a:p>
            <a:pPr marL="457200" indent="-457200" algn="justLow">
              <a:lnSpc>
                <a:spcPct val="150000"/>
              </a:lnSpc>
              <a:spcAft>
                <a:spcPts val="600"/>
              </a:spcAft>
              <a:buFont typeface="Arial" panose="020B0604020202020204" pitchFamily="34" charset="0"/>
              <a:buChar char="•"/>
            </a:pPr>
            <a:r>
              <a:rPr lang="en-US" sz="2400" dirty="0"/>
              <a:t>Ethical challenges in network monitoring and user privacy.</a:t>
            </a:r>
          </a:p>
          <a:p>
            <a:pPr marL="457200" indent="-457200" algn="justLow">
              <a:lnSpc>
                <a:spcPct val="150000"/>
              </a:lnSpc>
              <a:spcAft>
                <a:spcPts val="600"/>
              </a:spcAft>
              <a:buFont typeface="Arial" panose="020B0604020202020204" pitchFamily="34" charset="0"/>
              <a:buChar char="•"/>
            </a:pPr>
            <a:r>
              <a:rPr lang="en-US" sz="2400" dirty="0"/>
              <a:t>Ethical challenges with competing interests and obligations.</a:t>
            </a:r>
          </a:p>
        </p:txBody>
      </p:sp>
    </p:spTree>
    <p:extLst>
      <p:ext uri="{BB962C8B-B14F-4D97-AF65-F5344CB8AC3E}">
        <p14:creationId xmlns:p14="http://schemas.microsoft.com/office/powerpoint/2010/main" val="117935622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095826" cy="1610200"/>
          </a:xfrm>
          <a:prstGeom prst="rect">
            <a:avLst/>
          </a:prstGeom>
        </p:spPr>
      </p:pic>
      <p:sp>
        <p:nvSpPr>
          <p:cNvPr id="7" name="TextBox 6"/>
          <p:cNvSpPr txBox="1"/>
          <p:nvPr/>
        </p:nvSpPr>
        <p:spPr>
          <a:xfrm>
            <a:off x="2386908" y="543490"/>
            <a:ext cx="8738674" cy="369332"/>
          </a:xfrm>
          <a:prstGeom prst="rect">
            <a:avLst/>
          </a:prstGeom>
          <a:noFill/>
        </p:spPr>
        <p:txBody>
          <a:bodyPr wrap="none" rtlCol="0">
            <a:spAutoFit/>
          </a:bodyPr>
          <a:lstStyle/>
          <a:p>
            <a:r>
              <a:rPr lang="en-US" b="1" dirty="0">
                <a:solidFill>
                  <a:schemeClr val="bg1"/>
                </a:solidFill>
                <a:latin typeface="Tajawal Medium" panose="00000600000000000000" pitchFamily="2" charset="-78"/>
                <a:cs typeface="Tajawal Medium" panose="00000600000000000000" pitchFamily="2" charset="-78"/>
              </a:rPr>
              <a:t>ETHICAL CHALLENGES FACED BY CYBERSECURITY PROFESSIONALS</a:t>
            </a:r>
            <a:r>
              <a:rPr lang="ar-SA" b="1" dirty="0">
                <a:solidFill>
                  <a:schemeClr val="bg1"/>
                </a:solidFill>
                <a:latin typeface="Tajawal Medium" panose="00000600000000000000" pitchFamily="2" charset="-78"/>
                <a:cs typeface="Tajawal Medium" panose="00000600000000000000" pitchFamily="2" charset="-78"/>
              </a:rPr>
              <a:t> </a:t>
            </a:r>
            <a:r>
              <a:rPr lang="ar-EG" sz="1800" b="1" dirty="0">
                <a:solidFill>
                  <a:schemeClr val="bg1"/>
                </a:solidFill>
                <a:latin typeface="Tajawal Medium" panose="00000600000000000000" pitchFamily="2" charset="-78"/>
                <a:cs typeface="Tajawal Medium" panose="00000600000000000000" pitchFamily="2" charset="-78"/>
              </a:rPr>
              <a:t>(</a:t>
            </a:r>
            <a:r>
              <a:rPr lang="ar-SA" b="1" dirty="0">
                <a:solidFill>
                  <a:schemeClr val="bg1"/>
                </a:solidFill>
                <a:latin typeface="Tajawal Medium" panose="00000600000000000000" pitchFamily="2" charset="-78"/>
                <a:cs typeface="Tajawal Medium" panose="00000600000000000000" pitchFamily="2" charset="-78"/>
              </a:rPr>
              <a:t>3</a:t>
            </a:r>
            <a:r>
              <a:rPr lang="ar-EG" sz="1800" b="1" dirty="0">
                <a:solidFill>
                  <a:schemeClr val="bg1"/>
                </a:solidFill>
                <a:latin typeface="Tajawal Medium" panose="00000600000000000000" pitchFamily="2" charset="-78"/>
                <a:cs typeface="Tajawal Medium" panose="00000600000000000000" pitchFamily="2" charset="-78"/>
              </a:rPr>
              <a:t>/</a:t>
            </a:r>
            <a:r>
              <a:rPr lang="ar-SA" b="1" dirty="0">
                <a:solidFill>
                  <a:schemeClr val="bg1"/>
                </a:solidFill>
                <a:latin typeface="Tajawal Medium" panose="00000600000000000000" pitchFamily="2" charset="-78"/>
                <a:cs typeface="Tajawal Medium" panose="00000600000000000000" pitchFamily="2" charset="-78"/>
              </a:rPr>
              <a:t>3</a:t>
            </a:r>
            <a:r>
              <a:rPr lang="ar-EG" sz="1800" b="1" dirty="0">
                <a:solidFill>
                  <a:schemeClr val="bg1"/>
                </a:solidFill>
                <a:latin typeface="Tajawal Medium" panose="00000600000000000000" pitchFamily="2" charset="-78"/>
                <a:cs typeface="Tajawal Medium" panose="00000600000000000000" pitchFamily="2" charset="-78"/>
              </a:rPr>
              <a:t>)</a:t>
            </a:r>
            <a:r>
              <a:rPr lang="en-US" b="1" dirty="0">
                <a:solidFill>
                  <a:schemeClr val="bg1"/>
                </a:solidFill>
                <a:latin typeface="Tajawal Medium" panose="00000600000000000000" pitchFamily="2" charset="-78"/>
                <a:cs typeface="Tajawal Medium" panose="00000600000000000000" pitchFamily="2" charset="-78"/>
              </a:rPr>
              <a:t> </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3916" y="2003169"/>
            <a:ext cx="10455457" cy="3112840"/>
          </a:xfrm>
          <a:prstGeom prst="rect">
            <a:avLst/>
          </a:prstGeom>
          <a:noFill/>
        </p:spPr>
        <p:txBody>
          <a:bodyPr wrap="square" rtlCol="0">
            <a:spAutoFit/>
          </a:bodyPr>
          <a:lstStyle/>
          <a:p>
            <a:pPr marL="342900" indent="-342900" algn="justLow">
              <a:lnSpc>
                <a:spcPct val="150000"/>
              </a:lnSpc>
              <a:spcAft>
                <a:spcPts val="600"/>
              </a:spcAft>
              <a:buFont typeface="Arial" panose="020B0604020202020204" pitchFamily="34" charset="0"/>
              <a:buChar char="•"/>
            </a:pPr>
            <a:r>
              <a:rPr lang="en-US" sz="2400" dirty="0"/>
              <a:t>Ethical challenges in data storage and encryption.</a:t>
            </a:r>
          </a:p>
          <a:p>
            <a:pPr marL="342900" indent="-342900" algn="justLow">
              <a:lnSpc>
                <a:spcPct val="150000"/>
              </a:lnSpc>
              <a:spcAft>
                <a:spcPts val="600"/>
              </a:spcAft>
              <a:buFont typeface="Arial" panose="020B0604020202020204" pitchFamily="34" charset="0"/>
              <a:buChar char="•"/>
            </a:pPr>
            <a:r>
              <a:rPr lang="en-US" sz="2400" dirty="0"/>
              <a:t>Ethical challenges in internet of things (IoT), smart grid, and product design.</a:t>
            </a:r>
          </a:p>
          <a:p>
            <a:pPr marL="342900" indent="-342900" algn="justLow">
              <a:lnSpc>
                <a:spcPct val="150000"/>
              </a:lnSpc>
              <a:spcAft>
                <a:spcPts val="600"/>
              </a:spcAft>
              <a:buFont typeface="Arial" panose="020B0604020202020204" pitchFamily="34" charset="0"/>
              <a:buChar char="•"/>
            </a:pPr>
            <a:r>
              <a:rPr lang="en-US" sz="2400" dirty="0"/>
              <a:t>Ethical challenges with accountability for cybersecurity.</a:t>
            </a:r>
          </a:p>
          <a:p>
            <a:pPr marL="342900" indent="-342900" algn="justLow">
              <a:lnSpc>
                <a:spcPct val="150000"/>
              </a:lnSpc>
              <a:spcAft>
                <a:spcPts val="600"/>
              </a:spcAft>
              <a:buFont typeface="Arial" panose="020B0604020202020204" pitchFamily="34" charset="0"/>
              <a:buChar char="•"/>
            </a:pPr>
            <a:r>
              <a:rPr lang="en-US" sz="2400" dirty="0"/>
              <a:t>Ethical challenges in security research and testing.</a:t>
            </a:r>
          </a:p>
          <a:p>
            <a:pPr marL="342900" indent="-342900" algn="justLow">
              <a:lnSpc>
                <a:spcPct val="150000"/>
              </a:lnSpc>
              <a:spcAft>
                <a:spcPts val="600"/>
              </a:spcAft>
              <a:buFont typeface="Arial" panose="020B0604020202020204" pitchFamily="34" charset="0"/>
              <a:buChar char="•"/>
            </a:pPr>
            <a:r>
              <a:rPr lang="en-US" sz="2400" dirty="0"/>
              <a:t>Understanding broader impacts of cybersecurity practice </a:t>
            </a:r>
          </a:p>
        </p:txBody>
      </p:sp>
    </p:spTree>
    <p:extLst>
      <p:ext uri="{BB962C8B-B14F-4D97-AF65-F5344CB8AC3E}">
        <p14:creationId xmlns:p14="http://schemas.microsoft.com/office/powerpoint/2010/main" val="338971759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descr="nutrition_team_thank_you_feedback_postcard-rd16bd61872244c5fbce4e4734e33b809_vgbaq_8byvr_540.jpg">
            <a:extLst>
              <a:ext uri="{FF2B5EF4-FFF2-40B4-BE49-F238E27FC236}">
                <a16:creationId xmlns:a16="http://schemas.microsoft.com/office/drawing/2014/main" id="{86653C65-FB28-4F46-8311-B5B8ED047236}"/>
              </a:ext>
            </a:extLst>
          </p:cNvPr>
          <p:cNvPicPr>
            <a:picLocks noChangeAspect="1"/>
          </p:cNvPicPr>
          <p:nvPr/>
        </p:nvPicPr>
        <p:blipFill rotWithShape="1">
          <a:blip r:embed="rId9" cstate="print"/>
          <a:srcRect l="45016" t="56720" r="5479" b="29392"/>
          <a:stretch/>
        </p:blipFill>
        <p:spPr>
          <a:xfrm>
            <a:off x="2316295" y="2985106"/>
            <a:ext cx="4618774" cy="1612570"/>
          </a:xfrm>
          <a:prstGeom prst="rect">
            <a:avLst/>
          </a:prstGeom>
        </p:spPr>
      </p:pic>
    </p:spTree>
    <p:extLst>
      <p:ext uri="{BB962C8B-B14F-4D97-AF65-F5344CB8AC3E}">
        <p14:creationId xmlns:p14="http://schemas.microsoft.com/office/powerpoint/2010/main" val="22606867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2116</TotalTime>
  <Words>2228</Words>
  <Application>Microsoft Office PowerPoint</Application>
  <PresentationFormat>Widescreen</PresentationFormat>
  <Paragraphs>157</Paragraphs>
  <Slides>31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Kamal Ibrahim Alieyan</cp:lastModifiedBy>
  <cp:revision>78</cp:revision>
  <dcterms:created xsi:type="dcterms:W3CDTF">2021-08-03T13:03:26Z</dcterms:created>
  <dcterms:modified xsi:type="dcterms:W3CDTF">2022-05-27T22:21:16Z</dcterms:modified>
</cp:coreProperties>
</file>