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notesSlides/notesSlide1.xml" ContentType="application/vnd.openxmlformats-officedocument.presentationml.notesSlide+xml"/>
  <Override PartName="/ppt/slideLayouts/slideLayout1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51"/>
  </p:notesMasterIdLst>
  <p:sldIdLst>
    <p:sldId id="586" r:id="rId3"/>
    <p:sldId id="619" r:id="rId4"/>
    <p:sldId id="797" r:id="rId5"/>
    <p:sldId id="798" r:id="rId6"/>
    <p:sldId id="800" r:id="rId7"/>
    <p:sldId id="799" r:id="rId8"/>
    <p:sldId id="801" r:id="rId9"/>
    <p:sldId id="802" r:id="rId10"/>
    <p:sldId id="803" r:id="rId11"/>
    <p:sldId id="804" r:id="rId12"/>
    <p:sldId id="805" r:id="rId13"/>
    <p:sldId id="806" r:id="rId14"/>
    <p:sldId id="807" r:id="rId15"/>
    <p:sldId id="808" r:id="rId16"/>
    <p:sldId id="809" r:id="rId17"/>
    <p:sldId id="810" r:id="rId18"/>
    <p:sldId id="811" r:id="rId19"/>
    <p:sldId id="812" r:id="rId20"/>
    <p:sldId id="813" r:id="rId21"/>
    <p:sldId id="814" r:id="rId22"/>
    <p:sldId id="815" r:id="rId23"/>
    <p:sldId id="816" r:id="rId24"/>
    <p:sldId id="817" r:id="rId25"/>
    <p:sldId id="818" r:id="rId26"/>
    <p:sldId id="819" r:id="rId27"/>
    <p:sldId id="820" r:id="rId28"/>
    <p:sldId id="821" r:id="rId29"/>
    <p:sldId id="822" r:id="rId30"/>
    <p:sldId id="823" r:id="rId31"/>
    <p:sldId id="824" r:id="rId32"/>
    <p:sldId id="825" r:id="rId33"/>
    <p:sldId id="826" r:id="rId34"/>
    <p:sldId id="827" r:id="rId35"/>
    <p:sldId id="828" r:id="rId36"/>
    <p:sldId id="829" r:id="rId37"/>
    <p:sldId id="830" r:id="rId38"/>
    <p:sldId id="831" r:id="rId39"/>
    <p:sldId id="832" r:id="rId40"/>
    <p:sldId id="833" r:id="rId41"/>
    <p:sldId id="834" r:id="rId42"/>
    <p:sldId id="835" r:id="rId43"/>
    <p:sldId id="836" r:id="rId44"/>
    <p:sldId id="837" r:id="rId45"/>
    <p:sldId id="838" r:id="rId46"/>
    <p:sldId id="839" r:id="rId47"/>
    <p:sldId id="840" r:id="rId48"/>
    <p:sldId id="727" r:id="rId49"/>
    <p:sldId id="762"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6"/>
            <p14:sldId id="619"/>
            <p14:sldId id="797"/>
            <p14:sldId id="798"/>
            <p14:sldId id="800"/>
            <p14:sldId id="799"/>
            <p14:sldId id="801"/>
            <p14:sldId id="802"/>
            <p14:sldId id="803"/>
            <p14:sldId id="804"/>
            <p14:sldId id="805"/>
            <p14:sldId id="806"/>
            <p14:sldId id="807"/>
            <p14:sldId id="808"/>
            <p14:sldId id="809"/>
            <p14:sldId id="810"/>
            <p14:sldId id="811"/>
            <p14:sldId id="812"/>
            <p14:sldId id="813"/>
            <p14:sldId id="814"/>
            <p14:sldId id="815"/>
            <p14:sldId id="816"/>
            <p14:sldId id="817"/>
            <p14:sldId id="818"/>
            <p14:sldId id="819"/>
            <p14:sldId id="820"/>
            <p14:sldId id="821"/>
            <p14:sldId id="822"/>
            <p14:sldId id="823"/>
            <p14:sldId id="824"/>
            <p14:sldId id="825"/>
            <p14:sldId id="826"/>
            <p14:sldId id="827"/>
            <p14:sldId id="828"/>
            <p14:sldId id="829"/>
            <p14:sldId id="830"/>
            <p14:sldId id="831"/>
            <p14:sldId id="832"/>
            <p14:sldId id="833"/>
            <p14:sldId id="834"/>
            <p14:sldId id="835"/>
            <p14:sldId id="836"/>
            <p14:sldId id="837"/>
            <p14:sldId id="838"/>
            <p14:sldId id="839"/>
            <p14:sldId id="840"/>
            <p14:sldId id="727"/>
            <p14:sldId id="762"/>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83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8" Type="http://schemas.openxmlformats.org/officeDocument/2006/relationships/customXml" Target="../customXml/item3.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customXml" Target="../customXml/item1.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customXml" Target="../customXml/item2.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28/09/2024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28/09/2024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28/09/2024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28/09/2024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28/09/2024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28/09/2024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28/09/2024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28/09/2024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28/09/2024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28/09/2024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28/09/2024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28/09/2024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28/09/2024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53421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28/09/2024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79268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28/09/2024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475504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28/09/2024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473427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28/09/2024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2083569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28/09/2024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31605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28/09/2024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9673967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28/09/2024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47881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28/09/2024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4699821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28/09/2024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1461720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28/09/2024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7827912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7937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03071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46112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226267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029381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52093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2.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28/09/2024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28/09/2024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4306281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27.xml"/><Relationship Id="rId4" Type="http://schemas.openxmlformats.org/officeDocument/2006/relationships/image" Target="../media/image11.png"/></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27.xml"/><Relationship Id="rId4" Type="http://schemas.openxmlformats.org/officeDocument/2006/relationships/image" Target="../media/image13.png"/></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27.xml"/><Relationship Id="rId4" Type="http://schemas.openxmlformats.org/officeDocument/2006/relationships/image" Target="../media/image16.png"/></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27.xml"/><Relationship Id="rId4" Type="http://schemas.openxmlformats.org/officeDocument/2006/relationships/image" Target="../media/image18.png"/></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5.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28.xml"/><Relationship Id="rId5" Type="http://schemas.openxmlformats.org/officeDocument/2006/relationships/image" Target="../media/image5.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9" y="2785710"/>
            <a:ext cx="4093402"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Introduction to Economics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1" name="TextBox 10"/>
          <p:cNvSpPr txBox="1"/>
          <p:nvPr/>
        </p:nvSpPr>
        <p:spPr>
          <a:xfrm>
            <a:off x="5596281" y="4775941"/>
            <a:ext cx="2139496" cy="707886"/>
          </a:xfrm>
          <a:prstGeom prst="rect">
            <a:avLst/>
          </a:prstGeom>
          <a:noFill/>
        </p:spPr>
        <p:txBody>
          <a:bodyPr wrap="none" rtlCol="0">
            <a:spAutoFit/>
          </a:bodyPr>
          <a:lstStyle/>
          <a:p>
            <a:r>
              <a:rPr lang="en-US" sz="2000" dirty="0">
                <a:latin typeface="Alexandria" charset="0"/>
                <a:cs typeface="Alexandria" charset="0"/>
              </a:rPr>
              <a:t>MGM112</a:t>
            </a:r>
          </a:p>
          <a:p>
            <a:r>
              <a:rPr lang="en-US" sz="2000" dirty="0">
                <a:latin typeface="Times New Roman" panose="02020603050405020304" pitchFamily="18" charset="0"/>
                <a:cs typeface="Times New Roman" panose="02020603050405020304" pitchFamily="18" charset="0"/>
              </a:rPr>
              <a:t>International Trade</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International Trade</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التجارة الدولية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9" name="Content Placeholder 2">
            <a:extLst>
              <a:ext uri="{FF2B5EF4-FFF2-40B4-BE49-F238E27FC236}">
                <a16:creationId xmlns:a16="http://schemas.microsoft.com/office/drawing/2014/main" id="{B0958E7B-E424-C528-F987-5629E74F88C3}"/>
              </a:ext>
            </a:extLst>
          </p:cNvPr>
          <p:cNvSpPr>
            <a:spLocks noGrp="1"/>
          </p:cNvSpPr>
          <p:nvPr/>
        </p:nvSpPr>
        <p:spPr bwMode="auto">
          <a:xfrm>
            <a:off x="787451" y="2357210"/>
            <a:ext cx="5170438" cy="356539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pitchFamily="2" charset="2"/>
              <a:buChar char="§"/>
              <a:defRPr sz="2800" kern="1200">
                <a:solidFill>
                  <a:schemeClr val="tx1"/>
                </a:solidFill>
                <a:latin typeface="Arial" pitchFamily="34" charset="0"/>
                <a:ea typeface="+mn-ea"/>
                <a:cs typeface="Arial" pitchFamily="34" charset="0"/>
              </a:defRPr>
            </a:lvl1pPr>
            <a:lvl2pPr marL="742950" indent="-285750" algn="l" rtl="0" eaLnBrk="0" fontAlgn="base" hangingPunct="0">
              <a:lnSpc>
                <a:spcPct val="105000"/>
              </a:lnSpc>
              <a:spcBef>
                <a:spcPts val="300"/>
              </a:spcBef>
              <a:spcAft>
                <a:spcPct val="0"/>
              </a:spcAft>
              <a:buClr>
                <a:srgbClr val="CC9900"/>
              </a:buClr>
              <a:buFont typeface="Wingdings" pitchFamily="2" charset="2"/>
              <a:buChar char="§"/>
              <a:defRPr sz="2700" kern="1200">
                <a:solidFill>
                  <a:schemeClr val="tx1"/>
                </a:solidFill>
                <a:latin typeface="Arial" pitchFamily="34" charset="0"/>
                <a:ea typeface="+mn-ea"/>
                <a:cs typeface="Arial" pitchFamily="34" charset="0"/>
              </a:defRPr>
            </a:lvl2pPr>
            <a:lvl3pPr marL="1143000" indent="-228600" algn="l" rtl="0" eaLnBrk="0" fontAlgn="base" hangingPunct="0">
              <a:lnSpc>
                <a:spcPct val="105000"/>
              </a:lnSpc>
              <a:spcBef>
                <a:spcPts val="300"/>
              </a:spcBef>
              <a:spcAft>
                <a:spcPct val="0"/>
              </a:spcAft>
              <a:buClr>
                <a:schemeClr val="accent4">
                  <a:lumMod val="60000"/>
                  <a:lumOff val="40000"/>
                </a:schemeClr>
              </a:buClr>
              <a:buFont typeface="Wingdings" pitchFamily="2" charset="2"/>
              <a:buChar char="§"/>
              <a:defRPr sz="2400" kern="1200">
                <a:solidFill>
                  <a:schemeClr val="tx1"/>
                </a:solidFill>
                <a:latin typeface="Arial" pitchFamily="34" charset="0"/>
                <a:ea typeface="+mn-ea"/>
                <a:cs typeface="Arial" pitchFamily="34" charset="0"/>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Arial" pitchFamily="34" charset="0"/>
                <a:ea typeface="+mn-ea"/>
                <a:cs typeface="Arial" pitchFamily="34" charset="0"/>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90000"/>
              </a:lnSpc>
              <a:buNone/>
            </a:pPr>
            <a:r>
              <a:rPr lang="en-US" altLang="en-US" sz="2000" dirty="0">
                <a:solidFill>
                  <a:srgbClr val="0070C0"/>
                </a:solidFill>
                <a:latin typeface="Alexandria"/>
              </a:rPr>
              <a:t>After studying this chapter, you will be able to</a:t>
            </a:r>
          </a:p>
          <a:p>
            <a:pPr>
              <a:lnSpc>
                <a:spcPct val="90000"/>
              </a:lnSpc>
            </a:pPr>
            <a:r>
              <a:rPr lang="en-US" altLang="en-US" sz="2000" dirty="0">
                <a:latin typeface="Alexandria"/>
              </a:rPr>
              <a:t>What is the relationship between international trade and the nation’s standard of living</a:t>
            </a:r>
          </a:p>
          <a:p>
            <a:pPr>
              <a:lnSpc>
                <a:spcPct val="90000"/>
              </a:lnSpc>
            </a:pPr>
            <a:r>
              <a:rPr lang="en-US" altLang="en-US" sz="2000" dirty="0">
                <a:latin typeface="Alexandria"/>
              </a:rPr>
              <a:t>Which country produces which good(s)?</a:t>
            </a:r>
          </a:p>
          <a:p>
            <a:pPr>
              <a:lnSpc>
                <a:spcPct val="90000"/>
              </a:lnSpc>
            </a:pPr>
            <a:r>
              <a:rPr lang="en-US" altLang="en-US" sz="2000" dirty="0">
                <a:latin typeface="Alexandria"/>
              </a:rPr>
              <a:t>Analyze Tariffs, and Non-Tariff Distortions to Trade</a:t>
            </a:r>
          </a:p>
        </p:txBody>
      </p:sp>
      <p:sp>
        <p:nvSpPr>
          <p:cNvPr id="2" name="Content Placeholder 2">
            <a:extLst>
              <a:ext uri="{FF2B5EF4-FFF2-40B4-BE49-F238E27FC236}">
                <a16:creationId xmlns:a16="http://schemas.microsoft.com/office/drawing/2014/main" id="{8B90D198-D85A-1161-A052-0E51DC73BAC7}"/>
              </a:ext>
            </a:extLst>
          </p:cNvPr>
          <p:cNvSpPr>
            <a:spLocks noGrp="1"/>
          </p:cNvSpPr>
          <p:nvPr/>
        </p:nvSpPr>
        <p:spPr bwMode="auto">
          <a:xfrm>
            <a:off x="6096000" y="2426736"/>
            <a:ext cx="5170438" cy="356539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pitchFamily="2" charset="2"/>
              <a:buChar char="§"/>
              <a:defRPr sz="2800" kern="1200">
                <a:solidFill>
                  <a:schemeClr val="tx1"/>
                </a:solidFill>
                <a:latin typeface="Arial" pitchFamily="34" charset="0"/>
                <a:ea typeface="+mn-ea"/>
                <a:cs typeface="Arial" pitchFamily="34" charset="0"/>
              </a:defRPr>
            </a:lvl1pPr>
            <a:lvl2pPr marL="742950" indent="-285750" algn="l" rtl="0" eaLnBrk="0" fontAlgn="base" hangingPunct="0">
              <a:lnSpc>
                <a:spcPct val="105000"/>
              </a:lnSpc>
              <a:spcBef>
                <a:spcPts val="300"/>
              </a:spcBef>
              <a:spcAft>
                <a:spcPct val="0"/>
              </a:spcAft>
              <a:buClr>
                <a:srgbClr val="CC9900"/>
              </a:buClr>
              <a:buFont typeface="Wingdings" pitchFamily="2" charset="2"/>
              <a:buChar char="§"/>
              <a:defRPr sz="2700" kern="1200">
                <a:solidFill>
                  <a:schemeClr val="tx1"/>
                </a:solidFill>
                <a:latin typeface="Arial" pitchFamily="34" charset="0"/>
                <a:ea typeface="+mn-ea"/>
                <a:cs typeface="Arial" pitchFamily="34" charset="0"/>
              </a:defRPr>
            </a:lvl2pPr>
            <a:lvl3pPr marL="1143000" indent="-228600" algn="l" rtl="0" eaLnBrk="0" fontAlgn="base" hangingPunct="0">
              <a:lnSpc>
                <a:spcPct val="105000"/>
              </a:lnSpc>
              <a:spcBef>
                <a:spcPts val="300"/>
              </a:spcBef>
              <a:spcAft>
                <a:spcPct val="0"/>
              </a:spcAft>
              <a:buClr>
                <a:schemeClr val="accent4">
                  <a:lumMod val="60000"/>
                  <a:lumOff val="40000"/>
                </a:schemeClr>
              </a:buClr>
              <a:buFont typeface="Wingdings" pitchFamily="2" charset="2"/>
              <a:buChar char="§"/>
              <a:defRPr sz="2400" kern="1200">
                <a:solidFill>
                  <a:schemeClr val="tx1"/>
                </a:solidFill>
                <a:latin typeface="Arial" pitchFamily="34" charset="0"/>
                <a:ea typeface="+mn-ea"/>
                <a:cs typeface="Arial" pitchFamily="34" charset="0"/>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Arial" pitchFamily="34" charset="0"/>
                <a:ea typeface="+mn-ea"/>
                <a:cs typeface="Arial" pitchFamily="34" charset="0"/>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rtl="1" eaLnBrk="1" hangingPunct="1">
              <a:buFontTx/>
              <a:buNone/>
            </a:pPr>
            <a:r>
              <a:rPr lang="ar-EG" altLang="en-US" sz="2000" b="1" dirty="0">
                <a:latin typeface="Alexandria"/>
              </a:rPr>
              <a:t>بعد دراسة هذا الفصل، سوف تكون قادرًا على</a:t>
            </a:r>
          </a:p>
          <a:p>
            <a:pPr algn="r" rtl="1" eaLnBrk="1" hangingPunct="1"/>
            <a:r>
              <a:rPr lang="ar-EG" altLang="en-US" sz="2000" dirty="0">
                <a:latin typeface="Alexandria"/>
              </a:rPr>
              <a:t>ما هي العلاقة بين التجارة الدولية ومستوى معيشة الدولة</a:t>
            </a:r>
          </a:p>
          <a:p>
            <a:pPr algn="r" rtl="1" eaLnBrk="1" hangingPunct="1"/>
            <a:r>
              <a:rPr lang="ar-EG" altLang="en-US" sz="2000" dirty="0">
                <a:latin typeface="Alexandria"/>
              </a:rPr>
              <a:t>أي دولة تنتج أي سلعة؟</a:t>
            </a:r>
          </a:p>
          <a:p>
            <a:pPr algn="r" rtl="1" eaLnBrk="1" hangingPunct="1"/>
            <a:r>
              <a:rPr lang="ar-EG" altLang="en-US" sz="2000" dirty="0">
                <a:latin typeface="Alexandria"/>
              </a:rPr>
              <a:t>تحليل التعريفات الجمركية والتدابير غير الجمركية للتجارة</a:t>
            </a:r>
            <a:endParaRPr lang="en-US" altLang="en-US" sz="2000" dirty="0">
              <a:latin typeface="Alexandria"/>
            </a:endParaRPr>
          </a:p>
        </p:txBody>
      </p:sp>
    </p:spTree>
    <p:extLst>
      <p:ext uri="{BB962C8B-B14F-4D97-AF65-F5344CB8AC3E}">
        <p14:creationId xmlns:p14="http://schemas.microsoft.com/office/powerpoint/2010/main" val="3594378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extLst>
    <p:ext uri="{E180D4A7-C9FB-4DFB-919C-405C955672EB}">
      <p14:showEvtLst xmlns:p14="http://schemas.microsoft.com/office/powerpoint/2010/main">
        <p14:playEvt time="0" objId="2"/>
        <p14:pauseEvt time="0" objId="2"/>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2" name="Rectangle: Rounded Corners 1">
            <a:extLst>
              <a:ext uri="{FF2B5EF4-FFF2-40B4-BE49-F238E27FC236}">
                <a16:creationId xmlns:a16="http://schemas.microsoft.com/office/drawing/2014/main" id="{B2841808-F511-6C8E-8FD3-A20ABC9929D6}"/>
              </a:ext>
            </a:extLst>
          </p:cNvPr>
          <p:cNvSpPr/>
          <p:nvPr/>
        </p:nvSpPr>
        <p:spPr>
          <a:xfrm>
            <a:off x="624044" y="2357211"/>
            <a:ext cx="10943912" cy="3179540"/>
          </a:xfrm>
          <a:prstGeom prst="roundRect">
            <a:avLst>
              <a:gd name="adj" fmla="val 10000"/>
            </a:avLst>
          </a:prstGeom>
          <a:solidFill>
            <a:schemeClr val="bg1"/>
          </a:solidFill>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en-US"/>
          </a:p>
        </p:txBody>
      </p:sp>
      <p:sp>
        <p:nvSpPr>
          <p:cNvPr id="11" name="Rectangle: Rounded Corners 4">
            <a:extLst>
              <a:ext uri="{FF2B5EF4-FFF2-40B4-BE49-F238E27FC236}">
                <a16:creationId xmlns:a16="http://schemas.microsoft.com/office/drawing/2014/main" id="{D3295517-1465-B27B-4F45-699708E78AA4}"/>
              </a:ext>
            </a:extLst>
          </p:cNvPr>
          <p:cNvSpPr txBox="1"/>
          <p:nvPr/>
        </p:nvSpPr>
        <p:spPr>
          <a:xfrm>
            <a:off x="784313" y="2450337"/>
            <a:ext cx="10623374" cy="2993288"/>
          </a:xfrm>
          <a:prstGeom prst="rect">
            <a:avLst/>
          </a:prstGeom>
          <a:solidFill>
            <a:schemeClr val="bg1"/>
          </a:solidFill>
          <a:scene3d>
            <a:camera prst="orthographicFront"/>
            <a:lightRig rig="chilly" dir="t"/>
          </a:scene3d>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algn="ctr" defTabSz="2133600">
              <a:lnSpc>
                <a:spcPct val="90000"/>
              </a:lnSpc>
              <a:spcBef>
                <a:spcPct val="0"/>
              </a:spcBef>
              <a:spcAft>
                <a:spcPct val="35000"/>
              </a:spcAft>
            </a:pPr>
            <a:r>
              <a:rPr lang="ar-EG" sz="2400" b="1" kern="1200" dirty="0">
                <a:solidFill>
                  <a:srgbClr val="002060"/>
                </a:solidFill>
                <a:latin typeface="Alexandria"/>
              </a:rPr>
              <a:t>1) العلاقة بين التجارة الدولية ومستوى معيشة الأمة</a:t>
            </a:r>
            <a:endParaRPr lang="en-US" sz="2400" b="1" kern="1200" dirty="0">
              <a:solidFill>
                <a:srgbClr val="002060"/>
              </a:solidFill>
              <a:latin typeface="Alexandria"/>
            </a:endParaRPr>
          </a:p>
          <a:p>
            <a:pPr marL="457200" lvl="0" indent="-457200" algn="ctr" defTabSz="2133600">
              <a:lnSpc>
                <a:spcPct val="90000"/>
              </a:lnSpc>
              <a:spcBef>
                <a:spcPct val="0"/>
              </a:spcBef>
              <a:spcAft>
                <a:spcPct val="35000"/>
              </a:spcAft>
              <a:buAutoNum type="arabicParenR"/>
            </a:pPr>
            <a:r>
              <a:rPr lang="en-US" sz="2400" b="1" kern="1200" dirty="0">
                <a:solidFill>
                  <a:srgbClr val="002060"/>
                </a:solidFill>
                <a:latin typeface="Alexandria"/>
              </a:rPr>
              <a:t>The relationship between international trade and the nation’s standard of living</a:t>
            </a:r>
            <a:endParaRPr lang="ar-EG" sz="2400" b="1" kern="1200" dirty="0">
              <a:solidFill>
                <a:srgbClr val="002060"/>
              </a:solidFill>
              <a:latin typeface="Alexandria"/>
            </a:endParaRPr>
          </a:p>
        </p:txBody>
      </p:sp>
    </p:spTree>
    <p:extLst>
      <p:ext uri="{BB962C8B-B14F-4D97-AF65-F5344CB8AC3E}">
        <p14:creationId xmlns:p14="http://schemas.microsoft.com/office/powerpoint/2010/main" val="2273230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20672" y="447066"/>
            <a:ext cx="7302363"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relationship between international trade and the nation’s standard of living</a:t>
            </a:r>
            <a:endPar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العلاقة بين التجارة الدولية ومستوى معيشة الأمة</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9" name="Rectangle 8">
            <a:extLst>
              <a:ext uri="{FF2B5EF4-FFF2-40B4-BE49-F238E27FC236}">
                <a16:creationId xmlns:a16="http://schemas.microsoft.com/office/drawing/2014/main" id="{789C915C-1810-3422-0EEE-1BEAA9EE28DE}"/>
              </a:ext>
            </a:extLst>
          </p:cNvPr>
          <p:cNvSpPr>
            <a:spLocks noGrp="1" noChangeArrowheads="1"/>
          </p:cNvSpPr>
          <p:nvPr/>
        </p:nvSpPr>
        <p:spPr bwMode="auto">
          <a:xfrm>
            <a:off x="942308" y="2304452"/>
            <a:ext cx="5153692" cy="31623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00A5A8"/>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2900" indent="571500"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L="342900" marR="0" lvl="0" indent="-342900" algn="just" rtl="0">
              <a:lnSpc>
                <a:spcPct val="107000"/>
              </a:lnSpc>
              <a:spcBef>
                <a:spcPts val="1200"/>
              </a:spcBef>
              <a:spcAft>
                <a:spcPts val="800"/>
              </a:spcAft>
              <a:buFont typeface="Times New Roman" panose="02020603050405020304" pitchFamily="18" charset="0"/>
              <a:buChar char="-"/>
            </a:pPr>
            <a:r>
              <a:rPr lang="en-US" sz="2000" b="0" dirty="0">
                <a:solidFill>
                  <a:schemeClr val="tx1"/>
                </a:solidFill>
                <a:effectLst/>
                <a:latin typeface="Alexandria"/>
                <a:ea typeface="Times New Roman" panose="02020603050405020304" pitchFamily="18" charset="0"/>
              </a:rPr>
              <a:t>Some countries rely on international trade to </a:t>
            </a:r>
            <a:r>
              <a:rPr lang="en-US" sz="2000" u="sng" dirty="0">
                <a:solidFill>
                  <a:srgbClr val="0070C0"/>
                </a:solidFill>
                <a:effectLst/>
                <a:latin typeface="Alexandria"/>
                <a:ea typeface="Times New Roman" panose="02020603050405020304" pitchFamily="18" charset="0"/>
              </a:rPr>
              <a:t>obtain many products</a:t>
            </a:r>
            <a:r>
              <a:rPr lang="en-US" sz="2000" dirty="0">
                <a:solidFill>
                  <a:srgbClr val="0070C0"/>
                </a:solidFill>
                <a:effectLst/>
                <a:latin typeface="Alexandria"/>
                <a:ea typeface="Times New Roman" panose="02020603050405020304" pitchFamily="18" charset="0"/>
              </a:rPr>
              <a:t> </a:t>
            </a:r>
            <a:r>
              <a:rPr lang="en-US" sz="2000" b="0" dirty="0">
                <a:solidFill>
                  <a:schemeClr val="tx1"/>
                </a:solidFill>
                <a:effectLst/>
                <a:latin typeface="Alexandria"/>
                <a:ea typeface="Times New Roman" panose="02020603050405020304" pitchFamily="18" charset="0"/>
              </a:rPr>
              <a:t>that it does not produce and </a:t>
            </a:r>
            <a:r>
              <a:rPr lang="en-US" sz="2000" u="sng" dirty="0">
                <a:solidFill>
                  <a:srgbClr val="0070C0"/>
                </a:solidFill>
                <a:effectLst/>
                <a:latin typeface="Alexandria"/>
                <a:ea typeface="Times New Roman" panose="02020603050405020304" pitchFamily="18" charset="0"/>
              </a:rPr>
              <a:t>some minerals</a:t>
            </a:r>
            <a:r>
              <a:rPr lang="en-US" sz="2000" dirty="0">
                <a:solidFill>
                  <a:srgbClr val="0070C0"/>
                </a:solidFill>
                <a:effectLst/>
                <a:latin typeface="Alexandria"/>
                <a:ea typeface="Times New Roman" panose="02020603050405020304" pitchFamily="18" charset="0"/>
              </a:rPr>
              <a:t> </a:t>
            </a:r>
            <a:r>
              <a:rPr lang="en-US" sz="2000" b="0" dirty="0">
                <a:solidFill>
                  <a:schemeClr val="tx1"/>
                </a:solidFill>
                <a:effectLst/>
                <a:latin typeface="Alexandria"/>
                <a:ea typeface="Times New Roman" panose="02020603050405020304" pitchFamily="18" charset="0"/>
              </a:rPr>
              <a:t>of which it has no reserves. </a:t>
            </a:r>
          </a:p>
          <a:p>
            <a:pPr marL="342900" marR="0" lvl="0" indent="-342900" algn="just">
              <a:lnSpc>
                <a:spcPct val="107000"/>
              </a:lnSpc>
              <a:spcBef>
                <a:spcPts val="1200"/>
              </a:spcBef>
              <a:spcAft>
                <a:spcPts val="800"/>
              </a:spcAft>
              <a:buFont typeface="Times New Roman" panose="02020603050405020304" pitchFamily="18" charset="0"/>
              <a:buChar char="-"/>
            </a:pPr>
            <a:r>
              <a:rPr lang="en-US" sz="2000" b="0" dirty="0">
                <a:solidFill>
                  <a:schemeClr val="tx1"/>
                </a:solidFill>
                <a:effectLst/>
                <a:latin typeface="Alexandria"/>
                <a:ea typeface="Times New Roman" panose="02020603050405020304" pitchFamily="18" charset="0"/>
              </a:rPr>
              <a:t>So, Interdependence in the world economy is reflected in </a:t>
            </a:r>
            <a:r>
              <a:rPr lang="en-US" sz="2000" u="sng" dirty="0">
                <a:solidFill>
                  <a:srgbClr val="0070C0"/>
                </a:solidFill>
                <a:effectLst/>
                <a:latin typeface="Alexandria"/>
                <a:ea typeface="Times New Roman" panose="02020603050405020304" pitchFamily="18" charset="0"/>
              </a:rPr>
              <a:t>the flow of goods, services, labor, and capital</a:t>
            </a:r>
            <a:r>
              <a:rPr lang="en-US" sz="2000" dirty="0">
                <a:solidFill>
                  <a:srgbClr val="C00000"/>
                </a:solidFill>
                <a:effectLst/>
                <a:latin typeface="Alexandria"/>
                <a:ea typeface="Times New Roman" panose="02020603050405020304" pitchFamily="18" charset="0"/>
              </a:rPr>
              <a:t> </a:t>
            </a:r>
            <a:r>
              <a:rPr lang="en-US" sz="2000" b="0" dirty="0">
                <a:solidFill>
                  <a:schemeClr val="tx1"/>
                </a:solidFill>
                <a:effectLst/>
                <a:latin typeface="Alexandria"/>
                <a:ea typeface="Times New Roman" panose="02020603050405020304" pitchFamily="18" charset="0"/>
              </a:rPr>
              <a:t>across national boundaries, which lead </a:t>
            </a:r>
            <a:r>
              <a:rPr lang="en-US" sz="2000" b="0" u="sng" dirty="0">
                <a:solidFill>
                  <a:srgbClr val="0070C0"/>
                </a:solidFill>
                <a:effectLst/>
                <a:latin typeface="Alexandria"/>
                <a:ea typeface="Times New Roman" panose="02020603050405020304" pitchFamily="18" charset="0"/>
              </a:rPr>
              <a:t>to </a:t>
            </a:r>
            <a:r>
              <a:rPr lang="en-US" sz="2000" u="sng" dirty="0">
                <a:solidFill>
                  <a:srgbClr val="0070C0"/>
                </a:solidFill>
                <a:effectLst/>
                <a:latin typeface="Alexandria"/>
                <a:ea typeface="Times New Roman" panose="02020603050405020304" pitchFamily="18" charset="0"/>
              </a:rPr>
              <a:t>increase the nation’s standard of living</a:t>
            </a:r>
            <a:r>
              <a:rPr lang="en-US" sz="2000" b="0" u="sng" dirty="0">
                <a:solidFill>
                  <a:srgbClr val="0070C0"/>
                </a:solidFill>
                <a:effectLst/>
                <a:latin typeface="Alexandria"/>
                <a:ea typeface="Times New Roman" panose="02020603050405020304" pitchFamily="18" charset="0"/>
              </a:rPr>
              <a:t>.</a:t>
            </a:r>
            <a:endParaRPr lang="en-US" sz="2000" b="0" dirty="0">
              <a:solidFill>
                <a:srgbClr val="0070C0"/>
              </a:solidFill>
              <a:effectLst/>
              <a:latin typeface="Alexandria"/>
              <a:ea typeface="Times New Roman" panose="02020603050405020304" pitchFamily="18" charset="0"/>
            </a:endParaRPr>
          </a:p>
          <a:p>
            <a:pPr marL="457200" lvl="1" indent="-342900" algn="r" rtl="1" eaLnBrk="1" hangingPunct="1">
              <a:buFont typeface="Arial" panose="020B0604020202020204" pitchFamily="34" charset="0"/>
              <a:buChar char="•"/>
            </a:pPr>
            <a:r>
              <a:rPr lang="ar-EG" altLang="en-US" sz="2000" dirty="0">
                <a:latin typeface="Alexandria"/>
              </a:rPr>
              <a:t>.</a:t>
            </a:r>
            <a:endParaRPr lang="en-US" altLang="en-US" sz="2000" dirty="0">
              <a:latin typeface="Alexandria"/>
            </a:endParaRPr>
          </a:p>
        </p:txBody>
      </p:sp>
      <p:sp>
        <p:nvSpPr>
          <p:cNvPr id="10" name="Rectangle 9">
            <a:extLst>
              <a:ext uri="{FF2B5EF4-FFF2-40B4-BE49-F238E27FC236}">
                <a16:creationId xmlns:a16="http://schemas.microsoft.com/office/drawing/2014/main" id="{64F9C483-A629-26DC-1373-563C5CE61023}"/>
              </a:ext>
            </a:extLst>
          </p:cNvPr>
          <p:cNvSpPr>
            <a:spLocks noGrp="1" noChangeArrowheads="1"/>
          </p:cNvSpPr>
          <p:nvPr/>
        </p:nvSpPr>
        <p:spPr bwMode="auto">
          <a:xfrm>
            <a:off x="6586539" y="2370540"/>
            <a:ext cx="4663154" cy="31623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00A5A8"/>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2900" indent="571500"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L="457200" lvl="1" indent="-342900" algn="r" rtl="1" eaLnBrk="1" hangingPunct="1">
              <a:buFont typeface="Arial" panose="020B0604020202020204" pitchFamily="34" charset="0"/>
              <a:buChar char="•"/>
            </a:pPr>
            <a:r>
              <a:rPr lang="ar-EG" altLang="en-US" sz="2000" dirty="0">
                <a:latin typeface="Alexandria"/>
              </a:rPr>
              <a:t>تعتمد بعض الدول على التجارة الدولية للحصول على العديد من المنتجات التي لا تنتجها وبعض المعادن التي لا تمتلك احتياطيات منها.</a:t>
            </a:r>
          </a:p>
          <a:p>
            <a:pPr marL="457200" lvl="1" indent="-342900" algn="r" rtl="1" eaLnBrk="1" hangingPunct="1">
              <a:buFont typeface="Arial" panose="020B0604020202020204" pitchFamily="34" charset="0"/>
              <a:buChar char="•"/>
            </a:pPr>
            <a:r>
              <a:rPr lang="ar-EG" altLang="en-US" sz="2000" dirty="0">
                <a:latin typeface="Alexandria"/>
              </a:rPr>
              <a:t>لذا فإن الترابط الاقتصادي العالمي ينعكس في تدفق السلع والخدمات والعمالة ورأس المال عبر الحدود الوطنية، مما يؤدي إلى رفع مستوى معيشة الأمة.</a:t>
            </a:r>
            <a:endParaRPr lang="en-US" altLang="en-US" sz="2000" dirty="0">
              <a:latin typeface="Alexandria"/>
            </a:endParaRPr>
          </a:p>
        </p:txBody>
      </p:sp>
    </p:spTree>
    <p:extLst>
      <p:ext uri="{BB962C8B-B14F-4D97-AF65-F5344CB8AC3E}">
        <p14:creationId xmlns:p14="http://schemas.microsoft.com/office/powerpoint/2010/main" val="6819149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2" name="Rectangle: Rounded Corners 1">
            <a:extLst>
              <a:ext uri="{FF2B5EF4-FFF2-40B4-BE49-F238E27FC236}">
                <a16:creationId xmlns:a16="http://schemas.microsoft.com/office/drawing/2014/main" id="{B2841808-F511-6C8E-8FD3-A20ABC9929D6}"/>
              </a:ext>
            </a:extLst>
          </p:cNvPr>
          <p:cNvSpPr/>
          <p:nvPr/>
        </p:nvSpPr>
        <p:spPr>
          <a:xfrm>
            <a:off x="624044" y="2357211"/>
            <a:ext cx="10943912" cy="3179540"/>
          </a:xfrm>
          <a:prstGeom prst="roundRect">
            <a:avLst>
              <a:gd name="adj" fmla="val 10000"/>
            </a:avLst>
          </a:prstGeom>
          <a:solidFill>
            <a:schemeClr val="bg1"/>
          </a:solidFill>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en-US"/>
          </a:p>
        </p:txBody>
      </p:sp>
      <p:sp>
        <p:nvSpPr>
          <p:cNvPr id="11" name="Rectangle: Rounded Corners 4">
            <a:extLst>
              <a:ext uri="{FF2B5EF4-FFF2-40B4-BE49-F238E27FC236}">
                <a16:creationId xmlns:a16="http://schemas.microsoft.com/office/drawing/2014/main" id="{D3295517-1465-B27B-4F45-699708E78AA4}"/>
              </a:ext>
            </a:extLst>
          </p:cNvPr>
          <p:cNvSpPr txBox="1"/>
          <p:nvPr/>
        </p:nvSpPr>
        <p:spPr>
          <a:xfrm>
            <a:off x="784313" y="2450337"/>
            <a:ext cx="10623374" cy="2993288"/>
          </a:xfrm>
          <a:prstGeom prst="rect">
            <a:avLst/>
          </a:prstGeom>
          <a:solidFill>
            <a:schemeClr val="bg1"/>
          </a:solidFill>
          <a:scene3d>
            <a:camera prst="orthographicFront"/>
            <a:lightRig rig="chilly" dir="t"/>
          </a:scene3d>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lvl="0" algn="ctr" defTabSz="2133600">
              <a:lnSpc>
                <a:spcPct val="90000"/>
              </a:lnSpc>
              <a:spcBef>
                <a:spcPct val="0"/>
              </a:spcBef>
              <a:spcAft>
                <a:spcPct val="35000"/>
              </a:spcAft>
            </a:pPr>
            <a:r>
              <a:rPr lang="ar-EG" sz="2400" b="1" kern="1200" dirty="0">
                <a:solidFill>
                  <a:srgbClr val="002060"/>
                </a:solidFill>
                <a:latin typeface="Alexandria"/>
              </a:rPr>
              <a:t>2) نظريات التجارة الدولية الكلاسيكية</a:t>
            </a:r>
          </a:p>
          <a:p>
            <a:pPr algn="ctr" defTabSz="2133600">
              <a:lnSpc>
                <a:spcPct val="90000"/>
              </a:lnSpc>
              <a:spcBef>
                <a:spcPct val="0"/>
              </a:spcBef>
              <a:spcAft>
                <a:spcPct val="35000"/>
              </a:spcAft>
            </a:pPr>
            <a:r>
              <a:rPr lang="en-US" sz="2400" b="1" kern="1200" dirty="0">
                <a:solidFill>
                  <a:srgbClr val="002060"/>
                </a:solidFill>
                <a:latin typeface="Alexandria"/>
              </a:rPr>
              <a:t>2) Classical International Trade Theories</a:t>
            </a:r>
            <a:endParaRPr lang="ar-EG" sz="2400" b="1" kern="1200" dirty="0">
              <a:solidFill>
                <a:srgbClr val="002060"/>
              </a:solidFill>
              <a:latin typeface="Alexandria"/>
            </a:endParaRPr>
          </a:p>
          <a:p>
            <a:pPr lvl="0" algn="ctr" defTabSz="2133600">
              <a:lnSpc>
                <a:spcPct val="90000"/>
              </a:lnSpc>
              <a:spcBef>
                <a:spcPct val="0"/>
              </a:spcBef>
              <a:spcAft>
                <a:spcPct val="35000"/>
              </a:spcAft>
            </a:pPr>
            <a:endParaRPr lang="en-US" sz="2400" b="1" kern="1200" dirty="0">
              <a:solidFill>
                <a:srgbClr val="002060"/>
              </a:solidFill>
              <a:latin typeface="Alexandria"/>
            </a:endParaRPr>
          </a:p>
        </p:txBody>
      </p:sp>
    </p:spTree>
    <p:extLst>
      <p:ext uri="{BB962C8B-B14F-4D97-AF65-F5344CB8AC3E}">
        <p14:creationId xmlns:p14="http://schemas.microsoft.com/office/powerpoint/2010/main" val="3783939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376487" y="736136"/>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Classical International Trade Theories</a:t>
            </a:r>
            <a:endPar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2) نظريات التجارة الدولية الكلاسيكية</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pic>
        <p:nvPicPr>
          <p:cNvPr id="2" name="Picture 1" descr="Chart&#10;&#10;Description automatically generated">
            <a:extLst>
              <a:ext uri="{FF2B5EF4-FFF2-40B4-BE49-F238E27FC236}">
                <a16:creationId xmlns:a16="http://schemas.microsoft.com/office/drawing/2014/main" id="{C832BE9D-4415-28D7-9B5E-14D57D5B5A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66905" y="2058447"/>
            <a:ext cx="5288620" cy="3824741"/>
          </a:xfrm>
          <a:prstGeom prst="rect">
            <a:avLst/>
          </a:prstGeom>
        </p:spPr>
      </p:pic>
    </p:spTree>
    <p:extLst>
      <p:ext uri="{BB962C8B-B14F-4D97-AF65-F5344CB8AC3E}">
        <p14:creationId xmlns:p14="http://schemas.microsoft.com/office/powerpoint/2010/main" val="117995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685495"/>
            <a:ext cx="11672815"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20672" y="848539"/>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Classical International Trade Theories</a:t>
            </a:r>
            <a:endPar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نظريات التجارة الدولية الكلاسيكية</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11" name="Rectangle 10">
            <a:extLst>
              <a:ext uri="{FF2B5EF4-FFF2-40B4-BE49-F238E27FC236}">
                <a16:creationId xmlns:a16="http://schemas.microsoft.com/office/drawing/2014/main" id="{5D2F1AB6-B6B3-0A2A-5393-F58F657C4A76}"/>
              </a:ext>
            </a:extLst>
          </p:cNvPr>
          <p:cNvSpPr>
            <a:spLocks noGrp="1" noChangeArrowheads="1"/>
          </p:cNvSpPr>
          <p:nvPr/>
        </p:nvSpPr>
        <p:spPr bwMode="auto">
          <a:xfrm>
            <a:off x="443682" y="2429778"/>
            <a:ext cx="5703900" cy="42232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00A5A8"/>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2900" indent="571500"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L="342900" marR="0" lvl="0" indent="-342900" algn="just" rtl="0">
              <a:spcBef>
                <a:spcPts val="0"/>
              </a:spcBef>
              <a:spcAft>
                <a:spcPts val="1200"/>
              </a:spcAft>
              <a:buFont typeface="Wingdings" panose="05000000000000000000" pitchFamily="2" charset="2"/>
              <a:buChar char=""/>
            </a:pPr>
            <a:r>
              <a:rPr lang="en-US" sz="1800" dirty="0">
                <a:solidFill>
                  <a:schemeClr val="tx1"/>
                </a:solidFill>
                <a:effectLst/>
                <a:latin typeface="Alexandria"/>
                <a:ea typeface="Times New Roman" panose="02020603050405020304" pitchFamily="18" charset="0"/>
                <a:cs typeface="Times New Roman" panose="02020603050405020304" pitchFamily="18" charset="0"/>
              </a:rPr>
              <a:t>The doctrine of Mercantilism Believed </a:t>
            </a:r>
            <a:r>
              <a:rPr lang="en-US" sz="1800" u="sng" dirty="0">
                <a:solidFill>
                  <a:srgbClr val="0070C0"/>
                </a:solidFill>
                <a:effectLst/>
                <a:latin typeface="Alexandria"/>
                <a:ea typeface="Times New Roman" panose="02020603050405020304" pitchFamily="18" charset="0"/>
                <a:cs typeface="Times New Roman" panose="02020603050405020304" pitchFamily="18" charset="0"/>
              </a:rPr>
              <a:t>that </a:t>
            </a:r>
            <a:r>
              <a:rPr lang="en-US" sz="1800" b="1" u="sng" dirty="0">
                <a:solidFill>
                  <a:srgbClr val="0070C0"/>
                </a:solidFill>
                <a:effectLst/>
                <a:latin typeface="Alexandria"/>
                <a:ea typeface="Times New Roman" panose="02020603050405020304" pitchFamily="18" charset="0"/>
                <a:cs typeface="Times New Roman" panose="02020603050405020304" pitchFamily="18" charset="0"/>
              </a:rPr>
              <a:t>a country’s wealth</a:t>
            </a:r>
            <a:r>
              <a:rPr lang="en-US" sz="1800" u="sng" dirty="0">
                <a:solidFill>
                  <a:srgbClr val="0070C0"/>
                </a:solidFill>
                <a:effectLst/>
                <a:latin typeface="Alexandria"/>
                <a:ea typeface="Times New Roman" panose="02020603050405020304" pitchFamily="18" charset="0"/>
                <a:cs typeface="Times New Roman" panose="02020603050405020304" pitchFamily="18" charset="0"/>
              </a:rPr>
              <a:t> was based on </a:t>
            </a:r>
            <a:r>
              <a:rPr lang="en-US" sz="1800" b="1" u="sng" dirty="0">
                <a:solidFill>
                  <a:srgbClr val="0070C0"/>
                </a:solidFill>
                <a:effectLst/>
                <a:latin typeface="Alexandria"/>
                <a:ea typeface="Times New Roman" panose="02020603050405020304" pitchFamily="18" charset="0"/>
                <a:cs typeface="Times New Roman" panose="02020603050405020304" pitchFamily="18" charset="0"/>
              </a:rPr>
              <a:t>how much gold and silver was held</a:t>
            </a:r>
            <a:r>
              <a:rPr lang="en-US" sz="1800" b="1" u="dotted" dirty="0">
                <a:solidFill>
                  <a:srgbClr val="0070C0"/>
                </a:solidFill>
                <a:effectLst/>
                <a:latin typeface="Alexandria"/>
                <a:ea typeface="Times New Roman" panose="02020603050405020304" pitchFamily="18" charset="0"/>
                <a:cs typeface="Times New Roman" panose="02020603050405020304" pitchFamily="18" charset="0"/>
              </a:rPr>
              <a:t>,  </a:t>
            </a:r>
            <a:r>
              <a:rPr lang="en-US" sz="1800" dirty="0">
                <a:solidFill>
                  <a:schemeClr val="tx1"/>
                </a:solidFill>
                <a:effectLst/>
                <a:latin typeface="Alexandria"/>
                <a:ea typeface="Times New Roman" panose="02020603050405020304" pitchFamily="18" charset="0"/>
                <a:cs typeface="Times New Roman" panose="02020603050405020304" pitchFamily="18" charset="0"/>
              </a:rPr>
              <a:t>Because gold and silver circulated as money</a:t>
            </a:r>
            <a:endParaRPr lang="en-US" sz="1800" dirty="0">
              <a:solidFill>
                <a:schemeClr val="tx1"/>
              </a:solidFill>
              <a:effectLst/>
              <a:latin typeface="Alexandria"/>
              <a:ea typeface="Times New Roman" panose="02020603050405020304" pitchFamily="18" charset="0"/>
            </a:endParaRPr>
          </a:p>
          <a:p>
            <a:pPr marL="457200" marR="0" algn="just" rtl="1">
              <a:spcBef>
                <a:spcPts val="0"/>
              </a:spcBef>
              <a:spcAft>
                <a:spcPts val="1200"/>
              </a:spcAft>
            </a:pPr>
            <a:r>
              <a:rPr lang="en-US" sz="1800" dirty="0">
                <a:solidFill>
                  <a:schemeClr val="tx1"/>
                </a:solidFill>
                <a:effectLst/>
                <a:latin typeface="Alexandria"/>
                <a:ea typeface="Times New Roman" panose="02020603050405020304" pitchFamily="18" charset="0"/>
                <a:cs typeface="Times New Roman" panose="02020603050405020304" pitchFamily="18" charset="0"/>
              </a:rPr>
              <a:t>A country could increase its wealth by: </a:t>
            </a:r>
            <a:r>
              <a:rPr lang="en-US" sz="1800" b="1" u="sng" dirty="0">
                <a:solidFill>
                  <a:srgbClr val="0070C0"/>
                </a:solidFill>
                <a:effectLst/>
                <a:latin typeface="Alexandria"/>
                <a:ea typeface="Times New Roman" panose="02020603050405020304" pitchFamily="18" charset="0"/>
                <a:cs typeface="Times New Roman" panose="02020603050405020304" pitchFamily="18" charset="0"/>
              </a:rPr>
              <a:t>Exporting more goods than it imported. (EX&gt;IM) </a:t>
            </a:r>
            <a:r>
              <a:rPr lang="en-US" sz="1800" dirty="0">
                <a:solidFill>
                  <a:schemeClr val="tx1"/>
                </a:solidFill>
                <a:effectLst/>
                <a:latin typeface="Alexandria"/>
                <a:ea typeface="Times New Roman" panose="02020603050405020304" pitchFamily="18" charset="0"/>
                <a:cs typeface="Times New Roman" panose="02020603050405020304" pitchFamily="18" charset="0"/>
              </a:rPr>
              <a:t>because: </a:t>
            </a:r>
            <a:endParaRPr lang="en-US" sz="1800" dirty="0">
              <a:solidFill>
                <a:schemeClr val="tx1"/>
              </a:solidFill>
              <a:effectLst/>
              <a:latin typeface="Alexandria"/>
              <a:ea typeface="Times New Roman" panose="02020603050405020304" pitchFamily="18" charset="0"/>
            </a:endParaRPr>
          </a:p>
          <a:p>
            <a:pPr marL="1143000" marR="0" lvl="2" indent="-228600" algn="just">
              <a:spcBef>
                <a:spcPts val="0"/>
              </a:spcBef>
              <a:spcAft>
                <a:spcPts val="1200"/>
              </a:spcAft>
              <a:buFont typeface="Wingdings" panose="05000000000000000000" pitchFamily="2" charset="2"/>
              <a:buChar char=""/>
            </a:pPr>
            <a:r>
              <a:rPr lang="en-US" sz="1800" b="1" u="sng" dirty="0">
                <a:effectLst/>
                <a:latin typeface="Alexandria"/>
                <a:ea typeface="Times New Roman" panose="02020603050405020304" pitchFamily="18" charset="0"/>
                <a:cs typeface="Times New Roman" panose="02020603050405020304" pitchFamily="18" charset="0"/>
              </a:rPr>
              <a:t>Exports</a:t>
            </a:r>
            <a:r>
              <a:rPr lang="en-US" sz="1800" dirty="0">
                <a:effectLst/>
                <a:latin typeface="Alexandria"/>
                <a:ea typeface="Times New Roman" panose="02020603050405020304" pitchFamily="18" charset="0"/>
                <a:cs typeface="Times New Roman" panose="02020603050405020304" pitchFamily="18" charset="0"/>
              </a:rPr>
              <a:t> created </a:t>
            </a:r>
            <a:r>
              <a:rPr lang="en-US" sz="1800" b="1" u="sng" dirty="0">
                <a:effectLst/>
                <a:latin typeface="Alexandria"/>
                <a:ea typeface="Times New Roman" panose="02020603050405020304" pitchFamily="18" charset="0"/>
                <a:cs typeface="Times New Roman" panose="02020603050405020304" pitchFamily="18" charset="0"/>
              </a:rPr>
              <a:t>inflows</a:t>
            </a:r>
            <a:r>
              <a:rPr lang="en-US" sz="1800" dirty="0">
                <a:effectLst/>
                <a:latin typeface="Alexandria"/>
                <a:ea typeface="Times New Roman" panose="02020603050405020304" pitchFamily="18" charset="0"/>
                <a:cs typeface="Times New Roman" panose="02020603050405020304" pitchFamily="18" charset="0"/>
              </a:rPr>
              <a:t> of gold and silver </a:t>
            </a:r>
            <a:endParaRPr lang="en-US" sz="1800" dirty="0">
              <a:effectLst/>
              <a:latin typeface="Alexandria"/>
              <a:ea typeface="Times New Roman" panose="02020603050405020304" pitchFamily="18" charset="0"/>
            </a:endParaRPr>
          </a:p>
          <a:p>
            <a:pPr marL="1143000" marR="0" lvl="2" indent="-228600" algn="just">
              <a:spcBef>
                <a:spcPts val="0"/>
              </a:spcBef>
              <a:spcAft>
                <a:spcPts val="1200"/>
              </a:spcAft>
              <a:buFont typeface="Wingdings" panose="05000000000000000000" pitchFamily="2" charset="2"/>
              <a:buChar char=""/>
            </a:pPr>
            <a:r>
              <a:rPr lang="en-US" sz="1800" dirty="0">
                <a:effectLst/>
                <a:latin typeface="Alexandria"/>
                <a:ea typeface="Times New Roman" panose="02020603050405020304" pitchFamily="18" charset="0"/>
                <a:cs typeface="Times New Roman" panose="02020603050405020304" pitchFamily="18" charset="0"/>
              </a:rPr>
              <a:t> </a:t>
            </a:r>
            <a:r>
              <a:rPr lang="en-US" sz="1800" b="1" u="sng" dirty="0">
                <a:effectLst/>
                <a:latin typeface="Alexandria"/>
                <a:ea typeface="Times New Roman" panose="02020603050405020304" pitchFamily="18" charset="0"/>
                <a:cs typeface="Times New Roman" panose="02020603050405020304" pitchFamily="18" charset="0"/>
              </a:rPr>
              <a:t>Imports</a:t>
            </a:r>
            <a:r>
              <a:rPr lang="en-US" sz="1800" dirty="0">
                <a:effectLst/>
                <a:latin typeface="Alexandria"/>
                <a:ea typeface="Times New Roman" panose="02020603050405020304" pitchFamily="18" charset="0"/>
                <a:cs typeface="Times New Roman" panose="02020603050405020304" pitchFamily="18" charset="0"/>
              </a:rPr>
              <a:t> created </a:t>
            </a:r>
            <a:r>
              <a:rPr lang="en-US" sz="1800" b="1" u="sng" dirty="0">
                <a:effectLst/>
                <a:latin typeface="Alexandria"/>
                <a:ea typeface="Times New Roman" panose="02020603050405020304" pitchFamily="18" charset="0"/>
                <a:cs typeface="Times New Roman" panose="02020603050405020304" pitchFamily="18" charset="0"/>
              </a:rPr>
              <a:t>outflows</a:t>
            </a:r>
            <a:r>
              <a:rPr lang="en-US" sz="1800" dirty="0">
                <a:effectLst/>
                <a:latin typeface="Alexandria"/>
                <a:ea typeface="Times New Roman" panose="02020603050405020304" pitchFamily="18" charset="0"/>
                <a:cs typeface="Times New Roman" panose="02020603050405020304" pitchFamily="18" charset="0"/>
              </a:rPr>
              <a:t> of gold and silver. </a:t>
            </a:r>
            <a:endParaRPr lang="en-US" sz="1800" dirty="0">
              <a:solidFill>
                <a:srgbClr val="00A5A8"/>
              </a:solidFill>
              <a:latin typeface="Alexandria"/>
              <a:ea typeface="Times New Roman" panose="02020603050405020304" pitchFamily="18" charset="0"/>
              <a:cs typeface="Times New Roman" panose="02020603050405020304" pitchFamily="18" charset="0"/>
            </a:endParaRPr>
          </a:p>
          <a:p>
            <a:pPr marL="1143000" marR="0" lvl="2" indent="-228600" algn="just">
              <a:spcBef>
                <a:spcPts val="0"/>
              </a:spcBef>
              <a:spcAft>
                <a:spcPts val="1200"/>
              </a:spcAft>
              <a:buFont typeface="Wingdings" panose="05000000000000000000" pitchFamily="2" charset="2"/>
              <a:buChar char=""/>
            </a:pPr>
            <a:r>
              <a:rPr lang="en-US" sz="1800" dirty="0">
                <a:solidFill>
                  <a:schemeClr val="tx1"/>
                </a:solidFill>
                <a:effectLst/>
                <a:latin typeface="Alexandria"/>
                <a:ea typeface="Times New Roman" panose="02020603050405020304" pitchFamily="18" charset="0"/>
              </a:rPr>
              <a:t>So, when a country’s exports exceed its imports</a:t>
            </a:r>
            <a:r>
              <a:rPr lang="en-US" sz="1800" b="1" u="sng" dirty="0">
                <a:solidFill>
                  <a:srgbClr val="0070C0"/>
                </a:solidFill>
                <a:effectLst/>
                <a:latin typeface="Alexandria"/>
                <a:ea typeface="Times New Roman" panose="02020603050405020304" pitchFamily="18" charset="0"/>
                <a:cs typeface="Times New Roman" panose="02020603050405020304" pitchFamily="18" charset="0"/>
              </a:rPr>
              <a:t> (EX&gt;IM)</a:t>
            </a:r>
            <a:r>
              <a:rPr lang="en-US" sz="1800" dirty="0">
                <a:solidFill>
                  <a:srgbClr val="0070C0"/>
                </a:solidFill>
                <a:effectLst/>
                <a:latin typeface="Alexandria"/>
                <a:ea typeface="Times New Roman" panose="02020603050405020304" pitchFamily="18" charset="0"/>
              </a:rPr>
              <a:t>, </a:t>
            </a:r>
            <a:r>
              <a:rPr lang="en-US" sz="1800" b="1" dirty="0">
                <a:solidFill>
                  <a:srgbClr val="0070C0"/>
                </a:solidFill>
                <a:latin typeface="Alexandria"/>
                <a:ea typeface="Times New Roman" panose="02020603050405020304" pitchFamily="18" charset="0"/>
              </a:rPr>
              <a:t>wealth increased</a:t>
            </a:r>
            <a:r>
              <a:rPr lang="en-US" sz="1800" dirty="0">
                <a:solidFill>
                  <a:srgbClr val="0070C0"/>
                </a:solidFill>
                <a:effectLst/>
                <a:latin typeface="Alexandria"/>
                <a:ea typeface="Times New Roman" panose="02020603050405020304" pitchFamily="18" charset="0"/>
              </a:rPr>
              <a:t> </a:t>
            </a:r>
            <a:r>
              <a:rPr lang="en-US" sz="1800" dirty="0">
                <a:solidFill>
                  <a:schemeClr val="tx1"/>
                </a:solidFill>
                <a:effectLst/>
                <a:latin typeface="Alexandria"/>
                <a:ea typeface="Times New Roman" panose="02020603050405020304" pitchFamily="18" charset="0"/>
              </a:rPr>
              <a:t>its stock of </a:t>
            </a:r>
            <a:r>
              <a:rPr lang="en-US" sz="1800" b="1" dirty="0">
                <a:solidFill>
                  <a:srgbClr val="0070C0"/>
                </a:solidFill>
                <a:effectLst/>
                <a:latin typeface="Alexandria"/>
                <a:ea typeface="Times New Roman" panose="02020603050405020304" pitchFamily="18" charset="0"/>
              </a:rPr>
              <a:t>gold and silver rose</a:t>
            </a:r>
            <a:r>
              <a:rPr lang="en-US" sz="1800" dirty="0">
                <a:solidFill>
                  <a:schemeClr val="tx1"/>
                </a:solidFill>
                <a:effectLst/>
                <a:latin typeface="Alexandria"/>
                <a:ea typeface="Times New Roman" panose="02020603050405020304" pitchFamily="18" charset="0"/>
              </a:rPr>
              <a:t>, and the country’s. </a:t>
            </a:r>
            <a:endParaRPr lang="ar-EG" sz="1800" dirty="0">
              <a:solidFill>
                <a:schemeClr val="tx1"/>
              </a:solidFill>
              <a:effectLst/>
              <a:latin typeface="Alexandria"/>
              <a:ea typeface="Times New Roman" panose="02020603050405020304" pitchFamily="18" charset="0"/>
            </a:endParaRPr>
          </a:p>
        </p:txBody>
      </p:sp>
      <p:sp>
        <p:nvSpPr>
          <p:cNvPr id="12" name="TextBox 11">
            <a:extLst>
              <a:ext uri="{FF2B5EF4-FFF2-40B4-BE49-F238E27FC236}">
                <a16:creationId xmlns:a16="http://schemas.microsoft.com/office/drawing/2014/main" id="{9EEECA7B-2125-F1F6-8630-30661344A76A}"/>
              </a:ext>
            </a:extLst>
          </p:cNvPr>
          <p:cNvSpPr txBox="1"/>
          <p:nvPr/>
        </p:nvSpPr>
        <p:spPr>
          <a:xfrm>
            <a:off x="2824770" y="1802646"/>
            <a:ext cx="6227618" cy="400110"/>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1) M</a:t>
            </a:r>
            <a:r>
              <a:rPr lang="en-US" sz="2000" b="1" dirty="0">
                <a:solidFill>
                  <a:srgbClr val="0070C0"/>
                </a:solidFill>
                <a:effectLst/>
                <a:latin typeface="Alexandria"/>
                <a:ea typeface="Times New Roman" panose="02020603050405020304" pitchFamily="18" charset="0"/>
              </a:rPr>
              <a:t>ercantilism.</a:t>
            </a:r>
            <a:r>
              <a:rPr lang="ar-EG" sz="2000" b="1" dirty="0">
                <a:solidFill>
                  <a:srgbClr val="0070C0"/>
                </a:solidFill>
                <a:effectLst/>
                <a:latin typeface="Alexandria"/>
                <a:ea typeface="Times New Roman" panose="02020603050405020304" pitchFamily="18" charset="0"/>
              </a:rPr>
              <a:t> التجاريون </a:t>
            </a:r>
            <a:endParaRPr lang="en-US" sz="2000" dirty="0">
              <a:solidFill>
                <a:srgbClr val="0070C0"/>
              </a:solidFill>
              <a:latin typeface="Alexandria"/>
            </a:endParaRPr>
          </a:p>
        </p:txBody>
      </p:sp>
      <p:sp>
        <p:nvSpPr>
          <p:cNvPr id="9" name="Rectangle 8">
            <a:extLst>
              <a:ext uri="{FF2B5EF4-FFF2-40B4-BE49-F238E27FC236}">
                <a16:creationId xmlns:a16="http://schemas.microsoft.com/office/drawing/2014/main" id="{D08DDDB2-A7FE-6E2E-5E0E-2BE0066A9709}"/>
              </a:ext>
            </a:extLst>
          </p:cNvPr>
          <p:cNvSpPr>
            <a:spLocks noGrp="1" noChangeArrowheads="1"/>
          </p:cNvSpPr>
          <p:nvPr/>
        </p:nvSpPr>
        <p:spPr bwMode="auto">
          <a:xfrm>
            <a:off x="6858180" y="2530772"/>
            <a:ext cx="5018100" cy="42232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00A5A8"/>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2900" indent="571500"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L="457200" lvl="1" indent="-342900" algn="r" rtl="1" eaLnBrk="1" hangingPunct="1">
              <a:buFont typeface="Arial" panose="020B0604020202020204" pitchFamily="34" charset="0"/>
              <a:buChar char="•"/>
            </a:pPr>
            <a:r>
              <a:rPr lang="en-US" sz="2000" dirty="0">
                <a:latin typeface="Alexandria"/>
              </a:rPr>
              <a:t> </a:t>
            </a:r>
            <a:r>
              <a:rPr lang="ar-EG" sz="2000" dirty="0">
                <a:latin typeface="Alexandria"/>
              </a:rPr>
              <a:t>عقيدة المذهب التجاري تعتقد أن ثروة الدولة تعتمد على كمية الذهب والفضة المحتفظ بها، لأن الذهب والفضة يتم تداولهما كعملة</a:t>
            </a:r>
            <a:r>
              <a:rPr lang="ar-EG" sz="2000" b="1" u="none" strike="noStrike" dirty="0">
                <a:solidFill>
                  <a:schemeClr val="tx1"/>
                </a:solidFill>
                <a:effectLst/>
                <a:latin typeface="Alexandria"/>
                <a:ea typeface="Times New Roman" panose="02020603050405020304" pitchFamily="18" charset="0"/>
                <a:cs typeface="Times New Roman" panose="02020603050405020304" pitchFamily="18" charset="0"/>
              </a:rPr>
              <a:t>.</a:t>
            </a:r>
            <a:endParaRPr lang="en-US" sz="2000" dirty="0">
              <a:solidFill>
                <a:schemeClr val="tx1"/>
              </a:solidFill>
              <a:effectLst/>
              <a:latin typeface="Alexandria"/>
              <a:ea typeface="Times New Roman" panose="02020603050405020304" pitchFamily="18" charset="0"/>
            </a:endParaRPr>
          </a:p>
          <a:p>
            <a:pPr marL="457200" marR="0" lvl="1" indent="-342900" algn="r" rtl="1" eaLnBrk="1" hangingPunct="1">
              <a:buFont typeface="Arial" panose="020B0604020202020204" pitchFamily="34" charset="0"/>
              <a:buChar char="•"/>
            </a:pPr>
            <a:r>
              <a:rPr lang="ar-EG" altLang="en-US" sz="2000" dirty="0">
                <a:latin typeface="Alexandria"/>
              </a:rPr>
              <a:t>يمكن لأي دولة أن تزيد ثروتها من خلال: تصدير سلع أكثر مما تستورد. (</a:t>
            </a:r>
            <a:r>
              <a:rPr lang="en-US" altLang="en-US" sz="2000" dirty="0">
                <a:latin typeface="Alexandria"/>
              </a:rPr>
              <a:t>EX&gt;IM) </a:t>
            </a:r>
            <a:r>
              <a:rPr lang="ar-EG" altLang="en-US" sz="2000" dirty="0">
                <a:latin typeface="Alexandria"/>
              </a:rPr>
              <a:t>لأن: الصادرات تؤدي الي تدفقات من الذهب والفضة الي داخل الدولة، </a:t>
            </a:r>
            <a:r>
              <a:rPr lang="ar-EG" altLang="en-US" sz="2000" dirty="0" err="1">
                <a:latin typeface="Alexandria"/>
              </a:rPr>
              <a:t>اما</a:t>
            </a:r>
            <a:r>
              <a:rPr lang="ar-EG" altLang="en-US" sz="2000" dirty="0">
                <a:latin typeface="Alexandria"/>
              </a:rPr>
              <a:t> الواردات تؤدي الي تدفقات من الذهب والفضة خارج الدولة. ولذا، عندما تتجاوز صادرات دولة ما وارداتها (</a:t>
            </a:r>
            <a:r>
              <a:rPr lang="en-US" altLang="en-US" sz="2000" dirty="0">
                <a:latin typeface="Alexandria"/>
              </a:rPr>
              <a:t>EX&gt;IM)، </a:t>
            </a:r>
            <a:r>
              <a:rPr lang="ar-EG" altLang="en-US" sz="2000" dirty="0">
                <a:latin typeface="Alexandria"/>
              </a:rPr>
              <a:t>تزداد ثروتها ويرتفع مخزونها من الذهب والفضة، وبالتالي تتوسع ثروتها. </a:t>
            </a:r>
          </a:p>
        </p:txBody>
      </p:sp>
    </p:spTree>
    <p:extLst>
      <p:ext uri="{BB962C8B-B14F-4D97-AF65-F5344CB8AC3E}">
        <p14:creationId xmlns:p14="http://schemas.microsoft.com/office/powerpoint/2010/main" val="3542393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9035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12" name="TextBox 11">
            <a:extLst>
              <a:ext uri="{FF2B5EF4-FFF2-40B4-BE49-F238E27FC236}">
                <a16:creationId xmlns:a16="http://schemas.microsoft.com/office/drawing/2014/main" id="{9EEECA7B-2125-F1F6-8630-30661344A76A}"/>
              </a:ext>
            </a:extLst>
          </p:cNvPr>
          <p:cNvSpPr txBox="1"/>
          <p:nvPr/>
        </p:nvSpPr>
        <p:spPr>
          <a:xfrm>
            <a:off x="2824770" y="1802646"/>
            <a:ext cx="6227618" cy="400110"/>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1) M</a:t>
            </a:r>
            <a:r>
              <a:rPr lang="en-US" sz="2000" b="1" dirty="0">
                <a:solidFill>
                  <a:srgbClr val="0070C0"/>
                </a:solidFill>
                <a:effectLst/>
                <a:latin typeface="Alexandria"/>
                <a:ea typeface="Times New Roman" panose="02020603050405020304" pitchFamily="18" charset="0"/>
              </a:rPr>
              <a:t>ercantilism.</a:t>
            </a:r>
            <a:r>
              <a:rPr lang="ar-EG" sz="2000" b="1" dirty="0">
                <a:solidFill>
                  <a:srgbClr val="0070C0"/>
                </a:solidFill>
                <a:effectLst/>
                <a:latin typeface="Alexandria"/>
                <a:ea typeface="Times New Roman" panose="02020603050405020304" pitchFamily="18" charset="0"/>
              </a:rPr>
              <a:t> التجاريون </a:t>
            </a:r>
            <a:endParaRPr lang="en-US" sz="2000" dirty="0">
              <a:solidFill>
                <a:srgbClr val="0070C0"/>
              </a:solidFill>
              <a:latin typeface="Alexandria"/>
            </a:endParaRPr>
          </a:p>
        </p:txBody>
      </p:sp>
      <p:sp>
        <p:nvSpPr>
          <p:cNvPr id="2" name="Rectangle 1">
            <a:extLst>
              <a:ext uri="{FF2B5EF4-FFF2-40B4-BE49-F238E27FC236}">
                <a16:creationId xmlns:a16="http://schemas.microsoft.com/office/drawing/2014/main" id="{AA77EFE9-003B-85BC-D3E9-39C23FEFC066}"/>
              </a:ext>
            </a:extLst>
          </p:cNvPr>
          <p:cNvSpPr>
            <a:spLocks noGrp="1" noChangeArrowheads="1"/>
          </p:cNvSpPr>
          <p:nvPr/>
        </p:nvSpPr>
        <p:spPr bwMode="auto">
          <a:xfrm>
            <a:off x="668072" y="2218548"/>
            <a:ext cx="3917743" cy="3797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00A5A8"/>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2900" indent="571500"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L="342900" marR="0" lvl="0" indent="-342900" algn="just" rtl="0">
              <a:spcBef>
                <a:spcPts val="0"/>
              </a:spcBef>
              <a:spcAft>
                <a:spcPts val="1200"/>
              </a:spcAft>
              <a:buFont typeface="Wingdings" panose="05000000000000000000" pitchFamily="2" charset="2"/>
              <a:buChar char=""/>
            </a:pPr>
            <a:r>
              <a:rPr lang="en-US" sz="2000" b="1" u="heavy" dirty="0">
                <a:solidFill>
                  <a:srgbClr val="0070C0"/>
                </a:solidFill>
                <a:effectLst/>
                <a:latin typeface="Alexandria"/>
                <a:ea typeface="Times New Roman" panose="02020603050405020304" pitchFamily="18" charset="0"/>
                <a:cs typeface="Times New Roman" panose="02020603050405020304" pitchFamily="18" charset="0"/>
              </a:rPr>
              <a:t>A Favorable Trade Balance</a:t>
            </a:r>
            <a:r>
              <a:rPr lang="en-US" sz="2000" dirty="0">
                <a:solidFill>
                  <a:srgbClr val="0070C0"/>
                </a:solidFill>
                <a:effectLst/>
                <a:latin typeface="Alexandria"/>
                <a:ea typeface="Times New Roman" panose="02020603050405020304" pitchFamily="18" charset="0"/>
                <a:cs typeface="Times New Roman" panose="02020603050405020304" pitchFamily="18" charset="0"/>
              </a:rPr>
              <a:t>:</a:t>
            </a:r>
            <a:endParaRPr lang="en-US" sz="2000" dirty="0">
              <a:solidFill>
                <a:srgbClr val="0070C0"/>
              </a:solidFill>
              <a:effectLst/>
              <a:latin typeface="Alexandria"/>
              <a:ea typeface="Times New Roman" panose="02020603050405020304" pitchFamily="18" charset="0"/>
            </a:endParaRPr>
          </a:p>
          <a:p>
            <a:pPr marL="742950" marR="0" lvl="1" indent="-285750" algn="just">
              <a:spcBef>
                <a:spcPts val="0"/>
              </a:spcBef>
              <a:spcAft>
                <a:spcPts val="1200"/>
              </a:spcAft>
              <a:buFont typeface="Courier New" panose="02070309020205020404" pitchFamily="49" charset="0"/>
              <a:buChar char="o"/>
            </a:pPr>
            <a:r>
              <a:rPr lang="en-US" sz="2000" dirty="0">
                <a:effectLst/>
                <a:latin typeface="Alexandria"/>
                <a:ea typeface="Times New Roman" panose="02020603050405020304" pitchFamily="18" charset="0"/>
                <a:cs typeface="Times New Roman" panose="02020603050405020304" pitchFamily="18" charset="0"/>
              </a:rPr>
              <a:t>The Mercantilists advocated regulating international trade in a way that would promote </a:t>
            </a:r>
            <a:r>
              <a:rPr lang="en-US" sz="2000" b="1" dirty="0">
                <a:solidFill>
                  <a:srgbClr val="0070C0"/>
                </a:solidFill>
                <a:effectLst/>
                <a:latin typeface="Alexandria"/>
                <a:ea typeface="Times New Roman" panose="02020603050405020304" pitchFamily="18" charset="0"/>
                <a:cs typeface="Times New Roman" panose="02020603050405020304" pitchFamily="18" charset="0"/>
              </a:rPr>
              <a:t>large exports and small imports</a:t>
            </a:r>
            <a:r>
              <a:rPr lang="en-US" sz="2000" b="1" dirty="0">
                <a:solidFill>
                  <a:srgbClr val="FF0000"/>
                </a:solidFill>
                <a:effectLst/>
                <a:latin typeface="Alexandria"/>
                <a:ea typeface="Times New Roman" panose="02020603050405020304" pitchFamily="18" charset="0"/>
                <a:cs typeface="Times New Roman" panose="02020603050405020304" pitchFamily="18" charset="0"/>
              </a:rPr>
              <a:t> </a:t>
            </a:r>
            <a:r>
              <a:rPr lang="en-US" sz="2000" dirty="0">
                <a:effectLst/>
                <a:latin typeface="Alexandria"/>
                <a:ea typeface="Times New Roman" panose="02020603050405020304" pitchFamily="18" charset="0"/>
                <a:cs typeface="Times New Roman" panose="02020603050405020304" pitchFamily="18" charset="0"/>
              </a:rPr>
              <a:t>to</a:t>
            </a:r>
            <a:r>
              <a:rPr lang="en-US" sz="2000" b="1" dirty="0">
                <a:effectLst/>
                <a:latin typeface="Alexandria"/>
                <a:ea typeface="Times New Roman" panose="02020603050405020304" pitchFamily="18" charset="0"/>
                <a:cs typeface="Times New Roman" panose="02020603050405020304" pitchFamily="18" charset="0"/>
              </a:rPr>
              <a:t> </a:t>
            </a:r>
            <a:r>
              <a:rPr lang="en-US" sz="2000" dirty="0">
                <a:effectLst/>
                <a:latin typeface="Alexandria"/>
                <a:ea typeface="Times New Roman" panose="02020603050405020304" pitchFamily="18" charset="0"/>
                <a:cs typeface="Times New Roman" panose="02020603050405020304" pitchFamily="18" charset="0"/>
              </a:rPr>
              <a:t>increase wealth by using restrictions as </a:t>
            </a: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Tariffs and Quotas</a:t>
            </a:r>
            <a:endParaRPr lang="ar-EG" sz="2000" b="1" u="sng" dirty="0">
              <a:solidFill>
                <a:srgbClr val="0070C0"/>
              </a:solidFill>
              <a:effectLst/>
              <a:latin typeface="Alexandria"/>
              <a:ea typeface="Times New Roman" panose="02020603050405020304" pitchFamily="18" charset="0"/>
              <a:cs typeface="Times New Roman" panose="02020603050405020304" pitchFamily="18" charset="0"/>
            </a:endParaRPr>
          </a:p>
          <a:p>
            <a:pPr marL="342900" marR="0" lvl="0" indent="-342900" algn="just" rtl="0">
              <a:spcBef>
                <a:spcPts val="0"/>
              </a:spcBef>
              <a:spcAft>
                <a:spcPts val="1200"/>
              </a:spcAft>
              <a:buFont typeface="Wingdings" panose="05000000000000000000" pitchFamily="2" charset="2"/>
              <a:buChar char=""/>
            </a:pPr>
            <a:r>
              <a:rPr lang="en-US" sz="2000" b="1" dirty="0">
                <a:solidFill>
                  <a:schemeClr val="tx1"/>
                </a:solidFill>
                <a:effectLst/>
                <a:latin typeface="Alexandria"/>
                <a:ea typeface="Times New Roman" panose="02020603050405020304" pitchFamily="18" charset="0"/>
                <a:cs typeface="Times New Roman" panose="02020603050405020304" pitchFamily="18" charset="0"/>
              </a:rPr>
              <a:t>They assumed Trade is: </a:t>
            </a:r>
            <a:endParaRPr lang="en-US" sz="2000" dirty="0">
              <a:solidFill>
                <a:schemeClr val="tx1"/>
              </a:solidFill>
              <a:effectLst/>
              <a:latin typeface="Alexandria"/>
              <a:ea typeface="Times New Roman" panose="02020603050405020304" pitchFamily="18" charset="0"/>
            </a:endParaRPr>
          </a:p>
          <a:p>
            <a:pPr marL="1143000" marR="0" lvl="2" indent="-228600" algn="just">
              <a:spcBef>
                <a:spcPts val="0"/>
              </a:spcBef>
              <a:spcAft>
                <a:spcPts val="1200"/>
              </a:spcAft>
              <a:buFont typeface="Wingdings" panose="05000000000000000000" pitchFamily="2" charset="2"/>
              <a:buChar char=""/>
            </a:pPr>
            <a:r>
              <a:rPr lang="en-US" b="1" dirty="0">
                <a:solidFill>
                  <a:srgbClr val="00B050"/>
                </a:solidFill>
                <a:effectLst/>
                <a:latin typeface="Alexandria"/>
                <a:ea typeface="Times New Roman" panose="02020603050405020304" pitchFamily="18" charset="0"/>
                <a:cs typeface="Times New Roman" panose="02020603050405020304" pitchFamily="18" charset="0"/>
              </a:rPr>
              <a:t> </a:t>
            </a:r>
            <a:r>
              <a:rPr lang="en-US" b="1" dirty="0">
                <a:solidFill>
                  <a:srgbClr val="0070C0"/>
                </a:solidFill>
                <a:effectLst/>
                <a:latin typeface="Alexandria"/>
                <a:ea typeface="Times New Roman" panose="02020603050405020304" pitchFamily="18" charset="0"/>
                <a:cs typeface="Times New Roman" panose="02020603050405020304" pitchFamily="18" charset="0"/>
              </a:rPr>
              <a:t>Zero-Sum-Game </a:t>
            </a:r>
            <a:endParaRPr lang="ar-EG" b="1" dirty="0">
              <a:solidFill>
                <a:srgbClr val="0070C0"/>
              </a:solidFill>
              <a:effectLst/>
              <a:latin typeface="Alexandria"/>
              <a:ea typeface="Times New Roman" panose="02020603050405020304" pitchFamily="18" charset="0"/>
              <a:cs typeface="Times New Roman" panose="02020603050405020304" pitchFamily="18" charset="0"/>
            </a:endParaRPr>
          </a:p>
          <a:p>
            <a:pPr marL="1143000" marR="0" lvl="2" indent="-228600" algn="just">
              <a:spcBef>
                <a:spcPts val="0"/>
              </a:spcBef>
              <a:spcAft>
                <a:spcPts val="1200"/>
              </a:spcAft>
              <a:buFont typeface="Wingdings" panose="05000000000000000000" pitchFamily="2" charset="2"/>
              <a:buChar char=""/>
            </a:pPr>
            <a:r>
              <a:rPr lang="en-US" b="1" dirty="0">
                <a:solidFill>
                  <a:srgbClr val="0070C0"/>
                </a:solidFill>
                <a:latin typeface="Alexandria"/>
                <a:ea typeface="Times New Roman" panose="02020603050405020304" pitchFamily="18" charset="0"/>
                <a:cs typeface="Times New Roman" panose="02020603050405020304" pitchFamily="18" charset="0"/>
              </a:rPr>
              <a:t>Win-Lose- Game</a:t>
            </a:r>
            <a:endParaRPr lang="en-US" dirty="0">
              <a:solidFill>
                <a:srgbClr val="0070C0"/>
              </a:solidFill>
              <a:effectLst/>
              <a:latin typeface="Alexandria"/>
              <a:ea typeface="Times New Roman" panose="02020603050405020304" pitchFamily="18" charset="0"/>
            </a:endParaRPr>
          </a:p>
          <a:p>
            <a:pPr marL="342900" marR="0" lvl="0" indent="-342900" algn="just" rtl="0">
              <a:spcBef>
                <a:spcPts val="0"/>
              </a:spcBef>
              <a:spcAft>
                <a:spcPts val="1200"/>
              </a:spcAft>
              <a:buFont typeface="Wingdings" panose="05000000000000000000" pitchFamily="2" charset="2"/>
              <a:buChar char=""/>
            </a:pPr>
            <a:endParaRPr lang="en-US" altLang="en-US" sz="2000" dirty="0">
              <a:solidFill>
                <a:schemeClr val="tx1"/>
              </a:solidFill>
              <a:latin typeface="Alexandria"/>
            </a:endParaRPr>
          </a:p>
        </p:txBody>
      </p:sp>
      <p:pic>
        <p:nvPicPr>
          <p:cNvPr id="9" name="Picture 8">
            <a:extLst>
              <a:ext uri="{FF2B5EF4-FFF2-40B4-BE49-F238E27FC236}">
                <a16:creationId xmlns:a16="http://schemas.microsoft.com/office/drawing/2014/main" id="{C2448A37-0869-CAAD-0AA9-2317C59ED104}"/>
              </a:ext>
            </a:extLst>
          </p:cNvPr>
          <p:cNvPicPr>
            <a:picLocks noChangeAspect="1"/>
          </p:cNvPicPr>
          <p:nvPr/>
        </p:nvPicPr>
        <p:blipFill rotWithShape="1">
          <a:blip r:embed="rId3"/>
          <a:srcRect l="32609" t="58555" r="36957" b="17681"/>
          <a:stretch/>
        </p:blipFill>
        <p:spPr>
          <a:xfrm>
            <a:off x="4636607" y="2909455"/>
            <a:ext cx="3048000" cy="2263051"/>
          </a:xfrm>
          <a:prstGeom prst="rect">
            <a:avLst/>
          </a:prstGeom>
        </p:spPr>
      </p:pic>
      <p:sp>
        <p:nvSpPr>
          <p:cNvPr id="10" name="TextBox 9">
            <a:extLst>
              <a:ext uri="{FF2B5EF4-FFF2-40B4-BE49-F238E27FC236}">
                <a16:creationId xmlns:a16="http://schemas.microsoft.com/office/drawing/2014/main" id="{C4B2E1D9-9AEF-1617-1953-125A1846A1DA}"/>
              </a:ext>
            </a:extLst>
          </p:cNvPr>
          <p:cNvSpPr txBox="1"/>
          <p:nvPr/>
        </p:nvSpPr>
        <p:spPr>
          <a:xfrm>
            <a:off x="2420672" y="848539"/>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Classical International Trade Theories</a:t>
            </a:r>
            <a:endPar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نظريات التجارة الدولية الكلاسيكية</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3" name="Rectangle 2">
            <a:extLst>
              <a:ext uri="{FF2B5EF4-FFF2-40B4-BE49-F238E27FC236}">
                <a16:creationId xmlns:a16="http://schemas.microsoft.com/office/drawing/2014/main" id="{AA77EFE9-003B-85BC-D3E9-39C23FEFC066}"/>
              </a:ext>
            </a:extLst>
          </p:cNvPr>
          <p:cNvSpPr>
            <a:spLocks noGrp="1" noChangeArrowheads="1"/>
          </p:cNvSpPr>
          <p:nvPr/>
        </p:nvSpPr>
        <p:spPr bwMode="auto">
          <a:xfrm>
            <a:off x="7723497" y="2259112"/>
            <a:ext cx="3667612" cy="3797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00A5A8"/>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2900" indent="571500"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L="342900" marR="0" lvl="0" indent="-342900" algn="just" rtl="1">
              <a:spcBef>
                <a:spcPts val="0"/>
              </a:spcBef>
              <a:spcAft>
                <a:spcPts val="1200"/>
              </a:spcAft>
              <a:buFont typeface="Wingdings" panose="05000000000000000000" pitchFamily="2" charset="2"/>
              <a:buChar char=""/>
            </a:pPr>
            <a:r>
              <a:rPr lang="en-US" sz="2000" dirty="0">
                <a:solidFill>
                  <a:srgbClr val="0070C0"/>
                </a:solidFill>
                <a:effectLst/>
                <a:latin typeface="Alexandria"/>
                <a:ea typeface="Times New Roman" panose="02020603050405020304" pitchFamily="18" charset="0"/>
                <a:cs typeface="Times New Roman" panose="02020603050405020304" pitchFamily="18" charset="0"/>
              </a:rPr>
              <a:t>:</a:t>
            </a:r>
            <a:r>
              <a:rPr lang="ar-EG" sz="2000" dirty="0">
                <a:solidFill>
                  <a:srgbClr val="0070C0"/>
                </a:solidFill>
                <a:effectLst/>
                <a:latin typeface="Alexandria"/>
                <a:ea typeface="Times New Roman" panose="02020603050405020304" pitchFamily="18" charset="0"/>
                <a:cs typeface="Times New Roman" panose="02020603050405020304" pitchFamily="18" charset="0"/>
              </a:rPr>
              <a:t> ميزان تجاري إيجابي </a:t>
            </a:r>
            <a:endParaRPr lang="en-US" sz="2000" dirty="0">
              <a:solidFill>
                <a:srgbClr val="0070C0"/>
              </a:solidFill>
              <a:effectLst/>
              <a:latin typeface="Alexandria"/>
              <a:ea typeface="Times New Roman" panose="02020603050405020304" pitchFamily="18" charset="0"/>
            </a:endParaRPr>
          </a:p>
          <a:p>
            <a:pPr marL="742950" marR="0" lvl="1" indent="-285750" algn="just" rtl="1">
              <a:spcBef>
                <a:spcPts val="0"/>
              </a:spcBef>
              <a:spcAft>
                <a:spcPts val="1200"/>
              </a:spcAft>
              <a:buFont typeface="Courier New" panose="02070309020205020404" pitchFamily="49" charset="0"/>
              <a:buChar char="o"/>
            </a:pPr>
            <a:r>
              <a:rPr lang="ar-EG" sz="2000" dirty="0">
                <a:solidFill>
                  <a:srgbClr val="0070C0"/>
                </a:solidFill>
                <a:effectLst/>
                <a:latin typeface="Alexandria"/>
                <a:ea typeface="Times New Roman" panose="02020603050405020304" pitchFamily="18" charset="0"/>
              </a:rPr>
              <a:t>دعا التجار إلى تنظيم التجارة الدولية بطريقة من شأنها تعزيز وتشجيع الصادرات الكبيرة والحد من الواردات لزيادة الثروة باستخدام القيود مثل التعريفات الجمركية والحصص.</a:t>
            </a:r>
            <a:endParaRPr lang="en-US" sz="2000" dirty="0">
              <a:solidFill>
                <a:srgbClr val="0070C0"/>
              </a:solidFill>
              <a:effectLst/>
              <a:latin typeface="Alexandria"/>
              <a:ea typeface="Times New Roman" panose="02020603050405020304" pitchFamily="18" charset="0"/>
            </a:endParaRPr>
          </a:p>
          <a:p>
            <a:pPr marL="342900" marR="0" lvl="0" indent="-342900" algn="just" rtl="1">
              <a:spcBef>
                <a:spcPts val="0"/>
              </a:spcBef>
              <a:spcAft>
                <a:spcPts val="1200"/>
              </a:spcAft>
              <a:buFont typeface="Wingdings" panose="05000000000000000000" pitchFamily="2" charset="2"/>
              <a:buChar char=""/>
            </a:pPr>
            <a:r>
              <a:rPr lang="ar-EG" sz="2000" b="1" dirty="0">
                <a:solidFill>
                  <a:schemeClr val="tx1"/>
                </a:solidFill>
                <a:effectLst/>
                <a:latin typeface="Alexandria"/>
                <a:ea typeface="Times New Roman" panose="02020603050405020304" pitchFamily="18" charset="0"/>
                <a:cs typeface="Times New Roman" panose="02020603050405020304" pitchFamily="18" charset="0"/>
              </a:rPr>
              <a:t>افترضوا </a:t>
            </a:r>
            <a:r>
              <a:rPr lang="ar-EG" sz="2000" b="1" dirty="0" err="1">
                <a:solidFill>
                  <a:schemeClr val="tx1"/>
                </a:solidFill>
                <a:effectLst/>
                <a:latin typeface="Alexandria"/>
                <a:ea typeface="Times New Roman" panose="02020603050405020304" pitchFamily="18" charset="0"/>
                <a:cs typeface="Times New Roman" panose="02020603050405020304" pitchFamily="18" charset="0"/>
              </a:rPr>
              <a:t>ان</a:t>
            </a:r>
            <a:r>
              <a:rPr lang="ar-EG" sz="2000" b="1" dirty="0">
                <a:solidFill>
                  <a:schemeClr val="tx1"/>
                </a:solidFill>
                <a:effectLst/>
                <a:latin typeface="Alexandria"/>
                <a:ea typeface="Times New Roman" panose="02020603050405020304" pitchFamily="18" charset="0"/>
                <a:cs typeface="Times New Roman" panose="02020603050405020304" pitchFamily="18" charset="0"/>
              </a:rPr>
              <a:t> التجارة</a:t>
            </a:r>
            <a:r>
              <a:rPr lang="en-US" sz="2000" b="1" dirty="0">
                <a:solidFill>
                  <a:schemeClr val="tx1"/>
                </a:solidFill>
                <a:effectLst/>
                <a:latin typeface="Alexandria"/>
                <a:ea typeface="Times New Roman" panose="02020603050405020304" pitchFamily="18" charset="0"/>
                <a:cs typeface="Times New Roman" panose="02020603050405020304" pitchFamily="18" charset="0"/>
              </a:rPr>
              <a:t>: </a:t>
            </a:r>
            <a:endParaRPr lang="en-US" sz="2000" dirty="0">
              <a:solidFill>
                <a:schemeClr val="tx1"/>
              </a:solidFill>
              <a:effectLst/>
              <a:latin typeface="Alexandria"/>
              <a:ea typeface="Times New Roman" panose="02020603050405020304" pitchFamily="18" charset="0"/>
            </a:endParaRPr>
          </a:p>
          <a:p>
            <a:pPr marL="1143000" marR="0" lvl="2" indent="-228600" algn="just" rtl="1">
              <a:spcBef>
                <a:spcPts val="0"/>
              </a:spcBef>
              <a:spcAft>
                <a:spcPts val="1200"/>
              </a:spcAft>
              <a:buFont typeface="Wingdings" panose="05000000000000000000" pitchFamily="2" charset="2"/>
              <a:buChar char=""/>
            </a:pPr>
            <a:r>
              <a:rPr lang="en-US" b="1" dirty="0">
                <a:solidFill>
                  <a:srgbClr val="0070C0"/>
                </a:solidFill>
                <a:effectLst/>
                <a:latin typeface="Alexandria"/>
                <a:ea typeface="Times New Roman" panose="02020603050405020304" pitchFamily="18" charset="0"/>
                <a:cs typeface="Times New Roman" panose="02020603050405020304" pitchFamily="18" charset="0"/>
              </a:rPr>
              <a:t> </a:t>
            </a:r>
            <a:r>
              <a:rPr lang="ar-EG" b="1" dirty="0">
                <a:solidFill>
                  <a:srgbClr val="0070C0"/>
                </a:solidFill>
                <a:effectLst/>
                <a:latin typeface="Alexandria"/>
                <a:ea typeface="Times New Roman" panose="02020603050405020304" pitchFamily="18" charset="0"/>
                <a:cs typeface="Times New Roman" panose="02020603050405020304" pitchFamily="18" charset="0"/>
              </a:rPr>
              <a:t>لعبة محصلتها صفر</a:t>
            </a:r>
            <a:endParaRPr lang="en-US" b="1" dirty="0">
              <a:solidFill>
                <a:srgbClr val="0070C0"/>
              </a:solidFill>
              <a:effectLst/>
              <a:latin typeface="Alexandria"/>
              <a:ea typeface="Times New Roman" panose="02020603050405020304" pitchFamily="18" charset="0"/>
              <a:cs typeface="Times New Roman" panose="02020603050405020304" pitchFamily="18" charset="0"/>
            </a:endParaRPr>
          </a:p>
          <a:p>
            <a:pPr marL="1143000" marR="0" lvl="2" indent="-228600" algn="just" rtl="1">
              <a:spcBef>
                <a:spcPts val="0"/>
              </a:spcBef>
              <a:spcAft>
                <a:spcPts val="1200"/>
              </a:spcAft>
              <a:buFont typeface="Wingdings" panose="05000000000000000000" pitchFamily="2" charset="2"/>
              <a:buChar char=""/>
            </a:pPr>
            <a:r>
              <a:rPr lang="ar-EG" b="1" dirty="0">
                <a:solidFill>
                  <a:srgbClr val="0070C0"/>
                </a:solidFill>
                <a:latin typeface="Alexandria"/>
                <a:ea typeface="Times New Roman" panose="02020603050405020304" pitchFamily="18" charset="0"/>
                <a:cs typeface="Times New Roman" panose="02020603050405020304" pitchFamily="18" charset="0"/>
              </a:rPr>
              <a:t>لعبة الرابح والخاسر</a:t>
            </a:r>
            <a:endParaRPr lang="en-US" dirty="0">
              <a:solidFill>
                <a:srgbClr val="0070C0"/>
              </a:solidFill>
              <a:effectLst/>
              <a:latin typeface="Alexandria"/>
              <a:ea typeface="Times New Roman" panose="02020603050405020304" pitchFamily="18" charset="0"/>
            </a:endParaRPr>
          </a:p>
          <a:p>
            <a:pPr marL="342900" marR="0" lvl="0" indent="-342900" algn="just" rtl="1">
              <a:spcBef>
                <a:spcPts val="0"/>
              </a:spcBef>
              <a:spcAft>
                <a:spcPts val="1200"/>
              </a:spcAft>
              <a:buFont typeface="Wingdings" panose="05000000000000000000" pitchFamily="2" charset="2"/>
              <a:buChar char=""/>
            </a:pPr>
            <a:endParaRPr lang="en-US" altLang="en-US" sz="2000" dirty="0">
              <a:solidFill>
                <a:schemeClr val="tx1"/>
              </a:solidFill>
              <a:latin typeface="Alexandria"/>
            </a:endParaRPr>
          </a:p>
        </p:txBody>
      </p:sp>
    </p:spTree>
    <p:extLst>
      <p:ext uri="{BB962C8B-B14F-4D97-AF65-F5344CB8AC3E}">
        <p14:creationId xmlns:p14="http://schemas.microsoft.com/office/powerpoint/2010/main" val="8272998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12" name="TextBox 11">
            <a:extLst>
              <a:ext uri="{FF2B5EF4-FFF2-40B4-BE49-F238E27FC236}">
                <a16:creationId xmlns:a16="http://schemas.microsoft.com/office/drawing/2014/main" id="{9EEECA7B-2125-F1F6-8630-30661344A76A}"/>
              </a:ext>
            </a:extLst>
          </p:cNvPr>
          <p:cNvSpPr txBox="1"/>
          <p:nvPr/>
        </p:nvSpPr>
        <p:spPr>
          <a:xfrm>
            <a:off x="2824769" y="1802646"/>
            <a:ext cx="7219343" cy="400110"/>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2) Absolute Advantage (Adam Smith)</a:t>
            </a:r>
            <a:r>
              <a:rPr lang="ar-EG" sz="2000" b="1" dirty="0">
                <a:solidFill>
                  <a:srgbClr val="0070C0"/>
                </a:solidFill>
                <a:latin typeface="Alexandria"/>
                <a:ea typeface="Times New Roman" panose="02020603050405020304" pitchFamily="18" charset="0"/>
              </a:rPr>
              <a:t> الميزة المطلقة (آدم سميث)</a:t>
            </a:r>
            <a:endParaRPr lang="en-US" sz="2000" b="1" dirty="0">
              <a:solidFill>
                <a:srgbClr val="0070C0"/>
              </a:solidFill>
              <a:latin typeface="Alexandria"/>
              <a:ea typeface="Times New Roman" panose="02020603050405020304" pitchFamily="18" charset="0"/>
            </a:endParaRPr>
          </a:p>
        </p:txBody>
      </p:sp>
      <p:sp>
        <p:nvSpPr>
          <p:cNvPr id="11" name="Rectangle 10">
            <a:extLst>
              <a:ext uri="{FF2B5EF4-FFF2-40B4-BE49-F238E27FC236}">
                <a16:creationId xmlns:a16="http://schemas.microsoft.com/office/drawing/2014/main" id="{0A54310B-7853-CDC8-C2B3-5F0FC3D5BF23}"/>
              </a:ext>
            </a:extLst>
          </p:cNvPr>
          <p:cNvSpPr>
            <a:spLocks noGrp="1" noChangeArrowheads="1"/>
          </p:cNvSpPr>
          <p:nvPr/>
        </p:nvSpPr>
        <p:spPr bwMode="auto">
          <a:xfrm>
            <a:off x="1214179" y="2718887"/>
            <a:ext cx="4881821" cy="21166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00A5A8"/>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2900" indent="571500"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L="342900" marR="0" lvl="0" indent="-342900" algn="just" rtl="0">
              <a:lnSpc>
                <a:spcPct val="115000"/>
              </a:lnSpc>
              <a:spcBef>
                <a:spcPts val="0"/>
              </a:spcBef>
              <a:spcAft>
                <a:spcPts val="0"/>
              </a:spcAft>
              <a:buFont typeface="Wingdings" panose="05000000000000000000" pitchFamily="2" charset="2"/>
              <a:buChar char=""/>
            </a:pPr>
            <a:r>
              <a:rPr lang="en-US" sz="2000" dirty="0">
                <a:solidFill>
                  <a:schemeClr val="tx1"/>
                </a:solidFill>
                <a:effectLst/>
                <a:latin typeface="Alexandria"/>
                <a:ea typeface="Times New Roman" panose="02020603050405020304" pitchFamily="18" charset="0"/>
                <a:cs typeface="Times New Roman" panose="02020603050405020304" pitchFamily="18" charset="0"/>
              </a:rPr>
              <a:t>It is the ability of the country to produce goods using: </a:t>
            </a:r>
            <a:endParaRPr lang="en-US" sz="2000" dirty="0">
              <a:solidFill>
                <a:schemeClr val="tx1"/>
              </a:solidFill>
              <a:effectLst/>
              <a:latin typeface="Alexandria"/>
              <a:ea typeface="Times New Roman" panose="02020603050405020304" pitchFamily="18" charset="0"/>
            </a:endParaRPr>
          </a:p>
          <a:p>
            <a:pPr marL="742950" marR="0" lvl="1" indent="-285750" algn="just">
              <a:lnSpc>
                <a:spcPct val="115000"/>
              </a:lnSpc>
              <a:spcBef>
                <a:spcPts val="0"/>
              </a:spcBef>
              <a:spcAft>
                <a:spcPts val="0"/>
              </a:spcAft>
              <a:buFont typeface="Courier New" panose="02070309020205020404" pitchFamily="49" charset="0"/>
              <a:buChar char="o"/>
            </a:pPr>
            <a:r>
              <a:rPr lang="en-US" sz="2000" b="1" dirty="0">
                <a:effectLst/>
                <a:latin typeface="Alexandria"/>
                <a:ea typeface="Times New Roman" panose="02020603050405020304" pitchFamily="18" charset="0"/>
                <a:cs typeface="Times New Roman" panose="02020603050405020304" pitchFamily="18" charset="0"/>
              </a:rPr>
              <a:t>Fewer resources</a:t>
            </a:r>
            <a:endParaRPr lang="en-US" sz="2000" dirty="0">
              <a:effectLst/>
              <a:latin typeface="Alexandria"/>
              <a:ea typeface="Times New Roman" panose="02020603050405020304" pitchFamily="18" charset="0"/>
            </a:endParaRPr>
          </a:p>
          <a:p>
            <a:pPr marL="742950" marR="0" lvl="1" indent="-285750" algn="just">
              <a:lnSpc>
                <a:spcPct val="115000"/>
              </a:lnSpc>
              <a:spcBef>
                <a:spcPts val="0"/>
              </a:spcBef>
              <a:spcAft>
                <a:spcPts val="0"/>
              </a:spcAft>
              <a:buFont typeface="Courier New" panose="02070309020205020404" pitchFamily="49" charset="0"/>
              <a:buChar char="o"/>
            </a:pPr>
            <a:r>
              <a:rPr lang="en-US" sz="2000" b="1" dirty="0">
                <a:effectLst/>
                <a:latin typeface="Alexandria"/>
                <a:ea typeface="Times New Roman" panose="02020603050405020304" pitchFamily="18" charset="0"/>
                <a:cs typeface="Times New Roman" panose="02020603050405020304" pitchFamily="18" charset="0"/>
              </a:rPr>
              <a:t>Lower cost (Cheaper)</a:t>
            </a:r>
            <a:endParaRPr lang="en-US" sz="2000" dirty="0">
              <a:effectLst/>
              <a:latin typeface="Alexandria"/>
              <a:ea typeface="Times New Roman" panose="02020603050405020304" pitchFamily="18" charset="0"/>
            </a:endParaRPr>
          </a:p>
          <a:p>
            <a:pPr marL="914400" marR="0" algn="just" rtl="1">
              <a:lnSpc>
                <a:spcPct val="115000"/>
              </a:lnSpc>
              <a:spcBef>
                <a:spcPts val="0"/>
              </a:spcBef>
              <a:spcAft>
                <a:spcPts val="0"/>
              </a:spcAft>
            </a:pPr>
            <a:r>
              <a:rPr lang="en-US" sz="2000" b="1" dirty="0">
                <a:solidFill>
                  <a:schemeClr val="tx1"/>
                </a:solidFill>
                <a:effectLst/>
                <a:latin typeface="Alexandria"/>
                <a:ea typeface="Times New Roman" panose="02020603050405020304" pitchFamily="18" charset="0"/>
                <a:cs typeface="Times New Roman" panose="02020603050405020304" pitchFamily="18" charset="0"/>
              </a:rPr>
              <a:t> </a:t>
            </a:r>
            <a:endParaRPr lang="en-US" altLang="en-US" sz="2000" dirty="0">
              <a:solidFill>
                <a:schemeClr val="tx1"/>
              </a:solidFill>
              <a:latin typeface="Alexandria"/>
            </a:endParaRPr>
          </a:p>
        </p:txBody>
      </p:sp>
      <p:sp>
        <p:nvSpPr>
          <p:cNvPr id="9" name="TextBox 8">
            <a:extLst>
              <a:ext uri="{FF2B5EF4-FFF2-40B4-BE49-F238E27FC236}">
                <a16:creationId xmlns:a16="http://schemas.microsoft.com/office/drawing/2014/main" id="{21B8CB5E-0217-A0C8-C09C-FEF685876A3A}"/>
              </a:ext>
            </a:extLst>
          </p:cNvPr>
          <p:cNvSpPr txBox="1"/>
          <p:nvPr/>
        </p:nvSpPr>
        <p:spPr>
          <a:xfrm>
            <a:off x="2420672" y="848539"/>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Classical International Trade Theories</a:t>
            </a:r>
            <a:endPar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نظريات التجارة الدولية الكلاسيكية</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3" name="Rectangle 2">
            <a:extLst>
              <a:ext uri="{FF2B5EF4-FFF2-40B4-BE49-F238E27FC236}">
                <a16:creationId xmlns:a16="http://schemas.microsoft.com/office/drawing/2014/main" id="{196D86D5-6490-D5F3-30D4-3CC817EF2213}"/>
              </a:ext>
            </a:extLst>
          </p:cNvPr>
          <p:cNvSpPr>
            <a:spLocks noGrp="1" noChangeArrowheads="1"/>
          </p:cNvSpPr>
          <p:nvPr/>
        </p:nvSpPr>
        <p:spPr bwMode="auto">
          <a:xfrm>
            <a:off x="6322089" y="2790159"/>
            <a:ext cx="4881821" cy="21166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00A5A8"/>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2900" indent="571500"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L="914400" marR="0" algn="just" rtl="1">
              <a:lnSpc>
                <a:spcPct val="115000"/>
              </a:lnSpc>
              <a:spcBef>
                <a:spcPts val="0"/>
              </a:spcBef>
              <a:spcAft>
                <a:spcPts val="0"/>
              </a:spcAft>
            </a:pPr>
            <a:r>
              <a:rPr lang="en-US" sz="2000" b="1" dirty="0">
                <a:solidFill>
                  <a:schemeClr val="tx1"/>
                </a:solidFill>
                <a:effectLst/>
                <a:latin typeface="Alexandria"/>
                <a:ea typeface="Times New Roman" panose="02020603050405020304" pitchFamily="18" charset="0"/>
                <a:cs typeface="Times New Roman" panose="02020603050405020304" pitchFamily="18" charset="0"/>
              </a:rPr>
              <a:t> </a:t>
            </a:r>
            <a:r>
              <a:rPr lang="ar-EG" sz="2000" b="1" dirty="0">
                <a:solidFill>
                  <a:schemeClr val="tx1"/>
                </a:solidFill>
                <a:effectLst/>
                <a:latin typeface="Alexandria"/>
                <a:ea typeface="Times New Roman" panose="02020603050405020304" pitchFamily="18" charset="0"/>
                <a:cs typeface="Times New Roman" panose="02020603050405020304" pitchFamily="18" charset="0"/>
              </a:rPr>
              <a:t>هي قدرة الدولة على إنتاج السلع باستخدام:</a:t>
            </a:r>
          </a:p>
          <a:p>
            <a:pPr marL="914400" marR="0" algn="just" rtl="1">
              <a:lnSpc>
                <a:spcPct val="115000"/>
              </a:lnSpc>
              <a:spcBef>
                <a:spcPts val="0"/>
              </a:spcBef>
              <a:spcAft>
                <a:spcPts val="0"/>
              </a:spcAft>
              <a:buFont typeface="Arial" panose="020B0604020202020204" pitchFamily="34" charset="0"/>
              <a:buChar char="•"/>
            </a:pPr>
            <a:r>
              <a:rPr lang="ar-EG" sz="2000" b="1" dirty="0">
                <a:solidFill>
                  <a:schemeClr val="tx1"/>
                </a:solidFill>
                <a:effectLst/>
                <a:latin typeface="Alexandria"/>
                <a:ea typeface="Times New Roman" panose="02020603050405020304" pitchFamily="18" charset="0"/>
                <a:cs typeface="Times New Roman" panose="02020603050405020304" pitchFamily="18" charset="0"/>
              </a:rPr>
              <a:t>موارد أقل</a:t>
            </a:r>
          </a:p>
          <a:p>
            <a:pPr marL="914400" marR="0" algn="just" rtl="1">
              <a:lnSpc>
                <a:spcPct val="115000"/>
              </a:lnSpc>
              <a:spcBef>
                <a:spcPts val="0"/>
              </a:spcBef>
              <a:spcAft>
                <a:spcPts val="0"/>
              </a:spcAft>
              <a:buFont typeface="Arial" panose="020B0604020202020204" pitchFamily="34" charset="0"/>
              <a:buChar char="•"/>
            </a:pPr>
            <a:r>
              <a:rPr lang="ar-EG" sz="2000" b="1" dirty="0">
                <a:solidFill>
                  <a:schemeClr val="tx1"/>
                </a:solidFill>
                <a:effectLst/>
                <a:latin typeface="Alexandria"/>
                <a:ea typeface="Times New Roman" panose="02020603050405020304" pitchFamily="18" charset="0"/>
                <a:cs typeface="Times New Roman" panose="02020603050405020304" pitchFamily="18" charset="0"/>
              </a:rPr>
              <a:t>تكلفة مطلقة أقل (أرخص)</a:t>
            </a:r>
            <a:endParaRPr lang="en-US" sz="2000" dirty="0">
              <a:solidFill>
                <a:schemeClr val="tx1"/>
              </a:solidFill>
              <a:effectLst/>
              <a:latin typeface="Alexandria"/>
              <a:ea typeface="Times New Roman" panose="02020603050405020304" pitchFamily="18" charset="0"/>
            </a:endParaRPr>
          </a:p>
          <a:p>
            <a:pPr marL="0" marR="0" lvl="0" indent="0" algn="just" rtl="0">
              <a:spcBef>
                <a:spcPts val="0"/>
              </a:spcBef>
              <a:spcAft>
                <a:spcPts val="1200"/>
              </a:spcAft>
            </a:pPr>
            <a:endParaRPr lang="en-US" altLang="en-US" sz="2000" dirty="0">
              <a:solidFill>
                <a:schemeClr val="tx1"/>
              </a:solidFill>
              <a:latin typeface="Alexandria"/>
            </a:endParaRPr>
          </a:p>
        </p:txBody>
      </p:sp>
    </p:spTree>
    <p:extLst>
      <p:ext uri="{BB962C8B-B14F-4D97-AF65-F5344CB8AC3E}">
        <p14:creationId xmlns:p14="http://schemas.microsoft.com/office/powerpoint/2010/main" val="1588019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685494"/>
            <a:ext cx="11447438"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2" name="Rectangle 1">
            <a:extLst>
              <a:ext uri="{FF2B5EF4-FFF2-40B4-BE49-F238E27FC236}">
                <a16:creationId xmlns:a16="http://schemas.microsoft.com/office/drawing/2014/main" id="{B360C9DB-E1C5-16D3-BE6D-2CC8DDDB60F9}"/>
              </a:ext>
            </a:extLst>
          </p:cNvPr>
          <p:cNvSpPr>
            <a:spLocks noGrp="1" noChangeArrowheads="1"/>
          </p:cNvSpPr>
          <p:nvPr/>
        </p:nvSpPr>
        <p:spPr bwMode="auto">
          <a:xfrm>
            <a:off x="685800" y="2338119"/>
            <a:ext cx="4914900" cy="42509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00A5A8"/>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2900" indent="571500"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algn="just">
              <a:lnSpc>
                <a:spcPct val="115000"/>
              </a:lnSpc>
              <a:spcBef>
                <a:spcPts val="0"/>
              </a:spcBef>
              <a:spcAft>
                <a:spcPts val="0"/>
              </a:spcAft>
              <a:buFont typeface="Wingdings" panose="05000000000000000000" pitchFamily="2" charset="2"/>
              <a:buChar char=""/>
            </a:pPr>
            <a:r>
              <a:rPr lang="en-US" sz="1800" u="sng" dirty="0">
                <a:solidFill>
                  <a:schemeClr val="tx1"/>
                </a:solidFill>
                <a:latin typeface="Alexandria"/>
                <a:cs typeface="Times New Roman" panose="02020603050405020304" pitchFamily="18" charset="0"/>
              </a:rPr>
              <a:t>Main Assumptions:</a:t>
            </a:r>
          </a:p>
          <a:p>
            <a:pPr marL="342900" marR="0" lvl="0" indent="-342900" algn="just">
              <a:lnSpc>
                <a:spcPct val="115000"/>
              </a:lnSpc>
              <a:spcBef>
                <a:spcPts val="0"/>
              </a:spcBef>
              <a:spcAft>
                <a:spcPts val="0"/>
              </a:spcAft>
              <a:buFont typeface="+mj-lt"/>
              <a:buAutoNum type="arabicPeriod"/>
            </a:pPr>
            <a:r>
              <a:rPr lang="en-US" sz="1800" dirty="0">
                <a:solidFill>
                  <a:schemeClr val="tx1"/>
                </a:solidFill>
                <a:effectLst/>
                <a:latin typeface="Alexandria"/>
                <a:ea typeface="Times New Roman" panose="02020603050405020304" pitchFamily="18" charset="0"/>
                <a:cs typeface="Times New Roman" panose="02020603050405020304" pitchFamily="18" charset="0"/>
              </a:rPr>
              <a:t>two-nation</a:t>
            </a:r>
            <a:endParaRPr lang="en-US" sz="1800" dirty="0">
              <a:solidFill>
                <a:schemeClr val="tx1"/>
              </a:solidFill>
              <a:effectLst/>
              <a:latin typeface="Alexandria"/>
              <a:ea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1800" dirty="0">
                <a:solidFill>
                  <a:schemeClr val="tx1"/>
                </a:solidFill>
                <a:effectLst/>
                <a:latin typeface="Alexandria"/>
                <a:ea typeface="Times New Roman" panose="02020603050405020304" pitchFamily="18" charset="0"/>
                <a:cs typeface="Times New Roman" panose="02020603050405020304" pitchFamily="18" charset="0"/>
              </a:rPr>
              <a:t>two-commodity</a:t>
            </a:r>
            <a:endParaRPr lang="en-US" sz="1800" dirty="0">
              <a:solidFill>
                <a:schemeClr val="tx1"/>
              </a:solidFill>
              <a:effectLst/>
              <a:latin typeface="Alexandria"/>
              <a:ea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1800" dirty="0">
                <a:solidFill>
                  <a:schemeClr val="tx1"/>
                </a:solidFill>
                <a:effectLst/>
                <a:latin typeface="Alexandria"/>
                <a:ea typeface="Times New Roman" panose="02020603050405020304" pitchFamily="18" charset="0"/>
                <a:cs typeface="Times New Roman" panose="02020603050405020304" pitchFamily="18" charset="0"/>
              </a:rPr>
              <a:t>two-factor world</a:t>
            </a:r>
            <a:endParaRPr lang="en-US" sz="1800" dirty="0">
              <a:solidFill>
                <a:schemeClr val="tx1"/>
              </a:solidFill>
              <a:effectLst/>
              <a:latin typeface="Alexandria"/>
              <a:ea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1800" dirty="0">
                <a:solidFill>
                  <a:schemeClr val="tx1"/>
                </a:solidFill>
                <a:effectLst/>
                <a:latin typeface="Alexandria"/>
                <a:ea typeface="Times New Roman" panose="02020603050405020304" pitchFamily="18" charset="0"/>
                <a:cs typeface="Times New Roman" panose="02020603050405020304" pitchFamily="18" charset="0"/>
              </a:rPr>
              <a:t>no trade restrictions </a:t>
            </a:r>
            <a:endParaRPr lang="ar-EG" sz="1800" dirty="0">
              <a:solidFill>
                <a:schemeClr val="tx1"/>
              </a:solidFill>
              <a:effectLst/>
              <a:latin typeface="Alexandria"/>
              <a:ea typeface="Times New Roman" panose="02020603050405020304" pitchFamily="18" charset="0"/>
              <a:cs typeface="Times New Roman" panose="02020603050405020304" pitchFamily="18" charset="0"/>
            </a:endParaRPr>
          </a:p>
          <a:p>
            <a:pPr marL="0" marR="0" lvl="0" indent="0" algn="just">
              <a:lnSpc>
                <a:spcPct val="115000"/>
              </a:lnSpc>
              <a:spcBef>
                <a:spcPts val="0"/>
              </a:spcBef>
              <a:spcAft>
                <a:spcPts val="0"/>
              </a:spcAft>
            </a:pPr>
            <a:r>
              <a:rPr lang="en-US" sz="1800" dirty="0">
                <a:effectLst/>
                <a:latin typeface="Alexandria"/>
                <a:ea typeface="Times New Roman" panose="02020603050405020304" pitchFamily="18" charset="0"/>
              </a:rPr>
              <a:t>Adam Smith and other classical economists advocated </a:t>
            </a:r>
            <a:r>
              <a:rPr lang="en-US" sz="1800" b="1" dirty="0">
                <a:effectLst/>
                <a:latin typeface="Alexandria"/>
                <a:ea typeface="Times New Roman" panose="02020603050405020304" pitchFamily="18" charset="0"/>
              </a:rPr>
              <a:t>policy of </a:t>
            </a:r>
            <a:r>
              <a:rPr lang="en-US" sz="1800" b="1" u="sng" dirty="0">
                <a:solidFill>
                  <a:srgbClr val="0070C0"/>
                </a:solidFill>
                <a:effectLst/>
                <a:latin typeface="Alexandria"/>
                <a:ea typeface="Times New Roman" panose="02020603050405020304" pitchFamily="18" charset="0"/>
              </a:rPr>
              <a:t>laissez-faire, or minimal government interference</a:t>
            </a:r>
            <a:r>
              <a:rPr lang="en-US" sz="1800" dirty="0">
                <a:solidFill>
                  <a:srgbClr val="FF0000"/>
                </a:solidFill>
                <a:effectLst/>
                <a:latin typeface="Alexandria"/>
                <a:ea typeface="Times New Roman" panose="02020603050405020304" pitchFamily="18" charset="0"/>
              </a:rPr>
              <a:t> </a:t>
            </a:r>
            <a:r>
              <a:rPr lang="en-US" sz="1800" dirty="0">
                <a:effectLst/>
                <a:latin typeface="Alexandria"/>
                <a:ea typeface="Times New Roman" panose="02020603050405020304" pitchFamily="18" charset="0"/>
              </a:rPr>
              <a:t>with economic activity.</a:t>
            </a:r>
            <a:r>
              <a:rPr lang="ar-EG" sz="1800" dirty="0">
                <a:effectLst/>
                <a:latin typeface="Alexandria"/>
                <a:ea typeface="Times New Roman" panose="02020603050405020304" pitchFamily="18" charset="0"/>
              </a:rPr>
              <a:t> </a:t>
            </a:r>
          </a:p>
          <a:p>
            <a:pPr marL="0" indent="0" algn="just">
              <a:lnSpc>
                <a:spcPct val="115000"/>
              </a:lnSpc>
              <a:spcBef>
                <a:spcPts val="0"/>
              </a:spcBef>
              <a:spcAft>
                <a:spcPts val="0"/>
              </a:spcAft>
            </a:pPr>
            <a:r>
              <a:rPr lang="en-US" sz="1800" dirty="0">
                <a:solidFill>
                  <a:schemeClr val="tx1"/>
                </a:solidFill>
                <a:latin typeface="Alexandria"/>
                <a:cs typeface="Times New Roman" panose="02020603050405020304" pitchFamily="18" charset="0"/>
              </a:rPr>
              <a:t>5. perfect mobility of factors within the nations but no international mobility </a:t>
            </a:r>
            <a:r>
              <a:rPr lang="ar-EG" sz="1800" dirty="0">
                <a:solidFill>
                  <a:schemeClr val="tx1"/>
                </a:solidFill>
                <a:latin typeface="Alexandria"/>
                <a:cs typeface="Times New Roman" panose="02020603050405020304" pitchFamily="18" charset="0"/>
              </a:rPr>
              <a:t>-</a:t>
            </a:r>
            <a:endParaRPr lang="en-US" sz="1800" dirty="0">
              <a:solidFill>
                <a:schemeClr val="tx1"/>
              </a:solidFill>
              <a:latin typeface="Alexandria"/>
              <a:cs typeface="Times New Roman" panose="02020603050405020304" pitchFamily="18" charset="0"/>
            </a:endParaRPr>
          </a:p>
          <a:p>
            <a:pPr marL="0" indent="0" algn="just">
              <a:lnSpc>
                <a:spcPct val="115000"/>
              </a:lnSpc>
              <a:spcBef>
                <a:spcPts val="0"/>
              </a:spcBef>
              <a:spcAft>
                <a:spcPts val="0"/>
              </a:spcAft>
            </a:pPr>
            <a:r>
              <a:rPr lang="en-US" sz="1800" dirty="0">
                <a:solidFill>
                  <a:schemeClr val="tx1"/>
                </a:solidFill>
                <a:latin typeface="Alexandria"/>
                <a:cs typeface="Times New Roman" panose="02020603050405020304" pitchFamily="18" charset="0"/>
              </a:rPr>
              <a:t>6. perfect competition in all commodity and factor markets </a:t>
            </a:r>
            <a:r>
              <a:rPr lang="ar-EG" sz="1800" dirty="0">
                <a:solidFill>
                  <a:schemeClr val="tx1"/>
                </a:solidFill>
                <a:latin typeface="Alexandria"/>
                <a:cs typeface="Times New Roman" panose="02020603050405020304" pitchFamily="18" charset="0"/>
              </a:rPr>
              <a:t>–</a:t>
            </a:r>
            <a:endParaRPr lang="en-US" sz="1800" dirty="0">
              <a:solidFill>
                <a:schemeClr val="tx1"/>
              </a:solidFill>
              <a:latin typeface="Alexandria"/>
              <a:cs typeface="Times New Roman" panose="02020603050405020304" pitchFamily="18" charset="0"/>
            </a:endParaRPr>
          </a:p>
          <a:p>
            <a:pPr marL="0" indent="0" algn="just">
              <a:lnSpc>
                <a:spcPct val="115000"/>
              </a:lnSpc>
              <a:spcBef>
                <a:spcPts val="0"/>
              </a:spcBef>
              <a:spcAft>
                <a:spcPts val="0"/>
              </a:spcAft>
            </a:pPr>
            <a:r>
              <a:rPr lang="en-US" sz="1800" dirty="0">
                <a:solidFill>
                  <a:schemeClr val="tx1"/>
                </a:solidFill>
                <a:latin typeface="Alexandria"/>
                <a:cs typeface="Times New Roman" panose="02020603050405020304" pitchFamily="18" charset="0"/>
              </a:rPr>
              <a:t>7. no transportation costs</a:t>
            </a:r>
            <a:endParaRPr lang="en-US" altLang="en-US" sz="1800" dirty="0">
              <a:solidFill>
                <a:schemeClr val="tx1"/>
              </a:solidFill>
              <a:latin typeface="Alexandria"/>
            </a:endParaRPr>
          </a:p>
        </p:txBody>
      </p:sp>
      <p:sp>
        <p:nvSpPr>
          <p:cNvPr id="10" name="TextBox 9">
            <a:extLst>
              <a:ext uri="{FF2B5EF4-FFF2-40B4-BE49-F238E27FC236}">
                <a16:creationId xmlns:a16="http://schemas.microsoft.com/office/drawing/2014/main" id="{E4C67735-B16C-6BE2-64EB-4BA9B8910B16}"/>
              </a:ext>
            </a:extLst>
          </p:cNvPr>
          <p:cNvSpPr txBox="1"/>
          <p:nvPr/>
        </p:nvSpPr>
        <p:spPr>
          <a:xfrm>
            <a:off x="2420672" y="848539"/>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Classical International Trade Theories</a:t>
            </a:r>
            <a:endPar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نظريات التجارة الدولية الكلاسيكية</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EDDE18B1-8FA9-FAF7-4F29-E5B2112D7335}"/>
              </a:ext>
            </a:extLst>
          </p:cNvPr>
          <p:cNvSpPr txBox="1"/>
          <p:nvPr/>
        </p:nvSpPr>
        <p:spPr>
          <a:xfrm>
            <a:off x="2824769" y="1802646"/>
            <a:ext cx="7219343" cy="400110"/>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2) Absolute Advantage (Adam Smith)</a:t>
            </a:r>
            <a:r>
              <a:rPr lang="ar-EG" sz="2000" b="1" dirty="0">
                <a:solidFill>
                  <a:srgbClr val="0070C0"/>
                </a:solidFill>
                <a:latin typeface="Alexandria"/>
                <a:ea typeface="Times New Roman" panose="02020603050405020304" pitchFamily="18" charset="0"/>
              </a:rPr>
              <a:t> الميزة المطلقة (آدم سميث)</a:t>
            </a:r>
            <a:endParaRPr lang="en-US" sz="2000" b="1" dirty="0">
              <a:solidFill>
                <a:srgbClr val="0070C0"/>
              </a:solidFill>
              <a:latin typeface="Alexandria"/>
              <a:ea typeface="Times New Roman" panose="02020603050405020304" pitchFamily="18" charset="0"/>
            </a:endParaRPr>
          </a:p>
        </p:txBody>
      </p:sp>
      <p:sp>
        <p:nvSpPr>
          <p:cNvPr id="3" name="Rectangle 2">
            <a:extLst>
              <a:ext uri="{FF2B5EF4-FFF2-40B4-BE49-F238E27FC236}">
                <a16:creationId xmlns:a16="http://schemas.microsoft.com/office/drawing/2014/main" id="{B360C9DB-E1C5-16D3-BE6D-2CC8DDDB60F9}"/>
              </a:ext>
            </a:extLst>
          </p:cNvPr>
          <p:cNvSpPr>
            <a:spLocks noGrp="1" noChangeArrowheads="1"/>
          </p:cNvSpPr>
          <p:nvPr/>
        </p:nvSpPr>
        <p:spPr bwMode="auto">
          <a:xfrm>
            <a:off x="6591302" y="2338119"/>
            <a:ext cx="4716485" cy="42509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00A5A8"/>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2900" indent="571500"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algn="just" rtl="1">
              <a:lnSpc>
                <a:spcPct val="115000"/>
              </a:lnSpc>
              <a:spcBef>
                <a:spcPts val="0"/>
              </a:spcBef>
              <a:spcAft>
                <a:spcPts val="0"/>
              </a:spcAft>
              <a:buFont typeface="Wingdings" panose="05000000000000000000" pitchFamily="2" charset="2"/>
              <a:buChar char=""/>
            </a:pPr>
            <a:r>
              <a:rPr lang="ar-EG" sz="1800" u="sng" dirty="0">
                <a:solidFill>
                  <a:schemeClr val="tx1"/>
                </a:solidFill>
                <a:latin typeface="Alexandria"/>
                <a:cs typeface="Times New Roman" panose="02020603050405020304" pitchFamily="18" charset="0"/>
              </a:rPr>
              <a:t>الافتراضات الأساسية </a:t>
            </a:r>
            <a:endParaRPr lang="en-US" sz="1800" u="sng" dirty="0">
              <a:solidFill>
                <a:schemeClr val="tx1"/>
              </a:solidFill>
              <a:latin typeface="Alexandria"/>
              <a:cs typeface="Times New Roman" panose="02020603050405020304" pitchFamily="18" charset="0"/>
            </a:endParaRPr>
          </a:p>
          <a:p>
            <a:pPr marL="342900" marR="0" lvl="0" indent="-342900" algn="just" rtl="1">
              <a:lnSpc>
                <a:spcPct val="115000"/>
              </a:lnSpc>
              <a:spcBef>
                <a:spcPts val="0"/>
              </a:spcBef>
              <a:spcAft>
                <a:spcPts val="0"/>
              </a:spcAft>
              <a:buFont typeface="+mj-lt"/>
              <a:buAutoNum type="arabicPeriod"/>
            </a:pPr>
            <a:r>
              <a:rPr lang="ar-EG" sz="1800" dirty="0">
                <a:solidFill>
                  <a:schemeClr val="tx1"/>
                </a:solidFill>
                <a:effectLst/>
                <a:latin typeface="Alexandria"/>
                <a:ea typeface="Times New Roman" panose="02020603050405020304" pitchFamily="18" charset="0"/>
                <a:cs typeface="Times New Roman" panose="02020603050405020304" pitchFamily="18" charset="0"/>
              </a:rPr>
              <a:t>دولتين</a:t>
            </a:r>
            <a:endParaRPr lang="en-US" sz="1800" dirty="0">
              <a:solidFill>
                <a:schemeClr val="tx1"/>
              </a:solidFill>
              <a:effectLst/>
              <a:latin typeface="Alexandria"/>
              <a:ea typeface="Times New Roman" panose="02020603050405020304" pitchFamily="18" charset="0"/>
            </a:endParaRPr>
          </a:p>
          <a:p>
            <a:pPr marL="342900" marR="0" lvl="0" indent="-342900" algn="just" rtl="1">
              <a:lnSpc>
                <a:spcPct val="115000"/>
              </a:lnSpc>
              <a:spcBef>
                <a:spcPts val="0"/>
              </a:spcBef>
              <a:spcAft>
                <a:spcPts val="0"/>
              </a:spcAft>
              <a:buFont typeface="+mj-lt"/>
              <a:buAutoNum type="arabicPeriod"/>
            </a:pPr>
            <a:r>
              <a:rPr lang="ar-EG" sz="1800" dirty="0">
                <a:solidFill>
                  <a:schemeClr val="tx1"/>
                </a:solidFill>
                <a:effectLst/>
                <a:latin typeface="Alexandria"/>
                <a:ea typeface="Times New Roman" panose="02020603050405020304" pitchFamily="18" charset="0"/>
                <a:cs typeface="Times New Roman" panose="02020603050405020304" pitchFamily="18" charset="0"/>
              </a:rPr>
              <a:t>سلعتين </a:t>
            </a:r>
            <a:endParaRPr lang="en-US" sz="1800" dirty="0">
              <a:solidFill>
                <a:schemeClr val="tx1"/>
              </a:solidFill>
              <a:effectLst/>
              <a:latin typeface="Alexandria"/>
              <a:ea typeface="Times New Roman" panose="02020603050405020304" pitchFamily="18" charset="0"/>
            </a:endParaRPr>
          </a:p>
          <a:p>
            <a:pPr marL="342900" marR="0" lvl="0" indent="-342900" algn="just" rtl="1">
              <a:lnSpc>
                <a:spcPct val="115000"/>
              </a:lnSpc>
              <a:spcBef>
                <a:spcPts val="0"/>
              </a:spcBef>
              <a:spcAft>
                <a:spcPts val="0"/>
              </a:spcAft>
              <a:buFont typeface="+mj-lt"/>
              <a:buAutoNum type="arabicPeriod"/>
            </a:pPr>
            <a:r>
              <a:rPr lang="ar-EG" sz="1800" dirty="0">
                <a:solidFill>
                  <a:schemeClr val="tx1"/>
                </a:solidFill>
                <a:effectLst/>
                <a:latin typeface="Alexandria"/>
                <a:ea typeface="Times New Roman" panose="02020603050405020304" pitchFamily="18" charset="0"/>
                <a:cs typeface="Times New Roman" panose="02020603050405020304" pitchFamily="18" charset="0"/>
              </a:rPr>
              <a:t>عاملان </a:t>
            </a:r>
            <a:r>
              <a:rPr lang="ar-EG" sz="1800" dirty="0" err="1">
                <a:solidFill>
                  <a:schemeClr val="tx1"/>
                </a:solidFill>
                <a:effectLst/>
                <a:latin typeface="Alexandria"/>
                <a:ea typeface="Times New Roman" panose="02020603050405020304" pitchFamily="18" charset="0"/>
                <a:cs typeface="Times New Roman" panose="02020603050405020304" pitchFamily="18" charset="0"/>
              </a:rPr>
              <a:t>انتاج</a:t>
            </a:r>
            <a:r>
              <a:rPr lang="ar-EG" sz="1800" dirty="0">
                <a:solidFill>
                  <a:schemeClr val="tx1"/>
                </a:solidFill>
                <a:effectLst/>
                <a:latin typeface="Alexandria"/>
                <a:ea typeface="Times New Roman" panose="02020603050405020304" pitchFamily="18" charset="0"/>
                <a:cs typeface="Times New Roman" panose="02020603050405020304" pitchFamily="18" charset="0"/>
              </a:rPr>
              <a:t> </a:t>
            </a:r>
            <a:endParaRPr lang="en-US" sz="1800" dirty="0">
              <a:solidFill>
                <a:schemeClr val="tx1"/>
              </a:solidFill>
              <a:effectLst/>
              <a:latin typeface="Alexandria"/>
              <a:ea typeface="Times New Roman" panose="02020603050405020304" pitchFamily="18" charset="0"/>
            </a:endParaRPr>
          </a:p>
          <a:p>
            <a:pPr marL="342900" marR="0" lvl="0" indent="-342900" algn="just" rtl="1">
              <a:lnSpc>
                <a:spcPct val="115000"/>
              </a:lnSpc>
              <a:spcBef>
                <a:spcPts val="0"/>
              </a:spcBef>
              <a:spcAft>
                <a:spcPts val="0"/>
              </a:spcAft>
              <a:buFont typeface="+mj-lt"/>
              <a:buAutoNum type="arabicPeriod"/>
            </a:pPr>
            <a:r>
              <a:rPr lang="ar-EG" sz="1800" dirty="0">
                <a:solidFill>
                  <a:schemeClr val="tx1"/>
                </a:solidFill>
                <a:effectLst/>
                <a:latin typeface="Alexandria"/>
                <a:ea typeface="Times New Roman" panose="02020603050405020304" pitchFamily="18" charset="0"/>
                <a:cs typeface="Times New Roman" panose="02020603050405020304" pitchFamily="18" charset="0"/>
              </a:rPr>
              <a:t>عدم وجود قيود علي التجارة </a:t>
            </a:r>
            <a:endParaRPr lang="en-US" sz="1800" dirty="0">
              <a:solidFill>
                <a:schemeClr val="tx1"/>
              </a:solidFill>
              <a:effectLst/>
              <a:latin typeface="Alexandria"/>
              <a:ea typeface="Times New Roman" panose="02020603050405020304" pitchFamily="18" charset="0"/>
            </a:endParaRPr>
          </a:p>
          <a:p>
            <a:pPr marL="742950" marR="0" lvl="1" indent="-285750" algn="just" rtl="1">
              <a:lnSpc>
                <a:spcPct val="115000"/>
              </a:lnSpc>
              <a:spcBef>
                <a:spcPts val="0"/>
              </a:spcBef>
              <a:spcAft>
                <a:spcPts val="0"/>
              </a:spcAft>
              <a:buFont typeface="Symbol" panose="05050102010706020507" pitchFamily="18" charset="2"/>
              <a:buChar char=""/>
            </a:pPr>
            <a:r>
              <a:rPr lang="ar-EG" sz="1800" dirty="0">
                <a:effectLst/>
                <a:latin typeface="Alexandria"/>
                <a:ea typeface="Times New Roman" panose="02020603050405020304" pitchFamily="18" charset="0"/>
              </a:rPr>
              <a:t>دعا آدم سميث وغيره من علماء الاقتصاد الكلاسيكيين إلى سياسة عدم التدخل، أو الحد الأدنى من التدخل الحكومي في النشاط الاقتصادي.</a:t>
            </a:r>
            <a:endParaRPr lang="en-US" sz="1800" dirty="0">
              <a:effectLst/>
              <a:latin typeface="Alexandria"/>
              <a:ea typeface="Times New Roman" panose="02020603050405020304" pitchFamily="18" charset="0"/>
            </a:endParaRPr>
          </a:p>
          <a:p>
            <a:pPr marL="342900" marR="0" lvl="0" indent="-342900" algn="just" rtl="1">
              <a:lnSpc>
                <a:spcPct val="115000"/>
              </a:lnSpc>
              <a:spcBef>
                <a:spcPts val="0"/>
              </a:spcBef>
              <a:spcAft>
                <a:spcPts val="0"/>
              </a:spcAft>
              <a:buFont typeface="+mj-lt"/>
              <a:buAutoNum type="arabicPeriod"/>
            </a:pPr>
            <a:r>
              <a:rPr lang="ar-EG" sz="1800" dirty="0">
                <a:solidFill>
                  <a:schemeClr val="tx1"/>
                </a:solidFill>
                <a:effectLst/>
                <a:latin typeface="Alexandria"/>
                <a:ea typeface="Times New Roman" panose="02020603050405020304" pitchFamily="18" charset="0"/>
                <a:cs typeface="Times New Roman" panose="02020603050405020304" pitchFamily="18" charset="0"/>
              </a:rPr>
              <a:t> التنقل المثالي للعوامل داخل الدول ولكن لا يوجد تنقل دولي</a:t>
            </a:r>
            <a:endParaRPr lang="en-US" sz="1800" dirty="0">
              <a:solidFill>
                <a:schemeClr val="tx1"/>
              </a:solidFill>
              <a:effectLst/>
              <a:latin typeface="Alexandria"/>
              <a:ea typeface="Times New Roman" panose="02020603050405020304" pitchFamily="18" charset="0"/>
            </a:endParaRPr>
          </a:p>
          <a:p>
            <a:pPr marL="342900" marR="0" lvl="0" indent="-342900" algn="just" rtl="1">
              <a:lnSpc>
                <a:spcPct val="115000"/>
              </a:lnSpc>
              <a:spcBef>
                <a:spcPts val="0"/>
              </a:spcBef>
              <a:spcAft>
                <a:spcPts val="0"/>
              </a:spcAft>
              <a:buFont typeface="+mj-lt"/>
              <a:buAutoNum type="arabicPeriod"/>
            </a:pPr>
            <a:r>
              <a:rPr lang="ar-EG" sz="1800" dirty="0">
                <a:solidFill>
                  <a:schemeClr val="tx1"/>
                </a:solidFill>
                <a:effectLst/>
                <a:latin typeface="Alexandria"/>
                <a:ea typeface="Times New Roman" panose="02020603050405020304" pitchFamily="18" charset="0"/>
                <a:cs typeface="Times New Roman" panose="02020603050405020304" pitchFamily="18" charset="0"/>
              </a:rPr>
              <a:t>المنافسة الكاملة في جميع أسواق السلع والعوامل</a:t>
            </a:r>
            <a:endParaRPr lang="en-US" sz="1800" dirty="0">
              <a:solidFill>
                <a:schemeClr val="tx1"/>
              </a:solidFill>
              <a:effectLst/>
              <a:latin typeface="Alexandria"/>
              <a:ea typeface="Times New Roman" panose="02020603050405020304" pitchFamily="18" charset="0"/>
            </a:endParaRPr>
          </a:p>
          <a:p>
            <a:pPr marL="342900" marR="0" lvl="0" indent="-342900" algn="just" rtl="1">
              <a:lnSpc>
                <a:spcPct val="115000"/>
              </a:lnSpc>
              <a:spcBef>
                <a:spcPts val="0"/>
              </a:spcBef>
              <a:spcAft>
                <a:spcPts val="0"/>
              </a:spcAft>
              <a:buFont typeface="+mj-lt"/>
              <a:buAutoNum type="arabicPeriod"/>
            </a:pPr>
            <a:r>
              <a:rPr lang="ar-EG" sz="1800" dirty="0">
                <a:solidFill>
                  <a:schemeClr val="tx1"/>
                </a:solidFill>
                <a:effectLst/>
                <a:latin typeface="Alexandria"/>
                <a:ea typeface="Times New Roman" panose="02020603050405020304" pitchFamily="18" charset="0"/>
                <a:cs typeface="Times New Roman" panose="02020603050405020304" pitchFamily="18" charset="0"/>
              </a:rPr>
              <a:t> عدم وجود تكاليف النقل </a:t>
            </a:r>
            <a:endParaRPr lang="en-US" sz="1800" dirty="0">
              <a:solidFill>
                <a:schemeClr val="tx1"/>
              </a:solidFill>
              <a:effectLst/>
              <a:latin typeface="Alexandria"/>
              <a:ea typeface="Times New Roman" panose="02020603050405020304" pitchFamily="18" charset="0"/>
            </a:endParaRPr>
          </a:p>
          <a:p>
            <a:pPr marL="342900" marR="0" lvl="0" indent="-342900" algn="just" rtl="1">
              <a:spcBef>
                <a:spcPts val="0"/>
              </a:spcBef>
              <a:spcAft>
                <a:spcPts val="1200"/>
              </a:spcAft>
              <a:buFont typeface="Wingdings" panose="05000000000000000000" pitchFamily="2" charset="2"/>
              <a:buChar char=""/>
            </a:pPr>
            <a:endParaRPr lang="en-US" altLang="en-US" sz="1800" dirty="0">
              <a:solidFill>
                <a:schemeClr val="tx1"/>
              </a:solidFill>
              <a:latin typeface="Alexandria"/>
            </a:endParaRPr>
          </a:p>
        </p:txBody>
      </p:sp>
    </p:spTree>
    <p:extLst>
      <p:ext uri="{BB962C8B-B14F-4D97-AF65-F5344CB8AC3E}">
        <p14:creationId xmlns:p14="http://schemas.microsoft.com/office/powerpoint/2010/main" val="29157025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graphicFrame>
        <p:nvGraphicFramePr>
          <p:cNvPr id="9" name="Table 8">
            <a:extLst>
              <a:ext uri="{FF2B5EF4-FFF2-40B4-BE49-F238E27FC236}">
                <a16:creationId xmlns:a16="http://schemas.microsoft.com/office/drawing/2014/main" id="{95ED9BBA-8C80-3967-2D10-17E3F32A1DED}"/>
              </a:ext>
            </a:extLst>
          </p:cNvPr>
          <p:cNvGraphicFramePr>
            <a:graphicFrameLocks noGrp="1"/>
          </p:cNvGraphicFramePr>
          <p:nvPr>
            <p:extLst>
              <p:ext uri="{D42A27DB-BD31-4B8C-83A1-F6EECF244321}">
                <p14:modId xmlns:p14="http://schemas.microsoft.com/office/powerpoint/2010/main" val="4044382337"/>
              </p:ext>
            </p:extLst>
          </p:nvPr>
        </p:nvGraphicFramePr>
        <p:xfrm>
          <a:off x="3636804" y="2648750"/>
          <a:ext cx="4457865" cy="1097280"/>
        </p:xfrm>
        <a:graphic>
          <a:graphicData uri="http://schemas.openxmlformats.org/drawingml/2006/table">
            <a:tbl>
              <a:tblPr>
                <a:tableStyleId>{5940675A-B579-460E-94D1-54222C63F5DA}</a:tableStyleId>
              </a:tblPr>
              <a:tblGrid>
                <a:gridCol w="1359269">
                  <a:extLst>
                    <a:ext uri="{9D8B030D-6E8A-4147-A177-3AD203B41FA5}">
                      <a16:colId xmlns:a16="http://schemas.microsoft.com/office/drawing/2014/main" val="1935898471"/>
                    </a:ext>
                  </a:extLst>
                </a:gridCol>
                <a:gridCol w="1370000">
                  <a:extLst>
                    <a:ext uri="{9D8B030D-6E8A-4147-A177-3AD203B41FA5}">
                      <a16:colId xmlns:a16="http://schemas.microsoft.com/office/drawing/2014/main" val="1517152913"/>
                    </a:ext>
                  </a:extLst>
                </a:gridCol>
                <a:gridCol w="1728596">
                  <a:extLst>
                    <a:ext uri="{9D8B030D-6E8A-4147-A177-3AD203B41FA5}">
                      <a16:colId xmlns:a16="http://schemas.microsoft.com/office/drawing/2014/main" val="2795387702"/>
                    </a:ext>
                  </a:extLst>
                </a:gridCol>
              </a:tblGrid>
              <a:tr h="351893">
                <a:tc>
                  <a:txBody>
                    <a:bodyPr/>
                    <a:lstStyle/>
                    <a:p>
                      <a:pPr marL="0" marR="0" algn="ctr">
                        <a:spcBef>
                          <a:spcPts val="0"/>
                        </a:spcBef>
                        <a:spcAft>
                          <a:spcPts val="0"/>
                        </a:spcAft>
                      </a:pPr>
                      <a:r>
                        <a:rPr lang="en-US" sz="2400" dirty="0">
                          <a:effectLst/>
                        </a:rPr>
                        <a:t> </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400" b="1" dirty="0">
                          <a:effectLst/>
                        </a:rPr>
                        <a:t>Machines</a:t>
                      </a:r>
                      <a:endParaRPr lang="en-US" sz="1800" b="1"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400" b="1" dirty="0">
                          <a:effectLst/>
                        </a:rPr>
                        <a:t>Cloth</a:t>
                      </a:r>
                      <a:endParaRPr lang="en-US" sz="1800" b="1"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223139772"/>
                  </a:ext>
                </a:extLst>
              </a:tr>
              <a:tr h="351893">
                <a:tc>
                  <a:txBody>
                    <a:bodyPr/>
                    <a:lstStyle/>
                    <a:p>
                      <a:pPr marL="0" marR="0">
                        <a:spcBef>
                          <a:spcPts val="0"/>
                        </a:spcBef>
                        <a:spcAft>
                          <a:spcPts val="0"/>
                        </a:spcAft>
                        <a:tabLst>
                          <a:tab pos="2743200" algn="ctr"/>
                          <a:tab pos="5486400" algn="r"/>
                          <a:tab pos="457200" algn="l"/>
                        </a:tabLst>
                      </a:pPr>
                      <a:r>
                        <a:rPr lang="en-US" sz="2400" b="1" dirty="0">
                          <a:effectLst/>
                        </a:rPr>
                        <a:t>U. S</a:t>
                      </a:r>
                      <a:endParaRPr lang="en-US" sz="2000" b="1"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400" dirty="0">
                          <a:effectLst/>
                        </a:rPr>
                        <a:t>5</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400">
                          <a:effectLst/>
                        </a:rPr>
                        <a:t>10</a:t>
                      </a:r>
                      <a:endParaRPr lang="en-US" sz="18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956521953"/>
                  </a:ext>
                </a:extLst>
              </a:tr>
              <a:tr h="351893">
                <a:tc>
                  <a:txBody>
                    <a:bodyPr/>
                    <a:lstStyle/>
                    <a:p>
                      <a:pPr marL="0" marR="0">
                        <a:spcBef>
                          <a:spcPts val="0"/>
                        </a:spcBef>
                        <a:spcAft>
                          <a:spcPts val="0"/>
                        </a:spcAft>
                      </a:pPr>
                      <a:r>
                        <a:rPr lang="en-US" sz="2400" b="1" dirty="0">
                          <a:effectLst/>
                        </a:rPr>
                        <a:t>India</a:t>
                      </a:r>
                      <a:endParaRPr lang="en-US" sz="1800" b="1"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400">
                          <a:effectLst/>
                        </a:rPr>
                        <a:t>2</a:t>
                      </a:r>
                      <a:endParaRPr lang="en-US" sz="18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400" dirty="0">
                          <a:effectLst/>
                        </a:rPr>
                        <a:t>15</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971572091"/>
                  </a:ext>
                </a:extLst>
              </a:tr>
            </a:tbl>
          </a:graphicData>
        </a:graphic>
      </p:graphicFrame>
      <p:sp>
        <p:nvSpPr>
          <p:cNvPr id="10" name="Rectangle 1">
            <a:extLst>
              <a:ext uri="{FF2B5EF4-FFF2-40B4-BE49-F238E27FC236}">
                <a16:creationId xmlns:a16="http://schemas.microsoft.com/office/drawing/2014/main" id="{462DFF7C-F1BE-CB57-EDB6-AE9C52721C7B}"/>
              </a:ext>
            </a:extLst>
          </p:cNvPr>
          <p:cNvSpPr>
            <a:spLocks noChangeArrowheads="1"/>
          </p:cNvSpPr>
          <p:nvPr/>
        </p:nvSpPr>
        <p:spPr bwMode="auto">
          <a:xfrm>
            <a:off x="3895081" y="2264029"/>
            <a:ext cx="440183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1pPr>
            <a:lvl2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2pPr>
            <a:lvl3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3pPr>
            <a:lvl4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4pPr>
            <a:lvl5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5pPr>
            <a:lvl6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6pPr>
            <a:lvl7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7pPr>
            <a:lvl8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8pPr>
            <a:lvl9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tab pos="457200" algn="r"/>
                <a:tab pos="2743200" algn="ctr"/>
                <a:tab pos="5486400" algn="r"/>
              </a:tabLst>
            </a:pPr>
            <a:r>
              <a:rPr kumimoji="0" lang="en-US" altLang="en-US" sz="2000" b="1" i="0" u="none" strike="noStrike" cap="none" normalizeH="0" baseline="0" dirty="0">
                <a:ln>
                  <a:noFill/>
                </a:ln>
                <a:solidFill>
                  <a:schemeClr val="tx1"/>
                </a:solidFill>
                <a:effectLst/>
                <a:latin typeface="Alexandria"/>
                <a:ea typeface="Times New Roman" panose="02020603050405020304" pitchFamily="18" charset="0"/>
              </a:rPr>
              <a:t>Table 1 : One Labor per day produces</a:t>
            </a:r>
            <a:endParaRPr kumimoji="0" lang="en-US" altLang="en-US" sz="2000" b="0" i="0" u="none" strike="noStrike" cap="none" normalizeH="0" baseline="0" dirty="0">
              <a:ln>
                <a:noFill/>
              </a:ln>
              <a:solidFill>
                <a:schemeClr val="tx1"/>
              </a:solidFill>
              <a:effectLst/>
              <a:latin typeface="Alexandria"/>
            </a:endParaRPr>
          </a:p>
        </p:txBody>
      </p:sp>
      <p:graphicFrame>
        <p:nvGraphicFramePr>
          <p:cNvPr id="11" name="Table 10">
            <a:extLst>
              <a:ext uri="{FF2B5EF4-FFF2-40B4-BE49-F238E27FC236}">
                <a16:creationId xmlns:a16="http://schemas.microsoft.com/office/drawing/2014/main" id="{A918ACA1-2255-87D0-E12A-FD95108EF66E}"/>
              </a:ext>
            </a:extLst>
          </p:cNvPr>
          <p:cNvGraphicFramePr>
            <a:graphicFrameLocks noGrp="1"/>
          </p:cNvGraphicFramePr>
          <p:nvPr>
            <p:extLst>
              <p:ext uri="{D42A27DB-BD31-4B8C-83A1-F6EECF244321}">
                <p14:modId xmlns:p14="http://schemas.microsoft.com/office/powerpoint/2010/main" val="3206310330"/>
              </p:ext>
            </p:extLst>
          </p:nvPr>
        </p:nvGraphicFramePr>
        <p:xfrm>
          <a:off x="1015943" y="3790762"/>
          <a:ext cx="10160111" cy="2573956"/>
        </p:xfrm>
        <a:graphic>
          <a:graphicData uri="http://schemas.openxmlformats.org/drawingml/2006/table">
            <a:tbl>
              <a:tblPr firstRow="1" firstCol="1" bandRow="1">
                <a:tableStyleId>{5940675A-B579-460E-94D1-54222C63F5DA}</a:tableStyleId>
              </a:tblPr>
              <a:tblGrid>
                <a:gridCol w="4895539">
                  <a:extLst>
                    <a:ext uri="{9D8B030D-6E8A-4147-A177-3AD203B41FA5}">
                      <a16:colId xmlns:a16="http://schemas.microsoft.com/office/drawing/2014/main" val="3966725942"/>
                    </a:ext>
                  </a:extLst>
                </a:gridCol>
                <a:gridCol w="5264572">
                  <a:extLst>
                    <a:ext uri="{9D8B030D-6E8A-4147-A177-3AD203B41FA5}">
                      <a16:colId xmlns:a16="http://schemas.microsoft.com/office/drawing/2014/main" val="133986290"/>
                    </a:ext>
                  </a:extLst>
                </a:gridCol>
              </a:tblGrid>
              <a:tr h="266700">
                <a:tc>
                  <a:txBody>
                    <a:bodyPr/>
                    <a:lstStyle/>
                    <a:p>
                      <a:pPr marL="0" marR="0" algn="ctr">
                        <a:lnSpc>
                          <a:spcPct val="115000"/>
                        </a:lnSpc>
                        <a:spcBef>
                          <a:spcPts val="0"/>
                        </a:spcBef>
                        <a:spcAft>
                          <a:spcPts val="0"/>
                        </a:spcAft>
                      </a:pPr>
                      <a:r>
                        <a:rPr lang="en-US" sz="2000" b="1" u="sng" dirty="0">
                          <a:effectLst/>
                          <a:latin typeface="Alexandria"/>
                        </a:rPr>
                        <a:t>Machines:</a:t>
                      </a:r>
                      <a:endParaRPr lang="en-US" sz="2000" b="1" dirty="0">
                        <a:effectLst/>
                        <a:latin typeface="Alexandria"/>
                        <a:ea typeface="Times New Roman" panose="02020603050405020304" pitchFamily="18" charset="0"/>
                        <a:cs typeface="Arial" panose="020B0604020202020204"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15000"/>
                        </a:lnSpc>
                        <a:spcBef>
                          <a:spcPts val="0"/>
                        </a:spcBef>
                        <a:spcAft>
                          <a:spcPts val="0"/>
                        </a:spcAft>
                      </a:pPr>
                      <a:r>
                        <a:rPr lang="ar-EG" sz="2000" b="1" u="sng" dirty="0" err="1">
                          <a:effectLst/>
                          <a:latin typeface="Alexandria"/>
                        </a:rPr>
                        <a:t>اللالات</a:t>
                      </a:r>
                      <a:r>
                        <a:rPr lang="ar-EG" sz="2000" b="1" u="sng" dirty="0">
                          <a:effectLst/>
                          <a:latin typeface="Alexandria"/>
                        </a:rPr>
                        <a:t> </a:t>
                      </a:r>
                      <a:endParaRPr lang="en-US" sz="2000" b="1" dirty="0">
                        <a:effectLst/>
                        <a:latin typeface="Alexandria"/>
                        <a:ea typeface="Times New Roman" panose="02020603050405020304" pitchFamily="18" charset="0"/>
                        <a:cs typeface="Arial" panose="020B0604020202020204"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455944893"/>
                  </a:ext>
                </a:extLst>
              </a:tr>
              <a:tr h="441539">
                <a:tc>
                  <a:txBody>
                    <a:bodyPr/>
                    <a:lstStyle/>
                    <a:p>
                      <a:pPr marL="342900" marR="0" lvl="0" indent="-342900" algn="just" rtl="0">
                        <a:lnSpc>
                          <a:spcPct val="115000"/>
                        </a:lnSpc>
                        <a:spcBef>
                          <a:spcPts val="0"/>
                        </a:spcBef>
                        <a:spcAft>
                          <a:spcPts val="0"/>
                        </a:spcAft>
                        <a:buFont typeface="Symbol" panose="05050102010706020507" pitchFamily="18" charset="2"/>
                        <a:buChar char=""/>
                      </a:pPr>
                      <a:r>
                        <a:rPr lang="en-US" sz="2000" dirty="0">
                          <a:effectLst/>
                          <a:latin typeface="Alexandria"/>
                        </a:rPr>
                        <a:t>In U.S: 1 labor produces 5M</a:t>
                      </a:r>
                    </a:p>
                    <a:p>
                      <a:pPr marL="342900" marR="0" lvl="0" indent="-342900" algn="just">
                        <a:lnSpc>
                          <a:spcPct val="115000"/>
                        </a:lnSpc>
                        <a:spcBef>
                          <a:spcPts val="0"/>
                        </a:spcBef>
                        <a:spcAft>
                          <a:spcPts val="0"/>
                        </a:spcAft>
                        <a:buFont typeface="Symbol" panose="05050102010706020507" pitchFamily="18" charset="2"/>
                        <a:buChar char=""/>
                      </a:pPr>
                      <a:r>
                        <a:rPr lang="en-US" sz="2000" dirty="0">
                          <a:effectLst/>
                          <a:latin typeface="Alexandria"/>
                        </a:rPr>
                        <a:t>In India: 1 labor produces 2M</a:t>
                      </a:r>
                      <a:endParaRPr lang="ar-EG" sz="2000" dirty="0">
                        <a:effectLst/>
                        <a:latin typeface="Alexandria"/>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342900" marR="0" lvl="0" indent="-342900" algn="just" rtl="1">
                        <a:lnSpc>
                          <a:spcPct val="115000"/>
                        </a:lnSpc>
                        <a:spcBef>
                          <a:spcPts val="0"/>
                        </a:spcBef>
                        <a:spcAft>
                          <a:spcPts val="0"/>
                        </a:spcAft>
                        <a:buFont typeface="Symbol" panose="05050102010706020507" pitchFamily="18" charset="2"/>
                        <a:buChar char=""/>
                      </a:pPr>
                      <a:r>
                        <a:rPr lang="ar-EG" sz="2000" dirty="0">
                          <a:effectLst/>
                          <a:latin typeface="+mn-lt"/>
                          <a:ea typeface="Times New Roman" panose="02020603050405020304" pitchFamily="18" charset="0"/>
                          <a:cs typeface="Arial" panose="020B0604020202020204" pitchFamily="34" charset="0"/>
                        </a:rPr>
                        <a:t>في الولايات المتحدة: 1 عامل ينتج 5 آلات</a:t>
                      </a:r>
                    </a:p>
                    <a:p>
                      <a:pPr marL="342900" marR="0" lvl="0" indent="-342900" algn="just" rtl="1">
                        <a:lnSpc>
                          <a:spcPct val="115000"/>
                        </a:lnSpc>
                        <a:spcBef>
                          <a:spcPts val="0"/>
                        </a:spcBef>
                        <a:spcAft>
                          <a:spcPts val="0"/>
                        </a:spcAft>
                        <a:buFont typeface="Symbol" panose="05050102010706020507" pitchFamily="18" charset="2"/>
                        <a:buChar char=""/>
                      </a:pPr>
                      <a:r>
                        <a:rPr lang="ar-EG" sz="2000" dirty="0">
                          <a:effectLst/>
                          <a:latin typeface="+mn-lt"/>
                          <a:ea typeface="Times New Roman" panose="02020603050405020304" pitchFamily="18" charset="0"/>
                          <a:cs typeface="Arial" panose="020B0604020202020204" pitchFamily="34" charset="0"/>
                        </a:rPr>
                        <a:t>في الهند: 1 عامل ينتج 2 آلة</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658252086"/>
                  </a:ext>
                </a:extLst>
              </a:tr>
              <a:tr h="441539">
                <a:tc>
                  <a:txBody>
                    <a:bodyPr/>
                    <a:lstStyle/>
                    <a:p>
                      <a:pPr marL="0" marR="0" algn="ctr">
                        <a:lnSpc>
                          <a:spcPct val="115000"/>
                        </a:lnSpc>
                        <a:spcBef>
                          <a:spcPts val="0"/>
                        </a:spcBef>
                        <a:spcAft>
                          <a:spcPts val="0"/>
                        </a:spcAft>
                      </a:pPr>
                      <a:r>
                        <a:rPr lang="en-US" sz="2000" b="1" u="sng" dirty="0">
                          <a:effectLst/>
                          <a:latin typeface="Alexandria"/>
                        </a:rPr>
                        <a:t>Cloth</a:t>
                      </a:r>
                      <a:endParaRPr lang="en-US" sz="2000" b="1" dirty="0">
                        <a:effectLst/>
                        <a:latin typeface="Alexandria"/>
                        <a:ea typeface="Times New Roman" panose="02020603050405020304" pitchFamily="18" charset="0"/>
                        <a:cs typeface="Arial" panose="020B0604020202020204"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15000"/>
                        </a:lnSpc>
                        <a:spcBef>
                          <a:spcPts val="0"/>
                        </a:spcBef>
                        <a:spcAft>
                          <a:spcPts val="0"/>
                        </a:spcAft>
                      </a:pPr>
                      <a:r>
                        <a:rPr lang="ar-EG" sz="2000" b="1" u="sng" dirty="0">
                          <a:effectLst/>
                          <a:latin typeface="Alexandria"/>
                        </a:rPr>
                        <a:t>الملابس </a:t>
                      </a:r>
                      <a:endParaRPr lang="en-US" sz="2000" b="1" dirty="0">
                        <a:effectLst/>
                        <a:latin typeface="Alexandria"/>
                        <a:ea typeface="Times New Roman" panose="02020603050405020304" pitchFamily="18" charset="0"/>
                        <a:cs typeface="Arial" panose="020B0604020202020204"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345770561"/>
                  </a:ext>
                </a:extLst>
              </a:tr>
              <a:tr h="441539">
                <a:tc>
                  <a:txBody>
                    <a:bodyPr/>
                    <a:lstStyle/>
                    <a:p>
                      <a:pPr marL="342900" marR="0" lvl="0" indent="-342900" algn="just" rtl="0">
                        <a:lnSpc>
                          <a:spcPct val="115000"/>
                        </a:lnSpc>
                        <a:spcBef>
                          <a:spcPts val="0"/>
                        </a:spcBef>
                        <a:spcAft>
                          <a:spcPts val="0"/>
                        </a:spcAft>
                        <a:buFont typeface="Symbol" panose="05050102010706020507" pitchFamily="18" charset="2"/>
                        <a:buChar char=""/>
                      </a:pPr>
                      <a:r>
                        <a:rPr lang="en-US" sz="2000" dirty="0">
                          <a:effectLst/>
                          <a:latin typeface="Alexandria"/>
                        </a:rPr>
                        <a:t>In U.S: 1 labor produces 10C</a:t>
                      </a:r>
                    </a:p>
                    <a:p>
                      <a:pPr marL="342900" marR="0" lvl="0" indent="-342900" algn="just">
                        <a:lnSpc>
                          <a:spcPct val="115000"/>
                        </a:lnSpc>
                        <a:spcBef>
                          <a:spcPts val="0"/>
                        </a:spcBef>
                        <a:spcAft>
                          <a:spcPts val="0"/>
                        </a:spcAft>
                        <a:buFont typeface="Symbol" panose="05050102010706020507" pitchFamily="18" charset="2"/>
                        <a:buChar char=""/>
                      </a:pPr>
                      <a:r>
                        <a:rPr lang="en-US" sz="2000" dirty="0">
                          <a:effectLst/>
                          <a:latin typeface="Alexandria"/>
                        </a:rPr>
                        <a:t>In India: 1 labor produces 15C</a:t>
                      </a:r>
                      <a:endParaRPr lang="ar-EG" sz="2000" dirty="0">
                        <a:effectLst/>
                        <a:latin typeface="Alexandria"/>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342900" marR="0" lvl="0" indent="-342900" algn="just" rtl="1">
                        <a:lnSpc>
                          <a:spcPct val="115000"/>
                        </a:lnSpc>
                        <a:spcBef>
                          <a:spcPts val="0"/>
                        </a:spcBef>
                        <a:spcAft>
                          <a:spcPts val="0"/>
                        </a:spcAft>
                        <a:buFont typeface="Symbol" panose="05050102010706020507" pitchFamily="18" charset="2"/>
                        <a:buChar char=""/>
                      </a:pPr>
                      <a:r>
                        <a:rPr lang="ar-EG" sz="2000" dirty="0">
                          <a:effectLst/>
                          <a:latin typeface="+mn-lt"/>
                          <a:ea typeface="Times New Roman" panose="02020603050405020304" pitchFamily="18" charset="0"/>
                          <a:cs typeface="Arial" panose="020B0604020202020204" pitchFamily="34" charset="0"/>
                        </a:rPr>
                        <a:t>في الولايات المتحدة: 1 عامل ينتج 10 قطع ملابس</a:t>
                      </a:r>
                    </a:p>
                    <a:p>
                      <a:pPr marL="342900" marR="0" lvl="0" indent="-342900" algn="just" rtl="1">
                        <a:lnSpc>
                          <a:spcPct val="115000"/>
                        </a:lnSpc>
                        <a:spcBef>
                          <a:spcPts val="0"/>
                        </a:spcBef>
                        <a:spcAft>
                          <a:spcPts val="0"/>
                        </a:spcAft>
                        <a:buFont typeface="Symbol" panose="05050102010706020507" pitchFamily="18" charset="2"/>
                        <a:buChar char=""/>
                      </a:pPr>
                      <a:r>
                        <a:rPr lang="ar-EG" sz="2000" dirty="0">
                          <a:effectLst/>
                          <a:latin typeface="+mn-lt"/>
                          <a:ea typeface="Times New Roman" panose="02020603050405020304" pitchFamily="18" charset="0"/>
                          <a:cs typeface="Arial" panose="020B0604020202020204" pitchFamily="34" charset="0"/>
                        </a:rPr>
                        <a:t>في الهند: 1 عامل ينتج 15 قطعة ملابس</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345265189"/>
                  </a:ext>
                </a:extLst>
              </a:tr>
              <a:tr h="441539">
                <a:tc>
                  <a:txBody>
                    <a:bodyPr/>
                    <a:lstStyle/>
                    <a:p>
                      <a:pPr marL="342900" marR="0" lvl="0" indent="-342900" algn="just">
                        <a:lnSpc>
                          <a:spcPct val="115000"/>
                        </a:lnSpc>
                        <a:spcBef>
                          <a:spcPts val="0"/>
                        </a:spcBef>
                        <a:spcAft>
                          <a:spcPts val="0"/>
                        </a:spcAft>
                        <a:buFont typeface="Symbol" panose="05050102010706020507" pitchFamily="18" charset="2"/>
                        <a:buChar char=""/>
                      </a:pPr>
                      <a:endParaRPr lang="ar-EG" sz="2000" dirty="0">
                        <a:effectLst/>
                        <a:latin typeface="Alexandria"/>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342900" marR="0" lvl="0" indent="-342900" algn="just">
                        <a:lnSpc>
                          <a:spcPct val="115000"/>
                        </a:lnSpc>
                        <a:spcBef>
                          <a:spcPts val="0"/>
                        </a:spcBef>
                        <a:spcAft>
                          <a:spcPts val="0"/>
                        </a:spcAft>
                        <a:buFont typeface="Symbol" panose="05050102010706020507" pitchFamily="18" charset="2"/>
                        <a:buChar char=""/>
                      </a:pPr>
                      <a:endParaRPr lang="ar-EG" sz="2000" dirty="0">
                        <a:effectLst/>
                        <a:latin typeface="Alexandria"/>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849672744"/>
                  </a:ext>
                </a:extLst>
              </a:tr>
            </a:tbl>
          </a:graphicData>
        </a:graphic>
      </p:graphicFrame>
      <p:sp>
        <p:nvSpPr>
          <p:cNvPr id="13" name="TextBox 12">
            <a:extLst>
              <a:ext uri="{FF2B5EF4-FFF2-40B4-BE49-F238E27FC236}">
                <a16:creationId xmlns:a16="http://schemas.microsoft.com/office/drawing/2014/main" id="{506F88BB-A586-5DE4-82BC-F4A1F0945CEE}"/>
              </a:ext>
            </a:extLst>
          </p:cNvPr>
          <p:cNvSpPr txBox="1"/>
          <p:nvPr/>
        </p:nvSpPr>
        <p:spPr>
          <a:xfrm>
            <a:off x="2420672" y="848539"/>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Classical International Trade Theories</a:t>
            </a:r>
            <a:endPar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نظريات التجارة الدولية الكلاسيكية</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14" name="TextBox 13">
            <a:extLst>
              <a:ext uri="{FF2B5EF4-FFF2-40B4-BE49-F238E27FC236}">
                <a16:creationId xmlns:a16="http://schemas.microsoft.com/office/drawing/2014/main" id="{2DFC36E8-24C7-7E77-A746-7386AA31228A}"/>
              </a:ext>
            </a:extLst>
          </p:cNvPr>
          <p:cNvSpPr txBox="1"/>
          <p:nvPr/>
        </p:nvSpPr>
        <p:spPr>
          <a:xfrm>
            <a:off x="2824769" y="1802646"/>
            <a:ext cx="7219343" cy="400110"/>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2) Absolute Advantage (Adam Smith)</a:t>
            </a:r>
            <a:r>
              <a:rPr lang="ar-EG" sz="2000" b="1" dirty="0">
                <a:solidFill>
                  <a:srgbClr val="0070C0"/>
                </a:solidFill>
                <a:latin typeface="Alexandria"/>
                <a:ea typeface="Times New Roman" panose="02020603050405020304" pitchFamily="18" charset="0"/>
              </a:rPr>
              <a:t> الميزة المطلقة (آدم سميث)</a:t>
            </a:r>
            <a:endParaRPr lang="en-US" sz="2000" b="1" dirty="0">
              <a:solidFill>
                <a:srgbClr val="0070C0"/>
              </a:solidFill>
              <a:latin typeface="Alexandria"/>
              <a:ea typeface="Times New Roman" panose="02020603050405020304" pitchFamily="18" charset="0"/>
            </a:endParaRPr>
          </a:p>
        </p:txBody>
      </p:sp>
    </p:spTree>
    <p:extLst>
      <p:ext uri="{BB962C8B-B14F-4D97-AF65-F5344CB8AC3E}">
        <p14:creationId xmlns:p14="http://schemas.microsoft.com/office/powerpoint/2010/main" val="5960626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9413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2" name="TextBox 1">
            <a:extLst>
              <a:ext uri="{FF2B5EF4-FFF2-40B4-BE49-F238E27FC236}">
                <a16:creationId xmlns:a16="http://schemas.microsoft.com/office/drawing/2014/main" id="{B0929C93-A8F1-EF54-70CD-CB8F390CEC26}"/>
              </a:ext>
            </a:extLst>
          </p:cNvPr>
          <p:cNvSpPr txBox="1"/>
          <p:nvPr/>
        </p:nvSpPr>
        <p:spPr>
          <a:xfrm>
            <a:off x="688435" y="2245261"/>
            <a:ext cx="6198140" cy="2554545"/>
          </a:xfrm>
          <a:prstGeom prst="rect">
            <a:avLst/>
          </a:prstGeom>
          <a:noFill/>
        </p:spPr>
        <p:txBody>
          <a:bodyPr wrap="square">
            <a:spAutoFit/>
          </a:bodyPr>
          <a:lstStyle/>
          <a:p>
            <a:pPr marL="342900" marR="0" lvl="0" indent="-342900" rtl="0">
              <a:spcBef>
                <a:spcPts val="0"/>
              </a:spcBef>
              <a:spcAft>
                <a:spcPts val="0"/>
              </a:spcAft>
              <a:buFont typeface="Symbol" panose="05050102010706020507" pitchFamily="18" charset="2"/>
              <a:buChar char=""/>
            </a:pPr>
            <a:r>
              <a:rPr lang="en-US" sz="2000" b="1" u="sng" dirty="0">
                <a:solidFill>
                  <a:srgbClr val="0070C0"/>
                </a:solidFill>
                <a:effectLst/>
                <a:latin typeface="Alexandria"/>
                <a:ea typeface="Times New Roman" panose="02020603050405020304" pitchFamily="18" charset="0"/>
              </a:rPr>
              <a:t>U.S </a:t>
            </a:r>
            <a:r>
              <a:rPr lang="en-US" sz="2000" u="sng" dirty="0">
                <a:solidFill>
                  <a:srgbClr val="0070C0"/>
                </a:solidFill>
                <a:effectLst/>
                <a:latin typeface="Alexandria"/>
                <a:ea typeface="Times New Roman" panose="02020603050405020304" pitchFamily="18" charset="0"/>
              </a:rPr>
              <a:t>has</a:t>
            </a:r>
            <a:endParaRPr lang="en-US" sz="2000" dirty="0">
              <a:solidFill>
                <a:srgbClr val="0070C0"/>
              </a:solidFill>
              <a:effectLst/>
              <a:latin typeface="Alexandria"/>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2000" dirty="0">
                <a:effectLst/>
                <a:latin typeface="Alexandria"/>
                <a:ea typeface="Times New Roman" panose="02020603050405020304" pitchFamily="18" charset="0"/>
              </a:rPr>
              <a:t> an</a:t>
            </a:r>
            <a:r>
              <a:rPr lang="en-US" sz="2000" b="1" dirty="0">
                <a:effectLst/>
                <a:latin typeface="Alexandria"/>
                <a:ea typeface="Times New Roman" panose="02020603050405020304" pitchFamily="18" charset="0"/>
              </a:rPr>
              <a:t> </a:t>
            </a:r>
            <a:r>
              <a:rPr lang="en-US" sz="2000" dirty="0">
                <a:effectLst/>
                <a:latin typeface="Alexandria"/>
                <a:ea typeface="Times New Roman" panose="02020603050405020304" pitchFamily="18" charset="0"/>
              </a:rPr>
              <a:t>absolute advantage in</a:t>
            </a:r>
            <a:r>
              <a:rPr lang="en-US" sz="2000" b="1" dirty="0">
                <a:effectLst/>
                <a:latin typeface="Alexandria"/>
                <a:ea typeface="Times New Roman" panose="02020603050405020304" pitchFamily="18" charset="0"/>
              </a:rPr>
              <a:t> machine production (M)</a:t>
            </a:r>
            <a:endParaRPr lang="en-US" sz="2000" dirty="0">
              <a:effectLst/>
              <a:latin typeface="Alexandria"/>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2000" dirty="0">
                <a:effectLst/>
                <a:latin typeface="Alexandria"/>
                <a:ea typeface="Times New Roman" panose="02020603050405020304" pitchFamily="18" charset="0"/>
              </a:rPr>
              <a:t>an</a:t>
            </a:r>
            <a:r>
              <a:rPr lang="en-US" sz="2000" b="1" dirty="0">
                <a:effectLst/>
                <a:latin typeface="Alexandria"/>
                <a:ea typeface="Times New Roman" panose="02020603050405020304" pitchFamily="18" charset="0"/>
              </a:rPr>
              <a:t> </a:t>
            </a:r>
            <a:r>
              <a:rPr lang="en-US" sz="2000" dirty="0">
                <a:effectLst/>
                <a:latin typeface="Alexandria"/>
                <a:ea typeface="Times New Roman" panose="02020603050405020304" pitchFamily="18" charset="0"/>
              </a:rPr>
              <a:t>absolute disadvantage in</a:t>
            </a:r>
            <a:r>
              <a:rPr lang="en-US" sz="2000" b="1" dirty="0">
                <a:effectLst/>
                <a:latin typeface="Alexandria"/>
                <a:ea typeface="Times New Roman" panose="02020603050405020304" pitchFamily="18" charset="0"/>
              </a:rPr>
              <a:t> cloth production (C)</a:t>
            </a:r>
          </a:p>
          <a:p>
            <a:pPr marR="0" lvl="1">
              <a:spcBef>
                <a:spcPts val="0"/>
              </a:spcBef>
              <a:spcAft>
                <a:spcPts val="0"/>
              </a:spcAft>
            </a:pPr>
            <a:endParaRPr lang="en-US" sz="2000" dirty="0">
              <a:effectLst/>
              <a:latin typeface="Alexandria"/>
              <a:ea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2000" b="1" u="sng" dirty="0">
                <a:solidFill>
                  <a:srgbClr val="0070C0"/>
                </a:solidFill>
                <a:effectLst/>
                <a:latin typeface="Alexandria"/>
                <a:ea typeface="Times New Roman" panose="02020603050405020304" pitchFamily="18" charset="0"/>
              </a:rPr>
              <a:t>India</a:t>
            </a:r>
            <a:r>
              <a:rPr lang="en-US" sz="2000" u="sng" dirty="0">
                <a:solidFill>
                  <a:srgbClr val="0070C0"/>
                </a:solidFill>
                <a:effectLst/>
                <a:latin typeface="Alexandria"/>
                <a:ea typeface="Times New Roman" panose="02020603050405020304" pitchFamily="18" charset="0"/>
              </a:rPr>
              <a:t> has </a:t>
            </a:r>
            <a:endParaRPr lang="en-US" sz="2000" dirty="0">
              <a:solidFill>
                <a:srgbClr val="0070C0"/>
              </a:solidFill>
              <a:effectLst/>
              <a:latin typeface="Alexandria"/>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2000" dirty="0">
                <a:effectLst/>
                <a:latin typeface="Alexandria"/>
                <a:ea typeface="Times New Roman" panose="02020603050405020304" pitchFamily="18" charset="0"/>
              </a:rPr>
              <a:t>an absolute advantage </a:t>
            </a:r>
            <a:r>
              <a:rPr lang="en-US" sz="2000" b="1" dirty="0">
                <a:effectLst/>
                <a:latin typeface="Alexandria"/>
                <a:ea typeface="Times New Roman" panose="02020603050405020304" pitchFamily="18" charset="0"/>
              </a:rPr>
              <a:t>in cloth production (C)</a:t>
            </a:r>
            <a:endParaRPr lang="en-US" sz="2000" dirty="0">
              <a:effectLst/>
              <a:latin typeface="Alexandria"/>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2000" dirty="0">
                <a:effectLst/>
                <a:latin typeface="Alexandria"/>
                <a:ea typeface="Times New Roman" panose="02020603050405020304" pitchFamily="18" charset="0"/>
              </a:rPr>
              <a:t>an</a:t>
            </a:r>
            <a:r>
              <a:rPr lang="en-US" sz="2000" b="1" dirty="0">
                <a:effectLst/>
                <a:latin typeface="Alexandria"/>
                <a:ea typeface="Times New Roman" panose="02020603050405020304" pitchFamily="18" charset="0"/>
              </a:rPr>
              <a:t> </a:t>
            </a:r>
            <a:r>
              <a:rPr lang="en-US" sz="2000" dirty="0">
                <a:effectLst/>
                <a:latin typeface="Alexandria"/>
                <a:ea typeface="Times New Roman" panose="02020603050405020304" pitchFamily="18" charset="0"/>
              </a:rPr>
              <a:t>absolute disadvantage in </a:t>
            </a:r>
            <a:r>
              <a:rPr lang="en-US" sz="2000" b="1" dirty="0">
                <a:effectLst/>
                <a:latin typeface="Alexandria"/>
                <a:ea typeface="Times New Roman" panose="02020603050405020304" pitchFamily="18" charset="0"/>
              </a:rPr>
              <a:t>machine production (M)</a:t>
            </a:r>
            <a:endParaRPr lang="en-US" sz="2000" dirty="0">
              <a:effectLst/>
              <a:latin typeface="Alexandria"/>
              <a:ea typeface="Times New Roman" panose="02020603050405020304" pitchFamily="18" charset="0"/>
            </a:endParaRPr>
          </a:p>
        </p:txBody>
      </p:sp>
      <p:graphicFrame>
        <p:nvGraphicFramePr>
          <p:cNvPr id="13" name="Table 12">
            <a:extLst>
              <a:ext uri="{FF2B5EF4-FFF2-40B4-BE49-F238E27FC236}">
                <a16:creationId xmlns:a16="http://schemas.microsoft.com/office/drawing/2014/main" id="{E599D1B7-00EB-8192-A0F6-AD1E077246CE}"/>
              </a:ext>
            </a:extLst>
          </p:cNvPr>
          <p:cNvGraphicFramePr>
            <a:graphicFrameLocks noGrp="1"/>
          </p:cNvGraphicFramePr>
          <p:nvPr>
            <p:extLst>
              <p:ext uri="{D42A27DB-BD31-4B8C-83A1-F6EECF244321}">
                <p14:modId xmlns:p14="http://schemas.microsoft.com/office/powerpoint/2010/main" val="3720911856"/>
              </p:ext>
            </p:extLst>
          </p:nvPr>
        </p:nvGraphicFramePr>
        <p:xfrm>
          <a:off x="3867067" y="4842309"/>
          <a:ext cx="4457865" cy="1313386"/>
        </p:xfrm>
        <a:graphic>
          <a:graphicData uri="http://schemas.openxmlformats.org/drawingml/2006/table">
            <a:tbl>
              <a:tblPr>
                <a:tableStyleId>{5940675A-B579-460E-94D1-54222C63F5DA}</a:tableStyleId>
              </a:tblPr>
              <a:tblGrid>
                <a:gridCol w="1359269">
                  <a:extLst>
                    <a:ext uri="{9D8B030D-6E8A-4147-A177-3AD203B41FA5}">
                      <a16:colId xmlns:a16="http://schemas.microsoft.com/office/drawing/2014/main" val="1935898471"/>
                    </a:ext>
                  </a:extLst>
                </a:gridCol>
                <a:gridCol w="1370000">
                  <a:extLst>
                    <a:ext uri="{9D8B030D-6E8A-4147-A177-3AD203B41FA5}">
                      <a16:colId xmlns:a16="http://schemas.microsoft.com/office/drawing/2014/main" val="1517152913"/>
                    </a:ext>
                  </a:extLst>
                </a:gridCol>
                <a:gridCol w="1728596">
                  <a:extLst>
                    <a:ext uri="{9D8B030D-6E8A-4147-A177-3AD203B41FA5}">
                      <a16:colId xmlns:a16="http://schemas.microsoft.com/office/drawing/2014/main" val="2795387702"/>
                    </a:ext>
                  </a:extLst>
                </a:gridCol>
              </a:tblGrid>
              <a:tr h="351893">
                <a:tc>
                  <a:txBody>
                    <a:bodyPr/>
                    <a:lstStyle/>
                    <a:p>
                      <a:pPr marL="0" marR="0" algn="ctr">
                        <a:spcBef>
                          <a:spcPts val="0"/>
                        </a:spcBef>
                        <a:spcAft>
                          <a:spcPts val="0"/>
                        </a:spcAft>
                      </a:pPr>
                      <a:r>
                        <a:rPr lang="en-US" sz="2000" dirty="0">
                          <a:effectLst/>
                        </a:rPr>
                        <a:t> </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b="1" dirty="0">
                          <a:effectLst/>
                        </a:rPr>
                        <a:t>Machines</a:t>
                      </a:r>
                      <a:endParaRPr lang="ar-EG" sz="2000" b="1" dirty="0">
                        <a:effectLst/>
                      </a:endParaRPr>
                    </a:p>
                    <a:p>
                      <a:pPr marL="0" marR="0" algn="ctr">
                        <a:spcBef>
                          <a:spcPts val="0"/>
                        </a:spcBef>
                        <a:spcAft>
                          <a:spcPts val="0"/>
                        </a:spcAft>
                      </a:pPr>
                      <a:r>
                        <a:rPr lang="ar-EG" sz="2000" b="1" dirty="0" err="1">
                          <a:effectLst/>
                          <a:latin typeface="Alexandria"/>
                          <a:ea typeface="Times New Roman" panose="02020603050405020304" pitchFamily="18" charset="0"/>
                          <a:cs typeface="Arial" panose="020B0604020202020204" pitchFamily="34" charset="0"/>
                        </a:rPr>
                        <a:t>الالات</a:t>
                      </a:r>
                      <a:endParaRPr lang="en-US" sz="2000" b="1" dirty="0">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b="1" dirty="0">
                          <a:effectLst/>
                        </a:rPr>
                        <a:t>Cloth</a:t>
                      </a:r>
                      <a:endParaRPr lang="ar-EG" sz="2000" b="1" dirty="0">
                        <a:effectLst/>
                      </a:endParaRPr>
                    </a:p>
                    <a:p>
                      <a:pPr marL="0" marR="0" algn="ctr">
                        <a:spcBef>
                          <a:spcPts val="0"/>
                        </a:spcBef>
                        <a:spcAft>
                          <a:spcPts val="0"/>
                        </a:spcAft>
                      </a:pPr>
                      <a:r>
                        <a:rPr lang="ar-EG" sz="2000" b="1" dirty="0">
                          <a:effectLst/>
                          <a:latin typeface="Alexandria"/>
                          <a:ea typeface="Times New Roman" panose="02020603050405020304" pitchFamily="18" charset="0"/>
                          <a:cs typeface="Arial" panose="020B0604020202020204" pitchFamily="34" charset="0"/>
                        </a:rPr>
                        <a:t>ملابس</a:t>
                      </a:r>
                      <a:endParaRPr lang="en-US" sz="2000" b="1" dirty="0">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223139772"/>
                  </a:ext>
                </a:extLst>
              </a:tr>
              <a:tr h="351893">
                <a:tc>
                  <a:txBody>
                    <a:bodyPr/>
                    <a:lstStyle/>
                    <a:p>
                      <a:pPr marL="0" marR="0">
                        <a:spcBef>
                          <a:spcPts val="0"/>
                        </a:spcBef>
                        <a:spcAft>
                          <a:spcPts val="0"/>
                        </a:spcAft>
                        <a:tabLst>
                          <a:tab pos="2743200" algn="ctr"/>
                          <a:tab pos="5486400" algn="r"/>
                          <a:tab pos="457200" algn="l"/>
                        </a:tabLst>
                      </a:pPr>
                      <a:r>
                        <a:rPr lang="en-US" sz="2000" b="1" dirty="0">
                          <a:effectLst/>
                        </a:rPr>
                        <a:t>U. S</a:t>
                      </a:r>
                      <a:endParaRPr lang="en-US" sz="2000" b="1" dirty="0">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dirty="0">
                          <a:effectLst/>
                        </a:rPr>
                        <a:t>5</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dirty="0">
                          <a:effectLst/>
                        </a:rPr>
                        <a:t>10</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956521953"/>
                  </a:ext>
                </a:extLst>
              </a:tr>
              <a:tr h="351893">
                <a:tc>
                  <a:txBody>
                    <a:bodyPr/>
                    <a:lstStyle/>
                    <a:p>
                      <a:pPr marL="0" marR="0">
                        <a:spcBef>
                          <a:spcPts val="0"/>
                        </a:spcBef>
                        <a:spcAft>
                          <a:spcPts val="0"/>
                        </a:spcAft>
                      </a:pPr>
                      <a:r>
                        <a:rPr lang="en-US" sz="2000" b="1" dirty="0">
                          <a:effectLst/>
                        </a:rPr>
                        <a:t>India</a:t>
                      </a:r>
                      <a:endParaRPr lang="en-US" sz="2000" b="1" dirty="0">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dirty="0">
                          <a:effectLst/>
                        </a:rPr>
                        <a:t>2</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dirty="0">
                          <a:effectLst/>
                        </a:rPr>
                        <a:t>15</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971572091"/>
                  </a:ext>
                </a:extLst>
              </a:tr>
            </a:tbl>
          </a:graphicData>
        </a:graphic>
      </p:graphicFrame>
      <p:sp>
        <p:nvSpPr>
          <p:cNvPr id="10" name="TextBox 9">
            <a:extLst>
              <a:ext uri="{FF2B5EF4-FFF2-40B4-BE49-F238E27FC236}">
                <a16:creationId xmlns:a16="http://schemas.microsoft.com/office/drawing/2014/main" id="{45F8B4F6-4E1B-73D0-D7F8-8A0D40FC444F}"/>
              </a:ext>
            </a:extLst>
          </p:cNvPr>
          <p:cNvSpPr txBox="1"/>
          <p:nvPr/>
        </p:nvSpPr>
        <p:spPr>
          <a:xfrm>
            <a:off x="2420672" y="848539"/>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Classical International Trade Theories</a:t>
            </a:r>
            <a:endPar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نظريات التجارة الدولية الكلاسيكية</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C0B80C65-DC22-1D85-C8D3-F1C05B10C046}"/>
              </a:ext>
            </a:extLst>
          </p:cNvPr>
          <p:cNvSpPr txBox="1"/>
          <p:nvPr/>
        </p:nvSpPr>
        <p:spPr>
          <a:xfrm>
            <a:off x="2824769" y="1802646"/>
            <a:ext cx="7219343" cy="400110"/>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2) Absolute Advantage (Adam Smith)</a:t>
            </a:r>
            <a:r>
              <a:rPr lang="ar-EG" sz="2000" b="1" dirty="0">
                <a:solidFill>
                  <a:srgbClr val="0070C0"/>
                </a:solidFill>
                <a:latin typeface="Alexandria"/>
                <a:ea typeface="Times New Roman" panose="02020603050405020304" pitchFamily="18" charset="0"/>
              </a:rPr>
              <a:t> الميزة المطلقة (آدم سميث)</a:t>
            </a:r>
            <a:endParaRPr lang="en-US" sz="2000" b="1" dirty="0">
              <a:solidFill>
                <a:srgbClr val="0070C0"/>
              </a:solidFill>
              <a:latin typeface="Alexandria"/>
              <a:ea typeface="Times New Roman" panose="02020603050405020304" pitchFamily="18" charset="0"/>
            </a:endParaRPr>
          </a:p>
        </p:txBody>
      </p:sp>
      <p:sp>
        <p:nvSpPr>
          <p:cNvPr id="15" name="TextBox 14">
            <a:extLst>
              <a:ext uri="{FF2B5EF4-FFF2-40B4-BE49-F238E27FC236}">
                <a16:creationId xmlns:a16="http://schemas.microsoft.com/office/drawing/2014/main" id="{0A112C6C-3253-D3DD-E3D2-FF3F7F4F4910}"/>
              </a:ext>
            </a:extLst>
          </p:cNvPr>
          <p:cNvSpPr txBox="1"/>
          <p:nvPr/>
        </p:nvSpPr>
        <p:spPr>
          <a:xfrm>
            <a:off x="6931045" y="2476092"/>
            <a:ext cx="4059359" cy="2092881"/>
          </a:xfrm>
          <a:prstGeom prst="rect">
            <a:avLst/>
          </a:prstGeom>
          <a:noFill/>
        </p:spPr>
        <p:txBody>
          <a:bodyPr wrap="square">
            <a:spAutoFit/>
          </a:bodyPr>
          <a:lstStyle/>
          <a:p>
            <a:pPr marL="342900" indent="-342900" algn="r" rtl="1">
              <a:buFont typeface="Symbol" panose="05050102010706020507" pitchFamily="18" charset="2"/>
              <a:buChar char=""/>
            </a:pPr>
            <a:r>
              <a:rPr lang="en-US" sz="2000" b="1" u="sng" dirty="0" err="1">
                <a:solidFill>
                  <a:srgbClr val="0070C0"/>
                </a:solidFill>
                <a:latin typeface="Alexandria"/>
              </a:rPr>
              <a:t>الولايات</a:t>
            </a:r>
            <a:r>
              <a:rPr lang="en-US" sz="2000" b="1" u="sng" dirty="0">
                <a:solidFill>
                  <a:srgbClr val="0070C0"/>
                </a:solidFill>
                <a:latin typeface="Alexandria"/>
              </a:rPr>
              <a:t> </a:t>
            </a:r>
            <a:r>
              <a:rPr lang="en-US" sz="2000" b="1" u="sng" dirty="0" err="1">
                <a:solidFill>
                  <a:srgbClr val="0070C0"/>
                </a:solidFill>
                <a:latin typeface="Alexandria"/>
              </a:rPr>
              <a:t>المتحدة</a:t>
            </a:r>
            <a:r>
              <a:rPr lang="en-US" sz="2000" b="1" u="sng" dirty="0">
                <a:solidFill>
                  <a:srgbClr val="0070C0"/>
                </a:solidFill>
                <a:latin typeface="Alexandria"/>
              </a:rPr>
              <a:t> </a:t>
            </a:r>
            <a:r>
              <a:rPr lang="en-US" sz="2000" b="1" u="sng" dirty="0" err="1">
                <a:solidFill>
                  <a:srgbClr val="0070C0"/>
                </a:solidFill>
                <a:latin typeface="Alexandria"/>
              </a:rPr>
              <a:t>لديها</a:t>
            </a:r>
            <a:endParaRPr lang="en-US" sz="2000" b="1" u="sng" dirty="0">
              <a:solidFill>
                <a:srgbClr val="0070C0"/>
              </a:solidFill>
              <a:latin typeface="Alexandria"/>
            </a:endParaRPr>
          </a:p>
          <a:p>
            <a:pPr marL="285750" indent="-285750" algn="just" rtl="1">
              <a:buFont typeface="Arial" panose="020B0604020202020204" pitchFamily="34" charset="0"/>
              <a:buChar char="•"/>
            </a:pPr>
            <a:r>
              <a:rPr lang="en-US" dirty="0" err="1"/>
              <a:t>ميزة</a:t>
            </a:r>
            <a:r>
              <a:rPr lang="en-US" dirty="0"/>
              <a:t> </a:t>
            </a:r>
            <a:r>
              <a:rPr lang="en-US" dirty="0" err="1"/>
              <a:t>مطلقة</a:t>
            </a:r>
            <a:r>
              <a:rPr lang="en-US" dirty="0"/>
              <a:t> </a:t>
            </a:r>
            <a:r>
              <a:rPr lang="en-US" dirty="0" err="1"/>
              <a:t>في</a:t>
            </a:r>
            <a:r>
              <a:rPr lang="en-US" dirty="0"/>
              <a:t> </a:t>
            </a:r>
            <a:r>
              <a:rPr lang="en-US" dirty="0" err="1"/>
              <a:t>إنتاج</a:t>
            </a:r>
            <a:r>
              <a:rPr lang="en-US" dirty="0"/>
              <a:t> </a:t>
            </a:r>
            <a:r>
              <a:rPr lang="en-US" dirty="0" err="1"/>
              <a:t>الآلات</a:t>
            </a:r>
            <a:endParaRPr lang="en-US" dirty="0"/>
          </a:p>
          <a:p>
            <a:pPr marL="285750" indent="-285750" algn="just" rtl="1">
              <a:buFont typeface="Arial" panose="020B0604020202020204" pitchFamily="34" charset="0"/>
              <a:buChar char="•"/>
            </a:pPr>
            <a:r>
              <a:rPr lang="en-US" dirty="0" err="1"/>
              <a:t>عيب</a:t>
            </a:r>
            <a:r>
              <a:rPr lang="en-US" dirty="0"/>
              <a:t> </a:t>
            </a:r>
            <a:r>
              <a:rPr lang="en-US" dirty="0" err="1"/>
              <a:t>مطلق</a:t>
            </a:r>
            <a:r>
              <a:rPr lang="en-US" dirty="0"/>
              <a:t> </a:t>
            </a:r>
            <a:r>
              <a:rPr lang="en-US" dirty="0" err="1"/>
              <a:t>في</a:t>
            </a:r>
            <a:r>
              <a:rPr lang="en-US" dirty="0"/>
              <a:t> </a:t>
            </a:r>
            <a:r>
              <a:rPr lang="en-US" dirty="0" err="1"/>
              <a:t>إنتاج</a:t>
            </a:r>
            <a:r>
              <a:rPr lang="en-US" dirty="0"/>
              <a:t> </a:t>
            </a:r>
            <a:r>
              <a:rPr lang="ar-EG" dirty="0"/>
              <a:t>الملابس </a:t>
            </a:r>
            <a:endParaRPr lang="en-US" dirty="0"/>
          </a:p>
          <a:p>
            <a:pPr marL="285750" indent="-285750" algn="just" rtl="1">
              <a:buFont typeface="Arial" panose="020B0604020202020204" pitchFamily="34" charset="0"/>
              <a:buChar char="•"/>
            </a:pPr>
            <a:endParaRPr lang="en-US" dirty="0"/>
          </a:p>
          <a:p>
            <a:pPr marL="342900" indent="-342900" algn="r" rtl="1">
              <a:buFont typeface="Symbol" panose="05050102010706020507" pitchFamily="18" charset="2"/>
              <a:buChar char=""/>
            </a:pPr>
            <a:r>
              <a:rPr lang="en-US" sz="2000" b="1" u="sng" dirty="0" err="1">
                <a:solidFill>
                  <a:srgbClr val="0070C0"/>
                </a:solidFill>
                <a:latin typeface="Alexandria"/>
              </a:rPr>
              <a:t>الهند</a:t>
            </a:r>
            <a:r>
              <a:rPr lang="en-US" sz="2000" b="1" u="sng" dirty="0">
                <a:solidFill>
                  <a:srgbClr val="0070C0"/>
                </a:solidFill>
                <a:latin typeface="Alexandria"/>
              </a:rPr>
              <a:t> </a:t>
            </a:r>
            <a:r>
              <a:rPr lang="en-US" sz="2000" b="1" u="sng" dirty="0" err="1">
                <a:solidFill>
                  <a:srgbClr val="0070C0"/>
                </a:solidFill>
                <a:latin typeface="Alexandria"/>
              </a:rPr>
              <a:t>لديها</a:t>
            </a:r>
            <a:endParaRPr lang="en-US" sz="2000" b="1" u="sng" dirty="0">
              <a:solidFill>
                <a:srgbClr val="0070C0"/>
              </a:solidFill>
              <a:latin typeface="Alexandria"/>
            </a:endParaRPr>
          </a:p>
          <a:p>
            <a:pPr marL="285750" indent="-285750" algn="just" rtl="1">
              <a:buFont typeface="Arial" panose="020B0604020202020204" pitchFamily="34" charset="0"/>
              <a:buChar char="•"/>
            </a:pPr>
            <a:r>
              <a:rPr lang="en-US" dirty="0" err="1"/>
              <a:t>ميزة</a:t>
            </a:r>
            <a:r>
              <a:rPr lang="en-US" dirty="0"/>
              <a:t> </a:t>
            </a:r>
            <a:r>
              <a:rPr lang="en-US" dirty="0" err="1"/>
              <a:t>مطلقة</a:t>
            </a:r>
            <a:r>
              <a:rPr lang="en-US" dirty="0"/>
              <a:t> </a:t>
            </a:r>
            <a:r>
              <a:rPr lang="en-US" dirty="0" err="1"/>
              <a:t>في</a:t>
            </a:r>
            <a:r>
              <a:rPr lang="en-US" dirty="0"/>
              <a:t> </a:t>
            </a:r>
            <a:r>
              <a:rPr lang="en-US" dirty="0" err="1"/>
              <a:t>إنتاج</a:t>
            </a:r>
            <a:r>
              <a:rPr lang="en-US" dirty="0"/>
              <a:t> </a:t>
            </a:r>
            <a:r>
              <a:rPr lang="ar-EG" dirty="0"/>
              <a:t>الملابس</a:t>
            </a:r>
            <a:endParaRPr lang="en-US" dirty="0"/>
          </a:p>
          <a:p>
            <a:pPr marL="285750" indent="-285750" algn="just" rtl="1">
              <a:buFont typeface="Arial" panose="020B0604020202020204" pitchFamily="34" charset="0"/>
              <a:buChar char="•"/>
            </a:pPr>
            <a:r>
              <a:rPr lang="en-US" dirty="0" err="1"/>
              <a:t>عيب</a:t>
            </a:r>
            <a:r>
              <a:rPr lang="en-US" dirty="0"/>
              <a:t> </a:t>
            </a:r>
            <a:r>
              <a:rPr lang="en-US" dirty="0" err="1"/>
              <a:t>مطلق</a:t>
            </a:r>
            <a:r>
              <a:rPr lang="en-US" dirty="0"/>
              <a:t> </a:t>
            </a:r>
            <a:r>
              <a:rPr lang="en-US" dirty="0" err="1"/>
              <a:t>في</a:t>
            </a:r>
            <a:r>
              <a:rPr lang="en-US" dirty="0"/>
              <a:t> </a:t>
            </a:r>
            <a:r>
              <a:rPr lang="en-US" dirty="0" err="1"/>
              <a:t>إنتاج</a:t>
            </a:r>
            <a:r>
              <a:rPr lang="en-US" dirty="0"/>
              <a:t> </a:t>
            </a:r>
            <a:r>
              <a:rPr lang="en-US" dirty="0" err="1"/>
              <a:t>الآلات</a:t>
            </a:r>
            <a:r>
              <a:rPr lang="en-US" dirty="0"/>
              <a:t> </a:t>
            </a:r>
          </a:p>
        </p:txBody>
      </p:sp>
    </p:spTree>
    <p:extLst>
      <p:ext uri="{BB962C8B-B14F-4D97-AF65-F5344CB8AC3E}">
        <p14:creationId xmlns:p14="http://schemas.microsoft.com/office/powerpoint/2010/main" val="2192476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9" name="TextBox 8">
            <a:extLst>
              <a:ext uri="{FF2B5EF4-FFF2-40B4-BE49-F238E27FC236}">
                <a16:creationId xmlns:a16="http://schemas.microsoft.com/office/drawing/2014/main" id="{173BB225-B93B-C94E-171C-265B8B6ECDC8}"/>
              </a:ext>
            </a:extLst>
          </p:cNvPr>
          <p:cNvSpPr txBox="1"/>
          <p:nvPr/>
        </p:nvSpPr>
        <p:spPr>
          <a:xfrm>
            <a:off x="762000" y="2441585"/>
            <a:ext cx="4867275" cy="3610989"/>
          </a:xfrm>
          <a:prstGeom prst="rect">
            <a:avLst/>
          </a:prstGeom>
          <a:noFill/>
        </p:spPr>
        <p:txBody>
          <a:bodyPr wrap="square">
            <a:spAutoFit/>
          </a:bodyPr>
          <a:lstStyle/>
          <a:p>
            <a:pPr marL="342900" marR="0" lvl="0" indent="-342900" algn="just" rtl="0">
              <a:lnSpc>
                <a:spcPct val="115000"/>
              </a:lnSpc>
              <a:spcBef>
                <a:spcPts val="0"/>
              </a:spcBef>
              <a:spcAft>
                <a:spcPts val="0"/>
              </a:spcAft>
              <a:buFont typeface="Symbol" panose="05050102010706020507" pitchFamily="18" charset="2"/>
              <a:buChar char=""/>
            </a:pPr>
            <a:r>
              <a:rPr lang="en-US" sz="2000" b="1" dirty="0">
                <a:effectLst/>
                <a:latin typeface="Alexandria"/>
                <a:ea typeface="Times New Roman" panose="02020603050405020304" pitchFamily="18" charset="0"/>
              </a:rPr>
              <a:t>So, Trade occurs between U.S and India according to absolute advantage as:</a:t>
            </a:r>
          </a:p>
          <a:p>
            <a:pPr marL="742950" marR="0" lvl="1" indent="-285750" algn="just">
              <a:lnSpc>
                <a:spcPct val="115000"/>
              </a:lnSpc>
              <a:spcBef>
                <a:spcPts val="0"/>
              </a:spcBef>
              <a:spcAft>
                <a:spcPts val="0"/>
              </a:spcAft>
              <a:buFont typeface="Courier New" panose="02070309020205020404" pitchFamily="49" charset="0"/>
              <a:buChar char="o"/>
            </a:pPr>
            <a:r>
              <a:rPr lang="en-US" sz="2000" b="1" u="sng" dirty="0">
                <a:solidFill>
                  <a:srgbClr val="0070C0"/>
                </a:solidFill>
                <a:effectLst/>
                <a:latin typeface="Alexandria"/>
                <a:ea typeface="Times New Roman" panose="02020603050405020304" pitchFamily="18" charset="0"/>
              </a:rPr>
              <a:t>US</a:t>
            </a:r>
            <a:r>
              <a:rPr lang="en-US" sz="2000" u="sng" dirty="0">
                <a:solidFill>
                  <a:srgbClr val="0070C0"/>
                </a:solidFill>
                <a:effectLst/>
                <a:latin typeface="Alexandria"/>
                <a:ea typeface="Times New Roman" panose="02020603050405020304" pitchFamily="18" charset="0"/>
              </a:rPr>
              <a:t> </a:t>
            </a:r>
            <a:r>
              <a:rPr lang="en-US" sz="2000" u="sng" dirty="0">
                <a:effectLst/>
                <a:latin typeface="Alexandria"/>
                <a:ea typeface="Times New Roman" panose="02020603050405020304" pitchFamily="18" charset="0"/>
              </a:rPr>
              <a:t>specializes in producing </a:t>
            </a:r>
            <a:r>
              <a:rPr lang="en-US" sz="2000" b="1" u="sng" dirty="0">
                <a:solidFill>
                  <a:srgbClr val="0070C0"/>
                </a:solidFill>
                <a:effectLst/>
                <a:latin typeface="Alexandria"/>
                <a:ea typeface="Times New Roman" panose="02020603050405020304" pitchFamily="18" charset="0"/>
              </a:rPr>
              <a:t>machines</a:t>
            </a:r>
            <a:r>
              <a:rPr lang="en-US" sz="2000" u="sng" dirty="0">
                <a:solidFill>
                  <a:srgbClr val="0070C0"/>
                </a:solidFill>
                <a:effectLst/>
                <a:latin typeface="Alexandria"/>
                <a:ea typeface="Times New Roman" panose="02020603050405020304" pitchFamily="18" charset="0"/>
              </a:rPr>
              <a:t> </a:t>
            </a:r>
            <a:r>
              <a:rPr lang="en-US" sz="2000" u="sng" dirty="0">
                <a:effectLst/>
                <a:latin typeface="Alexandria"/>
                <a:ea typeface="Times New Roman" panose="02020603050405020304" pitchFamily="18" charset="0"/>
              </a:rPr>
              <a:t>    </a:t>
            </a:r>
            <a:endParaRPr lang="en-US" sz="2000" dirty="0">
              <a:effectLst/>
              <a:latin typeface="Alexandria"/>
              <a:ea typeface="Times New Roman" panose="02020603050405020304" pitchFamily="18" charset="0"/>
            </a:endParaRPr>
          </a:p>
          <a:p>
            <a:pPr marL="1143000" marR="0" lvl="2" indent="-228600" algn="just">
              <a:lnSpc>
                <a:spcPct val="115000"/>
              </a:lnSpc>
              <a:spcBef>
                <a:spcPts val="0"/>
              </a:spcBef>
              <a:spcAft>
                <a:spcPts val="0"/>
              </a:spcAft>
              <a:buFont typeface="Wingdings" panose="05000000000000000000" pitchFamily="2" charset="2"/>
              <a:buChar char=""/>
            </a:pPr>
            <a:r>
              <a:rPr lang="en-US" sz="2000" dirty="0">
                <a:effectLst/>
                <a:latin typeface="Alexandria"/>
                <a:ea typeface="Times New Roman" panose="02020603050405020304" pitchFamily="18" charset="0"/>
              </a:rPr>
              <a:t>Exports </a:t>
            </a:r>
            <a:r>
              <a:rPr lang="en-US" sz="2000" b="1" dirty="0">
                <a:effectLst/>
                <a:latin typeface="Alexandria"/>
                <a:ea typeface="Times New Roman" panose="02020603050405020304" pitchFamily="18" charset="0"/>
              </a:rPr>
              <a:t>(</a:t>
            </a:r>
            <a:r>
              <a:rPr lang="en-US" sz="2000" dirty="0">
                <a:effectLst/>
                <a:latin typeface="Alexandria"/>
                <a:ea typeface="Times New Roman" panose="02020603050405020304" pitchFamily="18" charset="0"/>
              </a:rPr>
              <a:t>M) to India </a:t>
            </a:r>
          </a:p>
          <a:p>
            <a:pPr marL="1143000" marR="0" lvl="2" indent="-228600" algn="just">
              <a:lnSpc>
                <a:spcPct val="115000"/>
              </a:lnSpc>
              <a:spcBef>
                <a:spcPts val="0"/>
              </a:spcBef>
              <a:spcAft>
                <a:spcPts val="0"/>
              </a:spcAft>
              <a:buFont typeface="Wingdings" panose="05000000000000000000" pitchFamily="2" charset="2"/>
              <a:buChar char=""/>
            </a:pPr>
            <a:r>
              <a:rPr lang="en-US" sz="2000" dirty="0">
                <a:effectLst/>
                <a:latin typeface="Alexandria"/>
                <a:ea typeface="Times New Roman" panose="02020603050405020304" pitchFamily="18" charset="0"/>
              </a:rPr>
              <a:t> Imports (C) from India</a:t>
            </a:r>
          </a:p>
          <a:p>
            <a:pPr marL="1371600" marR="0" algn="just">
              <a:lnSpc>
                <a:spcPct val="115000"/>
              </a:lnSpc>
              <a:spcBef>
                <a:spcPts val="0"/>
              </a:spcBef>
              <a:spcAft>
                <a:spcPts val="0"/>
              </a:spcAft>
            </a:pPr>
            <a:r>
              <a:rPr lang="en-US" sz="2000" dirty="0">
                <a:effectLst/>
                <a:latin typeface="Alexandria"/>
                <a:ea typeface="Times New Roman" panose="02020603050405020304" pitchFamily="18" charset="0"/>
              </a:rPr>
              <a:t> </a:t>
            </a:r>
          </a:p>
          <a:p>
            <a:pPr marL="742950" marR="0" lvl="1" indent="-285750" algn="just">
              <a:lnSpc>
                <a:spcPct val="115000"/>
              </a:lnSpc>
              <a:spcBef>
                <a:spcPts val="0"/>
              </a:spcBef>
              <a:spcAft>
                <a:spcPts val="0"/>
              </a:spcAft>
              <a:buFont typeface="Courier New" panose="02070309020205020404" pitchFamily="49" charset="0"/>
              <a:buChar char="o"/>
            </a:pPr>
            <a:r>
              <a:rPr lang="en-US" sz="2000" b="1" u="sng" dirty="0">
                <a:solidFill>
                  <a:srgbClr val="0070C0"/>
                </a:solidFill>
                <a:effectLst/>
                <a:latin typeface="Alexandria"/>
                <a:ea typeface="Times New Roman" panose="02020603050405020304" pitchFamily="18" charset="0"/>
              </a:rPr>
              <a:t>India</a:t>
            </a:r>
            <a:r>
              <a:rPr lang="en-US" sz="2000" u="sng" dirty="0">
                <a:effectLst/>
                <a:latin typeface="Alexandria"/>
                <a:ea typeface="Times New Roman" panose="02020603050405020304" pitchFamily="18" charset="0"/>
              </a:rPr>
              <a:t> specializes in producing </a:t>
            </a:r>
            <a:r>
              <a:rPr lang="en-US" sz="2000" b="1" u="sng" dirty="0">
                <a:solidFill>
                  <a:srgbClr val="0070C0"/>
                </a:solidFill>
                <a:effectLst/>
                <a:latin typeface="Alexandria"/>
                <a:ea typeface="Times New Roman" panose="02020603050405020304" pitchFamily="18" charset="0"/>
              </a:rPr>
              <a:t>cloth</a:t>
            </a:r>
            <a:r>
              <a:rPr lang="en-US" sz="2000" u="sng" dirty="0">
                <a:solidFill>
                  <a:srgbClr val="0070C0"/>
                </a:solidFill>
                <a:effectLst/>
                <a:latin typeface="Alexandria"/>
                <a:ea typeface="Times New Roman" panose="02020603050405020304" pitchFamily="18" charset="0"/>
              </a:rPr>
              <a:t> </a:t>
            </a:r>
            <a:endParaRPr lang="en-US" sz="2000" dirty="0">
              <a:solidFill>
                <a:srgbClr val="0070C0"/>
              </a:solidFill>
              <a:effectLst/>
              <a:latin typeface="Alexandria"/>
              <a:ea typeface="Times New Roman" panose="02020603050405020304" pitchFamily="18" charset="0"/>
            </a:endParaRPr>
          </a:p>
          <a:p>
            <a:pPr marL="1143000" marR="0" lvl="2" indent="-228600" algn="just">
              <a:lnSpc>
                <a:spcPct val="115000"/>
              </a:lnSpc>
              <a:spcBef>
                <a:spcPts val="0"/>
              </a:spcBef>
              <a:spcAft>
                <a:spcPts val="0"/>
              </a:spcAft>
              <a:buFont typeface="Wingdings" panose="05000000000000000000" pitchFamily="2" charset="2"/>
              <a:buChar char=""/>
            </a:pPr>
            <a:r>
              <a:rPr lang="en-US" sz="2000" dirty="0">
                <a:effectLst/>
                <a:latin typeface="Alexandria"/>
                <a:ea typeface="Times New Roman" panose="02020603050405020304" pitchFamily="18" charset="0"/>
              </a:rPr>
              <a:t>Exports</a:t>
            </a:r>
            <a:r>
              <a:rPr lang="en-US" sz="2000" b="1" dirty="0">
                <a:effectLst/>
                <a:latin typeface="Alexandria"/>
                <a:ea typeface="Times New Roman" panose="02020603050405020304" pitchFamily="18" charset="0"/>
              </a:rPr>
              <a:t>(C)</a:t>
            </a:r>
            <a:r>
              <a:rPr lang="en-US" sz="2000" dirty="0">
                <a:effectLst/>
                <a:latin typeface="Alexandria"/>
                <a:ea typeface="Times New Roman" panose="02020603050405020304" pitchFamily="18" charset="0"/>
              </a:rPr>
              <a:t> to U.S</a:t>
            </a:r>
          </a:p>
          <a:p>
            <a:pPr marL="1143000" marR="0" lvl="2" indent="-228600" algn="just">
              <a:lnSpc>
                <a:spcPct val="115000"/>
              </a:lnSpc>
              <a:spcBef>
                <a:spcPts val="0"/>
              </a:spcBef>
              <a:spcAft>
                <a:spcPts val="0"/>
              </a:spcAft>
              <a:buFont typeface="Wingdings" panose="05000000000000000000" pitchFamily="2" charset="2"/>
              <a:buChar char=""/>
            </a:pPr>
            <a:r>
              <a:rPr lang="en-US" sz="2000" dirty="0">
                <a:effectLst/>
                <a:latin typeface="Alexandria"/>
                <a:ea typeface="Times New Roman" panose="02020603050405020304" pitchFamily="18" charset="0"/>
              </a:rPr>
              <a:t>Imports (M) from U.S </a:t>
            </a:r>
          </a:p>
          <a:p>
            <a:pPr marL="1371600" marR="0" algn="just">
              <a:lnSpc>
                <a:spcPct val="115000"/>
              </a:lnSpc>
              <a:spcBef>
                <a:spcPts val="0"/>
              </a:spcBef>
              <a:spcAft>
                <a:spcPts val="0"/>
              </a:spcAft>
            </a:pPr>
            <a:endParaRPr lang="en-US" sz="2000" dirty="0">
              <a:effectLst/>
              <a:latin typeface="Alexandria"/>
              <a:ea typeface="Times New Roman" panose="02020603050405020304" pitchFamily="18" charset="0"/>
            </a:endParaRPr>
          </a:p>
        </p:txBody>
      </p:sp>
      <p:sp>
        <p:nvSpPr>
          <p:cNvPr id="10" name="TextBox 9">
            <a:extLst>
              <a:ext uri="{FF2B5EF4-FFF2-40B4-BE49-F238E27FC236}">
                <a16:creationId xmlns:a16="http://schemas.microsoft.com/office/drawing/2014/main" id="{AE9527FD-A849-2969-DC72-2459A156E358}"/>
              </a:ext>
            </a:extLst>
          </p:cNvPr>
          <p:cNvSpPr txBox="1"/>
          <p:nvPr/>
        </p:nvSpPr>
        <p:spPr>
          <a:xfrm>
            <a:off x="2420672" y="848539"/>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Classical International Trade Theories</a:t>
            </a:r>
            <a:endPar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نظريات التجارة الدولية الكلاسيكية</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325A92BE-F6C0-FA15-DB31-625E8AA247E1}"/>
              </a:ext>
            </a:extLst>
          </p:cNvPr>
          <p:cNvSpPr txBox="1"/>
          <p:nvPr/>
        </p:nvSpPr>
        <p:spPr>
          <a:xfrm>
            <a:off x="2824769" y="1802646"/>
            <a:ext cx="7219343" cy="400110"/>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2) Absolute Advantage (Adam Smith)</a:t>
            </a:r>
            <a:r>
              <a:rPr lang="ar-EG" sz="2000" b="1" dirty="0">
                <a:solidFill>
                  <a:srgbClr val="0070C0"/>
                </a:solidFill>
                <a:latin typeface="Alexandria"/>
                <a:ea typeface="Times New Roman" panose="02020603050405020304" pitchFamily="18" charset="0"/>
              </a:rPr>
              <a:t> الميزة المطلقة (آدم سميث)</a:t>
            </a:r>
            <a:endParaRPr lang="en-US" sz="2000" b="1" dirty="0">
              <a:solidFill>
                <a:srgbClr val="0070C0"/>
              </a:solidFill>
              <a:latin typeface="Alexandria"/>
              <a:ea typeface="Times New Roman" panose="02020603050405020304" pitchFamily="18" charset="0"/>
            </a:endParaRPr>
          </a:p>
        </p:txBody>
      </p:sp>
      <p:sp>
        <p:nvSpPr>
          <p:cNvPr id="14" name="TextBox 13">
            <a:extLst>
              <a:ext uri="{FF2B5EF4-FFF2-40B4-BE49-F238E27FC236}">
                <a16:creationId xmlns:a16="http://schemas.microsoft.com/office/drawing/2014/main" id="{8657EF95-C4AB-1981-8BDF-0B59773A091C}"/>
              </a:ext>
            </a:extLst>
          </p:cNvPr>
          <p:cNvSpPr txBox="1"/>
          <p:nvPr/>
        </p:nvSpPr>
        <p:spPr>
          <a:xfrm>
            <a:off x="6106984" y="2542945"/>
            <a:ext cx="5202495" cy="2862322"/>
          </a:xfrm>
          <a:prstGeom prst="rect">
            <a:avLst/>
          </a:prstGeom>
          <a:noFill/>
        </p:spPr>
        <p:txBody>
          <a:bodyPr wrap="square">
            <a:spAutoFit/>
          </a:bodyPr>
          <a:lstStyle/>
          <a:p>
            <a:pPr algn="just" rtl="1"/>
            <a:r>
              <a:rPr lang="en-US" b="1" dirty="0" err="1"/>
              <a:t>لذا</a:t>
            </a:r>
            <a:r>
              <a:rPr lang="en-US" b="1" dirty="0"/>
              <a:t>، </a:t>
            </a:r>
            <a:r>
              <a:rPr lang="en-US" b="1" dirty="0" err="1"/>
              <a:t>تحدث</a:t>
            </a:r>
            <a:r>
              <a:rPr lang="en-US" b="1" dirty="0"/>
              <a:t> </a:t>
            </a:r>
            <a:r>
              <a:rPr lang="en-US" b="1" dirty="0" err="1"/>
              <a:t>التجارة</a:t>
            </a:r>
            <a:r>
              <a:rPr lang="en-US" b="1" dirty="0"/>
              <a:t> </a:t>
            </a:r>
            <a:r>
              <a:rPr lang="en-US" b="1" dirty="0" err="1"/>
              <a:t>بين</a:t>
            </a:r>
            <a:r>
              <a:rPr lang="en-US" b="1" dirty="0"/>
              <a:t> </a:t>
            </a:r>
            <a:r>
              <a:rPr lang="en-US" b="1" dirty="0" err="1"/>
              <a:t>الولايات</a:t>
            </a:r>
            <a:r>
              <a:rPr lang="en-US" b="1" dirty="0"/>
              <a:t> </a:t>
            </a:r>
            <a:r>
              <a:rPr lang="en-US" b="1" dirty="0" err="1"/>
              <a:t>المتحدة</a:t>
            </a:r>
            <a:r>
              <a:rPr lang="en-US" b="1" dirty="0"/>
              <a:t> </a:t>
            </a:r>
            <a:r>
              <a:rPr lang="en-US" b="1" dirty="0" err="1"/>
              <a:t>والهند</a:t>
            </a:r>
            <a:r>
              <a:rPr lang="en-US" b="1" dirty="0"/>
              <a:t> </a:t>
            </a:r>
            <a:r>
              <a:rPr lang="en-US" b="1" dirty="0" err="1"/>
              <a:t>وفقًا</a:t>
            </a:r>
            <a:r>
              <a:rPr lang="en-US" b="1" dirty="0"/>
              <a:t> </a:t>
            </a:r>
            <a:r>
              <a:rPr lang="en-US" b="1" dirty="0" err="1"/>
              <a:t>للميزة</a:t>
            </a:r>
            <a:r>
              <a:rPr lang="en-US" b="1" dirty="0"/>
              <a:t> </a:t>
            </a:r>
            <a:r>
              <a:rPr lang="en-US" b="1" dirty="0" err="1"/>
              <a:t>المطلقة</a:t>
            </a:r>
            <a:r>
              <a:rPr lang="en-US" b="1" dirty="0"/>
              <a:t> </a:t>
            </a:r>
            <a:r>
              <a:rPr lang="en-US" b="1" dirty="0" err="1"/>
              <a:t>على</a:t>
            </a:r>
            <a:r>
              <a:rPr lang="en-US" b="1" dirty="0"/>
              <a:t> </a:t>
            </a:r>
            <a:r>
              <a:rPr lang="en-US" b="1" dirty="0" err="1"/>
              <a:t>النحو</a:t>
            </a:r>
            <a:r>
              <a:rPr lang="en-US" b="1" dirty="0"/>
              <a:t> </a:t>
            </a:r>
            <a:r>
              <a:rPr lang="en-US" b="1" dirty="0" err="1"/>
              <a:t>التالي</a:t>
            </a:r>
            <a:r>
              <a:rPr lang="en-US" b="1" dirty="0"/>
              <a:t>:</a:t>
            </a:r>
            <a:endParaRPr lang="ar-EG" b="1" dirty="0"/>
          </a:p>
          <a:p>
            <a:pPr algn="just" rtl="1"/>
            <a:endParaRPr lang="en-US" b="1" dirty="0"/>
          </a:p>
          <a:p>
            <a:pPr marL="285750" indent="-285750" algn="just" rtl="1">
              <a:buFont typeface="Arial" panose="020B0604020202020204" pitchFamily="34" charset="0"/>
              <a:buChar char="•"/>
            </a:pPr>
            <a:r>
              <a:rPr lang="en-US" b="1" dirty="0" err="1">
                <a:solidFill>
                  <a:srgbClr val="0070C0"/>
                </a:solidFill>
              </a:rPr>
              <a:t>تتخصص</a:t>
            </a:r>
            <a:r>
              <a:rPr lang="en-US" b="1" dirty="0">
                <a:solidFill>
                  <a:srgbClr val="0070C0"/>
                </a:solidFill>
              </a:rPr>
              <a:t> </a:t>
            </a:r>
            <a:r>
              <a:rPr lang="en-US" b="1" dirty="0" err="1">
                <a:solidFill>
                  <a:srgbClr val="0070C0"/>
                </a:solidFill>
              </a:rPr>
              <a:t>الولايات</a:t>
            </a:r>
            <a:r>
              <a:rPr lang="en-US" b="1" dirty="0">
                <a:solidFill>
                  <a:srgbClr val="0070C0"/>
                </a:solidFill>
              </a:rPr>
              <a:t> </a:t>
            </a:r>
            <a:r>
              <a:rPr lang="en-US" b="1" dirty="0" err="1">
                <a:solidFill>
                  <a:srgbClr val="0070C0"/>
                </a:solidFill>
              </a:rPr>
              <a:t>المتحدة</a:t>
            </a:r>
            <a:r>
              <a:rPr lang="en-US" b="1" dirty="0">
                <a:solidFill>
                  <a:srgbClr val="0070C0"/>
                </a:solidFill>
              </a:rPr>
              <a:t> </a:t>
            </a:r>
            <a:r>
              <a:rPr lang="en-US" b="1" dirty="0" err="1">
                <a:solidFill>
                  <a:srgbClr val="0070C0"/>
                </a:solidFill>
              </a:rPr>
              <a:t>في</a:t>
            </a:r>
            <a:r>
              <a:rPr lang="en-US" b="1" dirty="0">
                <a:solidFill>
                  <a:srgbClr val="0070C0"/>
                </a:solidFill>
              </a:rPr>
              <a:t> </a:t>
            </a:r>
            <a:r>
              <a:rPr lang="en-US" b="1" dirty="0" err="1">
                <a:solidFill>
                  <a:srgbClr val="0070C0"/>
                </a:solidFill>
              </a:rPr>
              <a:t>إنتاج</a:t>
            </a:r>
            <a:r>
              <a:rPr lang="en-US" b="1" dirty="0">
                <a:solidFill>
                  <a:srgbClr val="0070C0"/>
                </a:solidFill>
              </a:rPr>
              <a:t> </a:t>
            </a:r>
            <a:r>
              <a:rPr lang="en-US" b="1" dirty="0" err="1">
                <a:solidFill>
                  <a:srgbClr val="0070C0"/>
                </a:solidFill>
              </a:rPr>
              <a:t>الآلات</a:t>
            </a:r>
            <a:endParaRPr lang="en-US" b="1" dirty="0">
              <a:solidFill>
                <a:srgbClr val="0070C0"/>
              </a:solidFill>
            </a:endParaRPr>
          </a:p>
          <a:p>
            <a:pPr marL="742950" lvl="1" indent="-285750" algn="just" rtl="1">
              <a:buFont typeface="Arial" panose="020B0604020202020204" pitchFamily="34" charset="0"/>
              <a:buChar char="•"/>
            </a:pPr>
            <a:r>
              <a:rPr lang="ar-EG" dirty="0"/>
              <a:t>تصدر </a:t>
            </a:r>
            <a:r>
              <a:rPr lang="ar-EG" dirty="0" err="1"/>
              <a:t>الالات</a:t>
            </a:r>
            <a:r>
              <a:rPr lang="ar-EG" dirty="0"/>
              <a:t> </a:t>
            </a:r>
            <a:r>
              <a:rPr lang="en-US" dirty="0" err="1"/>
              <a:t>إلى</a:t>
            </a:r>
            <a:r>
              <a:rPr lang="en-US" dirty="0"/>
              <a:t> </a:t>
            </a:r>
            <a:r>
              <a:rPr lang="en-US" dirty="0" err="1"/>
              <a:t>الهند</a:t>
            </a:r>
            <a:endParaRPr lang="en-US" dirty="0"/>
          </a:p>
          <a:p>
            <a:pPr marL="742950" lvl="1" indent="-285750" algn="just" rtl="1">
              <a:buFont typeface="Arial" panose="020B0604020202020204" pitchFamily="34" charset="0"/>
              <a:buChar char="•"/>
            </a:pPr>
            <a:r>
              <a:rPr lang="ar-EG" dirty="0"/>
              <a:t>تستورد ملابس </a:t>
            </a:r>
            <a:r>
              <a:rPr lang="en-US" dirty="0" err="1"/>
              <a:t>من</a:t>
            </a:r>
            <a:r>
              <a:rPr lang="en-US" dirty="0"/>
              <a:t> </a:t>
            </a:r>
            <a:r>
              <a:rPr lang="en-US" dirty="0" err="1"/>
              <a:t>الهند</a:t>
            </a:r>
            <a:endParaRPr lang="en-US" dirty="0"/>
          </a:p>
          <a:p>
            <a:pPr algn="just" rtl="1"/>
            <a:endParaRPr lang="en-US" dirty="0"/>
          </a:p>
          <a:p>
            <a:pPr marL="285750" indent="-285750" algn="just" rtl="1">
              <a:buFont typeface="Arial" panose="020B0604020202020204" pitchFamily="34" charset="0"/>
              <a:buChar char="•"/>
            </a:pPr>
            <a:r>
              <a:rPr lang="en-US" b="1" dirty="0" err="1">
                <a:solidFill>
                  <a:srgbClr val="0070C0"/>
                </a:solidFill>
              </a:rPr>
              <a:t>تتخصص</a:t>
            </a:r>
            <a:r>
              <a:rPr lang="en-US" b="1" dirty="0">
                <a:solidFill>
                  <a:srgbClr val="0070C0"/>
                </a:solidFill>
              </a:rPr>
              <a:t> </a:t>
            </a:r>
            <a:r>
              <a:rPr lang="en-US" b="1" dirty="0" err="1">
                <a:solidFill>
                  <a:srgbClr val="0070C0"/>
                </a:solidFill>
              </a:rPr>
              <a:t>الهند</a:t>
            </a:r>
            <a:r>
              <a:rPr lang="en-US" b="1" dirty="0">
                <a:solidFill>
                  <a:srgbClr val="0070C0"/>
                </a:solidFill>
              </a:rPr>
              <a:t> </a:t>
            </a:r>
            <a:r>
              <a:rPr lang="en-US" b="1" dirty="0" err="1">
                <a:solidFill>
                  <a:srgbClr val="0070C0"/>
                </a:solidFill>
              </a:rPr>
              <a:t>في</a:t>
            </a:r>
            <a:r>
              <a:rPr lang="en-US" b="1" dirty="0">
                <a:solidFill>
                  <a:srgbClr val="0070C0"/>
                </a:solidFill>
              </a:rPr>
              <a:t> </a:t>
            </a:r>
            <a:r>
              <a:rPr lang="en-US" b="1" dirty="0" err="1">
                <a:solidFill>
                  <a:srgbClr val="0070C0"/>
                </a:solidFill>
              </a:rPr>
              <a:t>إنتاج</a:t>
            </a:r>
            <a:r>
              <a:rPr lang="en-US" b="1" dirty="0">
                <a:solidFill>
                  <a:srgbClr val="0070C0"/>
                </a:solidFill>
              </a:rPr>
              <a:t> </a:t>
            </a:r>
            <a:r>
              <a:rPr lang="ar-EG" b="1" dirty="0">
                <a:solidFill>
                  <a:srgbClr val="0070C0"/>
                </a:solidFill>
              </a:rPr>
              <a:t>الملابس</a:t>
            </a:r>
            <a:endParaRPr lang="en-US" b="1" dirty="0">
              <a:solidFill>
                <a:srgbClr val="0070C0"/>
              </a:solidFill>
            </a:endParaRPr>
          </a:p>
          <a:p>
            <a:pPr marL="742950" lvl="1" indent="-285750" algn="just" rtl="1">
              <a:buFont typeface="Arial" panose="020B0604020202020204" pitchFamily="34" charset="0"/>
              <a:buChar char="•"/>
            </a:pPr>
            <a:r>
              <a:rPr lang="ar-EG" dirty="0"/>
              <a:t>تصدر الملابس ا</a:t>
            </a:r>
            <a:r>
              <a:rPr lang="en-US" dirty="0" err="1"/>
              <a:t>لى</a:t>
            </a:r>
            <a:r>
              <a:rPr lang="en-US" dirty="0"/>
              <a:t> </a:t>
            </a:r>
            <a:r>
              <a:rPr lang="en-US" dirty="0" err="1"/>
              <a:t>الولايات</a:t>
            </a:r>
            <a:r>
              <a:rPr lang="en-US" dirty="0"/>
              <a:t> </a:t>
            </a:r>
            <a:r>
              <a:rPr lang="en-US" dirty="0" err="1"/>
              <a:t>المتحدة</a:t>
            </a:r>
            <a:endParaRPr lang="en-US" dirty="0"/>
          </a:p>
          <a:p>
            <a:pPr marL="742950" lvl="1" indent="-285750" algn="just" rtl="1">
              <a:buFont typeface="Arial" panose="020B0604020202020204" pitchFamily="34" charset="0"/>
              <a:buChar char="•"/>
            </a:pPr>
            <a:r>
              <a:rPr lang="ar-EG" dirty="0"/>
              <a:t>تستورد </a:t>
            </a:r>
            <a:r>
              <a:rPr lang="ar-EG" dirty="0" err="1"/>
              <a:t>الالات</a:t>
            </a:r>
            <a:r>
              <a:rPr lang="ar-EG" dirty="0"/>
              <a:t> </a:t>
            </a:r>
            <a:r>
              <a:rPr lang="en-US" dirty="0" err="1"/>
              <a:t>من</a:t>
            </a:r>
            <a:r>
              <a:rPr lang="en-US" dirty="0"/>
              <a:t> </a:t>
            </a:r>
            <a:r>
              <a:rPr lang="en-US" dirty="0" err="1"/>
              <a:t>الولايات</a:t>
            </a:r>
            <a:r>
              <a:rPr lang="en-US" dirty="0"/>
              <a:t> </a:t>
            </a:r>
            <a:r>
              <a:rPr lang="en-US" dirty="0" err="1"/>
              <a:t>المتحدة</a:t>
            </a:r>
            <a:endParaRPr lang="en-US" dirty="0"/>
          </a:p>
        </p:txBody>
      </p:sp>
    </p:spTree>
    <p:extLst>
      <p:ext uri="{BB962C8B-B14F-4D97-AF65-F5344CB8AC3E}">
        <p14:creationId xmlns:p14="http://schemas.microsoft.com/office/powerpoint/2010/main" val="365555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2" name="TextBox 1">
            <a:extLst>
              <a:ext uri="{FF2B5EF4-FFF2-40B4-BE49-F238E27FC236}">
                <a16:creationId xmlns:a16="http://schemas.microsoft.com/office/drawing/2014/main" id="{2A0A6727-185F-1770-05F6-C5E029C2F1EA}"/>
              </a:ext>
            </a:extLst>
          </p:cNvPr>
          <p:cNvSpPr txBox="1"/>
          <p:nvPr/>
        </p:nvSpPr>
        <p:spPr>
          <a:xfrm>
            <a:off x="710504" y="2589479"/>
            <a:ext cx="4861622" cy="1841273"/>
          </a:xfrm>
          <a:prstGeom prst="rect">
            <a:avLst/>
          </a:prstGeom>
          <a:noFill/>
        </p:spPr>
        <p:txBody>
          <a:bodyPr wrap="square">
            <a:spAutoFit/>
          </a:bodyPr>
          <a:lstStyle/>
          <a:p>
            <a:pPr marL="342900" marR="0" lvl="0" indent="-342900" algn="just">
              <a:lnSpc>
                <a:spcPct val="115000"/>
              </a:lnSpc>
              <a:spcBef>
                <a:spcPts val="0"/>
              </a:spcBef>
              <a:spcAft>
                <a:spcPts val="0"/>
              </a:spcAft>
              <a:buFont typeface="Symbol" panose="05050102010706020507" pitchFamily="18" charset="2"/>
              <a:buChar char=""/>
            </a:pPr>
            <a:r>
              <a:rPr lang="en-US" sz="2000" dirty="0">
                <a:effectLst/>
                <a:latin typeface="Alexandria"/>
                <a:ea typeface="Times New Roman" panose="02020603050405020304" pitchFamily="18" charset="0"/>
              </a:rPr>
              <a:t>Both nations can gain from specialization, as</a:t>
            </a:r>
            <a:endParaRPr lang="en-US" sz="2000" dirty="0">
              <a:latin typeface="Alexandria"/>
              <a:ea typeface="Times New Roman" panose="02020603050405020304" pitchFamily="18" charset="0"/>
            </a:endParaRPr>
          </a:p>
          <a:p>
            <a:pPr marL="800100" lvl="1" indent="-342900" algn="just">
              <a:lnSpc>
                <a:spcPct val="115000"/>
              </a:lnSpc>
              <a:buFont typeface="Symbol" panose="05050102010706020507" pitchFamily="18" charset="2"/>
              <a:buChar char=""/>
            </a:pPr>
            <a:r>
              <a:rPr lang="en-US" sz="2000" dirty="0">
                <a:effectLst/>
                <a:latin typeface="Alexandria"/>
                <a:ea typeface="Times New Roman" panose="02020603050405020304" pitchFamily="18" charset="0"/>
                <a:cs typeface="Times New Roman" panose="02020603050405020304" pitchFamily="18" charset="0"/>
              </a:rPr>
              <a:t>Gains from Trade as World output increase by </a:t>
            </a:r>
            <a:r>
              <a:rPr lang="en-US" sz="2000" b="1" dirty="0">
                <a:solidFill>
                  <a:srgbClr val="0070C0"/>
                </a:solidFill>
                <a:effectLst/>
                <a:latin typeface="Alexandria"/>
                <a:ea typeface="Times New Roman" panose="02020603050405020304" pitchFamily="18" charset="0"/>
                <a:cs typeface="Times New Roman" panose="02020603050405020304" pitchFamily="18" charset="0"/>
              </a:rPr>
              <a:t>3 machines, </a:t>
            </a:r>
            <a:r>
              <a:rPr lang="en-US" sz="2000" dirty="0">
                <a:solidFill>
                  <a:srgbClr val="0070C0"/>
                </a:solidFill>
                <a:effectLst/>
                <a:latin typeface="Alexandria"/>
                <a:ea typeface="Times New Roman" panose="02020603050405020304" pitchFamily="18" charset="0"/>
              </a:rPr>
              <a:t>and </a:t>
            </a:r>
            <a:r>
              <a:rPr lang="en-US" sz="2000" b="1" dirty="0">
                <a:solidFill>
                  <a:srgbClr val="0070C0"/>
                </a:solidFill>
                <a:effectLst/>
                <a:latin typeface="Alexandria"/>
                <a:ea typeface="Times New Roman" panose="02020603050405020304" pitchFamily="18" charset="0"/>
              </a:rPr>
              <a:t>5 yards of cloth</a:t>
            </a:r>
            <a:endParaRPr lang="ar-EG" sz="2000" b="1" dirty="0">
              <a:solidFill>
                <a:srgbClr val="0070C0"/>
              </a:solidFill>
              <a:effectLst/>
              <a:latin typeface="Alexandria"/>
              <a:ea typeface="Times New Roman" panose="02020603050405020304" pitchFamily="18" charset="0"/>
            </a:endParaRPr>
          </a:p>
        </p:txBody>
      </p:sp>
      <p:graphicFrame>
        <p:nvGraphicFramePr>
          <p:cNvPr id="10" name="Table 9">
            <a:extLst>
              <a:ext uri="{FF2B5EF4-FFF2-40B4-BE49-F238E27FC236}">
                <a16:creationId xmlns:a16="http://schemas.microsoft.com/office/drawing/2014/main" id="{3DADFEDD-DA33-82E0-956C-6B503DAD658F}"/>
              </a:ext>
            </a:extLst>
          </p:cNvPr>
          <p:cNvGraphicFramePr>
            <a:graphicFrameLocks noGrp="1"/>
          </p:cNvGraphicFramePr>
          <p:nvPr>
            <p:extLst>
              <p:ext uri="{D42A27DB-BD31-4B8C-83A1-F6EECF244321}">
                <p14:modId xmlns:p14="http://schemas.microsoft.com/office/powerpoint/2010/main" val="1653229427"/>
              </p:ext>
            </p:extLst>
          </p:nvPr>
        </p:nvGraphicFramePr>
        <p:xfrm>
          <a:off x="2824769" y="4553471"/>
          <a:ext cx="5633223" cy="1254760"/>
        </p:xfrm>
        <a:graphic>
          <a:graphicData uri="http://schemas.openxmlformats.org/drawingml/2006/table">
            <a:tbl>
              <a:tblPr>
                <a:tableStyleId>{5940675A-B579-460E-94D1-54222C63F5DA}</a:tableStyleId>
              </a:tblPr>
              <a:tblGrid>
                <a:gridCol w="2817424">
                  <a:extLst>
                    <a:ext uri="{9D8B030D-6E8A-4147-A177-3AD203B41FA5}">
                      <a16:colId xmlns:a16="http://schemas.microsoft.com/office/drawing/2014/main" val="1522426573"/>
                    </a:ext>
                  </a:extLst>
                </a:gridCol>
                <a:gridCol w="1244965">
                  <a:extLst>
                    <a:ext uri="{9D8B030D-6E8A-4147-A177-3AD203B41FA5}">
                      <a16:colId xmlns:a16="http://schemas.microsoft.com/office/drawing/2014/main" val="2568520971"/>
                    </a:ext>
                  </a:extLst>
                </a:gridCol>
                <a:gridCol w="1570834">
                  <a:extLst>
                    <a:ext uri="{9D8B030D-6E8A-4147-A177-3AD203B41FA5}">
                      <a16:colId xmlns:a16="http://schemas.microsoft.com/office/drawing/2014/main" val="607007775"/>
                    </a:ext>
                  </a:extLst>
                </a:gridCol>
              </a:tblGrid>
              <a:tr h="0">
                <a:tc>
                  <a:txBody>
                    <a:bodyPr/>
                    <a:lstStyle/>
                    <a:p>
                      <a:pPr marL="0" marR="0" algn="ctr">
                        <a:spcBef>
                          <a:spcPts val="0"/>
                        </a:spcBef>
                        <a:spcAft>
                          <a:spcPts val="0"/>
                        </a:spcAft>
                      </a:pPr>
                      <a:r>
                        <a:rPr lang="en-US" sz="2000" b="1" dirty="0">
                          <a:effectLst/>
                        </a:rPr>
                        <a:t> </a:t>
                      </a:r>
                      <a:endParaRPr lang="en-US" sz="2000" b="1" dirty="0">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b="1">
                          <a:effectLst/>
                        </a:rPr>
                        <a:t>Machines</a:t>
                      </a:r>
                      <a:endParaRPr lang="en-US" sz="2000" b="1">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b="1">
                          <a:effectLst/>
                        </a:rPr>
                        <a:t>Cloth</a:t>
                      </a:r>
                      <a:endParaRPr lang="en-US" sz="2000" b="1">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989924613"/>
                  </a:ext>
                </a:extLst>
              </a:tr>
              <a:tr h="0">
                <a:tc>
                  <a:txBody>
                    <a:bodyPr/>
                    <a:lstStyle/>
                    <a:p>
                      <a:pPr marL="0" marR="0" algn="ctr">
                        <a:spcBef>
                          <a:spcPts val="0"/>
                        </a:spcBef>
                        <a:spcAft>
                          <a:spcPts val="0"/>
                        </a:spcAft>
                        <a:tabLst>
                          <a:tab pos="2743200" algn="ctr"/>
                          <a:tab pos="5486400" algn="r"/>
                          <a:tab pos="457200" algn="l"/>
                        </a:tabLst>
                      </a:pPr>
                      <a:r>
                        <a:rPr lang="en-US" sz="2000" b="1" dirty="0">
                          <a:effectLst/>
                        </a:rPr>
                        <a:t>U. S</a:t>
                      </a:r>
                      <a:endParaRPr lang="en-US" sz="2000" b="1" dirty="0">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b="0" dirty="0">
                          <a:effectLst/>
                        </a:rPr>
                        <a:t>+ 5</a:t>
                      </a:r>
                      <a:endParaRPr lang="en-US" sz="2000" b="0" dirty="0">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b="0" dirty="0">
                          <a:effectLst/>
                        </a:rPr>
                        <a:t>-10</a:t>
                      </a:r>
                      <a:endParaRPr lang="en-US" sz="2000" b="0" dirty="0">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042725083"/>
                  </a:ext>
                </a:extLst>
              </a:tr>
              <a:tr h="0">
                <a:tc>
                  <a:txBody>
                    <a:bodyPr/>
                    <a:lstStyle/>
                    <a:p>
                      <a:pPr marL="0" marR="0" algn="ctr">
                        <a:spcBef>
                          <a:spcPts val="0"/>
                        </a:spcBef>
                        <a:spcAft>
                          <a:spcPts val="0"/>
                        </a:spcAft>
                      </a:pPr>
                      <a:r>
                        <a:rPr lang="en-US" sz="2000" b="1">
                          <a:effectLst/>
                        </a:rPr>
                        <a:t>India</a:t>
                      </a:r>
                      <a:endParaRPr lang="en-US" sz="2000" b="1">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b="0" dirty="0">
                          <a:effectLst/>
                        </a:rPr>
                        <a:t>- 2</a:t>
                      </a:r>
                      <a:endParaRPr lang="en-US" sz="2000" b="0" dirty="0">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b="0" dirty="0">
                          <a:effectLst/>
                        </a:rPr>
                        <a:t>+ 15</a:t>
                      </a:r>
                      <a:endParaRPr lang="en-US" sz="2000" b="0" dirty="0">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675062312"/>
                  </a:ext>
                </a:extLst>
              </a:tr>
              <a:tr h="340360">
                <a:tc>
                  <a:txBody>
                    <a:bodyPr/>
                    <a:lstStyle/>
                    <a:p>
                      <a:pPr marL="0" marR="0" algn="ctr">
                        <a:spcBef>
                          <a:spcPts val="0"/>
                        </a:spcBef>
                        <a:spcAft>
                          <a:spcPts val="0"/>
                        </a:spcAft>
                      </a:pPr>
                      <a:r>
                        <a:rPr lang="en-US" sz="2000" b="1" dirty="0">
                          <a:effectLst/>
                        </a:rPr>
                        <a:t>Change in world output</a:t>
                      </a:r>
                      <a:endParaRPr lang="en-US" sz="2000" b="1" dirty="0">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b="1" dirty="0">
                          <a:effectLst/>
                        </a:rPr>
                        <a:t>+3</a:t>
                      </a:r>
                      <a:endParaRPr lang="en-US" sz="2000" b="1" dirty="0">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b="1" dirty="0">
                          <a:effectLst/>
                        </a:rPr>
                        <a:t>+5</a:t>
                      </a:r>
                      <a:endParaRPr lang="en-US" sz="2000" b="1" dirty="0">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947151499"/>
                  </a:ext>
                </a:extLst>
              </a:tr>
            </a:tbl>
          </a:graphicData>
        </a:graphic>
      </p:graphicFrame>
      <p:sp>
        <p:nvSpPr>
          <p:cNvPr id="11" name="TextBox 10">
            <a:extLst>
              <a:ext uri="{FF2B5EF4-FFF2-40B4-BE49-F238E27FC236}">
                <a16:creationId xmlns:a16="http://schemas.microsoft.com/office/drawing/2014/main" id="{A8C67981-3F81-ED04-D6C5-DC42BA12E18B}"/>
              </a:ext>
            </a:extLst>
          </p:cNvPr>
          <p:cNvSpPr txBox="1"/>
          <p:nvPr/>
        </p:nvSpPr>
        <p:spPr>
          <a:xfrm>
            <a:off x="2420672" y="848539"/>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Classical International Trade Theories</a:t>
            </a:r>
            <a:endPar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نظريات التجارة الدولية الكلاسيكية</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0B7ACF07-3E68-6A78-405B-AE501BB0D266}"/>
              </a:ext>
            </a:extLst>
          </p:cNvPr>
          <p:cNvSpPr txBox="1"/>
          <p:nvPr/>
        </p:nvSpPr>
        <p:spPr>
          <a:xfrm>
            <a:off x="2824769" y="1802646"/>
            <a:ext cx="7219343" cy="400110"/>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2) Absolute Advantage (Adam Smith)</a:t>
            </a:r>
            <a:r>
              <a:rPr lang="ar-EG" sz="2000" b="1" dirty="0">
                <a:solidFill>
                  <a:srgbClr val="0070C0"/>
                </a:solidFill>
                <a:latin typeface="Alexandria"/>
                <a:ea typeface="Times New Roman" panose="02020603050405020304" pitchFamily="18" charset="0"/>
              </a:rPr>
              <a:t> الميزة المطلقة (آدم سميث)</a:t>
            </a:r>
            <a:endParaRPr lang="en-US" sz="2000" b="1" dirty="0">
              <a:solidFill>
                <a:srgbClr val="0070C0"/>
              </a:solidFill>
              <a:latin typeface="Alexandria"/>
              <a:ea typeface="Times New Roman" panose="02020603050405020304" pitchFamily="18" charset="0"/>
            </a:endParaRPr>
          </a:p>
        </p:txBody>
      </p:sp>
      <p:sp>
        <p:nvSpPr>
          <p:cNvPr id="3" name="TextBox 2">
            <a:extLst>
              <a:ext uri="{FF2B5EF4-FFF2-40B4-BE49-F238E27FC236}">
                <a16:creationId xmlns:a16="http://schemas.microsoft.com/office/drawing/2014/main" id="{1E8BAA71-52BB-9CEC-C237-CC02B0B8041A}"/>
              </a:ext>
            </a:extLst>
          </p:cNvPr>
          <p:cNvSpPr txBox="1"/>
          <p:nvPr/>
        </p:nvSpPr>
        <p:spPr>
          <a:xfrm>
            <a:off x="6096000" y="2718566"/>
            <a:ext cx="5097811" cy="1487330"/>
          </a:xfrm>
          <a:prstGeom prst="rect">
            <a:avLst/>
          </a:prstGeom>
          <a:noFill/>
        </p:spPr>
        <p:txBody>
          <a:bodyPr wrap="square">
            <a:spAutoFit/>
          </a:bodyPr>
          <a:lstStyle/>
          <a:p>
            <a:pPr marL="342900" indent="-342900" algn="just" rtl="1">
              <a:lnSpc>
                <a:spcPct val="115000"/>
              </a:lnSpc>
              <a:buFont typeface="Symbol" panose="05050102010706020507" pitchFamily="18" charset="2"/>
              <a:buChar char=""/>
            </a:pPr>
            <a:r>
              <a:rPr lang="ar-EG" sz="2000" b="1" dirty="0">
                <a:effectLst/>
                <a:latin typeface="Alexandria"/>
                <a:ea typeface="Times New Roman" panose="02020603050405020304" pitchFamily="18" charset="0"/>
                <a:cs typeface="Times New Roman" panose="02020603050405020304" pitchFamily="18" charset="0"/>
              </a:rPr>
              <a:t>يمكن لكلا البلدين الاستفادة من التخصص، حيث تزداد مكاسب التجارة مع زيادة الناتج العالمي بمقدار 3 آلات و5 </a:t>
            </a:r>
            <a:r>
              <a:rPr lang="ar-EG" sz="2000" b="1" dirty="0" err="1">
                <a:effectLst/>
                <a:latin typeface="Alexandria"/>
                <a:ea typeface="Times New Roman" panose="02020603050405020304" pitchFamily="18" charset="0"/>
                <a:cs typeface="Times New Roman" panose="02020603050405020304" pitchFamily="18" charset="0"/>
              </a:rPr>
              <a:t>ياردات</a:t>
            </a:r>
            <a:r>
              <a:rPr lang="ar-EG" sz="2000" b="1" dirty="0">
                <a:effectLst/>
                <a:latin typeface="Alexandria"/>
                <a:ea typeface="Times New Roman" panose="02020603050405020304" pitchFamily="18" charset="0"/>
                <a:cs typeface="Times New Roman" panose="02020603050405020304" pitchFamily="18" charset="0"/>
              </a:rPr>
              <a:t> من الملابس</a:t>
            </a:r>
            <a:r>
              <a:rPr lang="en-US" sz="2000" b="1" dirty="0">
                <a:effectLst/>
                <a:latin typeface="Alexandria"/>
                <a:ea typeface="Times New Roman" panose="02020603050405020304" pitchFamily="18" charset="0"/>
                <a:cs typeface="Times New Roman" panose="02020603050405020304" pitchFamily="18" charset="0"/>
              </a:rPr>
              <a:t> </a:t>
            </a:r>
            <a:endParaRPr lang="en-US" sz="2000" b="1" dirty="0">
              <a:effectLst/>
              <a:latin typeface="Alexandria"/>
              <a:ea typeface="Times New Roman" panose="02020603050405020304" pitchFamily="18" charset="0"/>
            </a:endParaRPr>
          </a:p>
          <a:p>
            <a:pPr marR="0" lvl="0" algn="just">
              <a:lnSpc>
                <a:spcPct val="115000"/>
              </a:lnSpc>
              <a:spcBef>
                <a:spcPts val="0"/>
              </a:spcBef>
              <a:spcAft>
                <a:spcPts val="0"/>
              </a:spcAft>
            </a:pPr>
            <a:endParaRPr lang="en-US" sz="20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15465127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685494"/>
            <a:ext cx="11569649"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12" name="TextBox 11">
            <a:extLst>
              <a:ext uri="{FF2B5EF4-FFF2-40B4-BE49-F238E27FC236}">
                <a16:creationId xmlns:a16="http://schemas.microsoft.com/office/drawing/2014/main" id="{9EEECA7B-2125-F1F6-8630-30661344A76A}"/>
              </a:ext>
            </a:extLst>
          </p:cNvPr>
          <p:cNvSpPr txBox="1"/>
          <p:nvPr/>
        </p:nvSpPr>
        <p:spPr>
          <a:xfrm>
            <a:off x="2824770" y="1802646"/>
            <a:ext cx="6227618" cy="707886"/>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2) Comparative Advantage (David Ricardo)</a:t>
            </a:r>
            <a:r>
              <a:rPr lang="ar-EG" sz="2000" b="1" dirty="0">
                <a:solidFill>
                  <a:srgbClr val="0070C0"/>
                </a:solidFill>
                <a:latin typeface="Alexandria"/>
                <a:ea typeface="Times New Roman" panose="02020603050405020304" pitchFamily="18" charset="0"/>
              </a:rPr>
              <a:t> الميزة النسبية (ديفيد ريكاردو) </a:t>
            </a:r>
            <a:endParaRPr lang="en-US" sz="2000" b="1" dirty="0">
              <a:solidFill>
                <a:srgbClr val="0070C0"/>
              </a:solidFill>
              <a:latin typeface="Alexandria"/>
              <a:ea typeface="Times New Roman" panose="02020603050405020304" pitchFamily="18" charset="0"/>
            </a:endParaRPr>
          </a:p>
        </p:txBody>
      </p:sp>
      <p:sp>
        <p:nvSpPr>
          <p:cNvPr id="13" name="TextBox 12">
            <a:extLst>
              <a:ext uri="{FF2B5EF4-FFF2-40B4-BE49-F238E27FC236}">
                <a16:creationId xmlns:a16="http://schemas.microsoft.com/office/drawing/2014/main" id="{CB87F19E-E4A5-ED74-FDD1-E6EDF33254A8}"/>
              </a:ext>
            </a:extLst>
          </p:cNvPr>
          <p:cNvSpPr txBox="1"/>
          <p:nvPr/>
        </p:nvSpPr>
        <p:spPr>
          <a:xfrm>
            <a:off x="490538" y="2535714"/>
            <a:ext cx="5253037" cy="4510466"/>
          </a:xfrm>
          <a:prstGeom prst="rect">
            <a:avLst/>
          </a:prstGeom>
          <a:noFill/>
        </p:spPr>
        <p:txBody>
          <a:bodyPr wrap="square">
            <a:spAutoFit/>
          </a:bodyPr>
          <a:lstStyle/>
          <a:p>
            <a:pPr marR="0" lvl="0" algn="just" rtl="0">
              <a:lnSpc>
                <a:spcPct val="115000"/>
              </a:lnSpc>
              <a:spcBef>
                <a:spcPts val="0"/>
              </a:spcBef>
              <a:spcAft>
                <a:spcPts val="0"/>
              </a:spcAft>
            </a:pPr>
            <a:r>
              <a:rPr lang="en-US" b="1" dirty="0">
                <a:effectLst/>
                <a:latin typeface="Alexandria"/>
                <a:ea typeface="Times New Roman" panose="02020603050405020304" pitchFamily="18" charset="0"/>
              </a:rPr>
              <a:t>If one country has an absolute advantage in the production of both products, and the other country has absolute disadvantage in the production of both products.</a:t>
            </a:r>
          </a:p>
          <a:p>
            <a:pPr marL="285750" marR="0" lvl="0" indent="-285750" algn="just" rtl="0">
              <a:lnSpc>
                <a:spcPct val="115000"/>
              </a:lnSpc>
              <a:spcBef>
                <a:spcPts val="0"/>
              </a:spcBef>
              <a:spcAft>
                <a:spcPts val="0"/>
              </a:spcAft>
              <a:buFont typeface="Arial" panose="020B0604020202020204" pitchFamily="34" charset="0"/>
              <a:buChar char="•"/>
            </a:pPr>
            <a:r>
              <a:rPr lang="en-US" b="1" dirty="0">
                <a:solidFill>
                  <a:srgbClr val="0070C0"/>
                </a:solidFill>
                <a:latin typeface="Alexandria"/>
                <a:ea typeface="Times New Roman" panose="02020603050405020304" pitchFamily="18" charset="0"/>
              </a:rPr>
              <a:t>According to Adam smith, </a:t>
            </a:r>
            <a:r>
              <a:rPr lang="en-US" b="1" dirty="0">
                <a:solidFill>
                  <a:srgbClr val="0070C0"/>
                </a:solidFill>
                <a:effectLst/>
                <a:latin typeface="Alexandria"/>
                <a:ea typeface="Times New Roman" panose="02020603050405020304" pitchFamily="18" charset="0"/>
                <a:cs typeface="Times New Roman" panose="02020603050405020304" pitchFamily="18" charset="0"/>
              </a:rPr>
              <a:t>No Trade occurs between two countries and No Gains.</a:t>
            </a:r>
            <a:endParaRPr lang="en-US" b="1" dirty="0">
              <a:solidFill>
                <a:srgbClr val="0070C0"/>
              </a:solidFill>
              <a:effectLst/>
              <a:latin typeface="Alexandria"/>
              <a:ea typeface="Times New Roman" panose="02020603050405020304" pitchFamily="18" charset="0"/>
            </a:endParaRPr>
          </a:p>
          <a:p>
            <a:pPr marR="0" lvl="0" algn="just" rtl="0">
              <a:lnSpc>
                <a:spcPct val="115000"/>
              </a:lnSpc>
              <a:spcBef>
                <a:spcPts val="0"/>
              </a:spcBef>
              <a:spcAft>
                <a:spcPts val="0"/>
              </a:spcAft>
            </a:pPr>
            <a:endParaRPr lang="en-US" b="1" dirty="0">
              <a:solidFill>
                <a:srgbClr val="FF0000"/>
              </a:solidFill>
              <a:latin typeface="Alexandria"/>
              <a:ea typeface="Times New Roman" panose="02020603050405020304" pitchFamily="18" charset="0"/>
            </a:endParaRPr>
          </a:p>
          <a:p>
            <a:pPr algn="just">
              <a:lnSpc>
                <a:spcPct val="115000"/>
              </a:lnSpc>
            </a:pPr>
            <a:r>
              <a:rPr lang="en-US" dirty="0">
                <a:effectLst/>
                <a:latin typeface="Alexandria"/>
                <a:ea typeface="Times New Roman" panose="02020603050405020304" pitchFamily="18" charset="0"/>
              </a:rPr>
              <a:t>But </a:t>
            </a:r>
            <a:r>
              <a:rPr lang="en-US" dirty="0">
                <a:latin typeface="Alexandria"/>
              </a:rPr>
              <a:t>According to </a:t>
            </a:r>
            <a:r>
              <a:rPr lang="en-US" b="1" dirty="0">
                <a:solidFill>
                  <a:srgbClr val="0070C0"/>
                </a:solidFill>
                <a:latin typeface="Alexandria"/>
              </a:rPr>
              <a:t>David Ricardo </a:t>
            </a:r>
            <a:r>
              <a:rPr lang="en-US" dirty="0">
                <a:effectLst/>
                <a:latin typeface="Alexandria"/>
                <a:ea typeface="Times New Roman" panose="02020603050405020304" pitchFamily="18" charset="0"/>
              </a:rPr>
              <a:t>a country could have an </a:t>
            </a:r>
            <a:r>
              <a:rPr lang="en-US" b="1" dirty="0">
                <a:solidFill>
                  <a:srgbClr val="0070C0"/>
                </a:solidFill>
                <a:effectLst/>
                <a:latin typeface="Alexandria"/>
                <a:ea typeface="Times New Roman" panose="02020603050405020304" pitchFamily="18" charset="0"/>
              </a:rPr>
              <a:t>absolute disadvantage </a:t>
            </a:r>
            <a:r>
              <a:rPr lang="en-US" dirty="0">
                <a:effectLst/>
                <a:latin typeface="Alexandria"/>
                <a:ea typeface="Times New Roman" panose="02020603050405020304" pitchFamily="18" charset="0"/>
              </a:rPr>
              <a:t>in the production of a product relative to another country and </a:t>
            </a:r>
            <a:r>
              <a:rPr lang="en-US" b="1" dirty="0">
                <a:solidFill>
                  <a:srgbClr val="0070C0"/>
                </a:solidFill>
                <a:effectLst/>
                <a:latin typeface="Alexandria"/>
                <a:ea typeface="Times New Roman" panose="02020603050405020304" pitchFamily="18" charset="0"/>
              </a:rPr>
              <a:t>still has a comparative advantage </a:t>
            </a:r>
            <a:r>
              <a:rPr lang="en-US" dirty="0">
                <a:effectLst/>
                <a:latin typeface="Alexandria"/>
                <a:ea typeface="Times New Roman" panose="02020603050405020304" pitchFamily="18" charset="0"/>
              </a:rPr>
              <a:t>in the production of the product</a:t>
            </a:r>
            <a:r>
              <a:rPr lang="en-US" dirty="0">
                <a:latin typeface="Alexandria"/>
                <a:ea typeface="Times New Roman" panose="02020603050405020304" pitchFamily="18" charset="0"/>
              </a:rPr>
              <a:t>, so</a:t>
            </a:r>
            <a:r>
              <a:rPr lang="en-US" dirty="0">
                <a:effectLst/>
                <a:latin typeface="Alexandria"/>
                <a:ea typeface="Times New Roman" panose="02020603050405020304" pitchFamily="18" charset="0"/>
              </a:rPr>
              <a:t> </a:t>
            </a:r>
            <a:r>
              <a:rPr lang="en-US" b="1" dirty="0">
                <a:solidFill>
                  <a:srgbClr val="0070C0"/>
                </a:solidFill>
                <a:effectLst/>
                <a:latin typeface="Alexandria"/>
                <a:ea typeface="Times New Roman" panose="02020603050405020304" pitchFamily="18" charset="0"/>
                <a:cs typeface="Times New Roman" panose="02020603050405020304" pitchFamily="18" charset="0"/>
              </a:rPr>
              <a:t>Trade occurs </a:t>
            </a:r>
            <a:endParaRPr lang="en-US" b="1" dirty="0">
              <a:solidFill>
                <a:srgbClr val="0070C0"/>
              </a:solidFill>
              <a:effectLst/>
              <a:latin typeface="Alexandria"/>
              <a:ea typeface="Times New Roman" panose="02020603050405020304" pitchFamily="18" charset="0"/>
            </a:endParaRPr>
          </a:p>
          <a:p>
            <a:pPr algn="just">
              <a:lnSpc>
                <a:spcPct val="115000"/>
              </a:lnSpc>
            </a:pPr>
            <a:endParaRPr lang="ar-EG" b="1" dirty="0">
              <a:solidFill>
                <a:srgbClr val="FF0000"/>
              </a:solidFill>
              <a:latin typeface="Alexandria"/>
            </a:endParaRPr>
          </a:p>
          <a:p>
            <a:endParaRPr lang="en-US" dirty="0">
              <a:latin typeface="Alexandria"/>
            </a:endParaRPr>
          </a:p>
        </p:txBody>
      </p:sp>
      <p:sp>
        <p:nvSpPr>
          <p:cNvPr id="10" name="TextBox 9">
            <a:extLst>
              <a:ext uri="{FF2B5EF4-FFF2-40B4-BE49-F238E27FC236}">
                <a16:creationId xmlns:a16="http://schemas.microsoft.com/office/drawing/2014/main" id="{D305FC21-D6A6-426A-46AD-C1889E38EA3F}"/>
              </a:ext>
            </a:extLst>
          </p:cNvPr>
          <p:cNvSpPr txBox="1"/>
          <p:nvPr/>
        </p:nvSpPr>
        <p:spPr>
          <a:xfrm>
            <a:off x="2420672" y="848539"/>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Classical International Trade Theories</a:t>
            </a:r>
            <a:endPar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نظريات التجارة الدولية الكلاسيكية</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3" name="TextBox 2">
            <a:extLst>
              <a:ext uri="{FF2B5EF4-FFF2-40B4-BE49-F238E27FC236}">
                <a16:creationId xmlns:a16="http://schemas.microsoft.com/office/drawing/2014/main" id="{6F4AC3AC-E4A4-DFAD-C247-3D686E319074}"/>
              </a:ext>
            </a:extLst>
          </p:cNvPr>
          <p:cNvSpPr txBox="1"/>
          <p:nvPr/>
        </p:nvSpPr>
        <p:spPr>
          <a:xfrm>
            <a:off x="6185681" y="3047690"/>
            <a:ext cx="5253037" cy="1984902"/>
          </a:xfrm>
          <a:prstGeom prst="rect">
            <a:avLst/>
          </a:prstGeom>
          <a:noFill/>
        </p:spPr>
        <p:txBody>
          <a:bodyPr wrap="square">
            <a:spAutoFit/>
          </a:bodyPr>
          <a:lstStyle/>
          <a:p>
            <a:pPr algn="just" rtl="1">
              <a:lnSpc>
                <a:spcPct val="115000"/>
              </a:lnSpc>
            </a:pPr>
            <a:r>
              <a:rPr lang="ar-EG" b="1" dirty="0">
                <a:latin typeface="Alexandria"/>
              </a:rPr>
              <a:t>إذا كان لدى دولة واحدة ميزة مطلقة في إنتاج كلا المنتجين، وكانت الدولة الأخرى تعاني من عيب مطلق في إنتاج كلا المنتجين. وفقًا لآدم سميث، لا تحدث تجارة بين الدولتين ولا مكاسب. ولكن وفقًا لديفيد ريكاردو، يمكن أن يكون لدى دولة عيب مطلق في إنتاج منتج ما بالنسبة لدولة أخرى ولا تزال تتمتع بميزة نسبية في إنتاج المنتج، لذا تحدث التجارة</a:t>
            </a:r>
            <a:endParaRPr lang="en-US" b="1" dirty="0">
              <a:latin typeface="Alexandria"/>
            </a:endParaRPr>
          </a:p>
        </p:txBody>
      </p:sp>
    </p:spTree>
    <p:extLst>
      <p:ext uri="{BB962C8B-B14F-4D97-AF65-F5344CB8AC3E}">
        <p14:creationId xmlns:p14="http://schemas.microsoft.com/office/powerpoint/2010/main" val="1532700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12" name="TextBox 11">
            <a:extLst>
              <a:ext uri="{FF2B5EF4-FFF2-40B4-BE49-F238E27FC236}">
                <a16:creationId xmlns:a16="http://schemas.microsoft.com/office/drawing/2014/main" id="{9EEECA7B-2125-F1F6-8630-30661344A76A}"/>
              </a:ext>
            </a:extLst>
          </p:cNvPr>
          <p:cNvSpPr txBox="1"/>
          <p:nvPr/>
        </p:nvSpPr>
        <p:spPr>
          <a:xfrm>
            <a:off x="2824770" y="1802646"/>
            <a:ext cx="6227618" cy="707886"/>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2) Comparative Advantage (David Ricardo)</a:t>
            </a:r>
            <a:r>
              <a:rPr lang="ar-EG" sz="2000" b="1" dirty="0">
                <a:solidFill>
                  <a:srgbClr val="0070C0"/>
                </a:solidFill>
                <a:latin typeface="Alexandria"/>
                <a:ea typeface="Times New Roman" panose="02020603050405020304" pitchFamily="18" charset="0"/>
              </a:rPr>
              <a:t> الميزة النسبية (ديفيد ريكاردو) </a:t>
            </a:r>
            <a:endParaRPr lang="en-US" sz="2000" b="1" dirty="0">
              <a:solidFill>
                <a:srgbClr val="0070C0"/>
              </a:solidFill>
              <a:latin typeface="Alexandria"/>
              <a:ea typeface="Times New Roman" panose="02020603050405020304" pitchFamily="18" charset="0"/>
            </a:endParaRPr>
          </a:p>
        </p:txBody>
      </p:sp>
      <p:sp>
        <p:nvSpPr>
          <p:cNvPr id="2" name="TextBox 1">
            <a:extLst>
              <a:ext uri="{FF2B5EF4-FFF2-40B4-BE49-F238E27FC236}">
                <a16:creationId xmlns:a16="http://schemas.microsoft.com/office/drawing/2014/main" id="{AAE91870-94D9-027F-00D8-15F41AE57E53}"/>
              </a:ext>
            </a:extLst>
          </p:cNvPr>
          <p:cNvSpPr txBox="1"/>
          <p:nvPr/>
        </p:nvSpPr>
        <p:spPr>
          <a:xfrm>
            <a:off x="617280" y="3683800"/>
            <a:ext cx="5525423" cy="2815899"/>
          </a:xfrm>
          <a:prstGeom prst="rect">
            <a:avLst/>
          </a:prstGeom>
          <a:noFill/>
        </p:spPr>
        <p:txBody>
          <a:bodyPr wrap="square">
            <a:spAutoFit/>
          </a:bodyPr>
          <a:lstStyle/>
          <a:p>
            <a:pPr marL="342900" marR="0" lvl="0" indent="-342900" rtl="0">
              <a:spcBef>
                <a:spcPts val="0"/>
              </a:spcBef>
              <a:spcAft>
                <a:spcPts val="0"/>
              </a:spcAft>
              <a:buFont typeface="Symbol" panose="05050102010706020507" pitchFamily="18" charset="2"/>
              <a:buChar char=""/>
            </a:pPr>
            <a:r>
              <a:rPr lang="en-US" b="1" u="sng" dirty="0">
                <a:solidFill>
                  <a:srgbClr val="0070C0"/>
                </a:solidFill>
                <a:effectLst/>
                <a:latin typeface="Alexandria"/>
                <a:ea typeface="Times New Roman" panose="02020603050405020304" pitchFamily="18" charset="0"/>
              </a:rPr>
              <a:t>According to an absolute advantage (Adam smith)</a:t>
            </a:r>
            <a:endParaRPr lang="en-US" dirty="0">
              <a:effectLst/>
              <a:latin typeface="Alexandria"/>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b="1" dirty="0">
                <a:effectLst/>
                <a:latin typeface="Alexandria"/>
                <a:ea typeface="Times New Roman" panose="02020603050405020304" pitchFamily="18" charset="0"/>
              </a:rPr>
              <a:t>U.S </a:t>
            </a:r>
            <a:r>
              <a:rPr lang="en-US" dirty="0">
                <a:effectLst/>
                <a:latin typeface="Alexandria"/>
                <a:ea typeface="Times New Roman" panose="02020603050405020304" pitchFamily="18" charset="0"/>
              </a:rPr>
              <a:t>has an</a:t>
            </a:r>
            <a:r>
              <a:rPr lang="en-US" b="1" dirty="0">
                <a:effectLst/>
                <a:latin typeface="Alexandria"/>
                <a:ea typeface="Times New Roman" panose="02020603050405020304" pitchFamily="18" charset="0"/>
              </a:rPr>
              <a:t> </a:t>
            </a:r>
            <a:r>
              <a:rPr lang="en-US" dirty="0">
                <a:effectLst/>
                <a:latin typeface="Alexandria"/>
                <a:ea typeface="Times New Roman" panose="02020603050405020304" pitchFamily="18" charset="0"/>
              </a:rPr>
              <a:t>absolute advantage in</a:t>
            </a:r>
            <a:r>
              <a:rPr lang="en-US" b="1" dirty="0">
                <a:effectLst/>
                <a:latin typeface="Alexandria"/>
                <a:ea typeface="Times New Roman" panose="02020603050405020304" pitchFamily="18" charset="0"/>
              </a:rPr>
              <a:t> both goods (M) and (C)</a:t>
            </a:r>
            <a:endParaRPr lang="en-US" dirty="0">
              <a:effectLst/>
              <a:latin typeface="Alexandria"/>
              <a:ea typeface="Times New Roman" panose="02020603050405020304" pitchFamily="18" charset="0"/>
            </a:endParaRPr>
          </a:p>
          <a:p>
            <a:pPr marL="742950" marR="0" lvl="1" indent="-285750" algn="just">
              <a:lnSpc>
                <a:spcPct val="115000"/>
              </a:lnSpc>
              <a:spcBef>
                <a:spcPts val="0"/>
              </a:spcBef>
              <a:spcAft>
                <a:spcPts val="0"/>
              </a:spcAft>
              <a:buFont typeface="Courier New" panose="02070309020205020404" pitchFamily="49" charset="0"/>
              <a:buChar char="o"/>
            </a:pPr>
            <a:r>
              <a:rPr lang="en-US" b="1" dirty="0">
                <a:effectLst/>
                <a:latin typeface="Alexandria"/>
                <a:ea typeface="Times New Roman" panose="02020603050405020304" pitchFamily="18" charset="0"/>
              </a:rPr>
              <a:t>India</a:t>
            </a:r>
            <a:r>
              <a:rPr lang="en-US" dirty="0">
                <a:effectLst/>
                <a:latin typeface="Alexandria"/>
                <a:ea typeface="Times New Roman" panose="02020603050405020304" pitchFamily="18" charset="0"/>
              </a:rPr>
              <a:t> has an</a:t>
            </a:r>
            <a:r>
              <a:rPr lang="en-US" b="1" dirty="0">
                <a:effectLst/>
                <a:latin typeface="Alexandria"/>
                <a:ea typeface="Times New Roman" panose="02020603050405020304" pitchFamily="18" charset="0"/>
              </a:rPr>
              <a:t> </a:t>
            </a:r>
            <a:r>
              <a:rPr lang="en-US" dirty="0">
                <a:effectLst/>
                <a:latin typeface="Alexandria"/>
                <a:ea typeface="Times New Roman" panose="02020603050405020304" pitchFamily="18" charset="0"/>
              </a:rPr>
              <a:t>absolute disadvantage in </a:t>
            </a:r>
            <a:r>
              <a:rPr lang="en-US" b="1" dirty="0">
                <a:effectLst/>
                <a:latin typeface="Alexandria"/>
                <a:ea typeface="Times New Roman" panose="02020603050405020304" pitchFamily="18" charset="0"/>
              </a:rPr>
              <a:t>both goods (M) and (C)</a:t>
            </a:r>
            <a:endParaRPr lang="en-US" dirty="0">
              <a:effectLst/>
              <a:latin typeface="Alexandria"/>
              <a:ea typeface="Times New Roman" panose="02020603050405020304" pitchFamily="18" charset="0"/>
            </a:endParaRPr>
          </a:p>
          <a:p>
            <a:pPr marL="742950" marR="0" lvl="1" indent="-285750" algn="just">
              <a:lnSpc>
                <a:spcPct val="115000"/>
              </a:lnSpc>
              <a:spcBef>
                <a:spcPts val="0"/>
              </a:spcBef>
              <a:spcAft>
                <a:spcPts val="0"/>
              </a:spcAft>
              <a:buFont typeface="Courier New" panose="02070309020205020404" pitchFamily="49" charset="0"/>
              <a:buChar char="o"/>
            </a:pPr>
            <a:r>
              <a:rPr lang="en-US" b="1" dirty="0">
                <a:effectLst/>
                <a:latin typeface="Alexandria"/>
                <a:ea typeface="Times New Roman" panose="02020603050405020304" pitchFamily="18" charset="0"/>
              </a:rPr>
              <a:t>So, there is No Trade occurs between U.S and India and No Gains.</a:t>
            </a:r>
            <a:r>
              <a:rPr lang="ar-EG" b="1" dirty="0">
                <a:effectLst/>
                <a:latin typeface="Alexandria"/>
                <a:ea typeface="Times New Roman" panose="02020603050405020304" pitchFamily="18" charset="0"/>
              </a:rPr>
              <a:t> </a:t>
            </a:r>
            <a:endParaRPr lang="en-US" b="1" dirty="0">
              <a:effectLst/>
              <a:latin typeface="Alexandria"/>
              <a:ea typeface="Times New Roman" panose="02020603050405020304" pitchFamily="18" charset="0"/>
            </a:endParaRPr>
          </a:p>
          <a:p>
            <a:pPr marL="742950" marR="0" lvl="1" indent="-285750" algn="just">
              <a:lnSpc>
                <a:spcPct val="115000"/>
              </a:lnSpc>
              <a:spcBef>
                <a:spcPts val="0"/>
              </a:spcBef>
              <a:spcAft>
                <a:spcPts val="0"/>
              </a:spcAft>
              <a:buFont typeface="Courier New" panose="02070309020205020404" pitchFamily="49" charset="0"/>
              <a:buChar char="o"/>
            </a:pPr>
            <a:r>
              <a:rPr lang="en-US" b="1" dirty="0">
                <a:solidFill>
                  <a:srgbClr val="0070C0"/>
                </a:solidFill>
                <a:effectLst/>
                <a:latin typeface="Alexandria"/>
                <a:ea typeface="Times New Roman" panose="02020603050405020304" pitchFamily="18" charset="0"/>
              </a:rPr>
              <a:t>But According to comparative advantage theory and David Ricardo, trade will occur. </a:t>
            </a:r>
            <a:r>
              <a:rPr lang="en-US" b="1" u="sng" dirty="0">
                <a:solidFill>
                  <a:srgbClr val="0070C0"/>
                </a:solidFill>
                <a:effectLst/>
                <a:latin typeface="Alexandria"/>
                <a:ea typeface="Times New Roman" panose="02020603050405020304" pitchFamily="18" charset="0"/>
              </a:rPr>
              <a:t>How?</a:t>
            </a:r>
            <a:endParaRPr lang="ar-EG" b="1" u="sng" dirty="0">
              <a:solidFill>
                <a:srgbClr val="0070C0"/>
              </a:solidFill>
              <a:effectLst/>
              <a:latin typeface="Alexandria"/>
              <a:ea typeface="Times New Roman" panose="02020603050405020304" pitchFamily="18" charset="0"/>
            </a:endParaRPr>
          </a:p>
        </p:txBody>
      </p:sp>
      <p:graphicFrame>
        <p:nvGraphicFramePr>
          <p:cNvPr id="10" name="Table 9">
            <a:extLst>
              <a:ext uri="{FF2B5EF4-FFF2-40B4-BE49-F238E27FC236}">
                <a16:creationId xmlns:a16="http://schemas.microsoft.com/office/drawing/2014/main" id="{4EEDEEF5-0A39-BB5C-A354-86E9A982C1A1}"/>
              </a:ext>
            </a:extLst>
          </p:cNvPr>
          <p:cNvGraphicFramePr>
            <a:graphicFrameLocks noGrp="1"/>
          </p:cNvGraphicFramePr>
          <p:nvPr>
            <p:extLst>
              <p:ext uri="{D42A27DB-BD31-4B8C-83A1-F6EECF244321}">
                <p14:modId xmlns:p14="http://schemas.microsoft.com/office/powerpoint/2010/main" val="1819131341"/>
              </p:ext>
            </p:extLst>
          </p:nvPr>
        </p:nvGraphicFramePr>
        <p:xfrm>
          <a:off x="3181622" y="2522917"/>
          <a:ext cx="4457865" cy="1055679"/>
        </p:xfrm>
        <a:graphic>
          <a:graphicData uri="http://schemas.openxmlformats.org/drawingml/2006/table">
            <a:tbl>
              <a:tblPr>
                <a:tableStyleId>{5940675A-B579-460E-94D1-54222C63F5DA}</a:tableStyleId>
              </a:tblPr>
              <a:tblGrid>
                <a:gridCol w="1359269">
                  <a:extLst>
                    <a:ext uri="{9D8B030D-6E8A-4147-A177-3AD203B41FA5}">
                      <a16:colId xmlns:a16="http://schemas.microsoft.com/office/drawing/2014/main" val="1935898471"/>
                    </a:ext>
                  </a:extLst>
                </a:gridCol>
                <a:gridCol w="1370000">
                  <a:extLst>
                    <a:ext uri="{9D8B030D-6E8A-4147-A177-3AD203B41FA5}">
                      <a16:colId xmlns:a16="http://schemas.microsoft.com/office/drawing/2014/main" val="1517152913"/>
                    </a:ext>
                  </a:extLst>
                </a:gridCol>
                <a:gridCol w="1728596">
                  <a:extLst>
                    <a:ext uri="{9D8B030D-6E8A-4147-A177-3AD203B41FA5}">
                      <a16:colId xmlns:a16="http://schemas.microsoft.com/office/drawing/2014/main" val="2795387702"/>
                    </a:ext>
                  </a:extLst>
                </a:gridCol>
              </a:tblGrid>
              <a:tr h="351893">
                <a:tc>
                  <a:txBody>
                    <a:bodyPr/>
                    <a:lstStyle/>
                    <a:p>
                      <a:pPr marL="0" marR="0" algn="ctr">
                        <a:spcBef>
                          <a:spcPts val="0"/>
                        </a:spcBef>
                        <a:spcAft>
                          <a:spcPts val="0"/>
                        </a:spcAft>
                      </a:pPr>
                      <a:r>
                        <a:rPr lang="en-US" sz="2000" b="1" dirty="0">
                          <a:effectLst/>
                        </a:rPr>
                        <a:t> </a:t>
                      </a:r>
                      <a:endParaRPr lang="en-US" sz="2000" b="1" dirty="0">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b="1" dirty="0">
                          <a:effectLst/>
                        </a:rPr>
                        <a:t>Machines</a:t>
                      </a:r>
                      <a:endParaRPr lang="en-US" sz="2000" b="1" dirty="0">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b="1" dirty="0">
                          <a:effectLst/>
                        </a:rPr>
                        <a:t>Cloth</a:t>
                      </a:r>
                      <a:endParaRPr lang="en-US" sz="2000" b="1" dirty="0">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223139772"/>
                  </a:ext>
                </a:extLst>
              </a:tr>
              <a:tr h="351893">
                <a:tc>
                  <a:txBody>
                    <a:bodyPr/>
                    <a:lstStyle/>
                    <a:p>
                      <a:pPr marL="0" marR="0" algn="ctr">
                        <a:spcBef>
                          <a:spcPts val="0"/>
                        </a:spcBef>
                        <a:spcAft>
                          <a:spcPts val="0"/>
                        </a:spcAft>
                        <a:tabLst>
                          <a:tab pos="2743200" algn="ctr"/>
                          <a:tab pos="5486400" algn="r"/>
                          <a:tab pos="457200" algn="l"/>
                        </a:tabLst>
                      </a:pPr>
                      <a:r>
                        <a:rPr lang="en-US" sz="2000" b="1" dirty="0">
                          <a:effectLst/>
                        </a:rPr>
                        <a:t>U. S</a:t>
                      </a:r>
                      <a:endParaRPr lang="en-US" sz="2000" b="1" dirty="0">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dirty="0">
                          <a:effectLst/>
                        </a:rPr>
                        <a:t>5</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dirty="0">
                          <a:effectLst/>
                        </a:rPr>
                        <a:t>15</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956521953"/>
                  </a:ext>
                </a:extLst>
              </a:tr>
              <a:tr h="351893">
                <a:tc>
                  <a:txBody>
                    <a:bodyPr/>
                    <a:lstStyle/>
                    <a:p>
                      <a:pPr marL="0" marR="0" algn="ctr">
                        <a:spcBef>
                          <a:spcPts val="0"/>
                        </a:spcBef>
                        <a:spcAft>
                          <a:spcPts val="0"/>
                        </a:spcAft>
                      </a:pPr>
                      <a:r>
                        <a:rPr lang="en-US" sz="2000" b="1" dirty="0">
                          <a:effectLst/>
                        </a:rPr>
                        <a:t>India</a:t>
                      </a:r>
                      <a:endParaRPr lang="en-US" sz="2000" b="1" dirty="0">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dirty="0">
                          <a:effectLst/>
                        </a:rPr>
                        <a:t>1</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dirty="0">
                          <a:effectLst/>
                        </a:rPr>
                        <a:t>5</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971572091"/>
                  </a:ext>
                </a:extLst>
              </a:tr>
            </a:tbl>
          </a:graphicData>
        </a:graphic>
      </p:graphicFrame>
      <p:sp>
        <p:nvSpPr>
          <p:cNvPr id="11" name="TextBox 10">
            <a:extLst>
              <a:ext uri="{FF2B5EF4-FFF2-40B4-BE49-F238E27FC236}">
                <a16:creationId xmlns:a16="http://schemas.microsoft.com/office/drawing/2014/main" id="{8F2AF59E-FFAC-3079-711F-3A679CCD867C}"/>
              </a:ext>
            </a:extLst>
          </p:cNvPr>
          <p:cNvSpPr txBox="1"/>
          <p:nvPr/>
        </p:nvSpPr>
        <p:spPr>
          <a:xfrm>
            <a:off x="2420672" y="848539"/>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Classical International Trade Theories</a:t>
            </a:r>
            <a:endPar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نظريات التجارة الدولية الكلاسيكية</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3" name="TextBox 2">
            <a:extLst>
              <a:ext uri="{FF2B5EF4-FFF2-40B4-BE49-F238E27FC236}">
                <a16:creationId xmlns:a16="http://schemas.microsoft.com/office/drawing/2014/main" id="{AAE91870-94D9-027F-00D8-15F41AE57E53}"/>
              </a:ext>
            </a:extLst>
          </p:cNvPr>
          <p:cNvSpPr txBox="1"/>
          <p:nvPr/>
        </p:nvSpPr>
        <p:spPr>
          <a:xfrm>
            <a:off x="7012732" y="3727719"/>
            <a:ext cx="4186236" cy="2815899"/>
          </a:xfrm>
          <a:prstGeom prst="rect">
            <a:avLst/>
          </a:prstGeom>
          <a:noFill/>
        </p:spPr>
        <p:txBody>
          <a:bodyPr wrap="square">
            <a:spAutoFit/>
          </a:bodyPr>
          <a:lstStyle/>
          <a:p>
            <a:pPr marL="342900" marR="0" lvl="0" indent="-342900" algn="r" rtl="1">
              <a:spcBef>
                <a:spcPts val="0"/>
              </a:spcBef>
              <a:spcAft>
                <a:spcPts val="0"/>
              </a:spcAft>
              <a:buFont typeface="Symbol" panose="05050102010706020507" pitchFamily="18" charset="2"/>
              <a:buChar char=""/>
            </a:pPr>
            <a:r>
              <a:rPr lang="ar-EG" b="1" dirty="0">
                <a:effectLst/>
                <a:latin typeface="Alexandria"/>
                <a:ea typeface="Times New Roman" panose="02020603050405020304" pitchFamily="18" charset="0"/>
              </a:rPr>
              <a:t>وفقًا للميزة المطلقة (آدم سميث)</a:t>
            </a:r>
            <a:endParaRPr lang="en-US" dirty="0">
              <a:effectLst/>
              <a:latin typeface="Alexandria"/>
              <a:ea typeface="Times New Roman" panose="02020603050405020304" pitchFamily="18" charset="0"/>
            </a:endParaRPr>
          </a:p>
          <a:p>
            <a:pPr marL="742950" marR="0" lvl="1" indent="-285750" algn="r" rtl="1">
              <a:spcBef>
                <a:spcPts val="0"/>
              </a:spcBef>
              <a:spcAft>
                <a:spcPts val="0"/>
              </a:spcAft>
              <a:buFont typeface="Courier New" panose="02070309020205020404" pitchFamily="49" charset="0"/>
              <a:buChar char="o"/>
            </a:pPr>
            <a:r>
              <a:rPr lang="ar-EG" b="1" dirty="0">
                <a:effectLst/>
                <a:latin typeface="Alexandria"/>
                <a:ea typeface="Times New Roman" panose="02020603050405020304" pitchFamily="18" charset="0"/>
              </a:rPr>
              <a:t>تتمتع الولايات المتحدة بميزة مطلقة في كل من الملابس </a:t>
            </a:r>
            <a:r>
              <a:rPr lang="ar-EG" b="1" dirty="0" err="1">
                <a:effectLst/>
                <a:latin typeface="Alexandria"/>
                <a:ea typeface="Times New Roman" panose="02020603050405020304" pitchFamily="18" charset="0"/>
              </a:rPr>
              <a:t>والالات</a:t>
            </a:r>
            <a:endParaRPr lang="en-US" dirty="0">
              <a:effectLst/>
              <a:latin typeface="Alexandria"/>
              <a:ea typeface="Times New Roman" panose="02020603050405020304" pitchFamily="18" charset="0"/>
            </a:endParaRPr>
          </a:p>
          <a:p>
            <a:pPr marL="742950" marR="0" lvl="1" indent="-285750" algn="just" rtl="1">
              <a:lnSpc>
                <a:spcPct val="115000"/>
              </a:lnSpc>
              <a:spcBef>
                <a:spcPts val="0"/>
              </a:spcBef>
              <a:spcAft>
                <a:spcPts val="0"/>
              </a:spcAft>
              <a:buFont typeface="Courier New" panose="02070309020205020404" pitchFamily="49" charset="0"/>
              <a:buChar char="o"/>
            </a:pPr>
            <a:r>
              <a:rPr lang="ar-EG" b="1" dirty="0">
                <a:effectLst/>
                <a:latin typeface="Alexandria"/>
                <a:ea typeface="Times New Roman" panose="02020603050405020304" pitchFamily="18" charset="0"/>
              </a:rPr>
              <a:t>تتمتع الهند بعيب مطلق في كل من الملابس </a:t>
            </a:r>
            <a:r>
              <a:rPr lang="ar-EG" b="1" dirty="0" err="1">
                <a:effectLst/>
                <a:latin typeface="Alexandria"/>
                <a:ea typeface="Times New Roman" panose="02020603050405020304" pitchFamily="18" charset="0"/>
              </a:rPr>
              <a:t>والالات</a:t>
            </a:r>
            <a:endParaRPr lang="en-US" dirty="0">
              <a:effectLst/>
              <a:latin typeface="Alexandria"/>
              <a:ea typeface="Times New Roman" panose="02020603050405020304" pitchFamily="18" charset="0"/>
            </a:endParaRPr>
          </a:p>
          <a:p>
            <a:pPr marL="742950" marR="0" lvl="1" indent="-285750" algn="just" rtl="1">
              <a:lnSpc>
                <a:spcPct val="115000"/>
              </a:lnSpc>
              <a:spcBef>
                <a:spcPts val="0"/>
              </a:spcBef>
              <a:spcAft>
                <a:spcPts val="0"/>
              </a:spcAft>
              <a:buFont typeface="Courier New" panose="02070309020205020404" pitchFamily="49" charset="0"/>
              <a:buChar char="o"/>
            </a:pPr>
            <a:r>
              <a:rPr lang="ar-EG" b="1" dirty="0">
                <a:effectLst/>
                <a:latin typeface="Alexandria"/>
                <a:ea typeface="Times New Roman" panose="02020603050405020304" pitchFamily="18" charset="0"/>
              </a:rPr>
              <a:t>لذا، لا تحدث أي تجارة بين الولايات المتحدة والهند ولا توجد مكاسب.</a:t>
            </a:r>
            <a:endParaRPr lang="en-US" b="1" dirty="0">
              <a:effectLst/>
              <a:latin typeface="Alexandria"/>
              <a:ea typeface="Times New Roman" panose="02020603050405020304" pitchFamily="18" charset="0"/>
            </a:endParaRPr>
          </a:p>
          <a:p>
            <a:pPr marL="742950" marR="0" lvl="1" indent="-285750" algn="just" rtl="1">
              <a:lnSpc>
                <a:spcPct val="115000"/>
              </a:lnSpc>
              <a:spcBef>
                <a:spcPts val="0"/>
              </a:spcBef>
              <a:spcAft>
                <a:spcPts val="0"/>
              </a:spcAft>
              <a:buFont typeface="Courier New" panose="02070309020205020404" pitchFamily="49" charset="0"/>
              <a:buChar char="o"/>
            </a:pPr>
            <a:r>
              <a:rPr lang="ar-EG" b="1" dirty="0">
                <a:solidFill>
                  <a:srgbClr val="0070C0"/>
                </a:solidFill>
                <a:effectLst/>
                <a:latin typeface="Alexandria"/>
                <a:ea typeface="Times New Roman" panose="02020603050405020304" pitchFamily="18" charset="0"/>
              </a:rPr>
              <a:t>ولكن وفقًا لنظرية الميزة النسبية وديفيد ريكاردو، ستحدث التجارة. كيف؟</a:t>
            </a:r>
            <a:endParaRPr lang="en-US" b="1" dirty="0">
              <a:solidFill>
                <a:srgbClr val="0070C0"/>
              </a:solidFill>
              <a:effectLst/>
              <a:latin typeface="Alexandria"/>
              <a:ea typeface="Times New Roman" panose="02020603050405020304" pitchFamily="18" charset="0"/>
            </a:endParaRPr>
          </a:p>
        </p:txBody>
      </p:sp>
    </p:spTree>
    <p:extLst>
      <p:ext uri="{BB962C8B-B14F-4D97-AF65-F5344CB8AC3E}">
        <p14:creationId xmlns:p14="http://schemas.microsoft.com/office/powerpoint/2010/main" val="723297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12" name="TextBox 11">
            <a:extLst>
              <a:ext uri="{FF2B5EF4-FFF2-40B4-BE49-F238E27FC236}">
                <a16:creationId xmlns:a16="http://schemas.microsoft.com/office/drawing/2014/main" id="{9EEECA7B-2125-F1F6-8630-30661344A76A}"/>
              </a:ext>
            </a:extLst>
          </p:cNvPr>
          <p:cNvSpPr txBox="1"/>
          <p:nvPr/>
        </p:nvSpPr>
        <p:spPr>
          <a:xfrm>
            <a:off x="2824770" y="1802646"/>
            <a:ext cx="6227618" cy="707886"/>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2) Comparative Advantage (David Ricardo)</a:t>
            </a:r>
            <a:r>
              <a:rPr lang="ar-EG" sz="2000" b="1" dirty="0">
                <a:solidFill>
                  <a:srgbClr val="0070C0"/>
                </a:solidFill>
                <a:latin typeface="Alexandria"/>
                <a:ea typeface="Times New Roman" panose="02020603050405020304" pitchFamily="18" charset="0"/>
              </a:rPr>
              <a:t> الميزة النسبية (ديفيد ريكاردو) </a:t>
            </a:r>
            <a:endParaRPr lang="en-US" sz="2000" b="1" dirty="0">
              <a:solidFill>
                <a:srgbClr val="0070C0"/>
              </a:solidFill>
              <a:latin typeface="Alexandria"/>
              <a:ea typeface="Times New Roman" panose="02020603050405020304" pitchFamily="18" charset="0"/>
            </a:endParaRPr>
          </a:p>
        </p:txBody>
      </p:sp>
      <p:sp>
        <p:nvSpPr>
          <p:cNvPr id="9" name="TextBox 8">
            <a:extLst>
              <a:ext uri="{FF2B5EF4-FFF2-40B4-BE49-F238E27FC236}">
                <a16:creationId xmlns:a16="http://schemas.microsoft.com/office/drawing/2014/main" id="{A12DBA41-B54B-472A-1423-00547FD81CAE}"/>
              </a:ext>
            </a:extLst>
          </p:cNvPr>
          <p:cNvSpPr txBox="1"/>
          <p:nvPr/>
        </p:nvSpPr>
        <p:spPr>
          <a:xfrm>
            <a:off x="762000" y="2976072"/>
            <a:ext cx="5095874" cy="2195216"/>
          </a:xfrm>
          <a:prstGeom prst="rect">
            <a:avLst/>
          </a:prstGeom>
          <a:noFill/>
        </p:spPr>
        <p:txBody>
          <a:bodyPr wrap="square">
            <a:spAutoFit/>
          </a:bodyPr>
          <a:lstStyle/>
          <a:p>
            <a:pPr marL="0" marR="0" algn="just">
              <a:lnSpc>
                <a:spcPct val="115000"/>
              </a:lnSpc>
              <a:spcBef>
                <a:spcPts val="0"/>
              </a:spcBef>
              <a:spcAft>
                <a:spcPts val="0"/>
              </a:spcAft>
            </a:pPr>
            <a:r>
              <a:rPr lang="en-US" sz="2000" dirty="0">
                <a:effectLst/>
                <a:latin typeface="Alexandria"/>
                <a:ea typeface="Times New Roman" panose="02020603050405020304" pitchFamily="18" charset="0"/>
                <a:cs typeface="Times New Roman" panose="02020603050405020304" pitchFamily="18" charset="0"/>
              </a:rPr>
              <a:t>It is the ability of the country to produce goods at : </a:t>
            </a:r>
            <a:endParaRPr lang="en-US" sz="2000" dirty="0">
              <a:effectLst/>
              <a:latin typeface="Alexandria"/>
              <a:ea typeface="Times New Roman" panose="02020603050405020304" pitchFamily="18" charset="0"/>
            </a:endParaRPr>
          </a:p>
          <a:p>
            <a:pPr marL="742950" marR="0" lvl="1" indent="-285750" algn="just">
              <a:lnSpc>
                <a:spcPct val="115000"/>
              </a:lnSpc>
              <a:spcBef>
                <a:spcPts val="0"/>
              </a:spcBef>
              <a:spcAft>
                <a:spcPts val="0"/>
              </a:spcAft>
              <a:buFont typeface="Courier New" panose="02070309020205020404" pitchFamily="49" charset="0"/>
              <a:buChar char="o"/>
            </a:pPr>
            <a:r>
              <a:rPr lang="en-US" sz="2000" b="1" dirty="0">
                <a:solidFill>
                  <a:srgbClr val="0070C0"/>
                </a:solidFill>
                <a:effectLst/>
                <a:latin typeface="Alexandria"/>
                <a:ea typeface="Times New Roman" panose="02020603050405020304" pitchFamily="18" charset="0"/>
                <a:cs typeface="Times New Roman" panose="02020603050405020304" pitchFamily="18" charset="0"/>
              </a:rPr>
              <a:t>Lower opportunity cost </a:t>
            </a:r>
            <a:r>
              <a:rPr lang="en-US" sz="2000" b="1" dirty="0">
                <a:effectLst/>
                <a:latin typeface="Alexandria"/>
                <a:ea typeface="Times New Roman" panose="02020603050405020304" pitchFamily="18" charset="0"/>
                <a:cs typeface="Times New Roman" panose="02020603050405020304" pitchFamily="18" charset="0"/>
              </a:rPr>
              <a:t>which is:</a:t>
            </a:r>
            <a:endParaRPr lang="en-US" sz="2000" dirty="0">
              <a:effectLst/>
              <a:latin typeface="Alexandria"/>
              <a:ea typeface="Times New Roman" panose="02020603050405020304" pitchFamily="18" charset="0"/>
            </a:endParaRPr>
          </a:p>
          <a:p>
            <a:pPr marL="1143000" marR="0" lvl="2" indent="-228600" algn="just">
              <a:lnSpc>
                <a:spcPct val="115000"/>
              </a:lnSpc>
              <a:spcBef>
                <a:spcPts val="0"/>
              </a:spcBef>
              <a:spcAft>
                <a:spcPts val="0"/>
              </a:spcAft>
              <a:buFont typeface="Wingdings" panose="05000000000000000000" pitchFamily="2" charset="2"/>
              <a:buChar char=""/>
            </a:pPr>
            <a:r>
              <a:rPr lang="en-US" sz="2000" dirty="0">
                <a:effectLst/>
                <a:latin typeface="Alexandria"/>
                <a:ea typeface="Times New Roman" panose="02020603050405020304" pitchFamily="18" charset="0"/>
                <a:cs typeface="Times New Roman" panose="02020603050405020304" pitchFamily="18" charset="0"/>
              </a:rPr>
              <a:t>amount of one good that a country must forego to produce each additional unit of another good</a:t>
            </a:r>
            <a:endParaRPr lang="en-US" sz="2000" dirty="0">
              <a:effectLst/>
              <a:latin typeface="Alexandria"/>
              <a:ea typeface="Times New Roman" panose="02020603050405020304" pitchFamily="18" charset="0"/>
            </a:endParaRPr>
          </a:p>
        </p:txBody>
      </p:sp>
      <p:sp>
        <p:nvSpPr>
          <p:cNvPr id="10" name="TextBox 9">
            <a:extLst>
              <a:ext uri="{FF2B5EF4-FFF2-40B4-BE49-F238E27FC236}">
                <a16:creationId xmlns:a16="http://schemas.microsoft.com/office/drawing/2014/main" id="{87FBF16E-848A-5E28-9B44-3A24BDB3B606}"/>
              </a:ext>
            </a:extLst>
          </p:cNvPr>
          <p:cNvSpPr txBox="1"/>
          <p:nvPr/>
        </p:nvSpPr>
        <p:spPr>
          <a:xfrm>
            <a:off x="2420672" y="848539"/>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Classical International Trade Theories</a:t>
            </a:r>
            <a:endPar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نظريات التجارة الدولية الكلاسيكية</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3" name="TextBox 2">
            <a:extLst>
              <a:ext uri="{FF2B5EF4-FFF2-40B4-BE49-F238E27FC236}">
                <a16:creationId xmlns:a16="http://schemas.microsoft.com/office/drawing/2014/main" id="{F575E3C7-AFAA-7AB1-00A5-C399881A2808}"/>
              </a:ext>
            </a:extLst>
          </p:cNvPr>
          <p:cNvSpPr txBox="1"/>
          <p:nvPr/>
        </p:nvSpPr>
        <p:spPr>
          <a:xfrm>
            <a:off x="6096000" y="2993232"/>
            <a:ext cx="5095874" cy="1485663"/>
          </a:xfrm>
          <a:prstGeom prst="rect">
            <a:avLst/>
          </a:prstGeom>
          <a:noFill/>
        </p:spPr>
        <p:txBody>
          <a:bodyPr wrap="square">
            <a:spAutoFit/>
          </a:bodyPr>
          <a:lstStyle/>
          <a:p>
            <a:pPr marL="0" marR="0" algn="just" rtl="1">
              <a:lnSpc>
                <a:spcPct val="115000"/>
              </a:lnSpc>
              <a:spcBef>
                <a:spcPts val="0"/>
              </a:spcBef>
              <a:spcAft>
                <a:spcPts val="0"/>
              </a:spcAft>
            </a:pPr>
            <a:r>
              <a:rPr lang="ar-EG" sz="2000" dirty="0">
                <a:effectLst/>
                <a:latin typeface="Alexandria"/>
                <a:ea typeface="Times New Roman" panose="02020603050405020304" pitchFamily="18" charset="0"/>
              </a:rPr>
              <a:t>نها قدرة الدولة على إنتاج السلع بتكلفة فرصة بديلة أقل وهي: كمية سلعة واحدة يجب على الدولة التخلي عنها لإنتاج كل وحدة إضافية من سلعة أخرى (</a:t>
            </a:r>
            <a:r>
              <a:rPr lang="ar-EG" sz="2000" dirty="0">
                <a:effectLst/>
                <a:latin typeface="Alexandria"/>
                <a:ea typeface="Times New Roman" panose="02020603050405020304" pitchFamily="18" charset="0"/>
                <a:cs typeface="Times New Roman" panose="02020603050405020304" pitchFamily="18" charset="0"/>
              </a:rPr>
              <a:t>لما انتج سلعة واحدة _ </a:t>
            </a:r>
            <a:r>
              <a:rPr lang="ar-EG" sz="2000" dirty="0" err="1">
                <a:effectLst/>
                <a:latin typeface="Alexandria"/>
                <a:ea typeface="Times New Roman" panose="02020603050405020304" pitchFamily="18" charset="0"/>
                <a:cs typeface="Times New Roman" panose="02020603050405020304" pitchFamily="18" charset="0"/>
              </a:rPr>
              <a:t>هضحي</a:t>
            </a:r>
            <a:r>
              <a:rPr lang="ar-EG" sz="2000" dirty="0">
                <a:effectLst/>
                <a:latin typeface="Alexandria"/>
                <a:ea typeface="Times New Roman" panose="02020603050405020304" pitchFamily="18" charset="0"/>
                <a:cs typeface="Times New Roman" panose="02020603050405020304" pitchFamily="18" charset="0"/>
              </a:rPr>
              <a:t> باد </a:t>
            </a:r>
            <a:r>
              <a:rPr lang="ar-EG" sz="2000" dirty="0" err="1">
                <a:effectLst/>
                <a:latin typeface="Alexandria"/>
                <a:ea typeface="Times New Roman" panose="02020603050405020304" pitchFamily="18" charset="0"/>
                <a:cs typeface="Times New Roman" panose="02020603050405020304" pitchFamily="18" charset="0"/>
              </a:rPr>
              <a:t>ايه</a:t>
            </a:r>
            <a:r>
              <a:rPr lang="ar-EG" sz="2000" dirty="0">
                <a:effectLst/>
                <a:latin typeface="Alexandria"/>
                <a:ea typeface="Times New Roman" panose="02020603050405020304" pitchFamily="18" charset="0"/>
                <a:cs typeface="Times New Roman" panose="02020603050405020304" pitchFamily="18" charset="0"/>
              </a:rPr>
              <a:t> من السلعة </a:t>
            </a:r>
            <a:r>
              <a:rPr lang="ar-EG" sz="2000" dirty="0" err="1">
                <a:effectLst/>
                <a:latin typeface="Alexandria"/>
                <a:ea typeface="Times New Roman" panose="02020603050405020304" pitchFamily="18" charset="0"/>
                <a:cs typeface="Times New Roman" panose="02020603050405020304" pitchFamily="18" charset="0"/>
              </a:rPr>
              <a:t>الاخري</a:t>
            </a:r>
            <a:r>
              <a:rPr lang="ar-EG" sz="2000" dirty="0">
                <a:effectLst/>
                <a:latin typeface="Alexandria"/>
                <a:ea typeface="Times New Roman" panose="02020603050405020304" pitchFamily="18" charset="0"/>
                <a:cs typeface="Times New Roman" panose="02020603050405020304" pitchFamily="18" charset="0"/>
              </a:rPr>
              <a:t> ؟؟؟</a:t>
            </a:r>
            <a:r>
              <a:rPr lang="ar-EG" sz="2000" dirty="0">
                <a:effectLst/>
                <a:latin typeface="Alexandria"/>
                <a:ea typeface="Times New Roman" panose="02020603050405020304" pitchFamily="18" charset="0"/>
              </a:rPr>
              <a:t>)</a:t>
            </a:r>
            <a:endParaRPr lang="en-US" sz="20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23114985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12" name="TextBox 11">
            <a:extLst>
              <a:ext uri="{FF2B5EF4-FFF2-40B4-BE49-F238E27FC236}">
                <a16:creationId xmlns:a16="http://schemas.microsoft.com/office/drawing/2014/main" id="{9EEECA7B-2125-F1F6-8630-30661344A76A}"/>
              </a:ext>
            </a:extLst>
          </p:cNvPr>
          <p:cNvSpPr txBox="1"/>
          <p:nvPr/>
        </p:nvSpPr>
        <p:spPr>
          <a:xfrm>
            <a:off x="2824770" y="1802646"/>
            <a:ext cx="6227618" cy="707886"/>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2) Comparative Advantage (David Ricardo)</a:t>
            </a:r>
            <a:r>
              <a:rPr lang="ar-EG" sz="2000" b="1" dirty="0">
                <a:solidFill>
                  <a:srgbClr val="0070C0"/>
                </a:solidFill>
                <a:latin typeface="Alexandria"/>
                <a:ea typeface="Times New Roman" panose="02020603050405020304" pitchFamily="18" charset="0"/>
              </a:rPr>
              <a:t> الميزة النسبية (ديفيد ريكاردو) </a:t>
            </a:r>
            <a:endParaRPr lang="en-US" sz="2000" b="1" dirty="0">
              <a:solidFill>
                <a:srgbClr val="0070C0"/>
              </a:solidFill>
              <a:latin typeface="Alexandria"/>
              <a:ea typeface="Times New Roman" panose="02020603050405020304" pitchFamily="18" charset="0"/>
            </a:endParaRPr>
          </a:p>
        </p:txBody>
      </p:sp>
      <p:sp>
        <p:nvSpPr>
          <p:cNvPr id="2" name="TextBox 1">
            <a:extLst>
              <a:ext uri="{FF2B5EF4-FFF2-40B4-BE49-F238E27FC236}">
                <a16:creationId xmlns:a16="http://schemas.microsoft.com/office/drawing/2014/main" id="{75631A62-328E-77A0-6033-4CEC82126FC0}"/>
              </a:ext>
            </a:extLst>
          </p:cNvPr>
          <p:cNvSpPr txBox="1"/>
          <p:nvPr/>
        </p:nvSpPr>
        <p:spPr>
          <a:xfrm>
            <a:off x="519636" y="2562363"/>
            <a:ext cx="5181078" cy="3447098"/>
          </a:xfrm>
          <a:prstGeom prst="rect">
            <a:avLst/>
          </a:prstGeom>
          <a:noFill/>
        </p:spPr>
        <p:txBody>
          <a:bodyPr wrap="square">
            <a:spAutoFit/>
          </a:bodyPr>
          <a:lstStyle/>
          <a:p>
            <a:pPr marL="0" marR="0" algn="just">
              <a:lnSpc>
                <a:spcPct val="115000"/>
              </a:lnSpc>
              <a:spcBef>
                <a:spcPts val="0"/>
              </a:spcBef>
              <a:spcAft>
                <a:spcPts val="0"/>
              </a:spcAft>
            </a:pPr>
            <a:endParaRPr lang="en-US" sz="2000" dirty="0">
              <a:effectLst/>
              <a:latin typeface="Alexandria"/>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en-US" sz="2000" dirty="0">
              <a:effectLst/>
              <a:latin typeface="Alexandria"/>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en-US" sz="2000" dirty="0">
              <a:latin typeface="Alexandria"/>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en-US" sz="2000" dirty="0">
              <a:effectLst/>
              <a:latin typeface="Alexandria"/>
              <a:ea typeface="Times New Roman" panose="02020603050405020304" pitchFamily="18" charset="0"/>
              <a:cs typeface="Times New Roman" panose="02020603050405020304" pitchFamily="18" charset="0"/>
            </a:endParaRPr>
          </a:p>
          <a:p>
            <a:pPr marL="342900" marR="0" lvl="0" indent="-342900" algn="just" rtl="0">
              <a:lnSpc>
                <a:spcPct val="115000"/>
              </a:lnSpc>
              <a:spcBef>
                <a:spcPts val="0"/>
              </a:spcBef>
              <a:spcAft>
                <a:spcPts val="0"/>
              </a:spcAft>
              <a:buFont typeface="Symbol" panose="05050102010706020507" pitchFamily="18" charset="2"/>
              <a:buChar char=""/>
            </a:pPr>
            <a:r>
              <a:rPr lang="en-US" sz="2000" b="1" u="sng" dirty="0">
                <a:solidFill>
                  <a:srgbClr val="0070C0"/>
                </a:solidFill>
                <a:effectLst/>
                <a:latin typeface="Alexandria"/>
                <a:ea typeface="Times New Roman" panose="02020603050405020304" pitchFamily="18" charset="0"/>
              </a:rPr>
              <a:t>According to a comparative advantage (David Ricardo):</a:t>
            </a:r>
            <a:endParaRPr lang="en-US" sz="2000" dirty="0">
              <a:effectLst/>
              <a:latin typeface="Alexandria"/>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2000" b="1" u="sng" dirty="0">
                <a:effectLst/>
                <a:latin typeface="Alexandria"/>
                <a:ea typeface="Times New Roman" panose="02020603050405020304" pitchFamily="18" charset="0"/>
              </a:rPr>
              <a:t>U.S </a:t>
            </a:r>
            <a:r>
              <a:rPr lang="en-US" sz="2000" u="sng" dirty="0">
                <a:effectLst/>
                <a:latin typeface="Alexandria"/>
                <a:ea typeface="Times New Roman" panose="02020603050405020304" pitchFamily="18" charset="0"/>
              </a:rPr>
              <a:t>has</a:t>
            </a:r>
            <a:r>
              <a:rPr lang="en-US" sz="2000" dirty="0">
                <a:effectLst/>
                <a:latin typeface="Alexandria"/>
                <a:ea typeface="Times New Roman" panose="02020603050405020304" pitchFamily="18" charset="0"/>
              </a:rPr>
              <a:t> A comparative advantage in</a:t>
            </a:r>
            <a:r>
              <a:rPr lang="en-US" sz="2000" b="1" dirty="0">
                <a:effectLst/>
                <a:latin typeface="Alexandria"/>
                <a:ea typeface="Times New Roman" panose="02020603050405020304" pitchFamily="18" charset="0"/>
              </a:rPr>
              <a:t> wheat production (W)</a:t>
            </a:r>
            <a:endParaRPr lang="en-US" sz="2000" dirty="0">
              <a:effectLst/>
              <a:latin typeface="Alexandria"/>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2000" b="1" u="sng" dirty="0">
                <a:effectLst/>
                <a:latin typeface="Alexandria"/>
                <a:ea typeface="Times New Roman" panose="02020603050405020304" pitchFamily="18" charset="0"/>
              </a:rPr>
              <a:t>U.K</a:t>
            </a:r>
            <a:r>
              <a:rPr lang="en-US" sz="2000" u="sng" dirty="0">
                <a:effectLst/>
                <a:latin typeface="Alexandria"/>
                <a:ea typeface="Times New Roman" panose="02020603050405020304" pitchFamily="18" charset="0"/>
              </a:rPr>
              <a:t> has </a:t>
            </a:r>
            <a:r>
              <a:rPr lang="en-US" sz="2000" dirty="0">
                <a:effectLst/>
                <a:latin typeface="Alexandria"/>
                <a:ea typeface="Times New Roman" panose="02020603050405020304" pitchFamily="18" charset="0"/>
              </a:rPr>
              <a:t>A comparative advantage </a:t>
            </a:r>
            <a:r>
              <a:rPr lang="en-US" sz="2000" b="1" dirty="0">
                <a:effectLst/>
                <a:latin typeface="Alexandria"/>
                <a:ea typeface="Times New Roman" panose="02020603050405020304" pitchFamily="18" charset="0"/>
              </a:rPr>
              <a:t>in cloth production (C)</a:t>
            </a:r>
            <a:endParaRPr lang="ar-EG" sz="2000" b="1" dirty="0">
              <a:effectLst/>
              <a:latin typeface="Alexandria"/>
              <a:ea typeface="Times New Roman" panose="02020603050405020304" pitchFamily="18" charset="0"/>
            </a:endParaRPr>
          </a:p>
        </p:txBody>
      </p:sp>
      <p:pic>
        <p:nvPicPr>
          <p:cNvPr id="10" name="Picture 9">
            <a:extLst>
              <a:ext uri="{FF2B5EF4-FFF2-40B4-BE49-F238E27FC236}">
                <a16:creationId xmlns:a16="http://schemas.microsoft.com/office/drawing/2014/main" id="{BDAB4D34-D46F-D9B9-C91F-8C975E18FF0E}"/>
              </a:ext>
            </a:extLst>
          </p:cNvPr>
          <p:cNvPicPr>
            <a:picLocks noChangeAspect="1"/>
          </p:cNvPicPr>
          <p:nvPr/>
        </p:nvPicPr>
        <p:blipFill rotWithShape="1">
          <a:blip r:embed="rId3"/>
          <a:srcRect l="28750" t="41208" r="23864" b="41005"/>
          <a:stretch/>
        </p:blipFill>
        <p:spPr>
          <a:xfrm>
            <a:off x="1548573" y="2522270"/>
            <a:ext cx="9024152" cy="1230150"/>
          </a:xfrm>
          <a:prstGeom prst="rect">
            <a:avLst/>
          </a:prstGeom>
        </p:spPr>
      </p:pic>
      <p:sp>
        <p:nvSpPr>
          <p:cNvPr id="11" name="TextBox 10">
            <a:extLst>
              <a:ext uri="{FF2B5EF4-FFF2-40B4-BE49-F238E27FC236}">
                <a16:creationId xmlns:a16="http://schemas.microsoft.com/office/drawing/2014/main" id="{5BF95A9C-715F-0F98-4D1F-5B280CE43D72}"/>
              </a:ext>
            </a:extLst>
          </p:cNvPr>
          <p:cNvSpPr txBox="1"/>
          <p:nvPr/>
        </p:nvSpPr>
        <p:spPr>
          <a:xfrm>
            <a:off x="2420672" y="848539"/>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Classical International Trade Theories</a:t>
            </a:r>
            <a:endPar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نظريات التجارة الدولية الكلاسيكية</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3" name="TextBox 2">
            <a:extLst>
              <a:ext uri="{FF2B5EF4-FFF2-40B4-BE49-F238E27FC236}">
                <a16:creationId xmlns:a16="http://schemas.microsoft.com/office/drawing/2014/main" id="{735D9FCE-6C31-8208-5AA0-02DA0C4531DC}"/>
              </a:ext>
            </a:extLst>
          </p:cNvPr>
          <p:cNvSpPr txBox="1"/>
          <p:nvPr/>
        </p:nvSpPr>
        <p:spPr>
          <a:xfrm>
            <a:off x="5938579" y="2850721"/>
            <a:ext cx="5181078" cy="3046988"/>
          </a:xfrm>
          <a:prstGeom prst="rect">
            <a:avLst/>
          </a:prstGeom>
          <a:noFill/>
        </p:spPr>
        <p:txBody>
          <a:bodyPr wrap="square">
            <a:spAutoFit/>
          </a:bodyPr>
          <a:lstStyle/>
          <a:p>
            <a:pPr marL="0" marR="0" algn="just">
              <a:lnSpc>
                <a:spcPct val="115000"/>
              </a:lnSpc>
              <a:spcBef>
                <a:spcPts val="0"/>
              </a:spcBef>
              <a:spcAft>
                <a:spcPts val="0"/>
              </a:spcAft>
            </a:pPr>
            <a:endParaRPr lang="en-US" sz="2000" dirty="0">
              <a:effectLst/>
              <a:latin typeface="Alexandria"/>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en-US" sz="2000" dirty="0">
              <a:effectLst/>
              <a:latin typeface="Alexandria"/>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en-US" sz="2000" dirty="0">
              <a:latin typeface="Alexandria"/>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en-US" sz="2000" dirty="0">
              <a:effectLst/>
              <a:latin typeface="Alexandria"/>
              <a:ea typeface="Times New Roman" panose="02020603050405020304" pitchFamily="18" charset="0"/>
              <a:cs typeface="Times New Roman" panose="02020603050405020304" pitchFamily="18" charset="0"/>
            </a:endParaRPr>
          </a:p>
          <a:p>
            <a:pPr marR="0" lvl="1" algn="r" rtl="1">
              <a:spcBef>
                <a:spcPts val="0"/>
              </a:spcBef>
              <a:spcAft>
                <a:spcPts val="0"/>
              </a:spcAft>
            </a:pPr>
            <a:r>
              <a:rPr lang="ar-EG" sz="2000" b="1" dirty="0">
                <a:effectLst/>
                <a:latin typeface="Alexandria"/>
                <a:ea typeface="Times New Roman" panose="02020603050405020304" pitchFamily="18" charset="0"/>
              </a:rPr>
              <a:t>وفقًا للميزة النسبية (ديفيد ريكاردو):</a:t>
            </a:r>
          </a:p>
          <a:p>
            <a:pPr marL="742950" marR="0" lvl="1" indent="-285750" algn="r" rtl="1">
              <a:spcBef>
                <a:spcPts val="0"/>
              </a:spcBef>
              <a:spcAft>
                <a:spcPts val="0"/>
              </a:spcAft>
              <a:buFont typeface="Courier New" panose="02070309020205020404" pitchFamily="49" charset="0"/>
              <a:buChar char="o"/>
            </a:pPr>
            <a:r>
              <a:rPr lang="ar-EG" sz="2000" dirty="0">
                <a:effectLst/>
                <a:latin typeface="Alexandria"/>
                <a:ea typeface="Times New Roman" panose="02020603050405020304" pitchFamily="18" charset="0"/>
              </a:rPr>
              <a:t>تتمتع الولايات المتحدة بميزة نسبية في إنتاج القمح (</a:t>
            </a:r>
            <a:r>
              <a:rPr lang="en-US" sz="2000" dirty="0">
                <a:effectLst/>
                <a:latin typeface="Alexandria"/>
                <a:ea typeface="Times New Roman" panose="02020603050405020304" pitchFamily="18" charset="0"/>
              </a:rPr>
              <a:t>W)</a:t>
            </a:r>
          </a:p>
          <a:p>
            <a:pPr marL="742950" marR="0" lvl="1" indent="-285750" algn="r" rtl="1">
              <a:spcBef>
                <a:spcPts val="0"/>
              </a:spcBef>
              <a:spcAft>
                <a:spcPts val="0"/>
              </a:spcAft>
              <a:buFont typeface="Courier New" panose="02070309020205020404" pitchFamily="49" charset="0"/>
              <a:buChar char="o"/>
            </a:pPr>
            <a:r>
              <a:rPr lang="ar-EG" sz="2000" dirty="0">
                <a:effectLst/>
                <a:latin typeface="Alexandria"/>
                <a:ea typeface="Times New Roman" panose="02020603050405020304" pitchFamily="18" charset="0"/>
              </a:rPr>
              <a:t>تتمتع المملكة المتحدة بميزة نسبية في إنتاج الملابس (</a:t>
            </a:r>
            <a:r>
              <a:rPr lang="en-US" sz="2000" dirty="0">
                <a:effectLst/>
                <a:latin typeface="Alexandria"/>
                <a:ea typeface="Times New Roman" panose="02020603050405020304" pitchFamily="18" charset="0"/>
              </a:rPr>
              <a:t>C)</a:t>
            </a:r>
          </a:p>
        </p:txBody>
      </p:sp>
    </p:spTree>
    <p:extLst>
      <p:ext uri="{BB962C8B-B14F-4D97-AF65-F5344CB8AC3E}">
        <p14:creationId xmlns:p14="http://schemas.microsoft.com/office/powerpoint/2010/main" val="2785537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0023" y="1379805"/>
            <a:ext cx="11680799" cy="50072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12" name="TextBox 11">
            <a:extLst>
              <a:ext uri="{FF2B5EF4-FFF2-40B4-BE49-F238E27FC236}">
                <a16:creationId xmlns:a16="http://schemas.microsoft.com/office/drawing/2014/main" id="{9EEECA7B-2125-F1F6-8630-30661344A76A}"/>
              </a:ext>
            </a:extLst>
          </p:cNvPr>
          <p:cNvSpPr txBox="1"/>
          <p:nvPr/>
        </p:nvSpPr>
        <p:spPr>
          <a:xfrm>
            <a:off x="2760960" y="1411203"/>
            <a:ext cx="6227618" cy="707886"/>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2) Comparative Advantage (David Ricardo)</a:t>
            </a:r>
            <a:r>
              <a:rPr lang="ar-EG" sz="2000" b="1" dirty="0">
                <a:solidFill>
                  <a:srgbClr val="0070C0"/>
                </a:solidFill>
                <a:latin typeface="Alexandria"/>
                <a:ea typeface="Times New Roman" panose="02020603050405020304" pitchFamily="18" charset="0"/>
              </a:rPr>
              <a:t> الميزة النسبية (ديفيد ريكاردو) </a:t>
            </a:r>
            <a:endParaRPr lang="en-US" sz="2000" b="1" dirty="0">
              <a:solidFill>
                <a:srgbClr val="0070C0"/>
              </a:solidFill>
              <a:latin typeface="Alexandria"/>
              <a:ea typeface="Times New Roman" panose="02020603050405020304" pitchFamily="18" charset="0"/>
            </a:endParaRPr>
          </a:p>
        </p:txBody>
      </p:sp>
      <p:sp>
        <p:nvSpPr>
          <p:cNvPr id="9" name="TextBox 8">
            <a:extLst>
              <a:ext uri="{FF2B5EF4-FFF2-40B4-BE49-F238E27FC236}">
                <a16:creationId xmlns:a16="http://schemas.microsoft.com/office/drawing/2014/main" id="{67C8AE1B-B229-3BBF-D972-A5BE9071F990}"/>
              </a:ext>
            </a:extLst>
          </p:cNvPr>
          <p:cNvSpPr txBox="1"/>
          <p:nvPr/>
        </p:nvSpPr>
        <p:spPr>
          <a:xfrm>
            <a:off x="-237149" y="2295029"/>
            <a:ext cx="6202766" cy="3896195"/>
          </a:xfrm>
          <a:prstGeom prst="rect">
            <a:avLst/>
          </a:prstGeom>
          <a:noFill/>
        </p:spPr>
        <p:txBody>
          <a:bodyPr wrap="square">
            <a:spAutoFit/>
          </a:bodyPr>
          <a:lstStyle/>
          <a:p>
            <a:pPr marL="0" marR="0" algn="just">
              <a:lnSpc>
                <a:spcPct val="115000"/>
              </a:lnSpc>
              <a:spcBef>
                <a:spcPts val="0"/>
              </a:spcBef>
              <a:spcAft>
                <a:spcPts val="0"/>
              </a:spcAft>
            </a:pPr>
            <a:endParaRPr lang="en-US" dirty="0">
              <a:effectLst/>
              <a:latin typeface="Alexandria"/>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en-US" dirty="0">
              <a:effectLst/>
              <a:latin typeface="Alexandria"/>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en-US" dirty="0">
              <a:latin typeface="Alexandria"/>
              <a:ea typeface="Times New Roman" panose="02020603050405020304" pitchFamily="18" charset="0"/>
              <a:cs typeface="Times New Roman" panose="02020603050405020304" pitchFamily="18" charset="0"/>
            </a:endParaRPr>
          </a:p>
          <a:p>
            <a:pPr marL="742950" marR="0" lvl="1" indent="-285750" algn="just" rtl="0">
              <a:lnSpc>
                <a:spcPct val="115000"/>
              </a:lnSpc>
              <a:spcBef>
                <a:spcPts val="0"/>
              </a:spcBef>
              <a:spcAft>
                <a:spcPts val="0"/>
              </a:spcAft>
              <a:buFont typeface="Courier New" panose="02070309020205020404" pitchFamily="49" charset="0"/>
              <a:buChar char="o"/>
            </a:pPr>
            <a:r>
              <a:rPr lang="en-US" dirty="0">
                <a:effectLst/>
                <a:latin typeface="Alexandria"/>
                <a:ea typeface="Times New Roman" panose="02020603050405020304" pitchFamily="18" charset="0"/>
              </a:rPr>
              <a:t>So, </a:t>
            </a:r>
            <a:r>
              <a:rPr lang="en-US" b="1" u="sng" dirty="0">
                <a:solidFill>
                  <a:srgbClr val="0070C0"/>
                </a:solidFill>
                <a:effectLst/>
                <a:latin typeface="Alexandria"/>
                <a:ea typeface="Times New Roman" panose="02020603050405020304" pitchFamily="18" charset="0"/>
              </a:rPr>
              <a:t>Trade occurs</a:t>
            </a:r>
            <a:r>
              <a:rPr lang="en-US" dirty="0">
                <a:solidFill>
                  <a:srgbClr val="0070C0"/>
                </a:solidFill>
                <a:effectLst/>
                <a:latin typeface="Alexandria"/>
                <a:ea typeface="Times New Roman" panose="02020603050405020304" pitchFamily="18" charset="0"/>
              </a:rPr>
              <a:t> </a:t>
            </a:r>
            <a:r>
              <a:rPr lang="en-US" dirty="0">
                <a:effectLst/>
                <a:latin typeface="Alexandria"/>
                <a:ea typeface="Times New Roman" panose="02020603050405020304" pitchFamily="18" charset="0"/>
              </a:rPr>
              <a:t>between U.S and U.K according to A comparative advantage as:</a:t>
            </a:r>
          </a:p>
          <a:p>
            <a:pPr marL="1143000" marR="0" lvl="2" indent="-228600" algn="just">
              <a:lnSpc>
                <a:spcPct val="115000"/>
              </a:lnSpc>
              <a:spcBef>
                <a:spcPts val="0"/>
              </a:spcBef>
              <a:spcAft>
                <a:spcPts val="0"/>
              </a:spcAft>
              <a:buFont typeface="Wingdings" panose="05000000000000000000" pitchFamily="2" charset="2"/>
              <a:buChar char=""/>
            </a:pPr>
            <a:r>
              <a:rPr lang="en-US" b="1" u="sng" dirty="0">
                <a:effectLst/>
                <a:latin typeface="Alexandria"/>
                <a:ea typeface="Times New Roman" panose="02020603050405020304" pitchFamily="18" charset="0"/>
              </a:rPr>
              <a:t>US</a:t>
            </a:r>
            <a:r>
              <a:rPr lang="en-US" u="sng" dirty="0">
                <a:effectLst/>
                <a:latin typeface="Alexandria"/>
                <a:ea typeface="Times New Roman" panose="02020603050405020304" pitchFamily="18" charset="0"/>
              </a:rPr>
              <a:t> specializes in producing </a:t>
            </a:r>
            <a:r>
              <a:rPr lang="en-US" b="1" u="sng" dirty="0">
                <a:effectLst/>
                <a:latin typeface="Alexandria"/>
                <a:ea typeface="Times New Roman" panose="02020603050405020304" pitchFamily="18" charset="0"/>
              </a:rPr>
              <a:t>wheat</a:t>
            </a:r>
            <a:r>
              <a:rPr lang="en-US" u="sng" dirty="0">
                <a:effectLst/>
                <a:latin typeface="Alexandria"/>
                <a:ea typeface="Times New Roman" panose="02020603050405020304" pitchFamily="18" charset="0"/>
              </a:rPr>
              <a:t>     </a:t>
            </a:r>
            <a:endParaRPr lang="en-US" dirty="0">
              <a:effectLst/>
              <a:latin typeface="Alexandria"/>
              <a:ea typeface="Times New Roman" panose="02020603050405020304" pitchFamily="18" charset="0"/>
            </a:endParaRPr>
          </a:p>
          <a:p>
            <a:pPr marL="1600200" marR="0" lvl="3" indent="-228600" algn="just">
              <a:lnSpc>
                <a:spcPct val="115000"/>
              </a:lnSpc>
              <a:spcBef>
                <a:spcPts val="0"/>
              </a:spcBef>
              <a:spcAft>
                <a:spcPts val="0"/>
              </a:spcAft>
              <a:buFont typeface="Wingdings" panose="05000000000000000000" pitchFamily="2" charset="2"/>
              <a:buChar char=""/>
            </a:pPr>
            <a:r>
              <a:rPr lang="en-US" dirty="0">
                <a:effectLst/>
                <a:latin typeface="Alexandria"/>
                <a:ea typeface="Times New Roman" panose="02020603050405020304" pitchFamily="18" charset="0"/>
              </a:rPr>
              <a:t>Exports </a:t>
            </a:r>
            <a:r>
              <a:rPr lang="en-US" b="1" dirty="0">
                <a:effectLst/>
                <a:latin typeface="Alexandria"/>
                <a:ea typeface="Times New Roman" panose="02020603050405020304" pitchFamily="18" charset="0"/>
              </a:rPr>
              <a:t>(</a:t>
            </a:r>
            <a:r>
              <a:rPr lang="en-US" dirty="0">
                <a:effectLst/>
                <a:latin typeface="Alexandria"/>
                <a:ea typeface="Times New Roman" panose="02020603050405020304" pitchFamily="18" charset="0"/>
              </a:rPr>
              <a:t>W) to U.K </a:t>
            </a:r>
          </a:p>
          <a:p>
            <a:pPr marL="1600200" marR="0" lvl="3" indent="-228600" algn="just">
              <a:lnSpc>
                <a:spcPct val="115000"/>
              </a:lnSpc>
              <a:spcBef>
                <a:spcPts val="0"/>
              </a:spcBef>
              <a:spcAft>
                <a:spcPts val="0"/>
              </a:spcAft>
              <a:buFont typeface="Wingdings" panose="05000000000000000000" pitchFamily="2" charset="2"/>
              <a:buChar char=""/>
            </a:pPr>
            <a:r>
              <a:rPr lang="en-US" dirty="0">
                <a:effectLst/>
                <a:latin typeface="Alexandria"/>
                <a:ea typeface="Times New Roman" panose="02020603050405020304" pitchFamily="18" charset="0"/>
              </a:rPr>
              <a:t> Imports (C) from U.K</a:t>
            </a:r>
          </a:p>
          <a:p>
            <a:pPr marL="1143000" lvl="2" indent="-228600" algn="just">
              <a:lnSpc>
                <a:spcPct val="115000"/>
              </a:lnSpc>
              <a:buFont typeface="Wingdings" panose="05000000000000000000" pitchFamily="2" charset="2"/>
              <a:buChar char=""/>
            </a:pPr>
            <a:r>
              <a:rPr lang="en-US" b="1" u="sng" dirty="0">
                <a:latin typeface="Alexandria"/>
              </a:rPr>
              <a:t>U.K </a:t>
            </a:r>
            <a:r>
              <a:rPr lang="en-US" u="sng" dirty="0">
                <a:latin typeface="Alexandria"/>
              </a:rPr>
              <a:t>specializes in producing </a:t>
            </a:r>
            <a:r>
              <a:rPr lang="en-US" b="1" u="sng" dirty="0">
                <a:latin typeface="Alexandria"/>
              </a:rPr>
              <a:t>cloth </a:t>
            </a:r>
          </a:p>
          <a:p>
            <a:pPr marL="1600200" marR="0" lvl="3" indent="-228600" algn="just">
              <a:lnSpc>
                <a:spcPct val="115000"/>
              </a:lnSpc>
              <a:spcBef>
                <a:spcPts val="0"/>
              </a:spcBef>
              <a:spcAft>
                <a:spcPts val="0"/>
              </a:spcAft>
              <a:buFont typeface="Wingdings" panose="05000000000000000000" pitchFamily="2" charset="2"/>
              <a:buChar char=""/>
            </a:pPr>
            <a:r>
              <a:rPr lang="en-US" dirty="0">
                <a:effectLst/>
                <a:latin typeface="Alexandria"/>
                <a:ea typeface="Times New Roman" panose="02020603050405020304" pitchFamily="18" charset="0"/>
              </a:rPr>
              <a:t>Exports(C) to U.S</a:t>
            </a:r>
          </a:p>
          <a:p>
            <a:pPr marL="1600200" marR="0" lvl="3" indent="-228600" algn="just">
              <a:lnSpc>
                <a:spcPct val="115000"/>
              </a:lnSpc>
              <a:spcBef>
                <a:spcPts val="0"/>
              </a:spcBef>
              <a:spcAft>
                <a:spcPts val="0"/>
              </a:spcAft>
              <a:buFont typeface="Wingdings" panose="05000000000000000000" pitchFamily="2" charset="2"/>
              <a:buChar char=""/>
            </a:pPr>
            <a:r>
              <a:rPr lang="en-US" dirty="0">
                <a:effectLst/>
                <a:latin typeface="Alexandria"/>
                <a:ea typeface="Times New Roman" panose="02020603050405020304" pitchFamily="18" charset="0"/>
              </a:rPr>
              <a:t>Imports (W) from U.S </a:t>
            </a:r>
          </a:p>
          <a:p>
            <a:pPr marL="0" marR="0" algn="just">
              <a:lnSpc>
                <a:spcPct val="115000"/>
              </a:lnSpc>
              <a:spcBef>
                <a:spcPts val="0"/>
              </a:spcBef>
              <a:spcAft>
                <a:spcPts val="0"/>
              </a:spcAft>
            </a:pPr>
            <a:endParaRPr lang="en-US" dirty="0">
              <a:latin typeface="Alexandria"/>
              <a:ea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F27D04EF-4959-A0B9-C016-AD280B9E17A2}"/>
              </a:ext>
            </a:extLst>
          </p:cNvPr>
          <p:cNvPicPr>
            <a:picLocks noChangeAspect="1"/>
          </p:cNvPicPr>
          <p:nvPr/>
        </p:nvPicPr>
        <p:blipFill rotWithShape="1">
          <a:blip r:embed="rId3"/>
          <a:srcRect l="28750" t="41208" r="23864" b="41005"/>
          <a:stretch/>
        </p:blipFill>
        <p:spPr>
          <a:xfrm>
            <a:off x="2672851" y="2085159"/>
            <a:ext cx="6315727" cy="1203166"/>
          </a:xfrm>
          <a:prstGeom prst="rect">
            <a:avLst/>
          </a:prstGeom>
        </p:spPr>
      </p:pic>
      <p:graphicFrame>
        <p:nvGraphicFramePr>
          <p:cNvPr id="13" name="Table 12">
            <a:extLst>
              <a:ext uri="{FF2B5EF4-FFF2-40B4-BE49-F238E27FC236}">
                <a16:creationId xmlns:a16="http://schemas.microsoft.com/office/drawing/2014/main" id="{751ECF2B-70F0-E3BA-3952-52FC44B5CB62}"/>
              </a:ext>
            </a:extLst>
          </p:cNvPr>
          <p:cNvGraphicFramePr>
            <a:graphicFrameLocks noGrp="1"/>
          </p:cNvGraphicFramePr>
          <p:nvPr>
            <p:extLst>
              <p:ext uri="{D42A27DB-BD31-4B8C-83A1-F6EECF244321}">
                <p14:modId xmlns:p14="http://schemas.microsoft.com/office/powerpoint/2010/main" val="415003256"/>
              </p:ext>
            </p:extLst>
          </p:nvPr>
        </p:nvGraphicFramePr>
        <p:xfrm>
          <a:off x="7094890" y="5163982"/>
          <a:ext cx="4716082" cy="822960"/>
        </p:xfrm>
        <a:graphic>
          <a:graphicData uri="http://schemas.openxmlformats.org/drawingml/2006/table">
            <a:tbl>
              <a:tblPr>
                <a:tableStyleId>{5C22544A-7EE6-4342-B048-85BDC9FD1C3A}</a:tableStyleId>
              </a:tblPr>
              <a:tblGrid>
                <a:gridCol w="4716082">
                  <a:extLst>
                    <a:ext uri="{9D8B030D-6E8A-4147-A177-3AD203B41FA5}">
                      <a16:colId xmlns:a16="http://schemas.microsoft.com/office/drawing/2014/main" val="1170792469"/>
                    </a:ext>
                  </a:extLst>
                </a:gridCol>
              </a:tblGrid>
              <a:tr h="371672">
                <a:tc>
                  <a:txBody>
                    <a:bodyPr/>
                    <a:lstStyle/>
                    <a:p>
                      <a:pPr marL="0" marR="0" lvl="0" indent="0" algn="ctr" rtl="0">
                        <a:spcBef>
                          <a:spcPts val="0"/>
                        </a:spcBef>
                        <a:spcAft>
                          <a:spcPts val="0"/>
                        </a:spcAft>
                        <a:buFont typeface="Wingdings" panose="05000000000000000000" pitchFamily="2" charset="2"/>
                        <a:buNone/>
                        <a:tabLst>
                          <a:tab pos="457200" algn="l"/>
                        </a:tabLst>
                      </a:pPr>
                      <a:r>
                        <a:rPr lang="ar-EG" sz="1800" b="1" dirty="0">
                          <a:solidFill>
                            <a:srgbClr val="0070C0"/>
                          </a:solidFill>
                          <a:effectLst/>
                          <a:latin typeface="+mn-lt"/>
                          <a:ea typeface="Times New Roman" panose="02020603050405020304" pitchFamily="18" charset="0"/>
                          <a:cs typeface="Arial" panose="020B0604020202020204" pitchFamily="34" charset="0"/>
                        </a:rPr>
                        <a:t>على الرغم من أن إنجلترا لديها عيب مطلق في كلتا السلعتين، إلا أنها تتمتع بميزة نسبية في إنتاج الملابس</a:t>
                      </a:r>
                      <a:endParaRPr lang="en-US" sz="1800" b="1" dirty="0">
                        <a:solidFill>
                          <a:srgbClr val="0070C0"/>
                        </a:solidFill>
                        <a:effectLst/>
                        <a:latin typeface="+mn-lt"/>
                        <a:ea typeface="Times New Roman" panose="02020603050405020304" pitchFamily="18" charset="0"/>
                        <a:cs typeface="Arial" panose="020B0604020202020204" pitchFamily="34" charset="0"/>
                      </a:endParaRPr>
                    </a:p>
                    <a:p>
                      <a:pPr marL="0" marR="0" lvl="0" indent="0" algn="ctr" rtl="0">
                        <a:spcBef>
                          <a:spcPts val="0"/>
                        </a:spcBef>
                        <a:spcAft>
                          <a:spcPts val="0"/>
                        </a:spcAft>
                        <a:buFont typeface="Wingdings" panose="05000000000000000000" pitchFamily="2" charset="2"/>
                        <a:buNone/>
                        <a:tabLst>
                          <a:tab pos="457200" algn="l"/>
                        </a:tabLst>
                      </a:pPr>
                      <a:endParaRPr lang="en-US" sz="1800" b="1" dirty="0">
                        <a:solidFill>
                          <a:srgbClr val="0070C0"/>
                        </a:solidFill>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4207946786"/>
                  </a:ext>
                </a:extLst>
              </a:tr>
            </a:tbl>
          </a:graphicData>
        </a:graphic>
      </p:graphicFrame>
      <p:sp>
        <p:nvSpPr>
          <p:cNvPr id="2" name="TextBox 1">
            <a:extLst>
              <a:ext uri="{FF2B5EF4-FFF2-40B4-BE49-F238E27FC236}">
                <a16:creationId xmlns:a16="http://schemas.microsoft.com/office/drawing/2014/main" id="{F846752A-5C9C-0AC4-FCE6-EDA6DD6F358D}"/>
              </a:ext>
            </a:extLst>
          </p:cNvPr>
          <p:cNvSpPr txBox="1"/>
          <p:nvPr/>
        </p:nvSpPr>
        <p:spPr>
          <a:xfrm>
            <a:off x="2389242" y="519897"/>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Classical International Trade Theories</a:t>
            </a:r>
            <a:endPar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نظريات التجارة الدولية الكلاسيكية</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15" name="TextBox 14">
            <a:extLst>
              <a:ext uri="{FF2B5EF4-FFF2-40B4-BE49-F238E27FC236}">
                <a16:creationId xmlns:a16="http://schemas.microsoft.com/office/drawing/2014/main" id="{03C33800-2639-8A24-6465-86BF6C40BCAA}"/>
              </a:ext>
            </a:extLst>
          </p:cNvPr>
          <p:cNvSpPr txBox="1"/>
          <p:nvPr/>
        </p:nvSpPr>
        <p:spPr>
          <a:xfrm>
            <a:off x="6968914" y="3320760"/>
            <a:ext cx="4591422" cy="1754326"/>
          </a:xfrm>
          <a:prstGeom prst="rect">
            <a:avLst/>
          </a:prstGeom>
          <a:noFill/>
        </p:spPr>
        <p:txBody>
          <a:bodyPr wrap="square">
            <a:spAutoFit/>
          </a:bodyPr>
          <a:lstStyle/>
          <a:p>
            <a:pPr algn="just" rtl="1"/>
            <a:r>
              <a:rPr lang="en-US" dirty="0" err="1"/>
              <a:t>تتم</a:t>
            </a:r>
            <a:r>
              <a:rPr lang="en-US" dirty="0"/>
              <a:t> </a:t>
            </a:r>
            <a:r>
              <a:rPr lang="en-US" dirty="0" err="1"/>
              <a:t>التجارة</a:t>
            </a:r>
            <a:r>
              <a:rPr lang="en-US" dirty="0"/>
              <a:t> </a:t>
            </a:r>
            <a:r>
              <a:rPr lang="en-US" dirty="0" err="1"/>
              <a:t>بين</a:t>
            </a:r>
            <a:r>
              <a:rPr lang="en-US" dirty="0"/>
              <a:t> </a:t>
            </a:r>
            <a:r>
              <a:rPr lang="en-US" dirty="0" err="1"/>
              <a:t>الولايات</a:t>
            </a:r>
            <a:r>
              <a:rPr lang="en-US" dirty="0"/>
              <a:t> </a:t>
            </a:r>
            <a:r>
              <a:rPr lang="en-US" dirty="0" err="1"/>
              <a:t>المتحدة</a:t>
            </a:r>
            <a:r>
              <a:rPr lang="en-US" dirty="0"/>
              <a:t> </a:t>
            </a:r>
            <a:r>
              <a:rPr lang="ar-EG" dirty="0" err="1"/>
              <a:t>وانجلترا</a:t>
            </a:r>
            <a:r>
              <a:rPr lang="ar-EG" dirty="0"/>
              <a:t> </a:t>
            </a:r>
            <a:r>
              <a:rPr lang="en-US" dirty="0" err="1"/>
              <a:t>وفقًا</a:t>
            </a:r>
            <a:r>
              <a:rPr lang="en-US" dirty="0"/>
              <a:t> </a:t>
            </a:r>
            <a:r>
              <a:rPr lang="en-US" dirty="0" err="1"/>
              <a:t>للميزة</a:t>
            </a:r>
            <a:r>
              <a:rPr lang="en-US" dirty="0"/>
              <a:t> </a:t>
            </a:r>
            <a:r>
              <a:rPr lang="en-US" dirty="0" err="1"/>
              <a:t>النسبية</a:t>
            </a:r>
            <a:r>
              <a:rPr lang="en-US" dirty="0"/>
              <a:t> </a:t>
            </a:r>
            <a:r>
              <a:rPr lang="en-US" dirty="0" err="1"/>
              <a:t>على</a:t>
            </a:r>
            <a:r>
              <a:rPr lang="en-US" dirty="0"/>
              <a:t> </a:t>
            </a:r>
            <a:r>
              <a:rPr lang="en-US" dirty="0" err="1"/>
              <a:t>النحو</a:t>
            </a:r>
            <a:r>
              <a:rPr lang="en-US" dirty="0"/>
              <a:t> </a:t>
            </a:r>
            <a:r>
              <a:rPr lang="en-US" dirty="0" err="1"/>
              <a:t>التالي</a:t>
            </a:r>
            <a:r>
              <a:rPr lang="en-US" dirty="0"/>
              <a:t>:</a:t>
            </a:r>
            <a:endParaRPr lang="ar-EG" dirty="0"/>
          </a:p>
          <a:p>
            <a:pPr marL="285750" indent="-285750" algn="just" rtl="1">
              <a:buFont typeface="Arial" panose="020B0604020202020204" pitchFamily="34" charset="0"/>
              <a:buChar char="•"/>
            </a:pPr>
            <a:r>
              <a:rPr lang="en-US" dirty="0" err="1"/>
              <a:t>تتخصص</a:t>
            </a:r>
            <a:r>
              <a:rPr lang="en-US" dirty="0"/>
              <a:t> </a:t>
            </a:r>
            <a:r>
              <a:rPr lang="en-US" dirty="0" err="1"/>
              <a:t>الولايات</a:t>
            </a:r>
            <a:r>
              <a:rPr lang="en-US" dirty="0"/>
              <a:t> </a:t>
            </a:r>
            <a:r>
              <a:rPr lang="en-US" dirty="0" err="1"/>
              <a:t>المتحدة</a:t>
            </a:r>
            <a:r>
              <a:rPr lang="en-US" dirty="0"/>
              <a:t> </a:t>
            </a:r>
            <a:r>
              <a:rPr lang="en-US" dirty="0" err="1"/>
              <a:t>في</a:t>
            </a:r>
            <a:r>
              <a:rPr lang="en-US" dirty="0"/>
              <a:t> </a:t>
            </a:r>
            <a:r>
              <a:rPr lang="en-US" dirty="0" err="1"/>
              <a:t>إنتاج</a:t>
            </a:r>
            <a:r>
              <a:rPr lang="en-US" dirty="0"/>
              <a:t> </a:t>
            </a:r>
            <a:r>
              <a:rPr lang="en-US" dirty="0" err="1"/>
              <a:t>القمح</a:t>
            </a:r>
            <a:r>
              <a:rPr lang="en-US" dirty="0"/>
              <a:t>، </a:t>
            </a:r>
            <a:r>
              <a:rPr lang="en-US" dirty="0" err="1"/>
              <a:t>والصادرات</a:t>
            </a:r>
            <a:r>
              <a:rPr lang="en-US" dirty="0"/>
              <a:t> (W) </a:t>
            </a:r>
            <a:r>
              <a:rPr lang="en-US" dirty="0" err="1"/>
              <a:t>إلى</a:t>
            </a:r>
            <a:r>
              <a:rPr lang="en-US" dirty="0"/>
              <a:t> </a:t>
            </a:r>
            <a:r>
              <a:rPr lang="ar-EG" dirty="0"/>
              <a:t>إنجلترا </a:t>
            </a:r>
            <a:r>
              <a:rPr lang="en-US" dirty="0" err="1"/>
              <a:t>والواردات</a:t>
            </a:r>
            <a:r>
              <a:rPr lang="en-US" dirty="0"/>
              <a:t> (C) </a:t>
            </a:r>
            <a:r>
              <a:rPr lang="en-US" dirty="0" err="1"/>
              <a:t>من</a:t>
            </a:r>
            <a:r>
              <a:rPr lang="en-US" dirty="0"/>
              <a:t> </a:t>
            </a:r>
            <a:r>
              <a:rPr lang="ar-EG" dirty="0"/>
              <a:t>إنجلترا</a:t>
            </a:r>
            <a:endParaRPr lang="en-US" dirty="0"/>
          </a:p>
          <a:p>
            <a:pPr marL="285750" indent="-285750" algn="just" rtl="1">
              <a:buFont typeface="Arial" panose="020B0604020202020204" pitchFamily="34" charset="0"/>
              <a:buChar char="•"/>
            </a:pPr>
            <a:r>
              <a:rPr lang="en-US" dirty="0" err="1"/>
              <a:t>تتخصص</a:t>
            </a:r>
            <a:r>
              <a:rPr lang="en-US" dirty="0"/>
              <a:t> </a:t>
            </a:r>
            <a:r>
              <a:rPr lang="ar-EG" dirty="0"/>
              <a:t>إنجلترا </a:t>
            </a:r>
            <a:r>
              <a:rPr lang="en-US" dirty="0" err="1"/>
              <a:t>في</a:t>
            </a:r>
            <a:r>
              <a:rPr lang="en-US" dirty="0"/>
              <a:t> </a:t>
            </a:r>
            <a:r>
              <a:rPr lang="en-US" dirty="0" err="1"/>
              <a:t>إنتاج</a:t>
            </a:r>
            <a:r>
              <a:rPr lang="en-US" dirty="0"/>
              <a:t> </a:t>
            </a:r>
            <a:r>
              <a:rPr lang="ar-EG" dirty="0"/>
              <a:t>الملابس</a:t>
            </a:r>
            <a:r>
              <a:rPr lang="en-US" dirty="0"/>
              <a:t>: </a:t>
            </a:r>
            <a:r>
              <a:rPr lang="en-US" dirty="0" err="1"/>
              <a:t>الصادرات</a:t>
            </a:r>
            <a:r>
              <a:rPr lang="en-US" dirty="0"/>
              <a:t> (C) </a:t>
            </a:r>
            <a:r>
              <a:rPr lang="en-US" dirty="0" err="1"/>
              <a:t>إلى</a:t>
            </a:r>
            <a:r>
              <a:rPr lang="en-US" dirty="0"/>
              <a:t> </a:t>
            </a:r>
            <a:r>
              <a:rPr lang="en-US" dirty="0" err="1"/>
              <a:t>الولايات</a:t>
            </a:r>
            <a:r>
              <a:rPr lang="en-US" dirty="0"/>
              <a:t> </a:t>
            </a:r>
            <a:r>
              <a:rPr lang="en-US" dirty="0" err="1"/>
              <a:t>المتحدة</a:t>
            </a:r>
            <a:r>
              <a:rPr lang="en-US" dirty="0"/>
              <a:t> </a:t>
            </a:r>
            <a:r>
              <a:rPr lang="en-US" dirty="0" err="1"/>
              <a:t>والواردات</a:t>
            </a:r>
            <a:r>
              <a:rPr lang="en-US" dirty="0"/>
              <a:t> (W) </a:t>
            </a:r>
            <a:r>
              <a:rPr lang="en-US" dirty="0" err="1"/>
              <a:t>من</a:t>
            </a:r>
            <a:r>
              <a:rPr lang="en-US" dirty="0"/>
              <a:t> </a:t>
            </a:r>
            <a:r>
              <a:rPr lang="en-US" dirty="0" err="1"/>
              <a:t>الولايات</a:t>
            </a:r>
            <a:r>
              <a:rPr lang="en-US" dirty="0"/>
              <a:t> </a:t>
            </a:r>
            <a:r>
              <a:rPr lang="en-US" dirty="0" err="1"/>
              <a:t>المتحدة</a:t>
            </a:r>
            <a:endParaRPr lang="en-US" dirty="0"/>
          </a:p>
        </p:txBody>
      </p:sp>
      <p:graphicFrame>
        <p:nvGraphicFramePr>
          <p:cNvPr id="3" name="Table 2">
            <a:extLst>
              <a:ext uri="{FF2B5EF4-FFF2-40B4-BE49-F238E27FC236}">
                <a16:creationId xmlns:a16="http://schemas.microsoft.com/office/drawing/2014/main" id="{7B3EADA8-7CB9-F17A-2EC1-9C40F38C944D}"/>
              </a:ext>
            </a:extLst>
          </p:cNvPr>
          <p:cNvGraphicFramePr>
            <a:graphicFrameLocks noGrp="1"/>
          </p:cNvGraphicFramePr>
          <p:nvPr>
            <p:extLst>
              <p:ext uri="{D42A27DB-BD31-4B8C-83A1-F6EECF244321}">
                <p14:modId xmlns:p14="http://schemas.microsoft.com/office/powerpoint/2010/main" val="998725106"/>
              </p:ext>
            </p:extLst>
          </p:nvPr>
        </p:nvGraphicFramePr>
        <p:xfrm>
          <a:off x="389655" y="5749193"/>
          <a:ext cx="5689043" cy="548640"/>
        </p:xfrm>
        <a:graphic>
          <a:graphicData uri="http://schemas.openxmlformats.org/drawingml/2006/table">
            <a:tbl>
              <a:tblPr>
                <a:tableStyleId>{5C22544A-7EE6-4342-B048-85BDC9FD1C3A}</a:tableStyleId>
              </a:tblPr>
              <a:tblGrid>
                <a:gridCol w="5689043">
                  <a:extLst>
                    <a:ext uri="{9D8B030D-6E8A-4147-A177-3AD203B41FA5}">
                      <a16:colId xmlns:a16="http://schemas.microsoft.com/office/drawing/2014/main" val="1170792469"/>
                    </a:ext>
                  </a:extLst>
                </a:gridCol>
              </a:tblGrid>
              <a:tr h="371672">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tab pos="457200" algn="l"/>
                        </a:tabLst>
                        <a:defRPr/>
                      </a:pPr>
                      <a:r>
                        <a:rPr lang="en-US" sz="1800" b="1" dirty="0">
                          <a:solidFill>
                            <a:srgbClr val="0070C0"/>
                          </a:solidFill>
                          <a:effectLst/>
                          <a:latin typeface="+mn-lt"/>
                        </a:rPr>
                        <a:t>Although U.K has an absolute disadvantage in both goods, U.K has a comparative advantage in cloth production</a:t>
                      </a:r>
                      <a:endParaRPr lang="ar-EG" sz="1800" b="1" dirty="0">
                        <a:solidFill>
                          <a:srgbClr val="0070C0"/>
                        </a:solidFill>
                        <a:effectLst/>
                        <a:latin typeface="+mn-lt"/>
                      </a:endParaRPr>
                    </a:p>
                  </a:txBody>
                  <a:tcPr marL="68580" marR="68580" marT="0" marB="0"/>
                </a:tc>
                <a:extLst>
                  <a:ext uri="{0D108BD9-81ED-4DB2-BD59-A6C34878D82A}">
                    <a16:rowId xmlns:a16="http://schemas.microsoft.com/office/drawing/2014/main" val="4207946786"/>
                  </a:ext>
                </a:extLst>
              </a:tr>
            </a:tbl>
          </a:graphicData>
        </a:graphic>
      </p:graphicFrame>
    </p:spTree>
    <p:extLst>
      <p:ext uri="{BB962C8B-B14F-4D97-AF65-F5344CB8AC3E}">
        <p14:creationId xmlns:p14="http://schemas.microsoft.com/office/powerpoint/2010/main" val="3579373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3891"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TextBox 1">
            <a:extLst>
              <a:ext uri="{FF2B5EF4-FFF2-40B4-BE49-F238E27FC236}">
                <a16:creationId xmlns:a16="http://schemas.microsoft.com/office/drawing/2014/main" id="{46FB3C91-086E-C874-D86B-34840B20BE36}"/>
              </a:ext>
            </a:extLst>
          </p:cNvPr>
          <p:cNvSpPr txBox="1"/>
          <p:nvPr/>
        </p:nvSpPr>
        <p:spPr>
          <a:xfrm>
            <a:off x="923234" y="1390459"/>
            <a:ext cx="5484490" cy="4708981"/>
          </a:xfrm>
          <a:prstGeom prst="rect">
            <a:avLst/>
          </a:prstGeom>
          <a:noFill/>
        </p:spPr>
        <p:txBody>
          <a:bodyPr wrap="square">
            <a:spAutoFit/>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rPr>
              <a:t>The Mercantilists believed:</a:t>
            </a:r>
            <a:endParaRPr lang="en-US" sz="2000" dirty="0">
              <a:solidFill>
                <a:srgbClr val="0070C0"/>
              </a:solidFill>
              <a:effectLst/>
              <a:latin typeface="Alexandria"/>
              <a:ea typeface="Times New Roman" panose="02020603050405020304" pitchFamily="18" charset="0"/>
            </a:endParaRPr>
          </a:p>
          <a:p>
            <a:pPr marL="342900" marR="0" lvl="0" indent="-342900">
              <a:spcBef>
                <a:spcPts val="0"/>
              </a:spcBef>
              <a:spcAft>
                <a:spcPts val="0"/>
              </a:spcAft>
              <a:buFont typeface="+mj-lt"/>
              <a:buAutoNum type="alphaUcPeriod"/>
            </a:pPr>
            <a:r>
              <a:rPr lang="en-US" sz="2000" u="heavy" dirty="0">
                <a:effectLst/>
                <a:latin typeface="Alexandria"/>
                <a:ea typeface="Times New Roman" panose="02020603050405020304" pitchFamily="18" charset="0"/>
              </a:rPr>
              <a:t>that international trade was a zero-sum game.</a:t>
            </a:r>
            <a:endParaRPr lang="en-US" sz="2000" dirty="0">
              <a:effectLst/>
              <a:latin typeface="Alexandria"/>
              <a:ea typeface="Times New Roman" panose="02020603050405020304" pitchFamily="18" charset="0"/>
            </a:endParaRPr>
          </a:p>
          <a:p>
            <a:pPr marL="342900" marR="0" lvl="0" indent="-342900">
              <a:spcBef>
                <a:spcPts val="0"/>
              </a:spcBef>
              <a:spcAft>
                <a:spcPts val="0"/>
              </a:spcAft>
              <a:buFont typeface="+mj-lt"/>
              <a:buAutoNum type="alphaUcPeriod"/>
            </a:pPr>
            <a:r>
              <a:rPr lang="en-US" sz="2000" dirty="0">
                <a:effectLst/>
                <a:latin typeface="Alexandria"/>
                <a:ea typeface="Times New Roman" panose="02020603050405020304" pitchFamily="18" charset="0"/>
              </a:rPr>
              <a:t>that international trade was an n-sum game.</a:t>
            </a:r>
          </a:p>
          <a:p>
            <a:pPr marL="342900" marR="0" lvl="0" indent="-342900">
              <a:spcBef>
                <a:spcPts val="0"/>
              </a:spcBef>
              <a:spcAft>
                <a:spcPts val="0"/>
              </a:spcAft>
              <a:buFont typeface="+mj-lt"/>
              <a:buAutoNum type="alphaUcPeriod"/>
            </a:pPr>
            <a:r>
              <a:rPr lang="en-US" sz="2000" dirty="0">
                <a:effectLst/>
                <a:latin typeface="Alexandria"/>
                <a:ea typeface="Times New Roman" panose="02020603050405020304" pitchFamily="18" charset="0"/>
              </a:rPr>
              <a:t>that maximizing a country’s imports would improve its welfare.</a:t>
            </a:r>
          </a:p>
          <a:p>
            <a:pPr marL="342900" marR="0" lvl="0" indent="-342900">
              <a:spcBef>
                <a:spcPts val="0"/>
              </a:spcBef>
              <a:spcAft>
                <a:spcPts val="0"/>
              </a:spcAft>
              <a:buFont typeface="+mj-lt"/>
              <a:buAutoNum type="alphaUcPeriod"/>
            </a:pPr>
            <a:r>
              <a:rPr lang="en-US" sz="2000" dirty="0">
                <a:effectLst/>
                <a:latin typeface="Alexandria"/>
                <a:ea typeface="Times New Roman" panose="02020603050405020304" pitchFamily="18" charset="0"/>
              </a:rPr>
              <a:t>that exports were detrimental to a country’s economy.</a:t>
            </a:r>
          </a:p>
          <a:p>
            <a:pPr marL="0" marR="0">
              <a:spcBef>
                <a:spcPts val="0"/>
              </a:spcBef>
              <a:spcAft>
                <a:spcPts val="0"/>
              </a:spcAft>
            </a:pPr>
            <a:r>
              <a:rPr lang="ar-SA" sz="2000" dirty="0">
                <a:effectLst/>
                <a:latin typeface="Alexandria"/>
                <a:ea typeface="Times New Roman" panose="02020603050405020304" pitchFamily="18" charset="0"/>
              </a:rPr>
              <a:t> </a:t>
            </a:r>
            <a:endParaRPr lang="en-US" sz="2000" dirty="0">
              <a:effectLst/>
              <a:latin typeface="Alexandria"/>
              <a:ea typeface="Times New Roman" panose="02020603050405020304" pitchFamily="18" charset="0"/>
            </a:endParaRPr>
          </a:p>
          <a:p>
            <a:pPr marL="0" marR="0">
              <a:spcBef>
                <a:spcPts val="0"/>
              </a:spcBef>
              <a:spcAft>
                <a:spcPts val="0"/>
              </a:spcAft>
            </a:pPr>
            <a:r>
              <a:rPr lang="en-US" sz="2000" b="1" dirty="0">
                <a:solidFill>
                  <a:srgbClr val="0070C0"/>
                </a:solidFill>
                <a:effectLst/>
                <a:latin typeface="Alexandria"/>
                <a:ea typeface="Times New Roman" panose="02020603050405020304" pitchFamily="18" charset="0"/>
              </a:rPr>
              <a:t>The Mercantilists did not support:</a:t>
            </a:r>
            <a:endParaRPr lang="en-US" sz="2000" dirty="0">
              <a:solidFill>
                <a:srgbClr val="0070C0"/>
              </a:solidFill>
              <a:effectLst/>
              <a:latin typeface="Alexandria"/>
              <a:ea typeface="Times New Roman" panose="02020603050405020304" pitchFamily="18" charset="0"/>
            </a:endParaRPr>
          </a:p>
          <a:p>
            <a:pPr marL="342900" marR="0" lvl="0" indent="-342900">
              <a:spcBef>
                <a:spcPts val="0"/>
              </a:spcBef>
              <a:spcAft>
                <a:spcPts val="0"/>
              </a:spcAft>
              <a:buFont typeface="+mj-lt"/>
              <a:buAutoNum type="alphaUcPeriod"/>
            </a:pPr>
            <a:r>
              <a:rPr lang="en-US" sz="2000" b="1" u="sng" dirty="0">
                <a:effectLst/>
                <a:latin typeface="Alexandria"/>
                <a:ea typeface="Times New Roman" panose="02020603050405020304" pitchFamily="18" charset="0"/>
              </a:rPr>
              <a:t>Free trade</a:t>
            </a:r>
            <a:endParaRPr lang="en-US" sz="2000" dirty="0">
              <a:effectLst/>
              <a:latin typeface="Alexandria"/>
              <a:ea typeface="Times New Roman" panose="02020603050405020304" pitchFamily="18" charset="0"/>
            </a:endParaRPr>
          </a:p>
          <a:p>
            <a:pPr marL="342900" marR="0" lvl="0" indent="-342900">
              <a:spcBef>
                <a:spcPts val="0"/>
              </a:spcBef>
              <a:spcAft>
                <a:spcPts val="0"/>
              </a:spcAft>
              <a:buFont typeface="+mj-lt"/>
              <a:buAutoNum type="alphaUcPeriod"/>
            </a:pPr>
            <a:r>
              <a:rPr lang="en-US" sz="2000" dirty="0">
                <a:effectLst/>
                <a:latin typeface="Alexandria"/>
                <a:ea typeface="Times New Roman" panose="02020603050405020304" pitchFamily="18" charset="0"/>
              </a:rPr>
              <a:t>Increase exports</a:t>
            </a:r>
          </a:p>
          <a:p>
            <a:pPr marL="342900" marR="0" lvl="0" indent="-342900">
              <a:spcBef>
                <a:spcPts val="0"/>
              </a:spcBef>
              <a:spcAft>
                <a:spcPts val="0"/>
              </a:spcAft>
              <a:buFont typeface="+mj-lt"/>
              <a:buAutoNum type="alphaUcPeriod"/>
            </a:pPr>
            <a:r>
              <a:rPr lang="en-US" sz="2000" dirty="0">
                <a:effectLst/>
                <a:latin typeface="Alexandria"/>
                <a:ea typeface="Times New Roman" panose="02020603050405020304" pitchFamily="18" charset="0"/>
              </a:rPr>
              <a:t>Increase accumulation of precious metals (gold and silver)’</a:t>
            </a:r>
          </a:p>
          <a:p>
            <a:pPr marL="342900" marR="0" lvl="0" indent="-342900">
              <a:spcBef>
                <a:spcPts val="0"/>
              </a:spcBef>
              <a:spcAft>
                <a:spcPts val="0"/>
              </a:spcAft>
              <a:buFont typeface="+mj-lt"/>
              <a:buAutoNum type="alphaUcPeriod"/>
            </a:pPr>
            <a:r>
              <a:rPr lang="en-US" sz="2000" dirty="0">
                <a:effectLst/>
                <a:latin typeface="Alexandria"/>
                <a:ea typeface="Times New Roman" panose="02020603050405020304" pitchFamily="18" charset="0"/>
              </a:rPr>
              <a:t>All of the above</a:t>
            </a:r>
          </a:p>
          <a:p>
            <a:endParaRPr lang="en-US" sz="2000" dirty="0">
              <a:latin typeface="Alexandria"/>
            </a:endParaRPr>
          </a:p>
        </p:txBody>
      </p:sp>
      <p:sp>
        <p:nvSpPr>
          <p:cNvPr id="10" name="TextBox 9">
            <a:extLst>
              <a:ext uri="{FF2B5EF4-FFF2-40B4-BE49-F238E27FC236}">
                <a16:creationId xmlns:a16="http://schemas.microsoft.com/office/drawing/2014/main" id="{2F634E8F-3F52-01A7-79AB-E6C74FD634CB}"/>
              </a:ext>
            </a:extLst>
          </p:cNvPr>
          <p:cNvSpPr txBox="1"/>
          <p:nvPr/>
        </p:nvSpPr>
        <p:spPr>
          <a:xfrm>
            <a:off x="6431512" y="1542828"/>
            <a:ext cx="4401217" cy="3754874"/>
          </a:xfrm>
          <a:prstGeom prst="rect">
            <a:avLst/>
          </a:prstGeom>
          <a:noFill/>
        </p:spPr>
        <p:txBody>
          <a:bodyPr wrap="square">
            <a:spAutoFit/>
          </a:bodyPr>
          <a:lstStyle/>
          <a:p>
            <a:pPr algn="just" rtl="1"/>
            <a:r>
              <a:rPr lang="en-US" sz="2000" b="1" dirty="0" err="1">
                <a:solidFill>
                  <a:srgbClr val="0070C0"/>
                </a:solidFill>
              </a:rPr>
              <a:t>كان</a:t>
            </a:r>
            <a:r>
              <a:rPr lang="en-US" sz="2000" b="1" dirty="0">
                <a:solidFill>
                  <a:srgbClr val="0070C0"/>
                </a:solidFill>
              </a:rPr>
              <a:t> </a:t>
            </a:r>
            <a:r>
              <a:rPr lang="en-US" sz="2000" b="1" dirty="0" err="1">
                <a:solidFill>
                  <a:srgbClr val="0070C0"/>
                </a:solidFill>
              </a:rPr>
              <a:t>أتباع</a:t>
            </a:r>
            <a:r>
              <a:rPr lang="en-US" sz="2000" b="1" dirty="0">
                <a:solidFill>
                  <a:srgbClr val="0070C0"/>
                </a:solidFill>
              </a:rPr>
              <a:t> </a:t>
            </a:r>
            <a:r>
              <a:rPr lang="en-US" sz="2000" b="1" dirty="0" err="1">
                <a:solidFill>
                  <a:srgbClr val="0070C0"/>
                </a:solidFill>
              </a:rPr>
              <a:t>المذهب</a:t>
            </a:r>
            <a:r>
              <a:rPr lang="en-US" sz="2000" b="1" dirty="0">
                <a:solidFill>
                  <a:srgbClr val="0070C0"/>
                </a:solidFill>
              </a:rPr>
              <a:t> </a:t>
            </a:r>
            <a:r>
              <a:rPr lang="en-US" sz="2000" b="1" dirty="0" err="1">
                <a:solidFill>
                  <a:srgbClr val="0070C0"/>
                </a:solidFill>
              </a:rPr>
              <a:t>التجاري</a:t>
            </a:r>
            <a:r>
              <a:rPr lang="en-US" sz="2000" b="1" dirty="0">
                <a:solidFill>
                  <a:srgbClr val="0070C0"/>
                </a:solidFill>
              </a:rPr>
              <a:t> </a:t>
            </a:r>
            <a:r>
              <a:rPr lang="en-US" sz="2000" b="1" dirty="0" err="1">
                <a:solidFill>
                  <a:srgbClr val="0070C0"/>
                </a:solidFill>
              </a:rPr>
              <a:t>يعتقدون</a:t>
            </a:r>
            <a:r>
              <a:rPr lang="en-US" sz="2000" b="1" dirty="0">
                <a:solidFill>
                  <a:srgbClr val="0070C0"/>
                </a:solidFill>
              </a:rPr>
              <a:t>:</a:t>
            </a:r>
          </a:p>
          <a:p>
            <a:pPr marL="342900" indent="-342900" algn="just" rtl="1">
              <a:buFont typeface="Arial" panose="020B0604020202020204" pitchFamily="34" charset="0"/>
              <a:buChar char="•"/>
            </a:pPr>
            <a:r>
              <a:rPr lang="en-US" sz="2000" b="1" u="sng" dirty="0" err="1"/>
              <a:t>أن</a:t>
            </a:r>
            <a:r>
              <a:rPr lang="en-US" sz="2000" b="1" u="sng" dirty="0"/>
              <a:t> </a:t>
            </a:r>
            <a:r>
              <a:rPr lang="en-US" sz="2000" b="1" u="sng" dirty="0" err="1"/>
              <a:t>التجارة</a:t>
            </a:r>
            <a:r>
              <a:rPr lang="en-US" sz="2000" b="1" u="sng" dirty="0"/>
              <a:t> </a:t>
            </a:r>
            <a:r>
              <a:rPr lang="en-US" sz="2000" b="1" u="sng" dirty="0" err="1"/>
              <a:t>الدولية</a:t>
            </a:r>
            <a:r>
              <a:rPr lang="en-US" sz="2000" b="1" u="sng" dirty="0"/>
              <a:t> </a:t>
            </a:r>
            <a:r>
              <a:rPr lang="en-US" sz="2000" b="1" u="sng" dirty="0" err="1"/>
              <a:t>لعبة</a:t>
            </a:r>
            <a:r>
              <a:rPr lang="en-US" sz="2000" b="1" u="sng" dirty="0"/>
              <a:t> </a:t>
            </a:r>
            <a:r>
              <a:rPr lang="en-US" sz="2000" b="1" u="sng" dirty="0" err="1"/>
              <a:t>محصلتها</a:t>
            </a:r>
            <a:r>
              <a:rPr lang="en-US" sz="2000" b="1" u="sng" dirty="0"/>
              <a:t> </a:t>
            </a:r>
            <a:r>
              <a:rPr lang="en-US" sz="2000" b="1" u="sng" dirty="0" err="1"/>
              <a:t>صفر</a:t>
            </a:r>
            <a:r>
              <a:rPr lang="en-US" sz="2000" b="1" u="sng" dirty="0"/>
              <a:t>.</a:t>
            </a:r>
          </a:p>
          <a:p>
            <a:pPr marL="342900" indent="-342900" algn="just" rtl="1">
              <a:buFont typeface="Arial" panose="020B0604020202020204" pitchFamily="34" charset="0"/>
              <a:buChar char="•"/>
            </a:pPr>
            <a:r>
              <a:rPr lang="en-US" sz="2000" dirty="0" err="1"/>
              <a:t>أن</a:t>
            </a:r>
            <a:r>
              <a:rPr lang="en-US" sz="2000" dirty="0"/>
              <a:t> </a:t>
            </a:r>
            <a:r>
              <a:rPr lang="en-US" sz="2000" dirty="0" err="1"/>
              <a:t>التجارة</a:t>
            </a:r>
            <a:r>
              <a:rPr lang="en-US" sz="2000" dirty="0"/>
              <a:t> </a:t>
            </a:r>
            <a:r>
              <a:rPr lang="en-US" sz="2000" dirty="0" err="1"/>
              <a:t>الدولية</a:t>
            </a:r>
            <a:r>
              <a:rPr lang="en-US" sz="2000" dirty="0"/>
              <a:t> </a:t>
            </a:r>
            <a:r>
              <a:rPr lang="en-US" sz="2000" dirty="0" err="1"/>
              <a:t>لعبة</a:t>
            </a:r>
            <a:r>
              <a:rPr lang="en-US" sz="2000" dirty="0"/>
              <a:t> </a:t>
            </a:r>
            <a:r>
              <a:rPr lang="en-US" sz="2000" dirty="0" err="1"/>
              <a:t>محصلتها</a:t>
            </a:r>
            <a:r>
              <a:rPr lang="en-US" sz="2000" dirty="0"/>
              <a:t> ن.</a:t>
            </a:r>
          </a:p>
          <a:p>
            <a:pPr marL="342900" indent="-342900" algn="just" rtl="1">
              <a:buFont typeface="Arial" panose="020B0604020202020204" pitchFamily="34" charset="0"/>
              <a:buChar char="•"/>
            </a:pPr>
            <a:r>
              <a:rPr lang="en-US" sz="2000" dirty="0" err="1"/>
              <a:t>أن</a:t>
            </a:r>
            <a:r>
              <a:rPr lang="en-US" sz="2000" dirty="0"/>
              <a:t> </a:t>
            </a:r>
            <a:r>
              <a:rPr lang="en-US" sz="2000" dirty="0" err="1"/>
              <a:t>تعظيم</a:t>
            </a:r>
            <a:r>
              <a:rPr lang="en-US" sz="2000" dirty="0"/>
              <a:t> </a:t>
            </a:r>
            <a:r>
              <a:rPr lang="en-US" sz="2000" dirty="0" err="1"/>
              <a:t>واردات</a:t>
            </a:r>
            <a:r>
              <a:rPr lang="en-US" sz="2000" dirty="0"/>
              <a:t> </a:t>
            </a:r>
            <a:r>
              <a:rPr lang="en-US" sz="2000" dirty="0" err="1"/>
              <a:t>الدولة</a:t>
            </a:r>
            <a:r>
              <a:rPr lang="en-US" sz="2000" dirty="0"/>
              <a:t> </a:t>
            </a:r>
            <a:r>
              <a:rPr lang="en-US" sz="2000" dirty="0" err="1"/>
              <a:t>من</a:t>
            </a:r>
            <a:r>
              <a:rPr lang="en-US" sz="2000" dirty="0"/>
              <a:t> </a:t>
            </a:r>
            <a:r>
              <a:rPr lang="en-US" sz="2000" dirty="0" err="1"/>
              <a:t>شأنه</a:t>
            </a:r>
            <a:r>
              <a:rPr lang="en-US" sz="2000" dirty="0"/>
              <a:t> </a:t>
            </a:r>
            <a:r>
              <a:rPr lang="en-US" sz="2000" dirty="0" err="1"/>
              <a:t>أن</a:t>
            </a:r>
            <a:r>
              <a:rPr lang="en-US" sz="2000" dirty="0"/>
              <a:t> </a:t>
            </a:r>
            <a:r>
              <a:rPr lang="en-US" sz="2000" dirty="0" err="1"/>
              <a:t>يحسن</a:t>
            </a:r>
            <a:r>
              <a:rPr lang="en-US" sz="2000" dirty="0"/>
              <a:t> </a:t>
            </a:r>
            <a:r>
              <a:rPr lang="en-US" sz="2000" dirty="0" err="1"/>
              <a:t>رفاهيتها</a:t>
            </a:r>
            <a:r>
              <a:rPr lang="en-US" sz="2000" dirty="0"/>
              <a:t>.</a:t>
            </a:r>
          </a:p>
          <a:p>
            <a:pPr marL="342900" indent="-342900" algn="just" rtl="1">
              <a:buFont typeface="Arial" panose="020B0604020202020204" pitchFamily="34" charset="0"/>
              <a:buChar char="•"/>
            </a:pPr>
            <a:r>
              <a:rPr lang="en-US" sz="2000" dirty="0" err="1"/>
              <a:t>أن</a:t>
            </a:r>
            <a:r>
              <a:rPr lang="en-US" sz="2000" dirty="0"/>
              <a:t> </a:t>
            </a:r>
            <a:r>
              <a:rPr lang="en-US" sz="2000" dirty="0" err="1"/>
              <a:t>الصادرات</a:t>
            </a:r>
            <a:r>
              <a:rPr lang="en-US" sz="2000" dirty="0"/>
              <a:t> </a:t>
            </a:r>
            <a:r>
              <a:rPr lang="en-US" sz="2000" dirty="0" err="1"/>
              <a:t>تضر</a:t>
            </a:r>
            <a:r>
              <a:rPr lang="en-US" sz="2000" dirty="0"/>
              <a:t> </a:t>
            </a:r>
            <a:r>
              <a:rPr lang="en-US" sz="2000" dirty="0" err="1"/>
              <a:t>باقتصاد</a:t>
            </a:r>
            <a:r>
              <a:rPr lang="en-US" sz="2000" dirty="0"/>
              <a:t> </a:t>
            </a:r>
            <a:r>
              <a:rPr lang="en-US" sz="2000" dirty="0" err="1"/>
              <a:t>الدولة</a:t>
            </a:r>
            <a:r>
              <a:rPr lang="en-US" sz="2000" dirty="0"/>
              <a:t>.</a:t>
            </a:r>
          </a:p>
          <a:p>
            <a:pPr algn="just" rtl="1"/>
            <a:endParaRPr lang="en-US" sz="2000" dirty="0"/>
          </a:p>
          <a:p>
            <a:pPr algn="just" rtl="1"/>
            <a:r>
              <a:rPr lang="en-US" sz="2000" b="1" dirty="0" err="1">
                <a:solidFill>
                  <a:srgbClr val="0070C0"/>
                </a:solidFill>
              </a:rPr>
              <a:t>لم</a:t>
            </a:r>
            <a:r>
              <a:rPr lang="en-US" sz="2000" b="1" dirty="0">
                <a:solidFill>
                  <a:srgbClr val="0070C0"/>
                </a:solidFill>
              </a:rPr>
              <a:t> </a:t>
            </a:r>
            <a:r>
              <a:rPr lang="en-US" sz="2000" b="1" dirty="0" err="1">
                <a:solidFill>
                  <a:srgbClr val="0070C0"/>
                </a:solidFill>
              </a:rPr>
              <a:t>يدعم</a:t>
            </a:r>
            <a:r>
              <a:rPr lang="en-US" sz="2000" b="1" dirty="0">
                <a:solidFill>
                  <a:srgbClr val="0070C0"/>
                </a:solidFill>
              </a:rPr>
              <a:t> </a:t>
            </a:r>
            <a:r>
              <a:rPr lang="en-US" sz="2000" b="1" dirty="0" err="1">
                <a:solidFill>
                  <a:srgbClr val="0070C0"/>
                </a:solidFill>
              </a:rPr>
              <a:t>أتباع</a:t>
            </a:r>
            <a:r>
              <a:rPr lang="en-US" sz="2000" b="1" dirty="0">
                <a:solidFill>
                  <a:srgbClr val="0070C0"/>
                </a:solidFill>
              </a:rPr>
              <a:t> </a:t>
            </a:r>
            <a:r>
              <a:rPr lang="en-US" sz="2000" b="1" dirty="0" err="1">
                <a:solidFill>
                  <a:srgbClr val="0070C0"/>
                </a:solidFill>
              </a:rPr>
              <a:t>المذهب</a:t>
            </a:r>
            <a:r>
              <a:rPr lang="en-US" sz="2000" b="1" dirty="0">
                <a:solidFill>
                  <a:srgbClr val="0070C0"/>
                </a:solidFill>
              </a:rPr>
              <a:t> </a:t>
            </a:r>
            <a:r>
              <a:rPr lang="en-US" sz="2000" b="1" dirty="0" err="1">
                <a:solidFill>
                  <a:srgbClr val="0070C0"/>
                </a:solidFill>
              </a:rPr>
              <a:t>التجاري</a:t>
            </a:r>
            <a:r>
              <a:rPr lang="en-US" sz="2000" b="1" dirty="0">
                <a:solidFill>
                  <a:srgbClr val="0070C0"/>
                </a:solidFill>
              </a:rPr>
              <a:t>:</a:t>
            </a:r>
          </a:p>
          <a:p>
            <a:pPr algn="just" rtl="1"/>
            <a:r>
              <a:rPr lang="en-US" sz="2000" b="1" u="sng" dirty="0" err="1"/>
              <a:t>التجارة</a:t>
            </a:r>
            <a:r>
              <a:rPr lang="en-US" sz="2000" b="1" u="sng" dirty="0"/>
              <a:t> </a:t>
            </a:r>
            <a:r>
              <a:rPr lang="en-US" sz="2000" b="1" u="sng" dirty="0" err="1"/>
              <a:t>الحرة</a:t>
            </a:r>
            <a:endParaRPr lang="en-US" sz="2000" b="1" u="sng" dirty="0"/>
          </a:p>
          <a:p>
            <a:pPr algn="just" rtl="1"/>
            <a:r>
              <a:rPr lang="en-US" sz="2000" dirty="0" err="1"/>
              <a:t>زيادة</a:t>
            </a:r>
            <a:r>
              <a:rPr lang="en-US" sz="2000" dirty="0"/>
              <a:t> </a:t>
            </a:r>
            <a:r>
              <a:rPr lang="en-US" sz="2000" dirty="0" err="1"/>
              <a:t>الصادرات</a:t>
            </a:r>
            <a:endParaRPr lang="en-US" sz="2000" dirty="0"/>
          </a:p>
          <a:p>
            <a:pPr algn="just" rtl="1"/>
            <a:r>
              <a:rPr lang="en-US" sz="2000" dirty="0" err="1"/>
              <a:t>زيادة</a:t>
            </a:r>
            <a:r>
              <a:rPr lang="en-US" sz="2000" dirty="0"/>
              <a:t> </a:t>
            </a:r>
            <a:r>
              <a:rPr lang="en-US" sz="2000" dirty="0" err="1"/>
              <a:t>تراكم</a:t>
            </a:r>
            <a:r>
              <a:rPr lang="en-US" sz="2000" dirty="0"/>
              <a:t> </a:t>
            </a:r>
            <a:r>
              <a:rPr lang="en-US" sz="2000" dirty="0" err="1"/>
              <a:t>المعادن</a:t>
            </a:r>
            <a:r>
              <a:rPr lang="en-US" sz="2000" dirty="0"/>
              <a:t> </a:t>
            </a:r>
            <a:r>
              <a:rPr lang="en-US" sz="2000" dirty="0" err="1"/>
              <a:t>الثمينة</a:t>
            </a:r>
            <a:r>
              <a:rPr lang="en-US" sz="2000" dirty="0"/>
              <a:t> (</a:t>
            </a:r>
            <a:r>
              <a:rPr lang="en-US" sz="2000" dirty="0" err="1"/>
              <a:t>الذهب</a:t>
            </a:r>
            <a:r>
              <a:rPr lang="en-US" sz="2000" dirty="0"/>
              <a:t> </a:t>
            </a:r>
            <a:r>
              <a:rPr lang="en-US" sz="2000" dirty="0" err="1"/>
              <a:t>والفضة</a:t>
            </a:r>
            <a:r>
              <a:rPr lang="en-US" sz="2000" dirty="0"/>
              <a:t>)</a:t>
            </a:r>
          </a:p>
          <a:p>
            <a:pPr algn="just" rtl="1"/>
            <a:r>
              <a:rPr lang="en-US" sz="2000" dirty="0" err="1"/>
              <a:t>كل</a:t>
            </a:r>
            <a:r>
              <a:rPr lang="en-US" sz="2000" dirty="0"/>
              <a:t> </a:t>
            </a:r>
            <a:r>
              <a:rPr lang="en-US" sz="2000" dirty="0" err="1"/>
              <a:t>ما</a:t>
            </a:r>
            <a:r>
              <a:rPr lang="en-US" sz="2000" dirty="0"/>
              <a:t> </a:t>
            </a:r>
            <a:r>
              <a:rPr lang="en-US" sz="2000" dirty="0" err="1"/>
              <a:t>سبق</a:t>
            </a:r>
            <a:endParaRPr lang="en-US" sz="2000" dirty="0"/>
          </a:p>
        </p:txBody>
      </p:sp>
    </p:spTree>
    <p:extLst>
      <p:ext uri="{BB962C8B-B14F-4D97-AF65-F5344CB8AC3E}">
        <p14:creationId xmlns:p14="http://schemas.microsoft.com/office/powerpoint/2010/main" val="597285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TextBox 1">
            <a:extLst>
              <a:ext uri="{FF2B5EF4-FFF2-40B4-BE49-F238E27FC236}">
                <a16:creationId xmlns:a16="http://schemas.microsoft.com/office/drawing/2014/main" id="{EF06DFBD-3C4B-911D-0F1E-CFE226F5152F}"/>
              </a:ext>
            </a:extLst>
          </p:cNvPr>
          <p:cNvSpPr txBox="1"/>
          <p:nvPr/>
        </p:nvSpPr>
        <p:spPr>
          <a:xfrm>
            <a:off x="899446" y="1634569"/>
            <a:ext cx="5040571" cy="4401205"/>
          </a:xfrm>
          <a:prstGeom prst="rect">
            <a:avLst/>
          </a:prstGeom>
          <a:noFill/>
        </p:spPr>
        <p:txBody>
          <a:bodyPr wrap="square">
            <a:spAutoFit/>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rPr>
              <a:t>The Mercantilists advocated that each country should try to create balanced trade by having exports equal to imports. </a:t>
            </a:r>
            <a:endParaRPr lang="ar-EG" sz="2000" b="1" dirty="0">
              <a:solidFill>
                <a:srgbClr val="0070C0"/>
              </a:solidFill>
              <a:effectLst/>
              <a:latin typeface="Alexandria"/>
              <a:ea typeface="Times New Roman" panose="02020603050405020304" pitchFamily="18" charset="0"/>
            </a:endParaRPr>
          </a:p>
          <a:p>
            <a:pPr marL="685800" marR="0">
              <a:spcBef>
                <a:spcPts val="0"/>
              </a:spcBef>
              <a:spcAft>
                <a:spcPts val="0"/>
              </a:spcAft>
            </a:pPr>
            <a:r>
              <a:rPr lang="en-US" sz="2000" dirty="0">
                <a:latin typeface="Alexandria"/>
              </a:rPr>
              <a:t>False</a:t>
            </a:r>
          </a:p>
          <a:p>
            <a:pPr marL="457200" marR="0">
              <a:spcBef>
                <a:spcPts val="0"/>
              </a:spcBef>
              <a:spcAft>
                <a:spcPts val="0"/>
              </a:spcAft>
            </a:pPr>
            <a:r>
              <a:rPr lang="en-US" sz="2000" dirty="0">
                <a:effectLst/>
                <a:latin typeface="Alexandria"/>
                <a:ea typeface="Times New Roman" panose="02020603050405020304" pitchFamily="18" charset="0"/>
              </a:rPr>
              <a:t> </a:t>
            </a:r>
          </a:p>
          <a:p>
            <a:pPr marL="0" marR="0">
              <a:spcBef>
                <a:spcPts val="0"/>
              </a:spcBef>
              <a:spcAft>
                <a:spcPts val="0"/>
              </a:spcAft>
            </a:pPr>
            <a:r>
              <a:rPr lang="en-US" sz="2000" b="1" dirty="0">
                <a:solidFill>
                  <a:srgbClr val="0070C0"/>
                </a:solidFill>
                <a:effectLst/>
                <a:latin typeface="Alexandria"/>
                <a:ea typeface="Times New Roman" panose="02020603050405020304" pitchFamily="18" charset="0"/>
              </a:rPr>
              <a:t>The Mercantilists believed that international trade was a zero-sum game.</a:t>
            </a:r>
            <a:endParaRPr lang="ar-EG" sz="2000" b="1" dirty="0">
              <a:solidFill>
                <a:srgbClr val="0070C0"/>
              </a:solidFill>
              <a:effectLst/>
              <a:latin typeface="Alexandria"/>
              <a:ea typeface="Times New Roman" panose="02020603050405020304" pitchFamily="18" charset="0"/>
            </a:endParaRPr>
          </a:p>
          <a:p>
            <a:pPr marL="685800"/>
            <a:r>
              <a:rPr lang="en-US" sz="2000" dirty="0">
                <a:latin typeface="Alexandria"/>
              </a:rPr>
              <a:t>True</a:t>
            </a:r>
          </a:p>
          <a:p>
            <a:pPr marL="0" marR="0">
              <a:spcBef>
                <a:spcPts val="0"/>
              </a:spcBef>
              <a:spcAft>
                <a:spcPts val="0"/>
              </a:spcAft>
            </a:pPr>
            <a:r>
              <a:rPr lang="en-US" sz="2000" b="1" dirty="0">
                <a:solidFill>
                  <a:srgbClr val="C00000"/>
                </a:solidFill>
                <a:effectLst/>
                <a:latin typeface="Alexandria"/>
                <a:ea typeface="Times New Roman" panose="02020603050405020304" pitchFamily="18" charset="0"/>
              </a:rPr>
              <a:t> </a:t>
            </a:r>
            <a:endParaRPr lang="en-US" sz="2000" dirty="0">
              <a:effectLst/>
              <a:latin typeface="Alexandria"/>
              <a:ea typeface="Times New Roman" panose="02020603050405020304" pitchFamily="18" charset="0"/>
            </a:endParaRPr>
          </a:p>
          <a:p>
            <a:pPr marL="0" marR="0">
              <a:spcBef>
                <a:spcPts val="0"/>
              </a:spcBef>
              <a:spcAft>
                <a:spcPts val="0"/>
              </a:spcAft>
            </a:pPr>
            <a:r>
              <a:rPr lang="en-US" sz="2000" b="1" dirty="0">
                <a:solidFill>
                  <a:srgbClr val="0070C0"/>
                </a:solidFill>
                <a:effectLst/>
                <a:latin typeface="Alexandria"/>
                <a:ea typeface="Times New Roman" panose="02020603050405020304" pitchFamily="18" charset="0"/>
              </a:rPr>
              <a:t>The Mercantilists believed that imports were “bad” because they led to an outflow of gold and silver from the country.</a:t>
            </a:r>
            <a:endParaRPr lang="ar-EG" sz="2000" b="1" dirty="0">
              <a:solidFill>
                <a:srgbClr val="0070C0"/>
              </a:solidFill>
              <a:effectLst/>
              <a:latin typeface="Alexandria"/>
              <a:ea typeface="Times New Roman" panose="02020603050405020304" pitchFamily="18" charset="0"/>
            </a:endParaRPr>
          </a:p>
          <a:p>
            <a:pPr marL="685800" marR="0">
              <a:spcBef>
                <a:spcPts val="0"/>
              </a:spcBef>
              <a:spcAft>
                <a:spcPts val="0"/>
              </a:spcAft>
            </a:pPr>
            <a:r>
              <a:rPr lang="en-US" sz="2000" dirty="0">
                <a:effectLst/>
                <a:latin typeface="Alexandria"/>
                <a:ea typeface="Times New Roman" panose="02020603050405020304" pitchFamily="18" charset="0"/>
              </a:rPr>
              <a:t>True</a:t>
            </a:r>
          </a:p>
          <a:p>
            <a:endParaRPr lang="en-US" sz="2000" dirty="0">
              <a:latin typeface="Alexandria"/>
            </a:endParaRPr>
          </a:p>
        </p:txBody>
      </p:sp>
      <p:sp>
        <p:nvSpPr>
          <p:cNvPr id="6" name="TextBox 5">
            <a:extLst>
              <a:ext uri="{FF2B5EF4-FFF2-40B4-BE49-F238E27FC236}">
                <a16:creationId xmlns:a16="http://schemas.microsoft.com/office/drawing/2014/main" id="{EF06DFBD-3C4B-911D-0F1E-CFE226F5152F}"/>
              </a:ext>
            </a:extLst>
          </p:cNvPr>
          <p:cNvSpPr txBox="1"/>
          <p:nvPr/>
        </p:nvSpPr>
        <p:spPr>
          <a:xfrm>
            <a:off x="5940018" y="1634569"/>
            <a:ext cx="5198947" cy="4093428"/>
          </a:xfrm>
          <a:prstGeom prst="rect">
            <a:avLst/>
          </a:prstGeom>
          <a:noFill/>
        </p:spPr>
        <p:txBody>
          <a:bodyPr wrap="square">
            <a:spAutoFit/>
          </a:bodyPr>
          <a:lstStyle/>
          <a:p>
            <a:pPr marL="0" marR="0" algn="r" rtl="1">
              <a:spcBef>
                <a:spcPts val="0"/>
              </a:spcBef>
              <a:spcAft>
                <a:spcPts val="0"/>
              </a:spcAft>
            </a:pPr>
            <a:r>
              <a:rPr lang="ar-EG" sz="2000" b="1" dirty="0">
                <a:solidFill>
                  <a:srgbClr val="0070C0"/>
                </a:solidFill>
                <a:effectLst/>
                <a:latin typeface="Alexandria"/>
                <a:ea typeface="Times New Roman" panose="02020603050405020304" pitchFamily="18" charset="0"/>
              </a:rPr>
              <a:t>دعا أصحاب النظرية التجارية إلى أن تحاول كل دولة خلق تجارة متوازنة من خلال جعل الصادرات مساوية للواردات.</a:t>
            </a:r>
            <a:endParaRPr lang="en-US" sz="2000" b="1" dirty="0">
              <a:solidFill>
                <a:srgbClr val="0070C0"/>
              </a:solidFill>
              <a:effectLst/>
              <a:latin typeface="Alexandria"/>
              <a:ea typeface="Times New Roman" panose="02020603050405020304" pitchFamily="18" charset="0"/>
            </a:endParaRPr>
          </a:p>
          <a:p>
            <a:pPr marL="685800" marR="0" algn="r" rtl="1">
              <a:spcBef>
                <a:spcPts val="0"/>
              </a:spcBef>
              <a:spcAft>
                <a:spcPts val="0"/>
              </a:spcAft>
            </a:pPr>
            <a:r>
              <a:rPr lang="ar-EG" sz="2000" dirty="0">
                <a:latin typeface="Alexandria"/>
              </a:rPr>
              <a:t>خطأ</a:t>
            </a:r>
            <a:endParaRPr lang="en-US" sz="2000" dirty="0">
              <a:latin typeface="Alexandria"/>
            </a:endParaRPr>
          </a:p>
          <a:p>
            <a:pPr marL="457200" marR="0" algn="r" rtl="1">
              <a:spcBef>
                <a:spcPts val="0"/>
              </a:spcBef>
              <a:spcAft>
                <a:spcPts val="0"/>
              </a:spcAft>
            </a:pPr>
            <a:r>
              <a:rPr lang="en-US" sz="2000" dirty="0">
                <a:effectLst/>
                <a:latin typeface="Alexandria"/>
                <a:ea typeface="Times New Roman" panose="02020603050405020304" pitchFamily="18" charset="0"/>
              </a:rPr>
              <a:t> </a:t>
            </a:r>
          </a:p>
          <a:p>
            <a:pPr marL="0" marR="0" algn="r" rtl="1">
              <a:spcBef>
                <a:spcPts val="0"/>
              </a:spcBef>
              <a:spcAft>
                <a:spcPts val="0"/>
              </a:spcAft>
            </a:pPr>
            <a:r>
              <a:rPr lang="ar-EG" sz="2000" b="1" dirty="0">
                <a:solidFill>
                  <a:srgbClr val="0070C0"/>
                </a:solidFill>
                <a:effectLst/>
                <a:latin typeface="Alexandria"/>
                <a:ea typeface="Times New Roman" panose="02020603050405020304" pitchFamily="18" charset="0"/>
              </a:rPr>
              <a:t>كان أتباع المذهب التجاري يعتقدون أن التجارة الدولية هي لعبة محصلتها صفر.</a:t>
            </a:r>
            <a:endParaRPr lang="en-US" sz="2000" b="1" dirty="0">
              <a:solidFill>
                <a:srgbClr val="0070C0"/>
              </a:solidFill>
              <a:effectLst/>
              <a:latin typeface="Alexandria"/>
              <a:ea typeface="Times New Roman" panose="02020603050405020304" pitchFamily="18" charset="0"/>
            </a:endParaRPr>
          </a:p>
          <a:p>
            <a:pPr marL="685800" algn="r" rtl="1"/>
            <a:r>
              <a:rPr lang="ar-EG" sz="2000" dirty="0">
                <a:latin typeface="Alexandria"/>
              </a:rPr>
              <a:t>صحيح </a:t>
            </a:r>
            <a:endParaRPr lang="en-US" sz="2000" dirty="0">
              <a:latin typeface="Alexandria"/>
            </a:endParaRPr>
          </a:p>
          <a:p>
            <a:pPr marL="0" marR="0" algn="r" rtl="1">
              <a:spcBef>
                <a:spcPts val="0"/>
              </a:spcBef>
              <a:spcAft>
                <a:spcPts val="0"/>
              </a:spcAft>
            </a:pPr>
            <a:r>
              <a:rPr lang="en-US" sz="2000" b="1" dirty="0">
                <a:solidFill>
                  <a:srgbClr val="C00000"/>
                </a:solidFill>
                <a:effectLst/>
                <a:latin typeface="Alexandria"/>
                <a:ea typeface="Times New Roman" panose="02020603050405020304" pitchFamily="18" charset="0"/>
              </a:rPr>
              <a:t> </a:t>
            </a:r>
            <a:endParaRPr lang="en-US" sz="2000" dirty="0">
              <a:effectLst/>
              <a:latin typeface="Alexandria"/>
              <a:ea typeface="Times New Roman" panose="02020603050405020304" pitchFamily="18" charset="0"/>
            </a:endParaRPr>
          </a:p>
          <a:p>
            <a:pPr marL="0" marR="0" algn="r" rtl="1">
              <a:spcBef>
                <a:spcPts val="0"/>
              </a:spcBef>
              <a:spcAft>
                <a:spcPts val="0"/>
              </a:spcAft>
            </a:pPr>
            <a:r>
              <a:rPr lang="ar-EG" sz="2000" b="1" dirty="0">
                <a:solidFill>
                  <a:srgbClr val="0070C0"/>
                </a:solidFill>
                <a:effectLst/>
                <a:latin typeface="Alexandria"/>
                <a:ea typeface="Times New Roman" panose="02020603050405020304" pitchFamily="18" charset="0"/>
              </a:rPr>
              <a:t>كان أصحاب المذهب التجاري يعتقدون أن الواردات "سيئة" لأنها تؤدي إلى تدفق الذهب والفضة إلى خارج البلاد.</a:t>
            </a:r>
            <a:endParaRPr lang="en-US" sz="2000" b="1" dirty="0">
              <a:solidFill>
                <a:srgbClr val="0070C0"/>
              </a:solidFill>
              <a:effectLst/>
              <a:latin typeface="Alexandria"/>
              <a:ea typeface="Times New Roman" panose="02020603050405020304" pitchFamily="18" charset="0"/>
            </a:endParaRPr>
          </a:p>
          <a:p>
            <a:pPr marL="685800" marR="0" algn="r" rtl="1">
              <a:spcBef>
                <a:spcPts val="0"/>
              </a:spcBef>
              <a:spcAft>
                <a:spcPts val="0"/>
              </a:spcAft>
            </a:pPr>
            <a:r>
              <a:rPr lang="ar-EG" sz="2000" dirty="0">
                <a:effectLst/>
                <a:latin typeface="Alexandria"/>
                <a:ea typeface="Times New Roman" panose="02020603050405020304" pitchFamily="18" charset="0"/>
              </a:rPr>
              <a:t>صحيح </a:t>
            </a:r>
            <a:endParaRPr lang="en-US" sz="2000" dirty="0">
              <a:effectLst/>
              <a:latin typeface="Alexandria"/>
              <a:ea typeface="Times New Roman" panose="02020603050405020304" pitchFamily="18" charset="0"/>
            </a:endParaRPr>
          </a:p>
          <a:p>
            <a:pPr algn="r" rtl="1"/>
            <a:endParaRPr lang="en-US" sz="2000" dirty="0">
              <a:latin typeface="Alexandria"/>
            </a:endParaRPr>
          </a:p>
        </p:txBody>
      </p:sp>
    </p:spTree>
    <p:extLst>
      <p:ext uri="{BB962C8B-B14F-4D97-AF65-F5344CB8AC3E}">
        <p14:creationId xmlns:p14="http://schemas.microsoft.com/office/powerpoint/2010/main" val="18693880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2401" y="979239"/>
            <a:ext cx="11728424" cy="57135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TextBox 1">
            <a:extLst>
              <a:ext uri="{FF2B5EF4-FFF2-40B4-BE49-F238E27FC236}">
                <a16:creationId xmlns:a16="http://schemas.microsoft.com/office/drawing/2014/main" id="{846D478A-7A2D-2D94-48AD-705259911C20}"/>
              </a:ext>
            </a:extLst>
          </p:cNvPr>
          <p:cNvSpPr txBox="1"/>
          <p:nvPr/>
        </p:nvSpPr>
        <p:spPr>
          <a:xfrm>
            <a:off x="415948" y="1361261"/>
            <a:ext cx="5524502" cy="5355312"/>
          </a:xfrm>
          <a:prstGeom prst="rect">
            <a:avLst/>
          </a:prstGeom>
          <a:noFill/>
        </p:spPr>
        <p:txBody>
          <a:bodyPr wrap="square">
            <a:spAutoFit/>
          </a:bodyPr>
          <a:lstStyle/>
          <a:p>
            <a:pPr marL="0" marR="0">
              <a:spcBef>
                <a:spcPts val="0"/>
              </a:spcBef>
              <a:spcAft>
                <a:spcPts val="0"/>
              </a:spcAft>
            </a:pPr>
            <a:r>
              <a:rPr lang="en-US" b="1" dirty="0">
                <a:solidFill>
                  <a:srgbClr val="0070C0"/>
                </a:solidFill>
                <a:effectLst/>
                <a:latin typeface="Alexandria"/>
                <a:ea typeface="Times New Roman" panose="02020603050405020304" pitchFamily="18" charset="0"/>
              </a:rPr>
              <a:t>Specialization and trade by countries based on absolute advantage results in:</a:t>
            </a:r>
            <a:endParaRPr lang="en-US" dirty="0">
              <a:solidFill>
                <a:srgbClr val="0070C0"/>
              </a:solidFill>
              <a:effectLst/>
              <a:latin typeface="Alexandria"/>
              <a:ea typeface="Times New Roman" panose="02020603050405020304" pitchFamily="18" charset="0"/>
            </a:endParaRPr>
          </a:p>
          <a:p>
            <a:pPr marL="342900" marR="0" lvl="0" indent="-342900">
              <a:spcBef>
                <a:spcPts val="0"/>
              </a:spcBef>
              <a:spcAft>
                <a:spcPts val="0"/>
              </a:spcAft>
              <a:buFont typeface="+mj-lt"/>
              <a:buAutoNum type="alphaUcPeriod"/>
            </a:pPr>
            <a:r>
              <a:rPr lang="en-US" dirty="0">
                <a:effectLst/>
                <a:latin typeface="Alexandria"/>
                <a:ea typeface="Times New Roman" panose="02020603050405020304" pitchFamily="18" charset="0"/>
              </a:rPr>
              <a:t>A faster depletion of the world’s resources.</a:t>
            </a:r>
          </a:p>
          <a:p>
            <a:pPr marL="342900" marR="0" lvl="0" indent="-342900">
              <a:spcBef>
                <a:spcPts val="0"/>
              </a:spcBef>
              <a:spcAft>
                <a:spcPts val="0"/>
              </a:spcAft>
              <a:buFont typeface="+mj-lt"/>
              <a:buAutoNum type="alphaUcPeriod"/>
            </a:pPr>
            <a:r>
              <a:rPr lang="en-US" dirty="0">
                <a:effectLst/>
                <a:latin typeface="Alexandria"/>
                <a:ea typeface="Times New Roman" panose="02020603050405020304" pitchFamily="18" charset="0"/>
              </a:rPr>
              <a:t>Products produced at higher cost.</a:t>
            </a:r>
          </a:p>
          <a:p>
            <a:pPr marL="342900" marR="0" lvl="0" indent="-342900">
              <a:spcBef>
                <a:spcPts val="0"/>
              </a:spcBef>
              <a:spcAft>
                <a:spcPts val="0"/>
              </a:spcAft>
              <a:buFont typeface="+mj-lt"/>
              <a:buAutoNum type="alphaUcPeriod"/>
            </a:pPr>
            <a:r>
              <a:rPr lang="en-US" u="heavy" dirty="0">
                <a:effectLst/>
                <a:latin typeface="Alexandria"/>
                <a:ea typeface="Times New Roman" panose="02020603050405020304" pitchFamily="18" charset="0"/>
              </a:rPr>
              <a:t>The world using its resources more efficiently causing an increase in world output, and welfare.</a:t>
            </a:r>
            <a:endParaRPr lang="en-US" dirty="0">
              <a:effectLst/>
              <a:latin typeface="Alexandria"/>
              <a:ea typeface="Times New Roman" panose="02020603050405020304" pitchFamily="18" charset="0"/>
            </a:endParaRPr>
          </a:p>
          <a:p>
            <a:pPr marL="342900" marR="0" lvl="0" indent="-342900">
              <a:spcBef>
                <a:spcPts val="0"/>
              </a:spcBef>
              <a:spcAft>
                <a:spcPts val="0"/>
              </a:spcAft>
              <a:buFont typeface="+mj-lt"/>
              <a:buAutoNum type="alphaUcPeriod"/>
            </a:pPr>
            <a:r>
              <a:rPr lang="en-US" dirty="0">
                <a:effectLst/>
                <a:latin typeface="Alexandria"/>
                <a:ea typeface="Times New Roman" panose="02020603050405020304" pitchFamily="18" charset="0"/>
              </a:rPr>
              <a:t>The world using its resources more efficiently causing a decrease in world output.</a:t>
            </a:r>
          </a:p>
          <a:p>
            <a:pPr marL="457200" marR="0">
              <a:spcBef>
                <a:spcPts val="0"/>
              </a:spcBef>
              <a:spcAft>
                <a:spcPts val="0"/>
              </a:spcAft>
            </a:pPr>
            <a:r>
              <a:rPr lang="en-US" dirty="0">
                <a:effectLst/>
                <a:latin typeface="Alexandria"/>
                <a:ea typeface="Times New Roman" panose="02020603050405020304" pitchFamily="18" charset="0"/>
              </a:rPr>
              <a:t> </a:t>
            </a:r>
          </a:p>
          <a:p>
            <a:pPr marL="0" marR="0">
              <a:spcBef>
                <a:spcPts val="0"/>
              </a:spcBef>
              <a:spcAft>
                <a:spcPts val="0"/>
              </a:spcAft>
            </a:pPr>
            <a:r>
              <a:rPr lang="en-US" b="1" dirty="0">
                <a:solidFill>
                  <a:srgbClr val="0070C0"/>
                </a:solidFill>
                <a:effectLst/>
                <a:latin typeface="Alexandria"/>
                <a:ea typeface="Times New Roman" panose="02020603050405020304" pitchFamily="18" charset="0"/>
              </a:rPr>
              <a:t>Absolute advantage is a trading principle that states that:</a:t>
            </a:r>
            <a:endParaRPr lang="en-US" dirty="0">
              <a:solidFill>
                <a:srgbClr val="0070C0"/>
              </a:solidFill>
              <a:effectLst/>
              <a:latin typeface="Alexandria"/>
              <a:ea typeface="Times New Roman" panose="02020603050405020304" pitchFamily="18" charset="0"/>
            </a:endParaRPr>
          </a:p>
          <a:p>
            <a:pPr marL="342900" marR="0" lvl="0" indent="-342900">
              <a:spcBef>
                <a:spcPts val="0"/>
              </a:spcBef>
              <a:spcAft>
                <a:spcPts val="0"/>
              </a:spcAft>
              <a:buFont typeface="+mj-lt"/>
              <a:buAutoNum type="alphaUcPeriod"/>
            </a:pPr>
            <a:r>
              <a:rPr lang="en-US" dirty="0">
                <a:effectLst/>
                <a:latin typeface="Alexandria"/>
                <a:ea typeface="Times New Roman" panose="02020603050405020304" pitchFamily="18" charset="0"/>
              </a:rPr>
              <a:t>differences in resource endowments determine comparative advantage.</a:t>
            </a:r>
          </a:p>
          <a:p>
            <a:pPr marL="342900" marR="0" lvl="0" indent="-342900">
              <a:spcBef>
                <a:spcPts val="0"/>
              </a:spcBef>
              <a:spcAft>
                <a:spcPts val="0"/>
              </a:spcAft>
              <a:buFont typeface="+mj-lt"/>
              <a:buAutoNum type="alphaUcPeriod"/>
            </a:pPr>
            <a:r>
              <a:rPr lang="en-US" dirty="0">
                <a:effectLst/>
                <a:latin typeface="Alexandria"/>
                <a:ea typeface="Times New Roman" panose="02020603050405020304" pitchFamily="18" charset="0"/>
              </a:rPr>
              <a:t>differences in incomes determine comparative advantage.</a:t>
            </a:r>
          </a:p>
          <a:p>
            <a:pPr marL="342900" marR="0" lvl="0" indent="-342900">
              <a:spcBef>
                <a:spcPts val="0"/>
              </a:spcBef>
              <a:spcAft>
                <a:spcPts val="0"/>
              </a:spcAft>
              <a:buFont typeface="+mj-lt"/>
              <a:buAutoNum type="alphaUcPeriod"/>
            </a:pPr>
            <a:r>
              <a:rPr lang="en-US" u="heavy" dirty="0">
                <a:effectLst/>
                <a:latin typeface="Alexandria"/>
                <a:ea typeface="Times New Roman" panose="02020603050405020304" pitchFamily="18" charset="0"/>
              </a:rPr>
              <a:t>absolute cost differences determine the basis for trade.</a:t>
            </a:r>
            <a:endParaRPr lang="en-US" dirty="0">
              <a:effectLst/>
              <a:latin typeface="Alexandria"/>
              <a:ea typeface="Times New Roman" panose="02020603050405020304" pitchFamily="18" charset="0"/>
            </a:endParaRPr>
          </a:p>
          <a:p>
            <a:pPr marL="342900" marR="0" lvl="0" indent="-342900">
              <a:spcBef>
                <a:spcPts val="0"/>
              </a:spcBef>
              <a:spcAft>
                <a:spcPts val="1200"/>
              </a:spcAft>
              <a:buFont typeface="+mj-lt"/>
              <a:buAutoNum type="alphaUcPeriod"/>
            </a:pPr>
            <a:r>
              <a:rPr lang="en-US" dirty="0">
                <a:effectLst/>
                <a:latin typeface="Alexandria"/>
                <a:ea typeface="Times New Roman" panose="02020603050405020304" pitchFamily="18" charset="0"/>
              </a:rPr>
              <a:t>relative cost differences determine the basis for trade.</a:t>
            </a:r>
          </a:p>
        </p:txBody>
      </p:sp>
      <p:sp>
        <p:nvSpPr>
          <p:cNvPr id="10" name="TextBox 9">
            <a:extLst>
              <a:ext uri="{FF2B5EF4-FFF2-40B4-BE49-F238E27FC236}">
                <a16:creationId xmlns:a16="http://schemas.microsoft.com/office/drawing/2014/main" id="{D36C448F-D2F8-EC8B-88D9-0589BF284244}"/>
              </a:ext>
            </a:extLst>
          </p:cNvPr>
          <p:cNvSpPr txBox="1"/>
          <p:nvPr/>
        </p:nvSpPr>
        <p:spPr>
          <a:xfrm>
            <a:off x="6016613" y="1440904"/>
            <a:ext cx="5629274" cy="3693319"/>
          </a:xfrm>
          <a:prstGeom prst="rect">
            <a:avLst/>
          </a:prstGeom>
          <a:noFill/>
        </p:spPr>
        <p:txBody>
          <a:bodyPr wrap="square">
            <a:spAutoFit/>
          </a:bodyPr>
          <a:lstStyle/>
          <a:p>
            <a:pPr algn="just" rtl="1"/>
            <a:r>
              <a:rPr lang="en-US" b="1" dirty="0" err="1">
                <a:solidFill>
                  <a:srgbClr val="0070C0"/>
                </a:solidFill>
              </a:rPr>
              <a:t>التخصص</a:t>
            </a:r>
            <a:r>
              <a:rPr lang="en-US" b="1" dirty="0">
                <a:solidFill>
                  <a:srgbClr val="0070C0"/>
                </a:solidFill>
              </a:rPr>
              <a:t> </a:t>
            </a:r>
            <a:r>
              <a:rPr lang="en-US" b="1" dirty="0" err="1">
                <a:solidFill>
                  <a:srgbClr val="0070C0"/>
                </a:solidFill>
              </a:rPr>
              <a:t>والتجارة</a:t>
            </a:r>
            <a:r>
              <a:rPr lang="en-US" b="1" dirty="0">
                <a:solidFill>
                  <a:srgbClr val="0070C0"/>
                </a:solidFill>
              </a:rPr>
              <a:t> </a:t>
            </a:r>
            <a:r>
              <a:rPr lang="en-US" b="1" dirty="0" err="1">
                <a:solidFill>
                  <a:srgbClr val="0070C0"/>
                </a:solidFill>
              </a:rPr>
              <a:t>بين</a:t>
            </a:r>
            <a:r>
              <a:rPr lang="en-US" b="1" dirty="0">
                <a:solidFill>
                  <a:srgbClr val="0070C0"/>
                </a:solidFill>
              </a:rPr>
              <a:t> </a:t>
            </a:r>
            <a:r>
              <a:rPr lang="en-US" b="1" dirty="0" err="1">
                <a:solidFill>
                  <a:srgbClr val="0070C0"/>
                </a:solidFill>
              </a:rPr>
              <a:t>البلدان</a:t>
            </a:r>
            <a:r>
              <a:rPr lang="en-US" b="1" dirty="0">
                <a:solidFill>
                  <a:srgbClr val="0070C0"/>
                </a:solidFill>
              </a:rPr>
              <a:t> </a:t>
            </a:r>
            <a:r>
              <a:rPr lang="en-US" b="1" dirty="0" err="1">
                <a:solidFill>
                  <a:srgbClr val="0070C0"/>
                </a:solidFill>
              </a:rPr>
              <a:t>على</a:t>
            </a:r>
            <a:r>
              <a:rPr lang="en-US" b="1" dirty="0">
                <a:solidFill>
                  <a:srgbClr val="0070C0"/>
                </a:solidFill>
              </a:rPr>
              <a:t> </a:t>
            </a:r>
            <a:r>
              <a:rPr lang="en-US" b="1" dirty="0" err="1">
                <a:solidFill>
                  <a:srgbClr val="0070C0"/>
                </a:solidFill>
              </a:rPr>
              <a:t>أساس</a:t>
            </a:r>
            <a:r>
              <a:rPr lang="en-US" b="1" dirty="0">
                <a:solidFill>
                  <a:srgbClr val="0070C0"/>
                </a:solidFill>
              </a:rPr>
              <a:t> </a:t>
            </a:r>
            <a:r>
              <a:rPr lang="en-US" b="1" dirty="0" err="1">
                <a:solidFill>
                  <a:srgbClr val="0070C0"/>
                </a:solidFill>
              </a:rPr>
              <a:t>الميزة</a:t>
            </a:r>
            <a:r>
              <a:rPr lang="en-US" b="1" dirty="0">
                <a:solidFill>
                  <a:srgbClr val="0070C0"/>
                </a:solidFill>
              </a:rPr>
              <a:t> </a:t>
            </a:r>
            <a:r>
              <a:rPr lang="en-US" b="1" dirty="0" err="1">
                <a:solidFill>
                  <a:srgbClr val="0070C0"/>
                </a:solidFill>
              </a:rPr>
              <a:t>المطلقة</a:t>
            </a:r>
            <a:r>
              <a:rPr lang="en-US" b="1" dirty="0">
                <a:solidFill>
                  <a:srgbClr val="0070C0"/>
                </a:solidFill>
              </a:rPr>
              <a:t> </a:t>
            </a:r>
            <a:r>
              <a:rPr lang="en-US" b="1" dirty="0" err="1">
                <a:solidFill>
                  <a:srgbClr val="0070C0"/>
                </a:solidFill>
              </a:rPr>
              <a:t>يؤدي</a:t>
            </a:r>
            <a:r>
              <a:rPr lang="en-US" b="1" dirty="0">
                <a:solidFill>
                  <a:srgbClr val="0070C0"/>
                </a:solidFill>
              </a:rPr>
              <a:t> </a:t>
            </a:r>
            <a:r>
              <a:rPr lang="en-US" b="1" dirty="0" err="1">
                <a:solidFill>
                  <a:srgbClr val="0070C0"/>
                </a:solidFill>
              </a:rPr>
              <a:t>إلى</a:t>
            </a:r>
            <a:r>
              <a:rPr lang="en-US" b="1" dirty="0">
                <a:solidFill>
                  <a:srgbClr val="0070C0"/>
                </a:solidFill>
              </a:rPr>
              <a:t>:</a:t>
            </a:r>
          </a:p>
          <a:p>
            <a:pPr marL="285750" indent="-285750" algn="just" rtl="1">
              <a:buFont typeface="Arial" panose="020B0604020202020204" pitchFamily="34" charset="0"/>
              <a:buChar char="•"/>
            </a:pPr>
            <a:r>
              <a:rPr lang="en-US" dirty="0" err="1"/>
              <a:t>استنزاف</a:t>
            </a:r>
            <a:r>
              <a:rPr lang="en-US" dirty="0"/>
              <a:t> </a:t>
            </a:r>
            <a:r>
              <a:rPr lang="en-US" dirty="0" err="1"/>
              <a:t>أسرع</a:t>
            </a:r>
            <a:r>
              <a:rPr lang="en-US" dirty="0"/>
              <a:t> </a:t>
            </a:r>
            <a:r>
              <a:rPr lang="en-US" dirty="0" err="1"/>
              <a:t>لموارد</a:t>
            </a:r>
            <a:r>
              <a:rPr lang="en-US" dirty="0"/>
              <a:t> </a:t>
            </a:r>
            <a:r>
              <a:rPr lang="en-US" dirty="0" err="1"/>
              <a:t>العالم</a:t>
            </a:r>
            <a:r>
              <a:rPr lang="en-US" dirty="0"/>
              <a:t>.</a:t>
            </a:r>
          </a:p>
          <a:p>
            <a:pPr marL="285750" indent="-285750" algn="just" rtl="1">
              <a:buFont typeface="Arial" panose="020B0604020202020204" pitchFamily="34" charset="0"/>
              <a:buChar char="•"/>
            </a:pPr>
            <a:r>
              <a:rPr lang="en-US" dirty="0" err="1"/>
              <a:t>إنتاج</a:t>
            </a:r>
            <a:r>
              <a:rPr lang="en-US" dirty="0"/>
              <a:t> </a:t>
            </a:r>
            <a:r>
              <a:rPr lang="en-US" dirty="0" err="1"/>
              <a:t>المنتجات</a:t>
            </a:r>
            <a:r>
              <a:rPr lang="en-US" dirty="0"/>
              <a:t> </a:t>
            </a:r>
            <a:r>
              <a:rPr lang="en-US" dirty="0" err="1"/>
              <a:t>بتكلفة</a:t>
            </a:r>
            <a:r>
              <a:rPr lang="en-US" dirty="0"/>
              <a:t> </a:t>
            </a:r>
            <a:r>
              <a:rPr lang="en-US" dirty="0" err="1"/>
              <a:t>أعلى</a:t>
            </a:r>
            <a:r>
              <a:rPr lang="en-US" dirty="0"/>
              <a:t>.</a:t>
            </a:r>
          </a:p>
          <a:p>
            <a:pPr marL="285750" indent="-285750" algn="just" rtl="1">
              <a:buFont typeface="Arial" panose="020B0604020202020204" pitchFamily="34" charset="0"/>
              <a:buChar char="•"/>
            </a:pPr>
            <a:r>
              <a:rPr lang="en-US" b="1" u="sng" dirty="0" err="1"/>
              <a:t>استخدام</a:t>
            </a:r>
            <a:r>
              <a:rPr lang="en-US" b="1" u="sng" dirty="0"/>
              <a:t> </a:t>
            </a:r>
            <a:r>
              <a:rPr lang="en-US" b="1" u="sng" dirty="0" err="1"/>
              <a:t>العالم</a:t>
            </a:r>
            <a:r>
              <a:rPr lang="en-US" b="1" u="sng" dirty="0"/>
              <a:t> </a:t>
            </a:r>
            <a:r>
              <a:rPr lang="en-US" b="1" u="sng" dirty="0" err="1"/>
              <a:t>لموارده</a:t>
            </a:r>
            <a:r>
              <a:rPr lang="en-US" b="1" u="sng" dirty="0"/>
              <a:t> </a:t>
            </a:r>
            <a:r>
              <a:rPr lang="en-US" b="1" u="sng" dirty="0" err="1"/>
              <a:t>بكفاءة</a:t>
            </a:r>
            <a:r>
              <a:rPr lang="en-US" b="1" u="sng" dirty="0"/>
              <a:t> </a:t>
            </a:r>
            <a:r>
              <a:rPr lang="en-US" b="1" u="sng" dirty="0" err="1"/>
              <a:t>أكبر</a:t>
            </a:r>
            <a:r>
              <a:rPr lang="en-US" b="1" u="sng" dirty="0"/>
              <a:t> </a:t>
            </a:r>
            <a:r>
              <a:rPr lang="en-US" b="1" u="sng" dirty="0" err="1"/>
              <a:t>مما</a:t>
            </a:r>
            <a:r>
              <a:rPr lang="en-US" b="1" u="sng" dirty="0"/>
              <a:t> </a:t>
            </a:r>
            <a:r>
              <a:rPr lang="en-US" b="1" u="sng" dirty="0" err="1"/>
              <a:t>يؤدي</a:t>
            </a:r>
            <a:r>
              <a:rPr lang="en-US" b="1" u="sng" dirty="0"/>
              <a:t> </a:t>
            </a:r>
            <a:r>
              <a:rPr lang="en-US" b="1" u="sng" dirty="0" err="1"/>
              <a:t>إلى</a:t>
            </a:r>
            <a:r>
              <a:rPr lang="en-US" b="1" u="sng" dirty="0"/>
              <a:t> </a:t>
            </a:r>
            <a:r>
              <a:rPr lang="en-US" b="1" u="sng" dirty="0" err="1"/>
              <a:t>زيادة</a:t>
            </a:r>
            <a:r>
              <a:rPr lang="en-US" b="1" u="sng" dirty="0"/>
              <a:t> </a:t>
            </a:r>
            <a:r>
              <a:rPr lang="en-US" b="1" u="sng" dirty="0" err="1"/>
              <a:t>الناتج</a:t>
            </a:r>
            <a:r>
              <a:rPr lang="en-US" b="1" u="sng" dirty="0"/>
              <a:t> </a:t>
            </a:r>
            <a:r>
              <a:rPr lang="en-US" b="1" u="sng" dirty="0" err="1"/>
              <a:t>العالمي</a:t>
            </a:r>
            <a:r>
              <a:rPr lang="en-US" b="1" u="sng" dirty="0"/>
              <a:t> </a:t>
            </a:r>
            <a:r>
              <a:rPr lang="en-US" b="1" u="sng" dirty="0" err="1"/>
              <a:t>والرفاهية</a:t>
            </a:r>
            <a:r>
              <a:rPr lang="en-US" b="1" u="sng" dirty="0"/>
              <a:t>.</a:t>
            </a:r>
          </a:p>
          <a:p>
            <a:pPr marL="285750" indent="-285750" algn="just" rtl="1">
              <a:buFont typeface="Arial" panose="020B0604020202020204" pitchFamily="34" charset="0"/>
              <a:buChar char="•"/>
            </a:pPr>
            <a:r>
              <a:rPr lang="en-US" dirty="0" err="1"/>
              <a:t>استخدام</a:t>
            </a:r>
            <a:r>
              <a:rPr lang="en-US" dirty="0"/>
              <a:t> </a:t>
            </a:r>
            <a:r>
              <a:rPr lang="en-US" dirty="0" err="1"/>
              <a:t>العالم</a:t>
            </a:r>
            <a:r>
              <a:rPr lang="en-US" dirty="0"/>
              <a:t> </a:t>
            </a:r>
            <a:r>
              <a:rPr lang="en-US" dirty="0" err="1"/>
              <a:t>لموارده</a:t>
            </a:r>
            <a:r>
              <a:rPr lang="en-US" dirty="0"/>
              <a:t> </a:t>
            </a:r>
            <a:r>
              <a:rPr lang="en-US" dirty="0" err="1"/>
              <a:t>بكفاءة</a:t>
            </a:r>
            <a:r>
              <a:rPr lang="en-US" dirty="0"/>
              <a:t> </a:t>
            </a:r>
            <a:r>
              <a:rPr lang="en-US" dirty="0" err="1"/>
              <a:t>أكبر</a:t>
            </a:r>
            <a:r>
              <a:rPr lang="en-US" dirty="0"/>
              <a:t> </a:t>
            </a:r>
            <a:r>
              <a:rPr lang="en-US" dirty="0" err="1"/>
              <a:t>مما</a:t>
            </a:r>
            <a:r>
              <a:rPr lang="en-US" dirty="0"/>
              <a:t> </a:t>
            </a:r>
            <a:r>
              <a:rPr lang="en-US" dirty="0" err="1"/>
              <a:t>يؤدي</a:t>
            </a:r>
            <a:r>
              <a:rPr lang="en-US" dirty="0"/>
              <a:t> </a:t>
            </a:r>
            <a:r>
              <a:rPr lang="en-US" dirty="0" err="1"/>
              <a:t>إلى</a:t>
            </a:r>
            <a:r>
              <a:rPr lang="en-US" dirty="0"/>
              <a:t> </a:t>
            </a:r>
            <a:r>
              <a:rPr lang="en-US" dirty="0" err="1"/>
              <a:t>انخفاض</a:t>
            </a:r>
            <a:r>
              <a:rPr lang="en-US" dirty="0"/>
              <a:t> </a:t>
            </a:r>
            <a:r>
              <a:rPr lang="en-US" dirty="0" err="1"/>
              <a:t>الناتج</a:t>
            </a:r>
            <a:r>
              <a:rPr lang="en-US" dirty="0"/>
              <a:t> </a:t>
            </a:r>
            <a:r>
              <a:rPr lang="en-US" dirty="0" err="1"/>
              <a:t>العالمي</a:t>
            </a:r>
            <a:r>
              <a:rPr lang="en-US" dirty="0"/>
              <a:t>.</a:t>
            </a:r>
            <a:endParaRPr lang="ar-EG" dirty="0"/>
          </a:p>
          <a:p>
            <a:pPr marL="285750" indent="-285750" algn="just" rtl="1">
              <a:buFont typeface="Arial" panose="020B0604020202020204" pitchFamily="34" charset="0"/>
              <a:buChar char="•"/>
            </a:pPr>
            <a:endParaRPr lang="en-US" dirty="0"/>
          </a:p>
          <a:p>
            <a:pPr algn="just" rtl="1"/>
            <a:r>
              <a:rPr lang="en-US" b="1" dirty="0" err="1">
                <a:solidFill>
                  <a:srgbClr val="0070C0"/>
                </a:solidFill>
              </a:rPr>
              <a:t>الميزة</a:t>
            </a:r>
            <a:r>
              <a:rPr lang="en-US" b="1" dirty="0">
                <a:solidFill>
                  <a:srgbClr val="0070C0"/>
                </a:solidFill>
              </a:rPr>
              <a:t> </a:t>
            </a:r>
            <a:r>
              <a:rPr lang="en-US" b="1" dirty="0" err="1">
                <a:solidFill>
                  <a:srgbClr val="0070C0"/>
                </a:solidFill>
              </a:rPr>
              <a:t>المطلقة</a:t>
            </a:r>
            <a:r>
              <a:rPr lang="en-US" b="1" dirty="0">
                <a:solidFill>
                  <a:srgbClr val="0070C0"/>
                </a:solidFill>
              </a:rPr>
              <a:t> </a:t>
            </a:r>
            <a:r>
              <a:rPr lang="en-US" b="1" dirty="0" err="1">
                <a:solidFill>
                  <a:srgbClr val="0070C0"/>
                </a:solidFill>
              </a:rPr>
              <a:t>هي</a:t>
            </a:r>
            <a:r>
              <a:rPr lang="en-US" b="1" dirty="0">
                <a:solidFill>
                  <a:srgbClr val="0070C0"/>
                </a:solidFill>
              </a:rPr>
              <a:t> </a:t>
            </a:r>
            <a:r>
              <a:rPr lang="en-US" b="1" dirty="0" err="1">
                <a:solidFill>
                  <a:srgbClr val="0070C0"/>
                </a:solidFill>
              </a:rPr>
              <a:t>مبدأ</a:t>
            </a:r>
            <a:r>
              <a:rPr lang="en-US" b="1" dirty="0">
                <a:solidFill>
                  <a:srgbClr val="0070C0"/>
                </a:solidFill>
              </a:rPr>
              <a:t> </a:t>
            </a:r>
            <a:r>
              <a:rPr lang="en-US" b="1" dirty="0" err="1">
                <a:solidFill>
                  <a:srgbClr val="0070C0"/>
                </a:solidFill>
              </a:rPr>
              <a:t>تجاري</a:t>
            </a:r>
            <a:r>
              <a:rPr lang="en-US" b="1" dirty="0">
                <a:solidFill>
                  <a:srgbClr val="0070C0"/>
                </a:solidFill>
              </a:rPr>
              <a:t> </a:t>
            </a:r>
            <a:r>
              <a:rPr lang="en-US" b="1" dirty="0" err="1">
                <a:solidFill>
                  <a:srgbClr val="0070C0"/>
                </a:solidFill>
              </a:rPr>
              <a:t>ينص</a:t>
            </a:r>
            <a:r>
              <a:rPr lang="en-US" b="1" dirty="0">
                <a:solidFill>
                  <a:srgbClr val="0070C0"/>
                </a:solidFill>
              </a:rPr>
              <a:t> </a:t>
            </a:r>
            <a:r>
              <a:rPr lang="en-US" b="1" dirty="0" err="1">
                <a:solidFill>
                  <a:srgbClr val="0070C0"/>
                </a:solidFill>
              </a:rPr>
              <a:t>على</a:t>
            </a:r>
            <a:r>
              <a:rPr lang="en-US" b="1" dirty="0">
                <a:solidFill>
                  <a:srgbClr val="0070C0"/>
                </a:solidFill>
              </a:rPr>
              <a:t> </a:t>
            </a:r>
            <a:r>
              <a:rPr lang="en-US" b="1" dirty="0" err="1">
                <a:solidFill>
                  <a:srgbClr val="0070C0"/>
                </a:solidFill>
              </a:rPr>
              <a:t>أن</a:t>
            </a:r>
            <a:r>
              <a:rPr lang="en-US" b="1" dirty="0">
                <a:solidFill>
                  <a:srgbClr val="0070C0"/>
                </a:solidFill>
              </a:rPr>
              <a:t>:</a:t>
            </a:r>
          </a:p>
          <a:p>
            <a:pPr marL="285750" indent="-285750" algn="just" rtl="1">
              <a:buFont typeface="Arial" panose="020B0604020202020204" pitchFamily="34" charset="0"/>
              <a:buChar char="•"/>
            </a:pPr>
            <a:r>
              <a:rPr lang="en-US" dirty="0" err="1"/>
              <a:t>الاختلافات</a:t>
            </a:r>
            <a:r>
              <a:rPr lang="en-US" dirty="0"/>
              <a:t> </a:t>
            </a:r>
            <a:r>
              <a:rPr lang="en-US" dirty="0" err="1"/>
              <a:t>في</a:t>
            </a:r>
            <a:r>
              <a:rPr lang="en-US" dirty="0"/>
              <a:t> </a:t>
            </a:r>
            <a:r>
              <a:rPr lang="en-US" dirty="0" err="1"/>
              <a:t>موارد</a:t>
            </a:r>
            <a:r>
              <a:rPr lang="en-US" dirty="0"/>
              <a:t> </a:t>
            </a:r>
            <a:r>
              <a:rPr lang="en-US" dirty="0" err="1"/>
              <a:t>الموارد</a:t>
            </a:r>
            <a:r>
              <a:rPr lang="en-US" dirty="0"/>
              <a:t> </a:t>
            </a:r>
            <a:r>
              <a:rPr lang="en-US" dirty="0" err="1"/>
              <a:t>تحدد</a:t>
            </a:r>
            <a:r>
              <a:rPr lang="en-US" dirty="0"/>
              <a:t> </a:t>
            </a:r>
            <a:r>
              <a:rPr lang="en-US" dirty="0" err="1"/>
              <a:t>الميزة</a:t>
            </a:r>
            <a:r>
              <a:rPr lang="en-US" dirty="0"/>
              <a:t> </a:t>
            </a:r>
            <a:r>
              <a:rPr lang="en-US" dirty="0" err="1"/>
              <a:t>النسبية</a:t>
            </a:r>
            <a:r>
              <a:rPr lang="en-US" dirty="0"/>
              <a:t>.</a:t>
            </a:r>
          </a:p>
          <a:p>
            <a:pPr marL="285750" indent="-285750" algn="just" rtl="1">
              <a:buFont typeface="Arial" panose="020B0604020202020204" pitchFamily="34" charset="0"/>
              <a:buChar char="•"/>
            </a:pPr>
            <a:r>
              <a:rPr lang="en-US" dirty="0" err="1"/>
              <a:t>الاختلافات</a:t>
            </a:r>
            <a:r>
              <a:rPr lang="en-US" dirty="0"/>
              <a:t> </a:t>
            </a:r>
            <a:r>
              <a:rPr lang="en-US" dirty="0" err="1"/>
              <a:t>في</a:t>
            </a:r>
            <a:r>
              <a:rPr lang="en-US" dirty="0"/>
              <a:t> </a:t>
            </a:r>
            <a:r>
              <a:rPr lang="en-US" dirty="0" err="1"/>
              <a:t>الدخول</a:t>
            </a:r>
            <a:r>
              <a:rPr lang="en-US" dirty="0"/>
              <a:t> </a:t>
            </a:r>
            <a:r>
              <a:rPr lang="en-US" dirty="0" err="1"/>
              <a:t>تحدد</a:t>
            </a:r>
            <a:r>
              <a:rPr lang="en-US" dirty="0"/>
              <a:t> </a:t>
            </a:r>
            <a:r>
              <a:rPr lang="en-US" dirty="0" err="1"/>
              <a:t>الميزة</a:t>
            </a:r>
            <a:r>
              <a:rPr lang="en-US" dirty="0"/>
              <a:t> </a:t>
            </a:r>
            <a:r>
              <a:rPr lang="en-US" dirty="0" err="1"/>
              <a:t>النسبية</a:t>
            </a:r>
            <a:r>
              <a:rPr lang="en-US" dirty="0"/>
              <a:t>.</a:t>
            </a:r>
          </a:p>
          <a:p>
            <a:pPr marL="285750" indent="-285750" algn="just" rtl="1">
              <a:buFont typeface="Arial" panose="020B0604020202020204" pitchFamily="34" charset="0"/>
              <a:buChar char="•"/>
            </a:pPr>
            <a:r>
              <a:rPr lang="en-US" b="1" u="sng" dirty="0" err="1"/>
              <a:t>تحدد</a:t>
            </a:r>
            <a:r>
              <a:rPr lang="en-US" b="1" u="sng" dirty="0"/>
              <a:t> </a:t>
            </a:r>
            <a:r>
              <a:rPr lang="en-US" b="1" u="sng" dirty="0" err="1"/>
              <a:t>الاختلافات</a:t>
            </a:r>
            <a:r>
              <a:rPr lang="en-US" b="1" u="sng" dirty="0"/>
              <a:t> </a:t>
            </a:r>
            <a:r>
              <a:rPr lang="en-US" b="1" u="sng" dirty="0" err="1"/>
              <a:t>المطلقة</a:t>
            </a:r>
            <a:r>
              <a:rPr lang="en-US" b="1" u="sng" dirty="0"/>
              <a:t> </a:t>
            </a:r>
            <a:r>
              <a:rPr lang="en-US" b="1" u="sng" dirty="0" err="1"/>
              <a:t>في</a:t>
            </a:r>
            <a:r>
              <a:rPr lang="en-US" b="1" u="sng" dirty="0"/>
              <a:t> </a:t>
            </a:r>
            <a:r>
              <a:rPr lang="en-US" b="1" u="sng" dirty="0" err="1"/>
              <a:t>التكلفة</a:t>
            </a:r>
            <a:r>
              <a:rPr lang="en-US" b="1" u="sng" dirty="0"/>
              <a:t> </a:t>
            </a:r>
            <a:r>
              <a:rPr lang="en-US" b="1" u="sng" dirty="0" err="1"/>
              <a:t>أساس</a:t>
            </a:r>
            <a:r>
              <a:rPr lang="en-US" b="1" u="sng" dirty="0"/>
              <a:t> </a:t>
            </a:r>
            <a:r>
              <a:rPr lang="en-US" b="1" u="sng" dirty="0" err="1"/>
              <a:t>التجارة</a:t>
            </a:r>
            <a:r>
              <a:rPr lang="en-US" b="1" u="sng" dirty="0"/>
              <a:t>.</a:t>
            </a:r>
          </a:p>
          <a:p>
            <a:pPr marL="285750" indent="-285750" algn="just" rtl="1">
              <a:buFont typeface="Arial" panose="020B0604020202020204" pitchFamily="34" charset="0"/>
              <a:buChar char="•"/>
            </a:pPr>
            <a:r>
              <a:rPr lang="en-US" dirty="0" err="1"/>
              <a:t>تحدد</a:t>
            </a:r>
            <a:r>
              <a:rPr lang="en-US" dirty="0"/>
              <a:t> </a:t>
            </a:r>
            <a:r>
              <a:rPr lang="en-US" dirty="0" err="1"/>
              <a:t>الاختلافات</a:t>
            </a:r>
            <a:r>
              <a:rPr lang="en-US" dirty="0"/>
              <a:t> </a:t>
            </a:r>
            <a:r>
              <a:rPr lang="en-US" dirty="0" err="1"/>
              <a:t>النسبية</a:t>
            </a:r>
            <a:r>
              <a:rPr lang="en-US" dirty="0"/>
              <a:t> </a:t>
            </a:r>
            <a:r>
              <a:rPr lang="en-US" dirty="0" err="1"/>
              <a:t>في</a:t>
            </a:r>
            <a:r>
              <a:rPr lang="en-US" dirty="0"/>
              <a:t> </a:t>
            </a:r>
            <a:r>
              <a:rPr lang="en-US" dirty="0" err="1"/>
              <a:t>التكلفة</a:t>
            </a:r>
            <a:r>
              <a:rPr lang="en-US" dirty="0"/>
              <a:t> </a:t>
            </a:r>
            <a:r>
              <a:rPr lang="en-US" dirty="0" err="1"/>
              <a:t>أساس</a:t>
            </a:r>
            <a:r>
              <a:rPr lang="en-US" dirty="0"/>
              <a:t> </a:t>
            </a:r>
            <a:r>
              <a:rPr lang="en-US" dirty="0" err="1"/>
              <a:t>التجارة</a:t>
            </a:r>
            <a:r>
              <a:rPr lang="en-US" dirty="0"/>
              <a:t>.</a:t>
            </a:r>
          </a:p>
        </p:txBody>
      </p:sp>
    </p:spTree>
    <p:extLst>
      <p:ext uri="{BB962C8B-B14F-4D97-AF65-F5344CB8AC3E}">
        <p14:creationId xmlns:p14="http://schemas.microsoft.com/office/powerpoint/2010/main" val="2415802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3733" y="11588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TextBox 1">
            <a:extLst>
              <a:ext uri="{FF2B5EF4-FFF2-40B4-BE49-F238E27FC236}">
                <a16:creationId xmlns:a16="http://schemas.microsoft.com/office/drawing/2014/main" id="{3FD667EB-12EF-C5CF-DE79-0E0F00E5683F}"/>
              </a:ext>
            </a:extLst>
          </p:cNvPr>
          <p:cNvSpPr txBox="1"/>
          <p:nvPr/>
        </p:nvSpPr>
        <p:spPr>
          <a:xfrm>
            <a:off x="810535" y="1230094"/>
            <a:ext cx="5013254" cy="5232202"/>
          </a:xfrm>
          <a:prstGeom prst="rect">
            <a:avLst/>
          </a:prstGeom>
          <a:noFill/>
        </p:spPr>
        <p:txBody>
          <a:bodyPr wrap="square">
            <a:spAutoFit/>
          </a:bodyPr>
          <a:lstStyle/>
          <a:p>
            <a:pPr marL="0" marR="0">
              <a:spcBef>
                <a:spcPts val="1200"/>
              </a:spcBef>
              <a:spcAft>
                <a:spcPts val="0"/>
              </a:spcAft>
            </a:pPr>
            <a:r>
              <a:rPr lang="en-US" b="1" dirty="0">
                <a:solidFill>
                  <a:srgbClr val="0070C0"/>
                </a:solidFill>
                <a:effectLst/>
                <a:latin typeface="Alexandria"/>
                <a:ea typeface="Times New Roman" panose="02020603050405020304" pitchFamily="18" charset="0"/>
              </a:rPr>
              <a:t>When country A uses fewer resources to produce a product than another country, then:</a:t>
            </a:r>
            <a:endParaRPr lang="en-US" dirty="0">
              <a:solidFill>
                <a:srgbClr val="0070C0"/>
              </a:solidFill>
              <a:effectLst/>
              <a:latin typeface="Alexandria"/>
              <a:ea typeface="Times New Roman" panose="02020603050405020304" pitchFamily="18" charset="0"/>
            </a:endParaRPr>
          </a:p>
          <a:p>
            <a:pPr marL="342900" marR="0" lvl="0" indent="-342900">
              <a:spcBef>
                <a:spcPts val="1200"/>
              </a:spcBef>
              <a:spcAft>
                <a:spcPts val="0"/>
              </a:spcAft>
              <a:buFont typeface="+mj-lt"/>
              <a:buAutoNum type="alphaUcPeriod"/>
            </a:pPr>
            <a:r>
              <a:rPr lang="en-US" dirty="0">
                <a:effectLst/>
                <a:latin typeface="Alexandria"/>
                <a:ea typeface="Times New Roman" panose="02020603050405020304" pitchFamily="18" charset="0"/>
              </a:rPr>
              <a:t>country A has a comparative advantage in the production of the product.</a:t>
            </a:r>
          </a:p>
          <a:p>
            <a:pPr marL="342900" marR="0" lvl="0" indent="-342900">
              <a:spcBef>
                <a:spcPts val="0"/>
              </a:spcBef>
              <a:spcAft>
                <a:spcPts val="0"/>
              </a:spcAft>
              <a:buFont typeface="+mj-lt"/>
              <a:buAutoNum type="alphaUcPeriod"/>
            </a:pPr>
            <a:r>
              <a:rPr lang="en-US" u="heavy" dirty="0">
                <a:effectLst/>
                <a:latin typeface="Alexandria"/>
                <a:ea typeface="Times New Roman" panose="02020603050405020304" pitchFamily="18" charset="0"/>
              </a:rPr>
              <a:t>country A has an absolute advantage in the production of the product.</a:t>
            </a:r>
            <a:endParaRPr lang="en-US" dirty="0">
              <a:effectLst/>
              <a:latin typeface="Alexandria"/>
              <a:ea typeface="Times New Roman" panose="02020603050405020304" pitchFamily="18" charset="0"/>
            </a:endParaRPr>
          </a:p>
          <a:p>
            <a:pPr marL="342900" marR="0" lvl="0" indent="-342900">
              <a:spcBef>
                <a:spcPts val="0"/>
              </a:spcBef>
              <a:spcAft>
                <a:spcPts val="0"/>
              </a:spcAft>
              <a:buFont typeface="+mj-lt"/>
              <a:buAutoNum type="alphaUcPeriod"/>
            </a:pPr>
            <a:r>
              <a:rPr lang="en-US" dirty="0">
                <a:effectLst/>
                <a:latin typeface="Alexandria"/>
                <a:ea typeface="Times New Roman" panose="02020603050405020304" pitchFamily="18" charset="0"/>
              </a:rPr>
              <a:t>country A has a comparative disadvantage in the production of the product.</a:t>
            </a:r>
          </a:p>
          <a:p>
            <a:pPr marL="342900" marR="0" lvl="0" indent="-342900">
              <a:spcBef>
                <a:spcPts val="0"/>
              </a:spcBef>
              <a:spcAft>
                <a:spcPts val="0"/>
              </a:spcAft>
              <a:buFont typeface="+mj-lt"/>
              <a:buAutoNum type="alphaUcPeriod"/>
            </a:pPr>
            <a:r>
              <a:rPr lang="en-US" dirty="0">
                <a:effectLst/>
                <a:latin typeface="Alexandria"/>
                <a:ea typeface="Times New Roman" panose="02020603050405020304" pitchFamily="18" charset="0"/>
              </a:rPr>
              <a:t>country A has an absolute disadvantage in the production of the product.</a:t>
            </a:r>
          </a:p>
          <a:p>
            <a:pPr marL="0" marR="0">
              <a:spcBef>
                <a:spcPts val="0"/>
              </a:spcBef>
              <a:spcAft>
                <a:spcPts val="0"/>
              </a:spcAft>
            </a:pPr>
            <a:r>
              <a:rPr lang="en-US" dirty="0">
                <a:effectLst/>
                <a:latin typeface="Alexandria"/>
                <a:ea typeface="Times New Roman" panose="02020603050405020304" pitchFamily="18" charset="0"/>
              </a:rPr>
              <a:t> </a:t>
            </a:r>
          </a:p>
          <a:p>
            <a:pPr marL="0" marR="0">
              <a:spcBef>
                <a:spcPts val="0"/>
              </a:spcBef>
              <a:spcAft>
                <a:spcPts val="0"/>
              </a:spcAft>
            </a:pPr>
            <a:r>
              <a:rPr lang="en-US" b="1" dirty="0">
                <a:solidFill>
                  <a:srgbClr val="0070C0"/>
                </a:solidFill>
                <a:effectLst/>
                <a:latin typeface="Alexandria"/>
                <a:ea typeface="Times New Roman" panose="02020603050405020304" pitchFamily="18" charset="0"/>
              </a:rPr>
              <a:t>Smith’s theory of absolute advantage is based on:</a:t>
            </a:r>
            <a:endParaRPr lang="en-US" dirty="0">
              <a:solidFill>
                <a:srgbClr val="0070C0"/>
              </a:solidFill>
              <a:effectLst/>
              <a:latin typeface="Alexandria"/>
              <a:ea typeface="Times New Roman" panose="02020603050405020304" pitchFamily="18" charset="0"/>
            </a:endParaRPr>
          </a:p>
          <a:p>
            <a:pPr marL="342900" marR="0" lvl="0" indent="-342900">
              <a:spcBef>
                <a:spcPts val="0"/>
              </a:spcBef>
              <a:spcAft>
                <a:spcPts val="0"/>
              </a:spcAft>
              <a:buFont typeface="+mj-lt"/>
              <a:buAutoNum type="alphaUcPeriod"/>
            </a:pPr>
            <a:r>
              <a:rPr lang="en-US" u="heavy" dirty="0">
                <a:effectLst/>
                <a:latin typeface="Alexandria"/>
                <a:ea typeface="Times New Roman" panose="02020603050405020304" pitchFamily="18" charset="0"/>
              </a:rPr>
              <a:t>the labor theory of value. (Labor are productive so they use lower resources)</a:t>
            </a:r>
            <a:endParaRPr lang="en-US" dirty="0">
              <a:effectLst/>
              <a:latin typeface="Alexandria"/>
              <a:ea typeface="Times New Roman" panose="02020603050405020304" pitchFamily="18" charset="0"/>
            </a:endParaRPr>
          </a:p>
          <a:p>
            <a:pPr marL="342900" marR="0" lvl="0" indent="-342900">
              <a:spcBef>
                <a:spcPts val="0"/>
              </a:spcBef>
              <a:spcAft>
                <a:spcPts val="0"/>
              </a:spcAft>
              <a:buFont typeface="+mj-lt"/>
              <a:buAutoNum type="alphaUcPeriod"/>
            </a:pPr>
            <a:r>
              <a:rPr lang="en-US" dirty="0">
                <a:effectLst/>
                <a:latin typeface="Alexandria"/>
                <a:ea typeface="Times New Roman" panose="02020603050405020304" pitchFamily="18" charset="0"/>
              </a:rPr>
              <a:t>opportunity costs.</a:t>
            </a:r>
          </a:p>
          <a:p>
            <a:pPr marL="342900" marR="0" lvl="0" indent="-342900">
              <a:spcBef>
                <a:spcPts val="0"/>
              </a:spcBef>
              <a:spcAft>
                <a:spcPts val="0"/>
              </a:spcAft>
              <a:buFont typeface="+mj-lt"/>
              <a:buAutoNum type="alphaUcPeriod"/>
            </a:pPr>
            <a:r>
              <a:rPr lang="en-US" dirty="0">
                <a:effectLst/>
                <a:latin typeface="Alexandria"/>
                <a:ea typeface="Times New Roman" panose="02020603050405020304" pitchFamily="18" charset="0"/>
              </a:rPr>
              <a:t>absolute theory of value.</a:t>
            </a:r>
          </a:p>
          <a:p>
            <a:pPr marL="342900" marR="0" lvl="0" indent="-342900">
              <a:spcBef>
                <a:spcPts val="0"/>
              </a:spcBef>
              <a:spcAft>
                <a:spcPts val="0"/>
              </a:spcAft>
              <a:buFont typeface="+mj-lt"/>
              <a:buAutoNum type="alphaUcPeriod"/>
            </a:pPr>
            <a:r>
              <a:rPr lang="en-US" dirty="0">
                <a:effectLst/>
                <a:latin typeface="Alexandria"/>
                <a:ea typeface="Times New Roman" panose="02020603050405020304" pitchFamily="18" charset="0"/>
              </a:rPr>
              <a:t>capital theory of value.</a:t>
            </a:r>
          </a:p>
          <a:p>
            <a:endParaRPr lang="en-US" dirty="0">
              <a:latin typeface="Alexandria"/>
            </a:endParaRPr>
          </a:p>
        </p:txBody>
      </p:sp>
      <p:sp>
        <p:nvSpPr>
          <p:cNvPr id="10" name="TextBox 9">
            <a:extLst>
              <a:ext uri="{FF2B5EF4-FFF2-40B4-BE49-F238E27FC236}">
                <a16:creationId xmlns:a16="http://schemas.microsoft.com/office/drawing/2014/main" id="{FED3A816-B02F-CF4A-0A73-20104B64D561}"/>
              </a:ext>
            </a:extLst>
          </p:cNvPr>
          <p:cNvSpPr txBox="1"/>
          <p:nvPr/>
        </p:nvSpPr>
        <p:spPr>
          <a:xfrm>
            <a:off x="6017044" y="1354446"/>
            <a:ext cx="5172030" cy="4524315"/>
          </a:xfrm>
          <a:prstGeom prst="rect">
            <a:avLst/>
          </a:prstGeom>
          <a:noFill/>
        </p:spPr>
        <p:txBody>
          <a:bodyPr wrap="square">
            <a:spAutoFit/>
          </a:bodyPr>
          <a:lstStyle/>
          <a:p>
            <a:pPr algn="just" rtl="1"/>
            <a:r>
              <a:rPr lang="en-US" b="1" dirty="0" err="1">
                <a:solidFill>
                  <a:srgbClr val="0070C0"/>
                </a:solidFill>
              </a:rPr>
              <a:t>عندما</a:t>
            </a:r>
            <a:r>
              <a:rPr lang="en-US" b="1" dirty="0">
                <a:solidFill>
                  <a:srgbClr val="0070C0"/>
                </a:solidFill>
              </a:rPr>
              <a:t> </a:t>
            </a:r>
            <a:r>
              <a:rPr lang="en-US" b="1" dirty="0" err="1">
                <a:solidFill>
                  <a:srgbClr val="0070C0"/>
                </a:solidFill>
              </a:rPr>
              <a:t>تستخدم</a:t>
            </a:r>
            <a:r>
              <a:rPr lang="en-US" b="1" dirty="0">
                <a:solidFill>
                  <a:srgbClr val="0070C0"/>
                </a:solidFill>
              </a:rPr>
              <a:t> </a:t>
            </a:r>
            <a:r>
              <a:rPr lang="en-US" b="1" dirty="0" err="1">
                <a:solidFill>
                  <a:srgbClr val="0070C0"/>
                </a:solidFill>
              </a:rPr>
              <a:t>الدولة</a:t>
            </a:r>
            <a:r>
              <a:rPr lang="en-US" b="1" dirty="0">
                <a:solidFill>
                  <a:srgbClr val="0070C0"/>
                </a:solidFill>
              </a:rPr>
              <a:t> أ </a:t>
            </a:r>
            <a:r>
              <a:rPr lang="en-US" b="1" dirty="0" err="1">
                <a:solidFill>
                  <a:srgbClr val="0070C0"/>
                </a:solidFill>
              </a:rPr>
              <a:t>موارد</a:t>
            </a:r>
            <a:r>
              <a:rPr lang="en-US" b="1" dirty="0">
                <a:solidFill>
                  <a:srgbClr val="0070C0"/>
                </a:solidFill>
              </a:rPr>
              <a:t> </a:t>
            </a:r>
            <a:r>
              <a:rPr lang="en-US" b="1" dirty="0" err="1">
                <a:solidFill>
                  <a:srgbClr val="0070C0"/>
                </a:solidFill>
              </a:rPr>
              <a:t>أقل</a:t>
            </a:r>
            <a:r>
              <a:rPr lang="en-US" b="1" dirty="0">
                <a:solidFill>
                  <a:srgbClr val="0070C0"/>
                </a:solidFill>
              </a:rPr>
              <a:t> </a:t>
            </a:r>
            <a:r>
              <a:rPr lang="en-US" b="1" dirty="0" err="1">
                <a:solidFill>
                  <a:srgbClr val="0070C0"/>
                </a:solidFill>
              </a:rPr>
              <a:t>لإنتاج</a:t>
            </a:r>
            <a:r>
              <a:rPr lang="en-US" b="1" dirty="0">
                <a:solidFill>
                  <a:srgbClr val="0070C0"/>
                </a:solidFill>
              </a:rPr>
              <a:t> </a:t>
            </a:r>
            <a:r>
              <a:rPr lang="en-US" b="1" dirty="0" err="1">
                <a:solidFill>
                  <a:srgbClr val="0070C0"/>
                </a:solidFill>
              </a:rPr>
              <a:t>منتج</a:t>
            </a:r>
            <a:r>
              <a:rPr lang="en-US" b="1" dirty="0">
                <a:solidFill>
                  <a:srgbClr val="0070C0"/>
                </a:solidFill>
              </a:rPr>
              <a:t> </a:t>
            </a:r>
            <a:r>
              <a:rPr lang="en-US" b="1" dirty="0" err="1">
                <a:solidFill>
                  <a:srgbClr val="0070C0"/>
                </a:solidFill>
              </a:rPr>
              <a:t>مقارنة</a:t>
            </a:r>
            <a:r>
              <a:rPr lang="en-US" b="1" dirty="0">
                <a:solidFill>
                  <a:srgbClr val="0070C0"/>
                </a:solidFill>
              </a:rPr>
              <a:t> </a:t>
            </a:r>
            <a:r>
              <a:rPr lang="en-US" b="1" dirty="0" err="1">
                <a:solidFill>
                  <a:srgbClr val="0070C0"/>
                </a:solidFill>
              </a:rPr>
              <a:t>بدولة</a:t>
            </a:r>
            <a:r>
              <a:rPr lang="en-US" b="1" dirty="0">
                <a:solidFill>
                  <a:srgbClr val="0070C0"/>
                </a:solidFill>
              </a:rPr>
              <a:t> </a:t>
            </a:r>
            <a:r>
              <a:rPr lang="en-US" b="1" dirty="0" err="1">
                <a:solidFill>
                  <a:srgbClr val="0070C0"/>
                </a:solidFill>
              </a:rPr>
              <a:t>أخرى</a:t>
            </a:r>
            <a:r>
              <a:rPr lang="en-US" b="1" dirty="0">
                <a:solidFill>
                  <a:srgbClr val="0070C0"/>
                </a:solidFill>
              </a:rPr>
              <a:t>، </a:t>
            </a:r>
            <a:r>
              <a:rPr lang="en-US" b="1" dirty="0" err="1">
                <a:solidFill>
                  <a:srgbClr val="0070C0"/>
                </a:solidFill>
              </a:rPr>
              <a:t>فإن</a:t>
            </a:r>
            <a:r>
              <a:rPr lang="en-US" b="1" dirty="0">
                <a:solidFill>
                  <a:srgbClr val="0070C0"/>
                </a:solidFill>
              </a:rPr>
              <a:t>:</a:t>
            </a:r>
          </a:p>
          <a:p>
            <a:pPr marL="285750" indent="-285750" algn="just" rtl="1">
              <a:buFont typeface="Arial" panose="020B0604020202020204" pitchFamily="34" charset="0"/>
              <a:buChar char="•"/>
            </a:pPr>
            <a:r>
              <a:rPr lang="en-US" dirty="0" err="1"/>
              <a:t>الدوله</a:t>
            </a:r>
            <a:r>
              <a:rPr lang="en-US" dirty="0"/>
              <a:t> أ </a:t>
            </a:r>
            <a:r>
              <a:rPr lang="en-US" dirty="0" err="1"/>
              <a:t>تتمتع</a:t>
            </a:r>
            <a:r>
              <a:rPr lang="en-US" dirty="0"/>
              <a:t> </a:t>
            </a:r>
            <a:r>
              <a:rPr lang="en-US" dirty="0" err="1"/>
              <a:t>بميزة</a:t>
            </a:r>
            <a:r>
              <a:rPr lang="en-US" dirty="0"/>
              <a:t> </a:t>
            </a:r>
            <a:r>
              <a:rPr lang="en-US" dirty="0" err="1"/>
              <a:t>نسبية</a:t>
            </a:r>
            <a:r>
              <a:rPr lang="en-US" dirty="0"/>
              <a:t> </a:t>
            </a:r>
            <a:r>
              <a:rPr lang="en-US" dirty="0" err="1"/>
              <a:t>في</a:t>
            </a:r>
            <a:r>
              <a:rPr lang="en-US" dirty="0"/>
              <a:t> </a:t>
            </a:r>
            <a:r>
              <a:rPr lang="en-US" dirty="0" err="1"/>
              <a:t>إنتاج</a:t>
            </a:r>
            <a:r>
              <a:rPr lang="en-US" dirty="0"/>
              <a:t> </a:t>
            </a:r>
            <a:r>
              <a:rPr lang="en-US" dirty="0" err="1"/>
              <a:t>المنتج</a:t>
            </a:r>
            <a:r>
              <a:rPr lang="en-US" dirty="0"/>
              <a:t>.</a:t>
            </a:r>
          </a:p>
          <a:p>
            <a:pPr marL="285750" indent="-285750" algn="just" rtl="1">
              <a:buFont typeface="Arial" panose="020B0604020202020204" pitchFamily="34" charset="0"/>
              <a:buChar char="•"/>
            </a:pPr>
            <a:r>
              <a:rPr lang="en-US" b="1" u="sng" dirty="0" err="1"/>
              <a:t>الدوله</a:t>
            </a:r>
            <a:r>
              <a:rPr lang="en-US" b="1" u="sng" dirty="0"/>
              <a:t> أ </a:t>
            </a:r>
            <a:r>
              <a:rPr lang="en-US" b="1" u="sng" dirty="0" err="1"/>
              <a:t>تتمتع</a:t>
            </a:r>
            <a:r>
              <a:rPr lang="en-US" b="1" u="sng" dirty="0"/>
              <a:t> </a:t>
            </a:r>
            <a:r>
              <a:rPr lang="en-US" b="1" u="sng" dirty="0" err="1"/>
              <a:t>بميزة</a:t>
            </a:r>
            <a:r>
              <a:rPr lang="en-US" b="1" u="sng" dirty="0"/>
              <a:t> </a:t>
            </a:r>
            <a:r>
              <a:rPr lang="en-US" b="1" u="sng" dirty="0" err="1"/>
              <a:t>مطلقة</a:t>
            </a:r>
            <a:r>
              <a:rPr lang="en-US" b="1" u="sng" dirty="0"/>
              <a:t> </a:t>
            </a:r>
            <a:r>
              <a:rPr lang="en-US" b="1" u="sng" dirty="0" err="1"/>
              <a:t>في</a:t>
            </a:r>
            <a:r>
              <a:rPr lang="en-US" b="1" u="sng" dirty="0"/>
              <a:t> </a:t>
            </a:r>
            <a:r>
              <a:rPr lang="en-US" b="1" u="sng" dirty="0" err="1"/>
              <a:t>إنتاج</a:t>
            </a:r>
            <a:r>
              <a:rPr lang="en-US" b="1" u="sng" dirty="0"/>
              <a:t> </a:t>
            </a:r>
            <a:r>
              <a:rPr lang="en-US" b="1" u="sng" dirty="0" err="1"/>
              <a:t>المنتج</a:t>
            </a:r>
            <a:r>
              <a:rPr lang="en-US" b="1" u="sng" dirty="0"/>
              <a:t>.</a:t>
            </a:r>
          </a:p>
          <a:p>
            <a:pPr marL="285750" indent="-285750" algn="just" rtl="1">
              <a:buFont typeface="Arial" panose="020B0604020202020204" pitchFamily="34" charset="0"/>
              <a:buChar char="•"/>
            </a:pPr>
            <a:r>
              <a:rPr lang="en-US" dirty="0" err="1"/>
              <a:t>الدوله</a:t>
            </a:r>
            <a:r>
              <a:rPr lang="en-US" dirty="0"/>
              <a:t> أ </a:t>
            </a:r>
            <a:r>
              <a:rPr lang="en-US" dirty="0" err="1"/>
              <a:t>تعاني</a:t>
            </a:r>
            <a:r>
              <a:rPr lang="en-US" dirty="0"/>
              <a:t> </a:t>
            </a:r>
            <a:r>
              <a:rPr lang="en-US" dirty="0" err="1"/>
              <a:t>من</a:t>
            </a:r>
            <a:r>
              <a:rPr lang="en-US" dirty="0"/>
              <a:t> </a:t>
            </a:r>
            <a:r>
              <a:rPr lang="en-US" dirty="0" err="1"/>
              <a:t>عيب</a:t>
            </a:r>
            <a:r>
              <a:rPr lang="en-US" dirty="0"/>
              <a:t> </a:t>
            </a:r>
            <a:r>
              <a:rPr lang="en-US" dirty="0" err="1"/>
              <a:t>نسبي</a:t>
            </a:r>
            <a:r>
              <a:rPr lang="en-US" dirty="0"/>
              <a:t> </a:t>
            </a:r>
            <a:r>
              <a:rPr lang="en-US" dirty="0" err="1"/>
              <a:t>في</a:t>
            </a:r>
            <a:r>
              <a:rPr lang="en-US" dirty="0"/>
              <a:t> </a:t>
            </a:r>
            <a:r>
              <a:rPr lang="en-US" dirty="0" err="1"/>
              <a:t>إنتاج</a:t>
            </a:r>
            <a:r>
              <a:rPr lang="en-US" dirty="0"/>
              <a:t> </a:t>
            </a:r>
            <a:r>
              <a:rPr lang="en-US" dirty="0" err="1"/>
              <a:t>المنتج</a:t>
            </a:r>
            <a:r>
              <a:rPr lang="en-US" dirty="0"/>
              <a:t>.</a:t>
            </a:r>
          </a:p>
          <a:p>
            <a:pPr marL="285750" indent="-285750" algn="just" rtl="1">
              <a:buFont typeface="Arial" panose="020B0604020202020204" pitchFamily="34" charset="0"/>
              <a:buChar char="•"/>
            </a:pPr>
            <a:r>
              <a:rPr lang="en-US" dirty="0" err="1"/>
              <a:t>الدوله</a:t>
            </a:r>
            <a:r>
              <a:rPr lang="en-US" dirty="0"/>
              <a:t> أ </a:t>
            </a:r>
            <a:r>
              <a:rPr lang="en-US" dirty="0" err="1"/>
              <a:t>تعاني</a:t>
            </a:r>
            <a:r>
              <a:rPr lang="en-US" dirty="0"/>
              <a:t> </a:t>
            </a:r>
            <a:r>
              <a:rPr lang="en-US" dirty="0" err="1"/>
              <a:t>من</a:t>
            </a:r>
            <a:r>
              <a:rPr lang="en-US" dirty="0"/>
              <a:t> </a:t>
            </a:r>
            <a:r>
              <a:rPr lang="en-US" dirty="0" err="1"/>
              <a:t>عيب</a:t>
            </a:r>
            <a:r>
              <a:rPr lang="en-US" dirty="0"/>
              <a:t> </a:t>
            </a:r>
            <a:r>
              <a:rPr lang="en-US" dirty="0" err="1"/>
              <a:t>مطلق</a:t>
            </a:r>
            <a:r>
              <a:rPr lang="en-US" dirty="0"/>
              <a:t> </a:t>
            </a:r>
            <a:r>
              <a:rPr lang="en-US" dirty="0" err="1"/>
              <a:t>في</a:t>
            </a:r>
            <a:r>
              <a:rPr lang="en-US" dirty="0"/>
              <a:t> </a:t>
            </a:r>
            <a:r>
              <a:rPr lang="en-US" dirty="0" err="1"/>
              <a:t>إنتاج</a:t>
            </a:r>
            <a:r>
              <a:rPr lang="en-US" dirty="0"/>
              <a:t> </a:t>
            </a:r>
            <a:r>
              <a:rPr lang="en-US" dirty="0" err="1"/>
              <a:t>المنتج</a:t>
            </a:r>
            <a:r>
              <a:rPr lang="en-US" dirty="0"/>
              <a:t>.</a:t>
            </a:r>
            <a:endParaRPr lang="ar-EG" dirty="0"/>
          </a:p>
          <a:p>
            <a:pPr marL="285750" indent="-285750" algn="just" rtl="1">
              <a:buFont typeface="Arial" panose="020B0604020202020204" pitchFamily="34" charset="0"/>
              <a:buChar char="•"/>
            </a:pPr>
            <a:endParaRPr lang="ar-EG" dirty="0"/>
          </a:p>
          <a:p>
            <a:pPr marL="285750" indent="-285750" algn="just" rtl="1">
              <a:buFont typeface="Arial" panose="020B0604020202020204" pitchFamily="34" charset="0"/>
              <a:buChar char="•"/>
            </a:pPr>
            <a:endParaRPr lang="ar-EG" dirty="0"/>
          </a:p>
          <a:p>
            <a:pPr marL="285750" indent="-285750" algn="just" rtl="1">
              <a:buFont typeface="Arial" panose="020B0604020202020204" pitchFamily="34" charset="0"/>
              <a:buChar char="•"/>
            </a:pPr>
            <a:endParaRPr lang="en-US" dirty="0"/>
          </a:p>
          <a:p>
            <a:pPr algn="just" rtl="1"/>
            <a:endParaRPr lang="en-US" dirty="0"/>
          </a:p>
          <a:p>
            <a:pPr algn="just" rtl="1"/>
            <a:r>
              <a:rPr lang="en-US" b="1" dirty="0" err="1">
                <a:solidFill>
                  <a:srgbClr val="0070C0"/>
                </a:solidFill>
              </a:rPr>
              <a:t>تستند</a:t>
            </a:r>
            <a:r>
              <a:rPr lang="en-US" b="1" dirty="0">
                <a:solidFill>
                  <a:srgbClr val="0070C0"/>
                </a:solidFill>
              </a:rPr>
              <a:t> </a:t>
            </a:r>
            <a:r>
              <a:rPr lang="en-US" b="1" dirty="0" err="1">
                <a:solidFill>
                  <a:srgbClr val="0070C0"/>
                </a:solidFill>
              </a:rPr>
              <a:t>نظرية</a:t>
            </a:r>
            <a:r>
              <a:rPr lang="en-US" b="1" dirty="0">
                <a:solidFill>
                  <a:srgbClr val="0070C0"/>
                </a:solidFill>
              </a:rPr>
              <a:t> </a:t>
            </a:r>
            <a:r>
              <a:rPr lang="en-US" b="1" dirty="0" err="1">
                <a:solidFill>
                  <a:srgbClr val="0070C0"/>
                </a:solidFill>
              </a:rPr>
              <a:t>سميث</a:t>
            </a:r>
            <a:r>
              <a:rPr lang="en-US" b="1" dirty="0">
                <a:solidFill>
                  <a:srgbClr val="0070C0"/>
                </a:solidFill>
              </a:rPr>
              <a:t> </a:t>
            </a:r>
            <a:r>
              <a:rPr lang="en-US" b="1" dirty="0" err="1">
                <a:solidFill>
                  <a:srgbClr val="0070C0"/>
                </a:solidFill>
              </a:rPr>
              <a:t>للميزة</a:t>
            </a:r>
            <a:r>
              <a:rPr lang="en-US" b="1" dirty="0">
                <a:solidFill>
                  <a:srgbClr val="0070C0"/>
                </a:solidFill>
              </a:rPr>
              <a:t> </a:t>
            </a:r>
            <a:r>
              <a:rPr lang="en-US" b="1" dirty="0" err="1">
                <a:solidFill>
                  <a:srgbClr val="0070C0"/>
                </a:solidFill>
              </a:rPr>
              <a:t>المطلقة</a:t>
            </a:r>
            <a:r>
              <a:rPr lang="en-US" b="1" dirty="0">
                <a:solidFill>
                  <a:srgbClr val="0070C0"/>
                </a:solidFill>
              </a:rPr>
              <a:t> </a:t>
            </a:r>
            <a:r>
              <a:rPr lang="en-US" b="1" dirty="0" err="1">
                <a:solidFill>
                  <a:srgbClr val="0070C0"/>
                </a:solidFill>
              </a:rPr>
              <a:t>على</a:t>
            </a:r>
            <a:r>
              <a:rPr lang="en-US" b="1" dirty="0">
                <a:solidFill>
                  <a:srgbClr val="0070C0"/>
                </a:solidFill>
              </a:rPr>
              <a:t>:</a:t>
            </a:r>
          </a:p>
          <a:p>
            <a:pPr marL="285750" indent="-285750" algn="just" rtl="1">
              <a:buFont typeface="Arial" panose="020B0604020202020204" pitchFamily="34" charset="0"/>
              <a:buChar char="•"/>
            </a:pPr>
            <a:r>
              <a:rPr lang="en-US" b="1" u="sng" dirty="0" err="1"/>
              <a:t>نظرية</a:t>
            </a:r>
            <a:r>
              <a:rPr lang="en-US" b="1" u="sng" dirty="0"/>
              <a:t> </a:t>
            </a:r>
            <a:r>
              <a:rPr lang="en-US" b="1" u="sng" dirty="0" err="1"/>
              <a:t>العمل</a:t>
            </a:r>
            <a:r>
              <a:rPr lang="en-US" b="1" u="sng" dirty="0"/>
              <a:t> </a:t>
            </a:r>
            <a:r>
              <a:rPr lang="en-US" b="1" u="sng" dirty="0" err="1"/>
              <a:t>للقيمة</a:t>
            </a:r>
            <a:r>
              <a:rPr lang="en-US" b="1" u="sng" dirty="0"/>
              <a:t>. (</a:t>
            </a:r>
            <a:r>
              <a:rPr lang="en-US" b="1" u="sng" dirty="0" err="1"/>
              <a:t>العمال</a:t>
            </a:r>
            <a:r>
              <a:rPr lang="en-US" b="1" u="sng" dirty="0"/>
              <a:t> </a:t>
            </a:r>
            <a:r>
              <a:rPr lang="en-US" b="1" u="sng" dirty="0" err="1"/>
              <a:t>منتجون</a:t>
            </a:r>
            <a:r>
              <a:rPr lang="en-US" b="1" u="sng" dirty="0"/>
              <a:t> </a:t>
            </a:r>
            <a:r>
              <a:rPr lang="en-US" b="1" u="sng" dirty="0" err="1"/>
              <a:t>لذا</a:t>
            </a:r>
            <a:r>
              <a:rPr lang="en-US" b="1" u="sng" dirty="0"/>
              <a:t> </a:t>
            </a:r>
            <a:r>
              <a:rPr lang="en-US" b="1" u="sng" dirty="0" err="1"/>
              <a:t>يستخدمون</a:t>
            </a:r>
            <a:r>
              <a:rPr lang="en-US" b="1" u="sng" dirty="0"/>
              <a:t> </a:t>
            </a:r>
            <a:r>
              <a:rPr lang="en-US" b="1" u="sng" dirty="0" err="1"/>
              <a:t>موارد</a:t>
            </a:r>
            <a:r>
              <a:rPr lang="en-US" b="1" u="sng" dirty="0"/>
              <a:t> </a:t>
            </a:r>
            <a:r>
              <a:rPr lang="en-US" b="1" u="sng" dirty="0" err="1"/>
              <a:t>أقل</a:t>
            </a:r>
            <a:r>
              <a:rPr lang="en-US" b="1" u="sng" dirty="0"/>
              <a:t>)</a:t>
            </a:r>
          </a:p>
          <a:p>
            <a:pPr marL="285750" indent="-285750" algn="just" rtl="1">
              <a:buFont typeface="Arial" panose="020B0604020202020204" pitchFamily="34" charset="0"/>
              <a:buChar char="•"/>
            </a:pPr>
            <a:r>
              <a:rPr lang="en-US" dirty="0" err="1"/>
              <a:t>تكاليف</a:t>
            </a:r>
            <a:r>
              <a:rPr lang="en-US" dirty="0"/>
              <a:t> </a:t>
            </a:r>
            <a:r>
              <a:rPr lang="en-US" dirty="0" err="1"/>
              <a:t>الفرصة</a:t>
            </a:r>
            <a:r>
              <a:rPr lang="en-US" dirty="0"/>
              <a:t> </a:t>
            </a:r>
            <a:r>
              <a:rPr lang="en-US" dirty="0" err="1"/>
              <a:t>البديلة</a:t>
            </a:r>
            <a:r>
              <a:rPr lang="en-US" dirty="0"/>
              <a:t>.</a:t>
            </a:r>
          </a:p>
          <a:p>
            <a:pPr marL="285750" indent="-285750" algn="just" rtl="1">
              <a:buFont typeface="Arial" panose="020B0604020202020204" pitchFamily="34" charset="0"/>
              <a:buChar char="•"/>
            </a:pPr>
            <a:r>
              <a:rPr lang="en-US" dirty="0" err="1"/>
              <a:t>نظرية</a:t>
            </a:r>
            <a:r>
              <a:rPr lang="en-US" dirty="0"/>
              <a:t> </a:t>
            </a:r>
            <a:r>
              <a:rPr lang="en-US" dirty="0" err="1"/>
              <a:t>القيمة</a:t>
            </a:r>
            <a:r>
              <a:rPr lang="en-US" dirty="0"/>
              <a:t> </a:t>
            </a:r>
            <a:r>
              <a:rPr lang="en-US" dirty="0" err="1"/>
              <a:t>المطلقة</a:t>
            </a:r>
            <a:r>
              <a:rPr lang="en-US" dirty="0"/>
              <a:t>.</a:t>
            </a:r>
          </a:p>
          <a:p>
            <a:pPr marL="285750" indent="-285750" algn="just" rtl="1">
              <a:buFont typeface="Arial" panose="020B0604020202020204" pitchFamily="34" charset="0"/>
              <a:buChar char="•"/>
            </a:pPr>
            <a:r>
              <a:rPr lang="en-US" dirty="0" err="1"/>
              <a:t>نظرية</a:t>
            </a:r>
            <a:r>
              <a:rPr lang="en-US" dirty="0"/>
              <a:t> </a:t>
            </a:r>
            <a:r>
              <a:rPr lang="en-US" dirty="0" err="1"/>
              <a:t>رأس</a:t>
            </a:r>
            <a:r>
              <a:rPr lang="en-US" dirty="0"/>
              <a:t> </a:t>
            </a:r>
            <a:r>
              <a:rPr lang="en-US" dirty="0" err="1"/>
              <a:t>المال</a:t>
            </a:r>
            <a:r>
              <a:rPr lang="en-US" dirty="0"/>
              <a:t> </a:t>
            </a:r>
            <a:r>
              <a:rPr lang="en-US" dirty="0" err="1"/>
              <a:t>للقيمة</a:t>
            </a:r>
            <a:r>
              <a:rPr lang="en-US" dirty="0"/>
              <a:t>.</a:t>
            </a:r>
          </a:p>
        </p:txBody>
      </p:sp>
    </p:spTree>
    <p:extLst>
      <p:ext uri="{BB962C8B-B14F-4D97-AF65-F5344CB8AC3E}">
        <p14:creationId xmlns:p14="http://schemas.microsoft.com/office/powerpoint/2010/main" val="4882731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6173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TextBox 1">
            <a:extLst>
              <a:ext uri="{FF2B5EF4-FFF2-40B4-BE49-F238E27FC236}">
                <a16:creationId xmlns:a16="http://schemas.microsoft.com/office/drawing/2014/main" id="{4C202AA3-2455-332C-4727-78EC3D4DF028}"/>
              </a:ext>
            </a:extLst>
          </p:cNvPr>
          <p:cNvSpPr txBox="1"/>
          <p:nvPr/>
        </p:nvSpPr>
        <p:spPr>
          <a:xfrm>
            <a:off x="762000" y="1405254"/>
            <a:ext cx="5124158" cy="2862322"/>
          </a:xfrm>
          <a:prstGeom prst="rect">
            <a:avLst/>
          </a:prstGeom>
          <a:noFill/>
        </p:spPr>
        <p:txBody>
          <a:bodyPr wrap="square">
            <a:spAutoFit/>
          </a:bodyPr>
          <a:lstStyle/>
          <a:p>
            <a:r>
              <a:rPr lang="en-US" b="1" dirty="0">
                <a:solidFill>
                  <a:srgbClr val="0070C0"/>
                </a:solidFill>
                <a:latin typeface="Alexandria"/>
              </a:rPr>
              <a:t>According to the table, Which of the following statements is correct?</a:t>
            </a:r>
          </a:p>
          <a:p>
            <a:r>
              <a:rPr lang="en-US" b="1" u="sng" dirty="0">
                <a:latin typeface="Alexandria"/>
              </a:rPr>
              <a:t>(A) Japan got absolute advantage in both corn and juice</a:t>
            </a:r>
          </a:p>
          <a:p>
            <a:r>
              <a:rPr lang="en-US" dirty="0">
                <a:latin typeface="Alexandria"/>
              </a:rPr>
              <a:t>(B) Korea got absolute advantage in both corn and juice</a:t>
            </a:r>
          </a:p>
          <a:p>
            <a:r>
              <a:rPr lang="en-US" dirty="0">
                <a:latin typeface="Alexandria"/>
              </a:rPr>
              <a:t>(C) Both Korea and Japan got disadvantage in the two goods</a:t>
            </a:r>
          </a:p>
          <a:p>
            <a:r>
              <a:rPr lang="en-US" dirty="0">
                <a:latin typeface="Alexandria"/>
              </a:rPr>
              <a:t>(D) Neither Korea nor Japan has absolute advantage in any good</a:t>
            </a:r>
          </a:p>
        </p:txBody>
      </p:sp>
      <p:pic>
        <p:nvPicPr>
          <p:cNvPr id="9" name="Picture 8">
            <a:extLst>
              <a:ext uri="{FF2B5EF4-FFF2-40B4-BE49-F238E27FC236}">
                <a16:creationId xmlns:a16="http://schemas.microsoft.com/office/drawing/2014/main" id="{3EF4A726-F7A5-C480-BC4E-8D423278468A}"/>
              </a:ext>
            </a:extLst>
          </p:cNvPr>
          <p:cNvPicPr>
            <a:picLocks noChangeAspect="1"/>
          </p:cNvPicPr>
          <p:nvPr/>
        </p:nvPicPr>
        <p:blipFill rotWithShape="1">
          <a:blip r:embed="rId3"/>
          <a:srcRect l="28261" t="53725" r="28479" b="36082"/>
          <a:stretch/>
        </p:blipFill>
        <p:spPr>
          <a:xfrm>
            <a:off x="1152827" y="4146451"/>
            <a:ext cx="9291683" cy="1230832"/>
          </a:xfrm>
          <a:prstGeom prst="rect">
            <a:avLst/>
          </a:prstGeom>
        </p:spPr>
      </p:pic>
      <p:sp>
        <p:nvSpPr>
          <p:cNvPr id="11" name="TextBox 10">
            <a:extLst>
              <a:ext uri="{FF2B5EF4-FFF2-40B4-BE49-F238E27FC236}">
                <a16:creationId xmlns:a16="http://schemas.microsoft.com/office/drawing/2014/main" id="{09439306-553C-58B5-8665-61BF2C75A4DC}"/>
              </a:ext>
            </a:extLst>
          </p:cNvPr>
          <p:cNvSpPr txBox="1"/>
          <p:nvPr/>
        </p:nvSpPr>
        <p:spPr>
          <a:xfrm>
            <a:off x="908355" y="5380407"/>
            <a:ext cx="4736826" cy="707886"/>
          </a:xfrm>
          <a:prstGeom prst="rect">
            <a:avLst/>
          </a:prstGeom>
          <a:noFill/>
        </p:spPr>
        <p:txBody>
          <a:bodyPr wrap="square">
            <a:spAutoFit/>
          </a:bodyPr>
          <a:lstStyle/>
          <a:p>
            <a:pPr marR="0" lvl="0" rtl="0">
              <a:spcBef>
                <a:spcPts val="0"/>
              </a:spcBef>
              <a:spcAft>
                <a:spcPts val="0"/>
              </a:spcAft>
            </a:pPr>
            <a:r>
              <a:rPr lang="en-US" sz="2000" b="1" dirty="0">
                <a:solidFill>
                  <a:srgbClr val="0070C0"/>
                </a:solidFill>
                <a:effectLst/>
                <a:latin typeface="Alexandria"/>
                <a:ea typeface="Times New Roman" panose="02020603050405020304" pitchFamily="18" charset="0"/>
              </a:rPr>
              <a:t>Specialization and trade increase the world’s output of goods and services.</a:t>
            </a:r>
            <a:r>
              <a:rPr lang="en-US" sz="2000" b="1" dirty="0">
                <a:solidFill>
                  <a:srgbClr val="0070C0"/>
                </a:solidFill>
                <a:latin typeface="Alexandria"/>
                <a:ea typeface="Times New Roman" panose="02020603050405020304" pitchFamily="18" charset="0"/>
              </a:rPr>
              <a:t> </a:t>
            </a:r>
            <a:r>
              <a:rPr lang="en-US" sz="2000" b="1" dirty="0">
                <a:effectLst/>
                <a:latin typeface="Alexandria"/>
                <a:ea typeface="Times New Roman" panose="02020603050405020304" pitchFamily="18" charset="0"/>
              </a:rPr>
              <a:t>True</a:t>
            </a:r>
            <a:endParaRPr lang="ar-EG" sz="2000" b="1" dirty="0">
              <a:effectLst/>
              <a:latin typeface="Alexandria"/>
              <a:ea typeface="Times New Roman" panose="02020603050405020304" pitchFamily="18" charset="0"/>
            </a:endParaRPr>
          </a:p>
        </p:txBody>
      </p:sp>
      <p:sp>
        <p:nvSpPr>
          <p:cNvPr id="14" name="TextBox 13">
            <a:extLst>
              <a:ext uri="{FF2B5EF4-FFF2-40B4-BE49-F238E27FC236}">
                <a16:creationId xmlns:a16="http://schemas.microsoft.com/office/drawing/2014/main" id="{119A8DC5-0F4A-ADF6-7F78-EEB904EA27AB}"/>
              </a:ext>
            </a:extLst>
          </p:cNvPr>
          <p:cNvSpPr txBox="1"/>
          <p:nvPr/>
        </p:nvSpPr>
        <p:spPr>
          <a:xfrm>
            <a:off x="6267304" y="1480717"/>
            <a:ext cx="4781550" cy="2246769"/>
          </a:xfrm>
          <a:prstGeom prst="rect">
            <a:avLst/>
          </a:prstGeom>
          <a:noFill/>
        </p:spPr>
        <p:txBody>
          <a:bodyPr wrap="square">
            <a:spAutoFit/>
          </a:bodyPr>
          <a:lstStyle/>
          <a:p>
            <a:pPr algn="just" rtl="1"/>
            <a:r>
              <a:rPr lang="en-US" sz="2000" b="1" dirty="0" err="1">
                <a:solidFill>
                  <a:srgbClr val="0070C0"/>
                </a:solidFill>
              </a:rPr>
              <a:t>وفقًا</a:t>
            </a:r>
            <a:r>
              <a:rPr lang="en-US" sz="2000" b="1" dirty="0">
                <a:solidFill>
                  <a:srgbClr val="0070C0"/>
                </a:solidFill>
              </a:rPr>
              <a:t> </a:t>
            </a:r>
            <a:r>
              <a:rPr lang="en-US" sz="2000" b="1" dirty="0" err="1">
                <a:solidFill>
                  <a:srgbClr val="0070C0"/>
                </a:solidFill>
              </a:rPr>
              <a:t>للجدول</a:t>
            </a:r>
            <a:r>
              <a:rPr lang="en-US" sz="2000" b="1" dirty="0">
                <a:solidFill>
                  <a:srgbClr val="0070C0"/>
                </a:solidFill>
              </a:rPr>
              <a:t>، </a:t>
            </a:r>
            <a:r>
              <a:rPr lang="en-US" sz="2000" b="1" dirty="0" err="1">
                <a:solidFill>
                  <a:srgbClr val="0070C0"/>
                </a:solidFill>
              </a:rPr>
              <a:t>أي</a:t>
            </a:r>
            <a:r>
              <a:rPr lang="en-US" sz="2000" b="1" dirty="0">
                <a:solidFill>
                  <a:srgbClr val="0070C0"/>
                </a:solidFill>
              </a:rPr>
              <a:t> </a:t>
            </a:r>
            <a:r>
              <a:rPr lang="en-US" sz="2000" b="1" dirty="0" err="1">
                <a:solidFill>
                  <a:srgbClr val="0070C0"/>
                </a:solidFill>
              </a:rPr>
              <a:t>من</a:t>
            </a:r>
            <a:r>
              <a:rPr lang="en-US" sz="2000" b="1" dirty="0">
                <a:solidFill>
                  <a:srgbClr val="0070C0"/>
                </a:solidFill>
              </a:rPr>
              <a:t> </a:t>
            </a:r>
            <a:r>
              <a:rPr lang="en-US" sz="2000" b="1" dirty="0" err="1">
                <a:solidFill>
                  <a:srgbClr val="0070C0"/>
                </a:solidFill>
              </a:rPr>
              <a:t>العبارات</a:t>
            </a:r>
            <a:r>
              <a:rPr lang="en-US" sz="2000" b="1" dirty="0">
                <a:solidFill>
                  <a:srgbClr val="0070C0"/>
                </a:solidFill>
              </a:rPr>
              <a:t> </a:t>
            </a:r>
            <a:r>
              <a:rPr lang="en-US" sz="2000" b="1" dirty="0" err="1">
                <a:solidFill>
                  <a:srgbClr val="0070C0"/>
                </a:solidFill>
              </a:rPr>
              <a:t>التالية</a:t>
            </a:r>
            <a:r>
              <a:rPr lang="en-US" sz="2000" b="1" dirty="0">
                <a:solidFill>
                  <a:srgbClr val="0070C0"/>
                </a:solidFill>
              </a:rPr>
              <a:t> </a:t>
            </a:r>
            <a:r>
              <a:rPr lang="en-US" sz="2000" b="1" dirty="0" err="1">
                <a:solidFill>
                  <a:srgbClr val="0070C0"/>
                </a:solidFill>
              </a:rPr>
              <a:t>صحيحة</a:t>
            </a:r>
            <a:r>
              <a:rPr lang="en-US" sz="2000" b="1" dirty="0">
                <a:solidFill>
                  <a:srgbClr val="0070C0"/>
                </a:solidFill>
              </a:rPr>
              <a:t>؟</a:t>
            </a:r>
          </a:p>
          <a:p>
            <a:pPr marL="342900" indent="-342900" algn="just" rtl="1">
              <a:buFont typeface="Arial" panose="020B0604020202020204" pitchFamily="34" charset="0"/>
              <a:buChar char="•"/>
            </a:pPr>
            <a:r>
              <a:rPr lang="en-US" sz="2000" b="1" u="sng" dirty="0" err="1"/>
              <a:t>حصلت</a:t>
            </a:r>
            <a:r>
              <a:rPr lang="en-US" sz="2000" b="1" u="sng" dirty="0"/>
              <a:t> </a:t>
            </a:r>
            <a:r>
              <a:rPr lang="en-US" sz="2000" b="1" u="sng" dirty="0" err="1"/>
              <a:t>اليابان</a:t>
            </a:r>
            <a:r>
              <a:rPr lang="en-US" sz="2000" b="1" u="sng" dirty="0"/>
              <a:t> </a:t>
            </a:r>
            <a:r>
              <a:rPr lang="en-US" sz="2000" b="1" u="sng" dirty="0" err="1"/>
              <a:t>على</a:t>
            </a:r>
            <a:r>
              <a:rPr lang="en-US" sz="2000" b="1" u="sng" dirty="0"/>
              <a:t> </a:t>
            </a:r>
            <a:r>
              <a:rPr lang="en-US" sz="2000" b="1" u="sng" dirty="0" err="1"/>
              <a:t>ميزة</a:t>
            </a:r>
            <a:r>
              <a:rPr lang="en-US" sz="2000" b="1" u="sng" dirty="0"/>
              <a:t> </a:t>
            </a:r>
            <a:r>
              <a:rPr lang="en-US" sz="2000" b="1" u="sng" dirty="0" err="1"/>
              <a:t>مطلقة</a:t>
            </a:r>
            <a:r>
              <a:rPr lang="en-US" sz="2000" b="1" u="sng" dirty="0"/>
              <a:t> </a:t>
            </a:r>
            <a:r>
              <a:rPr lang="en-US" sz="2000" b="1" u="sng" dirty="0" err="1"/>
              <a:t>في</a:t>
            </a:r>
            <a:r>
              <a:rPr lang="en-US" sz="2000" b="1" u="sng" dirty="0"/>
              <a:t> </a:t>
            </a:r>
            <a:r>
              <a:rPr lang="en-US" sz="2000" b="1" u="sng" dirty="0" err="1"/>
              <a:t>كل</a:t>
            </a:r>
            <a:r>
              <a:rPr lang="en-US" sz="2000" b="1" u="sng" dirty="0"/>
              <a:t> </a:t>
            </a:r>
            <a:r>
              <a:rPr lang="en-US" sz="2000" b="1" u="sng" dirty="0" err="1"/>
              <a:t>من</a:t>
            </a:r>
            <a:r>
              <a:rPr lang="en-US" sz="2000" b="1" u="sng" dirty="0"/>
              <a:t> </a:t>
            </a:r>
            <a:r>
              <a:rPr lang="en-US" sz="2000" b="1" u="sng" dirty="0" err="1"/>
              <a:t>الذرة</a:t>
            </a:r>
            <a:r>
              <a:rPr lang="en-US" sz="2000" b="1" u="sng" dirty="0"/>
              <a:t> </a:t>
            </a:r>
            <a:r>
              <a:rPr lang="en-US" sz="2000" b="1" u="sng" dirty="0" err="1"/>
              <a:t>والعصير</a:t>
            </a:r>
            <a:endParaRPr lang="en-US" sz="2000" b="1" u="sng" dirty="0"/>
          </a:p>
          <a:p>
            <a:pPr marL="342900" indent="-342900" algn="just" rtl="1">
              <a:buFont typeface="Arial" panose="020B0604020202020204" pitchFamily="34" charset="0"/>
              <a:buChar char="•"/>
            </a:pPr>
            <a:r>
              <a:rPr lang="en-US" sz="2000" dirty="0" err="1"/>
              <a:t>حصلت</a:t>
            </a:r>
            <a:r>
              <a:rPr lang="en-US" sz="2000" dirty="0"/>
              <a:t> </a:t>
            </a:r>
            <a:r>
              <a:rPr lang="en-US" sz="2000" dirty="0" err="1"/>
              <a:t>كوريا</a:t>
            </a:r>
            <a:r>
              <a:rPr lang="en-US" sz="2000" dirty="0"/>
              <a:t> </a:t>
            </a:r>
            <a:r>
              <a:rPr lang="en-US" sz="2000" dirty="0" err="1"/>
              <a:t>على</a:t>
            </a:r>
            <a:r>
              <a:rPr lang="en-US" sz="2000" dirty="0"/>
              <a:t> </a:t>
            </a:r>
            <a:r>
              <a:rPr lang="en-US" sz="2000" dirty="0" err="1"/>
              <a:t>ميزة</a:t>
            </a:r>
            <a:r>
              <a:rPr lang="en-US" sz="2000" dirty="0"/>
              <a:t> </a:t>
            </a:r>
            <a:r>
              <a:rPr lang="en-US" sz="2000" dirty="0" err="1"/>
              <a:t>مطلقة</a:t>
            </a:r>
            <a:r>
              <a:rPr lang="en-US" sz="2000" dirty="0"/>
              <a:t> </a:t>
            </a:r>
            <a:r>
              <a:rPr lang="en-US" sz="2000" dirty="0" err="1"/>
              <a:t>في</a:t>
            </a:r>
            <a:r>
              <a:rPr lang="en-US" sz="2000" dirty="0"/>
              <a:t> </a:t>
            </a:r>
            <a:r>
              <a:rPr lang="en-US" sz="2000" dirty="0" err="1"/>
              <a:t>كل</a:t>
            </a:r>
            <a:r>
              <a:rPr lang="en-US" sz="2000" dirty="0"/>
              <a:t> </a:t>
            </a:r>
            <a:r>
              <a:rPr lang="en-US" sz="2000" dirty="0" err="1"/>
              <a:t>من</a:t>
            </a:r>
            <a:r>
              <a:rPr lang="en-US" sz="2000" dirty="0"/>
              <a:t> </a:t>
            </a:r>
            <a:r>
              <a:rPr lang="en-US" sz="2000" dirty="0" err="1"/>
              <a:t>الذرة</a:t>
            </a:r>
            <a:r>
              <a:rPr lang="en-US" sz="2000" dirty="0"/>
              <a:t> </a:t>
            </a:r>
            <a:r>
              <a:rPr lang="en-US" sz="2000" dirty="0" err="1"/>
              <a:t>والعصير</a:t>
            </a:r>
            <a:endParaRPr lang="en-US" sz="2000" dirty="0"/>
          </a:p>
          <a:p>
            <a:pPr marL="342900" indent="-342900" algn="just" rtl="1">
              <a:buFont typeface="Arial" panose="020B0604020202020204" pitchFamily="34" charset="0"/>
              <a:buChar char="•"/>
            </a:pPr>
            <a:r>
              <a:rPr lang="en-US" sz="2000" dirty="0" err="1"/>
              <a:t>حصلت</a:t>
            </a:r>
            <a:r>
              <a:rPr lang="en-US" sz="2000" dirty="0"/>
              <a:t> </a:t>
            </a:r>
            <a:r>
              <a:rPr lang="en-US" sz="2000" dirty="0" err="1"/>
              <a:t>كل</a:t>
            </a:r>
            <a:r>
              <a:rPr lang="en-US" sz="2000" dirty="0"/>
              <a:t> </a:t>
            </a:r>
            <a:r>
              <a:rPr lang="en-US" sz="2000" dirty="0" err="1"/>
              <a:t>من</a:t>
            </a:r>
            <a:r>
              <a:rPr lang="en-US" sz="2000" dirty="0"/>
              <a:t> </a:t>
            </a:r>
            <a:r>
              <a:rPr lang="en-US" sz="2000" dirty="0" err="1"/>
              <a:t>كوريا</a:t>
            </a:r>
            <a:r>
              <a:rPr lang="en-US" sz="2000" dirty="0"/>
              <a:t> </a:t>
            </a:r>
            <a:r>
              <a:rPr lang="en-US" sz="2000" dirty="0" err="1"/>
              <a:t>واليابان</a:t>
            </a:r>
            <a:r>
              <a:rPr lang="en-US" sz="2000" dirty="0"/>
              <a:t> </a:t>
            </a:r>
            <a:r>
              <a:rPr lang="en-US" sz="2000" dirty="0" err="1"/>
              <a:t>على</a:t>
            </a:r>
            <a:r>
              <a:rPr lang="en-US" sz="2000" dirty="0"/>
              <a:t> </a:t>
            </a:r>
            <a:r>
              <a:rPr lang="en-US" sz="2000" dirty="0" err="1"/>
              <a:t>عيب</a:t>
            </a:r>
            <a:r>
              <a:rPr lang="en-US" sz="2000" dirty="0"/>
              <a:t> </a:t>
            </a:r>
            <a:r>
              <a:rPr lang="en-US" sz="2000" dirty="0" err="1"/>
              <a:t>في</a:t>
            </a:r>
            <a:r>
              <a:rPr lang="en-US" sz="2000" dirty="0"/>
              <a:t> </a:t>
            </a:r>
            <a:r>
              <a:rPr lang="en-US" sz="2000" dirty="0" err="1"/>
              <a:t>السلعتين</a:t>
            </a:r>
            <a:endParaRPr lang="en-US" sz="2000" dirty="0"/>
          </a:p>
          <a:p>
            <a:pPr marL="342900" indent="-342900" algn="just" rtl="1">
              <a:buFont typeface="Arial" panose="020B0604020202020204" pitchFamily="34" charset="0"/>
              <a:buChar char="•"/>
            </a:pPr>
            <a:r>
              <a:rPr lang="en-US" sz="2000" dirty="0"/>
              <a:t> </a:t>
            </a:r>
            <a:r>
              <a:rPr lang="en-US" sz="2000" dirty="0" err="1"/>
              <a:t>لا</a:t>
            </a:r>
            <a:r>
              <a:rPr lang="en-US" sz="2000" dirty="0"/>
              <a:t> </a:t>
            </a:r>
            <a:r>
              <a:rPr lang="en-US" sz="2000" dirty="0" err="1"/>
              <a:t>تتمتع</a:t>
            </a:r>
            <a:r>
              <a:rPr lang="en-US" sz="2000" dirty="0"/>
              <a:t> </a:t>
            </a:r>
            <a:r>
              <a:rPr lang="en-US" sz="2000" dirty="0" err="1"/>
              <a:t>كوريا</a:t>
            </a:r>
            <a:r>
              <a:rPr lang="en-US" sz="2000" dirty="0"/>
              <a:t> </a:t>
            </a:r>
            <a:r>
              <a:rPr lang="en-US" sz="2000" dirty="0" err="1"/>
              <a:t>ولا</a:t>
            </a:r>
            <a:r>
              <a:rPr lang="en-US" sz="2000" dirty="0"/>
              <a:t> </a:t>
            </a:r>
            <a:r>
              <a:rPr lang="en-US" sz="2000" dirty="0" err="1"/>
              <a:t>اليابان</a:t>
            </a:r>
            <a:r>
              <a:rPr lang="en-US" sz="2000" dirty="0"/>
              <a:t> </a:t>
            </a:r>
            <a:r>
              <a:rPr lang="en-US" sz="2000" dirty="0" err="1"/>
              <a:t>بميزة</a:t>
            </a:r>
            <a:r>
              <a:rPr lang="en-US" sz="2000" dirty="0"/>
              <a:t> </a:t>
            </a:r>
            <a:r>
              <a:rPr lang="en-US" sz="2000" dirty="0" err="1"/>
              <a:t>مطلقة</a:t>
            </a:r>
            <a:r>
              <a:rPr lang="en-US" sz="2000" dirty="0"/>
              <a:t> </a:t>
            </a:r>
            <a:r>
              <a:rPr lang="en-US" sz="2000" dirty="0" err="1"/>
              <a:t>في</a:t>
            </a:r>
            <a:r>
              <a:rPr lang="en-US" sz="2000" dirty="0"/>
              <a:t> </a:t>
            </a:r>
            <a:r>
              <a:rPr lang="en-US" sz="2000" dirty="0" err="1"/>
              <a:t>أي</a:t>
            </a:r>
            <a:r>
              <a:rPr lang="en-US" sz="2000" dirty="0"/>
              <a:t> </a:t>
            </a:r>
            <a:r>
              <a:rPr lang="en-US" sz="2000" dirty="0" err="1"/>
              <a:t>سلعة</a:t>
            </a:r>
            <a:endParaRPr lang="en-US" sz="2000" dirty="0"/>
          </a:p>
        </p:txBody>
      </p:sp>
      <p:sp>
        <p:nvSpPr>
          <p:cNvPr id="6" name="TextBox 5">
            <a:extLst>
              <a:ext uri="{FF2B5EF4-FFF2-40B4-BE49-F238E27FC236}">
                <a16:creationId xmlns:a16="http://schemas.microsoft.com/office/drawing/2014/main" id="{5A3E3CF0-A224-9304-4B84-14D31D0319AC}"/>
              </a:ext>
            </a:extLst>
          </p:cNvPr>
          <p:cNvSpPr txBox="1"/>
          <p:nvPr/>
        </p:nvSpPr>
        <p:spPr>
          <a:xfrm>
            <a:off x="6292327" y="5276968"/>
            <a:ext cx="4756527" cy="707886"/>
          </a:xfrm>
          <a:prstGeom prst="rect">
            <a:avLst/>
          </a:prstGeom>
          <a:noFill/>
        </p:spPr>
        <p:txBody>
          <a:bodyPr wrap="square">
            <a:spAutoFit/>
          </a:bodyPr>
          <a:lstStyle/>
          <a:p>
            <a:pPr marR="0" lvl="0" algn="r" rtl="1">
              <a:spcBef>
                <a:spcPts val="0"/>
              </a:spcBef>
              <a:spcAft>
                <a:spcPts val="0"/>
              </a:spcAft>
            </a:pPr>
            <a:r>
              <a:rPr lang="ar-EG" sz="2000" b="1" dirty="0">
                <a:solidFill>
                  <a:srgbClr val="0070C0"/>
                </a:solidFill>
                <a:effectLst/>
                <a:latin typeface="Alexandria"/>
                <a:ea typeface="Times New Roman" panose="02020603050405020304" pitchFamily="18" charset="0"/>
              </a:rPr>
              <a:t>إن التخصص والتجارة يزيدان من إنتاج العالم من السلع والخدمات</a:t>
            </a:r>
            <a:r>
              <a:rPr lang="ar-EG" sz="2000" dirty="0">
                <a:effectLst/>
                <a:latin typeface="Alexandria"/>
                <a:ea typeface="Times New Roman" panose="02020603050405020304" pitchFamily="18" charset="0"/>
              </a:rPr>
              <a:t>. صحيح</a:t>
            </a:r>
            <a:endParaRPr lang="en-US" sz="20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29956834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6" name="TextBox 5">
            <a:extLst>
              <a:ext uri="{FF2B5EF4-FFF2-40B4-BE49-F238E27FC236}">
                <a16:creationId xmlns:a16="http://schemas.microsoft.com/office/drawing/2014/main" id="{A8914C55-B4D8-A277-EBD2-C92B8B40C166}"/>
              </a:ext>
            </a:extLst>
          </p:cNvPr>
          <p:cNvSpPr txBox="1"/>
          <p:nvPr/>
        </p:nvSpPr>
        <p:spPr>
          <a:xfrm>
            <a:off x="836523" y="1385093"/>
            <a:ext cx="5397843" cy="5078313"/>
          </a:xfrm>
          <a:prstGeom prst="rect">
            <a:avLst/>
          </a:prstGeom>
          <a:noFill/>
        </p:spPr>
        <p:txBody>
          <a:bodyPr wrap="square">
            <a:spAutoFit/>
          </a:bodyPr>
          <a:lstStyle/>
          <a:p>
            <a:pPr marL="0" marR="0">
              <a:spcBef>
                <a:spcPts val="0"/>
              </a:spcBef>
              <a:spcAft>
                <a:spcPts val="0"/>
              </a:spcAft>
              <a:tabLst>
                <a:tab pos="180340" algn="l"/>
              </a:tabLst>
            </a:pPr>
            <a:r>
              <a:rPr lang="en-US" b="1" dirty="0">
                <a:solidFill>
                  <a:srgbClr val="0070C0"/>
                </a:solidFill>
                <a:effectLst/>
                <a:latin typeface="Alexandria"/>
                <a:ea typeface="Times New Roman" panose="02020603050405020304" pitchFamily="18" charset="0"/>
              </a:rPr>
              <a:t>Opportunity cost is:</a:t>
            </a:r>
            <a:endParaRPr lang="en-US" dirty="0">
              <a:solidFill>
                <a:srgbClr val="0070C0"/>
              </a:solidFill>
              <a:effectLst/>
              <a:latin typeface="Alexandria"/>
              <a:ea typeface="Times New Roman" panose="02020603050405020304" pitchFamily="18" charset="0"/>
            </a:endParaRPr>
          </a:p>
          <a:p>
            <a:pPr marL="342900" marR="0" lvl="0" indent="-342900">
              <a:spcBef>
                <a:spcPts val="0"/>
              </a:spcBef>
              <a:spcAft>
                <a:spcPts val="0"/>
              </a:spcAft>
              <a:buFont typeface="+mj-lt"/>
              <a:buAutoNum type="alphaUcPeriod"/>
            </a:pPr>
            <a:r>
              <a:rPr lang="en-US" dirty="0">
                <a:effectLst/>
                <a:latin typeface="Alexandria"/>
                <a:ea typeface="Times New Roman" panose="02020603050405020304" pitchFamily="18" charset="0"/>
              </a:rPr>
              <a:t>the dollar cost of producing the goods.</a:t>
            </a:r>
          </a:p>
          <a:p>
            <a:pPr marL="342900" marR="0" lvl="0" indent="-342900">
              <a:spcBef>
                <a:spcPts val="0"/>
              </a:spcBef>
              <a:spcAft>
                <a:spcPts val="0"/>
              </a:spcAft>
              <a:buFont typeface="+mj-lt"/>
              <a:buAutoNum type="alphaUcPeriod"/>
            </a:pPr>
            <a:r>
              <a:rPr lang="en-US" dirty="0">
                <a:effectLst/>
                <a:latin typeface="Alexandria"/>
                <a:ea typeface="Times New Roman" panose="02020603050405020304" pitchFamily="18" charset="0"/>
              </a:rPr>
              <a:t>the dollar price paid for final goods and services.</a:t>
            </a:r>
          </a:p>
          <a:p>
            <a:pPr marL="342900" marR="0" lvl="0" indent="-342900">
              <a:spcBef>
                <a:spcPts val="0"/>
              </a:spcBef>
              <a:spcAft>
                <a:spcPts val="0"/>
              </a:spcAft>
              <a:buFont typeface="+mj-lt"/>
              <a:buAutoNum type="alphaUcPeriod"/>
            </a:pPr>
            <a:r>
              <a:rPr lang="en-US" dirty="0">
                <a:effectLst/>
                <a:latin typeface="Alexandria"/>
                <a:ea typeface="Times New Roman" panose="02020603050405020304" pitchFamily="18" charset="0"/>
              </a:rPr>
              <a:t>the dollar price associated with using one good in place of another.</a:t>
            </a:r>
          </a:p>
          <a:p>
            <a:pPr marL="342900" marR="0" lvl="0" indent="-342900">
              <a:spcBef>
                <a:spcPts val="0"/>
              </a:spcBef>
              <a:spcAft>
                <a:spcPts val="0"/>
              </a:spcAft>
              <a:buFont typeface="+mj-lt"/>
              <a:buAutoNum type="alphaUcPeriod"/>
            </a:pPr>
            <a:r>
              <a:rPr lang="en-US" b="1" u="heavy" dirty="0">
                <a:effectLst/>
                <a:latin typeface="Alexandria"/>
                <a:ea typeface="Times New Roman" panose="02020603050405020304" pitchFamily="18" charset="0"/>
              </a:rPr>
              <a:t>the alternative that must be given up in order to get something else.</a:t>
            </a:r>
            <a:endParaRPr lang="en-US" b="1" dirty="0">
              <a:effectLst/>
              <a:latin typeface="Alexandria"/>
              <a:ea typeface="Times New Roman" panose="02020603050405020304" pitchFamily="18" charset="0"/>
            </a:endParaRPr>
          </a:p>
          <a:p>
            <a:pPr marL="0" marR="0">
              <a:spcBef>
                <a:spcPts val="0"/>
              </a:spcBef>
              <a:spcAft>
                <a:spcPts val="0"/>
              </a:spcAft>
            </a:pPr>
            <a:r>
              <a:rPr lang="en-US" b="1" dirty="0">
                <a:solidFill>
                  <a:srgbClr val="FF0000"/>
                </a:solidFill>
                <a:effectLst/>
                <a:latin typeface="Alexandria"/>
                <a:ea typeface="Times New Roman" panose="02020603050405020304" pitchFamily="18" charset="0"/>
              </a:rPr>
              <a:t> </a:t>
            </a:r>
            <a:endParaRPr lang="en-US" dirty="0">
              <a:effectLst/>
              <a:latin typeface="Alexandria"/>
              <a:ea typeface="Times New Roman" panose="02020603050405020304" pitchFamily="18" charset="0"/>
            </a:endParaRPr>
          </a:p>
          <a:p>
            <a:pPr marL="0" marR="0">
              <a:spcBef>
                <a:spcPts val="0"/>
              </a:spcBef>
              <a:spcAft>
                <a:spcPts val="0"/>
              </a:spcAft>
            </a:pPr>
            <a:r>
              <a:rPr lang="en-US" b="1" dirty="0">
                <a:solidFill>
                  <a:srgbClr val="0070C0"/>
                </a:solidFill>
                <a:effectLst/>
                <a:latin typeface="Alexandria"/>
                <a:ea typeface="Times New Roman" panose="02020603050405020304" pitchFamily="18" charset="0"/>
                <a:cs typeface="Times New Roman" panose="02020603050405020304" pitchFamily="18" charset="0"/>
              </a:rPr>
              <a:t>According to the theory of comparative advantage, which of the following is not a reason why countries trade?                                             </a:t>
            </a:r>
            <a:endParaRPr lang="en-US" dirty="0">
              <a:solidFill>
                <a:srgbClr val="0070C0"/>
              </a:solidFill>
              <a:effectLst/>
              <a:latin typeface="Alexandria"/>
              <a:ea typeface="Times New Roman" panose="02020603050405020304" pitchFamily="18" charset="0"/>
            </a:endParaRPr>
          </a:p>
          <a:p>
            <a:pPr marL="0" marR="0">
              <a:spcBef>
                <a:spcPts val="0"/>
              </a:spcBef>
              <a:spcAft>
                <a:spcPts val="0"/>
              </a:spcAft>
            </a:pPr>
            <a:r>
              <a:rPr lang="en-US" dirty="0">
                <a:effectLst/>
                <a:latin typeface="Alexandria"/>
                <a:ea typeface="Times New Roman" panose="02020603050405020304" pitchFamily="18" charset="0"/>
                <a:cs typeface="Times New Roman" panose="02020603050405020304" pitchFamily="18" charset="0"/>
              </a:rPr>
              <a:t>A) Costs are higher in one country than in another. </a:t>
            </a:r>
            <a:endParaRPr lang="en-US" dirty="0">
              <a:effectLst/>
              <a:latin typeface="Alexandria"/>
              <a:ea typeface="Times New Roman" panose="02020603050405020304" pitchFamily="18" charset="0"/>
            </a:endParaRPr>
          </a:p>
          <a:p>
            <a:pPr marL="0" marR="0">
              <a:spcBef>
                <a:spcPts val="0"/>
              </a:spcBef>
              <a:spcAft>
                <a:spcPts val="0"/>
              </a:spcAft>
            </a:pPr>
            <a:r>
              <a:rPr lang="en-US" dirty="0">
                <a:effectLst/>
                <a:latin typeface="Alexandria"/>
                <a:ea typeface="Times New Roman" panose="02020603050405020304" pitchFamily="18" charset="0"/>
                <a:cs typeface="Times New Roman" panose="02020603050405020304" pitchFamily="18" charset="0"/>
              </a:rPr>
              <a:t>B) Prices are lower in one country than in another.</a:t>
            </a:r>
            <a:endParaRPr lang="en-US" dirty="0">
              <a:effectLst/>
              <a:latin typeface="Alexandria"/>
              <a:ea typeface="Times New Roman" panose="02020603050405020304" pitchFamily="18" charset="0"/>
            </a:endParaRPr>
          </a:p>
          <a:p>
            <a:pPr marL="0" marR="0">
              <a:spcBef>
                <a:spcPts val="0"/>
              </a:spcBef>
              <a:spcAft>
                <a:spcPts val="0"/>
              </a:spcAft>
            </a:pPr>
            <a:r>
              <a:rPr lang="en-US" b="1" u="sng" dirty="0">
                <a:effectLst/>
                <a:latin typeface="Alexandria"/>
                <a:ea typeface="Times New Roman" panose="02020603050405020304" pitchFamily="18" charset="0"/>
                <a:cs typeface="Times New Roman" panose="02020603050405020304" pitchFamily="18" charset="0"/>
              </a:rPr>
              <a:t>C) Exports give a country a political advantage over other countries that export less</a:t>
            </a:r>
            <a:endParaRPr lang="en-US" dirty="0">
              <a:effectLst/>
              <a:latin typeface="Alexandria"/>
              <a:ea typeface="Times New Roman" panose="02020603050405020304" pitchFamily="18" charset="0"/>
            </a:endParaRPr>
          </a:p>
          <a:p>
            <a:pPr marL="0" marR="0">
              <a:spcBef>
                <a:spcPts val="0"/>
              </a:spcBef>
              <a:spcAft>
                <a:spcPts val="0"/>
              </a:spcAft>
            </a:pPr>
            <a:r>
              <a:rPr lang="en-US" dirty="0">
                <a:effectLst/>
                <a:latin typeface="Alexandria"/>
                <a:ea typeface="Times New Roman" panose="02020603050405020304" pitchFamily="18" charset="0"/>
                <a:cs typeface="Times New Roman" panose="02020603050405020304" pitchFamily="18" charset="0"/>
              </a:rPr>
              <a:t>D) The productivity of labor differs across countries and industries.</a:t>
            </a:r>
            <a:endParaRPr lang="en-US" dirty="0">
              <a:effectLst/>
              <a:latin typeface="Alexandria"/>
              <a:ea typeface="Times New Roman" panose="02020603050405020304" pitchFamily="18" charset="0"/>
            </a:endParaRPr>
          </a:p>
          <a:p>
            <a:endParaRPr lang="en-US" dirty="0">
              <a:latin typeface="Alexandria"/>
            </a:endParaRPr>
          </a:p>
        </p:txBody>
      </p:sp>
      <p:sp>
        <p:nvSpPr>
          <p:cNvPr id="10" name="TextBox 9">
            <a:extLst>
              <a:ext uri="{FF2B5EF4-FFF2-40B4-BE49-F238E27FC236}">
                <a16:creationId xmlns:a16="http://schemas.microsoft.com/office/drawing/2014/main" id="{EFEFF040-D8F1-4754-D928-177D49398F91}"/>
              </a:ext>
            </a:extLst>
          </p:cNvPr>
          <p:cNvSpPr txBox="1"/>
          <p:nvPr/>
        </p:nvSpPr>
        <p:spPr>
          <a:xfrm>
            <a:off x="6276241" y="1491993"/>
            <a:ext cx="4715542" cy="4247317"/>
          </a:xfrm>
          <a:prstGeom prst="rect">
            <a:avLst/>
          </a:prstGeom>
          <a:noFill/>
        </p:spPr>
        <p:txBody>
          <a:bodyPr wrap="square">
            <a:spAutoFit/>
          </a:bodyPr>
          <a:lstStyle/>
          <a:p>
            <a:pPr algn="just" rtl="1"/>
            <a:r>
              <a:rPr lang="en-US" b="1" dirty="0" err="1">
                <a:solidFill>
                  <a:srgbClr val="0070C0"/>
                </a:solidFill>
              </a:rPr>
              <a:t>تكلفة</a:t>
            </a:r>
            <a:r>
              <a:rPr lang="en-US" b="1" dirty="0">
                <a:solidFill>
                  <a:srgbClr val="0070C0"/>
                </a:solidFill>
              </a:rPr>
              <a:t> </a:t>
            </a:r>
            <a:r>
              <a:rPr lang="en-US" b="1" dirty="0" err="1">
                <a:solidFill>
                  <a:srgbClr val="0070C0"/>
                </a:solidFill>
              </a:rPr>
              <a:t>الفرصة</a:t>
            </a:r>
            <a:r>
              <a:rPr lang="en-US" b="1" dirty="0">
                <a:solidFill>
                  <a:srgbClr val="0070C0"/>
                </a:solidFill>
              </a:rPr>
              <a:t> </a:t>
            </a:r>
            <a:r>
              <a:rPr lang="en-US" b="1" dirty="0" err="1">
                <a:solidFill>
                  <a:srgbClr val="0070C0"/>
                </a:solidFill>
              </a:rPr>
              <a:t>البديلة</a:t>
            </a:r>
            <a:r>
              <a:rPr lang="en-US" b="1" dirty="0">
                <a:solidFill>
                  <a:srgbClr val="0070C0"/>
                </a:solidFill>
              </a:rPr>
              <a:t> </a:t>
            </a:r>
            <a:r>
              <a:rPr lang="en-US" b="1" dirty="0" err="1">
                <a:solidFill>
                  <a:srgbClr val="0070C0"/>
                </a:solidFill>
              </a:rPr>
              <a:t>هي</a:t>
            </a:r>
            <a:r>
              <a:rPr lang="en-US" b="1" dirty="0">
                <a:solidFill>
                  <a:srgbClr val="0070C0"/>
                </a:solidFill>
              </a:rPr>
              <a:t>:</a:t>
            </a:r>
          </a:p>
          <a:p>
            <a:pPr marL="285750" indent="-285750" algn="just" rtl="1">
              <a:buFont typeface="Arial" panose="020B0604020202020204" pitchFamily="34" charset="0"/>
              <a:buChar char="•"/>
            </a:pPr>
            <a:r>
              <a:rPr lang="en-US" dirty="0" err="1"/>
              <a:t>التكلفة</a:t>
            </a:r>
            <a:r>
              <a:rPr lang="en-US" dirty="0"/>
              <a:t> </a:t>
            </a:r>
            <a:r>
              <a:rPr lang="en-US" dirty="0" err="1"/>
              <a:t>الدولارية</a:t>
            </a:r>
            <a:r>
              <a:rPr lang="en-US" dirty="0"/>
              <a:t> </a:t>
            </a:r>
            <a:r>
              <a:rPr lang="en-US" dirty="0" err="1"/>
              <a:t>لإنتاج</a:t>
            </a:r>
            <a:r>
              <a:rPr lang="en-US" dirty="0"/>
              <a:t> </a:t>
            </a:r>
            <a:r>
              <a:rPr lang="en-US" dirty="0" err="1"/>
              <a:t>السلع</a:t>
            </a:r>
            <a:r>
              <a:rPr lang="en-US" dirty="0"/>
              <a:t>.</a:t>
            </a:r>
          </a:p>
          <a:p>
            <a:pPr marL="285750" indent="-285750" algn="just" rtl="1">
              <a:buFont typeface="Arial" panose="020B0604020202020204" pitchFamily="34" charset="0"/>
              <a:buChar char="•"/>
            </a:pPr>
            <a:r>
              <a:rPr lang="en-US" dirty="0" err="1"/>
              <a:t>السعر</a:t>
            </a:r>
            <a:r>
              <a:rPr lang="en-US" dirty="0"/>
              <a:t> </a:t>
            </a:r>
            <a:r>
              <a:rPr lang="en-US" dirty="0" err="1"/>
              <a:t>الدولاري</a:t>
            </a:r>
            <a:r>
              <a:rPr lang="en-US" dirty="0"/>
              <a:t> </a:t>
            </a:r>
            <a:r>
              <a:rPr lang="en-US" dirty="0" err="1"/>
              <a:t>المدفوع</a:t>
            </a:r>
            <a:r>
              <a:rPr lang="en-US" dirty="0"/>
              <a:t> </a:t>
            </a:r>
            <a:r>
              <a:rPr lang="en-US" dirty="0" err="1"/>
              <a:t>مقابل</a:t>
            </a:r>
            <a:r>
              <a:rPr lang="en-US" dirty="0"/>
              <a:t> </a:t>
            </a:r>
            <a:r>
              <a:rPr lang="en-US" dirty="0" err="1"/>
              <a:t>السلع</a:t>
            </a:r>
            <a:r>
              <a:rPr lang="en-US" dirty="0"/>
              <a:t> </a:t>
            </a:r>
            <a:r>
              <a:rPr lang="en-US" dirty="0" err="1"/>
              <a:t>والخدمات</a:t>
            </a:r>
            <a:r>
              <a:rPr lang="en-US" dirty="0"/>
              <a:t> </a:t>
            </a:r>
            <a:r>
              <a:rPr lang="en-US" dirty="0" err="1"/>
              <a:t>النهائية</a:t>
            </a:r>
            <a:r>
              <a:rPr lang="en-US" dirty="0"/>
              <a:t>.</a:t>
            </a:r>
          </a:p>
          <a:p>
            <a:pPr marL="285750" indent="-285750" algn="just" rtl="1">
              <a:buFont typeface="Arial" panose="020B0604020202020204" pitchFamily="34" charset="0"/>
              <a:buChar char="•"/>
            </a:pPr>
            <a:r>
              <a:rPr lang="en-US" dirty="0" err="1"/>
              <a:t>السعر</a:t>
            </a:r>
            <a:r>
              <a:rPr lang="en-US" dirty="0"/>
              <a:t> </a:t>
            </a:r>
            <a:r>
              <a:rPr lang="en-US" dirty="0" err="1"/>
              <a:t>الدولاري</a:t>
            </a:r>
            <a:r>
              <a:rPr lang="en-US" dirty="0"/>
              <a:t> </a:t>
            </a:r>
            <a:r>
              <a:rPr lang="en-US" dirty="0" err="1"/>
              <a:t>المرتبط</a:t>
            </a:r>
            <a:r>
              <a:rPr lang="en-US" dirty="0"/>
              <a:t> </a:t>
            </a:r>
            <a:r>
              <a:rPr lang="en-US" dirty="0" err="1"/>
              <a:t>باستخدام</a:t>
            </a:r>
            <a:r>
              <a:rPr lang="en-US" dirty="0"/>
              <a:t> </a:t>
            </a:r>
            <a:r>
              <a:rPr lang="en-US" dirty="0" err="1"/>
              <a:t>سلعة</a:t>
            </a:r>
            <a:r>
              <a:rPr lang="en-US" dirty="0"/>
              <a:t> </a:t>
            </a:r>
            <a:r>
              <a:rPr lang="en-US" dirty="0" err="1"/>
              <a:t>بدلاً</a:t>
            </a:r>
            <a:r>
              <a:rPr lang="en-US" dirty="0"/>
              <a:t> </a:t>
            </a:r>
            <a:r>
              <a:rPr lang="en-US" dirty="0" err="1"/>
              <a:t>من</a:t>
            </a:r>
            <a:r>
              <a:rPr lang="en-US" dirty="0"/>
              <a:t> </a:t>
            </a:r>
            <a:r>
              <a:rPr lang="en-US" dirty="0" err="1"/>
              <a:t>أخرى</a:t>
            </a:r>
            <a:r>
              <a:rPr lang="en-US" dirty="0"/>
              <a:t>.</a:t>
            </a:r>
          </a:p>
          <a:p>
            <a:pPr marL="285750" indent="-285750" algn="just" rtl="1">
              <a:buFont typeface="Arial" panose="020B0604020202020204" pitchFamily="34" charset="0"/>
              <a:buChar char="•"/>
            </a:pPr>
            <a:r>
              <a:rPr lang="en-US" b="1" u="sng" dirty="0" err="1"/>
              <a:t>البديل</a:t>
            </a:r>
            <a:r>
              <a:rPr lang="en-US" b="1" u="sng" dirty="0"/>
              <a:t> </a:t>
            </a:r>
            <a:r>
              <a:rPr lang="en-US" b="1" u="sng" dirty="0" err="1"/>
              <a:t>الذي</a:t>
            </a:r>
            <a:r>
              <a:rPr lang="en-US" b="1" u="sng" dirty="0"/>
              <a:t> </a:t>
            </a:r>
            <a:r>
              <a:rPr lang="en-US" b="1" u="sng" dirty="0" err="1"/>
              <a:t>يجب</a:t>
            </a:r>
            <a:r>
              <a:rPr lang="en-US" b="1" u="sng" dirty="0"/>
              <a:t> </a:t>
            </a:r>
            <a:r>
              <a:rPr lang="en-US" b="1" u="sng" dirty="0" err="1"/>
              <a:t>التخلي</a:t>
            </a:r>
            <a:r>
              <a:rPr lang="en-US" b="1" u="sng" dirty="0"/>
              <a:t> </a:t>
            </a:r>
            <a:r>
              <a:rPr lang="en-US" b="1" u="sng" dirty="0" err="1"/>
              <a:t>عنه</a:t>
            </a:r>
            <a:r>
              <a:rPr lang="en-US" b="1" u="sng" dirty="0"/>
              <a:t> </a:t>
            </a:r>
            <a:r>
              <a:rPr lang="en-US" b="1" u="sng" dirty="0" err="1"/>
              <a:t>من</a:t>
            </a:r>
            <a:r>
              <a:rPr lang="en-US" b="1" u="sng" dirty="0"/>
              <a:t> </a:t>
            </a:r>
            <a:r>
              <a:rPr lang="en-US" b="1" u="sng" dirty="0" err="1"/>
              <a:t>أجل</a:t>
            </a:r>
            <a:r>
              <a:rPr lang="en-US" b="1" u="sng" dirty="0"/>
              <a:t> </a:t>
            </a:r>
            <a:r>
              <a:rPr lang="en-US" b="1" u="sng" dirty="0" err="1"/>
              <a:t>الحصول</a:t>
            </a:r>
            <a:r>
              <a:rPr lang="en-US" b="1" u="sng" dirty="0"/>
              <a:t> </a:t>
            </a:r>
            <a:r>
              <a:rPr lang="en-US" b="1" u="sng" dirty="0" err="1"/>
              <a:t>على</a:t>
            </a:r>
            <a:r>
              <a:rPr lang="en-US" b="1" u="sng" dirty="0"/>
              <a:t> </a:t>
            </a:r>
            <a:r>
              <a:rPr lang="en-US" b="1" u="sng" dirty="0" err="1"/>
              <a:t>شيء</a:t>
            </a:r>
            <a:r>
              <a:rPr lang="en-US" b="1" u="sng" dirty="0"/>
              <a:t> </a:t>
            </a:r>
            <a:r>
              <a:rPr lang="en-US" b="1" u="sng" dirty="0" err="1"/>
              <a:t>آخر</a:t>
            </a:r>
            <a:r>
              <a:rPr lang="en-US" b="1" u="sng" dirty="0"/>
              <a:t>.</a:t>
            </a:r>
            <a:endParaRPr lang="ar-EG" b="1" u="sng" dirty="0"/>
          </a:p>
          <a:p>
            <a:pPr algn="just" rtl="1"/>
            <a:endParaRPr lang="en-US" b="1" u="sng" dirty="0"/>
          </a:p>
          <a:p>
            <a:pPr algn="just" rtl="1"/>
            <a:endParaRPr lang="en-US" dirty="0"/>
          </a:p>
          <a:p>
            <a:pPr algn="just" rtl="1"/>
            <a:r>
              <a:rPr lang="en-US" b="1" dirty="0" err="1">
                <a:solidFill>
                  <a:srgbClr val="0070C0"/>
                </a:solidFill>
              </a:rPr>
              <a:t>وفقًا</a:t>
            </a:r>
            <a:r>
              <a:rPr lang="en-US" b="1" dirty="0">
                <a:solidFill>
                  <a:srgbClr val="0070C0"/>
                </a:solidFill>
              </a:rPr>
              <a:t> </a:t>
            </a:r>
            <a:r>
              <a:rPr lang="en-US" b="1" dirty="0" err="1">
                <a:solidFill>
                  <a:srgbClr val="0070C0"/>
                </a:solidFill>
              </a:rPr>
              <a:t>لنظرية</a:t>
            </a:r>
            <a:r>
              <a:rPr lang="en-US" b="1" dirty="0">
                <a:solidFill>
                  <a:srgbClr val="0070C0"/>
                </a:solidFill>
              </a:rPr>
              <a:t> </a:t>
            </a:r>
            <a:r>
              <a:rPr lang="en-US" b="1" dirty="0" err="1">
                <a:solidFill>
                  <a:srgbClr val="0070C0"/>
                </a:solidFill>
              </a:rPr>
              <a:t>الميزة</a:t>
            </a:r>
            <a:r>
              <a:rPr lang="en-US" b="1" dirty="0">
                <a:solidFill>
                  <a:srgbClr val="0070C0"/>
                </a:solidFill>
              </a:rPr>
              <a:t> </a:t>
            </a:r>
            <a:r>
              <a:rPr lang="en-US" b="1" dirty="0" err="1">
                <a:solidFill>
                  <a:srgbClr val="0070C0"/>
                </a:solidFill>
              </a:rPr>
              <a:t>النسبية</a:t>
            </a:r>
            <a:r>
              <a:rPr lang="en-US" b="1" dirty="0">
                <a:solidFill>
                  <a:srgbClr val="0070C0"/>
                </a:solidFill>
              </a:rPr>
              <a:t>، </a:t>
            </a:r>
            <a:r>
              <a:rPr lang="en-US" b="1" dirty="0" err="1">
                <a:solidFill>
                  <a:srgbClr val="0070C0"/>
                </a:solidFill>
              </a:rPr>
              <a:t>أي</a:t>
            </a:r>
            <a:r>
              <a:rPr lang="en-US" b="1" dirty="0">
                <a:solidFill>
                  <a:srgbClr val="0070C0"/>
                </a:solidFill>
              </a:rPr>
              <a:t> </a:t>
            </a:r>
            <a:r>
              <a:rPr lang="en-US" b="1" dirty="0" err="1">
                <a:solidFill>
                  <a:srgbClr val="0070C0"/>
                </a:solidFill>
              </a:rPr>
              <a:t>مما</a:t>
            </a:r>
            <a:r>
              <a:rPr lang="en-US" b="1" dirty="0">
                <a:solidFill>
                  <a:srgbClr val="0070C0"/>
                </a:solidFill>
              </a:rPr>
              <a:t> </a:t>
            </a:r>
            <a:r>
              <a:rPr lang="en-US" b="1" dirty="0" err="1">
                <a:solidFill>
                  <a:srgbClr val="0070C0"/>
                </a:solidFill>
              </a:rPr>
              <a:t>يلي</a:t>
            </a:r>
            <a:r>
              <a:rPr lang="en-US" b="1" dirty="0">
                <a:solidFill>
                  <a:srgbClr val="0070C0"/>
                </a:solidFill>
              </a:rPr>
              <a:t> </a:t>
            </a:r>
            <a:r>
              <a:rPr lang="en-US" b="1" dirty="0" err="1">
                <a:solidFill>
                  <a:srgbClr val="0070C0"/>
                </a:solidFill>
              </a:rPr>
              <a:t>ليس</a:t>
            </a:r>
            <a:r>
              <a:rPr lang="en-US" b="1" dirty="0">
                <a:solidFill>
                  <a:srgbClr val="0070C0"/>
                </a:solidFill>
              </a:rPr>
              <a:t> </a:t>
            </a:r>
            <a:r>
              <a:rPr lang="en-US" b="1" dirty="0" err="1">
                <a:solidFill>
                  <a:srgbClr val="0070C0"/>
                </a:solidFill>
              </a:rPr>
              <a:t>سببًا</a:t>
            </a:r>
            <a:r>
              <a:rPr lang="en-US" b="1" dirty="0">
                <a:solidFill>
                  <a:srgbClr val="0070C0"/>
                </a:solidFill>
              </a:rPr>
              <a:t> </a:t>
            </a:r>
            <a:r>
              <a:rPr lang="en-US" b="1" dirty="0" err="1">
                <a:solidFill>
                  <a:srgbClr val="0070C0"/>
                </a:solidFill>
              </a:rPr>
              <a:t>لقيام</a:t>
            </a:r>
            <a:r>
              <a:rPr lang="en-US" b="1" dirty="0">
                <a:solidFill>
                  <a:srgbClr val="0070C0"/>
                </a:solidFill>
              </a:rPr>
              <a:t> </a:t>
            </a:r>
            <a:r>
              <a:rPr lang="en-US" b="1" dirty="0" err="1">
                <a:solidFill>
                  <a:srgbClr val="0070C0"/>
                </a:solidFill>
              </a:rPr>
              <a:t>الدول</a:t>
            </a:r>
            <a:r>
              <a:rPr lang="en-US" b="1" dirty="0">
                <a:solidFill>
                  <a:srgbClr val="0070C0"/>
                </a:solidFill>
              </a:rPr>
              <a:t> </a:t>
            </a:r>
            <a:r>
              <a:rPr lang="en-US" b="1" dirty="0" err="1">
                <a:solidFill>
                  <a:srgbClr val="0070C0"/>
                </a:solidFill>
              </a:rPr>
              <a:t>بالتجارة</a:t>
            </a:r>
            <a:r>
              <a:rPr lang="en-US" b="1" dirty="0">
                <a:solidFill>
                  <a:srgbClr val="0070C0"/>
                </a:solidFill>
              </a:rPr>
              <a:t>؟</a:t>
            </a:r>
          </a:p>
          <a:p>
            <a:pPr algn="just" rtl="1"/>
            <a:r>
              <a:rPr lang="en-US" dirty="0"/>
              <a:t>أ) </a:t>
            </a:r>
            <a:r>
              <a:rPr lang="en-US" dirty="0" err="1"/>
              <a:t>التكاليف</a:t>
            </a:r>
            <a:r>
              <a:rPr lang="en-US" dirty="0"/>
              <a:t> </a:t>
            </a:r>
            <a:r>
              <a:rPr lang="en-US" dirty="0" err="1"/>
              <a:t>أعلى</a:t>
            </a:r>
            <a:r>
              <a:rPr lang="en-US" dirty="0"/>
              <a:t> </a:t>
            </a:r>
            <a:r>
              <a:rPr lang="en-US" dirty="0" err="1"/>
              <a:t>في</a:t>
            </a:r>
            <a:r>
              <a:rPr lang="en-US" dirty="0"/>
              <a:t> </a:t>
            </a:r>
            <a:r>
              <a:rPr lang="en-US" dirty="0" err="1"/>
              <a:t>دولة</a:t>
            </a:r>
            <a:r>
              <a:rPr lang="en-US" dirty="0"/>
              <a:t> </a:t>
            </a:r>
            <a:r>
              <a:rPr lang="en-US" dirty="0" err="1"/>
              <a:t>ما</a:t>
            </a:r>
            <a:r>
              <a:rPr lang="en-US" dirty="0"/>
              <a:t> </a:t>
            </a:r>
            <a:r>
              <a:rPr lang="en-US" dirty="0" err="1"/>
              <a:t>عنها</a:t>
            </a:r>
            <a:r>
              <a:rPr lang="en-US" dirty="0"/>
              <a:t> </a:t>
            </a:r>
            <a:r>
              <a:rPr lang="en-US" dirty="0" err="1"/>
              <a:t>في</a:t>
            </a:r>
            <a:r>
              <a:rPr lang="en-US" dirty="0"/>
              <a:t> </a:t>
            </a:r>
            <a:r>
              <a:rPr lang="en-US" dirty="0" err="1"/>
              <a:t>دولة</a:t>
            </a:r>
            <a:r>
              <a:rPr lang="en-US" dirty="0"/>
              <a:t> </a:t>
            </a:r>
            <a:r>
              <a:rPr lang="en-US" dirty="0" err="1"/>
              <a:t>أخرى</a:t>
            </a:r>
            <a:r>
              <a:rPr lang="en-US" dirty="0"/>
              <a:t>.</a:t>
            </a:r>
          </a:p>
          <a:p>
            <a:pPr algn="just" rtl="1"/>
            <a:r>
              <a:rPr lang="en-US" dirty="0"/>
              <a:t>ب) </a:t>
            </a:r>
            <a:r>
              <a:rPr lang="en-US" dirty="0" err="1"/>
              <a:t>الأسعار</a:t>
            </a:r>
            <a:r>
              <a:rPr lang="en-US" dirty="0"/>
              <a:t> </a:t>
            </a:r>
            <a:r>
              <a:rPr lang="en-US" dirty="0" err="1"/>
              <a:t>أقل</a:t>
            </a:r>
            <a:r>
              <a:rPr lang="en-US" dirty="0"/>
              <a:t> </a:t>
            </a:r>
            <a:r>
              <a:rPr lang="en-US" dirty="0" err="1"/>
              <a:t>في</a:t>
            </a:r>
            <a:r>
              <a:rPr lang="en-US" dirty="0"/>
              <a:t> </a:t>
            </a:r>
            <a:r>
              <a:rPr lang="en-US" dirty="0" err="1"/>
              <a:t>دولة</a:t>
            </a:r>
            <a:r>
              <a:rPr lang="en-US" dirty="0"/>
              <a:t> </a:t>
            </a:r>
            <a:r>
              <a:rPr lang="en-US" dirty="0" err="1"/>
              <a:t>ما</a:t>
            </a:r>
            <a:r>
              <a:rPr lang="en-US" dirty="0"/>
              <a:t> </a:t>
            </a:r>
            <a:r>
              <a:rPr lang="en-US" dirty="0" err="1"/>
              <a:t>عنها</a:t>
            </a:r>
            <a:r>
              <a:rPr lang="en-US" dirty="0"/>
              <a:t> </a:t>
            </a:r>
            <a:r>
              <a:rPr lang="en-US" dirty="0" err="1"/>
              <a:t>في</a:t>
            </a:r>
            <a:r>
              <a:rPr lang="en-US" dirty="0"/>
              <a:t> </a:t>
            </a:r>
            <a:r>
              <a:rPr lang="en-US" dirty="0" err="1"/>
              <a:t>دولة</a:t>
            </a:r>
            <a:r>
              <a:rPr lang="en-US" dirty="0"/>
              <a:t> </a:t>
            </a:r>
            <a:r>
              <a:rPr lang="en-US" dirty="0" err="1"/>
              <a:t>أخرى</a:t>
            </a:r>
            <a:r>
              <a:rPr lang="en-US" dirty="0"/>
              <a:t>.</a:t>
            </a:r>
          </a:p>
          <a:p>
            <a:pPr algn="just" rtl="1"/>
            <a:r>
              <a:rPr lang="en-US" b="1" u="sng" dirty="0"/>
              <a:t>ج) </a:t>
            </a:r>
            <a:r>
              <a:rPr lang="en-US" b="1" u="sng" dirty="0" err="1"/>
              <a:t>الصادرات</a:t>
            </a:r>
            <a:r>
              <a:rPr lang="en-US" b="1" u="sng" dirty="0"/>
              <a:t> </a:t>
            </a:r>
            <a:r>
              <a:rPr lang="en-US" b="1" u="sng" dirty="0" err="1"/>
              <a:t>تمنح</a:t>
            </a:r>
            <a:r>
              <a:rPr lang="en-US" b="1" u="sng" dirty="0"/>
              <a:t> </a:t>
            </a:r>
            <a:r>
              <a:rPr lang="en-US" b="1" u="sng" dirty="0" err="1"/>
              <a:t>الدولة</a:t>
            </a:r>
            <a:r>
              <a:rPr lang="en-US" b="1" u="sng" dirty="0"/>
              <a:t> </a:t>
            </a:r>
            <a:r>
              <a:rPr lang="en-US" b="1" u="sng" dirty="0" err="1"/>
              <a:t>ميزة</a:t>
            </a:r>
            <a:r>
              <a:rPr lang="en-US" b="1" u="sng" dirty="0"/>
              <a:t> </a:t>
            </a:r>
            <a:r>
              <a:rPr lang="en-US" b="1" u="sng" dirty="0" err="1"/>
              <a:t>سياسية</a:t>
            </a:r>
            <a:r>
              <a:rPr lang="en-US" b="1" u="sng" dirty="0"/>
              <a:t> </a:t>
            </a:r>
            <a:r>
              <a:rPr lang="en-US" b="1" u="sng" dirty="0" err="1"/>
              <a:t>على</a:t>
            </a:r>
            <a:r>
              <a:rPr lang="en-US" b="1" u="sng" dirty="0"/>
              <a:t> </a:t>
            </a:r>
            <a:r>
              <a:rPr lang="en-US" b="1" u="sng" dirty="0" err="1"/>
              <a:t>الدول</a:t>
            </a:r>
            <a:r>
              <a:rPr lang="en-US" b="1" u="sng" dirty="0"/>
              <a:t> </a:t>
            </a:r>
            <a:r>
              <a:rPr lang="en-US" b="1" u="sng" dirty="0" err="1"/>
              <a:t>الأخرى</a:t>
            </a:r>
            <a:r>
              <a:rPr lang="en-US" b="1" u="sng" dirty="0"/>
              <a:t> </a:t>
            </a:r>
            <a:r>
              <a:rPr lang="en-US" b="1" u="sng" dirty="0" err="1"/>
              <a:t>التي</a:t>
            </a:r>
            <a:r>
              <a:rPr lang="en-US" b="1" u="sng" dirty="0"/>
              <a:t> </a:t>
            </a:r>
            <a:r>
              <a:rPr lang="en-US" b="1" u="sng" dirty="0" err="1"/>
              <a:t>تصدر</a:t>
            </a:r>
            <a:r>
              <a:rPr lang="en-US" b="1" u="sng" dirty="0"/>
              <a:t> </a:t>
            </a:r>
            <a:r>
              <a:rPr lang="en-US" b="1" u="sng" dirty="0" err="1"/>
              <a:t>أقل</a:t>
            </a:r>
            <a:r>
              <a:rPr lang="en-US" b="1" u="sng" dirty="0"/>
              <a:t>.</a:t>
            </a:r>
          </a:p>
          <a:p>
            <a:pPr algn="just" rtl="1"/>
            <a:r>
              <a:rPr lang="en-US" dirty="0"/>
              <a:t>د) </a:t>
            </a:r>
            <a:r>
              <a:rPr lang="en-US" dirty="0" err="1"/>
              <a:t>تختلف</a:t>
            </a:r>
            <a:r>
              <a:rPr lang="en-US" dirty="0"/>
              <a:t> </a:t>
            </a:r>
            <a:r>
              <a:rPr lang="en-US" dirty="0" err="1"/>
              <a:t>إنتاجية</a:t>
            </a:r>
            <a:r>
              <a:rPr lang="en-US" dirty="0"/>
              <a:t> </a:t>
            </a:r>
            <a:r>
              <a:rPr lang="en-US" dirty="0" err="1"/>
              <a:t>العمالة</a:t>
            </a:r>
            <a:r>
              <a:rPr lang="en-US" dirty="0"/>
              <a:t> </a:t>
            </a:r>
            <a:r>
              <a:rPr lang="en-US" dirty="0" err="1"/>
              <a:t>عبر</a:t>
            </a:r>
            <a:r>
              <a:rPr lang="en-US" dirty="0"/>
              <a:t> </a:t>
            </a:r>
            <a:r>
              <a:rPr lang="en-US" dirty="0" err="1"/>
              <a:t>الدول</a:t>
            </a:r>
            <a:r>
              <a:rPr lang="en-US" dirty="0"/>
              <a:t> </a:t>
            </a:r>
            <a:r>
              <a:rPr lang="en-US" dirty="0" err="1"/>
              <a:t>والصناعات</a:t>
            </a:r>
            <a:r>
              <a:rPr lang="en-US" dirty="0"/>
              <a:t>.</a:t>
            </a:r>
          </a:p>
        </p:txBody>
      </p:sp>
    </p:spTree>
    <p:extLst>
      <p:ext uri="{BB962C8B-B14F-4D97-AF65-F5344CB8AC3E}">
        <p14:creationId xmlns:p14="http://schemas.microsoft.com/office/powerpoint/2010/main" val="32875393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TextBox 1">
            <a:extLst>
              <a:ext uri="{FF2B5EF4-FFF2-40B4-BE49-F238E27FC236}">
                <a16:creationId xmlns:a16="http://schemas.microsoft.com/office/drawing/2014/main" id="{17553B37-DE8F-81DA-B922-F0094937D0D0}"/>
              </a:ext>
            </a:extLst>
          </p:cNvPr>
          <p:cNvSpPr txBox="1"/>
          <p:nvPr/>
        </p:nvSpPr>
        <p:spPr>
          <a:xfrm>
            <a:off x="880877" y="1739385"/>
            <a:ext cx="5409215" cy="4093428"/>
          </a:xfrm>
          <a:prstGeom prst="rect">
            <a:avLst/>
          </a:prstGeom>
          <a:noFill/>
        </p:spPr>
        <p:txBody>
          <a:bodyPr wrap="square">
            <a:spAutoFit/>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rPr>
              <a:t>A country’s ability to produce a specific good with fewer resources than another country determines whether it has a comparative advantage in producing the good. </a:t>
            </a:r>
            <a:r>
              <a:rPr lang="en-US" sz="2000" b="1" dirty="0">
                <a:effectLst/>
                <a:latin typeface="Alexandria"/>
                <a:ea typeface="Times New Roman" panose="02020603050405020304" pitchFamily="18" charset="0"/>
              </a:rPr>
              <a:t>False</a:t>
            </a:r>
            <a:endParaRPr lang="ar-EG" sz="2000" b="1" dirty="0">
              <a:effectLst/>
              <a:latin typeface="Alexandria"/>
              <a:ea typeface="Times New Roman" panose="02020603050405020304" pitchFamily="18" charset="0"/>
            </a:endParaRPr>
          </a:p>
          <a:p>
            <a:pPr marL="0" marR="0">
              <a:spcBef>
                <a:spcPts val="0"/>
              </a:spcBef>
              <a:spcAft>
                <a:spcPts val="0"/>
              </a:spcAft>
            </a:pPr>
            <a:r>
              <a:rPr lang="en-US" sz="2000" dirty="0">
                <a:effectLst/>
                <a:latin typeface="Alexandria"/>
                <a:ea typeface="Times New Roman" panose="02020603050405020304" pitchFamily="18" charset="0"/>
              </a:rPr>
              <a:t> </a:t>
            </a:r>
          </a:p>
          <a:p>
            <a:pPr marL="0" marR="0">
              <a:spcBef>
                <a:spcPts val="0"/>
              </a:spcBef>
              <a:spcAft>
                <a:spcPts val="0"/>
              </a:spcAft>
            </a:pPr>
            <a:r>
              <a:rPr lang="en-US" sz="2000" b="1" dirty="0">
                <a:solidFill>
                  <a:srgbClr val="0070C0"/>
                </a:solidFill>
                <a:effectLst/>
                <a:latin typeface="Alexandria"/>
                <a:ea typeface="Times New Roman" panose="02020603050405020304" pitchFamily="18" charset="0"/>
              </a:rPr>
              <a:t>If a country has an absolute advantage in the production of all products, then it makes no sense for it to trade with other countries.</a:t>
            </a:r>
            <a:r>
              <a:rPr lang="en-US" sz="2000" dirty="0">
                <a:solidFill>
                  <a:srgbClr val="0070C0"/>
                </a:solidFill>
                <a:effectLst/>
                <a:latin typeface="Alexandria"/>
                <a:ea typeface="Times New Roman" panose="02020603050405020304" pitchFamily="18" charset="0"/>
              </a:rPr>
              <a:t> </a:t>
            </a:r>
            <a:r>
              <a:rPr lang="en-US" sz="2000" b="1" dirty="0">
                <a:effectLst/>
                <a:latin typeface="Alexandria"/>
                <a:ea typeface="Times New Roman" panose="02020603050405020304" pitchFamily="18" charset="0"/>
              </a:rPr>
              <a:t>False</a:t>
            </a:r>
            <a:endParaRPr lang="ar-EG" sz="2000" b="1" dirty="0">
              <a:effectLst/>
              <a:latin typeface="Alexandria"/>
              <a:ea typeface="Times New Roman" panose="02020603050405020304" pitchFamily="18" charset="0"/>
            </a:endParaRPr>
          </a:p>
          <a:p>
            <a:pPr marL="0" marR="0">
              <a:spcBef>
                <a:spcPts val="0"/>
              </a:spcBef>
              <a:spcAft>
                <a:spcPts val="0"/>
              </a:spcAft>
            </a:pPr>
            <a:r>
              <a:rPr lang="en-US" sz="2000" dirty="0">
                <a:effectLst/>
                <a:latin typeface="Alexandria"/>
                <a:ea typeface="Times New Roman" panose="02020603050405020304" pitchFamily="18" charset="0"/>
              </a:rPr>
              <a:t> </a:t>
            </a:r>
          </a:p>
          <a:p>
            <a:pPr marL="0" marR="0">
              <a:spcBef>
                <a:spcPts val="0"/>
              </a:spcBef>
              <a:spcAft>
                <a:spcPts val="0"/>
              </a:spcAft>
            </a:pPr>
            <a:r>
              <a:rPr lang="en-US" sz="2000" b="1" dirty="0">
                <a:solidFill>
                  <a:srgbClr val="0070C0"/>
                </a:solidFill>
                <a:effectLst/>
                <a:latin typeface="Alexandria"/>
                <a:ea typeface="Times New Roman" panose="02020603050405020304" pitchFamily="18" charset="0"/>
              </a:rPr>
              <a:t>Comparative advantage is based on the opportunity costs of producing particular goods.</a:t>
            </a:r>
            <a:r>
              <a:rPr lang="en-US" sz="2000" b="1" dirty="0">
                <a:solidFill>
                  <a:srgbClr val="FF0000"/>
                </a:solidFill>
                <a:effectLst/>
                <a:latin typeface="Alexandria"/>
                <a:ea typeface="Times New Roman" panose="02020603050405020304" pitchFamily="18" charset="0"/>
              </a:rPr>
              <a:t> </a:t>
            </a:r>
            <a:r>
              <a:rPr lang="en-US" sz="2000" b="1" dirty="0">
                <a:effectLst/>
                <a:latin typeface="Alexandria"/>
                <a:ea typeface="Times New Roman" panose="02020603050405020304" pitchFamily="18" charset="0"/>
              </a:rPr>
              <a:t>True</a:t>
            </a:r>
            <a:endParaRPr lang="ar-EG" sz="2000" b="1" dirty="0">
              <a:effectLst/>
              <a:latin typeface="Alexandria"/>
              <a:ea typeface="Times New Roman" panose="02020603050405020304" pitchFamily="18" charset="0"/>
            </a:endParaRPr>
          </a:p>
          <a:p>
            <a:endParaRPr lang="en-US" sz="2000" dirty="0">
              <a:latin typeface="Alexandria"/>
            </a:endParaRPr>
          </a:p>
        </p:txBody>
      </p:sp>
      <p:sp>
        <p:nvSpPr>
          <p:cNvPr id="6" name="TextBox 5">
            <a:extLst>
              <a:ext uri="{FF2B5EF4-FFF2-40B4-BE49-F238E27FC236}">
                <a16:creationId xmlns:a16="http://schemas.microsoft.com/office/drawing/2014/main" id="{17553B37-DE8F-81DA-B922-F0094937D0D0}"/>
              </a:ext>
            </a:extLst>
          </p:cNvPr>
          <p:cNvSpPr txBox="1"/>
          <p:nvPr/>
        </p:nvSpPr>
        <p:spPr>
          <a:xfrm>
            <a:off x="6737090" y="1841309"/>
            <a:ext cx="4344842" cy="3477875"/>
          </a:xfrm>
          <a:prstGeom prst="rect">
            <a:avLst/>
          </a:prstGeom>
          <a:noFill/>
        </p:spPr>
        <p:txBody>
          <a:bodyPr wrap="square">
            <a:spAutoFit/>
          </a:bodyPr>
          <a:lstStyle/>
          <a:p>
            <a:pPr marL="0" marR="0" algn="r" rtl="1">
              <a:spcBef>
                <a:spcPts val="0"/>
              </a:spcBef>
              <a:spcAft>
                <a:spcPts val="0"/>
              </a:spcAft>
            </a:pPr>
            <a:r>
              <a:rPr lang="ar-EG" sz="2000" b="1" dirty="0">
                <a:solidFill>
                  <a:srgbClr val="0070C0"/>
                </a:solidFill>
                <a:effectLst/>
                <a:latin typeface="Alexandria"/>
                <a:ea typeface="Times New Roman" panose="02020603050405020304" pitchFamily="18" charset="0"/>
              </a:rPr>
              <a:t>إن قدرة دولة ما على إنتاج سلعة معينة بموارد أقل من دولة أخرى تحدد ما إذا كانت تتمتع بميزة نسبية في إنتاج السلعة</a:t>
            </a:r>
            <a:r>
              <a:rPr lang="ar-EG" sz="2000" dirty="0">
                <a:effectLst/>
                <a:latin typeface="Alexandria"/>
                <a:ea typeface="Times New Roman" panose="02020603050405020304" pitchFamily="18" charset="0"/>
              </a:rPr>
              <a:t>. خطأ</a:t>
            </a:r>
            <a:endParaRPr lang="en-US" sz="2000" dirty="0">
              <a:effectLst/>
              <a:latin typeface="Alexandria"/>
              <a:ea typeface="Times New Roman" panose="02020603050405020304" pitchFamily="18" charset="0"/>
            </a:endParaRPr>
          </a:p>
          <a:p>
            <a:pPr marL="0" marR="0" algn="r" rtl="1">
              <a:spcBef>
                <a:spcPts val="0"/>
              </a:spcBef>
              <a:spcAft>
                <a:spcPts val="0"/>
              </a:spcAft>
            </a:pPr>
            <a:r>
              <a:rPr lang="en-US" sz="2000" dirty="0">
                <a:effectLst/>
                <a:latin typeface="Alexandria"/>
                <a:ea typeface="Times New Roman" panose="02020603050405020304" pitchFamily="18" charset="0"/>
              </a:rPr>
              <a:t> </a:t>
            </a:r>
          </a:p>
          <a:p>
            <a:pPr marL="0" marR="0" algn="r" rtl="1">
              <a:spcBef>
                <a:spcPts val="0"/>
              </a:spcBef>
              <a:spcAft>
                <a:spcPts val="0"/>
              </a:spcAft>
            </a:pPr>
            <a:r>
              <a:rPr lang="ar-EG" sz="2000" b="1" dirty="0">
                <a:solidFill>
                  <a:srgbClr val="0070C0"/>
                </a:solidFill>
                <a:effectLst/>
                <a:latin typeface="Alexandria"/>
                <a:ea typeface="Times New Roman" panose="02020603050405020304" pitchFamily="18" charset="0"/>
              </a:rPr>
              <a:t>إذا كانت دولة ما تتمتع بميزة مطلقة في إنتاج كافة المنتجات، فإنه لا معنى لها أن تتاجر مع دول أخرى. </a:t>
            </a:r>
            <a:r>
              <a:rPr lang="ar-EG" sz="2000" dirty="0">
                <a:effectLst/>
                <a:latin typeface="Alexandria"/>
                <a:ea typeface="Times New Roman" panose="02020603050405020304" pitchFamily="18" charset="0"/>
              </a:rPr>
              <a:t>خطأ</a:t>
            </a:r>
            <a:endParaRPr lang="en-US" sz="2000" dirty="0">
              <a:effectLst/>
              <a:latin typeface="Alexandria"/>
              <a:ea typeface="Times New Roman" panose="02020603050405020304" pitchFamily="18" charset="0"/>
            </a:endParaRPr>
          </a:p>
          <a:p>
            <a:pPr marL="0" marR="0" algn="r" rtl="1">
              <a:spcBef>
                <a:spcPts val="0"/>
              </a:spcBef>
              <a:spcAft>
                <a:spcPts val="0"/>
              </a:spcAft>
            </a:pPr>
            <a:r>
              <a:rPr lang="en-US" sz="2000" dirty="0">
                <a:effectLst/>
                <a:latin typeface="Alexandria"/>
                <a:ea typeface="Times New Roman" panose="02020603050405020304" pitchFamily="18" charset="0"/>
              </a:rPr>
              <a:t> </a:t>
            </a:r>
          </a:p>
          <a:p>
            <a:pPr marL="0" marR="0" algn="r" rtl="1">
              <a:spcBef>
                <a:spcPts val="0"/>
              </a:spcBef>
              <a:spcAft>
                <a:spcPts val="0"/>
              </a:spcAft>
            </a:pPr>
            <a:r>
              <a:rPr lang="ar-EG" sz="2000" b="1" dirty="0">
                <a:solidFill>
                  <a:srgbClr val="0070C0"/>
                </a:solidFill>
                <a:effectLst/>
                <a:latin typeface="Alexandria"/>
                <a:ea typeface="Times New Roman" panose="02020603050405020304" pitchFamily="18" charset="0"/>
              </a:rPr>
              <a:t>تعتمد الميزة النسبية على تكلفة الفرصة البديلة لإنتاج سلع معينة. </a:t>
            </a:r>
            <a:r>
              <a:rPr lang="ar-EG" sz="2000" dirty="0">
                <a:effectLst/>
                <a:latin typeface="Alexandria"/>
                <a:ea typeface="Times New Roman" panose="02020603050405020304" pitchFamily="18" charset="0"/>
              </a:rPr>
              <a:t>صح</a:t>
            </a:r>
            <a:endParaRPr lang="en-US" sz="2000" dirty="0">
              <a:effectLst/>
              <a:latin typeface="Alexandria"/>
              <a:ea typeface="Times New Roman" panose="02020603050405020304" pitchFamily="18" charset="0"/>
            </a:endParaRPr>
          </a:p>
          <a:p>
            <a:pPr algn="r" rtl="1"/>
            <a:endParaRPr lang="en-US" sz="2000" dirty="0">
              <a:latin typeface="Alexandria"/>
            </a:endParaRPr>
          </a:p>
        </p:txBody>
      </p:sp>
    </p:spTree>
    <p:extLst>
      <p:ext uri="{BB962C8B-B14F-4D97-AF65-F5344CB8AC3E}">
        <p14:creationId xmlns:p14="http://schemas.microsoft.com/office/powerpoint/2010/main" val="778078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2" name="Rectangle: Rounded Corners 1">
            <a:extLst>
              <a:ext uri="{FF2B5EF4-FFF2-40B4-BE49-F238E27FC236}">
                <a16:creationId xmlns:a16="http://schemas.microsoft.com/office/drawing/2014/main" id="{B2841808-F511-6C8E-8FD3-A20ABC9929D6}"/>
              </a:ext>
            </a:extLst>
          </p:cNvPr>
          <p:cNvSpPr/>
          <p:nvPr/>
        </p:nvSpPr>
        <p:spPr>
          <a:xfrm>
            <a:off x="624044" y="2357211"/>
            <a:ext cx="10943912" cy="3179540"/>
          </a:xfrm>
          <a:prstGeom prst="roundRect">
            <a:avLst>
              <a:gd name="adj" fmla="val 10000"/>
            </a:avLst>
          </a:prstGeom>
          <a:solidFill>
            <a:schemeClr val="bg1"/>
          </a:solidFill>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en-US"/>
          </a:p>
        </p:txBody>
      </p:sp>
      <p:sp>
        <p:nvSpPr>
          <p:cNvPr id="11" name="Rectangle: Rounded Corners 4">
            <a:extLst>
              <a:ext uri="{FF2B5EF4-FFF2-40B4-BE49-F238E27FC236}">
                <a16:creationId xmlns:a16="http://schemas.microsoft.com/office/drawing/2014/main" id="{D3295517-1465-B27B-4F45-699708E78AA4}"/>
              </a:ext>
            </a:extLst>
          </p:cNvPr>
          <p:cNvSpPr txBox="1"/>
          <p:nvPr/>
        </p:nvSpPr>
        <p:spPr>
          <a:xfrm>
            <a:off x="784313" y="2450337"/>
            <a:ext cx="10623374" cy="2993288"/>
          </a:xfrm>
          <a:prstGeom prst="rect">
            <a:avLst/>
          </a:prstGeom>
          <a:solidFill>
            <a:schemeClr val="bg1"/>
          </a:solidFill>
          <a:scene3d>
            <a:camera prst="orthographicFront"/>
            <a:lightRig rig="chilly" dir="t"/>
          </a:scene3d>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lvl="0" algn="ctr" defTabSz="2133600">
              <a:lnSpc>
                <a:spcPct val="90000"/>
              </a:lnSpc>
              <a:spcBef>
                <a:spcPct val="0"/>
              </a:spcBef>
              <a:spcAft>
                <a:spcPct val="35000"/>
              </a:spcAft>
            </a:pPr>
            <a:r>
              <a:rPr lang="en-US" sz="2400" b="1" kern="1200" dirty="0">
                <a:solidFill>
                  <a:srgbClr val="002060"/>
                </a:solidFill>
                <a:latin typeface="Alexandria"/>
              </a:rPr>
              <a:t>3) Trade Barriers</a:t>
            </a:r>
            <a:endParaRPr lang="ar-EG" sz="2400" b="1" kern="1200" dirty="0">
              <a:solidFill>
                <a:srgbClr val="002060"/>
              </a:solidFill>
              <a:latin typeface="Alexandria"/>
            </a:endParaRPr>
          </a:p>
          <a:p>
            <a:pPr lvl="0" algn="ctr" defTabSz="2133600">
              <a:lnSpc>
                <a:spcPct val="90000"/>
              </a:lnSpc>
              <a:spcBef>
                <a:spcPct val="0"/>
              </a:spcBef>
              <a:spcAft>
                <a:spcPct val="35000"/>
              </a:spcAft>
            </a:pPr>
            <a:r>
              <a:rPr lang="ar-EG" sz="2400" b="1" dirty="0">
                <a:solidFill>
                  <a:srgbClr val="002060"/>
                </a:solidFill>
                <a:latin typeface="Alexandria"/>
              </a:rPr>
              <a:t>القيود التجارية</a:t>
            </a:r>
            <a:endParaRPr lang="en-US" sz="2400" b="1" kern="1200" dirty="0">
              <a:solidFill>
                <a:srgbClr val="002060"/>
              </a:solidFill>
              <a:latin typeface="Alexandria"/>
            </a:endParaRPr>
          </a:p>
        </p:txBody>
      </p:sp>
    </p:spTree>
    <p:extLst>
      <p:ext uri="{BB962C8B-B14F-4D97-AF65-F5344CB8AC3E}">
        <p14:creationId xmlns:p14="http://schemas.microsoft.com/office/powerpoint/2010/main" val="41809904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10176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Trade Barriers</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القيود التجارية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pic>
        <p:nvPicPr>
          <p:cNvPr id="2" name="Picture 1">
            <a:extLst>
              <a:ext uri="{FF2B5EF4-FFF2-40B4-BE49-F238E27FC236}">
                <a16:creationId xmlns:a16="http://schemas.microsoft.com/office/drawing/2014/main" id="{B9D6D127-C131-3B9E-A33F-56A80865A327}"/>
              </a:ext>
            </a:extLst>
          </p:cNvPr>
          <p:cNvPicPr>
            <a:picLocks noChangeAspect="1"/>
          </p:cNvPicPr>
          <p:nvPr/>
        </p:nvPicPr>
        <p:blipFill rotWithShape="1">
          <a:blip r:embed="rId3"/>
          <a:srcRect l="26522" t="24915" r="23804" b="11672"/>
          <a:stretch/>
        </p:blipFill>
        <p:spPr>
          <a:xfrm>
            <a:off x="110465" y="2228050"/>
            <a:ext cx="5815680" cy="4198614"/>
          </a:xfrm>
          <a:prstGeom prst="rect">
            <a:avLst/>
          </a:prstGeom>
        </p:spPr>
      </p:pic>
      <p:pic>
        <p:nvPicPr>
          <p:cNvPr id="14" name="Picture 13">
            <a:extLst>
              <a:ext uri="{FF2B5EF4-FFF2-40B4-BE49-F238E27FC236}">
                <a16:creationId xmlns:a16="http://schemas.microsoft.com/office/drawing/2014/main" id="{5F563DF5-936E-54F5-7036-2F3F621AFA7B}"/>
              </a:ext>
            </a:extLst>
          </p:cNvPr>
          <p:cNvPicPr>
            <a:picLocks noChangeAspect="1"/>
          </p:cNvPicPr>
          <p:nvPr/>
        </p:nvPicPr>
        <p:blipFill rotWithShape="1">
          <a:blip r:embed="rId4"/>
          <a:srcRect l="26368" t="30525" r="25932" b="8224"/>
          <a:stretch/>
        </p:blipFill>
        <p:spPr>
          <a:xfrm>
            <a:off x="6307351" y="2101396"/>
            <a:ext cx="5676640" cy="4198614"/>
          </a:xfrm>
          <a:prstGeom prst="rect">
            <a:avLst/>
          </a:prstGeom>
        </p:spPr>
      </p:pic>
    </p:spTree>
    <p:extLst>
      <p:ext uri="{BB962C8B-B14F-4D97-AF65-F5344CB8AC3E}">
        <p14:creationId xmlns:p14="http://schemas.microsoft.com/office/powerpoint/2010/main" val="3084010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6" y="1146451"/>
            <a:ext cx="11672815" cy="56763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9" y="3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5179"/>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5" y="478631"/>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Trade Barriers</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القيود التجارية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8" y="641138"/>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5" y="911467"/>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9" name="TextBox 8">
            <a:extLst>
              <a:ext uri="{FF2B5EF4-FFF2-40B4-BE49-F238E27FC236}">
                <a16:creationId xmlns:a16="http://schemas.microsoft.com/office/drawing/2014/main" id="{D07B4967-E8AF-751C-16A9-3788966B573C}"/>
              </a:ext>
            </a:extLst>
          </p:cNvPr>
          <p:cNvSpPr txBox="1"/>
          <p:nvPr/>
        </p:nvSpPr>
        <p:spPr>
          <a:xfrm>
            <a:off x="2346766" y="1328632"/>
            <a:ext cx="7232448" cy="400110"/>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1) Tariffs</a:t>
            </a:r>
            <a:r>
              <a:rPr lang="ar-EG" sz="2000" b="1" dirty="0">
                <a:solidFill>
                  <a:srgbClr val="0070C0"/>
                </a:solidFill>
                <a:latin typeface="Alexandria"/>
                <a:ea typeface="Times New Roman" panose="02020603050405020304" pitchFamily="18" charset="0"/>
              </a:rPr>
              <a:t>القيود الجمركية </a:t>
            </a:r>
            <a:endParaRPr lang="en-US" sz="2000" dirty="0">
              <a:solidFill>
                <a:srgbClr val="0070C0"/>
              </a:solidFill>
              <a:latin typeface="Alexandria"/>
            </a:endParaRPr>
          </a:p>
        </p:txBody>
      </p:sp>
      <p:sp>
        <p:nvSpPr>
          <p:cNvPr id="10" name="TextBox 9">
            <a:extLst>
              <a:ext uri="{FF2B5EF4-FFF2-40B4-BE49-F238E27FC236}">
                <a16:creationId xmlns:a16="http://schemas.microsoft.com/office/drawing/2014/main" id="{A4D0E48A-B981-E8ED-766D-DBC44066C6D7}"/>
              </a:ext>
            </a:extLst>
          </p:cNvPr>
          <p:cNvSpPr txBox="1"/>
          <p:nvPr/>
        </p:nvSpPr>
        <p:spPr>
          <a:xfrm>
            <a:off x="942309" y="1697212"/>
            <a:ext cx="4629815" cy="1323439"/>
          </a:xfrm>
          <a:prstGeom prst="rect">
            <a:avLst/>
          </a:prstGeom>
          <a:noFill/>
        </p:spPr>
        <p:txBody>
          <a:bodyPr wrap="square">
            <a:spAutoFit/>
          </a:bodyPr>
          <a:lstStyle/>
          <a:p>
            <a:pPr marL="0" marR="0">
              <a:spcBef>
                <a:spcPts val="0"/>
              </a:spcBef>
              <a:spcAft>
                <a:spcPts val="0"/>
              </a:spcAft>
            </a:pPr>
            <a:r>
              <a:rPr lang="en-US" sz="2000" b="1" u="sng" dirty="0">
                <a:solidFill>
                  <a:srgbClr val="0070C0"/>
                </a:solidFill>
                <a:effectLst/>
                <a:latin typeface="Alexandria"/>
                <a:ea typeface="Times New Roman" panose="02020603050405020304" pitchFamily="18" charset="0"/>
              </a:rPr>
              <a:t>Definition</a:t>
            </a:r>
            <a:r>
              <a:rPr lang="en-US" sz="2000" dirty="0">
                <a:solidFill>
                  <a:srgbClr val="0070C0"/>
                </a:solidFill>
                <a:effectLst/>
                <a:latin typeface="Alexandria"/>
                <a:ea typeface="Times New Roman" panose="02020603050405020304" pitchFamily="18" charset="0"/>
              </a:rPr>
              <a:t>:</a:t>
            </a:r>
          </a:p>
          <a:p>
            <a:pPr marL="342900" marR="0" lvl="0" indent="-342900">
              <a:spcBef>
                <a:spcPts val="0"/>
              </a:spcBef>
              <a:spcAft>
                <a:spcPts val="0"/>
              </a:spcAft>
              <a:buFont typeface="Symbol" panose="05050102010706020507" pitchFamily="18" charset="2"/>
              <a:buChar char=""/>
            </a:pPr>
            <a:r>
              <a:rPr lang="en-US" sz="2000" dirty="0">
                <a:effectLst/>
                <a:latin typeface="Alexandria"/>
                <a:ea typeface="Times New Roman" panose="02020603050405020304" pitchFamily="18" charset="0"/>
              </a:rPr>
              <a:t>is a tax levied on the traded commodity as it crosses a national boundary </a:t>
            </a:r>
            <a:r>
              <a:rPr lang="en-US" sz="2000" dirty="0">
                <a:latin typeface="Alexandria"/>
                <a:ea typeface="Times New Roman" panose="02020603050405020304" pitchFamily="18" charset="0"/>
              </a:rPr>
              <a:t>, </a:t>
            </a:r>
            <a:r>
              <a:rPr lang="en-US" sz="2000" dirty="0">
                <a:effectLst/>
                <a:latin typeface="Alexandria"/>
                <a:ea typeface="Times New Roman" panose="02020603050405020304" pitchFamily="18" charset="0"/>
              </a:rPr>
              <a:t>There are two types of tariffs</a:t>
            </a:r>
            <a:endParaRPr lang="ar-EG" sz="2000" dirty="0">
              <a:effectLst/>
              <a:latin typeface="Alexandria"/>
              <a:ea typeface="Times New Roman" panose="02020603050405020304" pitchFamily="18" charset="0"/>
            </a:endParaRPr>
          </a:p>
        </p:txBody>
      </p:sp>
      <p:pic>
        <p:nvPicPr>
          <p:cNvPr id="13" name="Picture 12">
            <a:extLst>
              <a:ext uri="{FF2B5EF4-FFF2-40B4-BE49-F238E27FC236}">
                <a16:creationId xmlns:a16="http://schemas.microsoft.com/office/drawing/2014/main" id="{2C63F25F-494C-AB01-E7A2-24B3832E6DE0}"/>
              </a:ext>
            </a:extLst>
          </p:cNvPr>
          <p:cNvPicPr>
            <a:picLocks noChangeAspect="1"/>
          </p:cNvPicPr>
          <p:nvPr/>
        </p:nvPicPr>
        <p:blipFill rotWithShape="1">
          <a:blip r:embed="rId3"/>
          <a:srcRect l="17606" t="71532" r="17735" b="8387"/>
          <a:stretch/>
        </p:blipFill>
        <p:spPr>
          <a:xfrm>
            <a:off x="1445256" y="3055580"/>
            <a:ext cx="9301488" cy="1625575"/>
          </a:xfrm>
          <a:prstGeom prst="rect">
            <a:avLst/>
          </a:prstGeom>
        </p:spPr>
      </p:pic>
      <p:sp>
        <p:nvSpPr>
          <p:cNvPr id="12" name="TextBox 11">
            <a:extLst>
              <a:ext uri="{FF2B5EF4-FFF2-40B4-BE49-F238E27FC236}">
                <a16:creationId xmlns:a16="http://schemas.microsoft.com/office/drawing/2014/main" id="{A4D0E48A-B981-E8ED-766D-DBC44066C6D7}"/>
              </a:ext>
            </a:extLst>
          </p:cNvPr>
          <p:cNvSpPr txBox="1"/>
          <p:nvPr/>
        </p:nvSpPr>
        <p:spPr>
          <a:xfrm>
            <a:off x="5700713" y="1697212"/>
            <a:ext cx="5143825" cy="1323439"/>
          </a:xfrm>
          <a:prstGeom prst="rect">
            <a:avLst/>
          </a:prstGeom>
          <a:noFill/>
        </p:spPr>
        <p:txBody>
          <a:bodyPr wrap="square">
            <a:spAutoFit/>
          </a:bodyPr>
          <a:lstStyle/>
          <a:p>
            <a:pPr marL="0" marR="0" algn="r" rtl="1">
              <a:spcBef>
                <a:spcPts val="0"/>
              </a:spcBef>
              <a:spcAft>
                <a:spcPts val="0"/>
              </a:spcAft>
            </a:pPr>
            <a:r>
              <a:rPr lang="en-US" sz="2000" dirty="0">
                <a:solidFill>
                  <a:srgbClr val="0070C0"/>
                </a:solidFill>
                <a:effectLst/>
                <a:latin typeface="Alexandria"/>
                <a:ea typeface="Times New Roman" panose="02020603050405020304" pitchFamily="18" charset="0"/>
              </a:rPr>
              <a:t>:</a:t>
            </a:r>
            <a:r>
              <a:rPr lang="ar-EG" sz="2000" dirty="0">
                <a:solidFill>
                  <a:srgbClr val="0070C0"/>
                </a:solidFill>
                <a:effectLst/>
                <a:latin typeface="Alexandria"/>
                <a:ea typeface="Times New Roman" panose="02020603050405020304" pitchFamily="18" charset="0"/>
              </a:rPr>
              <a:t> التعريف </a:t>
            </a:r>
            <a:endParaRPr lang="en-US" sz="2000" dirty="0">
              <a:solidFill>
                <a:srgbClr val="0070C0"/>
              </a:solidFill>
              <a:effectLst/>
              <a:latin typeface="Alexandria"/>
              <a:ea typeface="Times New Roman" panose="02020603050405020304" pitchFamily="18" charset="0"/>
            </a:endParaRPr>
          </a:p>
          <a:p>
            <a:pPr marL="342900" marR="0" lvl="0" indent="-342900" algn="r" rtl="1">
              <a:spcBef>
                <a:spcPts val="0"/>
              </a:spcBef>
              <a:spcAft>
                <a:spcPts val="0"/>
              </a:spcAft>
              <a:buFont typeface="Symbol" panose="05050102010706020507" pitchFamily="18" charset="2"/>
              <a:buChar char=""/>
            </a:pPr>
            <a:r>
              <a:rPr lang="ar-EG" sz="2000" b="1" dirty="0">
                <a:latin typeface="Alexandria"/>
              </a:rPr>
              <a:t>هي ضريبة تفرض على السلع المتداولة عند عبورها للحدود الوطنية، وهناك نوعان من التعريفات الجمركية</a:t>
            </a:r>
            <a:endParaRPr lang="en-US" sz="2000" b="1" dirty="0">
              <a:latin typeface="Alexandria"/>
            </a:endParaRPr>
          </a:p>
        </p:txBody>
      </p:sp>
      <p:pic>
        <p:nvPicPr>
          <p:cNvPr id="14" name="Picture 13">
            <a:extLst>
              <a:ext uri="{FF2B5EF4-FFF2-40B4-BE49-F238E27FC236}">
                <a16:creationId xmlns:a16="http://schemas.microsoft.com/office/drawing/2014/main" id="{7C18CB1B-4BA9-5CE7-C049-E610491E25FD}"/>
              </a:ext>
            </a:extLst>
          </p:cNvPr>
          <p:cNvPicPr>
            <a:picLocks noChangeAspect="1"/>
          </p:cNvPicPr>
          <p:nvPr/>
        </p:nvPicPr>
        <p:blipFill rotWithShape="1">
          <a:blip r:embed="rId4"/>
          <a:srcRect l="18781" t="42429" r="17500" b="36707"/>
          <a:stretch/>
        </p:blipFill>
        <p:spPr>
          <a:xfrm>
            <a:off x="1930706" y="4640453"/>
            <a:ext cx="8867621" cy="2142192"/>
          </a:xfrm>
          <a:prstGeom prst="rect">
            <a:avLst/>
          </a:prstGeom>
        </p:spPr>
      </p:pic>
    </p:spTree>
    <p:extLst>
      <p:ext uri="{BB962C8B-B14F-4D97-AF65-F5344CB8AC3E}">
        <p14:creationId xmlns:p14="http://schemas.microsoft.com/office/powerpoint/2010/main" val="1630308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170014"/>
            <a:ext cx="11728425" cy="55355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27092" y="2581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9213" y="-10296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34042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Trade Barriers</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القيود التجارية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40361" y="502935"/>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01178" y="773264"/>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9" name="TextBox 8">
            <a:extLst>
              <a:ext uri="{FF2B5EF4-FFF2-40B4-BE49-F238E27FC236}">
                <a16:creationId xmlns:a16="http://schemas.microsoft.com/office/drawing/2014/main" id="{D07B4967-E8AF-751C-16A9-3788966B573C}"/>
              </a:ext>
            </a:extLst>
          </p:cNvPr>
          <p:cNvSpPr txBox="1"/>
          <p:nvPr/>
        </p:nvSpPr>
        <p:spPr>
          <a:xfrm>
            <a:off x="2331549" y="1190429"/>
            <a:ext cx="7232448" cy="400110"/>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1) Tariffs</a:t>
            </a:r>
            <a:r>
              <a:rPr lang="ar-EG" sz="2000" b="1" dirty="0">
                <a:solidFill>
                  <a:srgbClr val="0070C0"/>
                </a:solidFill>
                <a:latin typeface="Alexandria"/>
                <a:ea typeface="Times New Roman" panose="02020603050405020304" pitchFamily="18" charset="0"/>
              </a:rPr>
              <a:t>القيود الجمركية </a:t>
            </a:r>
            <a:endParaRPr lang="en-US" sz="2000" dirty="0">
              <a:solidFill>
                <a:srgbClr val="0070C0"/>
              </a:solidFill>
              <a:latin typeface="Alexandria"/>
            </a:endParaRPr>
          </a:p>
        </p:txBody>
      </p:sp>
      <p:sp>
        <p:nvSpPr>
          <p:cNvPr id="2" name="TextBox 1">
            <a:extLst>
              <a:ext uri="{FF2B5EF4-FFF2-40B4-BE49-F238E27FC236}">
                <a16:creationId xmlns:a16="http://schemas.microsoft.com/office/drawing/2014/main" id="{C27139FA-5964-96A3-9D6D-4F030DAFEB67}"/>
              </a:ext>
            </a:extLst>
          </p:cNvPr>
          <p:cNvSpPr txBox="1"/>
          <p:nvPr/>
        </p:nvSpPr>
        <p:spPr>
          <a:xfrm>
            <a:off x="970413" y="1504576"/>
            <a:ext cx="9902229" cy="400110"/>
          </a:xfrm>
          <a:prstGeom prst="rect">
            <a:avLst/>
          </a:prstGeom>
          <a:noFill/>
        </p:spPr>
        <p:txBody>
          <a:bodyPr wrap="square">
            <a:spAutoFit/>
          </a:bodyPr>
          <a:lstStyle/>
          <a:p>
            <a:pPr marL="0" marR="0">
              <a:spcBef>
                <a:spcPts val="0"/>
              </a:spcBef>
              <a:spcAft>
                <a:spcPts val="0"/>
              </a:spcAft>
            </a:pPr>
            <a:r>
              <a:rPr lang="en-US" sz="2000" b="1" u="sng" dirty="0">
                <a:solidFill>
                  <a:srgbClr val="0070C0"/>
                </a:solidFill>
                <a:effectLst/>
                <a:latin typeface="Alexandria"/>
                <a:ea typeface="Times New Roman" panose="02020603050405020304" pitchFamily="18" charset="0"/>
              </a:rPr>
              <a:t>Functions of tariffs:</a:t>
            </a:r>
            <a:r>
              <a:rPr lang="ar-EG" sz="2000" b="1" u="sng" dirty="0">
                <a:solidFill>
                  <a:srgbClr val="0070C0"/>
                </a:solidFill>
                <a:effectLst/>
                <a:latin typeface="Alexandria"/>
                <a:ea typeface="Times New Roman" panose="02020603050405020304" pitchFamily="18" charset="0"/>
              </a:rPr>
              <a:t>وظائف التعريفات الجمركية </a:t>
            </a:r>
            <a:endParaRPr lang="en-US" sz="2000" b="1" u="sng" dirty="0">
              <a:solidFill>
                <a:srgbClr val="0070C0"/>
              </a:solidFill>
              <a:effectLst/>
              <a:latin typeface="Alexandria"/>
              <a:ea typeface="Times New Roman" panose="02020603050405020304" pitchFamily="18" charset="0"/>
            </a:endParaRPr>
          </a:p>
        </p:txBody>
      </p:sp>
      <p:pic>
        <p:nvPicPr>
          <p:cNvPr id="12" name="Picture 11">
            <a:extLst>
              <a:ext uri="{FF2B5EF4-FFF2-40B4-BE49-F238E27FC236}">
                <a16:creationId xmlns:a16="http://schemas.microsoft.com/office/drawing/2014/main" id="{408F4EBF-36B0-2B65-F92A-05D9E0857C55}"/>
              </a:ext>
            </a:extLst>
          </p:cNvPr>
          <p:cNvPicPr>
            <a:picLocks noChangeAspect="1"/>
          </p:cNvPicPr>
          <p:nvPr/>
        </p:nvPicPr>
        <p:blipFill rotWithShape="1">
          <a:blip r:embed="rId3"/>
          <a:srcRect l="16968" t="42470" r="16521" b="15343"/>
          <a:stretch/>
        </p:blipFill>
        <p:spPr>
          <a:xfrm>
            <a:off x="763414" y="3327269"/>
            <a:ext cx="10460186" cy="3252092"/>
          </a:xfrm>
          <a:prstGeom prst="rect">
            <a:avLst/>
          </a:prstGeom>
        </p:spPr>
      </p:pic>
      <p:sp>
        <p:nvSpPr>
          <p:cNvPr id="11" name="TextBox 10">
            <a:extLst>
              <a:ext uri="{FF2B5EF4-FFF2-40B4-BE49-F238E27FC236}">
                <a16:creationId xmlns:a16="http://schemas.microsoft.com/office/drawing/2014/main" id="{6ECDADF1-D40B-868B-BF96-FB363F903D9F}"/>
              </a:ext>
            </a:extLst>
          </p:cNvPr>
          <p:cNvSpPr txBox="1"/>
          <p:nvPr/>
        </p:nvSpPr>
        <p:spPr>
          <a:xfrm>
            <a:off x="857177" y="2373035"/>
            <a:ext cx="3285098" cy="1231106"/>
          </a:xfrm>
          <a:prstGeom prst="rect">
            <a:avLst/>
          </a:prstGeom>
          <a:noFill/>
        </p:spPr>
        <p:txBody>
          <a:bodyPr wrap="square">
            <a:spAutoFit/>
          </a:bodyPr>
          <a:lstStyle/>
          <a:p>
            <a:pPr algn="ctr" rtl="1"/>
            <a:r>
              <a:rPr lang="ar-EG" sz="1800" b="1" dirty="0">
                <a:effectLst/>
                <a:ea typeface="Times New Roman" panose="02020603050405020304" pitchFamily="18" charset="0"/>
                <a:cs typeface="Times New Roman" panose="02020603050405020304" pitchFamily="18" charset="0"/>
              </a:rPr>
              <a:t>التعريفة الجمركية الريعية هي تفرض على واردات سلعة معينة لا تنتج محلياً لجمع </a:t>
            </a:r>
            <a:r>
              <a:rPr lang="ar-EG" sz="1800" b="1" dirty="0" err="1">
                <a:effectLst/>
                <a:ea typeface="Times New Roman" panose="02020603050405020304" pitchFamily="18" charset="0"/>
                <a:cs typeface="Times New Roman" panose="02020603050405020304" pitchFamily="18" charset="0"/>
              </a:rPr>
              <a:t>الايرادات</a:t>
            </a:r>
            <a:endParaRPr lang="ar-EG" sz="1800" b="1" dirty="0">
              <a:effectLst/>
              <a:ea typeface="Times New Roman" panose="02020603050405020304" pitchFamily="18" charset="0"/>
              <a:cs typeface="Times New Roman" panose="02020603050405020304" pitchFamily="18" charset="0"/>
            </a:endParaRPr>
          </a:p>
          <a:p>
            <a:pPr algn="ctr"/>
            <a:endParaRPr lang="en-US" sz="2000" dirty="0">
              <a:latin typeface="Alexandria"/>
            </a:endParaRPr>
          </a:p>
        </p:txBody>
      </p:sp>
      <p:sp>
        <p:nvSpPr>
          <p:cNvPr id="13" name="TextBox 12">
            <a:extLst>
              <a:ext uri="{FF2B5EF4-FFF2-40B4-BE49-F238E27FC236}">
                <a16:creationId xmlns:a16="http://schemas.microsoft.com/office/drawing/2014/main" id="{9EA67AE7-F1AB-0E88-ABB9-E1D962E9EA84}"/>
              </a:ext>
            </a:extLst>
          </p:cNvPr>
          <p:cNvSpPr txBox="1"/>
          <p:nvPr/>
        </p:nvSpPr>
        <p:spPr>
          <a:xfrm>
            <a:off x="4522535" y="2297370"/>
            <a:ext cx="3285098" cy="923330"/>
          </a:xfrm>
          <a:prstGeom prst="rect">
            <a:avLst/>
          </a:prstGeom>
          <a:noFill/>
        </p:spPr>
        <p:txBody>
          <a:bodyPr wrap="square">
            <a:spAutoFit/>
          </a:bodyPr>
          <a:lstStyle/>
          <a:p>
            <a:pPr algn="ctr" rtl="1"/>
            <a:r>
              <a:rPr lang="ar-EG" sz="1800" b="1" dirty="0">
                <a:effectLst/>
                <a:ea typeface="Times New Roman" panose="02020603050405020304" pitchFamily="18" charset="0"/>
                <a:cs typeface="Times New Roman" panose="02020603050405020304" pitchFamily="18" charset="0"/>
              </a:rPr>
              <a:t>التعريفة الجمركية الحمائية هي مصممة لحماية الصناعة المحلية من المنافسة الأجنبية</a:t>
            </a:r>
            <a:endParaRPr lang="en-US" sz="2000" dirty="0">
              <a:latin typeface="Alexandria"/>
            </a:endParaRPr>
          </a:p>
        </p:txBody>
      </p:sp>
      <p:sp>
        <p:nvSpPr>
          <p:cNvPr id="15" name="TextBox 14">
            <a:extLst>
              <a:ext uri="{FF2B5EF4-FFF2-40B4-BE49-F238E27FC236}">
                <a16:creationId xmlns:a16="http://schemas.microsoft.com/office/drawing/2014/main" id="{967F75E7-32BC-73E1-D330-C28C8DF31E85}"/>
              </a:ext>
            </a:extLst>
          </p:cNvPr>
          <p:cNvSpPr txBox="1"/>
          <p:nvPr/>
        </p:nvSpPr>
        <p:spPr>
          <a:xfrm>
            <a:off x="7921448" y="2313017"/>
            <a:ext cx="3285098" cy="646331"/>
          </a:xfrm>
          <a:prstGeom prst="rect">
            <a:avLst/>
          </a:prstGeom>
          <a:noFill/>
        </p:spPr>
        <p:txBody>
          <a:bodyPr wrap="square">
            <a:spAutoFit/>
          </a:bodyPr>
          <a:lstStyle/>
          <a:p>
            <a:pPr algn="ctr" rtl="1"/>
            <a:r>
              <a:rPr lang="ar-EG" sz="1800" b="1" dirty="0">
                <a:effectLst/>
                <a:ea typeface="Times New Roman" panose="02020603050405020304" pitchFamily="18" charset="0"/>
                <a:cs typeface="Times New Roman" panose="02020603050405020304" pitchFamily="18" charset="0"/>
              </a:rPr>
              <a:t>التعريفة الجمركية الباهظة هي مصممة لجعل الواردات = صفر</a:t>
            </a:r>
            <a:endParaRPr lang="en-US" sz="2000" dirty="0">
              <a:latin typeface="Alexandria"/>
            </a:endParaRPr>
          </a:p>
        </p:txBody>
      </p:sp>
    </p:spTree>
    <p:extLst>
      <p:ext uri="{BB962C8B-B14F-4D97-AF65-F5344CB8AC3E}">
        <p14:creationId xmlns:p14="http://schemas.microsoft.com/office/powerpoint/2010/main" val="3339464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3633" y="-72461"/>
            <a:ext cx="2305141" cy="1076343"/>
          </a:xfrm>
          <a:prstGeom prst="rect">
            <a:avLst/>
          </a:prstGeom>
        </p:spPr>
      </p:pic>
      <p:sp>
        <p:nvSpPr>
          <p:cNvPr id="10" name="TextBox 9">
            <a:extLst>
              <a:ext uri="{FF2B5EF4-FFF2-40B4-BE49-F238E27FC236}">
                <a16:creationId xmlns:a16="http://schemas.microsoft.com/office/drawing/2014/main" id="{6A2AE51D-0807-97D9-C091-C1730F5057F3}"/>
              </a:ext>
            </a:extLst>
          </p:cNvPr>
          <p:cNvSpPr txBox="1"/>
          <p:nvPr/>
        </p:nvSpPr>
        <p:spPr>
          <a:xfrm>
            <a:off x="913974" y="80460"/>
            <a:ext cx="9902229" cy="369332"/>
          </a:xfrm>
          <a:prstGeom prst="rect">
            <a:avLst/>
          </a:prstGeom>
          <a:noFill/>
        </p:spPr>
        <p:txBody>
          <a:bodyPr wrap="square">
            <a:spAutoFit/>
          </a:bodyPr>
          <a:lstStyle/>
          <a:p>
            <a:pPr marL="0" marR="0" algn="ctr">
              <a:spcBef>
                <a:spcPts val="0"/>
              </a:spcBef>
              <a:spcAft>
                <a:spcPts val="0"/>
              </a:spcAft>
            </a:pPr>
            <a:r>
              <a:rPr lang="en-US" b="1" u="sng" dirty="0">
                <a:solidFill>
                  <a:srgbClr val="0070C0"/>
                </a:solidFill>
                <a:effectLst/>
                <a:latin typeface="Alexandria"/>
                <a:ea typeface="Times New Roman" panose="02020603050405020304" pitchFamily="18" charset="0"/>
              </a:rPr>
              <a:t>Types of tariffs:</a:t>
            </a:r>
            <a:r>
              <a:rPr lang="ar-EG" b="1" u="sng" dirty="0">
                <a:solidFill>
                  <a:srgbClr val="0070C0"/>
                </a:solidFill>
                <a:effectLst/>
                <a:latin typeface="Alexandria"/>
                <a:ea typeface="Times New Roman" panose="02020603050405020304" pitchFamily="18" charset="0"/>
              </a:rPr>
              <a:t>أنواع التعريفات الجمركية </a:t>
            </a:r>
            <a:endParaRPr lang="en-US" b="1" u="sng" dirty="0">
              <a:solidFill>
                <a:srgbClr val="0070C0"/>
              </a:solidFill>
              <a:effectLst/>
              <a:latin typeface="Alexandria"/>
              <a:ea typeface="Times New Roman" panose="02020603050405020304" pitchFamily="18" charset="0"/>
            </a:endParaRPr>
          </a:p>
        </p:txBody>
      </p:sp>
      <p:pic>
        <p:nvPicPr>
          <p:cNvPr id="11" name="Picture 10">
            <a:extLst>
              <a:ext uri="{FF2B5EF4-FFF2-40B4-BE49-F238E27FC236}">
                <a16:creationId xmlns:a16="http://schemas.microsoft.com/office/drawing/2014/main" id="{9C377C80-1A93-3B3B-291A-DE2250DA6EC4}"/>
              </a:ext>
            </a:extLst>
          </p:cNvPr>
          <p:cNvPicPr>
            <a:picLocks noChangeAspect="1"/>
          </p:cNvPicPr>
          <p:nvPr/>
        </p:nvPicPr>
        <p:blipFill rotWithShape="1">
          <a:blip r:embed="rId3"/>
          <a:srcRect l="15372" t="32269" r="15109" b="21797"/>
          <a:stretch/>
        </p:blipFill>
        <p:spPr>
          <a:xfrm>
            <a:off x="152400" y="3106282"/>
            <a:ext cx="9215436" cy="3671258"/>
          </a:xfrm>
          <a:prstGeom prst="rect">
            <a:avLst/>
          </a:prstGeom>
        </p:spPr>
      </p:pic>
      <p:pic>
        <p:nvPicPr>
          <p:cNvPr id="13" name="Picture 12">
            <a:extLst>
              <a:ext uri="{FF2B5EF4-FFF2-40B4-BE49-F238E27FC236}">
                <a16:creationId xmlns:a16="http://schemas.microsoft.com/office/drawing/2014/main" id="{FC3A1F36-6152-F794-F620-96F17B124EC2}"/>
              </a:ext>
            </a:extLst>
          </p:cNvPr>
          <p:cNvPicPr>
            <a:picLocks noChangeAspect="1"/>
          </p:cNvPicPr>
          <p:nvPr/>
        </p:nvPicPr>
        <p:blipFill rotWithShape="1">
          <a:blip r:embed="rId4"/>
          <a:srcRect l="15234" t="54567" r="15625" b="16505"/>
          <a:stretch/>
        </p:blipFill>
        <p:spPr>
          <a:xfrm>
            <a:off x="176408" y="461612"/>
            <a:ext cx="9444036" cy="2631811"/>
          </a:xfrm>
          <a:prstGeom prst="rect">
            <a:avLst/>
          </a:prstGeom>
        </p:spPr>
      </p:pic>
    </p:spTree>
    <p:extLst>
      <p:ext uri="{BB962C8B-B14F-4D97-AF65-F5344CB8AC3E}">
        <p14:creationId xmlns:p14="http://schemas.microsoft.com/office/powerpoint/2010/main" val="25186396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10176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Trade Barriers</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القيود التجارية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9" name="TextBox 8">
            <a:extLst>
              <a:ext uri="{FF2B5EF4-FFF2-40B4-BE49-F238E27FC236}">
                <a16:creationId xmlns:a16="http://schemas.microsoft.com/office/drawing/2014/main" id="{D07B4967-E8AF-751C-16A9-3788966B573C}"/>
              </a:ext>
            </a:extLst>
          </p:cNvPr>
          <p:cNvSpPr txBox="1"/>
          <p:nvPr/>
        </p:nvSpPr>
        <p:spPr>
          <a:xfrm>
            <a:off x="2346765" y="1867675"/>
            <a:ext cx="7232448" cy="400110"/>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2) Non-Tariff Distortions to Trade</a:t>
            </a:r>
            <a:r>
              <a:rPr lang="ar-EG" sz="2000" b="1" dirty="0">
                <a:solidFill>
                  <a:srgbClr val="0070C0"/>
                </a:solidFill>
                <a:latin typeface="Alexandria"/>
                <a:ea typeface="Times New Roman" panose="02020603050405020304" pitchFamily="18" charset="0"/>
              </a:rPr>
              <a:t>التدابير غير الجمركية للتجارة </a:t>
            </a:r>
            <a:endParaRPr lang="en-US" sz="2000" b="1" dirty="0">
              <a:solidFill>
                <a:srgbClr val="0070C0"/>
              </a:solidFill>
              <a:latin typeface="Alexandria"/>
              <a:ea typeface="Times New Roman" panose="02020603050405020304" pitchFamily="18" charset="0"/>
            </a:endParaRPr>
          </a:p>
        </p:txBody>
      </p:sp>
      <p:sp>
        <p:nvSpPr>
          <p:cNvPr id="12" name="TextBox 11">
            <a:extLst>
              <a:ext uri="{FF2B5EF4-FFF2-40B4-BE49-F238E27FC236}">
                <a16:creationId xmlns:a16="http://schemas.microsoft.com/office/drawing/2014/main" id="{FE2E400B-E53D-3960-57DE-3CFBB9906729}"/>
              </a:ext>
            </a:extLst>
          </p:cNvPr>
          <p:cNvSpPr txBox="1"/>
          <p:nvPr/>
        </p:nvSpPr>
        <p:spPr>
          <a:xfrm>
            <a:off x="1192121" y="2486163"/>
            <a:ext cx="4194267" cy="3170099"/>
          </a:xfrm>
          <a:prstGeom prst="rect">
            <a:avLst/>
          </a:prstGeom>
          <a:noFill/>
        </p:spPr>
        <p:txBody>
          <a:bodyPr wrap="square">
            <a:spAutoFit/>
          </a:bodyPr>
          <a:lstStyle/>
          <a:p>
            <a:pPr marL="0" marR="0" algn="ctr">
              <a:spcBef>
                <a:spcPts val="0"/>
              </a:spcBef>
              <a:spcAft>
                <a:spcPts val="0"/>
              </a:spcAft>
            </a:pPr>
            <a:r>
              <a:rPr lang="en-US" sz="2000" b="1" u="sng" dirty="0">
                <a:solidFill>
                  <a:srgbClr val="0070C0"/>
                </a:solidFill>
                <a:effectLst/>
                <a:latin typeface="Alexandria"/>
                <a:ea typeface="Times New Roman" panose="02020603050405020304" pitchFamily="18" charset="0"/>
              </a:rPr>
              <a:t>1- Import Quota</a:t>
            </a:r>
            <a:r>
              <a:rPr lang="en-US" sz="2000" dirty="0">
                <a:solidFill>
                  <a:srgbClr val="0070C0"/>
                </a:solidFill>
                <a:effectLst/>
                <a:latin typeface="Alexandria"/>
                <a:ea typeface="Times New Roman" panose="02020603050405020304" pitchFamily="18" charset="0"/>
              </a:rPr>
              <a:t>:</a:t>
            </a:r>
          </a:p>
          <a:p>
            <a:pPr marL="342900" marR="0" lvl="0" indent="-342900" rtl="0">
              <a:spcBef>
                <a:spcPts val="0"/>
              </a:spcBef>
              <a:spcAft>
                <a:spcPts val="0"/>
              </a:spcAft>
              <a:buFont typeface="Symbol" panose="05050102010706020507" pitchFamily="18" charset="2"/>
              <a:buChar char=""/>
            </a:pPr>
            <a:r>
              <a:rPr lang="en-US" sz="2000" dirty="0">
                <a:effectLst/>
                <a:latin typeface="Alexandria"/>
                <a:ea typeface="Times New Roman" panose="02020603050405020304" pitchFamily="18" charset="0"/>
              </a:rPr>
              <a:t>A direct </a:t>
            </a:r>
            <a:r>
              <a:rPr lang="en-US" sz="2000" b="1" u="sng" dirty="0">
                <a:effectLst/>
                <a:latin typeface="Alexandria"/>
                <a:ea typeface="Times New Roman" panose="02020603050405020304" pitchFamily="18" charset="0"/>
              </a:rPr>
              <a:t>quantitative restriction</a:t>
            </a:r>
            <a:r>
              <a:rPr lang="en-US" sz="2000" dirty="0">
                <a:effectLst/>
                <a:latin typeface="Alexandria"/>
                <a:ea typeface="Times New Roman" panose="02020603050405020304" pitchFamily="18" charset="0"/>
              </a:rPr>
              <a:t> on the amount of a commodity allowed to be imported, imposed </a:t>
            </a:r>
            <a:r>
              <a:rPr lang="en-US" sz="2000" b="1" u="sng" dirty="0">
                <a:effectLst/>
                <a:latin typeface="Alexandria"/>
                <a:ea typeface="Times New Roman" panose="02020603050405020304" pitchFamily="18" charset="0"/>
              </a:rPr>
              <a:t>by importing countries</a:t>
            </a:r>
            <a:endParaRPr lang="en-US" sz="2000" dirty="0">
              <a:effectLst/>
              <a:latin typeface="Alexandria"/>
              <a:ea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2000" dirty="0">
                <a:effectLst/>
                <a:latin typeface="Alexandria"/>
                <a:ea typeface="Times New Roman" panose="02020603050405020304" pitchFamily="18" charset="0"/>
              </a:rPr>
              <a:t>are used to protect</a:t>
            </a:r>
            <a:r>
              <a:rPr lang="ar-SA" sz="2000" dirty="0">
                <a:effectLst/>
                <a:latin typeface="Alexandria"/>
                <a:ea typeface="Times New Roman" panose="02020603050405020304" pitchFamily="18" charset="0"/>
              </a:rPr>
              <a:t>:</a:t>
            </a:r>
            <a:endParaRPr lang="en-US" sz="2000" dirty="0">
              <a:effectLst/>
              <a:latin typeface="Alexandria"/>
              <a:ea typeface="Times New Roman" panose="02020603050405020304" pitchFamily="18" charset="0"/>
            </a:endParaRPr>
          </a:p>
          <a:p>
            <a:pPr marL="619760" indent="-457200">
              <a:buFontTx/>
              <a:buChar char="-"/>
            </a:pPr>
            <a:r>
              <a:rPr lang="en-US" sz="2000" dirty="0">
                <a:latin typeface="Alexandria"/>
              </a:rPr>
              <a:t>domestic </a:t>
            </a:r>
            <a:r>
              <a:rPr lang="en-US" sz="2000" b="1" dirty="0">
                <a:latin typeface="Alexandria"/>
              </a:rPr>
              <a:t>industry</a:t>
            </a:r>
            <a:r>
              <a:rPr lang="en-US" sz="2000" dirty="0">
                <a:latin typeface="Alexandria"/>
              </a:rPr>
              <a:t> </a:t>
            </a:r>
          </a:p>
          <a:p>
            <a:pPr marL="619760" marR="0" indent="-457200">
              <a:spcBef>
                <a:spcPts val="0"/>
              </a:spcBef>
              <a:spcAft>
                <a:spcPts val="0"/>
              </a:spcAft>
              <a:buFontTx/>
              <a:buChar char="-"/>
            </a:pPr>
            <a:r>
              <a:rPr lang="en-US" sz="2000" dirty="0">
                <a:effectLst/>
                <a:latin typeface="Alexandria"/>
                <a:ea typeface="Times New Roman" panose="02020603050405020304" pitchFamily="18" charset="0"/>
              </a:rPr>
              <a:t>domestic</a:t>
            </a:r>
            <a:r>
              <a:rPr lang="en-US" sz="2000" b="1" dirty="0">
                <a:effectLst/>
                <a:latin typeface="Alexandria"/>
                <a:ea typeface="Times New Roman" panose="02020603050405020304" pitchFamily="18" charset="0"/>
              </a:rPr>
              <a:t> agriculture</a:t>
            </a:r>
            <a:r>
              <a:rPr lang="en-US" sz="2000" dirty="0">
                <a:effectLst/>
                <a:latin typeface="Alexandria"/>
                <a:ea typeface="Times New Roman" panose="02020603050405020304" pitchFamily="18" charset="0"/>
              </a:rPr>
              <a:t>, </a:t>
            </a:r>
          </a:p>
          <a:p>
            <a:pPr marL="619760" marR="0" indent="-457200">
              <a:spcBef>
                <a:spcPts val="0"/>
              </a:spcBef>
              <a:spcAft>
                <a:spcPts val="0"/>
              </a:spcAft>
              <a:buFontTx/>
              <a:buChar char="-"/>
            </a:pPr>
            <a:r>
              <a:rPr lang="en-US" sz="2000" dirty="0">
                <a:effectLst/>
                <a:latin typeface="Alexandria"/>
                <a:ea typeface="Times New Roman" panose="02020603050405020304" pitchFamily="18" charset="0"/>
              </a:rPr>
              <a:t>and/or for </a:t>
            </a:r>
            <a:r>
              <a:rPr lang="en-US" sz="2000" b="1" dirty="0">
                <a:effectLst/>
                <a:latin typeface="Alexandria"/>
                <a:ea typeface="Times New Roman" panose="02020603050405020304" pitchFamily="18" charset="0"/>
              </a:rPr>
              <a:t>balance of payments reasons.</a:t>
            </a:r>
            <a:endParaRPr lang="ar-EG" sz="2000" b="1" dirty="0">
              <a:effectLst/>
              <a:latin typeface="Alexandria"/>
              <a:ea typeface="Times New Roman" panose="02020603050405020304" pitchFamily="18" charset="0"/>
            </a:endParaRPr>
          </a:p>
        </p:txBody>
      </p:sp>
      <p:sp>
        <p:nvSpPr>
          <p:cNvPr id="10" name="TextBox 9">
            <a:extLst>
              <a:ext uri="{FF2B5EF4-FFF2-40B4-BE49-F238E27FC236}">
                <a16:creationId xmlns:a16="http://schemas.microsoft.com/office/drawing/2014/main" id="{EEE6406B-9315-F6FF-F5BC-AF11F85D57BF}"/>
              </a:ext>
            </a:extLst>
          </p:cNvPr>
          <p:cNvSpPr txBox="1"/>
          <p:nvPr/>
        </p:nvSpPr>
        <p:spPr>
          <a:xfrm>
            <a:off x="6378458" y="2692183"/>
            <a:ext cx="4194267" cy="2246769"/>
          </a:xfrm>
          <a:prstGeom prst="rect">
            <a:avLst/>
          </a:prstGeom>
          <a:noFill/>
        </p:spPr>
        <p:txBody>
          <a:bodyPr wrap="square">
            <a:spAutoFit/>
          </a:bodyPr>
          <a:lstStyle/>
          <a:p>
            <a:pPr marL="0" marR="0" algn="ctr" rtl="1">
              <a:spcBef>
                <a:spcPts val="0"/>
              </a:spcBef>
              <a:spcAft>
                <a:spcPts val="0"/>
              </a:spcAft>
            </a:pPr>
            <a:r>
              <a:rPr lang="en-US" sz="2000" b="1" u="sng" dirty="0">
                <a:solidFill>
                  <a:srgbClr val="0070C0"/>
                </a:solidFill>
                <a:effectLst/>
                <a:latin typeface="Alexandria"/>
                <a:ea typeface="Times New Roman" panose="02020603050405020304" pitchFamily="18" charset="0"/>
              </a:rPr>
              <a:t>1- </a:t>
            </a:r>
            <a:r>
              <a:rPr lang="en-US" sz="2000" dirty="0">
                <a:solidFill>
                  <a:srgbClr val="0070C0"/>
                </a:solidFill>
                <a:effectLst/>
                <a:latin typeface="Alexandria"/>
                <a:ea typeface="Times New Roman" panose="02020603050405020304" pitchFamily="18" charset="0"/>
              </a:rPr>
              <a:t>:</a:t>
            </a:r>
            <a:r>
              <a:rPr lang="ar-EG" sz="2000" dirty="0">
                <a:solidFill>
                  <a:srgbClr val="0070C0"/>
                </a:solidFill>
                <a:effectLst/>
                <a:latin typeface="Alexandria"/>
                <a:ea typeface="Times New Roman" panose="02020603050405020304" pitchFamily="18" charset="0"/>
              </a:rPr>
              <a:t> الحصص </a:t>
            </a:r>
            <a:endParaRPr lang="en-US" sz="2000" dirty="0">
              <a:solidFill>
                <a:srgbClr val="0070C0"/>
              </a:solidFill>
              <a:effectLst/>
              <a:latin typeface="Alexandria"/>
              <a:ea typeface="Times New Roman" panose="02020603050405020304" pitchFamily="18" charset="0"/>
            </a:endParaRPr>
          </a:p>
          <a:p>
            <a:pPr marL="162560" marR="0" algn="r" rtl="1">
              <a:spcBef>
                <a:spcPts val="0"/>
              </a:spcBef>
              <a:spcAft>
                <a:spcPts val="0"/>
              </a:spcAft>
            </a:pPr>
            <a:endParaRPr lang="ar-EG" sz="2000" b="1" dirty="0">
              <a:effectLst/>
              <a:latin typeface="Alexandria"/>
              <a:ea typeface="Times New Roman" panose="02020603050405020304" pitchFamily="18" charset="0"/>
            </a:endParaRPr>
          </a:p>
          <a:p>
            <a:pPr marL="162560" marR="0" algn="r" rtl="1">
              <a:spcBef>
                <a:spcPts val="0"/>
              </a:spcBef>
              <a:spcAft>
                <a:spcPts val="0"/>
              </a:spcAft>
            </a:pPr>
            <a:r>
              <a:rPr lang="ar-EG" sz="2000" b="1" dirty="0">
                <a:latin typeface="Alexandria"/>
              </a:rPr>
              <a:t>الحصص هي قيود كمية مباشرة على كمية السلع المسموح باستيرادها، تفرضها البلدان المستوردة. تُستخدم الحصص لحماية: الصناعة المحلية، والزراعة المحلية، و/أو لأسباب تتعلق بميزان المدفوعات.</a:t>
            </a:r>
            <a:endParaRPr lang="en-US" sz="2000" b="1" dirty="0">
              <a:latin typeface="Alexandria"/>
            </a:endParaRPr>
          </a:p>
        </p:txBody>
      </p:sp>
    </p:spTree>
    <p:extLst>
      <p:ext uri="{BB962C8B-B14F-4D97-AF65-F5344CB8AC3E}">
        <p14:creationId xmlns:p14="http://schemas.microsoft.com/office/powerpoint/2010/main" val="13878195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9158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10176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Trade Barriers</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القيود التجارية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9" name="TextBox 8">
            <a:extLst>
              <a:ext uri="{FF2B5EF4-FFF2-40B4-BE49-F238E27FC236}">
                <a16:creationId xmlns:a16="http://schemas.microsoft.com/office/drawing/2014/main" id="{D07B4967-E8AF-751C-16A9-3788966B573C}"/>
              </a:ext>
            </a:extLst>
          </p:cNvPr>
          <p:cNvSpPr txBox="1"/>
          <p:nvPr/>
        </p:nvSpPr>
        <p:spPr>
          <a:xfrm>
            <a:off x="2346765" y="1867675"/>
            <a:ext cx="7232448" cy="400110"/>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2) Non-Tariff Distortions to Trade</a:t>
            </a:r>
            <a:r>
              <a:rPr lang="ar-EG" sz="2000" b="1" dirty="0">
                <a:solidFill>
                  <a:srgbClr val="0070C0"/>
                </a:solidFill>
                <a:latin typeface="Alexandria"/>
                <a:ea typeface="Times New Roman" panose="02020603050405020304" pitchFamily="18" charset="0"/>
              </a:rPr>
              <a:t>التدابير غير الجمركية للتجارة </a:t>
            </a:r>
            <a:endParaRPr lang="en-US" sz="2000" b="1" dirty="0">
              <a:solidFill>
                <a:srgbClr val="0070C0"/>
              </a:solidFill>
              <a:latin typeface="Alexandria"/>
              <a:ea typeface="Times New Roman" panose="02020603050405020304" pitchFamily="18" charset="0"/>
            </a:endParaRPr>
          </a:p>
        </p:txBody>
      </p:sp>
      <p:sp>
        <p:nvSpPr>
          <p:cNvPr id="2" name="TextBox 1">
            <a:extLst>
              <a:ext uri="{FF2B5EF4-FFF2-40B4-BE49-F238E27FC236}">
                <a16:creationId xmlns:a16="http://schemas.microsoft.com/office/drawing/2014/main" id="{BE48858B-3AB6-DF51-27CB-75967141543C}"/>
              </a:ext>
            </a:extLst>
          </p:cNvPr>
          <p:cNvSpPr txBox="1"/>
          <p:nvPr/>
        </p:nvSpPr>
        <p:spPr>
          <a:xfrm>
            <a:off x="1055577" y="2607973"/>
            <a:ext cx="4830873" cy="3477875"/>
          </a:xfrm>
          <a:prstGeom prst="rect">
            <a:avLst/>
          </a:prstGeom>
          <a:noFill/>
        </p:spPr>
        <p:txBody>
          <a:bodyPr wrap="square">
            <a:spAutoFit/>
          </a:bodyPr>
          <a:lstStyle/>
          <a:p>
            <a:pPr marL="0" marR="0" algn="ctr">
              <a:spcBef>
                <a:spcPts val="0"/>
              </a:spcBef>
              <a:spcAft>
                <a:spcPts val="0"/>
              </a:spcAft>
            </a:pPr>
            <a:r>
              <a:rPr lang="en-US" sz="2000" b="1" u="sng" dirty="0">
                <a:solidFill>
                  <a:srgbClr val="0070C0"/>
                </a:solidFill>
                <a:effectLst/>
                <a:latin typeface="Alexandria"/>
                <a:ea typeface="Times New Roman" panose="02020603050405020304" pitchFamily="18" charset="0"/>
              </a:rPr>
              <a:t>2-</a:t>
            </a:r>
            <a:r>
              <a:rPr lang="en-US" sz="2000" b="1" u="sng" dirty="0">
                <a:solidFill>
                  <a:srgbClr val="0070C0"/>
                </a:solidFill>
                <a:latin typeface="Alexandria"/>
                <a:ea typeface="Times New Roman" panose="02020603050405020304" pitchFamily="18" charset="0"/>
              </a:rPr>
              <a:t> </a:t>
            </a:r>
            <a:r>
              <a:rPr lang="en-US" sz="2000" b="1" u="sng" dirty="0">
                <a:solidFill>
                  <a:srgbClr val="0070C0"/>
                </a:solidFill>
                <a:effectLst/>
                <a:latin typeface="Alexandria"/>
                <a:ea typeface="Times New Roman" panose="02020603050405020304" pitchFamily="18" charset="0"/>
              </a:rPr>
              <a:t>Voluntary Export Restraints (VERs)</a:t>
            </a:r>
            <a:r>
              <a:rPr lang="en-US" sz="2000" dirty="0">
                <a:solidFill>
                  <a:srgbClr val="0070C0"/>
                </a:solidFill>
                <a:effectLst/>
                <a:latin typeface="Alexandria"/>
                <a:ea typeface="Times New Roman" panose="02020603050405020304" pitchFamily="18" charset="0"/>
              </a:rPr>
              <a:t>:</a:t>
            </a:r>
          </a:p>
          <a:p>
            <a:pPr marR="0" lvl="0" algn="just" rtl="0">
              <a:spcBef>
                <a:spcPts val="0"/>
              </a:spcBef>
              <a:spcAft>
                <a:spcPts val="0"/>
              </a:spcAft>
            </a:pPr>
            <a:endParaRPr lang="en-US" sz="2000" dirty="0">
              <a:effectLst/>
              <a:latin typeface="Alexandria"/>
              <a:ea typeface="Times New Roman" panose="02020603050405020304" pitchFamily="18" charset="0"/>
            </a:endParaRPr>
          </a:p>
          <a:p>
            <a:pPr marL="342900" marR="0" lvl="0" indent="-342900" algn="just" rtl="0">
              <a:spcBef>
                <a:spcPts val="0"/>
              </a:spcBef>
              <a:spcAft>
                <a:spcPts val="0"/>
              </a:spcAft>
              <a:buFont typeface="Symbol" panose="05050102010706020507" pitchFamily="18" charset="2"/>
              <a:buChar char=""/>
            </a:pPr>
            <a:r>
              <a:rPr lang="en-US" dirty="0">
                <a:effectLst/>
                <a:latin typeface="Alexandria"/>
                <a:ea typeface="Times New Roman" panose="02020603050405020304" pitchFamily="18" charset="0"/>
              </a:rPr>
              <a:t>It is a voluntary quota imposed </a:t>
            </a:r>
            <a:r>
              <a:rPr lang="en-US" b="1" u="sng" dirty="0">
                <a:effectLst/>
                <a:latin typeface="Alexandria"/>
                <a:ea typeface="Times New Roman" panose="02020603050405020304" pitchFamily="18" charset="0"/>
              </a:rPr>
              <a:t>by exporting countries</a:t>
            </a:r>
            <a:r>
              <a:rPr lang="en-US" dirty="0">
                <a:effectLst/>
                <a:latin typeface="Alexandria"/>
                <a:ea typeface="Times New Roman" panose="02020603050405020304" pitchFamily="18" charset="0"/>
              </a:rPr>
              <a:t> to reduce its exports voluntarily, </a:t>
            </a:r>
            <a:r>
              <a:rPr lang="en-US" b="1" dirty="0">
                <a:effectLst/>
                <a:latin typeface="Alexandria"/>
                <a:ea typeface="Times New Roman" panose="02020603050405020304" pitchFamily="18" charset="0"/>
              </a:rPr>
              <a:t>under threat of higher trade restrictions</a:t>
            </a:r>
            <a:endParaRPr lang="en-US" dirty="0">
              <a:effectLst/>
              <a:latin typeface="Alexandria"/>
              <a:ea typeface="Times New Roman" panose="02020603050405020304" pitchFamily="18" charset="0"/>
            </a:endParaRPr>
          </a:p>
          <a:p>
            <a:pPr marL="342900" marR="0" lvl="0" indent="-342900" algn="just">
              <a:spcBef>
                <a:spcPts val="0"/>
              </a:spcBef>
              <a:spcAft>
                <a:spcPts val="0"/>
              </a:spcAft>
              <a:buFont typeface="Symbol" panose="05050102010706020507" pitchFamily="18" charset="2"/>
              <a:buChar char=""/>
            </a:pPr>
            <a:r>
              <a:rPr lang="en-US" dirty="0">
                <a:effectLst/>
                <a:latin typeface="Alexandria"/>
                <a:ea typeface="Times New Roman" panose="02020603050405020304" pitchFamily="18" charset="0"/>
              </a:rPr>
              <a:t>VERs allow industrial nations to appear to support </a:t>
            </a:r>
            <a:r>
              <a:rPr lang="en-US" b="1" u="sng" dirty="0">
                <a:effectLst/>
                <a:latin typeface="Alexandria"/>
                <a:ea typeface="Times New Roman" panose="02020603050405020304" pitchFamily="18" charset="0"/>
              </a:rPr>
              <a:t>the principle of free trade.</a:t>
            </a:r>
            <a:endParaRPr lang="en-US" dirty="0">
              <a:latin typeface="Alexandria"/>
              <a:ea typeface="Times New Roman" panose="02020603050405020304" pitchFamily="18" charset="0"/>
            </a:endParaRPr>
          </a:p>
          <a:p>
            <a:pPr marL="342900" marR="0" lvl="0" indent="-342900" algn="just">
              <a:spcBef>
                <a:spcPts val="0"/>
              </a:spcBef>
              <a:spcAft>
                <a:spcPts val="0"/>
              </a:spcAft>
              <a:buFont typeface="Symbol" panose="05050102010706020507" pitchFamily="18" charset="2"/>
              <a:buChar char=""/>
            </a:pPr>
            <a:r>
              <a:rPr lang="en-US" b="1" u="sng" dirty="0">
                <a:effectLst/>
                <a:latin typeface="Alexandria"/>
                <a:ea typeface="Times New Roman" panose="02020603050405020304" pitchFamily="18" charset="0"/>
              </a:rPr>
              <a:t>Less effective in limiting imports than import quotas</a:t>
            </a:r>
            <a:r>
              <a:rPr lang="en-US" dirty="0">
                <a:effectLst/>
                <a:latin typeface="Alexandria"/>
                <a:ea typeface="Times New Roman" panose="02020603050405020304" pitchFamily="18" charset="0"/>
              </a:rPr>
              <a:t> because </a:t>
            </a:r>
            <a:r>
              <a:rPr lang="en-US" b="1" dirty="0">
                <a:effectLst/>
                <a:latin typeface="Alexandria"/>
                <a:ea typeface="Times New Roman" panose="02020603050405020304" pitchFamily="18" charset="0"/>
              </a:rPr>
              <a:t>exporters tend to fill the quota with higher quality, higher priced goods over time.</a:t>
            </a:r>
            <a:endParaRPr lang="ar-EG" b="1" dirty="0">
              <a:effectLst/>
              <a:latin typeface="Alexandria"/>
              <a:ea typeface="Times New Roman" panose="02020603050405020304" pitchFamily="18" charset="0"/>
            </a:endParaRPr>
          </a:p>
          <a:p>
            <a:pPr marL="342900" marR="0" lvl="0" indent="-342900" algn="just">
              <a:spcBef>
                <a:spcPts val="0"/>
              </a:spcBef>
              <a:spcAft>
                <a:spcPts val="0"/>
              </a:spcAft>
              <a:buFont typeface="Symbol" panose="05050102010706020507" pitchFamily="18" charset="2"/>
              <a:buChar char=""/>
            </a:pPr>
            <a:endParaRPr lang="ar-EG" b="1" dirty="0">
              <a:effectLst/>
              <a:latin typeface="Alexandria"/>
              <a:ea typeface="Times New Roman" panose="02020603050405020304" pitchFamily="18" charset="0"/>
            </a:endParaRPr>
          </a:p>
        </p:txBody>
      </p:sp>
      <p:sp>
        <p:nvSpPr>
          <p:cNvPr id="11" name="TextBox 10">
            <a:extLst>
              <a:ext uri="{FF2B5EF4-FFF2-40B4-BE49-F238E27FC236}">
                <a16:creationId xmlns:a16="http://schemas.microsoft.com/office/drawing/2014/main" id="{C6AB30AE-094F-DB32-C4AC-3301828DE7EF}"/>
              </a:ext>
            </a:extLst>
          </p:cNvPr>
          <p:cNvSpPr txBox="1"/>
          <p:nvPr/>
        </p:nvSpPr>
        <p:spPr>
          <a:xfrm>
            <a:off x="6111215" y="2379381"/>
            <a:ext cx="4830873" cy="4062651"/>
          </a:xfrm>
          <a:prstGeom prst="rect">
            <a:avLst/>
          </a:prstGeom>
          <a:noFill/>
        </p:spPr>
        <p:txBody>
          <a:bodyPr wrap="square">
            <a:spAutoFit/>
          </a:bodyPr>
          <a:lstStyle/>
          <a:p>
            <a:pPr marL="0" marR="0" algn="ctr" rtl="1">
              <a:spcBef>
                <a:spcPts val="0"/>
              </a:spcBef>
              <a:spcAft>
                <a:spcPts val="0"/>
              </a:spcAft>
            </a:pPr>
            <a:r>
              <a:rPr lang="en-US" sz="2000" b="1" u="sng" dirty="0">
                <a:solidFill>
                  <a:srgbClr val="0070C0"/>
                </a:solidFill>
                <a:effectLst/>
                <a:latin typeface="Alexandria"/>
                <a:ea typeface="Times New Roman" panose="02020603050405020304" pitchFamily="18" charset="0"/>
              </a:rPr>
              <a:t>2-</a:t>
            </a:r>
            <a:r>
              <a:rPr lang="en-US" sz="2000" b="1" u="sng" dirty="0">
                <a:solidFill>
                  <a:srgbClr val="0070C0"/>
                </a:solidFill>
                <a:latin typeface="Alexandria"/>
                <a:ea typeface="Times New Roman" panose="02020603050405020304" pitchFamily="18" charset="0"/>
              </a:rPr>
              <a:t> </a:t>
            </a:r>
            <a:r>
              <a:rPr lang="ar-EG" sz="2000" dirty="0">
                <a:solidFill>
                  <a:srgbClr val="0070C0"/>
                </a:solidFill>
                <a:effectLst/>
                <a:latin typeface="Alexandria"/>
                <a:ea typeface="Times New Roman" panose="02020603050405020304" pitchFamily="18" charset="0"/>
              </a:rPr>
              <a:t>قيود التصدير التطوعية</a:t>
            </a:r>
            <a:endParaRPr lang="en-US" sz="2000" dirty="0">
              <a:solidFill>
                <a:srgbClr val="0070C0"/>
              </a:solidFill>
              <a:effectLst/>
              <a:latin typeface="Alexandria"/>
              <a:ea typeface="Times New Roman" panose="02020603050405020304" pitchFamily="18" charset="0"/>
            </a:endParaRPr>
          </a:p>
          <a:p>
            <a:pPr marR="0" lvl="0" algn="just" rtl="1">
              <a:spcBef>
                <a:spcPts val="0"/>
              </a:spcBef>
              <a:spcAft>
                <a:spcPts val="0"/>
              </a:spcAft>
            </a:pPr>
            <a:endParaRPr lang="en-US" sz="2000" dirty="0">
              <a:effectLst/>
              <a:latin typeface="Alexandria"/>
              <a:ea typeface="Times New Roman" panose="02020603050405020304" pitchFamily="18" charset="0"/>
            </a:endParaRPr>
          </a:p>
          <a:p>
            <a:pPr marL="285750" lvl="0" indent="-285750" algn="r" rtl="1">
              <a:buFont typeface="Arial" panose="020B0604020202020204" pitchFamily="34" charset="0"/>
              <a:buChar char="•"/>
            </a:pPr>
            <a:r>
              <a:rPr lang="ar-EG" dirty="0">
                <a:latin typeface="Alexandria"/>
              </a:rPr>
              <a:t>هي قيد كمي مباشر على كمية السلعة المسموح بتصديرها الي دولة أخري تفرض من خلال الدول المصدرة، حيث تحث الدول المستوردة الدول الأخرى على خفض صادراتها من سلعة "طواعية"، تحت تهديد قيود تجارية شاملة أعلى.</a:t>
            </a:r>
            <a:endParaRPr lang="en-US" dirty="0">
              <a:latin typeface="Alexandria"/>
            </a:endParaRPr>
          </a:p>
          <a:p>
            <a:pPr marL="334010" indent="-285750" algn="r" rtl="1">
              <a:buFont typeface="Arial" panose="020B0604020202020204" pitchFamily="34" charset="0"/>
              <a:buChar char="•"/>
            </a:pPr>
            <a:r>
              <a:rPr lang="ar-EG" dirty="0">
                <a:latin typeface="Alexandria"/>
              </a:rPr>
              <a:t> وقد سمحت هذه القيود الطوعية للتصدير، للدول الصناعية التي تستفيد منها بتوفير مظهر الدعم المستمر على الأقل لمبدأ التجارة الحرة.</a:t>
            </a:r>
            <a:endParaRPr lang="en-US" dirty="0">
              <a:latin typeface="Alexandria"/>
            </a:endParaRPr>
          </a:p>
          <a:p>
            <a:pPr marL="334010" indent="-285750" algn="r" rtl="1">
              <a:buFont typeface="Arial" panose="020B0604020202020204" pitchFamily="34" charset="0"/>
              <a:buChar char="•"/>
            </a:pPr>
            <a:r>
              <a:rPr lang="ar-EG" dirty="0">
                <a:latin typeface="Alexandria"/>
              </a:rPr>
              <a:t> أقل فعالية في الحد من الواردات من حصص الاستيراد لأن الدول المصدرة توافق فقط رغما عنها للحد من صادراتها. يميل المصدرون الأجانب أيضا إلى ملء حصصهم بوحدات أعلى جودة وأعلى سعرا من المنتج بمرور الوقت.</a:t>
            </a:r>
            <a:endParaRPr lang="en-US" dirty="0">
              <a:latin typeface="Alexandria"/>
            </a:endParaRPr>
          </a:p>
          <a:p>
            <a:pPr marR="0" lvl="0" algn="just" rtl="1">
              <a:spcBef>
                <a:spcPts val="0"/>
              </a:spcBef>
              <a:spcAft>
                <a:spcPts val="0"/>
              </a:spcAft>
            </a:pPr>
            <a:endParaRPr lang="en-US" sz="2000" dirty="0">
              <a:solidFill>
                <a:srgbClr val="0070C0"/>
              </a:solidFill>
              <a:effectLst/>
              <a:latin typeface="Alexandria"/>
              <a:ea typeface="Times New Roman" panose="02020603050405020304" pitchFamily="18" charset="0"/>
            </a:endParaRPr>
          </a:p>
        </p:txBody>
      </p:sp>
    </p:spTree>
    <p:extLst>
      <p:ext uri="{BB962C8B-B14F-4D97-AF65-F5344CB8AC3E}">
        <p14:creationId xmlns:p14="http://schemas.microsoft.com/office/powerpoint/2010/main" val="458203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7411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10176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Trade Barriers</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القيود التجارية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9" name="TextBox 8">
            <a:extLst>
              <a:ext uri="{FF2B5EF4-FFF2-40B4-BE49-F238E27FC236}">
                <a16:creationId xmlns:a16="http://schemas.microsoft.com/office/drawing/2014/main" id="{D07B4967-E8AF-751C-16A9-3788966B573C}"/>
              </a:ext>
            </a:extLst>
          </p:cNvPr>
          <p:cNvSpPr txBox="1"/>
          <p:nvPr/>
        </p:nvSpPr>
        <p:spPr>
          <a:xfrm>
            <a:off x="2346765" y="1867675"/>
            <a:ext cx="7232448" cy="400110"/>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2) Non-Tariff Distortions to Trade</a:t>
            </a:r>
            <a:r>
              <a:rPr lang="ar-EG" sz="2000" b="1" dirty="0">
                <a:solidFill>
                  <a:srgbClr val="0070C0"/>
                </a:solidFill>
                <a:latin typeface="Alexandria"/>
                <a:ea typeface="Times New Roman" panose="02020603050405020304" pitchFamily="18" charset="0"/>
              </a:rPr>
              <a:t>التدابير غير الجمركية للتجارة </a:t>
            </a:r>
            <a:endParaRPr lang="en-US" sz="2000" b="1" dirty="0">
              <a:solidFill>
                <a:srgbClr val="0070C0"/>
              </a:solidFill>
              <a:latin typeface="Alexandria"/>
              <a:ea typeface="Times New Roman" panose="02020603050405020304" pitchFamily="18" charset="0"/>
            </a:endParaRPr>
          </a:p>
        </p:txBody>
      </p:sp>
      <p:sp>
        <p:nvSpPr>
          <p:cNvPr id="10" name="TextBox 9">
            <a:extLst>
              <a:ext uri="{FF2B5EF4-FFF2-40B4-BE49-F238E27FC236}">
                <a16:creationId xmlns:a16="http://schemas.microsoft.com/office/drawing/2014/main" id="{1EDC5379-8348-38A8-3374-4DF8D24EFEC1}"/>
              </a:ext>
            </a:extLst>
          </p:cNvPr>
          <p:cNvSpPr txBox="1"/>
          <p:nvPr/>
        </p:nvSpPr>
        <p:spPr>
          <a:xfrm>
            <a:off x="1214179" y="2574047"/>
            <a:ext cx="4448433" cy="3170099"/>
          </a:xfrm>
          <a:prstGeom prst="rect">
            <a:avLst/>
          </a:prstGeom>
          <a:noFill/>
        </p:spPr>
        <p:txBody>
          <a:bodyPr wrap="square">
            <a:spAutoFit/>
          </a:bodyPr>
          <a:lstStyle/>
          <a:p>
            <a:pPr marL="0" marR="0" algn="ctr">
              <a:spcBef>
                <a:spcPts val="0"/>
              </a:spcBef>
              <a:spcAft>
                <a:spcPts val="0"/>
              </a:spcAft>
            </a:pPr>
            <a:r>
              <a:rPr lang="en-US" sz="2000" b="1" u="sng" dirty="0">
                <a:solidFill>
                  <a:srgbClr val="0070C0"/>
                </a:solidFill>
                <a:effectLst/>
                <a:latin typeface="Alexandria"/>
                <a:ea typeface="Times New Roman" panose="02020603050405020304" pitchFamily="18" charset="0"/>
              </a:rPr>
              <a:t>3- Technical, Administrative, Other Regulations</a:t>
            </a:r>
            <a:endParaRPr lang="en-US" sz="2000" dirty="0">
              <a:solidFill>
                <a:srgbClr val="0070C0"/>
              </a:solidFill>
              <a:effectLst/>
              <a:latin typeface="Alexandria"/>
              <a:ea typeface="Times New Roman" panose="02020603050405020304" pitchFamily="18" charset="0"/>
            </a:endParaRPr>
          </a:p>
          <a:p>
            <a:pPr marL="342900" marR="0" lvl="0" indent="-342900" algn="just" rtl="0">
              <a:spcBef>
                <a:spcPts val="0"/>
              </a:spcBef>
              <a:spcAft>
                <a:spcPts val="0"/>
              </a:spcAft>
              <a:buFont typeface="Symbol" panose="05050102010706020507" pitchFamily="18" charset="2"/>
              <a:buChar char=""/>
            </a:pPr>
            <a:r>
              <a:rPr lang="en-US" sz="2000" dirty="0">
                <a:effectLst/>
                <a:latin typeface="Alexandria"/>
                <a:ea typeface="Times New Roman" panose="02020603050405020304" pitchFamily="18" charset="0"/>
              </a:rPr>
              <a:t>Domestic country’s national standards for </a:t>
            </a:r>
          </a:p>
          <a:p>
            <a:pPr marL="742950" marR="0" lvl="1" indent="-285750" algn="just">
              <a:spcBef>
                <a:spcPts val="0"/>
              </a:spcBef>
              <a:spcAft>
                <a:spcPts val="0"/>
              </a:spcAft>
              <a:buFont typeface="Courier New" panose="02070309020205020404" pitchFamily="49" charset="0"/>
              <a:buChar char="o"/>
            </a:pPr>
            <a:r>
              <a:rPr lang="en-US" sz="2000" b="1" dirty="0">
                <a:effectLst/>
                <a:latin typeface="Alexandria"/>
                <a:ea typeface="Times New Roman" panose="02020603050405020304" pitchFamily="18" charset="0"/>
              </a:rPr>
              <a:t>Health</a:t>
            </a:r>
            <a:r>
              <a:rPr lang="en-US" sz="2000" dirty="0">
                <a:effectLst/>
                <a:latin typeface="Alexandria"/>
                <a:ea typeface="Times New Roman" panose="02020603050405020304" pitchFamily="18" charset="0"/>
              </a:rPr>
              <a:t> regulations </a:t>
            </a:r>
          </a:p>
          <a:p>
            <a:pPr marL="742950" marR="0" lvl="1" indent="-285750" algn="just">
              <a:spcBef>
                <a:spcPts val="0"/>
              </a:spcBef>
              <a:spcAft>
                <a:spcPts val="0"/>
              </a:spcAft>
              <a:buFont typeface="Courier New" panose="02070309020205020404" pitchFamily="49" charset="0"/>
              <a:buChar char="o"/>
            </a:pPr>
            <a:r>
              <a:rPr lang="en-US" sz="2000" b="1" dirty="0">
                <a:effectLst/>
                <a:latin typeface="Alexandria"/>
                <a:ea typeface="Times New Roman" panose="02020603050405020304" pitchFamily="18" charset="0"/>
              </a:rPr>
              <a:t>safety</a:t>
            </a:r>
            <a:r>
              <a:rPr lang="en-US" sz="2000" dirty="0">
                <a:effectLst/>
                <a:latin typeface="Alexandria"/>
                <a:ea typeface="Times New Roman" panose="02020603050405020304" pitchFamily="18" charset="0"/>
              </a:rPr>
              <a:t> regulations </a:t>
            </a:r>
          </a:p>
          <a:p>
            <a:pPr marL="742950" marR="0" lvl="1" indent="-285750" algn="just">
              <a:spcBef>
                <a:spcPts val="0"/>
              </a:spcBef>
              <a:spcAft>
                <a:spcPts val="0"/>
              </a:spcAft>
              <a:buFont typeface="Courier New" panose="02070309020205020404" pitchFamily="49" charset="0"/>
              <a:buChar char="o"/>
            </a:pPr>
            <a:r>
              <a:rPr lang="en-US" sz="2000" b="1" dirty="0">
                <a:effectLst/>
                <a:latin typeface="Alexandria"/>
                <a:ea typeface="Times New Roman" panose="02020603050405020304" pitchFamily="18" charset="0"/>
              </a:rPr>
              <a:t>Labeling</a:t>
            </a:r>
            <a:r>
              <a:rPr lang="en-US" sz="2000" dirty="0">
                <a:effectLst/>
                <a:latin typeface="Alexandria"/>
                <a:ea typeface="Times New Roman" panose="02020603050405020304" pitchFamily="18" charset="0"/>
              </a:rPr>
              <a:t> requirements</a:t>
            </a:r>
          </a:p>
          <a:p>
            <a:pPr marL="342900" marR="0" lvl="0" indent="-342900" algn="just">
              <a:spcBef>
                <a:spcPts val="0"/>
              </a:spcBef>
              <a:spcAft>
                <a:spcPts val="0"/>
              </a:spcAft>
              <a:buFont typeface="Symbol" panose="05050102010706020507" pitchFamily="18" charset="2"/>
              <a:buChar char=""/>
            </a:pPr>
            <a:r>
              <a:rPr lang="en-US" sz="2000" dirty="0">
                <a:effectLst/>
                <a:latin typeface="Alexandria"/>
                <a:ea typeface="Times New Roman" panose="02020603050405020304" pitchFamily="18" charset="0"/>
              </a:rPr>
              <a:t>that the country uses to raising the costs of imported products to protect domestic industries.</a:t>
            </a:r>
          </a:p>
        </p:txBody>
      </p:sp>
      <p:sp>
        <p:nvSpPr>
          <p:cNvPr id="4" name="TextBox 3">
            <a:extLst>
              <a:ext uri="{FF2B5EF4-FFF2-40B4-BE49-F238E27FC236}">
                <a16:creationId xmlns:a16="http://schemas.microsoft.com/office/drawing/2014/main" id="{C14B096B-CBAC-BEDD-DF1D-35CD73039399}"/>
              </a:ext>
            </a:extLst>
          </p:cNvPr>
          <p:cNvSpPr txBox="1"/>
          <p:nvPr/>
        </p:nvSpPr>
        <p:spPr>
          <a:xfrm>
            <a:off x="6272213" y="2655643"/>
            <a:ext cx="4264948" cy="2339102"/>
          </a:xfrm>
          <a:prstGeom prst="rect">
            <a:avLst/>
          </a:prstGeom>
          <a:noFill/>
        </p:spPr>
        <p:txBody>
          <a:bodyPr wrap="square">
            <a:spAutoFit/>
          </a:bodyPr>
          <a:lstStyle/>
          <a:p>
            <a:pPr marL="0" marR="0" algn="ctr" rtl="1">
              <a:spcBef>
                <a:spcPts val="0"/>
              </a:spcBef>
              <a:spcAft>
                <a:spcPts val="0"/>
              </a:spcAft>
            </a:pPr>
            <a:r>
              <a:rPr lang="en-US" sz="2000" b="1" u="sng" dirty="0">
                <a:solidFill>
                  <a:srgbClr val="0070C0"/>
                </a:solidFill>
                <a:effectLst/>
                <a:latin typeface="Alexandria"/>
                <a:ea typeface="Times New Roman" panose="02020603050405020304" pitchFamily="18" charset="0"/>
              </a:rPr>
              <a:t>3- </a:t>
            </a:r>
            <a:r>
              <a:rPr lang="en-US" sz="2000" dirty="0">
                <a:solidFill>
                  <a:srgbClr val="0070C0"/>
                </a:solidFill>
                <a:effectLst/>
                <a:latin typeface="Alexandria"/>
                <a:ea typeface="Times New Roman" panose="02020603050405020304" pitchFamily="18" charset="0"/>
              </a:rPr>
              <a:t>:</a:t>
            </a:r>
            <a:r>
              <a:rPr lang="ar-EG" sz="2000" dirty="0">
                <a:solidFill>
                  <a:srgbClr val="0070C0"/>
                </a:solidFill>
                <a:effectLst/>
                <a:latin typeface="Alexandria"/>
                <a:ea typeface="Times New Roman" panose="02020603050405020304" pitchFamily="18" charset="0"/>
              </a:rPr>
              <a:t> القيود التقنية والإدارية وغيرها </a:t>
            </a:r>
            <a:endParaRPr lang="en-US" sz="2000" dirty="0">
              <a:solidFill>
                <a:srgbClr val="0070C0"/>
              </a:solidFill>
              <a:effectLst/>
              <a:latin typeface="Alexandria"/>
              <a:ea typeface="Times New Roman" panose="02020603050405020304" pitchFamily="18" charset="0"/>
            </a:endParaRPr>
          </a:p>
          <a:p>
            <a:pPr marR="0" lvl="0" algn="just" rtl="1">
              <a:spcBef>
                <a:spcPts val="0"/>
              </a:spcBef>
              <a:spcAft>
                <a:spcPts val="0"/>
              </a:spcAft>
            </a:pPr>
            <a:r>
              <a:rPr lang="ar-EG" b="1" dirty="0">
                <a:latin typeface="Alexandria"/>
              </a:rPr>
              <a:t>تعوق التجارة الدولية العديد من القيود الفنية والإدارية وغيرها. وتشمل: </a:t>
            </a:r>
            <a:endParaRPr lang="en-US" b="1" dirty="0">
              <a:latin typeface="Alexandria"/>
            </a:endParaRPr>
          </a:p>
          <a:p>
            <a:pPr marL="285750" marR="0" indent="-285750" algn="r" rtl="1">
              <a:spcBef>
                <a:spcPts val="0"/>
              </a:spcBef>
              <a:spcAft>
                <a:spcPts val="0"/>
              </a:spcAft>
              <a:buFont typeface="Arial" panose="020B0604020202020204" pitchFamily="34" charset="0"/>
              <a:buChar char="•"/>
            </a:pPr>
            <a:r>
              <a:rPr lang="ar-EG" dirty="0">
                <a:latin typeface="Alexandria"/>
              </a:rPr>
              <a:t>القيود السلامة للسيارات والمعدات الكهربائية،</a:t>
            </a:r>
            <a:endParaRPr lang="en-US" dirty="0">
              <a:latin typeface="Alexandria"/>
            </a:endParaRPr>
          </a:p>
          <a:p>
            <a:pPr marL="285750" marR="0" indent="-285750" algn="r" rtl="1">
              <a:spcBef>
                <a:spcPts val="0"/>
              </a:spcBef>
              <a:spcAft>
                <a:spcPts val="0"/>
              </a:spcAft>
              <a:buFont typeface="Arial" panose="020B0604020202020204" pitchFamily="34" charset="0"/>
              <a:buChar char="•"/>
            </a:pPr>
            <a:r>
              <a:rPr lang="en-US" dirty="0">
                <a:latin typeface="Alexandria"/>
              </a:rPr>
              <a:t> </a:t>
            </a:r>
            <a:r>
              <a:rPr lang="ar-EG" dirty="0">
                <a:latin typeface="Alexandria"/>
              </a:rPr>
              <a:t>القيود الصحية للإنتاج الصحي </a:t>
            </a:r>
            <a:endParaRPr lang="en-US" dirty="0">
              <a:latin typeface="Alexandria"/>
            </a:endParaRPr>
          </a:p>
          <a:p>
            <a:pPr marL="285750" marR="0" indent="-285750" algn="r" rtl="1">
              <a:spcBef>
                <a:spcPts val="0"/>
              </a:spcBef>
              <a:spcAft>
                <a:spcPts val="0"/>
              </a:spcAft>
              <a:buFont typeface="Arial" panose="020B0604020202020204" pitchFamily="34" charset="0"/>
              <a:buChar char="•"/>
            </a:pPr>
            <a:r>
              <a:rPr lang="ar-EG" dirty="0">
                <a:latin typeface="Alexandria"/>
              </a:rPr>
              <a:t>التعبئة والتغليف للمنتجات الغذائية المستوردة،</a:t>
            </a:r>
            <a:endParaRPr lang="en-US" dirty="0">
              <a:latin typeface="Alexandria"/>
            </a:endParaRPr>
          </a:p>
          <a:p>
            <a:pPr marL="285750" indent="-285750" algn="r" rtl="1">
              <a:buFont typeface="Arial" panose="020B0604020202020204" pitchFamily="34" charset="0"/>
              <a:buChar char="•"/>
            </a:pPr>
            <a:r>
              <a:rPr lang="ar-EG" dirty="0">
                <a:latin typeface="Alexandria"/>
              </a:rPr>
              <a:t> متطلبات وضع العلامات التي توضح الأصل والمحتويات</a:t>
            </a:r>
            <a:endParaRPr lang="en-US" dirty="0">
              <a:latin typeface="Alexandria"/>
            </a:endParaRPr>
          </a:p>
        </p:txBody>
      </p:sp>
    </p:spTree>
    <p:extLst>
      <p:ext uri="{BB962C8B-B14F-4D97-AF65-F5344CB8AC3E}">
        <p14:creationId xmlns:p14="http://schemas.microsoft.com/office/powerpoint/2010/main" val="11563451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10176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Trade Barriers</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القيود التجارية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9" name="TextBox 8">
            <a:extLst>
              <a:ext uri="{FF2B5EF4-FFF2-40B4-BE49-F238E27FC236}">
                <a16:creationId xmlns:a16="http://schemas.microsoft.com/office/drawing/2014/main" id="{D07B4967-E8AF-751C-16A9-3788966B573C}"/>
              </a:ext>
            </a:extLst>
          </p:cNvPr>
          <p:cNvSpPr txBox="1"/>
          <p:nvPr/>
        </p:nvSpPr>
        <p:spPr>
          <a:xfrm>
            <a:off x="2346765" y="1867675"/>
            <a:ext cx="7232448" cy="400110"/>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2) Non-Tariff Distortions to Trade</a:t>
            </a:r>
            <a:r>
              <a:rPr lang="ar-EG" sz="2000" b="1" dirty="0">
                <a:solidFill>
                  <a:srgbClr val="0070C0"/>
                </a:solidFill>
                <a:latin typeface="Alexandria"/>
                <a:ea typeface="Times New Roman" panose="02020603050405020304" pitchFamily="18" charset="0"/>
              </a:rPr>
              <a:t>التدابير غير الجمركية للتجارة </a:t>
            </a:r>
            <a:endParaRPr lang="en-US" sz="2000" b="1" dirty="0">
              <a:solidFill>
                <a:srgbClr val="0070C0"/>
              </a:solidFill>
              <a:latin typeface="Alexandria"/>
              <a:ea typeface="Times New Roman" panose="02020603050405020304" pitchFamily="18" charset="0"/>
            </a:endParaRPr>
          </a:p>
        </p:txBody>
      </p:sp>
      <p:sp>
        <p:nvSpPr>
          <p:cNvPr id="2" name="TextBox 1">
            <a:extLst>
              <a:ext uri="{FF2B5EF4-FFF2-40B4-BE49-F238E27FC236}">
                <a16:creationId xmlns:a16="http://schemas.microsoft.com/office/drawing/2014/main" id="{4D878DAC-B98C-895C-98C7-AFF088E911DB}"/>
              </a:ext>
            </a:extLst>
          </p:cNvPr>
          <p:cNvSpPr txBox="1"/>
          <p:nvPr/>
        </p:nvSpPr>
        <p:spPr>
          <a:xfrm>
            <a:off x="762000" y="2422908"/>
            <a:ext cx="4944142" cy="3477875"/>
          </a:xfrm>
          <a:prstGeom prst="rect">
            <a:avLst/>
          </a:prstGeom>
          <a:noFill/>
        </p:spPr>
        <p:txBody>
          <a:bodyPr wrap="square">
            <a:spAutoFit/>
          </a:bodyPr>
          <a:lstStyle/>
          <a:p>
            <a:pPr marL="0" marR="0" algn="ctr">
              <a:spcBef>
                <a:spcPts val="0"/>
              </a:spcBef>
              <a:spcAft>
                <a:spcPts val="0"/>
              </a:spcAft>
            </a:pPr>
            <a:r>
              <a:rPr lang="en-US" sz="2000" b="1" u="sng" dirty="0">
                <a:solidFill>
                  <a:srgbClr val="0070C0"/>
                </a:solidFill>
                <a:effectLst/>
                <a:latin typeface="Alexandria"/>
                <a:ea typeface="Times New Roman" panose="02020603050405020304" pitchFamily="18" charset="0"/>
              </a:rPr>
              <a:t>4- International Cartels</a:t>
            </a:r>
            <a:r>
              <a:rPr lang="en-US" sz="2000" dirty="0">
                <a:solidFill>
                  <a:srgbClr val="0070C0"/>
                </a:solidFill>
                <a:effectLst/>
                <a:latin typeface="Alexandria"/>
                <a:ea typeface="Times New Roman" panose="02020603050405020304" pitchFamily="18" charset="0"/>
              </a:rPr>
              <a:t>:</a:t>
            </a:r>
          </a:p>
          <a:p>
            <a:pPr marL="342900" marR="0" lvl="0" indent="-342900" algn="just" rtl="0">
              <a:spcBef>
                <a:spcPts val="0"/>
              </a:spcBef>
              <a:spcAft>
                <a:spcPts val="0"/>
              </a:spcAft>
              <a:buFont typeface="Symbol" panose="05050102010706020507" pitchFamily="18" charset="2"/>
              <a:buChar char=""/>
            </a:pPr>
            <a:r>
              <a:rPr lang="en-US" sz="2000" dirty="0">
                <a:effectLst/>
                <a:latin typeface="Alexandria"/>
                <a:ea typeface="Times New Roman" panose="02020603050405020304" pitchFamily="18" charset="0"/>
              </a:rPr>
              <a:t>Organization of suppliers from different nations that agrees to restrict output and exports of a commodity with the aim of maximizing or increasing total profits. </a:t>
            </a:r>
          </a:p>
          <a:p>
            <a:pPr marL="457200" marR="0" algn="just">
              <a:spcBef>
                <a:spcPts val="0"/>
              </a:spcBef>
              <a:spcAft>
                <a:spcPts val="0"/>
              </a:spcAft>
            </a:pPr>
            <a:r>
              <a:rPr lang="en-US" sz="2000" dirty="0">
                <a:effectLst/>
                <a:latin typeface="Alexandria"/>
                <a:ea typeface="Times New Roman" panose="02020603050405020304" pitchFamily="18" charset="0"/>
              </a:rPr>
              <a:t> </a:t>
            </a:r>
          </a:p>
          <a:p>
            <a:pPr marL="342900" marR="0" lvl="0" indent="-342900" algn="just">
              <a:spcBef>
                <a:spcPts val="0"/>
              </a:spcBef>
              <a:spcAft>
                <a:spcPts val="0"/>
              </a:spcAft>
              <a:buFont typeface="Symbol" panose="05050102010706020507" pitchFamily="18" charset="2"/>
              <a:buChar char=""/>
            </a:pPr>
            <a:r>
              <a:rPr lang="en-US" sz="2000" dirty="0">
                <a:effectLst/>
                <a:latin typeface="Alexandria"/>
                <a:ea typeface="Times New Roman" panose="02020603050405020304" pitchFamily="18" charset="0"/>
              </a:rPr>
              <a:t> For example, OPEC (the Organization of Petroleum Exporting Countries) quadrupled the price of crude oil between 1973 and 1974 by restricting production and exports.</a:t>
            </a:r>
            <a:endParaRPr lang="ar-EG" sz="2000" dirty="0">
              <a:effectLst/>
              <a:latin typeface="Alexandria"/>
              <a:ea typeface="Times New Roman" panose="02020603050405020304" pitchFamily="18" charset="0"/>
            </a:endParaRPr>
          </a:p>
        </p:txBody>
      </p:sp>
      <p:sp>
        <p:nvSpPr>
          <p:cNvPr id="4" name="TextBox 3">
            <a:extLst>
              <a:ext uri="{FF2B5EF4-FFF2-40B4-BE49-F238E27FC236}">
                <a16:creationId xmlns:a16="http://schemas.microsoft.com/office/drawing/2014/main" id="{283052D7-C7D2-6576-2659-3C43FBFD83BD}"/>
              </a:ext>
            </a:extLst>
          </p:cNvPr>
          <p:cNvSpPr txBox="1"/>
          <p:nvPr/>
        </p:nvSpPr>
        <p:spPr>
          <a:xfrm>
            <a:off x="5962989" y="2461934"/>
            <a:ext cx="4944142" cy="2954655"/>
          </a:xfrm>
          <a:prstGeom prst="rect">
            <a:avLst/>
          </a:prstGeom>
          <a:noFill/>
        </p:spPr>
        <p:txBody>
          <a:bodyPr wrap="square">
            <a:spAutoFit/>
          </a:bodyPr>
          <a:lstStyle/>
          <a:p>
            <a:pPr marL="0" marR="0" algn="ctr" rtl="1">
              <a:spcBef>
                <a:spcPts val="0"/>
              </a:spcBef>
              <a:spcAft>
                <a:spcPts val="0"/>
              </a:spcAft>
            </a:pPr>
            <a:r>
              <a:rPr lang="en-US" sz="2000" b="1" u="sng" dirty="0">
                <a:solidFill>
                  <a:srgbClr val="0070C0"/>
                </a:solidFill>
                <a:effectLst/>
                <a:latin typeface="Alexandria"/>
                <a:ea typeface="Times New Roman" panose="02020603050405020304" pitchFamily="18" charset="0"/>
              </a:rPr>
              <a:t>4- </a:t>
            </a:r>
            <a:r>
              <a:rPr lang="ar-EG" sz="2000" dirty="0" err="1">
                <a:solidFill>
                  <a:srgbClr val="0070C0"/>
                </a:solidFill>
                <a:effectLst/>
                <a:latin typeface="Alexandria"/>
                <a:ea typeface="Times New Roman" panose="02020603050405020304" pitchFamily="18" charset="0"/>
              </a:rPr>
              <a:t>الكارتيل</a:t>
            </a:r>
            <a:r>
              <a:rPr lang="ar-EG" sz="2000" dirty="0">
                <a:solidFill>
                  <a:srgbClr val="0070C0"/>
                </a:solidFill>
                <a:effectLst/>
                <a:latin typeface="Alexandria"/>
                <a:ea typeface="Times New Roman" panose="02020603050405020304" pitchFamily="18" charset="0"/>
              </a:rPr>
              <a:t> </a:t>
            </a:r>
            <a:endParaRPr lang="en-US" sz="2000" dirty="0">
              <a:solidFill>
                <a:srgbClr val="0070C0"/>
              </a:solidFill>
              <a:effectLst/>
              <a:latin typeface="Alexandria"/>
              <a:ea typeface="Times New Roman" panose="02020603050405020304" pitchFamily="18" charset="0"/>
            </a:endParaRPr>
          </a:p>
          <a:p>
            <a:pPr marL="342900" marR="0" lvl="0" indent="-342900" algn="just" rtl="1">
              <a:spcBef>
                <a:spcPts val="0"/>
              </a:spcBef>
              <a:spcAft>
                <a:spcPts val="0"/>
              </a:spcAft>
              <a:buFont typeface="Symbol" panose="05050102010706020507" pitchFamily="18" charset="2"/>
              <a:buChar char=""/>
            </a:pPr>
            <a:endParaRPr lang="ar-EG" sz="2000" dirty="0">
              <a:effectLst/>
              <a:latin typeface="Alexandria"/>
              <a:ea typeface="Times New Roman" panose="02020603050405020304" pitchFamily="18" charset="0"/>
            </a:endParaRPr>
          </a:p>
          <a:p>
            <a:pPr marL="285750" lvl="0" indent="-285750" algn="r" rtl="1">
              <a:buFont typeface="Arial" panose="020B0604020202020204" pitchFamily="34" charset="0"/>
              <a:buChar char="•"/>
            </a:pPr>
            <a:r>
              <a:rPr lang="ar-EG" dirty="0">
                <a:latin typeface="Alexandria"/>
              </a:rPr>
              <a:t>كارتل هو منظمة من موردي سلعة تقع في دول مختلفة (أو مجموعة من الحكومات) التي توافق على تقييد إنتاج وصادرات السلعة بهدف تعظيم أو زيادة إجمالي الأرباح </a:t>
            </a:r>
            <a:endParaRPr lang="en-US" dirty="0">
              <a:latin typeface="Alexandria"/>
            </a:endParaRPr>
          </a:p>
          <a:p>
            <a:pPr marL="285750" indent="-285750" algn="r" rtl="1">
              <a:buFont typeface="Arial" panose="020B0604020202020204" pitchFamily="34" charset="0"/>
              <a:buChar char="•"/>
            </a:pPr>
            <a:endParaRPr lang="en-US" dirty="0">
              <a:latin typeface="Alexandria"/>
            </a:endParaRPr>
          </a:p>
          <a:p>
            <a:pPr marL="285750" indent="-285750" algn="r" rtl="1">
              <a:buFont typeface="Arial" panose="020B0604020202020204" pitchFamily="34" charset="0"/>
              <a:buChar char="•"/>
            </a:pPr>
            <a:r>
              <a:rPr lang="ar-EG" dirty="0">
                <a:latin typeface="Alexandria"/>
              </a:rPr>
              <a:t>مثل: منظمة البلدان المصدرة للبترول (أوبك)، التي نجحت، من خلال تقييد الإنتاج والصادرات، في مضاعفة سعر النفط الخام أربع مرات بين عامي 1973 و1974</a:t>
            </a:r>
            <a:endParaRPr lang="en-US" dirty="0">
              <a:latin typeface="Alexandria"/>
            </a:endParaRPr>
          </a:p>
          <a:p>
            <a:pPr marL="0" marR="0" algn="ctr" rtl="1">
              <a:spcBef>
                <a:spcPts val="0"/>
              </a:spcBef>
              <a:spcAft>
                <a:spcPts val="0"/>
              </a:spcAft>
            </a:pPr>
            <a:endParaRPr lang="en-US" sz="2000" dirty="0">
              <a:solidFill>
                <a:srgbClr val="0070C0"/>
              </a:solidFill>
              <a:effectLst/>
              <a:latin typeface="Alexandria"/>
              <a:ea typeface="Times New Roman" panose="02020603050405020304" pitchFamily="18" charset="0"/>
            </a:endParaRPr>
          </a:p>
        </p:txBody>
      </p:sp>
    </p:spTree>
    <p:extLst>
      <p:ext uri="{BB962C8B-B14F-4D97-AF65-F5344CB8AC3E}">
        <p14:creationId xmlns:p14="http://schemas.microsoft.com/office/powerpoint/2010/main" val="12204584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10176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Trade Barriers</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القيود التجارية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9" name="TextBox 8">
            <a:extLst>
              <a:ext uri="{FF2B5EF4-FFF2-40B4-BE49-F238E27FC236}">
                <a16:creationId xmlns:a16="http://schemas.microsoft.com/office/drawing/2014/main" id="{D07B4967-E8AF-751C-16A9-3788966B573C}"/>
              </a:ext>
            </a:extLst>
          </p:cNvPr>
          <p:cNvSpPr txBox="1"/>
          <p:nvPr/>
        </p:nvSpPr>
        <p:spPr>
          <a:xfrm>
            <a:off x="2346765" y="1867675"/>
            <a:ext cx="7232448" cy="400110"/>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2) Non-Tariff Distortions to Trade</a:t>
            </a:r>
            <a:r>
              <a:rPr lang="ar-EG" sz="2000" b="1" dirty="0">
                <a:solidFill>
                  <a:srgbClr val="0070C0"/>
                </a:solidFill>
                <a:latin typeface="Alexandria"/>
                <a:ea typeface="Times New Roman" panose="02020603050405020304" pitchFamily="18" charset="0"/>
              </a:rPr>
              <a:t>التدابير غير الجمركية للتجارة </a:t>
            </a:r>
            <a:endParaRPr lang="en-US" sz="2000" b="1" dirty="0">
              <a:solidFill>
                <a:srgbClr val="0070C0"/>
              </a:solidFill>
              <a:latin typeface="Alexandria"/>
              <a:ea typeface="Times New Roman" panose="02020603050405020304" pitchFamily="18" charset="0"/>
            </a:endParaRPr>
          </a:p>
        </p:txBody>
      </p:sp>
      <p:sp>
        <p:nvSpPr>
          <p:cNvPr id="10" name="TextBox 9">
            <a:extLst>
              <a:ext uri="{FF2B5EF4-FFF2-40B4-BE49-F238E27FC236}">
                <a16:creationId xmlns:a16="http://schemas.microsoft.com/office/drawing/2014/main" id="{DEBA81A0-561B-3C4B-2314-585D4563BFD3}"/>
              </a:ext>
            </a:extLst>
          </p:cNvPr>
          <p:cNvSpPr txBox="1"/>
          <p:nvPr/>
        </p:nvSpPr>
        <p:spPr>
          <a:xfrm>
            <a:off x="1055578" y="2478213"/>
            <a:ext cx="3887898" cy="2246769"/>
          </a:xfrm>
          <a:prstGeom prst="rect">
            <a:avLst/>
          </a:prstGeom>
          <a:noFill/>
        </p:spPr>
        <p:txBody>
          <a:bodyPr wrap="square">
            <a:spAutoFit/>
          </a:bodyPr>
          <a:lstStyle/>
          <a:p>
            <a:pPr marL="0" marR="0" algn="ctr">
              <a:spcBef>
                <a:spcPts val="0"/>
              </a:spcBef>
              <a:spcAft>
                <a:spcPts val="0"/>
              </a:spcAft>
            </a:pPr>
            <a:r>
              <a:rPr lang="en-US" sz="2000" b="1" u="sng" dirty="0">
                <a:solidFill>
                  <a:srgbClr val="0070C0"/>
                </a:solidFill>
                <a:effectLst/>
                <a:latin typeface="Alexandria"/>
                <a:ea typeface="Times New Roman" panose="02020603050405020304" pitchFamily="18" charset="0"/>
              </a:rPr>
              <a:t>5- Dumping</a:t>
            </a:r>
            <a:r>
              <a:rPr lang="en-US" sz="2000" dirty="0">
                <a:solidFill>
                  <a:srgbClr val="0070C0"/>
                </a:solidFill>
                <a:effectLst/>
                <a:latin typeface="Alexandria"/>
                <a:ea typeface="Times New Roman" panose="02020603050405020304" pitchFamily="18" charset="0"/>
              </a:rPr>
              <a:t>:</a:t>
            </a:r>
            <a:endParaRPr lang="ar-EG" sz="2000" dirty="0">
              <a:solidFill>
                <a:srgbClr val="0070C0"/>
              </a:solidFill>
              <a:effectLst/>
              <a:latin typeface="Alexandria"/>
              <a:ea typeface="Times New Roman" panose="02020603050405020304" pitchFamily="18" charset="0"/>
            </a:endParaRPr>
          </a:p>
          <a:p>
            <a:pPr marL="0" marR="0" algn="ctr">
              <a:spcBef>
                <a:spcPts val="0"/>
              </a:spcBef>
              <a:spcAft>
                <a:spcPts val="0"/>
              </a:spcAft>
            </a:pPr>
            <a:endParaRPr lang="en-US" sz="2000" dirty="0">
              <a:solidFill>
                <a:srgbClr val="0070C0"/>
              </a:solidFill>
              <a:effectLst/>
              <a:latin typeface="Alexandria"/>
              <a:ea typeface="Times New Roman" panose="02020603050405020304" pitchFamily="18" charset="0"/>
            </a:endParaRPr>
          </a:p>
          <a:p>
            <a:r>
              <a:rPr lang="en-US" sz="2000" dirty="0">
                <a:effectLst/>
                <a:latin typeface="Alexandria"/>
                <a:ea typeface="Times New Roman" panose="02020603050405020304" pitchFamily="18" charset="0"/>
              </a:rPr>
              <a:t>Dumping is the export of a commodity </a:t>
            </a:r>
            <a:r>
              <a:rPr lang="en-US" sz="2000" b="1" u="sng" dirty="0">
                <a:effectLst/>
                <a:latin typeface="Alexandria"/>
                <a:ea typeface="Times New Roman" panose="02020603050405020304" pitchFamily="18" charset="0"/>
              </a:rPr>
              <a:t>at below cost</a:t>
            </a:r>
            <a:r>
              <a:rPr lang="en-US" sz="2000" dirty="0">
                <a:effectLst/>
                <a:latin typeface="Alexandria"/>
                <a:ea typeface="Times New Roman" panose="02020603050405020304" pitchFamily="18" charset="0"/>
              </a:rPr>
              <a:t>, or the sale of a commodity </a:t>
            </a:r>
            <a:r>
              <a:rPr lang="en-US" sz="2000" b="1" u="sng" dirty="0">
                <a:effectLst/>
                <a:latin typeface="Alexandria"/>
                <a:ea typeface="Times New Roman" panose="02020603050405020304" pitchFamily="18" charset="0"/>
              </a:rPr>
              <a:t>at a lower price</a:t>
            </a:r>
            <a:r>
              <a:rPr lang="en-US" sz="2000" dirty="0">
                <a:effectLst/>
                <a:latin typeface="Alexandria"/>
                <a:ea typeface="Times New Roman" panose="02020603050405020304" pitchFamily="18" charset="0"/>
              </a:rPr>
              <a:t> abroad than domestically.</a:t>
            </a:r>
          </a:p>
          <a:p>
            <a:pPr marL="0" marR="0" algn="ctr">
              <a:spcBef>
                <a:spcPts val="0"/>
              </a:spcBef>
              <a:spcAft>
                <a:spcPts val="0"/>
              </a:spcAft>
            </a:pPr>
            <a:endParaRPr lang="en-US" sz="2000" dirty="0">
              <a:solidFill>
                <a:srgbClr val="0070C0"/>
              </a:solidFill>
              <a:effectLst/>
              <a:latin typeface="Alexandria"/>
              <a:ea typeface="Times New Roman" panose="02020603050405020304" pitchFamily="18" charset="0"/>
            </a:endParaRPr>
          </a:p>
        </p:txBody>
      </p:sp>
      <p:sp>
        <p:nvSpPr>
          <p:cNvPr id="11" name="TextBox 10">
            <a:extLst>
              <a:ext uri="{FF2B5EF4-FFF2-40B4-BE49-F238E27FC236}">
                <a16:creationId xmlns:a16="http://schemas.microsoft.com/office/drawing/2014/main" id="{D189028F-0FB8-7C2B-6415-AF4830DB4F61}"/>
              </a:ext>
            </a:extLst>
          </p:cNvPr>
          <p:cNvSpPr txBox="1"/>
          <p:nvPr/>
        </p:nvSpPr>
        <p:spPr>
          <a:xfrm>
            <a:off x="6437203" y="2644170"/>
            <a:ext cx="3887898" cy="1569660"/>
          </a:xfrm>
          <a:prstGeom prst="rect">
            <a:avLst/>
          </a:prstGeom>
          <a:noFill/>
        </p:spPr>
        <p:txBody>
          <a:bodyPr wrap="square">
            <a:spAutoFit/>
          </a:bodyPr>
          <a:lstStyle/>
          <a:p>
            <a:pPr marL="0" marR="0" algn="ctr" rtl="1">
              <a:spcBef>
                <a:spcPts val="0"/>
              </a:spcBef>
              <a:spcAft>
                <a:spcPts val="0"/>
              </a:spcAft>
            </a:pPr>
            <a:r>
              <a:rPr lang="en-US" sz="2000" b="1" u="sng" dirty="0">
                <a:solidFill>
                  <a:srgbClr val="0070C0"/>
                </a:solidFill>
                <a:effectLst/>
                <a:latin typeface="Alexandria"/>
                <a:ea typeface="Times New Roman" panose="02020603050405020304" pitchFamily="18" charset="0"/>
              </a:rPr>
              <a:t>5- </a:t>
            </a:r>
            <a:r>
              <a:rPr lang="en-US" sz="2000" dirty="0">
                <a:solidFill>
                  <a:srgbClr val="0070C0"/>
                </a:solidFill>
                <a:effectLst/>
                <a:latin typeface="Alexandria"/>
                <a:ea typeface="Times New Roman" panose="02020603050405020304" pitchFamily="18" charset="0"/>
              </a:rPr>
              <a:t>:</a:t>
            </a:r>
            <a:r>
              <a:rPr lang="ar-EG" sz="2000" dirty="0">
                <a:solidFill>
                  <a:srgbClr val="0070C0"/>
                </a:solidFill>
                <a:effectLst/>
                <a:latin typeface="Alexandria"/>
                <a:ea typeface="Times New Roman" panose="02020603050405020304" pitchFamily="18" charset="0"/>
              </a:rPr>
              <a:t> الإغراق </a:t>
            </a:r>
          </a:p>
          <a:p>
            <a:pPr marL="0" marR="0" algn="ctr" rtl="1">
              <a:spcBef>
                <a:spcPts val="0"/>
              </a:spcBef>
              <a:spcAft>
                <a:spcPts val="0"/>
              </a:spcAft>
            </a:pPr>
            <a:endParaRPr lang="en-US" sz="2000" dirty="0">
              <a:solidFill>
                <a:srgbClr val="0070C0"/>
              </a:solidFill>
              <a:effectLst/>
              <a:latin typeface="Alexandria"/>
              <a:ea typeface="Times New Roman" panose="02020603050405020304" pitchFamily="18" charset="0"/>
            </a:endParaRPr>
          </a:p>
          <a:p>
            <a:pPr algn="ctr" rtl="1"/>
            <a:r>
              <a:rPr lang="ar-EG" sz="1800" dirty="0">
                <a:solidFill>
                  <a:srgbClr val="000000"/>
                </a:solidFill>
                <a:effectLst/>
                <a:latin typeface="Times New Roman" panose="02020603050405020304" pitchFamily="18" charset="0"/>
                <a:ea typeface="Times New Roman" panose="02020603050405020304" pitchFamily="18" charset="0"/>
              </a:rPr>
              <a:t>الإغراق هو تصدير سلعة </a:t>
            </a:r>
            <a:r>
              <a:rPr lang="ar-EG" sz="1800" b="1" dirty="0">
                <a:solidFill>
                  <a:srgbClr val="000000"/>
                </a:solidFill>
                <a:effectLst/>
                <a:highlight>
                  <a:srgbClr val="FFFF00"/>
                </a:highlight>
                <a:latin typeface="Times New Roman" panose="02020603050405020304" pitchFamily="18" charset="0"/>
                <a:ea typeface="Times New Roman" panose="02020603050405020304" pitchFamily="18" charset="0"/>
              </a:rPr>
              <a:t>بأقل من التكلفة</a:t>
            </a:r>
            <a:r>
              <a:rPr lang="ar-EG" sz="1800" dirty="0">
                <a:solidFill>
                  <a:srgbClr val="000000"/>
                </a:solidFill>
                <a:effectLst/>
                <a:latin typeface="Times New Roman" panose="02020603050405020304" pitchFamily="18" charset="0"/>
                <a:ea typeface="Times New Roman" panose="02020603050405020304" pitchFamily="18" charset="0"/>
              </a:rPr>
              <a:t>، أو بيع سلعة </a:t>
            </a:r>
            <a:r>
              <a:rPr lang="ar-EG" sz="1800" b="1" dirty="0">
                <a:solidFill>
                  <a:srgbClr val="000000"/>
                </a:solidFill>
                <a:effectLst/>
                <a:highlight>
                  <a:srgbClr val="FFFF00"/>
                </a:highlight>
                <a:latin typeface="Times New Roman" panose="02020603050405020304" pitchFamily="18" charset="0"/>
                <a:ea typeface="Times New Roman" panose="02020603050405020304" pitchFamily="18" charset="0"/>
              </a:rPr>
              <a:t>بسعر أقل</a:t>
            </a:r>
            <a:r>
              <a:rPr lang="ar-EG" sz="1800" dirty="0">
                <a:solidFill>
                  <a:srgbClr val="000000"/>
                </a:solidFill>
                <a:effectLst/>
                <a:latin typeface="Times New Roman" panose="02020603050405020304" pitchFamily="18" charset="0"/>
                <a:ea typeface="Times New Roman" panose="02020603050405020304" pitchFamily="18" charset="0"/>
              </a:rPr>
              <a:t> في الخارج منه محليا.</a:t>
            </a:r>
            <a:endParaRPr lang="en-US" sz="1800" dirty="0">
              <a:effectLst/>
              <a:latin typeface="Times New Roman" panose="02020603050405020304" pitchFamily="18" charset="0"/>
              <a:ea typeface="Times New Roman" panose="02020603050405020304" pitchFamily="18" charset="0"/>
            </a:endParaRPr>
          </a:p>
          <a:p>
            <a:pPr marL="0" marR="0" algn="ctr" rtl="1">
              <a:spcBef>
                <a:spcPts val="0"/>
              </a:spcBef>
              <a:spcAft>
                <a:spcPts val="0"/>
              </a:spcAft>
            </a:pPr>
            <a:endParaRPr lang="en-US" sz="2000" dirty="0">
              <a:solidFill>
                <a:srgbClr val="0070C0"/>
              </a:solidFill>
              <a:effectLst/>
              <a:latin typeface="Alexandria"/>
              <a:ea typeface="Times New Roman" panose="02020603050405020304" pitchFamily="18" charset="0"/>
            </a:endParaRPr>
          </a:p>
        </p:txBody>
      </p:sp>
    </p:spTree>
    <p:extLst>
      <p:ext uri="{BB962C8B-B14F-4D97-AF65-F5344CB8AC3E}">
        <p14:creationId xmlns:p14="http://schemas.microsoft.com/office/powerpoint/2010/main" val="2275853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7429" y="1019061"/>
            <a:ext cx="11643396" cy="5673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9431" y="-24424"/>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351241"/>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Trade Barriers</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القيود التجارية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513748"/>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784077"/>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9" name="TextBox 8">
            <a:extLst>
              <a:ext uri="{FF2B5EF4-FFF2-40B4-BE49-F238E27FC236}">
                <a16:creationId xmlns:a16="http://schemas.microsoft.com/office/drawing/2014/main" id="{D07B4967-E8AF-751C-16A9-3788966B573C}"/>
              </a:ext>
            </a:extLst>
          </p:cNvPr>
          <p:cNvSpPr txBox="1"/>
          <p:nvPr/>
        </p:nvSpPr>
        <p:spPr>
          <a:xfrm>
            <a:off x="2346765" y="1201242"/>
            <a:ext cx="7232448" cy="400110"/>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2) Non-Tariff Distortions to Trade</a:t>
            </a:r>
            <a:r>
              <a:rPr lang="ar-EG" sz="2000" b="1" dirty="0">
                <a:solidFill>
                  <a:srgbClr val="0070C0"/>
                </a:solidFill>
                <a:latin typeface="Alexandria"/>
                <a:ea typeface="Times New Roman" panose="02020603050405020304" pitchFamily="18" charset="0"/>
              </a:rPr>
              <a:t>التدابير غير الجمركية للتجارة </a:t>
            </a:r>
            <a:endParaRPr lang="en-US" sz="2000" b="1" dirty="0">
              <a:solidFill>
                <a:srgbClr val="0070C0"/>
              </a:solidFill>
              <a:latin typeface="Alexandria"/>
              <a:ea typeface="Times New Roman" panose="02020603050405020304" pitchFamily="18" charset="0"/>
            </a:endParaRPr>
          </a:p>
        </p:txBody>
      </p:sp>
      <p:sp>
        <p:nvSpPr>
          <p:cNvPr id="10" name="TextBox 9">
            <a:extLst>
              <a:ext uri="{FF2B5EF4-FFF2-40B4-BE49-F238E27FC236}">
                <a16:creationId xmlns:a16="http://schemas.microsoft.com/office/drawing/2014/main" id="{DEBA81A0-561B-3C4B-2314-585D4563BFD3}"/>
              </a:ext>
            </a:extLst>
          </p:cNvPr>
          <p:cNvSpPr txBox="1"/>
          <p:nvPr/>
        </p:nvSpPr>
        <p:spPr>
          <a:xfrm>
            <a:off x="1055577" y="1694087"/>
            <a:ext cx="9902229" cy="707886"/>
          </a:xfrm>
          <a:prstGeom prst="rect">
            <a:avLst/>
          </a:prstGeom>
          <a:noFill/>
        </p:spPr>
        <p:txBody>
          <a:bodyPr wrap="square">
            <a:spAutoFit/>
          </a:bodyPr>
          <a:lstStyle/>
          <a:p>
            <a:pPr marL="0" marR="0" algn="ctr">
              <a:spcBef>
                <a:spcPts val="0"/>
              </a:spcBef>
              <a:spcAft>
                <a:spcPts val="0"/>
              </a:spcAft>
            </a:pPr>
            <a:r>
              <a:rPr lang="en-US" sz="2000" b="1" u="sng" dirty="0">
                <a:solidFill>
                  <a:srgbClr val="0070C0"/>
                </a:solidFill>
                <a:effectLst/>
                <a:latin typeface="Alexandria"/>
                <a:ea typeface="Times New Roman" panose="02020603050405020304" pitchFamily="18" charset="0"/>
              </a:rPr>
              <a:t>5- Dumping</a:t>
            </a:r>
            <a:r>
              <a:rPr lang="en-US" sz="2000" dirty="0">
                <a:solidFill>
                  <a:srgbClr val="0070C0"/>
                </a:solidFill>
                <a:effectLst/>
                <a:latin typeface="Alexandria"/>
                <a:ea typeface="Times New Roman" panose="02020603050405020304" pitchFamily="18" charset="0"/>
              </a:rPr>
              <a:t>:</a:t>
            </a:r>
            <a:r>
              <a:rPr lang="ar-EG" sz="2000" dirty="0">
                <a:solidFill>
                  <a:srgbClr val="0070C0"/>
                </a:solidFill>
                <a:effectLst/>
                <a:latin typeface="Alexandria"/>
                <a:ea typeface="Times New Roman" panose="02020603050405020304" pitchFamily="18" charset="0"/>
              </a:rPr>
              <a:t> الإغراق </a:t>
            </a:r>
          </a:p>
          <a:p>
            <a:pPr marL="0" marR="0" algn="ctr">
              <a:spcBef>
                <a:spcPts val="0"/>
              </a:spcBef>
              <a:spcAft>
                <a:spcPts val="0"/>
              </a:spcAft>
            </a:pPr>
            <a:endParaRPr lang="en-US" sz="2000" dirty="0">
              <a:solidFill>
                <a:srgbClr val="0070C0"/>
              </a:solidFill>
              <a:effectLst/>
              <a:latin typeface="Alexandria"/>
              <a:ea typeface="Times New Roman" panose="02020603050405020304" pitchFamily="18" charset="0"/>
            </a:endParaRPr>
          </a:p>
        </p:txBody>
      </p:sp>
      <p:pic>
        <p:nvPicPr>
          <p:cNvPr id="11" name="Picture 10">
            <a:extLst>
              <a:ext uri="{FF2B5EF4-FFF2-40B4-BE49-F238E27FC236}">
                <a16:creationId xmlns:a16="http://schemas.microsoft.com/office/drawing/2014/main" id="{23801CDB-D94A-C55E-E2C2-7985A5A2A1CF}"/>
              </a:ext>
            </a:extLst>
          </p:cNvPr>
          <p:cNvPicPr>
            <a:picLocks noChangeAspect="1"/>
          </p:cNvPicPr>
          <p:nvPr/>
        </p:nvPicPr>
        <p:blipFill rotWithShape="1">
          <a:blip r:embed="rId3"/>
          <a:srcRect l="24240" t="60471" r="24021" b="19657"/>
          <a:stretch/>
        </p:blipFill>
        <p:spPr>
          <a:xfrm>
            <a:off x="942308" y="3863853"/>
            <a:ext cx="10137107" cy="2115495"/>
          </a:xfrm>
          <a:prstGeom prst="rect">
            <a:avLst/>
          </a:prstGeom>
        </p:spPr>
      </p:pic>
      <p:pic>
        <p:nvPicPr>
          <p:cNvPr id="13" name="Picture 12">
            <a:extLst>
              <a:ext uri="{FF2B5EF4-FFF2-40B4-BE49-F238E27FC236}">
                <a16:creationId xmlns:a16="http://schemas.microsoft.com/office/drawing/2014/main" id="{005909D0-79B9-6FF5-C8E2-16C89D008E73}"/>
              </a:ext>
            </a:extLst>
          </p:cNvPr>
          <p:cNvPicPr>
            <a:picLocks noChangeAspect="1"/>
          </p:cNvPicPr>
          <p:nvPr/>
        </p:nvPicPr>
        <p:blipFill rotWithShape="1">
          <a:blip r:embed="rId4"/>
          <a:srcRect l="24726" t="69436" r="24011" b="16087"/>
          <a:stretch/>
        </p:blipFill>
        <p:spPr>
          <a:xfrm>
            <a:off x="1202184" y="2275882"/>
            <a:ext cx="9521610" cy="1602234"/>
          </a:xfrm>
          <a:prstGeom prst="rect">
            <a:avLst/>
          </a:prstGeom>
        </p:spPr>
      </p:pic>
    </p:spTree>
    <p:extLst>
      <p:ext uri="{BB962C8B-B14F-4D97-AF65-F5344CB8AC3E}">
        <p14:creationId xmlns:p14="http://schemas.microsoft.com/office/powerpoint/2010/main" val="26925874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421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10176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Trade Barriers</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القيود التجارية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9" name="TextBox 8">
            <a:extLst>
              <a:ext uri="{FF2B5EF4-FFF2-40B4-BE49-F238E27FC236}">
                <a16:creationId xmlns:a16="http://schemas.microsoft.com/office/drawing/2014/main" id="{D07B4967-E8AF-751C-16A9-3788966B573C}"/>
              </a:ext>
            </a:extLst>
          </p:cNvPr>
          <p:cNvSpPr txBox="1"/>
          <p:nvPr/>
        </p:nvSpPr>
        <p:spPr>
          <a:xfrm>
            <a:off x="2346765" y="1867675"/>
            <a:ext cx="7232448" cy="400110"/>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2) Non-Tariff Distortions to Trade</a:t>
            </a:r>
            <a:r>
              <a:rPr lang="ar-EG" sz="2000" b="1" dirty="0">
                <a:solidFill>
                  <a:srgbClr val="0070C0"/>
                </a:solidFill>
                <a:latin typeface="Alexandria"/>
                <a:ea typeface="Times New Roman" panose="02020603050405020304" pitchFamily="18" charset="0"/>
              </a:rPr>
              <a:t>التدابير غير الجمركية للتجارة </a:t>
            </a:r>
            <a:endParaRPr lang="en-US" sz="2000" b="1" dirty="0">
              <a:solidFill>
                <a:srgbClr val="0070C0"/>
              </a:solidFill>
              <a:latin typeface="Alexandria"/>
              <a:ea typeface="Times New Roman" panose="02020603050405020304" pitchFamily="18" charset="0"/>
            </a:endParaRPr>
          </a:p>
        </p:txBody>
      </p:sp>
      <p:sp>
        <p:nvSpPr>
          <p:cNvPr id="2" name="TextBox 1">
            <a:extLst>
              <a:ext uri="{FF2B5EF4-FFF2-40B4-BE49-F238E27FC236}">
                <a16:creationId xmlns:a16="http://schemas.microsoft.com/office/drawing/2014/main" id="{944CF45B-53DE-B540-B434-BF98FD3F5735}"/>
              </a:ext>
            </a:extLst>
          </p:cNvPr>
          <p:cNvSpPr txBox="1"/>
          <p:nvPr/>
        </p:nvSpPr>
        <p:spPr>
          <a:xfrm>
            <a:off x="768652" y="2616381"/>
            <a:ext cx="4853905" cy="2554545"/>
          </a:xfrm>
          <a:prstGeom prst="rect">
            <a:avLst/>
          </a:prstGeom>
          <a:noFill/>
        </p:spPr>
        <p:txBody>
          <a:bodyPr wrap="square">
            <a:spAutoFit/>
          </a:bodyPr>
          <a:lstStyle/>
          <a:p>
            <a:pPr marL="0" marR="0" algn="ctr">
              <a:spcBef>
                <a:spcPts val="0"/>
              </a:spcBef>
              <a:spcAft>
                <a:spcPts val="0"/>
              </a:spcAft>
            </a:pPr>
            <a:r>
              <a:rPr lang="en-US" sz="2000" b="1" u="sng" dirty="0">
                <a:solidFill>
                  <a:srgbClr val="0070C0"/>
                </a:solidFill>
                <a:effectLst/>
                <a:latin typeface="Alexandria"/>
                <a:ea typeface="Times New Roman" panose="02020603050405020304" pitchFamily="18" charset="0"/>
              </a:rPr>
              <a:t>6- Export Subsidies</a:t>
            </a:r>
            <a:r>
              <a:rPr lang="en-US" sz="2000" dirty="0">
                <a:solidFill>
                  <a:srgbClr val="0070C0"/>
                </a:solidFill>
                <a:effectLst/>
                <a:latin typeface="Alexandria"/>
                <a:ea typeface="Times New Roman" panose="02020603050405020304" pitchFamily="18" charset="0"/>
              </a:rPr>
              <a:t>:</a:t>
            </a:r>
          </a:p>
          <a:p>
            <a:pPr marL="342900" indent="-342900" algn="just">
              <a:buFont typeface="Symbol" panose="05050102010706020507" pitchFamily="18" charset="2"/>
              <a:buChar char=""/>
            </a:pPr>
            <a:r>
              <a:rPr lang="en-US" sz="2000" b="1" u="sng" dirty="0">
                <a:latin typeface="Alexandria"/>
              </a:rPr>
              <a:t>the Payments </a:t>
            </a:r>
            <a:r>
              <a:rPr lang="en-US" sz="2000" dirty="0">
                <a:latin typeface="Alexandria"/>
              </a:rPr>
              <a:t>and incentives offered </a:t>
            </a:r>
            <a:r>
              <a:rPr lang="en-US" sz="2000" b="1" u="sng" dirty="0">
                <a:latin typeface="Alexandria"/>
              </a:rPr>
              <a:t>to export producers</a:t>
            </a:r>
            <a:r>
              <a:rPr lang="en-US" sz="2000" dirty="0">
                <a:latin typeface="Alexandria"/>
              </a:rPr>
              <a:t>, </a:t>
            </a:r>
          </a:p>
          <a:p>
            <a:pPr marL="342900" indent="-342900" algn="just">
              <a:buFont typeface="Symbol" panose="05050102010706020507" pitchFamily="18" charset="2"/>
              <a:buChar char=""/>
            </a:pPr>
            <a:r>
              <a:rPr lang="en-US" sz="2000" dirty="0">
                <a:latin typeface="Alexandria"/>
              </a:rPr>
              <a:t>or </a:t>
            </a:r>
            <a:r>
              <a:rPr lang="en-US" sz="2000" b="1" u="sng" dirty="0">
                <a:latin typeface="Alexandria"/>
              </a:rPr>
              <a:t>subsidized loans to foreign buyers </a:t>
            </a:r>
          </a:p>
          <a:p>
            <a:pPr marL="342900" indent="-342900" algn="just">
              <a:buFont typeface="Symbol" panose="05050102010706020507" pitchFamily="18" charset="2"/>
              <a:buChar char=""/>
            </a:pPr>
            <a:r>
              <a:rPr lang="en-US" sz="2000" dirty="0">
                <a:effectLst/>
                <a:latin typeface="Alexandria"/>
                <a:ea typeface="Times New Roman" panose="02020603050405020304" pitchFamily="18" charset="0"/>
              </a:rPr>
              <a:t>intended </a:t>
            </a:r>
            <a:r>
              <a:rPr lang="en-US" sz="2000" b="1" u="sng" dirty="0">
                <a:effectLst/>
                <a:latin typeface="Alexandria"/>
                <a:ea typeface="Times New Roman" panose="02020603050405020304" pitchFamily="18" charset="0"/>
              </a:rPr>
              <a:t>to raise the nation’s exports</a:t>
            </a:r>
            <a:r>
              <a:rPr lang="en-US" sz="2000" dirty="0">
                <a:effectLst/>
                <a:latin typeface="Alexandria"/>
                <a:ea typeface="Times New Roman" panose="02020603050405020304" pitchFamily="18" charset="0"/>
              </a:rPr>
              <a:t>.</a:t>
            </a:r>
          </a:p>
          <a:p>
            <a:pPr marL="342900" indent="-342900" algn="just">
              <a:buFont typeface="Symbol" panose="05050102010706020507" pitchFamily="18" charset="2"/>
              <a:buChar char=""/>
            </a:pPr>
            <a:r>
              <a:rPr lang="en-US" sz="2000" dirty="0">
                <a:effectLst/>
                <a:latin typeface="Alexandria"/>
                <a:ea typeface="Times New Roman" panose="02020603050405020304" pitchFamily="18" charset="0"/>
              </a:rPr>
              <a:t>Export subsidies are </a:t>
            </a:r>
            <a:r>
              <a:rPr lang="en-US" sz="2000" b="1" u="sng" dirty="0">
                <a:effectLst/>
                <a:latin typeface="Alexandria"/>
                <a:ea typeface="Times New Roman" panose="02020603050405020304" pitchFamily="18" charset="0"/>
              </a:rPr>
              <a:t>illegal</a:t>
            </a:r>
            <a:r>
              <a:rPr lang="en-US" sz="2000" dirty="0">
                <a:effectLst/>
                <a:latin typeface="Alexandria"/>
                <a:ea typeface="Times New Roman" panose="02020603050405020304" pitchFamily="18" charset="0"/>
              </a:rPr>
              <a:t> by international agreement</a:t>
            </a:r>
            <a:endParaRPr lang="ar-EG" sz="2000" dirty="0">
              <a:effectLst/>
              <a:latin typeface="Alexandria"/>
              <a:ea typeface="Times New Roman" panose="02020603050405020304" pitchFamily="18" charset="0"/>
            </a:endParaRPr>
          </a:p>
          <a:p>
            <a:pPr marL="342900" indent="-342900" algn="just">
              <a:buFont typeface="Symbol" panose="05050102010706020507" pitchFamily="18" charset="2"/>
              <a:buChar char=""/>
            </a:pPr>
            <a:endParaRPr lang="ar-EG" sz="2000" dirty="0">
              <a:solidFill>
                <a:srgbClr val="0070C0"/>
              </a:solidFill>
              <a:latin typeface="Alexandria"/>
              <a:ea typeface="Times New Roman" panose="02020603050405020304" pitchFamily="18" charset="0"/>
            </a:endParaRPr>
          </a:p>
        </p:txBody>
      </p:sp>
      <p:sp>
        <p:nvSpPr>
          <p:cNvPr id="11" name="TextBox 10">
            <a:extLst>
              <a:ext uri="{FF2B5EF4-FFF2-40B4-BE49-F238E27FC236}">
                <a16:creationId xmlns:a16="http://schemas.microsoft.com/office/drawing/2014/main" id="{4D3D6BFA-1168-9B25-53DF-2BE60CAC44E8}"/>
              </a:ext>
            </a:extLst>
          </p:cNvPr>
          <p:cNvSpPr txBox="1"/>
          <p:nvPr/>
        </p:nvSpPr>
        <p:spPr>
          <a:xfrm>
            <a:off x="5962989" y="2372988"/>
            <a:ext cx="5342563" cy="3231654"/>
          </a:xfrm>
          <a:prstGeom prst="rect">
            <a:avLst/>
          </a:prstGeom>
          <a:noFill/>
        </p:spPr>
        <p:txBody>
          <a:bodyPr wrap="square">
            <a:spAutoFit/>
          </a:bodyPr>
          <a:lstStyle/>
          <a:p>
            <a:pPr marL="0" marR="0" algn="ctr" rtl="1">
              <a:spcBef>
                <a:spcPts val="0"/>
              </a:spcBef>
              <a:spcAft>
                <a:spcPts val="0"/>
              </a:spcAft>
            </a:pPr>
            <a:r>
              <a:rPr lang="en-US" sz="2000" b="1" u="sng" dirty="0">
                <a:solidFill>
                  <a:srgbClr val="0070C0"/>
                </a:solidFill>
                <a:effectLst/>
                <a:latin typeface="Alexandria"/>
                <a:ea typeface="Times New Roman" panose="02020603050405020304" pitchFamily="18" charset="0"/>
              </a:rPr>
              <a:t>6- </a:t>
            </a:r>
            <a:r>
              <a:rPr lang="ar-EG" sz="2000" dirty="0">
                <a:solidFill>
                  <a:srgbClr val="0070C0"/>
                </a:solidFill>
                <a:effectLst/>
                <a:latin typeface="Alexandria"/>
                <a:ea typeface="Times New Roman" panose="02020603050405020304" pitchFamily="18" charset="0"/>
              </a:rPr>
              <a:t>إعانات التصدير </a:t>
            </a:r>
            <a:endParaRPr lang="en-US" sz="2000" dirty="0">
              <a:solidFill>
                <a:srgbClr val="0070C0"/>
              </a:solidFill>
              <a:effectLst/>
              <a:latin typeface="Alexandria"/>
              <a:ea typeface="Times New Roman" panose="02020603050405020304" pitchFamily="18" charset="0"/>
            </a:endParaRPr>
          </a:p>
          <a:p>
            <a:pPr marL="342900" indent="-342900" algn="just" rtl="1">
              <a:buFont typeface="Symbol" panose="05050102010706020507" pitchFamily="18" charset="2"/>
              <a:buChar char=""/>
            </a:pPr>
            <a:endParaRPr lang="ar-EG" sz="2000" dirty="0">
              <a:solidFill>
                <a:srgbClr val="0070C0"/>
              </a:solidFill>
              <a:latin typeface="Alexandria"/>
              <a:ea typeface="Times New Roman" panose="02020603050405020304" pitchFamily="18" charset="0"/>
            </a:endParaRPr>
          </a:p>
          <a:p>
            <a:pPr marL="342900" marR="0" lvl="0" indent="-342900" algn="just" rtl="1">
              <a:spcBef>
                <a:spcPts val="0"/>
              </a:spcBef>
              <a:spcAft>
                <a:spcPts val="0"/>
              </a:spcAft>
              <a:buFont typeface="Symbol" panose="05050102010706020507" pitchFamily="18" charset="2"/>
              <a:buChar char=""/>
            </a:pPr>
            <a:r>
              <a:rPr lang="ar-EG" sz="1800" dirty="0">
                <a:solidFill>
                  <a:srgbClr val="000000"/>
                </a:solidFill>
                <a:effectLst/>
                <a:latin typeface="Times New Roman" panose="02020603050405020304" pitchFamily="18" charset="0"/>
                <a:ea typeface="Times New Roman" panose="02020603050405020304" pitchFamily="18" charset="0"/>
              </a:rPr>
              <a:t>هي </a:t>
            </a:r>
            <a:r>
              <a:rPr lang="ar-EG" sz="1800" b="1" dirty="0">
                <a:solidFill>
                  <a:srgbClr val="000000"/>
                </a:solidFill>
                <a:effectLst/>
                <a:highlight>
                  <a:srgbClr val="FFFF00"/>
                </a:highlight>
                <a:latin typeface="Times New Roman" panose="02020603050405020304" pitchFamily="18" charset="0"/>
                <a:ea typeface="Times New Roman" panose="02020603050405020304" pitchFamily="18" charset="0"/>
              </a:rPr>
              <a:t>مدفوعات مباشرة (أو منح إعفاء ضريبي وقروض مدعومة</a:t>
            </a:r>
            <a:r>
              <a:rPr lang="ar-EG" sz="1800" dirty="0">
                <a:solidFill>
                  <a:srgbClr val="000000"/>
                </a:solidFill>
                <a:effectLst/>
                <a:highlight>
                  <a:srgbClr val="FFFF00"/>
                </a:highlight>
                <a:latin typeface="Times New Roman" panose="02020603050405020304" pitchFamily="18" charset="0"/>
                <a:ea typeface="Times New Roman" panose="02020603050405020304" pitchFamily="18" charset="0"/>
              </a:rPr>
              <a:t>)</a:t>
            </a:r>
            <a:r>
              <a:rPr lang="ar-EG" sz="1800" dirty="0">
                <a:solidFill>
                  <a:srgbClr val="000000"/>
                </a:solidFill>
                <a:effectLst/>
                <a:latin typeface="Times New Roman" panose="02020603050405020304" pitchFamily="18" charset="0"/>
                <a:ea typeface="Times New Roman" panose="02020603050405020304" pitchFamily="18" charset="0"/>
              </a:rPr>
              <a:t> لمصدري الدولة أو المصدرين المحتملين و / أو </a:t>
            </a:r>
            <a:r>
              <a:rPr lang="ar-EG" sz="1800" b="1" dirty="0">
                <a:solidFill>
                  <a:srgbClr val="000000"/>
                </a:solidFill>
                <a:effectLst/>
                <a:highlight>
                  <a:srgbClr val="FFFF00"/>
                </a:highlight>
                <a:latin typeface="Times New Roman" panose="02020603050405020304" pitchFamily="18" charset="0"/>
                <a:ea typeface="Times New Roman" panose="02020603050405020304" pitchFamily="18" charset="0"/>
              </a:rPr>
              <a:t>قروض منخفضة الفائدة</a:t>
            </a:r>
            <a:r>
              <a:rPr lang="ar-EG" sz="1800" dirty="0">
                <a:solidFill>
                  <a:srgbClr val="000000"/>
                </a:solidFill>
                <a:effectLst/>
                <a:latin typeface="Times New Roman" panose="02020603050405020304" pitchFamily="18" charset="0"/>
                <a:ea typeface="Times New Roman" panose="02020603050405020304" pitchFamily="18" charset="0"/>
              </a:rPr>
              <a:t> للمشترين الأجانب لتحفيز صادرات البلاد</a:t>
            </a:r>
            <a:endParaRPr lang="en-US" sz="1800" dirty="0">
              <a:effectLst/>
              <a:latin typeface="Times New Roman" panose="02020603050405020304" pitchFamily="18" charset="0"/>
              <a:ea typeface="Times New Roman" panose="02020603050405020304" pitchFamily="18" charset="0"/>
            </a:endParaRPr>
          </a:p>
          <a:p>
            <a:pPr marL="457200" marR="0" algn="just" rtl="1">
              <a:spcBef>
                <a:spcPts val="0"/>
              </a:spcBef>
              <a:spcAft>
                <a:spcPts val="0"/>
              </a:spcAft>
            </a:pPr>
            <a:r>
              <a:rPr lang="en-US" sz="1800" dirty="0">
                <a:solidFill>
                  <a:srgbClr val="000000"/>
                </a:solidFill>
                <a:effectLst/>
                <a:latin typeface="Times New Roman" panose="02020603050405020304" pitchFamily="18"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0"/>
              </a:spcAft>
              <a:buFont typeface="Symbol" panose="05050102010706020507" pitchFamily="18" charset="2"/>
              <a:buChar char=""/>
            </a:pPr>
            <a:r>
              <a:rPr lang="ar-EG" sz="1800" dirty="0">
                <a:solidFill>
                  <a:srgbClr val="000000"/>
                </a:solidFill>
                <a:effectLst/>
                <a:latin typeface="Times New Roman" panose="02020603050405020304" pitchFamily="18" charset="0"/>
                <a:ea typeface="Times New Roman" panose="02020603050405020304" pitchFamily="18" charset="0"/>
              </a:rPr>
              <a:t>ويمكن اعتبار إعانات التصدير شكلا من أشكال الإغراق. </a:t>
            </a:r>
            <a:endParaRPr lang="en-US" sz="1800" dirty="0">
              <a:effectLst/>
              <a:latin typeface="Times New Roman" panose="02020603050405020304" pitchFamily="18" charset="0"/>
              <a:ea typeface="Times New Roman" panose="02020603050405020304" pitchFamily="18" charset="0"/>
            </a:endParaRPr>
          </a:p>
          <a:p>
            <a:pPr marL="457200" marR="0" algn="r" rtl="1">
              <a:spcBef>
                <a:spcPts val="0"/>
              </a:spcBef>
              <a:spcAft>
                <a:spcPts val="0"/>
              </a:spcAft>
            </a:pPr>
            <a:r>
              <a:rPr lang="ar-EG" sz="1800" dirty="0">
                <a:solidFill>
                  <a:srgbClr val="000000"/>
                </a:solidFill>
                <a:effectLst/>
                <a:latin typeface="Times New Roman" panose="02020603050405020304" pitchFamily="18"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0"/>
              </a:spcAft>
              <a:buFont typeface="Symbol" panose="05050102010706020507" pitchFamily="18" charset="2"/>
              <a:buChar char=""/>
            </a:pPr>
            <a:r>
              <a:rPr lang="ar-EG" sz="1800" dirty="0">
                <a:solidFill>
                  <a:srgbClr val="000000"/>
                </a:solidFill>
                <a:effectLst/>
                <a:latin typeface="Times New Roman" panose="02020603050405020304" pitchFamily="18" charset="0"/>
                <a:ea typeface="Times New Roman" panose="02020603050405020304" pitchFamily="18" charset="0"/>
              </a:rPr>
              <a:t>وعلى الرغم من أن إعانات التصدير </a:t>
            </a:r>
            <a:r>
              <a:rPr lang="ar-EG" sz="1800" b="1" dirty="0">
                <a:solidFill>
                  <a:srgbClr val="000000"/>
                </a:solidFill>
                <a:effectLst/>
                <a:highlight>
                  <a:srgbClr val="FFFF00"/>
                </a:highlight>
                <a:latin typeface="Times New Roman" panose="02020603050405020304" pitchFamily="18" charset="0"/>
                <a:ea typeface="Times New Roman" panose="02020603050405020304" pitchFamily="18" charset="0"/>
              </a:rPr>
              <a:t>غير قانونية</a:t>
            </a:r>
            <a:r>
              <a:rPr lang="ar-EG" sz="1800" b="1" dirty="0">
                <a:solidFill>
                  <a:srgbClr val="000000"/>
                </a:solidFill>
                <a:effectLst/>
                <a:latin typeface="Times New Roman" panose="02020603050405020304" pitchFamily="18" charset="0"/>
                <a:ea typeface="Times New Roman" panose="02020603050405020304" pitchFamily="18" charset="0"/>
              </a:rPr>
              <a:t> </a:t>
            </a:r>
            <a:r>
              <a:rPr lang="ar-EG" sz="1800" dirty="0">
                <a:solidFill>
                  <a:srgbClr val="000000"/>
                </a:solidFill>
                <a:effectLst/>
                <a:latin typeface="Times New Roman" panose="02020603050405020304" pitchFamily="18" charset="0"/>
                <a:ea typeface="Times New Roman" panose="02020603050405020304" pitchFamily="18" charset="0"/>
              </a:rPr>
              <a:t>بموجب اتفاق دولي، فإن العديد من الدول </a:t>
            </a:r>
            <a:r>
              <a:rPr lang="ar-EG" sz="1800" b="1" dirty="0">
                <a:solidFill>
                  <a:srgbClr val="000000"/>
                </a:solidFill>
                <a:effectLst/>
                <a:highlight>
                  <a:srgbClr val="FFFF00"/>
                </a:highlight>
                <a:latin typeface="Times New Roman" panose="02020603050405020304" pitchFamily="18" charset="0"/>
                <a:ea typeface="Times New Roman" panose="02020603050405020304" pitchFamily="18" charset="0"/>
              </a:rPr>
              <a:t>تقدمها في أشكال مقنعة. </a:t>
            </a:r>
            <a:endParaRPr lang="en-US" sz="1800" dirty="0">
              <a:effectLst/>
              <a:latin typeface="Times New Roman" panose="02020603050405020304" pitchFamily="18" charset="0"/>
              <a:ea typeface="Times New Roman" panose="02020603050405020304" pitchFamily="18" charset="0"/>
            </a:endParaRPr>
          </a:p>
          <a:p>
            <a:pPr marL="342900" indent="-342900" algn="just" rtl="1">
              <a:buFont typeface="Symbol" panose="05050102010706020507" pitchFamily="18" charset="2"/>
              <a:buChar char=""/>
            </a:pPr>
            <a:endParaRPr lang="en-US" sz="2000" dirty="0">
              <a:solidFill>
                <a:srgbClr val="0070C0"/>
              </a:solidFill>
              <a:effectLst/>
              <a:latin typeface="Alexandria"/>
              <a:ea typeface="Times New Roman" panose="02020603050405020304" pitchFamily="18" charset="0"/>
            </a:endParaRPr>
          </a:p>
        </p:txBody>
      </p:sp>
    </p:spTree>
    <p:extLst>
      <p:ext uri="{BB962C8B-B14F-4D97-AF65-F5344CB8AC3E}">
        <p14:creationId xmlns:p14="http://schemas.microsoft.com/office/powerpoint/2010/main" val="14872577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6" name="TextBox 5">
            <a:extLst>
              <a:ext uri="{FF2B5EF4-FFF2-40B4-BE49-F238E27FC236}">
                <a16:creationId xmlns:a16="http://schemas.microsoft.com/office/drawing/2014/main" id="{A817D658-47EE-6613-9C04-0F008E3A5ADC}"/>
              </a:ext>
            </a:extLst>
          </p:cNvPr>
          <p:cNvSpPr txBox="1"/>
          <p:nvPr/>
        </p:nvSpPr>
        <p:spPr>
          <a:xfrm>
            <a:off x="1000803" y="1637088"/>
            <a:ext cx="5713341" cy="4247317"/>
          </a:xfrm>
          <a:prstGeom prst="rect">
            <a:avLst/>
          </a:prstGeom>
          <a:noFill/>
        </p:spPr>
        <p:txBody>
          <a:bodyPr wrap="square">
            <a:spAutoFit/>
          </a:bodyPr>
          <a:lstStyle/>
          <a:p>
            <a:pPr marL="0" marR="0">
              <a:spcBef>
                <a:spcPts val="0"/>
              </a:spcBef>
              <a:spcAft>
                <a:spcPts val="0"/>
              </a:spcAft>
            </a:pPr>
            <a:r>
              <a:rPr lang="en-US" b="1" dirty="0">
                <a:solidFill>
                  <a:srgbClr val="0070C0"/>
                </a:solidFill>
                <a:effectLst/>
                <a:latin typeface="Alexandria"/>
                <a:ea typeface="Times New Roman" panose="02020603050405020304" pitchFamily="18" charset="0"/>
                <a:cs typeface="Times New Roman" panose="02020603050405020304" pitchFamily="18" charset="0"/>
              </a:rPr>
              <a:t>The purpose of a protective tariff is:</a:t>
            </a:r>
            <a:endParaRPr lang="en-US" dirty="0">
              <a:solidFill>
                <a:srgbClr val="0070C0"/>
              </a:solidFill>
              <a:effectLst/>
              <a:latin typeface="Alexandria"/>
              <a:ea typeface="Times New Roman" panose="02020603050405020304" pitchFamily="18" charset="0"/>
            </a:endParaRPr>
          </a:p>
          <a:p>
            <a:pPr marL="457200" marR="0" indent="-457200">
              <a:spcBef>
                <a:spcPts val="0"/>
              </a:spcBef>
              <a:spcAft>
                <a:spcPts val="0"/>
              </a:spcAft>
            </a:pPr>
            <a:r>
              <a:rPr lang="en-US" dirty="0">
                <a:effectLst/>
                <a:latin typeface="Alexandria"/>
                <a:ea typeface="Times New Roman" panose="02020603050405020304" pitchFamily="18" charset="0"/>
                <a:cs typeface="Times New Roman" panose="02020603050405020304" pitchFamily="18" charset="0"/>
              </a:rPr>
              <a:t>	a.to protect domestic consumers from harmful products.</a:t>
            </a:r>
            <a:endParaRPr lang="en-US" dirty="0">
              <a:effectLst/>
              <a:latin typeface="Alexandria"/>
              <a:ea typeface="Times New Roman" panose="02020603050405020304" pitchFamily="18" charset="0"/>
            </a:endParaRPr>
          </a:p>
          <a:p>
            <a:pPr marL="457200" marR="0" indent="-457200">
              <a:spcBef>
                <a:spcPts val="0"/>
              </a:spcBef>
              <a:spcAft>
                <a:spcPts val="0"/>
              </a:spcAft>
            </a:pPr>
            <a:r>
              <a:rPr lang="en-US" dirty="0">
                <a:effectLst/>
                <a:latin typeface="Alexandria"/>
                <a:ea typeface="Times New Roman" panose="02020603050405020304" pitchFamily="18" charset="0"/>
                <a:cs typeface="Times New Roman" panose="02020603050405020304" pitchFamily="18" charset="0"/>
              </a:rPr>
              <a:t>	b.to protect the international laws of commerce.</a:t>
            </a:r>
            <a:endParaRPr lang="en-US" dirty="0">
              <a:effectLst/>
              <a:latin typeface="Alexandria"/>
              <a:ea typeface="Times New Roman" panose="02020603050405020304" pitchFamily="18" charset="0"/>
            </a:endParaRPr>
          </a:p>
          <a:p>
            <a:pPr marL="457200" marR="0" indent="-457200">
              <a:spcBef>
                <a:spcPts val="0"/>
              </a:spcBef>
              <a:spcAft>
                <a:spcPts val="0"/>
              </a:spcAft>
            </a:pPr>
            <a:r>
              <a:rPr lang="en-US" dirty="0">
                <a:effectLst/>
                <a:latin typeface="Alexandria"/>
                <a:ea typeface="Times New Roman" panose="02020603050405020304" pitchFamily="18" charset="0"/>
                <a:cs typeface="Times New Roman" panose="02020603050405020304" pitchFamily="18" charset="0"/>
              </a:rPr>
              <a:t>	c.to protect the foreign country from anti-trust actions.</a:t>
            </a:r>
            <a:endParaRPr lang="en-US" dirty="0">
              <a:effectLst/>
              <a:latin typeface="Alexandria"/>
              <a:ea typeface="Times New Roman" panose="02020603050405020304" pitchFamily="18" charset="0"/>
            </a:endParaRPr>
          </a:p>
          <a:p>
            <a:pPr marL="457200" marR="0" indent="-6985">
              <a:spcBef>
                <a:spcPts val="0"/>
              </a:spcBef>
              <a:spcAft>
                <a:spcPts val="0"/>
              </a:spcAft>
            </a:pPr>
            <a:r>
              <a:rPr lang="en-US" b="1" u="sng" dirty="0">
                <a:effectLst/>
                <a:latin typeface="Alexandria"/>
                <a:ea typeface="Times New Roman" panose="02020603050405020304" pitchFamily="18" charset="0"/>
                <a:cs typeface="Times New Roman" panose="02020603050405020304" pitchFamily="18" charset="0"/>
              </a:rPr>
              <a:t>d.to protect domestic producers from foreign competition.</a:t>
            </a:r>
            <a:endParaRPr lang="en-US" dirty="0">
              <a:effectLst/>
              <a:latin typeface="Alexandria"/>
              <a:ea typeface="Times New Roman" panose="02020603050405020304" pitchFamily="18" charset="0"/>
            </a:endParaRPr>
          </a:p>
          <a:p>
            <a:pPr marL="0" marR="0">
              <a:spcBef>
                <a:spcPts val="0"/>
              </a:spcBef>
              <a:spcAft>
                <a:spcPts val="0"/>
              </a:spcAft>
            </a:pPr>
            <a:r>
              <a:rPr lang="en-US" b="1" dirty="0">
                <a:solidFill>
                  <a:srgbClr val="FF0000"/>
                </a:solidFill>
                <a:effectLst/>
                <a:latin typeface="Alexandria"/>
                <a:ea typeface="Times New Roman" panose="02020603050405020304" pitchFamily="18" charset="0"/>
                <a:cs typeface="Times New Roman" panose="02020603050405020304" pitchFamily="18" charset="0"/>
              </a:rPr>
              <a:t> </a:t>
            </a:r>
            <a:endParaRPr lang="en-US" dirty="0">
              <a:effectLst/>
              <a:latin typeface="Alexandria"/>
              <a:ea typeface="Times New Roman" panose="02020603050405020304" pitchFamily="18" charset="0"/>
            </a:endParaRPr>
          </a:p>
          <a:p>
            <a:pPr marL="0" marR="0">
              <a:spcBef>
                <a:spcPts val="0"/>
              </a:spcBef>
              <a:spcAft>
                <a:spcPts val="0"/>
              </a:spcAft>
            </a:pPr>
            <a:r>
              <a:rPr lang="en-US" b="1" dirty="0">
                <a:solidFill>
                  <a:srgbClr val="0070C0"/>
                </a:solidFill>
                <a:effectLst/>
                <a:latin typeface="Alexandria"/>
                <a:ea typeface="Times New Roman" panose="02020603050405020304" pitchFamily="18" charset="0"/>
                <a:cs typeface="Times New Roman" panose="02020603050405020304" pitchFamily="18" charset="0"/>
              </a:rPr>
              <a:t>Specific tariffs are collected:</a:t>
            </a:r>
            <a:endParaRPr lang="en-US" dirty="0">
              <a:solidFill>
                <a:srgbClr val="0070C0"/>
              </a:solidFill>
              <a:effectLst/>
              <a:latin typeface="Alexandria"/>
              <a:ea typeface="Times New Roman" panose="02020603050405020304" pitchFamily="18" charset="0"/>
            </a:endParaRPr>
          </a:p>
          <a:p>
            <a:pPr marL="0" marR="0" indent="457200">
              <a:spcBef>
                <a:spcPts val="0"/>
              </a:spcBef>
              <a:spcAft>
                <a:spcPts val="0"/>
              </a:spcAft>
            </a:pPr>
            <a:r>
              <a:rPr lang="en-US" dirty="0">
                <a:effectLst/>
                <a:latin typeface="Alexandria"/>
                <a:ea typeface="Times New Roman" panose="02020603050405020304" pitchFamily="18" charset="0"/>
                <a:cs typeface="Times New Roman" panose="02020603050405020304" pitchFamily="18" charset="0"/>
              </a:rPr>
              <a:t>a.	only on industrial products.</a:t>
            </a:r>
            <a:endParaRPr lang="en-US" dirty="0">
              <a:effectLst/>
              <a:latin typeface="Alexandria"/>
              <a:ea typeface="Times New Roman" panose="02020603050405020304" pitchFamily="18" charset="0"/>
            </a:endParaRPr>
          </a:p>
          <a:p>
            <a:pPr marL="0" marR="0" indent="457200">
              <a:spcBef>
                <a:spcPts val="0"/>
              </a:spcBef>
              <a:spcAft>
                <a:spcPts val="0"/>
              </a:spcAft>
            </a:pPr>
            <a:r>
              <a:rPr lang="en-US" dirty="0">
                <a:effectLst/>
                <a:latin typeface="Alexandria"/>
                <a:ea typeface="Times New Roman" panose="02020603050405020304" pitchFamily="18" charset="0"/>
                <a:cs typeface="Times New Roman" panose="02020603050405020304" pitchFamily="18" charset="0"/>
              </a:rPr>
              <a:t>b.	only on pharmaceutical products.</a:t>
            </a:r>
            <a:endParaRPr lang="en-US" dirty="0">
              <a:effectLst/>
              <a:latin typeface="Alexandria"/>
              <a:ea typeface="Times New Roman" panose="02020603050405020304" pitchFamily="18" charset="0"/>
            </a:endParaRPr>
          </a:p>
          <a:p>
            <a:pPr marL="0" marR="0" indent="457200">
              <a:spcBef>
                <a:spcPts val="0"/>
              </a:spcBef>
              <a:spcAft>
                <a:spcPts val="0"/>
              </a:spcAft>
            </a:pPr>
            <a:r>
              <a:rPr lang="en-US" dirty="0">
                <a:effectLst/>
                <a:latin typeface="Alexandria"/>
                <a:ea typeface="Times New Roman" panose="02020603050405020304" pitchFamily="18" charset="0"/>
                <a:cs typeface="Times New Roman" panose="02020603050405020304" pitchFamily="18" charset="0"/>
              </a:rPr>
              <a:t>c.	only on products that arrive by train.</a:t>
            </a:r>
            <a:endParaRPr lang="en-US" dirty="0">
              <a:effectLst/>
              <a:latin typeface="Alexandria"/>
              <a:ea typeface="Times New Roman" panose="02020603050405020304" pitchFamily="18" charset="0"/>
            </a:endParaRPr>
          </a:p>
          <a:p>
            <a:pPr marL="457200" marR="0" indent="-6985">
              <a:spcBef>
                <a:spcPts val="0"/>
              </a:spcBef>
              <a:spcAft>
                <a:spcPts val="0"/>
              </a:spcAft>
            </a:pPr>
            <a:r>
              <a:rPr lang="en-US" b="1" dirty="0">
                <a:effectLst/>
                <a:latin typeface="Alexandria"/>
                <a:ea typeface="Times New Roman" panose="02020603050405020304" pitchFamily="18" charset="0"/>
                <a:cs typeface="Times New Roman" panose="02020603050405020304" pitchFamily="18" charset="0"/>
              </a:rPr>
              <a:t> d.	</a:t>
            </a:r>
            <a:r>
              <a:rPr lang="en-US" b="1" u="sng" dirty="0">
                <a:effectLst/>
                <a:latin typeface="Alexandria"/>
                <a:ea typeface="Times New Roman" panose="02020603050405020304" pitchFamily="18" charset="0"/>
                <a:cs typeface="Times New Roman" panose="02020603050405020304" pitchFamily="18" charset="0"/>
              </a:rPr>
              <a:t>as a fixed amount of money per unit traded.</a:t>
            </a:r>
            <a:endParaRPr lang="en-US" dirty="0">
              <a:effectLst/>
              <a:latin typeface="Alexandria"/>
              <a:ea typeface="Times New Roman" panose="02020603050405020304" pitchFamily="18" charset="0"/>
            </a:endParaRPr>
          </a:p>
          <a:p>
            <a:endParaRPr lang="en-US" dirty="0">
              <a:latin typeface="Alexandria"/>
            </a:endParaRPr>
          </a:p>
        </p:txBody>
      </p:sp>
      <p:sp>
        <p:nvSpPr>
          <p:cNvPr id="10" name="TextBox 9">
            <a:extLst>
              <a:ext uri="{FF2B5EF4-FFF2-40B4-BE49-F238E27FC236}">
                <a16:creationId xmlns:a16="http://schemas.microsoft.com/office/drawing/2014/main" id="{F8D4AB3A-EC80-42E9-679B-DEF4DD31979C}"/>
              </a:ext>
            </a:extLst>
          </p:cNvPr>
          <p:cNvSpPr txBox="1"/>
          <p:nvPr/>
        </p:nvSpPr>
        <p:spPr>
          <a:xfrm>
            <a:off x="6095999" y="1670225"/>
            <a:ext cx="4895850" cy="3139321"/>
          </a:xfrm>
          <a:prstGeom prst="rect">
            <a:avLst/>
          </a:prstGeom>
          <a:noFill/>
        </p:spPr>
        <p:txBody>
          <a:bodyPr wrap="square">
            <a:spAutoFit/>
          </a:bodyPr>
          <a:lstStyle/>
          <a:p>
            <a:pPr algn="just" rtl="1"/>
            <a:r>
              <a:rPr lang="en-US" b="1" dirty="0" err="1">
                <a:solidFill>
                  <a:schemeClr val="accent5"/>
                </a:solidFill>
              </a:rPr>
              <a:t>الغرض</a:t>
            </a:r>
            <a:r>
              <a:rPr lang="en-US" b="1" dirty="0">
                <a:solidFill>
                  <a:schemeClr val="accent5"/>
                </a:solidFill>
              </a:rPr>
              <a:t> </a:t>
            </a:r>
            <a:r>
              <a:rPr lang="en-US" b="1" dirty="0" err="1">
                <a:solidFill>
                  <a:schemeClr val="accent5"/>
                </a:solidFill>
              </a:rPr>
              <a:t>من</a:t>
            </a:r>
            <a:r>
              <a:rPr lang="en-US" b="1" dirty="0">
                <a:solidFill>
                  <a:schemeClr val="accent5"/>
                </a:solidFill>
              </a:rPr>
              <a:t> </a:t>
            </a:r>
            <a:r>
              <a:rPr lang="en-US" b="1" dirty="0" err="1">
                <a:solidFill>
                  <a:schemeClr val="accent5"/>
                </a:solidFill>
              </a:rPr>
              <a:t>التعريفة</a:t>
            </a:r>
            <a:r>
              <a:rPr lang="en-US" b="1" dirty="0">
                <a:solidFill>
                  <a:schemeClr val="accent5"/>
                </a:solidFill>
              </a:rPr>
              <a:t> </a:t>
            </a:r>
            <a:r>
              <a:rPr lang="ar-EG" b="1" dirty="0">
                <a:solidFill>
                  <a:schemeClr val="accent5"/>
                </a:solidFill>
              </a:rPr>
              <a:t>الحمائية</a:t>
            </a:r>
            <a:r>
              <a:rPr lang="en-US" b="1" dirty="0">
                <a:solidFill>
                  <a:schemeClr val="accent5"/>
                </a:solidFill>
              </a:rPr>
              <a:t> </a:t>
            </a:r>
            <a:r>
              <a:rPr lang="en-US" b="1" dirty="0" err="1">
                <a:solidFill>
                  <a:schemeClr val="accent5"/>
                </a:solidFill>
              </a:rPr>
              <a:t>هو</a:t>
            </a:r>
            <a:r>
              <a:rPr lang="en-US" b="1" dirty="0">
                <a:solidFill>
                  <a:schemeClr val="accent5"/>
                </a:solidFill>
              </a:rPr>
              <a:t>:</a:t>
            </a:r>
          </a:p>
          <a:p>
            <a:pPr algn="just" rtl="1"/>
            <a:r>
              <a:rPr lang="en-US" dirty="0"/>
              <a:t>أ. </a:t>
            </a:r>
            <a:r>
              <a:rPr lang="en-US" dirty="0" err="1"/>
              <a:t>حماية</a:t>
            </a:r>
            <a:r>
              <a:rPr lang="en-US" dirty="0"/>
              <a:t> </a:t>
            </a:r>
            <a:r>
              <a:rPr lang="en-US" dirty="0" err="1"/>
              <a:t>المستهلكين</a:t>
            </a:r>
            <a:r>
              <a:rPr lang="en-US" dirty="0"/>
              <a:t> </a:t>
            </a:r>
            <a:r>
              <a:rPr lang="en-US" dirty="0" err="1"/>
              <a:t>المحليين</a:t>
            </a:r>
            <a:r>
              <a:rPr lang="en-US" dirty="0"/>
              <a:t> </a:t>
            </a:r>
            <a:r>
              <a:rPr lang="en-US" dirty="0" err="1"/>
              <a:t>من</a:t>
            </a:r>
            <a:r>
              <a:rPr lang="en-US" dirty="0"/>
              <a:t> </a:t>
            </a:r>
            <a:r>
              <a:rPr lang="en-US" dirty="0" err="1"/>
              <a:t>المنتجات</a:t>
            </a:r>
            <a:r>
              <a:rPr lang="en-US" dirty="0"/>
              <a:t> </a:t>
            </a:r>
            <a:r>
              <a:rPr lang="en-US" dirty="0" err="1"/>
              <a:t>الضارة</a:t>
            </a:r>
            <a:r>
              <a:rPr lang="en-US" dirty="0"/>
              <a:t>.</a:t>
            </a:r>
          </a:p>
          <a:p>
            <a:pPr algn="just" rtl="1"/>
            <a:r>
              <a:rPr lang="en-US" dirty="0"/>
              <a:t>ب. </a:t>
            </a:r>
            <a:r>
              <a:rPr lang="en-US" dirty="0" err="1"/>
              <a:t>حماية</a:t>
            </a:r>
            <a:r>
              <a:rPr lang="en-US" dirty="0"/>
              <a:t> </a:t>
            </a:r>
            <a:r>
              <a:rPr lang="en-US" dirty="0" err="1"/>
              <a:t>قوانين</a:t>
            </a:r>
            <a:r>
              <a:rPr lang="en-US" dirty="0"/>
              <a:t> </a:t>
            </a:r>
            <a:r>
              <a:rPr lang="en-US" dirty="0" err="1"/>
              <a:t>التجارة</a:t>
            </a:r>
            <a:r>
              <a:rPr lang="en-US" dirty="0"/>
              <a:t> </a:t>
            </a:r>
            <a:r>
              <a:rPr lang="en-US" dirty="0" err="1"/>
              <a:t>الدولية</a:t>
            </a:r>
            <a:r>
              <a:rPr lang="en-US" dirty="0"/>
              <a:t>.</a:t>
            </a:r>
          </a:p>
          <a:p>
            <a:pPr algn="just" rtl="1"/>
            <a:r>
              <a:rPr lang="en-US" dirty="0"/>
              <a:t>ج. </a:t>
            </a:r>
            <a:r>
              <a:rPr lang="en-US" dirty="0" err="1"/>
              <a:t>حماية</a:t>
            </a:r>
            <a:r>
              <a:rPr lang="en-US" dirty="0"/>
              <a:t> </a:t>
            </a:r>
            <a:r>
              <a:rPr lang="en-US" dirty="0" err="1"/>
              <a:t>الدولة</a:t>
            </a:r>
            <a:r>
              <a:rPr lang="en-US" dirty="0"/>
              <a:t> </a:t>
            </a:r>
            <a:r>
              <a:rPr lang="en-US" dirty="0" err="1"/>
              <a:t>الأجنبية</a:t>
            </a:r>
            <a:r>
              <a:rPr lang="en-US" dirty="0"/>
              <a:t> </a:t>
            </a:r>
            <a:r>
              <a:rPr lang="en-US" dirty="0" err="1"/>
              <a:t>من</a:t>
            </a:r>
            <a:r>
              <a:rPr lang="en-US" dirty="0"/>
              <a:t> </a:t>
            </a:r>
            <a:r>
              <a:rPr lang="en-US" dirty="0" err="1"/>
              <a:t>إجراءات</a:t>
            </a:r>
            <a:r>
              <a:rPr lang="en-US" dirty="0"/>
              <a:t> </a:t>
            </a:r>
            <a:r>
              <a:rPr lang="en-US" dirty="0" err="1"/>
              <a:t>مكافحة</a:t>
            </a:r>
            <a:r>
              <a:rPr lang="en-US" dirty="0"/>
              <a:t> </a:t>
            </a:r>
            <a:r>
              <a:rPr lang="en-US" dirty="0" err="1"/>
              <a:t>الاحتكار</a:t>
            </a:r>
            <a:r>
              <a:rPr lang="en-US" dirty="0"/>
              <a:t>.</a:t>
            </a:r>
          </a:p>
          <a:p>
            <a:pPr algn="just" rtl="1"/>
            <a:r>
              <a:rPr lang="en-US" b="1" u="sng" dirty="0"/>
              <a:t>د. </a:t>
            </a:r>
            <a:r>
              <a:rPr lang="en-US" b="1" u="sng" dirty="0" err="1"/>
              <a:t>حماية</a:t>
            </a:r>
            <a:r>
              <a:rPr lang="en-US" b="1" u="sng" dirty="0"/>
              <a:t> </a:t>
            </a:r>
            <a:r>
              <a:rPr lang="en-US" b="1" u="sng" dirty="0" err="1"/>
              <a:t>المنتجين</a:t>
            </a:r>
            <a:r>
              <a:rPr lang="en-US" b="1" u="sng" dirty="0"/>
              <a:t> </a:t>
            </a:r>
            <a:r>
              <a:rPr lang="en-US" b="1" u="sng" dirty="0" err="1"/>
              <a:t>المحليين</a:t>
            </a:r>
            <a:r>
              <a:rPr lang="en-US" b="1" u="sng" dirty="0"/>
              <a:t> </a:t>
            </a:r>
            <a:r>
              <a:rPr lang="en-US" b="1" u="sng" dirty="0" err="1"/>
              <a:t>من</a:t>
            </a:r>
            <a:r>
              <a:rPr lang="en-US" b="1" u="sng" dirty="0"/>
              <a:t> </a:t>
            </a:r>
            <a:r>
              <a:rPr lang="en-US" b="1" u="sng" dirty="0" err="1"/>
              <a:t>المنافسة</a:t>
            </a:r>
            <a:r>
              <a:rPr lang="en-US" b="1" u="sng" dirty="0"/>
              <a:t> </a:t>
            </a:r>
            <a:r>
              <a:rPr lang="en-US" b="1" u="sng" dirty="0" err="1"/>
              <a:t>الأجنبية</a:t>
            </a:r>
            <a:r>
              <a:rPr lang="en-US" b="1" u="sng" dirty="0"/>
              <a:t>.</a:t>
            </a:r>
          </a:p>
          <a:p>
            <a:pPr algn="just" rtl="1"/>
            <a:endParaRPr lang="en-US" dirty="0"/>
          </a:p>
          <a:p>
            <a:pPr algn="just" rtl="1"/>
            <a:r>
              <a:rPr lang="en-US" b="1" dirty="0" err="1">
                <a:solidFill>
                  <a:schemeClr val="accent5"/>
                </a:solidFill>
              </a:rPr>
              <a:t>يتم</a:t>
            </a:r>
            <a:r>
              <a:rPr lang="en-US" b="1" dirty="0">
                <a:solidFill>
                  <a:schemeClr val="accent5"/>
                </a:solidFill>
              </a:rPr>
              <a:t> </a:t>
            </a:r>
            <a:r>
              <a:rPr lang="en-US" b="1" dirty="0" err="1">
                <a:solidFill>
                  <a:schemeClr val="accent5"/>
                </a:solidFill>
              </a:rPr>
              <a:t>تحصيل</a:t>
            </a:r>
            <a:r>
              <a:rPr lang="en-US" b="1" dirty="0">
                <a:solidFill>
                  <a:schemeClr val="accent5"/>
                </a:solidFill>
              </a:rPr>
              <a:t> </a:t>
            </a:r>
            <a:r>
              <a:rPr lang="en-US" b="1" dirty="0" err="1">
                <a:solidFill>
                  <a:schemeClr val="accent5"/>
                </a:solidFill>
              </a:rPr>
              <a:t>تعريفات</a:t>
            </a:r>
            <a:r>
              <a:rPr lang="en-US" b="1" dirty="0">
                <a:solidFill>
                  <a:schemeClr val="accent5"/>
                </a:solidFill>
              </a:rPr>
              <a:t> </a:t>
            </a:r>
            <a:r>
              <a:rPr lang="en-US" b="1" dirty="0" err="1">
                <a:solidFill>
                  <a:schemeClr val="accent5"/>
                </a:solidFill>
              </a:rPr>
              <a:t>محددة</a:t>
            </a:r>
            <a:r>
              <a:rPr lang="en-US" b="1" dirty="0">
                <a:solidFill>
                  <a:schemeClr val="accent5"/>
                </a:solidFill>
              </a:rPr>
              <a:t>:</a:t>
            </a:r>
          </a:p>
          <a:p>
            <a:pPr algn="just" rtl="1"/>
            <a:r>
              <a:rPr lang="en-US" dirty="0"/>
              <a:t>أ. </a:t>
            </a:r>
            <a:r>
              <a:rPr lang="en-US" dirty="0" err="1"/>
              <a:t>على</a:t>
            </a:r>
            <a:r>
              <a:rPr lang="en-US" dirty="0"/>
              <a:t> </a:t>
            </a:r>
            <a:r>
              <a:rPr lang="en-US" dirty="0" err="1"/>
              <a:t>المنتجات</a:t>
            </a:r>
            <a:r>
              <a:rPr lang="en-US" dirty="0"/>
              <a:t> </a:t>
            </a:r>
            <a:r>
              <a:rPr lang="en-US" dirty="0" err="1"/>
              <a:t>الصناعية</a:t>
            </a:r>
            <a:r>
              <a:rPr lang="en-US" dirty="0"/>
              <a:t> </a:t>
            </a:r>
            <a:r>
              <a:rPr lang="en-US" dirty="0" err="1"/>
              <a:t>فقط</a:t>
            </a:r>
            <a:r>
              <a:rPr lang="en-US" dirty="0"/>
              <a:t>.</a:t>
            </a:r>
          </a:p>
          <a:p>
            <a:pPr algn="just" rtl="1"/>
            <a:r>
              <a:rPr lang="en-US" dirty="0"/>
              <a:t>ب. </a:t>
            </a:r>
            <a:r>
              <a:rPr lang="en-US" dirty="0" err="1"/>
              <a:t>على</a:t>
            </a:r>
            <a:r>
              <a:rPr lang="en-US" dirty="0"/>
              <a:t> </a:t>
            </a:r>
            <a:r>
              <a:rPr lang="en-US" dirty="0" err="1"/>
              <a:t>المنتجات</a:t>
            </a:r>
            <a:r>
              <a:rPr lang="en-US" dirty="0"/>
              <a:t> </a:t>
            </a:r>
            <a:r>
              <a:rPr lang="en-US" dirty="0" err="1"/>
              <a:t>الصيدلانية</a:t>
            </a:r>
            <a:r>
              <a:rPr lang="en-US" dirty="0"/>
              <a:t> </a:t>
            </a:r>
            <a:r>
              <a:rPr lang="en-US" dirty="0" err="1"/>
              <a:t>فقط</a:t>
            </a:r>
            <a:r>
              <a:rPr lang="en-US" dirty="0"/>
              <a:t>.</a:t>
            </a:r>
          </a:p>
          <a:p>
            <a:pPr algn="just" rtl="1"/>
            <a:r>
              <a:rPr lang="en-US" dirty="0"/>
              <a:t>ج. </a:t>
            </a:r>
            <a:r>
              <a:rPr lang="en-US" dirty="0" err="1"/>
              <a:t>على</a:t>
            </a:r>
            <a:r>
              <a:rPr lang="en-US" dirty="0"/>
              <a:t> </a:t>
            </a:r>
            <a:r>
              <a:rPr lang="en-US" dirty="0" err="1"/>
              <a:t>المنتجات</a:t>
            </a:r>
            <a:r>
              <a:rPr lang="en-US" dirty="0"/>
              <a:t> </a:t>
            </a:r>
            <a:r>
              <a:rPr lang="en-US" dirty="0" err="1"/>
              <a:t>التي</a:t>
            </a:r>
            <a:r>
              <a:rPr lang="en-US" dirty="0"/>
              <a:t> </a:t>
            </a:r>
            <a:r>
              <a:rPr lang="en-US" dirty="0" err="1"/>
              <a:t>تصل</a:t>
            </a:r>
            <a:r>
              <a:rPr lang="en-US" dirty="0"/>
              <a:t> </a:t>
            </a:r>
            <a:r>
              <a:rPr lang="en-US" dirty="0" err="1"/>
              <a:t>بالقطار</a:t>
            </a:r>
            <a:r>
              <a:rPr lang="en-US" dirty="0"/>
              <a:t> </a:t>
            </a:r>
            <a:r>
              <a:rPr lang="en-US" dirty="0" err="1"/>
              <a:t>فقط</a:t>
            </a:r>
            <a:r>
              <a:rPr lang="en-US" dirty="0"/>
              <a:t>.</a:t>
            </a:r>
          </a:p>
          <a:p>
            <a:pPr algn="just" rtl="1"/>
            <a:r>
              <a:rPr lang="en-US" b="1" u="sng" dirty="0"/>
              <a:t>د. </a:t>
            </a:r>
            <a:r>
              <a:rPr lang="en-US" b="1" u="sng" dirty="0" err="1"/>
              <a:t>كمبلغ</a:t>
            </a:r>
            <a:r>
              <a:rPr lang="en-US" b="1" u="sng" dirty="0"/>
              <a:t> </a:t>
            </a:r>
            <a:r>
              <a:rPr lang="en-US" b="1" u="sng" dirty="0" err="1"/>
              <a:t>ثابت</a:t>
            </a:r>
            <a:r>
              <a:rPr lang="en-US" b="1" u="sng" dirty="0"/>
              <a:t> </a:t>
            </a:r>
            <a:r>
              <a:rPr lang="en-US" b="1" u="sng" dirty="0" err="1"/>
              <a:t>من</a:t>
            </a:r>
            <a:r>
              <a:rPr lang="en-US" b="1" u="sng" dirty="0"/>
              <a:t> </a:t>
            </a:r>
            <a:r>
              <a:rPr lang="en-US" b="1" u="sng" dirty="0" err="1"/>
              <a:t>المال</a:t>
            </a:r>
            <a:r>
              <a:rPr lang="en-US" b="1" u="sng" dirty="0"/>
              <a:t> </a:t>
            </a:r>
            <a:r>
              <a:rPr lang="en-US" b="1" u="sng" dirty="0" err="1"/>
              <a:t>لكل</a:t>
            </a:r>
            <a:r>
              <a:rPr lang="en-US" b="1" u="sng" dirty="0"/>
              <a:t> </a:t>
            </a:r>
            <a:r>
              <a:rPr lang="en-US" b="1" u="sng" dirty="0" err="1"/>
              <a:t>وحدة</a:t>
            </a:r>
            <a:r>
              <a:rPr lang="en-US" b="1" u="sng" dirty="0"/>
              <a:t> </a:t>
            </a:r>
            <a:r>
              <a:rPr lang="en-US" b="1" u="sng" dirty="0" err="1"/>
              <a:t>يتم</a:t>
            </a:r>
            <a:r>
              <a:rPr lang="en-US" b="1" u="sng" dirty="0"/>
              <a:t> </a:t>
            </a:r>
            <a:r>
              <a:rPr lang="en-US" b="1" u="sng" dirty="0" err="1"/>
              <a:t>تداولها</a:t>
            </a:r>
            <a:r>
              <a:rPr lang="en-US" b="1" u="sng" dirty="0"/>
              <a:t>.</a:t>
            </a:r>
          </a:p>
        </p:txBody>
      </p:sp>
    </p:spTree>
    <p:extLst>
      <p:ext uri="{BB962C8B-B14F-4D97-AF65-F5344CB8AC3E}">
        <p14:creationId xmlns:p14="http://schemas.microsoft.com/office/powerpoint/2010/main" val="2010792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TextBox 1">
            <a:extLst>
              <a:ext uri="{FF2B5EF4-FFF2-40B4-BE49-F238E27FC236}">
                <a16:creationId xmlns:a16="http://schemas.microsoft.com/office/drawing/2014/main" id="{E97E788B-86E9-E149-E171-02E63D64F43A}"/>
              </a:ext>
            </a:extLst>
          </p:cNvPr>
          <p:cNvSpPr txBox="1"/>
          <p:nvPr/>
        </p:nvSpPr>
        <p:spPr>
          <a:xfrm>
            <a:off x="899446" y="1723914"/>
            <a:ext cx="5286037" cy="4093428"/>
          </a:xfrm>
          <a:prstGeom prst="rect">
            <a:avLst/>
          </a:prstGeom>
          <a:noFill/>
        </p:spPr>
        <p:txBody>
          <a:bodyPr wrap="square">
            <a:spAutoFit/>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Times New Roman" panose="02020603050405020304" pitchFamily="18" charset="0"/>
              </a:rPr>
              <a:t>A tariff of 20% on imported goods is called:</a:t>
            </a:r>
            <a:endParaRPr lang="en-US" sz="2000" dirty="0">
              <a:solidFill>
                <a:srgbClr val="0070C0"/>
              </a:solidFill>
              <a:effectLst/>
              <a:latin typeface="Alexandria"/>
              <a:ea typeface="Times New Roman" panose="02020603050405020304" pitchFamily="18" charset="0"/>
            </a:endParaRPr>
          </a:p>
          <a:p>
            <a:pPr marL="457200" marR="0" indent="-457200">
              <a:spcBef>
                <a:spcPts val="0"/>
              </a:spcBef>
              <a:spcAft>
                <a:spcPts val="0"/>
              </a:spcAft>
            </a:pPr>
            <a:r>
              <a:rPr lang="en-US" sz="2000" dirty="0">
                <a:effectLst/>
                <a:latin typeface="Alexandria"/>
                <a:ea typeface="Times New Roman" panose="02020603050405020304" pitchFamily="18" charset="0"/>
                <a:cs typeface="Times New Roman" panose="02020603050405020304" pitchFamily="18" charset="0"/>
              </a:rPr>
              <a:t>	a.	a specific tariff.</a:t>
            </a:r>
            <a:endParaRPr lang="en-US" sz="2000" dirty="0">
              <a:effectLst/>
              <a:latin typeface="Alexandria"/>
              <a:ea typeface="Times New Roman" panose="02020603050405020304" pitchFamily="18" charset="0"/>
            </a:endParaRPr>
          </a:p>
          <a:p>
            <a:pPr marL="457200" marR="0" indent="-457200">
              <a:spcBef>
                <a:spcPts val="0"/>
              </a:spcBef>
              <a:spcAft>
                <a:spcPts val="0"/>
              </a:spcAft>
            </a:pPr>
            <a:r>
              <a:rPr lang="en-US" sz="2000" dirty="0">
                <a:effectLst/>
                <a:latin typeface="Alexandria"/>
                <a:ea typeface="Times New Roman" panose="02020603050405020304" pitchFamily="18" charset="0"/>
                <a:cs typeface="Times New Roman" panose="02020603050405020304" pitchFamily="18" charset="0"/>
              </a:rPr>
              <a:t>	b.	a percentage tariffs.</a:t>
            </a:r>
            <a:endParaRPr lang="en-US" sz="2000" dirty="0">
              <a:effectLst/>
              <a:latin typeface="Alexandria"/>
              <a:ea typeface="Times New Roman" panose="02020603050405020304" pitchFamily="18" charset="0"/>
            </a:endParaRPr>
          </a:p>
          <a:p>
            <a:pPr marL="457200" marR="0" indent="-457200">
              <a:spcBef>
                <a:spcPts val="0"/>
              </a:spcBef>
              <a:spcAft>
                <a:spcPts val="0"/>
              </a:spcAft>
            </a:pPr>
            <a:r>
              <a:rPr lang="en-US" sz="2000" dirty="0">
                <a:effectLst/>
                <a:latin typeface="Alexandria"/>
                <a:ea typeface="Times New Roman" panose="02020603050405020304" pitchFamily="18" charset="0"/>
                <a:cs typeface="Times New Roman" panose="02020603050405020304" pitchFamily="18" charset="0"/>
              </a:rPr>
              <a:t>             </a:t>
            </a:r>
            <a:r>
              <a:rPr lang="en-US" sz="2000" b="1" dirty="0">
                <a:effectLst/>
                <a:latin typeface="Alexandria"/>
                <a:ea typeface="Times New Roman" panose="02020603050405020304" pitchFamily="18" charset="0"/>
                <a:cs typeface="Times New Roman" panose="02020603050405020304" pitchFamily="18" charset="0"/>
              </a:rPr>
              <a:t>c.	</a:t>
            </a:r>
            <a:r>
              <a:rPr lang="en-US" sz="2000" b="1" u="sng" dirty="0">
                <a:effectLst/>
                <a:latin typeface="Alexandria"/>
                <a:ea typeface="Times New Roman" panose="02020603050405020304" pitchFamily="18" charset="0"/>
                <a:cs typeface="Times New Roman" panose="02020603050405020304" pitchFamily="18" charset="0"/>
              </a:rPr>
              <a:t>an ad valorem tariff.</a:t>
            </a:r>
            <a:endParaRPr lang="en-US" sz="2000" dirty="0">
              <a:effectLst/>
              <a:latin typeface="Alexandria"/>
              <a:ea typeface="Times New Roman" panose="02020603050405020304" pitchFamily="18" charset="0"/>
            </a:endParaRPr>
          </a:p>
          <a:p>
            <a:pPr marL="457200" marR="0" indent="-457200">
              <a:spcBef>
                <a:spcPts val="0"/>
              </a:spcBef>
              <a:spcAft>
                <a:spcPts val="0"/>
              </a:spcAft>
            </a:pPr>
            <a:r>
              <a:rPr lang="en-US" sz="2000" dirty="0">
                <a:effectLst/>
                <a:latin typeface="Alexandria"/>
                <a:ea typeface="Times New Roman" panose="02020603050405020304" pitchFamily="18" charset="0"/>
                <a:cs typeface="Times New Roman" panose="02020603050405020304" pitchFamily="18" charset="0"/>
              </a:rPr>
              <a:t>	d.	a compound tariffs.</a:t>
            </a:r>
            <a:endParaRPr lang="en-US" sz="2000" dirty="0">
              <a:effectLst/>
              <a:latin typeface="Alexandria"/>
              <a:ea typeface="Times New Roman" panose="02020603050405020304" pitchFamily="18" charset="0"/>
            </a:endParaRPr>
          </a:p>
          <a:p>
            <a:pPr marL="457200" marR="0" indent="-457200">
              <a:spcBef>
                <a:spcPts val="0"/>
              </a:spcBef>
              <a:spcAft>
                <a:spcPts val="0"/>
              </a:spcAft>
            </a:pPr>
            <a:r>
              <a:rPr lang="en-US" sz="2000" dirty="0">
                <a:effectLst/>
                <a:latin typeface="Alexandria"/>
                <a:ea typeface="Times New Roman" panose="02020603050405020304" pitchFamily="18" charset="0"/>
                <a:cs typeface="Times New Roman" panose="02020603050405020304" pitchFamily="18" charset="0"/>
              </a:rPr>
              <a:t> </a:t>
            </a:r>
            <a:endParaRPr lang="en-US" sz="2000" dirty="0">
              <a:effectLst/>
              <a:latin typeface="Alexandria"/>
              <a:ea typeface="Times New Roman" panose="02020603050405020304" pitchFamily="18" charset="0"/>
            </a:endParaRPr>
          </a:p>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Times New Roman" panose="02020603050405020304" pitchFamily="18" charset="0"/>
              </a:rPr>
              <a:t>A tariff of ($250/import + 15% of the C.I.F. value/import) is known as a(n) _____ tariff.</a:t>
            </a:r>
            <a:endParaRPr lang="en-US" sz="2000" dirty="0">
              <a:solidFill>
                <a:srgbClr val="0070C0"/>
              </a:solidFill>
              <a:effectLst/>
              <a:latin typeface="Alexandria"/>
              <a:ea typeface="Times New Roman" panose="02020603050405020304" pitchFamily="18" charset="0"/>
            </a:endParaRPr>
          </a:p>
          <a:p>
            <a:pPr marL="0" marR="0" indent="457200">
              <a:spcBef>
                <a:spcPts val="0"/>
              </a:spcBef>
              <a:spcAft>
                <a:spcPts val="0"/>
              </a:spcAft>
            </a:pPr>
            <a:r>
              <a:rPr lang="en-US" sz="2000" dirty="0">
                <a:effectLst/>
                <a:latin typeface="Alexandria"/>
                <a:ea typeface="Times New Roman" panose="02020603050405020304" pitchFamily="18" charset="0"/>
                <a:cs typeface="Times New Roman" panose="02020603050405020304" pitchFamily="18" charset="0"/>
              </a:rPr>
              <a:t>a.	nonspecific</a:t>
            </a:r>
            <a:endParaRPr lang="en-US" sz="2000" dirty="0">
              <a:effectLst/>
              <a:latin typeface="Alexandria"/>
              <a:ea typeface="Times New Roman" panose="02020603050405020304" pitchFamily="18" charset="0"/>
            </a:endParaRPr>
          </a:p>
          <a:p>
            <a:pPr marL="342900" marR="0" indent="-342900">
              <a:spcBef>
                <a:spcPts val="0"/>
              </a:spcBef>
              <a:spcAft>
                <a:spcPts val="0"/>
              </a:spcAft>
              <a:buAutoNum type="alphaLcPeriod" startAt="2"/>
            </a:pPr>
            <a:r>
              <a:rPr lang="en-US" sz="2000" dirty="0">
                <a:effectLst/>
                <a:latin typeface="Alexandria"/>
                <a:ea typeface="Times New Roman" panose="02020603050405020304" pitchFamily="18" charset="0"/>
                <a:cs typeface="Times New Roman" panose="02020603050405020304" pitchFamily="18" charset="0"/>
              </a:rPr>
              <a:t>ad valorem</a:t>
            </a:r>
            <a:endParaRPr lang="en-US" sz="2000" dirty="0">
              <a:latin typeface="Alexandria"/>
              <a:ea typeface="Times New Roman" panose="02020603050405020304" pitchFamily="18" charset="0"/>
            </a:endParaRPr>
          </a:p>
          <a:p>
            <a:pPr marL="342900" marR="0" indent="-342900">
              <a:spcBef>
                <a:spcPts val="0"/>
              </a:spcBef>
              <a:spcAft>
                <a:spcPts val="0"/>
              </a:spcAft>
              <a:buAutoNum type="alphaLcPeriod" startAt="2"/>
            </a:pPr>
            <a:r>
              <a:rPr lang="en-US" sz="2000" b="1" u="sng" dirty="0">
                <a:effectLst/>
                <a:latin typeface="Alexandria"/>
                <a:ea typeface="Times New Roman" panose="02020603050405020304" pitchFamily="18" charset="0"/>
                <a:cs typeface="Times New Roman" panose="02020603050405020304" pitchFamily="18" charset="0"/>
              </a:rPr>
              <a:t>compound</a:t>
            </a:r>
            <a:endParaRPr lang="en-US" sz="2000" b="1" u="sng" dirty="0">
              <a:latin typeface="Alexandria"/>
              <a:ea typeface="Times New Roman" panose="02020603050405020304" pitchFamily="18" charset="0"/>
            </a:endParaRPr>
          </a:p>
          <a:p>
            <a:pPr marL="342900" marR="0" indent="-342900">
              <a:spcBef>
                <a:spcPts val="0"/>
              </a:spcBef>
              <a:spcAft>
                <a:spcPts val="0"/>
              </a:spcAft>
              <a:buAutoNum type="alphaLcPeriod" startAt="2"/>
            </a:pPr>
            <a:r>
              <a:rPr lang="en-US" sz="2000" dirty="0">
                <a:effectLst/>
                <a:latin typeface="Alexandria"/>
                <a:ea typeface="Times New Roman" panose="02020603050405020304" pitchFamily="18" charset="0"/>
                <a:cs typeface="Times New Roman" panose="02020603050405020304" pitchFamily="18" charset="0"/>
              </a:rPr>
              <a:t>specific</a:t>
            </a:r>
            <a:endParaRPr lang="en-US" sz="2000" dirty="0">
              <a:effectLst/>
              <a:latin typeface="Alexandria"/>
              <a:ea typeface="Times New Roman" panose="02020603050405020304" pitchFamily="18" charset="0"/>
            </a:endParaRPr>
          </a:p>
          <a:p>
            <a:endParaRPr lang="en-US" sz="2000" dirty="0">
              <a:latin typeface="Alexandria"/>
            </a:endParaRPr>
          </a:p>
        </p:txBody>
      </p:sp>
      <p:sp>
        <p:nvSpPr>
          <p:cNvPr id="10" name="TextBox 9">
            <a:extLst>
              <a:ext uri="{FF2B5EF4-FFF2-40B4-BE49-F238E27FC236}">
                <a16:creationId xmlns:a16="http://schemas.microsoft.com/office/drawing/2014/main" id="{B168536C-58EF-04DC-E63F-9045B833D515}"/>
              </a:ext>
            </a:extLst>
          </p:cNvPr>
          <p:cNvSpPr txBox="1"/>
          <p:nvPr/>
        </p:nvSpPr>
        <p:spPr>
          <a:xfrm>
            <a:off x="6023640" y="1841309"/>
            <a:ext cx="5024438" cy="3416320"/>
          </a:xfrm>
          <a:prstGeom prst="rect">
            <a:avLst/>
          </a:prstGeom>
          <a:noFill/>
        </p:spPr>
        <p:txBody>
          <a:bodyPr wrap="square">
            <a:spAutoFit/>
          </a:bodyPr>
          <a:lstStyle/>
          <a:p>
            <a:pPr algn="just" rtl="1"/>
            <a:r>
              <a:rPr lang="en-US" b="1" dirty="0" err="1">
                <a:solidFill>
                  <a:schemeClr val="accent5"/>
                </a:solidFill>
              </a:rPr>
              <a:t>تُسمى</a:t>
            </a:r>
            <a:r>
              <a:rPr lang="en-US" b="1" dirty="0">
                <a:solidFill>
                  <a:schemeClr val="accent5"/>
                </a:solidFill>
              </a:rPr>
              <a:t> </a:t>
            </a:r>
            <a:r>
              <a:rPr lang="en-US" b="1" dirty="0" err="1">
                <a:solidFill>
                  <a:schemeClr val="accent5"/>
                </a:solidFill>
              </a:rPr>
              <a:t>التعريفة</a:t>
            </a:r>
            <a:r>
              <a:rPr lang="en-US" b="1" dirty="0">
                <a:solidFill>
                  <a:schemeClr val="accent5"/>
                </a:solidFill>
              </a:rPr>
              <a:t> </a:t>
            </a:r>
            <a:r>
              <a:rPr lang="en-US" b="1" dirty="0" err="1">
                <a:solidFill>
                  <a:schemeClr val="accent5"/>
                </a:solidFill>
              </a:rPr>
              <a:t>الجمركية</a:t>
            </a:r>
            <a:r>
              <a:rPr lang="en-US" b="1" dirty="0">
                <a:solidFill>
                  <a:schemeClr val="accent5"/>
                </a:solidFill>
              </a:rPr>
              <a:t> </a:t>
            </a:r>
            <a:r>
              <a:rPr lang="en-US" b="1" dirty="0" err="1">
                <a:solidFill>
                  <a:schemeClr val="accent5"/>
                </a:solidFill>
              </a:rPr>
              <a:t>بنسبة</a:t>
            </a:r>
            <a:r>
              <a:rPr lang="en-US" b="1" dirty="0">
                <a:solidFill>
                  <a:schemeClr val="accent5"/>
                </a:solidFill>
              </a:rPr>
              <a:t> 20% </a:t>
            </a:r>
            <a:r>
              <a:rPr lang="en-US" b="1" dirty="0" err="1">
                <a:solidFill>
                  <a:schemeClr val="accent5"/>
                </a:solidFill>
              </a:rPr>
              <a:t>على</a:t>
            </a:r>
            <a:r>
              <a:rPr lang="en-US" b="1" dirty="0">
                <a:solidFill>
                  <a:schemeClr val="accent5"/>
                </a:solidFill>
              </a:rPr>
              <a:t> </a:t>
            </a:r>
            <a:r>
              <a:rPr lang="en-US" b="1" dirty="0" err="1">
                <a:solidFill>
                  <a:schemeClr val="accent5"/>
                </a:solidFill>
              </a:rPr>
              <a:t>السلع</a:t>
            </a:r>
            <a:r>
              <a:rPr lang="en-US" b="1" dirty="0">
                <a:solidFill>
                  <a:schemeClr val="accent5"/>
                </a:solidFill>
              </a:rPr>
              <a:t> </a:t>
            </a:r>
            <a:r>
              <a:rPr lang="en-US" b="1" dirty="0" err="1">
                <a:solidFill>
                  <a:schemeClr val="accent5"/>
                </a:solidFill>
              </a:rPr>
              <a:t>المستوردة</a:t>
            </a:r>
            <a:r>
              <a:rPr lang="en-US" b="1" dirty="0">
                <a:solidFill>
                  <a:schemeClr val="accent5"/>
                </a:solidFill>
              </a:rPr>
              <a:t>:</a:t>
            </a:r>
          </a:p>
          <a:p>
            <a:pPr algn="just" rtl="1"/>
            <a:r>
              <a:rPr lang="en-US" dirty="0"/>
              <a:t>أ. </a:t>
            </a:r>
            <a:r>
              <a:rPr lang="en-US" dirty="0" err="1"/>
              <a:t>تعريفة</a:t>
            </a:r>
            <a:r>
              <a:rPr lang="en-US" dirty="0"/>
              <a:t> </a:t>
            </a:r>
            <a:r>
              <a:rPr lang="en-US" dirty="0" err="1"/>
              <a:t>جمركية</a:t>
            </a:r>
            <a:r>
              <a:rPr lang="en-US" dirty="0"/>
              <a:t> </a:t>
            </a:r>
            <a:r>
              <a:rPr lang="en-US" dirty="0" err="1"/>
              <a:t>محددة</a:t>
            </a:r>
            <a:r>
              <a:rPr lang="en-US" dirty="0"/>
              <a:t>.</a:t>
            </a:r>
          </a:p>
          <a:p>
            <a:pPr algn="just" rtl="1"/>
            <a:r>
              <a:rPr lang="en-US" dirty="0"/>
              <a:t>ب. </a:t>
            </a:r>
            <a:r>
              <a:rPr lang="en-US" dirty="0" err="1"/>
              <a:t>تعريفات</a:t>
            </a:r>
            <a:r>
              <a:rPr lang="en-US" dirty="0"/>
              <a:t> </a:t>
            </a:r>
            <a:r>
              <a:rPr lang="en-US" dirty="0" err="1"/>
              <a:t>جمركية</a:t>
            </a:r>
            <a:r>
              <a:rPr lang="en-US" dirty="0"/>
              <a:t> </a:t>
            </a:r>
            <a:r>
              <a:rPr lang="en-US" dirty="0" err="1"/>
              <a:t>بنسبة</a:t>
            </a:r>
            <a:r>
              <a:rPr lang="en-US" dirty="0"/>
              <a:t> </a:t>
            </a:r>
            <a:r>
              <a:rPr lang="en-US" dirty="0" err="1"/>
              <a:t>مئوية</a:t>
            </a:r>
            <a:r>
              <a:rPr lang="en-US" dirty="0"/>
              <a:t>.</a:t>
            </a:r>
          </a:p>
          <a:p>
            <a:pPr algn="just" rtl="1"/>
            <a:r>
              <a:rPr lang="en-US" b="1" u="sng" dirty="0"/>
              <a:t>ج. </a:t>
            </a:r>
            <a:r>
              <a:rPr lang="en-US" b="1" u="sng" dirty="0" err="1"/>
              <a:t>تعريفة</a:t>
            </a:r>
            <a:r>
              <a:rPr lang="en-US" b="1" u="sng" dirty="0"/>
              <a:t> </a:t>
            </a:r>
            <a:r>
              <a:rPr lang="en-US" b="1" u="sng" dirty="0" err="1"/>
              <a:t>جمركية</a:t>
            </a:r>
            <a:r>
              <a:rPr lang="en-US" b="1" u="sng" dirty="0"/>
              <a:t> </a:t>
            </a:r>
            <a:r>
              <a:rPr lang="ar-EG" b="1" u="sng" dirty="0"/>
              <a:t>قيمية</a:t>
            </a:r>
            <a:r>
              <a:rPr lang="en-US" b="1" u="sng" dirty="0"/>
              <a:t>.</a:t>
            </a:r>
          </a:p>
          <a:p>
            <a:pPr algn="just" rtl="1"/>
            <a:r>
              <a:rPr lang="en-US" dirty="0"/>
              <a:t>د. </a:t>
            </a:r>
            <a:r>
              <a:rPr lang="en-US" dirty="0" err="1"/>
              <a:t>تعريفات</a:t>
            </a:r>
            <a:r>
              <a:rPr lang="en-US" dirty="0"/>
              <a:t> </a:t>
            </a:r>
            <a:r>
              <a:rPr lang="en-US" dirty="0" err="1"/>
              <a:t>جمركية</a:t>
            </a:r>
            <a:r>
              <a:rPr lang="en-US" dirty="0"/>
              <a:t> </a:t>
            </a:r>
            <a:r>
              <a:rPr lang="en-US" dirty="0" err="1"/>
              <a:t>مركبة</a:t>
            </a:r>
            <a:r>
              <a:rPr lang="en-US" dirty="0"/>
              <a:t>.</a:t>
            </a:r>
          </a:p>
          <a:p>
            <a:pPr algn="just" rtl="1"/>
            <a:endParaRPr lang="en-US" dirty="0"/>
          </a:p>
          <a:p>
            <a:pPr algn="just" rtl="1"/>
            <a:r>
              <a:rPr lang="en-US" b="1" dirty="0" err="1">
                <a:solidFill>
                  <a:schemeClr val="accent5"/>
                </a:solidFill>
              </a:rPr>
              <a:t>تُعرف</a:t>
            </a:r>
            <a:r>
              <a:rPr lang="en-US" b="1" dirty="0">
                <a:solidFill>
                  <a:schemeClr val="accent5"/>
                </a:solidFill>
              </a:rPr>
              <a:t> </a:t>
            </a:r>
            <a:r>
              <a:rPr lang="en-US" b="1" dirty="0" err="1">
                <a:solidFill>
                  <a:schemeClr val="accent5"/>
                </a:solidFill>
              </a:rPr>
              <a:t>التعريفة</a:t>
            </a:r>
            <a:r>
              <a:rPr lang="en-US" b="1" dirty="0">
                <a:solidFill>
                  <a:schemeClr val="accent5"/>
                </a:solidFill>
              </a:rPr>
              <a:t> </a:t>
            </a:r>
            <a:r>
              <a:rPr lang="en-US" b="1" dirty="0" err="1">
                <a:solidFill>
                  <a:schemeClr val="accent5"/>
                </a:solidFill>
              </a:rPr>
              <a:t>الجمركية</a:t>
            </a:r>
            <a:r>
              <a:rPr lang="en-US" b="1" dirty="0">
                <a:solidFill>
                  <a:schemeClr val="accent5"/>
                </a:solidFill>
              </a:rPr>
              <a:t> (250 </a:t>
            </a:r>
            <a:r>
              <a:rPr lang="en-US" b="1" dirty="0" err="1">
                <a:solidFill>
                  <a:schemeClr val="accent5"/>
                </a:solidFill>
              </a:rPr>
              <a:t>دولارًا</a:t>
            </a:r>
            <a:r>
              <a:rPr lang="en-US" b="1" dirty="0">
                <a:solidFill>
                  <a:schemeClr val="accent5"/>
                </a:solidFill>
              </a:rPr>
              <a:t> </a:t>
            </a:r>
            <a:r>
              <a:rPr lang="en-US" b="1" dirty="0" err="1">
                <a:solidFill>
                  <a:schemeClr val="accent5"/>
                </a:solidFill>
              </a:rPr>
              <a:t>أمريكيًا</a:t>
            </a:r>
            <a:r>
              <a:rPr lang="en-US" b="1" dirty="0">
                <a:solidFill>
                  <a:schemeClr val="accent5"/>
                </a:solidFill>
              </a:rPr>
              <a:t>/</a:t>
            </a:r>
            <a:r>
              <a:rPr lang="en-US" b="1" dirty="0" err="1">
                <a:solidFill>
                  <a:schemeClr val="accent5"/>
                </a:solidFill>
              </a:rPr>
              <a:t>استيراد</a:t>
            </a:r>
            <a:r>
              <a:rPr lang="en-US" b="1" dirty="0">
                <a:solidFill>
                  <a:schemeClr val="accent5"/>
                </a:solidFill>
              </a:rPr>
              <a:t> + 15% </a:t>
            </a:r>
            <a:r>
              <a:rPr lang="en-US" b="1" dirty="0" err="1">
                <a:solidFill>
                  <a:schemeClr val="accent5"/>
                </a:solidFill>
              </a:rPr>
              <a:t>من</a:t>
            </a:r>
            <a:r>
              <a:rPr lang="en-US" b="1" dirty="0">
                <a:solidFill>
                  <a:schemeClr val="accent5"/>
                </a:solidFill>
              </a:rPr>
              <a:t> </a:t>
            </a:r>
            <a:r>
              <a:rPr lang="en-US" b="1" dirty="0" err="1">
                <a:solidFill>
                  <a:schemeClr val="accent5"/>
                </a:solidFill>
              </a:rPr>
              <a:t>قيمة</a:t>
            </a:r>
            <a:r>
              <a:rPr lang="en-US" b="1" dirty="0">
                <a:solidFill>
                  <a:schemeClr val="accent5"/>
                </a:solidFill>
              </a:rPr>
              <a:t> </a:t>
            </a:r>
            <a:r>
              <a:rPr lang="en-US" b="1" dirty="0" err="1">
                <a:solidFill>
                  <a:schemeClr val="accent5"/>
                </a:solidFill>
              </a:rPr>
              <a:t>سيف</a:t>
            </a:r>
            <a:r>
              <a:rPr lang="en-US" b="1" dirty="0">
                <a:solidFill>
                  <a:schemeClr val="accent5"/>
                </a:solidFill>
              </a:rPr>
              <a:t>/</a:t>
            </a:r>
            <a:r>
              <a:rPr lang="en-US" b="1" dirty="0" err="1">
                <a:solidFill>
                  <a:schemeClr val="accent5"/>
                </a:solidFill>
              </a:rPr>
              <a:t>استيراد</a:t>
            </a:r>
            <a:r>
              <a:rPr lang="en-US" b="1" dirty="0">
                <a:solidFill>
                  <a:schemeClr val="accent5"/>
                </a:solidFill>
              </a:rPr>
              <a:t>) </a:t>
            </a:r>
            <a:r>
              <a:rPr lang="en-US" b="1" dirty="0" err="1">
                <a:solidFill>
                  <a:schemeClr val="accent5"/>
                </a:solidFill>
              </a:rPr>
              <a:t>باسم</a:t>
            </a:r>
            <a:r>
              <a:rPr lang="en-US" b="1" dirty="0">
                <a:solidFill>
                  <a:schemeClr val="accent5"/>
                </a:solidFill>
              </a:rPr>
              <a:t> </a:t>
            </a:r>
            <a:r>
              <a:rPr lang="en-US" b="1" dirty="0" err="1">
                <a:solidFill>
                  <a:schemeClr val="accent5"/>
                </a:solidFill>
              </a:rPr>
              <a:t>تعريفة</a:t>
            </a:r>
            <a:r>
              <a:rPr lang="en-US" b="1" dirty="0">
                <a:solidFill>
                  <a:schemeClr val="accent5"/>
                </a:solidFill>
              </a:rPr>
              <a:t> (ن) _____.</a:t>
            </a:r>
          </a:p>
          <a:p>
            <a:pPr marL="285750" indent="-285750" algn="just" rtl="1">
              <a:buFont typeface="Arial" panose="020B0604020202020204" pitchFamily="34" charset="0"/>
              <a:buChar char="•"/>
            </a:pPr>
            <a:r>
              <a:rPr lang="en-US" dirty="0"/>
              <a:t>. </a:t>
            </a:r>
            <a:r>
              <a:rPr lang="en-US" dirty="0" err="1"/>
              <a:t>غير</a:t>
            </a:r>
            <a:r>
              <a:rPr lang="en-US" dirty="0"/>
              <a:t> </a:t>
            </a:r>
            <a:r>
              <a:rPr lang="en-US" dirty="0" err="1"/>
              <a:t>محددة</a:t>
            </a:r>
            <a:endParaRPr lang="en-US" dirty="0"/>
          </a:p>
          <a:p>
            <a:pPr marL="285750" indent="-285750" algn="just" rtl="1">
              <a:buFont typeface="Arial" panose="020B0604020202020204" pitchFamily="34" charset="0"/>
              <a:buChar char="•"/>
            </a:pPr>
            <a:r>
              <a:rPr lang="en-US" dirty="0" err="1"/>
              <a:t>تعريفة</a:t>
            </a:r>
            <a:r>
              <a:rPr lang="en-US" dirty="0"/>
              <a:t> </a:t>
            </a:r>
            <a:r>
              <a:rPr lang="en-US" dirty="0" err="1"/>
              <a:t>جمركية</a:t>
            </a:r>
            <a:r>
              <a:rPr lang="en-US" dirty="0"/>
              <a:t> </a:t>
            </a:r>
            <a:r>
              <a:rPr lang="ar-EG" dirty="0"/>
              <a:t>قيمية</a:t>
            </a:r>
            <a:endParaRPr lang="en-US" dirty="0"/>
          </a:p>
          <a:p>
            <a:pPr marL="285750" indent="-285750" algn="just" rtl="1">
              <a:buFont typeface="Arial" panose="020B0604020202020204" pitchFamily="34" charset="0"/>
              <a:buChar char="•"/>
            </a:pPr>
            <a:r>
              <a:rPr lang="en-US" b="1" u="sng" dirty="0" err="1"/>
              <a:t>مركبة</a:t>
            </a:r>
            <a:endParaRPr lang="en-US" b="1" u="sng" dirty="0"/>
          </a:p>
          <a:p>
            <a:pPr marL="285750" indent="-285750" algn="just" rtl="1">
              <a:buFont typeface="Arial" panose="020B0604020202020204" pitchFamily="34" charset="0"/>
              <a:buChar char="•"/>
            </a:pPr>
            <a:r>
              <a:rPr lang="en-US" dirty="0" err="1"/>
              <a:t>محددة</a:t>
            </a:r>
            <a:endParaRPr lang="en-US" dirty="0"/>
          </a:p>
        </p:txBody>
      </p:sp>
    </p:spTree>
    <p:extLst>
      <p:ext uri="{BB962C8B-B14F-4D97-AF65-F5344CB8AC3E}">
        <p14:creationId xmlns:p14="http://schemas.microsoft.com/office/powerpoint/2010/main" val="41961799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979239"/>
            <a:ext cx="11569649" cy="56173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TextBox 1">
            <a:extLst>
              <a:ext uri="{FF2B5EF4-FFF2-40B4-BE49-F238E27FC236}">
                <a16:creationId xmlns:a16="http://schemas.microsoft.com/office/drawing/2014/main" id="{1D41DFCC-C879-AACD-9524-04AF632807E9}"/>
              </a:ext>
            </a:extLst>
          </p:cNvPr>
          <p:cNvSpPr txBox="1"/>
          <p:nvPr/>
        </p:nvSpPr>
        <p:spPr>
          <a:xfrm>
            <a:off x="792901" y="1738590"/>
            <a:ext cx="5999091" cy="4247317"/>
          </a:xfrm>
          <a:prstGeom prst="rect">
            <a:avLst/>
          </a:prstGeom>
          <a:noFill/>
        </p:spPr>
        <p:txBody>
          <a:bodyPr wrap="square">
            <a:spAutoFit/>
          </a:bodyPr>
          <a:lstStyle/>
          <a:p>
            <a:pPr marL="0" marR="0">
              <a:spcBef>
                <a:spcPts val="0"/>
              </a:spcBef>
              <a:spcAft>
                <a:spcPts val="0"/>
              </a:spcAft>
            </a:pPr>
            <a:r>
              <a:rPr lang="en-US" b="1" dirty="0">
                <a:solidFill>
                  <a:srgbClr val="0070C0"/>
                </a:solidFill>
                <a:effectLst/>
                <a:latin typeface="Alexandria"/>
                <a:ea typeface="Times New Roman" panose="02020603050405020304" pitchFamily="18" charset="0"/>
                <a:cs typeface="Times New Roman" panose="02020603050405020304" pitchFamily="18" charset="0"/>
              </a:rPr>
              <a:t>Limitations on the number of specific products that may be imported from certain countries during a given time</a:t>
            </a:r>
            <a:endParaRPr lang="en-US" dirty="0">
              <a:solidFill>
                <a:srgbClr val="0070C0"/>
              </a:solidFill>
              <a:effectLst/>
              <a:latin typeface="Alexandria"/>
              <a:ea typeface="Times New Roman" panose="02020603050405020304" pitchFamily="18" charset="0"/>
            </a:endParaRPr>
          </a:p>
          <a:p>
            <a:pPr marL="342900" marR="0" lvl="0" indent="-342900">
              <a:spcBef>
                <a:spcPts val="0"/>
              </a:spcBef>
              <a:spcAft>
                <a:spcPts val="0"/>
              </a:spcAft>
              <a:buFont typeface="+mj-lt"/>
              <a:buAutoNum type="alphaUcParenR"/>
              <a:tabLst>
                <a:tab pos="1080135" algn="l"/>
              </a:tabLst>
            </a:pPr>
            <a:r>
              <a:rPr lang="en-US" b="1" u="sng" dirty="0">
                <a:solidFill>
                  <a:srgbClr val="000000"/>
                </a:solidFill>
                <a:effectLst/>
                <a:latin typeface="Alexandria"/>
                <a:ea typeface="Times New Roman" panose="02020603050405020304" pitchFamily="18" charset="0"/>
                <a:cs typeface="Palatino Linotype" panose="02040502050505030304" pitchFamily="18" charset="0"/>
              </a:rPr>
              <a:t>quotas</a:t>
            </a:r>
            <a:endParaRPr lang="en-US" dirty="0">
              <a:solidFill>
                <a:srgbClr val="00000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mj-lt"/>
              <a:buAutoNum type="alphaUcParenR"/>
              <a:tabLst>
                <a:tab pos="1080135" algn="l"/>
              </a:tabLst>
            </a:pPr>
            <a:r>
              <a:rPr lang="en-US" dirty="0">
                <a:solidFill>
                  <a:srgbClr val="000000"/>
                </a:solidFill>
                <a:effectLst/>
                <a:latin typeface="Alexandria"/>
                <a:ea typeface="Times New Roman" panose="02020603050405020304" pitchFamily="18" charset="0"/>
                <a:cs typeface="Palatino Linotype" panose="02040502050505030304" pitchFamily="18" charset="0"/>
              </a:rPr>
              <a:t>free trade</a:t>
            </a:r>
          </a:p>
          <a:p>
            <a:pPr marL="342900" marR="0" lvl="0" indent="-342900">
              <a:spcBef>
                <a:spcPts val="0"/>
              </a:spcBef>
              <a:spcAft>
                <a:spcPts val="0"/>
              </a:spcAft>
              <a:buFont typeface="+mj-lt"/>
              <a:buAutoNum type="alphaUcParenR"/>
              <a:tabLst>
                <a:tab pos="1080135" algn="l"/>
              </a:tabLst>
            </a:pPr>
            <a:r>
              <a:rPr lang="en-US" dirty="0">
                <a:solidFill>
                  <a:srgbClr val="000000"/>
                </a:solidFill>
                <a:effectLst/>
                <a:latin typeface="Alexandria"/>
                <a:ea typeface="Times New Roman" panose="02020603050405020304" pitchFamily="18" charset="0"/>
                <a:cs typeface="Palatino Linotype" panose="02040502050505030304" pitchFamily="18" charset="0"/>
              </a:rPr>
              <a:t>specialization</a:t>
            </a:r>
          </a:p>
          <a:p>
            <a:pPr marL="342900" marR="0" lvl="0" indent="-342900">
              <a:spcBef>
                <a:spcPts val="0"/>
              </a:spcBef>
              <a:spcAft>
                <a:spcPts val="0"/>
              </a:spcAft>
              <a:buFont typeface="+mj-lt"/>
              <a:buAutoNum type="alphaUcParenR"/>
              <a:tabLst>
                <a:tab pos="1080135" algn="l"/>
              </a:tabLst>
            </a:pPr>
            <a:r>
              <a:rPr lang="en-US" dirty="0">
                <a:solidFill>
                  <a:srgbClr val="000000"/>
                </a:solidFill>
                <a:effectLst/>
                <a:latin typeface="Alexandria"/>
                <a:ea typeface="Times New Roman" panose="02020603050405020304" pitchFamily="18" charset="0"/>
                <a:cs typeface="Palatino Linotype" panose="02040502050505030304" pitchFamily="18" charset="0"/>
              </a:rPr>
              <a:t>factor endowments</a:t>
            </a:r>
          </a:p>
          <a:p>
            <a:pPr marL="0" marR="0">
              <a:spcBef>
                <a:spcPts val="0"/>
              </a:spcBef>
              <a:spcAft>
                <a:spcPts val="0"/>
              </a:spcAft>
            </a:pPr>
            <a:r>
              <a:rPr lang="en-US" b="1" dirty="0">
                <a:solidFill>
                  <a:srgbClr val="FF0000"/>
                </a:solidFill>
                <a:effectLst/>
                <a:latin typeface="Alexandria"/>
                <a:ea typeface="Times New Roman" panose="02020603050405020304" pitchFamily="18" charset="0"/>
                <a:cs typeface="Times New Roman" panose="02020603050405020304" pitchFamily="18" charset="0"/>
              </a:rPr>
              <a:t> </a:t>
            </a:r>
            <a:endParaRPr lang="en-US" dirty="0">
              <a:effectLst/>
              <a:latin typeface="Alexandria"/>
              <a:ea typeface="Times New Roman" panose="02020603050405020304" pitchFamily="18" charset="0"/>
            </a:endParaRPr>
          </a:p>
          <a:p>
            <a:pPr marL="0" marR="0">
              <a:spcBef>
                <a:spcPts val="0"/>
              </a:spcBef>
              <a:spcAft>
                <a:spcPts val="0"/>
              </a:spcAft>
            </a:pPr>
            <a:r>
              <a:rPr lang="en-US" b="1" dirty="0">
                <a:solidFill>
                  <a:srgbClr val="0070C0"/>
                </a:solidFill>
                <a:effectLst/>
                <a:latin typeface="Alexandria"/>
                <a:ea typeface="Times New Roman" panose="02020603050405020304" pitchFamily="18" charset="0"/>
                <a:cs typeface="Times New Roman" panose="02020603050405020304" pitchFamily="18" charset="0"/>
              </a:rPr>
              <a:t>Dumping by a firm can be defined as:</a:t>
            </a:r>
            <a:endParaRPr lang="en-US" dirty="0">
              <a:solidFill>
                <a:srgbClr val="0070C0"/>
              </a:solidFill>
              <a:effectLst/>
              <a:latin typeface="Alexandria"/>
              <a:ea typeface="Times New Roman" panose="02020603050405020304" pitchFamily="18" charset="0"/>
            </a:endParaRPr>
          </a:p>
          <a:p>
            <a:pPr marL="342900" marR="0" lvl="0" indent="-342900">
              <a:spcBef>
                <a:spcPts val="0"/>
              </a:spcBef>
              <a:spcAft>
                <a:spcPts val="0"/>
              </a:spcAft>
              <a:buFont typeface="+mj-lt"/>
              <a:buAutoNum type="alphaLcPeriod"/>
            </a:pPr>
            <a:r>
              <a:rPr lang="en-US" dirty="0">
                <a:effectLst/>
                <a:latin typeface="Alexandria"/>
                <a:ea typeface="Times New Roman" panose="02020603050405020304" pitchFamily="18" charset="0"/>
                <a:cs typeface="Times New Roman" panose="02020603050405020304" pitchFamily="18" charset="0"/>
              </a:rPr>
              <a:t>a firm selling a product at a price </a:t>
            </a:r>
            <a:r>
              <a:rPr lang="en-US" b="1" dirty="0">
                <a:effectLst/>
                <a:latin typeface="Alexandria"/>
                <a:ea typeface="Times New Roman" panose="02020603050405020304" pitchFamily="18" charset="0"/>
                <a:cs typeface="Times New Roman" panose="02020603050405020304" pitchFamily="18" charset="0"/>
              </a:rPr>
              <a:t>below its cost</a:t>
            </a:r>
            <a:r>
              <a:rPr lang="en-US" dirty="0">
                <a:effectLst/>
                <a:latin typeface="Alexandria"/>
                <a:ea typeface="Times New Roman" panose="02020603050405020304" pitchFamily="18" charset="0"/>
                <a:cs typeface="Times New Roman" panose="02020603050405020304" pitchFamily="18" charset="0"/>
              </a:rPr>
              <a:t> of production in a foreign market.</a:t>
            </a:r>
            <a:endParaRPr lang="en-US" dirty="0">
              <a:effectLst/>
              <a:latin typeface="Alexandria"/>
              <a:ea typeface="Times New Roman" panose="02020603050405020304" pitchFamily="18" charset="0"/>
            </a:endParaRPr>
          </a:p>
          <a:p>
            <a:pPr marL="342900" marR="0" lvl="0" indent="-342900">
              <a:spcBef>
                <a:spcPts val="0"/>
              </a:spcBef>
              <a:spcAft>
                <a:spcPts val="0"/>
              </a:spcAft>
              <a:buFont typeface="+mj-lt"/>
              <a:buAutoNum type="alphaLcPeriod"/>
            </a:pPr>
            <a:r>
              <a:rPr lang="en-US" dirty="0">
                <a:effectLst/>
                <a:latin typeface="Alexandria"/>
                <a:ea typeface="Times New Roman" panose="02020603050405020304" pitchFamily="18" charset="0"/>
                <a:cs typeface="Times New Roman" panose="02020603050405020304" pitchFamily="18" charset="0"/>
              </a:rPr>
              <a:t>a firm selling a product in a foreign market at </a:t>
            </a:r>
            <a:r>
              <a:rPr lang="en-US" b="1" dirty="0">
                <a:effectLst/>
                <a:latin typeface="Alexandria"/>
                <a:ea typeface="Times New Roman" panose="02020603050405020304" pitchFamily="18" charset="0"/>
                <a:cs typeface="Times New Roman" panose="02020603050405020304" pitchFamily="18" charset="0"/>
              </a:rPr>
              <a:t>a price lower than</a:t>
            </a:r>
            <a:r>
              <a:rPr lang="en-US" dirty="0">
                <a:effectLst/>
                <a:latin typeface="Alexandria"/>
                <a:ea typeface="Times New Roman" panose="02020603050405020304" pitchFamily="18" charset="0"/>
                <a:cs typeface="Times New Roman" panose="02020603050405020304" pitchFamily="18" charset="0"/>
              </a:rPr>
              <a:t> the price charged in its home market.</a:t>
            </a:r>
            <a:endParaRPr lang="en-US" dirty="0">
              <a:effectLst/>
              <a:latin typeface="Alexandria"/>
              <a:ea typeface="Times New Roman" panose="02020603050405020304" pitchFamily="18" charset="0"/>
            </a:endParaRPr>
          </a:p>
          <a:p>
            <a:pPr marL="342900" marR="0" lvl="0" indent="-342900">
              <a:spcBef>
                <a:spcPts val="0"/>
              </a:spcBef>
              <a:spcAft>
                <a:spcPts val="0"/>
              </a:spcAft>
              <a:buFont typeface="+mj-lt"/>
              <a:buAutoNum type="alphaLcPeriod"/>
            </a:pPr>
            <a:r>
              <a:rPr lang="en-US" dirty="0">
                <a:effectLst/>
                <a:latin typeface="Alexandria"/>
                <a:ea typeface="Times New Roman" panose="02020603050405020304" pitchFamily="18" charset="0"/>
                <a:cs typeface="Times New Roman" panose="02020603050405020304" pitchFamily="18" charset="0"/>
              </a:rPr>
              <a:t>the discharge of waste products into the environment.</a:t>
            </a:r>
            <a:endParaRPr lang="en-US" dirty="0">
              <a:effectLst/>
              <a:latin typeface="Alexandria"/>
              <a:ea typeface="Times New Roman" panose="02020603050405020304" pitchFamily="18" charset="0"/>
            </a:endParaRPr>
          </a:p>
          <a:p>
            <a:pPr marL="342900" marR="0" lvl="0" indent="-342900">
              <a:spcBef>
                <a:spcPts val="0"/>
              </a:spcBef>
              <a:spcAft>
                <a:spcPts val="0"/>
              </a:spcAft>
              <a:buFont typeface="+mj-lt"/>
              <a:buAutoNum type="alphaLcPeriod"/>
            </a:pPr>
            <a:r>
              <a:rPr lang="en-US" b="1" u="sng" dirty="0">
                <a:effectLst/>
                <a:latin typeface="Alexandria"/>
                <a:ea typeface="Times New Roman" panose="02020603050405020304" pitchFamily="18" charset="0"/>
                <a:cs typeface="Times New Roman" panose="02020603050405020304" pitchFamily="18" charset="0"/>
              </a:rPr>
              <a:t>both a and b</a:t>
            </a:r>
            <a:endParaRPr lang="en-US" dirty="0">
              <a:effectLst/>
              <a:latin typeface="Alexandria"/>
              <a:ea typeface="Times New Roman" panose="02020603050405020304" pitchFamily="18" charset="0"/>
            </a:endParaRPr>
          </a:p>
          <a:p>
            <a:endParaRPr lang="en-US" dirty="0">
              <a:latin typeface="Alexandria"/>
            </a:endParaRPr>
          </a:p>
        </p:txBody>
      </p:sp>
      <p:sp>
        <p:nvSpPr>
          <p:cNvPr id="10" name="TextBox 9">
            <a:extLst>
              <a:ext uri="{FF2B5EF4-FFF2-40B4-BE49-F238E27FC236}">
                <a16:creationId xmlns:a16="http://schemas.microsoft.com/office/drawing/2014/main" id="{1F68F39C-C851-D9E6-F624-0449A334F7E0}"/>
              </a:ext>
            </a:extLst>
          </p:cNvPr>
          <p:cNvSpPr txBox="1"/>
          <p:nvPr/>
        </p:nvSpPr>
        <p:spPr>
          <a:xfrm>
            <a:off x="6791992" y="1802741"/>
            <a:ext cx="4688202" cy="3970318"/>
          </a:xfrm>
          <a:prstGeom prst="rect">
            <a:avLst/>
          </a:prstGeom>
          <a:noFill/>
        </p:spPr>
        <p:txBody>
          <a:bodyPr wrap="square">
            <a:spAutoFit/>
          </a:bodyPr>
          <a:lstStyle/>
          <a:p>
            <a:pPr algn="just" rtl="1"/>
            <a:r>
              <a:rPr lang="en-US" b="1" dirty="0" err="1">
                <a:solidFill>
                  <a:schemeClr val="accent5"/>
                </a:solidFill>
              </a:rPr>
              <a:t>القيود</a:t>
            </a:r>
            <a:r>
              <a:rPr lang="en-US" b="1" dirty="0">
                <a:solidFill>
                  <a:schemeClr val="accent5"/>
                </a:solidFill>
              </a:rPr>
              <a:t> </a:t>
            </a:r>
            <a:r>
              <a:rPr lang="en-US" b="1" dirty="0" err="1">
                <a:solidFill>
                  <a:schemeClr val="accent5"/>
                </a:solidFill>
              </a:rPr>
              <a:t>المفروضة</a:t>
            </a:r>
            <a:r>
              <a:rPr lang="en-US" b="1" dirty="0">
                <a:solidFill>
                  <a:schemeClr val="accent5"/>
                </a:solidFill>
              </a:rPr>
              <a:t> </a:t>
            </a:r>
            <a:r>
              <a:rPr lang="en-US" b="1" dirty="0" err="1">
                <a:solidFill>
                  <a:schemeClr val="accent5"/>
                </a:solidFill>
              </a:rPr>
              <a:t>على</a:t>
            </a:r>
            <a:r>
              <a:rPr lang="en-US" b="1" dirty="0">
                <a:solidFill>
                  <a:schemeClr val="accent5"/>
                </a:solidFill>
              </a:rPr>
              <a:t> </a:t>
            </a:r>
            <a:r>
              <a:rPr lang="en-US" b="1" dirty="0" err="1">
                <a:solidFill>
                  <a:schemeClr val="accent5"/>
                </a:solidFill>
              </a:rPr>
              <a:t>عدد</a:t>
            </a:r>
            <a:r>
              <a:rPr lang="en-US" b="1" dirty="0">
                <a:solidFill>
                  <a:schemeClr val="accent5"/>
                </a:solidFill>
              </a:rPr>
              <a:t> </a:t>
            </a:r>
            <a:r>
              <a:rPr lang="en-US" b="1" dirty="0" err="1">
                <a:solidFill>
                  <a:schemeClr val="accent5"/>
                </a:solidFill>
              </a:rPr>
              <a:t>المنتجات</a:t>
            </a:r>
            <a:r>
              <a:rPr lang="en-US" b="1" dirty="0">
                <a:solidFill>
                  <a:schemeClr val="accent5"/>
                </a:solidFill>
              </a:rPr>
              <a:t> </a:t>
            </a:r>
            <a:r>
              <a:rPr lang="en-US" b="1" dirty="0" err="1">
                <a:solidFill>
                  <a:schemeClr val="accent5"/>
                </a:solidFill>
              </a:rPr>
              <a:t>المحددة</a:t>
            </a:r>
            <a:r>
              <a:rPr lang="en-US" b="1" dirty="0">
                <a:solidFill>
                  <a:schemeClr val="accent5"/>
                </a:solidFill>
              </a:rPr>
              <a:t> </a:t>
            </a:r>
            <a:r>
              <a:rPr lang="en-US" b="1" dirty="0" err="1">
                <a:solidFill>
                  <a:schemeClr val="accent5"/>
                </a:solidFill>
              </a:rPr>
              <a:t>التي</a:t>
            </a:r>
            <a:r>
              <a:rPr lang="en-US" b="1" dirty="0">
                <a:solidFill>
                  <a:schemeClr val="accent5"/>
                </a:solidFill>
              </a:rPr>
              <a:t> </a:t>
            </a:r>
            <a:r>
              <a:rPr lang="en-US" b="1" dirty="0" err="1">
                <a:solidFill>
                  <a:schemeClr val="accent5"/>
                </a:solidFill>
              </a:rPr>
              <a:t>يجوز</a:t>
            </a:r>
            <a:r>
              <a:rPr lang="en-US" b="1" dirty="0">
                <a:solidFill>
                  <a:schemeClr val="accent5"/>
                </a:solidFill>
              </a:rPr>
              <a:t> </a:t>
            </a:r>
            <a:r>
              <a:rPr lang="en-US" b="1" dirty="0" err="1">
                <a:solidFill>
                  <a:schemeClr val="accent5"/>
                </a:solidFill>
              </a:rPr>
              <a:t>استيرادها</a:t>
            </a:r>
            <a:r>
              <a:rPr lang="en-US" b="1" dirty="0">
                <a:solidFill>
                  <a:schemeClr val="accent5"/>
                </a:solidFill>
              </a:rPr>
              <a:t> </a:t>
            </a:r>
            <a:r>
              <a:rPr lang="en-US" b="1" dirty="0" err="1">
                <a:solidFill>
                  <a:schemeClr val="accent5"/>
                </a:solidFill>
              </a:rPr>
              <a:t>من</a:t>
            </a:r>
            <a:r>
              <a:rPr lang="en-US" b="1" dirty="0">
                <a:solidFill>
                  <a:schemeClr val="accent5"/>
                </a:solidFill>
              </a:rPr>
              <a:t> </a:t>
            </a:r>
            <a:r>
              <a:rPr lang="en-US" b="1" dirty="0" err="1">
                <a:solidFill>
                  <a:schemeClr val="accent5"/>
                </a:solidFill>
              </a:rPr>
              <a:t>بلدان</a:t>
            </a:r>
            <a:r>
              <a:rPr lang="en-US" b="1" dirty="0">
                <a:solidFill>
                  <a:schemeClr val="accent5"/>
                </a:solidFill>
              </a:rPr>
              <a:t> </a:t>
            </a:r>
            <a:r>
              <a:rPr lang="en-US" b="1" dirty="0" err="1">
                <a:solidFill>
                  <a:schemeClr val="accent5"/>
                </a:solidFill>
              </a:rPr>
              <a:t>معينة</a:t>
            </a:r>
            <a:r>
              <a:rPr lang="en-US" b="1" dirty="0">
                <a:solidFill>
                  <a:schemeClr val="accent5"/>
                </a:solidFill>
              </a:rPr>
              <a:t> </a:t>
            </a:r>
            <a:r>
              <a:rPr lang="en-US" b="1" dirty="0" err="1">
                <a:solidFill>
                  <a:schemeClr val="accent5"/>
                </a:solidFill>
              </a:rPr>
              <a:t>خلال</a:t>
            </a:r>
            <a:r>
              <a:rPr lang="en-US" b="1" dirty="0">
                <a:solidFill>
                  <a:schemeClr val="accent5"/>
                </a:solidFill>
              </a:rPr>
              <a:t> </a:t>
            </a:r>
            <a:r>
              <a:rPr lang="en-US" b="1" dirty="0" err="1">
                <a:solidFill>
                  <a:schemeClr val="accent5"/>
                </a:solidFill>
              </a:rPr>
              <a:t>فترة</a:t>
            </a:r>
            <a:r>
              <a:rPr lang="en-US" b="1" dirty="0">
                <a:solidFill>
                  <a:schemeClr val="accent5"/>
                </a:solidFill>
              </a:rPr>
              <a:t> </a:t>
            </a:r>
            <a:r>
              <a:rPr lang="en-US" b="1" dirty="0" err="1">
                <a:solidFill>
                  <a:schemeClr val="accent5"/>
                </a:solidFill>
              </a:rPr>
              <a:t>زمنية</a:t>
            </a:r>
            <a:r>
              <a:rPr lang="en-US" b="1" dirty="0">
                <a:solidFill>
                  <a:schemeClr val="accent5"/>
                </a:solidFill>
              </a:rPr>
              <a:t> </a:t>
            </a:r>
            <a:r>
              <a:rPr lang="en-US" b="1" dirty="0" err="1">
                <a:solidFill>
                  <a:schemeClr val="accent5"/>
                </a:solidFill>
              </a:rPr>
              <a:t>معينة</a:t>
            </a:r>
            <a:endParaRPr lang="en-US" b="1" dirty="0">
              <a:solidFill>
                <a:schemeClr val="accent5"/>
              </a:solidFill>
            </a:endParaRPr>
          </a:p>
          <a:p>
            <a:pPr marL="285750" indent="-285750" algn="just" rtl="1">
              <a:buFont typeface="Arial" panose="020B0604020202020204" pitchFamily="34" charset="0"/>
              <a:buChar char="•"/>
            </a:pPr>
            <a:r>
              <a:rPr lang="en-US" b="1" u="sng" dirty="0" err="1"/>
              <a:t>الحصص</a:t>
            </a:r>
            <a:endParaRPr lang="en-US" b="1" u="sng" dirty="0"/>
          </a:p>
          <a:p>
            <a:pPr marL="285750" indent="-285750" algn="just" rtl="1">
              <a:buFont typeface="Arial" panose="020B0604020202020204" pitchFamily="34" charset="0"/>
              <a:buChar char="•"/>
            </a:pPr>
            <a:r>
              <a:rPr lang="en-US" dirty="0" err="1"/>
              <a:t>التجارة</a:t>
            </a:r>
            <a:r>
              <a:rPr lang="en-US" dirty="0"/>
              <a:t> </a:t>
            </a:r>
            <a:r>
              <a:rPr lang="en-US" dirty="0" err="1"/>
              <a:t>الحرة</a:t>
            </a:r>
            <a:endParaRPr lang="en-US" dirty="0"/>
          </a:p>
          <a:p>
            <a:pPr marL="285750" indent="-285750" algn="just" rtl="1">
              <a:buFont typeface="Arial" panose="020B0604020202020204" pitchFamily="34" charset="0"/>
              <a:buChar char="•"/>
            </a:pPr>
            <a:r>
              <a:rPr lang="en-US" dirty="0" err="1"/>
              <a:t>التخصص</a:t>
            </a:r>
            <a:endParaRPr lang="en-US" dirty="0"/>
          </a:p>
          <a:p>
            <a:pPr marL="285750" indent="-285750" algn="just" rtl="1">
              <a:buFont typeface="Arial" panose="020B0604020202020204" pitchFamily="34" charset="0"/>
              <a:buChar char="•"/>
            </a:pPr>
            <a:r>
              <a:rPr lang="en-US" dirty="0" err="1"/>
              <a:t>موارد</a:t>
            </a:r>
            <a:r>
              <a:rPr lang="en-US" dirty="0"/>
              <a:t> </a:t>
            </a:r>
            <a:r>
              <a:rPr lang="en-US" dirty="0" err="1"/>
              <a:t>العوامل</a:t>
            </a:r>
            <a:endParaRPr lang="en-US" dirty="0"/>
          </a:p>
          <a:p>
            <a:pPr algn="just" rtl="1"/>
            <a:endParaRPr lang="en-US" dirty="0"/>
          </a:p>
          <a:p>
            <a:pPr algn="just" rtl="1"/>
            <a:r>
              <a:rPr lang="en-US" b="1" dirty="0" err="1">
                <a:solidFill>
                  <a:schemeClr val="accent5"/>
                </a:solidFill>
              </a:rPr>
              <a:t>يمكن</a:t>
            </a:r>
            <a:r>
              <a:rPr lang="en-US" b="1" dirty="0">
                <a:solidFill>
                  <a:schemeClr val="accent5"/>
                </a:solidFill>
              </a:rPr>
              <a:t> </a:t>
            </a:r>
            <a:r>
              <a:rPr lang="en-US" b="1" dirty="0" err="1">
                <a:solidFill>
                  <a:schemeClr val="accent5"/>
                </a:solidFill>
              </a:rPr>
              <a:t>تعريف</a:t>
            </a:r>
            <a:r>
              <a:rPr lang="en-US" b="1" dirty="0">
                <a:solidFill>
                  <a:schemeClr val="accent5"/>
                </a:solidFill>
              </a:rPr>
              <a:t> </a:t>
            </a:r>
            <a:r>
              <a:rPr lang="en-US" b="1" dirty="0" err="1">
                <a:solidFill>
                  <a:schemeClr val="accent5"/>
                </a:solidFill>
              </a:rPr>
              <a:t>الإغراق</a:t>
            </a:r>
            <a:r>
              <a:rPr lang="en-US" b="1" dirty="0">
                <a:solidFill>
                  <a:schemeClr val="accent5"/>
                </a:solidFill>
              </a:rPr>
              <a:t> </a:t>
            </a:r>
            <a:r>
              <a:rPr lang="en-US" b="1" dirty="0" err="1">
                <a:solidFill>
                  <a:schemeClr val="accent5"/>
                </a:solidFill>
              </a:rPr>
              <a:t>من</a:t>
            </a:r>
            <a:r>
              <a:rPr lang="en-US" b="1" dirty="0">
                <a:solidFill>
                  <a:schemeClr val="accent5"/>
                </a:solidFill>
              </a:rPr>
              <a:t> </a:t>
            </a:r>
            <a:r>
              <a:rPr lang="en-US" b="1" dirty="0" err="1">
                <a:solidFill>
                  <a:schemeClr val="accent5"/>
                </a:solidFill>
              </a:rPr>
              <a:t>قبل</a:t>
            </a:r>
            <a:r>
              <a:rPr lang="en-US" b="1" dirty="0">
                <a:solidFill>
                  <a:schemeClr val="accent5"/>
                </a:solidFill>
              </a:rPr>
              <a:t> </a:t>
            </a:r>
            <a:r>
              <a:rPr lang="en-US" b="1" dirty="0" err="1">
                <a:solidFill>
                  <a:schemeClr val="accent5"/>
                </a:solidFill>
              </a:rPr>
              <a:t>شركة</a:t>
            </a:r>
            <a:r>
              <a:rPr lang="en-US" b="1" dirty="0">
                <a:solidFill>
                  <a:schemeClr val="accent5"/>
                </a:solidFill>
              </a:rPr>
              <a:t> </a:t>
            </a:r>
            <a:r>
              <a:rPr lang="en-US" b="1" dirty="0" err="1">
                <a:solidFill>
                  <a:schemeClr val="accent5"/>
                </a:solidFill>
              </a:rPr>
              <a:t>على</a:t>
            </a:r>
            <a:r>
              <a:rPr lang="en-US" b="1" dirty="0">
                <a:solidFill>
                  <a:schemeClr val="accent5"/>
                </a:solidFill>
              </a:rPr>
              <a:t> </a:t>
            </a:r>
            <a:r>
              <a:rPr lang="en-US" b="1" dirty="0" err="1">
                <a:solidFill>
                  <a:schemeClr val="accent5"/>
                </a:solidFill>
              </a:rPr>
              <a:t>النحو</a:t>
            </a:r>
            <a:r>
              <a:rPr lang="en-US" b="1" dirty="0">
                <a:solidFill>
                  <a:schemeClr val="accent5"/>
                </a:solidFill>
              </a:rPr>
              <a:t> </a:t>
            </a:r>
            <a:r>
              <a:rPr lang="en-US" b="1" dirty="0" err="1">
                <a:solidFill>
                  <a:schemeClr val="accent5"/>
                </a:solidFill>
              </a:rPr>
              <a:t>التالي</a:t>
            </a:r>
            <a:r>
              <a:rPr lang="en-US" b="1" dirty="0">
                <a:solidFill>
                  <a:schemeClr val="accent5"/>
                </a:solidFill>
              </a:rPr>
              <a:t>:</a:t>
            </a:r>
          </a:p>
          <a:p>
            <a:pPr marL="285750" indent="-285750" algn="just" rtl="1">
              <a:buFont typeface="Arial" panose="020B0604020202020204" pitchFamily="34" charset="0"/>
              <a:buChar char="•"/>
            </a:pPr>
            <a:r>
              <a:rPr lang="en-US" dirty="0" err="1"/>
              <a:t>شركة</a:t>
            </a:r>
            <a:r>
              <a:rPr lang="en-US" dirty="0"/>
              <a:t> </a:t>
            </a:r>
            <a:r>
              <a:rPr lang="en-US" dirty="0" err="1"/>
              <a:t>تبيع</a:t>
            </a:r>
            <a:r>
              <a:rPr lang="en-US" dirty="0"/>
              <a:t> </a:t>
            </a:r>
            <a:r>
              <a:rPr lang="en-US" dirty="0" err="1"/>
              <a:t>منتجًا</a:t>
            </a:r>
            <a:r>
              <a:rPr lang="en-US" dirty="0"/>
              <a:t> </a:t>
            </a:r>
            <a:r>
              <a:rPr lang="en-US" dirty="0" err="1"/>
              <a:t>بسعر</a:t>
            </a:r>
            <a:r>
              <a:rPr lang="en-US" dirty="0"/>
              <a:t> </a:t>
            </a:r>
            <a:r>
              <a:rPr lang="en-US" dirty="0" err="1"/>
              <a:t>أقل</a:t>
            </a:r>
            <a:r>
              <a:rPr lang="en-US" dirty="0"/>
              <a:t> </a:t>
            </a:r>
            <a:r>
              <a:rPr lang="en-US" dirty="0" err="1"/>
              <a:t>من</a:t>
            </a:r>
            <a:r>
              <a:rPr lang="en-US" dirty="0"/>
              <a:t> </a:t>
            </a:r>
            <a:r>
              <a:rPr lang="en-US" dirty="0" err="1"/>
              <a:t>تكلفة</a:t>
            </a:r>
            <a:r>
              <a:rPr lang="en-US" dirty="0"/>
              <a:t> </a:t>
            </a:r>
            <a:r>
              <a:rPr lang="en-US" dirty="0" err="1"/>
              <a:t>إنتاجه</a:t>
            </a:r>
            <a:r>
              <a:rPr lang="en-US" dirty="0"/>
              <a:t> </a:t>
            </a:r>
            <a:r>
              <a:rPr lang="en-US" dirty="0" err="1"/>
              <a:t>في</a:t>
            </a:r>
            <a:r>
              <a:rPr lang="en-US" dirty="0"/>
              <a:t> </a:t>
            </a:r>
            <a:r>
              <a:rPr lang="en-US" dirty="0" err="1"/>
              <a:t>سوق</a:t>
            </a:r>
            <a:r>
              <a:rPr lang="en-US" dirty="0"/>
              <a:t> </a:t>
            </a:r>
            <a:r>
              <a:rPr lang="en-US" dirty="0" err="1"/>
              <a:t>أجنبية</a:t>
            </a:r>
            <a:r>
              <a:rPr lang="en-US" dirty="0"/>
              <a:t>.</a:t>
            </a:r>
          </a:p>
          <a:p>
            <a:pPr marL="285750" indent="-285750" algn="just" rtl="1">
              <a:buFont typeface="Arial" panose="020B0604020202020204" pitchFamily="34" charset="0"/>
              <a:buChar char="•"/>
            </a:pPr>
            <a:r>
              <a:rPr lang="en-US" dirty="0" err="1"/>
              <a:t>شركة</a:t>
            </a:r>
            <a:r>
              <a:rPr lang="en-US" dirty="0"/>
              <a:t> </a:t>
            </a:r>
            <a:r>
              <a:rPr lang="en-US" dirty="0" err="1"/>
              <a:t>تبيع</a:t>
            </a:r>
            <a:r>
              <a:rPr lang="en-US" dirty="0"/>
              <a:t> </a:t>
            </a:r>
            <a:r>
              <a:rPr lang="en-US" dirty="0" err="1"/>
              <a:t>منتجًا</a:t>
            </a:r>
            <a:r>
              <a:rPr lang="en-US" dirty="0"/>
              <a:t> </a:t>
            </a:r>
            <a:r>
              <a:rPr lang="en-US" dirty="0" err="1"/>
              <a:t>في</a:t>
            </a:r>
            <a:r>
              <a:rPr lang="en-US" dirty="0"/>
              <a:t> </a:t>
            </a:r>
            <a:r>
              <a:rPr lang="en-US" dirty="0" err="1"/>
              <a:t>سوق</a:t>
            </a:r>
            <a:r>
              <a:rPr lang="en-US" dirty="0"/>
              <a:t> </a:t>
            </a:r>
            <a:r>
              <a:rPr lang="en-US" dirty="0" err="1"/>
              <a:t>أجنبية</a:t>
            </a:r>
            <a:r>
              <a:rPr lang="en-US" dirty="0"/>
              <a:t> </a:t>
            </a:r>
            <a:r>
              <a:rPr lang="en-US" dirty="0" err="1"/>
              <a:t>بسعر</a:t>
            </a:r>
            <a:r>
              <a:rPr lang="en-US" dirty="0"/>
              <a:t> </a:t>
            </a:r>
            <a:r>
              <a:rPr lang="en-US" dirty="0" err="1"/>
              <a:t>أقل</a:t>
            </a:r>
            <a:r>
              <a:rPr lang="en-US" dirty="0"/>
              <a:t> </a:t>
            </a:r>
            <a:r>
              <a:rPr lang="en-US" dirty="0" err="1"/>
              <a:t>من</a:t>
            </a:r>
            <a:r>
              <a:rPr lang="en-US" dirty="0"/>
              <a:t> </a:t>
            </a:r>
            <a:r>
              <a:rPr lang="en-US" dirty="0" err="1"/>
              <a:t>السعر</a:t>
            </a:r>
            <a:r>
              <a:rPr lang="en-US" dirty="0"/>
              <a:t> </a:t>
            </a:r>
            <a:r>
              <a:rPr lang="en-US" dirty="0" err="1"/>
              <a:t>الذي</a:t>
            </a:r>
            <a:r>
              <a:rPr lang="en-US" dirty="0"/>
              <a:t> </a:t>
            </a:r>
            <a:r>
              <a:rPr lang="en-US" dirty="0" err="1"/>
              <a:t>تتقاضاه</a:t>
            </a:r>
            <a:r>
              <a:rPr lang="en-US" dirty="0"/>
              <a:t> </a:t>
            </a:r>
            <a:r>
              <a:rPr lang="en-US" dirty="0" err="1"/>
              <a:t>في</a:t>
            </a:r>
            <a:r>
              <a:rPr lang="en-US" dirty="0"/>
              <a:t> </a:t>
            </a:r>
            <a:r>
              <a:rPr lang="en-US" dirty="0" err="1"/>
              <a:t>سوقها</a:t>
            </a:r>
            <a:r>
              <a:rPr lang="en-US" dirty="0"/>
              <a:t> </a:t>
            </a:r>
            <a:r>
              <a:rPr lang="en-US" dirty="0" err="1"/>
              <a:t>المحلية</a:t>
            </a:r>
            <a:r>
              <a:rPr lang="en-US" dirty="0"/>
              <a:t>.</a:t>
            </a:r>
          </a:p>
          <a:p>
            <a:pPr marL="285750" indent="-285750" algn="just" rtl="1">
              <a:buFont typeface="Arial" panose="020B0604020202020204" pitchFamily="34" charset="0"/>
              <a:buChar char="•"/>
            </a:pPr>
            <a:r>
              <a:rPr lang="en-US" dirty="0" err="1"/>
              <a:t>تصريف</a:t>
            </a:r>
            <a:r>
              <a:rPr lang="en-US" dirty="0"/>
              <a:t> </a:t>
            </a:r>
            <a:r>
              <a:rPr lang="en-US" dirty="0" err="1"/>
              <a:t>النفايات</a:t>
            </a:r>
            <a:r>
              <a:rPr lang="en-US" dirty="0"/>
              <a:t> </a:t>
            </a:r>
            <a:r>
              <a:rPr lang="en-US" dirty="0" err="1"/>
              <a:t>في</a:t>
            </a:r>
            <a:r>
              <a:rPr lang="en-US" dirty="0"/>
              <a:t> </a:t>
            </a:r>
            <a:r>
              <a:rPr lang="en-US" dirty="0" err="1"/>
              <a:t>البيئة</a:t>
            </a:r>
            <a:r>
              <a:rPr lang="en-US" dirty="0"/>
              <a:t>.</a:t>
            </a:r>
          </a:p>
          <a:p>
            <a:pPr marL="285750" indent="-285750" algn="just" rtl="1">
              <a:buFont typeface="Arial" panose="020B0604020202020204" pitchFamily="34" charset="0"/>
              <a:buChar char="•"/>
            </a:pPr>
            <a:r>
              <a:rPr lang="en-US" b="1" u="sng" dirty="0"/>
              <a:t>a و b</a:t>
            </a:r>
          </a:p>
        </p:txBody>
      </p:sp>
    </p:spTree>
    <p:extLst>
      <p:ext uri="{BB962C8B-B14F-4D97-AF65-F5344CB8AC3E}">
        <p14:creationId xmlns:p14="http://schemas.microsoft.com/office/powerpoint/2010/main" val="873938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TextBox 1">
            <a:extLst>
              <a:ext uri="{FF2B5EF4-FFF2-40B4-BE49-F238E27FC236}">
                <a16:creationId xmlns:a16="http://schemas.microsoft.com/office/drawing/2014/main" id="{A56236F0-41DF-2747-0971-91AD835B6EBC}"/>
              </a:ext>
            </a:extLst>
          </p:cNvPr>
          <p:cNvSpPr txBox="1"/>
          <p:nvPr/>
        </p:nvSpPr>
        <p:spPr>
          <a:xfrm>
            <a:off x="1042987" y="1690239"/>
            <a:ext cx="5326406" cy="3785652"/>
          </a:xfrm>
          <a:prstGeom prst="rect">
            <a:avLst/>
          </a:prstGeom>
          <a:noFill/>
        </p:spPr>
        <p:txBody>
          <a:bodyPr wrap="square">
            <a:spAutoFit/>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Times New Roman" panose="02020603050405020304" pitchFamily="18" charset="0"/>
              </a:rPr>
              <a:t>Which of the following is not a type of dumping?</a:t>
            </a:r>
            <a:endParaRPr lang="en-US" sz="2000" dirty="0">
              <a:solidFill>
                <a:srgbClr val="0070C0"/>
              </a:solidFill>
              <a:effectLst/>
              <a:latin typeface="Alexandria"/>
              <a:ea typeface="Times New Roman" panose="02020603050405020304" pitchFamily="18" charset="0"/>
            </a:endParaRPr>
          </a:p>
          <a:p>
            <a:pPr marL="342900" marR="0" lvl="0" indent="-342900">
              <a:spcBef>
                <a:spcPts val="0"/>
              </a:spcBef>
              <a:spcAft>
                <a:spcPts val="0"/>
              </a:spcAft>
              <a:buFont typeface="+mj-lt"/>
              <a:buAutoNum type="alphaLcPeriod"/>
            </a:pPr>
            <a:r>
              <a:rPr lang="en-US" sz="2000" dirty="0">
                <a:effectLst/>
                <a:latin typeface="Alexandria"/>
                <a:ea typeface="Times New Roman" panose="02020603050405020304" pitchFamily="18" charset="0"/>
                <a:cs typeface="Times New Roman" panose="02020603050405020304" pitchFamily="18" charset="0"/>
              </a:rPr>
              <a:t>A sporadic dumping</a:t>
            </a:r>
            <a:endParaRPr lang="en-US" sz="2000" dirty="0">
              <a:effectLst/>
              <a:latin typeface="Alexandria"/>
              <a:ea typeface="Times New Roman" panose="02020603050405020304" pitchFamily="18" charset="0"/>
            </a:endParaRPr>
          </a:p>
          <a:p>
            <a:pPr marL="342900" marR="0" lvl="0" indent="-342900">
              <a:spcBef>
                <a:spcPts val="0"/>
              </a:spcBef>
              <a:spcAft>
                <a:spcPts val="0"/>
              </a:spcAft>
              <a:buFont typeface="+mj-lt"/>
              <a:buAutoNum type="alphaLcPeriod"/>
            </a:pPr>
            <a:r>
              <a:rPr lang="en-US" sz="2000" dirty="0">
                <a:effectLst/>
                <a:latin typeface="Alexandria"/>
                <a:ea typeface="Times New Roman" panose="02020603050405020304" pitchFamily="18" charset="0"/>
                <a:cs typeface="Times New Roman" panose="02020603050405020304" pitchFamily="18" charset="0"/>
              </a:rPr>
              <a:t>predatory dumping</a:t>
            </a:r>
            <a:endParaRPr lang="en-US" sz="2000" dirty="0">
              <a:effectLst/>
              <a:latin typeface="Alexandria"/>
              <a:ea typeface="Times New Roman" panose="02020603050405020304" pitchFamily="18" charset="0"/>
            </a:endParaRPr>
          </a:p>
          <a:p>
            <a:pPr marL="342900" marR="0" lvl="0" indent="-342900">
              <a:spcBef>
                <a:spcPts val="0"/>
              </a:spcBef>
              <a:spcAft>
                <a:spcPts val="0"/>
              </a:spcAft>
              <a:buFont typeface="+mj-lt"/>
              <a:buAutoNum type="alphaLcPeriod"/>
            </a:pPr>
            <a:r>
              <a:rPr lang="en-US" sz="2000" b="1" u="sng" dirty="0">
                <a:effectLst/>
                <a:latin typeface="Alexandria"/>
                <a:ea typeface="Times New Roman" panose="02020603050405020304" pitchFamily="18" charset="0"/>
                <a:cs typeface="Times New Roman" panose="02020603050405020304" pitchFamily="18" charset="0"/>
              </a:rPr>
              <a:t>complex dumping</a:t>
            </a:r>
            <a:endParaRPr lang="en-US" sz="2000" dirty="0">
              <a:effectLst/>
              <a:latin typeface="Alexandria"/>
              <a:ea typeface="Times New Roman" panose="02020603050405020304" pitchFamily="18" charset="0"/>
            </a:endParaRPr>
          </a:p>
          <a:p>
            <a:pPr marL="342900" marR="0" lvl="0" indent="-342900">
              <a:spcBef>
                <a:spcPts val="0"/>
              </a:spcBef>
              <a:spcAft>
                <a:spcPts val="0"/>
              </a:spcAft>
              <a:buFont typeface="+mj-lt"/>
              <a:buAutoNum type="alphaLcPeriod"/>
            </a:pPr>
            <a:r>
              <a:rPr lang="en-US" sz="2000" dirty="0">
                <a:effectLst/>
                <a:latin typeface="Alexandria"/>
                <a:ea typeface="Times New Roman" panose="02020603050405020304" pitchFamily="18" charset="0"/>
                <a:cs typeface="Times New Roman" panose="02020603050405020304" pitchFamily="18" charset="0"/>
              </a:rPr>
              <a:t>persistent dumping</a:t>
            </a:r>
            <a:endParaRPr lang="en-US" sz="2000" dirty="0">
              <a:effectLst/>
              <a:latin typeface="Alexandria"/>
              <a:ea typeface="Times New Roman" panose="02020603050405020304" pitchFamily="18" charset="0"/>
            </a:endParaRPr>
          </a:p>
          <a:p>
            <a:pPr marL="0" marR="0" algn="just">
              <a:spcBef>
                <a:spcPts val="0"/>
              </a:spcBef>
              <a:spcAft>
                <a:spcPts val="0"/>
              </a:spcAft>
            </a:pPr>
            <a:r>
              <a:rPr lang="en-US" sz="2000" dirty="0">
                <a:effectLst/>
                <a:latin typeface="Alexandria"/>
                <a:ea typeface="Times New Roman" panose="02020603050405020304" pitchFamily="18" charset="0"/>
              </a:rPr>
              <a:t> </a:t>
            </a:r>
          </a:p>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Times New Roman" panose="02020603050405020304" pitchFamily="18" charset="0"/>
              </a:rPr>
              <a:t>Which of the following does not cause lasting?</a:t>
            </a:r>
            <a:endParaRPr lang="en-US" sz="2000" dirty="0">
              <a:solidFill>
                <a:srgbClr val="0070C0"/>
              </a:solidFill>
              <a:effectLst/>
              <a:latin typeface="Alexandria"/>
              <a:ea typeface="Times New Roman" panose="02020603050405020304" pitchFamily="18" charset="0"/>
            </a:endParaRPr>
          </a:p>
          <a:p>
            <a:pPr marL="342900" marR="0" lvl="0" indent="-342900">
              <a:spcBef>
                <a:spcPts val="0"/>
              </a:spcBef>
              <a:spcAft>
                <a:spcPts val="0"/>
              </a:spcAft>
              <a:buFont typeface="+mj-lt"/>
              <a:buAutoNum type="alphaLcPeriod"/>
            </a:pPr>
            <a:r>
              <a:rPr lang="en-US" sz="2000" b="1" u="sng" dirty="0">
                <a:effectLst/>
                <a:latin typeface="Alexandria"/>
                <a:ea typeface="Times New Roman" panose="02020603050405020304" pitchFamily="18" charset="0"/>
                <a:cs typeface="Times New Roman" panose="02020603050405020304" pitchFamily="18" charset="0"/>
              </a:rPr>
              <a:t>sporadic dumping</a:t>
            </a:r>
            <a:endParaRPr lang="en-US" sz="2000" dirty="0">
              <a:effectLst/>
              <a:latin typeface="Alexandria"/>
              <a:ea typeface="Times New Roman" panose="02020603050405020304" pitchFamily="18" charset="0"/>
            </a:endParaRPr>
          </a:p>
          <a:p>
            <a:pPr marL="342900" marR="0" lvl="0" indent="-342900">
              <a:spcBef>
                <a:spcPts val="0"/>
              </a:spcBef>
              <a:spcAft>
                <a:spcPts val="0"/>
              </a:spcAft>
              <a:buFont typeface="+mj-lt"/>
              <a:buAutoNum type="alphaLcPeriod"/>
            </a:pPr>
            <a:r>
              <a:rPr lang="en-US" sz="2000" dirty="0">
                <a:effectLst/>
                <a:latin typeface="Alexandria"/>
                <a:ea typeface="Times New Roman" panose="02020603050405020304" pitchFamily="18" charset="0"/>
                <a:cs typeface="Times New Roman" panose="02020603050405020304" pitchFamily="18" charset="0"/>
              </a:rPr>
              <a:t>persistent dumping</a:t>
            </a:r>
            <a:endParaRPr lang="en-US" sz="2000" dirty="0">
              <a:effectLst/>
              <a:latin typeface="Alexandria"/>
              <a:ea typeface="Times New Roman" panose="02020603050405020304" pitchFamily="18" charset="0"/>
            </a:endParaRPr>
          </a:p>
          <a:p>
            <a:pPr marL="342900" marR="0" lvl="0" indent="-342900">
              <a:spcBef>
                <a:spcPts val="0"/>
              </a:spcBef>
              <a:spcAft>
                <a:spcPts val="0"/>
              </a:spcAft>
              <a:buFont typeface="+mj-lt"/>
              <a:buAutoNum type="alphaLcPeriod"/>
            </a:pPr>
            <a:r>
              <a:rPr lang="en-US" sz="2000" dirty="0">
                <a:effectLst/>
                <a:latin typeface="Alexandria"/>
                <a:ea typeface="Times New Roman" panose="02020603050405020304" pitchFamily="18" charset="0"/>
                <a:cs typeface="Times New Roman" panose="02020603050405020304" pitchFamily="18" charset="0"/>
              </a:rPr>
              <a:t>predatory dumping</a:t>
            </a:r>
            <a:endParaRPr lang="en-US" sz="2000" dirty="0">
              <a:effectLst/>
              <a:latin typeface="Alexandria"/>
              <a:ea typeface="Times New Roman" panose="02020603050405020304" pitchFamily="18" charset="0"/>
            </a:endParaRPr>
          </a:p>
          <a:p>
            <a:pPr marL="342900" marR="0" lvl="0" indent="-342900">
              <a:spcBef>
                <a:spcPts val="0"/>
              </a:spcBef>
              <a:spcAft>
                <a:spcPts val="0"/>
              </a:spcAft>
              <a:buFont typeface="+mj-lt"/>
              <a:buAutoNum type="alphaLcPeriod"/>
            </a:pPr>
            <a:r>
              <a:rPr lang="en-US" sz="2000" dirty="0">
                <a:effectLst/>
                <a:latin typeface="Alexandria"/>
                <a:ea typeface="Times New Roman" panose="02020603050405020304" pitchFamily="18" charset="0"/>
                <a:cs typeface="Times New Roman" panose="02020603050405020304" pitchFamily="18" charset="0"/>
              </a:rPr>
              <a:t>all of the above</a:t>
            </a:r>
            <a:endParaRPr lang="en-US" sz="2000" dirty="0">
              <a:effectLst/>
              <a:latin typeface="Alexandria"/>
              <a:ea typeface="Times New Roman" panose="02020603050405020304" pitchFamily="18" charset="0"/>
            </a:endParaRPr>
          </a:p>
          <a:p>
            <a:endParaRPr lang="en-US" sz="2000" dirty="0">
              <a:latin typeface="Alexandria"/>
            </a:endParaRPr>
          </a:p>
        </p:txBody>
      </p:sp>
      <p:sp>
        <p:nvSpPr>
          <p:cNvPr id="10" name="TextBox 9">
            <a:extLst>
              <a:ext uri="{FF2B5EF4-FFF2-40B4-BE49-F238E27FC236}">
                <a16:creationId xmlns:a16="http://schemas.microsoft.com/office/drawing/2014/main" id="{B886778F-3A33-9089-5A9C-E235E2E6D091}"/>
              </a:ext>
            </a:extLst>
          </p:cNvPr>
          <p:cNvSpPr txBox="1"/>
          <p:nvPr/>
        </p:nvSpPr>
        <p:spPr>
          <a:xfrm>
            <a:off x="6095999" y="1773346"/>
            <a:ext cx="4672679" cy="3139321"/>
          </a:xfrm>
          <a:prstGeom prst="rect">
            <a:avLst/>
          </a:prstGeom>
          <a:noFill/>
        </p:spPr>
        <p:txBody>
          <a:bodyPr wrap="square">
            <a:spAutoFit/>
          </a:bodyPr>
          <a:lstStyle/>
          <a:p>
            <a:pPr algn="just" rtl="1"/>
            <a:r>
              <a:rPr lang="en-US" b="1" dirty="0" err="1">
                <a:solidFill>
                  <a:schemeClr val="accent5"/>
                </a:solidFill>
              </a:rPr>
              <a:t>أي</a:t>
            </a:r>
            <a:r>
              <a:rPr lang="en-US" b="1" dirty="0">
                <a:solidFill>
                  <a:schemeClr val="accent5"/>
                </a:solidFill>
              </a:rPr>
              <a:t> </a:t>
            </a:r>
            <a:r>
              <a:rPr lang="en-US" b="1" dirty="0" err="1">
                <a:solidFill>
                  <a:schemeClr val="accent5"/>
                </a:solidFill>
              </a:rPr>
              <a:t>مما</a:t>
            </a:r>
            <a:r>
              <a:rPr lang="en-US" b="1" dirty="0">
                <a:solidFill>
                  <a:schemeClr val="accent5"/>
                </a:solidFill>
              </a:rPr>
              <a:t> </a:t>
            </a:r>
            <a:r>
              <a:rPr lang="en-US" b="1" dirty="0" err="1">
                <a:solidFill>
                  <a:schemeClr val="accent5"/>
                </a:solidFill>
              </a:rPr>
              <a:t>يلي</a:t>
            </a:r>
            <a:r>
              <a:rPr lang="en-US" b="1" dirty="0">
                <a:solidFill>
                  <a:schemeClr val="accent5"/>
                </a:solidFill>
              </a:rPr>
              <a:t> </a:t>
            </a:r>
            <a:r>
              <a:rPr lang="en-US" b="1" dirty="0" err="1">
                <a:solidFill>
                  <a:schemeClr val="accent5"/>
                </a:solidFill>
              </a:rPr>
              <a:t>لا</a:t>
            </a:r>
            <a:r>
              <a:rPr lang="en-US" b="1" dirty="0">
                <a:solidFill>
                  <a:schemeClr val="accent5"/>
                </a:solidFill>
              </a:rPr>
              <a:t> </a:t>
            </a:r>
            <a:r>
              <a:rPr lang="en-US" b="1" dirty="0" err="1">
                <a:solidFill>
                  <a:schemeClr val="accent5"/>
                </a:solidFill>
              </a:rPr>
              <a:t>يعد</a:t>
            </a:r>
            <a:r>
              <a:rPr lang="en-US" b="1" dirty="0">
                <a:solidFill>
                  <a:schemeClr val="accent5"/>
                </a:solidFill>
              </a:rPr>
              <a:t> </a:t>
            </a:r>
            <a:r>
              <a:rPr lang="en-US" b="1" dirty="0" err="1">
                <a:solidFill>
                  <a:schemeClr val="accent5"/>
                </a:solidFill>
              </a:rPr>
              <a:t>نوعًا</a:t>
            </a:r>
            <a:r>
              <a:rPr lang="en-US" b="1" dirty="0">
                <a:solidFill>
                  <a:schemeClr val="accent5"/>
                </a:solidFill>
              </a:rPr>
              <a:t> </a:t>
            </a:r>
            <a:r>
              <a:rPr lang="en-US" b="1" dirty="0" err="1">
                <a:solidFill>
                  <a:schemeClr val="accent5"/>
                </a:solidFill>
              </a:rPr>
              <a:t>من</a:t>
            </a:r>
            <a:r>
              <a:rPr lang="en-US" b="1" dirty="0">
                <a:solidFill>
                  <a:schemeClr val="accent5"/>
                </a:solidFill>
              </a:rPr>
              <a:t> </a:t>
            </a:r>
            <a:r>
              <a:rPr lang="en-US" b="1" dirty="0" err="1">
                <a:solidFill>
                  <a:schemeClr val="accent5"/>
                </a:solidFill>
              </a:rPr>
              <a:t>أنواع</a:t>
            </a:r>
            <a:r>
              <a:rPr lang="en-US" b="1" dirty="0">
                <a:solidFill>
                  <a:schemeClr val="accent5"/>
                </a:solidFill>
              </a:rPr>
              <a:t> </a:t>
            </a:r>
            <a:r>
              <a:rPr lang="en-US" b="1" dirty="0" err="1">
                <a:solidFill>
                  <a:schemeClr val="accent5"/>
                </a:solidFill>
              </a:rPr>
              <a:t>الإغراق</a:t>
            </a:r>
            <a:r>
              <a:rPr lang="en-US" b="1" dirty="0">
                <a:solidFill>
                  <a:schemeClr val="accent5"/>
                </a:solidFill>
              </a:rPr>
              <a:t>؟</a:t>
            </a:r>
          </a:p>
          <a:p>
            <a:pPr marL="285750" indent="-285750" algn="just" rtl="1">
              <a:buFont typeface="Arial" panose="020B0604020202020204" pitchFamily="34" charset="0"/>
              <a:buChar char="•"/>
            </a:pPr>
            <a:r>
              <a:rPr lang="en-US" dirty="0" err="1"/>
              <a:t>إغراق</a:t>
            </a:r>
            <a:r>
              <a:rPr lang="en-US" dirty="0"/>
              <a:t> </a:t>
            </a:r>
            <a:r>
              <a:rPr lang="en-US" dirty="0" err="1"/>
              <a:t>متقطع</a:t>
            </a:r>
            <a:endParaRPr lang="en-US" dirty="0"/>
          </a:p>
          <a:p>
            <a:pPr marL="285750" indent="-285750" algn="just" rtl="1">
              <a:buFont typeface="Arial" panose="020B0604020202020204" pitchFamily="34" charset="0"/>
              <a:buChar char="•"/>
            </a:pPr>
            <a:r>
              <a:rPr lang="en-US" dirty="0" err="1"/>
              <a:t>إغراق</a:t>
            </a:r>
            <a:r>
              <a:rPr lang="en-US" dirty="0"/>
              <a:t> </a:t>
            </a:r>
            <a:r>
              <a:rPr lang="en-US" dirty="0" err="1"/>
              <a:t>مفترس</a:t>
            </a:r>
            <a:endParaRPr lang="en-US" dirty="0"/>
          </a:p>
          <a:p>
            <a:pPr marL="285750" indent="-285750" algn="just" rtl="1">
              <a:buFont typeface="Arial" panose="020B0604020202020204" pitchFamily="34" charset="0"/>
              <a:buChar char="•"/>
            </a:pPr>
            <a:r>
              <a:rPr lang="en-US" b="1" u="sng" dirty="0" err="1"/>
              <a:t>إغراق</a:t>
            </a:r>
            <a:r>
              <a:rPr lang="en-US" b="1" u="sng" dirty="0"/>
              <a:t> </a:t>
            </a:r>
            <a:r>
              <a:rPr lang="en-US" b="1" u="sng" dirty="0" err="1"/>
              <a:t>معقد</a:t>
            </a:r>
            <a:endParaRPr lang="en-US" b="1" u="sng" dirty="0"/>
          </a:p>
          <a:p>
            <a:pPr marL="285750" indent="-285750" algn="just" rtl="1">
              <a:buFont typeface="Arial" panose="020B0604020202020204" pitchFamily="34" charset="0"/>
              <a:buChar char="•"/>
            </a:pPr>
            <a:r>
              <a:rPr lang="en-US" dirty="0" err="1"/>
              <a:t>إغراق</a:t>
            </a:r>
            <a:r>
              <a:rPr lang="en-US" dirty="0"/>
              <a:t> </a:t>
            </a:r>
            <a:r>
              <a:rPr lang="en-US" dirty="0" err="1"/>
              <a:t>مستمر</a:t>
            </a:r>
            <a:endParaRPr lang="en-US" dirty="0"/>
          </a:p>
          <a:p>
            <a:pPr algn="just" rtl="1"/>
            <a:endParaRPr lang="en-US" dirty="0"/>
          </a:p>
          <a:p>
            <a:pPr algn="just" rtl="1"/>
            <a:r>
              <a:rPr lang="en-US" b="1" dirty="0" err="1">
                <a:solidFill>
                  <a:schemeClr val="accent5"/>
                </a:solidFill>
              </a:rPr>
              <a:t>أي</a:t>
            </a:r>
            <a:r>
              <a:rPr lang="en-US" b="1" dirty="0">
                <a:solidFill>
                  <a:schemeClr val="accent5"/>
                </a:solidFill>
              </a:rPr>
              <a:t> </a:t>
            </a:r>
            <a:r>
              <a:rPr lang="en-US" b="1" dirty="0" err="1">
                <a:solidFill>
                  <a:schemeClr val="accent5"/>
                </a:solidFill>
              </a:rPr>
              <a:t>مما</a:t>
            </a:r>
            <a:r>
              <a:rPr lang="en-US" b="1" dirty="0">
                <a:solidFill>
                  <a:schemeClr val="accent5"/>
                </a:solidFill>
              </a:rPr>
              <a:t> </a:t>
            </a:r>
            <a:r>
              <a:rPr lang="en-US" b="1" dirty="0" err="1">
                <a:solidFill>
                  <a:schemeClr val="accent5"/>
                </a:solidFill>
              </a:rPr>
              <a:t>يلي</a:t>
            </a:r>
            <a:r>
              <a:rPr lang="en-US" b="1" dirty="0">
                <a:solidFill>
                  <a:schemeClr val="accent5"/>
                </a:solidFill>
              </a:rPr>
              <a:t> </a:t>
            </a:r>
            <a:r>
              <a:rPr lang="en-US" b="1" dirty="0" err="1">
                <a:solidFill>
                  <a:schemeClr val="accent5"/>
                </a:solidFill>
              </a:rPr>
              <a:t>لا</a:t>
            </a:r>
            <a:r>
              <a:rPr lang="en-US" b="1" dirty="0">
                <a:solidFill>
                  <a:schemeClr val="accent5"/>
                </a:solidFill>
              </a:rPr>
              <a:t> </a:t>
            </a:r>
            <a:r>
              <a:rPr lang="en-US" b="1" dirty="0" err="1">
                <a:solidFill>
                  <a:schemeClr val="accent5"/>
                </a:solidFill>
              </a:rPr>
              <a:t>يسبب</a:t>
            </a:r>
            <a:r>
              <a:rPr lang="en-US" b="1" dirty="0">
                <a:solidFill>
                  <a:schemeClr val="accent5"/>
                </a:solidFill>
              </a:rPr>
              <a:t> </a:t>
            </a:r>
            <a:r>
              <a:rPr lang="en-US" b="1" dirty="0" err="1">
                <a:solidFill>
                  <a:schemeClr val="accent5"/>
                </a:solidFill>
              </a:rPr>
              <a:t>إغراقًا</a:t>
            </a:r>
            <a:r>
              <a:rPr lang="en-US" b="1" dirty="0">
                <a:solidFill>
                  <a:schemeClr val="accent5"/>
                </a:solidFill>
              </a:rPr>
              <a:t> </a:t>
            </a:r>
            <a:r>
              <a:rPr lang="en-US" b="1" dirty="0" err="1">
                <a:solidFill>
                  <a:schemeClr val="accent5"/>
                </a:solidFill>
              </a:rPr>
              <a:t>دائمًا</a:t>
            </a:r>
            <a:r>
              <a:rPr lang="en-US" b="1" dirty="0">
                <a:solidFill>
                  <a:schemeClr val="accent5"/>
                </a:solidFill>
              </a:rPr>
              <a:t>؟</a:t>
            </a:r>
          </a:p>
          <a:p>
            <a:pPr algn="just" rtl="1"/>
            <a:r>
              <a:rPr lang="en-US" b="1" u="sng" dirty="0" err="1"/>
              <a:t>إغراق</a:t>
            </a:r>
            <a:r>
              <a:rPr lang="en-US" b="1" u="sng" dirty="0"/>
              <a:t> </a:t>
            </a:r>
            <a:r>
              <a:rPr lang="en-US" b="1" u="sng" dirty="0" err="1"/>
              <a:t>متقطع</a:t>
            </a:r>
            <a:endParaRPr lang="en-US" b="1" u="sng" dirty="0"/>
          </a:p>
          <a:p>
            <a:pPr algn="just" rtl="1"/>
            <a:r>
              <a:rPr lang="en-US" dirty="0" err="1"/>
              <a:t>إغراق</a:t>
            </a:r>
            <a:r>
              <a:rPr lang="en-US" dirty="0"/>
              <a:t> </a:t>
            </a:r>
            <a:r>
              <a:rPr lang="en-US" dirty="0" err="1"/>
              <a:t>مستمر</a:t>
            </a:r>
            <a:endParaRPr lang="en-US" dirty="0"/>
          </a:p>
          <a:p>
            <a:pPr algn="just" rtl="1"/>
            <a:r>
              <a:rPr lang="en-US" dirty="0" err="1"/>
              <a:t>إغراق</a:t>
            </a:r>
            <a:r>
              <a:rPr lang="en-US" dirty="0"/>
              <a:t> </a:t>
            </a:r>
            <a:r>
              <a:rPr lang="en-US" dirty="0" err="1"/>
              <a:t>مفترس</a:t>
            </a:r>
            <a:endParaRPr lang="en-US" dirty="0"/>
          </a:p>
          <a:p>
            <a:pPr algn="just" rtl="1"/>
            <a:r>
              <a:rPr lang="en-US" dirty="0" err="1"/>
              <a:t>كل</a:t>
            </a:r>
            <a:r>
              <a:rPr lang="en-US" dirty="0"/>
              <a:t> </a:t>
            </a:r>
            <a:r>
              <a:rPr lang="en-US" dirty="0" err="1"/>
              <a:t>ما</a:t>
            </a:r>
            <a:r>
              <a:rPr lang="en-US" dirty="0"/>
              <a:t> </a:t>
            </a:r>
            <a:r>
              <a:rPr lang="en-US" dirty="0" err="1"/>
              <a:t>سبق</a:t>
            </a:r>
            <a:endParaRPr lang="en-US" dirty="0"/>
          </a:p>
        </p:txBody>
      </p:sp>
    </p:spTree>
    <p:extLst>
      <p:ext uri="{BB962C8B-B14F-4D97-AF65-F5344CB8AC3E}">
        <p14:creationId xmlns:p14="http://schemas.microsoft.com/office/powerpoint/2010/main" val="2858402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TextBox 1">
            <a:extLst>
              <a:ext uri="{FF2B5EF4-FFF2-40B4-BE49-F238E27FC236}">
                <a16:creationId xmlns:a16="http://schemas.microsoft.com/office/drawing/2014/main" id="{10EF4469-A207-B386-8AF5-AC96F98D29F4}"/>
              </a:ext>
            </a:extLst>
          </p:cNvPr>
          <p:cNvSpPr txBox="1"/>
          <p:nvPr/>
        </p:nvSpPr>
        <p:spPr>
          <a:xfrm>
            <a:off x="1009987" y="1608286"/>
            <a:ext cx="5086012" cy="4093428"/>
          </a:xfrm>
          <a:prstGeom prst="rect">
            <a:avLst/>
          </a:prstGeom>
          <a:noFill/>
        </p:spPr>
        <p:txBody>
          <a:bodyPr wrap="square">
            <a:spAutoFit/>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Times New Roman" panose="02020603050405020304" pitchFamily="18" charset="0"/>
              </a:rPr>
              <a:t>Like tariffs, quotas result in:</a:t>
            </a:r>
            <a:endParaRPr lang="en-US" sz="2000" dirty="0">
              <a:solidFill>
                <a:srgbClr val="0070C0"/>
              </a:solidFill>
              <a:effectLst/>
              <a:latin typeface="Alexandria"/>
              <a:ea typeface="Times New Roman" panose="02020603050405020304" pitchFamily="18" charset="0"/>
            </a:endParaRPr>
          </a:p>
          <a:p>
            <a:pPr marL="457200" marR="0" indent="-457200">
              <a:spcBef>
                <a:spcPts val="0"/>
              </a:spcBef>
              <a:spcAft>
                <a:spcPts val="0"/>
              </a:spcAft>
            </a:pPr>
            <a:r>
              <a:rPr lang="en-US" sz="2000" dirty="0">
                <a:effectLst/>
                <a:latin typeface="Alexandria"/>
                <a:ea typeface="Times New Roman" panose="02020603050405020304" pitchFamily="18" charset="0"/>
              </a:rPr>
              <a:t>	a.	additional government revenue.</a:t>
            </a:r>
          </a:p>
          <a:p>
            <a:pPr marL="457200" marR="0" indent="-457200">
              <a:spcBef>
                <a:spcPts val="0"/>
              </a:spcBef>
              <a:spcAft>
                <a:spcPts val="0"/>
              </a:spcAft>
            </a:pPr>
            <a:r>
              <a:rPr lang="en-US" sz="2000" dirty="0">
                <a:effectLst/>
                <a:latin typeface="Alexandria"/>
                <a:ea typeface="Times New Roman" panose="02020603050405020304" pitchFamily="18" charset="0"/>
              </a:rPr>
              <a:t>	b.	an increase in consumer surplus.</a:t>
            </a:r>
          </a:p>
          <a:p>
            <a:pPr marL="457200" marR="0" indent="-457200">
              <a:spcBef>
                <a:spcPts val="0"/>
              </a:spcBef>
              <a:spcAft>
                <a:spcPts val="0"/>
              </a:spcAft>
            </a:pPr>
            <a:r>
              <a:rPr lang="en-US" sz="2000" dirty="0">
                <a:effectLst/>
                <a:latin typeface="Alexandria"/>
                <a:ea typeface="Times New Roman" panose="02020603050405020304" pitchFamily="18" charset="0"/>
              </a:rPr>
              <a:t> 	</a:t>
            </a:r>
            <a:r>
              <a:rPr lang="en-US" sz="2000" b="1" u="heavy" dirty="0">
                <a:effectLst/>
                <a:latin typeface="Alexandria"/>
                <a:ea typeface="Times New Roman" panose="02020603050405020304" pitchFamily="18" charset="0"/>
              </a:rPr>
              <a:t>c.	a higher imported price.</a:t>
            </a:r>
            <a:endParaRPr lang="en-US" sz="2000" dirty="0">
              <a:effectLst/>
              <a:latin typeface="Alexandria"/>
              <a:ea typeface="Times New Roman" panose="02020603050405020304" pitchFamily="18" charset="0"/>
            </a:endParaRPr>
          </a:p>
          <a:p>
            <a:pPr marL="457200" marR="0" indent="-457200">
              <a:spcBef>
                <a:spcPts val="0"/>
              </a:spcBef>
              <a:spcAft>
                <a:spcPts val="0"/>
              </a:spcAft>
            </a:pPr>
            <a:r>
              <a:rPr lang="en-US" sz="2000" dirty="0">
                <a:effectLst/>
                <a:latin typeface="Alexandria"/>
                <a:ea typeface="Times New Roman" panose="02020603050405020304" pitchFamily="18" charset="0"/>
              </a:rPr>
              <a:t>	d.	more imports.</a:t>
            </a:r>
          </a:p>
          <a:p>
            <a:pPr marL="457200" marR="0" indent="-457200">
              <a:spcBef>
                <a:spcPts val="0"/>
              </a:spcBef>
              <a:spcAft>
                <a:spcPts val="0"/>
              </a:spcAft>
            </a:pPr>
            <a:endParaRPr lang="en-US" sz="2000" dirty="0">
              <a:latin typeface="Alexandria"/>
              <a:ea typeface="Times New Roman" panose="02020603050405020304" pitchFamily="18" charset="0"/>
            </a:endParaRPr>
          </a:p>
          <a:p>
            <a:pPr marL="457200" indent="-457200"/>
            <a:r>
              <a:rPr lang="en-US" sz="2000" b="1" dirty="0">
                <a:solidFill>
                  <a:srgbClr val="0070C0"/>
                </a:solidFill>
                <a:effectLst/>
                <a:latin typeface="Alexandria"/>
                <a:ea typeface="Times New Roman" panose="02020603050405020304" pitchFamily="18" charset="0"/>
                <a:cs typeface="Palatino Linotype" panose="02040502050505030304" pitchFamily="18" charset="0"/>
              </a:rPr>
              <a:t>If Canada imposes a tariff on bananas and if none are grown in Canada, this tariff has</a:t>
            </a:r>
            <a:br>
              <a:rPr lang="en-US" sz="2000" dirty="0">
                <a:solidFill>
                  <a:srgbClr val="FF0000"/>
                </a:solidFill>
                <a:effectLst/>
                <a:latin typeface="Alexandria"/>
                <a:ea typeface="Times New Roman" panose="02020603050405020304" pitchFamily="18" charset="0"/>
                <a:cs typeface="Palatino Linotype" panose="02040502050505030304" pitchFamily="18" charset="0"/>
              </a:rPr>
            </a:b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A. only revenue effects</a:t>
            </a:r>
            <a:br>
              <a:rPr lang="en-US" sz="2000" dirty="0">
                <a:solidFill>
                  <a:srgbClr val="000000"/>
                </a:solidFill>
                <a:effectLst/>
                <a:latin typeface="Alexandria"/>
                <a:ea typeface="Times New Roman" panose="02020603050405020304" pitchFamily="18" charset="0"/>
                <a:cs typeface="Palatino Linotype" panose="02040502050505030304" pitchFamily="18" charset="0"/>
              </a:rPr>
            </a:br>
            <a:r>
              <a:rPr lang="en-US" sz="2000" dirty="0">
                <a:solidFill>
                  <a:srgbClr val="000000"/>
                </a:solidFill>
                <a:effectLst/>
                <a:latin typeface="Alexandria"/>
                <a:ea typeface="Times New Roman" panose="02020603050405020304" pitchFamily="18" charset="0"/>
                <a:cs typeface="Palatino Linotype" panose="02040502050505030304" pitchFamily="18" charset="0"/>
              </a:rPr>
              <a:t>B. only protective effects</a:t>
            </a:r>
            <a:br>
              <a:rPr lang="en-US" sz="2000" dirty="0">
                <a:solidFill>
                  <a:srgbClr val="000000"/>
                </a:solidFill>
                <a:effectLst/>
                <a:latin typeface="Alexandria"/>
                <a:ea typeface="Times New Roman" panose="02020603050405020304" pitchFamily="18" charset="0"/>
                <a:cs typeface="Palatino Linotype" panose="02040502050505030304" pitchFamily="18" charset="0"/>
              </a:rPr>
            </a:br>
            <a:r>
              <a:rPr lang="en-US" sz="2000" dirty="0">
                <a:solidFill>
                  <a:srgbClr val="000000"/>
                </a:solidFill>
                <a:effectLst/>
                <a:latin typeface="Alexandria"/>
                <a:ea typeface="Times New Roman" panose="02020603050405020304" pitchFamily="18" charset="0"/>
                <a:cs typeface="Palatino Linotype" panose="02040502050505030304" pitchFamily="18" charset="0"/>
              </a:rPr>
              <a:t>C. both protective and revenue effects</a:t>
            </a:r>
            <a:br>
              <a:rPr lang="en-US" sz="2000" dirty="0">
                <a:solidFill>
                  <a:srgbClr val="000000"/>
                </a:solidFill>
                <a:effectLst/>
                <a:latin typeface="Alexandria"/>
                <a:ea typeface="Times New Roman" panose="02020603050405020304" pitchFamily="18" charset="0"/>
                <a:cs typeface="Palatino Linotype" panose="02040502050505030304" pitchFamily="18" charset="0"/>
              </a:rPr>
            </a:br>
            <a:r>
              <a:rPr lang="en-US" sz="2000" dirty="0">
                <a:solidFill>
                  <a:srgbClr val="000000"/>
                </a:solidFill>
                <a:effectLst/>
                <a:latin typeface="Alexandria"/>
                <a:ea typeface="Times New Roman" panose="02020603050405020304" pitchFamily="18" charset="0"/>
                <a:cs typeface="Palatino Linotype" panose="02040502050505030304" pitchFamily="18" charset="0"/>
              </a:rPr>
              <a:t>D. neither protective nor revenue effects.</a:t>
            </a:r>
          </a:p>
          <a:p>
            <a:pPr marL="457200" marR="0" indent="-457200">
              <a:spcBef>
                <a:spcPts val="0"/>
              </a:spcBef>
              <a:spcAft>
                <a:spcPts val="0"/>
              </a:spcAft>
            </a:pPr>
            <a:endParaRPr lang="en-US" sz="2000" dirty="0">
              <a:effectLst/>
              <a:latin typeface="Alexandria"/>
              <a:ea typeface="Times New Roman" panose="02020603050405020304" pitchFamily="18" charset="0"/>
            </a:endParaRPr>
          </a:p>
        </p:txBody>
      </p:sp>
      <p:sp>
        <p:nvSpPr>
          <p:cNvPr id="10" name="TextBox 9">
            <a:extLst>
              <a:ext uri="{FF2B5EF4-FFF2-40B4-BE49-F238E27FC236}">
                <a16:creationId xmlns:a16="http://schemas.microsoft.com/office/drawing/2014/main" id="{F5C0F9A5-5F20-C3AA-AB22-D0C00D80A79A}"/>
              </a:ext>
            </a:extLst>
          </p:cNvPr>
          <p:cNvSpPr txBox="1"/>
          <p:nvPr/>
        </p:nvSpPr>
        <p:spPr>
          <a:xfrm>
            <a:off x="6233449" y="1720840"/>
            <a:ext cx="4948564" cy="3416320"/>
          </a:xfrm>
          <a:prstGeom prst="rect">
            <a:avLst/>
          </a:prstGeom>
          <a:noFill/>
        </p:spPr>
        <p:txBody>
          <a:bodyPr wrap="square">
            <a:spAutoFit/>
          </a:bodyPr>
          <a:lstStyle/>
          <a:p>
            <a:pPr algn="just" rtl="1"/>
            <a:r>
              <a:rPr lang="en-US" b="1" dirty="0" err="1">
                <a:solidFill>
                  <a:schemeClr val="accent5"/>
                </a:solidFill>
              </a:rPr>
              <a:t>مثل</a:t>
            </a:r>
            <a:r>
              <a:rPr lang="en-US" b="1" dirty="0">
                <a:solidFill>
                  <a:schemeClr val="accent5"/>
                </a:solidFill>
              </a:rPr>
              <a:t> </a:t>
            </a:r>
            <a:r>
              <a:rPr lang="en-US" b="1" dirty="0" err="1">
                <a:solidFill>
                  <a:schemeClr val="accent5"/>
                </a:solidFill>
              </a:rPr>
              <a:t>التعريفات</a:t>
            </a:r>
            <a:r>
              <a:rPr lang="en-US" b="1" dirty="0">
                <a:solidFill>
                  <a:schemeClr val="accent5"/>
                </a:solidFill>
              </a:rPr>
              <a:t> </a:t>
            </a:r>
            <a:r>
              <a:rPr lang="en-US" b="1" dirty="0" err="1">
                <a:solidFill>
                  <a:schemeClr val="accent5"/>
                </a:solidFill>
              </a:rPr>
              <a:t>الجمركية</a:t>
            </a:r>
            <a:r>
              <a:rPr lang="en-US" b="1" dirty="0">
                <a:solidFill>
                  <a:schemeClr val="accent5"/>
                </a:solidFill>
              </a:rPr>
              <a:t>، </a:t>
            </a:r>
            <a:r>
              <a:rPr lang="en-US" b="1" dirty="0" err="1">
                <a:solidFill>
                  <a:schemeClr val="accent5"/>
                </a:solidFill>
              </a:rPr>
              <a:t>تؤدي</a:t>
            </a:r>
            <a:r>
              <a:rPr lang="en-US" b="1" dirty="0">
                <a:solidFill>
                  <a:schemeClr val="accent5"/>
                </a:solidFill>
              </a:rPr>
              <a:t> </a:t>
            </a:r>
            <a:r>
              <a:rPr lang="en-US" b="1" dirty="0" err="1">
                <a:solidFill>
                  <a:schemeClr val="accent5"/>
                </a:solidFill>
              </a:rPr>
              <a:t>الحصص</a:t>
            </a:r>
            <a:r>
              <a:rPr lang="en-US" b="1" dirty="0">
                <a:solidFill>
                  <a:schemeClr val="accent5"/>
                </a:solidFill>
              </a:rPr>
              <a:t> </a:t>
            </a:r>
            <a:r>
              <a:rPr lang="en-US" b="1" dirty="0" err="1">
                <a:solidFill>
                  <a:schemeClr val="accent5"/>
                </a:solidFill>
              </a:rPr>
              <a:t>إلى</a:t>
            </a:r>
            <a:r>
              <a:rPr lang="en-US" b="1" dirty="0">
                <a:solidFill>
                  <a:schemeClr val="accent5"/>
                </a:solidFill>
              </a:rPr>
              <a:t>:</a:t>
            </a:r>
          </a:p>
          <a:p>
            <a:pPr algn="just" rtl="1"/>
            <a:r>
              <a:rPr lang="en-US" dirty="0"/>
              <a:t>أ. </a:t>
            </a:r>
            <a:r>
              <a:rPr lang="en-US" dirty="0" err="1"/>
              <a:t>إيرادات</a:t>
            </a:r>
            <a:r>
              <a:rPr lang="en-US" dirty="0"/>
              <a:t> </a:t>
            </a:r>
            <a:r>
              <a:rPr lang="en-US" dirty="0" err="1"/>
              <a:t>حكومية</a:t>
            </a:r>
            <a:r>
              <a:rPr lang="en-US" dirty="0"/>
              <a:t> </a:t>
            </a:r>
            <a:r>
              <a:rPr lang="en-US" dirty="0" err="1"/>
              <a:t>إضافية</a:t>
            </a:r>
            <a:r>
              <a:rPr lang="en-US" dirty="0"/>
              <a:t>.</a:t>
            </a:r>
          </a:p>
          <a:p>
            <a:pPr algn="just" rtl="1"/>
            <a:r>
              <a:rPr lang="en-US" dirty="0"/>
              <a:t>ب. </a:t>
            </a:r>
            <a:r>
              <a:rPr lang="en-US" dirty="0" err="1"/>
              <a:t>زيادة</a:t>
            </a:r>
            <a:r>
              <a:rPr lang="en-US" dirty="0"/>
              <a:t> </a:t>
            </a:r>
            <a:r>
              <a:rPr lang="en-US" dirty="0" err="1"/>
              <a:t>في</a:t>
            </a:r>
            <a:r>
              <a:rPr lang="en-US" dirty="0"/>
              <a:t> </a:t>
            </a:r>
            <a:r>
              <a:rPr lang="en-US" dirty="0" err="1"/>
              <a:t>فائض</a:t>
            </a:r>
            <a:r>
              <a:rPr lang="en-US" dirty="0"/>
              <a:t> </a:t>
            </a:r>
            <a:r>
              <a:rPr lang="en-US" dirty="0" err="1"/>
              <a:t>المستهلك</a:t>
            </a:r>
            <a:r>
              <a:rPr lang="en-US" dirty="0"/>
              <a:t>.</a:t>
            </a:r>
          </a:p>
          <a:p>
            <a:pPr algn="just" rtl="1"/>
            <a:r>
              <a:rPr lang="en-US" b="1" u="sng" dirty="0"/>
              <a:t>ج. </a:t>
            </a:r>
            <a:r>
              <a:rPr lang="en-US" b="1" u="sng" dirty="0" err="1"/>
              <a:t>ارتفاع</a:t>
            </a:r>
            <a:r>
              <a:rPr lang="en-US" b="1" u="sng" dirty="0"/>
              <a:t> </a:t>
            </a:r>
            <a:r>
              <a:rPr lang="en-US" b="1" u="sng" dirty="0" err="1"/>
              <a:t>سعر</a:t>
            </a:r>
            <a:r>
              <a:rPr lang="en-US" b="1" u="sng" dirty="0"/>
              <a:t> الاستيراد.</a:t>
            </a:r>
          </a:p>
          <a:p>
            <a:pPr algn="just" rtl="1"/>
            <a:r>
              <a:rPr lang="en-US" dirty="0"/>
              <a:t>د. </a:t>
            </a:r>
            <a:r>
              <a:rPr lang="en-US" dirty="0" err="1"/>
              <a:t>المزيد</a:t>
            </a:r>
            <a:r>
              <a:rPr lang="en-US" dirty="0"/>
              <a:t> </a:t>
            </a:r>
            <a:r>
              <a:rPr lang="en-US" dirty="0" err="1"/>
              <a:t>من</a:t>
            </a:r>
            <a:r>
              <a:rPr lang="en-US" dirty="0"/>
              <a:t> </a:t>
            </a:r>
            <a:r>
              <a:rPr lang="en-US" dirty="0" err="1"/>
              <a:t>الواردات</a:t>
            </a:r>
            <a:r>
              <a:rPr lang="en-US" dirty="0"/>
              <a:t>.</a:t>
            </a:r>
          </a:p>
          <a:p>
            <a:pPr algn="just" rtl="1"/>
            <a:endParaRPr lang="en-US" dirty="0"/>
          </a:p>
          <a:p>
            <a:pPr algn="just" rtl="1"/>
            <a:r>
              <a:rPr lang="en-US" b="1" dirty="0" err="1">
                <a:solidFill>
                  <a:schemeClr val="accent5"/>
                </a:solidFill>
              </a:rPr>
              <a:t>إذا</a:t>
            </a:r>
            <a:r>
              <a:rPr lang="en-US" b="1" dirty="0">
                <a:solidFill>
                  <a:schemeClr val="accent5"/>
                </a:solidFill>
              </a:rPr>
              <a:t> </a:t>
            </a:r>
            <a:r>
              <a:rPr lang="en-US" b="1" dirty="0" err="1">
                <a:solidFill>
                  <a:schemeClr val="accent5"/>
                </a:solidFill>
              </a:rPr>
              <a:t>فرضت</a:t>
            </a:r>
            <a:r>
              <a:rPr lang="en-US" b="1" dirty="0">
                <a:solidFill>
                  <a:schemeClr val="accent5"/>
                </a:solidFill>
              </a:rPr>
              <a:t> </a:t>
            </a:r>
            <a:r>
              <a:rPr lang="en-US" b="1" dirty="0" err="1">
                <a:solidFill>
                  <a:schemeClr val="accent5"/>
                </a:solidFill>
              </a:rPr>
              <a:t>كندا</a:t>
            </a:r>
            <a:r>
              <a:rPr lang="en-US" b="1" dirty="0">
                <a:solidFill>
                  <a:schemeClr val="accent5"/>
                </a:solidFill>
              </a:rPr>
              <a:t> </a:t>
            </a:r>
            <a:r>
              <a:rPr lang="en-US" b="1" dirty="0" err="1">
                <a:solidFill>
                  <a:schemeClr val="accent5"/>
                </a:solidFill>
              </a:rPr>
              <a:t>تعريفة</a:t>
            </a:r>
            <a:r>
              <a:rPr lang="en-US" b="1" dirty="0">
                <a:solidFill>
                  <a:schemeClr val="accent5"/>
                </a:solidFill>
              </a:rPr>
              <a:t> </a:t>
            </a:r>
            <a:r>
              <a:rPr lang="en-US" b="1" dirty="0" err="1">
                <a:solidFill>
                  <a:schemeClr val="accent5"/>
                </a:solidFill>
              </a:rPr>
              <a:t>جمركية</a:t>
            </a:r>
            <a:r>
              <a:rPr lang="en-US" b="1" dirty="0">
                <a:solidFill>
                  <a:schemeClr val="accent5"/>
                </a:solidFill>
              </a:rPr>
              <a:t> </a:t>
            </a:r>
            <a:r>
              <a:rPr lang="en-US" b="1" dirty="0" err="1">
                <a:solidFill>
                  <a:schemeClr val="accent5"/>
                </a:solidFill>
              </a:rPr>
              <a:t>على</a:t>
            </a:r>
            <a:r>
              <a:rPr lang="en-US" b="1" dirty="0">
                <a:solidFill>
                  <a:schemeClr val="accent5"/>
                </a:solidFill>
              </a:rPr>
              <a:t> </a:t>
            </a:r>
            <a:r>
              <a:rPr lang="en-US" b="1" dirty="0" err="1">
                <a:solidFill>
                  <a:schemeClr val="accent5"/>
                </a:solidFill>
              </a:rPr>
              <a:t>الموز</a:t>
            </a:r>
            <a:r>
              <a:rPr lang="en-US" b="1" dirty="0">
                <a:solidFill>
                  <a:schemeClr val="accent5"/>
                </a:solidFill>
              </a:rPr>
              <a:t> </a:t>
            </a:r>
            <a:r>
              <a:rPr lang="en-US" b="1" dirty="0" err="1">
                <a:solidFill>
                  <a:schemeClr val="accent5"/>
                </a:solidFill>
              </a:rPr>
              <a:t>وإذا</a:t>
            </a:r>
            <a:r>
              <a:rPr lang="en-US" b="1" dirty="0">
                <a:solidFill>
                  <a:schemeClr val="accent5"/>
                </a:solidFill>
              </a:rPr>
              <a:t> </a:t>
            </a:r>
            <a:r>
              <a:rPr lang="en-US" b="1" dirty="0" err="1">
                <a:solidFill>
                  <a:schemeClr val="accent5"/>
                </a:solidFill>
              </a:rPr>
              <a:t>لم</a:t>
            </a:r>
            <a:r>
              <a:rPr lang="en-US" b="1" dirty="0">
                <a:solidFill>
                  <a:schemeClr val="accent5"/>
                </a:solidFill>
              </a:rPr>
              <a:t> </a:t>
            </a:r>
            <a:r>
              <a:rPr lang="en-US" b="1" dirty="0" err="1">
                <a:solidFill>
                  <a:schemeClr val="accent5"/>
                </a:solidFill>
              </a:rPr>
              <a:t>يتم</a:t>
            </a:r>
            <a:r>
              <a:rPr lang="en-US" b="1" dirty="0">
                <a:solidFill>
                  <a:schemeClr val="accent5"/>
                </a:solidFill>
              </a:rPr>
              <a:t> </a:t>
            </a:r>
            <a:r>
              <a:rPr lang="en-US" b="1" dirty="0" err="1">
                <a:solidFill>
                  <a:schemeClr val="accent5"/>
                </a:solidFill>
              </a:rPr>
              <a:t>زراعة</a:t>
            </a:r>
            <a:r>
              <a:rPr lang="en-US" b="1" dirty="0">
                <a:solidFill>
                  <a:schemeClr val="accent5"/>
                </a:solidFill>
              </a:rPr>
              <a:t> </a:t>
            </a:r>
            <a:r>
              <a:rPr lang="en-US" b="1" dirty="0" err="1">
                <a:solidFill>
                  <a:schemeClr val="accent5"/>
                </a:solidFill>
              </a:rPr>
              <a:t>أي</a:t>
            </a:r>
            <a:r>
              <a:rPr lang="en-US" b="1" dirty="0">
                <a:solidFill>
                  <a:schemeClr val="accent5"/>
                </a:solidFill>
              </a:rPr>
              <a:t> </a:t>
            </a:r>
            <a:r>
              <a:rPr lang="en-US" b="1" dirty="0" err="1">
                <a:solidFill>
                  <a:schemeClr val="accent5"/>
                </a:solidFill>
              </a:rPr>
              <a:t>منها</a:t>
            </a:r>
            <a:r>
              <a:rPr lang="en-US" b="1" dirty="0">
                <a:solidFill>
                  <a:schemeClr val="accent5"/>
                </a:solidFill>
              </a:rPr>
              <a:t> </a:t>
            </a:r>
            <a:r>
              <a:rPr lang="en-US" b="1" dirty="0" err="1">
                <a:solidFill>
                  <a:schemeClr val="accent5"/>
                </a:solidFill>
              </a:rPr>
              <a:t>في</a:t>
            </a:r>
            <a:r>
              <a:rPr lang="en-US" b="1" dirty="0">
                <a:solidFill>
                  <a:schemeClr val="accent5"/>
                </a:solidFill>
              </a:rPr>
              <a:t> </a:t>
            </a:r>
            <a:r>
              <a:rPr lang="en-US" b="1" dirty="0" err="1">
                <a:solidFill>
                  <a:schemeClr val="accent5"/>
                </a:solidFill>
              </a:rPr>
              <a:t>كندا</a:t>
            </a:r>
            <a:r>
              <a:rPr lang="en-US" b="1" dirty="0">
                <a:solidFill>
                  <a:schemeClr val="accent5"/>
                </a:solidFill>
              </a:rPr>
              <a:t>، </a:t>
            </a:r>
            <a:r>
              <a:rPr lang="en-US" b="1" dirty="0" err="1">
                <a:solidFill>
                  <a:schemeClr val="accent5"/>
                </a:solidFill>
              </a:rPr>
              <a:t>فإن</a:t>
            </a:r>
            <a:r>
              <a:rPr lang="en-US" b="1" dirty="0">
                <a:solidFill>
                  <a:schemeClr val="accent5"/>
                </a:solidFill>
              </a:rPr>
              <a:t> </a:t>
            </a:r>
            <a:r>
              <a:rPr lang="en-US" b="1" dirty="0" err="1">
                <a:solidFill>
                  <a:schemeClr val="accent5"/>
                </a:solidFill>
              </a:rPr>
              <a:t>هذه</a:t>
            </a:r>
            <a:r>
              <a:rPr lang="en-US" b="1" dirty="0">
                <a:solidFill>
                  <a:schemeClr val="accent5"/>
                </a:solidFill>
              </a:rPr>
              <a:t> </a:t>
            </a:r>
            <a:r>
              <a:rPr lang="en-US" b="1" dirty="0" err="1">
                <a:solidFill>
                  <a:schemeClr val="accent5"/>
                </a:solidFill>
              </a:rPr>
              <a:t>التعريفة</a:t>
            </a:r>
            <a:r>
              <a:rPr lang="en-US" b="1" dirty="0">
                <a:solidFill>
                  <a:schemeClr val="accent5"/>
                </a:solidFill>
              </a:rPr>
              <a:t> </a:t>
            </a:r>
            <a:r>
              <a:rPr lang="en-US" b="1" dirty="0" err="1">
                <a:solidFill>
                  <a:schemeClr val="accent5"/>
                </a:solidFill>
              </a:rPr>
              <a:t>الجمركية</a:t>
            </a:r>
            <a:r>
              <a:rPr lang="en-US" b="1" dirty="0">
                <a:solidFill>
                  <a:schemeClr val="accent5"/>
                </a:solidFill>
              </a:rPr>
              <a:t> </a:t>
            </a:r>
            <a:r>
              <a:rPr lang="en-US" b="1" dirty="0" err="1">
                <a:solidFill>
                  <a:schemeClr val="accent5"/>
                </a:solidFill>
              </a:rPr>
              <a:t>لها</a:t>
            </a:r>
            <a:endParaRPr lang="en-US" b="1" dirty="0">
              <a:solidFill>
                <a:schemeClr val="accent5"/>
              </a:solidFill>
            </a:endParaRPr>
          </a:p>
          <a:p>
            <a:pPr algn="just" rtl="1"/>
            <a:r>
              <a:rPr lang="en-US" b="1" u="sng" dirty="0"/>
              <a:t> أ. </a:t>
            </a:r>
            <a:r>
              <a:rPr lang="en-US" b="1" u="sng" dirty="0" err="1"/>
              <a:t>تأثيرات</a:t>
            </a:r>
            <a:r>
              <a:rPr lang="en-US" b="1" u="sng" dirty="0"/>
              <a:t> </a:t>
            </a:r>
            <a:r>
              <a:rPr lang="en-US" b="1" u="sng" dirty="0" err="1"/>
              <a:t>إيرادات</a:t>
            </a:r>
            <a:r>
              <a:rPr lang="en-US" b="1" u="sng" dirty="0"/>
              <a:t> </a:t>
            </a:r>
            <a:r>
              <a:rPr lang="ar-EG" b="1" u="sng" dirty="0"/>
              <a:t>/ ريعية </a:t>
            </a:r>
            <a:r>
              <a:rPr lang="en-US" b="1" u="sng" dirty="0" err="1"/>
              <a:t>فقط</a:t>
            </a:r>
            <a:r>
              <a:rPr lang="en-US" b="1" u="sng" dirty="0"/>
              <a:t> </a:t>
            </a:r>
          </a:p>
          <a:p>
            <a:pPr algn="just" rtl="1"/>
            <a:r>
              <a:rPr lang="en-US" dirty="0"/>
              <a:t>ب. </a:t>
            </a:r>
            <a:r>
              <a:rPr lang="en-US" dirty="0" err="1"/>
              <a:t>تأثيرات</a:t>
            </a:r>
            <a:r>
              <a:rPr lang="en-US" dirty="0"/>
              <a:t> </a:t>
            </a:r>
            <a:r>
              <a:rPr lang="ar-EG" dirty="0"/>
              <a:t>حمائية </a:t>
            </a:r>
            <a:r>
              <a:rPr lang="en-US" dirty="0"/>
              <a:t> </a:t>
            </a:r>
            <a:r>
              <a:rPr lang="en-US" dirty="0" err="1"/>
              <a:t>فقط</a:t>
            </a:r>
            <a:r>
              <a:rPr lang="en-US" dirty="0"/>
              <a:t> </a:t>
            </a:r>
          </a:p>
          <a:p>
            <a:pPr algn="just" rtl="1"/>
            <a:r>
              <a:rPr lang="en-US" dirty="0"/>
              <a:t>ج. </a:t>
            </a:r>
            <a:r>
              <a:rPr lang="en-US" dirty="0" err="1"/>
              <a:t>تأثيرات</a:t>
            </a:r>
            <a:r>
              <a:rPr lang="en-US" dirty="0"/>
              <a:t> </a:t>
            </a:r>
            <a:r>
              <a:rPr lang="ar-EG" dirty="0"/>
              <a:t>حمائية</a:t>
            </a:r>
            <a:r>
              <a:rPr lang="en-US" dirty="0"/>
              <a:t> </a:t>
            </a:r>
            <a:r>
              <a:rPr lang="ar-EG" dirty="0"/>
              <a:t>وريعية</a:t>
            </a:r>
            <a:r>
              <a:rPr lang="en-US" dirty="0"/>
              <a:t> </a:t>
            </a:r>
          </a:p>
          <a:p>
            <a:pPr algn="just" rtl="1"/>
            <a:r>
              <a:rPr lang="en-US" dirty="0"/>
              <a:t>د. </a:t>
            </a:r>
            <a:r>
              <a:rPr lang="en-US" dirty="0" err="1"/>
              <a:t>لا</a:t>
            </a:r>
            <a:r>
              <a:rPr lang="en-US" dirty="0"/>
              <a:t> </a:t>
            </a:r>
            <a:r>
              <a:rPr lang="en-US" dirty="0" err="1"/>
              <a:t>تأثيرات</a:t>
            </a:r>
            <a:r>
              <a:rPr lang="en-US" dirty="0"/>
              <a:t> </a:t>
            </a:r>
            <a:r>
              <a:rPr lang="ar-EG" dirty="0"/>
              <a:t>حمائية</a:t>
            </a:r>
            <a:r>
              <a:rPr lang="en-US" dirty="0"/>
              <a:t> </a:t>
            </a:r>
            <a:r>
              <a:rPr lang="en-US" dirty="0" err="1"/>
              <a:t>ولا</a:t>
            </a:r>
            <a:r>
              <a:rPr lang="en-US" dirty="0"/>
              <a:t> </a:t>
            </a:r>
            <a:r>
              <a:rPr lang="ar-EG" dirty="0"/>
              <a:t>ريعية</a:t>
            </a:r>
            <a:r>
              <a:rPr lang="en-US" dirty="0"/>
              <a:t>.</a:t>
            </a:r>
          </a:p>
        </p:txBody>
      </p:sp>
    </p:spTree>
    <p:extLst>
      <p:ext uri="{BB962C8B-B14F-4D97-AF65-F5344CB8AC3E}">
        <p14:creationId xmlns:p14="http://schemas.microsoft.com/office/powerpoint/2010/main" val="16430030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TextBox 1">
            <a:extLst>
              <a:ext uri="{FF2B5EF4-FFF2-40B4-BE49-F238E27FC236}">
                <a16:creationId xmlns:a16="http://schemas.microsoft.com/office/drawing/2014/main" id="{696E998B-B071-BE1D-C957-9D2927A8CC60}"/>
              </a:ext>
            </a:extLst>
          </p:cNvPr>
          <p:cNvSpPr txBox="1"/>
          <p:nvPr/>
        </p:nvSpPr>
        <p:spPr>
          <a:xfrm>
            <a:off x="899446" y="1688758"/>
            <a:ext cx="5337776" cy="3170099"/>
          </a:xfrm>
          <a:prstGeom prst="rect">
            <a:avLst/>
          </a:prstGeom>
          <a:noFill/>
        </p:spPr>
        <p:txBody>
          <a:bodyPr wrap="square">
            <a:spAutoFit/>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Palatino Linotype" panose="02040502050505030304" pitchFamily="18" charset="0"/>
              </a:rPr>
              <a:t>The purpose of a protective tariff is</a:t>
            </a:r>
            <a:r>
              <a:rPr lang="en-US" sz="2000" dirty="0">
                <a:solidFill>
                  <a:srgbClr val="0070C0"/>
                </a:solidFill>
                <a:effectLst/>
                <a:latin typeface="Alexandria"/>
                <a:ea typeface="Times New Roman" panose="02020603050405020304" pitchFamily="18" charset="0"/>
                <a:cs typeface="Palatino Linotype" panose="02040502050505030304" pitchFamily="18" charset="0"/>
              </a:rPr>
              <a:t>:                                             </a:t>
            </a:r>
          </a:p>
          <a:p>
            <a:pPr marL="0" marR="0">
              <a:spcBef>
                <a:spcPts val="0"/>
              </a:spcBef>
              <a:spcAft>
                <a:spcPts val="0"/>
              </a:spcAft>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 to protect domestic consumers from harmful products.</a:t>
            </a:r>
          </a:p>
          <a:p>
            <a:pPr marL="0" marR="0">
              <a:spcBef>
                <a:spcPts val="0"/>
              </a:spcBef>
              <a:spcAft>
                <a:spcPts val="0"/>
              </a:spcAft>
            </a:pP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B)  to protect domestic producers from foreign competition.</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a:spcBef>
                <a:spcPts val="0"/>
              </a:spcBef>
              <a:spcAft>
                <a:spcPts val="0"/>
              </a:spcAft>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C) to protect the international laws of commerce.</a:t>
            </a:r>
          </a:p>
          <a:p>
            <a:pPr marL="0" marR="0">
              <a:spcBef>
                <a:spcPts val="0"/>
              </a:spcBef>
              <a:spcAft>
                <a:spcPts val="0"/>
              </a:spcAft>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D) to protect the foreign country from anti-trust actions.</a:t>
            </a:r>
            <a:endParaRPr lang="ar-EG"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a:spcBef>
                <a:spcPts val="0"/>
              </a:spcBef>
              <a:spcAft>
                <a:spcPts val="0"/>
              </a:spcAft>
            </a:pPr>
            <a:endParaRPr lang="ar-EG" sz="2000" dirty="0">
              <a:solidFill>
                <a:srgbClr val="000000"/>
              </a:solidFill>
              <a:latin typeface="Alexandria"/>
              <a:ea typeface="Times New Roman" panose="02020603050405020304" pitchFamily="18" charset="0"/>
              <a:cs typeface="Palatino Linotype" panose="02040502050505030304" pitchFamily="18" charset="0"/>
            </a:endParaRPr>
          </a:p>
          <a:p>
            <a:pPr marL="457200" marR="0" indent="-457200">
              <a:spcBef>
                <a:spcPts val="0"/>
              </a:spcBef>
              <a:spcAft>
                <a:spcPts val="0"/>
              </a:spcAft>
            </a:pPr>
            <a:endParaRPr lang="en-US" sz="2000" dirty="0">
              <a:effectLst/>
              <a:latin typeface="Alexandria"/>
              <a:ea typeface="Times New Roman" panose="02020603050405020304" pitchFamily="18" charset="0"/>
            </a:endParaRPr>
          </a:p>
        </p:txBody>
      </p:sp>
      <p:sp>
        <p:nvSpPr>
          <p:cNvPr id="6" name="TextBox 5">
            <a:extLst>
              <a:ext uri="{FF2B5EF4-FFF2-40B4-BE49-F238E27FC236}">
                <a16:creationId xmlns:a16="http://schemas.microsoft.com/office/drawing/2014/main" id="{533CA7FE-A615-D85A-7B45-1727A14FCF72}"/>
              </a:ext>
            </a:extLst>
          </p:cNvPr>
          <p:cNvSpPr txBox="1"/>
          <p:nvPr/>
        </p:nvSpPr>
        <p:spPr>
          <a:xfrm>
            <a:off x="6237222" y="1608570"/>
            <a:ext cx="4581270" cy="2554545"/>
          </a:xfrm>
          <a:prstGeom prst="rect">
            <a:avLst/>
          </a:prstGeom>
          <a:noFill/>
        </p:spPr>
        <p:txBody>
          <a:bodyPr wrap="square">
            <a:spAutoFit/>
          </a:bodyPr>
          <a:lstStyle/>
          <a:p>
            <a:pPr marL="0" marR="0">
              <a:spcBef>
                <a:spcPts val="0"/>
              </a:spcBef>
              <a:spcAft>
                <a:spcPts val="0"/>
              </a:spcAft>
            </a:pPr>
            <a:endParaRPr lang="ar-EG" sz="2000" dirty="0">
              <a:solidFill>
                <a:srgbClr val="000000"/>
              </a:solidFill>
              <a:latin typeface="Alexandria"/>
              <a:ea typeface="Times New Roman" panose="02020603050405020304" pitchFamily="18" charset="0"/>
              <a:cs typeface="Palatino Linotype" panose="02040502050505030304" pitchFamily="18" charset="0"/>
            </a:endParaRPr>
          </a:p>
          <a:p>
            <a:pPr marL="0" marR="0" algn="r" rtl="1">
              <a:spcBef>
                <a:spcPts val="0"/>
              </a:spcBef>
              <a:spcAft>
                <a:spcPts val="0"/>
              </a:spcAft>
            </a:pPr>
            <a:r>
              <a:rPr lang="ar-EG" sz="2000" b="1" dirty="0">
                <a:solidFill>
                  <a:schemeClr val="accent5"/>
                </a:solidFill>
                <a:effectLst/>
                <a:latin typeface="Alexandria"/>
                <a:ea typeface="Times New Roman" panose="02020603050405020304" pitchFamily="18" charset="0"/>
                <a:cs typeface="Palatino Linotype" panose="02040502050505030304" pitchFamily="18" charset="0"/>
              </a:rPr>
              <a:t>الغرض من التعريفة الجمركية الحمائية هو:</a:t>
            </a:r>
          </a:p>
          <a:p>
            <a:pPr marL="0" marR="0" algn="r" rtl="1">
              <a:spcBef>
                <a:spcPts val="0"/>
              </a:spcBef>
              <a:spcAft>
                <a:spcPts val="0"/>
              </a:spcAft>
            </a:pPr>
            <a:r>
              <a:rPr lang="ar-EG" sz="2000" dirty="0">
                <a:solidFill>
                  <a:srgbClr val="000000"/>
                </a:solidFill>
                <a:effectLst/>
                <a:latin typeface="Alexandria"/>
                <a:ea typeface="Times New Roman" panose="02020603050405020304" pitchFamily="18" charset="0"/>
                <a:cs typeface="Palatino Linotype" panose="02040502050505030304" pitchFamily="18" charset="0"/>
              </a:rPr>
              <a:t>أ) حماية المستهلكين المحليين من المنتجات الضارة.</a:t>
            </a:r>
          </a:p>
          <a:p>
            <a:pPr marL="0" marR="0" algn="r" rtl="1">
              <a:spcBef>
                <a:spcPts val="0"/>
              </a:spcBef>
              <a:spcAft>
                <a:spcPts val="0"/>
              </a:spcAft>
            </a:pPr>
            <a:r>
              <a:rPr lang="ar-EG" sz="2000" b="1" u="sng" dirty="0">
                <a:solidFill>
                  <a:srgbClr val="000000"/>
                </a:solidFill>
                <a:effectLst/>
                <a:latin typeface="Alexandria"/>
                <a:ea typeface="Times New Roman" panose="02020603050405020304" pitchFamily="18" charset="0"/>
                <a:cs typeface="Palatino Linotype" panose="02040502050505030304" pitchFamily="18" charset="0"/>
              </a:rPr>
              <a:t>ب) حماية المنتجين المحليين من المنافسة الأجنبية.</a:t>
            </a:r>
          </a:p>
          <a:p>
            <a:pPr marL="0" marR="0" algn="r" rtl="1">
              <a:spcBef>
                <a:spcPts val="0"/>
              </a:spcBef>
              <a:spcAft>
                <a:spcPts val="0"/>
              </a:spcAft>
            </a:pPr>
            <a:r>
              <a:rPr lang="ar-EG" sz="2000" dirty="0">
                <a:solidFill>
                  <a:srgbClr val="000000"/>
                </a:solidFill>
                <a:effectLst/>
                <a:latin typeface="Alexandria"/>
                <a:ea typeface="Times New Roman" panose="02020603050405020304" pitchFamily="18" charset="0"/>
                <a:cs typeface="Palatino Linotype" panose="02040502050505030304" pitchFamily="18" charset="0"/>
              </a:rPr>
              <a:t>ج) حماية قوانين التجارة الدولية.</a:t>
            </a:r>
          </a:p>
          <a:p>
            <a:pPr marL="0" marR="0" algn="r" rtl="1">
              <a:spcBef>
                <a:spcPts val="0"/>
              </a:spcBef>
              <a:spcAft>
                <a:spcPts val="0"/>
              </a:spcAft>
            </a:pPr>
            <a:r>
              <a:rPr lang="ar-EG" sz="2000" dirty="0">
                <a:solidFill>
                  <a:srgbClr val="000000"/>
                </a:solidFill>
                <a:effectLst/>
                <a:latin typeface="Alexandria"/>
                <a:ea typeface="Times New Roman" panose="02020603050405020304" pitchFamily="18" charset="0"/>
                <a:cs typeface="Palatino Linotype" panose="02040502050505030304" pitchFamily="18" charset="0"/>
              </a:rPr>
              <a:t>د) حماية الدولة الأجنبية من إجراءات مكافحة الاحتكار.</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457200" indent="-457200"/>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457200" marR="0" indent="-457200">
              <a:spcBef>
                <a:spcPts val="0"/>
              </a:spcBef>
              <a:spcAft>
                <a:spcPts val="0"/>
              </a:spcAft>
            </a:pPr>
            <a:endParaRPr lang="en-US" sz="20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27501345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TextBox 1">
            <a:extLst>
              <a:ext uri="{FF2B5EF4-FFF2-40B4-BE49-F238E27FC236}">
                <a16:creationId xmlns:a16="http://schemas.microsoft.com/office/drawing/2014/main" id="{8EDDE07F-F36F-BD51-E19B-B114DE9BBEFA}"/>
              </a:ext>
            </a:extLst>
          </p:cNvPr>
          <p:cNvSpPr txBox="1"/>
          <p:nvPr/>
        </p:nvSpPr>
        <p:spPr>
          <a:xfrm>
            <a:off x="899446" y="2604347"/>
            <a:ext cx="3732453" cy="3170099"/>
          </a:xfrm>
          <a:prstGeom prst="rect">
            <a:avLst/>
          </a:prstGeom>
          <a:noFill/>
        </p:spPr>
        <p:txBody>
          <a:bodyPr wrap="square">
            <a:spAutoFit/>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Palatino Linotype" panose="02040502050505030304" pitchFamily="18" charset="0"/>
              </a:rPr>
              <a:t>Which country has an absolute advantage in the production of corn?</a:t>
            </a:r>
            <a:endParaRPr lang="ar-EG" sz="2000" b="1" dirty="0">
              <a:solidFill>
                <a:srgbClr val="0070C0"/>
              </a:solidFill>
              <a:effectLst/>
              <a:latin typeface="Alexandria"/>
              <a:ea typeface="Times New Roman" panose="02020603050405020304" pitchFamily="18" charset="0"/>
              <a:cs typeface="Palatino Linotype" panose="02040502050505030304" pitchFamily="18" charset="0"/>
            </a:endParaRPr>
          </a:p>
          <a:p>
            <a:pPr marL="457200" marR="0" indent="-457200">
              <a:spcBef>
                <a:spcPts val="0"/>
              </a:spcBef>
              <a:spcAft>
                <a:spcPts val="0"/>
              </a:spcAft>
              <a:buAutoNum type="alphaLcPeriod"/>
            </a:pP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Japan</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	 </a:t>
            </a:r>
          </a:p>
          <a:p>
            <a:pPr marL="457200" marR="0" indent="-457200">
              <a:spcBef>
                <a:spcPts val="0"/>
              </a:spcBef>
              <a:spcAft>
                <a:spcPts val="0"/>
              </a:spcAft>
              <a:buAutoNum type="alphaLcPeriod"/>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Korea</a:t>
            </a:r>
          </a:p>
          <a:p>
            <a:pPr marL="0" marR="0">
              <a:spcBef>
                <a:spcPts val="0"/>
              </a:spcBef>
              <a:spcAft>
                <a:spcPts val="0"/>
              </a:spcAft>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Palatino Linotype" panose="02040502050505030304" pitchFamily="18" charset="0"/>
              </a:rPr>
              <a:t>Korea must specialize in the production of --------</a:t>
            </a:r>
            <a:endParaRPr lang="ar-EG" sz="2000" b="1" dirty="0">
              <a:solidFill>
                <a:srgbClr val="0070C0"/>
              </a:solidFill>
              <a:effectLst/>
              <a:latin typeface="Alexandria"/>
              <a:ea typeface="Times New Roman" panose="02020603050405020304" pitchFamily="18" charset="0"/>
              <a:cs typeface="Palatino Linotype" panose="02040502050505030304" pitchFamily="18" charset="0"/>
            </a:endParaRPr>
          </a:p>
          <a:p>
            <a:pPr marL="457200" marR="0" indent="-457200">
              <a:spcBef>
                <a:spcPts val="0"/>
              </a:spcBef>
              <a:spcAft>
                <a:spcPts val="0"/>
              </a:spcAft>
              <a:buAutoNum type="alphaLcPeriod"/>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Corn	 </a:t>
            </a:r>
          </a:p>
          <a:p>
            <a:pPr marL="457200" marR="0" indent="-457200">
              <a:spcBef>
                <a:spcPts val="0"/>
              </a:spcBef>
              <a:spcAft>
                <a:spcPts val="0"/>
              </a:spcAft>
              <a:buAutoNum type="alphaLcPeriod"/>
            </a:pP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Juice</a:t>
            </a:r>
            <a:r>
              <a:rPr lang="ar-EG" sz="2000" b="1" u="sng" dirty="0">
                <a:solidFill>
                  <a:srgbClr val="000000"/>
                </a:solidFill>
                <a:effectLst/>
                <a:latin typeface="Alexandria"/>
                <a:ea typeface="Times New Roman" panose="02020603050405020304" pitchFamily="18" charset="0"/>
                <a:cs typeface="Palatino Linotype" panose="02040502050505030304" pitchFamily="18" charset="0"/>
              </a:rPr>
              <a:t> العصير </a:t>
            </a:r>
            <a:endParaRPr lang="en-US" sz="2000" b="1" u="sng" dirty="0">
              <a:solidFill>
                <a:srgbClr val="000000"/>
              </a:solidFill>
              <a:effectLst/>
              <a:latin typeface="Alexandria"/>
              <a:ea typeface="Times New Roman" panose="02020603050405020304" pitchFamily="18" charset="0"/>
              <a:cs typeface="Palatino Linotype" panose="02040502050505030304" pitchFamily="18" charset="0"/>
            </a:endParaRPr>
          </a:p>
        </p:txBody>
      </p:sp>
      <p:pic>
        <p:nvPicPr>
          <p:cNvPr id="9" name="Picture 8">
            <a:extLst>
              <a:ext uri="{FF2B5EF4-FFF2-40B4-BE49-F238E27FC236}">
                <a16:creationId xmlns:a16="http://schemas.microsoft.com/office/drawing/2014/main" id="{C0F85BE8-851A-5015-14E0-67EB3C7E1180}"/>
              </a:ext>
            </a:extLst>
          </p:cNvPr>
          <p:cNvPicPr>
            <a:picLocks noChangeAspect="1"/>
          </p:cNvPicPr>
          <p:nvPr/>
        </p:nvPicPr>
        <p:blipFill rotWithShape="1">
          <a:blip r:embed="rId3"/>
          <a:srcRect l="10334" t="-3072" r="11299" b="17299"/>
          <a:stretch/>
        </p:blipFill>
        <p:spPr>
          <a:xfrm>
            <a:off x="1728608" y="1081163"/>
            <a:ext cx="8422371" cy="1267141"/>
          </a:xfrm>
          <a:prstGeom prst="rect">
            <a:avLst/>
          </a:prstGeom>
        </p:spPr>
      </p:pic>
      <p:sp>
        <p:nvSpPr>
          <p:cNvPr id="6" name="TextBox 5">
            <a:extLst>
              <a:ext uri="{FF2B5EF4-FFF2-40B4-BE49-F238E27FC236}">
                <a16:creationId xmlns:a16="http://schemas.microsoft.com/office/drawing/2014/main" id="{8EDDE07F-F36F-BD51-E19B-B114DE9BBEFA}"/>
              </a:ext>
            </a:extLst>
          </p:cNvPr>
          <p:cNvSpPr txBox="1"/>
          <p:nvPr/>
        </p:nvSpPr>
        <p:spPr>
          <a:xfrm>
            <a:off x="6325411" y="2809969"/>
            <a:ext cx="4402843" cy="2246769"/>
          </a:xfrm>
          <a:prstGeom prst="rect">
            <a:avLst/>
          </a:prstGeom>
          <a:noFill/>
        </p:spPr>
        <p:txBody>
          <a:bodyPr wrap="square">
            <a:spAutoFit/>
          </a:bodyPr>
          <a:lstStyle/>
          <a:p>
            <a:pPr marL="0" marR="0" algn="r" rtl="1">
              <a:spcBef>
                <a:spcPts val="0"/>
              </a:spcBef>
              <a:spcAft>
                <a:spcPts val="0"/>
              </a:spcAft>
            </a:pPr>
            <a:r>
              <a:rPr lang="ar-EG" sz="2000" b="1" dirty="0">
                <a:solidFill>
                  <a:srgbClr val="0070C0"/>
                </a:solidFill>
                <a:effectLst/>
                <a:latin typeface="Alexandria"/>
                <a:ea typeface="Times New Roman" panose="02020603050405020304" pitchFamily="18" charset="0"/>
                <a:cs typeface="Palatino Linotype" panose="02040502050505030304" pitchFamily="18" charset="0"/>
              </a:rPr>
              <a:t>أية دولة تتمتع بميزة مطلقة في إنتاج الذرة؟</a:t>
            </a:r>
            <a:endParaRPr lang="en-US" sz="2000" b="1" dirty="0">
              <a:solidFill>
                <a:srgbClr val="0070C0"/>
              </a:solidFill>
              <a:effectLst/>
              <a:latin typeface="Alexandria"/>
              <a:ea typeface="Times New Roman" panose="02020603050405020304" pitchFamily="18" charset="0"/>
              <a:cs typeface="Palatino Linotype" panose="02040502050505030304" pitchFamily="18" charset="0"/>
            </a:endParaRPr>
          </a:p>
          <a:p>
            <a:pPr marL="457200" marR="0" indent="-457200" algn="r" rtl="1">
              <a:spcBef>
                <a:spcPts val="0"/>
              </a:spcBef>
              <a:spcAft>
                <a:spcPts val="0"/>
              </a:spcAft>
              <a:buAutoNum type="alphaLcPeriod"/>
            </a:pPr>
            <a:r>
              <a:rPr lang="ar-EG" sz="2000" b="1" u="sng" dirty="0">
                <a:solidFill>
                  <a:srgbClr val="000000"/>
                </a:solidFill>
                <a:effectLst/>
                <a:latin typeface="Alexandria"/>
                <a:ea typeface="Times New Roman" panose="02020603050405020304" pitchFamily="18" charset="0"/>
                <a:cs typeface="Palatino Linotype" panose="02040502050505030304" pitchFamily="18" charset="0"/>
              </a:rPr>
              <a:t>اليابان</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                         b. </a:t>
            </a:r>
          </a:p>
          <a:p>
            <a:pPr marL="457200" marR="0" indent="-457200" algn="r" rtl="1">
              <a:spcBef>
                <a:spcPts val="0"/>
              </a:spcBef>
              <a:spcAft>
                <a:spcPts val="0"/>
              </a:spcAft>
              <a:buAutoNum type="alphaLcPeriod"/>
            </a:pPr>
            <a:r>
              <a:rPr lang="ar-EG" sz="2000" dirty="0">
                <a:solidFill>
                  <a:srgbClr val="000000"/>
                </a:solidFill>
                <a:effectLst/>
                <a:latin typeface="Alexandria"/>
                <a:ea typeface="Times New Roman" panose="02020603050405020304" pitchFamily="18" charset="0"/>
                <a:cs typeface="Palatino Linotype" panose="02040502050505030304" pitchFamily="18" charset="0"/>
              </a:rPr>
              <a:t>كوريا </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algn="r" rtl="1">
              <a:spcBef>
                <a:spcPts val="0"/>
              </a:spcBef>
              <a:spcAft>
                <a:spcPts val="0"/>
              </a:spcAft>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algn="r" rtl="1">
              <a:spcBef>
                <a:spcPts val="0"/>
              </a:spcBef>
              <a:spcAft>
                <a:spcPts val="0"/>
              </a:spcAft>
            </a:pPr>
            <a:r>
              <a:rPr lang="ar-EG" sz="2000" b="1" dirty="0">
                <a:solidFill>
                  <a:srgbClr val="0070C0"/>
                </a:solidFill>
                <a:effectLst/>
                <a:latin typeface="Alexandria"/>
                <a:ea typeface="Times New Roman" panose="02020603050405020304" pitchFamily="18" charset="0"/>
                <a:cs typeface="Palatino Linotype" panose="02040502050505030304" pitchFamily="18" charset="0"/>
              </a:rPr>
              <a:t>يجب على كوريا أن تتخصص في إنتاج --------</a:t>
            </a:r>
            <a:endParaRPr lang="en-US" sz="2000" b="1" dirty="0">
              <a:solidFill>
                <a:srgbClr val="0070C0"/>
              </a:solidFill>
              <a:effectLst/>
              <a:latin typeface="Alexandria"/>
              <a:ea typeface="Times New Roman" panose="02020603050405020304" pitchFamily="18" charset="0"/>
              <a:cs typeface="Palatino Linotype" panose="02040502050505030304" pitchFamily="18" charset="0"/>
            </a:endParaRPr>
          </a:p>
          <a:p>
            <a:pPr marL="0" marR="0" algn="r" rtl="1">
              <a:spcBef>
                <a:spcPts val="0"/>
              </a:spcBef>
              <a:spcAft>
                <a:spcPts val="0"/>
              </a:spcAft>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   </a:t>
            </a:r>
            <a:r>
              <a:rPr lang="ar-EG" sz="2000" dirty="0">
                <a:solidFill>
                  <a:srgbClr val="000000"/>
                </a:solidFill>
                <a:effectLst/>
                <a:latin typeface="Alexandria"/>
                <a:ea typeface="Times New Roman" panose="02020603050405020304" pitchFamily="18" charset="0"/>
                <a:cs typeface="Palatino Linotype" panose="02040502050505030304" pitchFamily="18" charset="0"/>
              </a:rPr>
              <a:t>الذرة</a:t>
            </a:r>
            <a:endParaRPr lang="en-US" sz="2000" dirty="0">
              <a:solidFill>
                <a:srgbClr val="000000"/>
              </a:solidFill>
              <a:latin typeface="Alexandria"/>
              <a:ea typeface="Times New Roman" panose="02020603050405020304" pitchFamily="18" charset="0"/>
              <a:cs typeface="Palatino Linotype" panose="02040502050505030304" pitchFamily="18" charset="0"/>
            </a:endParaRPr>
          </a:p>
          <a:p>
            <a:pPr marL="0" marR="0" algn="r" rtl="1">
              <a:spcBef>
                <a:spcPts val="0"/>
              </a:spcBef>
              <a:spcAft>
                <a:spcPts val="0"/>
              </a:spcAft>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   </a:t>
            </a: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b. </a:t>
            </a:r>
            <a:r>
              <a:rPr lang="ar-EG" sz="2000" b="1" u="sng" dirty="0">
                <a:solidFill>
                  <a:srgbClr val="000000"/>
                </a:solidFill>
                <a:effectLst/>
                <a:latin typeface="Alexandria"/>
                <a:ea typeface="Times New Roman" panose="02020603050405020304" pitchFamily="18" charset="0"/>
                <a:cs typeface="Palatino Linotype" panose="02040502050505030304" pitchFamily="18" charset="0"/>
              </a:rPr>
              <a:t>العصير </a:t>
            </a:r>
            <a:endParaRPr lang="en-US" sz="2000" b="1" u="sng" dirty="0">
              <a:solidFill>
                <a:srgbClr val="000000"/>
              </a:solidFill>
              <a:effectLst/>
              <a:latin typeface="Alexandria"/>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14219248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TextBox 1">
            <a:extLst>
              <a:ext uri="{FF2B5EF4-FFF2-40B4-BE49-F238E27FC236}">
                <a16:creationId xmlns:a16="http://schemas.microsoft.com/office/drawing/2014/main" id="{F407FFB3-EE7A-1182-F379-E19573051D5B}"/>
              </a:ext>
            </a:extLst>
          </p:cNvPr>
          <p:cNvSpPr txBox="1"/>
          <p:nvPr/>
        </p:nvSpPr>
        <p:spPr>
          <a:xfrm>
            <a:off x="762000" y="1491993"/>
            <a:ext cx="5438775" cy="3683060"/>
          </a:xfrm>
          <a:prstGeom prst="rect">
            <a:avLst/>
          </a:prstGeom>
          <a:noFill/>
        </p:spPr>
        <p:txBody>
          <a:bodyPr wrap="square">
            <a:spAutoFit/>
          </a:bodyPr>
          <a:lstStyle/>
          <a:p>
            <a:pPr marL="0" marR="0" algn="ctr">
              <a:spcBef>
                <a:spcPts val="0"/>
              </a:spcBef>
              <a:spcAft>
                <a:spcPts val="0"/>
              </a:spcAft>
            </a:pPr>
            <a:r>
              <a:rPr lang="en-US" sz="2000" b="1" u="sng" dirty="0">
                <a:ln>
                  <a:noFill/>
                </a:ln>
                <a:solidFill>
                  <a:srgbClr val="002060"/>
                </a:solidFill>
                <a:effectLst>
                  <a:outerShdw blurRad="38100" dist="19050" dir="2700000" algn="tl">
                    <a:schemeClr val="dk1">
                      <a:alpha val="40000"/>
                    </a:schemeClr>
                  </a:outerShdw>
                </a:effectLst>
                <a:latin typeface="Alexandria"/>
                <a:ea typeface="Times New Roman" panose="02020603050405020304" pitchFamily="18" charset="0"/>
              </a:rPr>
              <a:t>True or False</a:t>
            </a:r>
            <a:endParaRPr lang="en-US" sz="2000" dirty="0">
              <a:solidFill>
                <a:srgbClr val="002060"/>
              </a:solidFill>
              <a:effectLst/>
              <a:latin typeface="Alexandria"/>
              <a:ea typeface="Times New Roman" panose="02020603050405020304" pitchFamily="18" charset="0"/>
            </a:endParaRPr>
          </a:p>
          <a:p>
            <a:pPr marL="342900" marR="0" indent="-342900">
              <a:spcBef>
                <a:spcPts val="0"/>
              </a:spcBef>
              <a:spcAft>
                <a:spcPts val="800"/>
              </a:spcAft>
              <a:buFont typeface="Arial" panose="020B0604020202020204" pitchFamily="34" charset="0"/>
              <a:buChar char="•"/>
            </a:pPr>
            <a:r>
              <a:rPr lang="en-US" sz="2000" b="1" dirty="0">
                <a:solidFill>
                  <a:srgbClr val="0070C0"/>
                </a:solidFill>
                <a:effectLst/>
                <a:latin typeface="Alexandria"/>
                <a:ea typeface="Times New Roman" panose="02020603050405020304" pitchFamily="18" charset="0"/>
                <a:cs typeface="Times New Roman" panose="02020603050405020304" pitchFamily="18" charset="0"/>
              </a:rPr>
              <a:t>Predatory dumping is a foreign firm pricing its product in such a manner to drive domestic firms out of business. </a:t>
            </a:r>
            <a:r>
              <a:rPr lang="en-US" sz="2000" b="1" dirty="0">
                <a:effectLst/>
                <a:latin typeface="Alexandria"/>
                <a:ea typeface="Times New Roman" panose="02020603050405020304" pitchFamily="18" charset="0"/>
                <a:cs typeface="Times New Roman" panose="02020603050405020304" pitchFamily="18" charset="0"/>
              </a:rPr>
              <a:t>True</a:t>
            </a:r>
            <a:endParaRPr lang="en-US" sz="2000" dirty="0">
              <a:effectLst/>
              <a:latin typeface="Alexandria"/>
              <a:ea typeface="Times New Roman" panose="02020603050405020304" pitchFamily="18" charset="0"/>
            </a:endParaRPr>
          </a:p>
          <a:p>
            <a:pPr marL="342900" marR="0" indent="-342900" algn="just">
              <a:spcBef>
                <a:spcPts val="0"/>
              </a:spcBef>
              <a:spcAft>
                <a:spcPts val="800"/>
              </a:spcAft>
              <a:buFont typeface="Arial" panose="020B0604020202020204" pitchFamily="34" charset="0"/>
              <a:buChar char="•"/>
            </a:pPr>
            <a:r>
              <a:rPr lang="en-US" sz="2000" b="1" dirty="0">
                <a:solidFill>
                  <a:srgbClr val="0070C0"/>
                </a:solidFill>
                <a:effectLst/>
                <a:latin typeface="Alexandria"/>
                <a:ea typeface="Times New Roman" panose="02020603050405020304" pitchFamily="18" charset="0"/>
              </a:rPr>
              <a:t>A quota restricts the imports of a product to a certain quantitative level. </a:t>
            </a:r>
            <a:r>
              <a:rPr lang="en-US" sz="2000" b="1" dirty="0">
                <a:effectLst/>
                <a:latin typeface="Alexandria"/>
                <a:ea typeface="Times New Roman" panose="02020603050405020304" pitchFamily="18" charset="0"/>
                <a:cs typeface="Times New Roman" panose="02020603050405020304" pitchFamily="18" charset="0"/>
              </a:rPr>
              <a:t>True</a:t>
            </a:r>
            <a:endParaRPr lang="en-US" sz="2000" dirty="0">
              <a:effectLst/>
              <a:latin typeface="Alexandria"/>
              <a:ea typeface="Times New Roman" panose="02020603050405020304" pitchFamily="18" charset="0"/>
            </a:endParaRPr>
          </a:p>
          <a:p>
            <a:pPr marL="342900" marR="0" indent="-342900">
              <a:spcBef>
                <a:spcPts val="0"/>
              </a:spcBef>
              <a:spcAft>
                <a:spcPts val="0"/>
              </a:spcAft>
              <a:buFont typeface="Arial" panose="020B0604020202020204" pitchFamily="34" charset="0"/>
              <a:buChar char="•"/>
            </a:pPr>
            <a:r>
              <a:rPr lang="en-US" sz="2000" b="1" dirty="0">
                <a:solidFill>
                  <a:srgbClr val="0070C0"/>
                </a:solidFill>
                <a:effectLst/>
                <a:latin typeface="Alexandria"/>
                <a:ea typeface="Times New Roman" panose="02020603050405020304" pitchFamily="18" charset="0"/>
              </a:rPr>
              <a:t>VER is a direct quantitative restriction on the amount of a commodity allowed to be imported, imposed by importing countries </a:t>
            </a:r>
            <a:r>
              <a:rPr lang="en-US" sz="2000" b="1" dirty="0">
                <a:effectLst/>
                <a:latin typeface="Alexandria"/>
                <a:ea typeface="Times New Roman" panose="02020603050405020304" pitchFamily="18" charset="0"/>
                <a:cs typeface="Times New Roman" panose="02020603050405020304" pitchFamily="18" charset="0"/>
              </a:rPr>
              <a:t>False</a:t>
            </a:r>
            <a:r>
              <a:rPr lang="en-US" sz="2000" b="1" dirty="0">
                <a:effectLst/>
                <a:latin typeface="Alexandria"/>
                <a:ea typeface="Times New Roman" panose="02020603050405020304" pitchFamily="18" charset="0"/>
              </a:rPr>
              <a:t> (Quota)</a:t>
            </a:r>
            <a:endParaRPr lang="ar-EG" sz="2000" b="1" dirty="0">
              <a:effectLst/>
              <a:latin typeface="Alexandria"/>
              <a:ea typeface="Times New Roman" panose="02020603050405020304" pitchFamily="18" charset="0"/>
            </a:endParaRPr>
          </a:p>
          <a:p>
            <a:pPr marL="342900" marR="0" indent="-342900">
              <a:spcBef>
                <a:spcPts val="0"/>
              </a:spcBef>
              <a:spcAft>
                <a:spcPts val="0"/>
              </a:spcAft>
              <a:buFont typeface="Arial" panose="020B0604020202020204" pitchFamily="34" charset="0"/>
              <a:buChar char="•"/>
            </a:pPr>
            <a:endParaRPr lang="ar-EG" sz="2000" b="1" dirty="0">
              <a:latin typeface="Alexandria"/>
              <a:ea typeface="Times New Roman" panose="02020603050405020304" pitchFamily="18" charset="0"/>
            </a:endParaRPr>
          </a:p>
        </p:txBody>
      </p:sp>
      <p:sp>
        <p:nvSpPr>
          <p:cNvPr id="6" name="TextBox 5">
            <a:extLst>
              <a:ext uri="{FF2B5EF4-FFF2-40B4-BE49-F238E27FC236}">
                <a16:creationId xmlns:a16="http://schemas.microsoft.com/office/drawing/2014/main" id="{E021C8D3-1AA2-806D-6543-F7B70C35FFB8}"/>
              </a:ext>
            </a:extLst>
          </p:cNvPr>
          <p:cNvSpPr txBox="1"/>
          <p:nvPr/>
        </p:nvSpPr>
        <p:spPr>
          <a:xfrm>
            <a:off x="6586538" y="1542828"/>
            <a:ext cx="4684687" cy="2862322"/>
          </a:xfrm>
          <a:prstGeom prst="rect">
            <a:avLst/>
          </a:prstGeom>
          <a:noFill/>
        </p:spPr>
        <p:txBody>
          <a:bodyPr wrap="square">
            <a:spAutoFit/>
          </a:bodyPr>
          <a:lstStyle/>
          <a:p>
            <a:pPr marL="342900" marR="0" indent="-342900">
              <a:spcBef>
                <a:spcPts val="0"/>
              </a:spcBef>
              <a:spcAft>
                <a:spcPts val="0"/>
              </a:spcAft>
              <a:buFont typeface="Arial" panose="020B0604020202020204" pitchFamily="34" charset="0"/>
              <a:buChar char="•"/>
            </a:pPr>
            <a:endParaRPr lang="ar-EG" sz="2000" b="1" dirty="0">
              <a:latin typeface="Alexandria"/>
              <a:ea typeface="Times New Roman" panose="02020603050405020304" pitchFamily="18" charset="0"/>
            </a:endParaRPr>
          </a:p>
          <a:p>
            <a:pPr marL="342900" marR="0" indent="-342900" algn="r" rtl="1">
              <a:spcBef>
                <a:spcPts val="0"/>
              </a:spcBef>
              <a:spcAft>
                <a:spcPts val="0"/>
              </a:spcAft>
              <a:buFont typeface="Arial" panose="020B0604020202020204" pitchFamily="34" charset="0"/>
              <a:buChar char="•"/>
            </a:pPr>
            <a:r>
              <a:rPr lang="ar-EG" sz="2000" b="1" dirty="0">
                <a:solidFill>
                  <a:schemeClr val="accent5"/>
                </a:solidFill>
                <a:effectLst/>
                <a:latin typeface="Alexandria"/>
                <a:ea typeface="Times New Roman" panose="02020603050405020304" pitchFamily="18" charset="0"/>
              </a:rPr>
              <a:t>الإغراق المفترس هو قيام شركة أجنبية بتحديد أسعار منتجاتها بطريقة تدفع الشركات المحلية إلى الخروج من السوق.</a:t>
            </a:r>
            <a:r>
              <a:rPr lang="ar-EG" sz="2000" dirty="0">
                <a:effectLst/>
                <a:latin typeface="Alexandria"/>
                <a:ea typeface="Times New Roman" panose="02020603050405020304" pitchFamily="18" charset="0"/>
              </a:rPr>
              <a:t> صحيح</a:t>
            </a:r>
          </a:p>
          <a:p>
            <a:pPr marL="342900" marR="0" indent="-342900" algn="r" rtl="1">
              <a:spcBef>
                <a:spcPts val="0"/>
              </a:spcBef>
              <a:spcAft>
                <a:spcPts val="0"/>
              </a:spcAft>
              <a:buFont typeface="Arial" panose="020B0604020202020204" pitchFamily="34" charset="0"/>
              <a:buChar char="•"/>
            </a:pPr>
            <a:r>
              <a:rPr lang="ar-EG" sz="2000" b="1" dirty="0">
                <a:solidFill>
                  <a:schemeClr val="accent5"/>
                </a:solidFill>
                <a:effectLst/>
                <a:latin typeface="Alexandria"/>
                <a:ea typeface="Times New Roman" panose="02020603050405020304" pitchFamily="18" charset="0"/>
              </a:rPr>
              <a:t>تحدد الحصص واردات المنتج بمستوى كمي معين</a:t>
            </a:r>
            <a:r>
              <a:rPr lang="ar-EG" sz="2000" dirty="0">
                <a:effectLst/>
                <a:latin typeface="Alexandria"/>
                <a:ea typeface="Times New Roman" panose="02020603050405020304" pitchFamily="18" charset="0"/>
              </a:rPr>
              <a:t>. صحيح</a:t>
            </a:r>
          </a:p>
          <a:p>
            <a:pPr marL="342900" marR="0" indent="-342900" algn="r" rtl="1">
              <a:spcBef>
                <a:spcPts val="0"/>
              </a:spcBef>
              <a:spcAft>
                <a:spcPts val="0"/>
              </a:spcAft>
              <a:buFont typeface="Arial" panose="020B0604020202020204" pitchFamily="34" charset="0"/>
              <a:buChar char="•"/>
            </a:pPr>
            <a:r>
              <a:rPr lang="ar-EG" sz="2000" b="1" dirty="0">
                <a:solidFill>
                  <a:schemeClr val="accent5"/>
                </a:solidFill>
                <a:latin typeface="Alexandria"/>
                <a:ea typeface="Times New Roman" panose="02020603050405020304" pitchFamily="18" charset="0"/>
              </a:rPr>
              <a:t>ت</a:t>
            </a:r>
            <a:r>
              <a:rPr lang="ar-EG" sz="2000" b="1" dirty="0">
                <a:solidFill>
                  <a:schemeClr val="accent5"/>
                </a:solidFill>
                <a:effectLst/>
                <a:latin typeface="Alexandria"/>
                <a:ea typeface="Times New Roman" panose="02020603050405020304" pitchFamily="18" charset="0"/>
              </a:rPr>
              <a:t>عد قيود التصدير التطوعية </a:t>
            </a:r>
            <a:r>
              <a:rPr lang="en-US" sz="2000" b="1" dirty="0">
                <a:solidFill>
                  <a:srgbClr val="0070C0"/>
                </a:solidFill>
                <a:effectLst/>
                <a:latin typeface="Alexandria"/>
                <a:ea typeface="Times New Roman" panose="02020603050405020304" pitchFamily="18" charset="0"/>
              </a:rPr>
              <a:t>VER </a:t>
            </a:r>
            <a:r>
              <a:rPr lang="ar-EG" sz="2000" b="1" dirty="0">
                <a:solidFill>
                  <a:srgbClr val="0070C0"/>
                </a:solidFill>
                <a:effectLst/>
                <a:latin typeface="Alexandria"/>
                <a:ea typeface="Times New Roman" panose="02020603050405020304" pitchFamily="18" charset="0"/>
              </a:rPr>
              <a:t> </a:t>
            </a:r>
            <a:r>
              <a:rPr lang="ar-EG" sz="2000" b="1" dirty="0">
                <a:solidFill>
                  <a:schemeClr val="accent5"/>
                </a:solidFill>
                <a:effectLst/>
                <a:latin typeface="Alexandria"/>
                <a:ea typeface="Times New Roman" panose="02020603050405020304" pitchFamily="18" charset="0"/>
              </a:rPr>
              <a:t>قيدًا كميًا مباشرًا على كمية السلعة المسموح باستيرادها، والذي تفرضه الدول المستوردة</a:t>
            </a:r>
            <a:r>
              <a:rPr lang="ar-EG" sz="2000" dirty="0">
                <a:effectLst/>
                <a:latin typeface="Alexandria"/>
                <a:ea typeface="Times New Roman" panose="02020603050405020304" pitchFamily="18" charset="0"/>
              </a:rPr>
              <a:t>. خطأ (حصص)</a:t>
            </a:r>
            <a:endParaRPr lang="en-US" sz="20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33298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8718" y="176467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Summary outlines</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2" name="Content Placeholder 2">
            <a:extLst>
              <a:ext uri="{FF2B5EF4-FFF2-40B4-BE49-F238E27FC236}">
                <a16:creationId xmlns:a16="http://schemas.microsoft.com/office/drawing/2014/main" id="{6B73F12F-AE51-085E-DA3B-4F177A2997FF}"/>
              </a:ext>
            </a:extLst>
          </p:cNvPr>
          <p:cNvSpPr txBox="1">
            <a:spLocks/>
          </p:cNvSpPr>
          <p:nvPr/>
        </p:nvSpPr>
        <p:spPr>
          <a:xfrm>
            <a:off x="942308" y="2269984"/>
            <a:ext cx="5557837" cy="39226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latin typeface="Alexandria"/>
              </a:rPr>
              <a:t>The relationship between international trade and the nation’s standard of living</a:t>
            </a:r>
          </a:p>
          <a:p>
            <a:r>
              <a:rPr lang="en-US" sz="2000" dirty="0">
                <a:latin typeface="Alexandria"/>
              </a:rPr>
              <a:t>Classical International Trade Theories</a:t>
            </a:r>
          </a:p>
          <a:p>
            <a:pPr lvl="1"/>
            <a:r>
              <a:rPr lang="en-US" sz="2000" dirty="0">
                <a:solidFill>
                  <a:srgbClr val="0070C0"/>
                </a:solidFill>
                <a:latin typeface="Alexandria"/>
              </a:rPr>
              <a:t>Mercantilism</a:t>
            </a:r>
          </a:p>
          <a:p>
            <a:pPr lvl="1"/>
            <a:r>
              <a:rPr lang="en-US" sz="2000" dirty="0">
                <a:solidFill>
                  <a:srgbClr val="0070C0"/>
                </a:solidFill>
                <a:latin typeface="Alexandria"/>
              </a:rPr>
              <a:t>Absolute Advantage (Adam Smith)</a:t>
            </a:r>
          </a:p>
          <a:p>
            <a:pPr lvl="1"/>
            <a:r>
              <a:rPr lang="en-US" sz="2000" dirty="0">
                <a:solidFill>
                  <a:srgbClr val="0070C0"/>
                </a:solidFill>
                <a:latin typeface="Alexandria"/>
              </a:rPr>
              <a:t>Comparative Advantage (David Ricardo)</a:t>
            </a:r>
          </a:p>
          <a:p>
            <a:r>
              <a:rPr lang="en-US" sz="2000" dirty="0">
                <a:latin typeface="Alexandria"/>
              </a:rPr>
              <a:t>Trade Barriers</a:t>
            </a:r>
          </a:p>
          <a:p>
            <a:pPr lvl="1"/>
            <a:r>
              <a:rPr lang="en-US" sz="2000" dirty="0">
                <a:solidFill>
                  <a:srgbClr val="0070C0"/>
                </a:solidFill>
                <a:latin typeface="Alexandria"/>
              </a:rPr>
              <a:t>Tariffs</a:t>
            </a:r>
          </a:p>
          <a:p>
            <a:pPr lvl="1"/>
            <a:r>
              <a:rPr lang="en-US" sz="2000" dirty="0">
                <a:solidFill>
                  <a:srgbClr val="0070C0"/>
                </a:solidFill>
                <a:latin typeface="Alexandria"/>
              </a:rPr>
              <a:t>Non-Tariff Distortions to Trade</a:t>
            </a:r>
          </a:p>
          <a:p>
            <a:pPr marL="228600" lvl="1">
              <a:spcBef>
                <a:spcPts val="1000"/>
              </a:spcBef>
            </a:pPr>
            <a:endParaRPr lang="en-US" sz="2000" dirty="0">
              <a:latin typeface="Alexandria"/>
            </a:endParaRPr>
          </a:p>
          <a:p>
            <a:pPr lvl="1"/>
            <a:endParaRPr lang="en-US" sz="2000" dirty="0">
              <a:latin typeface="Alexandria"/>
            </a:endParaRPr>
          </a:p>
          <a:p>
            <a:pPr marL="514350" indent="-514350">
              <a:buFont typeface="+mj-lt"/>
              <a:buAutoNum type="arabicPeriod"/>
            </a:pPr>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p:txBody>
      </p:sp>
      <p:sp>
        <p:nvSpPr>
          <p:cNvPr id="11" name="TextBox 10">
            <a:extLst>
              <a:ext uri="{FF2B5EF4-FFF2-40B4-BE49-F238E27FC236}">
                <a16:creationId xmlns:a16="http://schemas.microsoft.com/office/drawing/2014/main" id="{D790FC77-8028-E6E4-42A1-956079088329}"/>
              </a:ext>
            </a:extLst>
          </p:cNvPr>
          <p:cNvSpPr txBox="1"/>
          <p:nvPr/>
        </p:nvSpPr>
        <p:spPr>
          <a:xfrm>
            <a:off x="6500145" y="2364826"/>
            <a:ext cx="4616561" cy="3170099"/>
          </a:xfrm>
          <a:prstGeom prst="rect">
            <a:avLst/>
          </a:prstGeom>
          <a:noFill/>
        </p:spPr>
        <p:txBody>
          <a:bodyPr wrap="square">
            <a:spAutoFit/>
          </a:bodyPr>
          <a:lstStyle/>
          <a:p>
            <a:pPr marL="285750" indent="-285750" algn="just" rtl="1">
              <a:buFont typeface="Arial" panose="020B0604020202020204" pitchFamily="34" charset="0"/>
              <a:buChar char="•"/>
            </a:pPr>
            <a:r>
              <a:rPr lang="en-US" sz="2000" dirty="0" err="1"/>
              <a:t>العلاقة</a:t>
            </a:r>
            <a:r>
              <a:rPr lang="en-US" sz="2000" dirty="0"/>
              <a:t> </a:t>
            </a:r>
            <a:r>
              <a:rPr lang="en-US" sz="2000" dirty="0" err="1"/>
              <a:t>بين</a:t>
            </a:r>
            <a:r>
              <a:rPr lang="en-US" sz="2000" dirty="0"/>
              <a:t> </a:t>
            </a:r>
            <a:r>
              <a:rPr lang="en-US" sz="2000" dirty="0" err="1"/>
              <a:t>التجارة</a:t>
            </a:r>
            <a:r>
              <a:rPr lang="en-US" sz="2000" dirty="0"/>
              <a:t> </a:t>
            </a:r>
            <a:r>
              <a:rPr lang="en-US" sz="2000" dirty="0" err="1"/>
              <a:t>الدولية</a:t>
            </a:r>
            <a:r>
              <a:rPr lang="en-US" sz="2000" dirty="0"/>
              <a:t> </a:t>
            </a:r>
            <a:r>
              <a:rPr lang="en-US" sz="2000" dirty="0" err="1"/>
              <a:t>ومستوى</a:t>
            </a:r>
            <a:r>
              <a:rPr lang="en-US" sz="2000" dirty="0"/>
              <a:t> </a:t>
            </a:r>
            <a:r>
              <a:rPr lang="en-US" sz="2000" dirty="0" err="1"/>
              <a:t>معيشة</a:t>
            </a:r>
            <a:r>
              <a:rPr lang="en-US" sz="2000" dirty="0"/>
              <a:t> </a:t>
            </a:r>
            <a:r>
              <a:rPr lang="en-US" sz="2000" dirty="0" err="1"/>
              <a:t>الأمة</a:t>
            </a:r>
            <a:endParaRPr lang="ar-EG" sz="2000" dirty="0"/>
          </a:p>
          <a:p>
            <a:pPr algn="just" rtl="1"/>
            <a:endParaRPr lang="en-US" sz="2000" dirty="0"/>
          </a:p>
          <a:p>
            <a:pPr marL="285750" indent="-285750" algn="just" rtl="1">
              <a:buFont typeface="Arial" panose="020B0604020202020204" pitchFamily="34" charset="0"/>
              <a:buChar char="•"/>
            </a:pPr>
            <a:r>
              <a:rPr lang="en-US" sz="2000" dirty="0" err="1"/>
              <a:t>نظريات</a:t>
            </a:r>
            <a:r>
              <a:rPr lang="en-US" sz="2000" dirty="0"/>
              <a:t> </a:t>
            </a:r>
            <a:r>
              <a:rPr lang="en-US" sz="2000" dirty="0" err="1"/>
              <a:t>التجارة</a:t>
            </a:r>
            <a:r>
              <a:rPr lang="en-US" sz="2000" dirty="0"/>
              <a:t> </a:t>
            </a:r>
            <a:r>
              <a:rPr lang="en-US" sz="2000" dirty="0" err="1"/>
              <a:t>الدولية</a:t>
            </a:r>
            <a:r>
              <a:rPr lang="en-US" sz="2000" dirty="0"/>
              <a:t> </a:t>
            </a:r>
            <a:r>
              <a:rPr lang="en-US" sz="2000" dirty="0" err="1"/>
              <a:t>الكلاسيكية</a:t>
            </a:r>
            <a:endParaRPr lang="en-US" sz="2000" dirty="0"/>
          </a:p>
          <a:p>
            <a:pPr marL="742950" lvl="1" indent="-285750" algn="just" rtl="1">
              <a:buFont typeface="Arial" panose="020B0604020202020204" pitchFamily="34" charset="0"/>
              <a:buChar char="•"/>
            </a:pPr>
            <a:r>
              <a:rPr lang="ar-EG" sz="2000" dirty="0">
                <a:solidFill>
                  <a:schemeClr val="accent5"/>
                </a:solidFill>
              </a:rPr>
              <a:t>التجاريين</a:t>
            </a:r>
            <a:endParaRPr lang="en-US" sz="2000" dirty="0">
              <a:solidFill>
                <a:schemeClr val="accent5"/>
              </a:solidFill>
            </a:endParaRPr>
          </a:p>
          <a:p>
            <a:pPr marL="742950" lvl="1" indent="-285750" algn="just" rtl="1">
              <a:buFont typeface="Arial" panose="020B0604020202020204" pitchFamily="34" charset="0"/>
              <a:buChar char="•"/>
            </a:pPr>
            <a:r>
              <a:rPr lang="en-US" sz="2000" dirty="0" err="1">
                <a:solidFill>
                  <a:schemeClr val="accent5"/>
                </a:solidFill>
              </a:rPr>
              <a:t>الميزة</a:t>
            </a:r>
            <a:r>
              <a:rPr lang="en-US" sz="2000" dirty="0">
                <a:solidFill>
                  <a:schemeClr val="accent5"/>
                </a:solidFill>
              </a:rPr>
              <a:t> </a:t>
            </a:r>
            <a:r>
              <a:rPr lang="en-US" sz="2000" dirty="0" err="1">
                <a:solidFill>
                  <a:schemeClr val="accent5"/>
                </a:solidFill>
              </a:rPr>
              <a:t>المطلقة</a:t>
            </a:r>
            <a:r>
              <a:rPr lang="en-US" sz="2000" dirty="0">
                <a:solidFill>
                  <a:schemeClr val="accent5"/>
                </a:solidFill>
              </a:rPr>
              <a:t> </a:t>
            </a:r>
            <a:r>
              <a:rPr lang="ar-EG" sz="2000" dirty="0">
                <a:solidFill>
                  <a:schemeClr val="accent5"/>
                </a:solidFill>
              </a:rPr>
              <a:t>-</a:t>
            </a:r>
            <a:r>
              <a:rPr lang="en-US" sz="2000" dirty="0" err="1">
                <a:solidFill>
                  <a:schemeClr val="accent5"/>
                </a:solidFill>
              </a:rPr>
              <a:t>آدم</a:t>
            </a:r>
            <a:r>
              <a:rPr lang="en-US" sz="2000" dirty="0">
                <a:solidFill>
                  <a:schemeClr val="accent5"/>
                </a:solidFill>
              </a:rPr>
              <a:t> </a:t>
            </a:r>
            <a:r>
              <a:rPr lang="en-US" sz="2000" dirty="0" err="1">
                <a:solidFill>
                  <a:schemeClr val="accent5"/>
                </a:solidFill>
              </a:rPr>
              <a:t>سميث</a:t>
            </a:r>
            <a:endParaRPr lang="ar-EG" sz="2000" dirty="0">
              <a:solidFill>
                <a:schemeClr val="accent5"/>
              </a:solidFill>
            </a:endParaRPr>
          </a:p>
          <a:p>
            <a:pPr marL="742950" lvl="1" indent="-285750" algn="just" rtl="1">
              <a:buFont typeface="Arial" panose="020B0604020202020204" pitchFamily="34" charset="0"/>
              <a:buChar char="•"/>
            </a:pPr>
            <a:r>
              <a:rPr lang="en-US" sz="2000" dirty="0" err="1">
                <a:solidFill>
                  <a:schemeClr val="accent5"/>
                </a:solidFill>
              </a:rPr>
              <a:t>الميزة</a:t>
            </a:r>
            <a:r>
              <a:rPr lang="en-US" sz="2000" dirty="0">
                <a:solidFill>
                  <a:schemeClr val="accent5"/>
                </a:solidFill>
              </a:rPr>
              <a:t> </a:t>
            </a:r>
            <a:r>
              <a:rPr lang="en-US" sz="2000" dirty="0" err="1">
                <a:solidFill>
                  <a:schemeClr val="accent5"/>
                </a:solidFill>
              </a:rPr>
              <a:t>النسبية</a:t>
            </a:r>
            <a:r>
              <a:rPr lang="en-US" sz="2000" dirty="0">
                <a:solidFill>
                  <a:schemeClr val="accent5"/>
                </a:solidFill>
              </a:rPr>
              <a:t> </a:t>
            </a:r>
            <a:r>
              <a:rPr lang="ar-EG" sz="2000" dirty="0">
                <a:solidFill>
                  <a:schemeClr val="accent5"/>
                </a:solidFill>
              </a:rPr>
              <a:t>-</a:t>
            </a:r>
            <a:r>
              <a:rPr lang="en-US" sz="2000" dirty="0" err="1">
                <a:solidFill>
                  <a:schemeClr val="accent5"/>
                </a:solidFill>
              </a:rPr>
              <a:t>ديفيد</a:t>
            </a:r>
            <a:r>
              <a:rPr lang="en-US" sz="2000" dirty="0">
                <a:solidFill>
                  <a:schemeClr val="accent5"/>
                </a:solidFill>
              </a:rPr>
              <a:t> </a:t>
            </a:r>
            <a:r>
              <a:rPr lang="en-US" sz="2000" dirty="0" err="1">
                <a:solidFill>
                  <a:schemeClr val="accent5"/>
                </a:solidFill>
              </a:rPr>
              <a:t>ريكاردو</a:t>
            </a:r>
            <a:endParaRPr lang="ar-EG" sz="2000" dirty="0">
              <a:solidFill>
                <a:schemeClr val="accent5"/>
              </a:solidFill>
            </a:endParaRPr>
          </a:p>
          <a:p>
            <a:pPr lvl="1" algn="just" rtl="1"/>
            <a:endParaRPr lang="en-US" sz="2000" dirty="0"/>
          </a:p>
          <a:p>
            <a:pPr marL="285750" indent="-285750" algn="just" rtl="1">
              <a:buFont typeface="Arial" panose="020B0604020202020204" pitchFamily="34" charset="0"/>
              <a:buChar char="•"/>
            </a:pPr>
            <a:r>
              <a:rPr lang="ar-EG" sz="2000" dirty="0"/>
              <a:t>القيود</a:t>
            </a:r>
            <a:r>
              <a:rPr lang="en-US" sz="2000" dirty="0"/>
              <a:t> </a:t>
            </a:r>
            <a:r>
              <a:rPr lang="en-US" sz="2000" dirty="0" err="1"/>
              <a:t>التجارية</a:t>
            </a:r>
            <a:endParaRPr lang="en-US" sz="2000" dirty="0"/>
          </a:p>
          <a:p>
            <a:pPr marL="742950" lvl="1" indent="-285750" algn="just" rtl="1">
              <a:buFont typeface="Arial" panose="020B0604020202020204" pitchFamily="34" charset="0"/>
              <a:buChar char="•"/>
            </a:pPr>
            <a:r>
              <a:rPr lang="en-US" sz="2000" dirty="0" err="1">
                <a:solidFill>
                  <a:schemeClr val="accent5"/>
                </a:solidFill>
              </a:rPr>
              <a:t>الرسوم</a:t>
            </a:r>
            <a:r>
              <a:rPr lang="ar-EG" sz="2000" dirty="0">
                <a:solidFill>
                  <a:schemeClr val="accent5"/>
                </a:solidFill>
              </a:rPr>
              <a:t> والتعريفات</a:t>
            </a:r>
            <a:r>
              <a:rPr lang="en-US" sz="2000" dirty="0">
                <a:solidFill>
                  <a:schemeClr val="accent5"/>
                </a:solidFill>
              </a:rPr>
              <a:t> </a:t>
            </a:r>
            <a:r>
              <a:rPr lang="en-US" sz="2000" dirty="0" err="1">
                <a:solidFill>
                  <a:schemeClr val="accent5"/>
                </a:solidFill>
              </a:rPr>
              <a:t>الجمركية</a:t>
            </a:r>
            <a:endParaRPr lang="en-US" sz="2000" dirty="0">
              <a:solidFill>
                <a:schemeClr val="accent5"/>
              </a:solidFill>
            </a:endParaRPr>
          </a:p>
          <a:p>
            <a:pPr marL="742950" lvl="1" indent="-285750" algn="just" rtl="1">
              <a:buFont typeface="Arial" panose="020B0604020202020204" pitchFamily="34" charset="0"/>
              <a:buChar char="•"/>
            </a:pPr>
            <a:r>
              <a:rPr lang="ar-EG" sz="2000" dirty="0">
                <a:solidFill>
                  <a:schemeClr val="accent5"/>
                </a:solidFill>
              </a:rPr>
              <a:t>التدابير</a:t>
            </a:r>
            <a:r>
              <a:rPr lang="en-US" sz="2000" dirty="0">
                <a:solidFill>
                  <a:schemeClr val="accent5"/>
                </a:solidFill>
              </a:rPr>
              <a:t> </a:t>
            </a:r>
            <a:r>
              <a:rPr lang="en-US" sz="2000" dirty="0" err="1">
                <a:solidFill>
                  <a:schemeClr val="accent5"/>
                </a:solidFill>
              </a:rPr>
              <a:t>غير</a:t>
            </a:r>
            <a:r>
              <a:rPr lang="en-US" sz="2000" dirty="0">
                <a:solidFill>
                  <a:schemeClr val="accent5"/>
                </a:solidFill>
              </a:rPr>
              <a:t> </a:t>
            </a:r>
            <a:r>
              <a:rPr lang="en-US" sz="2000" dirty="0" err="1">
                <a:solidFill>
                  <a:schemeClr val="accent5"/>
                </a:solidFill>
              </a:rPr>
              <a:t>الجمركية</a:t>
            </a:r>
            <a:r>
              <a:rPr lang="en-US" sz="2000" dirty="0">
                <a:solidFill>
                  <a:schemeClr val="accent5"/>
                </a:solidFill>
              </a:rPr>
              <a:t> </a:t>
            </a:r>
            <a:r>
              <a:rPr lang="en-US" sz="2000" dirty="0" err="1">
                <a:solidFill>
                  <a:schemeClr val="accent5"/>
                </a:solidFill>
              </a:rPr>
              <a:t>للتجارة</a:t>
            </a:r>
            <a:endParaRPr lang="en-US" dirty="0">
              <a:solidFill>
                <a:schemeClr val="accent5"/>
              </a:solidFill>
            </a:endParaRPr>
          </a:p>
        </p:txBody>
      </p:sp>
    </p:spTree>
    <p:extLst>
      <p:ext uri="{BB962C8B-B14F-4D97-AF65-F5344CB8AC3E}">
        <p14:creationId xmlns:p14="http://schemas.microsoft.com/office/powerpoint/2010/main" val="6740997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D6F538E-5A4D-4C00-88F9-3370D4D95333}"/>
</file>

<file path=customXml/itemProps2.xml><?xml version="1.0" encoding="utf-8"?>
<ds:datastoreItem xmlns:ds="http://schemas.openxmlformats.org/officeDocument/2006/customXml" ds:itemID="{3A612377-1C18-411A-B917-0D2A50304DAC}"/>
</file>

<file path=customXml/itemProps3.xml><?xml version="1.0" encoding="utf-8"?>
<ds:datastoreItem xmlns:ds="http://schemas.openxmlformats.org/officeDocument/2006/customXml" ds:itemID="{BFC4200D-858D-4580-B3D0-78F52E47DF4F}"/>
</file>

<file path=docProps/app.xml><?xml version="1.0" encoding="utf-8"?>
<Properties xmlns="http://schemas.openxmlformats.org/officeDocument/2006/extended-properties" xmlns:vt="http://schemas.openxmlformats.org/officeDocument/2006/docPropsVTypes">
  <TotalTime>1116</TotalTime>
  <Words>4966</Words>
  <Application>Microsoft Office PowerPoint</Application>
  <PresentationFormat>Widescreen</PresentationFormat>
  <Paragraphs>748</Paragraphs>
  <Slides>48</Slides>
  <Notes>1</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48</vt:i4>
      </vt:variant>
    </vt:vector>
  </HeadingPairs>
  <TitlesOfParts>
    <vt:vector size="58" baseType="lpstr">
      <vt:lpstr>Alexandria</vt:lpstr>
      <vt:lpstr>Arial</vt:lpstr>
      <vt:lpstr>Calibri</vt:lpstr>
      <vt:lpstr>Calibri Light</vt:lpstr>
      <vt:lpstr>Courier New</vt:lpstr>
      <vt:lpstr>Symbol</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ASFER Journal</cp:lastModifiedBy>
  <cp:revision>81</cp:revision>
  <dcterms:created xsi:type="dcterms:W3CDTF">2023-04-29T09:08:23Z</dcterms:created>
  <dcterms:modified xsi:type="dcterms:W3CDTF">2024-09-27T23:27:04Z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