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521" r:id="rId2"/>
    <p:sldId id="256" r:id="rId3"/>
    <p:sldId id="276" r:id="rId4"/>
    <p:sldId id="481" r:id="rId5"/>
    <p:sldId id="482" r:id="rId6"/>
    <p:sldId id="483" r:id="rId7"/>
    <p:sldId id="484" r:id="rId8"/>
    <p:sldId id="485" r:id="rId9"/>
    <p:sldId id="486" r:id="rId10"/>
    <p:sldId id="487" r:id="rId11"/>
    <p:sldId id="488" r:id="rId12"/>
    <p:sldId id="489" r:id="rId13"/>
    <p:sldId id="490" r:id="rId14"/>
    <p:sldId id="491" r:id="rId15"/>
    <p:sldId id="492" r:id="rId16"/>
    <p:sldId id="493" r:id="rId17"/>
    <p:sldId id="494" r:id="rId18"/>
    <p:sldId id="495" r:id="rId19"/>
    <p:sldId id="496" r:id="rId20"/>
    <p:sldId id="497" r:id="rId21"/>
    <p:sldId id="498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6" r:id="rId30"/>
    <p:sldId id="507" r:id="rId31"/>
    <p:sldId id="349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21"/>
            <p14:sldId id="256"/>
            <p14:sldId id="27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96" autoAdjust="0"/>
    <p:restoredTop sz="89820" autoAdjust="0"/>
  </p:normalViewPr>
  <p:slideViewPr>
    <p:cSldViewPr snapToGrid="0">
      <p:cViewPr varScale="1">
        <p:scale>
          <a:sx n="97" d="100"/>
          <a:sy n="97" d="100"/>
        </p:scale>
        <p:origin x="666" y="72"/>
      </p:cViewPr>
      <p:guideLst/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868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Change management is a systematic approach to dealing with the transition or transformation of an organization's goals, processes or technologies.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200" b="0" i="0" u="none" strike="noStrike" kern="1200" cap="none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إدارة التغيير هي نهج منظم للتعامل مع الانتقال أو التحول لأهداف أو عمليات أو تقنيات المنظمة.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ar"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u="none" strike="noStrike" cap="none" baseline="0" dirty="0">
                <a:solidFill>
                  <a:schemeClr val="lt1"/>
                </a:solidFill>
                <a:latin typeface="+mn-lt"/>
                <a:ea typeface="Arial"/>
                <a:cs typeface="Arial"/>
                <a:sym typeface="Arial"/>
              </a:rPr>
              <a:t>Organizational Innovation, Change and Communication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tif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6.sv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5.png"/><Relationship Id="rId5" Type="http://schemas.openxmlformats.org/officeDocument/2006/relationships/image" Target="../media/image3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Prepared by Dr. </a:t>
            </a:r>
            <a:r>
              <a:rPr lang="en-US" dirty="0" err="1"/>
              <a:t>Ibrahem</a:t>
            </a:r>
            <a:r>
              <a:rPr lang="en-US" dirty="0"/>
              <a:t> </a:t>
            </a:r>
            <a:r>
              <a:rPr lang="en-US" dirty="0" err="1"/>
              <a:t>Aboelseod</a:t>
            </a:r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42426" y="1649275"/>
            <a:ext cx="444865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Fundamentals of </a:t>
            </a:r>
          </a:p>
          <a:p>
            <a:r>
              <a:rPr lang="en-US" dirty="0"/>
              <a:t>Organizational </a:t>
            </a:r>
          </a:p>
          <a:p>
            <a:r>
              <a:rPr lang="en-US" dirty="0"/>
              <a:t>Communication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98789" y="536052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MGM332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296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ctr"/>
            <a:endParaRPr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4969F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Shape 32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989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10</a:t>
            </a:r>
          </a:p>
          <a:p>
            <a:pPr algn="l"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Organizational Innovation, Change and Communication</a:t>
            </a:r>
          </a:p>
        </p:txBody>
      </p:sp>
      <p:pic>
        <p:nvPicPr>
          <p:cNvPr id="33" name="Shape 3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197235">
            <a:off x="2041525" y="604837"/>
            <a:ext cx="3681413" cy="4598986"/>
          </a:xfrm>
          <a:prstGeom prst="rect">
            <a:avLst/>
          </a:prstGeom>
          <a:noFill/>
          <a:ln w="57150" cap="flat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34" name="Shape 34"/>
          <p:cNvSpPr txBox="1"/>
          <p:nvPr/>
        </p:nvSpPr>
        <p:spPr>
          <a:xfrm>
            <a:off x="2594812" y="934175"/>
            <a:ext cx="2743199" cy="387798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-US" sz="4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FPO for Cover Image</a:t>
            </a:r>
          </a:p>
          <a:p>
            <a:pPr algn="ctr"/>
            <a:endParaRPr sz="4800"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" name="Shape 3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606" y="389631"/>
            <a:ext cx="4299610" cy="5628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F4CCD6A-BB55-4942-840B-31EC10B322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5700" y="1271429"/>
            <a:ext cx="6019800" cy="520069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448A4AC-07E1-E84A-B5FF-7B333C61EE7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385880"/>
            <a:ext cx="26670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1347" y="881196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lang="en-US" sz="20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10.1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Define organizational change</a:t>
            </a: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10.2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innovation</a:t>
            </a: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10.3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Develop an awareness of barriers to change</a:t>
            </a: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10.4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the importance of value assumptions during change</a:t>
            </a: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10.5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Identify processes and models for innovation and change</a:t>
            </a:r>
          </a:p>
          <a:p>
            <a:pPr marL="0" lvl="0" indent="0">
              <a:spcBef>
                <a:spcPts val="0"/>
              </a:spcBef>
              <a:buSzPct val="25000"/>
              <a:buNone/>
            </a:pPr>
            <a:r>
              <a:rPr lang="en-US" sz="2400" b="1" dirty="0">
                <a:solidFill>
                  <a:schemeClr val="dk1"/>
                </a:solidFill>
              </a:rPr>
              <a:t>10.6</a:t>
            </a:r>
            <a:r>
              <a:rPr lang="en-US" sz="2400" dirty="0">
                <a:solidFill>
                  <a:schemeClr val="dk1"/>
                </a:solidFill>
              </a:rPr>
              <a:t> Identify approaches for planned change</a:t>
            </a:r>
          </a:p>
          <a:p>
            <a:pPr marL="0" lvl="0" indent="0">
              <a:buSzPct val="25000"/>
              <a:buNone/>
            </a:pPr>
            <a:r>
              <a:rPr lang="en-US" sz="2400" b="1" dirty="0">
                <a:solidFill>
                  <a:schemeClr val="dk1"/>
                </a:solidFill>
              </a:rPr>
              <a:t>10.7</a:t>
            </a:r>
            <a:r>
              <a:rPr lang="en-US" sz="2400" dirty="0">
                <a:solidFill>
                  <a:schemeClr val="dk1"/>
                </a:solidFill>
              </a:rPr>
              <a:t> Relate effective communication to innovation and productive change</a:t>
            </a: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lang="en-US" sz="20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Learning Objectives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88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10.1 Define organizational change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Introduction: Organizational Innovation, Change and Communication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72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10.1 Introduction: Organizational Innovation, Change and Communication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F99F5F9-20CC-D943-9DE7-90486C759292}"/>
              </a:ext>
            </a:extLst>
          </p:cNvPr>
          <p:cNvSpPr/>
          <p:nvPr/>
        </p:nvSpPr>
        <p:spPr>
          <a:xfrm>
            <a:off x="375920" y="1572082"/>
            <a:ext cx="6196330" cy="4637167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Calibri"/>
              </a:rPr>
              <a:t>Innovation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Creativity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Invention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Improvement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Communication</a:t>
            </a:r>
            <a:endParaRPr lang="ar-SA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Calibri"/>
              </a:rPr>
              <a:t>Organizational change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Planned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Unplanned</a:t>
            </a:r>
            <a:endParaRPr lang="ar-SA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Terms of development due to change</a:t>
            </a:r>
            <a:endParaRPr lang="en-US" sz="16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Knowledge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Sensitivity developed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Skills developed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Values developed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17C88CD-737C-4541-B2B9-D5A40FE50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6139" y="1572082"/>
            <a:ext cx="4595611" cy="24003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6926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ar" dirty="0"/>
              <a:t>أول تحرك برلماني بعد إعلان تغيير اسم شركة مدينة نصر إلى مدينة مصر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76C8E4C-4EC3-CB4A-99B8-A6BE02A56E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0909" y="1392942"/>
            <a:ext cx="5658982" cy="40721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B16D84-3268-A941-A005-A2C729FF87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2109" y="1850142"/>
            <a:ext cx="5702752" cy="338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94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The Realities of Innovation and Change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73">
            <a:extLst>
              <a:ext uri="{FF2B5EF4-FFF2-40B4-BE49-F238E27FC236}">
                <a16:creationId xmlns:a16="http://schemas.microsoft.com/office/drawing/2014/main" id="{E37C2706-E128-46AD-C2C3-6805C5087155}"/>
              </a:ext>
            </a:extLst>
          </p:cNvPr>
          <p:cNvSpPr txBox="1">
            <a:spLocks noGrp="1"/>
          </p:cNvSpPr>
          <p:nvPr/>
        </p:nvSpPr>
        <p:spPr>
          <a:xfrm>
            <a:off x="1981200" y="1486513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10.2 Describe innovation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2D086B-3740-9F49-836B-17E66544B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2958919"/>
            <a:ext cx="4369936" cy="24125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251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10.2 The Realities of Innovation and Change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1FCE67B-DFD0-7244-86BD-5DDEC327B2B1}"/>
              </a:ext>
            </a:extLst>
          </p:cNvPr>
          <p:cNvSpPr/>
          <p:nvPr/>
        </p:nvSpPr>
        <p:spPr>
          <a:xfrm>
            <a:off x="1433945" y="1813173"/>
            <a:ext cx="8071816" cy="3231654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Three factors that affect organizational    change and innovation</a:t>
            </a:r>
            <a:endParaRPr lang="ar-SA" sz="12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Clr>
                <a:schemeClr val="dk1"/>
              </a:buClr>
              <a:buSzPct val="25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Resources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Processes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Values</a:t>
            </a:r>
            <a:endParaRPr lang="ar-SA" sz="1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Sustaining and disruptive innovation</a:t>
            </a:r>
            <a:endParaRPr lang="ar-SA" sz="18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Sustaining innovations: evolutionary changes that make existing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 products or services perform  effectively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Disruptive innovations:  create new markets introducing new product or services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9108D03-C4D0-D648-8F1A-5744958A23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6572" y="2371080"/>
            <a:ext cx="3581482" cy="24138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3104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Barriers to Innovation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and Change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89">
            <a:extLst>
              <a:ext uri="{FF2B5EF4-FFF2-40B4-BE49-F238E27FC236}">
                <a16:creationId xmlns:a16="http://schemas.microsoft.com/office/drawing/2014/main" id="{834C54BF-BB4B-28C8-6767-1FDD897EAE1A}"/>
              </a:ext>
            </a:extLst>
          </p:cNvPr>
          <p:cNvSpPr txBox="1">
            <a:spLocks noGrp="1"/>
          </p:cNvSpPr>
          <p:nvPr/>
        </p:nvSpPr>
        <p:spPr>
          <a:xfrm>
            <a:off x="1981200" y="892572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10.3 Develop an awareness of barriers to change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630A042-3EB6-D64D-9F22-A37C403B14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2928539"/>
            <a:ext cx="4563631" cy="30368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149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10.3 Barriers to Innovation and Change (1 of 6)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97">
            <a:extLst>
              <a:ext uri="{FF2B5EF4-FFF2-40B4-BE49-F238E27FC236}">
                <a16:creationId xmlns:a16="http://schemas.microsoft.com/office/drawing/2014/main" id="{3756C0F3-A522-70FB-D47B-DEB19EFD1E1A}"/>
              </a:ext>
            </a:extLst>
          </p:cNvPr>
          <p:cNvSpPr txBox="1">
            <a:spLocks noGrp="1"/>
          </p:cNvSpPr>
          <p:nvPr/>
        </p:nvSpPr>
        <p:spPr>
          <a:xfrm>
            <a:off x="1542048" y="1107074"/>
            <a:ext cx="9766422" cy="412591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Complacency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Definition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Effect of complacency</a:t>
            </a: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sz="1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Organizational Silence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Barriers for effective change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Beliefs that don’t let change happen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0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561F51-63AB-AC43-BD44-41170F0C89B0}"/>
              </a:ext>
            </a:extLst>
          </p:cNvPr>
          <p:cNvSpPr/>
          <p:nvPr/>
        </p:nvSpPr>
        <p:spPr>
          <a:xfrm>
            <a:off x="6077952" y="1154796"/>
            <a:ext cx="5425790" cy="5950347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Complacency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Definition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Leaders and managers do not appreciate value of change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Communicate about change positively</a:t>
            </a:r>
          </a:p>
          <a:p>
            <a:pPr lvl="0">
              <a:spcBef>
                <a:spcPts val="360"/>
              </a:spcBef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Effect of complacency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Low performance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Retain viable resources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Absent a major or visible crisis</a:t>
            </a:r>
          </a:p>
          <a:p>
            <a:pPr marL="457200" lvl="1" indent="76200">
              <a:spcBef>
                <a:spcPts val="360"/>
              </a:spcBef>
              <a:buClr>
                <a:schemeClr val="dk1"/>
              </a:buClr>
            </a:pPr>
            <a:endParaRPr lang="en-US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SzPct val="25000"/>
            </a:pP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Organizational Silence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Barriers for effective change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Negligence to observation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Organizational silence</a:t>
            </a:r>
          </a:p>
          <a:p>
            <a:pPr lvl="0">
              <a:spcBef>
                <a:spcPts val="360"/>
              </a:spcBef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Beliefs that don’t let change happen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Employees are untrustworthy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Leaders and management know best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Unity is important and dissent is to be avoided</a:t>
            </a:r>
          </a:p>
          <a:p>
            <a:pPr marL="457200" lvl="1" indent="76200">
              <a:spcBef>
                <a:spcPts val="360"/>
              </a:spcBef>
              <a:buClr>
                <a:schemeClr val="dk1"/>
              </a:buClr>
            </a:pPr>
            <a:endParaRPr lang="en-US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2894AD5-FDC6-F84D-804A-5AC5916B99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6709" y="3361273"/>
            <a:ext cx="4506420" cy="21463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5242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10.3 Barriers to Innovation </a:t>
            </a:r>
            <a:endParaRPr lang="ar-SA" dirty="0"/>
          </a:p>
          <a:p>
            <a:r>
              <a:rPr lang="en-US" dirty="0"/>
              <a:t>and Change (1 of 6)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A051819-143D-CE4C-B9F4-2E057339A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1352029"/>
            <a:ext cx="6172200" cy="415394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7A64BE-AA41-3044-AE99-4169DB890A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600" y="1656829"/>
            <a:ext cx="5702752" cy="338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98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10.3 Barriers to Innovation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 and Change (2 of 6)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19DDF17-D11D-C641-8416-B20F7C5C9D88}"/>
              </a:ext>
            </a:extLst>
          </p:cNvPr>
          <p:cNvSpPr/>
          <p:nvPr/>
        </p:nvSpPr>
        <p:spPr>
          <a:xfrm>
            <a:off x="5943600" y="1289953"/>
            <a:ext cx="4572000" cy="4278094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360"/>
              </a:spcBef>
              <a:buSzPct val="25000"/>
            </a:pPr>
            <a:r>
              <a:rPr lang="en-US" sz="1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Calibri"/>
              </a:rPr>
              <a:t>Knowledge or Information deficits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Barriers for productive change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Change is not informed by knowledge from individuals 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Change occurs without collecting adequate information</a:t>
            </a: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What provides knowledge and information for change strategies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Speaking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Broad participation throughout the organization</a:t>
            </a:r>
          </a:p>
          <a:p>
            <a:pPr marL="457200" lvl="1" indent="76200">
              <a:spcBef>
                <a:spcPts val="360"/>
              </a:spcBef>
              <a:buClr>
                <a:schemeClr val="dk1"/>
              </a:buClr>
            </a:pPr>
            <a:endParaRPr lang="en-US" sz="1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SzPct val="25000"/>
            </a:pP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Risk Perception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Low risk perception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Changes taken as unimportant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Changes do not impact directly</a:t>
            </a: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Factors that take place during change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Risk perception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Wrong perception about its desirability</a:t>
            </a:r>
          </a:p>
          <a:p>
            <a:pPr marL="457200" lvl="1" indent="76200">
              <a:spcBef>
                <a:spcPts val="360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6C73C2-1F06-B84F-B45B-B80CBDE7EC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1975753"/>
            <a:ext cx="3434973" cy="25172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4387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10.3 Barriers to Innovation</a:t>
            </a:r>
            <a:br>
              <a:rPr lang="ar-SA" dirty="0">
                <a:sym typeface="Arial"/>
              </a:rPr>
            </a:br>
            <a:r>
              <a:rPr lang="en-US" dirty="0">
                <a:sym typeface="Arial"/>
              </a:rPr>
              <a:t> and Change (3 of 6)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113">
            <a:extLst>
              <a:ext uri="{FF2B5EF4-FFF2-40B4-BE49-F238E27FC236}">
                <a16:creationId xmlns:a16="http://schemas.microsoft.com/office/drawing/2014/main" id="{B2F6B868-6410-3BF9-E635-0EE30F1BD0E7}"/>
              </a:ext>
            </a:extLst>
          </p:cNvPr>
          <p:cNvSpPr txBox="1">
            <a:spLocks noGrp="1"/>
          </p:cNvSpPr>
          <p:nvPr/>
        </p:nvSpPr>
        <p:spPr>
          <a:xfrm>
            <a:off x="-894735" y="1303128"/>
            <a:ext cx="9478010" cy="412591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Uncertainty</a:t>
            </a:r>
          </a:p>
          <a:p>
            <a:pPr marL="342900" marR="0" lvl="0" indent="-342900" algn="ctr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Different responses at the time of uncertainty</a:t>
            </a:r>
          </a:p>
          <a:p>
            <a:pPr marL="342900" marR="0" lvl="0" indent="-342900" algn="ctr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How to reduce uncertainty</a:t>
            </a:r>
          </a:p>
          <a:p>
            <a:pPr marL="342900" marR="0" lvl="0" indent="-34290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Contradictions and Misalignments</a:t>
            </a:r>
          </a:p>
          <a:p>
            <a:pPr marL="342900" marR="0" lvl="0" indent="-342900" algn="ctr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</a:t>
            </a:r>
            <a:r>
              <a:rPr lang="en-US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Overview</a:t>
            </a:r>
          </a:p>
          <a:p>
            <a:pPr marL="342900" marR="0" lvl="0" indent="-342900" algn="ctr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Barriers to change between social interactions and materiality</a:t>
            </a:r>
          </a:p>
          <a:p>
            <a:pPr marL="342900" marR="0" lvl="0" indent="-342900" algn="ctr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7D4CB99-61BB-AF41-87F5-C947800273FE}"/>
              </a:ext>
            </a:extLst>
          </p:cNvPr>
          <p:cNvSpPr/>
          <p:nvPr/>
        </p:nvSpPr>
        <p:spPr>
          <a:xfrm>
            <a:off x="5638412" y="1314242"/>
            <a:ext cx="5265561" cy="4072910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16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Uncertainty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Different responses at the time of uncertainty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Some seek to reduce uncertainty by gathering more information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Some avoid information</a:t>
            </a: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How to reduce uncertainty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Seeking information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Communication</a:t>
            </a:r>
          </a:p>
          <a:p>
            <a:pPr marL="457200" lvl="1" indent="76200">
              <a:spcBef>
                <a:spcPts val="360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>
              <a:buSzPct val="25000"/>
            </a:pPr>
            <a:r>
              <a:rPr lang="en-US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Calibri"/>
              </a:rPr>
              <a:t>Contradictions and Misalignments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Change can fail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Confusion occurs when expectations about change do not match direct experiences with the change</a:t>
            </a: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Barriers to change between social interactions and materiality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Contradictions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Misalignments</a:t>
            </a:r>
          </a:p>
          <a:p>
            <a:pPr marL="457200" lvl="1" indent="76200">
              <a:spcBef>
                <a:spcPts val="360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A0467C1-DC74-0649-8577-E00AECCE17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756" y="2914442"/>
            <a:ext cx="4534233" cy="393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98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10.3 Barriers to Innovation and Change (4 of 6)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121">
            <a:extLst>
              <a:ext uri="{FF2B5EF4-FFF2-40B4-BE49-F238E27FC236}">
                <a16:creationId xmlns:a16="http://schemas.microsoft.com/office/drawing/2014/main" id="{65120AEA-9224-0DF2-F0EF-D53E82FC7022}"/>
              </a:ext>
            </a:extLst>
          </p:cNvPr>
          <p:cNvSpPr txBox="1">
            <a:spLocks noGrp="1"/>
          </p:cNvSpPr>
          <p:nvPr/>
        </p:nvSpPr>
        <p:spPr>
          <a:xfrm>
            <a:off x="1427649" y="1325979"/>
            <a:ext cx="8229600" cy="412591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Active and Passive Resistance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Positive and negative aspect of active resistance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Positive and negative aspect of 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dirty="0">
                <a:solidFill>
                  <a:schemeClr val="dk1"/>
                </a:solidFill>
              </a:rPr>
              <a:t>        </a:t>
            </a: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passive resistance</a:t>
            </a: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Organizational Leaders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Factors lead to failure of change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Negative approach toward change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6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6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6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C46F9D1-0E9F-6646-8A18-BECD3A83D4E1}"/>
              </a:ext>
            </a:extLst>
          </p:cNvPr>
          <p:cNvSpPr/>
          <p:nvPr/>
        </p:nvSpPr>
        <p:spPr>
          <a:xfrm>
            <a:off x="5518800" y="1980031"/>
            <a:ext cx="6132425" cy="4518160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90000"/>
              </a:lnSpc>
              <a:buSzPct val="25000"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Active and Passive Resistance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Positive and negative aspect of active resistance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Open disagreement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Mobilizing peers to dissent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Overt refusal to change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Slow response to requests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Voting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Positive and negative aspect of passive resistance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Ignoring change messages and strategies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Ambivalence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Appearing to agree while not actually making the desired change</a:t>
            </a: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SzPct val="25000"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Organizational Leaders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Factors lead to failure of change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Inconsistent behavior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Show marginal support for change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Unrealistic expectations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Negative approach toward change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Lack of credibility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Lack of effectiveness</a:t>
            </a: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E6966C8-6E42-6745-989F-9C089CEDE1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8649" y="3771535"/>
            <a:ext cx="2919959" cy="19431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93453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10.3 Barriers to Innovation </a:t>
            </a:r>
            <a:br>
              <a:rPr lang="ar-SA" dirty="0">
                <a:sym typeface="Arial"/>
              </a:rPr>
            </a:br>
            <a:r>
              <a:rPr lang="en-US" dirty="0">
                <a:sym typeface="Arial"/>
              </a:rPr>
              <a:t>and Change (5 of 6)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C9137F2-17B3-0947-9338-FBF752EFAAD8}"/>
              </a:ext>
            </a:extLst>
          </p:cNvPr>
          <p:cNvSpPr/>
          <p:nvPr/>
        </p:nvSpPr>
        <p:spPr>
          <a:xfrm>
            <a:off x="6223438" y="1305255"/>
            <a:ext cx="4572000" cy="3777957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80000"/>
              </a:lnSpc>
              <a:buSzPct val="25000"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Organizational Trust</a:t>
            </a:r>
          </a:p>
          <a:p>
            <a:pPr lvl="0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Factors that affect organization having low trust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Face difficulty getting customers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Face difficulty getting employees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Face difficulty getting stockholders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Face difficulty getting investors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Dimensions of organizational trust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Concern for employees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Openness and honesty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Identification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Reliability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Competence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Problems that affect positive change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Insider trading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Misuse of pension funds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Criminal behavior of leaders</a:t>
            </a:r>
          </a:p>
          <a:p>
            <a:pPr marL="457200" lvl="1" indent="53340">
              <a:lnSpc>
                <a:spcPct val="80000"/>
              </a:lnSpc>
              <a:spcBef>
                <a:spcPts val="252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 indent="53340">
              <a:lnSpc>
                <a:spcPct val="80000"/>
              </a:lnSpc>
              <a:spcBef>
                <a:spcPts val="252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E633539-A4BE-384F-AE66-47FF66ECC4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312" y="3228646"/>
            <a:ext cx="3492500" cy="23241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A615064-6079-E342-8300-88580ED0DB8A}"/>
              </a:ext>
            </a:extLst>
          </p:cNvPr>
          <p:cNvSpPr/>
          <p:nvPr/>
        </p:nvSpPr>
        <p:spPr>
          <a:xfrm>
            <a:off x="1396562" y="1631437"/>
            <a:ext cx="4572000" cy="1280351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80000"/>
              </a:lnSpc>
              <a:spcBef>
                <a:spcPts val="255"/>
              </a:spcBef>
              <a:buSzPct val="25000"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Organizational Decline</a:t>
            </a:r>
          </a:p>
          <a:p>
            <a:pPr lvl="0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Overview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 is in danger of losing its abilities and unable to mount productive change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Decline can be addressed with productive change and not become an insurmountable barrier</a:t>
            </a:r>
          </a:p>
        </p:txBody>
      </p:sp>
    </p:spTree>
    <p:extLst>
      <p:ext uri="{BB962C8B-B14F-4D97-AF65-F5344CB8AC3E}">
        <p14:creationId xmlns:p14="http://schemas.microsoft.com/office/powerpoint/2010/main" val="48151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35084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10.3 Barriers to Innovation</a:t>
            </a:r>
            <a:br>
              <a:rPr lang="ar-SA" dirty="0">
                <a:sym typeface="Arial"/>
              </a:rPr>
            </a:br>
            <a:r>
              <a:rPr lang="en-US" dirty="0">
                <a:sym typeface="Arial"/>
              </a:rPr>
              <a:t> and Change (6 of 6)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12" name="Shape 137">
            <a:extLst>
              <a:ext uri="{FF2B5EF4-FFF2-40B4-BE49-F238E27FC236}">
                <a16:creationId xmlns:a16="http://schemas.microsoft.com/office/drawing/2014/main" id="{7A8A4117-EC62-99B2-5E64-70C5CC96B795}"/>
              </a:ext>
            </a:extLst>
          </p:cNvPr>
          <p:cNvSpPr txBox="1">
            <a:spLocks noGrp="1"/>
          </p:cNvSpPr>
          <p:nvPr/>
        </p:nvSpPr>
        <p:spPr>
          <a:xfrm>
            <a:off x="1748658" y="1298139"/>
            <a:ext cx="8229600" cy="412591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Organizational Crisis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Unplanned change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Discouraging facts of crisis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DD86BD-81D7-0149-BD4C-F7F22EE12B7D}"/>
              </a:ext>
            </a:extLst>
          </p:cNvPr>
          <p:cNvSpPr/>
          <p:nvPr/>
        </p:nvSpPr>
        <p:spPr>
          <a:xfrm>
            <a:off x="2205858" y="2974539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Organizational Crisis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Unplanned change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Stimulates change that is neither planned nor under the influence of the organization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Negative disruptions which are unexpected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Crises are barriers to productive change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Discouraging facts of crisis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Corruption scandals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Tragic employee deaths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Ethical abuses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Product failures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20E4438-0CBD-3F4D-BA69-CD4DA63390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0841" y="2517339"/>
            <a:ext cx="3492500" cy="23241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8204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The Leadership of Innovation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 and Change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145">
            <a:extLst>
              <a:ext uri="{FF2B5EF4-FFF2-40B4-BE49-F238E27FC236}">
                <a16:creationId xmlns:a16="http://schemas.microsoft.com/office/drawing/2014/main" id="{4A9A8779-C52C-D03C-FE8D-38E4784B84A1}"/>
              </a:ext>
            </a:extLst>
          </p:cNvPr>
          <p:cNvSpPr txBox="1">
            <a:spLocks noGrp="1"/>
          </p:cNvSpPr>
          <p:nvPr/>
        </p:nvSpPr>
        <p:spPr>
          <a:xfrm>
            <a:off x="1981200" y="1079213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10.4 Describe the importance of value assumptions during change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FFA186E-E6E7-6441-AD87-96A671CBB2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8900" y="2744334"/>
            <a:ext cx="4777635" cy="244967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CDBAA8A-01BB-EA4E-8131-B28FD8797088}"/>
              </a:ext>
            </a:extLst>
          </p:cNvPr>
          <p:cNvSpPr/>
          <p:nvPr/>
        </p:nvSpPr>
        <p:spPr>
          <a:xfrm>
            <a:off x="2993909" y="5194013"/>
            <a:ext cx="6109365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640"/>
              </a:spcBef>
              <a:buClr>
                <a:schemeClr val="dk1"/>
              </a:buClr>
              <a:buSzPct val="25000"/>
            </a:pPr>
            <a:r>
              <a:rPr lang="en-US" sz="3200" dirty="0">
                <a:solidFill>
                  <a:srgbClr val="FF0000"/>
                </a:solidFill>
              </a:rPr>
              <a:t> صف أهمية افتراضات ” القيمة”  أثناء التغيير</a:t>
            </a:r>
          </a:p>
        </p:txBody>
      </p:sp>
    </p:spTree>
    <p:extLst>
      <p:ext uri="{BB962C8B-B14F-4D97-AF65-F5344CB8AC3E}">
        <p14:creationId xmlns:p14="http://schemas.microsoft.com/office/powerpoint/2010/main" val="254300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10.4 The Leadership of Innovation and Change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153">
            <a:extLst>
              <a:ext uri="{FF2B5EF4-FFF2-40B4-BE49-F238E27FC236}">
                <a16:creationId xmlns:a16="http://schemas.microsoft.com/office/drawing/2014/main" id="{6178FE67-3AA2-91EC-0DA0-23EC04BED29B}"/>
              </a:ext>
            </a:extLst>
          </p:cNvPr>
          <p:cNvSpPr txBox="1">
            <a:spLocks noGrp="1"/>
          </p:cNvSpPr>
          <p:nvPr/>
        </p:nvSpPr>
        <p:spPr>
          <a:xfrm>
            <a:off x="1621423" y="1339400"/>
            <a:ext cx="8229600" cy="412591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Three types of organizational space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Responsibilities of communication specialist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EE69D09-CF7E-6048-A002-5E1947BAD991}"/>
              </a:ext>
            </a:extLst>
          </p:cNvPr>
          <p:cNvSpPr/>
          <p:nvPr/>
        </p:nvSpPr>
        <p:spPr>
          <a:xfrm>
            <a:off x="2154823" y="2748612"/>
            <a:ext cx="4572000" cy="2769989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The Leadership of Innovation and Change </a:t>
            </a: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Three types of organizational space</a:t>
            </a: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Focus on new ideas, processes, products, or services</a:t>
            </a: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Spin a new venture off from the parent organization</a:t>
            </a: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Acquire the capabilities of another organization</a:t>
            </a: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Responsibilities of communication specialist</a:t>
            </a: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Collects and evaluates data</a:t>
            </a: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Interprets data for those responsible for decision making</a:t>
            </a: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Develops processes and plans for solutions</a:t>
            </a: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Evaluates the results of innovation and change efforts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6C74FDA-4794-4046-B746-B41AE143E8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8077" y="2711000"/>
            <a:ext cx="3492500" cy="2324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602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Models and Processes for</a:t>
            </a:r>
            <a:br>
              <a:rPr lang="ar-SA" dirty="0">
                <a:sym typeface="Arial"/>
              </a:rPr>
            </a:br>
            <a:r>
              <a:rPr lang="en-US" dirty="0">
                <a:sym typeface="Arial"/>
              </a:rPr>
              <a:t> Innovation and Change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161">
            <a:extLst>
              <a:ext uri="{FF2B5EF4-FFF2-40B4-BE49-F238E27FC236}">
                <a16:creationId xmlns:a16="http://schemas.microsoft.com/office/drawing/2014/main" id="{4D357930-CE6E-7573-E9FC-FC04B5DF302A}"/>
              </a:ext>
            </a:extLst>
          </p:cNvPr>
          <p:cNvSpPr txBox="1">
            <a:spLocks noGrp="1"/>
          </p:cNvSpPr>
          <p:nvPr/>
        </p:nvSpPr>
        <p:spPr>
          <a:xfrm>
            <a:off x="1981200" y="1174782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10.5 Identify processes and models for innovation and change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0C569C2-8B55-A648-9D0F-E337DFDC7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376" y="3359119"/>
            <a:ext cx="3492500" cy="2324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1407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10.5 Models and Processes for Innovation and Change (1 of 4)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074EAB7-9F79-9C4A-8CD9-3B1886E20A1A}"/>
              </a:ext>
            </a:extLst>
          </p:cNvPr>
          <p:cNvSpPr/>
          <p:nvPr/>
        </p:nvSpPr>
        <p:spPr>
          <a:xfrm>
            <a:off x="5907903" y="1246131"/>
            <a:ext cx="5654832" cy="2113399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SzPct val="25000"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Accelerators of Innovation and Change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Remove change barriers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Identify and remove barriers to change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Work to institutionalize change in the overall culture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Implemented by design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Successful innovation should be designed and implemented successfully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Organizations should create a separate network- for innovation and change</a:t>
            </a:r>
          </a:p>
          <a:p>
            <a:pPr marL="457200" lvl="1" indent="76200">
              <a:spcBef>
                <a:spcPts val="360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3F2B0FD-7446-D544-85B7-826E0E5B6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8199" y="1048451"/>
            <a:ext cx="5448300" cy="36703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85BC03C-B52A-214E-AF88-332D749A4FA4}"/>
              </a:ext>
            </a:extLst>
          </p:cNvPr>
          <p:cNvSpPr/>
          <p:nvPr/>
        </p:nvSpPr>
        <p:spPr>
          <a:xfrm>
            <a:off x="3048399" y="4377912"/>
            <a:ext cx="5368014" cy="2164695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360"/>
              </a:spcBef>
              <a:buSzPct val="25000"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Diffusion of Innovation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Process of diffusion of innovation described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Organizational innovation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Adoption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Implementation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Outcomes of innovation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Routinization of the innovation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Reinvention of the innovation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Rejection or discontinuance of the innovation</a:t>
            </a:r>
          </a:p>
        </p:txBody>
      </p:sp>
    </p:spTree>
    <p:extLst>
      <p:ext uri="{BB962C8B-B14F-4D97-AF65-F5344CB8AC3E}">
        <p14:creationId xmlns:p14="http://schemas.microsoft.com/office/powerpoint/2010/main" val="425019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1347" y="972275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10.5 Models and Processes for Innovation and Change (2 of 4)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2F6B37A-2BED-E144-8B16-21D381658BCC}"/>
              </a:ext>
            </a:extLst>
          </p:cNvPr>
          <p:cNvSpPr/>
          <p:nvPr/>
        </p:nvSpPr>
        <p:spPr>
          <a:xfrm>
            <a:off x="619432" y="1364774"/>
            <a:ext cx="5485730" cy="5170646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80000"/>
              </a:lnSpc>
              <a:buSzPct val="25000"/>
            </a:pPr>
            <a:r>
              <a:rPr lang="en-US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Stakeholder Theory</a:t>
            </a: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Defining stakeholders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Organizations map the field of potential stakeholders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Take strategic action in managing relationships with various groups of stakeholders</a:t>
            </a: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Roles of stakeholders during change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Opinion leaders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Connectors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Counselors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Journalists</a:t>
            </a:r>
          </a:p>
          <a:p>
            <a:pPr marL="457200" lvl="1" indent="70484">
              <a:lnSpc>
                <a:spcPct val="80000"/>
              </a:lnSpc>
              <a:spcBef>
                <a:spcPts val="333"/>
              </a:spcBef>
              <a:buClr>
                <a:schemeClr val="dk1"/>
              </a:buClr>
            </a:pPr>
            <a:endParaRPr lang="en-US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330"/>
              </a:spcBef>
              <a:buSzPct val="25000"/>
            </a:pPr>
            <a:r>
              <a:rPr lang="en-US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The Purchase Model</a:t>
            </a: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Overview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 requests particular services from a communication specialist to meet a need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Communication professional may be requested to conduct a training class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Write a news release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Design a publication </a:t>
            </a: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Positive and negative aspects of purchase model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Is efficient use of resources if the assignment is well defined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Specialist can implement the desired request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Ineffective if client does not understand  the requests of the specialist services</a:t>
            </a:r>
          </a:p>
          <a:p>
            <a:pPr marL="457200" lvl="1">
              <a:lnSpc>
                <a:spcPct val="80000"/>
              </a:lnSpc>
              <a:spcBef>
                <a:spcPts val="333"/>
              </a:spcBef>
              <a:buClr>
                <a:schemeClr val="dk1"/>
              </a:buClr>
            </a:pPr>
            <a:endParaRPr lang="en-US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56EC378-70E8-9942-B7DF-EC176A6DB6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7145" y="1902752"/>
            <a:ext cx="4418455" cy="245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47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10.5 Models and Processes for Innovation and Change (3 of 4)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246A9D4-2EB4-B148-9EFA-0807605C365E}"/>
              </a:ext>
            </a:extLst>
          </p:cNvPr>
          <p:cNvSpPr/>
          <p:nvPr/>
        </p:nvSpPr>
        <p:spPr>
          <a:xfrm>
            <a:off x="6095999" y="1226281"/>
            <a:ext cx="4572000" cy="1947200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90000"/>
              </a:lnSpc>
              <a:buSzPct val="25000"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The Doctor–Patient Model</a:t>
            </a:r>
          </a:p>
          <a:p>
            <a:pPr lvl="0">
              <a:lnSpc>
                <a:spcPct val="90000"/>
              </a:lnSpc>
              <a:buSzPct val="25000"/>
            </a:pPr>
            <a:endParaRPr lang="en-US" sz="12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Features of doctor–patient model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Examine symptoms of organizational problems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Prescribe solutions to meet the identified problems</a:t>
            </a:r>
          </a:p>
          <a:p>
            <a:pPr lvl="0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Problems in doctor–patient model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Lack of organizational acceptance of proposed solutions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Results are unaffected if organization does not accept </a:t>
            </a:r>
          </a:p>
          <a:p>
            <a:pPr marL="457200" lvl="1" indent="76200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A16DC7A-272B-2C45-AD99-20DA36003F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4533" y="3099023"/>
            <a:ext cx="5502933" cy="308025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9DE8A84-2D48-D94D-B1F9-591AC9DAC5B9}"/>
              </a:ext>
            </a:extLst>
          </p:cNvPr>
          <p:cNvSpPr/>
          <p:nvPr/>
        </p:nvSpPr>
        <p:spPr>
          <a:xfrm>
            <a:off x="1697630" y="1256133"/>
            <a:ext cx="4572000" cy="2548390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90000"/>
              </a:lnSpc>
              <a:spcBef>
                <a:spcPts val="360"/>
              </a:spcBef>
              <a:buSzPct val="25000"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The Process Model</a:t>
            </a:r>
          </a:p>
          <a:p>
            <a:pPr lvl="0">
              <a:lnSpc>
                <a:spcPct val="90000"/>
              </a:lnSpc>
              <a:spcBef>
                <a:spcPts val="360"/>
              </a:spcBef>
              <a:buSzPct val="25000"/>
            </a:pPr>
            <a:endParaRPr lang="en-US" sz="12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Overview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Communication specialist guides inquiry and problem solving skills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Organizational members committed  to solutions</a:t>
            </a:r>
          </a:p>
          <a:p>
            <a:pPr lvl="0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Features of process model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Finds members of the organization working with the communication professional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Propose solutions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Implement action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Evaluate results</a:t>
            </a:r>
          </a:p>
        </p:txBody>
      </p:sp>
    </p:spTree>
    <p:extLst>
      <p:ext uri="{BB962C8B-B14F-4D97-AF65-F5344CB8AC3E}">
        <p14:creationId xmlns:p14="http://schemas.microsoft.com/office/powerpoint/2010/main" val="307819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Professional Responsibilities 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for Change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201">
            <a:extLst>
              <a:ext uri="{FF2B5EF4-FFF2-40B4-BE49-F238E27FC236}">
                <a16:creationId xmlns:a16="http://schemas.microsoft.com/office/drawing/2014/main" id="{EF765854-999B-8A87-A8AA-87729383713D}"/>
              </a:ext>
            </a:extLst>
          </p:cNvPr>
          <p:cNvSpPr txBox="1">
            <a:spLocks noGrp="1"/>
          </p:cNvSpPr>
          <p:nvPr/>
        </p:nvSpPr>
        <p:spPr>
          <a:xfrm>
            <a:off x="1981200" y="1651794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10.6 Identify approaches for planned change</a:t>
            </a: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sz="3200" dirty="0">
              <a:solidFill>
                <a:schemeClr val="dk1"/>
              </a:solidFill>
            </a:endParaRPr>
          </a:p>
          <a:p>
            <a:pPr marL="0" lvl="0" indent="0" algn="ctr">
              <a:buSzPct val="25000"/>
              <a:buNone/>
            </a:pPr>
            <a:r>
              <a:rPr lang="ar" sz="3200" dirty="0">
                <a:solidFill>
                  <a:schemeClr val="dk1"/>
                </a:solidFill>
              </a:rPr>
              <a:t>تحديد مناهج التغيير المخطط</a:t>
            </a:r>
            <a:endParaRPr lang="en-US"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4706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1347" y="1016485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10.6 Professional Responsibilities for Change (1 of 2)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209">
            <a:extLst>
              <a:ext uri="{FF2B5EF4-FFF2-40B4-BE49-F238E27FC236}">
                <a16:creationId xmlns:a16="http://schemas.microsoft.com/office/drawing/2014/main" id="{70D8BE39-E416-1E77-A401-46E8D04354F9}"/>
              </a:ext>
            </a:extLst>
          </p:cNvPr>
          <p:cNvSpPr txBox="1">
            <a:spLocks noGrp="1"/>
          </p:cNvSpPr>
          <p:nvPr/>
        </p:nvSpPr>
        <p:spPr>
          <a:xfrm>
            <a:off x="1581204" y="1237644"/>
            <a:ext cx="8229600" cy="412591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Gathering Input and Data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Techniques used to gather input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Uses of audits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Techniques used to gather data</a:t>
            </a: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Data Evaluation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Important factors in data evaluation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Why cost analysis data is used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6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1EE7FF8-8934-134D-9C97-9A0716B70495}"/>
              </a:ext>
            </a:extLst>
          </p:cNvPr>
          <p:cNvSpPr/>
          <p:nvPr/>
        </p:nvSpPr>
        <p:spPr>
          <a:xfrm>
            <a:off x="5543603" y="1172558"/>
            <a:ext cx="5930641" cy="4955203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80000"/>
              </a:lnSpc>
              <a:spcBef>
                <a:spcPts val="300"/>
              </a:spcBef>
              <a:buSzPct val="25000"/>
            </a:pPr>
            <a:r>
              <a:rPr lang="en-US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Calibri"/>
              </a:rPr>
              <a:t>Gathering Input and Data</a:t>
            </a:r>
          </a:p>
          <a:p>
            <a:pPr lvl="0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Techniques used to gather input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Audits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Interviews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Performance data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Cost analysis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Trained observation</a:t>
            </a:r>
          </a:p>
          <a:p>
            <a:pPr lvl="0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Uses of audits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Design communication strategies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Assess needs 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Evaluate practices</a:t>
            </a:r>
          </a:p>
          <a:p>
            <a:pPr lvl="0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Techniques used to gather data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Questionnaires and interviews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Trained observation</a:t>
            </a:r>
          </a:p>
          <a:p>
            <a:pPr marL="457200" lvl="1" indent="64769">
              <a:lnSpc>
                <a:spcPct val="80000"/>
              </a:lnSpc>
              <a:spcBef>
                <a:spcPts val="306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300"/>
              </a:spcBef>
              <a:buSzPct val="25000"/>
            </a:pPr>
            <a:r>
              <a:rPr lang="en-US" sz="16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Data Evaluation</a:t>
            </a:r>
          </a:p>
          <a:p>
            <a:pPr lvl="0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Important factors in data evaluation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Use of appropriate statistical tests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Understanding of the limits of particular tests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Ability to translate the numerical data into the essence of the problem</a:t>
            </a:r>
          </a:p>
          <a:p>
            <a:pPr lvl="0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Why cost analysis data is used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To evaluate communication efficiency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To evaluate communication effectiveness 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To understand the financial impact of proposed changes</a:t>
            </a:r>
          </a:p>
          <a:p>
            <a:pPr marL="457200" lvl="1" indent="64769">
              <a:lnSpc>
                <a:spcPct val="80000"/>
              </a:lnSpc>
              <a:spcBef>
                <a:spcPts val="306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75356DC-7398-F04B-ADE8-EC9D8109C8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304" y="3623658"/>
            <a:ext cx="3619500" cy="20447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64893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10.6 Professional Responsibilities 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for Change (2 of 2)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217">
            <a:extLst>
              <a:ext uri="{FF2B5EF4-FFF2-40B4-BE49-F238E27FC236}">
                <a16:creationId xmlns:a16="http://schemas.microsoft.com/office/drawing/2014/main" id="{047B926D-5AC7-8D15-BB84-918E4DBE5727}"/>
              </a:ext>
            </a:extLst>
          </p:cNvPr>
          <p:cNvSpPr txBox="1">
            <a:spLocks noGrp="1"/>
          </p:cNvSpPr>
          <p:nvPr/>
        </p:nvSpPr>
        <p:spPr>
          <a:xfrm>
            <a:off x="1261291" y="1574443"/>
            <a:ext cx="8229600" cy="412591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Planning and Implementing Solutions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Responsibilities of communication professional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Three basic approaches to organizational change</a:t>
            </a: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Evaluating Results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Overview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What are the performance measures used by the organization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C3CDFE6-B5DA-CC46-909A-22BDEFD7FED4}"/>
              </a:ext>
            </a:extLst>
          </p:cNvPr>
          <p:cNvSpPr/>
          <p:nvPr/>
        </p:nvSpPr>
        <p:spPr>
          <a:xfrm>
            <a:off x="5938394" y="1319867"/>
            <a:ext cx="4572000" cy="4850559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lnSpc>
                <a:spcPct val="90000"/>
              </a:lnSpc>
              <a:buSzPct val="25000"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Planning and Implementing Solutions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Responsibilities of communication professional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 and propose plans for change 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 and implement plans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Work with other organizational leaders to identify and plan for diverse changes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Three basic approaches to organizational change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Structural change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Technological change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Behavioral change</a:t>
            </a: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SzPct val="25000"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Evaluating Results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Overview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Evaluation as the way the process begins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Evaluation of change gives new organizational point of reference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What are the performance measures used by the organization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Profit and loss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Achievement of goals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Donor loyalty and contributions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Sales quotas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Manufacturing output</a:t>
            </a:r>
          </a:p>
          <a:p>
            <a:pPr marL="457200" lvl="1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0C8FEA-1B56-E043-A27A-E458A48C0B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877" y="3637400"/>
            <a:ext cx="4508500" cy="180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03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Communicating about Change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225">
            <a:extLst>
              <a:ext uri="{FF2B5EF4-FFF2-40B4-BE49-F238E27FC236}">
                <a16:creationId xmlns:a16="http://schemas.microsoft.com/office/drawing/2014/main" id="{974E2DA8-11FA-D1C3-8AC7-EA9BD0E5DFDC}"/>
              </a:ext>
            </a:extLst>
          </p:cNvPr>
          <p:cNvSpPr txBox="1">
            <a:spLocks noGrp="1"/>
          </p:cNvSpPr>
          <p:nvPr/>
        </p:nvSpPr>
        <p:spPr>
          <a:xfrm>
            <a:off x="1981200" y="1651794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10.7 Relate effective communication to innovation and productive change</a:t>
            </a:r>
          </a:p>
        </p:txBody>
      </p:sp>
    </p:spTree>
    <p:extLst>
      <p:ext uri="{BB962C8B-B14F-4D97-AF65-F5344CB8AC3E}">
        <p14:creationId xmlns:p14="http://schemas.microsoft.com/office/powerpoint/2010/main" val="365626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3162" y="84297"/>
            <a:ext cx="8582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10.7 Communicating </a:t>
            </a:r>
            <a:br>
              <a:rPr lang="ar-SA" dirty="0">
                <a:sym typeface="Arial"/>
              </a:rPr>
            </a:br>
            <a:r>
              <a:rPr lang="en-US" dirty="0">
                <a:sym typeface="Arial"/>
              </a:rPr>
              <a:t>about Change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sp>
        <p:nvSpPr>
          <p:cNvPr id="2" name="Shape 233">
            <a:extLst>
              <a:ext uri="{FF2B5EF4-FFF2-40B4-BE49-F238E27FC236}">
                <a16:creationId xmlns:a16="http://schemas.microsoft.com/office/drawing/2014/main" id="{0813837F-CC69-6045-96B3-1A8C354D0344}"/>
              </a:ext>
            </a:extLst>
          </p:cNvPr>
          <p:cNvSpPr txBox="1">
            <a:spLocks noGrp="1"/>
          </p:cNvSpPr>
          <p:nvPr/>
        </p:nvSpPr>
        <p:spPr>
          <a:xfrm>
            <a:off x="1790700" y="1257300"/>
            <a:ext cx="8229600" cy="409994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-"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Communication design and strategy</a:t>
            </a:r>
          </a:p>
          <a:p>
            <a:pPr marL="342900" marR="0" lvl="0" indent="-3429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-"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Communication plan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E1DD0F8-04D2-1C47-A7A1-423B037884A4}"/>
              </a:ext>
            </a:extLst>
          </p:cNvPr>
          <p:cNvSpPr/>
          <p:nvPr/>
        </p:nvSpPr>
        <p:spPr>
          <a:xfrm>
            <a:off x="2069224" y="2476500"/>
            <a:ext cx="4572000" cy="3057247"/>
          </a:xfrm>
          <a:prstGeom prst="rect">
            <a:avLst/>
          </a:prstGeom>
        </p:spPr>
        <p:txBody>
          <a:bodyPr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Communication design and strategy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Disseminate information and solicit input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Explain about organizational change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Approach for gathering input about the change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Methods of evaluating the acceptance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Methods for disseminating change outcomes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Communication plan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Deals with the implementation of strategy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Incorporates the goals of the strategy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Crafts messages to solicit input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Includes analysis of various audiences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Includes ongoing monitoring of acceptance and resistance to change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F93540-EC32-E548-B122-6454C6D9A82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2224" y="2695046"/>
            <a:ext cx="3379076" cy="290565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6780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1E2C5B9-9BB1-1D45-ABD1-DC7AA309DA4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2765" y="725499"/>
            <a:ext cx="3606470" cy="540700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99655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8155" y="1068149"/>
            <a:ext cx="12060653" cy="548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92" y="65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8429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5063" y="30295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1" y="6522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90" y="2487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B527EB1-57B6-124C-B6D2-249FACC5EE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0247" y="748148"/>
            <a:ext cx="5371506" cy="536170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14166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2147</Words>
  <Application>Microsoft Office PowerPoint</Application>
  <PresentationFormat>Widescreen</PresentationFormat>
  <Paragraphs>441</Paragraphs>
  <Slides>31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Sayed</cp:lastModifiedBy>
  <cp:revision>17</cp:revision>
  <dcterms:created xsi:type="dcterms:W3CDTF">2023-04-29T09:08:23Z</dcterms:created>
  <dcterms:modified xsi:type="dcterms:W3CDTF">2024-08-02T13:13:09Z</dcterms:modified>
</cp:coreProperties>
</file>